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1" r:id="rId5"/>
    <p:sldId id="2147376343" r:id="rId6"/>
    <p:sldId id="2147376361" r:id="rId7"/>
    <p:sldId id="263" r:id="rId8"/>
    <p:sldId id="2147376357" r:id="rId9"/>
    <p:sldId id="2147376354" r:id="rId10"/>
    <p:sldId id="274" r:id="rId11"/>
    <p:sldId id="402" r:id="rId12"/>
    <p:sldId id="2147376359" r:id="rId13"/>
    <p:sldId id="2147376360" r:id="rId14"/>
    <p:sldId id="2147376333" r:id="rId15"/>
    <p:sldId id="2147376347" r:id="rId16"/>
    <p:sldId id="2147376352" r:id="rId17"/>
    <p:sldId id="2147376340" r:id="rId18"/>
    <p:sldId id="2147376358" r:id="rId19"/>
    <p:sldId id="21473762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0E1713-C459-47EB-8B1E-A2B421C45684}">
          <p14:sldIdLst>
            <p14:sldId id="281"/>
            <p14:sldId id="2147376343"/>
            <p14:sldId id="2147376361"/>
            <p14:sldId id="263"/>
            <p14:sldId id="2147376357"/>
            <p14:sldId id="2147376354"/>
            <p14:sldId id="274"/>
            <p14:sldId id="402"/>
            <p14:sldId id="2147376359"/>
            <p14:sldId id="2147376360"/>
            <p14:sldId id="2147376333"/>
            <p14:sldId id="2147376347"/>
            <p14:sldId id="2147376352"/>
            <p14:sldId id="2147376340"/>
            <p14:sldId id="2147376358"/>
            <p14:sldId id="21473762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0BE619-D227-1E85-32DF-8DAA5D76933E}" name="Wright, Emma (STFC,RAL,COO)" initials="W(" userId="S::emma.wright@stfc.ac.uk::98eb13ef-bdb0-42b6-b93c-35be11cfc7b4" providerId="AD"/>
  <p188:author id="{E594F41A-E3F0-083D-AF3E-BF9824C3B99D}" name="Brzakalik, Deborah (STFC,RAL,COO)" initials="DB" userId="S::deborah.brzakalik@stfc.ac.uk::931347c4-1405-430a-9d30-f293a6ca1ae2" providerId="AD"/>
  <p188:author id="{E8436B1C-4022-96F9-73CC-A13EF4D4B93F}" name="Tom Beales-Ferguson" initials="TBF" userId="S::Tom.Beales-Ferguson@arup.com::a7e1a752-c658-4529-bc6c-d7b4a0f58ed7" providerId="AD"/>
  <p188:author id="{1C75C52B-E2F5-E2CE-F191-25A5716D6120}" name="Ashman, Nicole (STFC,RAL,SPC)" initials="A(" userId="S::nicole.ashman_stfc.ac.uk#ext#@arup.onmicrosoft.com::53675906-8df0-4424-a3f9-14d541fa22e7" providerId="AD"/>
  <p188:author id="{87F46638-D198-4408-0BAC-2635EEBC1AC3}" name="Ashman, Nicole (STFC,RAL,SPC)" initials="NA" userId="S::nicole.ashman@stfc.ac.uk::1a6ae873-acbf-400a-896f-eda00522c02d" providerId="AD"/>
  <p188:author id="{F211C27D-F096-72CA-4B0D-EE513E32830E}" name="Davis, Giles (STFC,RAL,COO)" initials="D(" userId="S::giles.davis@stfc.ac.uk::ca16deb5-cc4f-4453-89aa-4d32566f15de" providerId="AD"/>
  <p188:author id="{FAE6AD89-268A-B6D3-C2D0-5488DA12D315}" name="Chryssa Baka" initials="CB" userId="S::Chryssa.Baka@arup.com::36090ec9-f129-4462-b464-d86faf0c1d91" providerId="AD"/>
  <p188:author id="{BC416192-5F55-5A29-6EA3-4220EECDDECE}" name="Kathryn de Kort" initials="" userId="S::Kathryn.de-Kort@arup.com::25b68db5-b1c3-49b6-993f-c0c7686a33bb" providerId="AD"/>
  <p188:author id="{5CCDD598-14F1-76BB-4FBD-FE7AC7ED46B8}" name="Natalie Fisher" initials="NF" userId="S::Natalie.Fisher@arup.com::cd6707b2-6c0b-4b08-9c95-41ca1a51b2bc" providerId="AD"/>
  <p188:author id="{FF5B299B-DB22-FE62-6E10-E4722F30705A}" name="Maddie Acutt" initials="MA" userId="S::Maddie.Acutt@arup.com::26c39da0-695d-458d-9107-e7c255a0603e" providerId="AD"/>
  <p188:author id="{1E30A4A9-EDCB-8D00-CF7F-E926F64BFACD}" name="Heleni Pantelidou" initials="HP" userId="S::heleni.pantelidou@arup.com::f1f062bd-1b4a-46ac-805d-70a4955aae30" providerId="AD"/>
  <p188:author id="{350253AE-06E4-E302-8F62-2FB309E609D1}" name="Ailsa Duckworth" initials="AD" userId="S::Ailsa.Duckworth@arup.com::27ab1142-5433-4fa5-ae89-e580bf149af3" providerId="AD"/>
  <p188:author id="{F338EFBD-C7B9-317A-B2D1-C2AB05202B62}" name="Suzanne Evans" initials="SE" userId="S::Suzanne.Evans@arup.com::e9fad427-f392-439b-9997-53504433b04a" providerId="AD"/>
  <p188:author id="{E8AC6ABE-5F61-5790-9287-279720BE700F}" name="Colwell, Jo (STFC,RAL,COO)" initials="C(" userId="S::jo.colwell@stfc.ac.uk::5d87100f-0737-4e0b-9bd1-3f7d1f8b2091" providerId="AD"/>
  <p188:author id="{361AB7EF-D788-D899-BFD5-53CE95010080}" name="Isaac Yeung" initials="IY" userId="S::isaac.yeung@arup.com::50fc6d25-32ee-4058-a7ae-cfae0784263a" providerId="AD"/>
  <p188:author id="{DCCF51F6-6BD7-5961-4F0F-68B9EADE4377}" name="Max Russell" initials="MR" userId="S::Max.Russell@arup.com::4cf823b9-983c-40e3-89c2-83b4d0e99425" providerId="AD"/>
  <p188:author id="{E0565DFD-992A-319D-36B4-DE4C5E98248F}" name="Isaac Yeung" initials="" userId="S::Isaac.Yeung@arup.com::50fc6d25-32ee-4058-a7ae-cfae0784263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1B"/>
    <a:srgbClr val="EAEAEA"/>
    <a:srgbClr val="FFFFFF"/>
    <a:srgbClr val="00B050"/>
    <a:srgbClr val="1E5DF8"/>
    <a:srgbClr val="5B9BD5"/>
    <a:srgbClr val="2E2C61"/>
    <a:srgbClr val="B7B4B4"/>
    <a:srgbClr val="283F9C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77" autoAdjust="0"/>
  </p:normalViewPr>
  <p:slideViewPr>
    <p:cSldViewPr snapToGrid="0">
      <p:cViewPr varScale="1">
        <p:scale>
          <a:sx n="59" d="100"/>
          <a:sy n="59" d="100"/>
        </p:scale>
        <p:origin x="9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BB91BD-748B-E49F-DD96-8BDA35ABDA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EDC9F9-CC02-63A4-5EED-068FF81AF5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EDA1D-CDAD-4A40-9306-96D62E78DD82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CEA8A-F4B1-0F28-12F1-1A3E070873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77DBB-D05B-E9F6-8EC4-B9A9D707DE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4B586-AE66-412B-AC96-30A1312D79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25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A4F4C-3681-4ED0-9984-27B2460D1ECD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A074-E711-4AA5-AD18-EC7EA4716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18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GB" sz="3600" dirty="0"/>
              <a:t>Hello from me!</a:t>
            </a:r>
          </a:p>
          <a:p>
            <a:pPr marL="342900" indent="-342900">
              <a:buFontTx/>
              <a:buChar char="-"/>
            </a:pPr>
            <a:r>
              <a:rPr lang="en-GB" sz="3600" dirty="0"/>
              <a:t>What is environmental sustainability</a:t>
            </a:r>
          </a:p>
          <a:p>
            <a:pPr marL="342900" indent="-342900">
              <a:buFontTx/>
              <a:buChar char="-"/>
            </a:pPr>
            <a:r>
              <a:rPr lang="en-GB" sz="3600" dirty="0"/>
              <a:t>Opportunities/Challenges</a:t>
            </a:r>
          </a:p>
          <a:p>
            <a:pPr marL="342900" indent="-342900">
              <a:buFontTx/>
              <a:buChar char="-"/>
            </a:pPr>
            <a:r>
              <a:rPr lang="en-GB" sz="3600" dirty="0"/>
              <a:t>Policy Context</a:t>
            </a:r>
            <a:endParaRPr lang="en-GB" sz="1800" dirty="0">
              <a:solidFill>
                <a:srgbClr val="0F5573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A074-E711-4AA5-AD18-EC7EA4716C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82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Georgia</a:t>
            </a:r>
          </a:p>
          <a:p>
            <a:r>
              <a:rPr lang="en-GB" b="0"/>
              <a:t>What is and isn’t the strategy, what do we mean by strategy and what do we mean by es that underpins the document we’re about to share.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A074-E711-4AA5-AD18-EC7EA4716C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92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Stating the obvious, the cost of utilities is rising.  Huge additional cost for STFC.</a:t>
            </a:r>
          </a:p>
          <a:p>
            <a:r>
              <a:rPr lang="en-GB" dirty="0"/>
              <a:t>My world start with reduce use, use efficiently, replace with other sources etc.</a:t>
            </a:r>
          </a:p>
          <a:p>
            <a:r>
              <a:rPr lang="en-GB" dirty="0"/>
              <a:t>Harwell is constrained for grid electricity.  Not the same in Daresbury</a:t>
            </a:r>
          </a:p>
          <a:p>
            <a:r>
              <a:rPr lang="en-GB" dirty="0"/>
              <a:t>Growth predictions for expansion of RAL </a:t>
            </a:r>
          </a:p>
          <a:p>
            <a:r>
              <a:rPr lang="en-GB" dirty="0"/>
              <a:t>Any new supply of grid electricity likely to take up to 7 years and with the current backdrop of Electricity Market Reform</a:t>
            </a:r>
          </a:p>
          <a:p>
            <a:r>
              <a:rPr lang="en-GB" dirty="0"/>
              <a:t>We have the combined challenge of supply and cost of power as we continue to develop science and facilities, decarbonise heat, EV charging, cooling of facilities as UK temperatures rise</a:t>
            </a:r>
          </a:p>
          <a:p>
            <a:r>
              <a:rPr lang="en-GB" dirty="0"/>
              <a:t>Onsite solar has been exploited well and has reduced carbon footprint and costs. Now looking at offsite solar in the form of Power Purchase Agreement – 25 years, direct wire</a:t>
            </a:r>
          </a:p>
          <a:p>
            <a:r>
              <a:rPr lang="en-GB" dirty="0"/>
              <a:t>Demonstrators already happen </a:t>
            </a:r>
            <a:r>
              <a:rPr lang="en-GB" dirty="0" err="1"/>
              <a:t>eg.</a:t>
            </a:r>
            <a:r>
              <a:rPr lang="en-GB" dirty="0"/>
              <a:t> Ammonia cracking – at small scale they should be considered.  My primary concern is for there to be secure, </a:t>
            </a:r>
            <a:r>
              <a:rPr lang="en-GB" dirty="0" err="1"/>
              <a:t>resiliant</a:t>
            </a:r>
            <a:r>
              <a:rPr lang="en-GB" dirty="0"/>
              <a:t> power to our sites that enables our scientific facilities to function to the best of their ability.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A074-E711-4AA5-AD18-EC7EA4716CF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5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Seven of these are government</a:t>
            </a:r>
            <a:r>
              <a:rPr lang="en-GB" baseline="0" dirty="0"/>
              <a:t> targets – set by Government and we report on these </a:t>
            </a:r>
          </a:p>
          <a:p>
            <a:r>
              <a:rPr lang="en-GB" baseline="0" dirty="0"/>
              <a:t>Eighth is governance and reporting for STFC needs to be addressed and strengthened to align with the importance of this issue.</a:t>
            </a:r>
          </a:p>
          <a:p>
            <a:r>
              <a:rPr lang="en-GB" baseline="0" dirty="0"/>
              <a:t>- Updating our </a:t>
            </a:r>
            <a:r>
              <a:rPr lang="en-GB" baseline="0" dirty="0" err="1"/>
              <a:t>Env</a:t>
            </a:r>
            <a:r>
              <a:rPr lang="en-GB" baseline="0" dirty="0"/>
              <a:t> </a:t>
            </a:r>
            <a:r>
              <a:rPr lang="en-GB" baseline="0" dirty="0" err="1"/>
              <a:t>Sust</a:t>
            </a:r>
            <a:r>
              <a:rPr lang="en-GB" baseline="0" dirty="0"/>
              <a:t> action plan now to incorporate this</a:t>
            </a:r>
          </a:p>
          <a:p>
            <a:r>
              <a:rPr lang="en-GB" baseline="0" dirty="0"/>
              <a:t>- Two summer placement students with us for work on water and paper data…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2E7B5-1974-4E5C-816F-763D7EC052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447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E745C1-A773-4D9E-8475-6026C7DD650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2963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High level summary of where we have gathered insights from and the headline themes from 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A074-E711-4AA5-AD18-EC7EA4716CF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881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Kathryn</a:t>
            </a:r>
          </a:p>
          <a:p>
            <a:r>
              <a:rPr lang="en-GB" b="0"/>
              <a:t>High level summary of where we have gathered insights from and the headline themes from 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A074-E711-4AA5-AD18-EC7EA4716CF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59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17A074-E711-4AA5-AD18-EC7EA4716CF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570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Kathryn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7A074-E711-4AA5-AD18-EC7EA4716CF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617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8FCF11-D0FA-E05D-79C4-AF8F1C43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899" y="3860079"/>
            <a:ext cx="5510964" cy="1151028"/>
          </a:xfrm>
        </p:spPr>
        <p:txBody>
          <a:bodyPr anchor="t">
            <a:no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803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19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F60BE-CE89-350A-9264-72519B355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71" y="955358"/>
            <a:ext cx="10515600" cy="2852737"/>
          </a:xfrm>
        </p:spPr>
        <p:txBody>
          <a:bodyPr anchor="t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83ED9A9-B133-F791-F08B-DAFC6F3B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571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b="1"/>
              <a:t>Sustainability</a:t>
            </a:r>
            <a:r>
              <a:rPr lang="en-GB"/>
              <a:t> at STFC</a:t>
            </a:r>
          </a:p>
        </p:txBody>
      </p:sp>
    </p:spTree>
    <p:extLst>
      <p:ext uri="{BB962C8B-B14F-4D97-AF65-F5344CB8AC3E}">
        <p14:creationId xmlns:p14="http://schemas.microsoft.com/office/powerpoint/2010/main" val="375480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41AAD-3E74-BEC8-AA1A-62220F6E4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29" y="296545"/>
            <a:ext cx="10515600" cy="70929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7A155-C34E-5B47-01C0-E692657CC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29" y="1280160"/>
            <a:ext cx="8448040" cy="489680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D8EE122-DA19-92E4-B244-405561DE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217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b="1"/>
              <a:t>Sustainability</a:t>
            </a:r>
            <a:r>
              <a:rPr lang="en-GB"/>
              <a:t> at STFC</a:t>
            </a:r>
          </a:p>
        </p:txBody>
      </p:sp>
    </p:spTree>
    <p:extLst>
      <p:ext uri="{BB962C8B-B14F-4D97-AF65-F5344CB8AC3E}">
        <p14:creationId xmlns:p14="http://schemas.microsoft.com/office/powerpoint/2010/main" val="336473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41AAD-3E74-BEC8-AA1A-62220F6E4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17" y="365126"/>
            <a:ext cx="8479679" cy="602396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7A155-C34E-5B47-01C0-E692657CC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17" y="1206650"/>
            <a:ext cx="8479679" cy="4637530"/>
          </a:xfrm>
        </p:spPr>
        <p:txBody>
          <a:bodyPr/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200"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A4C641-98A8-ADE3-BACE-EF3D2A01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217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b="1"/>
              <a:t>Sustainability</a:t>
            </a:r>
            <a:r>
              <a:rPr lang="en-GB"/>
              <a:t> at STFC</a:t>
            </a:r>
          </a:p>
        </p:txBody>
      </p:sp>
    </p:spTree>
    <p:extLst>
      <p:ext uri="{BB962C8B-B14F-4D97-AF65-F5344CB8AC3E}">
        <p14:creationId xmlns:p14="http://schemas.microsoft.com/office/powerpoint/2010/main" val="355074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7A155-C34E-5B47-01C0-E692657CC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70" y="1409584"/>
            <a:ext cx="11347855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83BE07E-4D11-E663-5958-24F56B62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71" y="258267"/>
            <a:ext cx="10515600" cy="785023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893B0E-D1BE-02A9-D42A-9B112FB8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159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b="1"/>
              <a:t>Sustainability</a:t>
            </a:r>
            <a:r>
              <a:rPr lang="en-GB"/>
              <a:t> at STFC</a:t>
            </a:r>
          </a:p>
        </p:txBody>
      </p:sp>
    </p:spTree>
    <p:extLst>
      <p:ext uri="{BB962C8B-B14F-4D97-AF65-F5344CB8AC3E}">
        <p14:creationId xmlns:p14="http://schemas.microsoft.com/office/powerpoint/2010/main" val="162093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BB72F-DA34-9EA6-4AE9-343A2835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47" y="457201"/>
            <a:ext cx="4237903" cy="1232704"/>
          </a:xfrm>
        </p:spPr>
        <p:txBody>
          <a:bodyPr anchor="ctr"/>
          <a:lstStyle>
            <a:lvl1pPr>
              <a:defRPr sz="3200" b="1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97E89-A550-4F7A-BB4E-1D2EC3B67E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7194" y="55729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49660-9855-ED00-F72E-9AEF43410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1247" y="1920563"/>
            <a:ext cx="4237903" cy="4017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79E88C6-2875-2CF0-0D81-D01DF7A51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247" y="6356350"/>
            <a:ext cx="39322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GB" b="1"/>
              <a:t>Sustainability</a:t>
            </a:r>
            <a:r>
              <a:rPr lang="en-GB"/>
              <a:t> at STFC</a:t>
            </a:r>
          </a:p>
        </p:txBody>
      </p:sp>
    </p:spTree>
    <p:extLst>
      <p:ext uri="{BB962C8B-B14F-4D97-AF65-F5344CB8AC3E}">
        <p14:creationId xmlns:p14="http://schemas.microsoft.com/office/powerpoint/2010/main" val="421546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78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4293D-27DA-4417-9801-AB1B6ADC3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A9C7CF-E6D8-453C-AEBF-321F41D9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AFD7-330A-4830-BF95-0F14813FF58D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377645-38F1-4410-93F4-1CAED8A9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73408-5CEF-4B74-97F7-5C0BEE77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A0E2-B9A1-4F29-B994-C5824C44E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0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98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C296D-0242-FF35-B29F-A22F2161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F23FB-DAA0-25CD-8620-6BA234C17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710D1-796F-9C76-CDDF-5F6704F30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9087-DC6A-9C47-80DE-DA1A9F2D140B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02AE1-A7EA-1C24-B066-334C4088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C7D7E-9432-9146-9196-E1183CECD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62" r:id="rId5"/>
    <p:sldLayoutId id="2147483657" r:id="rId6"/>
    <p:sldLayoutId id="2147483655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100.svg"/><Relationship Id="rId4" Type="http://schemas.openxmlformats.org/officeDocument/2006/relationships/image" Target="../media/image94.svg"/><Relationship Id="rId9" Type="http://schemas.openxmlformats.org/officeDocument/2006/relationships/image" Target="../media/image9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100.svg"/><Relationship Id="rId4" Type="http://schemas.openxmlformats.org/officeDocument/2006/relationships/image" Target="../media/image94.svg"/><Relationship Id="rId9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10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.png"/><Relationship Id="rId7" Type="http://schemas.openxmlformats.org/officeDocument/2006/relationships/image" Target="../media/image10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sv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21" Type="http://schemas.openxmlformats.org/officeDocument/2006/relationships/image" Target="../media/image24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63" Type="http://schemas.openxmlformats.org/officeDocument/2006/relationships/image" Target="../media/image66.png"/><Relationship Id="rId68" Type="http://schemas.openxmlformats.org/officeDocument/2006/relationships/image" Target="../media/image71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66" Type="http://schemas.openxmlformats.org/officeDocument/2006/relationships/image" Target="../media/image69.png"/><Relationship Id="rId5" Type="http://schemas.openxmlformats.org/officeDocument/2006/relationships/image" Target="../media/image8.png"/><Relationship Id="rId61" Type="http://schemas.openxmlformats.org/officeDocument/2006/relationships/image" Target="../media/image64.png"/><Relationship Id="rId19" Type="http://schemas.openxmlformats.org/officeDocument/2006/relationships/image" Target="../media/image2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64" Type="http://schemas.openxmlformats.org/officeDocument/2006/relationships/image" Target="../media/image67.png"/><Relationship Id="rId69" Type="http://schemas.openxmlformats.org/officeDocument/2006/relationships/image" Target="../media/image72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67" Type="http://schemas.openxmlformats.org/officeDocument/2006/relationships/image" Target="../media/image70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9" Type="http://schemas.openxmlformats.org/officeDocument/2006/relationships/image" Target="../media/image42.png"/><Relationship Id="rId34" Type="http://schemas.openxmlformats.org/officeDocument/2006/relationships/image" Target="../media/image37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38.png"/><Relationship Id="rId39" Type="http://schemas.openxmlformats.org/officeDocument/2006/relationships/image" Target="../media/image53.png"/><Relationship Id="rId21" Type="http://schemas.openxmlformats.org/officeDocument/2006/relationships/image" Target="../media/image23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4.png"/><Relationship Id="rId55" Type="http://schemas.openxmlformats.org/officeDocument/2006/relationships/image" Target="../media/image6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9" Type="http://schemas.openxmlformats.org/officeDocument/2006/relationships/image" Target="../media/image41.png"/><Relationship Id="rId11" Type="http://schemas.openxmlformats.org/officeDocument/2006/relationships/image" Target="../media/image13.png"/><Relationship Id="rId24" Type="http://schemas.openxmlformats.org/officeDocument/2006/relationships/image" Target="../media/image31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44.png"/><Relationship Id="rId44" Type="http://schemas.openxmlformats.org/officeDocument/2006/relationships/image" Target="../media/image58.png"/><Relationship Id="rId52" Type="http://schemas.openxmlformats.org/officeDocument/2006/relationships/image" Target="../media/image66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56" Type="http://schemas.openxmlformats.org/officeDocument/2006/relationships/image" Target="../media/image73.png"/><Relationship Id="rId8" Type="http://schemas.openxmlformats.org/officeDocument/2006/relationships/image" Target="../media/image10.png"/><Relationship Id="rId51" Type="http://schemas.openxmlformats.org/officeDocument/2006/relationships/image" Target="../media/image65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36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20" Type="http://schemas.openxmlformats.org/officeDocument/2006/relationships/image" Target="../media/image22.png"/><Relationship Id="rId41" Type="http://schemas.openxmlformats.org/officeDocument/2006/relationships/image" Target="../media/image55.png"/><Relationship Id="rId54" Type="http://schemas.openxmlformats.org/officeDocument/2006/relationships/image" Target="../media/image6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6.png"/><Relationship Id="rId28" Type="http://schemas.openxmlformats.org/officeDocument/2006/relationships/image" Target="../media/image40.png"/><Relationship Id="rId36" Type="http://schemas.openxmlformats.org/officeDocument/2006/relationships/image" Target="../media/image50.png"/><Relationship Id="rId49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9.xml"/><Relationship Id="rId4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6790618-5157-B456-B918-6F07D141F106}"/>
              </a:ext>
            </a:extLst>
          </p:cNvPr>
          <p:cNvSpPr/>
          <p:nvPr/>
        </p:nvSpPr>
        <p:spPr>
          <a:xfrm>
            <a:off x="0" y="-1"/>
            <a:ext cx="12192000" cy="978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C9DE9C4-E2E9-5027-5DE2-8B3C844F366A}"/>
              </a:ext>
            </a:extLst>
          </p:cNvPr>
          <p:cNvSpPr txBox="1">
            <a:spLocks/>
          </p:cNvSpPr>
          <p:nvPr/>
        </p:nvSpPr>
        <p:spPr>
          <a:xfrm>
            <a:off x="378571" y="201797"/>
            <a:ext cx="17124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Sustainability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1700" b="0" i="0" u="none" strike="noStrike" kern="1200" cap="none" spc="0" normalizeH="0" baseline="0" noProof="0">
                <a:ln>
                  <a:noFill/>
                </a:ln>
                <a:solidFill>
                  <a:srgbClr val="00308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 STFC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1165E-58C5-1B98-FE7C-A213B7619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818" y="147822"/>
            <a:ext cx="2466611" cy="63449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2E6ED2E-4F1D-2BAF-1B96-FCD79247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785" y="2413812"/>
            <a:ext cx="5510964" cy="1151028"/>
          </a:xfrm>
        </p:spPr>
        <p:txBody>
          <a:bodyPr/>
          <a:lstStyle/>
          <a:p>
            <a:r>
              <a:rPr lang="en-GB" dirty="0"/>
              <a:t>Environmental Sustainability</a:t>
            </a:r>
            <a:br>
              <a:rPr lang="en-GB" dirty="0"/>
            </a:br>
            <a:r>
              <a:rPr lang="en-GB" dirty="0"/>
              <a:t>Overview </a:t>
            </a:r>
            <a:br>
              <a:rPr lang="en-GB" dirty="0"/>
            </a:br>
            <a:br>
              <a:rPr lang="en-GB" dirty="0"/>
            </a:br>
            <a:r>
              <a:rPr lang="en-GB" sz="1800" dirty="0"/>
              <a:t>Jo Colwell</a:t>
            </a:r>
            <a:br>
              <a:rPr lang="en-GB" sz="1800" dirty="0"/>
            </a:br>
            <a:r>
              <a:rPr lang="en-GB" sz="1800" dirty="0"/>
              <a:t>Programme Director </a:t>
            </a:r>
            <a:br>
              <a:rPr lang="en-GB" sz="1800" dirty="0"/>
            </a:br>
            <a:r>
              <a:rPr lang="en-GB" sz="1800" dirty="0"/>
              <a:t>Environmental Sustainability</a:t>
            </a:r>
            <a:br>
              <a:rPr lang="en-GB" dirty="0"/>
            </a:br>
            <a:br>
              <a:rPr lang="en-GB" sz="1200" dirty="0"/>
            </a:br>
            <a:r>
              <a:rPr lang="en-GB" sz="1200" dirty="0"/>
              <a:t>26th November 2024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3D7585-F263-5EA0-6463-5095B5105FD3}"/>
              </a:ext>
            </a:extLst>
          </p:cNvPr>
          <p:cNvCxnSpPr>
            <a:cxnSpLocks/>
          </p:cNvCxnSpPr>
          <p:nvPr/>
        </p:nvCxnSpPr>
        <p:spPr>
          <a:xfrm flipH="1">
            <a:off x="3606799" y="4221461"/>
            <a:ext cx="258298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690CE2A-59FE-6235-4AB4-0B64F76E5E8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75137" y="1757190"/>
            <a:ext cx="5372100" cy="464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2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8126-EE77-B2F9-10F9-48BEBE49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Decarbonisation Opportunities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C6AAB6-3931-8C6B-1A97-E33C61B57E1B}"/>
              </a:ext>
            </a:extLst>
          </p:cNvPr>
          <p:cNvCxnSpPr/>
          <p:nvPr/>
        </p:nvCxnSpPr>
        <p:spPr>
          <a:xfrm>
            <a:off x="609600" y="800100"/>
            <a:ext cx="52705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D9F1F45-8E41-C314-B43B-932A9506C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629" y="1097243"/>
            <a:ext cx="10774814" cy="5189257"/>
          </a:xfr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75121E-0005-2AD4-9300-9D20D0D3424D}"/>
              </a:ext>
            </a:extLst>
          </p:cNvPr>
          <p:cNvSpPr/>
          <p:nvPr/>
        </p:nvSpPr>
        <p:spPr>
          <a:xfrm>
            <a:off x="6210300" y="800100"/>
            <a:ext cx="4318000" cy="709287"/>
          </a:xfrm>
          <a:prstGeom prst="roundRect">
            <a:avLst/>
          </a:prstGeom>
          <a:solidFill>
            <a:srgbClr val="FF9D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C787E560-399A-B561-0AA1-90B1CBDFF367}"/>
              </a:ext>
            </a:extLst>
          </p:cNvPr>
          <p:cNvSpPr/>
          <p:nvPr/>
        </p:nvSpPr>
        <p:spPr>
          <a:xfrm>
            <a:off x="9753600" y="698502"/>
            <a:ext cx="914400" cy="902288"/>
          </a:xfrm>
          <a:prstGeom prst="flowChartConnector">
            <a:avLst/>
          </a:prstGeom>
          <a:solidFill>
            <a:srgbClr val="FF9D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C665AD14-90ED-D38B-7734-F73946E107A7}"/>
              </a:ext>
            </a:extLst>
          </p:cNvPr>
          <p:cNvSpPr/>
          <p:nvPr/>
        </p:nvSpPr>
        <p:spPr>
          <a:xfrm>
            <a:off x="6030071" y="795002"/>
            <a:ext cx="723900" cy="709287"/>
          </a:xfrm>
          <a:prstGeom prst="flowChartConnector">
            <a:avLst/>
          </a:prstGeom>
          <a:solidFill>
            <a:srgbClr val="FF9D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5268CC45-57D7-B82C-0AA3-A82705A97F8A}"/>
              </a:ext>
            </a:extLst>
          </p:cNvPr>
          <p:cNvSpPr/>
          <p:nvPr/>
        </p:nvSpPr>
        <p:spPr>
          <a:xfrm>
            <a:off x="9874250" y="795001"/>
            <a:ext cx="673099" cy="709287"/>
          </a:xfrm>
          <a:prstGeom prst="flowChartConnector">
            <a:avLst/>
          </a:prstGeom>
          <a:solidFill>
            <a:srgbClr val="EAEAE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 descr="Pound with solid fill">
            <a:extLst>
              <a:ext uri="{FF2B5EF4-FFF2-40B4-BE49-F238E27FC236}">
                <a16:creationId xmlns:a16="http://schemas.microsoft.com/office/drawing/2014/main" id="{1F3EE6DC-0467-BB6F-08FC-4FD58415D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4520" y="818229"/>
            <a:ext cx="662829" cy="6628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918CB41-B86E-18D4-00C6-7A3E7D9CC8B2}"/>
              </a:ext>
            </a:extLst>
          </p:cNvPr>
          <p:cNvSpPr txBox="1"/>
          <p:nvPr/>
        </p:nvSpPr>
        <p:spPr>
          <a:xfrm>
            <a:off x="6329738" y="939148"/>
            <a:ext cx="3240928" cy="37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badi" panose="020B0604020104020204" pitchFamily="34" charset="0"/>
              </a:rPr>
              <a:t>Resourcing</a:t>
            </a:r>
          </a:p>
        </p:txBody>
      </p:sp>
    </p:spTree>
    <p:extLst>
      <p:ext uri="{BB962C8B-B14F-4D97-AF65-F5344CB8AC3E}">
        <p14:creationId xmlns:p14="http://schemas.microsoft.com/office/powerpoint/2010/main" val="2834793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D49483-6077-91C1-89E2-5678AEF416C5}"/>
              </a:ext>
            </a:extLst>
          </p:cNvPr>
          <p:cNvCxnSpPr>
            <a:cxnSpLocks/>
          </p:cNvCxnSpPr>
          <p:nvPr/>
        </p:nvCxnSpPr>
        <p:spPr>
          <a:xfrm flipH="1" flipV="1">
            <a:off x="6127659" y="1497993"/>
            <a:ext cx="694198" cy="1286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161">
            <a:extLst>
              <a:ext uri="{FF2B5EF4-FFF2-40B4-BE49-F238E27FC236}">
                <a16:creationId xmlns:a16="http://schemas.microsoft.com/office/drawing/2014/main" id="{ADA57ED3-F43D-B249-FDF8-E5AC6B0C7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08" y="1143276"/>
            <a:ext cx="5945788" cy="56762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13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" name="Oval 240">
            <a:extLst>
              <a:ext uri="{FF2B5EF4-FFF2-40B4-BE49-F238E27FC236}">
                <a16:creationId xmlns:a16="http://schemas.microsoft.com/office/drawing/2014/main" id="{9592798F-9D0E-E591-7F99-DD93BBA33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8781" y="2421988"/>
            <a:ext cx="3949241" cy="39499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3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sz="13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sz="13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GB" sz="13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" name="Oval 161">
            <a:extLst>
              <a:ext uri="{FF2B5EF4-FFF2-40B4-BE49-F238E27FC236}">
                <a16:creationId xmlns:a16="http://schemas.microsoft.com/office/drawing/2014/main" id="{0E11F609-5745-A7FB-7322-0D068C919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7483" y="3119058"/>
            <a:ext cx="3131340" cy="319240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24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C536B0-23EE-F4FF-B1FD-E577A1A9D0E7}"/>
              </a:ext>
            </a:extLst>
          </p:cNvPr>
          <p:cNvSpPr/>
          <p:nvPr/>
        </p:nvSpPr>
        <p:spPr>
          <a:xfrm>
            <a:off x="0" y="6120053"/>
            <a:ext cx="12192000" cy="699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694D08-FD1C-48A3-28B3-A3B2182909A7}"/>
              </a:ext>
            </a:extLst>
          </p:cNvPr>
          <p:cNvCxnSpPr>
            <a:cxnSpLocks/>
          </p:cNvCxnSpPr>
          <p:nvPr/>
        </p:nvCxnSpPr>
        <p:spPr>
          <a:xfrm>
            <a:off x="515967" y="758629"/>
            <a:ext cx="7593890" cy="0"/>
          </a:xfrm>
          <a:prstGeom prst="line">
            <a:avLst/>
          </a:prstGeom>
          <a:ln w="25400">
            <a:solidFill>
              <a:srgbClr val="FF9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5BABC3C-CA83-040B-C8E6-8B4A7ADC3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08" y="261210"/>
            <a:ext cx="11376824" cy="648694"/>
          </a:xfrm>
        </p:spPr>
        <p:txBody>
          <a:bodyPr>
            <a:noAutofit/>
          </a:bodyPr>
          <a:lstStyle/>
          <a:p>
            <a:r>
              <a:rPr lang="en-GB" sz="2800" dirty="0"/>
              <a:t>STFC’s Environmental Sustainability Strategy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299260-AE6D-1ACC-F04B-FCA29464BA65}"/>
              </a:ext>
            </a:extLst>
          </p:cNvPr>
          <p:cNvSpPr txBox="1"/>
          <p:nvPr/>
        </p:nvSpPr>
        <p:spPr>
          <a:xfrm>
            <a:off x="1165700" y="6233180"/>
            <a:ext cx="17979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Control</a:t>
            </a:r>
            <a:endParaRPr lang="en-US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D0B98F-E331-A040-1D2F-DF546BF53774}"/>
              </a:ext>
            </a:extLst>
          </p:cNvPr>
          <p:cNvSpPr txBox="1"/>
          <p:nvPr/>
        </p:nvSpPr>
        <p:spPr>
          <a:xfrm>
            <a:off x="9465626" y="6238855"/>
            <a:ext cx="14167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/>
              <a:t>Influence</a:t>
            </a:r>
            <a:endParaRPr lang="en-US" sz="1600" b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7B0600-8AC3-0733-0334-1C4083EA84EE}"/>
              </a:ext>
            </a:extLst>
          </p:cNvPr>
          <p:cNvSpPr txBox="1"/>
          <p:nvPr/>
        </p:nvSpPr>
        <p:spPr>
          <a:xfrm>
            <a:off x="2097291" y="1682961"/>
            <a:ext cx="2482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</a:rPr>
              <a:t>Delivery of science</a:t>
            </a:r>
          </a:p>
          <a:p>
            <a:endParaRPr lang="en-GB" sz="2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6C3D34-21C0-7702-D98B-619147F27CDA}"/>
              </a:ext>
            </a:extLst>
          </p:cNvPr>
          <p:cNvSpPr txBox="1"/>
          <p:nvPr/>
        </p:nvSpPr>
        <p:spPr>
          <a:xfrm>
            <a:off x="2006195" y="2663021"/>
            <a:ext cx="2704267" cy="3400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u="sng" dirty="0">
                <a:solidFill>
                  <a:schemeClr val="bg1"/>
                </a:solidFill>
                <a:latin typeface="Arial"/>
                <a:cs typeface="Arial"/>
              </a:rPr>
              <a:t>How</a:t>
            </a: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 we deliver research and innovation including how we operate our own facilities</a:t>
            </a:r>
          </a:p>
          <a:p>
            <a:pPr algn="ctr">
              <a:spcAft>
                <a:spcPts val="600"/>
              </a:spcAft>
            </a:pPr>
            <a:endParaRPr lang="en-GB" sz="2000" dirty="0">
              <a:latin typeface="Arial"/>
              <a:cs typeface="Arial"/>
            </a:endParaRPr>
          </a:p>
          <a:p>
            <a:pPr algn="ctr">
              <a:spcAft>
                <a:spcPts val="600"/>
              </a:spcAft>
            </a:pPr>
            <a:r>
              <a:rPr lang="en-GB" sz="2000" u="sng" dirty="0">
                <a:solidFill>
                  <a:schemeClr val="bg1"/>
                </a:solidFill>
                <a:latin typeface="Arial"/>
                <a:cs typeface="Arial"/>
              </a:rPr>
              <a:t>What</a:t>
            </a: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 research and innovation we prioritise</a:t>
            </a:r>
          </a:p>
          <a:p>
            <a:pPr algn="ctr">
              <a:spcAft>
                <a:spcPts val="600"/>
              </a:spcAft>
            </a:pPr>
            <a:endParaRPr lang="en-GB" sz="2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FC26AB9-0EBC-8C10-0711-B86A4FDB6E15}"/>
              </a:ext>
            </a:extLst>
          </p:cNvPr>
          <p:cNvSpPr>
            <a:spLocks noChangeAspect="1"/>
          </p:cNvSpPr>
          <p:nvPr/>
        </p:nvSpPr>
        <p:spPr bwMode="auto">
          <a:xfrm>
            <a:off x="-1201428" y="923071"/>
            <a:ext cx="10111892" cy="5417188"/>
          </a:xfrm>
          <a:custGeom>
            <a:avLst/>
            <a:gdLst>
              <a:gd name="connsiteX0" fmla="*/ 17067207 w 17130707"/>
              <a:gd name="connsiteY0" fmla="*/ 8467531 h 8543731"/>
              <a:gd name="connsiteX1" fmla="*/ 17130707 w 17130707"/>
              <a:gd name="connsiteY1" fmla="*/ 8467531 h 8543731"/>
              <a:gd name="connsiteX2" fmla="*/ 17130707 w 17130707"/>
              <a:gd name="connsiteY2" fmla="*/ 8543731 h 8543731"/>
              <a:gd name="connsiteX3" fmla="*/ 17067207 w 17130707"/>
              <a:gd name="connsiteY3" fmla="*/ 8543731 h 8543731"/>
              <a:gd name="connsiteX4" fmla="*/ 17067207 w 17130707"/>
              <a:gd name="connsiteY4" fmla="*/ 8467531 h 8543731"/>
              <a:gd name="connsiteX5" fmla="*/ 0 w 17130707"/>
              <a:gd name="connsiteY5" fmla="*/ 8467531 h 8543731"/>
              <a:gd name="connsiteX6" fmla="*/ 63500 w 17130707"/>
              <a:gd name="connsiteY6" fmla="*/ 8467531 h 8543731"/>
              <a:gd name="connsiteX7" fmla="*/ 63500 w 17130707"/>
              <a:gd name="connsiteY7" fmla="*/ 8543731 h 8543731"/>
              <a:gd name="connsiteX8" fmla="*/ 0 w 17130707"/>
              <a:gd name="connsiteY8" fmla="*/ 8543731 h 8543731"/>
              <a:gd name="connsiteX9" fmla="*/ 0 w 17130707"/>
              <a:gd name="connsiteY9" fmla="*/ 8467531 h 8543731"/>
              <a:gd name="connsiteX10" fmla="*/ 8484 w 17130707"/>
              <a:gd name="connsiteY10" fmla="*/ 8162731 h 8543731"/>
              <a:gd name="connsiteX11" fmla="*/ 71437 w 17130707"/>
              <a:gd name="connsiteY11" fmla="*/ 8165765 h 8543731"/>
              <a:gd name="connsiteX12" fmla="*/ 66128 w 17130707"/>
              <a:gd name="connsiteY12" fmla="*/ 8316719 h 8543731"/>
              <a:gd name="connsiteX13" fmla="*/ 3174 w 17130707"/>
              <a:gd name="connsiteY13" fmla="*/ 8315202 h 8543731"/>
              <a:gd name="connsiteX14" fmla="*/ 8484 w 17130707"/>
              <a:gd name="connsiteY14" fmla="*/ 8162731 h 8543731"/>
              <a:gd name="connsiteX15" fmla="*/ 17122223 w 17130707"/>
              <a:gd name="connsiteY15" fmla="*/ 8159556 h 8543731"/>
              <a:gd name="connsiteX16" fmla="*/ 17127531 w 17130707"/>
              <a:gd name="connsiteY16" fmla="*/ 8311268 h 8543731"/>
              <a:gd name="connsiteX17" fmla="*/ 17064579 w 17130707"/>
              <a:gd name="connsiteY17" fmla="*/ 8313544 h 8543731"/>
              <a:gd name="connsiteX18" fmla="*/ 17059269 w 17130707"/>
              <a:gd name="connsiteY18" fmla="*/ 8161832 h 8543731"/>
              <a:gd name="connsiteX19" fmla="*/ 26414 w 17130707"/>
              <a:gd name="connsiteY19" fmla="*/ 7859519 h 8543731"/>
              <a:gd name="connsiteX20" fmla="*/ 88899 w 17130707"/>
              <a:gd name="connsiteY20" fmla="*/ 7864831 h 8543731"/>
              <a:gd name="connsiteX21" fmla="*/ 78360 w 17130707"/>
              <a:gd name="connsiteY21" fmla="*/ 8015094 h 8543731"/>
              <a:gd name="connsiteX22" fmla="*/ 15874 w 17130707"/>
              <a:gd name="connsiteY22" fmla="*/ 8011299 h 8543731"/>
              <a:gd name="connsiteX23" fmla="*/ 26414 w 17130707"/>
              <a:gd name="connsiteY23" fmla="*/ 7859519 h 8543731"/>
              <a:gd name="connsiteX24" fmla="*/ 17103411 w 17130707"/>
              <a:gd name="connsiteY24" fmla="*/ 7854756 h 8543731"/>
              <a:gd name="connsiteX25" fmla="*/ 17114831 w 17130707"/>
              <a:gd name="connsiteY25" fmla="*/ 8008104 h 8543731"/>
              <a:gd name="connsiteX26" fmla="*/ 17050879 w 17130707"/>
              <a:gd name="connsiteY26" fmla="*/ 8011919 h 8543731"/>
              <a:gd name="connsiteX27" fmla="*/ 17040219 w 17130707"/>
              <a:gd name="connsiteY27" fmla="*/ 7860096 h 8543731"/>
              <a:gd name="connsiteX28" fmla="*/ 55714 w 17130707"/>
              <a:gd name="connsiteY28" fmla="*/ 7554719 h 8543731"/>
              <a:gd name="connsiteX29" fmla="*/ 119061 w 17130707"/>
              <a:gd name="connsiteY29" fmla="*/ 7562351 h 8543731"/>
              <a:gd name="connsiteX30" fmla="*/ 103033 w 17130707"/>
              <a:gd name="connsiteY30" fmla="*/ 7713469 h 8543731"/>
              <a:gd name="connsiteX31" fmla="*/ 39686 w 17130707"/>
              <a:gd name="connsiteY31" fmla="*/ 7707363 h 8543731"/>
              <a:gd name="connsiteX32" fmla="*/ 55714 w 17130707"/>
              <a:gd name="connsiteY32" fmla="*/ 7554719 h 8543731"/>
              <a:gd name="connsiteX33" fmla="*/ 17074229 w 17130707"/>
              <a:gd name="connsiteY33" fmla="*/ 7551544 h 8543731"/>
              <a:gd name="connsiteX34" fmla="*/ 17091019 w 17130707"/>
              <a:gd name="connsiteY34" fmla="*/ 7702662 h 8543731"/>
              <a:gd name="connsiteX35" fmla="*/ 17027671 w 17130707"/>
              <a:gd name="connsiteY35" fmla="*/ 7708707 h 8543731"/>
              <a:gd name="connsiteX36" fmla="*/ 17011643 w 17130707"/>
              <a:gd name="connsiteY36" fmla="*/ 7559100 h 8543731"/>
              <a:gd name="connsiteX37" fmla="*/ 95835 w 17130707"/>
              <a:gd name="connsiteY37" fmla="*/ 7253094 h 8543731"/>
              <a:gd name="connsiteX38" fmla="*/ 158749 w 17130707"/>
              <a:gd name="connsiteY38" fmla="*/ 7262165 h 8543731"/>
              <a:gd name="connsiteX39" fmla="*/ 137525 w 17130707"/>
              <a:gd name="connsiteY39" fmla="*/ 7411844 h 8543731"/>
              <a:gd name="connsiteX40" fmla="*/ 74611 w 17130707"/>
              <a:gd name="connsiteY40" fmla="*/ 7403529 h 8543731"/>
              <a:gd name="connsiteX41" fmla="*/ 95835 w 17130707"/>
              <a:gd name="connsiteY41" fmla="*/ 7253094 h 8543731"/>
              <a:gd name="connsiteX42" fmla="*/ 17033091 w 17130707"/>
              <a:gd name="connsiteY42" fmla="*/ 7249919 h 8543731"/>
              <a:gd name="connsiteX43" fmla="*/ 17054507 w 17130707"/>
              <a:gd name="connsiteY43" fmla="*/ 7400354 h 8543731"/>
              <a:gd name="connsiteX44" fmla="*/ 16991785 w 17130707"/>
              <a:gd name="connsiteY44" fmla="*/ 7408669 h 8543731"/>
              <a:gd name="connsiteX45" fmla="*/ 16970369 w 17130707"/>
              <a:gd name="connsiteY45" fmla="*/ 7259746 h 8543731"/>
              <a:gd name="connsiteX46" fmla="*/ 148002 w 17130707"/>
              <a:gd name="connsiteY46" fmla="*/ 6953056 h 8543731"/>
              <a:gd name="connsiteX47" fmla="*/ 209548 w 17130707"/>
              <a:gd name="connsiteY47" fmla="*/ 6964454 h 8543731"/>
              <a:gd name="connsiteX48" fmla="*/ 182954 w 17130707"/>
              <a:gd name="connsiteY48" fmla="*/ 7113394 h 8543731"/>
              <a:gd name="connsiteX49" fmla="*/ 120648 w 17130707"/>
              <a:gd name="connsiteY49" fmla="*/ 7102755 h 8543731"/>
              <a:gd name="connsiteX50" fmla="*/ 148002 w 17130707"/>
              <a:gd name="connsiteY50" fmla="*/ 6953056 h 8543731"/>
              <a:gd name="connsiteX51" fmla="*/ 16981875 w 17130707"/>
              <a:gd name="connsiteY51" fmla="*/ 6948294 h 8543731"/>
              <a:gd name="connsiteX52" fmla="*/ 17008469 w 17130707"/>
              <a:gd name="connsiteY52" fmla="*/ 7099526 h 8543731"/>
              <a:gd name="connsiteX53" fmla="*/ 16946163 w 17130707"/>
              <a:gd name="connsiteY53" fmla="*/ 7110219 h 8543731"/>
              <a:gd name="connsiteX54" fmla="*/ 16919569 w 17130707"/>
              <a:gd name="connsiteY54" fmla="*/ 6960515 h 8543731"/>
              <a:gd name="connsiteX55" fmla="*/ 209781 w 17130707"/>
              <a:gd name="connsiteY55" fmla="*/ 6653019 h 8543731"/>
              <a:gd name="connsiteX56" fmla="*/ 271461 w 17130707"/>
              <a:gd name="connsiteY56" fmla="*/ 6667537 h 8543731"/>
              <a:gd name="connsiteX57" fmla="*/ 239479 w 17130707"/>
              <a:gd name="connsiteY57" fmla="*/ 6816532 h 8543731"/>
              <a:gd name="connsiteX58" fmla="*/ 177798 w 17130707"/>
              <a:gd name="connsiteY58" fmla="*/ 6803543 h 8543731"/>
              <a:gd name="connsiteX59" fmla="*/ 209781 w 17130707"/>
              <a:gd name="connsiteY59" fmla="*/ 6653019 h 8543731"/>
              <a:gd name="connsiteX60" fmla="*/ 16919337 w 17130707"/>
              <a:gd name="connsiteY60" fmla="*/ 6649844 h 8543731"/>
              <a:gd name="connsiteX61" fmla="*/ 16951319 w 17130707"/>
              <a:gd name="connsiteY61" fmla="*/ 6798845 h 8543731"/>
              <a:gd name="connsiteX62" fmla="*/ 16889639 w 17130707"/>
              <a:gd name="connsiteY62" fmla="*/ 6811769 h 8543731"/>
              <a:gd name="connsiteX63" fmla="*/ 16857655 w 17130707"/>
              <a:gd name="connsiteY63" fmla="*/ 6663528 h 8543731"/>
              <a:gd name="connsiteX64" fmla="*/ 282329 w 17130707"/>
              <a:gd name="connsiteY64" fmla="*/ 6357744 h 8543731"/>
              <a:gd name="connsiteX65" fmla="*/ 342898 w 17130707"/>
              <a:gd name="connsiteY65" fmla="*/ 6373715 h 8543731"/>
              <a:gd name="connsiteX66" fmla="*/ 305799 w 17130707"/>
              <a:gd name="connsiteY66" fmla="*/ 6521257 h 8543731"/>
              <a:gd name="connsiteX67" fmla="*/ 244473 w 17130707"/>
              <a:gd name="connsiteY67" fmla="*/ 6506046 h 8543731"/>
              <a:gd name="connsiteX68" fmla="*/ 282329 w 17130707"/>
              <a:gd name="connsiteY68" fmla="*/ 6357744 h 8543731"/>
              <a:gd name="connsiteX69" fmla="*/ 16846789 w 17130707"/>
              <a:gd name="connsiteY69" fmla="*/ 6354569 h 8543731"/>
              <a:gd name="connsiteX70" fmla="*/ 16884643 w 17130707"/>
              <a:gd name="connsiteY70" fmla="*/ 6501361 h 8543731"/>
              <a:gd name="connsiteX71" fmla="*/ 16823317 w 17130707"/>
              <a:gd name="connsiteY71" fmla="*/ 6516494 h 8543731"/>
              <a:gd name="connsiteX72" fmla="*/ 16786219 w 17130707"/>
              <a:gd name="connsiteY72" fmla="*/ 6370459 h 8543731"/>
              <a:gd name="connsiteX73" fmla="*/ 365402 w 17130707"/>
              <a:gd name="connsiteY73" fmla="*/ 6064056 h 8543731"/>
              <a:gd name="connsiteX74" fmla="*/ 427035 w 17130707"/>
              <a:gd name="connsiteY74" fmla="*/ 6082981 h 8543731"/>
              <a:gd name="connsiteX75" fmla="*/ 383892 w 17130707"/>
              <a:gd name="connsiteY75" fmla="*/ 6227569 h 8543731"/>
              <a:gd name="connsiteX76" fmla="*/ 322260 w 17130707"/>
              <a:gd name="connsiteY76" fmla="*/ 6210158 h 8543731"/>
              <a:gd name="connsiteX77" fmla="*/ 365402 w 17130707"/>
              <a:gd name="connsiteY77" fmla="*/ 6064056 h 8543731"/>
              <a:gd name="connsiteX78" fmla="*/ 16763609 w 17130707"/>
              <a:gd name="connsiteY78" fmla="*/ 6060881 h 8543731"/>
              <a:gd name="connsiteX79" fmla="*/ 16806857 w 17130707"/>
              <a:gd name="connsiteY79" fmla="*/ 6206983 h 8543731"/>
              <a:gd name="connsiteX80" fmla="*/ 16746159 w 17130707"/>
              <a:gd name="connsiteY80" fmla="*/ 6224394 h 8543731"/>
              <a:gd name="connsiteX81" fmla="*/ 16703669 w 17130707"/>
              <a:gd name="connsiteY81" fmla="*/ 6079049 h 8543731"/>
              <a:gd name="connsiteX82" fmla="*/ 460184 w 17130707"/>
              <a:gd name="connsiteY82" fmla="*/ 5773544 h 8543731"/>
              <a:gd name="connsiteX83" fmla="*/ 520698 w 17130707"/>
              <a:gd name="connsiteY83" fmla="*/ 5793983 h 8543731"/>
              <a:gd name="connsiteX84" fmla="*/ 472439 w 17130707"/>
              <a:gd name="connsiteY84" fmla="*/ 5937057 h 8543731"/>
              <a:gd name="connsiteX85" fmla="*/ 411159 w 17130707"/>
              <a:gd name="connsiteY85" fmla="*/ 5918132 h 8543731"/>
              <a:gd name="connsiteX86" fmla="*/ 460184 w 17130707"/>
              <a:gd name="connsiteY86" fmla="*/ 5773544 h 8543731"/>
              <a:gd name="connsiteX87" fmla="*/ 16670063 w 17130707"/>
              <a:gd name="connsiteY87" fmla="*/ 5770369 h 8543731"/>
              <a:gd name="connsiteX88" fmla="*/ 16717955 w 17130707"/>
              <a:gd name="connsiteY88" fmla="*/ 5914200 h 8543731"/>
              <a:gd name="connsiteX89" fmla="*/ 16657899 w 17130707"/>
              <a:gd name="connsiteY89" fmla="*/ 5933882 h 8543731"/>
              <a:gd name="connsiteX90" fmla="*/ 16610007 w 17130707"/>
              <a:gd name="connsiteY90" fmla="*/ 5790808 h 8543731"/>
              <a:gd name="connsiteX91" fmla="*/ 565244 w 17130707"/>
              <a:gd name="connsiteY91" fmla="*/ 5484619 h 8543731"/>
              <a:gd name="connsiteX92" fmla="*/ 623885 w 17130707"/>
              <a:gd name="connsiteY92" fmla="*/ 5506683 h 8543731"/>
              <a:gd name="connsiteX93" fmla="*/ 571336 w 17130707"/>
              <a:gd name="connsiteY93" fmla="*/ 5649719 h 8543731"/>
              <a:gd name="connsiteX94" fmla="*/ 511172 w 17130707"/>
              <a:gd name="connsiteY94" fmla="*/ 5627655 h 8543731"/>
              <a:gd name="connsiteX95" fmla="*/ 565244 w 17130707"/>
              <a:gd name="connsiteY95" fmla="*/ 5484619 h 8543731"/>
              <a:gd name="connsiteX96" fmla="*/ 16564633 w 17130707"/>
              <a:gd name="connsiteY96" fmla="*/ 5483031 h 8543731"/>
              <a:gd name="connsiteX97" fmla="*/ 16617943 w 17130707"/>
              <a:gd name="connsiteY97" fmla="*/ 5626067 h 8543731"/>
              <a:gd name="connsiteX98" fmla="*/ 16558541 w 17130707"/>
              <a:gd name="connsiteY98" fmla="*/ 5648131 h 8543731"/>
              <a:gd name="connsiteX99" fmla="*/ 16505231 w 17130707"/>
              <a:gd name="connsiteY99" fmla="*/ 5505856 h 8543731"/>
              <a:gd name="connsiteX100" fmla="*/ 16450085 w 17130707"/>
              <a:gd name="connsiteY100" fmla="*/ 5202044 h 8543731"/>
              <a:gd name="connsiteX101" fmla="*/ 16508407 w 17130707"/>
              <a:gd name="connsiteY101" fmla="*/ 5342090 h 8543731"/>
              <a:gd name="connsiteX102" fmla="*/ 16450085 w 17130707"/>
              <a:gd name="connsiteY102" fmla="*/ 5365557 h 8543731"/>
              <a:gd name="connsiteX103" fmla="*/ 16392519 w 17130707"/>
              <a:gd name="connsiteY103" fmla="*/ 5227025 h 8543731"/>
              <a:gd name="connsiteX104" fmla="*/ 679831 w 17130707"/>
              <a:gd name="connsiteY104" fmla="*/ 5202044 h 8543731"/>
              <a:gd name="connsiteX105" fmla="*/ 738184 w 17130707"/>
              <a:gd name="connsiteY105" fmla="*/ 5226910 h 8543731"/>
              <a:gd name="connsiteX106" fmla="*/ 679831 w 17130707"/>
              <a:gd name="connsiteY106" fmla="*/ 5365557 h 8543731"/>
              <a:gd name="connsiteX107" fmla="*/ 620709 w 17130707"/>
              <a:gd name="connsiteY107" fmla="*/ 5342198 h 8543731"/>
              <a:gd name="connsiteX108" fmla="*/ 679831 w 17130707"/>
              <a:gd name="connsiteY108" fmla="*/ 5202044 h 8543731"/>
              <a:gd name="connsiteX109" fmla="*/ 16325965 w 17130707"/>
              <a:gd name="connsiteY109" fmla="*/ 4924231 h 8543731"/>
              <a:gd name="connsiteX110" fmla="*/ 16389343 w 17130707"/>
              <a:gd name="connsiteY110" fmla="*/ 5062006 h 8543731"/>
              <a:gd name="connsiteX111" fmla="*/ 16331309 w 17130707"/>
              <a:gd name="connsiteY111" fmla="*/ 5087744 h 8543731"/>
              <a:gd name="connsiteX112" fmla="*/ 16268695 w 17130707"/>
              <a:gd name="connsiteY112" fmla="*/ 4950726 h 8543731"/>
              <a:gd name="connsiteX113" fmla="*/ 804700 w 17130707"/>
              <a:gd name="connsiteY113" fmla="*/ 4922644 h 8543731"/>
              <a:gd name="connsiteX114" fmla="*/ 862009 w 17130707"/>
              <a:gd name="connsiteY114" fmla="*/ 4949017 h 8543731"/>
              <a:gd name="connsiteX115" fmla="*/ 798668 w 17130707"/>
              <a:gd name="connsiteY115" fmla="*/ 5086157 h 8543731"/>
              <a:gd name="connsiteX116" fmla="*/ 741358 w 17130707"/>
              <a:gd name="connsiteY116" fmla="*/ 5060537 h 8543731"/>
              <a:gd name="connsiteX117" fmla="*/ 804700 w 17130707"/>
              <a:gd name="connsiteY117" fmla="*/ 4922644 h 8543731"/>
              <a:gd name="connsiteX118" fmla="*/ 16192697 w 17130707"/>
              <a:gd name="connsiteY118" fmla="*/ 4651181 h 8543731"/>
              <a:gd name="connsiteX119" fmla="*/ 16260757 w 17130707"/>
              <a:gd name="connsiteY119" fmla="*/ 4786685 h 8543731"/>
              <a:gd name="connsiteX120" fmla="*/ 16204169 w 17130707"/>
              <a:gd name="connsiteY120" fmla="*/ 4814694 h 8543731"/>
              <a:gd name="connsiteX121" fmla="*/ 16135343 w 17130707"/>
              <a:gd name="connsiteY121" fmla="*/ 4679947 h 8543731"/>
              <a:gd name="connsiteX122" fmla="*/ 940700 w 17130707"/>
              <a:gd name="connsiteY122" fmla="*/ 4648006 h 8543731"/>
              <a:gd name="connsiteX123" fmla="*/ 996946 w 17130707"/>
              <a:gd name="connsiteY123" fmla="*/ 4676772 h 8543731"/>
              <a:gd name="connsiteX124" fmla="*/ 928539 w 17130707"/>
              <a:gd name="connsiteY124" fmla="*/ 4811519 h 8543731"/>
              <a:gd name="connsiteX125" fmla="*/ 871534 w 17130707"/>
              <a:gd name="connsiteY125" fmla="*/ 4784267 h 8543731"/>
              <a:gd name="connsiteX126" fmla="*/ 940700 w 17130707"/>
              <a:gd name="connsiteY126" fmla="*/ 4648006 h 8543731"/>
              <a:gd name="connsiteX127" fmla="*/ 16047253 w 17130707"/>
              <a:gd name="connsiteY127" fmla="*/ 4382894 h 8543731"/>
              <a:gd name="connsiteX128" fmla="*/ 16121057 w 17130707"/>
              <a:gd name="connsiteY128" fmla="*/ 4516746 h 8543731"/>
              <a:gd name="connsiteX129" fmla="*/ 16064753 w 17130707"/>
              <a:gd name="connsiteY129" fmla="*/ 4546407 h 8543731"/>
              <a:gd name="connsiteX130" fmla="*/ 15992469 w 17130707"/>
              <a:gd name="connsiteY130" fmla="*/ 4414076 h 8543731"/>
              <a:gd name="connsiteX131" fmla="*/ 1084604 w 17130707"/>
              <a:gd name="connsiteY131" fmla="*/ 4378131 h 8543731"/>
              <a:gd name="connsiteX132" fmla="*/ 1139821 w 17130707"/>
              <a:gd name="connsiteY132" fmla="*/ 4408705 h 8543731"/>
              <a:gd name="connsiteX133" fmla="*/ 1067207 w 17130707"/>
              <a:gd name="connsiteY133" fmla="*/ 4543231 h 8543731"/>
              <a:gd name="connsiteX134" fmla="*/ 1011233 w 17130707"/>
              <a:gd name="connsiteY134" fmla="*/ 4512657 h 8543731"/>
              <a:gd name="connsiteX135" fmla="*/ 1084604 w 17130707"/>
              <a:gd name="connsiteY135" fmla="*/ 4378131 h 8543731"/>
              <a:gd name="connsiteX136" fmla="*/ 15894591 w 17130707"/>
              <a:gd name="connsiteY136" fmla="*/ 4119369 h 8543731"/>
              <a:gd name="connsiteX137" fmla="*/ 15971831 w 17130707"/>
              <a:gd name="connsiteY137" fmla="*/ 4250940 h 8543731"/>
              <a:gd name="connsiteX138" fmla="*/ 15917309 w 17130707"/>
              <a:gd name="connsiteY138" fmla="*/ 4282882 h 8543731"/>
              <a:gd name="connsiteX139" fmla="*/ 15840069 w 17130707"/>
              <a:gd name="connsiteY139" fmla="*/ 4152832 h 8543731"/>
              <a:gd name="connsiteX140" fmla="*/ 1239395 w 17130707"/>
              <a:gd name="connsiteY140" fmla="*/ 4114606 h 8543731"/>
              <a:gd name="connsiteX141" fmla="*/ 1293808 w 17130707"/>
              <a:gd name="connsiteY141" fmla="*/ 4147309 h 8543731"/>
              <a:gd name="connsiteX142" fmla="*/ 1215637 w 17130707"/>
              <a:gd name="connsiteY142" fmla="*/ 4278119 h 8543731"/>
              <a:gd name="connsiteX143" fmla="*/ 1160458 w 17130707"/>
              <a:gd name="connsiteY143" fmla="*/ 4246177 h 8543731"/>
              <a:gd name="connsiteX144" fmla="*/ 1239395 w 17130707"/>
              <a:gd name="connsiteY144" fmla="*/ 4114606 h 8543731"/>
              <a:gd name="connsiteX145" fmla="*/ 15731833 w 17130707"/>
              <a:gd name="connsiteY145" fmla="*/ 3862194 h 8543731"/>
              <a:gd name="connsiteX146" fmla="*/ 15814669 w 17130707"/>
              <a:gd name="connsiteY146" fmla="*/ 3990670 h 8543731"/>
              <a:gd name="connsiteX147" fmla="*/ 15760979 w 17130707"/>
              <a:gd name="connsiteY147" fmla="*/ 4024119 h 8543731"/>
              <a:gd name="connsiteX148" fmla="*/ 15678143 w 17130707"/>
              <a:gd name="connsiteY148" fmla="*/ 3897164 h 8543731"/>
              <a:gd name="connsiteX149" fmla="*/ 1402810 w 17130707"/>
              <a:gd name="connsiteY149" fmla="*/ 3855844 h 8543731"/>
              <a:gd name="connsiteX150" fmla="*/ 1455733 w 17130707"/>
              <a:gd name="connsiteY150" fmla="*/ 3890992 h 8543731"/>
              <a:gd name="connsiteX151" fmla="*/ 1372897 w 17130707"/>
              <a:gd name="connsiteY151" fmla="*/ 4019357 h 8543731"/>
              <a:gd name="connsiteX152" fmla="*/ 1319207 w 17130707"/>
              <a:gd name="connsiteY152" fmla="*/ 3984973 h 8543731"/>
              <a:gd name="connsiteX153" fmla="*/ 1402810 w 17130707"/>
              <a:gd name="connsiteY153" fmla="*/ 3855844 h 8543731"/>
              <a:gd name="connsiteX154" fmla="*/ 15559883 w 17130707"/>
              <a:gd name="connsiteY154" fmla="*/ 3611369 h 8543731"/>
              <a:gd name="connsiteX155" fmla="*/ 15646395 w 17130707"/>
              <a:gd name="connsiteY155" fmla="*/ 3736160 h 8543731"/>
              <a:gd name="connsiteX156" fmla="*/ 15594033 w 17130707"/>
              <a:gd name="connsiteY156" fmla="*/ 3771707 h 8543731"/>
              <a:gd name="connsiteX157" fmla="*/ 15508281 w 17130707"/>
              <a:gd name="connsiteY157" fmla="*/ 3647672 h 8543731"/>
              <a:gd name="connsiteX158" fmla="*/ 1575272 w 17130707"/>
              <a:gd name="connsiteY158" fmla="*/ 3605019 h 8543731"/>
              <a:gd name="connsiteX159" fmla="*/ 1627182 w 17130707"/>
              <a:gd name="connsiteY159" fmla="*/ 3641322 h 8543731"/>
              <a:gd name="connsiteX160" fmla="*/ 1540156 w 17130707"/>
              <a:gd name="connsiteY160" fmla="*/ 3765357 h 8543731"/>
              <a:gd name="connsiteX161" fmla="*/ 1487482 w 17130707"/>
              <a:gd name="connsiteY161" fmla="*/ 3729810 h 8543731"/>
              <a:gd name="connsiteX162" fmla="*/ 1575272 w 17130707"/>
              <a:gd name="connsiteY162" fmla="*/ 3605019 h 8543731"/>
              <a:gd name="connsiteX163" fmla="*/ 15379029 w 17130707"/>
              <a:gd name="connsiteY163" fmla="*/ 3366894 h 8543731"/>
              <a:gd name="connsiteX164" fmla="*/ 15470183 w 17130707"/>
              <a:gd name="connsiteY164" fmla="*/ 3487846 h 8543731"/>
              <a:gd name="connsiteX165" fmla="*/ 15419287 w 17130707"/>
              <a:gd name="connsiteY165" fmla="*/ 3525644 h 8543731"/>
              <a:gd name="connsiteX166" fmla="*/ 15328895 w 17130707"/>
              <a:gd name="connsiteY166" fmla="*/ 3404692 h 8543731"/>
              <a:gd name="connsiteX167" fmla="*/ 1756966 w 17130707"/>
              <a:gd name="connsiteY167" fmla="*/ 3358956 h 8543731"/>
              <a:gd name="connsiteX168" fmla="*/ 1808157 w 17130707"/>
              <a:gd name="connsiteY168" fmla="*/ 3397510 h 8543731"/>
              <a:gd name="connsiteX169" fmla="*/ 1716473 w 17130707"/>
              <a:gd name="connsiteY169" fmla="*/ 3517706 h 8543731"/>
              <a:gd name="connsiteX170" fmla="*/ 1665283 w 17130707"/>
              <a:gd name="connsiteY170" fmla="*/ 3480664 h 8543731"/>
              <a:gd name="connsiteX171" fmla="*/ 1756966 w 17130707"/>
              <a:gd name="connsiteY171" fmla="*/ 3358956 h 8543731"/>
              <a:gd name="connsiteX172" fmla="*/ 15189143 w 17130707"/>
              <a:gd name="connsiteY172" fmla="*/ 3127181 h 8543731"/>
              <a:gd name="connsiteX173" fmla="*/ 15284443 w 17130707"/>
              <a:gd name="connsiteY173" fmla="*/ 3245053 h 8543731"/>
              <a:gd name="connsiteX174" fmla="*/ 15235281 w 17130707"/>
              <a:gd name="connsiteY174" fmla="*/ 3284344 h 8543731"/>
              <a:gd name="connsiteX175" fmla="*/ 15139981 w 17130707"/>
              <a:gd name="connsiteY175" fmla="*/ 3167227 h 8543731"/>
              <a:gd name="connsiteX176" fmla="*/ 1947367 w 17130707"/>
              <a:gd name="connsiteY176" fmla="*/ 3119244 h 8543731"/>
              <a:gd name="connsiteX177" fmla="*/ 1997070 w 17130707"/>
              <a:gd name="connsiteY177" fmla="*/ 3159694 h 8543731"/>
              <a:gd name="connsiteX178" fmla="*/ 1900723 w 17130707"/>
              <a:gd name="connsiteY178" fmla="*/ 3277994 h 8543731"/>
              <a:gd name="connsiteX179" fmla="*/ 1851020 w 17130707"/>
              <a:gd name="connsiteY179" fmla="*/ 3239069 h 8543731"/>
              <a:gd name="connsiteX180" fmla="*/ 1947367 w 17130707"/>
              <a:gd name="connsiteY180" fmla="*/ 3119244 h 8543731"/>
              <a:gd name="connsiteX181" fmla="*/ 14991075 w 17130707"/>
              <a:gd name="connsiteY181" fmla="*/ 2895406 h 8543731"/>
              <a:gd name="connsiteX182" fmla="*/ 15090769 w 17130707"/>
              <a:gd name="connsiteY182" fmla="*/ 3010199 h 8543731"/>
              <a:gd name="connsiteX183" fmla="*/ 15042825 w 17130707"/>
              <a:gd name="connsiteY183" fmla="*/ 3050981 h 8543731"/>
              <a:gd name="connsiteX184" fmla="*/ 14943131 w 17130707"/>
              <a:gd name="connsiteY184" fmla="*/ 2937698 h 8543731"/>
              <a:gd name="connsiteX185" fmla="*/ 2145149 w 17130707"/>
              <a:gd name="connsiteY185" fmla="*/ 2887469 h 8543731"/>
              <a:gd name="connsiteX186" fmla="*/ 2192332 w 17130707"/>
              <a:gd name="connsiteY186" fmla="*/ 2929761 h 8543731"/>
              <a:gd name="connsiteX187" fmla="*/ 2093399 w 17130707"/>
              <a:gd name="connsiteY187" fmla="*/ 3043044 h 8543731"/>
              <a:gd name="connsiteX188" fmla="*/ 2044694 w 17130707"/>
              <a:gd name="connsiteY188" fmla="*/ 3002262 h 8543731"/>
              <a:gd name="connsiteX189" fmla="*/ 2145149 w 17130707"/>
              <a:gd name="connsiteY189" fmla="*/ 2887469 h 8543731"/>
              <a:gd name="connsiteX190" fmla="*/ 14785043 w 17130707"/>
              <a:gd name="connsiteY190" fmla="*/ 2669981 h 8543731"/>
              <a:gd name="connsiteX191" fmla="*/ 14889157 w 17130707"/>
              <a:gd name="connsiteY191" fmla="*/ 2781489 h 8543731"/>
              <a:gd name="connsiteX192" fmla="*/ 14842459 w 17130707"/>
              <a:gd name="connsiteY192" fmla="*/ 2823969 h 8543731"/>
              <a:gd name="connsiteX193" fmla="*/ 14738343 w 17130707"/>
              <a:gd name="connsiteY193" fmla="*/ 2713219 h 8543731"/>
              <a:gd name="connsiteX194" fmla="*/ 2353007 w 17130707"/>
              <a:gd name="connsiteY194" fmla="*/ 2662044 h 8543731"/>
              <a:gd name="connsiteX195" fmla="*/ 2398707 w 17130707"/>
              <a:gd name="connsiteY195" fmla="*/ 2706040 h 8543731"/>
              <a:gd name="connsiteX196" fmla="*/ 2295119 w 17130707"/>
              <a:gd name="connsiteY196" fmla="*/ 2816032 h 8543731"/>
              <a:gd name="connsiteX197" fmla="*/ 2247894 w 17130707"/>
              <a:gd name="connsiteY197" fmla="*/ 2773552 h 8543731"/>
              <a:gd name="connsiteX198" fmla="*/ 2353007 w 17130707"/>
              <a:gd name="connsiteY198" fmla="*/ 2662044 h 8543731"/>
              <a:gd name="connsiteX199" fmla="*/ 14569815 w 17130707"/>
              <a:gd name="connsiteY199" fmla="*/ 2452494 h 8543731"/>
              <a:gd name="connsiteX200" fmla="*/ 14678019 w 17130707"/>
              <a:gd name="connsiteY200" fmla="*/ 2560159 h 8543731"/>
              <a:gd name="connsiteX201" fmla="*/ 14633061 w 17130707"/>
              <a:gd name="connsiteY201" fmla="*/ 2604894 h 8543731"/>
              <a:gd name="connsiteX202" fmla="*/ 14525619 w 17130707"/>
              <a:gd name="connsiteY202" fmla="*/ 2497986 h 8543731"/>
              <a:gd name="connsiteX203" fmla="*/ 2566697 w 17130707"/>
              <a:gd name="connsiteY203" fmla="*/ 2446144 h 8543731"/>
              <a:gd name="connsiteX204" fmla="*/ 2611432 w 17130707"/>
              <a:gd name="connsiteY204" fmla="*/ 2490634 h 8543731"/>
              <a:gd name="connsiteX205" fmla="*/ 2504524 w 17130707"/>
              <a:gd name="connsiteY205" fmla="*/ 2596957 h 8543731"/>
              <a:gd name="connsiteX206" fmla="*/ 2459032 w 17130707"/>
              <a:gd name="connsiteY206" fmla="*/ 2553221 h 8543731"/>
              <a:gd name="connsiteX207" fmla="*/ 2566697 w 17130707"/>
              <a:gd name="connsiteY207" fmla="*/ 2446144 h 8543731"/>
              <a:gd name="connsiteX208" fmla="*/ 14349023 w 17130707"/>
              <a:gd name="connsiteY208" fmla="*/ 2242944 h 8543731"/>
              <a:gd name="connsiteX209" fmla="*/ 14460531 w 17130707"/>
              <a:gd name="connsiteY209" fmla="*/ 2346720 h 8543731"/>
              <a:gd name="connsiteX210" fmla="*/ 14417293 w 17130707"/>
              <a:gd name="connsiteY210" fmla="*/ 2392169 h 8543731"/>
              <a:gd name="connsiteX211" fmla="*/ 14306543 w 17130707"/>
              <a:gd name="connsiteY211" fmla="*/ 2289150 h 8543731"/>
              <a:gd name="connsiteX212" fmla="*/ 2789184 w 17130707"/>
              <a:gd name="connsiteY212" fmla="*/ 2236594 h 8543731"/>
              <a:gd name="connsiteX213" fmla="*/ 2832101 w 17130707"/>
              <a:gd name="connsiteY213" fmla="*/ 2282800 h 8543731"/>
              <a:gd name="connsiteX214" fmla="*/ 2720210 w 17130707"/>
              <a:gd name="connsiteY214" fmla="*/ 2385819 h 8543731"/>
              <a:gd name="connsiteX215" fmla="*/ 2676527 w 17130707"/>
              <a:gd name="connsiteY215" fmla="*/ 2339612 h 8543731"/>
              <a:gd name="connsiteX216" fmla="*/ 2789184 w 17130707"/>
              <a:gd name="connsiteY216" fmla="*/ 2236594 h 8543731"/>
              <a:gd name="connsiteX217" fmla="*/ 14120313 w 17130707"/>
              <a:gd name="connsiteY217" fmla="*/ 2041331 h 8543731"/>
              <a:gd name="connsiteX218" fmla="*/ 14235107 w 17130707"/>
              <a:gd name="connsiteY218" fmla="*/ 2139952 h 8543731"/>
              <a:gd name="connsiteX219" fmla="*/ 14192813 w 17130707"/>
              <a:gd name="connsiteY219" fmla="*/ 2187381 h 8543731"/>
              <a:gd name="connsiteX220" fmla="*/ 14079531 w 17130707"/>
              <a:gd name="connsiteY220" fmla="*/ 2088759 h 8543731"/>
              <a:gd name="connsiteX221" fmla="*/ 3017916 w 17130707"/>
              <a:gd name="connsiteY221" fmla="*/ 2033394 h 8543731"/>
              <a:gd name="connsiteX222" fmla="*/ 3059114 w 17130707"/>
              <a:gd name="connsiteY222" fmla="*/ 2082099 h 8543731"/>
              <a:gd name="connsiteX223" fmla="*/ 2943912 w 17130707"/>
              <a:gd name="connsiteY223" fmla="*/ 2181032 h 8543731"/>
              <a:gd name="connsiteX224" fmla="*/ 2901950 w 17130707"/>
              <a:gd name="connsiteY224" fmla="*/ 2133848 h 8543731"/>
              <a:gd name="connsiteX225" fmla="*/ 3017916 w 17130707"/>
              <a:gd name="connsiteY225" fmla="*/ 2033394 h 8543731"/>
              <a:gd name="connsiteX226" fmla="*/ 13883505 w 17130707"/>
              <a:gd name="connsiteY226" fmla="*/ 1846069 h 8543731"/>
              <a:gd name="connsiteX227" fmla="*/ 14003331 w 17130707"/>
              <a:gd name="connsiteY227" fmla="*/ 1943181 h 8543731"/>
              <a:gd name="connsiteX228" fmla="*/ 13962881 w 17130707"/>
              <a:gd name="connsiteY228" fmla="*/ 1992119 h 8543731"/>
              <a:gd name="connsiteX229" fmla="*/ 13844581 w 17130707"/>
              <a:gd name="connsiteY229" fmla="*/ 1896536 h 8543731"/>
              <a:gd name="connsiteX230" fmla="*/ 3254375 w 17130707"/>
              <a:gd name="connsiteY230" fmla="*/ 1841306 h 8543731"/>
              <a:gd name="connsiteX231" fmla="*/ 3294062 w 17130707"/>
              <a:gd name="connsiteY231" fmla="*/ 1890727 h 8543731"/>
              <a:gd name="connsiteX232" fmla="*/ 3175763 w 17130707"/>
              <a:gd name="connsiteY232" fmla="*/ 1985769 h 8543731"/>
              <a:gd name="connsiteX233" fmla="*/ 3135312 w 17130707"/>
              <a:gd name="connsiteY233" fmla="*/ 1936347 h 8543731"/>
              <a:gd name="connsiteX234" fmla="*/ 3254375 w 17130707"/>
              <a:gd name="connsiteY234" fmla="*/ 1841306 h 8543731"/>
              <a:gd name="connsiteX235" fmla="*/ 13640065 w 17130707"/>
              <a:gd name="connsiteY235" fmla="*/ 1661919 h 8543731"/>
              <a:gd name="connsiteX236" fmla="*/ 13763619 w 17130707"/>
              <a:gd name="connsiteY236" fmla="*/ 1753340 h 8543731"/>
              <a:gd name="connsiteX237" fmla="*/ 13724481 w 17130707"/>
              <a:gd name="connsiteY237" fmla="*/ 1803207 h 8543731"/>
              <a:gd name="connsiteX238" fmla="*/ 13601695 w 17130707"/>
              <a:gd name="connsiteY238" fmla="*/ 1712541 h 8543731"/>
              <a:gd name="connsiteX239" fmla="*/ 3497188 w 17130707"/>
              <a:gd name="connsiteY239" fmla="*/ 1655569 h 8543731"/>
              <a:gd name="connsiteX240" fmla="*/ 3535364 w 17130707"/>
              <a:gd name="connsiteY240" fmla="*/ 1706759 h 8543731"/>
              <a:gd name="connsiteX241" fmla="*/ 3413201 w 17130707"/>
              <a:gd name="connsiteY241" fmla="*/ 1798444 h 8543731"/>
              <a:gd name="connsiteX242" fmla="*/ 3375025 w 17130707"/>
              <a:gd name="connsiteY242" fmla="*/ 1747253 h 8543731"/>
              <a:gd name="connsiteX243" fmla="*/ 3497188 w 17130707"/>
              <a:gd name="connsiteY243" fmla="*/ 1655569 h 8543731"/>
              <a:gd name="connsiteX244" fmla="*/ 13391177 w 17130707"/>
              <a:gd name="connsiteY244" fmla="*/ 1484119 h 8543731"/>
              <a:gd name="connsiteX245" fmla="*/ 13515969 w 17130707"/>
              <a:gd name="connsiteY245" fmla="*/ 1571908 h 8543731"/>
              <a:gd name="connsiteX246" fmla="*/ 13479667 w 17130707"/>
              <a:gd name="connsiteY246" fmla="*/ 1623819 h 8543731"/>
              <a:gd name="connsiteX247" fmla="*/ 13355631 w 17130707"/>
              <a:gd name="connsiteY247" fmla="*/ 1536793 h 8543731"/>
              <a:gd name="connsiteX248" fmla="*/ 3745879 w 17130707"/>
              <a:gd name="connsiteY248" fmla="*/ 1479356 h 8543731"/>
              <a:gd name="connsiteX249" fmla="*/ 3781426 w 17130707"/>
              <a:gd name="connsiteY249" fmla="*/ 1532030 h 8543731"/>
              <a:gd name="connsiteX250" fmla="*/ 3657390 w 17130707"/>
              <a:gd name="connsiteY250" fmla="*/ 1619056 h 8543731"/>
              <a:gd name="connsiteX251" fmla="*/ 3621086 w 17130707"/>
              <a:gd name="connsiteY251" fmla="*/ 1567145 h 8543731"/>
              <a:gd name="connsiteX252" fmla="*/ 3745879 w 17130707"/>
              <a:gd name="connsiteY252" fmla="*/ 1479356 h 8543731"/>
              <a:gd name="connsiteX253" fmla="*/ 13135681 w 17130707"/>
              <a:gd name="connsiteY253" fmla="*/ 1317431 h 8543731"/>
              <a:gd name="connsiteX254" fmla="*/ 13263555 w 17130707"/>
              <a:gd name="connsiteY254" fmla="*/ 1399600 h 8543731"/>
              <a:gd name="connsiteX255" fmla="*/ 13228749 w 17130707"/>
              <a:gd name="connsiteY255" fmla="*/ 1452369 h 8543731"/>
              <a:gd name="connsiteX256" fmla="*/ 13101631 w 17130707"/>
              <a:gd name="connsiteY256" fmla="*/ 1370954 h 8543731"/>
              <a:gd name="connsiteX257" fmla="*/ 4001216 w 17130707"/>
              <a:gd name="connsiteY257" fmla="*/ 1312669 h 8543731"/>
              <a:gd name="connsiteX258" fmla="*/ 4035425 w 17130707"/>
              <a:gd name="connsiteY258" fmla="*/ 1366821 h 8543731"/>
              <a:gd name="connsiteX259" fmla="*/ 3907710 w 17130707"/>
              <a:gd name="connsiteY259" fmla="*/ 1449194 h 8543731"/>
              <a:gd name="connsiteX260" fmla="*/ 3873501 w 17130707"/>
              <a:gd name="connsiteY260" fmla="*/ 1395804 h 8543731"/>
              <a:gd name="connsiteX261" fmla="*/ 4001216 w 17130707"/>
              <a:gd name="connsiteY261" fmla="*/ 1312669 h 8543731"/>
              <a:gd name="connsiteX262" fmla="*/ 12873223 w 17130707"/>
              <a:gd name="connsiteY262" fmla="*/ 1158681 h 8543731"/>
              <a:gd name="connsiteX263" fmla="*/ 13004794 w 17130707"/>
              <a:gd name="connsiteY263" fmla="*/ 1236233 h 8543731"/>
              <a:gd name="connsiteX264" fmla="*/ 12971331 w 17130707"/>
              <a:gd name="connsiteY264" fmla="*/ 1290444 h 8543731"/>
              <a:gd name="connsiteX265" fmla="*/ 12841281 w 17130707"/>
              <a:gd name="connsiteY265" fmla="*/ 1212892 h 8543731"/>
              <a:gd name="connsiteX266" fmla="*/ 4262097 w 17130707"/>
              <a:gd name="connsiteY266" fmla="*/ 1155506 h 8543731"/>
              <a:gd name="connsiteX267" fmla="*/ 4294189 w 17130707"/>
              <a:gd name="connsiteY267" fmla="*/ 1210344 h 8543731"/>
              <a:gd name="connsiteX268" fmla="*/ 4163531 w 17130707"/>
              <a:gd name="connsiteY268" fmla="*/ 1287269 h 8543731"/>
              <a:gd name="connsiteX269" fmla="*/ 4130675 w 17130707"/>
              <a:gd name="connsiteY269" fmla="*/ 1233193 h 8543731"/>
              <a:gd name="connsiteX270" fmla="*/ 4262097 w 17130707"/>
              <a:gd name="connsiteY270" fmla="*/ 1155506 h 8543731"/>
              <a:gd name="connsiteX271" fmla="*/ 12605692 w 17130707"/>
              <a:gd name="connsiteY271" fmla="*/ 1009456 h 8543731"/>
              <a:gd name="connsiteX272" fmla="*/ 12739682 w 17130707"/>
              <a:gd name="connsiteY272" fmla="*/ 1083261 h 8543731"/>
              <a:gd name="connsiteX273" fmla="*/ 12708645 w 17130707"/>
              <a:gd name="connsiteY273" fmla="*/ 1138044 h 8543731"/>
              <a:gd name="connsiteX274" fmla="*/ 12576169 w 17130707"/>
              <a:gd name="connsiteY274" fmla="*/ 1065000 h 8543731"/>
              <a:gd name="connsiteX275" fmla="*/ 4528053 w 17130707"/>
              <a:gd name="connsiteY275" fmla="*/ 1006281 h 8543731"/>
              <a:gd name="connsiteX276" fmla="*/ 4557713 w 17130707"/>
              <a:gd name="connsiteY276" fmla="*/ 1062586 h 8543731"/>
              <a:gd name="connsiteX277" fmla="*/ 4425382 w 17130707"/>
              <a:gd name="connsiteY277" fmla="*/ 1134869 h 8543731"/>
              <a:gd name="connsiteX278" fmla="*/ 4394200 w 17130707"/>
              <a:gd name="connsiteY278" fmla="*/ 1079325 h 8543731"/>
              <a:gd name="connsiteX279" fmla="*/ 4528053 w 17130707"/>
              <a:gd name="connsiteY279" fmla="*/ 1006281 h 8543731"/>
              <a:gd name="connsiteX280" fmla="*/ 12332857 w 17130707"/>
              <a:gd name="connsiteY280" fmla="*/ 869756 h 8543731"/>
              <a:gd name="connsiteX281" fmla="*/ 12469806 w 17130707"/>
              <a:gd name="connsiteY281" fmla="*/ 938163 h 8543731"/>
              <a:gd name="connsiteX282" fmla="*/ 12440894 w 17130707"/>
              <a:gd name="connsiteY282" fmla="*/ 995169 h 8543731"/>
              <a:gd name="connsiteX283" fmla="*/ 12304706 w 17130707"/>
              <a:gd name="connsiteY283" fmla="*/ 926762 h 8543731"/>
              <a:gd name="connsiteX284" fmla="*/ 4800064 w 17130707"/>
              <a:gd name="connsiteY284" fmla="*/ 868169 h 8543731"/>
              <a:gd name="connsiteX285" fmla="*/ 4827581 w 17130707"/>
              <a:gd name="connsiteY285" fmla="*/ 924796 h 8543731"/>
              <a:gd name="connsiteX286" fmla="*/ 4691533 w 17130707"/>
              <a:gd name="connsiteY286" fmla="*/ 991994 h 8543731"/>
              <a:gd name="connsiteX287" fmla="*/ 4662487 w 17130707"/>
              <a:gd name="connsiteY287" fmla="*/ 936121 h 8543731"/>
              <a:gd name="connsiteX288" fmla="*/ 4800064 w 17130707"/>
              <a:gd name="connsiteY288" fmla="*/ 868169 h 8543731"/>
              <a:gd name="connsiteX289" fmla="*/ 12055819 w 17130707"/>
              <a:gd name="connsiteY289" fmla="*/ 739581 h 8543731"/>
              <a:gd name="connsiteX290" fmla="*/ 12195169 w 17130707"/>
              <a:gd name="connsiteY290" fmla="*/ 803756 h 8543731"/>
              <a:gd name="connsiteX291" fmla="*/ 12167905 w 17130707"/>
              <a:gd name="connsiteY291" fmla="*/ 861819 h 8543731"/>
              <a:gd name="connsiteX292" fmla="*/ 12030069 w 17130707"/>
              <a:gd name="connsiteY292" fmla="*/ 797644 h 8543731"/>
              <a:gd name="connsiteX293" fmla="*/ 5076231 w 17130707"/>
              <a:gd name="connsiteY293" fmla="*/ 739581 h 8543731"/>
              <a:gd name="connsiteX294" fmla="*/ 5102219 w 17130707"/>
              <a:gd name="connsiteY294" fmla="*/ 797615 h 8543731"/>
              <a:gd name="connsiteX295" fmla="*/ 4963871 w 17130707"/>
              <a:gd name="connsiteY295" fmla="*/ 860231 h 8543731"/>
              <a:gd name="connsiteX296" fmla="*/ 4937119 w 17130707"/>
              <a:gd name="connsiteY296" fmla="*/ 802960 h 8543731"/>
              <a:gd name="connsiteX297" fmla="*/ 5076231 w 17130707"/>
              <a:gd name="connsiteY297" fmla="*/ 739581 h 8543731"/>
              <a:gd name="connsiteX298" fmla="*/ 11772784 w 17130707"/>
              <a:gd name="connsiteY298" fmla="*/ 620519 h 8543731"/>
              <a:gd name="connsiteX299" fmla="*/ 11915769 w 17130707"/>
              <a:gd name="connsiteY299" fmla="*/ 678841 h 8543731"/>
              <a:gd name="connsiteX300" fmla="*/ 11890536 w 17130707"/>
              <a:gd name="connsiteY300" fmla="*/ 736407 h 8543731"/>
              <a:gd name="connsiteX301" fmla="*/ 11749081 w 17130707"/>
              <a:gd name="connsiteY301" fmla="*/ 678841 h 8543731"/>
              <a:gd name="connsiteX302" fmla="*/ 5356565 w 17130707"/>
              <a:gd name="connsiteY302" fmla="*/ 620519 h 8543731"/>
              <a:gd name="connsiteX303" fmla="*/ 5380032 w 17130707"/>
              <a:gd name="connsiteY303" fmla="*/ 678841 h 8543731"/>
              <a:gd name="connsiteX304" fmla="*/ 5240743 w 17130707"/>
              <a:gd name="connsiteY304" fmla="*/ 736407 h 8543731"/>
              <a:gd name="connsiteX305" fmla="*/ 5216519 w 17130707"/>
              <a:gd name="connsiteY305" fmla="*/ 678841 h 8543731"/>
              <a:gd name="connsiteX306" fmla="*/ 5356565 w 17130707"/>
              <a:gd name="connsiteY306" fmla="*/ 620519 h 8543731"/>
              <a:gd name="connsiteX307" fmla="*/ 11486222 w 17130707"/>
              <a:gd name="connsiteY307" fmla="*/ 510981 h 8543731"/>
              <a:gd name="connsiteX308" fmla="*/ 11630019 w 17130707"/>
              <a:gd name="connsiteY308" fmla="*/ 564690 h 8543731"/>
              <a:gd name="connsiteX309" fmla="*/ 11607194 w 17130707"/>
              <a:gd name="connsiteY309" fmla="*/ 623694 h 8543731"/>
              <a:gd name="connsiteX310" fmla="*/ 11464919 w 17130707"/>
              <a:gd name="connsiteY310" fmla="*/ 570741 h 8543731"/>
              <a:gd name="connsiteX311" fmla="*/ 5641303 w 17130707"/>
              <a:gd name="connsiteY311" fmla="*/ 510981 h 8543731"/>
              <a:gd name="connsiteX312" fmla="*/ 5662606 w 17130707"/>
              <a:gd name="connsiteY312" fmla="*/ 570384 h 8543731"/>
              <a:gd name="connsiteX313" fmla="*/ 5520331 w 17130707"/>
              <a:gd name="connsiteY313" fmla="*/ 623694 h 8543731"/>
              <a:gd name="connsiteX314" fmla="*/ 5497506 w 17130707"/>
              <a:gd name="connsiteY314" fmla="*/ 564291 h 8543731"/>
              <a:gd name="connsiteX315" fmla="*/ 5641303 w 17130707"/>
              <a:gd name="connsiteY315" fmla="*/ 510981 h 8543731"/>
              <a:gd name="connsiteX316" fmla="*/ 11197363 w 17130707"/>
              <a:gd name="connsiteY316" fmla="*/ 412556 h 8543731"/>
              <a:gd name="connsiteX317" fmla="*/ 11342681 w 17130707"/>
              <a:gd name="connsiteY317" fmla="*/ 460449 h 8543731"/>
              <a:gd name="connsiteX318" fmla="*/ 11322139 w 17130707"/>
              <a:gd name="connsiteY318" fmla="*/ 520506 h 8543731"/>
              <a:gd name="connsiteX319" fmla="*/ 11177581 w 17130707"/>
              <a:gd name="connsiteY319" fmla="*/ 472612 h 8543731"/>
              <a:gd name="connsiteX320" fmla="*/ 5931019 w 17130707"/>
              <a:gd name="connsiteY320" fmla="*/ 412556 h 8543731"/>
              <a:gd name="connsiteX321" fmla="*/ 5949944 w 17130707"/>
              <a:gd name="connsiteY321" fmla="*/ 472612 h 8543731"/>
              <a:gd name="connsiteX322" fmla="*/ 5806870 w 17130707"/>
              <a:gd name="connsiteY322" fmla="*/ 520506 h 8543731"/>
              <a:gd name="connsiteX323" fmla="*/ 5786431 w 17130707"/>
              <a:gd name="connsiteY323" fmla="*/ 460449 h 8543731"/>
              <a:gd name="connsiteX324" fmla="*/ 5931019 w 17130707"/>
              <a:gd name="connsiteY324" fmla="*/ 412556 h 8543731"/>
              <a:gd name="connsiteX325" fmla="*/ 10903801 w 17130707"/>
              <a:gd name="connsiteY325" fmla="*/ 323656 h 8543731"/>
              <a:gd name="connsiteX326" fmla="*/ 11050582 w 17130707"/>
              <a:gd name="connsiteY326" fmla="*/ 366145 h 8543731"/>
              <a:gd name="connsiteX327" fmla="*/ 11032329 w 17130707"/>
              <a:gd name="connsiteY327" fmla="*/ 426844 h 8543731"/>
              <a:gd name="connsiteX328" fmla="*/ 10887069 w 17130707"/>
              <a:gd name="connsiteY328" fmla="*/ 384355 h 8543731"/>
              <a:gd name="connsiteX329" fmla="*/ 6222965 w 17130707"/>
              <a:gd name="connsiteY329" fmla="*/ 323656 h 8543731"/>
              <a:gd name="connsiteX330" fmla="*/ 6240457 w 17130707"/>
              <a:gd name="connsiteY330" fmla="*/ 384838 h 8543731"/>
              <a:gd name="connsiteX331" fmla="*/ 6095197 w 17130707"/>
              <a:gd name="connsiteY331" fmla="*/ 428431 h 8543731"/>
              <a:gd name="connsiteX332" fmla="*/ 6076944 w 17130707"/>
              <a:gd name="connsiteY332" fmla="*/ 367248 h 8543731"/>
              <a:gd name="connsiteX333" fmla="*/ 6222965 w 17130707"/>
              <a:gd name="connsiteY333" fmla="*/ 323656 h 8543731"/>
              <a:gd name="connsiteX334" fmla="*/ 6518933 w 17130707"/>
              <a:gd name="connsiteY334" fmla="*/ 245869 h 8543731"/>
              <a:gd name="connsiteX335" fmla="*/ 6534144 w 17130707"/>
              <a:gd name="connsiteY335" fmla="*/ 308185 h 8543731"/>
              <a:gd name="connsiteX336" fmla="*/ 6386602 w 17130707"/>
              <a:gd name="connsiteY336" fmla="*/ 345882 h 8543731"/>
              <a:gd name="connsiteX337" fmla="*/ 6370631 w 17130707"/>
              <a:gd name="connsiteY337" fmla="*/ 283566 h 8543731"/>
              <a:gd name="connsiteX338" fmla="*/ 6518933 w 17130707"/>
              <a:gd name="connsiteY338" fmla="*/ 245869 h 8543731"/>
              <a:gd name="connsiteX339" fmla="*/ 10607076 w 17130707"/>
              <a:gd name="connsiteY339" fmla="*/ 244281 h 8543731"/>
              <a:gd name="connsiteX340" fmla="*/ 10755307 w 17130707"/>
              <a:gd name="connsiteY340" fmla="*/ 282454 h 8543731"/>
              <a:gd name="connsiteX341" fmla="*/ 10739261 w 17130707"/>
              <a:gd name="connsiteY341" fmla="*/ 344294 h 8543731"/>
              <a:gd name="connsiteX342" fmla="*/ 10591794 w 17130707"/>
              <a:gd name="connsiteY342" fmla="*/ 306121 h 8543731"/>
              <a:gd name="connsiteX343" fmla="*/ 6818018 w 17130707"/>
              <a:gd name="connsiteY343" fmla="*/ 179194 h 8543731"/>
              <a:gd name="connsiteX344" fmla="*/ 6831007 w 17130707"/>
              <a:gd name="connsiteY344" fmla="*/ 241132 h 8543731"/>
              <a:gd name="connsiteX345" fmla="*/ 6682012 w 17130707"/>
              <a:gd name="connsiteY345" fmla="*/ 272857 h 8543731"/>
              <a:gd name="connsiteX346" fmla="*/ 6667494 w 17130707"/>
              <a:gd name="connsiteY346" fmla="*/ 211674 h 8543731"/>
              <a:gd name="connsiteX347" fmla="*/ 6818018 w 17130707"/>
              <a:gd name="connsiteY347" fmla="*/ 179194 h 8543731"/>
              <a:gd name="connsiteX348" fmla="*/ 10309443 w 17130707"/>
              <a:gd name="connsiteY348" fmla="*/ 177606 h 8543731"/>
              <a:gd name="connsiteX349" fmla="*/ 10458444 w 17130707"/>
              <a:gd name="connsiteY349" fmla="*/ 209868 h 8543731"/>
              <a:gd name="connsiteX350" fmla="*/ 10444760 w 17130707"/>
              <a:gd name="connsiteY350" fmla="*/ 272856 h 8543731"/>
              <a:gd name="connsiteX351" fmla="*/ 10296519 w 17130707"/>
              <a:gd name="connsiteY351" fmla="*/ 240594 h 8543731"/>
              <a:gd name="connsiteX352" fmla="*/ 10008762 w 17130707"/>
              <a:gd name="connsiteY352" fmla="*/ 122044 h 8543731"/>
              <a:gd name="connsiteX353" fmla="*/ 10159994 w 17130707"/>
              <a:gd name="connsiteY353" fmla="*/ 148638 h 8543731"/>
              <a:gd name="connsiteX354" fmla="*/ 10147773 w 17130707"/>
              <a:gd name="connsiteY354" fmla="*/ 210944 h 8543731"/>
              <a:gd name="connsiteX355" fmla="*/ 9998069 w 17130707"/>
              <a:gd name="connsiteY355" fmla="*/ 184350 h 8543731"/>
              <a:gd name="connsiteX356" fmla="*/ 7118763 w 17130707"/>
              <a:gd name="connsiteY356" fmla="*/ 122044 h 8543731"/>
              <a:gd name="connsiteX357" fmla="*/ 7129456 w 17130707"/>
              <a:gd name="connsiteY357" fmla="*/ 184350 h 8543731"/>
              <a:gd name="connsiteX358" fmla="*/ 6978988 w 17130707"/>
              <a:gd name="connsiteY358" fmla="*/ 210944 h 8543731"/>
              <a:gd name="connsiteX359" fmla="*/ 6967531 w 17130707"/>
              <a:gd name="connsiteY359" fmla="*/ 148638 h 8543731"/>
              <a:gd name="connsiteX360" fmla="*/ 7118763 w 17130707"/>
              <a:gd name="connsiteY360" fmla="*/ 122044 h 8543731"/>
              <a:gd name="connsiteX361" fmla="*/ 9706430 w 17130707"/>
              <a:gd name="connsiteY361" fmla="*/ 76006 h 8543731"/>
              <a:gd name="connsiteX362" fmla="*/ 9858369 w 17130707"/>
              <a:gd name="connsiteY362" fmla="*/ 97423 h 8543731"/>
              <a:gd name="connsiteX363" fmla="*/ 9848443 w 17130707"/>
              <a:gd name="connsiteY363" fmla="*/ 160144 h 8543731"/>
              <a:gd name="connsiteX364" fmla="*/ 9698031 w 17130707"/>
              <a:gd name="connsiteY364" fmla="*/ 138727 h 8543731"/>
              <a:gd name="connsiteX365" fmla="*/ 7421095 w 17130707"/>
              <a:gd name="connsiteY365" fmla="*/ 76006 h 8543731"/>
              <a:gd name="connsiteX366" fmla="*/ 7429494 w 17130707"/>
              <a:gd name="connsiteY366" fmla="*/ 138920 h 8543731"/>
              <a:gd name="connsiteX367" fmla="*/ 7278318 w 17130707"/>
              <a:gd name="connsiteY367" fmla="*/ 160144 h 8543731"/>
              <a:gd name="connsiteX368" fmla="*/ 7269156 w 17130707"/>
              <a:gd name="connsiteY368" fmla="*/ 97988 h 8543731"/>
              <a:gd name="connsiteX369" fmla="*/ 7421095 w 17130707"/>
              <a:gd name="connsiteY369" fmla="*/ 76006 h 8543731"/>
              <a:gd name="connsiteX370" fmla="*/ 9403275 w 17130707"/>
              <a:gd name="connsiteY370" fmla="*/ 41081 h 8543731"/>
              <a:gd name="connsiteX371" fmla="*/ 9555156 w 17130707"/>
              <a:gd name="connsiteY371" fmla="*/ 57108 h 8543731"/>
              <a:gd name="connsiteX372" fmla="*/ 9548287 w 17130707"/>
              <a:gd name="connsiteY372" fmla="*/ 120456 h 8543731"/>
              <a:gd name="connsiteX373" fmla="*/ 9396406 w 17130707"/>
              <a:gd name="connsiteY373" fmla="*/ 104428 h 8543731"/>
              <a:gd name="connsiteX374" fmla="*/ 7723487 w 17130707"/>
              <a:gd name="connsiteY374" fmla="*/ 41081 h 8543731"/>
              <a:gd name="connsiteX375" fmla="*/ 7729532 w 17130707"/>
              <a:gd name="connsiteY375" fmla="*/ 104428 h 8543731"/>
              <a:gd name="connsiteX376" fmla="*/ 7579925 w 17130707"/>
              <a:gd name="connsiteY376" fmla="*/ 120456 h 8543731"/>
              <a:gd name="connsiteX377" fmla="*/ 7572369 w 17130707"/>
              <a:gd name="connsiteY377" fmla="*/ 57108 h 8543731"/>
              <a:gd name="connsiteX378" fmla="*/ 7723487 w 17130707"/>
              <a:gd name="connsiteY378" fmla="*/ 41081 h 8543731"/>
              <a:gd name="connsiteX379" fmla="*/ 9098576 w 17130707"/>
              <a:gd name="connsiteY379" fmla="*/ 17269 h 8543731"/>
              <a:gd name="connsiteX380" fmla="*/ 9250356 w 17130707"/>
              <a:gd name="connsiteY380" fmla="*/ 27808 h 8543731"/>
              <a:gd name="connsiteX381" fmla="*/ 9245803 w 17130707"/>
              <a:gd name="connsiteY381" fmla="*/ 90294 h 8543731"/>
              <a:gd name="connsiteX382" fmla="*/ 9094781 w 17130707"/>
              <a:gd name="connsiteY382" fmla="*/ 79754 h 8543731"/>
              <a:gd name="connsiteX383" fmla="*/ 8028213 w 17130707"/>
              <a:gd name="connsiteY383" fmla="*/ 17269 h 8543731"/>
              <a:gd name="connsiteX384" fmla="*/ 8032744 w 17130707"/>
              <a:gd name="connsiteY384" fmla="*/ 79754 h 8543731"/>
              <a:gd name="connsiteX385" fmla="*/ 7882456 w 17130707"/>
              <a:gd name="connsiteY385" fmla="*/ 90294 h 8543731"/>
              <a:gd name="connsiteX386" fmla="*/ 7877169 w 17130707"/>
              <a:gd name="connsiteY386" fmla="*/ 27808 h 8543731"/>
              <a:gd name="connsiteX387" fmla="*/ 8028213 w 17130707"/>
              <a:gd name="connsiteY387" fmla="*/ 17269 h 8543731"/>
              <a:gd name="connsiteX388" fmla="*/ 8334432 w 17130707"/>
              <a:gd name="connsiteY388" fmla="*/ 4569 h 8543731"/>
              <a:gd name="connsiteX389" fmla="*/ 8335957 w 17130707"/>
              <a:gd name="connsiteY389" fmla="*/ 67522 h 8543731"/>
              <a:gd name="connsiteX390" fmla="*/ 8185018 w 17130707"/>
              <a:gd name="connsiteY390" fmla="*/ 72832 h 8543731"/>
              <a:gd name="connsiteX391" fmla="*/ 8181969 w 17130707"/>
              <a:gd name="connsiteY391" fmla="*/ 9878 h 8543731"/>
              <a:gd name="connsiteX392" fmla="*/ 8334432 w 17130707"/>
              <a:gd name="connsiteY392" fmla="*/ 4569 h 8543731"/>
              <a:gd name="connsiteX393" fmla="*/ 8792280 w 17130707"/>
              <a:gd name="connsiteY393" fmla="*/ 2981 h 8543731"/>
              <a:gd name="connsiteX394" fmla="*/ 8945556 w 17130707"/>
              <a:gd name="connsiteY394" fmla="*/ 8354 h 8543731"/>
              <a:gd name="connsiteX395" fmla="*/ 8943257 w 17130707"/>
              <a:gd name="connsiteY395" fmla="*/ 72831 h 8543731"/>
              <a:gd name="connsiteX396" fmla="*/ 8789981 w 17130707"/>
              <a:gd name="connsiteY396" fmla="*/ 67458 h 8543731"/>
              <a:gd name="connsiteX397" fmla="*/ 8486769 w 17130707"/>
              <a:gd name="connsiteY397" fmla="*/ 581 h 8543731"/>
              <a:gd name="connsiteX398" fmla="*/ 8639169 w 17130707"/>
              <a:gd name="connsiteY398" fmla="*/ 581 h 8543731"/>
              <a:gd name="connsiteX399" fmla="*/ 8638411 w 17130707"/>
              <a:gd name="connsiteY399" fmla="*/ 64894 h 8543731"/>
              <a:gd name="connsiteX400" fmla="*/ 8487527 w 17130707"/>
              <a:gd name="connsiteY400" fmla="*/ 64894 h 854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</a:cxnLst>
            <a:rect l="l" t="t" r="r" b="b"/>
            <a:pathLst>
              <a:path w="17130707" h="8543731">
                <a:moveTo>
                  <a:pt x="17067207" y="8467531"/>
                </a:moveTo>
                <a:lnTo>
                  <a:pt x="17130707" y="8467531"/>
                </a:lnTo>
                <a:cubicBezTo>
                  <a:pt x="17130707" y="8492677"/>
                  <a:pt x="17130707" y="8518585"/>
                  <a:pt x="17130707" y="8543731"/>
                </a:cubicBezTo>
                <a:lnTo>
                  <a:pt x="17067207" y="8543731"/>
                </a:lnTo>
                <a:cubicBezTo>
                  <a:pt x="17067207" y="8518585"/>
                  <a:pt x="17067207" y="8493439"/>
                  <a:pt x="17067207" y="8467531"/>
                </a:cubicBezTo>
                <a:close/>
                <a:moveTo>
                  <a:pt x="0" y="8467531"/>
                </a:moveTo>
                <a:lnTo>
                  <a:pt x="63500" y="8467531"/>
                </a:lnTo>
                <a:cubicBezTo>
                  <a:pt x="63500" y="8493439"/>
                  <a:pt x="63500" y="8518585"/>
                  <a:pt x="63500" y="8543731"/>
                </a:cubicBezTo>
                <a:lnTo>
                  <a:pt x="0" y="8543731"/>
                </a:lnTo>
                <a:cubicBezTo>
                  <a:pt x="0" y="8518585"/>
                  <a:pt x="0" y="8492677"/>
                  <a:pt x="0" y="8467531"/>
                </a:cubicBezTo>
                <a:close/>
                <a:moveTo>
                  <a:pt x="8484" y="8162731"/>
                </a:moveTo>
                <a:lnTo>
                  <a:pt x="71437" y="8165765"/>
                </a:lnTo>
                <a:cubicBezTo>
                  <a:pt x="69162" y="8215830"/>
                  <a:pt x="67645" y="8266654"/>
                  <a:pt x="66128" y="8316719"/>
                </a:cubicBezTo>
                <a:lnTo>
                  <a:pt x="3174" y="8315202"/>
                </a:lnTo>
                <a:cubicBezTo>
                  <a:pt x="3933" y="8264378"/>
                  <a:pt x="6208" y="8213555"/>
                  <a:pt x="8484" y="8162731"/>
                </a:cubicBezTo>
                <a:close/>
                <a:moveTo>
                  <a:pt x="17122223" y="8159556"/>
                </a:moveTo>
                <a:cubicBezTo>
                  <a:pt x="17124499" y="8210380"/>
                  <a:pt x="17126773" y="8261203"/>
                  <a:pt x="17127531" y="8311268"/>
                </a:cubicBezTo>
                <a:lnTo>
                  <a:pt x="17064579" y="8313544"/>
                </a:lnTo>
                <a:cubicBezTo>
                  <a:pt x="17063061" y="8263479"/>
                  <a:pt x="17061545" y="8212655"/>
                  <a:pt x="17059269" y="8161832"/>
                </a:cubicBezTo>
                <a:close/>
                <a:moveTo>
                  <a:pt x="26414" y="7859519"/>
                </a:moveTo>
                <a:lnTo>
                  <a:pt x="88899" y="7864831"/>
                </a:lnTo>
                <a:cubicBezTo>
                  <a:pt x="85135" y="7914919"/>
                  <a:pt x="81371" y="7965765"/>
                  <a:pt x="78360" y="8015094"/>
                </a:cubicBezTo>
                <a:lnTo>
                  <a:pt x="15874" y="8011299"/>
                </a:lnTo>
                <a:cubicBezTo>
                  <a:pt x="18886" y="7961212"/>
                  <a:pt x="22650" y="7910365"/>
                  <a:pt x="26414" y="7859519"/>
                </a:cubicBezTo>
                <a:close/>
                <a:moveTo>
                  <a:pt x="17103411" y="7854756"/>
                </a:moveTo>
                <a:cubicBezTo>
                  <a:pt x="17107979" y="7905872"/>
                  <a:pt x="17111025" y="7956988"/>
                  <a:pt x="17114831" y="8008104"/>
                </a:cubicBezTo>
                <a:lnTo>
                  <a:pt x="17050879" y="8011919"/>
                </a:lnTo>
                <a:cubicBezTo>
                  <a:pt x="17047833" y="7961566"/>
                  <a:pt x="17044787" y="7910450"/>
                  <a:pt x="17040219" y="7860096"/>
                </a:cubicBezTo>
                <a:close/>
                <a:moveTo>
                  <a:pt x="55714" y="7554719"/>
                </a:moveTo>
                <a:lnTo>
                  <a:pt x="119061" y="7562351"/>
                </a:lnTo>
                <a:cubicBezTo>
                  <a:pt x="112955" y="7612724"/>
                  <a:pt x="107613" y="7663096"/>
                  <a:pt x="103033" y="7713469"/>
                </a:cubicBezTo>
                <a:lnTo>
                  <a:pt x="39686" y="7707363"/>
                </a:lnTo>
                <a:cubicBezTo>
                  <a:pt x="44265" y="7656991"/>
                  <a:pt x="49608" y="7605855"/>
                  <a:pt x="55714" y="7554719"/>
                </a:cubicBezTo>
                <a:close/>
                <a:moveTo>
                  <a:pt x="17074229" y="7551544"/>
                </a:moveTo>
                <a:cubicBezTo>
                  <a:pt x="17080333" y="7602169"/>
                  <a:pt x="17085677" y="7652793"/>
                  <a:pt x="17091019" y="7702662"/>
                </a:cubicBezTo>
                <a:lnTo>
                  <a:pt x="17027671" y="7708707"/>
                </a:lnTo>
                <a:cubicBezTo>
                  <a:pt x="17022329" y="7658838"/>
                  <a:pt x="17016987" y="7608969"/>
                  <a:pt x="17011643" y="7559100"/>
                </a:cubicBezTo>
                <a:close/>
                <a:moveTo>
                  <a:pt x="95835" y="7253094"/>
                </a:moveTo>
                <a:lnTo>
                  <a:pt x="158749" y="7262165"/>
                </a:lnTo>
                <a:cubicBezTo>
                  <a:pt x="151169" y="7312058"/>
                  <a:pt x="143589" y="7361951"/>
                  <a:pt x="137525" y="7411844"/>
                </a:cubicBezTo>
                <a:lnTo>
                  <a:pt x="74611" y="7403529"/>
                </a:lnTo>
                <a:cubicBezTo>
                  <a:pt x="81433" y="7353636"/>
                  <a:pt x="88255" y="7302987"/>
                  <a:pt x="95835" y="7253094"/>
                </a:cubicBezTo>
                <a:close/>
                <a:moveTo>
                  <a:pt x="17033091" y="7249919"/>
                </a:moveTo>
                <a:cubicBezTo>
                  <a:pt x="17040739" y="7299812"/>
                  <a:pt x="17048387" y="7350461"/>
                  <a:pt x="17054507" y="7400354"/>
                </a:cubicBezTo>
                <a:lnTo>
                  <a:pt x="16991785" y="7408669"/>
                </a:lnTo>
                <a:cubicBezTo>
                  <a:pt x="16984901" y="7359532"/>
                  <a:pt x="16978017" y="7308883"/>
                  <a:pt x="16970369" y="7259746"/>
                </a:cubicBezTo>
                <a:close/>
                <a:moveTo>
                  <a:pt x="148002" y="6953056"/>
                </a:moveTo>
                <a:lnTo>
                  <a:pt x="209548" y="6964454"/>
                </a:lnTo>
                <a:cubicBezTo>
                  <a:pt x="200430" y="7013848"/>
                  <a:pt x="191312" y="7064001"/>
                  <a:pt x="182954" y="7113394"/>
                </a:cubicBezTo>
                <a:lnTo>
                  <a:pt x="120648" y="7102755"/>
                </a:lnTo>
                <a:cubicBezTo>
                  <a:pt x="129007" y="7053362"/>
                  <a:pt x="138125" y="7002449"/>
                  <a:pt x="148002" y="6953056"/>
                </a:cubicBezTo>
                <a:close/>
                <a:moveTo>
                  <a:pt x="16981875" y="6948294"/>
                </a:moveTo>
                <a:cubicBezTo>
                  <a:pt x="16990993" y="6998705"/>
                  <a:pt x="17000111" y="7049115"/>
                  <a:pt x="17008469" y="7099526"/>
                </a:cubicBezTo>
                <a:lnTo>
                  <a:pt x="16946163" y="7110219"/>
                </a:lnTo>
                <a:cubicBezTo>
                  <a:pt x="16937805" y="7060572"/>
                  <a:pt x="16928687" y="7010162"/>
                  <a:pt x="16919569" y="6960515"/>
                </a:cubicBezTo>
                <a:close/>
                <a:moveTo>
                  <a:pt x="209781" y="6653019"/>
                </a:moveTo>
                <a:lnTo>
                  <a:pt x="271461" y="6667537"/>
                </a:lnTo>
                <a:cubicBezTo>
                  <a:pt x="260800" y="6716438"/>
                  <a:pt x="250139" y="6766867"/>
                  <a:pt x="239479" y="6816532"/>
                </a:cubicBezTo>
                <a:lnTo>
                  <a:pt x="177798" y="6803543"/>
                </a:lnTo>
                <a:cubicBezTo>
                  <a:pt x="187697" y="6753113"/>
                  <a:pt x="198358" y="6702684"/>
                  <a:pt x="209781" y="6653019"/>
                </a:cubicBezTo>
                <a:close/>
                <a:moveTo>
                  <a:pt x="16919337" y="6649844"/>
                </a:moveTo>
                <a:cubicBezTo>
                  <a:pt x="16930759" y="6699258"/>
                  <a:pt x="16941419" y="6749432"/>
                  <a:pt x="16951319" y="6798845"/>
                </a:cubicBezTo>
                <a:lnTo>
                  <a:pt x="16889639" y="6811769"/>
                </a:lnTo>
                <a:cubicBezTo>
                  <a:pt x="16878977" y="6762355"/>
                  <a:pt x="16868317" y="6712942"/>
                  <a:pt x="16857655" y="6663528"/>
                </a:cubicBezTo>
                <a:close/>
                <a:moveTo>
                  <a:pt x="282329" y="6357744"/>
                </a:moveTo>
                <a:lnTo>
                  <a:pt x="342898" y="6373715"/>
                </a:lnTo>
                <a:cubicBezTo>
                  <a:pt x="330027" y="6422389"/>
                  <a:pt x="317914" y="6471823"/>
                  <a:pt x="305799" y="6521257"/>
                </a:cubicBezTo>
                <a:lnTo>
                  <a:pt x="244473" y="6506046"/>
                </a:lnTo>
                <a:cubicBezTo>
                  <a:pt x="256587" y="6456612"/>
                  <a:pt x="269458" y="6407178"/>
                  <a:pt x="282329" y="6357744"/>
                </a:cubicBezTo>
                <a:close/>
                <a:moveTo>
                  <a:pt x="16846789" y="6354569"/>
                </a:moveTo>
                <a:cubicBezTo>
                  <a:pt x="16859659" y="6402995"/>
                  <a:pt x="16872531" y="6452178"/>
                  <a:pt x="16884643" y="6501361"/>
                </a:cubicBezTo>
                <a:lnTo>
                  <a:pt x="16823317" y="6516494"/>
                </a:lnTo>
                <a:cubicBezTo>
                  <a:pt x="16811203" y="6468068"/>
                  <a:pt x="16798333" y="6418885"/>
                  <a:pt x="16786219" y="6370459"/>
                </a:cubicBezTo>
                <a:close/>
                <a:moveTo>
                  <a:pt x="365402" y="6064056"/>
                </a:moveTo>
                <a:lnTo>
                  <a:pt x="427035" y="6082981"/>
                </a:lnTo>
                <a:cubicBezTo>
                  <a:pt x="412397" y="6130672"/>
                  <a:pt x="397759" y="6179121"/>
                  <a:pt x="383892" y="6227569"/>
                </a:cubicBezTo>
                <a:lnTo>
                  <a:pt x="322260" y="6210158"/>
                </a:lnTo>
                <a:cubicBezTo>
                  <a:pt x="336127" y="6161710"/>
                  <a:pt x="350765" y="6112504"/>
                  <a:pt x="365402" y="6064056"/>
                </a:cubicBezTo>
                <a:close/>
                <a:moveTo>
                  <a:pt x="16763609" y="6060881"/>
                </a:moveTo>
                <a:cubicBezTo>
                  <a:pt x="16778783" y="6109329"/>
                  <a:pt x="16793199" y="6158535"/>
                  <a:pt x="16806857" y="6206983"/>
                </a:cubicBezTo>
                <a:lnTo>
                  <a:pt x="16746159" y="6224394"/>
                </a:lnTo>
                <a:cubicBezTo>
                  <a:pt x="16732501" y="6175946"/>
                  <a:pt x="16718085" y="6127497"/>
                  <a:pt x="16703669" y="6079049"/>
                </a:cubicBezTo>
                <a:close/>
                <a:moveTo>
                  <a:pt x="460184" y="5773544"/>
                </a:moveTo>
                <a:lnTo>
                  <a:pt x="520698" y="5793983"/>
                </a:lnTo>
                <a:cubicBezTo>
                  <a:pt x="503845" y="5841674"/>
                  <a:pt x="487760" y="5889366"/>
                  <a:pt x="472439" y="5937057"/>
                </a:cubicBezTo>
                <a:lnTo>
                  <a:pt x="411159" y="5918132"/>
                </a:lnTo>
                <a:cubicBezTo>
                  <a:pt x="427245" y="5869684"/>
                  <a:pt x="443331" y="5821235"/>
                  <a:pt x="460184" y="5773544"/>
                </a:cubicBezTo>
                <a:close/>
                <a:moveTo>
                  <a:pt x="16670063" y="5770369"/>
                </a:moveTo>
                <a:cubicBezTo>
                  <a:pt x="16686027" y="5817303"/>
                  <a:pt x="16702751" y="5866509"/>
                  <a:pt x="16717955" y="5914200"/>
                </a:cubicBezTo>
                <a:lnTo>
                  <a:pt x="16657899" y="5933882"/>
                </a:lnTo>
                <a:cubicBezTo>
                  <a:pt x="16642695" y="5886191"/>
                  <a:pt x="16625971" y="5837742"/>
                  <a:pt x="16610007" y="5790808"/>
                </a:cubicBezTo>
                <a:close/>
                <a:moveTo>
                  <a:pt x="565244" y="5484619"/>
                </a:moveTo>
                <a:lnTo>
                  <a:pt x="623885" y="5506683"/>
                </a:lnTo>
                <a:cubicBezTo>
                  <a:pt x="606370" y="5554615"/>
                  <a:pt x="588092" y="5602548"/>
                  <a:pt x="571336" y="5649719"/>
                </a:cubicBezTo>
                <a:lnTo>
                  <a:pt x="511172" y="5627655"/>
                </a:lnTo>
                <a:cubicBezTo>
                  <a:pt x="528689" y="5580484"/>
                  <a:pt x="546966" y="5531790"/>
                  <a:pt x="565244" y="5484619"/>
                </a:cubicBezTo>
                <a:close/>
                <a:moveTo>
                  <a:pt x="16564633" y="5483031"/>
                </a:moveTo>
                <a:cubicBezTo>
                  <a:pt x="16582911" y="5530963"/>
                  <a:pt x="16600427" y="5578896"/>
                  <a:pt x="16617943" y="5626067"/>
                </a:cubicBezTo>
                <a:lnTo>
                  <a:pt x="16558541" y="5648131"/>
                </a:lnTo>
                <a:cubicBezTo>
                  <a:pt x="16541025" y="5600960"/>
                  <a:pt x="16523509" y="5553027"/>
                  <a:pt x="16505231" y="5505856"/>
                </a:cubicBezTo>
                <a:close/>
                <a:moveTo>
                  <a:pt x="16450085" y="5202044"/>
                </a:moveTo>
                <a:cubicBezTo>
                  <a:pt x="16469777" y="5248221"/>
                  <a:pt x="16489471" y="5295156"/>
                  <a:pt x="16508407" y="5342090"/>
                </a:cubicBezTo>
                <a:lnTo>
                  <a:pt x="16450085" y="5365557"/>
                </a:lnTo>
                <a:cubicBezTo>
                  <a:pt x="16431149" y="5319380"/>
                  <a:pt x="16411455" y="5272445"/>
                  <a:pt x="16392519" y="5227025"/>
                </a:cubicBezTo>
                <a:close/>
                <a:moveTo>
                  <a:pt x="679831" y="5202044"/>
                </a:moveTo>
                <a:lnTo>
                  <a:pt x="738184" y="5226910"/>
                </a:lnTo>
                <a:cubicBezTo>
                  <a:pt x="718988" y="5272875"/>
                  <a:pt x="699025" y="5319593"/>
                  <a:pt x="679831" y="5365557"/>
                </a:cubicBezTo>
                <a:lnTo>
                  <a:pt x="620709" y="5342198"/>
                </a:lnTo>
                <a:cubicBezTo>
                  <a:pt x="639904" y="5295480"/>
                  <a:pt x="659867" y="5248008"/>
                  <a:pt x="679831" y="5202044"/>
                </a:cubicBezTo>
                <a:close/>
                <a:moveTo>
                  <a:pt x="16325965" y="4924231"/>
                </a:moveTo>
                <a:cubicBezTo>
                  <a:pt x="16347345" y="4969651"/>
                  <a:pt x="16368727" y="5015829"/>
                  <a:pt x="16389343" y="5062006"/>
                </a:cubicBezTo>
                <a:lnTo>
                  <a:pt x="16331309" y="5087744"/>
                </a:lnTo>
                <a:cubicBezTo>
                  <a:pt x="16310693" y="5042324"/>
                  <a:pt x="16289311" y="4996146"/>
                  <a:pt x="16268695" y="4950726"/>
                </a:cubicBezTo>
                <a:close/>
                <a:moveTo>
                  <a:pt x="804700" y="4922644"/>
                </a:moveTo>
                <a:lnTo>
                  <a:pt x="862009" y="4949017"/>
                </a:lnTo>
                <a:cubicBezTo>
                  <a:pt x="840895" y="4994228"/>
                  <a:pt x="819781" y="5040946"/>
                  <a:pt x="798668" y="5086157"/>
                </a:cubicBezTo>
                <a:lnTo>
                  <a:pt x="741358" y="5060537"/>
                </a:lnTo>
                <a:cubicBezTo>
                  <a:pt x="762472" y="5014573"/>
                  <a:pt x="783587" y="4968608"/>
                  <a:pt x="804700" y="4922644"/>
                </a:cubicBezTo>
                <a:close/>
                <a:moveTo>
                  <a:pt x="16192697" y="4651181"/>
                </a:moveTo>
                <a:cubicBezTo>
                  <a:pt x="16215639" y="4695844"/>
                  <a:pt x="16238581" y="4741265"/>
                  <a:pt x="16260757" y="4786685"/>
                </a:cubicBezTo>
                <a:lnTo>
                  <a:pt x="16204169" y="4814694"/>
                </a:lnTo>
                <a:cubicBezTo>
                  <a:pt x="16181227" y="4769274"/>
                  <a:pt x="16158285" y="4724610"/>
                  <a:pt x="16135343" y="4679947"/>
                </a:cubicBezTo>
                <a:close/>
                <a:moveTo>
                  <a:pt x="940700" y="4648006"/>
                </a:moveTo>
                <a:lnTo>
                  <a:pt x="996946" y="4676772"/>
                </a:lnTo>
                <a:cubicBezTo>
                  <a:pt x="974144" y="4720678"/>
                  <a:pt x="950581" y="4766856"/>
                  <a:pt x="928539" y="4811519"/>
                </a:cubicBezTo>
                <a:lnTo>
                  <a:pt x="871534" y="4784267"/>
                </a:lnTo>
                <a:cubicBezTo>
                  <a:pt x="894336" y="4738090"/>
                  <a:pt x="917138" y="4692669"/>
                  <a:pt x="940700" y="4648006"/>
                </a:cubicBezTo>
                <a:close/>
                <a:moveTo>
                  <a:pt x="16047253" y="4382894"/>
                </a:moveTo>
                <a:cubicBezTo>
                  <a:pt x="16072361" y="4426244"/>
                  <a:pt x="16096709" y="4471875"/>
                  <a:pt x="16121057" y="4516746"/>
                </a:cubicBezTo>
                <a:lnTo>
                  <a:pt x="16064753" y="4546407"/>
                </a:lnTo>
                <a:cubicBezTo>
                  <a:pt x="16041165" y="4501536"/>
                  <a:pt x="16016817" y="4457426"/>
                  <a:pt x="15992469" y="4414076"/>
                </a:cubicBezTo>
                <a:close/>
                <a:moveTo>
                  <a:pt x="1084604" y="4378131"/>
                </a:moveTo>
                <a:lnTo>
                  <a:pt x="1139821" y="4408705"/>
                </a:lnTo>
                <a:cubicBezTo>
                  <a:pt x="1114860" y="4453037"/>
                  <a:pt x="1090655" y="4498134"/>
                  <a:pt x="1067207" y="4543231"/>
                </a:cubicBezTo>
                <a:lnTo>
                  <a:pt x="1011233" y="4512657"/>
                </a:lnTo>
                <a:cubicBezTo>
                  <a:pt x="1035438" y="4468325"/>
                  <a:pt x="1059642" y="4422463"/>
                  <a:pt x="1084604" y="4378131"/>
                </a:cubicBezTo>
                <a:close/>
                <a:moveTo>
                  <a:pt x="15894591" y="4119369"/>
                </a:moveTo>
                <a:cubicBezTo>
                  <a:pt x="15920339" y="4163479"/>
                  <a:pt x="15946843" y="4207590"/>
                  <a:pt x="15971831" y="4250940"/>
                </a:cubicBezTo>
                <a:lnTo>
                  <a:pt x="15917309" y="4282882"/>
                </a:lnTo>
                <a:cubicBezTo>
                  <a:pt x="15892319" y="4239532"/>
                  <a:pt x="15866573" y="4195422"/>
                  <a:pt x="15840069" y="4152832"/>
                </a:cubicBezTo>
                <a:close/>
                <a:moveTo>
                  <a:pt x="1239395" y="4114606"/>
                </a:moveTo>
                <a:lnTo>
                  <a:pt x="1293808" y="4147309"/>
                </a:lnTo>
                <a:cubicBezTo>
                  <a:pt x="1267751" y="4190659"/>
                  <a:pt x="1240928" y="4234769"/>
                  <a:pt x="1215637" y="4278119"/>
                </a:cubicBezTo>
                <a:lnTo>
                  <a:pt x="1160458" y="4246177"/>
                </a:lnTo>
                <a:cubicBezTo>
                  <a:pt x="1185748" y="4202066"/>
                  <a:pt x="1212572" y="4157956"/>
                  <a:pt x="1239395" y="4114606"/>
                </a:cubicBezTo>
                <a:close/>
                <a:moveTo>
                  <a:pt x="15731833" y="3862194"/>
                </a:moveTo>
                <a:cubicBezTo>
                  <a:pt x="15759445" y="3904766"/>
                  <a:pt x="15787825" y="3948098"/>
                  <a:pt x="15814669" y="3990670"/>
                </a:cubicBezTo>
                <a:lnTo>
                  <a:pt x="15760979" y="4024119"/>
                </a:lnTo>
                <a:cubicBezTo>
                  <a:pt x="15734135" y="3982307"/>
                  <a:pt x="15705755" y="3938975"/>
                  <a:pt x="15678143" y="3897164"/>
                </a:cubicBezTo>
                <a:close/>
                <a:moveTo>
                  <a:pt x="1402810" y="3855844"/>
                </a:moveTo>
                <a:lnTo>
                  <a:pt x="1455733" y="3890992"/>
                </a:lnTo>
                <a:cubicBezTo>
                  <a:pt x="1428121" y="3933016"/>
                  <a:pt x="1400509" y="3975804"/>
                  <a:pt x="1372897" y="4019357"/>
                </a:cubicBezTo>
                <a:lnTo>
                  <a:pt x="1319207" y="3984973"/>
                </a:lnTo>
                <a:cubicBezTo>
                  <a:pt x="1346819" y="3942185"/>
                  <a:pt x="1374431" y="3898632"/>
                  <a:pt x="1402810" y="3855844"/>
                </a:cubicBezTo>
                <a:close/>
                <a:moveTo>
                  <a:pt x="15559883" y="3611369"/>
                </a:moveTo>
                <a:cubicBezTo>
                  <a:pt x="15588721" y="3652210"/>
                  <a:pt x="15618317" y="3694563"/>
                  <a:pt x="15646395" y="3736160"/>
                </a:cubicBezTo>
                <a:lnTo>
                  <a:pt x="15594033" y="3771707"/>
                </a:lnTo>
                <a:cubicBezTo>
                  <a:pt x="15565955" y="3730110"/>
                  <a:pt x="15537117" y="3688513"/>
                  <a:pt x="15508281" y="3647672"/>
                </a:cubicBezTo>
                <a:close/>
                <a:moveTo>
                  <a:pt x="1575272" y="3605019"/>
                </a:moveTo>
                <a:lnTo>
                  <a:pt x="1627182" y="3641322"/>
                </a:lnTo>
                <a:cubicBezTo>
                  <a:pt x="1597411" y="3682163"/>
                  <a:pt x="1568402" y="3723760"/>
                  <a:pt x="1540156" y="3765357"/>
                </a:cubicBezTo>
                <a:lnTo>
                  <a:pt x="1487482" y="3729810"/>
                </a:lnTo>
                <a:cubicBezTo>
                  <a:pt x="1515728" y="3688213"/>
                  <a:pt x="1545500" y="3645860"/>
                  <a:pt x="1575272" y="3605019"/>
                </a:cubicBezTo>
                <a:close/>
                <a:moveTo>
                  <a:pt x="15379029" y="3366894"/>
                </a:moveTo>
                <a:cubicBezTo>
                  <a:pt x="15409413" y="3406959"/>
                  <a:pt x="15440557" y="3447781"/>
                  <a:pt x="15470183" y="3487846"/>
                </a:cubicBezTo>
                <a:lnTo>
                  <a:pt x="15419287" y="3525644"/>
                </a:lnTo>
                <a:cubicBezTo>
                  <a:pt x="15389663" y="3484823"/>
                  <a:pt x="15359279" y="3444757"/>
                  <a:pt x="15328895" y="3404692"/>
                </a:cubicBezTo>
                <a:close/>
                <a:moveTo>
                  <a:pt x="1756966" y="3358956"/>
                </a:moveTo>
                <a:lnTo>
                  <a:pt x="1808157" y="3397510"/>
                </a:lnTo>
                <a:cubicBezTo>
                  <a:pt x="1776832" y="3436819"/>
                  <a:pt x="1746270" y="3477641"/>
                  <a:pt x="1716473" y="3517706"/>
                </a:cubicBezTo>
                <a:lnTo>
                  <a:pt x="1665283" y="3480664"/>
                </a:lnTo>
                <a:cubicBezTo>
                  <a:pt x="1695079" y="3439843"/>
                  <a:pt x="1726405" y="3399021"/>
                  <a:pt x="1756966" y="3358956"/>
                </a:cubicBezTo>
                <a:close/>
                <a:moveTo>
                  <a:pt x="15189143" y="3127181"/>
                </a:moveTo>
                <a:cubicBezTo>
                  <a:pt x="15220911" y="3166472"/>
                  <a:pt x="15252677" y="3205762"/>
                  <a:pt x="15284443" y="3245053"/>
                </a:cubicBezTo>
                <a:lnTo>
                  <a:pt x="15235281" y="3284344"/>
                </a:lnTo>
                <a:cubicBezTo>
                  <a:pt x="15203515" y="3245053"/>
                  <a:pt x="15171747" y="3205762"/>
                  <a:pt x="15139981" y="3167227"/>
                </a:cubicBezTo>
                <a:close/>
                <a:moveTo>
                  <a:pt x="1947367" y="3119244"/>
                </a:moveTo>
                <a:lnTo>
                  <a:pt x="1997070" y="3159694"/>
                </a:lnTo>
                <a:cubicBezTo>
                  <a:pt x="1964189" y="3199382"/>
                  <a:pt x="1932074" y="3239069"/>
                  <a:pt x="1900723" y="3277994"/>
                </a:cubicBezTo>
                <a:lnTo>
                  <a:pt x="1851020" y="3239069"/>
                </a:lnTo>
                <a:cubicBezTo>
                  <a:pt x="1882370" y="3199382"/>
                  <a:pt x="1915251" y="3158931"/>
                  <a:pt x="1947367" y="3119244"/>
                </a:cubicBezTo>
                <a:close/>
                <a:moveTo>
                  <a:pt x="14991075" y="2895406"/>
                </a:moveTo>
                <a:cubicBezTo>
                  <a:pt x="15024561" y="2933167"/>
                  <a:pt x="15058045" y="2972438"/>
                  <a:pt x="15090769" y="3010199"/>
                </a:cubicBezTo>
                <a:lnTo>
                  <a:pt x="15042825" y="3050981"/>
                </a:lnTo>
                <a:cubicBezTo>
                  <a:pt x="15010101" y="3013220"/>
                  <a:pt x="14976615" y="2974704"/>
                  <a:pt x="14943131" y="2937698"/>
                </a:cubicBezTo>
                <a:close/>
                <a:moveTo>
                  <a:pt x="2145149" y="2887469"/>
                </a:moveTo>
                <a:lnTo>
                  <a:pt x="2192332" y="2929761"/>
                </a:lnTo>
                <a:cubicBezTo>
                  <a:pt x="2159608" y="2966767"/>
                  <a:pt x="2126123" y="3005283"/>
                  <a:pt x="2093399" y="3043044"/>
                </a:cubicBezTo>
                <a:lnTo>
                  <a:pt x="2044694" y="3002262"/>
                </a:lnTo>
                <a:cubicBezTo>
                  <a:pt x="2077418" y="2964501"/>
                  <a:pt x="2111664" y="2925985"/>
                  <a:pt x="2145149" y="2887469"/>
                </a:cubicBezTo>
                <a:close/>
                <a:moveTo>
                  <a:pt x="14785043" y="2669981"/>
                </a:moveTo>
                <a:cubicBezTo>
                  <a:pt x="14819493" y="2706392"/>
                  <a:pt x="14854707" y="2743561"/>
                  <a:pt x="14889157" y="2781489"/>
                </a:cubicBezTo>
                <a:lnTo>
                  <a:pt x="14842459" y="2823969"/>
                </a:lnTo>
                <a:cubicBezTo>
                  <a:pt x="14808009" y="2786799"/>
                  <a:pt x="14772793" y="2749630"/>
                  <a:pt x="14738343" y="2713219"/>
                </a:cubicBezTo>
                <a:close/>
                <a:moveTo>
                  <a:pt x="2353007" y="2662044"/>
                </a:moveTo>
                <a:lnTo>
                  <a:pt x="2398707" y="2706040"/>
                </a:lnTo>
                <a:cubicBezTo>
                  <a:pt x="2363670" y="2742451"/>
                  <a:pt x="2328633" y="2779621"/>
                  <a:pt x="2295119" y="2816032"/>
                </a:cubicBezTo>
                <a:lnTo>
                  <a:pt x="2247894" y="2773552"/>
                </a:lnTo>
                <a:cubicBezTo>
                  <a:pt x="2282170" y="2736383"/>
                  <a:pt x="2317207" y="2699213"/>
                  <a:pt x="2353007" y="2662044"/>
                </a:cubicBezTo>
                <a:close/>
                <a:moveTo>
                  <a:pt x="14569815" y="2452494"/>
                </a:moveTo>
                <a:cubicBezTo>
                  <a:pt x="14606391" y="2488130"/>
                  <a:pt x="14642967" y="2524524"/>
                  <a:pt x="14678019" y="2560159"/>
                </a:cubicBezTo>
                <a:lnTo>
                  <a:pt x="14633061" y="2604894"/>
                </a:lnTo>
                <a:cubicBezTo>
                  <a:pt x="14598009" y="2569258"/>
                  <a:pt x="14561433" y="2532864"/>
                  <a:pt x="14525619" y="2497986"/>
                </a:cubicBezTo>
                <a:close/>
                <a:moveTo>
                  <a:pt x="2566697" y="2446144"/>
                </a:moveTo>
                <a:lnTo>
                  <a:pt x="2611432" y="2490634"/>
                </a:lnTo>
                <a:cubicBezTo>
                  <a:pt x="2575037" y="2526075"/>
                  <a:pt x="2539401" y="2561516"/>
                  <a:pt x="2504524" y="2596957"/>
                </a:cubicBezTo>
                <a:lnTo>
                  <a:pt x="2459032" y="2553221"/>
                </a:lnTo>
                <a:cubicBezTo>
                  <a:pt x="2494667" y="2517026"/>
                  <a:pt x="2531061" y="2481585"/>
                  <a:pt x="2566697" y="2446144"/>
                </a:cubicBezTo>
                <a:close/>
                <a:moveTo>
                  <a:pt x="14349023" y="2242944"/>
                </a:moveTo>
                <a:cubicBezTo>
                  <a:pt x="14386193" y="2277031"/>
                  <a:pt x="14424121" y="2311875"/>
                  <a:pt x="14460531" y="2346720"/>
                </a:cubicBezTo>
                <a:lnTo>
                  <a:pt x="14417293" y="2392169"/>
                </a:lnTo>
                <a:cubicBezTo>
                  <a:pt x="14380883" y="2358082"/>
                  <a:pt x="14342955" y="2323237"/>
                  <a:pt x="14306543" y="2289150"/>
                </a:cubicBezTo>
                <a:close/>
                <a:moveTo>
                  <a:pt x="2789184" y="2236594"/>
                </a:moveTo>
                <a:lnTo>
                  <a:pt x="2832101" y="2282800"/>
                </a:lnTo>
                <a:cubicBezTo>
                  <a:pt x="2794548" y="2316887"/>
                  <a:pt x="2756997" y="2351732"/>
                  <a:pt x="2720210" y="2385819"/>
                </a:cubicBezTo>
                <a:lnTo>
                  <a:pt x="2676527" y="2339612"/>
                </a:lnTo>
                <a:cubicBezTo>
                  <a:pt x="2713312" y="2305525"/>
                  <a:pt x="2751630" y="2270681"/>
                  <a:pt x="2789184" y="2236594"/>
                </a:cubicBezTo>
                <a:close/>
                <a:moveTo>
                  <a:pt x="14120313" y="2041331"/>
                </a:moveTo>
                <a:cubicBezTo>
                  <a:pt x="14158829" y="2073703"/>
                  <a:pt x="14197345" y="2106827"/>
                  <a:pt x="14235107" y="2139952"/>
                </a:cubicBezTo>
                <a:lnTo>
                  <a:pt x="14192813" y="2187381"/>
                </a:lnTo>
                <a:cubicBezTo>
                  <a:pt x="14155809" y="2154256"/>
                  <a:pt x="14117291" y="2121131"/>
                  <a:pt x="14079531" y="2088759"/>
                </a:cubicBezTo>
                <a:close/>
                <a:moveTo>
                  <a:pt x="3017916" y="2033394"/>
                </a:moveTo>
                <a:lnTo>
                  <a:pt x="3059114" y="2082099"/>
                </a:lnTo>
                <a:cubicBezTo>
                  <a:pt x="3020968" y="2114062"/>
                  <a:pt x="2982057" y="2147547"/>
                  <a:pt x="2943912" y="2181032"/>
                </a:cubicBezTo>
                <a:lnTo>
                  <a:pt x="2901950" y="2133848"/>
                </a:lnTo>
                <a:cubicBezTo>
                  <a:pt x="2940096" y="2099603"/>
                  <a:pt x="2979006" y="2066118"/>
                  <a:pt x="3017916" y="2033394"/>
                </a:cubicBezTo>
                <a:close/>
                <a:moveTo>
                  <a:pt x="13883505" y="1846069"/>
                </a:moveTo>
                <a:cubicBezTo>
                  <a:pt x="13923955" y="1878184"/>
                  <a:pt x="13963643" y="1910300"/>
                  <a:pt x="14003331" y="1943181"/>
                </a:cubicBezTo>
                <a:lnTo>
                  <a:pt x="13962881" y="1992119"/>
                </a:lnTo>
                <a:cubicBezTo>
                  <a:pt x="13923955" y="1960003"/>
                  <a:pt x="13883505" y="1927887"/>
                  <a:pt x="13844581" y="1896536"/>
                </a:cubicBezTo>
                <a:close/>
                <a:moveTo>
                  <a:pt x="3254375" y="1841306"/>
                </a:moveTo>
                <a:lnTo>
                  <a:pt x="3294062" y="1890727"/>
                </a:lnTo>
                <a:cubicBezTo>
                  <a:pt x="3254375" y="1921901"/>
                  <a:pt x="3214687" y="1953835"/>
                  <a:pt x="3175763" y="1985769"/>
                </a:cubicBezTo>
                <a:lnTo>
                  <a:pt x="3135312" y="1936347"/>
                </a:lnTo>
                <a:cubicBezTo>
                  <a:pt x="3174999" y="1904413"/>
                  <a:pt x="3214687" y="1872479"/>
                  <a:pt x="3254375" y="1841306"/>
                </a:cubicBezTo>
                <a:close/>
                <a:moveTo>
                  <a:pt x="13640065" y="1661919"/>
                </a:moveTo>
                <a:cubicBezTo>
                  <a:pt x="13680737" y="1691385"/>
                  <a:pt x="13722179" y="1722363"/>
                  <a:pt x="13763619" y="1753340"/>
                </a:cubicBezTo>
                <a:lnTo>
                  <a:pt x="13724481" y="1803207"/>
                </a:lnTo>
                <a:cubicBezTo>
                  <a:pt x="13683807" y="1772229"/>
                  <a:pt x="13642367" y="1742007"/>
                  <a:pt x="13601695" y="1712541"/>
                </a:cubicBezTo>
                <a:close/>
                <a:moveTo>
                  <a:pt x="3497188" y="1655569"/>
                </a:moveTo>
                <a:lnTo>
                  <a:pt x="3535364" y="1706759"/>
                </a:lnTo>
                <a:cubicBezTo>
                  <a:pt x="3494897" y="1736557"/>
                  <a:pt x="3453667" y="1767882"/>
                  <a:pt x="3413201" y="1798444"/>
                </a:cubicBezTo>
                <a:lnTo>
                  <a:pt x="3375025" y="1747253"/>
                </a:lnTo>
                <a:cubicBezTo>
                  <a:pt x="3415492" y="1716692"/>
                  <a:pt x="3456722" y="1686130"/>
                  <a:pt x="3497188" y="1655569"/>
                </a:cubicBezTo>
                <a:close/>
                <a:moveTo>
                  <a:pt x="13391177" y="1484119"/>
                </a:moveTo>
                <a:cubicBezTo>
                  <a:pt x="13432775" y="1513127"/>
                  <a:pt x="13474371" y="1542136"/>
                  <a:pt x="13515969" y="1571908"/>
                </a:cubicBezTo>
                <a:lnTo>
                  <a:pt x="13479667" y="1623819"/>
                </a:lnTo>
                <a:cubicBezTo>
                  <a:pt x="13438825" y="1594810"/>
                  <a:pt x="13396471" y="1565038"/>
                  <a:pt x="13355631" y="1536793"/>
                </a:cubicBezTo>
                <a:close/>
                <a:moveTo>
                  <a:pt x="3745879" y="1479356"/>
                </a:moveTo>
                <a:lnTo>
                  <a:pt x="3781426" y="1532030"/>
                </a:lnTo>
                <a:cubicBezTo>
                  <a:pt x="3739829" y="1561038"/>
                  <a:pt x="3698231" y="1590047"/>
                  <a:pt x="3657390" y="1619056"/>
                </a:cubicBezTo>
                <a:lnTo>
                  <a:pt x="3621086" y="1567145"/>
                </a:lnTo>
                <a:cubicBezTo>
                  <a:pt x="3661928" y="1537373"/>
                  <a:pt x="3704281" y="1508364"/>
                  <a:pt x="3745879" y="1479356"/>
                </a:cubicBezTo>
                <a:close/>
                <a:moveTo>
                  <a:pt x="13135681" y="1317431"/>
                </a:moveTo>
                <a:cubicBezTo>
                  <a:pt x="13178053" y="1344569"/>
                  <a:pt x="13221183" y="1371707"/>
                  <a:pt x="13263555" y="1399600"/>
                </a:cubicBezTo>
                <a:lnTo>
                  <a:pt x="13228749" y="1452369"/>
                </a:lnTo>
                <a:cubicBezTo>
                  <a:pt x="13186377" y="1424477"/>
                  <a:pt x="13144004" y="1397338"/>
                  <a:pt x="13101631" y="1370954"/>
                </a:cubicBezTo>
                <a:close/>
                <a:moveTo>
                  <a:pt x="4001216" y="1312669"/>
                </a:moveTo>
                <a:lnTo>
                  <a:pt x="4035425" y="1366821"/>
                </a:lnTo>
                <a:cubicBezTo>
                  <a:pt x="3992853" y="1393516"/>
                  <a:pt x="3950282" y="1420974"/>
                  <a:pt x="3907710" y="1449194"/>
                </a:cubicBezTo>
                <a:lnTo>
                  <a:pt x="3873501" y="1395804"/>
                </a:lnTo>
                <a:cubicBezTo>
                  <a:pt x="3915311" y="1367584"/>
                  <a:pt x="3958644" y="1340126"/>
                  <a:pt x="4001216" y="1312669"/>
                </a:cubicBezTo>
                <a:close/>
                <a:moveTo>
                  <a:pt x="12873223" y="1158681"/>
                </a:moveTo>
                <a:cubicBezTo>
                  <a:pt x="12916573" y="1184280"/>
                  <a:pt x="12960684" y="1210633"/>
                  <a:pt x="13004794" y="1236233"/>
                </a:cubicBezTo>
                <a:lnTo>
                  <a:pt x="12971331" y="1290444"/>
                </a:lnTo>
                <a:cubicBezTo>
                  <a:pt x="12928741" y="1264091"/>
                  <a:pt x="12884631" y="1238491"/>
                  <a:pt x="12841281" y="1212892"/>
                </a:cubicBezTo>
                <a:close/>
                <a:moveTo>
                  <a:pt x="4262097" y="1155506"/>
                </a:moveTo>
                <a:lnTo>
                  <a:pt x="4294189" y="1210344"/>
                </a:lnTo>
                <a:cubicBezTo>
                  <a:pt x="4250636" y="1235478"/>
                  <a:pt x="4206318" y="1261373"/>
                  <a:pt x="4163531" y="1287269"/>
                </a:cubicBezTo>
                <a:lnTo>
                  <a:pt x="4130675" y="1233193"/>
                </a:lnTo>
                <a:cubicBezTo>
                  <a:pt x="4174227" y="1206535"/>
                  <a:pt x="4217780" y="1180640"/>
                  <a:pt x="4262097" y="1155506"/>
                </a:cubicBezTo>
                <a:close/>
                <a:moveTo>
                  <a:pt x="12605692" y="1009456"/>
                </a:moveTo>
                <a:cubicBezTo>
                  <a:pt x="12650355" y="1033804"/>
                  <a:pt x="12695776" y="1058152"/>
                  <a:pt x="12739682" y="1083261"/>
                </a:cubicBezTo>
                <a:lnTo>
                  <a:pt x="12708645" y="1138044"/>
                </a:lnTo>
                <a:cubicBezTo>
                  <a:pt x="12664739" y="1113696"/>
                  <a:pt x="12620075" y="1089348"/>
                  <a:pt x="12576169" y="1065000"/>
                </a:cubicBezTo>
                <a:close/>
                <a:moveTo>
                  <a:pt x="4528053" y="1006281"/>
                </a:moveTo>
                <a:lnTo>
                  <a:pt x="4557713" y="1062586"/>
                </a:lnTo>
                <a:cubicBezTo>
                  <a:pt x="4513602" y="1086173"/>
                  <a:pt x="4468732" y="1110521"/>
                  <a:pt x="4425382" y="1134869"/>
                </a:cubicBezTo>
                <a:lnTo>
                  <a:pt x="4394200" y="1079325"/>
                </a:lnTo>
                <a:cubicBezTo>
                  <a:pt x="4438311" y="1054977"/>
                  <a:pt x="4483183" y="1029868"/>
                  <a:pt x="4528053" y="1006281"/>
                </a:cubicBezTo>
                <a:close/>
                <a:moveTo>
                  <a:pt x="12332857" y="869756"/>
                </a:moveTo>
                <a:cubicBezTo>
                  <a:pt x="12378506" y="891798"/>
                  <a:pt x="12424156" y="915360"/>
                  <a:pt x="12469806" y="938163"/>
                </a:cubicBezTo>
                <a:lnTo>
                  <a:pt x="12440894" y="995169"/>
                </a:lnTo>
                <a:cubicBezTo>
                  <a:pt x="12396006" y="971606"/>
                  <a:pt x="12350356" y="948804"/>
                  <a:pt x="12304706" y="926762"/>
                </a:cubicBezTo>
                <a:close/>
                <a:moveTo>
                  <a:pt x="4800064" y="868169"/>
                </a:moveTo>
                <a:lnTo>
                  <a:pt x="4827581" y="924796"/>
                </a:lnTo>
                <a:cubicBezTo>
                  <a:pt x="4782484" y="946692"/>
                  <a:pt x="4736629" y="969343"/>
                  <a:pt x="4691533" y="991994"/>
                </a:cubicBezTo>
                <a:lnTo>
                  <a:pt x="4662487" y="936121"/>
                </a:lnTo>
                <a:cubicBezTo>
                  <a:pt x="4708349" y="913471"/>
                  <a:pt x="4754209" y="890820"/>
                  <a:pt x="4800064" y="868169"/>
                </a:cubicBezTo>
                <a:close/>
                <a:moveTo>
                  <a:pt x="12055819" y="739581"/>
                </a:moveTo>
                <a:cubicBezTo>
                  <a:pt x="12102016" y="760972"/>
                  <a:pt x="12148971" y="782364"/>
                  <a:pt x="12195169" y="803756"/>
                </a:cubicBezTo>
                <a:lnTo>
                  <a:pt x="12167905" y="861819"/>
                </a:lnTo>
                <a:cubicBezTo>
                  <a:pt x="12122464" y="839663"/>
                  <a:pt x="12076267" y="818271"/>
                  <a:pt x="12030069" y="797644"/>
                </a:cubicBezTo>
                <a:close/>
                <a:moveTo>
                  <a:pt x="5076231" y="739581"/>
                </a:moveTo>
                <a:lnTo>
                  <a:pt x="5102219" y="797615"/>
                </a:lnTo>
                <a:cubicBezTo>
                  <a:pt x="5056358" y="818232"/>
                  <a:pt x="5009732" y="839613"/>
                  <a:pt x="4963871" y="860231"/>
                </a:cubicBezTo>
                <a:lnTo>
                  <a:pt x="4937119" y="802960"/>
                </a:lnTo>
                <a:cubicBezTo>
                  <a:pt x="4982980" y="781579"/>
                  <a:pt x="5029606" y="760198"/>
                  <a:pt x="5076231" y="739581"/>
                </a:cubicBezTo>
                <a:close/>
                <a:moveTo>
                  <a:pt x="11772784" y="620519"/>
                </a:moveTo>
                <a:cubicBezTo>
                  <a:pt x="11820956" y="639455"/>
                  <a:pt x="11868362" y="659148"/>
                  <a:pt x="11915769" y="678841"/>
                </a:cubicBezTo>
                <a:lnTo>
                  <a:pt x="11890536" y="736407"/>
                </a:lnTo>
                <a:cubicBezTo>
                  <a:pt x="11843894" y="717471"/>
                  <a:pt x="11796488" y="697777"/>
                  <a:pt x="11749081" y="678841"/>
                </a:cubicBezTo>
                <a:close/>
                <a:moveTo>
                  <a:pt x="5356565" y="620519"/>
                </a:moveTo>
                <a:lnTo>
                  <a:pt x="5380032" y="678841"/>
                </a:lnTo>
                <a:cubicBezTo>
                  <a:pt x="5333855" y="697777"/>
                  <a:pt x="5286920" y="716713"/>
                  <a:pt x="5240743" y="736407"/>
                </a:cubicBezTo>
                <a:lnTo>
                  <a:pt x="5216519" y="678841"/>
                </a:lnTo>
                <a:cubicBezTo>
                  <a:pt x="5262696" y="659148"/>
                  <a:pt x="5309631" y="639455"/>
                  <a:pt x="5356565" y="620519"/>
                </a:cubicBezTo>
                <a:close/>
                <a:moveTo>
                  <a:pt x="11486222" y="510981"/>
                </a:moveTo>
                <a:cubicBezTo>
                  <a:pt x="11534154" y="528379"/>
                  <a:pt x="11582087" y="546535"/>
                  <a:pt x="11630019" y="564690"/>
                </a:cubicBezTo>
                <a:lnTo>
                  <a:pt x="11607194" y="623694"/>
                </a:lnTo>
                <a:cubicBezTo>
                  <a:pt x="11560023" y="605539"/>
                  <a:pt x="11512090" y="587384"/>
                  <a:pt x="11464919" y="570741"/>
                </a:cubicBezTo>
                <a:close/>
                <a:moveTo>
                  <a:pt x="5641303" y="510981"/>
                </a:moveTo>
                <a:lnTo>
                  <a:pt x="5662606" y="570384"/>
                </a:lnTo>
                <a:cubicBezTo>
                  <a:pt x="5615435" y="587900"/>
                  <a:pt x="5567502" y="605416"/>
                  <a:pt x="5520331" y="623694"/>
                </a:cubicBezTo>
                <a:lnTo>
                  <a:pt x="5497506" y="564291"/>
                </a:lnTo>
                <a:cubicBezTo>
                  <a:pt x="5545438" y="546013"/>
                  <a:pt x="5593371" y="528497"/>
                  <a:pt x="5641303" y="510981"/>
                </a:cubicBezTo>
                <a:close/>
                <a:moveTo>
                  <a:pt x="11197363" y="412556"/>
                </a:moveTo>
                <a:cubicBezTo>
                  <a:pt x="11246056" y="427760"/>
                  <a:pt x="11294749" y="444485"/>
                  <a:pt x="11342681" y="460449"/>
                </a:cubicBezTo>
                <a:lnTo>
                  <a:pt x="11322139" y="520506"/>
                </a:lnTo>
                <a:cubicBezTo>
                  <a:pt x="11274206" y="504541"/>
                  <a:pt x="11226274" y="487817"/>
                  <a:pt x="11177581" y="472612"/>
                </a:cubicBezTo>
                <a:close/>
                <a:moveTo>
                  <a:pt x="5931019" y="412556"/>
                </a:moveTo>
                <a:lnTo>
                  <a:pt x="5949944" y="472612"/>
                </a:lnTo>
                <a:cubicBezTo>
                  <a:pt x="5903010" y="487817"/>
                  <a:pt x="5854561" y="503781"/>
                  <a:pt x="5806870" y="520506"/>
                </a:cubicBezTo>
                <a:lnTo>
                  <a:pt x="5786431" y="460449"/>
                </a:lnTo>
                <a:cubicBezTo>
                  <a:pt x="5834879" y="443724"/>
                  <a:pt x="5883328" y="427760"/>
                  <a:pt x="5931019" y="412556"/>
                </a:cubicBezTo>
                <a:close/>
                <a:moveTo>
                  <a:pt x="10903801" y="323656"/>
                </a:moveTo>
                <a:cubicBezTo>
                  <a:pt x="10953235" y="337313"/>
                  <a:pt x="11002669" y="351729"/>
                  <a:pt x="11050582" y="366145"/>
                </a:cubicBezTo>
                <a:lnTo>
                  <a:pt x="11032329" y="426844"/>
                </a:lnTo>
                <a:cubicBezTo>
                  <a:pt x="10984416" y="412428"/>
                  <a:pt x="10934982" y="398012"/>
                  <a:pt x="10887069" y="384355"/>
                </a:cubicBezTo>
                <a:close/>
                <a:moveTo>
                  <a:pt x="6222965" y="323656"/>
                </a:moveTo>
                <a:lnTo>
                  <a:pt x="6240457" y="384838"/>
                </a:lnTo>
                <a:cubicBezTo>
                  <a:pt x="6192544" y="398604"/>
                  <a:pt x="6143110" y="413135"/>
                  <a:pt x="6095197" y="428431"/>
                </a:cubicBezTo>
                <a:lnTo>
                  <a:pt x="6076944" y="367248"/>
                </a:lnTo>
                <a:cubicBezTo>
                  <a:pt x="6125618" y="351953"/>
                  <a:pt x="6174291" y="337422"/>
                  <a:pt x="6222965" y="323656"/>
                </a:cubicBezTo>
                <a:close/>
                <a:moveTo>
                  <a:pt x="6518933" y="245869"/>
                </a:moveTo>
                <a:lnTo>
                  <a:pt x="6534144" y="308185"/>
                </a:lnTo>
                <a:cubicBezTo>
                  <a:pt x="6485470" y="319725"/>
                  <a:pt x="6436036" y="332803"/>
                  <a:pt x="6386602" y="345882"/>
                </a:cubicBezTo>
                <a:lnTo>
                  <a:pt x="6370631" y="283566"/>
                </a:lnTo>
                <a:cubicBezTo>
                  <a:pt x="6420065" y="270487"/>
                  <a:pt x="6469499" y="257409"/>
                  <a:pt x="6518933" y="245869"/>
                </a:cubicBezTo>
                <a:close/>
                <a:moveTo>
                  <a:pt x="10607076" y="244281"/>
                </a:moveTo>
                <a:cubicBezTo>
                  <a:pt x="10655977" y="256496"/>
                  <a:pt x="10706406" y="269475"/>
                  <a:pt x="10755307" y="282454"/>
                </a:cubicBezTo>
                <a:lnTo>
                  <a:pt x="10739261" y="344294"/>
                </a:lnTo>
                <a:cubicBezTo>
                  <a:pt x="10690360" y="331315"/>
                  <a:pt x="10640695" y="318336"/>
                  <a:pt x="10591794" y="306121"/>
                </a:cubicBezTo>
                <a:close/>
                <a:moveTo>
                  <a:pt x="6818018" y="179194"/>
                </a:moveTo>
                <a:lnTo>
                  <a:pt x="6831007" y="241132"/>
                </a:lnTo>
                <a:cubicBezTo>
                  <a:pt x="6781342" y="250952"/>
                  <a:pt x="6730913" y="261527"/>
                  <a:pt x="6682012" y="272857"/>
                </a:cubicBezTo>
                <a:lnTo>
                  <a:pt x="6667494" y="211674"/>
                </a:lnTo>
                <a:cubicBezTo>
                  <a:pt x="6717159" y="200343"/>
                  <a:pt x="6767588" y="189769"/>
                  <a:pt x="6818018" y="179194"/>
                </a:cubicBezTo>
                <a:close/>
                <a:moveTo>
                  <a:pt x="10309443" y="177606"/>
                </a:moveTo>
                <a:cubicBezTo>
                  <a:pt x="10358856" y="188360"/>
                  <a:pt x="10409030" y="199114"/>
                  <a:pt x="10458444" y="209868"/>
                </a:cubicBezTo>
                <a:lnTo>
                  <a:pt x="10444760" y="272856"/>
                </a:lnTo>
                <a:cubicBezTo>
                  <a:pt x="10396107" y="261334"/>
                  <a:pt x="10345933" y="250580"/>
                  <a:pt x="10296519" y="240594"/>
                </a:cubicBezTo>
                <a:close/>
                <a:moveTo>
                  <a:pt x="10008762" y="122044"/>
                </a:moveTo>
                <a:cubicBezTo>
                  <a:pt x="10059173" y="130402"/>
                  <a:pt x="10109583" y="139520"/>
                  <a:pt x="10159994" y="148638"/>
                </a:cubicBezTo>
                <a:lnTo>
                  <a:pt x="10147773" y="210944"/>
                </a:lnTo>
                <a:cubicBezTo>
                  <a:pt x="10098890" y="201826"/>
                  <a:pt x="10047716" y="192708"/>
                  <a:pt x="9998069" y="184350"/>
                </a:cubicBezTo>
                <a:close/>
                <a:moveTo>
                  <a:pt x="7118763" y="122044"/>
                </a:moveTo>
                <a:lnTo>
                  <a:pt x="7129456" y="184350"/>
                </a:lnTo>
                <a:cubicBezTo>
                  <a:pt x="7079045" y="192708"/>
                  <a:pt x="7028635" y="201826"/>
                  <a:pt x="6978988" y="210944"/>
                </a:cubicBezTo>
                <a:lnTo>
                  <a:pt x="6967531" y="148638"/>
                </a:lnTo>
                <a:cubicBezTo>
                  <a:pt x="7017178" y="139520"/>
                  <a:pt x="7068352" y="130402"/>
                  <a:pt x="7118763" y="122044"/>
                </a:cubicBezTo>
                <a:close/>
                <a:moveTo>
                  <a:pt x="9706430" y="76006"/>
                </a:moveTo>
                <a:cubicBezTo>
                  <a:pt x="9756822" y="82125"/>
                  <a:pt x="9807977" y="89774"/>
                  <a:pt x="9858369" y="97423"/>
                </a:cubicBezTo>
                <a:lnTo>
                  <a:pt x="9848443" y="160144"/>
                </a:lnTo>
                <a:cubicBezTo>
                  <a:pt x="9798815" y="152495"/>
                  <a:pt x="9748423" y="145611"/>
                  <a:pt x="9698031" y="138727"/>
                </a:cubicBezTo>
                <a:close/>
                <a:moveTo>
                  <a:pt x="7421095" y="76006"/>
                </a:moveTo>
                <a:lnTo>
                  <a:pt x="7429494" y="138920"/>
                </a:lnTo>
                <a:cubicBezTo>
                  <a:pt x="7379102" y="145742"/>
                  <a:pt x="7328710" y="152564"/>
                  <a:pt x="7278318" y="160144"/>
                </a:cubicBezTo>
                <a:lnTo>
                  <a:pt x="7269156" y="97988"/>
                </a:lnTo>
                <a:cubicBezTo>
                  <a:pt x="7319548" y="90408"/>
                  <a:pt x="7370703" y="82828"/>
                  <a:pt x="7421095" y="76006"/>
                </a:cubicBezTo>
                <a:close/>
                <a:moveTo>
                  <a:pt x="9403275" y="41081"/>
                </a:moveTo>
                <a:cubicBezTo>
                  <a:pt x="9453648" y="45660"/>
                  <a:pt x="9504783" y="51003"/>
                  <a:pt x="9555156" y="57108"/>
                </a:cubicBezTo>
                <a:lnTo>
                  <a:pt x="9548287" y="120456"/>
                </a:lnTo>
                <a:cubicBezTo>
                  <a:pt x="9497914" y="114350"/>
                  <a:pt x="9447542" y="109007"/>
                  <a:pt x="9396406" y="104428"/>
                </a:cubicBezTo>
                <a:close/>
                <a:moveTo>
                  <a:pt x="7723487" y="41081"/>
                </a:moveTo>
                <a:lnTo>
                  <a:pt x="7729532" y="104428"/>
                </a:lnTo>
                <a:cubicBezTo>
                  <a:pt x="7679663" y="109771"/>
                  <a:pt x="7629038" y="115113"/>
                  <a:pt x="7579925" y="120456"/>
                </a:cubicBezTo>
                <a:lnTo>
                  <a:pt x="7572369" y="57108"/>
                </a:lnTo>
                <a:cubicBezTo>
                  <a:pt x="7622238" y="51766"/>
                  <a:pt x="7672863" y="46423"/>
                  <a:pt x="7723487" y="41081"/>
                </a:cubicBezTo>
                <a:close/>
                <a:moveTo>
                  <a:pt x="9098576" y="17269"/>
                </a:moveTo>
                <a:cubicBezTo>
                  <a:pt x="9149422" y="20280"/>
                  <a:pt x="9201027" y="24044"/>
                  <a:pt x="9250356" y="27808"/>
                </a:cubicBezTo>
                <a:lnTo>
                  <a:pt x="9245803" y="90294"/>
                </a:lnTo>
                <a:cubicBezTo>
                  <a:pt x="9196474" y="86530"/>
                  <a:pt x="9145627" y="82765"/>
                  <a:pt x="9094781" y="79754"/>
                </a:cubicBezTo>
                <a:close/>
                <a:moveTo>
                  <a:pt x="8028213" y="17269"/>
                </a:moveTo>
                <a:lnTo>
                  <a:pt x="8032744" y="79754"/>
                </a:lnTo>
                <a:cubicBezTo>
                  <a:pt x="7982144" y="82765"/>
                  <a:pt x="7931545" y="86530"/>
                  <a:pt x="7882456" y="90294"/>
                </a:cubicBezTo>
                <a:lnTo>
                  <a:pt x="7877169" y="27808"/>
                </a:lnTo>
                <a:cubicBezTo>
                  <a:pt x="7927013" y="24044"/>
                  <a:pt x="7978368" y="20280"/>
                  <a:pt x="8028213" y="17269"/>
                </a:cubicBezTo>
                <a:close/>
                <a:moveTo>
                  <a:pt x="8334432" y="4569"/>
                </a:moveTo>
                <a:lnTo>
                  <a:pt x="8335957" y="67522"/>
                </a:lnTo>
                <a:cubicBezTo>
                  <a:pt x="8285644" y="69039"/>
                  <a:pt x="8234569" y="70556"/>
                  <a:pt x="8185018" y="72832"/>
                </a:cubicBezTo>
                <a:lnTo>
                  <a:pt x="8181969" y="9878"/>
                </a:lnTo>
                <a:cubicBezTo>
                  <a:pt x="8232282" y="7603"/>
                  <a:pt x="8283357" y="5327"/>
                  <a:pt x="8334432" y="4569"/>
                </a:cubicBezTo>
                <a:close/>
                <a:moveTo>
                  <a:pt x="8792280" y="2981"/>
                </a:moveTo>
                <a:cubicBezTo>
                  <a:pt x="8842861" y="4516"/>
                  <a:pt x="8894975" y="6819"/>
                  <a:pt x="8945556" y="8354"/>
                </a:cubicBezTo>
                <a:lnTo>
                  <a:pt x="8943257" y="72831"/>
                </a:lnTo>
                <a:cubicBezTo>
                  <a:pt x="8892676" y="70528"/>
                  <a:pt x="8841328" y="68225"/>
                  <a:pt x="8789981" y="67458"/>
                </a:cubicBezTo>
                <a:close/>
                <a:moveTo>
                  <a:pt x="8486769" y="581"/>
                </a:moveTo>
                <a:cubicBezTo>
                  <a:pt x="8537569" y="-194"/>
                  <a:pt x="8588369" y="-194"/>
                  <a:pt x="8639169" y="581"/>
                </a:cubicBezTo>
                <a:lnTo>
                  <a:pt x="8638411" y="64894"/>
                </a:lnTo>
                <a:cubicBezTo>
                  <a:pt x="8588369" y="64894"/>
                  <a:pt x="8537569" y="64894"/>
                  <a:pt x="8487527" y="648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900"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59AAED-C3F3-4AB0-1FC9-DB4F1264D20B}"/>
              </a:ext>
            </a:extLst>
          </p:cNvPr>
          <p:cNvSpPr txBox="1"/>
          <p:nvPr/>
        </p:nvSpPr>
        <p:spPr>
          <a:xfrm>
            <a:off x="6932444" y="1201339"/>
            <a:ext cx="316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Primary focus - getting ‘our house in order’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933A16-5DB8-F899-71DA-AD972FD6B0F9}"/>
              </a:ext>
            </a:extLst>
          </p:cNvPr>
          <p:cNvSpPr txBox="1"/>
          <p:nvPr/>
        </p:nvSpPr>
        <p:spPr>
          <a:xfrm>
            <a:off x="8498020" y="4282007"/>
            <a:ext cx="281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Arial" panose="020B0604020202020204" pitchFamily="34" charset="0"/>
              </a:rPr>
              <a:t>Influence the practices of others we fund and collaborate with. This requires alignment internally and 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Arial" panose="020B0604020202020204" pitchFamily="34" charset="0"/>
              </a:rPr>
              <a:t>externally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68C0BD-D185-A0AD-DACD-263798FF2E29}"/>
              </a:ext>
            </a:extLst>
          </p:cNvPr>
          <p:cNvSpPr txBox="1"/>
          <p:nvPr/>
        </p:nvSpPr>
        <p:spPr>
          <a:xfrm>
            <a:off x="5543702" y="3078378"/>
            <a:ext cx="2432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</a:rPr>
              <a:t>Procurement &amp; supply chain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B58978D5-B417-20BF-362D-8304D9ABE61A}"/>
              </a:ext>
            </a:extLst>
          </p:cNvPr>
          <p:cNvSpPr/>
          <p:nvPr/>
        </p:nvSpPr>
        <p:spPr>
          <a:xfrm rot="19579368">
            <a:off x="6238872" y="3163932"/>
            <a:ext cx="5623829" cy="4440017"/>
          </a:xfrm>
          <a:prstGeom prst="arc">
            <a:avLst>
              <a:gd name="adj1" fmla="val 16739761"/>
              <a:gd name="adj2" fmla="val 3297662"/>
            </a:avLst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705EFE-AA3A-23D4-58C1-EBA963AFBEA0}"/>
              </a:ext>
            </a:extLst>
          </p:cNvPr>
          <p:cNvSpPr txBox="1"/>
          <p:nvPr/>
        </p:nvSpPr>
        <p:spPr>
          <a:xfrm>
            <a:off x="9810382" y="1654095"/>
            <a:ext cx="230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Influencing beyond STFC/across UKRI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A6A32D-1C64-A0CD-652D-568D6B42B001}"/>
              </a:ext>
            </a:extLst>
          </p:cNvPr>
          <p:cNvCxnSpPr>
            <a:cxnSpLocks/>
          </p:cNvCxnSpPr>
          <p:nvPr/>
        </p:nvCxnSpPr>
        <p:spPr>
          <a:xfrm>
            <a:off x="2006195" y="6416011"/>
            <a:ext cx="73448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74093E1-867A-2DCD-CAB9-5BB589673628}"/>
              </a:ext>
            </a:extLst>
          </p:cNvPr>
          <p:cNvSpPr txBox="1"/>
          <p:nvPr/>
        </p:nvSpPr>
        <p:spPr>
          <a:xfrm>
            <a:off x="5307977" y="4078659"/>
            <a:ext cx="2948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algn="ctr"/>
            <a:r>
              <a:rPr lang="en-GB" sz="2000"/>
              <a:t>Using STFC’s purchasing power to partner, collaborate and engage responsibly across industry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37E3F4-0790-7A82-F080-05A50752F294}"/>
              </a:ext>
            </a:extLst>
          </p:cNvPr>
          <p:cNvCxnSpPr/>
          <p:nvPr/>
        </p:nvCxnSpPr>
        <p:spPr>
          <a:xfrm flipV="1">
            <a:off x="9866240" y="2321286"/>
            <a:ext cx="0" cy="683469"/>
          </a:xfrm>
          <a:prstGeom prst="line">
            <a:avLst/>
          </a:prstGeom>
          <a:ln w="28575">
            <a:solidFill>
              <a:srgbClr val="B7B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DC0968-BCE8-48A5-A0EE-13DFA952193D}"/>
              </a:ext>
            </a:extLst>
          </p:cNvPr>
          <p:cNvSpPr txBox="1"/>
          <p:nvPr/>
        </p:nvSpPr>
        <p:spPr>
          <a:xfrm>
            <a:off x="8664759" y="3409098"/>
            <a:ext cx="24323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</a:rPr>
              <a:t>Investments </a:t>
            </a:r>
          </a:p>
          <a:p>
            <a:pPr algn="ctr"/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</a:rPr>
              <a:t>&amp; Funding</a:t>
            </a:r>
          </a:p>
        </p:txBody>
      </p:sp>
    </p:spTree>
    <p:extLst>
      <p:ext uri="{BB962C8B-B14F-4D97-AF65-F5344CB8AC3E}">
        <p14:creationId xmlns:p14="http://schemas.microsoft.com/office/powerpoint/2010/main" val="364249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124DAF-3BC2-E021-F2BB-AD27A44E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Evidence-base to inform the Strategy – What we did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06F6DE-8C6A-A6C1-F61F-9305CAA991E0}"/>
              </a:ext>
            </a:extLst>
          </p:cNvPr>
          <p:cNvSpPr/>
          <p:nvPr/>
        </p:nvSpPr>
        <p:spPr>
          <a:xfrm>
            <a:off x="8971474" y="1945563"/>
            <a:ext cx="2640785" cy="46158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All-staff survey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356 responses (approximately 11% of STFC)</a:t>
            </a:r>
            <a:endParaRPr lang="en-GB" sz="160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tx1"/>
                </a:solidFill>
              </a:rPr>
              <a:t>Objective: </a:t>
            </a:r>
            <a:r>
              <a:rPr lang="en-US" sz="1400">
                <a:solidFill>
                  <a:schemeClr val="tx1"/>
                </a:solidFill>
              </a:rPr>
              <a:t>Explore the motivations and opportunities for environmental sustainability across all areas of STFC, including key topics that we can and want to have the most impact on</a:t>
            </a: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DA90A7-D62D-523A-CDE8-8E7EADC64906}"/>
              </a:ext>
            </a:extLst>
          </p:cNvPr>
          <p:cNvSpPr txBox="1"/>
          <p:nvPr/>
        </p:nvSpPr>
        <p:spPr>
          <a:xfrm>
            <a:off x="9217063" y="15631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accent4"/>
                </a:solidFill>
              </a:rPr>
              <a:t>Survey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67D6BC-1EB2-2578-1292-ACD8A13C21DD}"/>
              </a:ext>
            </a:extLst>
          </p:cNvPr>
          <p:cNvGrpSpPr>
            <a:grpSpLocks/>
          </p:cNvGrpSpPr>
          <p:nvPr/>
        </p:nvGrpSpPr>
        <p:grpSpPr>
          <a:xfrm>
            <a:off x="3220526" y="1256679"/>
            <a:ext cx="2923326" cy="5304776"/>
            <a:chOff x="345052" y="1256679"/>
            <a:chExt cx="2923326" cy="53047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1E73BAD-CD38-88B0-13C8-DC0800140CB8}"/>
                </a:ext>
              </a:extLst>
            </p:cNvPr>
            <p:cNvSpPr/>
            <p:nvPr/>
          </p:nvSpPr>
          <p:spPr>
            <a:xfrm>
              <a:off x="345052" y="1945563"/>
              <a:ext cx="2640785" cy="461589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t"/>
            <a:lstStyle/>
            <a:p>
              <a:pPr marL="18000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GB" sz="1600">
                <a:solidFill>
                  <a:schemeClr val="tx1"/>
                </a:solidFill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>
                  <a:solidFill>
                    <a:schemeClr val="tx1"/>
                  </a:solidFill>
                </a:rPr>
                <a:t>16 interviews with Directors and Leaders  across a range of directorates &amp; departments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>
                  <a:solidFill>
                    <a:schemeClr val="tx1"/>
                  </a:solidFill>
                </a:rPr>
                <a:t>We have 4 interviews left, insights from which will be integrated into the strategy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 b="1">
                  <a:solidFill>
                    <a:schemeClr val="tx1"/>
                  </a:solidFill>
                </a:rPr>
                <a:t>Objective: </a:t>
              </a:r>
              <a:r>
                <a:rPr lang="en-GB" sz="1400">
                  <a:solidFill>
                    <a:schemeClr val="tx1"/>
                  </a:solidFill>
                </a:rPr>
                <a:t>E</a:t>
              </a:r>
              <a:r>
                <a:rPr lang="en-US" sz="1400" err="1">
                  <a:solidFill>
                    <a:schemeClr val="tx1"/>
                  </a:solidFill>
                </a:rPr>
                <a:t>xplore</a:t>
              </a:r>
              <a:r>
                <a:rPr lang="en-US" sz="1400">
                  <a:solidFill>
                    <a:schemeClr val="tx1"/>
                  </a:solidFill>
                </a:rPr>
                <a:t> the enablers and blockers embedding ES in different parts of the organisation, gain departmental perspective to strategy requirements and the associated organisational impacts and potential change</a:t>
              </a:r>
              <a:endParaRPr lang="en-GB" sz="12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026864-850D-E893-B59D-8DCEEB97EDA0}"/>
                </a:ext>
              </a:extLst>
            </p:cNvPr>
            <p:cNvSpPr txBox="1"/>
            <p:nvPr/>
          </p:nvSpPr>
          <p:spPr>
            <a:xfrm>
              <a:off x="640509" y="1561036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>
                  <a:solidFill>
                    <a:schemeClr val="accent4"/>
                  </a:solidFill>
                </a:rPr>
                <a:t>Interviews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46466F7-3AE6-F203-30C4-5E81806F005D}"/>
                </a:ext>
              </a:extLst>
            </p:cNvPr>
            <p:cNvGrpSpPr/>
            <p:nvPr/>
          </p:nvGrpSpPr>
          <p:grpSpPr>
            <a:xfrm>
              <a:off x="2188378" y="1256679"/>
              <a:ext cx="1080000" cy="1080000"/>
              <a:chOff x="2012209" y="1310467"/>
              <a:chExt cx="1080000" cy="1080000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DDA23B1-ABA1-7C2F-E7EE-CC05E464F61B}"/>
                  </a:ext>
                </a:extLst>
              </p:cNvPr>
              <p:cNvSpPr/>
              <p:nvPr/>
            </p:nvSpPr>
            <p:spPr>
              <a:xfrm>
                <a:off x="2012209" y="1310467"/>
                <a:ext cx="1080000" cy="10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4"/>
                  </a:solidFill>
                </a:endParaRPr>
              </a:p>
            </p:txBody>
          </p:sp>
          <p:pic>
            <p:nvPicPr>
              <p:cNvPr id="40" name="Graphic 39" descr="Boardroom with solid fill">
                <a:extLst>
                  <a:ext uri="{FF2B5EF4-FFF2-40B4-BE49-F238E27FC236}">
                    <a16:creationId xmlns:a16="http://schemas.microsoft.com/office/drawing/2014/main" id="{B20554A9-C369-D836-4675-21CBEF3BC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092156" y="1393267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9CA2B69-9C72-7E6A-3543-2CCAFA88D615}"/>
              </a:ext>
            </a:extLst>
          </p:cNvPr>
          <p:cNvGrpSpPr>
            <a:grpSpLocks/>
          </p:cNvGrpSpPr>
          <p:nvPr/>
        </p:nvGrpSpPr>
        <p:grpSpPr>
          <a:xfrm>
            <a:off x="6089817" y="1256679"/>
            <a:ext cx="2863108" cy="5304776"/>
            <a:chOff x="3220526" y="1256679"/>
            <a:chExt cx="2863108" cy="530477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1A47287-ABC1-E301-17F3-EB88AACEA864}"/>
                </a:ext>
              </a:extLst>
            </p:cNvPr>
            <p:cNvSpPr/>
            <p:nvPr/>
          </p:nvSpPr>
          <p:spPr>
            <a:xfrm>
              <a:off x="3220526" y="1945563"/>
              <a:ext cx="2640785" cy="461589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t"/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GB">
                <a:solidFill>
                  <a:schemeClr val="tx1"/>
                </a:solidFill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>
                  <a:solidFill>
                    <a:schemeClr val="tx1"/>
                  </a:solidFill>
                </a:rPr>
                <a:t>A full day </a:t>
              </a:r>
              <a:r>
                <a:rPr lang="en-GB" sz="1400" b="1">
                  <a:solidFill>
                    <a:schemeClr val="tx1"/>
                  </a:solidFill>
                </a:rPr>
                <a:t>workshop</a:t>
              </a:r>
              <a:r>
                <a:rPr lang="en-GB" sz="1400">
                  <a:solidFill>
                    <a:schemeClr val="tx1"/>
                  </a:solidFill>
                </a:rPr>
                <a:t> bringing together 16 senior representatives directorates &amp; departments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>
                  <a:solidFill>
                    <a:schemeClr val="tx1"/>
                  </a:solidFill>
                </a:rPr>
                <a:t>Harwell Campus </a:t>
              </a:r>
              <a:r>
                <a:rPr lang="en-GB" sz="1400" b="1">
                  <a:solidFill>
                    <a:schemeClr val="tx1"/>
                  </a:solidFill>
                </a:rPr>
                <a:t>Site visit </a:t>
              </a:r>
              <a:r>
                <a:rPr lang="en-GB" sz="1400">
                  <a:solidFill>
                    <a:schemeClr val="tx1"/>
                  </a:solidFill>
                </a:rPr>
                <a:t>as part of ‘Cost of Decarbonisation’ project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 b="1">
                  <a:solidFill>
                    <a:schemeClr val="tx1"/>
                  </a:solidFill>
                </a:rPr>
                <a:t>Objective: </a:t>
              </a:r>
              <a:r>
                <a:rPr lang="en-GB" sz="1400">
                  <a:solidFill>
                    <a:schemeClr val="tx1"/>
                  </a:solidFill>
                </a:rPr>
                <a:t>D</a:t>
              </a:r>
              <a:r>
                <a:rPr lang="en-US" sz="1400" err="1">
                  <a:solidFill>
                    <a:schemeClr val="tx1"/>
                  </a:solidFill>
                </a:rPr>
                <a:t>evelop</a:t>
              </a:r>
              <a:r>
                <a:rPr lang="en-US" sz="1400">
                  <a:solidFill>
                    <a:schemeClr val="tx1"/>
                  </a:solidFill>
                </a:rPr>
                <a:t> the case for ES at STFC, identify ES opportunities and </a:t>
              </a:r>
              <a:r>
                <a:rPr lang="en-US" sz="1400" err="1">
                  <a:solidFill>
                    <a:schemeClr val="tx1"/>
                  </a:solidFill>
                </a:rPr>
                <a:t>prioritise</a:t>
              </a:r>
              <a:r>
                <a:rPr lang="en-US" sz="1400">
                  <a:solidFill>
                    <a:schemeClr val="tx1"/>
                  </a:solidFill>
                </a:rPr>
                <a:t> the most significant impact areas across project, departments and directorates</a:t>
              </a:r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9C23E8-9E6D-B99F-6CE7-8AC006DBABA0}"/>
                </a:ext>
              </a:extLst>
            </p:cNvPr>
            <p:cNvSpPr txBox="1"/>
            <p:nvPr/>
          </p:nvSpPr>
          <p:spPr>
            <a:xfrm>
              <a:off x="3283453" y="1317770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>
                  <a:solidFill>
                    <a:schemeClr val="accent4"/>
                  </a:solidFill>
                </a:rPr>
                <a:t>On-site </a:t>
              </a:r>
            </a:p>
            <a:p>
              <a:r>
                <a:rPr lang="en-GB" b="1">
                  <a:solidFill>
                    <a:schemeClr val="accent4"/>
                  </a:solidFill>
                </a:rPr>
                <a:t>Engagement</a:t>
              </a:r>
              <a:endParaRPr lang="en-GB" b="1" strike="sngStrike">
                <a:solidFill>
                  <a:schemeClr val="accent4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53F5CB1-5392-DC82-E520-3F1E0685B1E7}"/>
                </a:ext>
              </a:extLst>
            </p:cNvPr>
            <p:cNvGrpSpPr/>
            <p:nvPr/>
          </p:nvGrpSpPr>
          <p:grpSpPr>
            <a:xfrm>
              <a:off x="5003634" y="1256679"/>
              <a:ext cx="1080000" cy="1080000"/>
              <a:chOff x="4827465" y="1310467"/>
              <a:chExt cx="1080000" cy="10800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D857395-EA76-0618-350C-399785A5D200}"/>
                  </a:ext>
                </a:extLst>
              </p:cNvPr>
              <p:cNvSpPr/>
              <p:nvPr/>
            </p:nvSpPr>
            <p:spPr>
              <a:xfrm>
                <a:off x="4827465" y="1310467"/>
                <a:ext cx="1080000" cy="10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4"/>
                  </a:solidFill>
                </a:endParaRPr>
              </a:p>
            </p:txBody>
          </p:sp>
          <p:pic>
            <p:nvPicPr>
              <p:cNvPr id="38" name="Graphic 37" descr="Modern architecture with solid fill">
                <a:extLst>
                  <a:ext uri="{FF2B5EF4-FFF2-40B4-BE49-F238E27FC236}">
                    <a16:creationId xmlns:a16="http://schemas.microsoft.com/office/drawing/2014/main" id="{E84162CC-C8B3-6A1E-BB87-6000A0308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981430" y="1393982"/>
                <a:ext cx="792000" cy="792000"/>
              </a:xfrm>
              <a:prstGeom prst="rect">
                <a:avLst/>
              </a:prstGeom>
            </p:spPr>
          </p:pic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09781E-34DF-3A9F-DE93-81091DEE9472}"/>
              </a:ext>
            </a:extLst>
          </p:cNvPr>
          <p:cNvGrpSpPr>
            <a:grpSpLocks/>
          </p:cNvGrpSpPr>
          <p:nvPr/>
        </p:nvGrpSpPr>
        <p:grpSpPr>
          <a:xfrm>
            <a:off x="345052" y="1256679"/>
            <a:ext cx="2875474" cy="5304776"/>
            <a:chOff x="6089817" y="1256679"/>
            <a:chExt cx="2875474" cy="530477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465EFC1-7964-EFAF-FC76-22E2209FC007}"/>
                </a:ext>
              </a:extLst>
            </p:cNvPr>
            <p:cNvSpPr/>
            <p:nvPr/>
          </p:nvSpPr>
          <p:spPr>
            <a:xfrm>
              <a:off x="6096000" y="1945563"/>
              <a:ext cx="2640785" cy="461589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t"/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en-GB" sz="1400">
                <a:solidFill>
                  <a:schemeClr val="tx1"/>
                </a:solidFill>
              </a:endParaRP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>
                  <a:solidFill>
                    <a:schemeClr val="tx1"/>
                  </a:solidFill>
                </a:rPr>
                <a:t>Reviewed key policy and documentation, including: 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>
                  <a:solidFill>
                    <a:schemeClr val="tx1"/>
                  </a:solidFill>
                </a:rPr>
                <a:t>UK Greening Government Commitments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>
                  <a:solidFill>
                    <a:schemeClr val="tx1"/>
                  </a:solidFill>
                </a:rPr>
                <a:t>UKRI: Environmental Sustainability Strategy, Responsible Procurement Charter 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>
                  <a:solidFill>
                    <a:schemeClr val="tx1"/>
                  </a:solidFill>
                </a:rPr>
                <a:t>STFC: ES Policy, Estates decarbonisation plan, Biodiversity Action Plan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 err="1">
                  <a:solidFill>
                    <a:schemeClr val="tx1"/>
                  </a:solidFill>
                </a:rPr>
                <a:t>Wellcome</a:t>
              </a:r>
              <a:r>
                <a:rPr lang="en-GB" sz="1400">
                  <a:solidFill>
                    <a:schemeClr val="tx1"/>
                  </a:solidFill>
                </a:rPr>
                <a:t> Concordat, International examples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sz="1400" b="1">
                  <a:solidFill>
                    <a:schemeClr val="tx1"/>
                  </a:solidFill>
                </a:rPr>
                <a:t>Objective: </a:t>
              </a:r>
              <a:r>
                <a:rPr lang="en-US" sz="1400">
                  <a:solidFill>
                    <a:schemeClr val="tx1"/>
                  </a:solidFill>
                </a:rPr>
                <a:t>Provide a long-list of ES topics, be clear on compliance, and identify key drivers that are important for STFC.</a:t>
              </a:r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EA7BA2-BF55-1A6D-8670-CD150C5D418E}"/>
                </a:ext>
              </a:extLst>
            </p:cNvPr>
            <p:cNvSpPr txBox="1"/>
            <p:nvPr/>
          </p:nvSpPr>
          <p:spPr>
            <a:xfrm>
              <a:off x="6089817" y="1561036"/>
              <a:ext cx="2315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accent4"/>
                  </a:solidFill>
                </a:rPr>
                <a:t>Policy Review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03FE7A9-0537-A6A2-38CD-0F383EFF17C5}"/>
                </a:ext>
              </a:extLst>
            </p:cNvPr>
            <p:cNvGrpSpPr/>
            <p:nvPr/>
          </p:nvGrpSpPr>
          <p:grpSpPr>
            <a:xfrm>
              <a:off x="7885291" y="1256679"/>
              <a:ext cx="1080000" cy="1080000"/>
              <a:chOff x="7709122" y="1310467"/>
              <a:chExt cx="1080000" cy="108000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6350B76-3741-0095-E033-30E000D41CE5}"/>
                  </a:ext>
                </a:extLst>
              </p:cNvPr>
              <p:cNvSpPr/>
              <p:nvPr/>
            </p:nvSpPr>
            <p:spPr>
              <a:xfrm>
                <a:off x="7709122" y="1310467"/>
                <a:ext cx="1080000" cy="10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4"/>
                  </a:solidFill>
                </a:endParaRPr>
              </a:p>
            </p:txBody>
          </p:sp>
          <p:pic>
            <p:nvPicPr>
              <p:cNvPr id="36" name="Graphic 35" descr="Document with solid fill">
                <a:extLst>
                  <a:ext uri="{FF2B5EF4-FFF2-40B4-BE49-F238E27FC236}">
                    <a16:creationId xmlns:a16="http://schemas.microsoft.com/office/drawing/2014/main" id="{BF18002F-5B4E-03B0-11BD-A2C90212E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835122" y="1424609"/>
                <a:ext cx="828000" cy="828000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25B8AD-5D1D-42E5-7CBC-481834712924}"/>
              </a:ext>
            </a:extLst>
          </p:cNvPr>
          <p:cNvGrpSpPr/>
          <p:nvPr/>
        </p:nvGrpSpPr>
        <p:grpSpPr>
          <a:xfrm>
            <a:off x="10766948" y="1256679"/>
            <a:ext cx="1080000" cy="1080000"/>
            <a:chOff x="10590779" y="1310467"/>
            <a:chExt cx="1080000" cy="1080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66216E1-FC96-7EE9-2CE9-9F56C9F5F246}"/>
                </a:ext>
              </a:extLst>
            </p:cNvPr>
            <p:cNvSpPr/>
            <p:nvPr/>
          </p:nvSpPr>
          <p:spPr>
            <a:xfrm>
              <a:off x="10590779" y="1310467"/>
              <a:ext cx="1080000" cy="10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4"/>
                </a:solidFill>
              </a:endParaRPr>
            </a:p>
          </p:txBody>
        </p:sp>
        <p:pic>
          <p:nvPicPr>
            <p:cNvPr id="34" name="Graphic 33" descr="Customer review with solid fill">
              <a:extLst>
                <a:ext uri="{FF2B5EF4-FFF2-40B4-BE49-F238E27FC236}">
                  <a16:creationId xmlns:a16="http://schemas.microsoft.com/office/drawing/2014/main" id="{FF7F8A5F-9E3F-072C-A11A-DEC7C25EA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733552" y="1436467"/>
              <a:ext cx="828000" cy="8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428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124DAF-3BC2-E021-F2BB-AD27A44E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Evidence-base to inform the Strategy – What we heard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06F6DE-8C6A-A6C1-F61F-9305CAA991E0}"/>
              </a:ext>
            </a:extLst>
          </p:cNvPr>
          <p:cNvSpPr/>
          <p:nvPr/>
        </p:nvSpPr>
        <p:spPr>
          <a:xfrm>
            <a:off x="8971474" y="1945563"/>
            <a:ext cx="2640785" cy="46158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Top driver for ES: ‘</a:t>
            </a:r>
            <a:r>
              <a:rPr lang="en-GB" sz="1400" b="1" i="1">
                <a:solidFill>
                  <a:schemeClr val="tx1"/>
                </a:solidFill>
              </a:rPr>
              <a:t>being the right thing to do for society</a:t>
            </a:r>
            <a:r>
              <a:rPr lang="en-GB" sz="1400">
                <a:solidFill>
                  <a:schemeClr val="tx1"/>
                </a:solidFill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Three main areas of impact were: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>
                <a:solidFill>
                  <a:schemeClr val="tx1"/>
                </a:solidFill>
              </a:rPr>
              <a:t>Optimising material use &amp; reducing waste (56%)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>
                <a:solidFill>
                  <a:schemeClr val="tx1"/>
                </a:solidFill>
              </a:rPr>
              <a:t>Reducing carbon emissions (53%)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>
                <a:solidFill>
                  <a:schemeClr val="tx1"/>
                </a:solidFill>
              </a:rPr>
              <a:t>Transitioning to renewable energy (47%)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DA90A7-D62D-523A-CDE8-8E7EADC64906}"/>
              </a:ext>
            </a:extLst>
          </p:cNvPr>
          <p:cNvSpPr txBox="1"/>
          <p:nvPr/>
        </p:nvSpPr>
        <p:spPr>
          <a:xfrm>
            <a:off x="9217063" y="15631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accent4"/>
                </a:solidFill>
              </a:rPr>
              <a:t>Survey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E73BAD-CD38-88B0-13C8-DC0800140CB8}"/>
              </a:ext>
            </a:extLst>
          </p:cNvPr>
          <p:cNvSpPr/>
          <p:nvPr/>
        </p:nvSpPr>
        <p:spPr>
          <a:xfrm>
            <a:off x="3220526" y="1945563"/>
            <a:ext cx="2640785" cy="46158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We should be </a:t>
            </a:r>
            <a:r>
              <a:rPr lang="en-GB" sz="1400" b="1">
                <a:solidFill>
                  <a:schemeClr val="tx1"/>
                </a:solidFill>
              </a:rPr>
              <a:t>bold</a:t>
            </a:r>
            <a:r>
              <a:rPr lang="en-GB" sz="1400">
                <a:solidFill>
                  <a:schemeClr val="tx1"/>
                </a:solidFill>
              </a:rPr>
              <a:t>, but not at the expense of big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We can </a:t>
            </a:r>
            <a:r>
              <a:rPr lang="en-GB" sz="1400" b="1">
                <a:solidFill>
                  <a:schemeClr val="tx1"/>
                </a:solidFill>
              </a:rPr>
              <a:t>apply our expertise</a:t>
            </a:r>
            <a:r>
              <a:rPr lang="en-GB" sz="1400">
                <a:solidFill>
                  <a:schemeClr val="tx1"/>
                </a:solidFill>
              </a:rPr>
              <a:t> to ‘solve the challenge’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To do it well we need to be better </a:t>
            </a:r>
            <a:r>
              <a:rPr lang="en-GB" sz="1400" b="1">
                <a:solidFill>
                  <a:schemeClr val="tx1"/>
                </a:solidFill>
              </a:rPr>
              <a:t>integrated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We need to decide how to </a:t>
            </a:r>
            <a:r>
              <a:rPr lang="en-GB" sz="1400" b="1">
                <a:solidFill>
                  <a:schemeClr val="tx1"/>
                </a:solidFill>
              </a:rPr>
              <a:t>best work within our constraints </a:t>
            </a:r>
            <a:r>
              <a:rPr lang="en-GB" sz="1400">
                <a:solidFill>
                  <a:schemeClr val="tx1"/>
                </a:solidFill>
              </a:rPr>
              <a:t>(e.g. annual funding timelines)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Three main areas of impact were: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>
                <a:solidFill>
                  <a:schemeClr val="tx1"/>
                </a:solidFill>
              </a:rPr>
              <a:t>Decarbonisation/ net zero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>
                <a:solidFill>
                  <a:schemeClr val="tx1"/>
                </a:solidFill>
              </a:rPr>
              <a:t>Efficient use of resources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sz="1200">
                <a:solidFill>
                  <a:schemeClr val="tx1"/>
                </a:solidFill>
              </a:rPr>
              <a:t>Adaptation for climate 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>
              <a:solidFill>
                <a:schemeClr val="tx1"/>
              </a:solidFill>
            </a:endParaRPr>
          </a:p>
          <a:p>
            <a:pPr marL="18000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026864-850D-E893-B59D-8DCEEB97EDA0}"/>
              </a:ext>
            </a:extLst>
          </p:cNvPr>
          <p:cNvSpPr txBox="1"/>
          <p:nvPr/>
        </p:nvSpPr>
        <p:spPr>
          <a:xfrm>
            <a:off x="3515983" y="156103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accent4"/>
                </a:solidFill>
              </a:rPr>
              <a:t>Interviews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6466F7-3AE6-F203-30C4-5E81806F005D}"/>
              </a:ext>
            </a:extLst>
          </p:cNvPr>
          <p:cNvGrpSpPr/>
          <p:nvPr/>
        </p:nvGrpSpPr>
        <p:grpSpPr>
          <a:xfrm>
            <a:off x="5063852" y="1256679"/>
            <a:ext cx="1080000" cy="1080000"/>
            <a:chOff x="2012209" y="1310467"/>
            <a:chExt cx="1080000" cy="1080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DDA23B1-ABA1-7C2F-E7EE-CC05E464F61B}"/>
                </a:ext>
              </a:extLst>
            </p:cNvPr>
            <p:cNvSpPr/>
            <p:nvPr/>
          </p:nvSpPr>
          <p:spPr>
            <a:xfrm>
              <a:off x="2012209" y="1310467"/>
              <a:ext cx="1080000" cy="10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4"/>
                </a:solidFill>
              </a:endParaRPr>
            </a:p>
          </p:txBody>
        </p:sp>
        <p:pic>
          <p:nvPicPr>
            <p:cNvPr id="40" name="Graphic 39" descr="Boardroom with solid fill">
              <a:extLst>
                <a:ext uri="{FF2B5EF4-FFF2-40B4-BE49-F238E27FC236}">
                  <a16:creationId xmlns:a16="http://schemas.microsoft.com/office/drawing/2014/main" id="{B20554A9-C369-D836-4675-21CBEF3BC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092156" y="1393267"/>
              <a:ext cx="914400" cy="914400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A47287-ABC1-E301-17F3-EB88AACEA864}"/>
              </a:ext>
            </a:extLst>
          </p:cNvPr>
          <p:cNvSpPr/>
          <p:nvPr/>
        </p:nvSpPr>
        <p:spPr>
          <a:xfrm>
            <a:off x="6089817" y="1945563"/>
            <a:ext cx="2729073" cy="46158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Ratified the </a:t>
            </a:r>
            <a:r>
              <a:rPr lang="en-GB" sz="1400" b="1">
                <a:solidFill>
                  <a:schemeClr val="tx1"/>
                </a:solidFill>
              </a:rPr>
              <a:t>ambition</a:t>
            </a:r>
            <a:r>
              <a:rPr lang="en-GB" sz="1400">
                <a:solidFill>
                  <a:schemeClr val="tx1"/>
                </a:solidFill>
              </a:rPr>
              <a:t> level previously agreed by this group (exemplar-enabler)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Refined the </a:t>
            </a:r>
            <a:r>
              <a:rPr lang="en-GB" sz="1400" b="1">
                <a:solidFill>
                  <a:schemeClr val="tx1"/>
                </a:solidFill>
              </a:rPr>
              <a:t>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ES is </a:t>
            </a:r>
            <a:r>
              <a:rPr lang="en-GB" sz="1400" b="1">
                <a:solidFill>
                  <a:schemeClr val="tx1"/>
                </a:solidFill>
              </a:rPr>
              <a:t>everyone’s 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tx1"/>
                </a:solidFill>
              </a:rPr>
              <a:t>Leadership</a:t>
            </a:r>
            <a:r>
              <a:rPr lang="en-GB" sz="1400">
                <a:solidFill>
                  <a:schemeClr val="tx1"/>
                </a:solidFill>
              </a:rPr>
              <a:t> and </a:t>
            </a:r>
            <a:r>
              <a:rPr lang="en-GB" sz="1400" b="1">
                <a:solidFill>
                  <a:schemeClr val="tx1"/>
                </a:solidFill>
              </a:rPr>
              <a:t>measurement</a:t>
            </a:r>
            <a:r>
              <a:rPr lang="en-GB" sz="1400">
                <a:solidFill>
                  <a:schemeClr val="tx1"/>
                </a:solidFill>
              </a:rPr>
              <a:t> are critical enablers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tx1"/>
                </a:solidFill>
              </a:rPr>
              <a:t>Integration</a:t>
            </a:r>
            <a:r>
              <a:rPr lang="en-GB" sz="1400">
                <a:solidFill>
                  <a:schemeClr val="tx1"/>
                </a:solidFill>
              </a:rPr>
              <a:t> is critical and whole </a:t>
            </a:r>
            <a:r>
              <a:rPr lang="en-GB" sz="1400" b="1">
                <a:solidFill>
                  <a:schemeClr val="tx1"/>
                </a:solidFill>
              </a:rPr>
              <a:t>lifecycle</a:t>
            </a:r>
            <a:r>
              <a:rPr lang="en-GB" sz="1400">
                <a:solidFill>
                  <a:schemeClr val="tx1"/>
                </a:solidFill>
              </a:rPr>
              <a:t> needs to be accounted for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Embedding ES needs to have </a:t>
            </a:r>
            <a:r>
              <a:rPr lang="en-GB" sz="1400" b="1">
                <a:solidFill>
                  <a:schemeClr val="tx1"/>
                </a:solidFill>
              </a:rPr>
              <a:t>budget</a:t>
            </a:r>
            <a:r>
              <a:rPr lang="en-GB" sz="1400">
                <a:solidFill>
                  <a:schemeClr val="tx1"/>
                </a:solidFill>
              </a:rPr>
              <a:t> and </a:t>
            </a:r>
            <a:r>
              <a:rPr lang="en-GB" sz="1400" b="1">
                <a:solidFill>
                  <a:schemeClr val="tx1"/>
                </a:solidFill>
              </a:rPr>
              <a:t>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Impact requires a </a:t>
            </a:r>
            <a:r>
              <a:rPr lang="en-GB" sz="1400" b="1">
                <a:solidFill>
                  <a:schemeClr val="tx1"/>
                </a:solidFill>
              </a:rPr>
              <a:t>step-change</a:t>
            </a:r>
            <a:r>
              <a:rPr lang="en-GB" sz="1400">
                <a:solidFill>
                  <a:schemeClr val="tx1"/>
                </a:solidFill>
              </a:rPr>
              <a:t> for STFC; opportunity to view sustainability through </a:t>
            </a:r>
            <a:r>
              <a:rPr lang="en-GB" sz="1400" b="1">
                <a:solidFill>
                  <a:schemeClr val="tx1"/>
                </a:solidFill>
              </a:rPr>
              <a:t>H&amp;S</a:t>
            </a:r>
            <a:r>
              <a:rPr lang="en-GB" sz="1400">
                <a:solidFill>
                  <a:schemeClr val="tx1"/>
                </a:solidFill>
              </a:rPr>
              <a:t> model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9C23E8-9E6D-B99F-6CE7-8AC006DBABA0}"/>
              </a:ext>
            </a:extLst>
          </p:cNvPr>
          <p:cNvSpPr txBox="1"/>
          <p:nvPr/>
        </p:nvSpPr>
        <p:spPr>
          <a:xfrm>
            <a:off x="6152744" y="131777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chemeClr val="accent4"/>
                </a:solidFill>
              </a:rPr>
              <a:t>On-site </a:t>
            </a:r>
          </a:p>
          <a:p>
            <a:r>
              <a:rPr lang="en-GB" b="1">
                <a:solidFill>
                  <a:schemeClr val="accent4"/>
                </a:solidFill>
              </a:rPr>
              <a:t>Engagement</a:t>
            </a:r>
            <a:endParaRPr lang="en-GB" b="1" strike="sngStrike">
              <a:solidFill>
                <a:schemeClr val="accent4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53F5CB1-5392-DC82-E520-3F1E0685B1E7}"/>
              </a:ext>
            </a:extLst>
          </p:cNvPr>
          <p:cNvGrpSpPr/>
          <p:nvPr/>
        </p:nvGrpSpPr>
        <p:grpSpPr>
          <a:xfrm>
            <a:off x="7872925" y="1256679"/>
            <a:ext cx="1080000" cy="1080000"/>
            <a:chOff x="4827465" y="1310467"/>
            <a:chExt cx="1080000" cy="10800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D857395-EA76-0618-350C-399785A5D200}"/>
                </a:ext>
              </a:extLst>
            </p:cNvPr>
            <p:cNvSpPr/>
            <p:nvPr/>
          </p:nvSpPr>
          <p:spPr>
            <a:xfrm>
              <a:off x="4827465" y="1310467"/>
              <a:ext cx="1080000" cy="10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4"/>
                </a:solidFill>
              </a:endParaRPr>
            </a:p>
          </p:txBody>
        </p:sp>
        <p:pic>
          <p:nvPicPr>
            <p:cNvPr id="38" name="Graphic 37" descr="Modern architecture with solid fill">
              <a:extLst>
                <a:ext uri="{FF2B5EF4-FFF2-40B4-BE49-F238E27FC236}">
                  <a16:creationId xmlns:a16="http://schemas.microsoft.com/office/drawing/2014/main" id="{E84162CC-C8B3-6A1E-BB87-6000A0308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1430" y="1393982"/>
              <a:ext cx="792000" cy="792000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465EFC1-7964-EFAF-FC76-22E2209FC007}"/>
              </a:ext>
            </a:extLst>
          </p:cNvPr>
          <p:cNvSpPr/>
          <p:nvPr/>
        </p:nvSpPr>
        <p:spPr>
          <a:xfrm>
            <a:off x="351235" y="1945563"/>
            <a:ext cx="2640785" cy="46158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/>
          <a:lstStyle/>
          <a:p>
            <a:pPr marL="180000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Defined target for </a:t>
            </a:r>
            <a:r>
              <a:rPr lang="en-GB" sz="1400" b="1">
                <a:solidFill>
                  <a:schemeClr val="tx1"/>
                </a:solidFill>
              </a:rPr>
              <a:t>Net Zero</a:t>
            </a:r>
            <a:r>
              <a:rPr lang="en-GB" sz="1400">
                <a:solidFill>
                  <a:schemeClr val="tx1"/>
                </a:solidFill>
              </a:rPr>
              <a:t>, and other environmental topics (GGC), which </a:t>
            </a:r>
            <a:r>
              <a:rPr lang="en-GB" sz="1400" b="1">
                <a:solidFill>
                  <a:schemeClr val="tx1"/>
                </a:solidFill>
              </a:rPr>
              <a:t>cascade to STFC</a:t>
            </a:r>
            <a:r>
              <a:rPr lang="en-GB" sz="140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Increasing recognition to embedded </a:t>
            </a:r>
            <a:r>
              <a:rPr lang="en-GB" sz="1400" b="1">
                <a:solidFill>
                  <a:schemeClr val="tx1"/>
                </a:solidFill>
              </a:rPr>
              <a:t>non-technical factors </a:t>
            </a:r>
            <a:r>
              <a:rPr lang="en-GB" sz="1400">
                <a:solidFill>
                  <a:schemeClr val="tx1"/>
                </a:solidFill>
              </a:rPr>
              <a:t>to deliver ES e.g. organisational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/>
                </a:solidFill>
              </a:rPr>
              <a:t>Opportunity for increased </a:t>
            </a:r>
            <a:r>
              <a:rPr lang="en-GB" sz="1400" b="1">
                <a:solidFill>
                  <a:schemeClr val="tx1"/>
                </a:solidFill>
              </a:rPr>
              <a:t>alignment</a:t>
            </a:r>
            <a:r>
              <a:rPr lang="en-GB" sz="1400">
                <a:solidFill>
                  <a:schemeClr val="tx1"/>
                </a:solidFill>
              </a:rPr>
              <a:t> between STFC-related ES policy &amp;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tx1"/>
                </a:solidFill>
              </a:rPr>
              <a:t>Decarbonisation</a:t>
            </a:r>
            <a:r>
              <a:rPr lang="en-GB" sz="1400">
                <a:solidFill>
                  <a:schemeClr val="tx1"/>
                </a:solidFill>
              </a:rPr>
              <a:t> as the principal ES theme, with growing recognition of resources and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A7BA2-BF55-1A6D-8670-CD150C5D418E}"/>
              </a:ext>
            </a:extLst>
          </p:cNvPr>
          <p:cNvSpPr txBox="1"/>
          <p:nvPr/>
        </p:nvSpPr>
        <p:spPr>
          <a:xfrm>
            <a:off x="345052" y="1561036"/>
            <a:ext cx="231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accent4"/>
                </a:solidFill>
              </a:rPr>
              <a:t>Policy Review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03FE7A9-0537-A6A2-38CD-0F383EFF17C5}"/>
              </a:ext>
            </a:extLst>
          </p:cNvPr>
          <p:cNvGrpSpPr/>
          <p:nvPr/>
        </p:nvGrpSpPr>
        <p:grpSpPr>
          <a:xfrm>
            <a:off x="2140526" y="1256679"/>
            <a:ext cx="1080000" cy="1080000"/>
            <a:chOff x="7709122" y="1310467"/>
            <a:chExt cx="1080000" cy="10800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6350B76-3741-0095-E033-30E000D41CE5}"/>
                </a:ext>
              </a:extLst>
            </p:cNvPr>
            <p:cNvSpPr/>
            <p:nvPr/>
          </p:nvSpPr>
          <p:spPr>
            <a:xfrm>
              <a:off x="7709122" y="1310467"/>
              <a:ext cx="1080000" cy="10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4"/>
                </a:solidFill>
              </a:endParaRPr>
            </a:p>
          </p:txBody>
        </p:sp>
        <p:pic>
          <p:nvPicPr>
            <p:cNvPr id="36" name="Graphic 35" descr="Document with solid fill">
              <a:extLst>
                <a:ext uri="{FF2B5EF4-FFF2-40B4-BE49-F238E27FC236}">
                  <a16:creationId xmlns:a16="http://schemas.microsoft.com/office/drawing/2014/main" id="{BF18002F-5B4E-03B0-11BD-A2C90212E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35122" y="1424609"/>
              <a:ext cx="828000" cy="828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25B8AD-5D1D-42E5-7CBC-481834712924}"/>
              </a:ext>
            </a:extLst>
          </p:cNvPr>
          <p:cNvGrpSpPr/>
          <p:nvPr/>
        </p:nvGrpSpPr>
        <p:grpSpPr>
          <a:xfrm>
            <a:off x="10766948" y="1256679"/>
            <a:ext cx="1080000" cy="1080000"/>
            <a:chOff x="10590779" y="1310467"/>
            <a:chExt cx="1080000" cy="1080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66216E1-FC96-7EE9-2CE9-9F56C9F5F246}"/>
                </a:ext>
              </a:extLst>
            </p:cNvPr>
            <p:cNvSpPr/>
            <p:nvPr/>
          </p:nvSpPr>
          <p:spPr>
            <a:xfrm>
              <a:off x="10590779" y="1310467"/>
              <a:ext cx="1080000" cy="10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4"/>
                </a:solidFill>
              </a:endParaRPr>
            </a:p>
          </p:txBody>
        </p:sp>
        <p:pic>
          <p:nvPicPr>
            <p:cNvPr id="34" name="Graphic 33" descr="Customer review with solid fill">
              <a:extLst>
                <a:ext uri="{FF2B5EF4-FFF2-40B4-BE49-F238E27FC236}">
                  <a16:creationId xmlns:a16="http://schemas.microsoft.com/office/drawing/2014/main" id="{FF7F8A5F-9E3F-072C-A11A-DEC7C25EA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733552" y="1436467"/>
              <a:ext cx="828000" cy="82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8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CE4BC-A865-9128-DB9E-62C6BB89BD5D}"/>
              </a:ext>
            </a:extLst>
          </p:cNvPr>
          <p:cNvSpPr/>
          <p:nvPr/>
        </p:nvSpPr>
        <p:spPr>
          <a:xfrm>
            <a:off x="-12423" y="0"/>
            <a:ext cx="2499175" cy="68580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3A24EA4-ACD5-B485-6260-7EFEE10A4D2C}"/>
              </a:ext>
            </a:extLst>
          </p:cNvPr>
          <p:cNvGrpSpPr/>
          <p:nvPr/>
        </p:nvGrpSpPr>
        <p:grpSpPr>
          <a:xfrm>
            <a:off x="7796546" y="5285798"/>
            <a:ext cx="4329928" cy="663520"/>
            <a:chOff x="1151678" y="116855"/>
            <a:chExt cx="2052442" cy="51213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90F194FE-F803-16F1-1054-BECA1B8BE78A}"/>
                </a:ext>
              </a:extLst>
            </p:cNvPr>
            <p:cNvSpPr/>
            <p:nvPr/>
          </p:nvSpPr>
          <p:spPr>
            <a:xfrm rot="5400000">
              <a:off x="1921830" y="-653297"/>
              <a:ext cx="512137" cy="2052442"/>
            </a:xfrm>
            <a:prstGeom prst="round2Same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spcAft>
                  <a:spcPts val="300"/>
                </a:spcAft>
              </a:pPr>
              <a:endParaRPr lang="en-GB" sz="1050"/>
            </a:p>
          </p:txBody>
        </p:sp>
        <p:sp>
          <p:nvSpPr>
            <p:cNvPr id="46" name="Rectangle: Top Corners Rounded 4">
              <a:extLst>
                <a:ext uri="{FF2B5EF4-FFF2-40B4-BE49-F238E27FC236}">
                  <a16:creationId xmlns:a16="http://schemas.microsoft.com/office/drawing/2014/main" id="{E3B5594C-5ABB-9C37-3480-77E2947FE603}"/>
                </a:ext>
              </a:extLst>
            </p:cNvPr>
            <p:cNvSpPr txBox="1"/>
            <p:nvPr/>
          </p:nvSpPr>
          <p:spPr>
            <a:xfrm>
              <a:off x="1313538" y="123286"/>
              <a:ext cx="1859464" cy="486761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>
                <a:spcAft>
                  <a:spcPts val="300"/>
                </a:spcAft>
                <a:buNone/>
              </a:pPr>
              <a:r>
                <a:rPr lang="en-GB" sz="1050" b="1" dirty="0"/>
                <a:t>Conduct research to solve environmental sustainability challenges 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1050" dirty="0"/>
                <a:t>Leverage the capabilities of our National Laboratories to deliver solutions to (national) sustainability missions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412033E-E6FF-6353-DBD1-6B53269C3841}"/>
              </a:ext>
            </a:extLst>
          </p:cNvPr>
          <p:cNvGrpSpPr/>
          <p:nvPr/>
        </p:nvGrpSpPr>
        <p:grpSpPr>
          <a:xfrm>
            <a:off x="7796545" y="6002477"/>
            <a:ext cx="4329929" cy="792361"/>
            <a:chOff x="1151677" y="112832"/>
            <a:chExt cx="2054836" cy="5617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1" name="Rectangle: Top Corners Rounded 50">
              <a:extLst>
                <a:ext uri="{FF2B5EF4-FFF2-40B4-BE49-F238E27FC236}">
                  <a16:creationId xmlns:a16="http://schemas.microsoft.com/office/drawing/2014/main" id="{EAFA121D-7266-3B1F-DA19-5F445DA9544A}"/>
                </a:ext>
              </a:extLst>
            </p:cNvPr>
            <p:cNvSpPr/>
            <p:nvPr/>
          </p:nvSpPr>
          <p:spPr>
            <a:xfrm rot="5400000">
              <a:off x="1898245" y="-633736"/>
              <a:ext cx="561700" cy="2054836"/>
            </a:xfrm>
            <a:prstGeom prst="round2Same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spcAft>
                  <a:spcPts val="300"/>
                </a:spcAft>
              </a:pPr>
              <a:endParaRPr lang="en-GB" sz="1050"/>
            </a:p>
          </p:txBody>
        </p:sp>
        <p:sp>
          <p:nvSpPr>
            <p:cNvPr id="52" name="Rectangle: Top Corners Rounded 4">
              <a:extLst>
                <a:ext uri="{FF2B5EF4-FFF2-40B4-BE49-F238E27FC236}">
                  <a16:creationId xmlns:a16="http://schemas.microsoft.com/office/drawing/2014/main" id="{4D564EE0-8E8B-2A42-CA99-D73B721CB863}"/>
                </a:ext>
              </a:extLst>
            </p:cNvPr>
            <p:cNvSpPr txBox="1"/>
            <p:nvPr/>
          </p:nvSpPr>
          <p:spPr>
            <a:xfrm>
              <a:off x="1313728" y="146071"/>
              <a:ext cx="1861343" cy="482536"/>
            </a:xfrm>
            <a:prstGeom prst="rect">
              <a:avLst/>
            </a:prstGeom>
            <a:grp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GB" sz="1050" b="1" dirty="0"/>
                <a:t>Investments &amp; Funding encourage environmental sustainability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1050" dirty="0"/>
                <a:t>Work with UKRI, external decision-makers and communities to enhance the environmental sustainability of what we fund </a:t>
              </a:r>
              <a:endParaRPr lang="en-GB" sz="1050" dirty="0">
                <a:cs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15E817-BE81-96DF-337E-E0190EE9A6BB}"/>
              </a:ext>
            </a:extLst>
          </p:cNvPr>
          <p:cNvGrpSpPr/>
          <p:nvPr/>
        </p:nvGrpSpPr>
        <p:grpSpPr>
          <a:xfrm>
            <a:off x="8083856" y="2330511"/>
            <a:ext cx="4037946" cy="972404"/>
            <a:chOff x="1001003" y="131370"/>
            <a:chExt cx="2198104" cy="58732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D7B1AC12-6A68-1D66-6973-84DF73A44CC2}"/>
                </a:ext>
              </a:extLst>
            </p:cNvPr>
            <p:cNvSpPr/>
            <p:nvPr/>
          </p:nvSpPr>
          <p:spPr>
            <a:xfrm rot="5400000">
              <a:off x="1815542" y="-664875"/>
              <a:ext cx="587320" cy="2179810"/>
            </a:xfrm>
            <a:prstGeom prst="round2Same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spcAft>
                  <a:spcPts val="300"/>
                </a:spcAft>
              </a:pPr>
              <a:endParaRPr lang="en-GB" sz="1050"/>
            </a:p>
          </p:txBody>
        </p:sp>
        <p:sp>
          <p:nvSpPr>
            <p:cNvPr id="15" name="Rectangle: Top Corners Rounded 4">
              <a:extLst>
                <a:ext uri="{FF2B5EF4-FFF2-40B4-BE49-F238E27FC236}">
                  <a16:creationId xmlns:a16="http://schemas.microsoft.com/office/drawing/2014/main" id="{FA4BE86C-21CE-D297-583F-FDF9DA96224E}"/>
                </a:ext>
              </a:extLst>
            </p:cNvPr>
            <p:cNvSpPr txBox="1"/>
            <p:nvPr/>
          </p:nvSpPr>
          <p:spPr>
            <a:xfrm>
              <a:off x="1001003" y="192761"/>
              <a:ext cx="2179810" cy="482535"/>
            </a:xfrm>
            <a:prstGeom prst="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en-GB" sz="1050" b="1"/>
                <a:t>A resilient, biodiverse and efficient e</a:t>
              </a:r>
              <a:r>
                <a:rPr lang="en-GB" sz="1050" b="1" kern="1200"/>
                <a:t>state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50"/>
                <a:t>Refurbishment and construction delivered in alignment with the best available techniques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50"/>
                <a:t>Protect </a:t>
              </a:r>
              <a:r>
                <a:rPr lang="en-GB" sz="1050"/>
                <a:t>and enhance the natural environment by limiting negative impacts and, where possible, by having positive direct and indirect impacts on biodiversity</a:t>
              </a:r>
              <a:endParaRPr lang="en-US" sz="105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FB2464-B9CF-CA02-9197-42CAF93E334A}"/>
              </a:ext>
            </a:extLst>
          </p:cNvPr>
          <p:cNvGrpSpPr/>
          <p:nvPr/>
        </p:nvGrpSpPr>
        <p:grpSpPr>
          <a:xfrm>
            <a:off x="8051352" y="3356076"/>
            <a:ext cx="4070883" cy="498552"/>
            <a:chOff x="987211" y="145976"/>
            <a:chExt cx="2232454" cy="41679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01FC74F2-4CB5-FE18-4AE3-906DFC1655FF}"/>
                </a:ext>
              </a:extLst>
            </p:cNvPr>
            <p:cNvSpPr/>
            <p:nvPr/>
          </p:nvSpPr>
          <p:spPr>
            <a:xfrm rot="5400000">
              <a:off x="1936115" y="-720777"/>
              <a:ext cx="416797" cy="2150303"/>
            </a:xfrm>
            <a:prstGeom prst="round2Same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spcAft>
                  <a:spcPts val="300"/>
                </a:spcAft>
              </a:pPr>
              <a:endParaRPr lang="en-GB" sz="1050"/>
            </a:p>
          </p:txBody>
        </p:sp>
        <p:sp>
          <p:nvSpPr>
            <p:cNvPr id="21" name="Rectangle: Top Corners Rounded 4">
              <a:extLst>
                <a:ext uri="{FF2B5EF4-FFF2-40B4-BE49-F238E27FC236}">
                  <a16:creationId xmlns:a16="http://schemas.microsoft.com/office/drawing/2014/main" id="{1A8F85D6-B797-32CE-A9C4-08CFCF9C2173}"/>
                </a:ext>
              </a:extLst>
            </p:cNvPr>
            <p:cNvSpPr txBox="1"/>
            <p:nvPr/>
          </p:nvSpPr>
          <p:spPr>
            <a:xfrm>
              <a:off x="987211" y="152009"/>
              <a:ext cx="2213781" cy="392828"/>
            </a:xfrm>
            <a:prstGeom prst="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en-GB" sz="1050" b="1" kern="1200"/>
                <a:t>Resource efficiency and waste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50"/>
                <a:t>Understanding our use of resources and acting to link this with our lifecycle assessment and procurement processes</a:t>
              </a:r>
              <a:endParaRPr lang="en-GB" sz="105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100D260-1FF6-E923-D214-18D8B2ADC6A1}"/>
              </a:ext>
            </a:extLst>
          </p:cNvPr>
          <p:cNvGrpSpPr/>
          <p:nvPr/>
        </p:nvGrpSpPr>
        <p:grpSpPr>
          <a:xfrm>
            <a:off x="8039442" y="3907789"/>
            <a:ext cx="4060006" cy="499749"/>
            <a:chOff x="986225" y="-14795"/>
            <a:chExt cx="2230319" cy="63729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BCC41C10-4656-5A3C-DE57-667CD31534A5}"/>
                </a:ext>
              </a:extLst>
            </p:cNvPr>
            <p:cNvSpPr/>
            <p:nvPr/>
          </p:nvSpPr>
          <p:spPr>
            <a:xfrm rot="5400000">
              <a:off x="1836413" y="-757633"/>
              <a:ext cx="637294" cy="2122969"/>
            </a:xfrm>
            <a:prstGeom prst="round2Same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spcAft>
                  <a:spcPts val="300"/>
                </a:spcAft>
              </a:pPr>
              <a:endParaRPr lang="en-GB" sz="1050"/>
            </a:p>
          </p:txBody>
        </p:sp>
        <p:sp>
          <p:nvSpPr>
            <p:cNvPr id="37" name="Rectangle: Top Corners Rounded 4">
              <a:extLst>
                <a:ext uri="{FF2B5EF4-FFF2-40B4-BE49-F238E27FC236}">
                  <a16:creationId xmlns:a16="http://schemas.microsoft.com/office/drawing/2014/main" id="{630C6509-4123-DC7C-EE31-C774E4DF4AE5}"/>
                </a:ext>
              </a:extLst>
            </p:cNvPr>
            <p:cNvSpPr txBox="1"/>
            <p:nvPr/>
          </p:nvSpPr>
          <p:spPr>
            <a:xfrm>
              <a:off x="986225" y="73483"/>
              <a:ext cx="2211941" cy="482536"/>
            </a:xfrm>
            <a:prstGeom prst="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en-GB" sz="1050" b="1" kern="1200"/>
                <a:t>Travel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1050"/>
                <a:t>We will adhere to the UKRI travel policy and require lower carbon options to be considered first</a:t>
              </a:r>
              <a:endParaRPr lang="en-GB" sz="1050">
                <a:cs typeface="Arial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DDA73FC-C8A7-5EC5-CEE2-99262716BF5E}"/>
              </a:ext>
            </a:extLst>
          </p:cNvPr>
          <p:cNvGrpSpPr/>
          <p:nvPr/>
        </p:nvGrpSpPr>
        <p:grpSpPr>
          <a:xfrm>
            <a:off x="8051352" y="1304947"/>
            <a:ext cx="4070593" cy="972403"/>
            <a:chOff x="1055975" y="131368"/>
            <a:chExt cx="2143131" cy="53474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id="{F8188C55-1B20-539A-4A3D-6923390810DE}"/>
                </a:ext>
              </a:extLst>
            </p:cNvPr>
            <p:cNvSpPr/>
            <p:nvPr/>
          </p:nvSpPr>
          <p:spPr>
            <a:xfrm rot="5400000">
              <a:off x="1879004" y="-653990"/>
              <a:ext cx="534743" cy="2105460"/>
            </a:xfrm>
            <a:prstGeom prst="round2Same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spcAft>
                  <a:spcPts val="300"/>
                </a:spcAft>
              </a:pPr>
              <a:endParaRPr lang="en-GB" sz="1050"/>
            </a:p>
          </p:txBody>
        </p:sp>
        <p:sp>
          <p:nvSpPr>
            <p:cNvPr id="40" name="Rectangle: Top Corners Rounded 4">
              <a:extLst>
                <a:ext uri="{FF2B5EF4-FFF2-40B4-BE49-F238E27FC236}">
                  <a16:creationId xmlns:a16="http://schemas.microsoft.com/office/drawing/2014/main" id="{859AAD80-5895-6142-FD10-8464E6162B2A}"/>
                </a:ext>
              </a:extLst>
            </p:cNvPr>
            <p:cNvSpPr txBox="1"/>
            <p:nvPr/>
          </p:nvSpPr>
          <p:spPr>
            <a:xfrm>
              <a:off x="1055975" y="157472"/>
              <a:ext cx="2108249" cy="482535"/>
            </a:xfrm>
            <a:prstGeom prst="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GB" sz="1050" b="1" dirty="0"/>
                <a:t>Energy</a:t>
              </a:r>
              <a:endParaRPr lang="en-GB" sz="1050" dirty="0"/>
            </a:p>
            <a:p>
              <a:pPr marL="57150" lvl="1" indent="-571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1050" dirty="0"/>
                <a:t>Facilities and operations will embed the energy and carbon hierarchies into its design, procurement and operational processes and working practices</a:t>
              </a:r>
            </a:p>
            <a:p>
              <a:pPr marL="57150" lvl="1" indent="-571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050" dirty="0"/>
                <a:t>An actionable STFC-wide </a:t>
              </a:r>
              <a:r>
                <a:rPr lang="en-US" sz="1050" dirty="0" err="1"/>
                <a:t>decarbonisation</a:t>
              </a:r>
              <a:r>
                <a:rPr lang="en-US" sz="1050" dirty="0"/>
                <a:t> pathway and priority actions underway</a:t>
              </a:r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838DE4-CC54-315C-9FB6-CD7E2A57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782" y="87250"/>
            <a:ext cx="9077042" cy="709295"/>
          </a:xfrm>
        </p:spPr>
        <p:txBody>
          <a:bodyPr>
            <a:noAutofit/>
          </a:bodyPr>
          <a:lstStyle/>
          <a:p>
            <a:r>
              <a:rPr lang="en-GB" sz="2000">
                <a:solidFill>
                  <a:schemeClr val="tx2"/>
                </a:solidFill>
              </a:rPr>
              <a:t>An overview of our Environmental Sustainability Strategy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DB24EA-23EF-7802-36AF-6E34B2501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047" y="29272"/>
            <a:ext cx="1743425" cy="55828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C235B0-297D-A62C-8D1B-6086810295E0}"/>
              </a:ext>
            </a:extLst>
          </p:cNvPr>
          <p:cNvCxnSpPr>
            <a:cxnSpLocks/>
          </p:cNvCxnSpPr>
          <p:nvPr/>
        </p:nvCxnSpPr>
        <p:spPr>
          <a:xfrm>
            <a:off x="2605478" y="499497"/>
            <a:ext cx="7247417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FCCEE72-B23B-FECA-B0A9-DC129A25C95C}"/>
              </a:ext>
            </a:extLst>
          </p:cNvPr>
          <p:cNvSpPr txBox="1">
            <a:spLocks/>
          </p:cNvSpPr>
          <p:nvPr/>
        </p:nvSpPr>
        <p:spPr>
          <a:xfrm>
            <a:off x="2631294" y="825572"/>
            <a:ext cx="4769983" cy="5127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/>
              <a:t>Organisational Foundations</a:t>
            </a:r>
          </a:p>
          <a:p>
            <a:r>
              <a:rPr lang="en-GB" sz="1200"/>
              <a:t>How we will think, make decisions and act:</a:t>
            </a:r>
            <a:endParaRPr lang="en-GB" sz="110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BE0BB1E-B1E3-44EE-7DEA-21024F621FB1}"/>
              </a:ext>
            </a:extLst>
          </p:cNvPr>
          <p:cNvSpPr txBox="1">
            <a:spLocks/>
          </p:cNvSpPr>
          <p:nvPr/>
        </p:nvSpPr>
        <p:spPr>
          <a:xfrm>
            <a:off x="7214697" y="825572"/>
            <a:ext cx="4849228" cy="2909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>
                <a:solidFill>
                  <a:schemeClr val="accent1"/>
                </a:solidFill>
              </a:rPr>
              <a:t>Our Impact Areas</a:t>
            </a:r>
          </a:p>
          <a:p>
            <a:r>
              <a:rPr lang="en-GB" sz="1200">
                <a:solidFill>
                  <a:schemeClr val="accent1"/>
                </a:solidFill>
              </a:rPr>
              <a:t>The environmental sustainability improvements we will target:</a:t>
            </a:r>
            <a:endParaRPr lang="en-GB" sz="1100">
              <a:solidFill>
                <a:schemeClr val="accent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543DEA3-2991-24EC-9A88-59A8E99071E3}"/>
              </a:ext>
            </a:extLst>
          </p:cNvPr>
          <p:cNvSpPr/>
          <p:nvPr/>
        </p:nvSpPr>
        <p:spPr>
          <a:xfrm>
            <a:off x="7306645" y="5282245"/>
            <a:ext cx="956468" cy="1519272"/>
          </a:xfrm>
          <a:custGeom>
            <a:avLst/>
            <a:gdLst>
              <a:gd name="connsiteX0" fmla="*/ 0 w 978438"/>
              <a:gd name="connsiteY0" fmla="*/ 103273 h 619624"/>
              <a:gd name="connsiteX1" fmla="*/ 103273 w 978438"/>
              <a:gd name="connsiteY1" fmla="*/ 0 h 619624"/>
              <a:gd name="connsiteX2" fmla="*/ 875165 w 978438"/>
              <a:gd name="connsiteY2" fmla="*/ 0 h 619624"/>
              <a:gd name="connsiteX3" fmla="*/ 978438 w 978438"/>
              <a:gd name="connsiteY3" fmla="*/ 103273 h 619624"/>
              <a:gd name="connsiteX4" fmla="*/ 978438 w 978438"/>
              <a:gd name="connsiteY4" fmla="*/ 516351 h 619624"/>
              <a:gd name="connsiteX5" fmla="*/ 875165 w 978438"/>
              <a:gd name="connsiteY5" fmla="*/ 619624 h 619624"/>
              <a:gd name="connsiteX6" fmla="*/ 103273 w 978438"/>
              <a:gd name="connsiteY6" fmla="*/ 619624 h 619624"/>
              <a:gd name="connsiteX7" fmla="*/ 0 w 978438"/>
              <a:gd name="connsiteY7" fmla="*/ 516351 h 619624"/>
              <a:gd name="connsiteX8" fmla="*/ 0 w 978438"/>
              <a:gd name="connsiteY8" fmla="*/ 103273 h 61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8438" h="619624">
                <a:moveTo>
                  <a:pt x="0" y="103273"/>
                </a:moveTo>
                <a:cubicBezTo>
                  <a:pt x="0" y="46237"/>
                  <a:pt x="46237" y="0"/>
                  <a:pt x="103273" y="0"/>
                </a:cubicBezTo>
                <a:lnTo>
                  <a:pt x="875165" y="0"/>
                </a:lnTo>
                <a:cubicBezTo>
                  <a:pt x="932201" y="0"/>
                  <a:pt x="978438" y="46237"/>
                  <a:pt x="978438" y="103273"/>
                </a:cubicBezTo>
                <a:lnTo>
                  <a:pt x="978438" y="516351"/>
                </a:lnTo>
                <a:cubicBezTo>
                  <a:pt x="978438" y="573387"/>
                  <a:pt x="932201" y="619624"/>
                  <a:pt x="875165" y="619624"/>
                </a:cubicBezTo>
                <a:lnTo>
                  <a:pt x="103273" y="619624"/>
                </a:lnTo>
                <a:cubicBezTo>
                  <a:pt x="46237" y="619624"/>
                  <a:pt x="0" y="573387"/>
                  <a:pt x="0" y="516351"/>
                </a:cubicBezTo>
                <a:lnTo>
                  <a:pt x="0" y="10327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570284"/>
              <a:satOff val="0"/>
              <a:lumOff val="5294"/>
              <a:alphaOff val="0"/>
            </a:schemeClr>
          </a:fillRef>
          <a:effectRef idx="0">
            <a:schemeClr val="accent2">
              <a:hueOff val="570284"/>
              <a:satOff val="0"/>
              <a:lumOff val="529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348" tIns="49298" rIns="68348" bIns="49298" numCol="1" spcCol="1270" anchor="ctr" anchorCtr="0">
            <a:noAutofit/>
          </a:bodyPr>
          <a:lstStyle/>
          <a:p>
            <a:pPr algn="ctr" defTabSz="444500">
              <a:spcBef>
                <a:spcPct val="0"/>
              </a:spcBef>
              <a:spcAft>
                <a:spcPts val="100"/>
              </a:spcAft>
            </a:pPr>
            <a:r>
              <a:rPr lang="en-GB" sz="1000" b="1">
                <a:solidFill>
                  <a:schemeClr val="bg1"/>
                </a:solidFill>
                <a:latin typeface="+mj-lt"/>
              </a:rPr>
              <a:t>RESEARCH &amp; INNOVATION</a:t>
            </a:r>
            <a:endParaRPr lang="en-GB" sz="1000" b="1" kern="1200">
              <a:solidFill>
                <a:schemeClr val="bg1"/>
              </a:solidFill>
              <a:latin typeface="+mj-lt"/>
              <a:cs typeface="Arial"/>
            </a:endParaRPr>
          </a:p>
          <a:p>
            <a:pPr algn="ctr" defTabSz="444500">
              <a:spcBef>
                <a:spcPct val="0"/>
              </a:spcBef>
              <a:spcAft>
                <a:spcPts val="100"/>
              </a:spcAft>
            </a:pPr>
            <a:r>
              <a:rPr lang="en-GB" sz="900">
                <a:solidFill>
                  <a:schemeClr val="bg1"/>
                </a:solidFill>
                <a:latin typeface="+mj-lt"/>
                <a:cs typeface="Arial"/>
              </a:rPr>
              <a:t>The science STFC deliver and enable</a:t>
            </a:r>
            <a:endParaRPr lang="en-GB" sz="900" kern="1200">
              <a:solidFill>
                <a:schemeClr val="bg1"/>
              </a:solidFill>
              <a:latin typeface="+mj-lt"/>
              <a:cs typeface="Arial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AAB3822-7BF0-8B4D-D6DB-10B8CCF89CA4}"/>
              </a:ext>
            </a:extLst>
          </p:cNvPr>
          <p:cNvGrpSpPr/>
          <p:nvPr/>
        </p:nvGrpSpPr>
        <p:grpSpPr>
          <a:xfrm>
            <a:off x="3638396" y="3882950"/>
            <a:ext cx="3576300" cy="1126191"/>
            <a:chOff x="902825" y="36241"/>
            <a:chExt cx="2954985" cy="100669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980FE97-3682-A088-D281-A2BCD546B5D4}"/>
                </a:ext>
              </a:extLst>
            </p:cNvPr>
            <p:cNvSpPr/>
            <p:nvPr/>
          </p:nvSpPr>
          <p:spPr>
            <a:xfrm rot="5400000">
              <a:off x="1876968" y="-937902"/>
              <a:ext cx="1006699" cy="2954985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sz="105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6EAE74B-A60B-7F69-C97E-3EA7CCCDF7A5}"/>
                </a:ext>
              </a:extLst>
            </p:cNvPr>
            <p:cNvSpPr txBox="1"/>
            <p:nvPr/>
          </p:nvSpPr>
          <p:spPr>
            <a:xfrm>
              <a:off x="902825" y="36241"/>
              <a:ext cx="2954985" cy="1006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5715" rIns="5715" bIns="5715" numCol="1" spcCol="1270" anchor="ctr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None/>
              </a:pPr>
              <a:r>
                <a:rPr lang="en-GB" sz="1050" b="1">
                  <a:solidFill>
                    <a:schemeClr val="tx2"/>
                  </a:solidFill>
                </a:rPr>
                <a:t>We</a:t>
              </a:r>
              <a:r>
                <a:rPr lang="en-GB" sz="1050" b="1" kern="1200">
                  <a:solidFill>
                    <a:schemeClr val="tx2"/>
                  </a:solidFill>
                </a:rPr>
                <a:t> will champion the change we want to see, focussing first on getting ‘our own house in order’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GB" sz="1050" kern="1200"/>
                <a:t>Publicly state our intent to be a leader in environmentally sustainable big science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GB" sz="1050"/>
                <a:t>Proactively share our insights and lead working groups nationally and internationally to drive external impacts</a:t>
              </a:r>
              <a:endParaRPr lang="en-GB" sz="1050" kern="120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2FEDCDF-C260-CB1D-8C49-70BF838AE799}"/>
              </a:ext>
            </a:extLst>
          </p:cNvPr>
          <p:cNvGrpSpPr/>
          <p:nvPr/>
        </p:nvGrpSpPr>
        <p:grpSpPr>
          <a:xfrm>
            <a:off x="2720395" y="3941251"/>
            <a:ext cx="918000" cy="1080000"/>
            <a:chOff x="-2571" y="129185"/>
            <a:chExt cx="910429" cy="1055939"/>
          </a:xfrm>
        </p:grpSpPr>
        <p:sp>
          <p:nvSpPr>
            <p:cNvPr id="78" name="Arrow: Pentagon 77">
              <a:extLst>
                <a:ext uri="{FF2B5EF4-FFF2-40B4-BE49-F238E27FC236}">
                  <a16:creationId xmlns:a16="http://schemas.microsoft.com/office/drawing/2014/main" id="{20A314C1-D983-755E-93D3-989AB244131E}"/>
                </a:ext>
              </a:extLst>
            </p:cNvPr>
            <p:cNvSpPr/>
            <p:nvPr/>
          </p:nvSpPr>
          <p:spPr>
            <a:xfrm rot="16200000">
              <a:off x="-63062" y="189731"/>
              <a:ext cx="1031466" cy="910374"/>
            </a:xfrm>
            <a:prstGeom prst="homePlat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79" name="Arrow: Pentagon 4">
              <a:extLst>
                <a:ext uri="{FF2B5EF4-FFF2-40B4-BE49-F238E27FC236}">
                  <a16:creationId xmlns:a16="http://schemas.microsoft.com/office/drawing/2014/main" id="{57D684C0-9577-06A0-B709-62746D21482D}"/>
                </a:ext>
              </a:extLst>
            </p:cNvPr>
            <p:cNvSpPr txBox="1"/>
            <p:nvPr/>
          </p:nvSpPr>
          <p:spPr>
            <a:xfrm>
              <a:off x="-2571" y="381251"/>
              <a:ext cx="910374" cy="803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900" b="1" kern="1200">
                  <a:latin typeface="+mj-lt"/>
                </a:rPr>
                <a:t>LEAD BY EXAMPLE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307C5E7-3179-05D8-BC32-12BC4FC6D5D8}"/>
              </a:ext>
            </a:extLst>
          </p:cNvPr>
          <p:cNvGrpSpPr/>
          <p:nvPr/>
        </p:nvGrpSpPr>
        <p:grpSpPr>
          <a:xfrm>
            <a:off x="3638396" y="2740642"/>
            <a:ext cx="3576300" cy="1045195"/>
            <a:chOff x="904283" y="1123652"/>
            <a:chExt cx="2952071" cy="77318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600FAF8-0B76-9810-A38E-D17D1A63F588}"/>
                </a:ext>
              </a:extLst>
            </p:cNvPr>
            <p:cNvSpPr/>
            <p:nvPr/>
          </p:nvSpPr>
          <p:spPr>
            <a:xfrm rot="5400000">
              <a:off x="1993725" y="34211"/>
              <a:ext cx="773187" cy="2952071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sz="105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77976B2-F013-CC12-76A1-B06E3830E757}"/>
                </a:ext>
              </a:extLst>
            </p:cNvPr>
            <p:cNvSpPr txBox="1"/>
            <p:nvPr/>
          </p:nvSpPr>
          <p:spPr>
            <a:xfrm>
              <a:off x="904283" y="1123652"/>
              <a:ext cx="2952071" cy="7731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5715" rIns="5715" bIns="5715" numCol="1" spcCol="1270" anchor="ctr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None/>
              </a:pPr>
              <a:r>
                <a:rPr lang="en-GB" sz="1050" b="1" kern="1200">
                  <a:solidFill>
                    <a:schemeClr val="tx2"/>
                  </a:solidFill>
                </a:rPr>
                <a:t>Actions will be informed by evidence and data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GB" sz="1050"/>
                <a:t>Establish and formally adopt intermediate STFC carbon mitigation targets in 5-year increments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GB" sz="1050"/>
                <a:t>Act on the environmental sustainability impacts of our operations and long-term scientific outcomes </a:t>
              </a:r>
              <a:endParaRPr lang="en-GB" sz="1050" kern="120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738CDD6-CE62-E979-1A1E-29F4A12312C9}"/>
              </a:ext>
            </a:extLst>
          </p:cNvPr>
          <p:cNvGrpSpPr/>
          <p:nvPr/>
        </p:nvGrpSpPr>
        <p:grpSpPr>
          <a:xfrm>
            <a:off x="2720395" y="2714354"/>
            <a:ext cx="918000" cy="1080000"/>
            <a:chOff x="13672" y="1123297"/>
            <a:chExt cx="910374" cy="884839"/>
          </a:xfrm>
        </p:grpSpPr>
        <p:sp>
          <p:nvSpPr>
            <p:cNvPr id="76" name="Arrow: Pentagon 75">
              <a:extLst>
                <a:ext uri="{FF2B5EF4-FFF2-40B4-BE49-F238E27FC236}">
                  <a16:creationId xmlns:a16="http://schemas.microsoft.com/office/drawing/2014/main" id="{1FFDDC58-7A6C-21C5-065F-84BF274BBE7D}"/>
                </a:ext>
              </a:extLst>
            </p:cNvPr>
            <p:cNvSpPr/>
            <p:nvPr/>
          </p:nvSpPr>
          <p:spPr>
            <a:xfrm rot="16200000">
              <a:off x="36510" y="1100459"/>
              <a:ext cx="864697" cy="910374"/>
            </a:xfrm>
            <a:prstGeom prst="homePlat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7" name="Arrow: Pentagon 6">
              <a:extLst>
                <a:ext uri="{FF2B5EF4-FFF2-40B4-BE49-F238E27FC236}">
                  <a16:creationId xmlns:a16="http://schemas.microsoft.com/office/drawing/2014/main" id="{B99FAC48-7FA6-1DCA-974D-1FABE1190C67}"/>
                </a:ext>
              </a:extLst>
            </p:cNvPr>
            <p:cNvSpPr txBox="1"/>
            <p:nvPr/>
          </p:nvSpPr>
          <p:spPr>
            <a:xfrm>
              <a:off x="13672" y="1451956"/>
              <a:ext cx="910374" cy="5561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900" b="1" kern="1200">
                  <a:latin typeface="+mj-lt"/>
                </a:rPr>
                <a:t>MEASUREMENT &amp; MONITORING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4A53D8D-FCC0-AE31-1220-532236184CAE}"/>
              </a:ext>
            </a:extLst>
          </p:cNvPr>
          <p:cNvGrpSpPr/>
          <p:nvPr/>
        </p:nvGrpSpPr>
        <p:grpSpPr>
          <a:xfrm>
            <a:off x="3644541" y="1292981"/>
            <a:ext cx="3570156" cy="1350548"/>
            <a:chOff x="902246" y="2228415"/>
            <a:chExt cx="2952071" cy="97327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DFB5731-6528-4183-D546-927A93377031}"/>
                </a:ext>
              </a:extLst>
            </p:cNvPr>
            <p:cNvSpPr/>
            <p:nvPr/>
          </p:nvSpPr>
          <p:spPr>
            <a:xfrm rot="5400000">
              <a:off x="1891643" y="1239018"/>
              <a:ext cx="973277" cy="2952071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sz="105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5C3972A-AEDB-D19A-1EFA-88BCBFCB4CF3}"/>
                </a:ext>
              </a:extLst>
            </p:cNvPr>
            <p:cNvSpPr txBox="1"/>
            <p:nvPr/>
          </p:nvSpPr>
          <p:spPr>
            <a:xfrm>
              <a:off x="902246" y="2228415"/>
              <a:ext cx="2952071" cy="973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5715" rIns="5715" bIns="5715" numCol="1" spcCol="1270" anchor="ctr" anchorCtr="0">
              <a:noAutofit/>
            </a:bodyPr>
            <a:lstStyle/>
            <a:p>
              <a:pPr marL="57150" lvl="1" indent="-57150" algn="l" defTabSz="400050">
                <a:spcBef>
                  <a:spcPct val="0"/>
                </a:spcBef>
                <a:spcAft>
                  <a:spcPts val="300"/>
                </a:spcAft>
                <a:buNone/>
              </a:pPr>
              <a:r>
                <a:rPr lang="en-GB" sz="1050" b="1" kern="1200">
                  <a:solidFill>
                    <a:schemeClr val="tx2"/>
                  </a:solidFill>
                </a:rPr>
                <a:t>We will integrate environmental sustainability into our governance and decision-making</a:t>
              </a:r>
              <a:endParaRPr lang="en-GB" sz="1050" b="1" kern="1200"/>
            </a:p>
            <a:p>
              <a:pPr marL="57150" lvl="1" indent="-57150" algn="l" defTabSz="400050"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GB" sz="1050"/>
                <a:t>Adopt a </a:t>
              </a:r>
              <a:r>
                <a:rPr lang="en-GB" sz="1050" kern="1200"/>
                <a:t>whole lifecycle approach to a</a:t>
              </a:r>
              <a:r>
                <a:rPr lang="en-GB" sz="1050"/>
                <a:t>ssess environmental sustainability impacts, used </a:t>
              </a:r>
              <a:r>
                <a:rPr lang="en-GB" sz="1050" kern="1200"/>
                <a:t>to inform decisions </a:t>
              </a:r>
            </a:p>
            <a:p>
              <a:pPr marL="57150" lvl="1" indent="-57150" defTabSz="400050"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GB" sz="1050"/>
                <a:t>Embed cross-organisational decision-making</a:t>
              </a:r>
            </a:p>
            <a:p>
              <a:pPr marL="57150" lvl="1" indent="-57150" defTabSz="400050"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GB" sz="1050"/>
                <a:t>Provide the capabilities, time and tools to ensure sustainability is embedded into roles across STFC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B87E992-6494-C0FB-65D4-3DA97230AF05}"/>
              </a:ext>
            </a:extLst>
          </p:cNvPr>
          <p:cNvGrpSpPr/>
          <p:nvPr/>
        </p:nvGrpSpPr>
        <p:grpSpPr>
          <a:xfrm>
            <a:off x="2720395" y="1627955"/>
            <a:ext cx="918000" cy="1080000"/>
            <a:chOff x="9020" y="2308060"/>
            <a:chExt cx="910375" cy="1165484"/>
          </a:xfrm>
        </p:grpSpPr>
        <p:sp>
          <p:nvSpPr>
            <p:cNvPr id="74" name="Arrow: Pentagon 73">
              <a:extLst>
                <a:ext uri="{FF2B5EF4-FFF2-40B4-BE49-F238E27FC236}">
                  <a16:creationId xmlns:a16="http://schemas.microsoft.com/office/drawing/2014/main" id="{6F70B375-4394-C430-B5DC-13077497ADB4}"/>
                </a:ext>
              </a:extLst>
            </p:cNvPr>
            <p:cNvSpPr/>
            <p:nvPr/>
          </p:nvSpPr>
          <p:spPr>
            <a:xfrm rot="16200000">
              <a:off x="-82899" y="2399980"/>
              <a:ext cx="1094214" cy="910374"/>
            </a:xfrm>
            <a:prstGeom prst="homePlat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5" name="Arrow: Pentagon 8">
              <a:extLst>
                <a:ext uri="{FF2B5EF4-FFF2-40B4-BE49-F238E27FC236}">
                  <a16:creationId xmlns:a16="http://schemas.microsoft.com/office/drawing/2014/main" id="{29C1D032-76EB-CC7A-0841-32955E9C743D}"/>
                </a:ext>
              </a:extLst>
            </p:cNvPr>
            <p:cNvSpPr txBox="1"/>
            <p:nvPr/>
          </p:nvSpPr>
          <p:spPr>
            <a:xfrm>
              <a:off x="9020" y="2669671"/>
              <a:ext cx="910374" cy="803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900" b="1" kern="1200">
                  <a:latin typeface="+mj-lt"/>
                </a:rPr>
                <a:t>EMBED WITHIN GOVERNANCE &amp; DECISION MAKING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FDD8D5-684D-24F7-65E5-0855DF9C09D9}"/>
              </a:ext>
            </a:extLst>
          </p:cNvPr>
          <p:cNvGrpSpPr/>
          <p:nvPr/>
        </p:nvGrpSpPr>
        <p:grpSpPr>
          <a:xfrm>
            <a:off x="3628866" y="5106254"/>
            <a:ext cx="3576301" cy="1299935"/>
            <a:chOff x="3566237" y="5303683"/>
            <a:chExt cx="2952072" cy="129993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BF6E5D2-98F2-0ED8-0CF8-B921763F4371}"/>
                </a:ext>
              </a:extLst>
            </p:cNvPr>
            <p:cNvSpPr/>
            <p:nvPr/>
          </p:nvSpPr>
          <p:spPr>
            <a:xfrm rot="5400000">
              <a:off x="4401023" y="4486333"/>
              <a:ext cx="1282499" cy="2952071"/>
            </a:xfrm>
            <a:prstGeom prst="rect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 sz="105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BAA4BF0-2196-2F83-0D2A-02D97CD2ED21}"/>
                </a:ext>
              </a:extLst>
            </p:cNvPr>
            <p:cNvSpPr txBox="1"/>
            <p:nvPr/>
          </p:nvSpPr>
          <p:spPr>
            <a:xfrm>
              <a:off x="3566238" y="5303683"/>
              <a:ext cx="2952071" cy="1299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5715" rIns="5715" bIns="5715" numCol="1" spcCol="1270" anchor="ctr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None/>
              </a:pPr>
              <a:r>
                <a:rPr lang="en-GB" sz="1050" b="1" kern="1200">
                  <a:solidFill>
                    <a:schemeClr val="tx2"/>
                  </a:solidFill>
                </a:rPr>
                <a:t>We must change our approach, our mindsets and</a:t>
              </a:r>
              <a:r>
                <a:rPr lang="en-GB" sz="1050" b="1">
                  <a:solidFill>
                    <a:schemeClr val="tx2"/>
                  </a:solidFill>
                </a:rPr>
                <a:t> our</a:t>
              </a:r>
              <a:r>
                <a:rPr lang="en-GB" sz="1050" b="1" kern="1200">
                  <a:solidFill>
                    <a:schemeClr val="tx2"/>
                  </a:solidFill>
                </a:rPr>
                <a:t> behaviours in line with our Vision 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GB" sz="1050" kern="1200">
                  <a:solidFill>
                    <a:schemeClr val="tx1"/>
                  </a:solidFill>
                </a:rPr>
                <a:t>Collaborate effectively across STFC </a:t>
              </a:r>
              <a:r>
                <a:rPr lang="en-GB" sz="1050" kern="1200"/>
                <a:t>to optimise and accelerate our delivery of sustainable science</a:t>
              </a:r>
              <a:endParaRPr lang="en-GB" sz="1050"/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GB" sz="1050" b="0" kern="1200"/>
                <a:t>Build our sustainability capabilities</a:t>
              </a:r>
              <a:r>
                <a:rPr lang="en-GB" sz="1050"/>
                <a:t> so all can contribute</a:t>
              </a: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Char char="•"/>
              </a:pPr>
              <a:r>
                <a:rPr lang="en-GB" sz="1050"/>
                <a:t>Creatively pursue long-term environmental benefits whilst working within our funding timeframes 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2B5FB09-54F8-5AF1-E44B-886560BCE2F5}"/>
              </a:ext>
            </a:extLst>
          </p:cNvPr>
          <p:cNvGrpSpPr/>
          <p:nvPr/>
        </p:nvGrpSpPr>
        <p:grpSpPr>
          <a:xfrm>
            <a:off x="2720395" y="5365865"/>
            <a:ext cx="918000" cy="1080000"/>
            <a:chOff x="-2516" y="3792630"/>
            <a:chExt cx="918440" cy="1071597"/>
          </a:xfrm>
        </p:grpSpPr>
        <p:sp>
          <p:nvSpPr>
            <p:cNvPr id="72" name="Arrow: Pentagon 71">
              <a:extLst>
                <a:ext uri="{FF2B5EF4-FFF2-40B4-BE49-F238E27FC236}">
                  <a16:creationId xmlns:a16="http://schemas.microsoft.com/office/drawing/2014/main" id="{59E6CBE2-3ACC-36D1-25D1-FF68C48C9936}"/>
                </a:ext>
              </a:extLst>
            </p:cNvPr>
            <p:cNvSpPr/>
            <p:nvPr/>
          </p:nvSpPr>
          <p:spPr>
            <a:xfrm rot="16200000">
              <a:off x="-63062" y="3853176"/>
              <a:ext cx="1031466" cy="910374"/>
            </a:xfrm>
            <a:prstGeom prst="homePlate">
              <a:avLst/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3" name="Arrow: Pentagon 10">
              <a:extLst>
                <a:ext uri="{FF2B5EF4-FFF2-40B4-BE49-F238E27FC236}">
                  <a16:creationId xmlns:a16="http://schemas.microsoft.com/office/drawing/2014/main" id="{4E0A767B-B364-2442-7947-3EF917503B67}"/>
                </a:ext>
              </a:extLst>
            </p:cNvPr>
            <p:cNvSpPr txBox="1"/>
            <p:nvPr/>
          </p:nvSpPr>
          <p:spPr>
            <a:xfrm>
              <a:off x="5550" y="4060354"/>
              <a:ext cx="910374" cy="803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900" b="1">
                  <a:latin typeface="+mj-lt"/>
                </a:rPr>
                <a:t>CULTURE &amp; BEHAVIOURAL CHANGE </a:t>
              </a:r>
              <a:endParaRPr lang="en-GB" sz="900" b="1" kern="1200">
                <a:latin typeface="+mj-lt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01F58AD-F8C5-C86E-9815-B6D44AA8D7F3}"/>
              </a:ext>
            </a:extLst>
          </p:cNvPr>
          <p:cNvSpPr txBox="1"/>
          <p:nvPr/>
        </p:nvSpPr>
        <p:spPr>
          <a:xfrm>
            <a:off x="2740018" y="6430410"/>
            <a:ext cx="448673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000"/>
              <a:t>▲ A summary of headline environmental sustainability commitments, a comprehensive set can be found in our environmental sustainability strategy.</a:t>
            </a:r>
            <a:endParaRPr lang="en-GB" sz="1000">
              <a:cs typeface="Arial"/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95CE897-3CC0-2457-498F-A53A75735658}"/>
              </a:ext>
            </a:extLst>
          </p:cNvPr>
          <p:cNvSpPr txBox="1">
            <a:spLocks/>
          </p:cNvSpPr>
          <p:nvPr/>
        </p:nvSpPr>
        <p:spPr>
          <a:xfrm>
            <a:off x="123139" y="87250"/>
            <a:ext cx="2192880" cy="6522226"/>
          </a:xfrm>
          <a:prstGeom prst="rect">
            <a:avLst/>
          </a:prstGeom>
          <a:ln>
            <a:noFill/>
          </a:ln>
        </p:spPr>
        <p:txBody>
          <a:bodyPr numCol="1" spcCol="108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500"/>
              </a:spcAft>
              <a:buNone/>
            </a:pPr>
            <a:r>
              <a:rPr lang="en-GB" sz="1400" b="1">
                <a:solidFill>
                  <a:schemeClr val="accent2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Our overarching ambition, vision and goals are up to 2040.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500"/>
              </a:spcAft>
              <a:buNone/>
            </a:pPr>
            <a:r>
              <a:rPr lang="en-GB" sz="1400" b="1">
                <a:solidFill>
                  <a:schemeClr val="accent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Our </a:t>
            </a:r>
            <a:r>
              <a:rPr lang="en-GB" sz="1400" b="1">
                <a:solidFill>
                  <a:schemeClr val="accent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Ambition</a:t>
            </a:r>
            <a:r>
              <a:rPr lang="en-GB" sz="1400" b="1">
                <a:solidFill>
                  <a:schemeClr val="accent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None/>
            </a:pPr>
            <a:r>
              <a:rPr lang="en-GB" sz="1200">
                <a:solidFill>
                  <a:schemeClr val="accent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We will lead by example, demonstrating to the scientific community how to excel beyond compliance and conducting big science responsibly.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None/>
            </a:pPr>
            <a:r>
              <a:rPr lang="en-GB" sz="1400" b="1">
                <a:ea typeface="SimSun" panose="02010600030101010101" pitchFamily="2" charset="-122"/>
                <a:cs typeface="Times New Roman" panose="02020603050405020304" pitchFamily="18" charset="0"/>
              </a:rPr>
              <a:t>Our </a:t>
            </a:r>
            <a:r>
              <a:rPr lang="en-GB" sz="1400" b="1">
                <a:solidFill>
                  <a:schemeClr val="accent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Vision</a:t>
            </a:r>
            <a:r>
              <a:rPr lang="en-GB" sz="1400" b="1">
                <a:solidFill>
                  <a:schemeClr val="accent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None/>
            </a:pPr>
            <a:r>
              <a:rPr lang="en-US" sz="1200">
                <a:solidFill>
                  <a:schemeClr val="accent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We will use our world-leading expertise to responsibly deliver innovative science, research and technology and embed environmental sustainability in everything we do to have a positive, lasting impact on our planet.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None/>
            </a:pPr>
            <a:r>
              <a:rPr lang="en-GB" sz="1400" b="1">
                <a:solidFill>
                  <a:schemeClr val="accent6"/>
                </a:solidFill>
              </a:rPr>
              <a:t>Our</a:t>
            </a:r>
            <a:r>
              <a:rPr lang="en-GB" sz="1400" b="1">
                <a:solidFill>
                  <a:schemeClr val="accent1"/>
                </a:solidFill>
              </a:rPr>
              <a:t> Goals</a:t>
            </a:r>
            <a:r>
              <a:rPr lang="en-GB" sz="1400" b="1">
                <a:solidFill>
                  <a:schemeClr val="accent6"/>
                </a:solidFill>
              </a:rPr>
              <a:t>: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GB" sz="1200">
                <a:solidFill>
                  <a:schemeClr val="accent6"/>
                </a:solidFill>
              </a:rPr>
              <a:t>Achieve Net Zero by 2040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GB" sz="1200">
                <a:solidFill>
                  <a:schemeClr val="accent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Maximise resource efficiency and minimise waste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GB" sz="1200">
                <a:solidFill>
                  <a:schemeClr val="accent6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Increase the resilience of our infrastructure and research to mitigate the effects of climate change</a:t>
            </a:r>
            <a:endParaRPr lang="en-GB" sz="110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None/>
            </a:pPr>
            <a:endParaRPr lang="en-GB" sz="110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buNone/>
            </a:pPr>
            <a:endParaRPr lang="en-GB" sz="110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725764-2BF1-A8DB-A177-99E2132AD1D8}"/>
              </a:ext>
            </a:extLst>
          </p:cNvPr>
          <p:cNvSpPr txBox="1"/>
          <p:nvPr/>
        </p:nvSpPr>
        <p:spPr>
          <a:xfrm>
            <a:off x="2605478" y="558803"/>
            <a:ext cx="7247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accent2"/>
                </a:solidFill>
              </a:rPr>
              <a:t>What we set out to achieve in the next 5 years (2025-2030)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689A543-CD91-E775-7756-582E8C7D193A}"/>
              </a:ext>
            </a:extLst>
          </p:cNvPr>
          <p:cNvGrpSpPr/>
          <p:nvPr/>
        </p:nvGrpSpPr>
        <p:grpSpPr>
          <a:xfrm>
            <a:off x="8051353" y="4460699"/>
            <a:ext cx="4070268" cy="771938"/>
            <a:chOff x="996987" y="73477"/>
            <a:chExt cx="2189895" cy="61454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3" name="Rectangle: Top Corners Rounded 32">
              <a:extLst>
                <a:ext uri="{FF2B5EF4-FFF2-40B4-BE49-F238E27FC236}">
                  <a16:creationId xmlns:a16="http://schemas.microsoft.com/office/drawing/2014/main" id="{B91A379C-04D1-DB87-7B99-1814235F3B50}"/>
                </a:ext>
              </a:extLst>
            </p:cNvPr>
            <p:cNvSpPr/>
            <p:nvPr/>
          </p:nvSpPr>
          <p:spPr>
            <a:xfrm rot="5400000">
              <a:off x="1816828" y="-682034"/>
              <a:ext cx="614544" cy="2125565"/>
            </a:xfrm>
            <a:prstGeom prst="round2Same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spcAft>
                  <a:spcPts val="300"/>
                </a:spcAft>
              </a:pPr>
              <a:endParaRPr lang="en-GB" sz="1050"/>
            </a:p>
          </p:txBody>
        </p:sp>
        <p:sp>
          <p:nvSpPr>
            <p:cNvPr id="53" name="Rectangle: Top Corners Rounded 4">
              <a:extLst>
                <a:ext uri="{FF2B5EF4-FFF2-40B4-BE49-F238E27FC236}">
                  <a16:creationId xmlns:a16="http://schemas.microsoft.com/office/drawing/2014/main" id="{7D0E4782-698A-69DF-9C7F-0E25E87A3A54}"/>
                </a:ext>
              </a:extLst>
            </p:cNvPr>
            <p:cNvSpPr txBox="1"/>
            <p:nvPr/>
          </p:nvSpPr>
          <p:spPr>
            <a:xfrm>
              <a:off x="996987" y="112561"/>
              <a:ext cx="2166595" cy="537596"/>
            </a:xfrm>
            <a:prstGeom prst="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0" lvl="1" algn="l" defTabSz="53340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</a:pPr>
              <a:r>
                <a:rPr lang="en-GB" sz="1050" b="1" kern="1200" dirty="0">
                  <a:solidFill>
                    <a:schemeClr val="tx1"/>
                  </a:solidFill>
                </a:rPr>
                <a:t>Procurement</a:t>
              </a:r>
              <a:endParaRPr lang="en-GB" sz="1050" b="1" kern="1200" dirty="0">
                <a:solidFill>
                  <a:schemeClr val="tx1"/>
                </a:solidFill>
                <a:cs typeface="Arial"/>
              </a:endParaRP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1050" dirty="0">
                  <a:solidFill>
                    <a:schemeClr val="tx1"/>
                  </a:solidFill>
                  <a:cs typeface="Arial"/>
                </a:rPr>
                <a:t>Engage with suppliers to design sustainable solutions</a:t>
              </a:r>
            </a:p>
            <a:p>
              <a:pPr marL="57150" lvl="1" indent="-57150" defTabSz="400050">
                <a:lnSpc>
                  <a:spcPct val="9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1050" dirty="0">
                  <a:solidFill>
                    <a:schemeClr val="tx1"/>
                  </a:solidFill>
                  <a:cs typeface="Arial"/>
                </a:rPr>
                <a:t>Embed lifecycle assessments in procurement and </a:t>
              </a:r>
              <a:r>
                <a:rPr lang="en-US" sz="1050" dirty="0">
                  <a:solidFill>
                    <a:schemeClr val="tx1"/>
                  </a:solidFill>
                  <a:cs typeface="Arial"/>
                </a:rPr>
                <a:t>manage contacts to enhance sustainability in line with UKRI’s charter</a:t>
              </a: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D65D9DE-85A0-2342-C467-6DCF9A4447D1}"/>
              </a:ext>
            </a:extLst>
          </p:cNvPr>
          <p:cNvSpPr/>
          <p:nvPr/>
        </p:nvSpPr>
        <p:spPr>
          <a:xfrm>
            <a:off x="7307804" y="1270069"/>
            <a:ext cx="955307" cy="3969840"/>
          </a:xfrm>
          <a:custGeom>
            <a:avLst/>
            <a:gdLst>
              <a:gd name="connsiteX0" fmla="*/ 0 w 977482"/>
              <a:gd name="connsiteY0" fmla="*/ 162917 h 3512533"/>
              <a:gd name="connsiteX1" fmla="*/ 162917 w 977482"/>
              <a:gd name="connsiteY1" fmla="*/ 0 h 3512533"/>
              <a:gd name="connsiteX2" fmla="*/ 814565 w 977482"/>
              <a:gd name="connsiteY2" fmla="*/ 0 h 3512533"/>
              <a:gd name="connsiteX3" fmla="*/ 977482 w 977482"/>
              <a:gd name="connsiteY3" fmla="*/ 162917 h 3512533"/>
              <a:gd name="connsiteX4" fmla="*/ 977482 w 977482"/>
              <a:gd name="connsiteY4" fmla="*/ 3349616 h 3512533"/>
              <a:gd name="connsiteX5" fmla="*/ 814565 w 977482"/>
              <a:gd name="connsiteY5" fmla="*/ 3512533 h 3512533"/>
              <a:gd name="connsiteX6" fmla="*/ 162917 w 977482"/>
              <a:gd name="connsiteY6" fmla="*/ 3512533 h 3512533"/>
              <a:gd name="connsiteX7" fmla="*/ 0 w 977482"/>
              <a:gd name="connsiteY7" fmla="*/ 3349616 h 3512533"/>
              <a:gd name="connsiteX8" fmla="*/ 0 w 977482"/>
              <a:gd name="connsiteY8" fmla="*/ 162917 h 351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482" h="3512533">
                <a:moveTo>
                  <a:pt x="0" y="162917"/>
                </a:moveTo>
                <a:cubicBezTo>
                  <a:pt x="0" y="72940"/>
                  <a:pt x="72940" y="0"/>
                  <a:pt x="162917" y="0"/>
                </a:cubicBezTo>
                <a:lnTo>
                  <a:pt x="814565" y="0"/>
                </a:lnTo>
                <a:cubicBezTo>
                  <a:pt x="904542" y="0"/>
                  <a:pt x="977482" y="72940"/>
                  <a:pt x="977482" y="162917"/>
                </a:cubicBezTo>
                <a:lnTo>
                  <a:pt x="977482" y="3349616"/>
                </a:lnTo>
                <a:cubicBezTo>
                  <a:pt x="977482" y="3439593"/>
                  <a:pt x="904542" y="3512533"/>
                  <a:pt x="814565" y="3512533"/>
                </a:cubicBezTo>
                <a:lnTo>
                  <a:pt x="162917" y="3512533"/>
                </a:lnTo>
                <a:cubicBezTo>
                  <a:pt x="72940" y="3512533"/>
                  <a:pt x="0" y="3439593"/>
                  <a:pt x="0" y="3349616"/>
                </a:cubicBezTo>
                <a:lnTo>
                  <a:pt x="0" y="16291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07" tIns="64862" rIns="82007" bIns="64862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900" b="1" kern="1200" dirty="0">
                <a:solidFill>
                  <a:schemeClr val="bg1"/>
                </a:solidFill>
                <a:latin typeface="+mj-lt"/>
              </a:rPr>
              <a:t>OPERATIONS</a:t>
            </a:r>
          </a:p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900" kern="1200" dirty="0">
                <a:solidFill>
                  <a:schemeClr val="bg1"/>
                </a:solidFill>
                <a:latin typeface="+mj-lt"/>
              </a:rPr>
              <a:t>How </a:t>
            </a:r>
            <a:r>
              <a:rPr lang="en-GB" sz="900" dirty="0">
                <a:solidFill>
                  <a:schemeClr val="bg1"/>
                </a:solidFill>
                <a:latin typeface="+mj-lt"/>
              </a:rPr>
              <a:t>STFC</a:t>
            </a:r>
            <a:r>
              <a:rPr lang="en-GB" sz="900" kern="1200" dirty="0">
                <a:solidFill>
                  <a:schemeClr val="bg1"/>
                </a:solidFill>
                <a:latin typeface="+mj-lt"/>
              </a:rPr>
              <a:t> deliver </a:t>
            </a:r>
            <a:r>
              <a:rPr lang="en-GB" sz="900" dirty="0">
                <a:solidFill>
                  <a:schemeClr val="bg1"/>
                </a:solidFill>
                <a:latin typeface="+mj-lt"/>
              </a:rPr>
              <a:t>science &amp; research</a:t>
            </a:r>
          </a:p>
        </p:txBody>
      </p:sp>
    </p:spTree>
    <p:extLst>
      <p:ext uri="{BB962C8B-B14F-4D97-AF65-F5344CB8AC3E}">
        <p14:creationId xmlns:p14="http://schemas.microsoft.com/office/powerpoint/2010/main" val="2436166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7D23A-4F9B-7CB5-D975-84B6D212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for 2025/26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FDAC0-B9EC-580B-DFCF-9DBB6B0D3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29" y="1318260"/>
            <a:ext cx="8448040" cy="489680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Spending Review 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Working with our new EC Prof. Michele Dougherty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Carbon budget built up from departmental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Actions driven departmentally around carbon budgets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Developing our data sets and publishing all that we 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Engaging with the community and partners (HECAP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Engaging with those developing the URKI ES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Understanding the implications of the Concordat on ES in Science and 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Making the case on spend to save for sustainability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73E90F-5DA6-8EDF-666C-3D4A88A4C53B}"/>
              </a:ext>
            </a:extLst>
          </p:cNvPr>
          <p:cNvCxnSpPr/>
          <p:nvPr/>
        </p:nvCxnSpPr>
        <p:spPr>
          <a:xfrm>
            <a:off x="571500" y="800100"/>
            <a:ext cx="34417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158">
            <a:extLst>
              <a:ext uri="{FF2B5EF4-FFF2-40B4-BE49-F238E27FC236}">
                <a16:creationId xmlns:a16="http://schemas.microsoft.com/office/drawing/2014/main" id="{F26E9D98-D85E-73F5-09B7-4DDF1829D57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3247" y="113029"/>
            <a:ext cx="1076325" cy="107632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01DDDB-F61D-9808-6804-9EB4147B8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016" y="1441641"/>
            <a:ext cx="1444877" cy="1444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DE72E7-04CC-19A1-D9AC-07A807901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247" y="3072352"/>
            <a:ext cx="1079086" cy="10790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AA4A97-F2EC-36D2-07EA-C8E51437D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2439" y="5547435"/>
            <a:ext cx="1152244" cy="11522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F0BC12-1142-4192-0226-E7E487391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2333" y="4264115"/>
            <a:ext cx="115224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00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1F5CF4C-0A7D-92A8-BA13-40C9B4045E0D}"/>
              </a:ext>
            </a:extLst>
          </p:cNvPr>
          <p:cNvSpPr/>
          <p:nvPr/>
        </p:nvSpPr>
        <p:spPr>
          <a:xfrm>
            <a:off x="0" y="5989320"/>
            <a:ext cx="12192000" cy="86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9ECDD-4921-0CFD-0FEE-6A70C88FE97B}"/>
              </a:ext>
            </a:extLst>
          </p:cNvPr>
          <p:cNvSpPr txBox="1">
            <a:spLocks/>
          </p:cNvSpPr>
          <p:nvPr/>
        </p:nvSpPr>
        <p:spPr>
          <a:xfrm>
            <a:off x="459629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Sustainability</a:t>
            </a:r>
            <a:r>
              <a:rPr lang="en-GB"/>
              <a:t> at STFC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838DE4-CC54-315C-9FB6-CD7E2A57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48" y="537564"/>
            <a:ext cx="7480639" cy="1741713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chemeClr val="tx2"/>
                </a:solidFill>
                <a:latin typeface="Abadi" panose="020B0604020104020204" pitchFamily="34" charset="0"/>
              </a:rPr>
              <a:t>Questions?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DB24EA-23EF-7802-36AF-6E34B2501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874" y="6171590"/>
            <a:ext cx="1955564" cy="50303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DD7E7E9-8FDA-8015-C89A-B443A42501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679" b="178"/>
          <a:stretch/>
        </p:blipFill>
        <p:spPr>
          <a:xfrm>
            <a:off x="8723127" y="570899"/>
            <a:ext cx="3468873" cy="37917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57A5B56-86C3-286F-EB5A-E6CBC02141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8301"/>
          <a:stretch/>
        </p:blipFill>
        <p:spPr>
          <a:xfrm flipH="1" flipV="1">
            <a:off x="224179" y="0"/>
            <a:ext cx="11967819" cy="22946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6CBF26-047F-84D6-6D73-FAB0CE3BDF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r="-1894"/>
          <a:stretch/>
        </p:blipFill>
        <p:spPr>
          <a:xfrm>
            <a:off x="9406017" y="1253788"/>
            <a:ext cx="2478888" cy="2432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B35EE-CAEF-51CA-5459-4E35B5EF03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132300"/>
            <a:ext cx="6413553" cy="17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2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A9AC-D328-C7F5-AA62-074E2FED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Environmental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79932-4A15-F17A-4577-9279458DC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29" y="1574033"/>
            <a:ext cx="5225501" cy="4333988"/>
          </a:xfr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Sustainable Development: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b="0" i="0" dirty="0">
                <a:solidFill>
                  <a:srgbClr val="454545"/>
                </a:solidFill>
                <a:effectLst/>
                <a:latin typeface="Roboto" panose="02000000000000000000" pitchFamily="2" charset="0"/>
              </a:rPr>
              <a:t>“meeting the needs of the present without compromising the ability of future generations to meet their own needs.”</a:t>
            </a:r>
            <a:endParaRPr lang="en-US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- </a:t>
            </a:r>
            <a:r>
              <a:rPr lang="en-US" sz="1600" dirty="0"/>
              <a:t>UN </a:t>
            </a:r>
            <a:r>
              <a:rPr lang="en-US" sz="1600" dirty="0" err="1"/>
              <a:t>Bruntland</a:t>
            </a:r>
            <a:r>
              <a:rPr lang="en-US" sz="1600" dirty="0"/>
              <a:t> Commission, 1987 </a:t>
            </a:r>
            <a:r>
              <a:rPr lang="en-US" dirty="0"/>
              <a:t>-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3AF66D-6F3C-57F8-2530-DB214B201CDD}"/>
              </a:ext>
            </a:extLst>
          </p:cNvPr>
          <p:cNvSpPr txBox="1">
            <a:spLocks/>
          </p:cNvSpPr>
          <p:nvPr/>
        </p:nvSpPr>
        <p:spPr>
          <a:xfrm>
            <a:off x="6010646" y="1574032"/>
            <a:ext cx="5225501" cy="43339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/>
              <a:t>Defining environmental sustainability: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/>
              <a:t>“Ensuring our interactions with the environment avoid depletion or degradation of natural resources, reduce, or eradicate our greenhouse gas emissions and allow for long term environmental quality; ensuring that the needs of today’s population are met without compromising future generations’ ability to meet their needs.”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/>
              <a:t> - </a:t>
            </a:r>
            <a:r>
              <a:rPr lang="en-US" sz="1600" err="1"/>
              <a:t>Wellcome</a:t>
            </a:r>
            <a:r>
              <a:rPr lang="en-US" sz="1600"/>
              <a:t> Concordat, 2024 </a:t>
            </a:r>
            <a:r>
              <a:rPr lang="en-US"/>
              <a:t>-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F79296-6347-3E72-3BE3-E5B13D1F68EE}"/>
              </a:ext>
            </a:extLst>
          </p:cNvPr>
          <p:cNvCxnSpPr>
            <a:cxnSpLocks/>
          </p:cNvCxnSpPr>
          <p:nvPr/>
        </p:nvCxnSpPr>
        <p:spPr>
          <a:xfrm>
            <a:off x="617451" y="793906"/>
            <a:ext cx="6995923" cy="0"/>
          </a:xfrm>
          <a:prstGeom prst="line">
            <a:avLst/>
          </a:prstGeom>
          <a:ln w="28575">
            <a:solidFill>
              <a:srgbClr val="FF9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7830187-D1F7-883F-27AB-474FB1CA0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993" y="3926785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68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6AEAB6D8-6378-475C-B048-B71FA61FE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574" y="457200"/>
            <a:ext cx="840085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4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Freeform 24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4" name="Freeform 244"/>
          <p:cNvSpPr/>
          <p:nvPr/>
        </p:nvSpPr>
        <p:spPr>
          <a:xfrm>
            <a:off x="3838955" y="1097623"/>
            <a:ext cx="7014210" cy="5053584"/>
          </a:xfrm>
          <a:custGeom>
            <a:avLst/>
            <a:gdLst/>
            <a:ahLst/>
            <a:cxnLst/>
            <a:rect l="0" t="0" r="0" b="0"/>
            <a:pathLst>
              <a:path w="7014210" h="5053584">
                <a:moveTo>
                  <a:pt x="0" y="5053584"/>
                </a:moveTo>
                <a:lnTo>
                  <a:pt x="7014210" y="5053584"/>
                </a:lnTo>
                <a:lnTo>
                  <a:pt x="7014210" y="0"/>
                </a:lnTo>
                <a:lnTo>
                  <a:pt x="0" y="0"/>
                </a:lnTo>
                <a:lnTo>
                  <a:pt x="0" y="5053584"/>
                </a:lnTo>
                <a:close/>
              </a:path>
            </a:pathLst>
          </a:custGeom>
          <a:noFill/>
          <a:ln w="1778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5" name="Freeform 245"/>
          <p:cNvSpPr/>
          <p:nvPr/>
        </p:nvSpPr>
        <p:spPr>
          <a:xfrm>
            <a:off x="6102730" y="1537209"/>
            <a:ext cx="1303401" cy="1320419"/>
          </a:xfrm>
          <a:custGeom>
            <a:avLst/>
            <a:gdLst/>
            <a:ahLst/>
            <a:cxnLst/>
            <a:rect l="0" t="0" r="0" b="0"/>
            <a:pathLst>
              <a:path w="1303401" h="1320419">
                <a:moveTo>
                  <a:pt x="0" y="0"/>
                </a:moveTo>
                <a:cubicBezTo>
                  <a:pt x="468250" y="0"/>
                  <a:pt x="924561" y="148208"/>
                  <a:pt x="1303401" y="423418"/>
                </a:cubicBezTo>
                <a:lnTo>
                  <a:pt x="651638" y="1320419"/>
                </a:lnTo>
                <a:cubicBezTo>
                  <a:pt x="462280" y="1182877"/>
                  <a:pt x="234061" y="1108709"/>
                  <a:pt x="0" y="1108709"/>
                </a:cubicBezTo>
                <a:close/>
                <a:moveTo>
                  <a:pt x="-781939" y="5320791"/>
                </a:moveTo>
              </a:path>
            </a:pathLst>
          </a:custGeom>
          <a:solidFill>
            <a:srgbClr val="1E5DF8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6" name="Freeform 246"/>
          <p:cNvSpPr/>
          <p:nvPr/>
        </p:nvSpPr>
        <p:spPr>
          <a:xfrm>
            <a:off x="6754368" y="1960627"/>
            <a:ext cx="1457325" cy="1451483"/>
          </a:xfrm>
          <a:custGeom>
            <a:avLst/>
            <a:gdLst/>
            <a:ahLst/>
            <a:cxnLst/>
            <a:rect l="0" t="0" r="0" b="0"/>
            <a:pathLst>
              <a:path w="1457325" h="1451483">
                <a:moveTo>
                  <a:pt x="651763" y="0"/>
                </a:moveTo>
                <a:cubicBezTo>
                  <a:pt x="1030604" y="275335"/>
                  <a:pt x="1312545" y="663447"/>
                  <a:pt x="1457325" y="1108837"/>
                </a:cubicBezTo>
                <a:lnTo>
                  <a:pt x="402843" y="1451483"/>
                </a:lnTo>
                <a:cubicBezTo>
                  <a:pt x="330453" y="1228725"/>
                  <a:pt x="189484" y="1034669"/>
                  <a:pt x="0" y="897001"/>
                </a:cubicBezTo>
                <a:close/>
                <a:moveTo>
                  <a:pt x="-1856995" y="4897373"/>
                </a:moveTo>
              </a:path>
            </a:pathLst>
          </a:custGeom>
          <a:solidFill>
            <a:srgbClr val="FF69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7" name="Freeform 247"/>
          <p:cNvSpPr/>
          <p:nvPr/>
        </p:nvSpPr>
        <p:spPr>
          <a:xfrm>
            <a:off x="7157211" y="3069464"/>
            <a:ext cx="1199134" cy="1370457"/>
          </a:xfrm>
          <a:custGeom>
            <a:avLst/>
            <a:gdLst/>
            <a:ahLst/>
            <a:cxnLst/>
            <a:rect l="0" t="0" r="0" b="0"/>
            <a:pathLst>
              <a:path w="1199134" h="1370457">
                <a:moveTo>
                  <a:pt x="1054482" y="0"/>
                </a:moveTo>
                <a:cubicBezTo>
                  <a:pt x="1199134" y="445389"/>
                  <a:pt x="1199134" y="925067"/>
                  <a:pt x="1054482" y="1370457"/>
                </a:cubicBezTo>
                <a:lnTo>
                  <a:pt x="0" y="1027810"/>
                </a:lnTo>
                <a:cubicBezTo>
                  <a:pt x="72391" y="805179"/>
                  <a:pt x="72391" y="565276"/>
                  <a:pt x="0" y="342646"/>
                </a:cubicBezTo>
                <a:close/>
                <a:moveTo>
                  <a:pt x="-3368675" y="3788536"/>
                </a:moveTo>
              </a:path>
            </a:pathLst>
          </a:custGeom>
          <a:solidFill>
            <a:srgbClr val="2E2C6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8" name="Freeform 248"/>
          <p:cNvSpPr/>
          <p:nvPr/>
        </p:nvSpPr>
        <p:spPr>
          <a:xfrm>
            <a:off x="6754368" y="4097274"/>
            <a:ext cx="1457325" cy="1451484"/>
          </a:xfrm>
          <a:custGeom>
            <a:avLst/>
            <a:gdLst/>
            <a:ahLst/>
            <a:cxnLst/>
            <a:rect l="0" t="0" r="0" b="0"/>
            <a:pathLst>
              <a:path w="1457325" h="1451484">
                <a:moveTo>
                  <a:pt x="1457325" y="342647"/>
                </a:moveTo>
                <a:cubicBezTo>
                  <a:pt x="1312545" y="788035"/>
                  <a:pt x="1030604" y="1176148"/>
                  <a:pt x="651763" y="1451484"/>
                </a:cubicBezTo>
                <a:lnTo>
                  <a:pt x="0" y="554482"/>
                </a:lnTo>
                <a:cubicBezTo>
                  <a:pt x="189484" y="416815"/>
                  <a:pt x="330453" y="222759"/>
                  <a:pt x="402843" y="0"/>
                </a:cubicBezTo>
                <a:close/>
                <a:moveTo>
                  <a:pt x="-4336289" y="2760726"/>
                </a:moveTo>
              </a:path>
            </a:pathLst>
          </a:custGeom>
          <a:solidFill>
            <a:srgbClr val="FBBB1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9" name="Freeform 249"/>
          <p:cNvSpPr/>
          <p:nvPr/>
        </p:nvSpPr>
        <p:spPr>
          <a:xfrm>
            <a:off x="6102730" y="4651756"/>
            <a:ext cx="1303401" cy="1320458"/>
          </a:xfrm>
          <a:custGeom>
            <a:avLst/>
            <a:gdLst/>
            <a:ahLst/>
            <a:cxnLst/>
            <a:rect l="0" t="0" r="0" b="0"/>
            <a:pathLst>
              <a:path w="1303401" h="1320458">
                <a:moveTo>
                  <a:pt x="1303401" y="897002"/>
                </a:moveTo>
                <a:cubicBezTo>
                  <a:pt x="924561" y="1172211"/>
                  <a:pt x="468250" y="1320458"/>
                  <a:pt x="0" y="1320458"/>
                </a:cubicBezTo>
                <a:lnTo>
                  <a:pt x="0" y="211709"/>
                </a:lnTo>
                <a:cubicBezTo>
                  <a:pt x="234061" y="211709"/>
                  <a:pt x="462280" y="137542"/>
                  <a:pt x="651638" y="0"/>
                </a:cubicBezTo>
                <a:close/>
                <a:moveTo>
                  <a:pt x="-4793488" y="2206244"/>
                </a:moveTo>
              </a:path>
            </a:pathLst>
          </a:custGeom>
          <a:solidFill>
            <a:srgbClr val="5B9BD5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0" name="Freeform 250"/>
          <p:cNvSpPr/>
          <p:nvPr/>
        </p:nvSpPr>
        <p:spPr>
          <a:xfrm>
            <a:off x="4799203" y="4651756"/>
            <a:ext cx="1303527" cy="1320458"/>
          </a:xfrm>
          <a:custGeom>
            <a:avLst/>
            <a:gdLst/>
            <a:ahLst/>
            <a:cxnLst/>
            <a:rect l="0" t="0" r="0" b="0"/>
            <a:pathLst>
              <a:path w="1303527" h="1320458">
                <a:moveTo>
                  <a:pt x="1303527" y="1320458"/>
                </a:moveTo>
                <a:cubicBezTo>
                  <a:pt x="835151" y="1320458"/>
                  <a:pt x="378968" y="1172211"/>
                  <a:pt x="0" y="897002"/>
                </a:cubicBezTo>
                <a:lnTo>
                  <a:pt x="651763" y="0"/>
                </a:lnTo>
                <a:cubicBezTo>
                  <a:pt x="841248" y="137542"/>
                  <a:pt x="1069339" y="211709"/>
                  <a:pt x="1303527" y="211709"/>
                </a:cubicBezTo>
                <a:close/>
                <a:moveTo>
                  <a:pt x="-3913417" y="2206244"/>
                </a:moveTo>
              </a:path>
            </a:pathLst>
          </a:custGeom>
          <a:solidFill>
            <a:srgbClr val="FFA56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1" name="Freeform 251"/>
          <p:cNvSpPr/>
          <p:nvPr/>
        </p:nvSpPr>
        <p:spPr>
          <a:xfrm>
            <a:off x="3993641" y="4097274"/>
            <a:ext cx="1457325" cy="1451484"/>
          </a:xfrm>
          <a:custGeom>
            <a:avLst/>
            <a:gdLst/>
            <a:ahLst/>
            <a:cxnLst/>
            <a:rect l="0" t="0" r="0" b="0"/>
            <a:pathLst>
              <a:path w="1457325" h="1451484">
                <a:moveTo>
                  <a:pt x="805562" y="1451484"/>
                </a:moveTo>
                <a:cubicBezTo>
                  <a:pt x="426720" y="1176148"/>
                  <a:pt x="144780" y="788035"/>
                  <a:pt x="0" y="342647"/>
                </a:cubicBezTo>
                <a:lnTo>
                  <a:pt x="1054609" y="0"/>
                </a:lnTo>
                <a:cubicBezTo>
                  <a:pt x="1126872" y="222759"/>
                  <a:pt x="1267842" y="416815"/>
                  <a:pt x="1457325" y="554482"/>
                </a:cubicBezTo>
                <a:close/>
                <a:moveTo>
                  <a:pt x="-2684399" y="2760726"/>
                </a:moveTo>
              </a:path>
            </a:pathLst>
          </a:custGeom>
          <a:solidFill>
            <a:srgbClr val="0532A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2" name="Freeform 252"/>
          <p:cNvSpPr/>
          <p:nvPr/>
        </p:nvSpPr>
        <p:spPr>
          <a:xfrm>
            <a:off x="3848989" y="3069464"/>
            <a:ext cx="1199261" cy="1370457"/>
          </a:xfrm>
          <a:custGeom>
            <a:avLst/>
            <a:gdLst/>
            <a:ahLst/>
            <a:cxnLst/>
            <a:rect l="0" t="0" r="0" b="0"/>
            <a:pathLst>
              <a:path w="1199261" h="1370457">
                <a:moveTo>
                  <a:pt x="144652" y="1370457"/>
                </a:moveTo>
                <a:cubicBezTo>
                  <a:pt x="0" y="925067"/>
                  <a:pt x="0" y="445389"/>
                  <a:pt x="144652" y="0"/>
                </a:cubicBezTo>
                <a:lnTo>
                  <a:pt x="1199261" y="342646"/>
                </a:lnTo>
                <a:cubicBezTo>
                  <a:pt x="1126870" y="565276"/>
                  <a:pt x="1126870" y="805179"/>
                  <a:pt x="1199261" y="1027810"/>
                </a:cubicBezTo>
                <a:close/>
                <a:moveTo>
                  <a:pt x="-1430910" y="3788536"/>
                </a:moveTo>
              </a:path>
            </a:pathLst>
          </a:custGeom>
          <a:solidFill>
            <a:srgbClr val="9DC3E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3" name="Freeform 253"/>
          <p:cNvSpPr/>
          <p:nvPr/>
        </p:nvSpPr>
        <p:spPr>
          <a:xfrm>
            <a:off x="3993641" y="1960627"/>
            <a:ext cx="1457325" cy="1451483"/>
          </a:xfrm>
          <a:custGeom>
            <a:avLst/>
            <a:gdLst/>
            <a:ahLst/>
            <a:cxnLst/>
            <a:rect l="0" t="0" r="0" b="0"/>
            <a:pathLst>
              <a:path w="1457325" h="1451483">
                <a:moveTo>
                  <a:pt x="0" y="1108837"/>
                </a:moveTo>
                <a:cubicBezTo>
                  <a:pt x="144780" y="663447"/>
                  <a:pt x="426720" y="275335"/>
                  <a:pt x="805562" y="0"/>
                </a:cubicBezTo>
                <a:lnTo>
                  <a:pt x="1457325" y="897001"/>
                </a:lnTo>
                <a:cubicBezTo>
                  <a:pt x="1267842" y="1034669"/>
                  <a:pt x="1126872" y="1228725"/>
                  <a:pt x="1054609" y="1451483"/>
                </a:cubicBezTo>
                <a:close/>
                <a:moveTo>
                  <a:pt x="-205105" y="4897373"/>
                </a:moveTo>
              </a:path>
            </a:pathLst>
          </a:custGeom>
          <a:solidFill>
            <a:srgbClr val="FBBB1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4" name="Freeform 254"/>
          <p:cNvSpPr/>
          <p:nvPr/>
        </p:nvSpPr>
        <p:spPr>
          <a:xfrm>
            <a:off x="4799203" y="1537209"/>
            <a:ext cx="1303527" cy="1320419"/>
          </a:xfrm>
          <a:custGeom>
            <a:avLst/>
            <a:gdLst/>
            <a:ahLst/>
            <a:cxnLst/>
            <a:rect l="0" t="0" r="0" b="0"/>
            <a:pathLst>
              <a:path w="1303527" h="1320419">
                <a:moveTo>
                  <a:pt x="0" y="423418"/>
                </a:moveTo>
                <a:cubicBezTo>
                  <a:pt x="378968" y="148208"/>
                  <a:pt x="835151" y="0"/>
                  <a:pt x="1303527" y="0"/>
                </a:cubicBezTo>
                <a:lnTo>
                  <a:pt x="1303527" y="1108709"/>
                </a:lnTo>
                <a:cubicBezTo>
                  <a:pt x="1069339" y="1108709"/>
                  <a:pt x="841248" y="1182877"/>
                  <a:pt x="651763" y="1320419"/>
                </a:cubicBezTo>
                <a:close/>
                <a:moveTo>
                  <a:pt x="98170" y="5320791"/>
                </a:moveTo>
              </a:path>
            </a:pathLst>
          </a:custGeom>
          <a:solidFill>
            <a:srgbClr val="9E730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5" name="Freeform 255"/>
          <p:cNvSpPr/>
          <p:nvPr/>
        </p:nvSpPr>
        <p:spPr>
          <a:xfrm>
            <a:off x="5086858" y="1881633"/>
            <a:ext cx="102870" cy="109727"/>
          </a:xfrm>
          <a:custGeom>
            <a:avLst/>
            <a:gdLst/>
            <a:ahLst/>
            <a:cxnLst/>
            <a:rect l="0" t="0" r="0" b="0"/>
            <a:pathLst>
              <a:path w="102870" h="109727">
                <a:moveTo>
                  <a:pt x="0" y="33146"/>
                </a:moveTo>
                <a:lnTo>
                  <a:pt x="56769" y="0"/>
                </a:lnTo>
                <a:lnTo>
                  <a:pt x="64262" y="12953"/>
                </a:lnTo>
                <a:lnTo>
                  <a:pt x="22987" y="37083"/>
                </a:lnTo>
                <a:lnTo>
                  <a:pt x="32893" y="54102"/>
                </a:lnTo>
                <a:lnTo>
                  <a:pt x="71374" y="31622"/>
                </a:lnTo>
                <a:lnTo>
                  <a:pt x="78867" y="44450"/>
                </a:lnTo>
                <a:lnTo>
                  <a:pt x="40513" y="66928"/>
                </a:lnTo>
                <a:lnTo>
                  <a:pt x="52577" y="87757"/>
                </a:lnTo>
                <a:lnTo>
                  <a:pt x="95376" y="62738"/>
                </a:lnTo>
                <a:lnTo>
                  <a:pt x="102870" y="75691"/>
                </a:lnTo>
                <a:lnTo>
                  <a:pt x="44703" y="109727"/>
                </a:lnTo>
                <a:close/>
                <a:moveTo>
                  <a:pt x="-143637" y="497636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6" name="Freeform 256"/>
          <p:cNvSpPr/>
          <p:nvPr/>
        </p:nvSpPr>
        <p:spPr>
          <a:xfrm>
            <a:off x="5173090" y="1871218"/>
            <a:ext cx="81915" cy="78613"/>
          </a:xfrm>
          <a:custGeom>
            <a:avLst/>
            <a:gdLst/>
            <a:ahLst/>
            <a:cxnLst/>
            <a:rect l="0" t="0" r="0" b="0"/>
            <a:pathLst>
              <a:path w="81915" h="78613">
                <a:moveTo>
                  <a:pt x="32005" y="3303"/>
                </a:moveTo>
                <a:cubicBezTo>
                  <a:pt x="35306" y="1652"/>
                  <a:pt x="38608" y="636"/>
                  <a:pt x="42038" y="381"/>
                </a:cubicBezTo>
                <a:cubicBezTo>
                  <a:pt x="45339" y="0"/>
                  <a:pt x="48261" y="509"/>
                  <a:pt x="50674" y="1524"/>
                </a:cubicBezTo>
                <a:cubicBezTo>
                  <a:pt x="53087" y="2667"/>
                  <a:pt x="55119" y="4318"/>
                  <a:pt x="56896" y="6350"/>
                </a:cubicBezTo>
                <a:cubicBezTo>
                  <a:pt x="58801" y="8382"/>
                  <a:pt x="60833" y="11557"/>
                  <a:pt x="63119" y="16003"/>
                </a:cubicBezTo>
                <a:lnTo>
                  <a:pt x="81915" y="51181"/>
                </a:lnTo>
                <a:lnTo>
                  <a:pt x="66802" y="59182"/>
                </a:lnTo>
                <a:lnTo>
                  <a:pt x="51436" y="30227"/>
                </a:lnTo>
                <a:cubicBezTo>
                  <a:pt x="48261" y="24130"/>
                  <a:pt x="45848" y="20321"/>
                  <a:pt x="44196" y="18923"/>
                </a:cubicBezTo>
                <a:cubicBezTo>
                  <a:pt x="42673" y="17399"/>
                  <a:pt x="40894" y="16511"/>
                  <a:pt x="38863" y="16384"/>
                </a:cubicBezTo>
                <a:cubicBezTo>
                  <a:pt x="36831" y="16129"/>
                  <a:pt x="34925" y="16511"/>
                  <a:pt x="32894" y="17654"/>
                </a:cubicBezTo>
                <a:cubicBezTo>
                  <a:pt x="30226" y="19050"/>
                  <a:pt x="28321" y="20955"/>
                  <a:pt x="27051" y="23496"/>
                </a:cubicBezTo>
                <a:cubicBezTo>
                  <a:pt x="25655" y="26036"/>
                  <a:pt x="25274" y="28575"/>
                  <a:pt x="25781" y="31369"/>
                </a:cubicBezTo>
                <a:cubicBezTo>
                  <a:pt x="26289" y="34163"/>
                  <a:pt x="28194" y="38736"/>
                  <a:pt x="31496" y="44959"/>
                </a:cubicBezTo>
                <a:lnTo>
                  <a:pt x="45213" y="70740"/>
                </a:lnTo>
                <a:lnTo>
                  <a:pt x="30226" y="78613"/>
                </a:lnTo>
                <a:lnTo>
                  <a:pt x="0" y="21972"/>
                </a:lnTo>
                <a:lnTo>
                  <a:pt x="13970" y="14605"/>
                </a:lnTo>
                <a:lnTo>
                  <a:pt x="18415" y="22861"/>
                </a:lnTo>
                <a:cubicBezTo>
                  <a:pt x="19939" y="13843"/>
                  <a:pt x="24512" y="7367"/>
                  <a:pt x="32005" y="3303"/>
                </a:cubicBezTo>
                <a:close/>
                <a:moveTo>
                  <a:pt x="-189611" y="4986782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7" name="Freeform 257"/>
          <p:cNvSpPr/>
          <p:nvPr/>
        </p:nvSpPr>
        <p:spPr>
          <a:xfrm>
            <a:off x="5247513" y="1839722"/>
            <a:ext cx="65785" cy="69469"/>
          </a:xfrm>
          <a:custGeom>
            <a:avLst/>
            <a:gdLst/>
            <a:ahLst/>
            <a:cxnLst/>
            <a:rect l="0" t="0" r="0" b="0"/>
            <a:pathLst>
              <a:path w="65785" h="69469">
                <a:moveTo>
                  <a:pt x="24002" y="15875"/>
                </a:moveTo>
                <a:cubicBezTo>
                  <a:pt x="20701" y="17526"/>
                  <a:pt x="18541" y="20067"/>
                  <a:pt x="17526" y="23495"/>
                </a:cubicBezTo>
                <a:cubicBezTo>
                  <a:pt x="16509" y="26925"/>
                  <a:pt x="17017" y="30862"/>
                  <a:pt x="19050" y="34925"/>
                </a:cubicBezTo>
                <a:lnTo>
                  <a:pt x="41909" y="23876"/>
                </a:lnTo>
                <a:cubicBezTo>
                  <a:pt x="39751" y="19558"/>
                  <a:pt x="36957" y="16764"/>
                  <a:pt x="33654" y="15494"/>
                </a:cubicBezTo>
                <a:cubicBezTo>
                  <a:pt x="30352" y="14225"/>
                  <a:pt x="27177" y="14351"/>
                  <a:pt x="24002" y="15875"/>
                </a:cubicBezTo>
                <a:close/>
                <a:moveTo>
                  <a:pt x="-245110" y="5018278"/>
                </a:moveTo>
                <a:moveTo>
                  <a:pt x="17398" y="4573"/>
                </a:moveTo>
                <a:cubicBezTo>
                  <a:pt x="26034" y="382"/>
                  <a:pt x="34163" y="0"/>
                  <a:pt x="41909" y="3302"/>
                </a:cubicBezTo>
                <a:cubicBezTo>
                  <a:pt x="49657" y="6605"/>
                  <a:pt x="56260" y="14098"/>
                  <a:pt x="61721" y="25908"/>
                </a:cubicBezTo>
                <a:lnTo>
                  <a:pt x="23367" y="44450"/>
                </a:lnTo>
                <a:cubicBezTo>
                  <a:pt x="25653" y="48895"/>
                  <a:pt x="28575" y="51817"/>
                  <a:pt x="32131" y="53213"/>
                </a:cubicBezTo>
                <a:cubicBezTo>
                  <a:pt x="35687" y="54611"/>
                  <a:pt x="39242" y="54483"/>
                  <a:pt x="42798" y="52832"/>
                </a:cubicBezTo>
                <a:cubicBezTo>
                  <a:pt x="45212" y="51563"/>
                  <a:pt x="46863" y="50038"/>
                  <a:pt x="47878" y="47880"/>
                </a:cubicBezTo>
                <a:cubicBezTo>
                  <a:pt x="48895" y="45848"/>
                  <a:pt x="49148" y="43053"/>
                  <a:pt x="48514" y="39751"/>
                </a:cubicBezTo>
                <a:lnTo>
                  <a:pt x="65023" y="34925"/>
                </a:lnTo>
                <a:cubicBezTo>
                  <a:pt x="65785" y="41530"/>
                  <a:pt x="64770" y="47244"/>
                  <a:pt x="61976" y="52198"/>
                </a:cubicBezTo>
                <a:cubicBezTo>
                  <a:pt x="59054" y="57150"/>
                  <a:pt x="54483" y="61214"/>
                  <a:pt x="48133" y="64263"/>
                </a:cubicBezTo>
                <a:cubicBezTo>
                  <a:pt x="38100" y="69088"/>
                  <a:pt x="29083" y="69469"/>
                  <a:pt x="21082" y="65278"/>
                </a:cubicBezTo>
                <a:cubicBezTo>
                  <a:pt x="14732" y="61850"/>
                  <a:pt x="9652" y="56134"/>
                  <a:pt x="5715" y="48007"/>
                </a:cubicBezTo>
                <a:cubicBezTo>
                  <a:pt x="1142" y="38482"/>
                  <a:pt x="0" y="29719"/>
                  <a:pt x="2413" y="21971"/>
                </a:cubicBezTo>
                <a:cubicBezTo>
                  <a:pt x="4698" y="14098"/>
                  <a:pt x="9778" y="8256"/>
                  <a:pt x="17398" y="4573"/>
                </a:cubicBezTo>
                <a:close/>
                <a:moveTo>
                  <a:pt x="-233808" y="5018278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8" name="Freeform 258"/>
          <p:cNvSpPr/>
          <p:nvPr/>
        </p:nvSpPr>
        <p:spPr>
          <a:xfrm>
            <a:off x="5307203" y="1810131"/>
            <a:ext cx="41656" cy="74423"/>
          </a:xfrm>
          <a:custGeom>
            <a:avLst/>
            <a:gdLst/>
            <a:ahLst/>
            <a:cxnLst/>
            <a:rect l="0" t="0" r="0" b="0"/>
            <a:pathLst>
              <a:path w="41656" h="74423">
                <a:moveTo>
                  <a:pt x="27177" y="2160"/>
                </a:moveTo>
                <a:cubicBezTo>
                  <a:pt x="30733" y="509"/>
                  <a:pt x="34543" y="0"/>
                  <a:pt x="38607" y="509"/>
                </a:cubicBezTo>
                <a:lnTo>
                  <a:pt x="39877" y="16129"/>
                </a:lnTo>
                <a:cubicBezTo>
                  <a:pt x="36575" y="15622"/>
                  <a:pt x="33781" y="15875"/>
                  <a:pt x="31495" y="16891"/>
                </a:cubicBezTo>
                <a:cubicBezTo>
                  <a:pt x="29337" y="17908"/>
                  <a:pt x="27686" y="19304"/>
                  <a:pt x="26797" y="21083"/>
                </a:cubicBezTo>
                <a:cubicBezTo>
                  <a:pt x="25781" y="22987"/>
                  <a:pt x="25526" y="25654"/>
                  <a:pt x="26035" y="29210"/>
                </a:cubicBezTo>
                <a:cubicBezTo>
                  <a:pt x="26669" y="32766"/>
                  <a:pt x="29082" y="39498"/>
                  <a:pt x="33527" y="49404"/>
                </a:cubicBezTo>
                <a:lnTo>
                  <a:pt x="41656" y="67565"/>
                </a:lnTo>
                <a:lnTo>
                  <a:pt x="26162" y="74423"/>
                </a:lnTo>
                <a:lnTo>
                  <a:pt x="0" y="15875"/>
                </a:lnTo>
                <a:lnTo>
                  <a:pt x="14350" y="9398"/>
                </a:lnTo>
                <a:lnTo>
                  <a:pt x="18161" y="17780"/>
                </a:lnTo>
                <a:cubicBezTo>
                  <a:pt x="18795" y="12700"/>
                  <a:pt x="19812" y="9144"/>
                  <a:pt x="21336" y="6985"/>
                </a:cubicBezTo>
                <a:cubicBezTo>
                  <a:pt x="22732" y="4827"/>
                  <a:pt x="24637" y="3303"/>
                  <a:pt x="27177" y="2160"/>
                </a:cubicBezTo>
                <a:close/>
                <a:moveTo>
                  <a:pt x="-261494" y="504786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9" name="Freeform 259"/>
          <p:cNvSpPr/>
          <p:nvPr/>
        </p:nvSpPr>
        <p:spPr>
          <a:xfrm>
            <a:off x="5357495" y="1783080"/>
            <a:ext cx="77470" cy="100330"/>
          </a:xfrm>
          <a:custGeom>
            <a:avLst/>
            <a:gdLst/>
            <a:ahLst/>
            <a:cxnLst/>
            <a:rect l="0" t="0" r="0" b="0"/>
            <a:pathLst>
              <a:path w="77470" h="100330">
                <a:moveTo>
                  <a:pt x="26162" y="22480"/>
                </a:moveTo>
                <a:cubicBezTo>
                  <a:pt x="22478" y="24004"/>
                  <a:pt x="19939" y="26670"/>
                  <a:pt x="18669" y="30607"/>
                </a:cubicBezTo>
                <a:cubicBezTo>
                  <a:pt x="17399" y="34544"/>
                  <a:pt x="18033" y="39498"/>
                  <a:pt x="20446" y="45593"/>
                </a:cubicBezTo>
                <a:cubicBezTo>
                  <a:pt x="22987" y="51817"/>
                  <a:pt x="26162" y="56007"/>
                  <a:pt x="29845" y="57912"/>
                </a:cubicBezTo>
                <a:cubicBezTo>
                  <a:pt x="33401" y="59817"/>
                  <a:pt x="37083" y="60072"/>
                  <a:pt x="40639" y="58548"/>
                </a:cubicBezTo>
                <a:cubicBezTo>
                  <a:pt x="44450" y="57024"/>
                  <a:pt x="47116" y="54230"/>
                  <a:pt x="48514" y="50166"/>
                </a:cubicBezTo>
                <a:cubicBezTo>
                  <a:pt x="49910" y="45974"/>
                  <a:pt x="49402" y="41022"/>
                  <a:pt x="47116" y="35180"/>
                </a:cubicBezTo>
                <a:cubicBezTo>
                  <a:pt x="44576" y="28956"/>
                  <a:pt x="41401" y="24892"/>
                  <a:pt x="37591" y="22987"/>
                </a:cubicBezTo>
                <a:cubicBezTo>
                  <a:pt x="33908" y="21082"/>
                  <a:pt x="30099" y="20829"/>
                  <a:pt x="26162" y="22480"/>
                </a:cubicBezTo>
                <a:close/>
                <a:moveTo>
                  <a:pt x="-305055" y="5074920"/>
                </a:moveTo>
                <a:moveTo>
                  <a:pt x="17271" y="12066"/>
                </a:moveTo>
                <a:cubicBezTo>
                  <a:pt x="24638" y="9017"/>
                  <a:pt x="32003" y="9780"/>
                  <a:pt x="39370" y="14351"/>
                </a:cubicBezTo>
                <a:lnTo>
                  <a:pt x="35940" y="5969"/>
                </a:lnTo>
                <a:lnTo>
                  <a:pt x="50672" y="0"/>
                </a:lnTo>
                <a:lnTo>
                  <a:pt x="72516" y="53341"/>
                </a:lnTo>
                <a:cubicBezTo>
                  <a:pt x="75310" y="60325"/>
                  <a:pt x="76962" y="65786"/>
                  <a:pt x="77215" y="69724"/>
                </a:cubicBezTo>
                <a:cubicBezTo>
                  <a:pt x="77470" y="73661"/>
                  <a:pt x="76962" y="77090"/>
                  <a:pt x="75691" y="79884"/>
                </a:cubicBezTo>
                <a:cubicBezTo>
                  <a:pt x="74421" y="82678"/>
                  <a:pt x="72263" y="85344"/>
                  <a:pt x="69214" y="88011"/>
                </a:cubicBezTo>
                <a:cubicBezTo>
                  <a:pt x="66166" y="90551"/>
                  <a:pt x="61976" y="92837"/>
                  <a:pt x="56641" y="94997"/>
                </a:cubicBezTo>
                <a:cubicBezTo>
                  <a:pt x="46608" y="99187"/>
                  <a:pt x="38734" y="100330"/>
                  <a:pt x="33020" y="98553"/>
                </a:cubicBezTo>
                <a:cubicBezTo>
                  <a:pt x="27432" y="96901"/>
                  <a:pt x="23495" y="93345"/>
                  <a:pt x="21335" y="88011"/>
                </a:cubicBezTo>
                <a:cubicBezTo>
                  <a:pt x="21208" y="87504"/>
                  <a:pt x="20955" y="86868"/>
                  <a:pt x="20701" y="86106"/>
                </a:cubicBezTo>
                <a:lnTo>
                  <a:pt x="39496" y="81026"/>
                </a:lnTo>
                <a:cubicBezTo>
                  <a:pt x="40639" y="82931"/>
                  <a:pt x="41909" y="84074"/>
                  <a:pt x="43307" y="84455"/>
                </a:cubicBezTo>
                <a:cubicBezTo>
                  <a:pt x="45339" y="84963"/>
                  <a:pt x="47878" y="84582"/>
                  <a:pt x="51053" y="83312"/>
                </a:cubicBezTo>
                <a:cubicBezTo>
                  <a:pt x="55245" y="81535"/>
                  <a:pt x="58039" y="79756"/>
                  <a:pt x="59563" y="77598"/>
                </a:cubicBezTo>
                <a:cubicBezTo>
                  <a:pt x="60578" y="76200"/>
                  <a:pt x="61087" y="74549"/>
                  <a:pt x="61087" y="72391"/>
                </a:cubicBezTo>
                <a:cubicBezTo>
                  <a:pt x="61087" y="70867"/>
                  <a:pt x="60325" y="68326"/>
                  <a:pt x="58927" y="64898"/>
                </a:cubicBezTo>
                <a:lnTo>
                  <a:pt x="55371" y="56135"/>
                </a:lnTo>
                <a:cubicBezTo>
                  <a:pt x="53213" y="64517"/>
                  <a:pt x="48640" y="70105"/>
                  <a:pt x="41401" y="73025"/>
                </a:cubicBezTo>
                <a:cubicBezTo>
                  <a:pt x="33527" y="76328"/>
                  <a:pt x="25781" y="75566"/>
                  <a:pt x="18288" y="70740"/>
                </a:cubicBezTo>
                <a:cubicBezTo>
                  <a:pt x="12445" y="66803"/>
                  <a:pt x="8001" y="60961"/>
                  <a:pt x="4699" y="52960"/>
                </a:cubicBezTo>
                <a:cubicBezTo>
                  <a:pt x="634" y="43054"/>
                  <a:pt x="0" y="34417"/>
                  <a:pt x="2539" y="27179"/>
                </a:cubicBezTo>
                <a:cubicBezTo>
                  <a:pt x="5207" y="20067"/>
                  <a:pt x="10159" y="14986"/>
                  <a:pt x="17271" y="12066"/>
                </a:cubicBezTo>
                <a:close/>
                <a:moveTo>
                  <a:pt x="-294641" y="507492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0" name="Freeform 260"/>
          <p:cNvSpPr/>
          <p:nvPr/>
        </p:nvSpPr>
        <p:spPr>
          <a:xfrm>
            <a:off x="5419725" y="1755903"/>
            <a:ext cx="61976" cy="104520"/>
          </a:xfrm>
          <a:custGeom>
            <a:avLst/>
            <a:gdLst/>
            <a:ahLst/>
            <a:cxnLst/>
            <a:rect l="0" t="0" r="0" b="0"/>
            <a:pathLst>
              <a:path w="61976" h="104520">
                <a:moveTo>
                  <a:pt x="0" y="22606"/>
                </a:moveTo>
                <a:lnTo>
                  <a:pt x="16890" y="16382"/>
                </a:lnTo>
                <a:lnTo>
                  <a:pt x="46990" y="53975"/>
                </a:lnTo>
                <a:lnTo>
                  <a:pt x="45465" y="5969"/>
                </a:lnTo>
                <a:lnTo>
                  <a:pt x="61976" y="0"/>
                </a:lnTo>
                <a:lnTo>
                  <a:pt x="61848" y="65786"/>
                </a:lnTo>
                <a:lnTo>
                  <a:pt x="61848" y="77596"/>
                </a:lnTo>
                <a:cubicBezTo>
                  <a:pt x="61721" y="81661"/>
                  <a:pt x="61467" y="84836"/>
                  <a:pt x="60833" y="87121"/>
                </a:cubicBezTo>
                <a:cubicBezTo>
                  <a:pt x="60197" y="89534"/>
                  <a:pt x="59309" y="91567"/>
                  <a:pt x="58165" y="93344"/>
                </a:cubicBezTo>
                <a:cubicBezTo>
                  <a:pt x="56896" y="94995"/>
                  <a:pt x="55117" y="96646"/>
                  <a:pt x="52959" y="98170"/>
                </a:cubicBezTo>
                <a:cubicBezTo>
                  <a:pt x="50800" y="99694"/>
                  <a:pt x="48259" y="101092"/>
                  <a:pt x="45211" y="102107"/>
                </a:cubicBezTo>
                <a:cubicBezTo>
                  <a:pt x="42164" y="103251"/>
                  <a:pt x="38989" y="104013"/>
                  <a:pt x="35814" y="104520"/>
                </a:cubicBezTo>
                <a:lnTo>
                  <a:pt x="29845" y="92456"/>
                </a:lnTo>
                <a:cubicBezTo>
                  <a:pt x="32511" y="92075"/>
                  <a:pt x="34925" y="91567"/>
                  <a:pt x="36829" y="90805"/>
                </a:cubicBezTo>
                <a:cubicBezTo>
                  <a:pt x="40640" y="89407"/>
                  <a:pt x="42926" y="87376"/>
                  <a:pt x="43941" y="84455"/>
                </a:cubicBezTo>
                <a:cubicBezTo>
                  <a:pt x="44958" y="81661"/>
                  <a:pt x="45211" y="78358"/>
                  <a:pt x="44958" y="74676"/>
                </a:cubicBezTo>
                <a:close/>
                <a:moveTo>
                  <a:pt x="-340234" y="510209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1" name="Freeform 261"/>
          <p:cNvSpPr/>
          <p:nvPr/>
        </p:nvSpPr>
        <p:spPr>
          <a:xfrm>
            <a:off x="5525770" y="1703071"/>
            <a:ext cx="80137" cy="94107"/>
          </a:xfrm>
          <a:custGeom>
            <a:avLst/>
            <a:gdLst/>
            <a:ahLst/>
            <a:cxnLst/>
            <a:rect l="0" t="0" r="0" b="0"/>
            <a:pathLst>
              <a:path w="80137" h="94107">
                <a:moveTo>
                  <a:pt x="25145" y="3301"/>
                </a:moveTo>
                <a:cubicBezTo>
                  <a:pt x="35814" y="126"/>
                  <a:pt x="44576" y="0"/>
                  <a:pt x="51434" y="3047"/>
                </a:cubicBezTo>
                <a:cubicBezTo>
                  <a:pt x="58165" y="6095"/>
                  <a:pt x="62864" y="11557"/>
                  <a:pt x="65532" y="19176"/>
                </a:cubicBezTo>
                <a:lnTo>
                  <a:pt x="48514" y="25145"/>
                </a:lnTo>
                <a:cubicBezTo>
                  <a:pt x="46482" y="20954"/>
                  <a:pt x="44069" y="18288"/>
                  <a:pt x="41020" y="17145"/>
                </a:cubicBezTo>
                <a:cubicBezTo>
                  <a:pt x="37972" y="16001"/>
                  <a:pt x="34163" y="16128"/>
                  <a:pt x="29337" y="17526"/>
                </a:cubicBezTo>
                <a:cubicBezTo>
                  <a:pt x="24383" y="19050"/>
                  <a:pt x="20701" y="21208"/>
                  <a:pt x="18541" y="24129"/>
                </a:cubicBezTo>
                <a:cubicBezTo>
                  <a:pt x="17145" y="26034"/>
                  <a:pt x="16764" y="28066"/>
                  <a:pt x="17399" y="30226"/>
                </a:cubicBezTo>
                <a:cubicBezTo>
                  <a:pt x="18033" y="32258"/>
                  <a:pt x="19303" y="33654"/>
                  <a:pt x="21463" y="34670"/>
                </a:cubicBezTo>
                <a:cubicBezTo>
                  <a:pt x="24257" y="35814"/>
                  <a:pt x="29971" y="36068"/>
                  <a:pt x="38989" y="35559"/>
                </a:cubicBezTo>
                <a:cubicBezTo>
                  <a:pt x="47878" y="35051"/>
                  <a:pt x="54609" y="35178"/>
                  <a:pt x="59308" y="36068"/>
                </a:cubicBezTo>
                <a:cubicBezTo>
                  <a:pt x="63881" y="36957"/>
                  <a:pt x="67945" y="38862"/>
                  <a:pt x="71246" y="41909"/>
                </a:cubicBezTo>
                <a:cubicBezTo>
                  <a:pt x="74676" y="44831"/>
                  <a:pt x="77089" y="49021"/>
                  <a:pt x="78739" y="54356"/>
                </a:cubicBezTo>
                <a:cubicBezTo>
                  <a:pt x="80137" y="59308"/>
                  <a:pt x="80137" y="64262"/>
                  <a:pt x="78739" y="69214"/>
                </a:cubicBezTo>
                <a:cubicBezTo>
                  <a:pt x="77343" y="74295"/>
                  <a:pt x="74421" y="78613"/>
                  <a:pt x="70103" y="82169"/>
                </a:cubicBezTo>
                <a:cubicBezTo>
                  <a:pt x="65785" y="85725"/>
                  <a:pt x="59944" y="88645"/>
                  <a:pt x="52577" y="90804"/>
                </a:cubicBezTo>
                <a:cubicBezTo>
                  <a:pt x="41909" y="94107"/>
                  <a:pt x="32893" y="94107"/>
                  <a:pt x="25653" y="90804"/>
                </a:cubicBezTo>
                <a:cubicBezTo>
                  <a:pt x="18414" y="87629"/>
                  <a:pt x="12826" y="81407"/>
                  <a:pt x="8889" y="72263"/>
                </a:cubicBezTo>
                <a:lnTo>
                  <a:pt x="25019" y="65658"/>
                </a:lnTo>
                <a:cubicBezTo>
                  <a:pt x="27685" y="70865"/>
                  <a:pt x="30988" y="74421"/>
                  <a:pt x="34797" y="76072"/>
                </a:cubicBezTo>
                <a:cubicBezTo>
                  <a:pt x="38734" y="77851"/>
                  <a:pt x="43180" y="77851"/>
                  <a:pt x="48387" y="76326"/>
                </a:cubicBezTo>
                <a:cubicBezTo>
                  <a:pt x="53975" y="74676"/>
                  <a:pt x="57784" y="72263"/>
                  <a:pt x="59816" y="69088"/>
                </a:cubicBezTo>
                <a:cubicBezTo>
                  <a:pt x="61976" y="65913"/>
                  <a:pt x="62483" y="62738"/>
                  <a:pt x="61595" y="59563"/>
                </a:cubicBezTo>
                <a:cubicBezTo>
                  <a:pt x="60959" y="57658"/>
                  <a:pt x="59944" y="56007"/>
                  <a:pt x="58293" y="54990"/>
                </a:cubicBezTo>
                <a:cubicBezTo>
                  <a:pt x="56641" y="53975"/>
                  <a:pt x="54228" y="53339"/>
                  <a:pt x="51053" y="53213"/>
                </a:cubicBezTo>
                <a:cubicBezTo>
                  <a:pt x="48768" y="53085"/>
                  <a:pt x="43814" y="53213"/>
                  <a:pt x="36195" y="53594"/>
                </a:cubicBezTo>
                <a:cubicBezTo>
                  <a:pt x="26289" y="54101"/>
                  <a:pt x="19050" y="53213"/>
                  <a:pt x="14351" y="51053"/>
                </a:cubicBezTo>
                <a:cubicBezTo>
                  <a:pt x="7746" y="47878"/>
                  <a:pt x="3428" y="43052"/>
                  <a:pt x="1396" y="36321"/>
                </a:cubicBezTo>
                <a:cubicBezTo>
                  <a:pt x="0" y="32003"/>
                  <a:pt x="126" y="27558"/>
                  <a:pt x="1396" y="23114"/>
                </a:cubicBezTo>
                <a:cubicBezTo>
                  <a:pt x="2666" y="18541"/>
                  <a:pt x="5333" y="14604"/>
                  <a:pt x="9397" y="11302"/>
                </a:cubicBezTo>
                <a:cubicBezTo>
                  <a:pt x="13462" y="7874"/>
                  <a:pt x="18669" y="5333"/>
                  <a:pt x="25145" y="3301"/>
                </a:cubicBezTo>
                <a:close/>
                <a:moveTo>
                  <a:pt x="-374142" y="515492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2" name="Freeform 262"/>
          <p:cNvSpPr/>
          <p:nvPr/>
        </p:nvSpPr>
        <p:spPr>
          <a:xfrm>
            <a:off x="5613019" y="1704975"/>
            <a:ext cx="68198" cy="68961"/>
          </a:xfrm>
          <a:custGeom>
            <a:avLst/>
            <a:gdLst/>
            <a:ahLst/>
            <a:cxnLst/>
            <a:rect l="0" t="0" r="0" b="0"/>
            <a:pathLst>
              <a:path w="68198" h="68961">
                <a:moveTo>
                  <a:pt x="28828" y="15875"/>
                </a:moveTo>
                <a:cubicBezTo>
                  <a:pt x="24510" y="16891"/>
                  <a:pt x="21335" y="19431"/>
                  <a:pt x="19303" y="23496"/>
                </a:cubicBezTo>
                <a:cubicBezTo>
                  <a:pt x="17145" y="27560"/>
                  <a:pt x="16890" y="32640"/>
                  <a:pt x="18541" y="38862"/>
                </a:cubicBezTo>
                <a:cubicBezTo>
                  <a:pt x="20065" y="44959"/>
                  <a:pt x="22733" y="49277"/>
                  <a:pt x="26542" y="51816"/>
                </a:cubicBezTo>
                <a:cubicBezTo>
                  <a:pt x="30226" y="54356"/>
                  <a:pt x="34290" y="55118"/>
                  <a:pt x="38608" y="53975"/>
                </a:cubicBezTo>
                <a:cubicBezTo>
                  <a:pt x="42926" y="52960"/>
                  <a:pt x="46101" y="50292"/>
                  <a:pt x="48133" y="46355"/>
                </a:cubicBezTo>
                <a:cubicBezTo>
                  <a:pt x="50165" y="42291"/>
                  <a:pt x="50419" y="37211"/>
                  <a:pt x="48895" y="30861"/>
                </a:cubicBezTo>
                <a:cubicBezTo>
                  <a:pt x="47244" y="24766"/>
                  <a:pt x="44577" y="20447"/>
                  <a:pt x="40894" y="17908"/>
                </a:cubicBezTo>
                <a:cubicBezTo>
                  <a:pt x="37084" y="15495"/>
                  <a:pt x="33146" y="14733"/>
                  <a:pt x="28828" y="15875"/>
                </a:cubicBezTo>
                <a:close/>
                <a:moveTo>
                  <a:pt x="-475869" y="5153025"/>
                </a:moveTo>
                <a:moveTo>
                  <a:pt x="25272" y="2414"/>
                </a:moveTo>
                <a:cubicBezTo>
                  <a:pt x="34671" y="0"/>
                  <a:pt x="43179" y="1143"/>
                  <a:pt x="50800" y="5716"/>
                </a:cubicBezTo>
                <a:cubicBezTo>
                  <a:pt x="58420" y="10160"/>
                  <a:pt x="63372" y="17146"/>
                  <a:pt x="65785" y="26543"/>
                </a:cubicBezTo>
                <a:cubicBezTo>
                  <a:pt x="68198" y="35941"/>
                  <a:pt x="67183" y="44450"/>
                  <a:pt x="62610" y="52197"/>
                </a:cubicBezTo>
                <a:cubicBezTo>
                  <a:pt x="58165" y="59945"/>
                  <a:pt x="51308" y="65024"/>
                  <a:pt x="42164" y="67437"/>
                </a:cubicBezTo>
                <a:cubicBezTo>
                  <a:pt x="36448" y="68835"/>
                  <a:pt x="30607" y="68961"/>
                  <a:pt x="24765" y="67691"/>
                </a:cubicBezTo>
                <a:cubicBezTo>
                  <a:pt x="18922" y="66422"/>
                  <a:pt x="14096" y="63754"/>
                  <a:pt x="10033" y="59436"/>
                </a:cubicBezTo>
                <a:cubicBezTo>
                  <a:pt x="6096" y="55118"/>
                  <a:pt x="3175" y="49404"/>
                  <a:pt x="1396" y="42291"/>
                </a:cubicBezTo>
                <a:cubicBezTo>
                  <a:pt x="0" y="36830"/>
                  <a:pt x="0" y="31116"/>
                  <a:pt x="1396" y="25400"/>
                </a:cubicBezTo>
                <a:cubicBezTo>
                  <a:pt x="2794" y="19559"/>
                  <a:pt x="5588" y="14605"/>
                  <a:pt x="9778" y="10668"/>
                </a:cubicBezTo>
                <a:cubicBezTo>
                  <a:pt x="14096" y="6731"/>
                  <a:pt x="19177" y="3937"/>
                  <a:pt x="25272" y="2414"/>
                </a:cubicBezTo>
                <a:close/>
                <a:moveTo>
                  <a:pt x="-462408" y="515302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3" name="Freeform 263"/>
          <p:cNvSpPr/>
          <p:nvPr/>
        </p:nvSpPr>
        <p:spPr>
          <a:xfrm>
            <a:off x="5687059" y="1684529"/>
            <a:ext cx="70486" cy="72898"/>
          </a:xfrm>
          <a:custGeom>
            <a:avLst/>
            <a:gdLst/>
            <a:ahLst/>
            <a:cxnLst/>
            <a:rect l="0" t="0" r="0" b="0"/>
            <a:pathLst>
              <a:path w="70486" h="72898">
                <a:moveTo>
                  <a:pt x="0" y="12318"/>
                </a:moveTo>
                <a:lnTo>
                  <a:pt x="16637" y="8636"/>
                </a:lnTo>
                <a:lnTo>
                  <a:pt x="22733" y="37592"/>
                </a:lnTo>
                <a:cubicBezTo>
                  <a:pt x="24638" y="46355"/>
                  <a:pt x="26162" y="51688"/>
                  <a:pt x="27179" y="53593"/>
                </a:cubicBezTo>
                <a:cubicBezTo>
                  <a:pt x="28194" y="55499"/>
                  <a:pt x="29719" y="56768"/>
                  <a:pt x="31496" y="57531"/>
                </a:cubicBezTo>
                <a:cubicBezTo>
                  <a:pt x="33401" y="58419"/>
                  <a:pt x="35561" y="58546"/>
                  <a:pt x="38100" y="58038"/>
                </a:cubicBezTo>
                <a:cubicBezTo>
                  <a:pt x="40894" y="57404"/>
                  <a:pt x="43307" y="56133"/>
                  <a:pt x="45212" y="54101"/>
                </a:cubicBezTo>
                <a:cubicBezTo>
                  <a:pt x="47118" y="52069"/>
                  <a:pt x="48261" y="49783"/>
                  <a:pt x="48514" y="47243"/>
                </a:cubicBezTo>
                <a:cubicBezTo>
                  <a:pt x="48895" y="44831"/>
                  <a:pt x="48133" y="38988"/>
                  <a:pt x="46101" y="30099"/>
                </a:cubicBezTo>
                <a:lnTo>
                  <a:pt x="40513" y="3556"/>
                </a:lnTo>
                <a:lnTo>
                  <a:pt x="57024" y="0"/>
                </a:lnTo>
                <a:lnTo>
                  <a:pt x="70486" y="62864"/>
                </a:lnTo>
                <a:lnTo>
                  <a:pt x="55119" y="66167"/>
                </a:lnTo>
                <a:lnTo>
                  <a:pt x="53087" y="56768"/>
                </a:lnTo>
                <a:cubicBezTo>
                  <a:pt x="51562" y="60579"/>
                  <a:pt x="49150" y="63881"/>
                  <a:pt x="45720" y="66548"/>
                </a:cubicBezTo>
                <a:cubicBezTo>
                  <a:pt x="42419" y="69342"/>
                  <a:pt x="38736" y="71119"/>
                  <a:pt x="34544" y="72008"/>
                </a:cubicBezTo>
                <a:cubicBezTo>
                  <a:pt x="30354" y="72898"/>
                  <a:pt x="26417" y="72770"/>
                  <a:pt x="22606" y="71627"/>
                </a:cubicBezTo>
                <a:cubicBezTo>
                  <a:pt x="18924" y="70485"/>
                  <a:pt x="15875" y="68452"/>
                  <a:pt x="13717" y="65405"/>
                </a:cubicBezTo>
                <a:cubicBezTo>
                  <a:pt x="11557" y="62356"/>
                  <a:pt x="9780" y="57912"/>
                  <a:pt x="8510" y="51943"/>
                </a:cubicBezTo>
                <a:close/>
                <a:moveTo>
                  <a:pt x="-525906" y="5173471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4" name="Freeform 264"/>
          <p:cNvSpPr/>
          <p:nvPr/>
        </p:nvSpPr>
        <p:spPr>
          <a:xfrm>
            <a:off x="5764403" y="1673225"/>
            <a:ext cx="41275" cy="70740"/>
          </a:xfrm>
          <a:custGeom>
            <a:avLst/>
            <a:gdLst/>
            <a:ahLst/>
            <a:cxnLst/>
            <a:rect l="0" t="0" r="0" b="0"/>
            <a:pathLst>
              <a:path w="41275" h="70740">
                <a:moveTo>
                  <a:pt x="29591" y="635"/>
                </a:moveTo>
                <a:cubicBezTo>
                  <a:pt x="33400" y="0"/>
                  <a:pt x="37337" y="381"/>
                  <a:pt x="41275" y="1905"/>
                </a:cubicBezTo>
                <a:lnTo>
                  <a:pt x="38735" y="17399"/>
                </a:lnTo>
                <a:cubicBezTo>
                  <a:pt x="35560" y="16003"/>
                  <a:pt x="32766" y="15622"/>
                  <a:pt x="30352" y="16003"/>
                </a:cubicBezTo>
                <a:cubicBezTo>
                  <a:pt x="27939" y="16510"/>
                  <a:pt x="26162" y="17527"/>
                  <a:pt x="24764" y="19050"/>
                </a:cubicBezTo>
                <a:cubicBezTo>
                  <a:pt x="23368" y="20702"/>
                  <a:pt x="22479" y="23241"/>
                  <a:pt x="22098" y="26797"/>
                </a:cubicBezTo>
                <a:cubicBezTo>
                  <a:pt x="21843" y="30227"/>
                  <a:pt x="22606" y="37466"/>
                  <a:pt x="24637" y="48134"/>
                </a:cubicBezTo>
                <a:lnTo>
                  <a:pt x="28067" y="67691"/>
                </a:lnTo>
                <a:lnTo>
                  <a:pt x="11430" y="70740"/>
                </a:lnTo>
                <a:lnTo>
                  <a:pt x="0" y="7493"/>
                </a:lnTo>
                <a:lnTo>
                  <a:pt x="15493" y="4699"/>
                </a:lnTo>
                <a:lnTo>
                  <a:pt x="17144" y="13716"/>
                </a:lnTo>
                <a:cubicBezTo>
                  <a:pt x="19050" y="9017"/>
                  <a:pt x="20955" y="5716"/>
                  <a:pt x="22732" y="4065"/>
                </a:cubicBezTo>
                <a:cubicBezTo>
                  <a:pt x="24637" y="2286"/>
                  <a:pt x="26924" y="1143"/>
                  <a:pt x="29591" y="635"/>
                </a:cubicBezTo>
                <a:close/>
                <a:moveTo>
                  <a:pt x="-580263" y="518477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5" name="Freeform 265"/>
          <p:cNvSpPr/>
          <p:nvPr/>
        </p:nvSpPr>
        <p:spPr>
          <a:xfrm>
            <a:off x="5814186" y="1665224"/>
            <a:ext cx="62992" cy="68961"/>
          </a:xfrm>
          <a:custGeom>
            <a:avLst/>
            <a:gdLst/>
            <a:ahLst/>
            <a:cxnLst/>
            <a:rect l="0" t="0" r="0" b="0"/>
            <a:pathLst>
              <a:path w="62992" h="68961">
                <a:moveTo>
                  <a:pt x="27433" y="1143"/>
                </a:moveTo>
                <a:cubicBezTo>
                  <a:pt x="35179" y="0"/>
                  <a:pt x="41529" y="636"/>
                  <a:pt x="46610" y="3303"/>
                </a:cubicBezTo>
                <a:cubicBezTo>
                  <a:pt x="51690" y="5969"/>
                  <a:pt x="55754" y="10542"/>
                  <a:pt x="58674" y="17146"/>
                </a:cubicBezTo>
                <a:lnTo>
                  <a:pt x="42673" y="22606"/>
                </a:lnTo>
                <a:cubicBezTo>
                  <a:pt x="41529" y="19305"/>
                  <a:pt x="39879" y="17018"/>
                  <a:pt x="37719" y="15622"/>
                </a:cubicBezTo>
                <a:cubicBezTo>
                  <a:pt x="35434" y="14224"/>
                  <a:pt x="32767" y="13843"/>
                  <a:pt x="29592" y="14224"/>
                </a:cubicBezTo>
                <a:cubicBezTo>
                  <a:pt x="25400" y="14860"/>
                  <a:pt x="22353" y="16892"/>
                  <a:pt x="20321" y="20067"/>
                </a:cubicBezTo>
                <a:cubicBezTo>
                  <a:pt x="18161" y="23368"/>
                  <a:pt x="17654" y="28448"/>
                  <a:pt x="18669" y="35180"/>
                </a:cubicBezTo>
                <a:cubicBezTo>
                  <a:pt x="19812" y="42673"/>
                  <a:pt x="21844" y="47880"/>
                  <a:pt x="24892" y="50547"/>
                </a:cubicBezTo>
                <a:cubicBezTo>
                  <a:pt x="27814" y="53341"/>
                  <a:pt x="31497" y="54356"/>
                  <a:pt x="35815" y="53722"/>
                </a:cubicBezTo>
                <a:cubicBezTo>
                  <a:pt x="38990" y="53213"/>
                  <a:pt x="41403" y="51943"/>
                  <a:pt x="43180" y="49785"/>
                </a:cubicBezTo>
                <a:cubicBezTo>
                  <a:pt x="44959" y="47753"/>
                  <a:pt x="45974" y="44323"/>
                  <a:pt x="46102" y="39879"/>
                </a:cubicBezTo>
                <a:lnTo>
                  <a:pt x="62992" y="40132"/>
                </a:lnTo>
                <a:cubicBezTo>
                  <a:pt x="62485" y="48006"/>
                  <a:pt x="60072" y="54230"/>
                  <a:pt x="55754" y="58801"/>
                </a:cubicBezTo>
                <a:cubicBezTo>
                  <a:pt x="51435" y="63373"/>
                  <a:pt x="45212" y="66294"/>
                  <a:pt x="37085" y="67565"/>
                </a:cubicBezTo>
                <a:cubicBezTo>
                  <a:pt x="27686" y="68961"/>
                  <a:pt x="19940" y="67056"/>
                  <a:pt x="13462" y="62104"/>
                </a:cubicBezTo>
                <a:cubicBezTo>
                  <a:pt x="7112" y="57023"/>
                  <a:pt x="3175" y="49276"/>
                  <a:pt x="1652" y="38990"/>
                </a:cubicBezTo>
                <a:cubicBezTo>
                  <a:pt x="0" y="28448"/>
                  <a:pt x="1652" y="19812"/>
                  <a:pt x="6223" y="13209"/>
                </a:cubicBezTo>
                <a:cubicBezTo>
                  <a:pt x="10923" y="6605"/>
                  <a:pt x="18035" y="2541"/>
                  <a:pt x="27433" y="1143"/>
                </a:cubicBezTo>
                <a:close/>
                <a:moveTo>
                  <a:pt x="-622553" y="5192776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6" name="Freeform 266"/>
          <p:cNvSpPr/>
          <p:nvPr/>
        </p:nvSpPr>
        <p:spPr>
          <a:xfrm>
            <a:off x="5882385" y="1656461"/>
            <a:ext cx="61468" cy="68835"/>
          </a:xfrm>
          <a:custGeom>
            <a:avLst/>
            <a:gdLst/>
            <a:ahLst/>
            <a:cxnLst/>
            <a:rect l="0" t="0" r="0" b="0"/>
            <a:pathLst>
              <a:path w="61468" h="68835">
                <a:moveTo>
                  <a:pt x="29084" y="13843"/>
                </a:moveTo>
                <a:cubicBezTo>
                  <a:pt x="25400" y="14224"/>
                  <a:pt x="22480" y="15875"/>
                  <a:pt x="20448" y="18924"/>
                </a:cubicBezTo>
                <a:cubicBezTo>
                  <a:pt x="18288" y="21844"/>
                  <a:pt x="17526" y="25655"/>
                  <a:pt x="18161" y="30226"/>
                </a:cubicBezTo>
                <a:lnTo>
                  <a:pt x="43307" y="27305"/>
                </a:lnTo>
                <a:cubicBezTo>
                  <a:pt x="42673" y="22480"/>
                  <a:pt x="41022" y="18924"/>
                  <a:pt x="38355" y="16637"/>
                </a:cubicBezTo>
                <a:cubicBezTo>
                  <a:pt x="35561" y="14351"/>
                  <a:pt x="32512" y="13462"/>
                  <a:pt x="29084" y="13843"/>
                </a:cubicBezTo>
                <a:close/>
                <a:moveTo>
                  <a:pt x="-694689" y="5201539"/>
                </a:moveTo>
                <a:moveTo>
                  <a:pt x="26670" y="1017"/>
                </a:moveTo>
                <a:cubicBezTo>
                  <a:pt x="36068" y="0"/>
                  <a:pt x="43943" y="2286"/>
                  <a:pt x="50166" y="7874"/>
                </a:cubicBezTo>
                <a:cubicBezTo>
                  <a:pt x="56388" y="13589"/>
                  <a:pt x="60072" y="22861"/>
                  <a:pt x="61342" y="35814"/>
                </a:cubicBezTo>
                <a:lnTo>
                  <a:pt x="19050" y="40641"/>
                </a:lnTo>
                <a:cubicBezTo>
                  <a:pt x="19686" y="45593"/>
                  <a:pt x="21463" y="49276"/>
                  <a:pt x="24385" y="51817"/>
                </a:cubicBezTo>
                <a:cubicBezTo>
                  <a:pt x="27305" y="54356"/>
                  <a:pt x="30735" y="55373"/>
                  <a:pt x="34544" y="54864"/>
                </a:cubicBezTo>
                <a:cubicBezTo>
                  <a:pt x="37211" y="54611"/>
                  <a:pt x="39370" y="53594"/>
                  <a:pt x="41022" y="51943"/>
                </a:cubicBezTo>
                <a:cubicBezTo>
                  <a:pt x="42673" y="50293"/>
                  <a:pt x="43816" y="47880"/>
                  <a:pt x="44324" y="44578"/>
                </a:cubicBezTo>
                <a:lnTo>
                  <a:pt x="61468" y="45467"/>
                </a:lnTo>
                <a:cubicBezTo>
                  <a:pt x="59944" y="51817"/>
                  <a:pt x="57150" y="56897"/>
                  <a:pt x="52832" y="60706"/>
                </a:cubicBezTo>
                <a:cubicBezTo>
                  <a:pt x="48515" y="64389"/>
                  <a:pt x="42799" y="66675"/>
                  <a:pt x="35815" y="67564"/>
                </a:cubicBezTo>
                <a:cubicBezTo>
                  <a:pt x="24766" y="68835"/>
                  <a:pt x="16130" y="66041"/>
                  <a:pt x="10034" y="59436"/>
                </a:cubicBezTo>
                <a:cubicBezTo>
                  <a:pt x="5080" y="54103"/>
                  <a:pt x="2160" y="46991"/>
                  <a:pt x="1143" y="38100"/>
                </a:cubicBezTo>
                <a:cubicBezTo>
                  <a:pt x="0" y="27560"/>
                  <a:pt x="1779" y="19050"/>
                  <a:pt x="6731" y="12319"/>
                </a:cubicBezTo>
                <a:cubicBezTo>
                  <a:pt x="11557" y="5716"/>
                  <a:pt x="18161" y="2032"/>
                  <a:pt x="26670" y="1017"/>
                </a:cubicBezTo>
                <a:close/>
                <a:moveTo>
                  <a:pt x="-681863" y="520153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7" name="Freeform 267"/>
          <p:cNvSpPr/>
          <p:nvPr/>
        </p:nvSpPr>
        <p:spPr>
          <a:xfrm>
            <a:off x="6237859" y="1623949"/>
            <a:ext cx="72389" cy="89662"/>
          </a:xfrm>
          <a:custGeom>
            <a:avLst/>
            <a:gdLst/>
            <a:ahLst/>
            <a:cxnLst/>
            <a:rect l="0" t="0" r="0" b="0"/>
            <a:pathLst>
              <a:path w="72389" h="89662">
                <a:moveTo>
                  <a:pt x="22860" y="16256"/>
                </a:moveTo>
                <a:lnTo>
                  <a:pt x="21208" y="41275"/>
                </a:lnTo>
                <a:lnTo>
                  <a:pt x="30987" y="41911"/>
                </a:lnTo>
                <a:cubicBezTo>
                  <a:pt x="37973" y="42418"/>
                  <a:pt x="42671" y="42292"/>
                  <a:pt x="45085" y="41530"/>
                </a:cubicBezTo>
                <a:cubicBezTo>
                  <a:pt x="47625" y="40767"/>
                  <a:pt x="49530" y="39498"/>
                  <a:pt x="51054" y="37592"/>
                </a:cubicBezTo>
                <a:cubicBezTo>
                  <a:pt x="52450" y="35687"/>
                  <a:pt x="53339" y="33401"/>
                  <a:pt x="53467" y="30861"/>
                </a:cubicBezTo>
                <a:cubicBezTo>
                  <a:pt x="53720" y="27560"/>
                  <a:pt x="52958" y="24892"/>
                  <a:pt x="51181" y="22734"/>
                </a:cubicBezTo>
                <a:cubicBezTo>
                  <a:pt x="49402" y="20448"/>
                  <a:pt x="47117" y="19050"/>
                  <a:pt x="44323" y="18288"/>
                </a:cubicBezTo>
                <a:cubicBezTo>
                  <a:pt x="42163" y="17780"/>
                  <a:pt x="37973" y="17273"/>
                  <a:pt x="31495" y="16765"/>
                </a:cubicBezTo>
                <a:close/>
                <a:moveTo>
                  <a:pt x="-1020064" y="5234051"/>
                </a:moveTo>
                <a:moveTo>
                  <a:pt x="5969" y="0"/>
                </a:moveTo>
                <a:lnTo>
                  <a:pt x="34670" y="2032"/>
                </a:lnTo>
                <a:cubicBezTo>
                  <a:pt x="45593" y="2667"/>
                  <a:pt x="52577" y="3684"/>
                  <a:pt x="55880" y="4699"/>
                </a:cubicBezTo>
                <a:cubicBezTo>
                  <a:pt x="60832" y="6478"/>
                  <a:pt x="64896" y="9653"/>
                  <a:pt x="67944" y="14224"/>
                </a:cubicBezTo>
                <a:cubicBezTo>
                  <a:pt x="71119" y="18923"/>
                  <a:pt x="72389" y="24766"/>
                  <a:pt x="71881" y="31878"/>
                </a:cubicBezTo>
                <a:cubicBezTo>
                  <a:pt x="71500" y="37211"/>
                  <a:pt x="70231" y="41784"/>
                  <a:pt x="68071" y="45340"/>
                </a:cubicBezTo>
                <a:cubicBezTo>
                  <a:pt x="65786" y="48896"/>
                  <a:pt x="63119" y="51690"/>
                  <a:pt x="59944" y="53594"/>
                </a:cubicBezTo>
                <a:cubicBezTo>
                  <a:pt x="56769" y="55499"/>
                  <a:pt x="53594" y="56642"/>
                  <a:pt x="50419" y="57150"/>
                </a:cubicBezTo>
                <a:cubicBezTo>
                  <a:pt x="46100" y="57659"/>
                  <a:pt x="39877" y="57659"/>
                  <a:pt x="31750" y="57150"/>
                </a:cubicBezTo>
                <a:lnTo>
                  <a:pt x="20193" y="56388"/>
                </a:lnTo>
                <a:lnTo>
                  <a:pt x="17906" y="89662"/>
                </a:lnTo>
                <a:lnTo>
                  <a:pt x="0" y="88519"/>
                </a:lnTo>
                <a:close/>
                <a:moveTo>
                  <a:pt x="-1003808" y="5234051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8" name="Freeform 268"/>
          <p:cNvSpPr/>
          <p:nvPr/>
        </p:nvSpPr>
        <p:spPr>
          <a:xfrm>
            <a:off x="6319773" y="1654684"/>
            <a:ext cx="47753" cy="65532"/>
          </a:xfrm>
          <a:custGeom>
            <a:avLst/>
            <a:gdLst/>
            <a:ahLst/>
            <a:cxnLst/>
            <a:rect l="0" t="0" r="0" b="0"/>
            <a:pathLst>
              <a:path w="47753" h="65532">
                <a:moveTo>
                  <a:pt x="36957" y="1651"/>
                </a:moveTo>
                <a:cubicBezTo>
                  <a:pt x="40767" y="2032"/>
                  <a:pt x="44450" y="3428"/>
                  <a:pt x="47753" y="5969"/>
                </a:cubicBezTo>
                <a:lnTo>
                  <a:pt x="41022" y="20065"/>
                </a:lnTo>
                <a:cubicBezTo>
                  <a:pt x="38355" y="18033"/>
                  <a:pt x="35815" y="16763"/>
                  <a:pt x="33402" y="16509"/>
                </a:cubicBezTo>
                <a:cubicBezTo>
                  <a:pt x="30988" y="16256"/>
                  <a:pt x="28956" y="16763"/>
                  <a:pt x="27179" y="17907"/>
                </a:cubicBezTo>
                <a:cubicBezTo>
                  <a:pt x="25400" y="19050"/>
                  <a:pt x="23877" y="21208"/>
                  <a:pt x="22606" y="24511"/>
                </a:cubicBezTo>
                <a:cubicBezTo>
                  <a:pt x="21210" y="27939"/>
                  <a:pt x="20067" y="34925"/>
                  <a:pt x="18923" y="45846"/>
                </a:cubicBezTo>
                <a:lnTo>
                  <a:pt x="17018" y="65532"/>
                </a:lnTo>
                <a:lnTo>
                  <a:pt x="0" y="63881"/>
                </a:lnTo>
                <a:lnTo>
                  <a:pt x="6605" y="0"/>
                </a:lnTo>
                <a:lnTo>
                  <a:pt x="22225" y="1524"/>
                </a:lnTo>
                <a:lnTo>
                  <a:pt x="21336" y="10668"/>
                </a:lnTo>
                <a:cubicBezTo>
                  <a:pt x="24511" y="6603"/>
                  <a:pt x="27179" y="4063"/>
                  <a:pt x="29465" y="2920"/>
                </a:cubicBezTo>
                <a:cubicBezTo>
                  <a:pt x="31750" y="1777"/>
                  <a:pt x="34291" y="1270"/>
                  <a:pt x="36957" y="1651"/>
                </a:cubicBezTo>
                <a:close/>
                <a:moveTo>
                  <a:pt x="-1118108" y="5203316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9" name="Freeform 269"/>
          <p:cNvSpPr/>
          <p:nvPr/>
        </p:nvSpPr>
        <p:spPr>
          <a:xfrm>
            <a:off x="6368669" y="1661541"/>
            <a:ext cx="67945" cy="68707"/>
          </a:xfrm>
          <a:custGeom>
            <a:avLst/>
            <a:gdLst/>
            <a:ahLst/>
            <a:cxnLst/>
            <a:rect l="0" t="0" r="0" b="0"/>
            <a:pathLst>
              <a:path w="67945" h="68707">
                <a:moveTo>
                  <a:pt x="36321" y="14606"/>
                </a:moveTo>
                <a:cubicBezTo>
                  <a:pt x="32003" y="13970"/>
                  <a:pt x="28066" y="15240"/>
                  <a:pt x="24638" y="18162"/>
                </a:cubicBezTo>
                <a:cubicBezTo>
                  <a:pt x="21209" y="21082"/>
                  <a:pt x="19050" y="25781"/>
                  <a:pt x="18160" y="32005"/>
                </a:cubicBezTo>
                <a:cubicBezTo>
                  <a:pt x="17271" y="38355"/>
                  <a:pt x="18160" y="43434"/>
                  <a:pt x="20701" y="47118"/>
                </a:cubicBezTo>
                <a:cubicBezTo>
                  <a:pt x="23240" y="50927"/>
                  <a:pt x="26670" y="53087"/>
                  <a:pt x="31115" y="53721"/>
                </a:cubicBezTo>
                <a:cubicBezTo>
                  <a:pt x="35559" y="54230"/>
                  <a:pt x="39370" y="53087"/>
                  <a:pt x="42798" y="50165"/>
                </a:cubicBezTo>
                <a:cubicBezTo>
                  <a:pt x="46227" y="47118"/>
                  <a:pt x="48386" y="42545"/>
                  <a:pt x="49276" y="36069"/>
                </a:cubicBezTo>
                <a:cubicBezTo>
                  <a:pt x="50165" y="29845"/>
                  <a:pt x="49276" y="24893"/>
                  <a:pt x="46735" y="21082"/>
                </a:cubicBezTo>
                <a:cubicBezTo>
                  <a:pt x="44196" y="17400"/>
                  <a:pt x="40766" y="15240"/>
                  <a:pt x="36321" y="14606"/>
                </a:cubicBezTo>
                <a:close/>
                <a:moveTo>
                  <a:pt x="-1186816" y="5196459"/>
                </a:moveTo>
                <a:moveTo>
                  <a:pt x="38227" y="889"/>
                </a:moveTo>
                <a:cubicBezTo>
                  <a:pt x="47752" y="2159"/>
                  <a:pt x="55245" y="6350"/>
                  <a:pt x="60578" y="13463"/>
                </a:cubicBezTo>
                <a:cubicBezTo>
                  <a:pt x="65913" y="20575"/>
                  <a:pt x="67945" y="28830"/>
                  <a:pt x="66547" y="38355"/>
                </a:cubicBezTo>
                <a:cubicBezTo>
                  <a:pt x="65277" y="48006"/>
                  <a:pt x="61086" y="55626"/>
                  <a:pt x="54102" y="61088"/>
                </a:cubicBezTo>
                <a:cubicBezTo>
                  <a:pt x="46990" y="66549"/>
                  <a:pt x="38734" y="68707"/>
                  <a:pt x="29336" y="67438"/>
                </a:cubicBezTo>
                <a:cubicBezTo>
                  <a:pt x="23495" y="66675"/>
                  <a:pt x="18160" y="64517"/>
                  <a:pt x="13208" y="61214"/>
                </a:cubicBezTo>
                <a:cubicBezTo>
                  <a:pt x="8254" y="57913"/>
                  <a:pt x="4698" y="53468"/>
                  <a:pt x="2666" y="48006"/>
                </a:cubicBezTo>
                <a:cubicBezTo>
                  <a:pt x="634" y="42545"/>
                  <a:pt x="0" y="36069"/>
                  <a:pt x="1015" y="28830"/>
                </a:cubicBezTo>
                <a:cubicBezTo>
                  <a:pt x="1777" y="23242"/>
                  <a:pt x="3936" y="18034"/>
                  <a:pt x="7365" y="13081"/>
                </a:cubicBezTo>
                <a:cubicBezTo>
                  <a:pt x="10795" y="8256"/>
                  <a:pt x="15240" y="4826"/>
                  <a:pt x="20701" y="2668"/>
                </a:cubicBezTo>
                <a:cubicBezTo>
                  <a:pt x="26161" y="636"/>
                  <a:pt x="31877" y="0"/>
                  <a:pt x="38227" y="889"/>
                </a:cubicBezTo>
                <a:close/>
                <a:moveTo>
                  <a:pt x="-1173099" y="519645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0" name="Freeform 270"/>
          <p:cNvSpPr/>
          <p:nvPr/>
        </p:nvSpPr>
        <p:spPr>
          <a:xfrm>
            <a:off x="6445377" y="1654175"/>
            <a:ext cx="73279" cy="90171"/>
          </a:xfrm>
          <a:custGeom>
            <a:avLst/>
            <a:gdLst/>
            <a:ahLst/>
            <a:cxnLst/>
            <a:rect l="0" t="0" r="0" b="0"/>
            <a:pathLst>
              <a:path w="73279" h="90171">
                <a:moveTo>
                  <a:pt x="36449" y="32893"/>
                </a:moveTo>
                <a:cubicBezTo>
                  <a:pt x="32512" y="32259"/>
                  <a:pt x="28828" y="33274"/>
                  <a:pt x="25653" y="35941"/>
                </a:cubicBezTo>
                <a:cubicBezTo>
                  <a:pt x="22351" y="38609"/>
                  <a:pt x="20193" y="43054"/>
                  <a:pt x="19176" y="49404"/>
                </a:cubicBezTo>
                <a:cubicBezTo>
                  <a:pt x="17907" y="56135"/>
                  <a:pt x="18033" y="61215"/>
                  <a:pt x="19303" y="64516"/>
                </a:cubicBezTo>
                <a:cubicBezTo>
                  <a:pt x="21336" y="69342"/>
                  <a:pt x="24638" y="72136"/>
                  <a:pt x="29463" y="73025"/>
                </a:cubicBezTo>
                <a:cubicBezTo>
                  <a:pt x="33401" y="73787"/>
                  <a:pt x="36957" y="72645"/>
                  <a:pt x="40258" y="69850"/>
                </a:cubicBezTo>
                <a:cubicBezTo>
                  <a:pt x="43433" y="67056"/>
                  <a:pt x="45719" y="62358"/>
                  <a:pt x="46863" y="55880"/>
                </a:cubicBezTo>
                <a:cubicBezTo>
                  <a:pt x="48132" y="48641"/>
                  <a:pt x="47751" y="43180"/>
                  <a:pt x="45593" y="39497"/>
                </a:cubicBezTo>
                <a:cubicBezTo>
                  <a:pt x="43561" y="35815"/>
                  <a:pt x="40513" y="33655"/>
                  <a:pt x="36449" y="32893"/>
                </a:cubicBezTo>
                <a:close/>
                <a:moveTo>
                  <a:pt x="-1274445" y="5203825"/>
                </a:moveTo>
                <a:moveTo>
                  <a:pt x="56514" y="0"/>
                </a:moveTo>
                <a:lnTo>
                  <a:pt x="73279" y="2922"/>
                </a:lnTo>
                <a:lnTo>
                  <a:pt x="58039" y="90171"/>
                </a:lnTo>
                <a:lnTo>
                  <a:pt x="42418" y="87504"/>
                </a:lnTo>
                <a:lnTo>
                  <a:pt x="44069" y="78233"/>
                </a:lnTo>
                <a:cubicBezTo>
                  <a:pt x="40894" y="81280"/>
                  <a:pt x="37338" y="83440"/>
                  <a:pt x="33527" y="84710"/>
                </a:cubicBezTo>
                <a:cubicBezTo>
                  <a:pt x="29718" y="85853"/>
                  <a:pt x="26034" y="86106"/>
                  <a:pt x="22478" y="85472"/>
                </a:cubicBezTo>
                <a:cubicBezTo>
                  <a:pt x="15113" y="84202"/>
                  <a:pt x="9398" y="80137"/>
                  <a:pt x="5333" y="73406"/>
                </a:cubicBezTo>
                <a:cubicBezTo>
                  <a:pt x="1143" y="66548"/>
                  <a:pt x="0" y="58040"/>
                  <a:pt x="1777" y="47498"/>
                </a:cubicBezTo>
                <a:cubicBezTo>
                  <a:pt x="3682" y="36830"/>
                  <a:pt x="7619" y="29084"/>
                  <a:pt x="13715" y="24385"/>
                </a:cubicBezTo>
                <a:cubicBezTo>
                  <a:pt x="19684" y="19685"/>
                  <a:pt x="26543" y="18035"/>
                  <a:pt x="34289" y="19431"/>
                </a:cubicBezTo>
                <a:cubicBezTo>
                  <a:pt x="41275" y="20574"/>
                  <a:pt x="46989" y="24639"/>
                  <a:pt x="51053" y="31370"/>
                </a:cubicBezTo>
                <a:close/>
                <a:moveTo>
                  <a:pt x="-1241552" y="520382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1" name="Freeform 271"/>
          <p:cNvSpPr/>
          <p:nvPr/>
        </p:nvSpPr>
        <p:spPr>
          <a:xfrm>
            <a:off x="6523735" y="1684910"/>
            <a:ext cx="67183" cy="75056"/>
          </a:xfrm>
          <a:custGeom>
            <a:avLst/>
            <a:gdLst/>
            <a:ahLst/>
            <a:cxnLst/>
            <a:rect l="0" t="0" r="0" b="0"/>
            <a:pathLst>
              <a:path w="67183" h="75056">
                <a:moveTo>
                  <a:pt x="10160" y="0"/>
                </a:moveTo>
                <a:lnTo>
                  <a:pt x="26671" y="3556"/>
                </a:lnTo>
                <a:lnTo>
                  <a:pt x="20447" y="32385"/>
                </a:lnTo>
                <a:cubicBezTo>
                  <a:pt x="18543" y="41275"/>
                  <a:pt x="17654" y="46736"/>
                  <a:pt x="17908" y="48894"/>
                </a:cubicBezTo>
                <a:cubicBezTo>
                  <a:pt x="18034" y="50926"/>
                  <a:pt x="18796" y="52831"/>
                  <a:pt x="20194" y="54229"/>
                </a:cubicBezTo>
                <a:cubicBezTo>
                  <a:pt x="21591" y="55752"/>
                  <a:pt x="23496" y="56769"/>
                  <a:pt x="25908" y="57404"/>
                </a:cubicBezTo>
                <a:cubicBezTo>
                  <a:pt x="28830" y="58038"/>
                  <a:pt x="31496" y="57785"/>
                  <a:pt x="34036" y="56642"/>
                </a:cubicBezTo>
                <a:cubicBezTo>
                  <a:pt x="36704" y="55625"/>
                  <a:pt x="38608" y="53975"/>
                  <a:pt x="39879" y="51943"/>
                </a:cubicBezTo>
                <a:cubicBezTo>
                  <a:pt x="41275" y="49783"/>
                  <a:pt x="42926" y="44195"/>
                  <a:pt x="44832" y="35179"/>
                </a:cubicBezTo>
                <a:lnTo>
                  <a:pt x="50546" y="8762"/>
                </a:lnTo>
                <a:lnTo>
                  <a:pt x="67183" y="12319"/>
                </a:lnTo>
                <a:lnTo>
                  <a:pt x="53595" y="75056"/>
                </a:lnTo>
                <a:lnTo>
                  <a:pt x="38228" y="71755"/>
                </a:lnTo>
                <a:lnTo>
                  <a:pt x="40259" y="62356"/>
                </a:lnTo>
                <a:cubicBezTo>
                  <a:pt x="37211" y="65277"/>
                  <a:pt x="33656" y="67182"/>
                  <a:pt x="29465" y="68325"/>
                </a:cubicBezTo>
                <a:cubicBezTo>
                  <a:pt x="25273" y="69469"/>
                  <a:pt x="21209" y="69595"/>
                  <a:pt x="17019" y="68706"/>
                </a:cubicBezTo>
                <a:cubicBezTo>
                  <a:pt x="12828" y="67818"/>
                  <a:pt x="9271" y="66039"/>
                  <a:pt x="6350" y="63500"/>
                </a:cubicBezTo>
                <a:cubicBezTo>
                  <a:pt x="3430" y="60832"/>
                  <a:pt x="1524" y="57785"/>
                  <a:pt x="762" y="54101"/>
                </a:cubicBezTo>
                <a:cubicBezTo>
                  <a:pt x="0" y="50419"/>
                  <a:pt x="255" y="45593"/>
                  <a:pt x="1524" y="39750"/>
                </a:cubicBezTo>
                <a:close/>
                <a:moveTo>
                  <a:pt x="-1350645" y="517309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2" name="Freeform 272"/>
          <p:cNvSpPr/>
          <p:nvPr/>
        </p:nvSpPr>
        <p:spPr>
          <a:xfrm>
            <a:off x="6597395" y="1705229"/>
            <a:ext cx="63755" cy="69343"/>
          </a:xfrm>
          <a:custGeom>
            <a:avLst/>
            <a:gdLst/>
            <a:ahLst/>
            <a:cxnLst/>
            <a:rect l="0" t="0" r="0" b="0"/>
            <a:pathLst>
              <a:path w="63755" h="69343">
                <a:moveTo>
                  <a:pt x="41148" y="2413"/>
                </a:moveTo>
                <a:cubicBezTo>
                  <a:pt x="48769" y="4318"/>
                  <a:pt x="54357" y="7493"/>
                  <a:pt x="58039" y="11938"/>
                </a:cubicBezTo>
                <a:cubicBezTo>
                  <a:pt x="61596" y="16256"/>
                  <a:pt x="63500" y="22099"/>
                  <a:pt x="63755" y="29337"/>
                </a:cubicBezTo>
                <a:lnTo>
                  <a:pt x="46863" y="28068"/>
                </a:lnTo>
                <a:cubicBezTo>
                  <a:pt x="47118" y="24638"/>
                  <a:pt x="46483" y="21971"/>
                  <a:pt x="44959" y="19812"/>
                </a:cubicBezTo>
                <a:cubicBezTo>
                  <a:pt x="43435" y="17654"/>
                  <a:pt x="41148" y="16130"/>
                  <a:pt x="38100" y="15368"/>
                </a:cubicBezTo>
                <a:cubicBezTo>
                  <a:pt x="34036" y="14351"/>
                  <a:pt x="30353" y="14860"/>
                  <a:pt x="27178" y="17145"/>
                </a:cubicBezTo>
                <a:cubicBezTo>
                  <a:pt x="24003" y="19305"/>
                  <a:pt x="21590" y="23750"/>
                  <a:pt x="19939" y="30354"/>
                </a:cubicBezTo>
                <a:cubicBezTo>
                  <a:pt x="18035" y="37719"/>
                  <a:pt x="17908" y="43307"/>
                  <a:pt x="19559" y="46991"/>
                </a:cubicBezTo>
                <a:cubicBezTo>
                  <a:pt x="21336" y="50674"/>
                  <a:pt x="24258" y="53087"/>
                  <a:pt x="28448" y="54102"/>
                </a:cubicBezTo>
                <a:cubicBezTo>
                  <a:pt x="31497" y="54864"/>
                  <a:pt x="34290" y="54611"/>
                  <a:pt x="36703" y="53341"/>
                </a:cubicBezTo>
                <a:cubicBezTo>
                  <a:pt x="39244" y="52198"/>
                  <a:pt x="41402" y="49404"/>
                  <a:pt x="43308" y="45339"/>
                </a:cubicBezTo>
                <a:lnTo>
                  <a:pt x="58801" y="52198"/>
                </a:lnTo>
                <a:cubicBezTo>
                  <a:pt x="55246" y="59182"/>
                  <a:pt x="50547" y="64008"/>
                  <a:pt x="44832" y="66549"/>
                </a:cubicBezTo>
                <a:cubicBezTo>
                  <a:pt x="39116" y="69088"/>
                  <a:pt x="32259" y="69343"/>
                  <a:pt x="24258" y="67311"/>
                </a:cubicBezTo>
                <a:cubicBezTo>
                  <a:pt x="15113" y="65025"/>
                  <a:pt x="8636" y="60199"/>
                  <a:pt x="4699" y="53087"/>
                </a:cubicBezTo>
                <a:cubicBezTo>
                  <a:pt x="762" y="45975"/>
                  <a:pt x="0" y="37338"/>
                  <a:pt x="2668" y="27179"/>
                </a:cubicBezTo>
                <a:cubicBezTo>
                  <a:pt x="5335" y="16892"/>
                  <a:pt x="10034" y="9652"/>
                  <a:pt x="16891" y="5335"/>
                </a:cubicBezTo>
                <a:cubicBezTo>
                  <a:pt x="23876" y="1017"/>
                  <a:pt x="31877" y="0"/>
                  <a:pt x="41148" y="2413"/>
                </a:cubicBezTo>
                <a:close/>
                <a:moveTo>
                  <a:pt x="-1447037" y="5152771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3" name="Freeform 273"/>
          <p:cNvSpPr/>
          <p:nvPr/>
        </p:nvSpPr>
        <p:spPr>
          <a:xfrm>
            <a:off x="6666610" y="1703452"/>
            <a:ext cx="42165" cy="86614"/>
          </a:xfrm>
          <a:custGeom>
            <a:avLst/>
            <a:gdLst/>
            <a:ahLst/>
            <a:cxnLst/>
            <a:rect l="0" t="0" r="0" b="0"/>
            <a:pathLst>
              <a:path w="42165" h="86614">
                <a:moveTo>
                  <a:pt x="37338" y="0"/>
                </a:moveTo>
                <a:lnTo>
                  <a:pt x="30988" y="21844"/>
                </a:lnTo>
                <a:lnTo>
                  <a:pt x="42165" y="25019"/>
                </a:lnTo>
                <a:lnTo>
                  <a:pt x="38482" y="38100"/>
                </a:lnTo>
                <a:lnTo>
                  <a:pt x="27306" y="34797"/>
                </a:lnTo>
                <a:lnTo>
                  <a:pt x="20067" y="59689"/>
                </a:lnTo>
                <a:cubicBezTo>
                  <a:pt x="18670" y="64770"/>
                  <a:pt x="17908" y="67690"/>
                  <a:pt x="17908" y="68579"/>
                </a:cubicBezTo>
                <a:cubicBezTo>
                  <a:pt x="17908" y="69469"/>
                  <a:pt x="18161" y="70358"/>
                  <a:pt x="18796" y="71120"/>
                </a:cubicBezTo>
                <a:cubicBezTo>
                  <a:pt x="19305" y="71882"/>
                  <a:pt x="20194" y="72389"/>
                  <a:pt x="21336" y="72644"/>
                </a:cubicBezTo>
                <a:cubicBezTo>
                  <a:pt x="22860" y="73152"/>
                  <a:pt x="25146" y="73278"/>
                  <a:pt x="28321" y="73025"/>
                </a:cubicBezTo>
                <a:lnTo>
                  <a:pt x="26035" y="86106"/>
                </a:lnTo>
                <a:cubicBezTo>
                  <a:pt x="21845" y="86614"/>
                  <a:pt x="17272" y="86233"/>
                  <a:pt x="12446" y="84835"/>
                </a:cubicBezTo>
                <a:cubicBezTo>
                  <a:pt x="9525" y="83946"/>
                  <a:pt x="6985" y="82677"/>
                  <a:pt x="4954" y="81026"/>
                </a:cubicBezTo>
                <a:cubicBezTo>
                  <a:pt x="2795" y="79375"/>
                  <a:pt x="1524" y="77596"/>
                  <a:pt x="762" y="75691"/>
                </a:cubicBezTo>
                <a:cubicBezTo>
                  <a:pt x="128" y="73787"/>
                  <a:pt x="0" y="71501"/>
                  <a:pt x="382" y="68707"/>
                </a:cubicBezTo>
                <a:cubicBezTo>
                  <a:pt x="508" y="66675"/>
                  <a:pt x="1524" y="62864"/>
                  <a:pt x="3175" y="57022"/>
                </a:cubicBezTo>
                <a:lnTo>
                  <a:pt x="10922" y="30098"/>
                </a:lnTo>
                <a:lnTo>
                  <a:pt x="3430" y="27939"/>
                </a:lnTo>
                <a:lnTo>
                  <a:pt x="7112" y="14985"/>
                </a:lnTo>
                <a:lnTo>
                  <a:pt x="14606" y="17145"/>
                </a:lnTo>
                <a:lnTo>
                  <a:pt x="18161" y="4826"/>
                </a:lnTo>
                <a:close/>
                <a:moveTo>
                  <a:pt x="-1512062" y="5154548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4" name="Freeform 274"/>
          <p:cNvSpPr/>
          <p:nvPr/>
        </p:nvSpPr>
        <p:spPr>
          <a:xfrm>
            <a:off x="6702679" y="1735202"/>
            <a:ext cx="64897" cy="70612"/>
          </a:xfrm>
          <a:custGeom>
            <a:avLst/>
            <a:gdLst/>
            <a:ahLst/>
            <a:cxnLst/>
            <a:rect l="0" t="0" r="0" b="0"/>
            <a:pathLst>
              <a:path w="64897" h="70612">
                <a:moveTo>
                  <a:pt x="42799" y="3175"/>
                </a:moveTo>
                <a:cubicBezTo>
                  <a:pt x="51180" y="5841"/>
                  <a:pt x="56896" y="9144"/>
                  <a:pt x="60198" y="13208"/>
                </a:cubicBezTo>
                <a:cubicBezTo>
                  <a:pt x="63373" y="17145"/>
                  <a:pt x="64897" y="22097"/>
                  <a:pt x="64642" y="27939"/>
                </a:cubicBezTo>
                <a:lnTo>
                  <a:pt x="48514" y="25908"/>
                </a:lnTo>
                <a:cubicBezTo>
                  <a:pt x="48640" y="23368"/>
                  <a:pt x="48005" y="21082"/>
                  <a:pt x="46609" y="19303"/>
                </a:cubicBezTo>
                <a:cubicBezTo>
                  <a:pt x="45085" y="17398"/>
                  <a:pt x="42799" y="15875"/>
                  <a:pt x="39369" y="14858"/>
                </a:cubicBezTo>
                <a:cubicBezTo>
                  <a:pt x="35052" y="13462"/>
                  <a:pt x="31877" y="13081"/>
                  <a:pt x="29590" y="13715"/>
                </a:cubicBezTo>
                <a:cubicBezTo>
                  <a:pt x="28193" y="14223"/>
                  <a:pt x="27177" y="15113"/>
                  <a:pt x="26797" y="16383"/>
                </a:cubicBezTo>
                <a:cubicBezTo>
                  <a:pt x="26415" y="17526"/>
                  <a:pt x="26542" y="18669"/>
                  <a:pt x="27431" y="19812"/>
                </a:cubicBezTo>
                <a:cubicBezTo>
                  <a:pt x="28575" y="21463"/>
                  <a:pt x="33147" y="24510"/>
                  <a:pt x="41148" y="29209"/>
                </a:cubicBezTo>
                <a:cubicBezTo>
                  <a:pt x="49022" y="33908"/>
                  <a:pt x="54355" y="38227"/>
                  <a:pt x="56896" y="42164"/>
                </a:cubicBezTo>
                <a:cubicBezTo>
                  <a:pt x="59309" y="46227"/>
                  <a:pt x="59689" y="50672"/>
                  <a:pt x="58039" y="55879"/>
                </a:cubicBezTo>
                <a:cubicBezTo>
                  <a:pt x="56261" y="61468"/>
                  <a:pt x="52451" y="65532"/>
                  <a:pt x="46481" y="68071"/>
                </a:cubicBezTo>
                <a:cubicBezTo>
                  <a:pt x="40513" y="70612"/>
                  <a:pt x="32892" y="70358"/>
                  <a:pt x="23749" y="67437"/>
                </a:cubicBezTo>
                <a:cubicBezTo>
                  <a:pt x="15366" y="64770"/>
                  <a:pt x="9271" y="61087"/>
                  <a:pt x="5588" y="56133"/>
                </a:cubicBezTo>
                <a:cubicBezTo>
                  <a:pt x="1777" y="51181"/>
                  <a:pt x="0" y="45593"/>
                  <a:pt x="380" y="39243"/>
                </a:cubicBezTo>
                <a:lnTo>
                  <a:pt x="17399" y="42037"/>
                </a:lnTo>
                <a:cubicBezTo>
                  <a:pt x="17144" y="45339"/>
                  <a:pt x="17779" y="48259"/>
                  <a:pt x="19303" y="50545"/>
                </a:cubicBezTo>
                <a:cubicBezTo>
                  <a:pt x="20954" y="52832"/>
                  <a:pt x="23622" y="54609"/>
                  <a:pt x="27431" y="55752"/>
                </a:cubicBezTo>
                <a:cubicBezTo>
                  <a:pt x="31623" y="57150"/>
                  <a:pt x="35052" y="57403"/>
                  <a:pt x="37591" y="56514"/>
                </a:cubicBezTo>
                <a:cubicBezTo>
                  <a:pt x="39369" y="55879"/>
                  <a:pt x="40513" y="54609"/>
                  <a:pt x="41148" y="52832"/>
                </a:cubicBezTo>
                <a:cubicBezTo>
                  <a:pt x="41528" y="51689"/>
                  <a:pt x="41402" y="50545"/>
                  <a:pt x="40893" y="49402"/>
                </a:cubicBezTo>
                <a:cubicBezTo>
                  <a:pt x="40386" y="48387"/>
                  <a:pt x="38862" y="47116"/>
                  <a:pt x="36194" y="45593"/>
                </a:cubicBezTo>
                <a:cubicBezTo>
                  <a:pt x="24129" y="38481"/>
                  <a:pt x="16637" y="33273"/>
                  <a:pt x="13969" y="29718"/>
                </a:cubicBezTo>
                <a:cubicBezTo>
                  <a:pt x="10160" y="24891"/>
                  <a:pt x="9143" y="19558"/>
                  <a:pt x="11049" y="13715"/>
                </a:cubicBezTo>
                <a:cubicBezTo>
                  <a:pt x="12700" y="8382"/>
                  <a:pt x="16255" y="4571"/>
                  <a:pt x="21589" y="2285"/>
                </a:cubicBezTo>
                <a:cubicBezTo>
                  <a:pt x="26924" y="0"/>
                  <a:pt x="34036" y="381"/>
                  <a:pt x="42799" y="3175"/>
                </a:cubicBezTo>
                <a:close/>
                <a:moveTo>
                  <a:pt x="-1583056" y="5122798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5" name="Freeform 275"/>
          <p:cNvSpPr/>
          <p:nvPr/>
        </p:nvSpPr>
        <p:spPr>
          <a:xfrm>
            <a:off x="6804279" y="1750441"/>
            <a:ext cx="78104" cy="102489"/>
          </a:xfrm>
          <a:custGeom>
            <a:avLst/>
            <a:gdLst/>
            <a:ahLst/>
            <a:cxnLst/>
            <a:rect l="0" t="0" r="0" b="0"/>
            <a:pathLst>
              <a:path w="78104" h="102489">
                <a:moveTo>
                  <a:pt x="35178" y="47118"/>
                </a:moveTo>
                <a:cubicBezTo>
                  <a:pt x="30861" y="47625"/>
                  <a:pt x="27304" y="48769"/>
                  <a:pt x="24511" y="50674"/>
                </a:cubicBezTo>
                <a:cubicBezTo>
                  <a:pt x="21716" y="52579"/>
                  <a:pt x="19685" y="54864"/>
                  <a:pt x="18668" y="57531"/>
                </a:cubicBezTo>
                <a:cubicBezTo>
                  <a:pt x="17399" y="60961"/>
                  <a:pt x="17399" y="64263"/>
                  <a:pt x="18796" y="67311"/>
                </a:cubicBezTo>
                <a:cubicBezTo>
                  <a:pt x="20192" y="70231"/>
                  <a:pt x="22860" y="72518"/>
                  <a:pt x="26542" y="73914"/>
                </a:cubicBezTo>
                <a:cubicBezTo>
                  <a:pt x="29082" y="74931"/>
                  <a:pt x="31623" y="75312"/>
                  <a:pt x="34289" y="75312"/>
                </a:cubicBezTo>
                <a:cubicBezTo>
                  <a:pt x="36956" y="75184"/>
                  <a:pt x="40131" y="74550"/>
                  <a:pt x="43688" y="73280"/>
                </a:cubicBezTo>
                <a:close/>
                <a:moveTo>
                  <a:pt x="-1743838" y="5107559"/>
                </a:moveTo>
                <a:moveTo>
                  <a:pt x="55499" y="14732"/>
                </a:moveTo>
                <a:cubicBezTo>
                  <a:pt x="52959" y="13717"/>
                  <a:pt x="50800" y="13589"/>
                  <a:pt x="48894" y="14351"/>
                </a:cubicBezTo>
                <a:cubicBezTo>
                  <a:pt x="46989" y="14987"/>
                  <a:pt x="45719" y="16130"/>
                  <a:pt x="45085" y="17907"/>
                </a:cubicBezTo>
                <a:cubicBezTo>
                  <a:pt x="44323" y="19813"/>
                  <a:pt x="44577" y="22606"/>
                  <a:pt x="45974" y="26289"/>
                </a:cubicBezTo>
                <a:lnTo>
                  <a:pt x="48005" y="32386"/>
                </a:lnTo>
                <a:lnTo>
                  <a:pt x="53593" y="30734"/>
                </a:lnTo>
                <a:cubicBezTo>
                  <a:pt x="57657" y="29464"/>
                  <a:pt x="60198" y="27687"/>
                  <a:pt x="61214" y="25274"/>
                </a:cubicBezTo>
                <a:cubicBezTo>
                  <a:pt x="61976" y="23242"/>
                  <a:pt x="61849" y="21209"/>
                  <a:pt x="60832" y="19177"/>
                </a:cubicBezTo>
                <a:cubicBezTo>
                  <a:pt x="59943" y="17273"/>
                  <a:pt x="58165" y="15749"/>
                  <a:pt x="55499" y="14732"/>
                </a:cubicBezTo>
                <a:close/>
                <a:moveTo>
                  <a:pt x="-1711452" y="5107559"/>
                </a:moveTo>
                <a:moveTo>
                  <a:pt x="59436" y="3430"/>
                </a:moveTo>
                <a:cubicBezTo>
                  <a:pt x="66548" y="6096"/>
                  <a:pt x="71501" y="10161"/>
                  <a:pt x="74040" y="15368"/>
                </a:cubicBezTo>
                <a:cubicBezTo>
                  <a:pt x="76707" y="20575"/>
                  <a:pt x="76962" y="25781"/>
                  <a:pt x="74929" y="30988"/>
                </a:cubicBezTo>
                <a:cubicBezTo>
                  <a:pt x="73660" y="34418"/>
                  <a:pt x="71501" y="37212"/>
                  <a:pt x="68326" y="39370"/>
                </a:cubicBezTo>
                <a:cubicBezTo>
                  <a:pt x="65151" y="41656"/>
                  <a:pt x="59816" y="43434"/>
                  <a:pt x="52324" y="44958"/>
                </a:cubicBezTo>
                <a:lnTo>
                  <a:pt x="57912" y="64517"/>
                </a:lnTo>
                <a:cubicBezTo>
                  <a:pt x="60198" y="62612"/>
                  <a:pt x="62611" y="59944"/>
                  <a:pt x="65024" y="56515"/>
                </a:cubicBezTo>
                <a:lnTo>
                  <a:pt x="78104" y="65279"/>
                </a:lnTo>
                <a:cubicBezTo>
                  <a:pt x="74802" y="69850"/>
                  <a:pt x="72009" y="73025"/>
                  <a:pt x="70103" y="74931"/>
                </a:cubicBezTo>
                <a:cubicBezTo>
                  <a:pt x="68199" y="76963"/>
                  <a:pt x="66293" y="78487"/>
                  <a:pt x="64389" y="79630"/>
                </a:cubicBezTo>
                <a:cubicBezTo>
                  <a:pt x="65531" y="81915"/>
                  <a:pt x="67182" y="84582"/>
                  <a:pt x="69214" y="87631"/>
                </a:cubicBezTo>
                <a:cubicBezTo>
                  <a:pt x="71247" y="90679"/>
                  <a:pt x="72771" y="92838"/>
                  <a:pt x="73914" y="93981"/>
                </a:cubicBezTo>
                <a:lnTo>
                  <a:pt x="59563" y="102489"/>
                </a:lnTo>
                <a:cubicBezTo>
                  <a:pt x="55752" y="98425"/>
                  <a:pt x="52451" y="93473"/>
                  <a:pt x="49656" y="87757"/>
                </a:cubicBezTo>
                <a:cubicBezTo>
                  <a:pt x="45212" y="89536"/>
                  <a:pt x="40766" y="90425"/>
                  <a:pt x="36449" y="90298"/>
                </a:cubicBezTo>
                <a:cubicBezTo>
                  <a:pt x="32130" y="90298"/>
                  <a:pt x="27431" y="89281"/>
                  <a:pt x="22225" y="87250"/>
                </a:cubicBezTo>
                <a:cubicBezTo>
                  <a:pt x="11938" y="83313"/>
                  <a:pt x="5206" y="77470"/>
                  <a:pt x="2286" y="69596"/>
                </a:cubicBezTo>
                <a:cubicBezTo>
                  <a:pt x="0" y="63627"/>
                  <a:pt x="0" y="57658"/>
                  <a:pt x="2286" y="51817"/>
                </a:cubicBezTo>
                <a:cubicBezTo>
                  <a:pt x="4317" y="46609"/>
                  <a:pt x="7747" y="42419"/>
                  <a:pt x="12446" y="39370"/>
                </a:cubicBezTo>
                <a:cubicBezTo>
                  <a:pt x="17272" y="36450"/>
                  <a:pt x="23367" y="34544"/>
                  <a:pt x="30861" y="33782"/>
                </a:cubicBezTo>
                <a:cubicBezTo>
                  <a:pt x="29337" y="29464"/>
                  <a:pt x="28448" y="25400"/>
                  <a:pt x="28193" y="21844"/>
                </a:cubicBezTo>
                <a:cubicBezTo>
                  <a:pt x="27939" y="18288"/>
                  <a:pt x="28321" y="15113"/>
                  <a:pt x="29337" y="12446"/>
                </a:cubicBezTo>
                <a:cubicBezTo>
                  <a:pt x="31368" y="7367"/>
                  <a:pt x="34925" y="3938"/>
                  <a:pt x="40259" y="2032"/>
                </a:cubicBezTo>
                <a:cubicBezTo>
                  <a:pt x="45719" y="0"/>
                  <a:pt x="52069" y="508"/>
                  <a:pt x="59436" y="3430"/>
                </a:cubicBezTo>
                <a:close/>
                <a:moveTo>
                  <a:pt x="-1700150" y="510755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6" name="Freeform 276"/>
          <p:cNvSpPr/>
          <p:nvPr/>
        </p:nvSpPr>
        <p:spPr>
          <a:xfrm>
            <a:off x="6918706" y="1818260"/>
            <a:ext cx="67055" cy="71627"/>
          </a:xfrm>
          <a:custGeom>
            <a:avLst/>
            <a:gdLst/>
            <a:ahLst/>
            <a:cxnLst/>
            <a:rect l="0" t="0" r="0" b="0"/>
            <a:pathLst>
              <a:path w="67055" h="71627">
                <a:moveTo>
                  <a:pt x="47371" y="4952"/>
                </a:moveTo>
                <a:cubicBezTo>
                  <a:pt x="55372" y="8636"/>
                  <a:pt x="60705" y="12573"/>
                  <a:pt x="63500" y="17018"/>
                </a:cubicBezTo>
                <a:cubicBezTo>
                  <a:pt x="66166" y="21336"/>
                  <a:pt x="67055" y="26415"/>
                  <a:pt x="66166" y="32131"/>
                </a:cubicBezTo>
                <a:lnTo>
                  <a:pt x="50419" y="28194"/>
                </a:lnTo>
                <a:cubicBezTo>
                  <a:pt x="50800" y="25654"/>
                  <a:pt x="50419" y="23368"/>
                  <a:pt x="49275" y="21336"/>
                </a:cubicBezTo>
                <a:cubicBezTo>
                  <a:pt x="48005" y="19431"/>
                  <a:pt x="45847" y="17652"/>
                  <a:pt x="42672" y="16129"/>
                </a:cubicBezTo>
                <a:cubicBezTo>
                  <a:pt x="38608" y="14350"/>
                  <a:pt x="35433" y="13588"/>
                  <a:pt x="33147" y="13843"/>
                </a:cubicBezTo>
                <a:cubicBezTo>
                  <a:pt x="31496" y="14224"/>
                  <a:pt x="30479" y="14986"/>
                  <a:pt x="29845" y="16256"/>
                </a:cubicBezTo>
                <a:cubicBezTo>
                  <a:pt x="29463" y="17271"/>
                  <a:pt x="29463" y="18542"/>
                  <a:pt x="30225" y="19685"/>
                </a:cubicBezTo>
                <a:cubicBezTo>
                  <a:pt x="31114" y="21336"/>
                  <a:pt x="35305" y="25019"/>
                  <a:pt x="42672" y="30606"/>
                </a:cubicBezTo>
                <a:cubicBezTo>
                  <a:pt x="50037" y="36321"/>
                  <a:pt x="54737" y="41148"/>
                  <a:pt x="56769" y="45338"/>
                </a:cubicBezTo>
                <a:cubicBezTo>
                  <a:pt x="58674" y="49656"/>
                  <a:pt x="58547" y="54229"/>
                  <a:pt x="56387" y="59055"/>
                </a:cubicBezTo>
                <a:cubicBezTo>
                  <a:pt x="53848" y="64515"/>
                  <a:pt x="49529" y="68071"/>
                  <a:pt x="43307" y="69850"/>
                </a:cubicBezTo>
                <a:cubicBezTo>
                  <a:pt x="37084" y="71627"/>
                  <a:pt x="29590" y="70612"/>
                  <a:pt x="20827" y="66548"/>
                </a:cubicBezTo>
                <a:cubicBezTo>
                  <a:pt x="12826" y="62992"/>
                  <a:pt x="7365" y="58419"/>
                  <a:pt x="4190" y="53086"/>
                </a:cubicBezTo>
                <a:cubicBezTo>
                  <a:pt x="1015" y="47751"/>
                  <a:pt x="0" y="42037"/>
                  <a:pt x="1015" y="35813"/>
                </a:cubicBezTo>
                <a:lnTo>
                  <a:pt x="17652" y="40512"/>
                </a:lnTo>
                <a:cubicBezTo>
                  <a:pt x="16890" y="43814"/>
                  <a:pt x="17272" y="46736"/>
                  <a:pt x="18541" y="49149"/>
                </a:cubicBezTo>
                <a:cubicBezTo>
                  <a:pt x="19812" y="51688"/>
                  <a:pt x="22351" y="53720"/>
                  <a:pt x="25908" y="55371"/>
                </a:cubicBezTo>
                <a:cubicBezTo>
                  <a:pt x="29972" y="57276"/>
                  <a:pt x="33274" y="57912"/>
                  <a:pt x="35940" y="57276"/>
                </a:cubicBezTo>
                <a:cubicBezTo>
                  <a:pt x="37719" y="56895"/>
                  <a:pt x="39115" y="55880"/>
                  <a:pt x="39877" y="54101"/>
                </a:cubicBezTo>
                <a:cubicBezTo>
                  <a:pt x="40386" y="52958"/>
                  <a:pt x="40512" y="51815"/>
                  <a:pt x="40132" y="50673"/>
                </a:cubicBezTo>
                <a:cubicBezTo>
                  <a:pt x="39624" y="49656"/>
                  <a:pt x="38226" y="48132"/>
                  <a:pt x="35813" y="46355"/>
                </a:cubicBezTo>
                <a:cubicBezTo>
                  <a:pt x="24637" y="37845"/>
                  <a:pt x="17907" y="31750"/>
                  <a:pt x="15621" y="27939"/>
                </a:cubicBezTo>
                <a:cubicBezTo>
                  <a:pt x="12446" y="22732"/>
                  <a:pt x="12064" y="17271"/>
                  <a:pt x="14604" y="11683"/>
                </a:cubicBezTo>
                <a:cubicBezTo>
                  <a:pt x="16890" y="6604"/>
                  <a:pt x="20827" y="3301"/>
                  <a:pt x="26415" y="1650"/>
                </a:cubicBezTo>
                <a:cubicBezTo>
                  <a:pt x="32003" y="0"/>
                  <a:pt x="38988" y="1143"/>
                  <a:pt x="47371" y="4952"/>
                </a:cubicBezTo>
                <a:close/>
                <a:moveTo>
                  <a:pt x="-1883918" y="503974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7" name="Freeform 277"/>
          <p:cNvSpPr/>
          <p:nvPr/>
        </p:nvSpPr>
        <p:spPr>
          <a:xfrm>
            <a:off x="6984365" y="1850010"/>
            <a:ext cx="65151" cy="69342"/>
          </a:xfrm>
          <a:custGeom>
            <a:avLst/>
            <a:gdLst/>
            <a:ahLst/>
            <a:cxnLst/>
            <a:rect l="0" t="0" r="0" b="0"/>
            <a:pathLst>
              <a:path w="65151" h="69342">
                <a:moveTo>
                  <a:pt x="42164" y="16382"/>
                </a:moveTo>
                <a:cubicBezTo>
                  <a:pt x="38735" y="14731"/>
                  <a:pt x="35432" y="14477"/>
                  <a:pt x="32130" y="15875"/>
                </a:cubicBezTo>
                <a:cubicBezTo>
                  <a:pt x="28702" y="17144"/>
                  <a:pt x="26035" y="19938"/>
                  <a:pt x="24003" y="24130"/>
                </a:cubicBezTo>
                <a:lnTo>
                  <a:pt x="46736" y="35432"/>
                </a:lnTo>
                <a:cubicBezTo>
                  <a:pt x="48767" y="30987"/>
                  <a:pt x="49276" y="27050"/>
                  <a:pt x="48260" y="23749"/>
                </a:cubicBezTo>
                <a:cubicBezTo>
                  <a:pt x="47243" y="20319"/>
                  <a:pt x="45212" y="17906"/>
                  <a:pt x="42164" y="16382"/>
                </a:cubicBezTo>
                <a:close/>
                <a:moveTo>
                  <a:pt x="-1992757" y="5007990"/>
                </a:moveTo>
                <a:moveTo>
                  <a:pt x="46990" y="4318"/>
                </a:moveTo>
                <a:cubicBezTo>
                  <a:pt x="55499" y="8508"/>
                  <a:pt x="60832" y="14731"/>
                  <a:pt x="62991" y="22860"/>
                </a:cubicBezTo>
                <a:cubicBezTo>
                  <a:pt x="65151" y="30987"/>
                  <a:pt x="63118" y="40767"/>
                  <a:pt x="57150" y="52324"/>
                </a:cubicBezTo>
                <a:lnTo>
                  <a:pt x="19050" y="33274"/>
                </a:lnTo>
                <a:cubicBezTo>
                  <a:pt x="16891" y="37845"/>
                  <a:pt x="16382" y="41910"/>
                  <a:pt x="17526" y="45593"/>
                </a:cubicBezTo>
                <a:cubicBezTo>
                  <a:pt x="18541" y="49275"/>
                  <a:pt x="20828" y="52069"/>
                  <a:pt x="24383" y="53720"/>
                </a:cubicBezTo>
                <a:cubicBezTo>
                  <a:pt x="26796" y="54990"/>
                  <a:pt x="29082" y="55371"/>
                  <a:pt x="31368" y="54863"/>
                </a:cubicBezTo>
                <a:cubicBezTo>
                  <a:pt x="33654" y="54356"/>
                  <a:pt x="35814" y="52831"/>
                  <a:pt x="38100" y="50419"/>
                </a:cubicBezTo>
                <a:lnTo>
                  <a:pt x="52069" y="60451"/>
                </a:lnTo>
                <a:cubicBezTo>
                  <a:pt x="47243" y="65024"/>
                  <a:pt x="42164" y="67818"/>
                  <a:pt x="36449" y="68580"/>
                </a:cubicBezTo>
                <a:cubicBezTo>
                  <a:pt x="30861" y="69342"/>
                  <a:pt x="24891" y="68199"/>
                  <a:pt x="18541" y="65024"/>
                </a:cubicBezTo>
                <a:cubicBezTo>
                  <a:pt x="8508" y="60070"/>
                  <a:pt x="2793" y="53086"/>
                  <a:pt x="1269" y="44195"/>
                </a:cubicBezTo>
                <a:cubicBezTo>
                  <a:pt x="0" y="37083"/>
                  <a:pt x="1524" y="29463"/>
                  <a:pt x="5461" y="21589"/>
                </a:cubicBezTo>
                <a:cubicBezTo>
                  <a:pt x="10160" y="12064"/>
                  <a:pt x="16382" y="5842"/>
                  <a:pt x="24129" y="2920"/>
                </a:cubicBezTo>
                <a:cubicBezTo>
                  <a:pt x="31750" y="0"/>
                  <a:pt x="39369" y="507"/>
                  <a:pt x="46990" y="4318"/>
                </a:cubicBezTo>
                <a:close/>
                <a:moveTo>
                  <a:pt x="-1980693" y="500799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8" name="Freeform 278"/>
          <p:cNvSpPr/>
          <p:nvPr/>
        </p:nvSpPr>
        <p:spPr>
          <a:xfrm>
            <a:off x="7041006" y="1876425"/>
            <a:ext cx="66167" cy="64516"/>
          </a:xfrm>
          <a:custGeom>
            <a:avLst/>
            <a:gdLst/>
            <a:ahLst/>
            <a:cxnLst/>
            <a:rect l="0" t="0" r="0" b="0"/>
            <a:pathLst>
              <a:path w="66167" h="64516">
                <a:moveTo>
                  <a:pt x="57912" y="13081"/>
                </a:moveTo>
                <a:cubicBezTo>
                  <a:pt x="61341" y="14860"/>
                  <a:pt x="64009" y="17654"/>
                  <a:pt x="66167" y="21210"/>
                </a:cubicBezTo>
                <a:lnTo>
                  <a:pt x="54611" y="31750"/>
                </a:lnTo>
                <a:cubicBezTo>
                  <a:pt x="52960" y="28703"/>
                  <a:pt x="51054" y="26671"/>
                  <a:pt x="48896" y="25528"/>
                </a:cubicBezTo>
                <a:cubicBezTo>
                  <a:pt x="46737" y="24385"/>
                  <a:pt x="44704" y="24004"/>
                  <a:pt x="42546" y="24385"/>
                </a:cubicBezTo>
                <a:cubicBezTo>
                  <a:pt x="40513" y="24766"/>
                  <a:pt x="38227" y="26290"/>
                  <a:pt x="35814" y="28829"/>
                </a:cubicBezTo>
                <a:cubicBezTo>
                  <a:pt x="33275" y="31370"/>
                  <a:pt x="29464" y="37466"/>
                  <a:pt x="24385" y="47117"/>
                </a:cubicBezTo>
                <a:lnTo>
                  <a:pt x="14987" y="64516"/>
                </a:lnTo>
                <a:lnTo>
                  <a:pt x="0" y="56516"/>
                </a:lnTo>
                <a:lnTo>
                  <a:pt x="30353" y="0"/>
                </a:lnTo>
                <a:lnTo>
                  <a:pt x="44324" y="7366"/>
                </a:lnTo>
                <a:lnTo>
                  <a:pt x="40005" y="15495"/>
                </a:lnTo>
                <a:cubicBezTo>
                  <a:pt x="44450" y="12954"/>
                  <a:pt x="47879" y="11558"/>
                  <a:pt x="50420" y="11430"/>
                </a:cubicBezTo>
                <a:cubicBezTo>
                  <a:pt x="52960" y="11177"/>
                  <a:pt x="55500" y="11811"/>
                  <a:pt x="57912" y="13081"/>
                </a:cubicBezTo>
                <a:close/>
                <a:moveTo>
                  <a:pt x="-2072512" y="498157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9" name="Freeform 279"/>
          <p:cNvSpPr/>
          <p:nvPr/>
        </p:nvSpPr>
        <p:spPr>
          <a:xfrm>
            <a:off x="7099681" y="1896618"/>
            <a:ext cx="67437" cy="76200"/>
          </a:xfrm>
          <a:custGeom>
            <a:avLst/>
            <a:gdLst/>
            <a:ahLst/>
            <a:cxnLst/>
            <a:rect l="0" t="0" r="0" b="0"/>
            <a:pathLst>
              <a:path w="67437" h="76200">
                <a:moveTo>
                  <a:pt x="9651" y="0"/>
                </a:moveTo>
                <a:lnTo>
                  <a:pt x="25146" y="9017"/>
                </a:lnTo>
                <a:lnTo>
                  <a:pt x="19176" y="43435"/>
                </a:lnTo>
                <a:lnTo>
                  <a:pt x="16763" y="54611"/>
                </a:lnTo>
                <a:cubicBezTo>
                  <a:pt x="18923" y="52705"/>
                  <a:pt x="20447" y="51436"/>
                  <a:pt x="21082" y="50673"/>
                </a:cubicBezTo>
                <a:cubicBezTo>
                  <a:pt x="22478" y="49404"/>
                  <a:pt x="23875" y="48134"/>
                  <a:pt x="25273" y="46863"/>
                </a:cubicBezTo>
                <a:lnTo>
                  <a:pt x="52324" y="24638"/>
                </a:lnTo>
                <a:lnTo>
                  <a:pt x="67437" y="33402"/>
                </a:lnTo>
                <a:lnTo>
                  <a:pt x="13208" y="76200"/>
                </a:lnTo>
                <a:lnTo>
                  <a:pt x="0" y="68580"/>
                </a:lnTo>
                <a:close/>
                <a:moveTo>
                  <a:pt x="-2138299" y="4961382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0" name="Freeform 280"/>
          <p:cNvSpPr/>
          <p:nvPr/>
        </p:nvSpPr>
        <p:spPr>
          <a:xfrm>
            <a:off x="7144131" y="1915796"/>
            <a:ext cx="60833" cy="84454"/>
          </a:xfrm>
          <a:custGeom>
            <a:avLst/>
            <a:gdLst/>
            <a:ahLst/>
            <a:cxnLst/>
            <a:rect l="0" t="0" r="0" b="0"/>
            <a:pathLst>
              <a:path w="60833" h="84454">
                <a:moveTo>
                  <a:pt x="33527" y="20827"/>
                </a:moveTo>
                <a:lnTo>
                  <a:pt x="48005" y="29718"/>
                </a:lnTo>
                <a:lnTo>
                  <a:pt x="14477" y="84454"/>
                </a:lnTo>
                <a:lnTo>
                  <a:pt x="0" y="75564"/>
                </a:lnTo>
                <a:close/>
                <a:moveTo>
                  <a:pt x="-2222754" y="4942204"/>
                </a:moveTo>
                <a:moveTo>
                  <a:pt x="46354" y="0"/>
                </a:moveTo>
                <a:lnTo>
                  <a:pt x="60833" y="8889"/>
                </a:lnTo>
                <a:lnTo>
                  <a:pt x="52577" y="22351"/>
                </a:lnTo>
                <a:lnTo>
                  <a:pt x="38100" y="13462"/>
                </a:lnTo>
                <a:close/>
                <a:moveTo>
                  <a:pt x="-2201927" y="4942204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1" name="Freeform 281"/>
          <p:cNvSpPr/>
          <p:nvPr/>
        </p:nvSpPr>
        <p:spPr>
          <a:xfrm>
            <a:off x="7179691" y="1962404"/>
            <a:ext cx="67310" cy="69343"/>
          </a:xfrm>
          <a:custGeom>
            <a:avLst/>
            <a:gdLst/>
            <a:ahLst/>
            <a:cxnLst/>
            <a:rect l="0" t="0" r="0" b="0"/>
            <a:pathLst>
              <a:path w="67310" h="69343">
                <a:moveTo>
                  <a:pt x="52324" y="6858"/>
                </a:moveTo>
                <a:cubicBezTo>
                  <a:pt x="58927" y="11050"/>
                  <a:pt x="63245" y="15875"/>
                  <a:pt x="65277" y="21210"/>
                </a:cubicBezTo>
                <a:cubicBezTo>
                  <a:pt x="67310" y="26543"/>
                  <a:pt x="67182" y="32639"/>
                  <a:pt x="65151" y="39498"/>
                </a:cubicBezTo>
                <a:lnTo>
                  <a:pt x="49529" y="32893"/>
                </a:lnTo>
                <a:cubicBezTo>
                  <a:pt x="50800" y="29845"/>
                  <a:pt x="51180" y="27051"/>
                  <a:pt x="50418" y="24512"/>
                </a:cubicBezTo>
                <a:cubicBezTo>
                  <a:pt x="49656" y="21971"/>
                  <a:pt x="47878" y="19939"/>
                  <a:pt x="45212" y="18162"/>
                </a:cubicBezTo>
                <a:cubicBezTo>
                  <a:pt x="41655" y="15875"/>
                  <a:pt x="38100" y="15241"/>
                  <a:pt x="34416" y="16256"/>
                </a:cubicBezTo>
                <a:cubicBezTo>
                  <a:pt x="30734" y="17400"/>
                  <a:pt x="26924" y="20829"/>
                  <a:pt x="23240" y="26543"/>
                </a:cubicBezTo>
                <a:cubicBezTo>
                  <a:pt x="19050" y="32893"/>
                  <a:pt x="17144" y="38100"/>
                  <a:pt x="17652" y="42164"/>
                </a:cubicBezTo>
                <a:cubicBezTo>
                  <a:pt x="18034" y="46229"/>
                  <a:pt x="20065" y="49404"/>
                  <a:pt x="23749" y="51689"/>
                </a:cubicBezTo>
                <a:cubicBezTo>
                  <a:pt x="26415" y="53468"/>
                  <a:pt x="29082" y="54102"/>
                  <a:pt x="31877" y="53721"/>
                </a:cubicBezTo>
                <a:cubicBezTo>
                  <a:pt x="34543" y="53341"/>
                  <a:pt x="37465" y="51436"/>
                  <a:pt x="40640" y="48133"/>
                </a:cubicBezTo>
                <a:lnTo>
                  <a:pt x="53086" y="59691"/>
                </a:lnTo>
                <a:cubicBezTo>
                  <a:pt x="47498" y="65151"/>
                  <a:pt x="41528" y="68200"/>
                  <a:pt x="35305" y="68707"/>
                </a:cubicBezTo>
                <a:cubicBezTo>
                  <a:pt x="28955" y="69343"/>
                  <a:pt x="22352" y="67437"/>
                  <a:pt x="15493" y="62866"/>
                </a:cubicBezTo>
                <a:cubicBezTo>
                  <a:pt x="7619" y="57786"/>
                  <a:pt x="2920" y="51181"/>
                  <a:pt x="1524" y="43181"/>
                </a:cubicBezTo>
                <a:cubicBezTo>
                  <a:pt x="0" y="35180"/>
                  <a:pt x="2159" y="26798"/>
                  <a:pt x="7874" y="18035"/>
                </a:cubicBezTo>
                <a:cubicBezTo>
                  <a:pt x="13715" y="9144"/>
                  <a:pt x="20574" y="3683"/>
                  <a:pt x="28448" y="1779"/>
                </a:cubicBezTo>
                <a:cubicBezTo>
                  <a:pt x="36322" y="0"/>
                  <a:pt x="44323" y="1651"/>
                  <a:pt x="52324" y="6858"/>
                </a:cubicBezTo>
                <a:close/>
                <a:moveTo>
                  <a:pt x="-2290953" y="4895596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2" name="Freeform 282"/>
          <p:cNvSpPr/>
          <p:nvPr/>
        </p:nvSpPr>
        <p:spPr>
          <a:xfrm>
            <a:off x="7237348" y="2001012"/>
            <a:ext cx="65152" cy="68580"/>
          </a:xfrm>
          <a:custGeom>
            <a:avLst/>
            <a:gdLst/>
            <a:ahLst/>
            <a:cxnLst/>
            <a:rect l="0" t="0" r="0" b="0"/>
            <a:pathLst>
              <a:path w="65152" h="68580">
                <a:moveTo>
                  <a:pt x="44578" y="17654"/>
                </a:moveTo>
                <a:cubicBezTo>
                  <a:pt x="41530" y="15494"/>
                  <a:pt x="38355" y="14860"/>
                  <a:pt x="34798" y="15748"/>
                </a:cubicBezTo>
                <a:cubicBezTo>
                  <a:pt x="31243" y="16510"/>
                  <a:pt x="28195" y="18797"/>
                  <a:pt x="25528" y="22606"/>
                </a:cubicBezTo>
                <a:lnTo>
                  <a:pt x="46356" y="37211"/>
                </a:lnTo>
                <a:cubicBezTo>
                  <a:pt x="49022" y="33148"/>
                  <a:pt x="50166" y="29337"/>
                  <a:pt x="49658" y="25909"/>
                </a:cubicBezTo>
                <a:cubicBezTo>
                  <a:pt x="49149" y="22353"/>
                  <a:pt x="47498" y="19685"/>
                  <a:pt x="44578" y="17654"/>
                </a:cubicBezTo>
                <a:close/>
                <a:moveTo>
                  <a:pt x="-2398014" y="4856988"/>
                </a:moveTo>
                <a:moveTo>
                  <a:pt x="51308" y="6478"/>
                </a:moveTo>
                <a:cubicBezTo>
                  <a:pt x="59056" y="11938"/>
                  <a:pt x="63373" y="18797"/>
                  <a:pt x="64262" y="27179"/>
                </a:cubicBezTo>
                <a:cubicBezTo>
                  <a:pt x="65152" y="35560"/>
                  <a:pt x="61849" y="44959"/>
                  <a:pt x="54103" y="55499"/>
                </a:cubicBezTo>
                <a:lnTo>
                  <a:pt x="19305" y="30988"/>
                </a:lnTo>
                <a:cubicBezTo>
                  <a:pt x="16510" y="35179"/>
                  <a:pt x="15368" y="39243"/>
                  <a:pt x="15875" y="42927"/>
                </a:cubicBezTo>
                <a:cubicBezTo>
                  <a:pt x="16383" y="46736"/>
                  <a:pt x="18288" y="49785"/>
                  <a:pt x="21463" y="52071"/>
                </a:cubicBezTo>
                <a:cubicBezTo>
                  <a:pt x="23749" y="53594"/>
                  <a:pt x="25908" y="54229"/>
                  <a:pt x="28195" y="54103"/>
                </a:cubicBezTo>
                <a:cubicBezTo>
                  <a:pt x="30608" y="53975"/>
                  <a:pt x="33020" y="52833"/>
                  <a:pt x="35687" y="50800"/>
                </a:cubicBezTo>
                <a:lnTo>
                  <a:pt x="47880" y="62866"/>
                </a:lnTo>
                <a:cubicBezTo>
                  <a:pt x="42545" y="66675"/>
                  <a:pt x="36958" y="68580"/>
                  <a:pt x="31243" y="68454"/>
                </a:cubicBezTo>
                <a:cubicBezTo>
                  <a:pt x="25528" y="68454"/>
                  <a:pt x="19812" y="66422"/>
                  <a:pt x="14097" y="62358"/>
                </a:cubicBezTo>
                <a:cubicBezTo>
                  <a:pt x="4954" y="55880"/>
                  <a:pt x="255" y="48134"/>
                  <a:pt x="128" y="39117"/>
                </a:cubicBezTo>
                <a:cubicBezTo>
                  <a:pt x="0" y="31878"/>
                  <a:pt x="2413" y="24638"/>
                  <a:pt x="7620" y="17399"/>
                </a:cubicBezTo>
                <a:cubicBezTo>
                  <a:pt x="13717" y="8636"/>
                  <a:pt x="20829" y="3429"/>
                  <a:pt x="28830" y="1779"/>
                </a:cubicBezTo>
                <a:cubicBezTo>
                  <a:pt x="36831" y="0"/>
                  <a:pt x="44323" y="1524"/>
                  <a:pt x="51308" y="6478"/>
                </a:cubicBezTo>
                <a:close/>
                <a:moveTo>
                  <a:pt x="-2386838" y="4856988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3" name="Freeform 283"/>
          <p:cNvSpPr/>
          <p:nvPr/>
        </p:nvSpPr>
        <p:spPr>
          <a:xfrm>
            <a:off x="7290689" y="2040636"/>
            <a:ext cx="69468" cy="70993"/>
          </a:xfrm>
          <a:custGeom>
            <a:avLst/>
            <a:gdLst/>
            <a:ahLst/>
            <a:cxnLst/>
            <a:rect l="0" t="0" r="0" b="0"/>
            <a:pathLst>
              <a:path w="69468" h="70993">
                <a:moveTo>
                  <a:pt x="54737" y="8129"/>
                </a:moveTo>
                <a:cubicBezTo>
                  <a:pt x="61721" y="13462"/>
                  <a:pt x="66040" y="18543"/>
                  <a:pt x="67691" y="23368"/>
                </a:cubicBezTo>
                <a:cubicBezTo>
                  <a:pt x="69468" y="28194"/>
                  <a:pt x="69215" y="33401"/>
                  <a:pt x="67182" y="38862"/>
                </a:cubicBezTo>
                <a:lnTo>
                  <a:pt x="52578" y="31497"/>
                </a:lnTo>
                <a:cubicBezTo>
                  <a:pt x="53467" y="29084"/>
                  <a:pt x="53593" y="26798"/>
                  <a:pt x="52958" y="24638"/>
                </a:cubicBezTo>
                <a:cubicBezTo>
                  <a:pt x="52196" y="22353"/>
                  <a:pt x="50418" y="20193"/>
                  <a:pt x="47625" y="18035"/>
                </a:cubicBezTo>
                <a:cubicBezTo>
                  <a:pt x="44068" y="15368"/>
                  <a:pt x="41020" y="13970"/>
                  <a:pt x="38734" y="13717"/>
                </a:cubicBezTo>
                <a:cubicBezTo>
                  <a:pt x="37211" y="13717"/>
                  <a:pt x="36067" y="14224"/>
                  <a:pt x="35179" y="15368"/>
                </a:cubicBezTo>
                <a:cubicBezTo>
                  <a:pt x="34417" y="16256"/>
                  <a:pt x="34290" y="17399"/>
                  <a:pt x="34670" y="18797"/>
                </a:cubicBezTo>
                <a:cubicBezTo>
                  <a:pt x="35179" y="20701"/>
                  <a:pt x="38480" y="25147"/>
                  <a:pt x="44450" y="32259"/>
                </a:cubicBezTo>
                <a:cubicBezTo>
                  <a:pt x="50418" y="39243"/>
                  <a:pt x="53975" y="45086"/>
                  <a:pt x="54991" y="49657"/>
                </a:cubicBezTo>
                <a:cubicBezTo>
                  <a:pt x="56006" y="54230"/>
                  <a:pt x="54864" y="58674"/>
                  <a:pt x="51562" y="62993"/>
                </a:cubicBezTo>
                <a:cubicBezTo>
                  <a:pt x="48005" y="67692"/>
                  <a:pt x="43053" y="70231"/>
                  <a:pt x="36576" y="70612"/>
                </a:cubicBezTo>
                <a:cubicBezTo>
                  <a:pt x="30099" y="70993"/>
                  <a:pt x="22987" y="68326"/>
                  <a:pt x="15367" y="62485"/>
                </a:cubicBezTo>
                <a:cubicBezTo>
                  <a:pt x="8381" y="57278"/>
                  <a:pt x="3937" y="51689"/>
                  <a:pt x="2031" y="45720"/>
                </a:cubicBezTo>
                <a:cubicBezTo>
                  <a:pt x="0" y="39879"/>
                  <a:pt x="254" y="33910"/>
                  <a:pt x="2667" y="28194"/>
                </a:cubicBezTo>
                <a:lnTo>
                  <a:pt x="17906" y="36323"/>
                </a:lnTo>
                <a:cubicBezTo>
                  <a:pt x="16509" y="39498"/>
                  <a:pt x="16129" y="42292"/>
                  <a:pt x="16891" y="45086"/>
                </a:cubicBezTo>
                <a:cubicBezTo>
                  <a:pt x="17653" y="47753"/>
                  <a:pt x="19557" y="50293"/>
                  <a:pt x="22732" y="52705"/>
                </a:cubicBezTo>
                <a:cubicBezTo>
                  <a:pt x="26289" y="55373"/>
                  <a:pt x="29337" y="56769"/>
                  <a:pt x="32130" y="56769"/>
                </a:cubicBezTo>
                <a:cubicBezTo>
                  <a:pt x="34036" y="56769"/>
                  <a:pt x="35432" y="56007"/>
                  <a:pt x="36576" y="54484"/>
                </a:cubicBezTo>
                <a:cubicBezTo>
                  <a:pt x="37465" y="53468"/>
                  <a:pt x="37718" y="52324"/>
                  <a:pt x="37592" y="51181"/>
                </a:cubicBezTo>
                <a:cubicBezTo>
                  <a:pt x="37465" y="50038"/>
                  <a:pt x="36321" y="48261"/>
                  <a:pt x="34417" y="45974"/>
                </a:cubicBezTo>
                <a:cubicBezTo>
                  <a:pt x="25272" y="35306"/>
                  <a:pt x="20066" y="27941"/>
                  <a:pt x="18668" y="23623"/>
                </a:cubicBezTo>
                <a:cubicBezTo>
                  <a:pt x="16637" y="17907"/>
                  <a:pt x="17526" y="12447"/>
                  <a:pt x="21208" y="7493"/>
                </a:cubicBezTo>
                <a:cubicBezTo>
                  <a:pt x="24638" y="3175"/>
                  <a:pt x="29209" y="762"/>
                  <a:pt x="34925" y="381"/>
                </a:cubicBezTo>
                <a:cubicBezTo>
                  <a:pt x="40767" y="0"/>
                  <a:pt x="47370" y="2541"/>
                  <a:pt x="54737" y="8129"/>
                </a:cubicBezTo>
                <a:close/>
                <a:moveTo>
                  <a:pt x="-2481454" y="4817364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4" name="Freeform 284"/>
          <p:cNvSpPr/>
          <p:nvPr/>
        </p:nvSpPr>
        <p:spPr>
          <a:xfrm>
            <a:off x="7642479" y="2368678"/>
            <a:ext cx="107188" cy="74676"/>
          </a:xfrm>
          <a:custGeom>
            <a:avLst/>
            <a:gdLst/>
            <a:ahLst/>
            <a:cxnLst/>
            <a:rect l="0" t="0" r="0" b="0"/>
            <a:pathLst>
              <a:path w="107188" h="74676">
                <a:moveTo>
                  <a:pt x="69341" y="0"/>
                </a:moveTo>
                <a:lnTo>
                  <a:pt x="107188" y="47625"/>
                </a:lnTo>
                <a:lnTo>
                  <a:pt x="95377" y="56895"/>
                </a:lnTo>
                <a:lnTo>
                  <a:pt x="68706" y="23368"/>
                </a:lnTo>
                <a:lnTo>
                  <a:pt x="52324" y="36449"/>
                </a:lnTo>
                <a:lnTo>
                  <a:pt x="75311" y="65405"/>
                </a:lnTo>
                <a:lnTo>
                  <a:pt x="63627" y="74676"/>
                </a:lnTo>
                <a:lnTo>
                  <a:pt x="40513" y="45719"/>
                </a:lnTo>
                <a:lnTo>
                  <a:pt x="11049" y="69214"/>
                </a:lnTo>
                <a:lnTo>
                  <a:pt x="0" y="55244"/>
                </a:lnTo>
                <a:close/>
                <a:moveTo>
                  <a:pt x="-3153157" y="4489322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5" name="Freeform 285"/>
          <p:cNvSpPr/>
          <p:nvPr/>
        </p:nvSpPr>
        <p:spPr>
          <a:xfrm>
            <a:off x="7689850" y="2431161"/>
            <a:ext cx="81026" cy="66803"/>
          </a:xfrm>
          <a:custGeom>
            <a:avLst/>
            <a:gdLst/>
            <a:ahLst/>
            <a:cxnLst/>
            <a:rect l="0" t="0" r="0" b="0"/>
            <a:pathLst>
              <a:path w="81026" h="66803">
                <a:moveTo>
                  <a:pt x="51307" y="14605"/>
                </a:moveTo>
                <a:lnTo>
                  <a:pt x="61594" y="28194"/>
                </a:lnTo>
                <a:lnTo>
                  <a:pt x="10159" y="66803"/>
                </a:lnTo>
                <a:lnTo>
                  <a:pt x="0" y="53213"/>
                </a:lnTo>
                <a:close/>
                <a:moveTo>
                  <a:pt x="-3277616" y="4426839"/>
                </a:moveTo>
                <a:moveTo>
                  <a:pt x="70866" y="0"/>
                </a:moveTo>
                <a:lnTo>
                  <a:pt x="81026" y="13462"/>
                </a:lnTo>
                <a:lnTo>
                  <a:pt x="68453" y="22987"/>
                </a:lnTo>
                <a:lnTo>
                  <a:pt x="58293" y="9399"/>
                </a:lnTo>
                <a:close/>
                <a:moveTo>
                  <a:pt x="-3263011" y="442683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6" name="Freeform 286"/>
          <p:cNvSpPr/>
          <p:nvPr/>
        </p:nvSpPr>
        <p:spPr>
          <a:xfrm>
            <a:off x="7710423" y="2474468"/>
            <a:ext cx="79883" cy="84836"/>
          </a:xfrm>
          <a:custGeom>
            <a:avLst/>
            <a:gdLst/>
            <a:ahLst/>
            <a:cxnLst/>
            <a:rect l="0" t="0" r="0" b="0"/>
            <a:pathLst>
              <a:path w="79883" h="84836">
                <a:moveTo>
                  <a:pt x="74931" y="29337"/>
                </a:moveTo>
                <a:cubicBezTo>
                  <a:pt x="77090" y="32386"/>
                  <a:pt x="78486" y="35561"/>
                  <a:pt x="79248" y="38862"/>
                </a:cubicBezTo>
                <a:cubicBezTo>
                  <a:pt x="79883" y="42165"/>
                  <a:pt x="79883" y="45086"/>
                  <a:pt x="78995" y="47625"/>
                </a:cubicBezTo>
                <a:cubicBezTo>
                  <a:pt x="78233" y="50166"/>
                  <a:pt x="76962" y="52452"/>
                  <a:pt x="75184" y="54484"/>
                </a:cubicBezTo>
                <a:cubicBezTo>
                  <a:pt x="73280" y="56516"/>
                  <a:pt x="70358" y="58929"/>
                  <a:pt x="66421" y="61849"/>
                </a:cubicBezTo>
                <a:lnTo>
                  <a:pt x="33783" y="84836"/>
                </a:lnTo>
                <a:lnTo>
                  <a:pt x="24004" y="70993"/>
                </a:lnTo>
                <a:lnTo>
                  <a:pt x="50673" y="52071"/>
                </a:lnTo>
                <a:cubicBezTo>
                  <a:pt x="56388" y="48134"/>
                  <a:pt x="59818" y="45212"/>
                  <a:pt x="61087" y="43435"/>
                </a:cubicBezTo>
                <a:cubicBezTo>
                  <a:pt x="62358" y="41656"/>
                  <a:pt x="62993" y="39752"/>
                  <a:pt x="62866" y="37847"/>
                </a:cubicBezTo>
                <a:cubicBezTo>
                  <a:pt x="62866" y="35815"/>
                  <a:pt x="62231" y="33910"/>
                  <a:pt x="60833" y="32004"/>
                </a:cubicBezTo>
                <a:cubicBezTo>
                  <a:pt x="59183" y="29592"/>
                  <a:pt x="57023" y="27941"/>
                  <a:pt x="54357" y="26924"/>
                </a:cubicBezTo>
                <a:cubicBezTo>
                  <a:pt x="51690" y="25909"/>
                  <a:pt x="49022" y="25909"/>
                  <a:pt x="46356" y="26671"/>
                </a:cubicBezTo>
                <a:cubicBezTo>
                  <a:pt x="43688" y="27560"/>
                  <a:pt x="39370" y="29973"/>
                  <a:pt x="33529" y="34163"/>
                </a:cubicBezTo>
                <a:lnTo>
                  <a:pt x="9780" y="50928"/>
                </a:lnTo>
                <a:lnTo>
                  <a:pt x="0" y="37085"/>
                </a:lnTo>
                <a:lnTo>
                  <a:pt x="52324" y="0"/>
                </a:lnTo>
                <a:lnTo>
                  <a:pt x="61469" y="12828"/>
                </a:lnTo>
                <a:lnTo>
                  <a:pt x="53848" y="18288"/>
                </a:lnTo>
                <a:cubicBezTo>
                  <a:pt x="62993" y="18669"/>
                  <a:pt x="69978" y="22353"/>
                  <a:pt x="74931" y="29337"/>
                </a:cubicBezTo>
                <a:close/>
                <a:moveTo>
                  <a:pt x="-3356228" y="4383532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7" name="Freeform 287"/>
          <p:cNvSpPr/>
          <p:nvPr/>
        </p:nvSpPr>
        <p:spPr>
          <a:xfrm>
            <a:off x="7757668" y="2544572"/>
            <a:ext cx="73151" cy="76836"/>
          </a:xfrm>
          <a:custGeom>
            <a:avLst/>
            <a:gdLst/>
            <a:ahLst/>
            <a:cxnLst/>
            <a:rect l="0" t="0" r="0" b="0"/>
            <a:pathLst>
              <a:path w="73151" h="76836">
                <a:moveTo>
                  <a:pt x="42163" y="42926"/>
                </a:moveTo>
                <a:cubicBezTo>
                  <a:pt x="40386" y="41530"/>
                  <a:pt x="37718" y="39117"/>
                  <a:pt x="34289" y="35688"/>
                </a:cubicBezTo>
                <a:cubicBezTo>
                  <a:pt x="30861" y="32258"/>
                  <a:pt x="28448" y="30226"/>
                  <a:pt x="26797" y="29592"/>
                </a:cubicBezTo>
                <a:cubicBezTo>
                  <a:pt x="24257" y="28575"/>
                  <a:pt x="21971" y="28702"/>
                  <a:pt x="19938" y="30100"/>
                </a:cubicBezTo>
                <a:cubicBezTo>
                  <a:pt x="18034" y="31369"/>
                  <a:pt x="16763" y="33275"/>
                  <a:pt x="16255" y="35688"/>
                </a:cubicBezTo>
                <a:cubicBezTo>
                  <a:pt x="15748" y="38100"/>
                  <a:pt x="16255" y="40513"/>
                  <a:pt x="17779" y="42800"/>
                </a:cubicBezTo>
                <a:cubicBezTo>
                  <a:pt x="19430" y="45339"/>
                  <a:pt x="21971" y="47244"/>
                  <a:pt x="25146" y="48514"/>
                </a:cubicBezTo>
                <a:cubicBezTo>
                  <a:pt x="27559" y="49403"/>
                  <a:pt x="29845" y="49403"/>
                  <a:pt x="32003" y="48769"/>
                </a:cubicBezTo>
                <a:cubicBezTo>
                  <a:pt x="33527" y="48388"/>
                  <a:pt x="35940" y="46990"/>
                  <a:pt x="39370" y="44832"/>
                </a:cubicBezTo>
                <a:close/>
                <a:moveTo>
                  <a:pt x="-3487166" y="4313428"/>
                </a:moveTo>
                <a:moveTo>
                  <a:pt x="65659" y="15240"/>
                </a:moveTo>
                <a:cubicBezTo>
                  <a:pt x="69850" y="21590"/>
                  <a:pt x="72136" y="26798"/>
                  <a:pt x="72643" y="30862"/>
                </a:cubicBezTo>
                <a:cubicBezTo>
                  <a:pt x="73151" y="34925"/>
                  <a:pt x="72771" y="38355"/>
                  <a:pt x="71247" y="41149"/>
                </a:cubicBezTo>
                <a:cubicBezTo>
                  <a:pt x="69723" y="43943"/>
                  <a:pt x="65913" y="47371"/>
                  <a:pt x="59816" y="51436"/>
                </a:cubicBezTo>
                <a:lnTo>
                  <a:pt x="43052" y="62103"/>
                </a:lnTo>
                <a:cubicBezTo>
                  <a:pt x="38353" y="65151"/>
                  <a:pt x="35051" y="67692"/>
                  <a:pt x="33020" y="69596"/>
                </a:cubicBezTo>
                <a:cubicBezTo>
                  <a:pt x="31114" y="71501"/>
                  <a:pt x="29210" y="73914"/>
                  <a:pt x="27559" y="76836"/>
                </a:cubicBezTo>
                <a:lnTo>
                  <a:pt x="18288" y="62865"/>
                </a:lnTo>
                <a:cubicBezTo>
                  <a:pt x="19050" y="61850"/>
                  <a:pt x="20065" y="60452"/>
                  <a:pt x="21589" y="58675"/>
                </a:cubicBezTo>
                <a:cubicBezTo>
                  <a:pt x="22351" y="57913"/>
                  <a:pt x="22733" y="57405"/>
                  <a:pt x="22987" y="57150"/>
                </a:cubicBezTo>
                <a:cubicBezTo>
                  <a:pt x="19050" y="56262"/>
                  <a:pt x="15493" y="54738"/>
                  <a:pt x="12573" y="52832"/>
                </a:cubicBezTo>
                <a:cubicBezTo>
                  <a:pt x="9525" y="50800"/>
                  <a:pt x="6985" y="48261"/>
                  <a:pt x="4952" y="45086"/>
                </a:cubicBezTo>
                <a:cubicBezTo>
                  <a:pt x="1397" y="39498"/>
                  <a:pt x="0" y="34163"/>
                  <a:pt x="888" y="29083"/>
                </a:cubicBezTo>
                <a:cubicBezTo>
                  <a:pt x="1904" y="23876"/>
                  <a:pt x="4572" y="19813"/>
                  <a:pt x="9143" y="16764"/>
                </a:cubicBezTo>
                <a:cubicBezTo>
                  <a:pt x="12191" y="14859"/>
                  <a:pt x="15366" y="13844"/>
                  <a:pt x="18796" y="13717"/>
                </a:cubicBezTo>
                <a:cubicBezTo>
                  <a:pt x="22098" y="13589"/>
                  <a:pt x="25273" y="14478"/>
                  <a:pt x="28193" y="16257"/>
                </a:cubicBezTo>
                <a:cubicBezTo>
                  <a:pt x="31114" y="18034"/>
                  <a:pt x="34798" y="21082"/>
                  <a:pt x="38862" y="25400"/>
                </a:cubicBezTo>
                <a:cubicBezTo>
                  <a:pt x="44450" y="31243"/>
                  <a:pt x="48640" y="35052"/>
                  <a:pt x="51435" y="36831"/>
                </a:cubicBezTo>
                <a:lnTo>
                  <a:pt x="52832" y="35942"/>
                </a:lnTo>
                <a:cubicBezTo>
                  <a:pt x="55625" y="34163"/>
                  <a:pt x="57150" y="32258"/>
                  <a:pt x="57403" y="30100"/>
                </a:cubicBezTo>
                <a:cubicBezTo>
                  <a:pt x="57658" y="28068"/>
                  <a:pt x="56514" y="25019"/>
                  <a:pt x="54101" y="21337"/>
                </a:cubicBezTo>
                <a:cubicBezTo>
                  <a:pt x="52450" y="18796"/>
                  <a:pt x="50673" y="17145"/>
                  <a:pt x="48767" y="16383"/>
                </a:cubicBezTo>
                <a:cubicBezTo>
                  <a:pt x="46863" y="15621"/>
                  <a:pt x="44323" y="15621"/>
                  <a:pt x="41275" y="16383"/>
                </a:cubicBezTo>
                <a:lnTo>
                  <a:pt x="35178" y="1906"/>
                </a:lnTo>
                <a:cubicBezTo>
                  <a:pt x="41275" y="0"/>
                  <a:pt x="46736" y="0"/>
                  <a:pt x="51562" y="1906"/>
                </a:cubicBezTo>
                <a:cubicBezTo>
                  <a:pt x="56388" y="3811"/>
                  <a:pt x="61087" y="8256"/>
                  <a:pt x="65659" y="15240"/>
                </a:cubicBezTo>
                <a:close/>
                <a:moveTo>
                  <a:pt x="-3459480" y="4313428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8" name="Freeform 288"/>
          <p:cNvSpPr/>
          <p:nvPr/>
        </p:nvSpPr>
        <p:spPr>
          <a:xfrm>
            <a:off x="7792084" y="2599183"/>
            <a:ext cx="79248" cy="83312"/>
          </a:xfrm>
          <a:custGeom>
            <a:avLst/>
            <a:gdLst/>
            <a:ahLst/>
            <a:cxnLst/>
            <a:rect l="0" t="0" r="0" b="0"/>
            <a:pathLst>
              <a:path w="79248" h="83312">
                <a:moveTo>
                  <a:pt x="75311" y="30988"/>
                </a:moveTo>
                <a:cubicBezTo>
                  <a:pt x="77217" y="34163"/>
                  <a:pt x="78359" y="37464"/>
                  <a:pt x="78868" y="40766"/>
                </a:cubicBezTo>
                <a:cubicBezTo>
                  <a:pt x="79248" y="44196"/>
                  <a:pt x="78995" y="46989"/>
                  <a:pt x="77979" y="49529"/>
                </a:cubicBezTo>
                <a:cubicBezTo>
                  <a:pt x="77089" y="51942"/>
                  <a:pt x="75566" y="54102"/>
                  <a:pt x="73660" y="56007"/>
                </a:cubicBezTo>
                <a:cubicBezTo>
                  <a:pt x="71629" y="57912"/>
                  <a:pt x="68581" y="60197"/>
                  <a:pt x="64389" y="62738"/>
                </a:cubicBezTo>
                <a:lnTo>
                  <a:pt x="30099" y="83312"/>
                </a:lnTo>
                <a:lnTo>
                  <a:pt x="21336" y="68707"/>
                </a:lnTo>
                <a:lnTo>
                  <a:pt x="49404" y="51815"/>
                </a:lnTo>
                <a:cubicBezTo>
                  <a:pt x="55372" y="48259"/>
                  <a:pt x="59056" y="45592"/>
                  <a:pt x="60452" y="43941"/>
                </a:cubicBezTo>
                <a:cubicBezTo>
                  <a:pt x="61849" y="42290"/>
                  <a:pt x="62484" y="40513"/>
                  <a:pt x="62611" y="38481"/>
                </a:cubicBezTo>
                <a:cubicBezTo>
                  <a:pt x="62738" y="36448"/>
                  <a:pt x="62231" y="34544"/>
                  <a:pt x="61087" y="32512"/>
                </a:cubicBezTo>
                <a:cubicBezTo>
                  <a:pt x="59563" y="30098"/>
                  <a:pt x="57532" y="28194"/>
                  <a:pt x="54864" y="27051"/>
                </a:cubicBezTo>
                <a:cubicBezTo>
                  <a:pt x="52324" y="25908"/>
                  <a:pt x="49658" y="25527"/>
                  <a:pt x="46991" y="26162"/>
                </a:cubicBezTo>
                <a:cubicBezTo>
                  <a:pt x="44197" y="26796"/>
                  <a:pt x="39751" y="28956"/>
                  <a:pt x="33656" y="32765"/>
                </a:cubicBezTo>
                <a:lnTo>
                  <a:pt x="8763" y="47752"/>
                </a:lnTo>
                <a:lnTo>
                  <a:pt x="0" y="33146"/>
                </a:lnTo>
                <a:lnTo>
                  <a:pt x="54992" y="0"/>
                </a:lnTo>
                <a:lnTo>
                  <a:pt x="63120" y="13589"/>
                </a:lnTo>
                <a:lnTo>
                  <a:pt x="54992" y="18414"/>
                </a:lnTo>
                <a:cubicBezTo>
                  <a:pt x="64135" y="19431"/>
                  <a:pt x="70867" y="23621"/>
                  <a:pt x="75311" y="30988"/>
                </a:cubicBezTo>
                <a:close/>
                <a:moveTo>
                  <a:pt x="-3564255" y="425881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9" name="Freeform 289"/>
          <p:cNvSpPr/>
          <p:nvPr/>
        </p:nvSpPr>
        <p:spPr>
          <a:xfrm>
            <a:off x="7837678" y="2672970"/>
            <a:ext cx="69723" cy="66928"/>
          </a:xfrm>
          <a:custGeom>
            <a:avLst/>
            <a:gdLst/>
            <a:ahLst/>
            <a:cxnLst/>
            <a:rect l="0" t="0" r="0" b="0"/>
            <a:pathLst>
              <a:path w="69723" h="66928">
                <a:moveTo>
                  <a:pt x="64389" y="17652"/>
                </a:moveTo>
                <a:cubicBezTo>
                  <a:pt x="68199" y="24510"/>
                  <a:pt x="69723" y="30734"/>
                  <a:pt x="69088" y="36448"/>
                </a:cubicBezTo>
                <a:cubicBezTo>
                  <a:pt x="68326" y="42036"/>
                  <a:pt x="65404" y="47497"/>
                  <a:pt x="60452" y="52577"/>
                </a:cubicBezTo>
                <a:lnTo>
                  <a:pt x="49656" y="39370"/>
                </a:lnTo>
                <a:cubicBezTo>
                  <a:pt x="52324" y="37338"/>
                  <a:pt x="53848" y="34925"/>
                  <a:pt x="54355" y="32384"/>
                </a:cubicBezTo>
                <a:cubicBezTo>
                  <a:pt x="54990" y="29845"/>
                  <a:pt x="54355" y="27177"/>
                  <a:pt x="52831" y="24384"/>
                </a:cubicBezTo>
                <a:cubicBezTo>
                  <a:pt x="50800" y="20701"/>
                  <a:pt x="47878" y="18415"/>
                  <a:pt x="44195" y="17652"/>
                </a:cubicBezTo>
                <a:cubicBezTo>
                  <a:pt x="40386" y="16764"/>
                  <a:pt x="35432" y="18034"/>
                  <a:pt x="29464" y="21335"/>
                </a:cubicBezTo>
                <a:cubicBezTo>
                  <a:pt x="22860" y="25019"/>
                  <a:pt x="18668" y="28828"/>
                  <a:pt x="17272" y="32511"/>
                </a:cubicBezTo>
                <a:cubicBezTo>
                  <a:pt x="15748" y="36321"/>
                  <a:pt x="16002" y="40132"/>
                  <a:pt x="18033" y="43815"/>
                </a:cubicBezTo>
                <a:cubicBezTo>
                  <a:pt x="19685" y="46735"/>
                  <a:pt x="21716" y="48514"/>
                  <a:pt x="24256" y="49529"/>
                </a:cubicBezTo>
                <a:cubicBezTo>
                  <a:pt x="26924" y="50419"/>
                  <a:pt x="30353" y="50165"/>
                  <a:pt x="34670" y="48640"/>
                </a:cubicBezTo>
                <a:lnTo>
                  <a:pt x="40258" y="64642"/>
                </a:lnTo>
                <a:cubicBezTo>
                  <a:pt x="32765" y="66928"/>
                  <a:pt x="26035" y="66802"/>
                  <a:pt x="20319" y="64389"/>
                </a:cubicBezTo>
                <a:cubicBezTo>
                  <a:pt x="14478" y="61976"/>
                  <a:pt x="9525" y="57150"/>
                  <a:pt x="5588" y="49910"/>
                </a:cubicBezTo>
                <a:cubicBezTo>
                  <a:pt x="1015" y="41655"/>
                  <a:pt x="0" y="33654"/>
                  <a:pt x="2540" y="25908"/>
                </a:cubicBezTo>
                <a:cubicBezTo>
                  <a:pt x="4953" y="18160"/>
                  <a:pt x="10794" y="11810"/>
                  <a:pt x="19939" y="6730"/>
                </a:cubicBezTo>
                <a:cubicBezTo>
                  <a:pt x="29210" y="1523"/>
                  <a:pt x="37845" y="0"/>
                  <a:pt x="45719" y="2032"/>
                </a:cubicBezTo>
                <a:cubicBezTo>
                  <a:pt x="53593" y="4064"/>
                  <a:pt x="59816" y="9271"/>
                  <a:pt x="64389" y="17652"/>
                </a:cubicBezTo>
                <a:close/>
                <a:moveTo>
                  <a:pt x="-3670300" y="418503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0" name="Freeform 290"/>
          <p:cNvSpPr/>
          <p:nvPr/>
        </p:nvSpPr>
        <p:spPr>
          <a:xfrm>
            <a:off x="7864475" y="2718435"/>
            <a:ext cx="86614" cy="55881"/>
          </a:xfrm>
          <a:custGeom>
            <a:avLst/>
            <a:gdLst/>
            <a:ahLst/>
            <a:cxnLst/>
            <a:rect l="0" t="0" r="0" b="0"/>
            <a:pathLst>
              <a:path w="86614" h="55881">
                <a:moveTo>
                  <a:pt x="57022" y="11304"/>
                </a:moveTo>
                <a:lnTo>
                  <a:pt x="64896" y="26289"/>
                </a:lnTo>
                <a:lnTo>
                  <a:pt x="7873" y="55881"/>
                </a:lnTo>
                <a:lnTo>
                  <a:pt x="0" y="40894"/>
                </a:lnTo>
                <a:close/>
                <a:moveTo>
                  <a:pt x="-3736214" y="4139565"/>
                </a:moveTo>
                <a:moveTo>
                  <a:pt x="78740" y="0"/>
                </a:moveTo>
                <a:lnTo>
                  <a:pt x="86614" y="15113"/>
                </a:lnTo>
                <a:lnTo>
                  <a:pt x="72643" y="22352"/>
                </a:lnTo>
                <a:lnTo>
                  <a:pt x="64769" y="7239"/>
                </a:lnTo>
                <a:close/>
                <a:moveTo>
                  <a:pt x="-3724910" y="413956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1" name="Freeform 291"/>
          <p:cNvSpPr/>
          <p:nvPr/>
        </p:nvSpPr>
        <p:spPr>
          <a:xfrm>
            <a:off x="7882890" y="2765553"/>
            <a:ext cx="72516" cy="74421"/>
          </a:xfrm>
          <a:custGeom>
            <a:avLst/>
            <a:gdLst/>
            <a:ahLst/>
            <a:cxnLst/>
            <a:rect l="0" t="0" r="0" b="0"/>
            <a:pathLst>
              <a:path w="72516" h="74421">
                <a:moveTo>
                  <a:pt x="40766" y="42671"/>
                </a:moveTo>
                <a:cubicBezTo>
                  <a:pt x="39116" y="41020"/>
                  <a:pt x="36829" y="38353"/>
                  <a:pt x="33908" y="34544"/>
                </a:cubicBezTo>
                <a:cubicBezTo>
                  <a:pt x="30861" y="30733"/>
                  <a:pt x="28702" y="28320"/>
                  <a:pt x="27178" y="27432"/>
                </a:cubicBezTo>
                <a:cubicBezTo>
                  <a:pt x="24765" y="26162"/>
                  <a:pt x="22478" y="26034"/>
                  <a:pt x="20319" y="27051"/>
                </a:cubicBezTo>
                <a:cubicBezTo>
                  <a:pt x="18161" y="28194"/>
                  <a:pt x="16764" y="29844"/>
                  <a:pt x="16002" y="32131"/>
                </a:cubicBezTo>
                <a:cubicBezTo>
                  <a:pt x="15113" y="34544"/>
                  <a:pt x="15366" y="36957"/>
                  <a:pt x="16637" y="39369"/>
                </a:cubicBezTo>
                <a:cubicBezTo>
                  <a:pt x="17906" y="42163"/>
                  <a:pt x="20066" y="44322"/>
                  <a:pt x="23114" y="45974"/>
                </a:cubicBezTo>
                <a:cubicBezTo>
                  <a:pt x="25400" y="47117"/>
                  <a:pt x="27686" y="47497"/>
                  <a:pt x="29971" y="47117"/>
                </a:cubicBezTo>
                <a:cubicBezTo>
                  <a:pt x="31495" y="46863"/>
                  <a:pt x="34036" y="45974"/>
                  <a:pt x="37718" y="44195"/>
                </a:cubicBezTo>
                <a:close/>
                <a:moveTo>
                  <a:pt x="-3833114" y="4092447"/>
                </a:moveTo>
                <a:moveTo>
                  <a:pt x="67564" y="18161"/>
                </a:moveTo>
                <a:cubicBezTo>
                  <a:pt x="70866" y="24892"/>
                  <a:pt x="72516" y="30352"/>
                  <a:pt x="72516" y="34544"/>
                </a:cubicBezTo>
                <a:cubicBezTo>
                  <a:pt x="72516" y="38607"/>
                  <a:pt x="71628" y="42037"/>
                  <a:pt x="69850" y="44576"/>
                </a:cubicBezTo>
                <a:cubicBezTo>
                  <a:pt x="67944" y="47117"/>
                  <a:pt x="63753" y="50038"/>
                  <a:pt x="57150" y="53213"/>
                </a:cubicBezTo>
                <a:lnTo>
                  <a:pt x="39242" y="61721"/>
                </a:lnTo>
                <a:cubicBezTo>
                  <a:pt x="34163" y="64262"/>
                  <a:pt x="30479" y="66294"/>
                  <a:pt x="28320" y="67944"/>
                </a:cubicBezTo>
                <a:cubicBezTo>
                  <a:pt x="26162" y="69595"/>
                  <a:pt x="24003" y="71755"/>
                  <a:pt x="21970" y="74421"/>
                </a:cubicBezTo>
                <a:lnTo>
                  <a:pt x="14604" y="59308"/>
                </a:lnTo>
                <a:cubicBezTo>
                  <a:pt x="15366" y="58419"/>
                  <a:pt x="16637" y="57276"/>
                  <a:pt x="18415" y="55626"/>
                </a:cubicBezTo>
                <a:cubicBezTo>
                  <a:pt x="19177" y="54990"/>
                  <a:pt x="19685" y="54482"/>
                  <a:pt x="19939" y="54228"/>
                </a:cubicBezTo>
                <a:cubicBezTo>
                  <a:pt x="16128" y="52832"/>
                  <a:pt x="12827" y="51053"/>
                  <a:pt x="10160" y="48640"/>
                </a:cubicBezTo>
                <a:cubicBezTo>
                  <a:pt x="7366" y="46355"/>
                  <a:pt x="5206" y="43433"/>
                  <a:pt x="3555" y="40132"/>
                </a:cubicBezTo>
                <a:cubicBezTo>
                  <a:pt x="635" y="34163"/>
                  <a:pt x="0" y="28701"/>
                  <a:pt x="1651" y="23621"/>
                </a:cubicBezTo>
                <a:cubicBezTo>
                  <a:pt x="3175" y="18669"/>
                  <a:pt x="6350" y="14986"/>
                  <a:pt x="11303" y="12572"/>
                </a:cubicBezTo>
                <a:cubicBezTo>
                  <a:pt x="14604" y="11049"/>
                  <a:pt x="17906" y="10413"/>
                  <a:pt x="21208" y="10668"/>
                </a:cubicBezTo>
                <a:cubicBezTo>
                  <a:pt x="24511" y="11049"/>
                  <a:pt x="27558" y="12192"/>
                  <a:pt x="30226" y="14351"/>
                </a:cubicBezTo>
                <a:cubicBezTo>
                  <a:pt x="33019" y="16509"/>
                  <a:pt x="36194" y="19938"/>
                  <a:pt x="39751" y="24764"/>
                </a:cubicBezTo>
                <a:cubicBezTo>
                  <a:pt x="44577" y="31242"/>
                  <a:pt x="48132" y="35687"/>
                  <a:pt x="50673" y="37845"/>
                </a:cubicBezTo>
                <a:lnTo>
                  <a:pt x="52196" y="37083"/>
                </a:lnTo>
                <a:cubicBezTo>
                  <a:pt x="55117" y="35687"/>
                  <a:pt x="56895" y="33908"/>
                  <a:pt x="57403" y="31876"/>
                </a:cubicBezTo>
                <a:cubicBezTo>
                  <a:pt x="58039" y="29844"/>
                  <a:pt x="57277" y="26796"/>
                  <a:pt x="55371" y="22732"/>
                </a:cubicBezTo>
                <a:cubicBezTo>
                  <a:pt x="53975" y="20065"/>
                  <a:pt x="52451" y="18161"/>
                  <a:pt x="50673" y="17144"/>
                </a:cubicBezTo>
                <a:cubicBezTo>
                  <a:pt x="48767" y="16128"/>
                  <a:pt x="46354" y="15875"/>
                  <a:pt x="43179" y="16128"/>
                </a:cubicBezTo>
                <a:lnTo>
                  <a:pt x="38989" y="1143"/>
                </a:lnTo>
                <a:cubicBezTo>
                  <a:pt x="45339" y="0"/>
                  <a:pt x="50673" y="634"/>
                  <a:pt x="55244" y="3175"/>
                </a:cubicBezTo>
                <a:cubicBezTo>
                  <a:pt x="59816" y="5588"/>
                  <a:pt x="63880" y="10668"/>
                  <a:pt x="67564" y="18161"/>
                </a:cubicBezTo>
                <a:close/>
                <a:moveTo>
                  <a:pt x="-3808604" y="409244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2" name="Freeform 292"/>
          <p:cNvSpPr/>
          <p:nvPr/>
        </p:nvSpPr>
        <p:spPr>
          <a:xfrm>
            <a:off x="7910194" y="2815464"/>
            <a:ext cx="87758" cy="52196"/>
          </a:xfrm>
          <a:custGeom>
            <a:avLst/>
            <a:gdLst/>
            <a:ahLst/>
            <a:cxnLst/>
            <a:rect l="0" t="0" r="0" b="0"/>
            <a:pathLst>
              <a:path w="87758" h="52196">
                <a:moveTo>
                  <a:pt x="80773" y="0"/>
                </a:moveTo>
                <a:lnTo>
                  <a:pt x="87758" y="15494"/>
                </a:lnTo>
                <a:lnTo>
                  <a:pt x="6986" y="52196"/>
                </a:lnTo>
                <a:lnTo>
                  <a:pt x="0" y="36702"/>
                </a:lnTo>
                <a:close/>
                <a:moveTo>
                  <a:pt x="-3867658" y="4042536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3" name="Freeform 293"/>
          <p:cNvSpPr/>
          <p:nvPr/>
        </p:nvSpPr>
        <p:spPr>
          <a:xfrm>
            <a:off x="8079105" y="3456433"/>
            <a:ext cx="92455" cy="87248"/>
          </a:xfrm>
          <a:custGeom>
            <a:avLst/>
            <a:gdLst/>
            <a:ahLst/>
            <a:cxnLst/>
            <a:rect l="0" t="0" r="0" b="0"/>
            <a:pathLst>
              <a:path w="92455" h="87248">
                <a:moveTo>
                  <a:pt x="74929" y="19177"/>
                </a:moveTo>
                <a:lnTo>
                  <a:pt x="52451" y="21208"/>
                </a:lnTo>
                <a:lnTo>
                  <a:pt x="53593" y="34416"/>
                </a:lnTo>
                <a:cubicBezTo>
                  <a:pt x="54355" y="42926"/>
                  <a:pt x="55245" y="48259"/>
                  <a:pt x="56134" y="50291"/>
                </a:cubicBezTo>
                <a:cubicBezTo>
                  <a:pt x="57023" y="52323"/>
                  <a:pt x="58420" y="53975"/>
                  <a:pt x="60325" y="54990"/>
                </a:cubicBezTo>
                <a:cubicBezTo>
                  <a:pt x="62229" y="56007"/>
                  <a:pt x="64515" y="56388"/>
                  <a:pt x="67055" y="56133"/>
                </a:cubicBezTo>
                <a:cubicBezTo>
                  <a:pt x="70103" y="55879"/>
                  <a:pt x="72389" y="54864"/>
                  <a:pt x="74040" y="53213"/>
                </a:cubicBezTo>
                <a:cubicBezTo>
                  <a:pt x="75818" y="51434"/>
                  <a:pt x="76708" y="49021"/>
                  <a:pt x="76962" y="46101"/>
                </a:cubicBezTo>
                <a:cubicBezTo>
                  <a:pt x="77088" y="44703"/>
                  <a:pt x="76708" y="40385"/>
                  <a:pt x="76073" y="33146"/>
                </a:cubicBezTo>
                <a:close/>
                <a:moveTo>
                  <a:pt x="-4696715" y="3401567"/>
                </a:moveTo>
                <a:moveTo>
                  <a:pt x="88264" y="0"/>
                </a:moveTo>
                <a:lnTo>
                  <a:pt x="91566" y="37591"/>
                </a:lnTo>
                <a:cubicBezTo>
                  <a:pt x="92455" y="46989"/>
                  <a:pt x="92201" y="53975"/>
                  <a:pt x="91059" y="58292"/>
                </a:cubicBezTo>
                <a:cubicBezTo>
                  <a:pt x="89788" y="62738"/>
                  <a:pt x="87249" y="66421"/>
                  <a:pt x="83438" y="69341"/>
                </a:cubicBezTo>
                <a:cubicBezTo>
                  <a:pt x="79628" y="72263"/>
                  <a:pt x="75056" y="74040"/>
                  <a:pt x="69850" y="74421"/>
                </a:cubicBezTo>
                <a:cubicBezTo>
                  <a:pt x="63246" y="75057"/>
                  <a:pt x="57658" y="73533"/>
                  <a:pt x="52959" y="70103"/>
                </a:cubicBezTo>
                <a:cubicBezTo>
                  <a:pt x="48260" y="66547"/>
                  <a:pt x="45085" y="60959"/>
                  <a:pt x="43306" y="53339"/>
                </a:cubicBezTo>
                <a:cubicBezTo>
                  <a:pt x="41401" y="57403"/>
                  <a:pt x="39115" y="60833"/>
                  <a:pt x="36702" y="63500"/>
                </a:cubicBezTo>
                <a:cubicBezTo>
                  <a:pt x="34163" y="66294"/>
                  <a:pt x="29717" y="70103"/>
                  <a:pt x="23240" y="74929"/>
                </a:cubicBezTo>
                <a:lnTo>
                  <a:pt x="6985" y="87248"/>
                </a:lnTo>
                <a:lnTo>
                  <a:pt x="5079" y="65913"/>
                </a:lnTo>
                <a:lnTo>
                  <a:pt x="23113" y="51308"/>
                </a:lnTo>
                <a:cubicBezTo>
                  <a:pt x="29590" y="46101"/>
                  <a:pt x="33654" y="42671"/>
                  <a:pt x="35305" y="40766"/>
                </a:cubicBezTo>
                <a:cubicBezTo>
                  <a:pt x="36956" y="38989"/>
                  <a:pt x="37973" y="37083"/>
                  <a:pt x="38480" y="35052"/>
                </a:cubicBezTo>
                <a:cubicBezTo>
                  <a:pt x="38988" y="33146"/>
                  <a:pt x="39115" y="30098"/>
                  <a:pt x="38735" y="26034"/>
                </a:cubicBezTo>
                <a:lnTo>
                  <a:pt x="38353" y="22478"/>
                </a:lnTo>
                <a:lnTo>
                  <a:pt x="1524" y="25653"/>
                </a:lnTo>
                <a:lnTo>
                  <a:pt x="0" y="7873"/>
                </a:lnTo>
                <a:close/>
                <a:moveTo>
                  <a:pt x="-4677538" y="340156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4" name="Freeform 294"/>
          <p:cNvSpPr/>
          <p:nvPr/>
        </p:nvSpPr>
        <p:spPr>
          <a:xfrm>
            <a:off x="8085835" y="3548254"/>
            <a:ext cx="67946" cy="60705"/>
          </a:xfrm>
          <a:custGeom>
            <a:avLst/>
            <a:gdLst/>
            <a:ahLst/>
            <a:cxnLst/>
            <a:rect l="0" t="0" r="0" b="0"/>
            <a:pathLst>
              <a:path w="67946" h="60705">
                <a:moveTo>
                  <a:pt x="54610" y="29971"/>
                </a:moveTo>
                <a:cubicBezTo>
                  <a:pt x="54357" y="26288"/>
                  <a:pt x="52833" y="23241"/>
                  <a:pt x="50038" y="20955"/>
                </a:cubicBezTo>
                <a:cubicBezTo>
                  <a:pt x="47245" y="18668"/>
                  <a:pt x="43561" y="17652"/>
                  <a:pt x="38862" y="17906"/>
                </a:cubicBezTo>
                <a:lnTo>
                  <a:pt x="40133" y="43306"/>
                </a:lnTo>
                <a:cubicBezTo>
                  <a:pt x="45085" y="42925"/>
                  <a:pt x="48769" y="41529"/>
                  <a:pt x="51182" y="38988"/>
                </a:cubicBezTo>
                <a:cubicBezTo>
                  <a:pt x="53595" y="36449"/>
                  <a:pt x="54737" y="33400"/>
                  <a:pt x="54610" y="29971"/>
                </a:cubicBezTo>
                <a:close/>
                <a:moveTo>
                  <a:pt x="-4806060" y="3309746"/>
                </a:moveTo>
                <a:moveTo>
                  <a:pt x="67437" y="28320"/>
                </a:moveTo>
                <a:cubicBezTo>
                  <a:pt x="67946" y="37845"/>
                  <a:pt x="65151" y="45593"/>
                  <a:pt x="59183" y="51307"/>
                </a:cubicBezTo>
                <a:cubicBezTo>
                  <a:pt x="53086" y="57150"/>
                  <a:pt x="43561" y="60324"/>
                  <a:pt x="30608" y="60705"/>
                </a:cubicBezTo>
                <a:lnTo>
                  <a:pt x="28448" y="18161"/>
                </a:lnTo>
                <a:cubicBezTo>
                  <a:pt x="23496" y="18542"/>
                  <a:pt x="19685" y="20066"/>
                  <a:pt x="16892" y="22860"/>
                </a:cubicBezTo>
                <a:cubicBezTo>
                  <a:pt x="14224" y="25654"/>
                  <a:pt x="13082" y="28956"/>
                  <a:pt x="13208" y="32766"/>
                </a:cubicBezTo>
                <a:cubicBezTo>
                  <a:pt x="13335" y="35432"/>
                  <a:pt x="14224" y="37718"/>
                  <a:pt x="15748" y="39369"/>
                </a:cubicBezTo>
                <a:cubicBezTo>
                  <a:pt x="17272" y="41148"/>
                  <a:pt x="19685" y="42418"/>
                  <a:pt x="22987" y="43180"/>
                </a:cubicBezTo>
                <a:lnTo>
                  <a:pt x="20956" y="60198"/>
                </a:lnTo>
                <a:cubicBezTo>
                  <a:pt x="14606" y="58419"/>
                  <a:pt x="9780" y="55118"/>
                  <a:pt x="6223" y="50673"/>
                </a:cubicBezTo>
                <a:cubicBezTo>
                  <a:pt x="2795" y="46100"/>
                  <a:pt x="890" y="40258"/>
                  <a:pt x="508" y="33274"/>
                </a:cubicBezTo>
                <a:cubicBezTo>
                  <a:pt x="0" y="22098"/>
                  <a:pt x="3303" y="13716"/>
                  <a:pt x="10287" y="8000"/>
                </a:cubicBezTo>
                <a:cubicBezTo>
                  <a:pt x="15875" y="3429"/>
                  <a:pt x="23115" y="1016"/>
                  <a:pt x="32005" y="507"/>
                </a:cubicBezTo>
                <a:cubicBezTo>
                  <a:pt x="42672" y="0"/>
                  <a:pt x="51182" y="2412"/>
                  <a:pt x="57405" y="7746"/>
                </a:cubicBezTo>
                <a:cubicBezTo>
                  <a:pt x="63755" y="12954"/>
                  <a:pt x="67057" y="19812"/>
                  <a:pt x="67437" y="28320"/>
                </a:cubicBezTo>
                <a:close/>
                <a:moveTo>
                  <a:pt x="-4804409" y="3309746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5" name="Freeform 295"/>
          <p:cNvSpPr/>
          <p:nvPr/>
        </p:nvSpPr>
        <p:spPr>
          <a:xfrm>
            <a:off x="8088376" y="3618103"/>
            <a:ext cx="67309" cy="60071"/>
          </a:xfrm>
          <a:custGeom>
            <a:avLst/>
            <a:gdLst/>
            <a:ahLst/>
            <a:cxnLst/>
            <a:rect l="0" t="0" r="0" b="0"/>
            <a:pathLst>
              <a:path w="67309" h="60071">
                <a:moveTo>
                  <a:pt x="67182" y="28702"/>
                </a:moveTo>
                <a:cubicBezTo>
                  <a:pt x="67309" y="37465"/>
                  <a:pt x="66040" y="44070"/>
                  <a:pt x="63245" y="48387"/>
                </a:cubicBezTo>
                <a:cubicBezTo>
                  <a:pt x="60452" y="52705"/>
                  <a:pt x="56260" y="55627"/>
                  <a:pt x="50672" y="57405"/>
                </a:cubicBezTo>
                <a:lnTo>
                  <a:pt x="47497" y="41402"/>
                </a:lnTo>
                <a:cubicBezTo>
                  <a:pt x="49910" y="40640"/>
                  <a:pt x="51816" y="39371"/>
                  <a:pt x="53085" y="37465"/>
                </a:cubicBezTo>
                <a:cubicBezTo>
                  <a:pt x="54482" y="35433"/>
                  <a:pt x="55117" y="32767"/>
                  <a:pt x="54991" y="29211"/>
                </a:cubicBezTo>
                <a:cubicBezTo>
                  <a:pt x="54991" y="24765"/>
                  <a:pt x="54229" y="21464"/>
                  <a:pt x="52958" y="19558"/>
                </a:cubicBezTo>
                <a:cubicBezTo>
                  <a:pt x="52069" y="18289"/>
                  <a:pt x="50927" y="17653"/>
                  <a:pt x="49530" y="17780"/>
                </a:cubicBezTo>
                <a:cubicBezTo>
                  <a:pt x="48259" y="17780"/>
                  <a:pt x="47243" y="18289"/>
                  <a:pt x="46481" y="19431"/>
                </a:cubicBezTo>
                <a:cubicBezTo>
                  <a:pt x="45339" y="20955"/>
                  <a:pt x="43815" y="26290"/>
                  <a:pt x="41909" y="35433"/>
                </a:cubicBezTo>
                <a:cubicBezTo>
                  <a:pt x="40005" y="44450"/>
                  <a:pt x="37592" y="50800"/>
                  <a:pt x="34670" y="54483"/>
                </a:cubicBezTo>
                <a:cubicBezTo>
                  <a:pt x="31622" y="58040"/>
                  <a:pt x="27431" y="59818"/>
                  <a:pt x="22097" y="59945"/>
                </a:cubicBezTo>
                <a:cubicBezTo>
                  <a:pt x="16129" y="60071"/>
                  <a:pt x="11049" y="57658"/>
                  <a:pt x="6730" y="52833"/>
                </a:cubicBezTo>
                <a:cubicBezTo>
                  <a:pt x="2540" y="47880"/>
                  <a:pt x="254" y="40640"/>
                  <a:pt x="127" y="31115"/>
                </a:cubicBezTo>
                <a:cubicBezTo>
                  <a:pt x="0" y="22352"/>
                  <a:pt x="1651" y="15368"/>
                  <a:pt x="5206" y="10161"/>
                </a:cubicBezTo>
                <a:cubicBezTo>
                  <a:pt x="8635" y="5080"/>
                  <a:pt x="13462" y="1652"/>
                  <a:pt x="19430" y="0"/>
                </a:cubicBezTo>
                <a:lnTo>
                  <a:pt x="22352" y="17018"/>
                </a:lnTo>
                <a:cubicBezTo>
                  <a:pt x="19050" y="17780"/>
                  <a:pt x="16509" y="19305"/>
                  <a:pt x="14858" y="21590"/>
                </a:cubicBezTo>
                <a:cubicBezTo>
                  <a:pt x="13207" y="23749"/>
                  <a:pt x="12318" y="26924"/>
                  <a:pt x="12445" y="30862"/>
                </a:cubicBezTo>
                <a:cubicBezTo>
                  <a:pt x="12445" y="35306"/>
                  <a:pt x="13334" y="38608"/>
                  <a:pt x="14985" y="40768"/>
                </a:cubicBezTo>
                <a:cubicBezTo>
                  <a:pt x="16129" y="42292"/>
                  <a:pt x="17653" y="42927"/>
                  <a:pt x="19557" y="42927"/>
                </a:cubicBezTo>
                <a:cubicBezTo>
                  <a:pt x="20828" y="42927"/>
                  <a:pt x="21843" y="42546"/>
                  <a:pt x="22732" y="41656"/>
                </a:cubicBezTo>
                <a:cubicBezTo>
                  <a:pt x="23494" y="40768"/>
                  <a:pt x="24256" y="38862"/>
                  <a:pt x="24892" y="35942"/>
                </a:cubicBezTo>
                <a:cubicBezTo>
                  <a:pt x="27685" y="22225"/>
                  <a:pt x="30353" y="13462"/>
                  <a:pt x="32766" y="9780"/>
                </a:cubicBezTo>
                <a:cubicBezTo>
                  <a:pt x="36194" y="4699"/>
                  <a:pt x="41020" y="2033"/>
                  <a:pt x="47117" y="2033"/>
                </a:cubicBezTo>
                <a:cubicBezTo>
                  <a:pt x="52705" y="1905"/>
                  <a:pt x="57404" y="4065"/>
                  <a:pt x="61214" y="8383"/>
                </a:cubicBezTo>
                <a:cubicBezTo>
                  <a:pt x="65151" y="12700"/>
                  <a:pt x="67055" y="19431"/>
                  <a:pt x="67182" y="28702"/>
                </a:cubicBezTo>
                <a:close/>
                <a:moveTo>
                  <a:pt x="-4877181" y="323989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6" name="Freeform 296"/>
          <p:cNvSpPr/>
          <p:nvPr/>
        </p:nvSpPr>
        <p:spPr>
          <a:xfrm>
            <a:off x="8089900" y="3693923"/>
            <a:ext cx="88900" cy="18033"/>
          </a:xfrm>
          <a:custGeom>
            <a:avLst/>
            <a:gdLst/>
            <a:ahLst/>
            <a:cxnLst/>
            <a:rect l="0" t="0" r="0" b="0"/>
            <a:pathLst>
              <a:path w="88900" h="18033">
                <a:moveTo>
                  <a:pt x="64389" y="761"/>
                </a:moveTo>
                <a:lnTo>
                  <a:pt x="64261" y="17779"/>
                </a:lnTo>
                <a:lnTo>
                  <a:pt x="0" y="17017"/>
                </a:lnTo>
                <a:lnTo>
                  <a:pt x="254" y="0"/>
                </a:lnTo>
                <a:close/>
                <a:moveTo>
                  <a:pt x="-4926584" y="3164077"/>
                </a:moveTo>
                <a:moveTo>
                  <a:pt x="88900" y="1016"/>
                </a:moveTo>
                <a:lnTo>
                  <a:pt x="88645" y="18033"/>
                </a:lnTo>
                <a:lnTo>
                  <a:pt x="72897" y="17907"/>
                </a:lnTo>
                <a:lnTo>
                  <a:pt x="73152" y="888"/>
                </a:lnTo>
                <a:close/>
                <a:moveTo>
                  <a:pt x="-4926839" y="316407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7" name="Freeform 297"/>
          <p:cNvSpPr/>
          <p:nvPr/>
        </p:nvSpPr>
        <p:spPr>
          <a:xfrm>
            <a:off x="8089138" y="3728593"/>
            <a:ext cx="89027" cy="19559"/>
          </a:xfrm>
          <a:custGeom>
            <a:avLst/>
            <a:gdLst/>
            <a:ahLst/>
            <a:cxnLst/>
            <a:rect l="0" t="0" r="0" b="0"/>
            <a:pathLst>
              <a:path w="89027" h="19559">
                <a:moveTo>
                  <a:pt x="89027" y="2540"/>
                </a:moveTo>
                <a:lnTo>
                  <a:pt x="88518" y="19559"/>
                </a:lnTo>
                <a:lnTo>
                  <a:pt x="0" y="17018"/>
                </a:lnTo>
                <a:lnTo>
                  <a:pt x="507" y="0"/>
                </a:lnTo>
                <a:close/>
                <a:moveTo>
                  <a:pt x="-4962271" y="312940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8" name="Freeform 298"/>
          <p:cNvSpPr/>
          <p:nvPr/>
        </p:nvSpPr>
        <p:spPr>
          <a:xfrm>
            <a:off x="8087614" y="3763137"/>
            <a:ext cx="89407" cy="20956"/>
          </a:xfrm>
          <a:custGeom>
            <a:avLst/>
            <a:gdLst/>
            <a:ahLst/>
            <a:cxnLst/>
            <a:rect l="0" t="0" r="0" b="0"/>
            <a:pathLst>
              <a:path w="89407" h="20956">
                <a:moveTo>
                  <a:pt x="65024" y="2921"/>
                </a:moveTo>
                <a:lnTo>
                  <a:pt x="64262" y="19812"/>
                </a:lnTo>
                <a:lnTo>
                  <a:pt x="0" y="16891"/>
                </a:lnTo>
                <a:lnTo>
                  <a:pt x="889" y="0"/>
                </a:lnTo>
                <a:close/>
                <a:moveTo>
                  <a:pt x="-4995672" y="3094863"/>
                </a:moveTo>
                <a:moveTo>
                  <a:pt x="89407" y="4065"/>
                </a:moveTo>
                <a:lnTo>
                  <a:pt x="88645" y="20956"/>
                </a:lnTo>
                <a:lnTo>
                  <a:pt x="72897" y="20321"/>
                </a:lnTo>
                <a:lnTo>
                  <a:pt x="73659" y="3303"/>
                </a:lnTo>
                <a:close/>
                <a:moveTo>
                  <a:pt x="-4996816" y="309486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9" name="Freeform 299"/>
          <p:cNvSpPr/>
          <p:nvPr/>
        </p:nvSpPr>
        <p:spPr>
          <a:xfrm>
            <a:off x="8083042" y="3794125"/>
            <a:ext cx="68199" cy="61342"/>
          </a:xfrm>
          <a:custGeom>
            <a:avLst/>
            <a:gdLst/>
            <a:ahLst/>
            <a:cxnLst/>
            <a:rect l="0" t="0" r="0" b="0"/>
            <a:pathLst>
              <a:path w="68199" h="61342">
                <a:moveTo>
                  <a:pt x="54483" y="32512"/>
                </a:moveTo>
                <a:cubicBezTo>
                  <a:pt x="54864" y="28830"/>
                  <a:pt x="53721" y="25655"/>
                  <a:pt x="51180" y="23115"/>
                </a:cubicBezTo>
                <a:cubicBezTo>
                  <a:pt x="48640" y="20448"/>
                  <a:pt x="45085" y="19050"/>
                  <a:pt x="40386" y="18796"/>
                </a:cubicBezTo>
                <a:lnTo>
                  <a:pt x="38608" y="44070"/>
                </a:lnTo>
                <a:cubicBezTo>
                  <a:pt x="43561" y="44324"/>
                  <a:pt x="47371" y="43308"/>
                  <a:pt x="50038" y="41021"/>
                </a:cubicBezTo>
                <a:cubicBezTo>
                  <a:pt x="52831" y="38862"/>
                  <a:pt x="54228" y="35942"/>
                  <a:pt x="54483" y="32512"/>
                </a:cubicBezTo>
                <a:close/>
                <a:moveTo>
                  <a:pt x="-5051679" y="3063875"/>
                </a:moveTo>
                <a:moveTo>
                  <a:pt x="67564" y="32386"/>
                </a:moveTo>
                <a:cubicBezTo>
                  <a:pt x="66928" y="42037"/>
                  <a:pt x="63246" y="49277"/>
                  <a:pt x="56514" y="54356"/>
                </a:cubicBezTo>
                <a:cubicBezTo>
                  <a:pt x="49784" y="59436"/>
                  <a:pt x="40004" y="61342"/>
                  <a:pt x="27051" y="60199"/>
                </a:cubicBezTo>
                <a:lnTo>
                  <a:pt x="30099" y="17653"/>
                </a:lnTo>
                <a:cubicBezTo>
                  <a:pt x="25018" y="17399"/>
                  <a:pt x="21081" y="18543"/>
                  <a:pt x="18034" y="20955"/>
                </a:cubicBezTo>
                <a:cubicBezTo>
                  <a:pt x="15113" y="23368"/>
                  <a:pt x="13462" y="26543"/>
                  <a:pt x="13208" y="30353"/>
                </a:cubicBezTo>
                <a:cubicBezTo>
                  <a:pt x="12953" y="33021"/>
                  <a:pt x="13589" y="35306"/>
                  <a:pt x="14859" y="37211"/>
                </a:cubicBezTo>
                <a:cubicBezTo>
                  <a:pt x="16128" y="39117"/>
                  <a:pt x="18414" y="40768"/>
                  <a:pt x="21589" y="41911"/>
                </a:cubicBezTo>
                <a:lnTo>
                  <a:pt x="17526" y="58548"/>
                </a:lnTo>
                <a:cubicBezTo>
                  <a:pt x="11429" y="55880"/>
                  <a:pt x="6985" y="52198"/>
                  <a:pt x="4064" y="47245"/>
                </a:cubicBezTo>
                <a:cubicBezTo>
                  <a:pt x="1269" y="42292"/>
                  <a:pt x="0" y="36323"/>
                  <a:pt x="508" y="29337"/>
                </a:cubicBezTo>
                <a:cubicBezTo>
                  <a:pt x="1269" y="18161"/>
                  <a:pt x="5588" y="10161"/>
                  <a:pt x="13208" y="5334"/>
                </a:cubicBezTo>
                <a:cubicBezTo>
                  <a:pt x="19303" y="1524"/>
                  <a:pt x="26797" y="0"/>
                  <a:pt x="35687" y="636"/>
                </a:cubicBezTo>
                <a:cubicBezTo>
                  <a:pt x="46354" y="1398"/>
                  <a:pt x="54483" y="4827"/>
                  <a:pt x="60071" y="10796"/>
                </a:cubicBezTo>
                <a:cubicBezTo>
                  <a:pt x="65659" y="16765"/>
                  <a:pt x="68199" y="24003"/>
                  <a:pt x="67564" y="32386"/>
                </a:cubicBezTo>
                <a:close/>
                <a:moveTo>
                  <a:pt x="-5051553" y="306387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00" name="Freeform 300"/>
          <p:cNvSpPr/>
          <p:nvPr/>
        </p:nvSpPr>
        <p:spPr>
          <a:xfrm>
            <a:off x="8075294" y="3866643"/>
            <a:ext cx="70232" cy="63118"/>
          </a:xfrm>
          <a:custGeom>
            <a:avLst/>
            <a:gdLst/>
            <a:ahLst/>
            <a:cxnLst/>
            <a:rect l="0" t="0" r="0" b="0"/>
            <a:pathLst>
              <a:path w="70232" h="63118">
                <a:moveTo>
                  <a:pt x="67691" y="43815"/>
                </a:moveTo>
                <a:cubicBezTo>
                  <a:pt x="67311" y="47497"/>
                  <a:pt x="66167" y="50800"/>
                  <a:pt x="64516" y="53721"/>
                </a:cubicBezTo>
                <a:cubicBezTo>
                  <a:pt x="62865" y="56768"/>
                  <a:pt x="60834" y="58800"/>
                  <a:pt x="58674" y="60197"/>
                </a:cubicBezTo>
                <a:cubicBezTo>
                  <a:pt x="56388" y="61594"/>
                  <a:pt x="53849" y="62356"/>
                  <a:pt x="51182" y="62737"/>
                </a:cubicBezTo>
                <a:cubicBezTo>
                  <a:pt x="48514" y="63118"/>
                  <a:pt x="44577" y="62991"/>
                  <a:pt x="39751" y="62484"/>
                </a:cubicBezTo>
                <a:lnTo>
                  <a:pt x="0" y="58165"/>
                </a:lnTo>
                <a:lnTo>
                  <a:pt x="1906" y="41275"/>
                </a:lnTo>
                <a:lnTo>
                  <a:pt x="34417" y="44831"/>
                </a:lnTo>
                <a:cubicBezTo>
                  <a:pt x="41402" y="45593"/>
                  <a:pt x="45848" y="45719"/>
                  <a:pt x="48007" y="45212"/>
                </a:cubicBezTo>
                <a:cubicBezTo>
                  <a:pt x="50038" y="44703"/>
                  <a:pt x="51689" y="43687"/>
                  <a:pt x="53087" y="42163"/>
                </a:cubicBezTo>
                <a:cubicBezTo>
                  <a:pt x="54357" y="40640"/>
                  <a:pt x="55119" y="38734"/>
                  <a:pt x="55373" y="36449"/>
                </a:cubicBezTo>
                <a:cubicBezTo>
                  <a:pt x="55753" y="33528"/>
                  <a:pt x="55119" y="30860"/>
                  <a:pt x="53849" y="28321"/>
                </a:cubicBezTo>
                <a:cubicBezTo>
                  <a:pt x="52451" y="25781"/>
                  <a:pt x="50547" y="24003"/>
                  <a:pt x="48007" y="22859"/>
                </a:cubicBezTo>
                <a:cubicBezTo>
                  <a:pt x="45466" y="21716"/>
                  <a:pt x="40640" y="20700"/>
                  <a:pt x="33401" y="19938"/>
                </a:cubicBezTo>
                <a:lnTo>
                  <a:pt x="4573" y="16890"/>
                </a:lnTo>
                <a:lnTo>
                  <a:pt x="6350" y="0"/>
                </a:lnTo>
                <a:lnTo>
                  <a:pt x="70232" y="6857"/>
                </a:lnTo>
                <a:lnTo>
                  <a:pt x="68453" y="22606"/>
                </a:lnTo>
                <a:lnTo>
                  <a:pt x="59183" y="21590"/>
                </a:lnTo>
                <a:cubicBezTo>
                  <a:pt x="65787" y="27940"/>
                  <a:pt x="68581" y="35306"/>
                  <a:pt x="67691" y="43815"/>
                </a:cubicBezTo>
                <a:close/>
                <a:moveTo>
                  <a:pt x="-5127752" y="299135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01" name="Freeform 301"/>
          <p:cNvSpPr/>
          <p:nvPr/>
        </p:nvSpPr>
        <p:spPr>
          <a:xfrm>
            <a:off x="8066405" y="3942461"/>
            <a:ext cx="68961" cy="62612"/>
          </a:xfrm>
          <a:custGeom>
            <a:avLst/>
            <a:gdLst/>
            <a:ahLst/>
            <a:cxnLst/>
            <a:rect l="0" t="0" r="0" b="0"/>
            <a:pathLst>
              <a:path w="68961" h="62612">
                <a:moveTo>
                  <a:pt x="67563" y="37212"/>
                </a:moveTo>
                <a:cubicBezTo>
                  <a:pt x="66421" y="44959"/>
                  <a:pt x="63880" y="50928"/>
                  <a:pt x="59816" y="54991"/>
                </a:cubicBezTo>
                <a:cubicBezTo>
                  <a:pt x="55879" y="59056"/>
                  <a:pt x="50291" y="61595"/>
                  <a:pt x="43179" y="62612"/>
                </a:cubicBezTo>
                <a:lnTo>
                  <a:pt x="42672" y="45594"/>
                </a:lnTo>
                <a:cubicBezTo>
                  <a:pt x="45974" y="45466"/>
                  <a:pt x="48640" y="44578"/>
                  <a:pt x="50673" y="42800"/>
                </a:cubicBezTo>
                <a:cubicBezTo>
                  <a:pt x="52577" y="41148"/>
                  <a:pt x="53848" y="38735"/>
                  <a:pt x="54355" y="35560"/>
                </a:cubicBezTo>
                <a:cubicBezTo>
                  <a:pt x="54863" y="31369"/>
                  <a:pt x="53975" y="27813"/>
                  <a:pt x="51435" y="24892"/>
                </a:cubicBezTo>
                <a:cubicBezTo>
                  <a:pt x="48895" y="21972"/>
                  <a:pt x="44196" y="20066"/>
                  <a:pt x="37464" y="19050"/>
                </a:cubicBezTo>
                <a:cubicBezTo>
                  <a:pt x="29972" y="17907"/>
                  <a:pt x="24384" y="18416"/>
                  <a:pt x="20954" y="20447"/>
                </a:cubicBezTo>
                <a:cubicBezTo>
                  <a:pt x="17399" y="22607"/>
                  <a:pt x="15366" y="25782"/>
                  <a:pt x="14731" y="29972"/>
                </a:cubicBezTo>
                <a:cubicBezTo>
                  <a:pt x="14351" y="33147"/>
                  <a:pt x="14859" y="35941"/>
                  <a:pt x="16383" y="38228"/>
                </a:cubicBezTo>
                <a:cubicBezTo>
                  <a:pt x="17906" y="40513"/>
                  <a:pt x="20827" y="42419"/>
                  <a:pt x="25146" y="43942"/>
                </a:cubicBezTo>
                <a:lnTo>
                  <a:pt x="19812" y="60072"/>
                </a:lnTo>
                <a:cubicBezTo>
                  <a:pt x="12573" y="57150"/>
                  <a:pt x="7238" y="53087"/>
                  <a:pt x="4190" y="47625"/>
                </a:cubicBezTo>
                <a:cubicBezTo>
                  <a:pt x="1015" y="42164"/>
                  <a:pt x="0" y="35434"/>
                  <a:pt x="1142" y="27179"/>
                </a:cubicBezTo>
                <a:cubicBezTo>
                  <a:pt x="2539" y="17907"/>
                  <a:pt x="6603" y="10922"/>
                  <a:pt x="13208" y="6223"/>
                </a:cubicBezTo>
                <a:cubicBezTo>
                  <a:pt x="19938" y="1651"/>
                  <a:pt x="28448" y="0"/>
                  <a:pt x="38862" y="1525"/>
                </a:cubicBezTo>
                <a:cubicBezTo>
                  <a:pt x="49276" y="3048"/>
                  <a:pt x="57023" y="7113"/>
                  <a:pt x="62102" y="13463"/>
                </a:cubicBezTo>
                <a:cubicBezTo>
                  <a:pt x="67055" y="19813"/>
                  <a:pt x="68961" y="27813"/>
                  <a:pt x="67563" y="37212"/>
                </a:cubicBezTo>
                <a:close/>
                <a:moveTo>
                  <a:pt x="-5188078" y="291553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02" name="Freeform 302"/>
          <p:cNvSpPr/>
          <p:nvPr/>
        </p:nvSpPr>
        <p:spPr>
          <a:xfrm>
            <a:off x="8055356" y="4010025"/>
            <a:ext cx="69087" cy="62484"/>
          </a:xfrm>
          <a:custGeom>
            <a:avLst/>
            <a:gdLst/>
            <a:ahLst/>
            <a:cxnLst/>
            <a:rect l="0" t="0" r="0" b="0"/>
            <a:pathLst>
              <a:path w="69087" h="62484">
                <a:moveTo>
                  <a:pt x="54610" y="35433"/>
                </a:moveTo>
                <a:cubicBezTo>
                  <a:pt x="55372" y="31750"/>
                  <a:pt x="54483" y="28449"/>
                  <a:pt x="52324" y="25655"/>
                </a:cubicBezTo>
                <a:cubicBezTo>
                  <a:pt x="50037" y="22733"/>
                  <a:pt x="46736" y="20955"/>
                  <a:pt x="42163" y="20193"/>
                </a:cubicBezTo>
                <a:lnTo>
                  <a:pt x="37591" y="45086"/>
                </a:lnTo>
                <a:cubicBezTo>
                  <a:pt x="42417" y="45848"/>
                  <a:pt x="46354" y="45340"/>
                  <a:pt x="49275" y="43434"/>
                </a:cubicBezTo>
                <a:cubicBezTo>
                  <a:pt x="52197" y="41402"/>
                  <a:pt x="53975" y="38736"/>
                  <a:pt x="54610" y="35433"/>
                </a:cubicBezTo>
                <a:close/>
                <a:moveTo>
                  <a:pt x="-5242814" y="2847975"/>
                </a:moveTo>
                <a:moveTo>
                  <a:pt x="67563" y="36703"/>
                </a:moveTo>
                <a:cubicBezTo>
                  <a:pt x="65912" y="46102"/>
                  <a:pt x="61467" y="52959"/>
                  <a:pt x="54228" y="57277"/>
                </a:cubicBezTo>
                <a:cubicBezTo>
                  <a:pt x="47116" y="61596"/>
                  <a:pt x="37084" y="62484"/>
                  <a:pt x="24384" y="59818"/>
                </a:cubicBezTo>
                <a:lnTo>
                  <a:pt x="31876" y="18034"/>
                </a:lnTo>
                <a:cubicBezTo>
                  <a:pt x="26924" y="17146"/>
                  <a:pt x="22860" y="17908"/>
                  <a:pt x="19685" y="19940"/>
                </a:cubicBezTo>
                <a:cubicBezTo>
                  <a:pt x="16383" y="21971"/>
                  <a:pt x="14477" y="25020"/>
                  <a:pt x="13715" y="28830"/>
                </a:cubicBezTo>
                <a:cubicBezTo>
                  <a:pt x="13208" y="31370"/>
                  <a:pt x="13588" y="33783"/>
                  <a:pt x="14732" y="35815"/>
                </a:cubicBezTo>
                <a:cubicBezTo>
                  <a:pt x="15748" y="37846"/>
                  <a:pt x="17907" y="39624"/>
                  <a:pt x="20827" y="41149"/>
                </a:cubicBezTo>
                <a:lnTo>
                  <a:pt x="14986" y="57277"/>
                </a:lnTo>
                <a:cubicBezTo>
                  <a:pt x="9271" y="53975"/>
                  <a:pt x="5334" y="49784"/>
                  <a:pt x="2921" y="44577"/>
                </a:cubicBezTo>
                <a:cubicBezTo>
                  <a:pt x="508" y="39371"/>
                  <a:pt x="0" y="33274"/>
                  <a:pt x="1270" y="26417"/>
                </a:cubicBezTo>
                <a:cubicBezTo>
                  <a:pt x="3301" y="15368"/>
                  <a:pt x="8382" y="7874"/>
                  <a:pt x="16510" y="3937"/>
                </a:cubicBezTo>
                <a:cubicBezTo>
                  <a:pt x="22987" y="762"/>
                  <a:pt x="30607" y="0"/>
                  <a:pt x="39370" y="1652"/>
                </a:cubicBezTo>
                <a:cubicBezTo>
                  <a:pt x="49911" y="3556"/>
                  <a:pt x="57530" y="7748"/>
                  <a:pt x="62484" y="14352"/>
                </a:cubicBezTo>
                <a:cubicBezTo>
                  <a:pt x="67437" y="20828"/>
                  <a:pt x="69087" y="28321"/>
                  <a:pt x="67563" y="36703"/>
                </a:cubicBezTo>
                <a:close/>
                <a:moveTo>
                  <a:pt x="-5244084" y="284797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303" name="Picture 30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7744" y="3507614"/>
            <a:ext cx="125984" cy="109852"/>
          </a:xfrm>
          <a:prstGeom prst="rect">
            <a:avLst/>
          </a:prstGeom>
          <a:noFill/>
        </p:spPr>
      </p:pic>
      <p:pic>
        <p:nvPicPr>
          <p:cNvPr id="304" name="Picture 30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3139" y="3600578"/>
            <a:ext cx="129413" cy="94455"/>
          </a:xfrm>
          <a:prstGeom prst="rect">
            <a:avLst/>
          </a:prstGeom>
          <a:noFill/>
        </p:spPr>
      </p:pic>
      <p:pic>
        <p:nvPicPr>
          <p:cNvPr id="305" name="Picture 30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2373" y="3680587"/>
            <a:ext cx="126777" cy="99060"/>
          </a:xfrm>
          <a:prstGeom prst="rect">
            <a:avLst/>
          </a:prstGeom>
          <a:noFill/>
        </p:spPr>
      </p:pic>
      <p:pic>
        <p:nvPicPr>
          <p:cNvPr id="306" name="Picture 30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7037" y="3758184"/>
            <a:ext cx="100213" cy="92329"/>
          </a:xfrm>
          <a:prstGeom prst="rect">
            <a:avLst/>
          </a:prstGeom>
          <a:noFill/>
        </p:spPr>
      </p:pic>
      <p:pic>
        <p:nvPicPr>
          <p:cNvPr id="307" name="Picture 30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8947" y="3840099"/>
            <a:ext cx="124714" cy="46736"/>
          </a:xfrm>
          <a:prstGeom prst="rect">
            <a:avLst/>
          </a:prstGeom>
          <a:noFill/>
        </p:spPr>
      </p:pic>
      <p:pic>
        <p:nvPicPr>
          <p:cNvPr id="308" name="Picture 30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9905" y="3875949"/>
            <a:ext cx="100357" cy="93563"/>
          </a:xfrm>
          <a:prstGeom prst="rect">
            <a:avLst/>
          </a:prstGeom>
          <a:noFill/>
        </p:spPr>
      </p:pic>
      <p:pic>
        <p:nvPicPr>
          <p:cNvPr id="309" name="Picture 30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4597" y="3952240"/>
            <a:ext cx="101283" cy="95377"/>
          </a:xfrm>
          <a:prstGeom prst="rect">
            <a:avLst/>
          </a:prstGeom>
          <a:noFill/>
        </p:spPr>
      </p:pic>
      <p:pic>
        <p:nvPicPr>
          <p:cNvPr id="310" name="Picture 310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2409" y="4025774"/>
            <a:ext cx="125857" cy="56260"/>
          </a:xfrm>
          <a:prstGeom prst="rect">
            <a:avLst/>
          </a:prstGeom>
          <a:noFill/>
        </p:spPr>
      </p:pic>
      <p:pic>
        <p:nvPicPr>
          <p:cNvPr id="311" name="Picture 31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2711" y="4512692"/>
            <a:ext cx="137070" cy="110066"/>
          </a:xfrm>
          <a:prstGeom prst="rect">
            <a:avLst/>
          </a:prstGeom>
          <a:noFill/>
        </p:spPr>
      </p:pic>
      <p:pic>
        <p:nvPicPr>
          <p:cNvPr id="312" name="Picture 312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7916" y="4613876"/>
            <a:ext cx="101120" cy="100273"/>
          </a:xfrm>
          <a:prstGeom prst="rect">
            <a:avLst/>
          </a:prstGeom>
          <a:noFill/>
        </p:spPr>
      </p:pic>
      <p:pic>
        <p:nvPicPr>
          <p:cNvPr id="313" name="Picture 313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6753" y="4669283"/>
            <a:ext cx="122046" cy="87375"/>
          </a:xfrm>
          <a:prstGeom prst="rect">
            <a:avLst/>
          </a:prstGeom>
          <a:noFill/>
        </p:spPr>
      </p:pic>
      <p:pic>
        <p:nvPicPr>
          <p:cNvPr id="314" name="Picture 314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4659" y="4702430"/>
            <a:ext cx="121539" cy="88772"/>
          </a:xfrm>
          <a:prstGeom prst="rect">
            <a:avLst/>
          </a:prstGeom>
          <a:noFill/>
        </p:spPr>
      </p:pic>
      <p:pic>
        <p:nvPicPr>
          <p:cNvPr id="315" name="Picture 315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1786" y="4756050"/>
            <a:ext cx="101315" cy="98129"/>
          </a:xfrm>
          <a:prstGeom prst="rect">
            <a:avLst/>
          </a:prstGeom>
          <a:noFill/>
        </p:spPr>
      </p:pic>
      <p:pic>
        <p:nvPicPr>
          <p:cNvPr id="316" name="Picture 316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7553" y="4806061"/>
            <a:ext cx="145541" cy="106807"/>
          </a:xfrm>
          <a:prstGeom prst="rect">
            <a:avLst/>
          </a:prstGeom>
          <a:noFill/>
        </p:spPr>
      </p:pic>
      <p:pic>
        <p:nvPicPr>
          <p:cNvPr id="317" name="Picture 317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4604" y="4907738"/>
            <a:ext cx="126454" cy="132384"/>
          </a:xfrm>
          <a:prstGeom prst="rect">
            <a:avLst/>
          </a:prstGeom>
          <a:noFill/>
        </p:spPr>
      </p:pic>
      <p:pic>
        <p:nvPicPr>
          <p:cNvPr id="318" name="Picture 318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0527" y="5001896"/>
            <a:ext cx="113791" cy="141477"/>
          </a:xfrm>
          <a:prstGeom prst="rect">
            <a:avLst/>
          </a:prstGeom>
          <a:noFill/>
        </p:spPr>
      </p:pic>
      <p:pic>
        <p:nvPicPr>
          <p:cNvPr id="319" name="Picture 319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3356" y="5090657"/>
            <a:ext cx="99082" cy="99370"/>
          </a:xfrm>
          <a:prstGeom prst="rect">
            <a:avLst/>
          </a:prstGeom>
          <a:noFill/>
        </p:spPr>
      </p:pic>
      <p:pic>
        <p:nvPicPr>
          <p:cNvPr id="320" name="Picture 320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4811" y="5146926"/>
            <a:ext cx="135077" cy="122951"/>
          </a:xfrm>
          <a:prstGeom prst="rect">
            <a:avLst/>
          </a:prstGeom>
          <a:noFill/>
        </p:spPr>
      </p:pic>
      <p:pic>
        <p:nvPicPr>
          <p:cNvPr id="321" name="Picture 321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1446" y="5204836"/>
            <a:ext cx="105396" cy="113289"/>
          </a:xfrm>
          <a:prstGeom prst="rect">
            <a:avLst/>
          </a:prstGeom>
          <a:noFill/>
        </p:spPr>
      </p:pic>
      <p:pic>
        <p:nvPicPr>
          <p:cNvPr id="322" name="Picture 322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4173" y="5229606"/>
            <a:ext cx="105664" cy="111505"/>
          </a:xfrm>
          <a:prstGeom prst="rect">
            <a:avLst/>
          </a:prstGeom>
          <a:noFill/>
        </p:spPr>
      </p:pic>
      <p:pic>
        <p:nvPicPr>
          <p:cNvPr id="323" name="Picture 323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0103" y="5514975"/>
            <a:ext cx="113665" cy="135864"/>
          </a:xfrm>
          <a:prstGeom prst="rect">
            <a:avLst/>
          </a:prstGeom>
          <a:noFill/>
        </p:spPr>
      </p:pic>
      <p:pic>
        <p:nvPicPr>
          <p:cNvPr id="324" name="Picture 324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2868" y="5581505"/>
            <a:ext cx="95248" cy="101069"/>
          </a:xfrm>
          <a:prstGeom prst="rect">
            <a:avLst/>
          </a:prstGeom>
          <a:noFill/>
        </p:spPr>
      </p:pic>
      <p:pic>
        <p:nvPicPr>
          <p:cNvPr id="325" name="Picture 325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5198" y="5612773"/>
            <a:ext cx="96735" cy="101081"/>
          </a:xfrm>
          <a:prstGeom prst="rect">
            <a:avLst/>
          </a:prstGeom>
          <a:noFill/>
        </p:spPr>
      </p:pic>
      <p:pic>
        <p:nvPicPr>
          <p:cNvPr id="326" name="Picture 326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2382" y="5608841"/>
            <a:ext cx="105358" cy="140652"/>
          </a:xfrm>
          <a:prstGeom prst="rect">
            <a:avLst/>
          </a:prstGeom>
          <a:noFill/>
        </p:spPr>
      </p:pic>
      <p:pic>
        <p:nvPicPr>
          <p:cNvPr id="327" name="Picture 327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3789" y="5662689"/>
            <a:ext cx="104088" cy="113487"/>
          </a:xfrm>
          <a:prstGeom prst="rect">
            <a:avLst/>
          </a:prstGeom>
          <a:noFill/>
        </p:spPr>
      </p:pic>
      <p:pic>
        <p:nvPicPr>
          <p:cNvPr id="328" name="Picture 328"/>
          <p:cNvPicPr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9480" y="5693038"/>
            <a:ext cx="99995" cy="100700"/>
          </a:xfrm>
          <a:prstGeom prst="rect">
            <a:avLst/>
          </a:prstGeom>
          <a:noFill/>
        </p:spPr>
      </p:pic>
      <p:pic>
        <p:nvPicPr>
          <p:cNvPr id="329" name="Picture 329"/>
          <p:cNvPicPr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8889" y="5682514"/>
            <a:ext cx="66928" cy="125983"/>
          </a:xfrm>
          <a:prstGeom prst="rect">
            <a:avLst/>
          </a:prstGeom>
          <a:noFill/>
        </p:spPr>
      </p:pic>
      <p:pic>
        <p:nvPicPr>
          <p:cNvPr id="330" name="Picture 330"/>
          <p:cNvPicPr>
            <a:picLocks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9209" y="5721940"/>
            <a:ext cx="99745" cy="100568"/>
          </a:xfrm>
          <a:prstGeom prst="rect">
            <a:avLst/>
          </a:prstGeom>
          <a:noFill/>
        </p:spPr>
      </p:pic>
      <p:pic>
        <p:nvPicPr>
          <p:cNvPr id="331" name="Picture 331"/>
          <p:cNvPicPr>
            <a:picLocks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8425" y="5736662"/>
            <a:ext cx="105126" cy="128695"/>
          </a:xfrm>
          <a:prstGeom prst="rect">
            <a:avLst/>
          </a:prstGeom>
          <a:noFill/>
        </p:spPr>
      </p:pic>
      <p:pic>
        <p:nvPicPr>
          <p:cNvPr id="332" name="Picture 332"/>
          <p:cNvPicPr>
            <a:picLocks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0438" y="5746471"/>
            <a:ext cx="104647" cy="127789"/>
          </a:xfrm>
          <a:prstGeom prst="rect">
            <a:avLst/>
          </a:prstGeom>
          <a:noFill/>
        </p:spPr>
      </p:pic>
      <p:pic>
        <p:nvPicPr>
          <p:cNvPr id="333" name="Picture 333"/>
          <p:cNvPicPr>
            <a:picLocks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2531" y="5657266"/>
            <a:ext cx="143636" cy="146011"/>
          </a:xfrm>
          <a:prstGeom prst="rect">
            <a:avLst/>
          </a:prstGeom>
          <a:noFill/>
        </p:spPr>
      </p:pic>
      <p:pic>
        <p:nvPicPr>
          <p:cNvPr id="334" name="Picture 334"/>
          <p:cNvPicPr>
            <a:picLocks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2012" y="5664479"/>
            <a:ext cx="103912" cy="104258"/>
          </a:xfrm>
          <a:prstGeom prst="rect">
            <a:avLst/>
          </a:prstGeom>
          <a:noFill/>
        </p:spPr>
      </p:pic>
      <p:pic>
        <p:nvPicPr>
          <p:cNvPr id="335" name="Picture 335"/>
          <p:cNvPicPr>
            <a:picLocks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0238" y="5639743"/>
            <a:ext cx="69850" cy="107223"/>
          </a:xfrm>
          <a:prstGeom prst="rect">
            <a:avLst/>
          </a:prstGeom>
          <a:noFill/>
        </p:spPr>
      </p:pic>
      <p:pic>
        <p:nvPicPr>
          <p:cNvPr id="336" name="Picture 336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9734" y="5603787"/>
            <a:ext cx="123571" cy="124256"/>
          </a:xfrm>
          <a:prstGeom prst="rect">
            <a:avLst/>
          </a:prstGeom>
          <a:noFill/>
        </p:spPr>
      </p:pic>
      <p:pic>
        <p:nvPicPr>
          <p:cNvPr id="337" name="Picture 337"/>
          <p:cNvPicPr>
            <a:picLocks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5692" y="5591514"/>
            <a:ext cx="96649" cy="100269"/>
          </a:xfrm>
          <a:prstGeom prst="rect">
            <a:avLst/>
          </a:prstGeom>
          <a:noFill/>
        </p:spPr>
      </p:pic>
      <p:pic>
        <p:nvPicPr>
          <p:cNvPr id="338" name="Picture 338"/>
          <p:cNvPicPr>
            <a:picLocks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2482" y="5544820"/>
            <a:ext cx="93980" cy="116855"/>
          </a:xfrm>
          <a:prstGeom prst="rect">
            <a:avLst/>
          </a:prstGeom>
          <a:noFill/>
        </p:spPr>
      </p:pic>
      <p:pic>
        <p:nvPicPr>
          <p:cNvPr id="339" name="Picture 339"/>
          <p:cNvPicPr>
            <a:picLocks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2718" y="5040240"/>
            <a:ext cx="158368" cy="140217"/>
          </a:xfrm>
          <a:prstGeom prst="rect">
            <a:avLst/>
          </a:prstGeom>
          <a:noFill/>
        </p:spPr>
      </p:pic>
      <p:pic>
        <p:nvPicPr>
          <p:cNvPr id="340" name="Picture 340"/>
          <p:cNvPicPr>
            <a:picLocks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5080" y="4997282"/>
            <a:ext cx="100447" cy="97713"/>
          </a:xfrm>
          <a:prstGeom prst="rect">
            <a:avLst/>
          </a:prstGeom>
          <a:noFill/>
        </p:spPr>
      </p:pic>
      <p:pic>
        <p:nvPicPr>
          <p:cNvPr id="341" name="Picture 341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2131" y="4928674"/>
            <a:ext cx="117093" cy="127958"/>
          </a:xfrm>
          <a:prstGeom prst="rect">
            <a:avLst/>
          </a:prstGeom>
          <a:noFill/>
        </p:spPr>
      </p:pic>
      <p:pic>
        <p:nvPicPr>
          <p:cNvPr id="342" name="Picture 342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0009" y="4851274"/>
            <a:ext cx="120904" cy="111469"/>
          </a:xfrm>
          <a:prstGeom prst="rect">
            <a:avLst/>
          </a:prstGeom>
          <a:noFill/>
        </p:spPr>
      </p:pic>
      <p:pic>
        <p:nvPicPr>
          <p:cNvPr id="343" name="Picture 343"/>
          <p:cNvPicPr>
            <a:picLocks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3156" y="4805299"/>
            <a:ext cx="115316" cy="86423"/>
          </a:xfrm>
          <a:prstGeom prst="rect">
            <a:avLst/>
          </a:prstGeom>
          <a:noFill/>
        </p:spPr>
      </p:pic>
      <p:pic>
        <p:nvPicPr>
          <p:cNvPr id="344" name="Picture 344"/>
          <p:cNvPicPr>
            <a:picLocks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4317" y="4752587"/>
            <a:ext cx="112128" cy="102089"/>
          </a:xfrm>
          <a:prstGeom prst="rect">
            <a:avLst/>
          </a:prstGeom>
          <a:noFill/>
        </p:spPr>
      </p:pic>
      <p:pic>
        <p:nvPicPr>
          <p:cNvPr id="345" name="Picture 345"/>
          <p:cNvPicPr>
            <a:picLocks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1322" y="4701033"/>
            <a:ext cx="116967" cy="81991"/>
          </a:xfrm>
          <a:prstGeom prst="rect">
            <a:avLst/>
          </a:prstGeom>
          <a:noFill/>
        </p:spPr>
      </p:pic>
      <p:pic>
        <p:nvPicPr>
          <p:cNvPr id="346" name="Picture 346"/>
          <p:cNvPicPr>
            <a:picLocks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0720" y="4660900"/>
            <a:ext cx="122555" cy="86105"/>
          </a:xfrm>
          <a:prstGeom prst="rect">
            <a:avLst/>
          </a:prstGeom>
          <a:noFill/>
        </p:spPr>
      </p:pic>
      <p:pic>
        <p:nvPicPr>
          <p:cNvPr id="347" name="Picture 347"/>
          <p:cNvPicPr>
            <a:picLocks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0014" y="4603924"/>
            <a:ext cx="101037" cy="100633"/>
          </a:xfrm>
          <a:prstGeom prst="rect">
            <a:avLst/>
          </a:prstGeom>
          <a:noFill/>
        </p:spPr>
      </p:pic>
      <p:pic>
        <p:nvPicPr>
          <p:cNvPr id="348" name="Picture 348"/>
          <p:cNvPicPr>
            <a:picLocks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5651" y="4526327"/>
            <a:ext cx="116205" cy="106633"/>
          </a:xfrm>
          <a:prstGeom prst="rect">
            <a:avLst/>
          </a:prstGeom>
          <a:noFill/>
        </p:spPr>
      </p:pic>
      <p:pic>
        <p:nvPicPr>
          <p:cNvPr id="349" name="Picture 349"/>
          <p:cNvPicPr>
            <a:picLocks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1578" y="2681351"/>
            <a:ext cx="140716" cy="122174"/>
          </a:xfrm>
          <a:prstGeom prst="rect">
            <a:avLst/>
          </a:prstGeom>
          <a:noFill/>
        </p:spPr>
      </p:pic>
      <p:pic>
        <p:nvPicPr>
          <p:cNvPr id="350" name="Picture 350"/>
          <p:cNvPicPr>
            <a:picLocks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3693" y="2628018"/>
            <a:ext cx="93086" cy="88862"/>
          </a:xfrm>
          <a:prstGeom prst="rect">
            <a:avLst/>
          </a:prstGeom>
          <a:noFill/>
        </p:spPr>
      </p:pic>
      <p:pic>
        <p:nvPicPr>
          <p:cNvPr id="351" name="Picture 351"/>
          <p:cNvPicPr>
            <a:picLocks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904" y="2566764"/>
            <a:ext cx="95716" cy="92698"/>
          </a:xfrm>
          <a:prstGeom prst="rect">
            <a:avLst/>
          </a:prstGeom>
          <a:noFill/>
        </p:spPr>
      </p:pic>
      <p:pic>
        <p:nvPicPr>
          <p:cNvPr id="352" name="Picture 352"/>
          <p:cNvPicPr>
            <a:picLocks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7685" y="2503192"/>
            <a:ext cx="93292" cy="93305"/>
          </a:xfrm>
          <a:prstGeom prst="rect">
            <a:avLst/>
          </a:prstGeom>
          <a:noFill/>
        </p:spPr>
      </p:pic>
      <p:pic>
        <p:nvPicPr>
          <p:cNvPr id="353" name="Picture 353"/>
          <p:cNvPicPr>
            <a:picLocks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2680" y="2429891"/>
            <a:ext cx="111633" cy="103216"/>
          </a:xfrm>
          <a:prstGeom prst="rect">
            <a:avLst/>
          </a:prstGeom>
          <a:noFill/>
        </p:spPr>
      </p:pic>
      <p:pic>
        <p:nvPicPr>
          <p:cNvPr id="354" name="Picture 354"/>
          <p:cNvPicPr>
            <a:picLocks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8654" y="2381378"/>
            <a:ext cx="86867" cy="96265"/>
          </a:xfrm>
          <a:prstGeom prst="rect">
            <a:avLst/>
          </a:prstGeom>
          <a:noFill/>
        </p:spPr>
      </p:pic>
      <p:pic>
        <p:nvPicPr>
          <p:cNvPr id="355" name="Picture 355"/>
          <p:cNvPicPr>
            <a:picLocks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7757" y="2338463"/>
            <a:ext cx="92977" cy="91894"/>
          </a:xfrm>
          <a:prstGeom prst="rect">
            <a:avLst/>
          </a:prstGeom>
          <a:noFill/>
        </p:spPr>
      </p:pic>
      <p:pic>
        <p:nvPicPr>
          <p:cNvPr id="356" name="Picture 356"/>
          <p:cNvPicPr>
            <a:picLocks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1477" y="2287271"/>
            <a:ext cx="92418" cy="90617"/>
          </a:xfrm>
          <a:prstGeom prst="rect">
            <a:avLst/>
          </a:prstGeom>
          <a:noFill/>
        </p:spPr>
      </p:pic>
      <p:pic>
        <p:nvPicPr>
          <p:cNvPr id="357" name="Picture 357"/>
          <p:cNvPicPr>
            <a:picLocks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6463" y="2777236"/>
            <a:ext cx="93219" cy="88456"/>
          </a:xfrm>
          <a:prstGeom prst="rect">
            <a:avLst/>
          </a:prstGeom>
          <a:noFill/>
        </p:spPr>
      </p:pic>
      <p:pic>
        <p:nvPicPr>
          <p:cNvPr id="358" name="Picture 358"/>
          <p:cNvPicPr>
            <a:picLocks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220" y="2709927"/>
            <a:ext cx="106552" cy="97535"/>
          </a:xfrm>
          <a:prstGeom prst="rect">
            <a:avLst/>
          </a:prstGeom>
          <a:noFill/>
        </p:spPr>
      </p:pic>
      <p:pic>
        <p:nvPicPr>
          <p:cNvPr id="359" name="Picture 359"/>
          <p:cNvPicPr>
            <a:picLocks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8809" y="2671572"/>
            <a:ext cx="105791" cy="98806"/>
          </a:xfrm>
          <a:prstGeom prst="rect">
            <a:avLst/>
          </a:prstGeom>
          <a:noFill/>
        </p:spPr>
      </p:pic>
      <p:pic>
        <p:nvPicPr>
          <p:cNvPr id="360" name="Picture 360"/>
          <p:cNvPicPr>
            <a:picLocks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5065" y="2649855"/>
            <a:ext cx="110109" cy="85725"/>
          </a:xfrm>
          <a:prstGeom prst="rect">
            <a:avLst/>
          </a:prstGeom>
          <a:noFill/>
        </p:spPr>
      </p:pic>
      <p:pic>
        <p:nvPicPr>
          <p:cNvPr id="361" name="Picture 361"/>
          <p:cNvPicPr>
            <a:picLocks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2283" y="2608056"/>
            <a:ext cx="93236" cy="90930"/>
          </a:xfrm>
          <a:prstGeom prst="rect">
            <a:avLst/>
          </a:prstGeom>
          <a:noFill/>
        </p:spPr>
      </p:pic>
      <p:pic>
        <p:nvPicPr>
          <p:cNvPr id="362" name="Picture 362"/>
          <p:cNvPicPr>
            <a:picLocks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2596" y="2559304"/>
            <a:ext cx="108331" cy="89027"/>
          </a:xfrm>
          <a:prstGeom prst="rect">
            <a:avLst/>
          </a:prstGeom>
          <a:noFill/>
        </p:spPr>
      </p:pic>
      <p:pic>
        <p:nvPicPr>
          <p:cNvPr id="363" name="Picture 363"/>
          <p:cNvPicPr>
            <a:picLocks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0618" y="2523226"/>
            <a:ext cx="92827" cy="89803"/>
          </a:xfrm>
          <a:prstGeom prst="rect">
            <a:avLst/>
          </a:prstGeom>
          <a:noFill/>
        </p:spPr>
      </p:pic>
      <p:pic>
        <p:nvPicPr>
          <p:cNvPr id="364" name="Picture 364"/>
          <p:cNvPicPr>
            <a:picLocks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4765" y="2459610"/>
            <a:ext cx="112014" cy="104139"/>
          </a:xfrm>
          <a:prstGeom prst="rect">
            <a:avLst/>
          </a:prstGeom>
          <a:noFill/>
        </p:spPr>
      </p:pic>
      <p:pic>
        <p:nvPicPr>
          <p:cNvPr id="365" name="Picture 365"/>
          <p:cNvPicPr>
            <a:picLocks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1831" y="2402962"/>
            <a:ext cx="92926" cy="92007"/>
          </a:xfrm>
          <a:prstGeom prst="rect">
            <a:avLst/>
          </a:prstGeom>
          <a:noFill/>
        </p:spPr>
      </p:pic>
      <p:pic>
        <p:nvPicPr>
          <p:cNvPr id="366" name="Picture 366"/>
          <p:cNvPicPr>
            <a:picLocks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792" y="2338960"/>
            <a:ext cx="110208" cy="129920"/>
          </a:xfrm>
          <a:prstGeom prst="rect">
            <a:avLst/>
          </a:prstGeom>
          <a:noFill/>
        </p:spPr>
      </p:pic>
      <p:pic>
        <p:nvPicPr>
          <p:cNvPr id="367" name="Picture 367"/>
          <p:cNvPicPr>
            <a:picLocks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8900" y="5076825"/>
            <a:ext cx="352425" cy="352425"/>
          </a:xfrm>
          <a:prstGeom prst="rect">
            <a:avLst/>
          </a:prstGeom>
          <a:noFill/>
        </p:spPr>
      </p:pic>
      <p:pic>
        <p:nvPicPr>
          <p:cNvPr id="368" name="Picture 368"/>
          <p:cNvPicPr>
            <a:picLocks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8550" y="3590925"/>
            <a:ext cx="352425" cy="361950"/>
          </a:xfrm>
          <a:prstGeom prst="rect">
            <a:avLst/>
          </a:prstGeom>
          <a:noFill/>
        </p:spPr>
      </p:pic>
      <p:pic>
        <p:nvPicPr>
          <p:cNvPr id="369" name="Picture 369"/>
          <p:cNvPicPr>
            <a:picLocks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8300" y="2076450"/>
            <a:ext cx="361950" cy="352425"/>
          </a:xfrm>
          <a:prstGeom prst="rect">
            <a:avLst/>
          </a:prstGeom>
          <a:noFill/>
        </p:spPr>
      </p:pic>
      <p:sp>
        <p:nvSpPr>
          <p:cNvPr id="370" name="Freeform 370"/>
          <p:cNvSpPr/>
          <p:nvPr/>
        </p:nvSpPr>
        <p:spPr>
          <a:xfrm>
            <a:off x="4391025" y="3629025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0" y="285750"/>
                </a:moveTo>
                <a:lnTo>
                  <a:pt x="285750" y="285750"/>
                </a:lnTo>
                <a:lnTo>
                  <a:pt x="2857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noFill/>
          <a:ln w="1778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1" name="Freeform 371"/>
          <p:cNvSpPr/>
          <p:nvPr/>
        </p:nvSpPr>
        <p:spPr>
          <a:xfrm>
            <a:off x="4391025" y="3629025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142875" y="0"/>
                </a:moveTo>
                <a:cubicBezTo>
                  <a:pt x="63880" y="0"/>
                  <a:pt x="0" y="63881"/>
                  <a:pt x="0" y="142875"/>
                </a:cubicBezTo>
                <a:cubicBezTo>
                  <a:pt x="0" y="221870"/>
                  <a:pt x="63880" y="285750"/>
                  <a:pt x="142875" y="285750"/>
                </a:cubicBezTo>
                <a:cubicBezTo>
                  <a:pt x="221869" y="285750"/>
                  <a:pt x="285750" y="221870"/>
                  <a:pt x="285750" y="142875"/>
                </a:cubicBezTo>
                <a:cubicBezTo>
                  <a:pt x="285750" y="63881"/>
                  <a:pt x="221869" y="0"/>
                  <a:pt x="142875" y="0"/>
                </a:cubicBezTo>
                <a:close/>
                <a:moveTo>
                  <a:pt x="-1162050" y="3228975"/>
                </a:moveTo>
                <a:moveTo>
                  <a:pt x="142875" y="270765"/>
                </a:moveTo>
                <a:cubicBezTo>
                  <a:pt x="72516" y="270765"/>
                  <a:pt x="14985" y="213233"/>
                  <a:pt x="14985" y="142875"/>
                </a:cubicBezTo>
                <a:cubicBezTo>
                  <a:pt x="14985" y="72518"/>
                  <a:pt x="72516" y="14986"/>
                  <a:pt x="142875" y="14986"/>
                </a:cubicBezTo>
                <a:cubicBezTo>
                  <a:pt x="161290" y="14986"/>
                  <a:pt x="178561" y="18796"/>
                  <a:pt x="194436" y="25908"/>
                </a:cubicBezTo>
                <a:lnTo>
                  <a:pt x="182371" y="35687"/>
                </a:lnTo>
                <a:cubicBezTo>
                  <a:pt x="180847" y="36830"/>
                  <a:pt x="179323" y="37593"/>
                  <a:pt x="177419" y="37593"/>
                </a:cubicBezTo>
                <a:lnTo>
                  <a:pt x="170307" y="37593"/>
                </a:lnTo>
                <a:cubicBezTo>
                  <a:pt x="169545" y="37593"/>
                  <a:pt x="168402" y="37593"/>
                  <a:pt x="167640" y="37211"/>
                </a:cubicBezTo>
                <a:cubicBezTo>
                  <a:pt x="167640" y="37211"/>
                  <a:pt x="149225" y="26290"/>
                  <a:pt x="138684" y="26290"/>
                </a:cubicBezTo>
                <a:cubicBezTo>
                  <a:pt x="128651" y="26290"/>
                  <a:pt x="112014" y="32767"/>
                  <a:pt x="104902" y="37593"/>
                </a:cubicBezTo>
                <a:cubicBezTo>
                  <a:pt x="93979" y="44705"/>
                  <a:pt x="105664" y="48133"/>
                  <a:pt x="108330" y="48896"/>
                </a:cubicBezTo>
                <a:cubicBezTo>
                  <a:pt x="108711" y="48896"/>
                  <a:pt x="109092" y="48896"/>
                  <a:pt x="109092" y="48896"/>
                </a:cubicBezTo>
                <a:lnTo>
                  <a:pt x="119507" y="48896"/>
                </a:lnTo>
                <a:cubicBezTo>
                  <a:pt x="122173" y="48896"/>
                  <a:pt x="124459" y="47752"/>
                  <a:pt x="125984" y="45467"/>
                </a:cubicBezTo>
                <a:lnTo>
                  <a:pt x="130047" y="39117"/>
                </a:lnTo>
                <a:cubicBezTo>
                  <a:pt x="130809" y="37974"/>
                  <a:pt x="131953" y="37593"/>
                  <a:pt x="133096" y="37593"/>
                </a:cubicBezTo>
                <a:lnTo>
                  <a:pt x="139065" y="37593"/>
                </a:lnTo>
                <a:lnTo>
                  <a:pt x="131190" y="50800"/>
                </a:lnTo>
                <a:cubicBezTo>
                  <a:pt x="129285" y="54102"/>
                  <a:pt x="125603" y="56389"/>
                  <a:pt x="121411" y="56389"/>
                </a:cubicBezTo>
                <a:lnTo>
                  <a:pt x="111252" y="56389"/>
                </a:lnTo>
                <a:cubicBezTo>
                  <a:pt x="109728" y="56389"/>
                  <a:pt x="108330" y="56770"/>
                  <a:pt x="107188" y="57531"/>
                </a:cubicBezTo>
                <a:lnTo>
                  <a:pt x="97790" y="63881"/>
                </a:lnTo>
                <a:lnTo>
                  <a:pt x="90296" y="63881"/>
                </a:lnTo>
                <a:cubicBezTo>
                  <a:pt x="88010" y="63881"/>
                  <a:pt x="86486" y="65405"/>
                  <a:pt x="86486" y="67692"/>
                </a:cubicBezTo>
                <a:lnTo>
                  <a:pt x="86486" y="71374"/>
                </a:lnTo>
                <a:cubicBezTo>
                  <a:pt x="86486" y="73661"/>
                  <a:pt x="84963" y="75184"/>
                  <a:pt x="82677" y="75184"/>
                </a:cubicBezTo>
                <a:lnTo>
                  <a:pt x="79375" y="75184"/>
                </a:lnTo>
                <a:cubicBezTo>
                  <a:pt x="76708" y="75184"/>
                  <a:pt x="74421" y="76327"/>
                  <a:pt x="72897" y="78614"/>
                </a:cubicBezTo>
                <a:lnTo>
                  <a:pt x="68453" y="85725"/>
                </a:lnTo>
                <a:cubicBezTo>
                  <a:pt x="68071" y="86487"/>
                  <a:pt x="67690" y="87249"/>
                  <a:pt x="67690" y="88011"/>
                </a:cubicBezTo>
                <a:lnTo>
                  <a:pt x="67690" y="90298"/>
                </a:lnTo>
                <a:cubicBezTo>
                  <a:pt x="67690" y="92456"/>
                  <a:pt x="69215" y="93980"/>
                  <a:pt x="71501" y="93980"/>
                </a:cubicBezTo>
                <a:lnTo>
                  <a:pt x="84963" y="93980"/>
                </a:lnTo>
                <a:cubicBezTo>
                  <a:pt x="86105" y="93980"/>
                  <a:pt x="86867" y="93599"/>
                  <a:pt x="87629" y="92837"/>
                </a:cubicBezTo>
                <a:lnTo>
                  <a:pt x="99314" y="81153"/>
                </a:lnTo>
                <a:cubicBezTo>
                  <a:pt x="100710" y="79756"/>
                  <a:pt x="102615" y="78995"/>
                  <a:pt x="104521" y="78995"/>
                </a:cubicBezTo>
                <a:lnTo>
                  <a:pt x="106045" y="78995"/>
                </a:lnTo>
                <a:cubicBezTo>
                  <a:pt x="107950" y="78995"/>
                  <a:pt x="109473" y="80137"/>
                  <a:pt x="109728" y="81915"/>
                </a:cubicBezTo>
                <a:lnTo>
                  <a:pt x="112014" y="91314"/>
                </a:lnTo>
                <a:cubicBezTo>
                  <a:pt x="112395" y="92837"/>
                  <a:pt x="113919" y="94361"/>
                  <a:pt x="115823" y="94361"/>
                </a:cubicBezTo>
                <a:lnTo>
                  <a:pt x="116585" y="94361"/>
                </a:lnTo>
                <a:cubicBezTo>
                  <a:pt x="118871" y="94361"/>
                  <a:pt x="120269" y="92837"/>
                  <a:pt x="120269" y="90552"/>
                </a:cubicBezTo>
                <a:lnTo>
                  <a:pt x="120269" y="80899"/>
                </a:lnTo>
                <a:cubicBezTo>
                  <a:pt x="120269" y="79756"/>
                  <a:pt x="120650" y="78995"/>
                  <a:pt x="121411" y="78233"/>
                </a:cubicBezTo>
                <a:lnTo>
                  <a:pt x="124078" y="75184"/>
                </a:lnTo>
                <a:lnTo>
                  <a:pt x="127127" y="83821"/>
                </a:lnTo>
                <a:cubicBezTo>
                  <a:pt x="127508" y="85345"/>
                  <a:pt x="128904" y="86487"/>
                  <a:pt x="130428" y="86487"/>
                </a:cubicBezTo>
                <a:lnTo>
                  <a:pt x="133858" y="86487"/>
                </a:lnTo>
                <a:cubicBezTo>
                  <a:pt x="135001" y="86487"/>
                  <a:pt x="135763" y="86106"/>
                  <a:pt x="136525" y="85345"/>
                </a:cubicBezTo>
                <a:lnTo>
                  <a:pt x="138048" y="83821"/>
                </a:lnTo>
                <a:cubicBezTo>
                  <a:pt x="138684" y="83058"/>
                  <a:pt x="139446" y="82677"/>
                  <a:pt x="140589" y="82677"/>
                </a:cubicBezTo>
                <a:lnTo>
                  <a:pt x="142875" y="82677"/>
                </a:lnTo>
                <a:cubicBezTo>
                  <a:pt x="145160" y="82677"/>
                  <a:pt x="146684" y="84202"/>
                  <a:pt x="146684" y="86487"/>
                </a:cubicBezTo>
                <a:lnTo>
                  <a:pt x="146684" y="90298"/>
                </a:lnTo>
                <a:cubicBezTo>
                  <a:pt x="146684" y="92456"/>
                  <a:pt x="148082" y="93980"/>
                  <a:pt x="150367" y="93980"/>
                </a:cubicBezTo>
                <a:lnTo>
                  <a:pt x="163957" y="93980"/>
                </a:lnTo>
                <a:cubicBezTo>
                  <a:pt x="166623" y="93980"/>
                  <a:pt x="168402" y="96648"/>
                  <a:pt x="167259" y="98933"/>
                </a:cubicBezTo>
                <a:lnTo>
                  <a:pt x="166242" y="102236"/>
                </a:lnTo>
                <a:cubicBezTo>
                  <a:pt x="165480" y="104140"/>
                  <a:pt x="163957" y="105283"/>
                  <a:pt x="162052" y="104902"/>
                </a:cubicBezTo>
                <a:lnTo>
                  <a:pt x="144017" y="101855"/>
                </a:lnTo>
                <a:cubicBezTo>
                  <a:pt x="143255" y="101855"/>
                  <a:pt x="142113" y="101855"/>
                  <a:pt x="141351" y="101855"/>
                </a:cubicBezTo>
                <a:lnTo>
                  <a:pt x="125984" y="104902"/>
                </a:lnTo>
                <a:cubicBezTo>
                  <a:pt x="124459" y="105283"/>
                  <a:pt x="123316" y="104902"/>
                  <a:pt x="121792" y="104521"/>
                </a:cubicBezTo>
                <a:cubicBezTo>
                  <a:pt x="116966" y="102617"/>
                  <a:pt x="103378" y="97790"/>
                  <a:pt x="97790" y="97790"/>
                </a:cubicBezTo>
                <a:cubicBezTo>
                  <a:pt x="52959" y="97790"/>
                  <a:pt x="52578" y="127890"/>
                  <a:pt x="52578" y="139065"/>
                </a:cubicBezTo>
                <a:cubicBezTo>
                  <a:pt x="52578" y="154178"/>
                  <a:pt x="61340" y="165481"/>
                  <a:pt x="75184" y="165481"/>
                </a:cubicBezTo>
                <a:cubicBezTo>
                  <a:pt x="91694" y="165481"/>
                  <a:pt x="112776" y="164720"/>
                  <a:pt x="112776" y="195453"/>
                </a:cubicBezTo>
                <a:lnTo>
                  <a:pt x="112776" y="218821"/>
                </a:lnTo>
                <a:cubicBezTo>
                  <a:pt x="112776" y="223393"/>
                  <a:pt x="114300" y="227458"/>
                  <a:pt x="117347" y="230886"/>
                </a:cubicBezTo>
                <a:lnTo>
                  <a:pt x="128270" y="243968"/>
                </a:lnTo>
                <a:cubicBezTo>
                  <a:pt x="130428" y="246634"/>
                  <a:pt x="133477" y="248158"/>
                  <a:pt x="136905" y="248158"/>
                </a:cubicBezTo>
                <a:lnTo>
                  <a:pt x="145922" y="248158"/>
                </a:lnTo>
                <a:cubicBezTo>
                  <a:pt x="148844" y="248158"/>
                  <a:pt x="151891" y="247015"/>
                  <a:pt x="153796" y="244730"/>
                </a:cubicBezTo>
                <a:lnTo>
                  <a:pt x="162814" y="235712"/>
                </a:lnTo>
                <a:cubicBezTo>
                  <a:pt x="164719" y="233808"/>
                  <a:pt x="165861" y="232030"/>
                  <a:pt x="166878" y="229743"/>
                </a:cubicBezTo>
                <a:lnTo>
                  <a:pt x="174497" y="214249"/>
                </a:lnTo>
                <a:cubicBezTo>
                  <a:pt x="175640" y="211709"/>
                  <a:pt x="176276" y="208661"/>
                  <a:pt x="176276" y="205995"/>
                </a:cubicBezTo>
                <a:lnTo>
                  <a:pt x="176276" y="188723"/>
                </a:lnTo>
                <a:cubicBezTo>
                  <a:pt x="176276" y="185674"/>
                  <a:pt x="177419" y="182753"/>
                  <a:pt x="179704" y="180849"/>
                </a:cubicBezTo>
                <a:lnTo>
                  <a:pt x="199644" y="160909"/>
                </a:lnTo>
                <a:cubicBezTo>
                  <a:pt x="201167" y="159386"/>
                  <a:pt x="201167" y="156465"/>
                  <a:pt x="199263" y="155321"/>
                </a:cubicBezTo>
                <a:cubicBezTo>
                  <a:pt x="199263" y="155321"/>
                  <a:pt x="176657" y="142495"/>
                  <a:pt x="164338" y="118492"/>
                </a:cubicBezTo>
                <a:cubicBezTo>
                  <a:pt x="163195" y="115824"/>
                  <a:pt x="164719" y="112777"/>
                  <a:pt x="167640" y="112777"/>
                </a:cubicBezTo>
                <a:lnTo>
                  <a:pt x="169164" y="112777"/>
                </a:lnTo>
                <a:lnTo>
                  <a:pt x="190627" y="140590"/>
                </a:lnTo>
                <a:cubicBezTo>
                  <a:pt x="193294" y="144018"/>
                  <a:pt x="198120" y="144399"/>
                  <a:pt x="201548" y="141733"/>
                </a:cubicBezTo>
                <a:lnTo>
                  <a:pt x="213995" y="131192"/>
                </a:lnTo>
                <a:cubicBezTo>
                  <a:pt x="215772" y="129668"/>
                  <a:pt x="215772" y="126365"/>
                  <a:pt x="213614" y="125223"/>
                </a:cubicBezTo>
                <a:lnTo>
                  <a:pt x="202310" y="118492"/>
                </a:lnTo>
                <a:cubicBezTo>
                  <a:pt x="200786" y="117349"/>
                  <a:pt x="200025" y="115443"/>
                  <a:pt x="200786" y="113539"/>
                </a:cubicBezTo>
                <a:lnTo>
                  <a:pt x="201167" y="112777"/>
                </a:lnTo>
                <a:cubicBezTo>
                  <a:pt x="202310" y="110871"/>
                  <a:pt x="204596" y="110109"/>
                  <a:pt x="206375" y="111252"/>
                </a:cubicBezTo>
                <a:lnTo>
                  <a:pt x="219964" y="119508"/>
                </a:lnTo>
                <a:cubicBezTo>
                  <a:pt x="221107" y="120270"/>
                  <a:pt x="222630" y="120650"/>
                  <a:pt x="223773" y="120650"/>
                </a:cubicBezTo>
                <a:lnTo>
                  <a:pt x="227838" y="120650"/>
                </a:lnTo>
                <a:cubicBezTo>
                  <a:pt x="230885" y="120650"/>
                  <a:pt x="233426" y="122555"/>
                  <a:pt x="234569" y="125223"/>
                </a:cubicBezTo>
                <a:lnTo>
                  <a:pt x="245490" y="149987"/>
                </a:lnTo>
                <a:cubicBezTo>
                  <a:pt x="246634" y="152655"/>
                  <a:pt x="249301" y="154559"/>
                  <a:pt x="252348" y="154559"/>
                </a:cubicBezTo>
                <a:lnTo>
                  <a:pt x="252348" y="154559"/>
                </a:lnTo>
                <a:cubicBezTo>
                  <a:pt x="255651" y="154559"/>
                  <a:pt x="258698" y="151511"/>
                  <a:pt x="258698" y="148083"/>
                </a:cubicBezTo>
                <a:lnTo>
                  <a:pt x="258698" y="137668"/>
                </a:lnTo>
                <a:cubicBezTo>
                  <a:pt x="258698" y="136525"/>
                  <a:pt x="259079" y="135383"/>
                  <a:pt x="260222" y="134621"/>
                </a:cubicBezTo>
                <a:lnTo>
                  <a:pt x="268859" y="127890"/>
                </a:lnTo>
                <a:cubicBezTo>
                  <a:pt x="269621" y="132715"/>
                  <a:pt x="270002" y="138049"/>
                  <a:pt x="270002" y="143256"/>
                </a:cubicBezTo>
                <a:cubicBezTo>
                  <a:pt x="270764" y="213233"/>
                  <a:pt x="213233" y="270765"/>
                  <a:pt x="142875" y="270765"/>
                </a:cubicBezTo>
                <a:close/>
                <a:moveTo>
                  <a:pt x="-1432815" y="322897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2" name="Freeform 372"/>
          <p:cNvSpPr/>
          <p:nvPr/>
        </p:nvSpPr>
        <p:spPr>
          <a:xfrm>
            <a:off x="4457319" y="3676270"/>
            <a:ext cx="19431" cy="19430"/>
          </a:xfrm>
          <a:custGeom>
            <a:avLst/>
            <a:gdLst/>
            <a:ahLst/>
            <a:cxnLst/>
            <a:rect l="0" t="0" r="0" b="0"/>
            <a:pathLst>
              <a:path w="19431" h="19430">
                <a:moveTo>
                  <a:pt x="6984" y="16001"/>
                </a:moveTo>
                <a:lnTo>
                  <a:pt x="6984" y="19430"/>
                </a:lnTo>
                <a:lnTo>
                  <a:pt x="11176" y="19430"/>
                </a:lnTo>
                <a:cubicBezTo>
                  <a:pt x="13589" y="19430"/>
                  <a:pt x="15240" y="18033"/>
                  <a:pt x="15240" y="16001"/>
                </a:cubicBezTo>
                <a:lnTo>
                  <a:pt x="15240" y="12573"/>
                </a:lnTo>
                <a:lnTo>
                  <a:pt x="19431" y="12573"/>
                </a:lnTo>
                <a:lnTo>
                  <a:pt x="19431" y="7238"/>
                </a:lnTo>
                <a:cubicBezTo>
                  <a:pt x="19431" y="6223"/>
                  <a:pt x="19050" y="5460"/>
                  <a:pt x="18160" y="4826"/>
                </a:cubicBezTo>
                <a:lnTo>
                  <a:pt x="14096" y="1397"/>
                </a:lnTo>
                <a:cubicBezTo>
                  <a:pt x="12446" y="0"/>
                  <a:pt x="9906" y="0"/>
                  <a:pt x="8254" y="1397"/>
                </a:cubicBezTo>
                <a:lnTo>
                  <a:pt x="1651" y="6857"/>
                </a:lnTo>
                <a:cubicBezTo>
                  <a:pt x="0" y="8254"/>
                  <a:pt x="0" y="10286"/>
                  <a:pt x="1651" y="11557"/>
                </a:cubicBezTo>
                <a:lnTo>
                  <a:pt x="6984" y="16001"/>
                </a:lnTo>
                <a:close/>
                <a:moveTo>
                  <a:pt x="-1291590" y="318173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3" name="Freeform 373"/>
          <p:cNvSpPr/>
          <p:nvPr/>
        </p:nvSpPr>
        <p:spPr>
          <a:xfrm>
            <a:off x="5457825" y="5162550"/>
            <a:ext cx="342900" cy="200025"/>
          </a:xfrm>
          <a:custGeom>
            <a:avLst/>
            <a:gdLst/>
            <a:ahLst/>
            <a:cxnLst/>
            <a:rect l="0" t="0" r="0" b="0"/>
            <a:pathLst>
              <a:path w="342900" h="200025">
                <a:moveTo>
                  <a:pt x="0" y="200025"/>
                </a:moveTo>
                <a:lnTo>
                  <a:pt x="342900" y="200025"/>
                </a:lnTo>
                <a:lnTo>
                  <a:pt x="342900" y="0"/>
                </a:lnTo>
                <a:lnTo>
                  <a:pt x="0" y="0"/>
                </a:lnTo>
                <a:lnTo>
                  <a:pt x="0" y="200025"/>
                </a:lnTo>
                <a:close/>
              </a:path>
            </a:pathLst>
          </a:custGeom>
          <a:noFill/>
          <a:ln w="1778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4" name="Freeform 374"/>
          <p:cNvSpPr/>
          <p:nvPr/>
        </p:nvSpPr>
        <p:spPr>
          <a:xfrm>
            <a:off x="5514975" y="5181600"/>
            <a:ext cx="219075" cy="133350"/>
          </a:xfrm>
          <a:custGeom>
            <a:avLst/>
            <a:gdLst/>
            <a:ahLst/>
            <a:cxnLst/>
            <a:rect l="0" t="0" r="0" b="0"/>
            <a:pathLst>
              <a:path w="219075" h="133350">
                <a:moveTo>
                  <a:pt x="219075" y="133223"/>
                </a:moveTo>
                <a:lnTo>
                  <a:pt x="219075" y="0"/>
                </a:lnTo>
                <a:lnTo>
                  <a:pt x="0" y="0"/>
                </a:lnTo>
                <a:lnTo>
                  <a:pt x="0" y="133350"/>
                </a:lnTo>
                <a:close/>
                <a:moveTo>
                  <a:pt x="-3971798" y="1676400"/>
                </a:moveTo>
                <a:moveTo>
                  <a:pt x="7492" y="7367"/>
                </a:moveTo>
                <a:lnTo>
                  <a:pt x="211582" y="7367"/>
                </a:lnTo>
                <a:lnTo>
                  <a:pt x="211454" y="125858"/>
                </a:lnTo>
                <a:lnTo>
                  <a:pt x="7492" y="125984"/>
                </a:lnTo>
                <a:close/>
                <a:moveTo>
                  <a:pt x="-3845942" y="16764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5" name="Freeform 375"/>
          <p:cNvSpPr/>
          <p:nvPr/>
        </p:nvSpPr>
        <p:spPr>
          <a:xfrm>
            <a:off x="5505450" y="5162550"/>
            <a:ext cx="247650" cy="161925"/>
          </a:xfrm>
          <a:custGeom>
            <a:avLst/>
            <a:gdLst/>
            <a:ahLst/>
            <a:cxnLst/>
            <a:rect l="0" t="0" r="0" b="0"/>
            <a:pathLst>
              <a:path w="247650" h="161925">
                <a:moveTo>
                  <a:pt x="7239" y="14352"/>
                </a:moveTo>
                <a:cubicBezTo>
                  <a:pt x="7239" y="10415"/>
                  <a:pt x="10540" y="7240"/>
                  <a:pt x="14604" y="7240"/>
                </a:cubicBezTo>
                <a:lnTo>
                  <a:pt x="233045" y="7240"/>
                </a:lnTo>
                <a:cubicBezTo>
                  <a:pt x="237109" y="7240"/>
                  <a:pt x="240410" y="10415"/>
                  <a:pt x="240410" y="14352"/>
                </a:cubicBezTo>
                <a:lnTo>
                  <a:pt x="240410" y="161925"/>
                </a:lnTo>
                <a:lnTo>
                  <a:pt x="247650" y="161925"/>
                </a:lnTo>
                <a:lnTo>
                  <a:pt x="247650" y="14352"/>
                </a:lnTo>
                <a:cubicBezTo>
                  <a:pt x="247650" y="6477"/>
                  <a:pt x="241172" y="0"/>
                  <a:pt x="233045" y="0"/>
                </a:cubicBezTo>
                <a:lnTo>
                  <a:pt x="14604" y="0"/>
                </a:lnTo>
                <a:cubicBezTo>
                  <a:pt x="6477" y="0"/>
                  <a:pt x="0" y="6477"/>
                  <a:pt x="0" y="14352"/>
                </a:cubicBezTo>
                <a:lnTo>
                  <a:pt x="0" y="161925"/>
                </a:lnTo>
                <a:lnTo>
                  <a:pt x="7239" y="161925"/>
                </a:lnTo>
                <a:close/>
                <a:moveTo>
                  <a:pt x="-3824352" y="169545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6" name="Freeform 376"/>
          <p:cNvSpPr/>
          <p:nvPr/>
        </p:nvSpPr>
        <p:spPr>
          <a:xfrm>
            <a:off x="5457825" y="5343525"/>
            <a:ext cx="342900" cy="19050"/>
          </a:xfrm>
          <a:custGeom>
            <a:avLst/>
            <a:gdLst/>
            <a:ahLst/>
            <a:cxnLst/>
            <a:rect l="0" t="0" r="0" b="0"/>
            <a:pathLst>
              <a:path w="342900" h="19050">
                <a:moveTo>
                  <a:pt x="190119" y="0"/>
                </a:moveTo>
                <a:lnTo>
                  <a:pt x="190119" y="5462"/>
                </a:lnTo>
                <a:lnTo>
                  <a:pt x="152780" y="5462"/>
                </a:lnTo>
                <a:lnTo>
                  <a:pt x="152780" y="0"/>
                </a:lnTo>
                <a:lnTo>
                  <a:pt x="0" y="0"/>
                </a:lnTo>
                <a:lnTo>
                  <a:pt x="0" y="5462"/>
                </a:lnTo>
                <a:cubicBezTo>
                  <a:pt x="0" y="12954"/>
                  <a:pt x="8382" y="19050"/>
                  <a:pt x="18669" y="19050"/>
                </a:cubicBezTo>
                <a:lnTo>
                  <a:pt x="324230" y="19050"/>
                </a:lnTo>
                <a:cubicBezTo>
                  <a:pt x="334517" y="19050"/>
                  <a:pt x="342900" y="12954"/>
                  <a:pt x="342900" y="5462"/>
                </a:cubicBezTo>
                <a:lnTo>
                  <a:pt x="342900" y="0"/>
                </a:lnTo>
                <a:close/>
                <a:moveTo>
                  <a:pt x="-3943350" y="1514475"/>
                </a:moveTo>
                <a:moveTo>
                  <a:pt x="324230" y="13589"/>
                </a:moveTo>
                <a:lnTo>
                  <a:pt x="18669" y="13589"/>
                </a:lnTo>
                <a:cubicBezTo>
                  <a:pt x="12446" y="13589"/>
                  <a:pt x="7492" y="9906"/>
                  <a:pt x="7492" y="5462"/>
                </a:cubicBezTo>
                <a:lnTo>
                  <a:pt x="145415" y="5462"/>
                </a:lnTo>
                <a:cubicBezTo>
                  <a:pt x="145160" y="8383"/>
                  <a:pt x="148335" y="10795"/>
                  <a:pt x="152272" y="10923"/>
                </a:cubicBezTo>
                <a:cubicBezTo>
                  <a:pt x="152527" y="10923"/>
                  <a:pt x="152653" y="10923"/>
                  <a:pt x="152780" y="10923"/>
                </a:cubicBezTo>
                <a:lnTo>
                  <a:pt x="190119" y="10923"/>
                </a:lnTo>
                <a:cubicBezTo>
                  <a:pt x="194055" y="11050"/>
                  <a:pt x="197358" y="8764"/>
                  <a:pt x="197484" y="5842"/>
                </a:cubicBezTo>
                <a:cubicBezTo>
                  <a:pt x="197484" y="5715"/>
                  <a:pt x="197484" y="5589"/>
                  <a:pt x="197484" y="5462"/>
                </a:cubicBezTo>
                <a:lnTo>
                  <a:pt x="335407" y="5462"/>
                </a:lnTo>
                <a:cubicBezTo>
                  <a:pt x="335407" y="9906"/>
                  <a:pt x="330453" y="13589"/>
                  <a:pt x="324230" y="13589"/>
                </a:cubicBezTo>
                <a:close/>
                <a:moveTo>
                  <a:pt x="-3956939" y="151447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7" name="Freeform 377"/>
          <p:cNvSpPr/>
          <p:nvPr/>
        </p:nvSpPr>
        <p:spPr>
          <a:xfrm>
            <a:off x="5581650" y="5200650"/>
            <a:ext cx="95250" cy="95250"/>
          </a:xfrm>
          <a:custGeom>
            <a:avLst/>
            <a:gdLst/>
            <a:ahLst/>
            <a:cxnLst/>
            <a:rect l="0" t="0" r="0" b="0"/>
            <a:pathLst>
              <a:path w="95250" h="95250">
                <a:moveTo>
                  <a:pt x="47625" y="0"/>
                </a:moveTo>
                <a:cubicBezTo>
                  <a:pt x="21335" y="0"/>
                  <a:pt x="0" y="21336"/>
                  <a:pt x="0" y="47625"/>
                </a:cubicBezTo>
                <a:cubicBezTo>
                  <a:pt x="0" y="73914"/>
                  <a:pt x="21335" y="95250"/>
                  <a:pt x="47625" y="95250"/>
                </a:cubicBezTo>
                <a:cubicBezTo>
                  <a:pt x="73914" y="95250"/>
                  <a:pt x="95250" y="73914"/>
                  <a:pt x="95250" y="47625"/>
                </a:cubicBezTo>
                <a:cubicBezTo>
                  <a:pt x="95250" y="21336"/>
                  <a:pt x="73914" y="0"/>
                  <a:pt x="47625" y="0"/>
                </a:cubicBezTo>
                <a:close/>
                <a:moveTo>
                  <a:pt x="-3924300" y="1657350"/>
                </a:moveTo>
                <a:moveTo>
                  <a:pt x="87757" y="43942"/>
                </a:moveTo>
                <a:lnTo>
                  <a:pt x="74803" y="43942"/>
                </a:lnTo>
                <a:cubicBezTo>
                  <a:pt x="74295" y="30861"/>
                  <a:pt x="68834" y="18415"/>
                  <a:pt x="59563" y="9145"/>
                </a:cubicBezTo>
                <a:cubicBezTo>
                  <a:pt x="75057" y="13971"/>
                  <a:pt x="86233" y="27686"/>
                  <a:pt x="87757" y="43942"/>
                </a:cubicBezTo>
                <a:close/>
                <a:moveTo>
                  <a:pt x="-3968242" y="1657350"/>
                </a:moveTo>
                <a:moveTo>
                  <a:pt x="43941" y="11811"/>
                </a:moveTo>
                <a:lnTo>
                  <a:pt x="43941" y="43942"/>
                </a:lnTo>
                <a:lnTo>
                  <a:pt x="27685" y="43942"/>
                </a:lnTo>
                <a:cubicBezTo>
                  <a:pt x="28702" y="30099"/>
                  <a:pt x="34797" y="18034"/>
                  <a:pt x="43941" y="11811"/>
                </a:cubicBezTo>
                <a:close/>
                <a:moveTo>
                  <a:pt x="-3936111" y="1657350"/>
                </a:moveTo>
                <a:moveTo>
                  <a:pt x="43941" y="51309"/>
                </a:moveTo>
                <a:lnTo>
                  <a:pt x="43941" y="83439"/>
                </a:lnTo>
                <a:cubicBezTo>
                  <a:pt x="34797" y="77089"/>
                  <a:pt x="28702" y="65025"/>
                  <a:pt x="27813" y="51309"/>
                </a:cubicBezTo>
                <a:close/>
                <a:moveTo>
                  <a:pt x="-3975609" y="1657350"/>
                </a:moveTo>
                <a:moveTo>
                  <a:pt x="51308" y="83439"/>
                </a:moveTo>
                <a:lnTo>
                  <a:pt x="51308" y="51309"/>
                </a:lnTo>
                <a:lnTo>
                  <a:pt x="67436" y="51309"/>
                </a:lnTo>
                <a:cubicBezTo>
                  <a:pt x="66547" y="65025"/>
                  <a:pt x="60452" y="77089"/>
                  <a:pt x="51308" y="83439"/>
                </a:cubicBezTo>
                <a:close/>
                <a:moveTo>
                  <a:pt x="-4007739" y="1657350"/>
                </a:moveTo>
                <a:moveTo>
                  <a:pt x="51308" y="43942"/>
                </a:moveTo>
                <a:lnTo>
                  <a:pt x="51308" y="11811"/>
                </a:lnTo>
                <a:cubicBezTo>
                  <a:pt x="60452" y="18161"/>
                  <a:pt x="66547" y="30227"/>
                  <a:pt x="67436" y="43942"/>
                </a:cubicBezTo>
                <a:close/>
                <a:moveTo>
                  <a:pt x="-3968242" y="1657350"/>
                </a:moveTo>
                <a:moveTo>
                  <a:pt x="35686" y="9145"/>
                </a:moveTo>
                <a:cubicBezTo>
                  <a:pt x="26289" y="18415"/>
                  <a:pt x="20828" y="30861"/>
                  <a:pt x="20446" y="43942"/>
                </a:cubicBezTo>
                <a:lnTo>
                  <a:pt x="7492" y="43942"/>
                </a:lnTo>
                <a:cubicBezTo>
                  <a:pt x="9016" y="27686"/>
                  <a:pt x="20065" y="13971"/>
                  <a:pt x="35686" y="9145"/>
                </a:cubicBezTo>
                <a:close/>
                <a:moveTo>
                  <a:pt x="-3933445" y="1657350"/>
                </a:moveTo>
                <a:moveTo>
                  <a:pt x="7492" y="51309"/>
                </a:moveTo>
                <a:lnTo>
                  <a:pt x="20446" y="51309"/>
                </a:lnTo>
                <a:cubicBezTo>
                  <a:pt x="20954" y="64389"/>
                  <a:pt x="26415" y="76836"/>
                  <a:pt x="35686" y="86106"/>
                </a:cubicBezTo>
                <a:cubicBezTo>
                  <a:pt x="20065" y="81281"/>
                  <a:pt x="9016" y="67564"/>
                  <a:pt x="7492" y="51309"/>
                </a:cubicBezTo>
                <a:close/>
                <a:moveTo>
                  <a:pt x="-3975609" y="1657350"/>
                </a:moveTo>
                <a:moveTo>
                  <a:pt x="59563" y="86106"/>
                </a:moveTo>
                <a:cubicBezTo>
                  <a:pt x="68834" y="76836"/>
                  <a:pt x="74295" y="64389"/>
                  <a:pt x="74803" y="51309"/>
                </a:cubicBezTo>
                <a:lnTo>
                  <a:pt x="87757" y="51309"/>
                </a:lnTo>
                <a:cubicBezTo>
                  <a:pt x="86233" y="67564"/>
                  <a:pt x="75057" y="81281"/>
                  <a:pt x="59563" y="86106"/>
                </a:cubicBezTo>
                <a:close/>
                <a:moveTo>
                  <a:pt x="-4010406" y="165735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8" name="Freeform 378"/>
          <p:cNvSpPr/>
          <p:nvPr/>
        </p:nvSpPr>
        <p:spPr>
          <a:xfrm>
            <a:off x="7258050" y="4533900"/>
            <a:ext cx="314325" cy="257175"/>
          </a:xfrm>
          <a:custGeom>
            <a:avLst/>
            <a:gdLst/>
            <a:ahLst/>
            <a:cxnLst/>
            <a:rect l="0" t="0" r="0" b="0"/>
            <a:pathLst>
              <a:path w="314325" h="257175">
                <a:moveTo>
                  <a:pt x="0" y="257175"/>
                </a:moveTo>
                <a:lnTo>
                  <a:pt x="314325" y="257175"/>
                </a:lnTo>
                <a:lnTo>
                  <a:pt x="314325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noFill/>
          <a:ln w="1778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9" name="Freeform 379"/>
          <p:cNvSpPr/>
          <p:nvPr/>
        </p:nvSpPr>
        <p:spPr>
          <a:xfrm>
            <a:off x="7258050" y="4533900"/>
            <a:ext cx="314325" cy="257175"/>
          </a:xfrm>
          <a:custGeom>
            <a:avLst/>
            <a:gdLst/>
            <a:ahLst/>
            <a:cxnLst/>
            <a:rect l="0" t="0" r="0" b="0"/>
            <a:pathLst>
              <a:path w="314325" h="257175">
                <a:moveTo>
                  <a:pt x="295147" y="37846"/>
                </a:moveTo>
                <a:lnTo>
                  <a:pt x="220726" y="37846"/>
                </a:lnTo>
                <a:lnTo>
                  <a:pt x="197611" y="0"/>
                </a:lnTo>
                <a:lnTo>
                  <a:pt x="116713" y="0"/>
                </a:lnTo>
                <a:lnTo>
                  <a:pt x="93598" y="37846"/>
                </a:lnTo>
                <a:lnTo>
                  <a:pt x="19177" y="37846"/>
                </a:lnTo>
                <a:cubicBezTo>
                  <a:pt x="8635" y="37846"/>
                  <a:pt x="0" y="46228"/>
                  <a:pt x="0" y="56770"/>
                </a:cubicBezTo>
                <a:lnTo>
                  <a:pt x="0" y="238252"/>
                </a:lnTo>
                <a:cubicBezTo>
                  <a:pt x="0" y="248667"/>
                  <a:pt x="8635" y="257175"/>
                  <a:pt x="19177" y="257175"/>
                </a:cubicBezTo>
                <a:lnTo>
                  <a:pt x="295147" y="257175"/>
                </a:lnTo>
                <a:cubicBezTo>
                  <a:pt x="305689" y="257175"/>
                  <a:pt x="314325" y="248667"/>
                  <a:pt x="314325" y="238252"/>
                </a:cubicBezTo>
                <a:lnTo>
                  <a:pt x="314325" y="56770"/>
                </a:lnTo>
                <a:cubicBezTo>
                  <a:pt x="314325" y="46228"/>
                  <a:pt x="305689" y="37846"/>
                  <a:pt x="295147" y="37846"/>
                </a:cubicBezTo>
                <a:close/>
                <a:moveTo>
                  <a:pt x="-4971796" y="2324100"/>
                </a:moveTo>
                <a:moveTo>
                  <a:pt x="121031" y="7621"/>
                </a:moveTo>
                <a:lnTo>
                  <a:pt x="193293" y="7621"/>
                </a:lnTo>
                <a:lnTo>
                  <a:pt x="211708" y="37846"/>
                </a:lnTo>
                <a:lnTo>
                  <a:pt x="102616" y="37846"/>
                </a:lnTo>
                <a:close/>
                <a:moveTo>
                  <a:pt x="-4941571" y="2324100"/>
                </a:moveTo>
                <a:moveTo>
                  <a:pt x="295147" y="45340"/>
                </a:moveTo>
                <a:cubicBezTo>
                  <a:pt x="301497" y="45340"/>
                  <a:pt x="306705" y="50420"/>
                  <a:pt x="306705" y="56770"/>
                </a:cubicBezTo>
                <a:lnTo>
                  <a:pt x="306705" y="238252"/>
                </a:lnTo>
                <a:cubicBezTo>
                  <a:pt x="306705" y="244475"/>
                  <a:pt x="301497" y="249555"/>
                  <a:pt x="295147" y="249555"/>
                </a:cubicBezTo>
                <a:lnTo>
                  <a:pt x="19177" y="249555"/>
                </a:lnTo>
                <a:cubicBezTo>
                  <a:pt x="12827" y="249555"/>
                  <a:pt x="7619" y="244475"/>
                  <a:pt x="7619" y="238252"/>
                </a:cubicBezTo>
                <a:lnTo>
                  <a:pt x="7619" y="56770"/>
                </a:lnTo>
                <a:cubicBezTo>
                  <a:pt x="7619" y="50420"/>
                  <a:pt x="12827" y="45340"/>
                  <a:pt x="19177" y="45340"/>
                </a:cubicBezTo>
                <a:close/>
                <a:moveTo>
                  <a:pt x="-4979290" y="23241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0" name="Freeform 380"/>
          <p:cNvSpPr/>
          <p:nvPr/>
        </p:nvSpPr>
        <p:spPr>
          <a:xfrm>
            <a:off x="7286625" y="4600575"/>
            <a:ext cx="57150" cy="38100"/>
          </a:xfrm>
          <a:custGeom>
            <a:avLst/>
            <a:gdLst/>
            <a:ahLst/>
            <a:cxnLst/>
            <a:rect l="0" t="0" r="0" b="0"/>
            <a:pathLst>
              <a:path w="57150" h="38100">
                <a:moveTo>
                  <a:pt x="0" y="38100"/>
                </a:moveTo>
                <a:lnTo>
                  <a:pt x="57150" y="38100"/>
                </a:lnTo>
                <a:lnTo>
                  <a:pt x="57150" y="0"/>
                </a:lnTo>
                <a:lnTo>
                  <a:pt x="0" y="0"/>
                </a:lnTo>
                <a:close/>
                <a:moveTo>
                  <a:pt x="-5067300" y="2257425"/>
                </a:moveTo>
                <a:moveTo>
                  <a:pt x="8763" y="8509"/>
                </a:moveTo>
                <a:lnTo>
                  <a:pt x="48386" y="8509"/>
                </a:lnTo>
                <a:lnTo>
                  <a:pt x="48386" y="29592"/>
                </a:lnTo>
                <a:lnTo>
                  <a:pt x="8763" y="29592"/>
                </a:lnTo>
                <a:close/>
                <a:moveTo>
                  <a:pt x="-5037709" y="225742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1" name="Freeform 381"/>
          <p:cNvSpPr/>
          <p:nvPr/>
        </p:nvSpPr>
        <p:spPr>
          <a:xfrm>
            <a:off x="7343775" y="4619625"/>
            <a:ext cx="142875" cy="133350"/>
          </a:xfrm>
          <a:custGeom>
            <a:avLst/>
            <a:gdLst/>
            <a:ahLst/>
            <a:cxnLst/>
            <a:rect l="0" t="0" r="0" b="0"/>
            <a:pathLst>
              <a:path w="142875" h="133350">
                <a:moveTo>
                  <a:pt x="71501" y="0"/>
                </a:moveTo>
                <a:cubicBezTo>
                  <a:pt x="32004" y="0"/>
                  <a:pt x="0" y="29846"/>
                  <a:pt x="0" y="66675"/>
                </a:cubicBezTo>
                <a:cubicBezTo>
                  <a:pt x="0" y="103505"/>
                  <a:pt x="32004" y="133350"/>
                  <a:pt x="71501" y="133350"/>
                </a:cubicBezTo>
                <a:cubicBezTo>
                  <a:pt x="110870" y="133350"/>
                  <a:pt x="142875" y="103505"/>
                  <a:pt x="142875" y="66675"/>
                </a:cubicBezTo>
                <a:cubicBezTo>
                  <a:pt x="142875" y="29846"/>
                  <a:pt x="110870" y="0"/>
                  <a:pt x="71501" y="0"/>
                </a:cubicBezTo>
                <a:close/>
                <a:moveTo>
                  <a:pt x="-5105400" y="2238375"/>
                </a:moveTo>
                <a:moveTo>
                  <a:pt x="71501" y="125984"/>
                </a:moveTo>
                <a:cubicBezTo>
                  <a:pt x="36321" y="125984"/>
                  <a:pt x="8001" y="99442"/>
                  <a:pt x="8001" y="66675"/>
                </a:cubicBezTo>
                <a:cubicBezTo>
                  <a:pt x="8001" y="33909"/>
                  <a:pt x="36321" y="7367"/>
                  <a:pt x="71501" y="7367"/>
                </a:cubicBezTo>
                <a:cubicBezTo>
                  <a:pt x="106553" y="7367"/>
                  <a:pt x="135001" y="33909"/>
                  <a:pt x="135001" y="66675"/>
                </a:cubicBezTo>
                <a:cubicBezTo>
                  <a:pt x="134873" y="99442"/>
                  <a:pt x="106553" y="125858"/>
                  <a:pt x="71501" y="125984"/>
                </a:cubicBezTo>
                <a:close/>
                <a:moveTo>
                  <a:pt x="-5231384" y="223837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2" name="Freeform 382"/>
          <p:cNvSpPr/>
          <p:nvPr/>
        </p:nvSpPr>
        <p:spPr>
          <a:xfrm>
            <a:off x="7372350" y="4648200"/>
            <a:ext cx="85725" cy="85725"/>
          </a:xfrm>
          <a:custGeom>
            <a:avLst/>
            <a:gdLst/>
            <a:ahLst/>
            <a:cxnLst/>
            <a:rect l="0" t="0" r="0" b="0"/>
            <a:pathLst>
              <a:path w="85725" h="85725">
                <a:moveTo>
                  <a:pt x="42926" y="0"/>
                </a:moveTo>
                <a:cubicBezTo>
                  <a:pt x="19177" y="0"/>
                  <a:pt x="0" y="19177"/>
                  <a:pt x="0" y="42799"/>
                </a:cubicBezTo>
                <a:cubicBezTo>
                  <a:pt x="0" y="66549"/>
                  <a:pt x="19177" y="85725"/>
                  <a:pt x="42926" y="85725"/>
                </a:cubicBezTo>
                <a:cubicBezTo>
                  <a:pt x="66547" y="85725"/>
                  <a:pt x="85725" y="66549"/>
                  <a:pt x="85725" y="42799"/>
                </a:cubicBezTo>
                <a:cubicBezTo>
                  <a:pt x="85725" y="19177"/>
                  <a:pt x="66547" y="0"/>
                  <a:pt x="42926" y="0"/>
                </a:cubicBezTo>
                <a:close/>
                <a:moveTo>
                  <a:pt x="-5162550" y="2209800"/>
                </a:moveTo>
                <a:moveTo>
                  <a:pt x="42926" y="78614"/>
                </a:moveTo>
                <a:cubicBezTo>
                  <a:pt x="23114" y="78614"/>
                  <a:pt x="7111" y="62611"/>
                  <a:pt x="7111" y="42799"/>
                </a:cubicBezTo>
                <a:cubicBezTo>
                  <a:pt x="7111" y="23115"/>
                  <a:pt x="23114" y="7112"/>
                  <a:pt x="42926" y="7112"/>
                </a:cubicBezTo>
                <a:cubicBezTo>
                  <a:pt x="62610" y="7112"/>
                  <a:pt x="78613" y="23115"/>
                  <a:pt x="78613" y="42799"/>
                </a:cubicBezTo>
                <a:cubicBezTo>
                  <a:pt x="78613" y="62611"/>
                  <a:pt x="62610" y="78614"/>
                  <a:pt x="42926" y="78614"/>
                </a:cubicBezTo>
                <a:close/>
                <a:moveTo>
                  <a:pt x="-5241164" y="22098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3" name="Freeform 383"/>
          <p:cNvSpPr/>
          <p:nvPr/>
        </p:nvSpPr>
        <p:spPr>
          <a:xfrm>
            <a:off x="4667250" y="4514850"/>
            <a:ext cx="314325" cy="304800"/>
          </a:xfrm>
          <a:custGeom>
            <a:avLst/>
            <a:gdLst/>
            <a:ahLst/>
            <a:cxnLst/>
            <a:rect l="0" t="0" r="0" b="0"/>
            <a:pathLst>
              <a:path w="314325" h="304800">
                <a:moveTo>
                  <a:pt x="0" y="304800"/>
                </a:moveTo>
                <a:lnTo>
                  <a:pt x="314325" y="304800"/>
                </a:lnTo>
                <a:lnTo>
                  <a:pt x="3143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noFill/>
          <a:ln w="1778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4" name="Freeform 384"/>
          <p:cNvSpPr/>
          <p:nvPr/>
        </p:nvSpPr>
        <p:spPr>
          <a:xfrm>
            <a:off x="4667250" y="4514850"/>
            <a:ext cx="314325" cy="285750"/>
          </a:xfrm>
          <a:custGeom>
            <a:avLst/>
            <a:gdLst/>
            <a:ahLst/>
            <a:cxnLst/>
            <a:rect l="0" t="0" r="0" b="0"/>
            <a:pathLst>
              <a:path w="314325" h="285750">
                <a:moveTo>
                  <a:pt x="302514" y="176277"/>
                </a:moveTo>
                <a:lnTo>
                  <a:pt x="273177" y="55627"/>
                </a:lnTo>
                <a:lnTo>
                  <a:pt x="283717" y="55627"/>
                </a:lnTo>
                <a:cubicBezTo>
                  <a:pt x="285750" y="55627"/>
                  <a:pt x="287528" y="53975"/>
                  <a:pt x="287528" y="51943"/>
                </a:cubicBezTo>
                <a:cubicBezTo>
                  <a:pt x="287528" y="49911"/>
                  <a:pt x="285750" y="48261"/>
                  <a:pt x="283717" y="48261"/>
                </a:cubicBezTo>
                <a:lnTo>
                  <a:pt x="171958" y="48261"/>
                </a:lnTo>
                <a:cubicBezTo>
                  <a:pt x="170560" y="43053"/>
                  <a:pt x="166370" y="38990"/>
                  <a:pt x="161035" y="37593"/>
                </a:cubicBezTo>
                <a:lnTo>
                  <a:pt x="161035" y="3683"/>
                </a:lnTo>
                <a:cubicBezTo>
                  <a:pt x="161035" y="1652"/>
                  <a:pt x="159258" y="0"/>
                  <a:pt x="157226" y="0"/>
                </a:cubicBezTo>
                <a:cubicBezTo>
                  <a:pt x="155066" y="0"/>
                  <a:pt x="153289" y="1652"/>
                  <a:pt x="153289" y="3683"/>
                </a:cubicBezTo>
                <a:lnTo>
                  <a:pt x="153289" y="37593"/>
                </a:lnTo>
                <a:cubicBezTo>
                  <a:pt x="147954" y="38990"/>
                  <a:pt x="143764" y="43053"/>
                  <a:pt x="142366" y="48261"/>
                </a:cubicBezTo>
                <a:lnTo>
                  <a:pt x="30607" y="48261"/>
                </a:lnTo>
                <a:cubicBezTo>
                  <a:pt x="28575" y="48261"/>
                  <a:pt x="26796" y="49911"/>
                  <a:pt x="26796" y="51943"/>
                </a:cubicBezTo>
                <a:cubicBezTo>
                  <a:pt x="26796" y="53975"/>
                  <a:pt x="28575" y="55627"/>
                  <a:pt x="30607" y="55627"/>
                </a:cubicBezTo>
                <a:lnTo>
                  <a:pt x="41147" y="55627"/>
                </a:lnTo>
                <a:lnTo>
                  <a:pt x="11810" y="176277"/>
                </a:lnTo>
                <a:lnTo>
                  <a:pt x="0" y="176277"/>
                </a:lnTo>
                <a:lnTo>
                  <a:pt x="0" y="179959"/>
                </a:lnTo>
                <a:cubicBezTo>
                  <a:pt x="0" y="195073"/>
                  <a:pt x="21082" y="206756"/>
                  <a:pt x="47878" y="206756"/>
                </a:cubicBezTo>
                <a:cubicBezTo>
                  <a:pt x="74803" y="206756"/>
                  <a:pt x="95884" y="195073"/>
                  <a:pt x="95884" y="179959"/>
                </a:cubicBezTo>
                <a:lnTo>
                  <a:pt x="95884" y="176277"/>
                </a:lnTo>
                <a:lnTo>
                  <a:pt x="83946" y="176277"/>
                </a:lnTo>
                <a:lnTo>
                  <a:pt x="54609" y="55627"/>
                </a:lnTo>
                <a:lnTo>
                  <a:pt x="142366" y="55627"/>
                </a:lnTo>
                <a:cubicBezTo>
                  <a:pt x="143764" y="60833"/>
                  <a:pt x="147954" y="64898"/>
                  <a:pt x="153289" y="66295"/>
                </a:cubicBezTo>
                <a:lnTo>
                  <a:pt x="153289" y="270892"/>
                </a:lnTo>
                <a:lnTo>
                  <a:pt x="126491" y="270892"/>
                </a:lnTo>
                <a:cubicBezTo>
                  <a:pt x="117983" y="270892"/>
                  <a:pt x="111125" y="277496"/>
                  <a:pt x="111125" y="285750"/>
                </a:cubicBezTo>
                <a:lnTo>
                  <a:pt x="118871" y="285750"/>
                </a:lnTo>
                <a:cubicBezTo>
                  <a:pt x="118871" y="281686"/>
                  <a:pt x="122301" y="278384"/>
                  <a:pt x="126491" y="278384"/>
                </a:cubicBezTo>
                <a:lnTo>
                  <a:pt x="187833" y="278384"/>
                </a:lnTo>
                <a:cubicBezTo>
                  <a:pt x="192023" y="278384"/>
                  <a:pt x="195453" y="281686"/>
                  <a:pt x="195453" y="285750"/>
                </a:cubicBezTo>
                <a:lnTo>
                  <a:pt x="203200" y="285750"/>
                </a:lnTo>
                <a:cubicBezTo>
                  <a:pt x="203200" y="277496"/>
                  <a:pt x="196341" y="270892"/>
                  <a:pt x="187833" y="270892"/>
                </a:cubicBezTo>
                <a:lnTo>
                  <a:pt x="161035" y="270892"/>
                </a:lnTo>
                <a:lnTo>
                  <a:pt x="161035" y="66295"/>
                </a:lnTo>
                <a:cubicBezTo>
                  <a:pt x="166370" y="64898"/>
                  <a:pt x="170560" y="60833"/>
                  <a:pt x="171958" y="55627"/>
                </a:cubicBezTo>
                <a:lnTo>
                  <a:pt x="259715" y="55627"/>
                </a:lnTo>
                <a:lnTo>
                  <a:pt x="230378" y="176277"/>
                </a:lnTo>
                <a:lnTo>
                  <a:pt x="218440" y="176277"/>
                </a:lnTo>
                <a:lnTo>
                  <a:pt x="218440" y="179959"/>
                </a:lnTo>
                <a:cubicBezTo>
                  <a:pt x="218440" y="195073"/>
                  <a:pt x="239521" y="206756"/>
                  <a:pt x="266446" y="206756"/>
                </a:cubicBezTo>
                <a:cubicBezTo>
                  <a:pt x="293242" y="206756"/>
                  <a:pt x="314325" y="195073"/>
                  <a:pt x="314325" y="179959"/>
                </a:cubicBezTo>
                <a:lnTo>
                  <a:pt x="314325" y="176277"/>
                </a:lnTo>
                <a:close/>
                <a:moveTo>
                  <a:pt x="-2500377" y="2343150"/>
                </a:moveTo>
                <a:moveTo>
                  <a:pt x="294640" y="176277"/>
                </a:moveTo>
                <a:lnTo>
                  <a:pt x="238252" y="176277"/>
                </a:lnTo>
                <a:lnTo>
                  <a:pt x="266319" y="60452"/>
                </a:lnTo>
                <a:cubicBezTo>
                  <a:pt x="266319" y="60452"/>
                  <a:pt x="266446" y="60452"/>
                  <a:pt x="266446" y="60452"/>
                </a:cubicBezTo>
                <a:cubicBezTo>
                  <a:pt x="266446" y="60452"/>
                  <a:pt x="266446" y="60452"/>
                  <a:pt x="266446" y="60452"/>
                </a:cubicBezTo>
                <a:close/>
                <a:moveTo>
                  <a:pt x="-2500377" y="2343150"/>
                </a:moveTo>
                <a:moveTo>
                  <a:pt x="48005" y="60452"/>
                </a:moveTo>
                <a:lnTo>
                  <a:pt x="76072" y="176277"/>
                </a:lnTo>
                <a:lnTo>
                  <a:pt x="19684" y="176277"/>
                </a:lnTo>
                <a:lnTo>
                  <a:pt x="47878" y="60452"/>
                </a:lnTo>
                <a:cubicBezTo>
                  <a:pt x="47878" y="60452"/>
                  <a:pt x="47878" y="60452"/>
                  <a:pt x="47878" y="60452"/>
                </a:cubicBezTo>
                <a:cubicBezTo>
                  <a:pt x="47878" y="60452"/>
                  <a:pt x="48005" y="60452"/>
                  <a:pt x="48005" y="60452"/>
                </a:cubicBezTo>
                <a:close/>
                <a:moveTo>
                  <a:pt x="-2384552" y="2343150"/>
                </a:moveTo>
                <a:moveTo>
                  <a:pt x="47878" y="199390"/>
                </a:moveTo>
                <a:cubicBezTo>
                  <a:pt x="28702" y="199390"/>
                  <a:pt x="12191" y="192533"/>
                  <a:pt x="8382" y="183643"/>
                </a:cubicBezTo>
                <a:lnTo>
                  <a:pt x="87376" y="183643"/>
                </a:lnTo>
                <a:cubicBezTo>
                  <a:pt x="83692" y="192533"/>
                  <a:pt x="67055" y="199390"/>
                  <a:pt x="47878" y="199390"/>
                </a:cubicBezTo>
                <a:close/>
                <a:moveTo>
                  <a:pt x="-2523490" y="2343150"/>
                </a:moveTo>
                <a:moveTo>
                  <a:pt x="157226" y="59436"/>
                </a:moveTo>
                <a:cubicBezTo>
                  <a:pt x="152908" y="59436"/>
                  <a:pt x="149478" y="56008"/>
                  <a:pt x="149478" y="51943"/>
                </a:cubicBezTo>
                <a:cubicBezTo>
                  <a:pt x="149478" y="47880"/>
                  <a:pt x="152908" y="44577"/>
                  <a:pt x="157226" y="44577"/>
                </a:cubicBezTo>
                <a:cubicBezTo>
                  <a:pt x="161416" y="44577"/>
                  <a:pt x="164846" y="47880"/>
                  <a:pt x="164846" y="51943"/>
                </a:cubicBezTo>
                <a:cubicBezTo>
                  <a:pt x="164846" y="56008"/>
                  <a:pt x="161416" y="59436"/>
                  <a:pt x="157226" y="59436"/>
                </a:cubicBezTo>
                <a:close/>
                <a:moveTo>
                  <a:pt x="-2383536" y="2343150"/>
                </a:moveTo>
                <a:moveTo>
                  <a:pt x="266446" y="199390"/>
                </a:moveTo>
                <a:cubicBezTo>
                  <a:pt x="247269" y="199390"/>
                  <a:pt x="230632" y="192533"/>
                  <a:pt x="226948" y="183643"/>
                </a:cubicBezTo>
                <a:lnTo>
                  <a:pt x="305942" y="183643"/>
                </a:lnTo>
                <a:cubicBezTo>
                  <a:pt x="302133" y="192533"/>
                  <a:pt x="285622" y="199390"/>
                  <a:pt x="266446" y="199390"/>
                </a:cubicBezTo>
                <a:close/>
                <a:moveTo>
                  <a:pt x="-2523490" y="234315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5" name="Freeform 385"/>
          <p:cNvSpPr/>
          <p:nvPr/>
        </p:nvSpPr>
        <p:spPr>
          <a:xfrm>
            <a:off x="4733925" y="4810125"/>
            <a:ext cx="180975" cy="9525"/>
          </a:xfrm>
          <a:custGeom>
            <a:avLst/>
            <a:gdLst/>
            <a:ahLst/>
            <a:cxnLst/>
            <a:rect l="0" t="0" r="0" b="0"/>
            <a:pathLst>
              <a:path w="180975" h="9525">
                <a:moveTo>
                  <a:pt x="0" y="9525"/>
                </a:moveTo>
                <a:lnTo>
                  <a:pt x="180975" y="9525"/>
                </a:lnTo>
                <a:lnTo>
                  <a:pt x="18097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6" name="Freeform 386"/>
          <p:cNvSpPr/>
          <p:nvPr/>
        </p:nvSpPr>
        <p:spPr>
          <a:xfrm>
            <a:off x="4714875" y="2733675"/>
            <a:ext cx="323850" cy="266700"/>
          </a:xfrm>
          <a:custGeom>
            <a:avLst/>
            <a:gdLst/>
            <a:ahLst/>
            <a:cxnLst/>
            <a:rect l="0" t="0" r="0" b="0"/>
            <a:pathLst>
              <a:path w="323850" h="266700">
                <a:moveTo>
                  <a:pt x="0" y="266700"/>
                </a:moveTo>
                <a:lnTo>
                  <a:pt x="323850" y="266700"/>
                </a:lnTo>
                <a:lnTo>
                  <a:pt x="323850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noFill/>
          <a:ln w="1778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7" name="Freeform 387"/>
          <p:cNvSpPr/>
          <p:nvPr/>
        </p:nvSpPr>
        <p:spPr>
          <a:xfrm>
            <a:off x="4800600" y="2895600"/>
            <a:ext cx="133350" cy="28575"/>
          </a:xfrm>
          <a:custGeom>
            <a:avLst/>
            <a:gdLst/>
            <a:ahLst/>
            <a:cxnLst/>
            <a:rect l="0" t="0" r="0" b="0"/>
            <a:pathLst>
              <a:path w="133350" h="28575">
                <a:moveTo>
                  <a:pt x="55371" y="7112"/>
                </a:moveTo>
                <a:cubicBezTo>
                  <a:pt x="78994" y="7747"/>
                  <a:pt x="101980" y="15241"/>
                  <a:pt x="121030" y="28448"/>
                </a:cubicBezTo>
                <a:cubicBezTo>
                  <a:pt x="122554" y="28448"/>
                  <a:pt x="124078" y="28448"/>
                  <a:pt x="125603" y="28448"/>
                </a:cubicBezTo>
                <a:cubicBezTo>
                  <a:pt x="126746" y="28448"/>
                  <a:pt x="129794" y="28448"/>
                  <a:pt x="133350" y="28575"/>
                </a:cubicBezTo>
                <a:lnTo>
                  <a:pt x="129540" y="25654"/>
                </a:lnTo>
                <a:cubicBezTo>
                  <a:pt x="108458" y="9653"/>
                  <a:pt x="82422" y="762"/>
                  <a:pt x="55498" y="0"/>
                </a:cubicBezTo>
                <a:cubicBezTo>
                  <a:pt x="37465" y="0"/>
                  <a:pt x="19811" y="3684"/>
                  <a:pt x="3428" y="10796"/>
                </a:cubicBezTo>
                <a:cubicBezTo>
                  <a:pt x="2794" y="11049"/>
                  <a:pt x="1523" y="11685"/>
                  <a:pt x="0" y="12447"/>
                </a:cubicBezTo>
                <a:cubicBezTo>
                  <a:pt x="2794" y="13716"/>
                  <a:pt x="5588" y="14986"/>
                  <a:pt x="8382" y="16510"/>
                </a:cubicBezTo>
                <a:cubicBezTo>
                  <a:pt x="23240" y="10287"/>
                  <a:pt x="39115" y="7112"/>
                  <a:pt x="55371" y="7112"/>
                </a:cubicBezTo>
                <a:close/>
                <a:moveTo>
                  <a:pt x="-845312" y="39624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8" name="Freeform 388"/>
          <p:cNvSpPr/>
          <p:nvPr/>
        </p:nvSpPr>
        <p:spPr>
          <a:xfrm>
            <a:off x="4714875" y="2900935"/>
            <a:ext cx="133350" cy="51815"/>
          </a:xfrm>
          <a:custGeom>
            <a:avLst/>
            <a:gdLst/>
            <a:ahLst/>
            <a:cxnLst/>
            <a:rect l="0" t="0" r="0" b="0"/>
            <a:pathLst>
              <a:path w="133350" h="51815">
                <a:moveTo>
                  <a:pt x="132841" y="47498"/>
                </a:moveTo>
                <a:cubicBezTo>
                  <a:pt x="86995" y="0"/>
                  <a:pt x="5969" y="4063"/>
                  <a:pt x="0" y="4444"/>
                </a:cubicBezTo>
                <a:lnTo>
                  <a:pt x="0" y="11049"/>
                </a:lnTo>
                <a:lnTo>
                  <a:pt x="253" y="11049"/>
                </a:lnTo>
                <a:cubicBezTo>
                  <a:pt x="1142" y="10921"/>
                  <a:pt x="82930" y="6095"/>
                  <a:pt x="127127" y="51815"/>
                </a:cubicBezTo>
                <a:cubicBezTo>
                  <a:pt x="129159" y="50545"/>
                  <a:pt x="131190" y="49275"/>
                  <a:pt x="133350" y="48132"/>
                </a:cubicBezTo>
                <a:cubicBezTo>
                  <a:pt x="133222" y="47879"/>
                  <a:pt x="132969" y="47625"/>
                  <a:pt x="132841" y="47498"/>
                </a:cubicBezTo>
                <a:close/>
                <a:moveTo>
                  <a:pt x="-805308" y="395706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9" name="Freeform 389"/>
          <p:cNvSpPr/>
          <p:nvPr/>
        </p:nvSpPr>
        <p:spPr>
          <a:xfrm>
            <a:off x="4714875" y="2733675"/>
            <a:ext cx="323850" cy="266700"/>
          </a:xfrm>
          <a:custGeom>
            <a:avLst/>
            <a:gdLst/>
            <a:ahLst/>
            <a:cxnLst/>
            <a:rect l="0" t="0" r="0" b="0"/>
            <a:pathLst>
              <a:path w="323850" h="266700">
                <a:moveTo>
                  <a:pt x="300101" y="222631"/>
                </a:moveTo>
                <a:cubicBezTo>
                  <a:pt x="299211" y="222123"/>
                  <a:pt x="298322" y="221742"/>
                  <a:pt x="297434" y="221235"/>
                </a:cubicBezTo>
                <a:lnTo>
                  <a:pt x="297434" y="182372"/>
                </a:lnTo>
                <a:cubicBezTo>
                  <a:pt x="298703" y="182118"/>
                  <a:pt x="299973" y="181865"/>
                  <a:pt x="301244" y="181484"/>
                </a:cubicBezTo>
                <a:cubicBezTo>
                  <a:pt x="314071" y="177292"/>
                  <a:pt x="322453" y="165354"/>
                  <a:pt x="321945" y="152273"/>
                </a:cubicBezTo>
                <a:cubicBezTo>
                  <a:pt x="321945" y="134112"/>
                  <a:pt x="299846" y="93218"/>
                  <a:pt x="293751" y="93218"/>
                </a:cubicBezTo>
                <a:cubicBezTo>
                  <a:pt x="287654" y="93218"/>
                  <a:pt x="265429" y="134240"/>
                  <a:pt x="265429" y="152273"/>
                </a:cubicBezTo>
                <a:cubicBezTo>
                  <a:pt x="265048" y="165354"/>
                  <a:pt x="273430" y="177292"/>
                  <a:pt x="286130" y="181484"/>
                </a:cubicBezTo>
                <a:cubicBezTo>
                  <a:pt x="287401" y="181865"/>
                  <a:pt x="288671" y="182118"/>
                  <a:pt x="289940" y="182372"/>
                </a:cubicBezTo>
                <a:lnTo>
                  <a:pt x="289940" y="217171"/>
                </a:lnTo>
                <a:cubicBezTo>
                  <a:pt x="288797" y="216662"/>
                  <a:pt x="287909" y="216154"/>
                  <a:pt x="287782" y="216154"/>
                </a:cubicBezTo>
                <a:cubicBezTo>
                  <a:pt x="279272" y="212217"/>
                  <a:pt x="270255" y="209042"/>
                  <a:pt x="261111" y="206629"/>
                </a:cubicBezTo>
                <a:cubicBezTo>
                  <a:pt x="253238" y="204597"/>
                  <a:pt x="245236" y="203200"/>
                  <a:pt x="237235" y="202185"/>
                </a:cubicBezTo>
                <a:lnTo>
                  <a:pt x="237235" y="131191"/>
                </a:lnTo>
                <a:cubicBezTo>
                  <a:pt x="239395" y="130937"/>
                  <a:pt x="241046" y="130556"/>
                  <a:pt x="241046" y="130556"/>
                </a:cubicBezTo>
                <a:cubicBezTo>
                  <a:pt x="258445" y="127000"/>
                  <a:pt x="271653" y="109855"/>
                  <a:pt x="271653" y="85853"/>
                </a:cubicBezTo>
                <a:cubicBezTo>
                  <a:pt x="271653" y="58674"/>
                  <a:pt x="242570" y="0"/>
                  <a:pt x="233426" y="0"/>
                </a:cubicBezTo>
                <a:cubicBezTo>
                  <a:pt x="224282" y="0"/>
                  <a:pt x="195326" y="58674"/>
                  <a:pt x="195326" y="85853"/>
                </a:cubicBezTo>
                <a:cubicBezTo>
                  <a:pt x="195326" y="109855"/>
                  <a:pt x="208407" y="126873"/>
                  <a:pt x="225933" y="130556"/>
                </a:cubicBezTo>
                <a:cubicBezTo>
                  <a:pt x="225933" y="130556"/>
                  <a:pt x="227584" y="130937"/>
                  <a:pt x="229742" y="131191"/>
                </a:cubicBezTo>
                <a:lnTo>
                  <a:pt x="229742" y="201677"/>
                </a:lnTo>
                <a:cubicBezTo>
                  <a:pt x="224535" y="201422"/>
                  <a:pt x="219455" y="201296"/>
                  <a:pt x="218440" y="201296"/>
                </a:cubicBezTo>
                <a:cubicBezTo>
                  <a:pt x="182879" y="201296"/>
                  <a:pt x="149352" y="211836"/>
                  <a:pt x="126619" y="229997"/>
                </a:cubicBezTo>
                <a:cubicBezTo>
                  <a:pt x="123190" y="232537"/>
                  <a:pt x="90932" y="254762"/>
                  <a:pt x="29083" y="259461"/>
                </a:cubicBezTo>
                <a:lnTo>
                  <a:pt x="0" y="259335"/>
                </a:lnTo>
                <a:lnTo>
                  <a:pt x="0" y="266700"/>
                </a:lnTo>
                <a:lnTo>
                  <a:pt x="29464" y="266700"/>
                </a:lnTo>
                <a:cubicBezTo>
                  <a:pt x="93598" y="261874"/>
                  <a:pt x="127508" y="238506"/>
                  <a:pt x="131317" y="235712"/>
                </a:cubicBezTo>
                <a:cubicBezTo>
                  <a:pt x="152780" y="218567"/>
                  <a:pt x="184530" y="208661"/>
                  <a:pt x="218440" y="208661"/>
                </a:cubicBezTo>
                <a:cubicBezTo>
                  <a:pt x="219709" y="208661"/>
                  <a:pt x="228346" y="208789"/>
                  <a:pt x="234441" y="209297"/>
                </a:cubicBezTo>
                <a:cubicBezTo>
                  <a:pt x="242823" y="210185"/>
                  <a:pt x="251078" y="211583"/>
                  <a:pt x="259207" y="213615"/>
                </a:cubicBezTo>
                <a:cubicBezTo>
                  <a:pt x="267842" y="215900"/>
                  <a:pt x="276352" y="218948"/>
                  <a:pt x="284479" y="222759"/>
                </a:cubicBezTo>
                <a:cubicBezTo>
                  <a:pt x="284607" y="222759"/>
                  <a:pt x="290321" y="225553"/>
                  <a:pt x="296164" y="228981"/>
                </a:cubicBezTo>
                <a:cubicBezTo>
                  <a:pt x="305053" y="234823"/>
                  <a:pt x="313435" y="241300"/>
                  <a:pt x="321309" y="248159"/>
                </a:cubicBezTo>
                <a:lnTo>
                  <a:pt x="323850" y="250445"/>
                </a:lnTo>
                <a:lnTo>
                  <a:pt x="323850" y="240666"/>
                </a:lnTo>
                <a:cubicBezTo>
                  <a:pt x="316357" y="234061"/>
                  <a:pt x="308483" y="228092"/>
                  <a:pt x="300101" y="222631"/>
                </a:cubicBezTo>
                <a:close/>
                <a:moveTo>
                  <a:pt x="-813181" y="4124325"/>
                </a:moveTo>
                <a:moveTo>
                  <a:pt x="229870" y="58421"/>
                </a:moveTo>
                <a:lnTo>
                  <a:pt x="229870" y="86106"/>
                </a:lnTo>
                <a:lnTo>
                  <a:pt x="218185" y="74804"/>
                </a:lnTo>
                <a:lnTo>
                  <a:pt x="212852" y="80010"/>
                </a:lnTo>
                <a:lnTo>
                  <a:pt x="229870" y="96521"/>
                </a:lnTo>
                <a:lnTo>
                  <a:pt x="229870" y="123953"/>
                </a:lnTo>
                <a:cubicBezTo>
                  <a:pt x="228600" y="123698"/>
                  <a:pt x="227710" y="123572"/>
                  <a:pt x="227584" y="123445"/>
                </a:cubicBezTo>
                <a:cubicBezTo>
                  <a:pt x="212725" y="120270"/>
                  <a:pt x="202819" y="105156"/>
                  <a:pt x="202819" y="85853"/>
                </a:cubicBezTo>
                <a:cubicBezTo>
                  <a:pt x="202819" y="63881"/>
                  <a:pt x="224028" y="19178"/>
                  <a:pt x="233426" y="8764"/>
                </a:cubicBezTo>
                <a:cubicBezTo>
                  <a:pt x="242951" y="19178"/>
                  <a:pt x="264159" y="63881"/>
                  <a:pt x="264159" y="85853"/>
                </a:cubicBezTo>
                <a:cubicBezTo>
                  <a:pt x="264159" y="105284"/>
                  <a:pt x="254253" y="120397"/>
                  <a:pt x="239267" y="123445"/>
                </a:cubicBezTo>
                <a:cubicBezTo>
                  <a:pt x="239267" y="123445"/>
                  <a:pt x="238505" y="123698"/>
                  <a:pt x="237490" y="123825"/>
                </a:cubicBezTo>
                <a:lnTo>
                  <a:pt x="237490" y="110617"/>
                </a:lnTo>
                <a:lnTo>
                  <a:pt x="256794" y="91822"/>
                </a:lnTo>
                <a:lnTo>
                  <a:pt x="251459" y="86615"/>
                </a:lnTo>
                <a:lnTo>
                  <a:pt x="237363" y="100204"/>
                </a:lnTo>
                <a:lnTo>
                  <a:pt x="237363" y="58421"/>
                </a:lnTo>
                <a:close/>
                <a:moveTo>
                  <a:pt x="-648971" y="4124325"/>
                </a:moveTo>
                <a:moveTo>
                  <a:pt x="293751" y="175387"/>
                </a:moveTo>
                <a:cubicBezTo>
                  <a:pt x="291972" y="175260"/>
                  <a:pt x="290195" y="175006"/>
                  <a:pt x="288544" y="174625"/>
                </a:cubicBezTo>
                <a:cubicBezTo>
                  <a:pt x="278891" y="171323"/>
                  <a:pt x="272669" y="162434"/>
                  <a:pt x="273050" y="152528"/>
                </a:cubicBezTo>
                <a:lnTo>
                  <a:pt x="273050" y="152273"/>
                </a:lnTo>
                <a:cubicBezTo>
                  <a:pt x="273050" y="139828"/>
                  <a:pt x="286511" y="112522"/>
                  <a:pt x="293751" y="102871"/>
                </a:cubicBezTo>
                <a:cubicBezTo>
                  <a:pt x="300863" y="112268"/>
                  <a:pt x="314452" y="139066"/>
                  <a:pt x="314452" y="152273"/>
                </a:cubicBezTo>
                <a:lnTo>
                  <a:pt x="314452" y="152528"/>
                </a:lnTo>
                <a:cubicBezTo>
                  <a:pt x="314833" y="162434"/>
                  <a:pt x="308483" y="171323"/>
                  <a:pt x="298958" y="174625"/>
                </a:cubicBezTo>
                <a:cubicBezTo>
                  <a:pt x="297307" y="175006"/>
                  <a:pt x="295528" y="175260"/>
                  <a:pt x="293751" y="175387"/>
                </a:cubicBezTo>
                <a:close/>
                <a:moveTo>
                  <a:pt x="-765937" y="412432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0" name="Freeform 390"/>
          <p:cNvSpPr/>
          <p:nvPr/>
        </p:nvSpPr>
        <p:spPr>
          <a:xfrm>
            <a:off x="4752975" y="2771775"/>
            <a:ext cx="19050" cy="9525"/>
          </a:xfrm>
          <a:custGeom>
            <a:avLst/>
            <a:gdLst/>
            <a:ahLst/>
            <a:cxnLst/>
            <a:rect l="0" t="0" r="0" b="0"/>
            <a:pathLst>
              <a:path w="19050" h="9525">
                <a:moveTo>
                  <a:pt x="0" y="9525"/>
                </a:moveTo>
                <a:lnTo>
                  <a:pt x="19050" y="9525"/>
                </a:lnTo>
                <a:lnTo>
                  <a:pt x="1905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1" name="Freeform 391"/>
          <p:cNvSpPr/>
          <p:nvPr/>
        </p:nvSpPr>
        <p:spPr>
          <a:xfrm>
            <a:off x="4762500" y="2743200"/>
            <a:ext cx="19050" cy="19050"/>
          </a:xfrm>
          <a:custGeom>
            <a:avLst/>
            <a:gdLst/>
            <a:ahLst/>
            <a:cxnLst/>
            <a:rect l="0" t="0" r="0" b="0"/>
            <a:pathLst>
              <a:path w="19050" h="19050">
                <a:moveTo>
                  <a:pt x="13589" y="19050"/>
                </a:moveTo>
                <a:lnTo>
                  <a:pt x="0" y="5461"/>
                </a:lnTo>
                <a:lnTo>
                  <a:pt x="5588" y="0"/>
                </a:lnTo>
                <a:lnTo>
                  <a:pt x="19050" y="13590"/>
                </a:lnTo>
                <a:lnTo>
                  <a:pt x="13589" y="19050"/>
                </a:lnTo>
                <a:close/>
                <a:moveTo>
                  <a:pt x="-666750" y="41148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2" name="Freeform 392"/>
          <p:cNvSpPr/>
          <p:nvPr/>
        </p:nvSpPr>
        <p:spPr>
          <a:xfrm>
            <a:off x="4781550" y="2752725"/>
            <a:ext cx="38100" cy="47625"/>
          </a:xfrm>
          <a:custGeom>
            <a:avLst/>
            <a:gdLst/>
            <a:ahLst/>
            <a:cxnLst/>
            <a:rect l="0" t="0" r="0" b="0"/>
            <a:pathLst>
              <a:path w="38100" h="47625">
                <a:moveTo>
                  <a:pt x="19050" y="7874"/>
                </a:moveTo>
                <a:cubicBezTo>
                  <a:pt x="26034" y="7874"/>
                  <a:pt x="31750" y="14986"/>
                  <a:pt x="31750" y="23749"/>
                </a:cubicBezTo>
                <a:cubicBezTo>
                  <a:pt x="31750" y="32640"/>
                  <a:pt x="26034" y="39624"/>
                  <a:pt x="19050" y="39624"/>
                </a:cubicBezTo>
                <a:cubicBezTo>
                  <a:pt x="12065" y="39624"/>
                  <a:pt x="6350" y="32640"/>
                  <a:pt x="6350" y="23749"/>
                </a:cubicBezTo>
                <a:cubicBezTo>
                  <a:pt x="6350" y="14986"/>
                  <a:pt x="12065" y="7874"/>
                  <a:pt x="19050" y="7874"/>
                </a:cubicBezTo>
                <a:moveTo>
                  <a:pt x="19050" y="0"/>
                </a:moveTo>
                <a:cubicBezTo>
                  <a:pt x="8509" y="0"/>
                  <a:pt x="0" y="10668"/>
                  <a:pt x="0" y="23749"/>
                </a:cubicBezTo>
                <a:cubicBezTo>
                  <a:pt x="0" y="36958"/>
                  <a:pt x="8509" y="47625"/>
                  <a:pt x="19050" y="47625"/>
                </a:cubicBezTo>
                <a:cubicBezTo>
                  <a:pt x="29590" y="47625"/>
                  <a:pt x="38100" y="36958"/>
                  <a:pt x="38100" y="23749"/>
                </a:cubicBezTo>
                <a:cubicBezTo>
                  <a:pt x="38100" y="10668"/>
                  <a:pt x="29590" y="0"/>
                  <a:pt x="19050" y="0"/>
                </a:cubicBezTo>
                <a:close/>
                <a:moveTo>
                  <a:pt x="-676275" y="410527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3" name="Freeform 393"/>
          <p:cNvSpPr/>
          <p:nvPr/>
        </p:nvSpPr>
        <p:spPr>
          <a:xfrm>
            <a:off x="4800600" y="2733675"/>
            <a:ext cx="9525" cy="19050"/>
          </a:xfrm>
          <a:custGeom>
            <a:avLst/>
            <a:gdLst/>
            <a:ahLst/>
            <a:cxnLst/>
            <a:rect l="0" t="0" r="0" b="0"/>
            <a:pathLst>
              <a:path w="9525" h="19050">
                <a:moveTo>
                  <a:pt x="0" y="19050"/>
                </a:moveTo>
                <a:lnTo>
                  <a:pt x="9525" y="19050"/>
                </a:lnTo>
                <a:lnTo>
                  <a:pt x="952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4" name="Freeform 394"/>
          <p:cNvSpPr/>
          <p:nvPr/>
        </p:nvSpPr>
        <p:spPr>
          <a:xfrm>
            <a:off x="4829175" y="2771775"/>
            <a:ext cx="19050" cy="9525"/>
          </a:xfrm>
          <a:custGeom>
            <a:avLst/>
            <a:gdLst/>
            <a:ahLst/>
            <a:cxnLst/>
            <a:rect l="0" t="0" r="0" b="0"/>
            <a:pathLst>
              <a:path w="19050" h="9525">
                <a:moveTo>
                  <a:pt x="0" y="9525"/>
                </a:moveTo>
                <a:lnTo>
                  <a:pt x="19050" y="9525"/>
                </a:lnTo>
                <a:lnTo>
                  <a:pt x="1905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5" name="Freeform 395"/>
          <p:cNvSpPr/>
          <p:nvPr/>
        </p:nvSpPr>
        <p:spPr>
          <a:xfrm>
            <a:off x="4819650" y="2743200"/>
            <a:ext cx="19050" cy="19050"/>
          </a:xfrm>
          <a:custGeom>
            <a:avLst/>
            <a:gdLst/>
            <a:ahLst/>
            <a:cxnLst/>
            <a:rect l="0" t="0" r="0" b="0"/>
            <a:pathLst>
              <a:path w="19050" h="19050">
                <a:moveTo>
                  <a:pt x="5460" y="19050"/>
                </a:moveTo>
                <a:lnTo>
                  <a:pt x="19050" y="5461"/>
                </a:lnTo>
                <a:lnTo>
                  <a:pt x="13461" y="0"/>
                </a:lnTo>
                <a:lnTo>
                  <a:pt x="0" y="13590"/>
                </a:lnTo>
                <a:lnTo>
                  <a:pt x="5460" y="19050"/>
                </a:lnTo>
                <a:close/>
                <a:moveTo>
                  <a:pt x="-723900" y="41148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6" name="Freeform 396"/>
          <p:cNvSpPr/>
          <p:nvPr/>
        </p:nvSpPr>
        <p:spPr>
          <a:xfrm>
            <a:off x="4762500" y="2800350"/>
            <a:ext cx="19050" cy="19050"/>
          </a:xfrm>
          <a:custGeom>
            <a:avLst/>
            <a:gdLst/>
            <a:ahLst/>
            <a:cxnLst/>
            <a:rect l="0" t="0" r="0" b="0"/>
            <a:pathLst>
              <a:path w="19050" h="19050">
                <a:moveTo>
                  <a:pt x="13589" y="0"/>
                </a:moveTo>
                <a:lnTo>
                  <a:pt x="0" y="13590"/>
                </a:lnTo>
                <a:lnTo>
                  <a:pt x="5588" y="19050"/>
                </a:lnTo>
                <a:lnTo>
                  <a:pt x="19050" y="5461"/>
                </a:lnTo>
                <a:lnTo>
                  <a:pt x="13589" y="0"/>
                </a:lnTo>
                <a:close/>
                <a:moveTo>
                  <a:pt x="-704850" y="405765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7" name="Freeform 397"/>
          <p:cNvSpPr/>
          <p:nvPr/>
        </p:nvSpPr>
        <p:spPr>
          <a:xfrm>
            <a:off x="4800600" y="2809875"/>
            <a:ext cx="9525" cy="19050"/>
          </a:xfrm>
          <a:custGeom>
            <a:avLst/>
            <a:gdLst/>
            <a:ahLst/>
            <a:cxnLst/>
            <a:rect l="0" t="0" r="0" b="0"/>
            <a:pathLst>
              <a:path w="9525" h="19050">
                <a:moveTo>
                  <a:pt x="0" y="19050"/>
                </a:moveTo>
                <a:lnTo>
                  <a:pt x="9525" y="19050"/>
                </a:lnTo>
                <a:lnTo>
                  <a:pt x="952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8" name="Freeform 398"/>
          <p:cNvSpPr/>
          <p:nvPr/>
        </p:nvSpPr>
        <p:spPr>
          <a:xfrm>
            <a:off x="4819650" y="2800350"/>
            <a:ext cx="19050" cy="19050"/>
          </a:xfrm>
          <a:custGeom>
            <a:avLst/>
            <a:gdLst/>
            <a:ahLst/>
            <a:cxnLst/>
            <a:rect l="0" t="0" r="0" b="0"/>
            <a:pathLst>
              <a:path w="19050" h="19050">
                <a:moveTo>
                  <a:pt x="5460" y="0"/>
                </a:moveTo>
                <a:lnTo>
                  <a:pt x="19050" y="13590"/>
                </a:lnTo>
                <a:lnTo>
                  <a:pt x="13461" y="19050"/>
                </a:lnTo>
                <a:lnTo>
                  <a:pt x="0" y="5461"/>
                </a:lnTo>
                <a:lnTo>
                  <a:pt x="5460" y="0"/>
                </a:lnTo>
                <a:close/>
                <a:moveTo>
                  <a:pt x="-762000" y="405765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9" name="Freeform 399"/>
          <p:cNvSpPr/>
          <p:nvPr/>
        </p:nvSpPr>
        <p:spPr>
          <a:xfrm>
            <a:off x="6457950" y="2114550"/>
            <a:ext cx="314325" cy="276225"/>
          </a:xfrm>
          <a:custGeom>
            <a:avLst/>
            <a:gdLst/>
            <a:ahLst/>
            <a:cxnLst/>
            <a:rect l="0" t="0" r="0" b="0"/>
            <a:pathLst>
              <a:path w="314325" h="276225">
                <a:moveTo>
                  <a:pt x="0" y="276225"/>
                </a:moveTo>
                <a:lnTo>
                  <a:pt x="314325" y="276225"/>
                </a:lnTo>
                <a:lnTo>
                  <a:pt x="31432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noFill/>
          <a:ln w="1778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0" name="Freeform 400"/>
          <p:cNvSpPr/>
          <p:nvPr/>
        </p:nvSpPr>
        <p:spPr>
          <a:xfrm>
            <a:off x="6562725" y="2133600"/>
            <a:ext cx="19050" cy="19050"/>
          </a:xfrm>
          <a:custGeom>
            <a:avLst/>
            <a:gdLst/>
            <a:ahLst/>
            <a:cxnLst/>
            <a:rect l="0" t="0" r="0" b="0"/>
            <a:pathLst>
              <a:path w="19050" h="19050">
                <a:moveTo>
                  <a:pt x="0" y="19050"/>
                </a:moveTo>
                <a:lnTo>
                  <a:pt x="19050" y="1905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1" name="Freeform 401"/>
          <p:cNvSpPr/>
          <p:nvPr/>
        </p:nvSpPr>
        <p:spPr>
          <a:xfrm>
            <a:off x="6515100" y="2219325"/>
            <a:ext cx="19050" cy="19050"/>
          </a:xfrm>
          <a:custGeom>
            <a:avLst/>
            <a:gdLst/>
            <a:ahLst/>
            <a:cxnLst/>
            <a:rect l="0" t="0" r="0" b="0"/>
            <a:pathLst>
              <a:path w="19050" h="19050">
                <a:moveTo>
                  <a:pt x="0" y="19050"/>
                </a:moveTo>
                <a:lnTo>
                  <a:pt x="19050" y="1905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2" name="Freeform 402"/>
          <p:cNvSpPr/>
          <p:nvPr/>
        </p:nvSpPr>
        <p:spPr>
          <a:xfrm>
            <a:off x="6477000" y="2314575"/>
            <a:ext cx="19050" cy="9525"/>
          </a:xfrm>
          <a:custGeom>
            <a:avLst/>
            <a:gdLst/>
            <a:ahLst/>
            <a:cxnLst/>
            <a:rect l="0" t="0" r="0" b="0"/>
            <a:pathLst>
              <a:path w="19050" h="9525">
                <a:moveTo>
                  <a:pt x="0" y="9525"/>
                </a:moveTo>
                <a:lnTo>
                  <a:pt x="19050" y="9525"/>
                </a:lnTo>
                <a:lnTo>
                  <a:pt x="1905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3" name="Freeform 403"/>
          <p:cNvSpPr/>
          <p:nvPr/>
        </p:nvSpPr>
        <p:spPr>
          <a:xfrm>
            <a:off x="6562725" y="2314575"/>
            <a:ext cx="19050" cy="9525"/>
          </a:xfrm>
          <a:custGeom>
            <a:avLst/>
            <a:gdLst/>
            <a:ahLst/>
            <a:cxnLst/>
            <a:rect l="0" t="0" r="0" b="0"/>
            <a:pathLst>
              <a:path w="19050" h="9525">
                <a:moveTo>
                  <a:pt x="0" y="9525"/>
                </a:moveTo>
                <a:lnTo>
                  <a:pt x="19050" y="9525"/>
                </a:lnTo>
                <a:lnTo>
                  <a:pt x="1905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4" name="Freeform 404"/>
          <p:cNvSpPr/>
          <p:nvPr/>
        </p:nvSpPr>
        <p:spPr>
          <a:xfrm>
            <a:off x="6657975" y="2314575"/>
            <a:ext cx="19050" cy="9525"/>
          </a:xfrm>
          <a:custGeom>
            <a:avLst/>
            <a:gdLst/>
            <a:ahLst/>
            <a:cxnLst/>
            <a:rect l="0" t="0" r="0" b="0"/>
            <a:pathLst>
              <a:path w="19050" h="9525">
                <a:moveTo>
                  <a:pt x="0" y="9525"/>
                </a:moveTo>
                <a:lnTo>
                  <a:pt x="19050" y="9525"/>
                </a:lnTo>
                <a:lnTo>
                  <a:pt x="1905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5" name="Freeform 405"/>
          <p:cNvSpPr/>
          <p:nvPr/>
        </p:nvSpPr>
        <p:spPr>
          <a:xfrm>
            <a:off x="6619875" y="2152650"/>
            <a:ext cx="66675" cy="95250"/>
          </a:xfrm>
          <a:custGeom>
            <a:avLst/>
            <a:gdLst/>
            <a:ahLst/>
            <a:cxnLst/>
            <a:rect l="0" t="0" r="0" b="0"/>
            <a:pathLst>
              <a:path w="66675" h="95250">
                <a:moveTo>
                  <a:pt x="24256" y="0"/>
                </a:moveTo>
                <a:cubicBezTo>
                  <a:pt x="21717" y="1524"/>
                  <a:pt x="19304" y="3175"/>
                  <a:pt x="17144" y="5080"/>
                </a:cubicBezTo>
                <a:lnTo>
                  <a:pt x="17144" y="53341"/>
                </a:lnTo>
                <a:lnTo>
                  <a:pt x="0" y="53341"/>
                </a:lnTo>
                <a:cubicBezTo>
                  <a:pt x="381" y="55754"/>
                  <a:pt x="1016" y="58040"/>
                  <a:pt x="1778" y="60453"/>
                </a:cubicBezTo>
                <a:lnTo>
                  <a:pt x="59563" y="60453"/>
                </a:lnTo>
                <a:lnTo>
                  <a:pt x="59563" y="95250"/>
                </a:lnTo>
                <a:cubicBezTo>
                  <a:pt x="61976" y="94870"/>
                  <a:pt x="64389" y="94235"/>
                  <a:pt x="66675" y="93472"/>
                </a:cubicBezTo>
                <a:lnTo>
                  <a:pt x="66675" y="53341"/>
                </a:lnTo>
                <a:lnTo>
                  <a:pt x="24256" y="53341"/>
                </a:lnTo>
                <a:close/>
                <a:moveTo>
                  <a:pt x="-1914525" y="470535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6" name="Freeform 406"/>
          <p:cNvSpPr/>
          <p:nvPr/>
        </p:nvSpPr>
        <p:spPr>
          <a:xfrm>
            <a:off x="6457950" y="2114550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268731" y="230379"/>
                </a:moveTo>
                <a:lnTo>
                  <a:pt x="268731" y="268733"/>
                </a:lnTo>
                <a:lnTo>
                  <a:pt x="186690" y="268733"/>
                </a:lnTo>
                <a:lnTo>
                  <a:pt x="186690" y="186691"/>
                </a:lnTo>
                <a:lnTo>
                  <a:pt x="242696" y="186691"/>
                </a:lnTo>
                <a:lnTo>
                  <a:pt x="241172" y="184150"/>
                </a:lnTo>
                <a:cubicBezTo>
                  <a:pt x="240283" y="182499"/>
                  <a:pt x="239521" y="180848"/>
                  <a:pt x="238886" y="179197"/>
                </a:cubicBezTo>
                <a:lnTo>
                  <a:pt x="231393" y="179197"/>
                </a:lnTo>
                <a:lnTo>
                  <a:pt x="231393" y="162560"/>
                </a:lnTo>
                <a:cubicBezTo>
                  <a:pt x="228981" y="163068"/>
                  <a:pt x="226441" y="163449"/>
                  <a:pt x="224028" y="163704"/>
                </a:cubicBezTo>
                <a:lnTo>
                  <a:pt x="224028" y="179197"/>
                </a:lnTo>
                <a:lnTo>
                  <a:pt x="141858" y="179197"/>
                </a:lnTo>
                <a:lnTo>
                  <a:pt x="141858" y="122555"/>
                </a:lnTo>
                <a:cubicBezTo>
                  <a:pt x="138810" y="117348"/>
                  <a:pt x="136270" y="111760"/>
                  <a:pt x="134493" y="106046"/>
                </a:cubicBezTo>
                <a:cubicBezTo>
                  <a:pt x="134366" y="105918"/>
                  <a:pt x="134366" y="105918"/>
                  <a:pt x="134366" y="106046"/>
                </a:cubicBezTo>
                <a:lnTo>
                  <a:pt x="134366" y="179197"/>
                </a:lnTo>
                <a:lnTo>
                  <a:pt x="52196" y="179197"/>
                </a:lnTo>
                <a:lnTo>
                  <a:pt x="52196" y="97029"/>
                </a:lnTo>
                <a:lnTo>
                  <a:pt x="132080" y="97029"/>
                </a:lnTo>
                <a:cubicBezTo>
                  <a:pt x="131571" y="94616"/>
                  <a:pt x="131191" y="92075"/>
                  <a:pt x="130936" y="89535"/>
                </a:cubicBezTo>
                <a:lnTo>
                  <a:pt x="97028" y="89535"/>
                </a:lnTo>
                <a:lnTo>
                  <a:pt x="97028" y="7493"/>
                </a:lnTo>
                <a:lnTo>
                  <a:pt x="172593" y="7493"/>
                </a:lnTo>
                <a:cubicBezTo>
                  <a:pt x="177038" y="4827"/>
                  <a:pt x="181736" y="2667"/>
                  <a:pt x="186690" y="1016"/>
                </a:cubicBezTo>
                <a:lnTo>
                  <a:pt x="186690" y="0"/>
                </a:lnTo>
                <a:lnTo>
                  <a:pt x="89534" y="0"/>
                </a:lnTo>
                <a:lnTo>
                  <a:pt x="89534" y="89535"/>
                </a:lnTo>
                <a:lnTo>
                  <a:pt x="44831" y="89535"/>
                </a:lnTo>
                <a:lnTo>
                  <a:pt x="44831" y="179197"/>
                </a:lnTo>
                <a:lnTo>
                  <a:pt x="0" y="179197"/>
                </a:lnTo>
                <a:lnTo>
                  <a:pt x="0" y="276225"/>
                </a:lnTo>
                <a:lnTo>
                  <a:pt x="276225" y="276225"/>
                </a:lnTo>
                <a:lnTo>
                  <a:pt x="276225" y="237872"/>
                </a:lnTo>
                <a:cubicBezTo>
                  <a:pt x="273304" y="235840"/>
                  <a:pt x="270764" y="233299"/>
                  <a:pt x="268731" y="230379"/>
                </a:cubicBezTo>
                <a:close/>
                <a:moveTo>
                  <a:pt x="-1944879" y="4743450"/>
                </a:moveTo>
                <a:moveTo>
                  <a:pt x="89534" y="268733"/>
                </a:moveTo>
                <a:lnTo>
                  <a:pt x="7492" y="268733"/>
                </a:lnTo>
                <a:lnTo>
                  <a:pt x="7492" y="186691"/>
                </a:lnTo>
                <a:lnTo>
                  <a:pt x="89534" y="186691"/>
                </a:lnTo>
                <a:close/>
                <a:moveTo>
                  <a:pt x="-1983233" y="4743450"/>
                </a:moveTo>
                <a:moveTo>
                  <a:pt x="179196" y="268733"/>
                </a:moveTo>
                <a:lnTo>
                  <a:pt x="97028" y="268733"/>
                </a:lnTo>
                <a:lnTo>
                  <a:pt x="97028" y="186691"/>
                </a:lnTo>
                <a:lnTo>
                  <a:pt x="179196" y="186691"/>
                </a:lnTo>
                <a:close/>
                <a:moveTo>
                  <a:pt x="-1983233" y="474345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7" name="Freeform 407"/>
          <p:cNvSpPr/>
          <p:nvPr/>
        </p:nvSpPr>
        <p:spPr>
          <a:xfrm>
            <a:off x="6590918" y="2114297"/>
            <a:ext cx="181991" cy="228981"/>
          </a:xfrm>
          <a:custGeom>
            <a:avLst/>
            <a:gdLst/>
            <a:ahLst/>
            <a:cxnLst/>
            <a:rect l="0" t="0" r="0" b="0"/>
            <a:pathLst>
              <a:path w="181991" h="228981">
                <a:moveTo>
                  <a:pt x="179198" y="201549"/>
                </a:moveTo>
                <a:lnTo>
                  <a:pt x="152274" y="157099"/>
                </a:lnTo>
                <a:cubicBezTo>
                  <a:pt x="147321" y="149987"/>
                  <a:pt x="137923" y="147319"/>
                  <a:pt x="130049" y="150875"/>
                </a:cubicBezTo>
                <a:lnTo>
                  <a:pt x="123063" y="139445"/>
                </a:lnTo>
                <a:cubicBezTo>
                  <a:pt x="156084" y="117220"/>
                  <a:pt x="164465" y="73025"/>
                  <a:pt x="141860" y="40639"/>
                </a:cubicBezTo>
                <a:cubicBezTo>
                  <a:pt x="119380" y="8382"/>
                  <a:pt x="74296" y="0"/>
                  <a:pt x="41402" y="22225"/>
                </a:cubicBezTo>
                <a:cubicBezTo>
                  <a:pt x="8383" y="44323"/>
                  <a:pt x="0" y="88519"/>
                  <a:pt x="22607" y="120903"/>
                </a:cubicBezTo>
                <a:cubicBezTo>
                  <a:pt x="43435" y="151002"/>
                  <a:pt x="84075" y="160655"/>
                  <a:pt x="116713" y="143256"/>
                </a:cubicBezTo>
                <a:lnTo>
                  <a:pt x="123572" y="154558"/>
                </a:lnTo>
                <a:cubicBezTo>
                  <a:pt x="120777" y="156844"/>
                  <a:pt x="118618" y="159893"/>
                  <a:pt x="117349" y="163321"/>
                </a:cubicBezTo>
                <a:cubicBezTo>
                  <a:pt x="115698" y="167767"/>
                  <a:pt x="116078" y="172593"/>
                  <a:pt x="118491" y="176657"/>
                </a:cubicBezTo>
                <a:lnTo>
                  <a:pt x="145542" y="221233"/>
                </a:lnTo>
                <a:cubicBezTo>
                  <a:pt x="148590" y="226059"/>
                  <a:pt x="154178" y="228981"/>
                  <a:pt x="160148" y="228853"/>
                </a:cubicBezTo>
                <a:cubicBezTo>
                  <a:pt x="163958" y="228853"/>
                  <a:pt x="167767" y="227838"/>
                  <a:pt x="171070" y="225806"/>
                </a:cubicBezTo>
                <a:cubicBezTo>
                  <a:pt x="175388" y="223393"/>
                  <a:pt x="178689" y="219456"/>
                  <a:pt x="180340" y="214883"/>
                </a:cubicBezTo>
                <a:cubicBezTo>
                  <a:pt x="181991" y="210565"/>
                  <a:pt x="181611" y="205613"/>
                  <a:pt x="179198" y="201549"/>
                </a:cubicBezTo>
                <a:close/>
                <a:moveTo>
                  <a:pt x="-2048764" y="4743703"/>
                </a:moveTo>
                <a:moveTo>
                  <a:pt x="17146" y="86868"/>
                </a:moveTo>
                <a:cubicBezTo>
                  <a:pt x="13463" y="51688"/>
                  <a:pt x="39625" y="20193"/>
                  <a:pt x="75438" y="16509"/>
                </a:cubicBezTo>
                <a:cubicBezTo>
                  <a:pt x="111379" y="12953"/>
                  <a:pt x="143384" y="38481"/>
                  <a:pt x="147066" y="73787"/>
                </a:cubicBezTo>
                <a:cubicBezTo>
                  <a:pt x="150876" y="109093"/>
                  <a:pt x="124714" y="140588"/>
                  <a:pt x="88774" y="144144"/>
                </a:cubicBezTo>
                <a:cubicBezTo>
                  <a:pt x="84328" y="144652"/>
                  <a:pt x="79884" y="144652"/>
                  <a:pt x="75438" y="144144"/>
                </a:cubicBezTo>
                <a:cubicBezTo>
                  <a:pt x="44704" y="141096"/>
                  <a:pt x="20321" y="117094"/>
                  <a:pt x="17146" y="86868"/>
                </a:cubicBezTo>
                <a:close/>
                <a:moveTo>
                  <a:pt x="-1934083" y="4743703"/>
                </a:moveTo>
                <a:moveTo>
                  <a:pt x="173355" y="212470"/>
                </a:moveTo>
                <a:cubicBezTo>
                  <a:pt x="172213" y="215519"/>
                  <a:pt x="170053" y="217932"/>
                  <a:pt x="167260" y="219456"/>
                </a:cubicBezTo>
                <a:cubicBezTo>
                  <a:pt x="161545" y="222884"/>
                  <a:pt x="154687" y="221995"/>
                  <a:pt x="151892" y="217424"/>
                </a:cubicBezTo>
                <a:lnTo>
                  <a:pt x="124968" y="172974"/>
                </a:lnTo>
                <a:cubicBezTo>
                  <a:pt x="123699" y="170814"/>
                  <a:pt x="123445" y="168148"/>
                  <a:pt x="124461" y="165734"/>
                </a:cubicBezTo>
                <a:cubicBezTo>
                  <a:pt x="125603" y="162813"/>
                  <a:pt x="127636" y="160274"/>
                  <a:pt x="130429" y="158750"/>
                </a:cubicBezTo>
                <a:cubicBezTo>
                  <a:pt x="132588" y="157480"/>
                  <a:pt x="135128" y="156718"/>
                  <a:pt x="137668" y="156718"/>
                </a:cubicBezTo>
                <a:cubicBezTo>
                  <a:pt x="140971" y="156590"/>
                  <a:pt x="144018" y="158114"/>
                  <a:pt x="145797" y="160782"/>
                </a:cubicBezTo>
                <a:lnTo>
                  <a:pt x="172721" y="205232"/>
                </a:lnTo>
                <a:cubicBezTo>
                  <a:pt x="173990" y="207518"/>
                  <a:pt x="174245" y="210184"/>
                  <a:pt x="173355" y="212470"/>
                </a:cubicBezTo>
                <a:close/>
                <a:moveTo>
                  <a:pt x="-2059685" y="474370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8" name="Freeform 408"/>
          <p:cNvSpPr/>
          <p:nvPr/>
        </p:nvSpPr>
        <p:spPr>
          <a:xfrm>
            <a:off x="7267575" y="2638425"/>
            <a:ext cx="304800" cy="257175"/>
          </a:xfrm>
          <a:custGeom>
            <a:avLst/>
            <a:gdLst/>
            <a:ahLst/>
            <a:cxnLst/>
            <a:rect l="0" t="0" r="0" b="0"/>
            <a:pathLst>
              <a:path w="304800" h="257175">
                <a:moveTo>
                  <a:pt x="286004" y="168148"/>
                </a:moveTo>
                <a:lnTo>
                  <a:pt x="286004" y="141605"/>
                </a:lnTo>
                <a:cubicBezTo>
                  <a:pt x="286004" y="123698"/>
                  <a:pt x="257047" y="111760"/>
                  <a:pt x="221995" y="106935"/>
                </a:cubicBezTo>
                <a:lnTo>
                  <a:pt x="221995" y="85725"/>
                </a:lnTo>
                <a:cubicBezTo>
                  <a:pt x="221995" y="79756"/>
                  <a:pt x="218567" y="71502"/>
                  <a:pt x="203200" y="63754"/>
                </a:cubicBezTo>
                <a:lnTo>
                  <a:pt x="203200" y="37211"/>
                </a:lnTo>
                <a:cubicBezTo>
                  <a:pt x="203200" y="13081"/>
                  <a:pt x="150876" y="0"/>
                  <a:pt x="101600" y="0"/>
                </a:cubicBezTo>
                <a:cubicBezTo>
                  <a:pt x="52323" y="0"/>
                  <a:pt x="0" y="13081"/>
                  <a:pt x="0" y="37211"/>
                </a:cubicBezTo>
                <a:lnTo>
                  <a:pt x="0" y="67056"/>
                </a:lnTo>
                <a:cubicBezTo>
                  <a:pt x="0" y="76073"/>
                  <a:pt x="7111" y="83440"/>
                  <a:pt x="18795" y="89409"/>
                </a:cubicBezTo>
                <a:lnTo>
                  <a:pt x="18795" y="115571"/>
                </a:lnTo>
                <a:cubicBezTo>
                  <a:pt x="18795" y="115571"/>
                  <a:pt x="18795" y="115571"/>
                  <a:pt x="18795" y="115952"/>
                </a:cubicBezTo>
                <a:cubicBezTo>
                  <a:pt x="3429" y="123698"/>
                  <a:pt x="0" y="132335"/>
                  <a:pt x="0" y="137922"/>
                </a:cubicBezTo>
                <a:lnTo>
                  <a:pt x="0" y="167767"/>
                </a:lnTo>
                <a:cubicBezTo>
                  <a:pt x="0" y="191897"/>
                  <a:pt x="52323" y="204979"/>
                  <a:pt x="101600" y="204979"/>
                </a:cubicBezTo>
                <a:lnTo>
                  <a:pt x="101600" y="219965"/>
                </a:lnTo>
                <a:cubicBezTo>
                  <a:pt x="101600" y="244095"/>
                  <a:pt x="153923" y="257175"/>
                  <a:pt x="203200" y="257175"/>
                </a:cubicBezTo>
                <a:cubicBezTo>
                  <a:pt x="252476" y="257175"/>
                  <a:pt x="304800" y="244095"/>
                  <a:pt x="304800" y="219965"/>
                </a:cubicBezTo>
                <a:lnTo>
                  <a:pt x="304800" y="190120"/>
                </a:lnTo>
                <a:cubicBezTo>
                  <a:pt x="304800" y="184531"/>
                  <a:pt x="301370" y="175896"/>
                  <a:pt x="286004" y="168148"/>
                </a:cubicBezTo>
                <a:close/>
                <a:moveTo>
                  <a:pt x="-3216148" y="4219575"/>
                </a:moveTo>
                <a:moveTo>
                  <a:pt x="297306" y="190500"/>
                </a:moveTo>
                <a:cubicBezTo>
                  <a:pt x="297306" y="204597"/>
                  <a:pt x="258571" y="220218"/>
                  <a:pt x="203200" y="220218"/>
                </a:cubicBezTo>
                <a:cubicBezTo>
                  <a:pt x="159131" y="220218"/>
                  <a:pt x="125730" y="210185"/>
                  <a:pt x="113665" y="199010"/>
                </a:cubicBezTo>
                <a:cubicBezTo>
                  <a:pt x="113665" y="199010"/>
                  <a:pt x="113665" y="199010"/>
                  <a:pt x="113665" y="199010"/>
                </a:cubicBezTo>
                <a:cubicBezTo>
                  <a:pt x="136652" y="206122"/>
                  <a:pt x="160273" y="209423"/>
                  <a:pt x="184022" y="209042"/>
                </a:cubicBezTo>
                <a:cubicBezTo>
                  <a:pt x="229869" y="209042"/>
                  <a:pt x="278892" y="197485"/>
                  <a:pt x="284860" y="176658"/>
                </a:cubicBezTo>
                <a:cubicBezTo>
                  <a:pt x="293116" y="180722"/>
                  <a:pt x="297306" y="185674"/>
                  <a:pt x="297306" y="190500"/>
                </a:cubicBezTo>
                <a:close/>
                <a:moveTo>
                  <a:pt x="-3238500" y="4219575"/>
                </a:moveTo>
                <a:moveTo>
                  <a:pt x="233298" y="225806"/>
                </a:moveTo>
                <a:lnTo>
                  <a:pt x="233298" y="248285"/>
                </a:lnTo>
                <a:cubicBezTo>
                  <a:pt x="228472" y="248666"/>
                  <a:pt x="223519" y="249302"/>
                  <a:pt x="218313" y="249302"/>
                </a:cubicBezTo>
                <a:lnTo>
                  <a:pt x="218313" y="226949"/>
                </a:lnTo>
                <a:cubicBezTo>
                  <a:pt x="223519" y="226949"/>
                  <a:pt x="228472" y="226568"/>
                  <a:pt x="233298" y="225806"/>
                </a:cubicBezTo>
                <a:close/>
                <a:moveTo>
                  <a:pt x="-3273806" y="4219575"/>
                </a:moveTo>
                <a:moveTo>
                  <a:pt x="240792" y="225172"/>
                </a:moveTo>
                <a:cubicBezTo>
                  <a:pt x="246126" y="224410"/>
                  <a:pt x="250952" y="223647"/>
                  <a:pt x="255905" y="222504"/>
                </a:cubicBezTo>
                <a:lnTo>
                  <a:pt x="255905" y="244475"/>
                </a:lnTo>
                <a:cubicBezTo>
                  <a:pt x="251332" y="245618"/>
                  <a:pt x="246126" y="246380"/>
                  <a:pt x="240792" y="247142"/>
                </a:cubicBezTo>
                <a:lnTo>
                  <a:pt x="240792" y="225172"/>
                </a:lnTo>
                <a:close/>
                <a:moveTo>
                  <a:pt x="-3273172" y="4219575"/>
                </a:moveTo>
                <a:moveTo>
                  <a:pt x="263397" y="220599"/>
                </a:moveTo>
                <a:cubicBezTo>
                  <a:pt x="268731" y="219584"/>
                  <a:pt x="273557" y="217679"/>
                  <a:pt x="278510" y="215773"/>
                </a:cubicBezTo>
                <a:lnTo>
                  <a:pt x="278510" y="237364"/>
                </a:lnTo>
                <a:cubicBezTo>
                  <a:pt x="273557" y="239649"/>
                  <a:pt x="268731" y="241173"/>
                  <a:pt x="263397" y="242697"/>
                </a:cubicBezTo>
                <a:lnTo>
                  <a:pt x="263397" y="220599"/>
                </a:lnTo>
                <a:close/>
                <a:moveTo>
                  <a:pt x="-3268599" y="4219575"/>
                </a:moveTo>
                <a:moveTo>
                  <a:pt x="143002" y="242697"/>
                </a:moveTo>
                <a:cubicBezTo>
                  <a:pt x="137668" y="241173"/>
                  <a:pt x="132842" y="239649"/>
                  <a:pt x="127889" y="237364"/>
                </a:cubicBezTo>
                <a:lnTo>
                  <a:pt x="127889" y="215773"/>
                </a:lnTo>
                <a:cubicBezTo>
                  <a:pt x="132842" y="217679"/>
                  <a:pt x="137668" y="219203"/>
                  <a:pt x="143002" y="220599"/>
                </a:cubicBezTo>
                <a:lnTo>
                  <a:pt x="143002" y="242697"/>
                </a:lnTo>
                <a:close/>
                <a:moveTo>
                  <a:pt x="-3290697" y="4219575"/>
                </a:moveTo>
                <a:moveTo>
                  <a:pt x="150494" y="222504"/>
                </a:moveTo>
                <a:cubicBezTo>
                  <a:pt x="155447" y="223647"/>
                  <a:pt x="160273" y="224410"/>
                  <a:pt x="165607" y="225172"/>
                </a:cubicBezTo>
                <a:lnTo>
                  <a:pt x="165607" y="247523"/>
                </a:lnTo>
                <a:cubicBezTo>
                  <a:pt x="160273" y="246761"/>
                  <a:pt x="155067" y="245618"/>
                  <a:pt x="150494" y="244856"/>
                </a:cubicBezTo>
                <a:lnTo>
                  <a:pt x="150494" y="222504"/>
                </a:lnTo>
                <a:close/>
                <a:moveTo>
                  <a:pt x="-3270504" y="4219575"/>
                </a:moveTo>
                <a:moveTo>
                  <a:pt x="173101" y="225806"/>
                </a:moveTo>
                <a:cubicBezTo>
                  <a:pt x="177927" y="226187"/>
                  <a:pt x="183260" y="226949"/>
                  <a:pt x="188086" y="226949"/>
                </a:cubicBezTo>
                <a:lnTo>
                  <a:pt x="188086" y="249302"/>
                </a:lnTo>
                <a:cubicBezTo>
                  <a:pt x="182880" y="248921"/>
                  <a:pt x="177927" y="248666"/>
                  <a:pt x="173101" y="248285"/>
                </a:cubicBezTo>
                <a:lnTo>
                  <a:pt x="173101" y="225806"/>
                </a:lnTo>
                <a:close/>
                <a:moveTo>
                  <a:pt x="-3273806" y="4219575"/>
                </a:moveTo>
                <a:moveTo>
                  <a:pt x="82804" y="141986"/>
                </a:moveTo>
                <a:lnTo>
                  <a:pt x="82804" y="143129"/>
                </a:lnTo>
                <a:cubicBezTo>
                  <a:pt x="77469" y="142367"/>
                  <a:pt x="72263" y="141224"/>
                  <a:pt x="67691" y="140462"/>
                </a:cubicBezTo>
                <a:lnTo>
                  <a:pt x="67691" y="118491"/>
                </a:lnTo>
                <a:cubicBezTo>
                  <a:pt x="72643" y="119635"/>
                  <a:pt x="77469" y="120397"/>
                  <a:pt x="82804" y="121159"/>
                </a:cubicBezTo>
                <a:lnTo>
                  <a:pt x="82804" y="141986"/>
                </a:lnTo>
                <a:close/>
                <a:moveTo>
                  <a:pt x="-3189986" y="4219575"/>
                </a:moveTo>
                <a:moveTo>
                  <a:pt x="90296" y="171831"/>
                </a:moveTo>
                <a:lnTo>
                  <a:pt x="90296" y="156972"/>
                </a:lnTo>
                <a:cubicBezTo>
                  <a:pt x="93726" y="159893"/>
                  <a:pt x="97408" y="162560"/>
                  <a:pt x="101600" y="164339"/>
                </a:cubicBezTo>
                <a:lnTo>
                  <a:pt x="101600" y="185674"/>
                </a:lnTo>
                <a:cubicBezTo>
                  <a:pt x="94488" y="180722"/>
                  <a:pt x="90296" y="176277"/>
                  <a:pt x="90296" y="171831"/>
                </a:cubicBezTo>
                <a:lnTo>
                  <a:pt x="90296" y="171831"/>
                </a:lnTo>
                <a:close/>
                <a:moveTo>
                  <a:pt x="-3219831" y="4219575"/>
                </a:moveTo>
                <a:moveTo>
                  <a:pt x="278510" y="171831"/>
                </a:moveTo>
                <a:cubicBezTo>
                  <a:pt x="278510" y="176277"/>
                  <a:pt x="274319" y="181103"/>
                  <a:pt x="267207" y="185293"/>
                </a:cubicBezTo>
                <a:lnTo>
                  <a:pt x="267207" y="163958"/>
                </a:lnTo>
                <a:cubicBezTo>
                  <a:pt x="271271" y="162179"/>
                  <a:pt x="275081" y="159512"/>
                  <a:pt x="278510" y="156591"/>
                </a:cubicBezTo>
                <a:lnTo>
                  <a:pt x="278510" y="171831"/>
                </a:lnTo>
                <a:close/>
                <a:moveTo>
                  <a:pt x="-3219831" y="4219575"/>
                </a:moveTo>
                <a:moveTo>
                  <a:pt x="259588" y="188977"/>
                </a:moveTo>
                <a:cubicBezTo>
                  <a:pt x="254761" y="191262"/>
                  <a:pt x="249808" y="192660"/>
                  <a:pt x="244602" y="194184"/>
                </a:cubicBezTo>
                <a:lnTo>
                  <a:pt x="244602" y="172212"/>
                </a:lnTo>
                <a:cubicBezTo>
                  <a:pt x="249808" y="171070"/>
                  <a:pt x="254761" y="169165"/>
                  <a:pt x="259588" y="167386"/>
                </a:cubicBezTo>
                <a:lnTo>
                  <a:pt x="259588" y="188977"/>
                </a:lnTo>
                <a:close/>
                <a:moveTo>
                  <a:pt x="-3236977" y="4219575"/>
                </a:moveTo>
                <a:moveTo>
                  <a:pt x="237108" y="196089"/>
                </a:moveTo>
                <a:cubicBezTo>
                  <a:pt x="232536" y="197231"/>
                  <a:pt x="227330" y="197866"/>
                  <a:pt x="221995" y="198629"/>
                </a:cubicBezTo>
                <a:lnTo>
                  <a:pt x="221995" y="176277"/>
                </a:lnTo>
                <a:cubicBezTo>
                  <a:pt x="227330" y="175515"/>
                  <a:pt x="232156" y="174753"/>
                  <a:pt x="237108" y="173736"/>
                </a:cubicBezTo>
                <a:lnTo>
                  <a:pt x="237108" y="196089"/>
                </a:lnTo>
                <a:close/>
                <a:moveTo>
                  <a:pt x="-3244089" y="4219575"/>
                </a:moveTo>
                <a:moveTo>
                  <a:pt x="214503" y="199772"/>
                </a:moveTo>
                <a:cubicBezTo>
                  <a:pt x="209550" y="200153"/>
                  <a:pt x="204723" y="200915"/>
                  <a:pt x="199390" y="200915"/>
                </a:cubicBezTo>
                <a:lnTo>
                  <a:pt x="199390" y="178562"/>
                </a:lnTo>
                <a:cubicBezTo>
                  <a:pt x="204343" y="178181"/>
                  <a:pt x="209550" y="177800"/>
                  <a:pt x="214503" y="177420"/>
                </a:cubicBezTo>
                <a:lnTo>
                  <a:pt x="214503" y="199772"/>
                </a:lnTo>
                <a:close/>
                <a:moveTo>
                  <a:pt x="-3247772" y="4219575"/>
                </a:moveTo>
                <a:moveTo>
                  <a:pt x="191896" y="201296"/>
                </a:moveTo>
                <a:cubicBezTo>
                  <a:pt x="189230" y="201296"/>
                  <a:pt x="187070" y="201296"/>
                  <a:pt x="184404" y="201296"/>
                </a:cubicBezTo>
                <a:cubicBezTo>
                  <a:pt x="181736" y="201296"/>
                  <a:pt x="179451" y="201296"/>
                  <a:pt x="176910" y="201296"/>
                </a:cubicBezTo>
                <a:lnTo>
                  <a:pt x="176910" y="178943"/>
                </a:lnTo>
                <a:cubicBezTo>
                  <a:pt x="179451" y="178943"/>
                  <a:pt x="181736" y="178943"/>
                  <a:pt x="184404" y="178943"/>
                </a:cubicBezTo>
                <a:cubicBezTo>
                  <a:pt x="187070" y="178943"/>
                  <a:pt x="189230" y="178943"/>
                  <a:pt x="191896" y="178943"/>
                </a:cubicBezTo>
                <a:lnTo>
                  <a:pt x="191896" y="201296"/>
                </a:lnTo>
                <a:close/>
                <a:moveTo>
                  <a:pt x="-3249296" y="4219575"/>
                </a:moveTo>
                <a:moveTo>
                  <a:pt x="169291" y="201296"/>
                </a:moveTo>
                <a:cubicBezTo>
                  <a:pt x="164083" y="200915"/>
                  <a:pt x="159131" y="200534"/>
                  <a:pt x="154305" y="200153"/>
                </a:cubicBezTo>
                <a:lnTo>
                  <a:pt x="154305" y="177800"/>
                </a:lnTo>
                <a:cubicBezTo>
                  <a:pt x="159131" y="178181"/>
                  <a:pt x="164465" y="178943"/>
                  <a:pt x="169291" y="178943"/>
                </a:cubicBezTo>
                <a:lnTo>
                  <a:pt x="169291" y="201296"/>
                </a:lnTo>
                <a:close/>
                <a:moveTo>
                  <a:pt x="-3249296" y="4219575"/>
                </a:moveTo>
                <a:moveTo>
                  <a:pt x="146811" y="199010"/>
                </a:moveTo>
                <a:cubicBezTo>
                  <a:pt x="141478" y="198247"/>
                  <a:pt x="136270" y="197231"/>
                  <a:pt x="131698" y="196470"/>
                </a:cubicBezTo>
                <a:lnTo>
                  <a:pt x="131698" y="174372"/>
                </a:lnTo>
                <a:cubicBezTo>
                  <a:pt x="136652" y="175515"/>
                  <a:pt x="141478" y="176277"/>
                  <a:pt x="146811" y="177039"/>
                </a:cubicBezTo>
                <a:lnTo>
                  <a:pt x="146811" y="199010"/>
                </a:lnTo>
                <a:close/>
                <a:moveTo>
                  <a:pt x="-3247010" y="4219575"/>
                </a:moveTo>
                <a:moveTo>
                  <a:pt x="124206" y="194184"/>
                </a:moveTo>
                <a:cubicBezTo>
                  <a:pt x="118871" y="192660"/>
                  <a:pt x="114045" y="191262"/>
                  <a:pt x="109093" y="188977"/>
                </a:cubicBezTo>
                <a:lnTo>
                  <a:pt x="109093" y="167386"/>
                </a:lnTo>
                <a:cubicBezTo>
                  <a:pt x="114045" y="169165"/>
                  <a:pt x="118871" y="170689"/>
                  <a:pt x="124206" y="172212"/>
                </a:cubicBezTo>
                <a:lnTo>
                  <a:pt x="124206" y="194184"/>
                </a:lnTo>
                <a:close/>
                <a:moveTo>
                  <a:pt x="-3242184" y="4219575"/>
                </a:moveTo>
                <a:moveTo>
                  <a:pt x="278510" y="141986"/>
                </a:moveTo>
                <a:cubicBezTo>
                  <a:pt x="278510" y="156210"/>
                  <a:pt x="239648" y="171831"/>
                  <a:pt x="184404" y="171831"/>
                </a:cubicBezTo>
                <a:cubicBezTo>
                  <a:pt x="129031" y="171831"/>
                  <a:pt x="90296" y="156210"/>
                  <a:pt x="90296" y="141986"/>
                </a:cubicBezTo>
                <a:cubicBezTo>
                  <a:pt x="90296" y="127890"/>
                  <a:pt x="129031" y="112141"/>
                  <a:pt x="184404" y="112141"/>
                </a:cubicBezTo>
                <a:cubicBezTo>
                  <a:pt x="239648" y="112141"/>
                  <a:pt x="278510" y="127890"/>
                  <a:pt x="278510" y="141986"/>
                </a:cubicBezTo>
                <a:close/>
                <a:moveTo>
                  <a:pt x="-3189986" y="4219575"/>
                </a:moveTo>
                <a:moveTo>
                  <a:pt x="90296" y="127128"/>
                </a:moveTo>
                <a:lnTo>
                  <a:pt x="90296" y="121540"/>
                </a:lnTo>
                <a:cubicBezTo>
                  <a:pt x="92582" y="121921"/>
                  <a:pt x="94868" y="121921"/>
                  <a:pt x="97028" y="122302"/>
                </a:cubicBezTo>
                <a:cubicBezTo>
                  <a:pt x="94868" y="123698"/>
                  <a:pt x="92582" y="125222"/>
                  <a:pt x="90296" y="127128"/>
                </a:cubicBezTo>
                <a:close/>
                <a:moveTo>
                  <a:pt x="-3175128" y="4219575"/>
                </a:moveTo>
                <a:moveTo>
                  <a:pt x="208153" y="105537"/>
                </a:moveTo>
                <a:cubicBezTo>
                  <a:pt x="210311" y="104014"/>
                  <a:pt x="212597" y="102490"/>
                  <a:pt x="214883" y="100585"/>
                </a:cubicBezTo>
                <a:lnTo>
                  <a:pt x="214883" y="106172"/>
                </a:lnTo>
                <a:cubicBezTo>
                  <a:pt x="212217" y="105791"/>
                  <a:pt x="210311" y="105791"/>
                  <a:pt x="208153" y="105537"/>
                </a:cubicBezTo>
                <a:close/>
                <a:moveTo>
                  <a:pt x="-3153537" y="4219575"/>
                </a:moveTo>
                <a:moveTo>
                  <a:pt x="202438" y="71883"/>
                </a:moveTo>
                <a:cubicBezTo>
                  <a:pt x="210311" y="76454"/>
                  <a:pt x="214503" y="81280"/>
                  <a:pt x="214503" y="85725"/>
                </a:cubicBezTo>
                <a:cubicBezTo>
                  <a:pt x="214503" y="92075"/>
                  <a:pt x="206247" y="99187"/>
                  <a:pt x="192278" y="104395"/>
                </a:cubicBezTo>
                <a:cubicBezTo>
                  <a:pt x="189610" y="104395"/>
                  <a:pt x="187070" y="104395"/>
                  <a:pt x="184404" y="104395"/>
                </a:cubicBezTo>
                <a:cubicBezTo>
                  <a:pt x="157988" y="104395"/>
                  <a:pt x="130556" y="108078"/>
                  <a:pt x="110997" y="115571"/>
                </a:cubicBezTo>
                <a:cubicBezTo>
                  <a:pt x="71501" y="114428"/>
                  <a:pt x="42164" y="105156"/>
                  <a:pt x="31242" y="94616"/>
                </a:cubicBezTo>
                <a:cubicBezTo>
                  <a:pt x="31242" y="94616"/>
                  <a:pt x="31242" y="94616"/>
                  <a:pt x="31242" y="94616"/>
                </a:cubicBezTo>
                <a:cubicBezTo>
                  <a:pt x="54229" y="101728"/>
                  <a:pt x="77851" y="105156"/>
                  <a:pt x="101600" y="104775"/>
                </a:cubicBezTo>
                <a:cubicBezTo>
                  <a:pt x="147446" y="104775"/>
                  <a:pt x="196468" y="93218"/>
                  <a:pt x="202438" y="71883"/>
                </a:cubicBezTo>
                <a:close/>
                <a:moveTo>
                  <a:pt x="-3119883" y="4219575"/>
                </a:moveTo>
                <a:moveTo>
                  <a:pt x="60197" y="116333"/>
                </a:moveTo>
                <a:lnTo>
                  <a:pt x="60197" y="138304"/>
                </a:lnTo>
                <a:cubicBezTo>
                  <a:pt x="54991" y="136779"/>
                  <a:pt x="50038" y="135255"/>
                  <a:pt x="45211" y="133097"/>
                </a:cubicBezTo>
                <a:lnTo>
                  <a:pt x="45211" y="111506"/>
                </a:lnTo>
                <a:cubicBezTo>
                  <a:pt x="50038" y="113285"/>
                  <a:pt x="55371" y="115190"/>
                  <a:pt x="60197" y="116333"/>
                </a:cubicBezTo>
                <a:close/>
                <a:moveTo>
                  <a:pt x="-3164333" y="4219575"/>
                </a:moveTo>
                <a:moveTo>
                  <a:pt x="37592" y="108078"/>
                </a:moveTo>
                <a:lnTo>
                  <a:pt x="37592" y="129286"/>
                </a:lnTo>
                <a:cubicBezTo>
                  <a:pt x="30480" y="124841"/>
                  <a:pt x="26289" y="120397"/>
                  <a:pt x="26289" y="115952"/>
                </a:cubicBezTo>
                <a:lnTo>
                  <a:pt x="26289" y="100966"/>
                </a:lnTo>
                <a:cubicBezTo>
                  <a:pt x="29718" y="103633"/>
                  <a:pt x="33528" y="106172"/>
                  <a:pt x="37592" y="108078"/>
                </a:cubicBezTo>
                <a:close/>
                <a:moveTo>
                  <a:pt x="-3156078" y="4219575"/>
                </a:moveTo>
                <a:moveTo>
                  <a:pt x="26289" y="84583"/>
                </a:moveTo>
                <a:lnTo>
                  <a:pt x="26289" y="62992"/>
                </a:lnTo>
                <a:cubicBezTo>
                  <a:pt x="31242" y="64897"/>
                  <a:pt x="36068" y="66295"/>
                  <a:pt x="41402" y="67818"/>
                </a:cubicBezTo>
                <a:lnTo>
                  <a:pt x="41402" y="89790"/>
                </a:lnTo>
                <a:cubicBezTo>
                  <a:pt x="36448" y="88392"/>
                  <a:pt x="31242" y="86868"/>
                  <a:pt x="26289" y="84583"/>
                </a:cubicBezTo>
                <a:close/>
                <a:moveTo>
                  <a:pt x="-3132583" y="4219575"/>
                </a:moveTo>
                <a:moveTo>
                  <a:pt x="48894" y="91695"/>
                </a:moveTo>
                <a:lnTo>
                  <a:pt x="48894" y="69723"/>
                </a:lnTo>
                <a:cubicBezTo>
                  <a:pt x="53847" y="70866"/>
                  <a:pt x="58673" y="71502"/>
                  <a:pt x="64007" y="72264"/>
                </a:cubicBezTo>
                <a:lnTo>
                  <a:pt x="64007" y="94616"/>
                </a:lnTo>
                <a:cubicBezTo>
                  <a:pt x="58673" y="93980"/>
                  <a:pt x="53847" y="92837"/>
                  <a:pt x="48894" y="91695"/>
                </a:cubicBezTo>
                <a:close/>
                <a:moveTo>
                  <a:pt x="-3139695" y="4219575"/>
                </a:moveTo>
                <a:moveTo>
                  <a:pt x="71501" y="95378"/>
                </a:moveTo>
                <a:lnTo>
                  <a:pt x="71501" y="73025"/>
                </a:lnTo>
                <a:cubicBezTo>
                  <a:pt x="76327" y="73406"/>
                  <a:pt x="81660" y="74168"/>
                  <a:pt x="86486" y="74168"/>
                </a:cubicBezTo>
                <a:lnTo>
                  <a:pt x="86486" y="96521"/>
                </a:lnTo>
                <a:cubicBezTo>
                  <a:pt x="81280" y="96521"/>
                  <a:pt x="76327" y="96140"/>
                  <a:pt x="71501" y="95378"/>
                </a:cubicBezTo>
                <a:close/>
                <a:moveTo>
                  <a:pt x="-3143378" y="4219575"/>
                </a:moveTo>
                <a:moveTo>
                  <a:pt x="94106" y="96902"/>
                </a:moveTo>
                <a:lnTo>
                  <a:pt x="94106" y="74549"/>
                </a:lnTo>
                <a:cubicBezTo>
                  <a:pt x="96646" y="74549"/>
                  <a:pt x="98932" y="74549"/>
                  <a:pt x="101600" y="74549"/>
                </a:cubicBezTo>
                <a:cubicBezTo>
                  <a:pt x="104267" y="74549"/>
                  <a:pt x="106553" y="74549"/>
                  <a:pt x="109093" y="74549"/>
                </a:cubicBezTo>
                <a:lnTo>
                  <a:pt x="109093" y="96902"/>
                </a:lnTo>
                <a:cubicBezTo>
                  <a:pt x="106553" y="96902"/>
                  <a:pt x="104267" y="96902"/>
                  <a:pt x="101600" y="96902"/>
                </a:cubicBezTo>
                <a:cubicBezTo>
                  <a:pt x="98932" y="96902"/>
                  <a:pt x="96646" y="97283"/>
                  <a:pt x="94106" y="96902"/>
                </a:cubicBezTo>
                <a:close/>
                <a:moveTo>
                  <a:pt x="-3144902" y="4219575"/>
                </a:moveTo>
                <a:moveTo>
                  <a:pt x="116713" y="96902"/>
                </a:moveTo>
                <a:lnTo>
                  <a:pt x="116713" y="74549"/>
                </a:lnTo>
                <a:cubicBezTo>
                  <a:pt x="121539" y="74168"/>
                  <a:pt x="126872" y="73787"/>
                  <a:pt x="131698" y="73406"/>
                </a:cubicBezTo>
                <a:lnTo>
                  <a:pt x="131698" y="95759"/>
                </a:lnTo>
                <a:cubicBezTo>
                  <a:pt x="126872" y="96140"/>
                  <a:pt x="121919" y="96521"/>
                  <a:pt x="116713" y="96902"/>
                </a:cubicBezTo>
                <a:close/>
                <a:moveTo>
                  <a:pt x="-3144902" y="4219575"/>
                </a:moveTo>
                <a:moveTo>
                  <a:pt x="139192" y="94616"/>
                </a:moveTo>
                <a:lnTo>
                  <a:pt x="139192" y="72264"/>
                </a:lnTo>
                <a:cubicBezTo>
                  <a:pt x="144526" y="71502"/>
                  <a:pt x="149352" y="70866"/>
                  <a:pt x="154305" y="69723"/>
                </a:cubicBezTo>
                <a:lnTo>
                  <a:pt x="154305" y="91695"/>
                </a:lnTo>
                <a:cubicBezTo>
                  <a:pt x="149732" y="92837"/>
                  <a:pt x="144526" y="93980"/>
                  <a:pt x="139192" y="94616"/>
                </a:cubicBezTo>
                <a:close/>
                <a:moveTo>
                  <a:pt x="-3142616" y="4219575"/>
                </a:moveTo>
                <a:moveTo>
                  <a:pt x="161797" y="89790"/>
                </a:moveTo>
                <a:lnTo>
                  <a:pt x="161797" y="67818"/>
                </a:lnTo>
                <a:cubicBezTo>
                  <a:pt x="167131" y="66675"/>
                  <a:pt x="171957" y="64897"/>
                  <a:pt x="176910" y="62992"/>
                </a:cubicBezTo>
                <a:lnTo>
                  <a:pt x="176910" y="84583"/>
                </a:lnTo>
                <a:cubicBezTo>
                  <a:pt x="171957" y="86868"/>
                  <a:pt x="167131" y="88392"/>
                  <a:pt x="161797" y="89790"/>
                </a:cubicBezTo>
                <a:close/>
                <a:moveTo>
                  <a:pt x="-3137790" y="4219575"/>
                </a:moveTo>
                <a:moveTo>
                  <a:pt x="184404" y="80899"/>
                </a:moveTo>
                <a:lnTo>
                  <a:pt x="184404" y="59691"/>
                </a:lnTo>
                <a:cubicBezTo>
                  <a:pt x="188468" y="57785"/>
                  <a:pt x="192278" y="55118"/>
                  <a:pt x="195706" y="52197"/>
                </a:cubicBezTo>
                <a:lnTo>
                  <a:pt x="195706" y="67056"/>
                </a:lnTo>
                <a:cubicBezTo>
                  <a:pt x="195706" y="71883"/>
                  <a:pt x="191896" y="76454"/>
                  <a:pt x="184404" y="80899"/>
                </a:cubicBezTo>
                <a:close/>
                <a:moveTo>
                  <a:pt x="-3128899" y="4219575"/>
                </a:moveTo>
                <a:moveTo>
                  <a:pt x="18795" y="80899"/>
                </a:moveTo>
                <a:cubicBezTo>
                  <a:pt x="11683" y="76454"/>
                  <a:pt x="7493" y="71883"/>
                  <a:pt x="7493" y="67437"/>
                </a:cubicBezTo>
                <a:lnTo>
                  <a:pt x="7493" y="52579"/>
                </a:lnTo>
                <a:cubicBezTo>
                  <a:pt x="10921" y="55499"/>
                  <a:pt x="14731" y="58166"/>
                  <a:pt x="18795" y="60072"/>
                </a:cubicBezTo>
                <a:lnTo>
                  <a:pt x="18795" y="80899"/>
                </a:lnTo>
                <a:close/>
                <a:moveTo>
                  <a:pt x="-3128899" y="4219575"/>
                </a:moveTo>
                <a:moveTo>
                  <a:pt x="7493" y="37592"/>
                </a:moveTo>
                <a:cubicBezTo>
                  <a:pt x="7493" y="23496"/>
                  <a:pt x="46228" y="7874"/>
                  <a:pt x="101600" y="7874"/>
                </a:cubicBezTo>
                <a:cubicBezTo>
                  <a:pt x="156971" y="7874"/>
                  <a:pt x="195706" y="23496"/>
                  <a:pt x="195706" y="37592"/>
                </a:cubicBezTo>
                <a:cubicBezTo>
                  <a:pt x="195706" y="51816"/>
                  <a:pt x="156971" y="67437"/>
                  <a:pt x="101600" y="67437"/>
                </a:cubicBezTo>
                <a:cubicBezTo>
                  <a:pt x="46228" y="67437"/>
                  <a:pt x="7493" y="51435"/>
                  <a:pt x="7493" y="37592"/>
                </a:cubicBezTo>
                <a:close/>
                <a:moveTo>
                  <a:pt x="-3085592" y="4219575"/>
                </a:moveTo>
                <a:moveTo>
                  <a:pt x="20701" y="123317"/>
                </a:moveTo>
                <a:cubicBezTo>
                  <a:pt x="27431" y="137160"/>
                  <a:pt x="53085" y="146050"/>
                  <a:pt x="82804" y="150241"/>
                </a:cubicBezTo>
                <a:lnTo>
                  <a:pt x="82804" y="167005"/>
                </a:lnTo>
                <a:cubicBezTo>
                  <a:pt x="37592" y="163958"/>
                  <a:pt x="7493" y="150241"/>
                  <a:pt x="7493" y="137922"/>
                </a:cubicBezTo>
                <a:cubicBezTo>
                  <a:pt x="7493" y="133097"/>
                  <a:pt x="12445" y="128271"/>
                  <a:pt x="20701" y="123317"/>
                </a:cubicBezTo>
                <a:close/>
                <a:moveTo>
                  <a:pt x="-3171317" y="4219575"/>
                </a:moveTo>
                <a:moveTo>
                  <a:pt x="18795" y="181484"/>
                </a:moveTo>
                <a:cubicBezTo>
                  <a:pt x="11683" y="177039"/>
                  <a:pt x="7493" y="172593"/>
                  <a:pt x="7493" y="168148"/>
                </a:cubicBezTo>
                <a:lnTo>
                  <a:pt x="7493" y="153162"/>
                </a:lnTo>
                <a:cubicBezTo>
                  <a:pt x="10921" y="156210"/>
                  <a:pt x="14731" y="158750"/>
                  <a:pt x="18795" y="160655"/>
                </a:cubicBezTo>
                <a:lnTo>
                  <a:pt x="18795" y="181484"/>
                </a:lnTo>
                <a:close/>
                <a:moveTo>
                  <a:pt x="-3229484" y="4219575"/>
                </a:moveTo>
                <a:moveTo>
                  <a:pt x="41402" y="190500"/>
                </a:moveTo>
                <a:cubicBezTo>
                  <a:pt x="36068" y="188977"/>
                  <a:pt x="31242" y="187453"/>
                  <a:pt x="26289" y="185293"/>
                </a:cubicBezTo>
                <a:lnTo>
                  <a:pt x="26289" y="163577"/>
                </a:lnTo>
                <a:cubicBezTo>
                  <a:pt x="31242" y="165481"/>
                  <a:pt x="36068" y="167005"/>
                  <a:pt x="41402" y="168529"/>
                </a:cubicBezTo>
                <a:lnTo>
                  <a:pt x="41402" y="190500"/>
                </a:lnTo>
                <a:close/>
                <a:moveTo>
                  <a:pt x="-3238500" y="4219575"/>
                </a:moveTo>
                <a:moveTo>
                  <a:pt x="64007" y="195327"/>
                </a:moveTo>
                <a:cubicBezTo>
                  <a:pt x="58673" y="194565"/>
                  <a:pt x="53467" y="193422"/>
                  <a:pt x="48894" y="192660"/>
                </a:cubicBezTo>
                <a:lnTo>
                  <a:pt x="48894" y="170689"/>
                </a:lnTo>
                <a:cubicBezTo>
                  <a:pt x="53847" y="171831"/>
                  <a:pt x="58673" y="172593"/>
                  <a:pt x="64007" y="173355"/>
                </a:cubicBezTo>
                <a:lnTo>
                  <a:pt x="64007" y="195327"/>
                </a:lnTo>
                <a:close/>
                <a:moveTo>
                  <a:pt x="-3243327" y="4219575"/>
                </a:moveTo>
                <a:moveTo>
                  <a:pt x="71501" y="173736"/>
                </a:moveTo>
                <a:cubicBezTo>
                  <a:pt x="75310" y="174117"/>
                  <a:pt x="78993" y="174372"/>
                  <a:pt x="83184" y="174753"/>
                </a:cubicBezTo>
                <a:cubicBezTo>
                  <a:pt x="83566" y="177420"/>
                  <a:pt x="85090" y="180086"/>
                  <a:pt x="86486" y="182627"/>
                </a:cubicBezTo>
                <a:lnTo>
                  <a:pt x="86486" y="197485"/>
                </a:lnTo>
                <a:cubicBezTo>
                  <a:pt x="81280" y="197231"/>
                  <a:pt x="76327" y="196850"/>
                  <a:pt x="71501" y="196470"/>
                </a:cubicBezTo>
                <a:lnTo>
                  <a:pt x="71501" y="173736"/>
                </a:lnTo>
                <a:close/>
                <a:moveTo>
                  <a:pt x="-3221736" y="4219575"/>
                </a:moveTo>
                <a:moveTo>
                  <a:pt x="94106" y="189358"/>
                </a:moveTo>
                <a:cubicBezTo>
                  <a:pt x="96393" y="190881"/>
                  <a:pt x="98932" y="192279"/>
                  <a:pt x="101600" y="193803"/>
                </a:cubicBezTo>
                <a:lnTo>
                  <a:pt x="101600" y="197485"/>
                </a:lnTo>
                <a:cubicBezTo>
                  <a:pt x="98932" y="197485"/>
                  <a:pt x="96646" y="197485"/>
                  <a:pt x="94106" y="197485"/>
                </a:cubicBezTo>
                <a:lnTo>
                  <a:pt x="94106" y="189358"/>
                </a:lnTo>
                <a:close/>
                <a:moveTo>
                  <a:pt x="-3237358" y="4219575"/>
                </a:moveTo>
                <a:moveTo>
                  <a:pt x="109093" y="220218"/>
                </a:moveTo>
                <a:lnTo>
                  <a:pt x="109093" y="205360"/>
                </a:lnTo>
                <a:cubicBezTo>
                  <a:pt x="112521" y="208408"/>
                  <a:pt x="116331" y="210947"/>
                  <a:pt x="120395" y="212853"/>
                </a:cubicBezTo>
                <a:lnTo>
                  <a:pt x="120395" y="234061"/>
                </a:lnTo>
                <a:cubicBezTo>
                  <a:pt x="113283" y="229235"/>
                  <a:pt x="109093" y="224791"/>
                  <a:pt x="109093" y="220218"/>
                </a:cubicBezTo>
                <a:lnTo>
                  <a:pt x="109093" y="220218"/>
                </a:lnTo>
                <a:close/>
                <a:moveTo>
                  <a:pt x="-3268218" y="4219575"/>
                </a:moveTo>
                <a:moveTo>
                  <a:pt x="195706" y="227330"/>
                </a:moveTo>
                <a:cubicBezTo>
                  <a:pt x="198246" y="227330"/>
                  <a:pt x="200532" y="227330"/>
                  <a:pt x="203200" y="227330"/>
                </a:cubicBezTo>
                <a:cubicBezTo>
                  <a:pt x="205867" y="227330"/>
                  <a:pt x="208153" y="227330"/>
                  <a:pt x="210693" y="227330"/>
                </a:cubicBezTo>
                <a:lnTo>
                  <a:pt x="210693" y="249683"/>
                </a:lnTo>
                <a:cubicBezTo>
                  <a:pt x="208153" y="249683"/>
                  <a:pt x="205867" y="249683"/>
                  <a:pt x="203200" y="249683"/>
                </a:cubicBezTo>
                <a:cubicBezTo>
                  <a:pt x="200532" y="249683"/>
                  <a:pt x="198246" y="249683"/>
                  <a:pt x="195706" y="249683"/>
                </a:cubicBezTo>
                <a:lnTo>
                  <a:pt x="195706" y="227330"/>
                </a:lnTo>
                <a:close/>
                <a:moveTo>
                  <a:pt x="-3275330" y="4219575"/>
                </a:moveTo>
                <a:moveTo>
                  <a:pt x="286004" y="212472"/>
                </a:moveTo>
                <a:cubicBezTo>
                  <a:pt x="290068" y="210566"/>
                  <a:pt x="293878" y="208027"/>
                  <a:pt x="297306" y="204979"/>
                </a:cubicBezTo>
                <a:lnTo>
                  <a:pt x="297306" y="219965"/>
                </a:lnTo>
                <a:cubicBezTo>
                  <a:pt x="297306" y="224410"/>
                  <a:pt x="293116" y="229235"/>
                  <a:pt x="286004" y="233299"/>
                </a:cubicBezTo>
                <a:lnTo>
                  <a:pt x="286004" y="212472"/>
                </a:lnTo>
                <a:close/>
                <a:moveTo>
                  <a:pt x="-3260472" y="421957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9" name="Rectangle 409"/>
          <p:cNvSpPr/>
          <p:nvPr/>
        </p:nvSpPr>
        <p:spPr>
          <a:xfrm>
            <a:off x="553084" y="383395"/>
            <a:ext cx="7937563" cy="4573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3229" b="1" i="0" spc="0" baseline="0" dirty="0">
                <a:solidFill>
                  <a:srgbClr val="2E2C61"/>
                </a:solidFill>
                <a:latin typeface="Arial"/>
              </a:rPr>
              <a:t>The opportunities for STFC are extensive</a:t>
            </a:r>
          </a:p>
        </p:txBody>
      </p:sp>
      <p:sp>
        <p:nvSpPr>
          <p:cNvPr id="410" name="Rectangle 410"/>
          <p:cNvSpPr/>
          <p:nvPr/>
        </p:nvSpPr>
        <p:spPr>
          <a:xfrm rot="-1820280">
            <a:off x="5100235" y="1871573"/>
            <a:ext cx="82591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11" name="Rectangle 411"/>
          <p:cNvSpPr/>
          <p:nvPr/>
        </p:nvSpPr>
        <p:spPr>
          <a:xfrm rot="-1678945">
            <a:off x="5174767" y="1832037"/>
            <a:ext cx="7565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n</a:t>
            </a:r>
          </a:p>
        </p:txBody>
      </p:sp>
      <p:sp>
        <p:nvSpPr>
          <p:cNvPr id="412" name="Rectangle 412"/>
          <p:cNvSpPr/>
          <p:nvPr/>
        </p:nvSpPr>
        <p:spPr>
          <a:xfrm rot="-1549517">
            <a:off x="5245522" y="1797862"/>
            <a:ext cx="68846" cy="1380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13" name="Rectangle 413"/>
          <p:cNvSpPr/>
          <p:nvPr/>
        </p:nvSpPr>
        <p:spPr>
          <a:xfrm rot="-1444758">
            <a:off x="5310157" y="1772506"/>
            <a:ext cx="48166" cy="1380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r</a:t>
            </a:r>
          </a:p>
        </p:txBody>
      </p:sp>
      <p:sp>
        <p:nvSpPr>
          <p:cNvPr id="414" name="Rectangle 414"/>
          <p:cNvSpPr/>
          <p:nvPr/>
        </p:nvSpPr>
        <p:spPr>
          <a:xfrm rot="-1333600">
            <a:off x="5354966" y="1747853"/>
            <a:ext cx="75461" cy="1377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g</a:t>
            </a:r>
          </a:p>
        </p:txBody>
      </p:sp>
      <p:sp>
        <p:nvSpPr>
          <p:cNvPr id="415" name="Rectangle 415"/>
          <p:cNvSpPr/>
          <p:nvPr/>
        </p:nvSpPr>
        <p:spPr>
          <a:xfrm rot="-1203656">
            <a:off x="5428275" y="1720242"/>
            <a:ext cx="68845" cy="1380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y</a:t>
            </a:r>
          </a:p>
        </p:txBody>
      </p:sp>
      <p:sp>
        <p:nvSpPr>
          <p:cNvPr id="416" name="Rectangle 416"/>
          <p:cNvSpPr/>
          <p:nvPr/>
        </p:nvSpPr>
        <p:spPr>
          <a:xfrm rot="-1005622">
            <a:off x="5528751" y="1684688"/>
            <a:ext cx="82591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S</a:t>
            </a:r>
          </a:p>
        </p:txBody>
      </p:sp>
      <p:sp>
        <p:nvSpPr>
          <p:cNvPr id="417" name="Rectangle 417"/>
          <p:cNvSpPr/>
          <p:nvPr/>
        </p:nvSpPr>
        <p:spPr>
          <a:xfrm rot="-863327">
            <a:off x="5610409" y="1662588"/>
            <a:ext cx="75655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o</a:t>
            </a:r>
          </a:p>
        </p:txBody>
      </p:sp>
      <p:sp>
        <p:nvSpPr>
          <p:cNvPr id="418" name="Rectangle 418"/>
          <p:cNvSpPr/>
          <p:nvPr/>
        </p:nvSpPr>
        <p:spPr>
          <a:xfrm rot="-726283">
            <a:off x="5686720" y="1644612"/>
            <a:ext cx="75657" cy="1380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u</a:t>
            </a:r>
          </a:p>
        </p:txBody>
      </p:sp>
      <p:sp>
        <p:nvSpPr>
          <p:cNvPr id="419" name="Rectangle 419"/>
          <p:cNvSpPr/>
          <p:nvPr/>
        </p:nvSpPr>
        <p:spPr>
          <a:xfrm rot="-613903">
            <a:off x="5764123" y="1632120"/>
            <a:ext cx="48168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r</a:t>
            </a:r>
          </a:p>
        </p:txBody>
      </p:sp>
      <p:sp>
        <p:nvSpPr>
          <p:cNvPr id="420" name="Rectangle 420"/>
          <p:cNvSpPr/>
          <p:nvPr/>
        </p:nvSpPr>
        <p:spPr>
          <a:xfrm rot="-509202">
            <a:off x="5813046" y="1622214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421" name="Rectangle 421"/>
          <p:cNvSpPr/>
          <p:nvPr/>
        </p:nvSpPr>
        <p:spPr>
          <a:xfrm rot="-387499">
            <a:off x="5882661" y="1613064"/>
            <a:ext cx="68845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22" name="Rectangle 422"/>
          <p:cNvSpPr/>
          <p:nvPr/>
        </p:nvSpPr>
        <p:spPr>
          <a:xfrm rot="232737">
            <a:off x="6236611" y="1604950"/>
            <a:ext cx="82591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 </a:t>
            </a:r>
          </a:p>
        </p:txBody>
      </p:sp>
      <p:sp>
        <p:nvSpPr>
          <p:cNvPr id="423" name="Rectangle 423"/>
          <p:cNvSpPr/>
          <p:nvPr/>
        </p:nvSpPr>
        <p:spPr>
          <a:xfrm rot="348461">
            <a:off x="6320956" y="1610811"/>
            <a:ext cx="48167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r</a:t>
            </a:r>
          </a:p>
        </p:txBody>
      </p:sp>
      <p:sp>
        <p:nvSpPr>
          <p:cNvPr id="424" name="Rectangle 424"/>
          <p:cNvSpPr/>
          <p:nvPr/>
        </p:nvSpPr>
        <p:spPr>
          <a:xfrm rot="460658">
            <a:off x="6370663" y="1617764"/>
            <a:ext cx="75851" cy="1384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o</a:t>
            </a:r>
          </a:p>
        </p:txBody>
      </p:sp>
      <p:sp>
        <p:nvSpPr>
          <p:cNvPr id="425" name="Rectangle 425"/>
          <p:cNvSpPr/>
          <p:nvPr/>
        </p:nvSpPr>
        <p:spPr>
          <a:xfrm rot="597354">
            <a:off x="6448292" y="1630469"/>
            <a:ext cx="75461" cy="1377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d</a:t>
            </a:r>
          </a:p>
        </p:txBody>
      </p:sp>
      <p:sp>
        <p:nvSpPr>
          <p:cNvPr id="426" name="Rectangle 426"/>
          <p:cNvSpPr/>
          <p:nvPr/>
        </p:nvSpPr>
        <p:spPr>
          <a:xfrm rot="733808">
            <a:off x="6525262" y="1645082"/>
            <a:ext cx="75657" cy="1380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u</a:t>
            </a:r>
          </a:p>
        </p:txBody>
      </p:sp>
      <p:sp>
        <p:nvSpPr>
          <p:cNvPr id="427" name="Rectangle 427"/>
          <p:cNvSpPr/>
          <p:nvPr/>
        </p:nvSpPr>
        <p:spPr>
          <a:xfrm rot="864178">
            <a:off x="6601937" y="1662518"/>
            <a:ext cx="68845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428" name="Rectangle 428"/>
          <p:cNvSpPr/>
          <p:nvPr/>
        </p:nvSpPr>
        <p:spPr>
          <a:xfrm rot="963948">
            <a:off x="6670347" y="1677516"/>
            <a:ext cx="41232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t</a:t>
            </a:r>
          </a:p>
        </p:txBody>
      </p:sp>
      <p:sp>
        <p:nvSpPr>
          <p:cNvPr id="429" name="Rectangle 429"/>
          <p:cNvSpPr/>
          <p:nvPr/>
        </p:nvSpPr>
        <p:spPr>
          <a:xfrm rot="1063361">
            <a:off x="6711350" y="1694080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s</a:t>
            </a:r>
          </a:p>
        </p:txBody>
      </p:sp>
      <p:sp>
        <p:nvSpPr>
          <p:cNvPr id="430" name="Rectangle 430"/>
          <p:cNvSpPr/>
          <p:nvPr/>
        </p:nvSpPr>
        <p:spPr>
          <a:xfrm rot="1267125">
            <a:off x="6810431" y="1732560"/>
            <a:ext cx="89401" cy="1380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&amp;</a:t>
            </a:r>
          </a:p>
        </p:txBody>
      </p:sp>
      <p:sp>
        <p:nvSpPr>
          <p:cNvPr id="431" name="Rectangle 431"/>
          <p:cNvSpPr/>
          <p:nvPr/>
        </p:nvSpPr>
        <p:spPr>
          <a:xfrm rot="1471391">
            <a:off x="6929561" y="1777847"/>
            <a:ext cx="69022" cy="1384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s</a:t>
            </a:r>
          </a:p>
        </p:txBody>
      </p:sp>
      <p:sp>
        <p:nvSpPr>
          <p:cNvPr id="432" name="Rectangle 432"/>
          <p:cNvSpPr/>
          <p:nvPr/>
        </p:nvSpPr>
        <p:spPr>
          <a:xfrm rot="1593580">
            <a:off x="6992947" y="1808916"/>
            <a:ext cx="68670" cy="1377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33" name="Rectangle 433"/>
          <p:cNvSpPr/>
          <p:nvPr/>
        </p:nvSpPr>
        <p:spPr>
          <a:xfrm rot="1697817">
            <a:off x="7056876" y="1836167"/>
            <a:ext cx="4816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r</a:t>
            </a:r>
          </a:p>
        </p:txBody>
      </p:sp>
      <p:sp>
        <p:nvSpPr>
          <p:cNvPr id="434" name="Rectangle 434"/>
          <p:cNvSpPr/>
          <p:nvPr/>
        </p:nvSpPr>
        <p:spPr>
          <a:xfrm rot="1801996">
            <a:off x="7099112" y="1865247"/>
            <a:ext cx="69022" cy="1384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v</a:t>
            </a:r>
          </a:p>
        </p:txBody>
      </p:sp>
      <p:sp>
        <p:nvSpPr>
          <p:cNvPr id="435" name="Rectangle 435"/>
          <p:cNvSpPr/>
          <p:nvPr/>
        </p:nvSpPr>
        <p:spPr>
          <a:xfrm rot="1893382">
            <a:off x="7161819" y="1892764"/>
            <a:ext cx="34423" cy="1380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436" name="Rectangle 436"/>
          <p:cNvSpPr/>
          <p:nvPr/>
        </p:nvSpPr>
        <p:spPr>
          <a:xfrm rot="1984428">
            <a:off x="7189213" y="1920931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437" name="Rectangle 437"/>
          <p:cNvSpPr/>
          <p:nvPr/>
        </p:nvSpPr>
        <p:spPr>
          <a:xfrm rot="2105717">
            <a:off x="7247575" y="1960253"/>
            <a:ext cx="68845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38" name="Rectangle 438"/>
          <p:cNvSpPr/>
          <p:nvPr/>
        </p:nvSpPr>
        <p:spPr>
          <a:xfrm rot="2226728">
            <a:off x="7304599" y="2002129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s</a:t>
            </a:r>
          </a:p>
        </p:txBody>
      </p:sp>
      <p:sp>
        <p:nvSpPr>
          <p:cNvPr id="439" name="Rectangle 439"/>
          <p:cNvSpPr/>
          <p:nvPr/>
        </p:nvSpPr>
        <p:spPr>
          <a:xfrm rot="3089404">
            <a:off x="7662002" y="2353761"/>
            <a:ext cx="75657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F</a:t>
            </a:r>
          </a:p>
        </p:txBody>
      </p:sp>
      <p:sp>
        <p:nvSpPr>
          <p:cNvPr id="440" name="Rectangle 440"/>
          <p:cNvSpPr/>
          <p:nvPr/>
        </p:nvSpPr>
        <p:spPr>
          <a:xfrm rot="3186259">
            <a:off x="7718018" y="2399591"/>
            <a:ext cx="34423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441" name="Rectangle 441"/>
          <p:cNvSpPr/>
          <p:nvPr/>
        </p:nvSpPr>
        <p:spPr>
          <a:xfrm rot="3283009">
            <a:off x="7730205" y="2444989"/>
            <a:ext cx="75657" cy="1380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n</a:t>
            </a:r>
          </a:p>
        </p:txBody>
      </p:sp>
      <p:sp>
        <p:nvSpPr>
          <p:cNvPr id="442" name="Rectangle 442"/>
          <p:cNvSpPr/>
          <p:nvPr/>
        </p:nvSpPr>
        <p:spPr>
          <a:xfrm rot="3410279">
            <a:off x="7776318" y="2506982"/>
            <a:ext cx="68845" cy="1380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a</a:t>
            </a:r>
          </a:p>
        </p:txBody>
      </p:sp>
      <p:sp>
        <p:nvSpPr>
          <p:cNvPr id="443" name="Rectangle 443"/>
          <p:cNvSpPr/>
          <p:nvPr/>
        </p:nvSpPr>
        <p:spPr>
          <a:xfrm rot="3536945">
            <a:off x="7811855" y="2569979"/>
            <a:ext cx="75463" cy="1377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n</a:t>
            </a:r>
          </a:p>
        </p:txBody>
      </p:sp>
      <p:sp>
        <p:nvSpPr>
          <p:cNvPr id="444" name="Rectangle 444"/>
          <p:cNvSpPr/>
          <p:nvPr/>
        </p:nvSpPr>
        <p:spPr>
          <a:xfrm rot="3663969">
            <a:off x="7852944" y="2634736"/>
            <a:ext cx="68670" cy="1377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445" name="Rectangle 445"/>
          <p:cNvSpPr/>
          <p:nvPr/>
        </p:nvSpPr>
        <p:spPr>
          <a:xfrm rot="3754330">
            <a:off x="7895290" y="2681691"/>
            <a:ext cx="34422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446" name="Rectangle 446"/>
          <p:cNvSpPr/>
          <p:nvPr/>
        </p:nvSpPr>
        <p:spPr>
          <a:xfrm rot="3844932">
            <a:off x="7901833" y="2728868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a</a:t>
            </a:r>
          </a:p>
        </p:txBody>
      </p:sp>
      <p:sp>
        <p:nvSpPr>
          <p:cNvPr id="447" name="Rectangle 447"/>
          <p:cNvSpPr/>
          <p:nvPr/>
        </p:nvSpPr>
        <p:spPr>
          <a:xfrm rot="3935223">
            <a:off x="7941893" y="2776650"/>
            <a:ext cx="34511" cy="1384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l</a:t>
            </a:r>
          </a:p>
        </p:txBody>
      </p:sp>
      <p:sp>
        <p:nvSpPr>
          <p:cNvPr id="448" name="Rectangle 448"/>
          <p:cNvSpPr/>
          <p:nvPr/>
        </p:nvSpPr>
        <p:spPr>
          <a:xfrm rot="5095782">
            <a:off x="8086550" y="3431807"/>
            <a:ext cx="89401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R</a:t>
            </a:r>
          </a:p>
        </p:txBody>
      </p:sp>
      <p:sp>
        <p:nvSpPr>
          <p:cNvPr id="449" name="Rectangle 449"/>
          <p:cNvSpPr/>
          <p:nvPr/>
        </p:nvSpPr>
        <p:spPr>
          <a:xfrm rot="5233668">
            <a:off x="8102660" y="3514445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50" name="Rectangle 450"/>
          <p:cNvSpPr/>
          <p:nvPr/>
        </p:nvSpPr>
        <p:spPr>
          <a:xfrm rot="5351364">
            <a:off x="8104704" y="3585169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s</a:t>
            </a:r>
          </a:p>
        </p:txBody>
      </p:sp>
      <p:sp>
        <p:nvSpPr>
          <p:cNvPr id="451" name="Rectangle 451"/>
          <p:cNvSpPr/>
          <p:nvPr/>
        </p:nvSpPr>
        <p:spPr>
          <a:xfrm rot="5439823">
            <a:off x="8122312" y="3638785"/>
            <a:ext cx="34511" cy="1384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452" name="Rectangle 452"/>
          <p:cNvSpPr/>
          <p:nvPr/>
        </p:nvSpPr>
        <p:spPr>
          <a:xfrm rot="5498656">
            <a:off x="8121302" y="3674318"/>
            <a:ext cx="34422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l</a:t>
            </a:r>
          </a:p>
        </p:txBody>
      </p:sp>
      <p:sp>
        <p:nvSpPr>
          <p:cNvPr id="453" name="Rectangle 453"/>
          <p:cNvSpPr/>
          <p:nvPr/>
        </p:nvSpPr>
        <p:spPr>
          <a:xfrm rot="5557521">
            <a:off x="8119964" y="3709588"/>
            <a:ext cx="34422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454" name="Rectangle 454"/>
          <p:cNvSpPr/>
          <p:nvPr/>
        </p:nvSpPr>
        <p:spPr>
          <a:xfrm rot="5646361">
            <a:off x="8099740" y="3762128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55" name="Rectangle 455"/>
          <p:cNvSpPr/>
          <p:nvPr/>
        </p:nvSpPr>
        <p:spPr>
          <a:xfrm rot="5772868">
            <a:off x="8089864" y="3836573"/>
            <a:ext cx="75655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n</a:t>
            </a:r>
          </a:p>
        </p:txBody>
      </p:sp>
      <p:sp>
        <p:nvSpPr>
          <p:cNvPr id="456" name="Rectangle 456"/>
          <p:cNvSpPr/>
          <p:nvPr/>
        </p:nvSpPr>
        <p:spPr>
          <a:xfrm rot="5898988">
            <a:off x="8083549" y="3911175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457" name="Rectangle 457"/>
          <p:cNvSpPr/>
          <p:nvPr/>
        </p:nvSpPr>
        <p:spPr>
          <a:xfrm rot="6017955">
            <a:off x="8072226" y="3980396"/>
            <a:ext cx="68845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58" name="Rectangle 458"/>
          <p:cNvSpPr/>
          <p:nvPr/>
        </p:nvSpPr>
        <p:spPr>
          <a:xfrm rot="5849494">
            <a:off x="4063075" y="3490288"/>
            <a:ext cx="92120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P</a:t>
            </a:r>
          </a:p>
        </p:txBody>
      </p:sp>
      <p:sp>
        <p:nvSpPr>
          <p:cNvPr id="459" name="Rectangle 459"/>
          <p:cNvSpPr/>
          <p:nvPr/>
        </p:nvSpPr>
        <p:spPr>
          <a:xfrm rot="5694231">
            <a:off x="4057509" y="3577469"/>
            <a:ext cx="84386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h</a:t>
            </a:r>
          </a:p>
        </p:txBody>
      </p:sp>
      <p:sp>
        <p:nvSpPr>
          <p:cNvPr id="460" name="Rectangle 460"/>
          <p:cNvSpPr/>
          <p:nvPr/>
        </p:nvSpPr>
        <p:spPr>
          <a:xfrm rot="5552293">
            <a:off x="4055977" y="3657916"/>
            <a:ext cx="76789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y</a:t>
            </a:r>
          </a:p>
        </p:txBody>
      </p:sp>
      <p:sp>
        <p:nvSpPr>
          <p:cNvPr id="461" name="Rectangle 461"/>
          <p:cNvSpPr/>
          <p:nvPr/>
        </p:nvSpPr>
        <p:spPr>
          <a:xfrm rot="5417232">
            <a:off x="4054102" y="3734555"/>
            <a:ext cx="76789" cy="1539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s</a:t>
            </a:r>
          </a:p>
        </p:txBody>
      </p:sp>
      <p:sp>
        <p:nvSpPr>
          <p:cNvPr id="462" name="Rectangle 462"/>
          <p:cNvSpPr/>
          <p:nvPr/>
        </p:nvSpPr>
        <p:spPr>
          <a:xfrm rot="5316299">
            <a:off x="4074013" y="3791532"/>
            <a:ext cx="38483" cy="1543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9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463" name="Rectangle 463"/>
          <p:cNvSpPr/>
          <p:nvPr/>
        </p:nvSpPr>
        <p:spPr>
          <a:xfrm rot="5215100">
            <a:off x="4056797" y="3849027"/>
            <a:ext cx="76789" cy="1539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464" name="Rectangle 464"/>
          <p:cNvSpPr/>
          <p:nvPr/>
        </p:nvSpPr>
        <p:spPr>
          <a:xfrm rot="5080673">
            <a:off x="4062319" y="3925376"/>
            <a:ext cx="76613" cy="153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a</a:t>
            </a:r>
          </a:p>
        </p:txBody>
      </p:sp>
      <p:sp>
        <p:nvSpPr>
          <p:cNvPr id="465" name="Rectangle 465"/>
          <p:cNvSpPr/>
          <p:nvPr/>
        </p:nvSpPr>
        <p:spPr>
          <a:xfrm rot="4980101">
            <a:off x="4087793" y="3982431"/>
            <a:ext cx="38395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l</a:t>
            </a:r>
          </a:p>
        </p:txBody>
      </p:sp>
      <p:sp>
        <p:nvSpPr>
          <p:cNvPr id="466" name="Rectangle 466"/>
          <p:cNvSpPr/>
          <p:nvPr/>
        </p:nvSpPr>
        <p:spPr>
          <a:xfrm rot="4033584">
            <a:off x="4200635" y="4507841"/>
            <a:ext cx="91909" cy="153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P</a:t>
            </a:r>
          </a:p>
        </p:txBody>
      </p:sp>
      <p:sp>
        <p:nvSpPr>
          <p:cNvPr id="467" name="Rectangle 467"/>
          <p:cNvSpPr/>
          <p:nvPr/>
        </p:nvSpPr>
        <p:spPr>
          <a:xfrm rot="3882143">
            <a:off x="4240455" y="4587826"/>
            <a:ext cx="84386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o</a:t>
            </a:r>
          </a:p>
        </p:txBody>
      </p:sp>
      <p:sp>
        <p:nvSpPr>
          <p:cNvPr id="468" name="Rectangle 468"/>
          <p:cNvSpPr/>
          <p:nvPr/>
        </p:nvSpPr>
        <p:spPr>
          <a:xfrm rot="3776793">
            <a:off x="4290587" y="4643053"/>
            <a:ext cx="38394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l</a:t>
            </a:r>
          </a:p>
        </p:txBody>
      </p:sp>
      <p:sp>
        <p:nvSpPr>
          <p:cNvPr id="469" name="Rectangle 469"/>
          <p:cNvSpPr/>
          <p:nvPr/>
        </p:nvSpPr>
        <p:spPr>
          <a:xfrm rot="3710965">
            <a:off x="4308266" y="4676866"/>
            <a:ext cx="38395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470" name="Rectangle 470"/>
          <p:cNvSpPr/>
          <p:nvPr/>
        </p:nvSpPr>
        <p:spPr>
          <a:xfrm rot="3612296">
            <a:off x="4316838" y="4727106"/>
            <a:ext cx="76790" cy="1539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471" name="Rectangle 471"/>
          <p:cNvSpPr/>
          <p:nvPr/>
        </p:nvSpPr>
        <p:spPr>
          <a:xfrm rot="3480726">
            <a:off x="4356197" y="4792433"/>
            <a:ext cx="76967" cy="154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9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y</a:t>
            </a:r>
          </a:p>
        </p:txBody>
      </p:sp>
      <p:sp>
        <p:nvSpPr>
          <p:cNvPr id="472" name="Rectangle 472"/>
          <p:cNvSpPr/>
          <p:nvPr/>
        </p:nvSpPr>
        <p:spPr>
          <a:xfrm rot="3263635">
            <a:off x="4414931" y="4897487"/>
            <a:ext cx="99717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&amp;</a:t>
            </a:r>
          </a:p>
        </p:txBody>
      </p:sp>
      <p:sp>
        <p:nvSpPr>
          <p:cNvPr id="473" name="Rectangle 473"/>
          <p:cNvSpPr/>
          <p:nvPr/>
        </p:nvSpPr>
        <p:spPr>
          <a:xfrm rot="3039532">
            <a:off x="4501647" y="5000591"/>
            <a:ext cx="84581" cy="154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90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L</a:t>
            </a:r>
          </a:p>
        </p:txBody>
      </p:sp>
      <p:sp>
        <p:nvSpPr>
          <p:cNvPr id="474" name="Rectangle 474"/>
          <p:cNvSpPr/>
          <p:nvPr/>
        </p:nvSpPr>
        <p:spPr>
          <a:xfrm rot="2900854">
            <a:off x="4557518" y="5062024"/>
            <a:ext cx="76789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75" name="Rectangle 475"/>
          <p:cNvSpPr/>
          <p:nvPr/>
        </p:nvSpPr>
        <p:spPr>
          <a:xfrm rot="2762281">
            <a:off x="4608198" y="5121144"/>
            <a:ext cx="84192" cy="153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g</a:t>
            </a:r>
          </a:p>
        </p:txBody>
      </p:sp>
      <p:sp>
        <p:nvSpPr>
          <p:cNvPr id="476" name="Rectangle 476"/>
          <p:cNvSpPr/>
          <p:nvPr/>
        </p:nvSpPr>
        <p:spPr>
          <a:xfrm rot="2623372">
            <a:off x="4669201" y="5177735"/>
            <a:ext cx="76790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a</a:t>
            </a:r>
          </a:p>
        </p:txBody>
      </p:sp>
      <p:sp>
        <p:nvSpPr>
          <p:cNvPr id="477" name="Rectangle 477"/>
          <p:cNvSpPr/>
          <p:nvPr/>
        </p:nvSpPr>
        <p:spPr>
          <a:xfrm rot="2524343">
            <a:off x="4730276" y="5216842"/>
            <a:ext cx="38395" cy="1539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l</a:t>
            </a:r>
          </a:p>
        </p:txBody>
      </p:sp>
      <p:sp>
        <p:nvSpPr>
          <p:cNvPr id="478" name="Rectangle 478"/>
          <p:cNvSpPr/>
          <p:nvPr/>
        </p:nvSpPr>
        <p:spPr>
          <a:xfrm rot="1597300">
            <a:off x="5154818" y="5521610"/>
            <a:ext cx="84387" cy="1539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T</a:t>
            </a:r>
          </a:p>
        </p:txBody>
      </p:sp>
      <p:sp>
        <p:nvSpPr>
          <p:cNvPr id="479" name="Rectangle 479"/>
          <p:cNvSpPr/>
          <p:nvPr/>
        </p:nvSpPr>
        <p:spPr>
          <a:xfrm rot="1469576">
            <a:off x="5221919" y="5551508"/>
            <a:ext cx="76790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80" name="Rectangle 480"/>
          <p:cNvSpPr/>
          <p:nvPr/>
        </p:nvSpPr>
        <p:spPr>
          <a:xfrm rot="1339754">
            <a:off x="5292206" y="5582159"/>
            <a:ext cx="76790" cy="1539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481" name="Rectangle 481"/>
          <p:cNvSpPr/>
          <p:nvPr/>
        </p:nvSpPr>
        <p:spPr>
          <a:xfrm rot="1203994">
            <a:off x="5363813" y="5610962"/>
            <a:ext cx="84580" cy="1543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9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h</a:t>
            </a:r>
          </a:p>
        </p:txBody>
      </p:sp>
      <p:sp>
        <p:nvSpPr>
          <p:cNvPr id="482" name="Rectangle 482"/>
          <p:cNvSpPr/>
          <p:nvPr/>
        </p:nvSpPr>
        <p:spPr>
          <a:xfrm rot="1061263">
            <a:off x="5443997" y="5638751"/>
            <a:ext cx="84387" cy="1539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n</a:t>
            </a:r>
          </a:p>
        </p:txBody>
      </p:sp>
      <p:sp>
        <p:nvSpPr>
          <p:cNvPr id="483" name="Rectangle 483"/>
          <p:cNvSpPr/>
          <p:nvPr/>
        </p:nvSpPr>
        <p:spPr>
          <a:xfrm rot="918629">
            <a:off x="5524627" y="5662543"/>
            <a:ext cx="84386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o</a:t>
            </a:r>
          </a:p>
        </p:txBody>
      </p:sp>
      <p:sp>
        <p:nvSpPr>
          <p:cNvPr id="484" name="Rectangle 484"/>
          <p:cNvSpPr/>
          <p:nvPr/>
        </p:nvSpPr>
        <p:spPr>
          <a:xfrm rot="813767">
            <a:off x="5607000" y="5677490"/>
            <a:ext cx="38483" cy="1543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9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l</a:t>
            </a:r>
          </a:p>
        </p:txBody>
      </p:sp>
      <p:sp>
        <p:nvSpPr>
          <p:cNvPr id="485" name="Rectangle 485"/>
          <p:cNvSpPr/>
          <p:nvPr/>
        </p:nvSpPr>
        <p:spPr>
          <a:xfrm rot="709070">
            <a:off x="5643290" y="5691425"/>
            <a:ext cx="84386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o</a:t>
            </a:r>
          </a:p>
        </p:txBody>
      </p:sp>
      <p:sp>
        <p:nvSpPr>
          <p:cNvPr id="486" name="Rectangle 486"/>
          <p:cNvSpPr/>
          <p:nvPr/>
        </p:nvSpPr>
        <p:spPr>
          <a:xfrm rot="564116">
            <a:off x="5726337" y="5706765"/>
            <a:ext cx="84386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g</a:t>
            </a:r>
          </a:p>
        </p:txBody>
      </p:sp>
      <p:sp>
        <p:nvSpPr>
          <p:cNvPr id="487" name="Rectangle 487"/>
          <p:cNvSpPr/>
          <p:nvPr/>
        </p:nvSpPr>
        <p:spPr>
          <a:xfrm rot="425684">
            <a:off x="5809534" y="5718308"/>
            <a:ext cx="76790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y</a:t>
            </a:r>
          </a:p>
        </p:txBody>
      </p:sp>
      <p:sp>
        <p:nvSpPr>
          <p:cNvPr id="488" name="Rectangle 488"/>
          <p:cNvSpPr/>
          <p:nvPr/>
        </p:nvSpPr>
        <p:spPr>
          <a:xfrm rot="-919630">
            <a:off x="6562309" y="5662235"/>
            <a:ext cx="115310" cy="1543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9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M</a:t>
            </a:r>
          </a:p>
        </p:txBody>
      </p:sp>
      <p:sp>
        <p:nvSpPr>
          <p:cNvPr id="489" name="Rectangle 489"/>
          <p:cNvSpPr/>
          <p:nvPr/>
        </p:nvSpPr>
        <p:spPr>
          <a:xfrm rot="-1084169">
            <a:off x="6672906" y="5634768"/>
            <a:ext cx="76965" cy="154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9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a</a:t>
            </a:r>
          </a:p>
        </p:txBody>
      </p:sp>
      <p:sp>
        <p:nvSpPr>
          <p:cNvPr id="490" name="Rectangle 490"/>
          <p:cNvSpPr/>
          <p:nvPr/>
        </p:nvSpPr>
        <p:spPr>
          <a:xfrm rot="-1196163">
            <a:off x="6746045" y="5613889"/>
            <a:ext cx="53725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r</a:t>
            </a:r>
          </a:p>
        </p:txBody>
      </p:sp>
      <p:sp>
        <p:nvSpPr>
          <p:cNvPr id="491" name="Rectangle 491"/>
          <p:cNvSpPr/>
          <p:nvPr/>
        </p:nvSpPr>
        <p:spPr>
          <a:xfrm rot="-1308308">
            <a:off x="6795133" y="5590929"/>
            <a:ext cx="76789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k</a:t>
            </a:r>
          </a:p>
        </p:txBody>
      </p:sp>
      <p:sp>
        <p:nvSpPr>
          <p:cNvPr id="492" name="Rectangle 492"/>
          <p:cNvSpPr/>
          <p:nvPr/>
        </p:nvSpPr>
        <p:spPr>
          <a:xfrm rot="-1439896">
            <a:off x="6865640" y="5561079"/>
            <a:ext cx="76789" cy="1539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93" name="Rectangle 493"/>
          <p:cNvSpPr/>
          <p:nvPr/>
        </p:nvSpPr>
        <p:spPr>
          <a:xfrm rot="-1545519">
            <a:off x="6936404" y="5534955"/>
            <a:ext cx="46096" cy="1543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9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t</a:t>
            </a:r>
          </a:p>
        </p:txBody>
      </p:sp>
      <p:sp>
        <p:nvSpPr>
          <p:cNvPr id="494" name="Rectangle 494"/>
          <p:cNvSpPr/>
          <p:nvPr/>
        </p:nvSpPr>
        <p:spPr>
          <a:xfrm rot="-2980783">
            <a:off x="7556030" y="5036550"/>
            <a:ext cx="99717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R</a:t>
            </a:r>
          </a:p>
        </p:txBody>
      </p:sp>
      <p:sp>
        <p:nvSpPr>
          <p:cNvPr id="495" name="Rectangle 495"/>
          <p:cNvSpPr/>
          <p:nvPr/>
        </p:nvSpPr>
        <p:spPr>
          <a:xfrm rot="-3136024">
            <a:off x="7622648" y="4967717"/>
            <a:ext cx="76965" cy="1543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9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96" name="Rectangle 496"/>
          <p:cNvSpPr/>
          <p:nvPr/>
        </p:nvSpPr>
        <p:spPr>
          <a:xfrm rot="-3278325">
            <a:off x="7666843" y="4903734"/>
            <a:ext cx="84386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p</a:t>
            </a:r>
          </a:p>
        </p:txBody>
      </p:sp>
      <p:sp>
        <p:nvSpPr>
          <p:cNvPr id="497" name="Rectangle 497"/>
          <p:cNvSpPr/>
          <p:nvPr/>
        </p:nvSpPr>
        <p:spPr>
          <a:xfrm rot="-3426709">
            <a:off x="7713948" y="4833497"/>
            <a:ext cx="84579" cy="1543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9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u</a:t>
            </a:r>
          </a:p>
        </p:txBody>
      </p:sp>
      <p:sp>
        <p:nvSpPr>
          <p:cNvPr id="498" name="Rectangle 498"/>
          <p:cNvSpPr/>
          <p:nvPr/>
        </p:nvSpPr>
        <p:spPr>
          <a:xfrm rot="-3541602">
            <a:off x="7767712" y="4778882"/>
            <a:ext cx="45991" cy="1539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t</a:t>
            </a:r>
          </a:p>
        </p:txBody>
      </p:sp>
      <p:sp>
        <p:nvSpPr>
          <p:cNvPr id="499" name="Rectangle 499"/>
          <p:cNvSpPr/>
          <p:nvPr/>
        </p:nvSpPr>
        <p:spPr>
          <a:xfrm rot="-3649257">
            <a:off x="7782828" y="4725736"/>
            <a:ext cx="76790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a</a:t>
            </a:r>
          </a:p>
        </p:txBody>
      </p:sp>
      <p:sp>
        <p:nvSpPr>
          <p:cNvPr id="500" name="Rectangle 500"/>
          <p:cNvSpPr/>
          <p:nvPr/>
        </p:nvSpPr>
        <p:spPr>
          <a:xfrm rot="-3756621">
            <a:off x="7827097" y="4671560"/>
            <a:ext cx="46097" cy="154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90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t</a:t>
            </a:r>
          </a:p>
        </p:txBody>
      </p:sp>
      <p:sp>
        <p:nvSpPr>
          <p:cNvPr id="501" name="Rectangle 501"/>
          <p:cNvSpPr/>
          <p:nvPr/>
        </p:nvSpPr>
        <p:spPr>
          <a:xfrm rot="-3830249">
            <a:off x="7850034" y="4634411"/>
            <a:ext cx="38394" cy="1539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502" name="Rectangle 502"/>
          <p:cNvSpPr/>
          <p:nvPr/>
        </p:nvSpPr>
        <p:spPr>
          <a:xfrm rot="-3937300">
            <a:off x="7853131" y="4579002"/>
            <a:ext cx="84385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o</a:t>
            </a:r>
          </a:p>
        </p:txBody>
      </p:sp>
      <p:sp>
        <p:nvSpPr>
          <p:cNvPr id="503" name="Rectangle 503"/>
          <p:cNvSpPr/>
          <p:nvPr/>
        </p:nvSpPr>
        <p:spPr>
          <a:xfrm rot="-4082990">
            <a:off x="7886247" y="4501810"/>
            <a:ext cx="84385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n</a:t>
            </a:r>
          </a:p>
        </p:txBody>
      </p:sp>
      <p:sp>
        <p:nvSpPr>
          <p:cNvPr id="504" name="Rectangle 504"/>
          <p:cNvSpPr/>
          <p:nvPr/>
        </p:nvSpPr>
        <p:spPr>
          <a:xfrm rot="-3759834">
            <a:off x="4279731" y="2674390"/>
            <a:ext cx="89400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R</a:t>
            </a:r>
          </a:p>
        </p:txBody>
      </p:sp>
      <p:sp>
        <p:nvSpPr>
          <p:cNvPr id="505" name="Rectangle 505"/>
          <p:cNvSpPr/>
          <p:nvPr/>
        </p:nvSpPr>
        <p:spPr>
          <a:xfrm rot="-3632188">
            <a:off x="4329464" y="2601062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506" name="Rectangle 506"/>
          <p:cNvSpPr/>
          <p:nvPr/>
        </p:nvSpPr>
        <p:spPr>
          <a:xfrm rot="-3522199">
            <a:off x="4365020" y="2540487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s</a:t>
            </a:r>
          </a:p>
        </p:txBody>
      </p:sp>
      <p:sp>
        <p:nvSpPr>
          <p:cNvPr id="507" name="Rectangle 507"/>
          <p:cNvSpPr/>
          <p:nvPr/>
        </p:nvSpPr>
        <p:spPr>
          <a:xfrm rot="-3406313">
            <a:off x="4400933" y="2478931"/>
            <a:ext cx="75462" cy="1377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o</a:t>
            </a:r>
          </a:p>
        </p:txBody>
      </p:sp>
      <p:sp>
        <p:nvSpPr>
          <p:cNvPr id="508" name="Rectangle 508"/>
          <p:cNvSpPr/>
          <p:nvPr/>
        </p:nvSpPr>
        <p:spPr>
          <a:xfrm rot="-3281606">
            <a:off x="4445353" y="2413070"/>
            <a:ext cx="75655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u</a:t>
            </a:r>
          </a:p>
        </p:txBody>
      </p:sp>
      <p:sp>
        <p:nvSpPr>
          <p:cNvPr id="509" name="Rectangle 509"/>
          <p:cNvSpPr/>
          <p:nvPr/>
        </p:nvSpPr>
        <p:spPr>
          <a:xfrm rot="-3180050">
            <a:off x="4497309" y="2360689"/>
            <a:ext cx="48167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r</a:t>
            </a:r>
          </a:p>
        </p:txBody>
      </p:sp>
      <p:sp>
        <p:nvSpPr>
          <p:cNvPr id="510" name="Rectangle 510"/>
          <p:cNvSpPr/>
          <p:nvPr/>
        </p:nvSpPr>
        <p:spPr>
          <a:xfrm rot="-3084926">
            <a:off x="4523624" y="2313780"/>
            <a:ext cx="68669" cy="1377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511" name="Rectangle 511"/>
          <p:cNvSpPr/>
          <p:nvPr/>
        </p:nvSpPr>
        <p:spPr>
          <a:xfrm rot="-2973833">
            <a:off x="4568173" y="2259379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512" name="Rectangle 512"/>
          <p:cNvSpPr/>
          <p:nvPr/>
        </p:nvSpPr>
        <p:spPr>
          <a:xfrm rot="-3773165">
            <a:off x="4422400" y="2751223"/>
            <a:ext cx="68670" cy="1377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513" name="Rectangle 513"/>
          <p:cNvSpPr/>
          <p:nvPr/>
        </p:nvSpPr>
        <p:spPr>
          <a:xfrm rot="-3677586">
            <a:off x="4462585" y="2700441"/>
            <a:ext cx="41233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f</a:t>
            </a:r>
          </a:p>
        </p:txBody>
      </p:sp>
      <p:sp>
        <p:nvSpPr>
          <p:cNvPr id="514" name="Rectangle 514"/>
          <p:cNvSpPr/>
          <p:nvPr/>
        </p:nvSpPr>
        <p:spPr>
          <a:xfrm rot="-3605043">
            <a:off x="4483982" y="2662398"/>
            <a:ext cx="41233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f</a:t>
            </a:r>
          </a:p>
        </p:txBody>
      </p:sp>
      <p:sp>
        <p:nvSpPr>
          <p:cNvPr id="515" name="Rectangle 515"/>
          <p:cNvSpPr/>
          <p:nvPr/>
        </p:nvSpPr>
        <p:spPr>
          <a:xfrm rot="-3539102">
            <a:off x="4507474" y="2628356"/>
            <a:ext cx="34423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516" name="Rectangle 516"/>
          <p:cNvSpPr/>
          <p:nvPr/>
        </p:nvSpPr>
        <p:spPr>
          <a:xfrm rot="-3450597">
            <a:off x="4518001" y="2584231"/>
            <a:ext cx="68668" cy="1377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517" name="Rectangle 517"/>
          <p:cNvSpPr/>
          <p:nvPr/>
        </p:nvSpPr>
        <p:spPr>
          <a:xfrm rot="-3361080">
            <a:off x="4564033" y="2539327"/>
            <a:ext cx="34423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518" name="Rectangle 518"/>
          <p:cNvSpPr/>
          <p:nvPr/>
        </p:nvSpPr>
        <p:spPr>
          <a:xfrm rot="-3270780">
            <a:off x="4577259" y="2495996"/>
            <a:ext cx="68670" cy="1377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519" name="Rectangle 519"/>
          <p:cNvSpPr/>
          <p:nvPr/>
        </p:nvSpPr>
        <p:spPr>
          <a:xfrm rot="-3143767">
            <a:off x="4617779" y="2436333"/>
            <a:ext cx="7565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n</a:t>
            </a:r>
          </a:p>
        </p:txBody>
      </p:sp>
      <p:sp>
        <p:nvSpPr>
          <p:cNvPr id="520" name="Rectangle 520"/>
          <p:cNvSpPr/>
          <p:nvPr/>
        </p:nvSpPr>
        <p:spPr>
          <a:xfrm rot="-3017141">
            <a:off x="4667939" y="2378194"/>
            <a:ext cx="68670" cy="1377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521" name="Rectangle 521"/>
          <p:cNvSpPr/>
          <p:nvPr/>
        </p:nvSpPr>
        <p:spPr>
          <a:xfrm rot="-2896617">
            <a:off x="4713790" y="2324310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y</a:t>
            </a:r>
          </a:p>
        </p:txBody>
      </p:sp>
      <p:sp>
        <p:nvSpPr>
          <p:cNvPr id="522" name="Rectangle 522"/>
          <p:cNvSpPr/>
          <p:nvPr/>
        </p:nvSpPr>
        <p:spPr>
          <a:xfrm>
            <a:off x="470852" y="1215405"/>
            <a:ext cx="3315846" cy="46238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9E7303"/>
                </a:solidFill>
                <a:latin typeface="Arial"/>
              </a:rPr>
              <a:t>Energy Source</a:t>
            </a:r>
          </a:p>
          <a:p>
            <a:pPr marL="0">
              <a:lnSpc>
                <a:spcPts val="1546"/>
              </a:lnSpc>
            </a:pPr>
            <a:r>
              <a:rPr lang="en-GB" sz="1277" b="0" i="0" spc="1698" baseline="0" dirty="0">
                <a:solidFill>
                  <a:srgbClr val="9E7303"/>
                </a:solidFill>
                <a:latin typeface="Wingdings"/>
              </a:rPr>
              <a:t>✓</a:t>
            </a:r>
            <a:r>
              <a:rPr lang="en-GB" sz="1277" b="0" i="0" spc="0" baseline="0" dirty="0">
                <a:solidFill>
                  <a:srgbClr val="000000"/>
                </a:solidFill>
                <a:latin typeface="Arial"/>
              </a:rPr>
              <a:t>Renewable PPAs</a:t>
            </a:r>
          </a:p>
          <a:p>
            <a:pPr marL="0">
              <a:lnSpc>
                <a:spcPts val="1577"/>
              </a:lnSpc>
            </a:pPr>
            <a:r>
              <a:rPr lang="en-GB" sz="1277" b="0" i="0" spc="1698" baseline="0" dirty="0">
                <a:solidFill>
                  <a:srgbClr val="9E7303"/>
                </a:solidFill>
                <a:latin typeface="Wingdings"/>
              </a:rPr>
              <a:t>✓</a:t>
            </a:r>
            <a:r>
              <a:rPr lang="en-GB" sz="1277" b="0" i="0" spc="0" baseline="0" dirty="0">
                <a:solidFill>
                  <a:srgbClr val="000000"/>
                </a:solidFill>
                <a:latin typeface="Arial"/>
              </a:rPr>
              <a:t>Waste heat reuse</a:t>
            </a:r>
          </a:p>
          <a:p>
            <a:pPr marL="0">
              <a:lnSpc>
                <a:spcPts val="1684"/>
              </a:lnSpc>
            </a:pPr>
            <a:r>
              <a:rPr lang="en-GB" sz="1427" b="1" i="0" spc="0" baseline="0" dirty="0">
                <a:solidFill>
                  <a:srgbClr val="FBBB10"/>
                </a:solidFill>
                <a:latin typeface="Arial"/>
              </a:rPr>
              <a:t>Resource Efficiency</a:t>
            </a:r>
          </a:p>
          <a:p>
            <a:pPr marL="0">
              <a:lnSpc>
                <a:spcPts val="1545"/>
              </a:lnSpc>
            </a:pPr>
            <a:r>
              <a:rPr lang="en-GB" sz="1275" b="0" i="0" spc="1250" baseline="0" dirty="0">
                <a:solidFill>
                  <a:srgbClr val="FBBB10"/>
                </a:solidFill>
                <a:latin typeface="Wingdings"/>
              </a:rPr>
              <a:t>✓</a:t>
            </a:r>
            <a:r>
              <a:rPr lang="en-GB" sz="1275" b="0" i="0" spc="0" baseline="0" dirty="0">
                <a:solidFill>
                  <a:srgbClr val="000000"/>
                </a:solidFill>
                <a:latin typeface="Arial"/>
              </a:rPr>
              <a:t>Procurement of new materials</a:t>
            </a:r>
          </a:p>
          <a:p>
            <a:pPr marL="0">
              <a:lnSpc>
                <a:spcPts val="1575"/>
              </a:lnSpc>
            </a:pPr>
            <a:r>
              <a:rPr lang="en-GB" sz="1277" b="0" i="0" spc="1248" baseline="0" dirty="0">
                <a:solidFill>
                  <a:srgbClr val="FBBB10"/>
                </a:solidFill>
                <a:latin typeface="Wingdings"/>
              </a:rPr>
              <a:t>✓</a:t>
            </a:r>
            <a:r>
              <a:rPr lang="en-GB" sz="1277" b="0" i="0" spc="0" baseline="0" dirty="0">
                <a:solidFill>
                  <a:srgbClr val="000000"/>
                </a:solidFill>
                <a:latin typeface="Arial"/>
              </a:rPr>
              <a:t>Energy efficiency gains through building </a:t>
            </a:r>
          </a:p>
          <a:p>
            <a:pPr marL="286067">
              <a:lnSpc>
                <a:spcPts val="1576"/>
              </a:lnSpc>
            </a:pPr>
            <a:r>
              <a:rPr lang="en-GB" sz="1277" b="0" i="0" spc="0" baseline="0" dirty="0">
                <a:solidFill>
                  <a:srgbClr val="000000"/>
                </a:solidFill>
                <a:latin typeface="Arial"/>
              </a:rPr>
              <a:t>upgrades</a:t>
            </a:r>
          </a:p>
          <a:p>
            <a:pPr marL="0">
              <a:lnSpc>
                <a:spcPts val="1577"/>
              </a:lnSpc>
            </a:pPr>
            <a:r>
              <a:rPr lang="en-GB" sz="1277" b="0" i="0" spc="1248" baseline="0" dirty="0">
                <a:solidFill>
                  <a:srgbClr val="FBBB10"/>
                </a:solidFill>
                <a:latin typeface="Wingdings"/>
              </a:rPr>
              <a:t>✓</a:t>
            </a:r>
            <a:r>
              <a:rPr lang="en-GB" sz="1277" b="0" i="0" spc="0" baseline="0" dirty="0">
                <a:solidFill>
                  <a:srgbClr val="000000"/>
                </a:solidFill>
                <a:latin typeface="Arial"/>
              </a:rPr>
              <a:t>Vehicle fleet electrification</a:t>
            </a:r>
          </a:p>
          <a:p>
            <a:pPr marL="0">
              <a:lnSpc>
                <a:spcPts val="1501"/>
              </a:lnSpc>
            </a:pPr>
            <a:r>
              <a:rPr lang="en-GB" sz="1277" b="0" i="0" spc="1248" baseline="0" dirty="0">
                <a:solidFill>
                  <a:srgbClr val="FBBB10"/>
                </a:solidFill>
                <a:latin typeface="Wingdings"/>
              </a:rPr>
              <a:t>✓</a:t>
            </a:r>
            <a:r>
              <a:rPr lang="en-GB" sz="1277" b="0" i="0" spc="0" baseline="0" dirty="0">
                <a:solidFill>
                  <a:srgbClr val="000000"/>
                </a:solidFill>
                <a:latin typeface="Arial"/>
              </a:rPr>
              <a:t>Low carbon delivery of ISIS-II and </a:t>
            </a:r>
          </a:p>
          <a:p>
            <a:pPr marL="286067">
              <a:lnSpc>
                <a:spcPts val="1577"/>
              </a:lnSpc>
            </a:pPr>
            <a:r>
              <a:rPr lang="en-GB" sz="1277" b="0" i="0" spc="0" baseline="0" dirty="0">
                <a:solidFill>
                  <a:srgbClr val="000000"/>
                </a:solidFill>
                <a:latin typeface="Arial"/>
              </a:rPr>
              <a:t>Scientific Computing</a:t>
            </a:r>
          </a:p>
          <a:p>
            <a:pPr marL="0">
              <a:lnSpc>
                <a:spcPts val="1683"/>
              </a:lnSpc>
            </a:pPr>
            <a:r>
              <a:rPr lang="en-GB" sz="1427" b="1" i="0" spc="0" baseline="0" dirty="0">
                <a:solidFill>
                  <a:srgbClr val="9DC3E6"/>
                </a:solidFill>
                <a:latin typeface="Arial"/>
              </a:rPr>
              <a:t>Physical</a:t>
            </a:r>
          </a:p>
          <a:p>
            <a:pPr marL="0">
              <a:lnSpc>
                <a:spcPts val="1544"/>
              </a:lnSpc>
            </a:pPr>
            <a:r>
              <a:rPr lang="en-GB" sz="1275" b="0" i="0" spc="1250" baseline="0" dirty="0">
                <a:solidFill>
                  <a:srgbClr val="9DC3E6"/>
                </a:solidFill>
                <a:latin typeface="Wingdings"/>
              </a:rPr>
              <a:t>✓</a:t>
            </a:r>
            <a:r>
              <a:rPr lang="en-GB" sz="1275" b="0" i="0" spc="0" baseline="0" dirty="0">
                <a:solidFill>
                  <a:srgbClr val="000000"/>
                </a:solidFill>
                <a:latin typeface="Arial"/>
              </a:rPr>
              <a:t>Manage increased capital costs for </a:t>
            </a:r>
          </a:p>
          <a:p>
            <a:pPr marL="286067">
              <a:lnSpc>
                <a:spcPts val="1577"/>
              </a:lnSpc>
            </a:pPr>
            <a:r>
              <a:rPr lang="en-GB" sz="1275" b="0" i="0" spc="0" baseline="0" dirty="0">
                <a:solidFill>
                  <a:srgbClr val="000000"/>
                </a:solidFill>
                <a:latin typeface="Arial"/>
              </a:rPr>
              <a:t>damages to buildings, infrastructure, and </a:t>
            </a:r>
          </a:p>
          <a:p>
            <a:pPr marL="286067">
              <a:lnSpc>
                <a:spcPts val="1575"/>
              </a:lnSpc>
            </a:pPr>
            <a:r>
              <a:rPr lang="en-GB" sz="1277" b="0" i="0" spc="0" baseline="0" dirty="0">
                <a:solidFill>
                  <a:srgbClr val="000000"/>
                </a:solidFill>
                <a:latin typeface="Arial"/>
              </a:rPr>
              <a:t>people</a:t>
            </a:r>
          </a:p>
          <a:p>
            <a:pPr marL="0">
              <a:lnSpc>
                <a:spcPts val="1577"/>
              </a:lnSpc>
            </a:pPr>
            <a:r>
              <a:rPr lang="en-GB" sz="1277" b="0" i="0" spc="1248" baseline="0" dirty="0">
                <a:solidFill>
                  <a:srgbClr val="9DC3E6"/>
                </a:solidFill>
                <a:latin typeface="Wingdings"/>
              </a:rPr>
              <a:t>✓</a:t>
            </a:r>
            <a:r>
              <a:rPr lang="en-GB" sz="1277" b="0" i="0" spc="0" baseline="0" dirty="0">
                <a:solidFill>
                  <a:srgbClr val="000000"/>
                </a:solidFill>
                <a:latin typeface="Arial"/>
              </a:rPr>
              <a:t>Manage increasing insurance premiums</a:t>
            </a:r>
          </a:p>
          <a:p>
            <a:pPr marL="0">
              <a:lnSpc>
                <a:spcPts val="1684"/>
              </a:lnSpc>
            </a:pPr>
            <a:r>
              <a:rPr lang="en-GB" sz="1427" b="1" i="0" spc="0" baseline="0" dirty="0">
                <a:solidFill>
                  <a:srgbClr val="0532A2"/>
                </a:solidFill>
                <a:latin typeface="Arial"/>
              </a:rPr>
              <a:t>Policy &amp; Legal</a:t>
            </a:r>
          </a:p>
          <a:p>
            <a:pPr marL="0">
              <a:lnSpc>
                <a:spcPts val="1546"/>
              </a:lnSpc>
            </a:pPr>
            <a:r>
              <a:rPr lang="en-GB" sz="1277" b="0" i="0" spc="1248" baseline="0" dirty="0">
                <a:solidFill>
                  <a:srgbClr val="0532A2"/>
                </a:solidFill>
                <a:latin typeface="Wingdings"/>
              </a:rPr>
              <a:t>✓</a:t>
            </a:r>
            <a:r>
              <a:rPr lang="en-GB" sz="1277" b="0" i="0" spc="0" baseline="0" dirty="0">
                <a:solidFill>
                  <a:srgbClr val="000000"/>
                </a:solidFill>
                <a:latin typeface="Arial"/>
              </a:rPr>
              <a:t>Manage regulatory compliance</a:t>
            </a:r>
          </a:p>
          <a:p>
            <a:pPr marL="0">
              <a:lnSpc>
                <a:spcPts val="1577"/>
              </a:lnSpc>
            </a:pPr>
            <a:r>
              <a:rPr lang="en-GB" sz="1277" b="0" i="0" spc="1248" baseline="0" dirty="0">
                <a:solidFill>
                  <a:srgbClr val="0532A2"/>
                </a:solidFill>
                <a:latin typeface="Wingdings"/>
              </a:rPr>
              <a:t>✓</a:t>
            </a:r>
            <a:r>
              <a:rPr lang="en-GB" sz="1277" b="0" i="0" spc="0" baseline="0" dirty="0">
                <a:solidFill>
                  <a:srgbClr val="000000"/>
                </a:solidFill>
                <a:latin typeface="Arial"/>
              </a:rPr>
              <a:t>Manage changing planning requirements</a:t>
            </a:r>
          </a:p>
          <a:p>
            <a:pPr marL="0">
              <a:lnSpc>
                <a:spcPts val="1683"/>
              </a:lnSpc>
            </a:pPr>
            <a:r>
              <a:rPr lang="en-GB" sz="1427" b="1" i="0" spc="0" baseline="0" dirty="0">
                <a:solidFill>
                  <a:srgbClr val="FFA566"/>
                </a:solidFill>
                <a:latin typeface="Arial"/>
              </a:rPr>
              <a:t>Technology</a:t>
            </a:r>
          </a:p>
          <a:p>
            <a:pPr marL="0">
              <a:lnSpc>
                <a:spcPts val="1545"/>
              </a:lnSpc>
            </a:pPr>
            <a:r>
              <a:rPr lang="en-GB" sz="1275" b="0" i="0" spc="1250" baseline="0" dirty="0">
                <a:solidFill>
                  <a:srgbClr val="FFA566"/>
                </a:solidFill>
                <a:latin typeface="Wingdings"/>
              </a:rPr>
              <a:t>✓</a:t>
            </a:r>
            <a:r>
              <a:rPr lang="en-GB" sz="1275" b="0" i="0" spc="0" baseline="0" dirty="0">
                <a:solidFill>
                  <a:srgbClr val="000000"/>
                </a:solidFill>
                <a:latin typeface="Arial"/>
              </a:rPr>
              <a:t>Prepare for potential inadequate grid </a:t>
            </a:r>
          </a:p>
          <a:p>
            <a:pPr marL="286067">
              <a:lnSpc>
                <a:spcPts val="1577"/>
              </a:lnSpc>
            </a:pPr>
            <a:r>
              <a:rPr lang="en-GB" sz="1275" b="0" i="0" spc="0" baseline="0" dirty="0">
                <a:solidFill>
                  <a:srgbClr val="000000"/>
                </a:solidFill>
                <a:latin typeface="Arial"/>
              </a:rPr>
              <a:t>capacity</a:t>
            </a:r>
          </a:p>
          <a:p>
            <a:pPr marL="0">
              <a:lnSpc>
                <a:spcPts val="1575"/>
              </a:lnSpc>
            </a:pPr>
            <a:r>
              <a:rPr lang="en-GB" sz="1277" b="0" i="0" spc="1248" baseline="0" dirty="0">
                <a:solidFill>
                  <a:srgbClr val="FFA566"/>
                </a:solidFill>
                <a:latin typeface="Wingdings"/>
              </a:rPr>
              <a:t>✓</a:t>
            </a:r>
            <a:r>
              <a:rPr lang="en-GB" sz="1277" b="0" i="0" spc="0" baseline="0" dirty="0">
                <a:solidFill>
                  <a:srgbClr val="000000"/>
                </a:solidFill>
                <a:latin typeface="Arial"/>
              </a:rPr>
              <a:t>Prepare for limited availability of </a:t>
            </a:r>
          </a:p>
          <a:p>
            <a:pPr marL="286067">
              <a:lnSpc>
                <a:spcPts val="1502"/>
              </a:lnSpc>
            </a:pPr>
            <a:r>
              <a:rPr lang="en-GB" sz="1277" b="0" i="0" spc="0" baseline="0" dirty="0">
                <a:solidFill>
                  <a:srgbClr val="000000"/>
                </a:solidFill>
                <a:latin typeface="Arial"/>
              </a:rPr>
              <a:t>renewable energy</a:t>
            </a:r>
          </a:p>
        </p:txBody>
      </p:sp>
      <p:sp>
        <p:nvSpPr>
          <p:cNvPr id="523" name="Rectangle 523"/>
          <p:cNvSpPr/>
          <p:nvPr/>
        </p:nvSpPr>
        <p:spPr>
          <a:xfrm>
            <a:off x="8581390" y="1363741"/>
            <a:ext cx="3191122" cy="43547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427" b="1" i="0" spc="0" baseline="0" dirty="0">
                <a:solidFill>
                  <a:srgbClr val="1E5DF8"/>
                </a:solidFill>
                <a:latin typeface="Arial"/>
              </a:rPr>
              <a:t>Products / services</a:t>
            </a:r>
          </a:p>
          <a:p>
            <a:pPr marL="0">
              <a:lnSpc>
                <a:spcPts val="1455"/>
              </a:lnSpc>
            </a:pPr>
            <a:r>
              <a:rPr lang="en-GB" sz="1200" b="0" i="0" spc="1309" baseline="0" dirty="0">
                <a:solidFill>
                  <a:srgbClr val="1E5DF8"/>
                </a:solidFill>
                <a:latin typeface="Wingdings"/>
              </a:rPr>
              <a:t>✓</a:t>
            </a:r>
            <a:r>
              <a:rPr lang="en-GB" sz="1200" b="0" i="0" spc="0" baseline="0" dirty="0">
                <a:solidFill>
                  <a:srgbClr val="000000"/>
                </a:solidFill>
                <a:latin typeface="Arial"/>
              </a:rPr>
              <a:t>Net zero research resources</a:t>
            </a:r>
          </a:p>
          <a:p>
            <a:pPr marL="0">
              <a:lnSpc>
                <a:spcPts val="1425"/>
              </a:lnSpc>
            </a:pPr>
            <a:r>
              <a:rPr lang="en-GB" sz="1202" b="0" i="0" spc="1307" baseline="0" dirty="0">
                <a:solidFill>
                  <a:srgbClr val="1E5DF8"/>
                </a:solidFill>
                <a:latin typeface="Wingdings"/>
              </a:rPr>
              <a:t>✓</a:t>
            </a:r>
            <a:r>
              <a:rPr lang="en-GB" sz="1202" b="0" i="0" spc="0" baseline="0" dirty="0">
                <a:solidFill>
                  <a:srgbClr val="000000"/>
                </a:solidFill>
                <a:latin typeface="Arial"/>
              </a:rPr>
              <a:t>Net zero research initiatives</a:t>
            </a:r>
          </a:p>
          <a:p>
            <a:pPr marL="0">
              <a:lnSpc>
                <a:spcPts val="1699"/>
              </a:lnSpc>
            </a:pPr>
            <a:r>
              <a:rPr lang="en-GB" sz="1427" b="1" i="0" spc="0" baseline="0" dirty="0">
                <a:solidFill>
                  <a:srgbClr val="FF6900"/>
                </a:solidFill>
                <a:latin typeface="Arial"/>
              </a:rPr>
              <a:t>Financial</a:t>
            </a:r>
          </a:p>
          <a:p>
            <a:pPr marL="0">
              <a:lnSpc>
                <a:spcPts val="1454"/>
              </a:lnSpc>
            </a:pPr>
            <a:r>
              <a:rPr lang="en-GB" sz="1202" b="0" i="0" spc="1307" baseline="0" dirty="0">
                <a:solidFill>
                  <a:srgbClr val="FF6900"/>
                </a:solidFill>
                <a:latin typeface="Wingdings"/>
              </a:rPr>
              <a:t>✓</a:t>
            </a:r>
            <a:r>
              <a:rPr lang="en-GB" sz="1202" b="0" i="0" spc="0" baseline="0" dirty="0">
                <a:solidFill>
                  <a:srgbClr val="000000"/>
                </a:solidFill>
                <a:latin typeface="Arial"/>
              </a:rPr>
              <a:t>Increased opportunities for research </a:t>
            </a:r>
          </a:p>
          <a:p>
            <a:pPr marL="286130">
              <a:lnSpc>
                <a:spcPts val="1427"/>
              </a:lnSpc>
            </a:pPr>
            <a:r>
              <a:rPr lang="en-GB" sz="1202" b="0" i="0" spc="0" baseline="0" dirty="0">
                <a:solidFill>
                  <a:srgbClr val="000000"/>
                </a:solidFill>
                <a:latin typeface="Arial"/>
              </a:rPr>
              <a:t>funding on net zero</a:t>
            </a:r>
          </a:p>
          <a:p>
            <a:pPr marL="0">
              <a:lnSpc>
                <a:spcPts val="1426"/>
              </a:lnSpc>
            </a:pPr>
            <a:r>
              <a:rPr lang="en-GB" sz="1200" b="0" i="0" spc="1309" baseline="0" dirty="0">
                <a:solidFill>
                  <a:srgbClr val="FF6900"/>
                </a:solidFill>
                <a:latin typeface="Wingdings"/>
              </a:rPr>
              <a:t>✓</a:t>
            </a:r>
            <a:r>
              <a:rPr lang="en-GB" sz="1200" b="0" i="0" spc="0" baseline="0" dirty="0">
                <a:solidFill>
                  <a:srgbClr val="000000"/>
                </a:solidFill>
                <a:latin typeface="Arial"/>
              </a:rPr>
              <a:t>Opportunities with new stakeholders, e.g. </a:t>
            </a:r>
          </a:p>
          <a:p>
            <a:pPr marL="286130">
              <a:lnSpc>
                <a:spcPts val="1427"/>
              </a:lnSpc>
            </a:pPr>
            <a:r>
              <a:rPr lang="en-GB" sz="1200" b="0" i="0" spc="0" baseline="0" dirty="0">
                <a:solidFill>
                  <a:srgbClr val="000000"/>
                </a:solidFill>
                <a:latin typeface="Arial"/>
              </a:rPr>
              <a:t>private investors, suppliers etc.</a:t>
            </a:r>
          </a:p>
          <a:p>
            <a:pPr marL="0">
              <a:lnSpc>
                <a:spcPts val="1500"/>
              </a:lnSpc>
            </a:pPr>
            <a:r>
              <a:rPr lang="en-GB" sz="1202" b="0" i="0" spc="1307" baseline="0" dirty="0">
                <a:solidFill>
                  <a:srgbClr val="FF6900"/>
                </a:solidFill>
                <a:latin typeface="Wingdings"/>
              </a:rPr>
              <a:t>✓</a:t>
            </a:r>
            <a:r>
              <a:rPr lang="en-GB" sz="1202" b="0" i="0" spc="0" baseline="0" dirty="0">
                <a:solidFill>
                  <a:srgbClr val="000000"/>
                </a:solidFill>
                <a:latin typeface="Arial"/>
              </a:rPr>
              <a:t>Research into avoided emissions to attract </a:t>
            </a:r>
          </a:p>
          <a:p>
            <a:pPr marL="286130">
              <a:lnSpc>
                <a:spcPts val="1426"/>
              </a:lnSpc>
            </a:pPr>
            <a:r>
              <a:rPr lang="en-GB" sz="1202" b="0" i="0" spc="0" baseline="0" dirty="0">
                <a:solidFill>
                  <a:srgbClr val="000000"/>
                </a:solidFill>
                <a:latin typeface="Arial"/>
              </a:rPr>
              <a:t>funding</a:t>
            </a:r>
          </a:p>
          <a:p>
            <a:pPr marL="0">
              <a:lnSpc>
                <a:spcPts val="1700"/>
              </a:lnSpc>
            </a:pPr>
            <a:r>
              <a:rPr lang="en-GB" sz="1427" b="1" i="0" spc="0" baseline="0" dirty="0">
                <a:solidFill>
                  <a:srgbClr val="2E2C61"/>
                </a:solidFill>
                <a:latin typeface="Arial"/>
              </a:rPr>
              <a:t>Resilience</a:t>
            </a:r>
          </a:p>
          <a:p>
            <a:pPr marL="0">
              <a:lnSpc>
                <a:spcPts val="1379"/>
              </a:lnSpc>
            </a:pPr>
            <a:r>
              <a:rPr lang="en-GB" sz="1202" b="0" i="0" spc="1307" baseline="0" dirty="0">
                <a:solidFill>
                  <a:srgbClr val="2E2C61"/>
                </a:solidFill>
                <a:latin typeface="Wingdings"/>
              </a:rPr>
              <a:t>✓</a:t>
            </a:r>
            <a:r>
              <a:rPr lang="en-GB" sz="1202" b="0" i="0" spc="0" baseline="0" dirty="0">
                <a:solidFill>
                  <a:srgbClr val="000000"/>
                </a:solidFill>
                <a:latin typeface="Arial"/>
              </a:rPr>
              <a:t>Robust governance mechanisms</a:t>
            </a:r>
          </a:p>
          <a:p>
            <a:pPr marL="0">
              <a:lnSpc>
                <a:spcPts val="1502"/>
              </a:lnSpc>
            </a:pPr>
            <a:r>
              <a:rPr lang="en-GB" sz="1200" b="0" i="0" spc="1309" baseline="0" dirty="0">
                <a:solidFill>
                  <a:srgbClr val="2E2C61"/>
                </a:solidFill>
                <a:latin typeface="Wingdings"/>
              </a:rPr>
              <a:t>✓</a:t>
            </a:r>
            <a:r>
              <a:rPr lang="en-GB" sz="1200" b="0" i="0" spc="0" baseline="0" dirty="0">
                <a:solidFill>
                  <a:srgbClr val="000000"/>
                </a:solidFill>
                <a:latin typeface="Arial"/>
              </a:rPr>
              <a:t>Limit infrastructure dependency on utility </a:t>
            </a:r>
          </a:p>
          <a:p>
            <a:pPr marL="286130">
              <a:lnSpc>
                <a:spcPts val="1427"/>
              </a:lnSpc>
            </a:pPr>
            <a:r>
              <a:rPr lang="en-GB" sz="1200" b="0" i="0" spc="0" baseline="0" dirty="0">
                <a:solidFill>
                  <a:srgbClr val="000000"/>
                </a:solidFill>
                <a:latin typeface="Arial"/>
              </a:rPr>
              <a:t>networks</a:t>
            </a:r>
          </a:p>
          <a:p>
            <a:pPr marL="0">
              <a:lnSpc>
                <a:spcPts val="1424"/>
              </a:lnSpc>
            </a:pPr>
            <a:r>
              <a:rPr lang="en-GB" sz="1202" b="0" i="0" spc="1307" baseline="0" dirty="0">
                <a:solidFill>
                  <a:srgbClr val="2E2C61"/>
                </a:solidFill>
                <a:latin typeface="Wingdings"/>
              </a:rPr>
              <a:t>✓</a:t>
            </a:r>
            <a:r>
              <a:rPr lang="en-GB" sz="1202" b="0" i="0" spc="0" baseline="0" dirty="0">
                <a:solidFill>
                  <a:srgbClr val="000000"/>
                </a:solidFill>
                <a:latin typeface="Arial"/>
              </a:rPr>
              <a:t>Employee upskilling</a:t>
            </a:r>
          </a:p>
          <a:p>
            <a:pPr marL="0">
              <a:lnSpc>
                <a:spcPts val="1427"/>
              </a:lnSpc>
            </a:pPr>
            <a:r>
              <a:rPr lang="en-GB" sz="1202" b="0" i="0" spc="1307" baseline="0" dirty="0">
                <a:solidFill>
                  <a:srgbClr val="2E2C61"/>
                </a:solidFill>
                <a:latin typeface="Wingdings"/>
              </a:rPr>
              <a:t>✓</a:t>
            </a:r>
            <a:r>
              <a:rPr lang="en-GB" sz="1202" b="0" i="0" spc="0" baseline="0" dirty="0">
                <a:solidFill>
                  <a:srgbClr val="000000"/>
                </a:solidFill>
                <a:latin typeface="Arial"/>
              </a:rPr>
              <a:t>Collaboration on new initiatives</a:t>
            </a:r>
          </a:p>
          <a:p>
            <a:pPr marL="0">
              <a:lnSpc>
                <a:spcPts val="1699"/>
              </a:lnSpc>
            </a:pPr>
            <a:r>
              <a:rPr lang="en-GB" sz="1427" b="1" i="0" spc="0" baseline="0" dirty="0">
                <a:solidFill>
                  <a:srgbClr val="FBBB10"/>
                </a:solidFill>
                <a:latin typeface="Arial"/>
              </a:rPr>
              <a:t>Reputation</a:t>
            </a:r>
          </a:p>
          <a:p>
            <a:pPr marL="0">
              <a:lnSpc>
                <a:spcPts val="1455"/>
              </a:lnSpc>
            </a:pPr>
            <a:r>
              <a:rPr lang="en-GB" sz="1202" b="0" i="0" spc="1307" baseline="0" dirty="0">
                <a:solidFill>
                  <a:srgbClr val="FBBB10"/>
                </a:solidFill>
                <a:latin typeface="Wingdings"/>
              </a:rPr>
              <a:t>✓</a:t>
            </a:r>
            <a:r>
              <a:rPr lang="en-GB" sz="1202" b="0" i="0" spc="0" baseline="0" dirty="0">
                <a:solidFill>
                  <a:srgbClr val="000000"/>
                </a:solidFill>
                <a:latin typeface="Arial"/>
              </a:rPr>
              <a:t>Manage public perception</a:t>
            </a:r>
          </a:p>
          <a:p>
            <a:pPr marL="0">
              <a:lnSpc>
                <a:spcPts val="1427"/>
              </a:lnSpc>
            </a:pPr>
            <a:r>
              <a:rPr lang="en-GB" sz="1200" b="0" i="0" spc="1309" baseline="0" dirty="0">
                <a:solidFill>
                  <a:srgbClr val="FBBB10"/>
                </a:solidFill>
                <a:latin typeface="Wingdings"/>
              </a:rPr>
              <a:t>✓</a:t>
            </a:r>
            <a:r>
              <a:rPr lang="en-GB" sz="1200" b="0" i="0" spc="0" baseline="0" dirty="0">
                <a:solidFill>
                  <a:srgbClr val="000000"/>
                </a:solidFill>
                <a:latin typeface="Arial"/>
              </a:rPr>
              <a:t>Manage workplace appeal to employees</a:t>
            </a:r>
          </a:p>
          <a:p>
            <a:pPr marL="0">
              <a:lnSpc>
                <a:spcPts val="1424"/>
              </a:lnSpc>
            </a:pPr>
            <a:r>
              <a:rPr lang="en-GB" sz="1202" b="0" i="0" spc="1307" baseline="0" dirty="0">
                <a:solidFill>
                  <a:srgbClr val="FBBB10"/>
                </a:solidFill>
                <a:latin typeface="Wingdings"/>
              </a:rPr>
              <a:t>✓</a:t>
            </a:r>
            <a:r>
              <a:rPr lang="en-GB" sz="1202" b="0" i="0" spc="0" baseline="0" dirty="0">
                <a:solidFill>
                  <a:srgbClr val="000000"/>
                </a:solidFill>
                <a:latin typeface="Arial"/>
              </a:rPr>
              <a:t>Manage community relations</a:t>
            </a:r>
          </a:p>
          <a:p>
            <a:pPr marL="0">
              <a:lnSpc>
                <a:spcPts val="1700"/>
              </a:lnSpc>
            </a:pPr>
            <a:r>
              <a:rPr lang="en-GB" sz="1427" b="1" i="0" spc="0" baseline="0" dirty="0">
                <a:solidFill>
                  <a:srgbClr val="5B9BD5"/>
                </a:solidFill>
                <a:latin typeface="Arial"/>
              </a:rPr>
              <a:t>Market</a:t>
            </a:r>
          </a:p>
          <a:p>
            <a:pPr marL="0">
              <a:lnSpc>
                <a:spcPts val="1454"/>
              </a:lnSpc>
            </a:pPr>
            <a:r>
              <a:rPr lang="en-GB" sz="1202" b="0" i="0" spc="1307" baseline="0" dirty="0">
                <a:solidFill>
                  <a:srgbClr val="5B9BD5"/>
                </a:solidFill>
                <a:latin typeface="Wingdings"/>
              </a:rPr>
              <a:t>✓</a:t>
            </a:r>
            <a:r>
              <a:rPr lang="en-GB" sz="1202" b="0" i="0" spc="0" baseline="0" dirty="0">
                <a:solidFill>
                  <a:srgbClr val="000000"/>
                </a:solidFill>
                <a:latin typeface="Arial"/>
              </a:rPr>
              <a:t>Prepare for changing research priorities </a:t>
            </a:r>
          </a:p>
          <a:p>
            <a:pPr marL="286130">
              <a:lnSpc>
                <a:spcPts val="1427"/>
              </a:lnSpc>
            </a:pPr>
            <a:r>
              <a:rPr lang="en-GB" sz="1202" b="0" i="0" spc="0" baseline="0" dirty="0">
                <a:solidFill>
                  <a:srgbClr val="000000"/>
                </a:solidFill>
                <a:latin typeface="Arial"/>
              </a:rPr>
              <a:t>and potential resulting reduced funding</a:t>
            </a:r>
          </a:p>
        </p:txBody>
      </p:sp>
      <p:sp>
        <p:nvSpPr>
          <p:cNvPr id="524" name="Rectangle 524"/>
          <p:cNvSpPr/>
          <p:nvPr/>
        </p:nvSpPr>
        <p:spPr>
          <a:xfrm>
            <a:off x="5314315" y="3135357"/>
            <a:ext cx="1672533" cy="120312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73025"/>
            <a:r>
              <a:rPr lang="en-GB" sz="2029" b="0" i="0" spc="0" baseline="0" dirty="0">
                <a:solidFill>
                  <a:srgbClr val="000000"/>
                </a:solidFill>
                <a:latin typeface="Arial"/>
              </a:rPr>
              <a:t>What are the </a:t>
            </a:r>
          </a:p>
          <a:p>
            <a:pPr marL="213359">
              <a:lnSpc>
                <a:spcPts val="2404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Arial"/>
              </a:rPr>
              <a:t>benefits of </a:t>
            </a:r>
          </a:p>
          <a:p>
            <a:pPr marL="634">
              <a:lnSpc>
                <a:spcPts val="2403"/>
              </a:lnSpc>
            </a:pPr>
            <a:r>
              <a:rPr lang="en-GB" sz="2027" b="0" i="0" spc="0" baseline="0" dirty="0">
                <a:solidFill>
                  <a:srgbClr val="000000"/>
                </a:solidFill>
                <a:latin typeface="Arial"/>
              </a:rPr>
              <a:t>environmental </a:t>
            </a:r>
          </a:p>
          <a:p>
            <a:pPr marL="0">
              <a:lnSpc>
                <a:spcPts val="2402"/>
              </a:lnSpc>
            </a:pPr>
            <a:r>
              <a:rPr lang="en-GB" sz="2029" b="0" i="0" spc="0" baseline="0" dirty="0">
                <a:solidFill>
                  <a:srgbClr val="000000"/>
                </a:solidFill>
                <a:latin typeface="Arial"/>
              </a:rPr>
              <a:t>sustainability?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366543-A829-3468-95BA-6B49CB1497F4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27328" y="900122"/>
            <a:ext cx="7937562" cy="5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6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Freeform 244"/>
          <p:cNvSpPr/>
          <p:nvPr/>
        </p:nvSpPr>
        <p:spPr>
          <a:xfrm>
            <a:off x="3838955" y="1097623"/>
            <a:ext cx="7014210" cy="5053584"/>
          </a:xfrm>
          <a:custGeom>
            <a:avLst/>
            <a:gdLst/>
            <a:ahLst/>
            <a:cxnLst/>
            <a:rect l="0" t="0" r="0" b="0"/>
            <a:pathLst>
              <a:path w="7014210" h="5053584">
                <a:moveTo>
                  <a:pt x="0" y="5053584"/>
                </a:moveTo>
                <a:lnTo>
                  <a:pt x="7014210" y="5053584"/>
                </a:lnTo>
                <a:lnTo>
                  <a:pt x="7014210" y="0"/>
                </a:lnTo>
                <a:lnTo>
                  <a:pt x="0" y="0"/>
                </a:lnTo>
                <a:lnTo>
                  <a:pt x="0" y="5053584"/>
                </a:lnTo>
                <a:close/>
              </a:path>
            </a:pathLst>
          </a:custGeom>
          <a:noFill/>
          <a:ln w="1778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5" name="Freeform 255"/>
          <p:cNvSpPr/>
          <p:nvPr/>
        </p:nvSpPr>
        <p:spPr>
          <a:xfrm>
            <a:off x="5086858" y="1881633"/>
            <a:ext cx="102870" cy="109727"/>
          </a:xfrm>
          <a:custGeom>
            <a:avLst/>
            <a:gdLst/>
            <a:ahLst/>
            <a:cxnLst/>
            <a:rect l="0" t="0" r="0" b="0"/>
            <a:pathLst>
              <a:path w="102870" h="109727">
                <a:moveTo>
                  <a:pt x="0" y="33146"/>
                </a:moveTo>
                <a:lnTo>
                  <a:pt x="56769" y="0"/>
                </a:lnTo>
                <a:lnTo>
                  <a:pt x="64262" y="12953"/>
                </a:lnTo>
                <a:lnTo>
                  <a:pt x="22987" y="37083"/>
                </a:lnTo>
                <a:lnTo>
                  <a:pt x="32893" y="54102"/>
                </a:lnTo>
                <a:lnTo>
                  <a:pt x="71374" y="31622"/>
                </a:lnTo>
                <a:lnTo>
                  <a:pt x="78867" y="44450"/>
                </a:lnTo>
                <a:lnTo>
                  <a:pt x="40513" y="66928"/>
                </a:lnTo>
                <a:lnTo>
                  <a:pt x="52577" y="87757"/>
                </a:lnTo>
                <a:lnTo>
                  <a:pt x="95376" y="62738"/>
                </a:lnTo>
                <a:lnTo>
                  <a:pt x="102870" y="75691"/>
                </a:lnTo>
                <a:lnTo>
                  <a:pt x="44703" y="109727"/>
                </a:lnTo>
                <a:close/>
                <a:moveTo>
                  <a:pt x="-143637" y="497636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6" name="Freeform 256"/>
          <p:cNvSpPr/>
          <p:nvPr/>
        </p:nvSpPr>
        <p:spPr>
          <a:xfrm>
            <a:off x="5173090" y="1871218"/>
            <a:ext cx="81915" cy="78613"/>
          </a:xfrm>
          <a:custGeom>
            <a:avLst/>
            <a:gdLst/>
            <a:ahLst/>
            <a:cxnLst/>
            <a:rect l="0" t="0" r="0" b="0"/>
            <a:pathLst>
              <a:path w="81915" h="78613">
                <a:moveTo>
                  <a:pt x="32005" y="3303"/>
                </a:moveTo>
                <a:cubicBezTo>
                  <a:pt x="35306" y="1652"/>
                  <a:pt x="38608" y="636"/>
                  <a:pt x="42038" y="381"/>
                </a:cubicBezTo>
                <a:cubicBezTo>
                  <a:pt x="45339" y="0"/>
                  <a:pt x="48261" y="509"/>
                  <a:pt x="50674" y="1524"/>
                </a:cubicBezTo>
                <a:cubicBezTo>
                  <a:pt x="53087" y="2667"/>
                  <a:pt x="55119" y="4318"/>
                  <a:pt x="56896" y="6350"/>
                </a:cubicBezTo>
                <a:cubicBezTo>
                  <a:pt x="58801" y="8382"/>
                  <a:pt x="60833" y="11557"/>
                  <a:pt x="63119" y="16003"/>
                </a:cubicBezTo>
                <a:lnTo>
                  <a:pt x="81915" y="51181"/>
                </a:lnTo>
                <a:lnTo>
                  <a:pt x="66802" y="59182"/>
                </a:lnTo>
                <a:lnTo>
                  <a:pt x="51436" y="30227"/>
                </a:lnTo>
                <a:cubicBezTo>
                  <a:pt x="48261" y="24130"/>
                  <a:pt x="45848" y="20321"/>
                  <a:pt x="44196" y="18923"/>
                </a:cubicBezTo>
                <a:cubicBezTo>
                  <a:pt x="42673" y="17399"/>
                  <a:pt x="40894" y="16511"/>
                  <a:pt x="38863" y="16384"/>
                </a:cubicBezTo>
                <a:cubicBezTo>
                  <a:pt x="36831" y="16129"/>
                  <a:pt x="34925" y="16511"/>
                  <a:pt x="32894" y="17654"/>
                </a:cubicBezTo>
                <a:cubicBezTo>
                  <a:pt x="30226" y="19050"/>
                  <a:pt x="28321" y="20955"/>
                  <a:pt x="27051" y="23496"/>
                </a:cubicBezTo>
                <a:cubicBezTo>
                  <a:pt x="25655" y="26036"/>
                  <a:pt x="25274" y="28575"/>
                  <a:pt x="25781" y="31369"/>
                </a:cubicBezTo>
                <a:cubicBezTo>
                  <a:pt x="26289" y="34163"/>
                  <a:pt x="28194" y="38736"/>
                  <a:pt x="31496" y="44959"/>
                </a:cubicBezTo>
                <a:lnTo>
                  <a:pt x="45213" y="70740"/>
                </a:lnTo>
                <a:lnTo>
                  <a:pt x="30226" y="78613"/>
                </a:lnTo>
                <a:lnTo>
                  <a:pt x="0" y="21972"/>
                </a:lnTo>
                <a:lnTo>
                  <a:pt x="13970" y="14605"/>
                </a:lnTo>
                <a:lnTo>
                  <a:pt x="18415" y="22861"/>
                </a:lnTo>
                <a:cubicBezTo>
                  <a:pt x="19939" y="13843"/>
                  <a:pt x="24512" y="7367"/>
                  <a:pt x="32005" y="3303"/>
                </a:cubicBezTo>
                <a:close/>
                <a:moveTo>
                  <a:pt x="-189611" y="4986782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7" name="Freeform 257"/>
          <p:cNvSpPr/>
          <p:nvPr/>
        </p:nvSpPr>
        <p:spPr>
          <a:xfrm>
            <a:off x="5247513" y="1839722"/>
            <a:ext cx="65785" cy="69469"/>
          </a:xfrm>
          <a:custGeom>
            <a:avLst/>
            <a:gdLst/>
            <a:ahLst/>
            <a:cxnLst/>
            <a:rect l="0" t="0" r="0" b="0"/>
            <a:pathLst>
              <a:path w="65785" h="69469">
                <a:moveTo>
                  <a:pt x="24002" y="15875"/>
                </a:moveTo>
                <a:cubicBezTo>
                  <a:pt x="20701" y="17526"/>
                  <a:pt x="18541" y="20067"/>
                  <a:pt x="17526" y="23495"/>
                </a:cubicBezTo>
                <a:cubicBezTo>
                  <a:pt x="16509" y="26925"/>
                  <a:pt x="17017" y="30862"/>
                  <a:pt x="19050" y="34925"/>
                </a:cubicBezTo>
                <a:lnTo>
                  <a:pt x="41909" y="23876"/>
                </a:lnTo>
                <a:cubicBezTo>
                  <a:pt x="39751" y="19558"/>
                  <a:pt x="36957" y="16764"/>
                  <a:pt x="33654" y="15494"/>
                </a:cubicBezTo>
                <a:cubicBezTo>
                  <a:pt x="30352" y="14225"/>
                  <a:pt x="27177" y="14351"/>
                  <a:pt x="24002" y="15875"/>
                </a:cubicBezTo>
                <a:close/>
                <a:moveTo>
                  <a:pt x="-245110" y="5018278"/>
                </a:moveTo>
                <a:moveTo>
                  <a:pt x="17398" y="4573"/>
                </a:moveTo>
                <a:cubicBezTo>
                  <a:pt x="26034" y="382"/>
                  <a:pt x="34163" y="0"/>
                  <a:pt x="41909" y="3302"/>
                </a:cubicBezTo>
                <a:cubicBezTo>
                  <a:pt x="49657" y="6605"/>
                  <a:pt x="56260" y="14098"/>
                  <a:pt x="61721" y="25908"/>
                </a:cubicBezTo>
                <a:lnTo>
                  <a:pt x="23367" y="44450"/>
                </a:lnTo>
                <a:cubicBezTo>
                  <a:pt x="25653" y="48895"/>
                  <a:pt x="28575" y="51817"/>
                  <a:pt x="32131" y="53213"/>
                </a:cubicBezTo>
                <a:cubicBezTo>
                  <a:pt x="35687" y="54611"/>
                  <a:pt x="39242" y="54483"/>
                  <a:pt x="42798" y="52832"/>
                </a:cubicBezTo>
                <a:cubicBezTo>
                  <a:pt x="45212" y="51563"/>
                  <a:pt x="46863" y="50038"/>
                  <a:pt x="47878" y="47880"/>
                </a:cubicBezTo>
                <a:cubicBezTo>
                  <a:pt x="48895" y="45848"/>
                  <a:pt x="49148" y="43053"/>
                  <a:pt x="48514" y="39751"/>
                </a:cubicBezTo>
                <a:lnTo>
                  <a:pt x="65023" y="34925"/>
                </a:lnTo>
                <a:cubicBezTo>
                  <a:pt x="65785" y="41530"/>
                  <a:pt x="64770" y="47244"/>
                  <a:pt x="61976" y="52198"/>
                </a:cubicBezTo>
                <a:cubicBezTo>
                  <a:pt x="59054" y="57150"/>
                  <a:pt x="54483" y="61214"/>
                  <a:pt x="48133" y="64263"/>
                </a:cubicBezTo>
                <a:cubicBezTo>
                  <a:pt x="38100" y="69088"/>
                  <a:pt x="29083" y="69469"/>
                  <a:pt x="21082" y="65278"/>
                </a:cubicBezTo>
                <a:cubicBezTo>
                  <a:pt x="14732" y="61850"/>
                  <a:pt x="9652" y="56134"/>
                  <a:pt x="5715" y="48007"/>
                </a:cubicBezTo>
                <a:cubicBezTo>
                  <a:pt x="1142" y="38482"/>
                  <a:pt x="0" y="29719"/>
                  <a:pt x="2413" y="21971"/>
                </a:cubicBezTo>
                <a:cubicBezTo>
                  <a:pt x="4698" y="14098"/>
                  <a:pt x="9778" y="8256"/>
                  <a:pt x="17398" y="4573"/>
                </a:cubicBezTo>
                <a:close/>
                <a:moveTo>
                  <a:pt x="-233808" y="5018278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8" name="Freeform 258"/>
          <p:cNvSpPr/>
          <p:nvPr/>
        </p:nvSpPr>
        <p:spPr>
          <a:xfrm>
            <a:off x="5307203" y="1810131"/>
            <a:ext cx="41656" cy="74423"/>
          </a:xfrm>
          <a:custGeom>
            <a:avLst/>
            <a:gdLst/>
            <a:ahLst/>
            <a:cxnLst/>
            <a:rect l="0" t="0" r="0" b="0"/>
            <a:pathLst>
              <a:path w="41656" h="74423">
                <a:moveTo>
                  <a:pt x="27177" y="2160"/>
                </a:moveTo>
                <a:cubicBezTo>
                  <a:pt x="30733" y="509"/>
                  <a:pt x="34543" y="0"/>
                  <a:pt x="38607" y="509"/>
                </a:cubicBezTo>
                <a:lnTo>
                  <a:pt x="39877" y="16129"/>
                </a:lnTo>
                <a:cubicBezTo>
                  <a:pt x="36575" y="15622"/>
                  <a:pt x="33781" y="15875"/>
                  <a:pt x="31495" y="16891"/>
                </a:cubicBezTo>
                <a:cubicBezTo>
                  <a:pt x="29337" y="17908"/>
                  <a:pt x="27686" y="19304"/>
                  <a:pt x="26797" y="21083"/>
                </a:cubicBezTo>
                <a:cubicBezTo>
                  <a:pt x="25781" y="22987"/>
                  <a:pt x="25526" y="25654"/>
                  <a:pt x="26035" y="29210"/>
                </a:cubicBezTo>
                <a:cubicBezTo>
                  <a:pt x="26669" y="32766"/>
                  <a:pt x="29082" y="39498"/>
                  <a:pt x="33527" y="49404"/>
                </a:cubicBezTo>
                <a:lnTo>
                  <a:pt x="41656" y="67565"/>
                </a:lnTo>
                <a:lnTo>
                  <a:pt x="26162" y="74423"/>
                </a:lnTo>
                <a:lnTo>
                  <a:pt x="0" y="15875"/>
                </a:lnTo>
                <a:lnTo>
                  <a:pt x="14350" y="9398"/>
                </a:lnTo>
                <a:lnTo>
                  <a:pt x="18161" y="17780"/>
                </a:lnTo>
                <a:cubicBezTo>
                  <a:pt x="18795" y="12700"/>
                  <a:pt x="19812" y="9144"/>
                  <a:pt x="21336" y="6985"/>
                </a:cubicBezTo>
                <a:cubicBezTo>
                  <a:pt x="22732" y="4827"/>
                  <a:pt x="24637" y="3303"/>
                  <a:pt x="27177" y="2160"/>
                </a:cubicBezTo>
                <a:close/>
                <a:moveTo>
                  <a:pt x="-261494" y="504786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59" name="Freeform 259"/>
          <p:cNvSpPr/>
          <p:nvPr/>
        </p:nvSpPr>
        <p:spPr>
          <a:xfrm>
            <a:off x="5357495" y="1783080"/>
            <a:ext cx="77470" cy="100330"/>
          </a:xfrm>
          <a:custGeom>
            <a:avLst/>
            <a:gdLst/>
            <a:ahLst/>
            <a:cxnLst/>
            <a:rect l="0" t="0" r="0" b="0"/>
            <a:pathLst>
              <a:path w="77470" h="100330">
                <a:moveTo>
                  <a:pt x="26162" y="22480"/>
                </a:moveTo>
                <a:cubicBezTo>
                  <a:pt x="22478" y="24004"/>
                  <a:pt x="19939" y="26670"/>
                  <a:pt x="18669" y="30607"/>
                </a:cubicBezTo>
                <a:cubicBezTo>
                  <a:pt x="17399" y="34544"/>
                  <a:pt x="18033" y="39498"/>
                  <a:pt x="20446" y="45593"/>
                </a:cubicBezTo>
                <a:cubicBezTo>
                  <a:pt x="22987" y="51817"/>
                  <a:pt x="26162" y="56007"/>
                  <a:pt x="29845" y="57912"/>
                </a:cubicBezTo>
                <a:cubicBezTo>
                  <a:pt x="33401" y="59817"/>
                  <a:pt x="37083" y="60072"/>
                  <a:pt x="40639" y="58548"/>
                </a:cubicBezTo>
                <a:cubicBezTo>
                  <a:pt x="44450" y="57024"/>
                  <a:pt x="47116" y="54230"/>
                  <a:pt x="48514" y="50166"/>
                </a:cubicBezTo>
                <a:cubicBezTo>
                  <a:pt x="49910" y="45974"/>
                  <a:pt x="49402" y="41022"/>
                  <a:pt x="47116" y="35180"/>
                </a:cubicBezTo>
                <a:cubicBezTo>
                  <a:pt x="44576" y="28956"/>
                  <a:pt x="41401" y="24892"/>
                  <a:pt x="37591" y="22987"/>
                </a:cubicBezTo>
                <a:cubicBezTo>
                  <a:pt x="33908" y="21082"/>
                  <a:pt x="30099" y="20829"/>
                  <a:pt x="26162" y="22480"/>
                </a:cubicBezTo>
                <a:close/>
                <a:moveTo>
                  <a:pt x="-305055" y="5074920"/>
                </a:moveTo>
                <a:moveTo>
                  <a:pt x="17271" y="12066"/>
                </a:moveTo>
                <a:cubicBezTo>
                  <a:pt x="24638" y="9017"/>
                  <a:pt x="32003" y="9780"/>
                  <a:pt x="39370" y="14351"/>
                </a:cubicBezTo>
                <a:lnTo>
                  <a:pt x="35940" y="5969"/>
                </a:lnTo>
                <a:lnTo>
                  <a:pt x="50672" y="0"/>
                </a:lnTo>
                <a:lnTo>
                  <a:pt x="72516" y="53341"/>
                </a:lnTo>
                <a:cubicBezTo>
                  <a:pt x="75310" y="60325"/>
                  <a:pt x="76962" y="65786"/>
                  <a:pt x="77215" y="69724"/>
                </a:cubicBezTo>
                <a:cubicBezTo>
                  <a:pt x="77470" y="73661"/>
                  <a:pt x="76962" y="77090"/>
                  <a:pt x="75691" y="79884"/>
                </a:cubicBezTo>
                <a:cubicBezTo>
                  <a:pt x="74421" y="82678"/>
                  <a:pt x="72263" y="85344"/>
                  <a:pt x="69214" y="88011"/>
                </a:cubicBezTo>
                <a:cubicBezTo>
                  <a:pt x="66166" y="90551"/>
                  <a:pt x="61976" y="92837"/>
                  <a:pt x="56641" y="94997"/>
                </a:cubicBezTo>
                <a:cubicBezTo>
                  <a:pt x="46608" y="99187"/>
                  <a:pt x="38734" y="100330"/>
                  <a:pt x="33020" y="98553"/>
                </a:cubicBezTo>
                <a:cubicBezTo>
                  <a:pt x="27432" y="96901"/>
                  <a:pt x="23495" y="93345"/>
                  <a:pt x="21335" y="88011"/>
                </a:cubicBezTo>
                <a:cubicBezTo>
                  <a:pt x="21208" y="87504"/>
                  <a:pt x="20955" y="86868"/>
                  <a:pt x="20701" y="86106"/>
                </a:cubicBezTo>
                <a:lnTo>
                  <a:pt x="39496" y="81026"/>
                </a:lnTo>
                <a:cubicBezTo>
                  <a:pt x="40639" y="82931"/>
                  <a:pt x="41909" y="84074"/>
                  <a:pt x="43307" y="84455"/>
                </a:cubicBezTo>
                <a:cubicBezTo>
                  <a:pt x="45339" y="84963"/>
                  <a:pt x="47878" y="84582"/>
                  <a:pt x="51053" y="83312"/>
                </a:cubicBezTo>
                <a:cubicBezTo>
                  <a:pt x="55245" y="81535"/>
                  <a:pt x="58039" y="79756"/>
                  <a:pt x="59563" y="77598"/>
                </a:cubicBezTo>
                <a:cubicBezTo>
                  <a:pt x="60578" y="76200"/>
                  <a:pt x="61087" y="74549"/>
                  <a:pt x="61087" y="72391"/>
                </a:cubicBezTo>
                <a:cubicBezTo>
                  <a:pt x="61087" y="70867"/>
                  <a:pt x="60325" y="68326"/>
                  <a:pt x="58927" y="64898"/>
                </a:cubicBezTo>
                <a:lnTo>
                  <a:pt x="55371" y="56135"/>
                </a:lnTo>
                <a:cubicBezTo>
                  <a:pt x="53213" y="64517"/>
                  <a:pt x="48640" y="70105"/>
                  <a:pt x="41401" y="73025"/>
                </a:cubicBezTo>
                <a:cubicBezTo>
                  <a:pt x="33527" y="76328"/>
                  <a:pt x="25781" y="75566"/>
                  <a:pt x="18288" y="70740"/>
                </a:cubicBezTo>
                <a:cubicBezTo>
                  <a:pt x="12445" y="66803"/>
                  <a:pt x="8001" y="60961"/>
                  <a:pt x="4699" y="52960"/>
                </a:cubicBezTo>
                <a:cubicBezTo>
                  <a:pt x="634" y="43054"/>
                  <a:pt x="0" y="34417"/>
                  <a:pt x="2539" y="27179"/>
                </a:cubicBezTo>
                <a:cubicBezTo>
                  <a:pt x="5207" y="20067"/>
                  <a:pt x="10159" y="14986"/>
                  <a:pt x="17271" y="12066"/>
                </a:cubicBezTo>
                <a:close/>
                <a:moveTo>
                  <a:pt x="-294641" y="507492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0" name="Freeform 260"/>
          <p:cNvSpPr/>
          <p:nvPr/>
        </p:nvSpPr>
        <p:spPr>
          <a:xfrm>
            <a:off x="5419725" y="1755903"/>
            <a:ext cx="61976" cy="104520"/>
          </a:xfrm>
          <a:custGeom>
            <a:avLst/>
            <a:gdLst/>
            <a:ahLst/>
            <a:cxnLst/>
            <a:rect l="0" t="0" r="0" b="0"/>
            <a:pathLst>
              <a:path w="61976" h="104520">
                <a:moveTo>
                  <a:pt x="0" y="22606"/>
                </a:moveTo>
                <a:lnTo>
                  <a:pt x="16890" y="16382"/>
                </a:lnTo>
                <a:lnTo>
                  <a:pt x="46990" y="53975"/>
                </a:lnTo>
                <a:lnTo>
                  <a:pt x="45465" y="5969"/>
                </a:lnTo>
                <a:lnTo>
                  <a:pt x="61976" y="0"/>
                </a:lnTo>
                <a:lnTo>
                  <a:pt x="61848" y="65786"/>
                </a:lnTo>
                <a:lnTo>
                  <a:pt x="61848" y="77596"/>
                </a:lnTo>
                <a:cubicBezTo>
                  <a:pt x="61721" y="81661"/>
                  <a:pt x="61467" y="84836"/>
                  <a:pt x="60833" y="87121"/>
                </a:cubicBezTo>
                <a:cubicBezTo>
                  <a:pt x="60197" y="89534"/>
                  <a:pt x="59309" y="91567"/>
                  <a:pt x="58165" y="93344"/>
                </a:cubicBezTo>
                <a:cubicBezTo>
                  <a:pt x="56896" y="94995"/>
                  <a:pt x="55117" y="96646"/>
                  <a:pt x="52959" y="98170"/>
                </a:cubicBezTo>
                <a:cubicBezTo>
                  <a:pt x="50800" y="99694"/>
                  <a:pt x="48259" y="101092"/>
                  <a:pt x="45211" y="102107"/>
                </a:cubicBezTo>
                <a:cubicBezTo>
                  <a:pt x="42164" y="103251"/>
                  <a:pt x="38989" y="104013"/>
                  <a:pt x="35814" y="104520"/>
                </a:cubicBezTo>
                <a:lnTo>
                  <a:pt x="29845" y="92456"/>
                </a:lnTo>
                <a:cubicBezTo>
                  <a:pt x="32511" y="92075"/>
                  <a:pt x="34925" y="91567"/>
                  <a:pt x="36829" y="90805"/>
                </a:cubicBezTo>
                <a:cubicBezTo>
                  <a:pt x="40640" y="89407"/>
                  <a:pt x="42926" y="87376"/>
                  <a:pt x="43941" y="84455"/>
                </a:cubicBezTo>
                <a:cubicBezTo>
                  <a:pt x="44958" y="81661"/>
                  <a:pt x="45211" y="78358"/>
                  <a:pt x="44958" y="74676"/>
                </a:cubicBezTo>
                <a:close/>
                <a:moveTo>
                  <a:pt x="-340234" y="510209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1" name="Freeform 261"/>
          <p:cNvSpPr/>
          <p:nvPr/>
        </p:nvSpPr>
        <p:spPr>
          <a:xfrm>
            <a:off x="5525770" y="1703071"/>
            <a:ext cx="80137" cy="94107"/>
          </a:xfrm>
          <a:custGeom>
            <a:avLst/>
            <a:gdLst/>
            <a:ahLst/>
            <a:cxnLst/>
            <a:rect l="0" t="0" r="0" b="0"/>
            <a:pathLst>
              <a:path w="80137" h="94107">
                <a:moveTo>
                  <a:pt x="25145" y="3301"/>
                </a:moveTo>
                <a:cubicBezTo>
                  <a:pt x="35814" y="126"/>
                  <a:pt x="44576" y="0"/>
                  <a:pt x="51434" y="3047"/>
                </a:cubicBezTo>
                <a:cubicBezTo>
                  <a:pt x="58165" y="6095"/>
                  <a:pt x="62864" y="11557"/>
                  <a:pt x="65532" y="19176"/>
                </a:cubicBezTo>
                <a:lnTo>
                  <a:pt x="48514" y="25145"/>
                </a:lnTo>
                <a:cubicBezTo>
                  <a:pt x="46482" y="20954"/>
                  <a:pt x="44069" y="18288"/>
                  <a:pt x="41020" y="17145"/>
                </a:cubicBezTo>
                <a:cubicBezTo>
                  <a:pt x="37972" y="16001"/>
                  <a:pt x="34163" y="16128"/>
                  <a:pt x="29337" y="17526"/>
                </a:cubicBezTo>
                <a:cubicBezTo>
                  <a:pt x="24383" y="19050"/>
                  <a:pt x="20701" y="21208"/>
                  <a:pt x="18541" y="24129"/>
                </a:cubicBezTo>
                <a:cubicBezTo>
                  <a:pt x="17145" y="26034"/>
                  <a:pt x="16764" y="28066"/>
                  <a:pt x="17399" y="30226"/>
                </a:cubicBezTo>
                <a:cubicBezTo>
                  <a:pt x="18033" y="32258"/>
                  <a:pt x="19303" y="33654"/>
                  <a:pt x="21463" y="34670"/>
                </a:cubicBezTo>
                <a:cubicBezTo>
                  <a:pt x="24257" y="35814"/>
                  <a:pt x="29971" y="36068"/>
                  <a:pt x="38989" y="35559"/>
                </a:cubicBezTo>
                <a:cubicBezTo>
                  <a:pt x="47878" y="35051"/>
                  <a:pt x="54609" y="35178"/>
                  <a:pt x="59308" y="36068"/>
                </a:cubicBezTo>
                <a:cubicBezTo>
                  <a:pt x="63881" y="36957"/>
                  <a:pt x="67945" y="38862"/>
                  <a:pt x="71246" y="41909"/>
                </a:cubicBezTo>
                <a:cubicBezTo>
                  <a:pt x="74676" y="44831"/>
                  <a:pt x="77089" y="49021"/>
                  <a:pt x="78739" y="54356"/>
                </a:cubicBezTo>
                <a:cubicBezTo>
                  <a:pt x="80137" y="59308"/>
                  <a:pt x="80137" y="64262"/>
                  <a:pt x="78739" y="69214"/>
                </a:cubicBezTo>
                <a:cubicBezTo>
                  <a:pt x="77343" y="74295"/>
                  <a:pt x="74421" y="78613"/>
                  <a:pt x="70103" y="82169"/>
                </a:cubicBezTo>
                <a:cubicBezTo>
                  <a:pt x="65785" y="85725"/>
                  <a:pt x="59944" y="88645"/>
                  <a:pt x="52577" y="90804"/>
                </a:cubicBezTo>
                <a:cubicBezTo>
                  <a:pt x="41909" y="94107"/>
                  <a:pt x="32893" y="94107"/>
                  <a:pt x="25653" y="90804"/>
                </a:cubicBezTo>
                <a:cubicBezTo>
                  <a:pt x="18414" y="87629"/>
                  <a:pt x="12826" y="81407"/>
                  <a:pt x="8889" y="72263"/>
                </a:cubicBezTo>
                <a:lnTo>
                  <a:pt x="25019" y="65658"/>
                </a:lnTo>
                <a:cubicBezTo>
                  <a:pt x="27685" y="70865"/>
                  <a:pt x="30988" y="74421"/>
                  <a:pt x="34797" y="76072"/>
                </a:cubicBezTo>
                <a:cubicBezTo>
                  <a:pt x="38734" y="77851"/>
                  <a:pt x="43180" y="77851"/>
                  <a:pt x="48387" y="76326"/>
                </a:cubicBezTo>
                <a:cubicBezTo>
                  <a:pt x="53975" y="74676"/>
                  <a:pt x="57784" y="72263"/>
                  <a:pt x="59816" y="69088"/>
                </a:cubicBezTo>
                <a:cubicBezTo>
                  <a:pt x="61976" y="65913"/>
                  <a:pt x="62483" y="62738"/>
                  <a:pt x="61595" y="59563"/>
                </a:cubicBezTo>
                <a:cubicBezTo>
                  <a:pt x="60959" y="57658"/>
                  <a:pt x="59944" y="56007"/>
                  <a:pt x="58293" y="54990"/>
                </a:cubicBezTo>
                <a:cubicBezTo>
                  <a:pt x="56641" y="53975"/>
                  <a:pt x="54228" y="53339"/>
                  <a:pt x="51053" y="53213"/>
                </a:cubicBezTo>
                <a:cubicBezTo>
                  <a:pt x="48768" y="53085"/>
                  <a:pt x="43814" y="53213"/>
                  <a:pt x="36195" y="53594"/>
                </a:cubicBezTo>
                <a:cubicBezTo>
                  <a:pt x="26289" y="54101"/>
                  <a:pt x="19050" y="53213"/>
                  <a:pt x="14351" y="51053"/>
                </a:cubicBezTo>
                <a:cubicBezTo>
                  <a:pt x="7746" y="47878"/>
                  <a:pt x="3428" y="43052"/>
                  <a:pt x="1396" y="36321"/>
                </a:cubicBezTo>
                <a:cubicBezTo>
                  <a:pt x="0" y="32003"/>
                  <a:pt x="126" y="27558"/>
                  <a:pt x="1396" y="23114"/>
                </a:cubicBezTo>
                <a:cubicBezTo>
                  <a:pt x="2666" y="18541"/>
                  <a:pt x="5333" y="14604"/>
                  <a:pt x="9397" y="11302"/>
                </a:cubicBezTo>
                <a:cubicBezTo>
                  <a:pt x="13462" y="7874"/>
                  <a:pt x="18669" y="5333"/>
                  <a:pt x="25145" y="3301"/>
                </a:cubicBezTo>
                <a:close/>
                <a:moveTo>
                  <a:pt x="-374142" y="515492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2" name="Freeform 262"/>
          <p:cNvSpPr/>
          <p:nvPr/>
        </p:nvSpPr>
        <p:spPr>
          <a:xfrm>
            <a:off x="5613019" y="1704975"/>
            <a:ext cx="68198" cy="68961"/>
          </a:xfrm>
          <a:custGeom>
            <a:avLst/>
            <a:gdLst/>
            <a:ahLst/>
            <a:cxnLst/>
            <a:rect l="0" t="0" r="0" b="0"/>
            <a:pathLst>
              <a:path w="68198" h="68961">
                <a:moveTo>
                  <a:pt x="28828" y="15875"/>
                </a:moveTo>
                <a:cubicBezTo>
                  <a:pt x="24510" y="16891"/>
                  <a:pt x="21335" y="19431"/>
                  <a:pt x="19303" y="23496"/>
                </a:cubicBezTo>
                <a:cubicBezTo>
                  <a:pt x="17145" y="27560"/>
                  <a:pt x="16890" y="32640"/>
                  <a:pt x="18541" y="38862"/>
                </a:cubicBezTo>
                <a:cubicBezTo>
                  <a:pt x="20065" y="44959"/>
                  <a:pt x="22733" y="49277"/>
                  <a:pt x="26542" y="51816"/>
                </a:cubicBezTo>
                <a:cubicBezTo>
                  <a:pt x="30226" y="54356"/>
                  <a:pt x="34290" y="55118"/>
                  <a:pt x="38608" y="53975"/>
                </a:cubicBezTo>
                <a:cubicBezTo>
                  <a:pt x="42926" y="52960"/>
                  <a:pt x="46101" y="50292"/>
                  <a:pt x="48133" y="46355"/>
                </a:cubicBezTo>
                <a:cubicBezTo>
                  <a:pt x="50165" y="42291"/>
                  <a:pt x="50419" y="37211"/>
                  <a:pt x="48895" y="30861"/>
                </a:cubicBezTo>
                <a:cubicBezTo>
                  <a:pt x="47244" y="24766"/>
                  <a:pt x="44577" y="20447"/>
                  <a:pt x="40894" y="17908"/>
                </a:cubicBezTo>
                <a:cubicBezTo>
                  <a:pt x="37084" y="15495"/>
                  <a:pt x="33146" y="14733"/>
                  <a:pt x="28828" y="15875"/>
                </a:cubicBezTo>
                <a:close/>
                <a:moveTo>
                  <a:pt x="-475869" y="5153025"/>
                </a:moveTo>
                <a:moveTo>
                  <a:pt x="25272" y="2414"/>
                </a:moveTo>
                <a:cubicBezTo>
                  <a:pt x="34671" y="0"/>
                  <a:pt x="43179" y="1143"/>
                  <a:pt x="50800" y="5716"/>
                </a:cubicBezTo>
                <a:cubicBezTo>
                  <a:pt x="58420" y="10160"/>
                  <a:pt x="63372" y="17146"/>
                  <a:pt x="65785" y="26543"/>
                </a:cubicBezTo>
                <a:cubicBezTo>
                  <a:pt x="68198" y="35941"/>
                  <a:pt x="67183" y="44450"/>
                  <a:pt x="62610" y="52197"/>
                </a:cubicBezTo>
                <a:cubicBezTo>
                  <a:pt x="58165" y="59945"/>
                  <a:pt x="51308" y="65024"/>
                  <a:pt x="42164" y="67437"/>
                </a:cubicBezTo>
                <a:cubicBezTo>
                  <a:pt x="36448" y="68835"/>
                  <a:pt x="30607" y="68961"/>
                  <a:pt x="24765" y="67691"/>
                </a:cubicBezTo>
                <a:cubicBezTo>
                  <a:pt x="18922" y="66422"/>
                  <a:pt x="14096" y="63754"/>
                  <a:pt x="10033" y="59436"/>
                </a:cubicBezTo>
                <a:cubicBezTo>
                  <a:pt x="6096" y="55118"/>
                  <a:pt x="3175" y="49404"/>
                  <a:pt x="1396" y="42291"/>
                </a:cubicBezTo>
                <a:cubicBezTo>
                  <a:pt x="0" y="36830"/>
                  <a:pt x="0" y="31116"/>
                  <a:pt x="1396" y="25400"/>
                </a:cubicBezTo>
                <a:cubicBezTo>
                  <a:pt x="2794" y="19559"/>
                  <a:pt x="5588" y="14605"/>
                  <a:pt x="9778" y="10668"/>
                </a:cubicBezTo>
                <a:cubicBezTo>
                  <a:pt x="14096" y="6731"/>
                  <a:pt x="19177" y="3937"/>
                  <a:pt x="25272" y="2414"/>
                </a:cubicBezTo>
                <a:close/>
                <a:moveTo>
                  <a:pt x="-462408" y="515302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3" name="Freeform 263"/>
          <p:cNvSpPr/>
          <p:nvPr/>
        </p:nvSpPr>
        <p:spPr>
          <a:xfrm>
            <a:off x="5687059" y="1684529"/>
            <a:ext cx="70486" cy="72898"/>
          </a:xfrm>
          <a:custGeom>
            <a:avLst/>
            <a:gdLst/>
            <a:ahLst/>
            <a:cxnLst/>
            <a:rect l="0" t="0" r="0" b="0"/>
            <a:pathLst>
              <a:path w="70486" h="72898">
                <a:moveTo>
                  <a:pt x="0" y="12318"/>
                </a:moveTo>
                <a:lnTo>
                  <a:pt x="16637" y="8636"/>
                </a:lnTo>
                <a:lnTo>
                  <a:pt x="22733" y="37592"/>
                </a:lnTo>
                <a:cubicBezTo>
                  <a:pt x="24638" y="46355"/>
                  <a:pt x="26162" y="51688"/>
                  <a:pt x="27179" y="53593"/>
                </a:cubicBezTo>
                <a:cubicBezTo>
                  <a:pt x="28194" y="55499"/>
                  <a:pt x="29719" y="56768"/>
                  <a:pt x="31496" y="57531"/>
                </a:cubicBezTo>
                <a:cubicBezTo>
                  <a:pt x="33401" y="58419"/>
                  <a:pt x="35561" y="58546"/>
                  <a:pt x="38100" y="58038"/>
                </a:cubicBezTo>
                <a:cubicBezTo>
                  <a:pt x="40894" y="57404"/>
                  <a:pt x="43307" y="56133"/>
                  <a:pt x="45212" y="54101"/>
                </a:cubicBezTo>
                <a:cubicBezTo>
                  <a:pt x="47118" y="52069"/>
                  <a:pt x="48261" y="49783"/>
                  <a:pt x="48514" y="47243"/>
                </a:cubicBezTo>
                <a:cubicBezTo>
                  <a:pt x="48895" y="44831"/>
                  <a:pt x="48133" y="38988"/>
                  <a:pt x="46101" y="30099"/>
                </a:cubicBezTo>
                <a:lnTo>
                  <a:pt x="40513" y="3556"/>
                </a:lnTo>
                <a:lnTo>
                  <a:pt x="57024" y="0"/>
                </a:lnTo>
                <a:lnTo>
                  <a:pt x="70486" y="62864"/>
                </a:lnTo>
                <a:lnTo>
                  <a:pt x="55119" y="66167"/>
                </a:lnTo>
                <a:lnTo>
                  <a:pt x="53087" y="56768"/>
                </a:lnTo>
                <a:cubicBezTo>
                  <a:pt x="51562" y="60579"/>
                  <a:pt x="49150" y="63881"/>
                  <a:pt x="45720" y="66548"/>
                </a:cubicBezTo>
                <a:cubicBezTo>
                  <a:pt x="42419" y="69342"/>
                  <a:pt x="38736" y="71119"/>
                  <a:pt x="34544" y="72008"/>
                </a:cubicBezTo>
                <a:cubicBezTo>
                  <a:pt x="30354" y="72898"/>
                  <a:pt x="26417" y="72770"/>
                  <a:pt x="22606" y="71627"/>
                </a:cubicBezTo>
                <a:cubicBezTo>
                  <a:pt x="18924" y="70485"/>
                  <a:pt x="15875" y="68452"/>
                  <a:pt x="13717" y="65405"/>
                </a:cubicBezTo>
                <a:cubicBezTo>
                  <a:pt x="11557" y="62356"/>
                  <a:pt x="9780" y="57912"/>
                  <a:pt x="8510" y="51943"/>
                </a:cubicBezTo>
                <a:close/>
                <a:moveTo>
                  <a:pt x="-525906" y="5173471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4" name="Freeform 264"/>
          <p:cNvSpPr/>
          <p:nvPr/>
        </p:nvSpPr>
        <p:spPr>
          <a:xfrm>
            <a:off x="5764403" y="1673225"/>
            <a:ext cx="41275" cy="70740"/>
          </a:xfrm>
          <a:custGeom>
            <a:avLst/>
            <a:gdLst/>
            <a:ahLst/>
            <a:cxnLst/>
            <a:rect l="0" t="0" r="0" b="0"/>
            <a:pathLst>
              <a:path w="41275" h="70740">
                <a:moveTo>
                  <a:pt x="29591" y="635"/>
                </a:moveTo>
                <a:cubicBezTo>
                  <a:pt x="33400" y="0"/>
                  <a:pt x="37337" y="381"/>
                  <a:pt x="41275" y="1905"/>
                </a:cubicBezTo>
                <a:lnTo>
                  <a:pt x="38735" y="17399"/>
                </a:lnTo>
                <a:cubicBezTo>
                  <a:pt x="35560" y="16003"/>
                  <a:pt x="32766" y="15622"/>
                  <a:pt x="30352" y="16003"/>
                </a:cubicBezTo>
                <a:cubicBezTo>
                  <a:pt x="27939" y="16510"/>
                  <a:pt x="26162" y="17527"/>
                  <a:pt x="24764" y="19050"/>
                </a:cubicBezTo>
                <a:cubicBezTo>
                  <a:pt x="23368" y="20702"/>
                  <a:pt x="22479" y="23241"/>
                  <a:pt x="22098" y="26797"/>
                </a:cubicBezTo>
                <a:cubicBezTo>
                  <a:pt x="21843" y="30227"/>
                  <a:pt x="22606" y="37466"/>
                  <a:pt x="24637" y="48134"/>
                </a:cubicBezTo>
                <a:lnTo>
                  <a:pt x="28067" y="67691"/>
                </a:lnTo>
                <a:lnTo>
                  <a:pt x="11430" y="70740"/>
                </a:lnTo>
                <a:lnTo>
                  <a:pt x="0" y="7493"/>
                </a:lnTo>
                <a:lnTo>
                  <a:pt x="15493" y="4699"/>
                </a:lnTo>
                <a:lnTo>
                  <a:pt x="17144" y="13716"/>
                </a:lnTo>
                <a:cubicBezTo>
                  <a:pt x="19050" y="9017"/>
                  <a:pt x="20955" y="5716"/>
                  <a:pt x="22732" y="4065"/>
                </a:cubicBezTo>
                <a:cubicBezTo>
                  <a:pt x="24637" y="2286"/>
                  <a:pt x="26924" y="1143"/>
                  <a:pt x="29591" y="635"/>
                </a:cubicBezTo>
                <a:close/>
                <a:moveTo>
                  <a:pt x="-580263" y="518477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5" name="Freeform 265"/>
          <p:cNvSpPr/>
          <p:nvPr/>
        </p:nvSpPr>
        <p:spPr>
          <a:xfrm>
            <a:off x="5814186" y="1665224"/>
            <a:ext cx="62992" cy="68961"/>
          </a:xfrm>
          <a:custGeom>
            <a:avLst/>
            <a:gdLst/>
            <a:ahLst/>
            <a:cxnLst/>
            <a:rect l="0" t="0" r="0" b="0"/>
            <a:pathLst>
              <a:path w="62992" h="68961">
                <a:moveTo>
                  <a:pt x="27433" y="1143"/>
                </a:moveTo>
                <a:cubicBezTo>
                  <a:pt x="35179" y="0"/>
                  <a:pt x="41529" y="636"/>
                  <a:pt x="46610" y="3303"/>
                </a:cubicBezTo>
                <a:cubicBezTo>
                  <a:pt x="51690" y="5969"/>
                  <a:pt x="55754" y="10542"/>
                  <a:pt x="58674" y="17146"/>
                </a:cubicBezTo>
                <a:lnTo>
                  <a:pt x="42673" y="22606"/>
                </a:lnTo>
                <a:cubicBezTo>
                  <a:pt x="41529" y="19305"/>
                  <a:pt x="39879" y="17018"/>
                  <a:pt x="37719" y="15622"/>
                </a:cubicBezTo>
                <a:cubicBezTo>
                  <a:pt x="35434" y="14224"/>
                  <a:pt x="32767" y="13843"/>
                  <a:pt x="29592" y="14224"/>
                </a:cubicBezTo>
                <a:cubicBezTo>
                  <a:pt x="25400" y="14860"/>
                  <a:pt x="22353" y="16892"/>
                  <a:pt x="20321" y="20067"/>
                </a:cubicBezTo>
                <a:cubicBezTo>
                  <a:pt x="18161" y="23368"/>
                  <a:pt x="17654" y="28448"/>
                  <a:pt x="18669" y="35180"/>
                </a:cubicBezTo>
                <a:cubicBezTo>
                  <a:pt x="19812" y="42673"/>
                  <a:pt x="21844" y="47880"/>
                  <a:pt x="24892" y="50547"/>
                </a:cubicBezTo>
                <a:cubicBezTo>
                  <a:pt x="27814" y="53341"/>
                  <a:pt x="31497" y="54356"/>
                  <a:pt x="35815" y="53722"/>
                </a:cubicBezTo>
                <a:cubicBezTo>
                  <a:pt x="38990" y="53213"/>
                  <a:pt x="41403" y="51943"/>
                  <a:pt x="43180" y="49785"/>
                </a:cubicBezTo>
                <a:cubicBezTo>
                  <a:pt x="44959" y="47753"/>
                  <a:pt x="45974" y="44323"/>
                  <a:pt x="46102" y="39879"/>
                </a:cubicBezTo>
                <a:lnTo>
                  <a:pt x="62992" y="40132"/>
                </a:lnTo>
                <a:cubicBezTo>
                  <a:pt x="62485" y="48006"/>
                  <a:pt x="60072" y="54230"/>
                  <a:pt x="55754" y="58801"/>
                </a:cubicBezTo>
                <a:cubicBezTo>
                  <a:pt x="51435" y="63373"/>
                  <a:pt x="45212" y="66294"/>
                  <a:pt x="37085" y="67565"/>
                </a:cubicBezTo>
                <a:cubicBezTo>
                  <a:pt x="27686" y="68961"/>
                  <a:pt x="19940" y="67056"/>
                  <a:pt x="13462" y="62104"/>
                </a:cubicBezTo>
                <a:cubicBezTo>
                  <a:pt x="7112" y="57023"/>
                  <a:pt x="3175" y="49276"/>
                  <a:pt x="1652" y="38990"/>
                </a:cubicBezTo>
                <a:cubicBezTo>
                  <a:pt x="0" y="28448"/>
                  <a:pt x="1652" y="19812"/>
                  <a:pt x="6223" y="13209"/>
                </a:cubicBezTo>
                <a:cubicBezTo>
                  <a:pt x="10923" y="6605"/>
                  <a:pt x="18035" y="2541"/>
                  <a:pt x="27433" y="1143"/>
                </a:cubicBezTo>
                <a:close/>
                <a:moveTo>
                  <a:pt x="-622553" y="5192776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6" name="Freeform 266"/>
          <p:cNvSpPr/>
          <p:nvPr/>
        </p:nvSpPr>
        <p:spPr>
          <a:xfrm>
            <a:off x="5882385" y="1656461"/>
            <a:ext cx="61468" cy="68835"/>
          </a:xfrm>
          <a:custGeom>
            <a:avLst/>
            <a:gdLst/>
            <a:ahLst/>
            <a:cxnLst/>
            <a:rect l="0" t="0" r="0" b="0"/>
            <a:pathLst>
              <a:path w="61468" h="68835">
                <a:moveTo>
                  <a:pt x="29084" y="13843"/>
                </a:moveTo>
                <a:cubicBezTo>
                  <a:pt x="25400" y="14224"/>
                  <a:pt x="22480" y="15875"/>
                  <a:pt x="20448" y="18924"/>
                </a:cubicBezTo>
                <a:cubicBezTo>
                  <a:pt x="18288" y="21844"/>
                  <a:pt x="17526" y="25655"/>
                  <a:pt x="18161" y="30226"/>
                </a:cubicBezTo>
                <a:lnTo>
                  <a:pt x="43307" y="27305"/>
                </a:lnTo>
                <a:cubicBezTo>
                  <a:pt x="42673" y="22480"/>
                  <a:pt x="41022" y="18924"/>
                  <a:pt x="38355" y="16637"/>
                </a:cubicBezTo>
                <a:cubicBezTo>
                  <a:pt x="35561" y="14351"/>
                  <a:pt x="32512" y="13462"/>
                  <a:pt x="29084" y="13843"/>
                </a:cubicBezTo>
                <a:close/>
                <a:moveTo>
                  <a:pt x="-694689" y="5201539"/>
                </a:moveTo>
                <a:moveTo>
                  <a:pt x="26670" y="1017"/>
                </a:moveTo>
                <a:cubicBezTo>
                  <a:pt x="36068" y="0"/>
                  <a:pt x="43943" y="2286"/>
                  <a:pt x="50166" y="7874"/>
                </a:cubicBezTo>
                <a:cubicBezTo>
                  <a:pt x="56388" y="13589"/>
                  <a:pt x="60072" y="22861"/>
                  <a:pt x="61342" y="35814"/>
                </a:cubicBezTo>
                <a:lnTo>
                  <a:pt x="19050" y="40641"/>
                </a:lnTo>
                <a:cubicBezTo>
                  <a:pt x="19686" y="45593"/>
                  <a:pt x="21463" y="49276"/>
                  <a:pt x="24385" y="51817"/>
                </a:cubicBezTo>
                <a:cubicBezTo>
                  <a:pt x="27305" y="54356"/>
                  <a:pt x="30735" y="55373"/>
                  <a:pt x="34544" y="54864"/>
                </a:cubicBezTo>
                <a:cubicBezTo>
                  <a:pt x="37211" y="54611"/>
                  <a:pt x="39370" y="53594"/>
                  <a:pt x="41022" y="51943"/>
                </a:cubicBezTo>
                <a:cubicBezTo>
                  <a:pt x="42673" y="50293"/>
                  <a:pt x="43816" y="47880"/>
                  <a:pt x="44324" y="44578"/>
                </a:cubicBezTo>
                <a:lnTo>
                  <a:pt x="61468" y="45467"/>
                </a:lnTo>
                <a:cubicBezTo>
                  <a:pt x="59944" y="51817"/>
                  <a:pt x="57150" y="56897"/>
                  <a:pt x="52832" y="60706"/>
                </a:cubicBezTo>
                <a:cubicBezTo>
                  <a:pt x="48515" y="64389"/>
                  <a:pt x="42799" y="66675"/>
                  <a:pt x="35815" y="67564"/>
                </a:cubicBezTo>
                <a:cubicBezTo>
                  <a:pt x="24766" y="68835"/>
                  <a:pt x="16130" y="66041"/>
                  <a:pt x="10034" y="59436"/>
                </a:cubicBezTo>
                <a:cubicBezTo>
                  <a:pt x="5080" y="54103"/>
                  <a:pt x="2160" y="46991"/>
                  <a:pt x="1143" y="38100"/>
                </a:cubicBezTo>
                <a:cubicBezTo>
                  <a:pt x="0" y="27560"/>
                  <a:pt x="1779" y="19050"/>
                  <a:pt x="6731" y="12319"/>
                </a:cubicBezTo>
                <a:cubicBezTo>
                  <a:pt x="11557" y="5716"/>
                  <a:pt x="18161" y="2032"/>
                  <a:pt x="26670" y="1017"/>
                </a:cubicBezTo>
                <a:close/>
                <a:moveTo>
                  <a:pt x="-681863" y="520153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7" name="Freeform 267"/>
          <p:cNvSpPr/>
          <p:nvPr/>
        </p:nvSpPr>
        <p:spPr>
          <a:xfrm>
            <a:off x="6237859" y="1623949"/>
            <a:ext cx="72389" cy="89662"/>
          </a:xfrm>
          <a:custGeom>
            <a:avLst/>
            <a:gdLst/>
            <a:ahLst/>
            <a:cxnLst/>
            <a:rect l="0" t="0" r="0" b="0"/>
            <a:pathLst>
              <a:path w="72389" h="89662">
                <a:moveTo>
                  <a:pt x="22860" y="16256"/>
                </a:moveTo>
                <a:lnTo>
                  <a:pt x="21208" y="41275"/>
                </a:lnTo>
                <a:lnTo>
                  <a:pt x="30987" y="41911"/>
                </a:lnTo>
                <a:cubicBezTo>
                  <a:pt x="37973" y="42418"/>
                  <a:pt x="42671" y="42292"/>
                  <a:pt x="45085" y="41530"/>
                </a:cubicBezTo>
                <a:cubicBezTo>
                  <a:pt x="47625" y="40767"/>
                  <a:pt x="49530" y="39498"/>
                  <a:pt x="51054" y="37592"/>
                </a:cubicBezTo>
                <a:cubicBezTo>
                  <a:pt x="52450" y="35687"/>
                  <a:pt x="53339" y="33401"/>
                  <a:pt x="53467" y="30861"/>
                </a:cubicBezTo>
                <a:cubicBezTo>
                  <a:pt x="53720" y="27560"/>
                  <a:pt x="52958" y="24892"/>
                  <a:pt x="51181" y="22734"/>
                </a:cubicBezTo>
                <a:cubicBezTo>
                  <a:pt x="49402" y="20448"/>
                  <a:pt x="47117" y="19050"/>
                  <a:pt x="44323" y="18288"/>
                </a:cubicBezTo>
                <a:cubicBezTo>
                  <a:pt x="42163" y="17780"/>
                  <a:pt x="37973" y="17273"/>
                  <a:pt x="31495" y="16765"/>
                </a:cubicBezTo>
                <a:close/>
                <a:moveTo>
                  <a:pt x="-1020064" y="5234051"/>
                </a:moveTo>
                <a:moveTo>
                  <a:pt x="5969" y="0"/>
                </a:moveTo>
                <a:lnTo>
                  <a:pt x="34670" y="2032"/>
                </a:lnTo>
                <a:cubicBezTo>
                  <a:pt x="45593" y="2667"/>
                  <a:pt x="52577" y="3684"/>
                  <a:pt x="55880" y="4699"/>
                </a:cubicBezTo>
                <a:cubicBezTo>
                  <a:pt x="60832" y="6478"/>
                  <a:pt x="64896" y="9653"/>
                  <a:pt x="67944" y="14224"/>
                </a:cubicBezTo>
                <a:cubicBezTo>
                  <a:pt x="71119" y="18923"/>
                  <a:pt x="72389" y="24766"/>
                  <a:pt x="71881" y="31878"/>
                </a:cubicBezTo>
                <a:cubicBezTo>
                  <a:pt x="71500" y="37211"/>
                  <a:pt x="70231" y="41784"/>
                  <a:pt x="68071" y="45340"/>
                </a:cubicBezTo>
                <a:cubicBezTo>
                  <a:pt x="65786" y="48896"/>
                  <a:pt x="63119" y="51690"/>
                  <a:pt x="59944" y="53594"/>
                </a:cubicBezTo>
                <a:cubicBezTo>
                  <a:pt x="56769" y="55499"/>
                  <a:pt x="53594" y="56642"/>
                  <a:pt x="50419" y="57150"/>
                </a:cubicBezTo>
                <a:cubicBezTo>
                  <a:pt x="46100" y="57659"/>
                  <a:pt x="39877" y="57659"/>
                  <a:pt x="31750" y="57150"/>
                </a:cubicBezTo>
                <a:lnTo>
                  <a:pt x="20193" y="56388"/>
                </a:lnTo>
                <a:lnTo>
                  <a:pt x="17906" y="89662"/>
                </a:lnTo>
                <a:lnTo>
                  <a:pt x="0" y="88519"/>
                </a:lnTo>
                <a:close/>
                <a:moveTo>
                  <a:pt x="-1003808" y="5234051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8" name="Freeform 268"/>
          <p:cNvSpPr/>
          <p:nvPr/>
        </p:nvSpPr>
        <p:spPr>
          <a:xfrm>
            <a:off x="6319773" y="1654684"/>
            <a:ext cx="47753" cy="65532"/>
          </a:xfrm>
          <a:custGeom>
            <a:avLst/>
            <a:gdLst/>
            <a:ahLst/>
            <a:cxnLst/>
            <a:rect l="0" t="0" r="0" b="0"/>
            <a:pathLst>
              <a:path w="47753" h="65532">
                <a:moveTo>
                  <a:pt x="36957" y="1651"/>
                </a:moveTo>
                <a:cubicBezTo>
                  <a:pt x="40767" y="2032"/>
                  <a:pt x="44450" y="3428"/>
                  <a:pt x="47753" y="5969"/>
                </a:cubicBezTo>
                <a:lnTo>
                  <a:pt x="41022" y="20065"/>
                </a:lnTo>
                <a:cubicBezTo>
                  <a:pt x="38355" y="18033"/>
                  <a:pt x="35815" y="16763"/>
                  <a:pt x="33402" y="16509"/>
                </a:cubicBezTo>
                <a:cubicBezTo>
                  <a:pt x="30988" y="16256"/>
                  <a:pt x="28956" y="16763"/>
                  <a:pt x="27179" y="17907"/>
                </a:cubicBezTo>
                <a:cubicBezTo>
                  <a:pt x="25400" y="19050"/>
                  <a:pt x="23877" y="21208"/>
                  <a:pt x="22606" y="24511"/>
                </a:cubicBezTo>
                <a:cubicBezTo>
                  <a:pt x="21210" y="27939"/>
                  <a:pt x="20067" y="34925"/>
                  <a:pt x="18923" y="45846"/>
                </a:cubicBezTo>
                <a:lnTo>
                  <a:pt x="17018" y="65532"/>
                </a:lnTo>
                <a:lnTo>
                  <a:pt x="0" y="63881"/>
                </a:lnTo>
                <a:lnTo>
                  <a:pt x="6605" y="0"/>
                </a:lnTo>
                <a:lnTo>
                  <a:pt x="22225" y="1524"/>
                </a:lnTo>
                <a:lnTo>
                  <a:pt x="21336" y="10668"/>
                </a:lnTo>
                <a:cubicBezTo>
                  <a:pt x="24511" y="6603"/>
                  <a:pt x="27179" y="4063"/>
                  <a:pt x="29465" y="2920"/>
                </a:cubicBezTo>
                <a:cubicBezTo>
                  <a:pt x="31750" y="1777"/>
                  <a:pt x="34291" y="1270"/>
                  <a:pt x="36957" y="1651"/>
                </a:cubicBezTo>
                <a:close/>
                <a:moveTo>
                  <a:pt x="-1118108" y="5203316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69" name="Freeform 269"/>
          <p:cNvSpPr/>
          <p:nvPr/>
        </p:nvSpPr>
        <p:spPr>
          <a:xfrm>
            <a:off x="6368669" y="1661541"/>
            <a:ext cx="67945" cy="68707"/>
          </a:xfrm>
          <a:custGeom>
            <a:avLst/>
            <a:gdLst/>
            <a:ahLst/>
            <a:cxnLst/>
            <a:rect l="0" t="0" r="0" b="0"/>
            <a:pathLst>
              <a:path w="67945" h="68707">
                <a:moveTo>
                  <a:pt x="36321" y="14606"/>
                </a:moveTo>
                <a:cubicBezTo>
                  <a:pt x="32003" y="13970"/>
                  <a:pt x="28066" y="15240"/>
                  <a:pt x="24638" y="18162"/>
                </a:cubicBezTo>
                <a:cubicBezTo>
                  <a:pt x="21209" y="21082"/>
                  <a:pt x="19050" y="25781"/>
                  <a:pt x="18160" y="32005"/>
                </a:cubicBezTo>
                <a:cubicBezTo>
                  <a:pt x="17271" y="38355"/>
                  <a:pt x="18160" y="43434"/>
                  <a:pt x="20701" y="47118"/>
                </a:cubicBezTo>
                <a:cubicBezTo>
                  <a:pt x="23240" y="50927"/>
                  <a:pt x="26670" y="53087"/>
                  <a:pt x="31115" y="53721"/>
                </a:cubicBezTo>
                <a:cubicBezTo>
                  <a:pt x="35559" y="54230"/>
                  <a:pt x="39370" y="53087"/>
                  <a:pt x="42798" y="50165"/>
                </a:cubicBezTo>
                <a:cubicBezTo>
                  <a:pt x="46227" y="47118"/>
                  <a:pt x="48386" y="42545"/>
                  <a:pt x="49276" y="36069"/>
                </a:cubicBezTo>
                <a:cubicBezTo>
                  <a:pt x="50165" y="29845"/>
                  <a:pt x="49276" y="24893"/>
                  <a:pt x="46735" y="21082"/>
                </a:cubicBezTo>
                <a:cubicBezTo>
                  <a:pt x="44196" y="17400"/>
                  <a:pt x="40766" y="15240"/>
                  <a:pt x="36321" y="14606"/>
                </a:cubicBezTo>
                <a:close/>
                <a:moveTo>
                  <a:pt x="-1186816" y="5196459"/>
                </a:moveTo>
                <a:moveTo>
                  <a:pt x="38227" y="889"/>
                </a:moveTo>
                <a:cubicBezTo>
                  <a:pt x="47752" y="2159"/>
                  <a:pt x="55245" y="6350"/>
                  <a:pt x="60578" y="13463"/>
                </a:cubicBezTo>
                <a:cubicBezTo>
                  <a:pt x="65913" y="20575"/>
                  <a:pt x="67945" y="28830"/>
                  <a:pt x="66547" y="38355"/>
                </a:cubicBezTo>
                <a:cubicBezTo>
                  <a:pt x="65277" y="48006"/>
                  <a:pt x="61086" y="55626"/>
                  <a:pt x="54102" y="61088"/>
                </a:cubicBezTo>
                <a:cubicBezTo>
                  <a:pt x="46990" y="66549"/>
                  <a:pt x="38734" y="68707"/>
                  <a:pt x="29336" y="67438"/>
                </a:cubicBezTo>
                <a:cubicBezTo>
                  <a:pt x="23495" y="66675"/>
                  <a:pt x="18160" y="64517"/>
                  <a:pt x="13208" y="61214"/>
                </a:cubicBezTo>
                <a:cubicBezTo>
                  <a:pt x="8254" y="57913"/>
                  <a:pt x="4698" y="53468"/>
                  <a:pt x="2666" y="48006"/>
                </a:cubicBezTo>
                <a:cubicBezTo>
                  <a:pt x="634" y="42545"/>
                  <a:pt x="0" y="36069"/>
                  <a:pt x="1015" y="28830"/>
                </a:cubicBezTo>
                <a:cubicBezTo>
                  <a:pt x="1777" y="23242"/>
                  <a:pt x="3936" y="18034"/>
                  <a:pt x="7365" y="13081"/>
                </a:cubicBezTo>
                <a:cubicBezTo>
                  <a:pt x="10795" y="8256"/>
                  <a:pt x="15240" y="4826"/>
                  <a:pt x="20701" y="2668"/>
                </a:cubicBezTo>
                <a:cubicBezTo>
                  <a:pt x="26161" y="636"/>
                  <a:pt x="31877" y="0"/>
                  <a:pt x="38227" y="889"/>
                </a:cubicBezTo>
                <a:close/>
                <a:moveTo>
                  <a:pt x="-1173099" y="519645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0" name="Freeform 270"/>
          <p:cNvSpPr/>
          <p:nvPr/>
        </p:nvSpPr>
        <p:spPr>
          <a:xfrm>
            <a:off x="6445377" y="1654175"/>
            <a:ext cx="73279" cy="90171"/>
          </a:xfrm>
          <a:custGeom>
            <a:avLst/>
            <a:gdLst/>
            <a:ahLst/>
            <a:cxnLst/>
            <a:rect l="0" t="0" r="0" b="0"/>
            <a:pathLst>
              <a:path w="73279" h="90171">
                <a:moveTo>
                  <a:pt x="36449" y="32893"/>
                </a:moveTo>
                <a:cubicBezTo>
                  <a:pt x="32512" y="32259"/>
                  <a:pt x="28828" y="33274"/>
                  <a:pt x="25653" y="35941"/>
                </a:cubicBezTo>
                <a:cubicBezTo>
                  <a:pt x="22351" y="38609"/>
                  <a:pt x="20193" y="43054"/>
                  <a:pt x="19176" y="49404"/>
                </a:cubicBezTo>
                <a:cubicBezTo>
                  <a:pt x="17907" y="56135"/>
                  <a:pt x="18033" y="61215"/>
                  <a:pt x="19303" y="64516"/>
                </a:cubicBezTo>
                <a:cubicBezTo>
                  <a:pt x="21336" y="69342"/>
                  <a:pt x="24638" y="72136"/>
                  <a:pt x="29463" y="73025"/>
                </a:cubicBezTo>
                <a:cubicBezTo>
                  <a:pt x="33401" y="73787"/>
                  <a:pt x="36957" y="72645"/>
                  <a:pt x="40258" y="69850"/>
                </a:cubicBezTo>
                <a:cubicBezTo>
                  <a:pt x="43433" y="67056"/>
                  <a:pt x="45719" y="62358"/>
                  <a:pt x="46863" y="55880"/>
                </a:cubicBezTo>
                <a:cubicBezTo>
                  <a:pt x="48132" y="48641"/>
                  <a:pt x="47751" y="43180"/>
                  <a:pt x="45593" y="39497"/>
                </a:cubicBezTo>
                <a:cubicBezTo>
                  <a:pt x="43561" y="35815"/>
                  <a:pt x="40513" y="33655"/>
                  <a:pt x="36449" y="32893"/>
                </a:cubicBezTo>
                <a:close/>
                <a:moveTo>
                  <a:pt x="-1274445" y="5203825"/>
                </a:moveTo>
                <a:moveTo>
                  <a:pt x="56514" y="0"/>
                </a:moveTo>
                <a:lnTo>
                  <a:pt x="73279" y="2922"/>
                </a:lnTo>
                <a:lnTo>
                  <a:pt x="58039" y="90171"/>
                </a:lnTo>
                <a:lnTo>
                  <a:pt x="42418" y="87504"/>
                </a:lnTo>
                <a:lnTo>
                  <a:pt x="44069" y="78233"/>
                </a:lnTo>
                <a:cubicBezTo>
                  <a:pt x="40894" y="81280"/>
                  <a:pt x="37338" y="83440"/>
                  <a:pt x="33527" y="84710"/>
                </a:cubicBezTo>
                <a:cubicBezTo>
                  <a:pt x="29718" y="85853"/>
                  <a:pt x="26034" y="86106"/>
                  <a:pt x="22478" y="85472"/>
                </a:cubicBezTo>
                <a:cubicBezTo>
                  <a:pt x="15113" y="84202"/>
                  <a:pt x="9398" y="80137"/>
                  <a:pt x="5333" y="73406"/>
                </a:cubicBezTo>
                <a:cubicBezTo>
                  <a:pt x="1143" y="66548"/>
                  <a:pt x="0" y="58040"/>
                  <a:pt x="1777" y="47498"/>
                </a:cubicBezTo>
                <a:cubicBezTo>
                  <a:pt x="3682" y="36830"/>
                  <a:pt x="7619" y="29084"/>
                  <a:pt x="13715" y="24385"/>
                </a:cubicBezTo>
                <a:cubicBezTo>
                  <a:pt x="19684" y="19685"/>
                  <a:pt x="26543" y="18035"/>
                  <a:pt x="34289" y="19431"/>
                </a:cubicBezTo>
                <a:cubicBezTo>
                  <a:pt x="41275" y="20574"/>
                  <a:pt x="46989" y="24639"/>
                  <a:pt x="51053" y="31370"/>
                </a:cubicBezTo>
                <a:close/>
                <a:moveTo>
                  <a:pt x="-1241552" y="520382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1" name="Freeform 271"/>
          <p:cNvSpPr/>
          <p:nvPr/>
        </p:nvSpPr>
        <p:spPr>
          <a:xfrm>
            <a:off x="6523735" y="1684910"/>
            <a:ext cx="67183" cy="75056"/>
          </a:xfrm>
          <a:custGeom>
            <a:avLst/>
            <a:gdLst/>
            <a:ahLst/>
            <a:cxnLst/>
            <a:rect l="0" t="0" r="0" b="0"/>
            <a:pathLst>
              <a:path w="67183" h="75056">
                <a:moveTo>
                  <a:pt x="10160" y="0"/>
                </a:moveTo>
                <a:lnTo>
                  <a:pt x="26671" y="3556"/>
                </a:lnTo>
                <a:lnTo>
                  <a:pt x="20447" y="32385"/>
                </a:lnTo>
                <a:cubicBezTo>
                  <a:pt x="18543" y="41275"/>
                  <a:pt x="17654" y="46736"/>
                  <a:pt x="17908" y="48894"/>
                </a:cubicBezTo>
                <a:cubicBezTo>
                  <a:pt x="18034" y="50926"/>
                  <a:pt x="18796" y="52831"/>
                  <a:pt x="20194" y="54229"/>
                </a:cubicBezTo>
                <a:cubicBezTo>
                  <a:pt x="21591" y="55752"/>
                  <a:pt x="23496" y="56769"/>
                  <a:pt x="25908" y="57404"/>
                </a:cubicBezTo>
                <a:cubicBezTo>
                  <a:pt x="28830" y="58038"/>
                  <a:pt x="31496" y="57785"/>
                  <a:pt x="34036" y="56642"/>
                </a:cubicBezTo>
                <a:cubicBezTo>
                  <a:pt x="36704" y="55625"/>
                  <a:pt x="38608" y="53975"/>
                  <a:pt x="39879" y="51943"/>
                </a:cubicBezTo>
                <a:cubicBezTo>
                  <a:pt x="41275" y="49783"/>
                  <a:pt x="42926" y="44195"/>
                  <a:pt x="44832" y="35179"/>
                </a:cubicBezTo>
                <a:lnTo>
                  <a:pt x="50546" y="8762"/>
                </a:lnTo>
                <a:lnTo>
                  <a:pt x="67183" y="12319"/>
                </a:lnTo>
                <a:lnTo>
                  <a:pt x="53595" y="75056"/>
                </a:lnTo>
                <a:lnTo>
                  <a:pt x="38228" y="71755"/>
                </a:lnTo>
                <a:lnTo>
                  <a:pt x="40259" y="62356"/>
                </a:lnTo>
                <a:cubicBezTo>
                  <a:pt x="37211" y="65277"/>
                  <a:pt x="33656" y="67182"/>
                  <a:pt x="29465" y="68325"/>
                </a:cubicBezTo>
                <a:cubicBezTo>
                  <a:pt x="25273" y="69469"/>
                  <a:pt x="21209" y="69595"/>
                  <a:pt x="17019" y="68706"/>
                </a:cubicBezTo>
                <a:cubicBezTo>
                  <a:pt x="12828" y="67818"/>
                  <a:pt x="9271" y="66039"/>
                  <a:pt x="6350" y="63500"/>
                </a:cubicBezTo>
                <a:cubicBezTo>
                  <a:pt x="3430" y="60832"/>
                  <a:pt x="1524" y="57785"/>
                  <a:pt x="762" y="54101"/>
                </a:cubicBezTo>
                <a:cubicBezTo>
                  <a:pt x="0" y="50419"/>
                  <a:pt x="255" y="45593"/>
                  <a:pt x="1524" y="39750"/>
                </a:cubicBezTo>
                <a:close/>
                <a:moveTo>
                  <a:pt x="-1350645" y="517309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2" name="Freeform 272"/>
          <p:cNvSpPr/>
          <p:nvPr/>
        </p:nvSpPr>
        <p:spPr>
          <a:xfrm>
            <a:off x="6597395" y="1705229"/>
            <a:ext cx="63755" cy="69343"/>
          </a:xfrm>
          <a:custGeom>
            <a:avLst/>
            <a:gdLst/>
            <a:ahLst/>
            <a:cxnLst/>
            <a:rect l="0" t="0" r="0" b="0"/>
            <a:pathLst>
              <a:path w="63755" h="69343">
                <a:moveTo>
                  <a:pt x="41148" y="2413"/>
                </a:moveTo>
                <a:cubicBezTo>
                  <a:pt x="48769" y="4318"/>
                  <a:pt x="54357" y="7493"/>
                  <a:pt x="58039" y="11938"/>
                </a:cubicBezTo>
                <a:cubicBezTo>
                  <a:pt x="61596" y="16256"/>
                  <a:pt x="63500" y="22099"/>
                  <a:pt x="63755" y="29337"/>
                </a:cubicBezTo>
                <a:lnTo>
                  <a:pt x="46863" y="28068"/>
                </a:lnTo>
                <a:cubicBezTo>
                  <a:pt x="47118" y="24638"/>
                  <a:pt x="46483" y="21971"/>
                  <a:pt x="44959" y="19812"/>
                </a:cubicBezTo>
                <a:cubicBezTo>
                  <a:pt x="43435" y="17654"/>
                  <a:pt x="41148" y="16130"/>
                  <a:pt x="38100" y="15368"/>
                </a:cubicBezTo>
                <a:cubicBezTo>
                  <a:pt x="34036" y="14351"/>
                  <a:pt x="30353" y="14860"/>
                  <a:pt x="27178" y="17145"/>
                </a:cubicBezTo>
                <a:cubicBezTo>
                  <a:pt x="24003" y="19305"/>
                  <a:pt x="21590" y="23750"/>
                  <a:pt x="19939" y="30354"/>
                </a:cubicBezTo>
                <a:cubicBezTo>
                  <a:pt x="18035" y="37719"/>
                  <a:pt x="17908" y="43307"/>
                  <a:pt x="19559" y="46991"/>
                </a:cubicBezTo>
                <a:cubicBezTo>
                  <a:pt x="21336" y="50674"/>
                  <a:pt x="24258" y="53087"/>
                  <a:pt x="28448" y="54102"/>
                </a:cubicBezTo>
                <a:cubicBezTo>
                  <a:pt x="31497" y="54864"/>
                  <a:pt x="34290" y="54611"/>
                  <a:pt x="36703" y="53341"/>
                </a:cubicBezTo>
                <a:cubicBezTo>
                  <a:pt x="39244" y="52198"/>
                  <a:pt x="41402" y="49404"/>
                  <a:pt x="43308" y="45339"/>
                </a:cubicBezTo>
                <a:lnTo>
                  <a:pt x="58801" y="52198"/>
                </a:lnTo>
                <a:cubicBezTo>
                  <a:pt x="55246" y="59182"/>
                  <a:pt x="50547" y="64008"/>
                  <a:pt x="44832" y="66549"/>
                </a:cubicBezTo>
                <a:cubicBezTo>
                  <a:pt x="39116" y="69088"/>
                  <a:pt x="32259" y="69343"/>
                  <a:pt x="24258" y="67311"/>
                </a:cubicBezTo>
                <a:cubicBezTo>
                  <a:pt x="15113" y="65025"/>
                  <a:pt x="8636" y="60199"/>
                  <a:pt x="4699" y="53087"/>
                </a:cubicBezTo>
                <a:cubicBezTo>
                  <a:pt x="762" y="45975"/>
                  <a:pt x="0" y="37338"/>
                  <a:pt x="2668" y="27179"/>
                </a:cubicBezTo>
                <a:cubicBezTo>
                  <a:pt x="5335" y="16892"/>
                  <a:pt x="10034" y="9652"/>
                  <a:pt x="16891" y="5335"/>
                </a:cubicBezTo>
                <a:cubicBezTo>
                  <a:pt x="23876" y="1017"/>
                  <a:pt x="31877" y="0"/>
                  <a:pt x="41148" y="2413"/>
                </a:cubicBezTo>
                <a:close/>
                <a:moveTo>
                  <a:pt x="-1447037" y="5152771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3" name="Freeform 273"/>
          <p:cNvSpPr/>
          <p:nvPr/>
        </p:nvSpPr>
        <p:spPr>
          <a:xfrm>
            <a:off x="6666610" y="1703452"/>
            <a:ext cx="42165" cy="86614"/>
          </a:xfrm>
          <a:custGeom>
            <a:avLst/>
            <a:gdLst/>
            <a:ahLst/>
            <a:cxnLst/>
            <a:rect l="0" t="0" r="0" b="0"/>
            <a:pathLst>
              <a:path w="42165" h="86614">
                <a:moveTo>
                  <a:pt x="37338" y="0"/>
                </a:moveTo>
                <a:lnTo>
                  <a:pt x="30988" y="21844"/>
                </a:lnTo>
                <a:lnTo>
                  <a:pt x="42165" y="25019"/>
                </a:lnTo>
                <a:lnTo>
                  <a:pt x="38482" y="38100"/>
                </a:lnTo>
                <a:lnTo>
                  <a:pt x="27306" y="34797"/>
                </a:lnTo>
                <a:lnTo>
                  <a:pt x="20067" y="59689"/>
                </a:lnTo>
                <a:cubicBezTo>
                  <a:pt x="18670" y="64770"/>
                  <a:pt x="17908" y="67690"/>
                  <a:pt x="17908" y="68579"/>
                </a:cubicBezTo>
                <a:cubicBezTo>
                  <a:pt x="17908" y="69469"/>
                  <a:pt x="18161" y="70358"/>
                  <a:pt x="18796" y="71120"/>
                </a:cubicBezTo>
                <a:cubicBezTo>
                  <a:pt x="19305" y="71882"/>
                  <a:pt x="20194" y="72389"/>
                  <a:pt x="21336" y="72644"/>
                </a:cubicBezTo>
                <a:cubicBezTo>
                  <a:pt x="22860" y="73152"/>
                  <a:pt x="25146" y="73278"/>
                  <a:pt x="28321" y="73025"/>
                </a:cubicBezTo>
                <a:lnTo>
                  <a:pt x="26035" y="86106"/>
                </a:lnTo>
                <a:cubicBezTo>
                  <a:pt x="21845" y="86614"/>
                  <a:pt x="17272" y="86233"/>
                  <a:pt x="12446" y="84835"/>
                </a:cubicBezTo>
                <a:cubicBezTo>
                  <a:pt x="9525" y="83946"/>
                  <a:pt x="6985" y="82677"/>
                  <a:pt x="4954" y="81026"/>
                </a:cubicBezTo>
                <a:cubicBezTo>
                  <a:pt x="2795" y="79375"/>
                  <a:pt x="1524" y="77596"/>
                  <a:pt x="762" y="75691"/>
                </a:cubicBezTo>
                <a:cubicBezTo>
                  <a:pt x="128" y="73787"/>
                  <a:pt x="0" y="71501"/>
                  <a:pt x="382" y="68707"/>
                </a:cubicBezTo>
                <a:cubicBezTo>
                  <a:pt x="508" y="66675"/>
                  <a:pt x="1524" y="62864"/>
                  <a:pt x="3175" y="57022"/>
                </a:cubicBezTo>
                <a:lnTo>
                  <a:pt x="10922" y="30098"/>
                </a:lnTo>
                <a:lnTo>
                  <a:pt x="3430" y="27939"/>
                </a:lnTo>
                <a:lnTo>
                  <a:pt x="7112" y="14985"/>
                </a:lnTo>
                <a:lnTo>
                  <a:pt x="14606" y="17145"/>
                </a:lnTo>
                <a:lnTo>
                  <a:pt x="18161" y="4826"/>
                </a:lnTo>
                <a:close/>
                <a:moveTo>
                  <a:pt x="-1512062" y="5154548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4" name="Freeform 274"/>
          <p:cNvSpPr/>
          <p:nvPr/>
        </p:nvSpPr>
        <p:spPr>
          <a:xfrm>
            <a:off x="6702679" y="1735202"/>
            <a:ext cx="64897" cy="70612"/>
          </a:xfrm>
          <a:custGeom>
            <a:avLst/>
            <a:gdLst/>
            <a:ahLst/>
            <a:cxnLst/>
            <a:rect l="0" t="0" r="0" b="0"/>
            <a:pathLst>
              <a:path w="64897" h="70612">
                <a:moveTo>
                  <a:pt x="42799" y="3175"/>
                </a:moveTo>
                <a:cubicBezTo>
                  <a:pt x="51180" y="5841"/>
                  <a:pt x="56896" y="9144"/>
                  <a:pt x="60198" y="13208"/>
                </a:cubicBezTo>
                <a:cubicBezTo>
                  <a:pt x="63373" y="17145"/>
                  <a:pt x="64897" y="22097"/>
                  <a:pt x="64642" y="27939"/>
                </a:cubicBezTo>
                <a:lnTo>
                  <a:pt x="48514" y="25908"/>
                </a:lnTo>
                <a:cubicBezTo>
                  <a:pt x="48640" y="23368"/>
                  <a:pt x="48005" y="21082"/>
                  <a:pt x="46609" y="19303"/>
                </a:cubicBezTo>
                <a:cubicBezTo>
                  <a:pt x="45085" y="17398"/>
                  <a:pt x="42799" y="15875"/>
                  <a:pt x="39369" y="14858"/>
                </a:cubicBezTo>
                <a:cubicBezTo>
                  <a:pt x="35052" y="13462"/>
                  <a:pt x="31877" y="13081"/>
                  <a:pt x="29590" y="13715"/>
                </a:cubicBezTo>
                <a:cubicBezTo>
                  <a:pt x="28193" y="14223"/>
                  <a:pt x="27177" y="15113"/>
                  <a:pt x="26797" y="16383"/>
                </a:cubicBezTo>
                <a:cubicBezTo>
                  <a:pt x="26415" y="17526"/>
                  <a:pt x="26542" y="18669"/>
                  <a:pt x="27431" y="19812"/>
                </a:cubicBezTo>
                <a:cubicBezTo>
                  <a:pt x="28575" y="21463"/>
                  <a:pt x="33147" y="24510"/>
                  <a:pt x="41148" y="29209"/>
                </a:cubicBezTo>
                <a:cubicBezTo>
                  <a:pt x="49022" y="33908"/>
                  <a:pt x="54355" y="38227"/>
                  <a:pt x="56896" y="42164"/>
                </a:cubicBezTo>
                <a:cubicBezTo>
                  <a:pt x="59309" y="46227"/>
                  <a:pt x="59689" y="50672"/>
                  <a:pt x="58039" y="55879"/>
                </a:cubicBezTo>
                <a:cubicBezTo>
                  <a:pt x="56261" y="61468"/>
                  <a:pt x="52451" y="65532"/>
                  <a:pt x="46481" y="68071"/>
                </a:cubicBezTo>
                <a:cubicBezTo>
                  <a:pt x="40513" y="70612"/>
                  <a:pt x="32892" y="70358"/>
                  <a:pt x="23749" y="67437"/>
                </a:cubicBezTo>
                <a:cubicBezTo>
                  <a:pt x="15366" y="64770"/>
                  <a:pt x="9271" y="61087"/>
                  <a:pt x="5588" y="56133"/>
                </a:cubicBezTo>
                <a:cubicBezTo>
                  <a:pt x="1777" y="51181"/>
                  <a:pt x="0" y="45593"/>
                  <a:pt x="380" y="39243"/>
                </a:cubicBezTo>
                <a:lnTo>
                  <a:pt x="17399" y="42037"/>
                </a:lnTo>
                <a:cubicBezTo>
                  <a:pt x="17144" y="45339"/>
                  <a:pt x="17779" y="48259"/>
                  <a:pt x="19303" y="50545"/>
                </a:cubicBezTo>
                <a:cubicBezTo>
                  <a:pt x="20954" y="52832"/>
                  <a:pt x="23622" y="54609"/>
                  <a:pt x="27431" y="55752"/>
                </a:cubicBezTo>
                <a:cubicBezTo>
                  <a:pt x="31623" y="57150"/>
                  <a:pt x="35052" y="57403"/>
                  <a:pt x="37591" y="56514"/>
                </a:cubicBezTo>
                <a:cubicBezTo>
                  <a:pt x="39369" y="55879"/>
                  <a:pt x="40513" y="54609"/>
                  <a:pt x="41148" y="52832"/>
                </a:cubicBezTo>
                <a:cubicBezTo>
                  <a:pt x="41528" y="51689"/>
                  <a:pt x="41402" y="50545"/>
                  <a:pt x="40893" y="49402"/>
                </a:cubicBezTo>
                <a:cubicBezTo>
                  <a:pt x="40386" y="48387"/>
                  <a:pt x="38862" y="47116"/>
                  <a:pt x="36194" y="45593"/>
                </a:cubicBezTo>
                <a:cubicBezTo>
                  <a:pt x="24129" y="38481"/>
                  <a:pt x="16637" y="33273"/>
                  <a:pt x="13969" y="29718"/>
                </a:cubicBezTo>
                <a:cubicBezTo>
                  <a:pt x="10160" y="24891"/>
                  <a:pt x="9143" y="19558"/>
                  <a:pt x="11049" y="13715"/>
                </a:cubicBezTo>
                <a:cubicBezTo>
                  <a:pt x="12700" y="8382"/>
                  <a:pt x="16255" y="4571"/>
                  <a:pt x="21589" y="2285"/>
                </a:cubicBezTo>
                <a:cubicBezTo>
                  <a:pt x="26924" y="0"/>
                  <a:pt x="34036" y="381"/>
                  <a:pt x="42799" y="3175"/>
                </a:cubicBezTo>
                <a:close/>
                <a:moveTo>
                  <a:pt x="-1583056" y="5122798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5" name="Freeform 275"/>
          <p:cNvSpPr/>
          <p:nvPr/>
        </p:nvSpPr>
        <p:spPr>
          <a:xfrm>
            <a:off x="6804279" y="1750441"/>
            <a:ext cx="78104" cy="102489"/>
          </a:xfrm>
          <a:custGeom>
            <a:avLst/>
            <a:gdLst/>
            <a:ahLst/>
            <a:cxnLst/>
            <a:rect l="0" t="0" r="0" b="0"/>
            <a:pathLst>
              <a:path w="78104" h="102489">
                <a:moveTo>
                  <a:pt x="35178" y="47118"/>
                </a:moveTo>
                <a:cubicBezTo>
                  <a:pt x="30861" y="47625"/>
                  <a:pt x="27304" y="48769"/>
                  <a:pt x="24511" y="50674"/>
                </a:cubicBezTo>
                <a:cubicBezTo>
                  <a:pt x="21716" y="52579"/>
                  <a:pt x="19685" y="54864"/>
                  <a:pt x="18668" y="57531"/>
                </a:cubicBezTo>
                <a:cubicBezTo>
                  <a:pt x="17399" y="60961"/>
                  <a:pt x="17399" y="64263"/>
                  <a:pt x="18796" y="67311"/>
                </a:cubicBezTo>
                <a:cubicBezTo>
                  <a:pt x="20192" y="70231"/>
                  <a:pt x="22860" y="72518"/>
                  <a:pt x="26542" y="73914"/>
                </a:cubicBezTo>
                <a:cubicBezTo>
                  <a:pt x="29082" y="74931"/>
                  <a:pt x="31623" y="75312"/>
                  <a:pt x="34289" y="75312"/>
                </a:cubicBezTo>
                <a:cubicBezTo>
                  <a:pt x="36956" y="75184"/>
                  <a:pt x="40131" y="74550"/>
                  <a:pt x="43688" y="73280"/>
                </a:cubicBezTo>
                <a:close/>
                <a:moveTo>
                  <a:pt x="-1743838" y="5107559"/>
                </a:moveTo>
                <a:moveTo>
                  <a:pt x="55499" y="14732"/>
                </a:moveTo>
                <a:cubicBezTo>
                  <a:pt x="52959" y="13717"/>
                  <a:pt x="50800" y="13589"/>
                  <a:pt x="48894" y="14351"/>
                </a:cubicBezTo>
                <a:cubicBezTo>
                  <a:pt x="46989" y="14987"/>
                  <a:pt x="45719" y="16130"/>
                  <a:pt x="45085" y="17907"/>
                </a:cubicBezTo>
                <a:cubicBezTo>
                  <a:pt x="44323" y="19813"/>
                  <a:pt x="44577" y="22606"/>
                  <a:pt x="45974" y="26289"/>
                </a:cubicBezTo>
                <a:lnTo>
                  <a:pt x="48005" y="32386"/>
                </a:lnTo>
                <a:lnTo>
                  <a:pt x="53593" y="30734"/>
                </a:lnTo>
                <a:cubicBezTo>
                  <a:pt x="57657" y="29464"/>
                  <a:pt x="60198" y="27687"/>
                  <a:pt x="61214" y="25274"/>
                </a:cubicBezTo>
                <a:cubicBezTo>
                  <a:pt x="61976" y="23242"/>
                  <a:pt x="61849" y="21209"/>
                  <a:pt x="60832" y="19177"/>
                </a:cubicBezTo>
                <a:cubicBezTo>
                  <a:pt x="59943" y="17273"/>
                  <a:pt x="58165" y="15749"/>
                  <a:pt x="55499" y="14732"/>
                </a:cubicBezTo>
                <a:close/>
                <a:moveTo>
                  <a:pt x="-1711452" y="5107559"/>
                </a:moveTo>
                <a:moveTo>
                  <a:pt x="59436" y="3430"/>
                </a:moveTo>
                <a:cubicBezTo>
                  <a:pt x="66548" y="6096"/>
                  <a:pt x="71501" y="10161"/>
                  <a:pt x="74040" y="15368"/>
                </a:cubicBezTo>
                <a:cubicBezTo>
                  <a:pt x="76707" y="20575"/>
                  <a:pt x="76962" y="25781"/>
                  <a:pt x="74929" y="30988"/>
                </a:cubicBezTo>
                <a:cubicBezTo>
                  <a:pt x="73660" y="34418"/>
                  <a:pt x="71501" y="37212"/>
                  <a:pt x="68326" y="39370"/>
                </a:cubicBezTo>
                <a:cubicBezTo>
                  <a:pt x="65151" y="41656"/>
                  <a:pt x="59816" y="43434"/>
                  <a:pt x="52324" y="44958"/>
                </a:cubicBezTo>
                <a:lnTo>
                  <a:pt x="57912" y="64517"/>
                </a:lnTo>
                <a:cubicBezTo>
                  <a:pt x="60198" y="62612"/>
                  <a:pt x="62611" y="59944"/>
                  <a:pt x="65024" y="56515"/>
                </a:cubicBezTo>
                <a:lnTo>
                  <a:pt x="78104" y="65279"/>
                </a:lnTo>
                <a:cubicBezTo>
                  <a:pt x="74802" y="69850"/>
                  <a:pt x="72009" y="73025"/>
                  <a:pt x="70103" y="74931"/>
                </a:cubicBezTo>
                <a:cubicBezTo>
                  <a:pt x="68199" y="76963"/>
                  <a:pt x="66293" y="78487"/>
                  <a:pt x="64389" y="79630"/>
                </a:cubicBezTo>
                <a:cubicBezTo>
                  <a:pt x="65531" y="81915"/>
                  <a:pt x="67182" y="84582"/>
                  <a:pt x="69214" y="87631"/>
                </a:cubicBezTo>
                <a:cubicBezTo>
                  <a:pt x="71247" y="90679"/>
                  <a:pt x="72771" y="92838"/>
                  <a:pt x="73914" y="93981"/>
                </a:cubicBezTo>
                <a:lnTo>
                  <a:pt x="59563" y="102489"/>
                </a:lnTo>
                <a:cubicBezTo>
                  <a:pt x="55752" y="98425"/>
                  <a:pt x="52451" y="93473"/>
                  <a:pt x="49656" y="87757"/>
                </a:cubicBezTo>
                <a:cubicBezTo>
                  <a:pt x="45212" y="89536"/>
                  <a:pt x="40766" y="90425"/>
                  <a:pt x="36449" y="90298"/>
                </a:cubicBezTo>
                <a:cubicBezTo>
                  <a:pt x="32130" y="90298"/>
                  <a:pt x="27431" y="89281"/>
                  <a:pt x="22225" y="87250"/>
                </a:cubicBezTo>
                <a:cubicBezTo>
                  <a:pt x="11938" y="83313"/>
                  <a:pt x="5206" y="77470"/>
                  <a:pt x="2286" y="69596"/>
                </a:cubicBezTo>
                <a:cubicBezTo>
                  <a:pt x="0" y="63627"/>
                  <a:pt x="0" y="57658"/>
                  <a:pt x="2286" y="51817"/>
                </a:cubicBezTo>
                <a:cubicBezTo>
                  <a:pt x="4317" y="46609"/>
                  <a:pt x="7747" y="42419"/>
                  <a:pt x="12446" y="39370"/>
                </a:cubicBezTo>
                <a:cubicBezTo>
                  <a:pt x="17272" y="36450"/>
                  <a:pt x="23367" y="34544"/>
                  <a:pt x="30861" y="33782"/>
                </a:cubicBezTo>
                <a:cubicBezTo>
                  <a:pt x="29337" y="29464"/>
                  <a:pt x="28448" y="25400"/>
                  <a:pt x="28193" y="21844"/>
                </a:cubicBezTo>
                <a:cubicBezTo>
                  <a:pt x="27939" y="18288"/>
                  <a:pt x="28321" y="15113"/>
                  <a:pt x="29337" y="12446"/>
                </a:cubicBezTo>
                <a:cubicBezTo>
                  <a:pt x="31368" y="7367"/>
                  <a:pt x="34925" y="3938"/>
                  <a:pt x="40259" y="2032"/>
                </a:cubicBezTo>
                <a:cubicBezTo>
                  <a:pt x="45719" y="0"/>
                  <a:pt x="52069" y="508"/>
                  <a:pt x="59436" y="3430"/>
                </a:cubicBezTo>
                <a:close/>
                <a:moveTo>
                  <a:pt x="-1700150" y="510755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6" name="Freeform 276"/>
          <p:cNvSpPr/>
          <p:nvPr/>
        </p:nvSpPr>
        <p:spPr>
          <a:xfrm>
            <a:off x="6918706" y="1818260"/>
            <a:ext cx="67055" cy="71627"/>
          </a:xfrm>
          <a:custGeom>
            <a:avLst/>
            <a:gdLst/>
            <a:ahLst/>
            <a:cxnLst/>
            <a:rect l="0" t="0" r="0" b="0"/>
            <a:pathLst>
              <a:path w="67055" h="71627">
                <a:moveTo>
                  <a:pt x="47371" y="4952"/>
                </a:moveTo>
                <a:cubicBezTo>
                  <a:pt x="55372" y="8636"/>
                  <a:pt x="60705" y="12573"/>
                  <a:pt x="63500" y="17018"/>
                </a:cubicBezTo>
                <a:cubicBezTo>
                  <a:pt x="66166" y="21336"/>
                  <a:pt x="67055" y="26415"/>
                  <a:pt x="66166" y="32131"/>
                </a:cubicBezTo>
                <a:lnTo>
                  <a:pt x="50419" y="28194"/>
                </a:lnTo>
                <a:cubicBezTo>
                  <a:pt x="50800" y="25654"/>
                  <a:pt x="50419" y="23368"/>
                  <a:pt x="49275" y="21336"/>
                </a:cubicBezTo>
                <a:cubicBezTo>
                  <a:pt x="48005" y="19431"/>
                  <a:pt x="45847" y="17652"/>
                  <a:pt x="42672" y="16129"/>
                </a:cubicBezTo>
                <a:cubicBezTo>
                  <a:pt x="38608" y="14350"/>
                  <a:pt x="35433" y="13588"/>
                  <a:pt x="33147" y="13843"/>
                </a:cubicBezTo>
                <a:cubicBezTo>
                  <a:pt x="31496" y="14224"/>
                  <a:pt x="30479" y="14986"/>
                  <a:pt x="29845" y="16256"/>
                </a:cubicBezTo>
                <a:cubicBezTo>
                  <a:pt x="29463" y="17271"/>
                  <a:pt x="29463" y="18542"/>
                  <a:pt x="30225" y="19685"/>
                </a:cubicBezTo>
                <a:cubicBezTo>
                  <a:pt x="31114" y="21336"/>
                  <a:pt x="35305" y="25019"/>
                  <a:pt x="42672" y="30606"/>
                </a:cubicBezTo>
                <a:cubicBezTo>
                  <a:pt x="50037" y="36321"/>
                  <a:pt x="54737" y="41148"/>
                  <a:pt x="56769" y="45338"/>
                </a:cubicBezTo>
                <a:cubicBezTo>
                  <a:pt x="58674" y="49656"/>
                  <a:pt x="58547" y="54229"/>
                  <a:pt x="56387" y="59055"/>
                </a:cubicBezTo>
                <a:cubicBezTo>
                  <a:pt x="53848" y="64515"/>
                  <a:pt x="49529" y="68071"/>
                  <a:pt x="43307" y="69850"/>
                </a:cubicBezTo>
                <a:cubicBezTo>
                  <a:pt x="37084" y="71627"/>
                  <a:pt x="29590" y="70612"/>
                  <a:pt x="20827" y="66548"/>
                </a:cubicBezTo>
                <a:cubicBezTo>
                  <a:pt x="12826" y="62992"/>
                  <a:pt x="7365" y="58419"/>
                  <a:pt x="4190" y="53086"/>
                </a:cubicBezTo>
                <a:cubicBezTo>
                  <a:pt x="1015" y="47751"/>
                  <a:pt x="0" y="42037"/>
                  <a:pt x="1015" y="35813"/>
                </a:cubicBezTo>
                <a:lnTo>
                  <a:pt x="17652" y="40512"/>
                </a:lnTo>
                <a:cubicBezTo>
                  <a:pt x="16890" y="43814"/>
                  <a:pt x="17272" y="46736"/>
                  <a:pt x="18541" y="49149"/>
                </a:cubicBezTo>
                <a:cubicBezTo>
                  <a:pt x="19812" y="51688"/>
                  <a:pt x="22351" y="53720"/>
                  <a:pt x="25908" y="55371"/>
                </a:cubicBezTo>
                <a:cubicBezTo>
                  <a:pt x="29972" y="57276"/>
                  <a:pt x="33274" y="57912"/>
                  <a:pt x="35940" y="57276"/>
                </a:cubicBezTo>
                <a:cubicBezTo>
                  <a:pt x="37719" y="56895"/>
                  <a:pt x="39115" y="55880"/>
                  <a:pt x="39877" y="54101"/>
                </a:cubicBezTo>
                <a:cubicBezTo>
                  <a:pt x="40386" y="52958"/>
                  <a:pt x="40512" y="51815"/>
                  <a:pt x="40132" y="50673"/>
                </a:cubicBezTo>
                <a:cubicBezTo>
                  <a:pt x="39624" y="49656"/>
                  <a:pt x="38226" y="48132"/>
                  <a:pt x="35813" y="46355"/>
                </a:cubicBezTo>
                <a:cubicBezTo>
                  <a:pt x="24637" y="37845"/>
                  <a:pt x="17907" y="31750"/>
                  <a:pt x="15621" y="27939"/>
                </a:cubicBezTo>
                <a:cubicBezTo>
                  <a:pt x="12446" y="22732"/>
                  <a:pt x="12064" y="17271"/>
                  <a:pt x="14604" y="11683"/>
                </a:cubicBezTo>
                <a:cubicBezTo>
                  <a:pt x="16890" y="6604"/>
                  <a:pt x="20827" y="3301"/>
                  <a:pt x="26415" y="1650"/>
                </a:cubicBezTo>
                <a:cubicBezTo>
                  <a:pt x="32003" y="0"/>
                  <a:pt x="38988" y="1143"/>
                  <a:pt x="47371" y="4952"/>
                </a:cubicBezTo>
                <a:close/>
                <a:moveTo>
                  <a:pt x="-1883918" y="503974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7" name="Freeform 277"/>
          <p:cNvSpPr/>
          <p:nvPr/>
        </p:nvSpPr>
        <p:spPr>
          <a:xfrm>
            <a:off x="6984365" y="1850010"/>
            <a:ext cx="65151" cy="69342"/>
          </a:xfrm>
          <a:custGeom>
            <a:avLst/>
            <a:gdLst/>
            <a:ahLst/>
            <a:cxnLst/>
            <a:rect l="0" t="0" r="0" b="0"/>
            <a:pathLst>
              <a:path w="65151" h="69342">
                <a:moveTo>
                  <a:pt x="42164" y="16382"/>
                </a:moveTo>
                <a:cubicBezTo>
                  <a:pt x="38735" y="14731"/>
                  <a:pt x="35432" y="14477"/>
                  <a:pt x="32130" y="15875"/>
                </a:cubicBezTo>
                <a:cubicBezTo>
                  <a:pt x="28702" y="17144"/>
                  <a:pt x="26035" y="19938"/>
                  <a:pt x="24003" y="24130"/>
                </a:cubicBezTo>
                <a:lnTo>
                  <a:pt x="46736" y="35432"/>
                </a:lnTo>
                <a:cubicBezTo>
                  <a:pt x="48767" y="30987"/>
                  <a:pt x="49276" y="27050"/>
                  <a:pt x="48260" y="23749"/>
                </a:cubicBezTo>
                <a:cubicBezTo>
                  <a:pt x="47243" y="20319"/>
                  <a:pt x="45212" y="17906"/>
                  <a:pt x="42164" y="16382"/>
                </a:cubicBezTo>
                <a:close/>
                <a:moveTo>
                  <a:pt x="-1992757" y="5007990"/>
                </a:moveTo>
                <a:moveTo>
                  <a:pt x="46990" y="4318"/>
                </a:moveTo>
                <a:cubicBezTo>
                  <a:pt x="55499" y="8508"/>
                  <a:pt x="60832" y="14731"/>
                  <a:pt x="62991" y="22860"/>
                </a:cubicBezTo>
                <a:cubicBezTo>
                  <a:pt x="65151" y="30987"/>
                  <a:pt x="63118" y="40767"/>
                  <a:pt x="57150" y="52324"/>
                </a:cubicBezTo>
                <a:lnTo>
                  <a:pt x="19050" y="33274"/>
                </a:lnTo>
                <a:cubicBezTo>
                  <a:pt x="16891" y="37845"/>
                  <a:pt x="16382" y="41910"/>
                  <a:pt x="17526" y="45593"/>
                </a:cubicBezTo>
                <a:cubicBezTo>
                  <a:pt x="18541" y="49275"/>
                  <a:pt x="20828" y="52069"/>
                  <a:pt x="24383" y="53720"/>
                </a:cubicBezTo>
                <a:cubicBezTo>
                  <a:pt x="26796" y="54990"/>
                  <a:pt x="29082" y="55371"/>
                  <a:pt x="31368" y="54863"/>
                </a:cubicBezTo>
                <a:cubicBezTo>
                  <a:pt x="33654" y="54356"/>
                  <a:pt x="35814" y="52831"/>
                  <a:pt x="38100" y="50419"/>
                </a:cubicBezTo>
                <a:lnTo>
                  <a:pt x="52069" y="60451"/>
                </a:lnTo>
                <a:cubicBezTo>
                  <a:pt x="47243" y="65024"/>
                  <a:pt x="42164" y="67818"/>
                  <a:pt x="36449" y="68580"/>
                </a:cubicBezTo>
                <a:cubicBezTo>
                  <a:pt x="30861" y="69342"/>
                  <a:pt x="24891" y="68199"/>
                  <a:pt x="18541" y="65024"/>
                </a:cubicBezTo>
                <a:cubicBezTo>
                  <a:pt x="8508" y="60070"/>
                  <a:pt x="2793" y="53086"/>
                  <a:pt x="1269" y="44195"/>
                </a:cubicBezTo>
                <a:cubicBezTo>
                  <a:pt x="0" y="37083"/>
                  <a:pt x="1524" y="29463"/>
                  <a:pt x="5461" y="21589"/>
                </a:cubicBezTo>
                <a:cubicBezTo>
                  <a:pt x="10160" y="12064"/>
                  <a:pt x="16382" y="5842"/>
                  <a:pt x="24129" y="2920"/>
                </a:cubicBezTo>
                <a:cubicBezTo>
                  <a:pt x="31750" y="0"/>
                  <a:pt x="39369" y="507"/>
                  <a:pt x="46990" y="4318"/>
                </a:cubicBezTo>
                <a:close/>
                <a:moveTo>
                  <a:pt x="-1980693" y="500799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8" name="Freeform 278"/>
          <p:cNvSpPr/>
          <p:nvPr/>
        </p:nvSpPr>
        <p:spPr>
          <a:xfrm>
            <a:off x="7041006" y="1876425"/>
            <a:ext cx="66167" cy="64516"/>
          </a:xfrm>
          <a:custGeom>
            <a:avLst/>
            <a:gdLst/>
            <a:ahLst/>
            <a:cxnLst/>
            <a:rect l="0" t="0" r="0" b="0"/>
            <a:pathLst>
              <a:path w="66167" h="64516">
                <a:moveTo>
                  <a:pt x="57912" y="13081"/>
                </a:moveTo>
                <a:cubicBezTo>
                  <a:pt x="61341" y="14860"/>
                  <a:pt x="64009" y="17654"/>
                  <a:pt x="66167" y="21210"/>
                </a:cubicBezTo>
                <a:lnTo>
                  <a:pt x="54611" y="31750"/>
                </a:lnTo>
                <a:cubicBezTo>
                  <a:pt x="52960" y="28703"/>
                  <a:pt x="51054" y="26671"/>
                  <a:pt x="48896" y="25528"/>
                </a:cubicBezTo>
                <a:cubicBezTo>
                  <a:pt x="46737" y="24385"/>
                  <a:pt x="44704" y="24004"/>
                  <a:pt x="42546" y="24385"/>
                </a:cubicBezTo>
                <a:cubicBezTo>
                  <a:pt x="40513" y="24766"/>
                  <a:pt x="38227" y="26290"/>
                  <a:pt x="35814" y="28829"/>
                </a:cubicBezTo>
                <a:cubicBezTo>
                  <a:pt x="33275" y="31370"/>
                  <a:pt x="29464" y="37466"/>
                  <a:pt x="24385" y="47117"/>
                </a:cubicBezTo>
                <a:lnTo>
                  <a:pt x="14987" y="64516"/>
                </a:lnTo>
                <a:lnTo>
                  <a:pt x="0" y="56516"/>
                </a:lnTo>
                <a:lnTo>
                  <a:pt x="30353" y="0"/>
                </a:lnTo>
                <a:lnTo>
                  <a:pt x="44324" y="7366"/>
                </a:lnTo>
                <a:lnTo>
                  <a:pt x="40005" y="15495"/>
                </a:lnTo>
                <a:cubicBezTo>
                  <a:pt x="44450" y="12954"/>
                  <a:pt x="47879" y="11558"/>
                  <a:pt x="50420" y="11430"/>
                </a:cubicBezTo>
                <a:cubicBezTo>
                  <a:pt x="52960" y="11177"/>
                  <a:pt x="55500" y="11811"/>
                  <a:pt x="57912" y="13081"/>
                </a:cubicBezTo>
                <a:close/>
                <a:moveTo>
                  <a:pt x="-2072512" y="498157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9" name="Freeform 279"/>
          <p:cNvSpPr/>
          <p:nvPr/>
        </p:nvSpPr>
        <p:spPr>
          <a:xfrm>
            <a:off x="7099681" y="1896618"/>
            <a:ext cx="67437" cy="76200"/>
          </a:xfrm>
          <a:custGeom>
            <a:avLst/>
            <a:gdLst/>
            <a:ahLst/>
            <a:cxnLst/>
            <a:rect l="0" t="0" r="0" b="0"/>
            <a:pathLst>
              <a:path w="67437" h="76200">
                <a:moveTo>
                  <a:pt x="9651" y="0"/>
                </a:moveTo>
                <a:lnTo>
                  <a:pt x="25146" y="9017"/>
                </a:lnTo>
                <a:lnTo>
                  <a:pt x="19176" y="43435"/>
                </a:lnTo>
                <a:lnTo>
                  <a:pt x="16763" y="54611"/>
                </a:lnTo>
                <a:cubicBezTo>
                  <a:pt x="18923" y="52705"/>
                  <a:pt x="20447" y="51436"/>
                  <a:pt x="21082" y="50673"/>
                </a:cubicBezTo>
                <a:cubicBezTo>
                  <a:pt x="22478" y="49404"/>
                  <a:pt x="23875" y="48134"/>
                  <a:pt x="25273" y="46863"/>
                </a:cubicBezTo>
                <a:lnTo>
                  <a:pt x="52324" y="24638"/>
                </a:lnTo>
                <a:lnTo>
                  <a:pt x="67437" y="33402"/>
                </a:lnTo>
                <a:lnTo>
                  <a:pt x="13208" y="76200"/>
                </a:lnTo>
                <a:lnTo>
                  <a:pt x="0" y="68580"/>
                </a:lnTo>
                <a:close/>
                <a:moveTo>
                  <a:pt x="-2138299" y="4961382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0" name="Freeform 280"/>
          <p:cNvSpPr/>
          <p:nvPr/>
        </p:nvSpPr>
        <p:spPr>
          <a:xfrm>
            <a:off x="7144131" y="1915796"/>
            <a:ext cx="60833" cy="84454"/>
          </a:xfrm>
          <a:custGeom>
            <a:avLst/>
            <a:gdLst/>
            <a:ahLst/>
            <a:cxnLst/>
            <a:rect l="0" t="0" r="0" b="0"/>
            <a:pathLst>
              <a:path w="60833" h="84454">
                <a:moveTo>
                  <a:pt x="33527" y="20827"/>
                </a:moveTo>
                <a:lnTo>
                  <a:pt x="48005" y="29718"/>
                </a:lnTo>
                <a:lnTo>
                  <a:pt x="14477" y="84454"/>
                </a:lnTo>
                <a:lnTo>
                  <a:pt x="0" y="75564"/>
                </a:lnTo>
                <a:close/>
                <a:moveTo>
                  <a:pt x="-2222754" y="4942204"/>
                </a:moveTo>
                <a:moveTo>
                  <a:pt x="46354" y="0"/>
                </a:moveTo>
                <a:lnTo>
                  <a:pt x="60833" y="8889"/>
                </a:lnTo>
                <a:lnTo>
                  <a:pt x="52577" y="22351"/>
                </a:lnTo>
                <a:lnTo>
                  <a:pt x="38100" y="13462"/>
                </a:lnTo>
                <a:close/>
                <a:moveTo>
                  <a:pt x="-2201927" y="4942204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1" name="Freeform 281"/>
          <p:cNvSpPr/>
          <p:nvPr/>
        </p:nvSpPr>
        <p:spPr>
          <a:xfrm>
            <a:off x="7179691" y="1962404"/>
            <a:ext cx="67310" cy="69343"/>
          </a:xfrm>
          <a:custGeom>
            <a:avLst/>
            <a:gdLst/>
            <a:ahLst/>
            <a:cxnLst/>
            <a:rect l="0" t="0" r="0" b="0"/>
            <a:pathLst>
              <a:path w="67310" h="69343">
                <a:moveTo>
                  <a:pt x="52324" y="6858"/>
                </a:moveTo>
                <a:cubicBezTo>
                  <a:pt x="58927" y="11050"/>
                  <a:pt x="63245" y="15875"/>
                  <a:pt x="65277" y="21210"/>
                </a:cubicBezTo>
                <a:cubicBezTo>
                  <a:pt x="67310" y="26543"/>
                  <a:pt x="67182" y="32639"/>
                  <a:pt x="65151" y="39498"/>
                </a:cubicBezTo>
                <a:lnTo>
                  <a:pt x="49529" y="32893"/>
                </a:lnTo>
                <a:cubicBezTo>
                  <a:pt x="50800" y="29845"/>
                  <a:pt x="51180" y="27051"/>
                  <a:pt x="50418" y="24512"/>
                </a:cubicBezTo>
                <a:cubicBezTo>
                  <a:pt x="49656" y="21971"/>
                  <a:pt x="47878" y="19939"/>
                  <a:pt x="45212" y="18162"/>
                </a:cubicBezTo>
                <a:cubicBezTo>
                  <a:pt x="41655" y="15875"/>
                  <a:pt x="38100" y="15241"/>
                  <a:pt x="34416" y="16256"/>
                </a:cubicBezTo>
                <a:cubicBezTo>
                  <a:pt x="30734" y="17400"/>
                  <a:pt x="26924" y="20829"/>
                  <a:pt x="23240" y="26543"/>
                </a:cubicBezTo>
                <a:cubicBezTo>
                  <a:pt x="19050" y="32893"/>
                  <a:pt x="17144" y="38100"/>
                  <a:pt x="17652" y="42164"/>
                </a:cubicBezTo>
                <a:cubicBezTo>
                  <a:pt x="18034" y="46229"/>
                  <a:pt x="20065" y="49404"/>
                  <a:pt x="23749" y="51689"/>
                </a:cubicBezTo>
                <a:cubicBezTo>
                  <a:pt x="26415" y="53468"/>
                  <a:pt x="29082" y="54102"/>
                  <a:pt x="31877" y="53721"/>
                </a:cubicBezTo>
                <a:cubicBezTo>
                  <a:pt x="34543" y="53341"/>
                  <a:pt x="37465" y="51436"/>
                  <a:pt x="40640" y="48133"/>
                </a:cubicBezTo>
                <a:lnTo>
                  <a:pt x="53086" y="59691"/>
                </a:lnTo>
                <a:cubicBezTo>
                  <a:pt x="47498" y="65151"/>
                  <a:pt x="41528" y="68200"/>
                  <a:pt x="35305" y="68707"/>
                </a:cubicBezTo>
                <a:cubicBezTo>
                  <a:pt x="28955" y="69343"/>
                  <a:pt x="22352" y="67437"/>
                  <a:pt x="15493" y="62866"/>
                </a:cubicBezTo>
                <a:cubicBezTo>
                  <a:pt x="7619" y="57786"/>
                  <a:pt x="2920" y="51181"/>
                  <a:pt x="1524" y="43181"/>
                </a:cubicBezTo>
                <a:cubicBezTo>
                  <a:pt x="0" y="35180"/>
                  <a:pt x="2159" y="26798"/>
                  <a:pt x="7874" y="18035"/>
                </a:cubicBezTo>
                <a:cubicBezTo>
                  <a:pt x="13715" y="9144"/>
                  <a:pt x="20574" y="3683"/>
                  <a:pt x="28448" y="1779"/>
                </a:cubicBezTo>
                <a:cubicBezTo>
                  <a:pt x="36322" y="0"/>
                  <a:pt x="44323" y="1651"/>
                  <a:pt x="52324" y="6858"/>
                </a:cubicBezTo>
                <a:close/>
                <a:moveTo>
                  <a:pt x="-2290953" y="4895596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2" name="Freeform 282"/>
          <p:cNvSpPr/>
          <p:nvPr/>
        </p:nvSpPr>
        <p:spPr>
          <a:xfrm>
            <a:off x="7237348" y="2001012"/>
            <a:ext cx="65152" cy="68580"/>
          </a:xfrm>
          <a:custGeom>
            <a:avLst/>
            <a:gdLst/>
            <a:ahLst/>
            <a:cxnLst/>
            <a:rect l="0" t="0" r="0" b="0"/>
            <a:pathLst>
              <a:path w="65152" h="68580">
                <a:moveTo>
                  <a:pt x="44578" y="17654"/>
                </a:moveTo>
                <a:cubicBezTo>
                  <a:pt x="41530" y="15494"/>
                  <a:pt x="38355" y="14860"/>
                  <a:pt x="34798" y="15748"/>
                </a:cubicBezTo>
                <a:cubicBezTo>
                  <a:pt x="31243" y="16510"/>
                  <a:pt x="28195" y="18797"/>
                  <a:pt x="25528" y="22606"/>
                </a:cubicBezTo>
                <a:lnTo>
                  <a:pt x="46356" y="37211"/>
                </a:lnTo>
                <a:cubicBezTo>
                  <a:pt x="49022" y="33148"/>
                  <a:pt x="50166" y="29337"/>
                  <a:pt x="49658" y="25909"/>
                </a:cubicBezTo>
                <a:cubicBezTo>
                  <a:pt x="49149" y="22353"/>
                  <a:pt x="47498" y="19685"/>
                  <a:pt x="44578" y="17654"/>
                </a:cubicBezTo>
                <a:close/>
                <a:moveTo>
                  <a:pt x="-2398014" y="4856988"/>
                </a:moveTo>
                <a:moveTo>
                  <a:pt x="51308" y="6478"/>
                </a:moveTo>
                <a:cubicBezTo>
                  <a:pt x="59056" y="11938"/>
                  <a:pt x="63373" y="18797"/>
                  <a:pt x="64262" y="27179"/>
                </a:cubicBezTo>
                <a:cubicBezTo>
                  <a:pt x="65152" y="35560"/>
                  <a:pt x="61849" y="44959"/>
                  <a:pt x="54103" y="55499"/>
                </a:cubicBezTo>
                <a:lnTo>
                  <a:pt x="19305" y="30988"/>
                </a:lnTo>
                <a:cubicBezTo>
                  <a:pt x="16510" y="35179"/>
                  <a:pt x="15368" y="39243"/>
                  <a:pt x="15875" y="42927"/>
                </a:cubicBezTo>
                <a:cubicBezTo>
                  <a:pt x="16383" y="46736"/>
                  <a:pt x="18288" y="49785"/>
                  <a:pt x="21463" y="52071"/>
                </a:cubicBezTo>
                <a:cubicBezTo>
                  <a:pt x="23749" y="53594"/>
                  <a:pt x="25908" y="54229"/>
                  <a:pt x="28195" y="54103"/>
                </a:cubicBezTo>
                <a:cubicBezTo>
                  <a:pt x="30608" y="53975"/>
                  <a:pt x="33020" y="52833"/>
                  <a:pt x="35687" y="50800"/>
                </a:cubicBezTo>
                <a:lnTo>
                  <a:pt x="47880" y="62866"/>
                </a:lnTo>
                <a:cubicBezTo>
                  <a:pt x="42545" y="66675"/>
                  <a:pt x="36958" y="68580"/>
                  <a:pt x="31243" y="68454"/>
                </a:cubicBezTo>
                <a:cubicBezTo>
                  <a:pt x="25528" y="68454"/>
                  <a:pt x="19812" y="66422"/>
                  <a:pt x="14097" y="62358"/>
                </a:cubicBezTo>
                <a:cubicBezTo>
                  <a:pt x="4954" y="55880"/>
                  <a:pt x="255" y="48134"/>
                  <a:pt x="128" y="39117"/>
                </a:cubicBezTo>
                <a:cubicBezTo>
                  <a:pt x="0" y="31878"/>
                  <a:pt x="2413" y="24638"/>
                  <a:pt x="7620" y="17399"/>
                </a:cubicBezTo>
                <a:cubicBezTo>
                  <a:pt x="13717" y="8636"/>
                  <a:pt x="20829" y="3429"/>
                  <a:pt x="28830" y="1779"/>
                </a:cubicBezTo>
                <a:cubicBezTo>
                  <a:pt x="36831" y="0"/>
                  <a:pt x="44323" y="1524"/>
                  <a:pt x="51308" y="6478"/>
                </a:cubicBezTo>
                <a:close/>
                <a:moveTo>
                  <a:pt x="-2386838" y="4856988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3" name="Freeform 283"/>
          <p:cNvSpPr/>
          <p:nvPr/>
        </p:nvSpPr>
        <p:spPr>
          <a:xfrm>
            <a:off x="7290689" y="2040636"/>
            <a:ext cx="69468" cy="70993"/>
          </a:xfrm>
          <a:custGeom>
            <a:avLst/>
            <a:gdLst/>
            <a:ahLst/>
            <a:cxnLst/>
            <a:rect l="0" t="0" r="0" b="0"/>
            <a:pathLst>
              <a:path w="69468" h="70993">
                <a:moveTo>
                  <a:pt x="54737" y="8129"/>
                </a:moveTo>
                <a:cubicBezTo>
                  <a:pt x="61721" y="13462"/>
                  <a:pt x="66040" y="18543"/>
                  <a:pt x="67691" y="23368"/>
                </a:cubicBezTo>
                <a:cubicBezTo>
                  <a:pt x="69468" y="28194"/>
                  <a:pt x="69215" y="33401"/>
                  <a:pt x="67182" y="38862"/>
                </a:cubicBezTo>
                <a:lnTo>
                  <a:pt x="52578" y="31497"/>
                </a:lnTo>
                <a:cubicBezTo>
                  <a:pt x="53467" y="29084"/>
                  <a:pt x="53593" y="26798"/>
                  <a:pt x="52958" y="24638"/>
                </a:cubicBezTo>
                <a:cubicBezTo>
                  <a:pt x="52196" y="22353"/>
                  <a:pt x="50418" y="20193"/>
                  <a:pt x="47625" y="18035"/>
                </a:cubicBezTo>
                <a:cubicBezTo>
                  <a:pt x="44068" y="15368"/>
                  <a:pt x="41020" y="13970"/>
                  <a:pt x="38734" y="13717"/>
                </a:cubicBezTo>
                <a:cubicBezTo>
                  <a:pt x="37211" y="13717"/>
                  <a:pt x="36067" y="14224"/>
                  <a:pt x="35179" y="15368"/>
                </a:cubicBezTo>
                <a:cubicBezTo>
                  <a:pt x="34417" y="16256"/>
                  <a:pt x="34290" y="17399"/>
                  <a:pt x="34670" y="18797"/>
                </a:cubicBezTo>
                <a:cubicBezTo>
                  <a:pt x="35179" y="20701"/>
                  <a:pt x="38480" y="25147"/>
                  <a:pt x="44450" y="32259"/>
                </a:cubicBezTo>
                <a:cubicBezTo>
                  <a:pt x="50418" y="39243"/>
                  <a:pt x="53975" y="45086"/>
                  <a:pt x="54991" y="49657"/>
                </a:cubicBezTo>
                <a:cubicBezTo>
                  <a:pt x="56006" y="54230"/>
                  <a:pt x="54864" y="58674"/>
                  <a:pt x="51562" y="62993"/>
                </a:cubicBezTo>
                <a:cubicBezTo>
                  <a:pt x="48005" y="67692"/>
                  <a:pt x="43053" y="70231"/>
                  <a:pt x="36576" y="70612"/>
                </a:cubicBezTo>
                <a:cubicBezTo>
                  <a:pt x="30099" y="70993"/>
                  <a:pt x="22987" y="68326"/>
                  <a:pt x="15367" y="62485"/>
                </a:cubicBezTo>
                <a:cubicBezTo>
                  <a:pt x="8381" y="57278"/>
                  <a:pt x="3937" y="51689"/>
                  <a:pt x="2031" y="45720"/>
                </a:cubicBezTo>
                <a:cubicBezTo>
                  <a:pt x="0" y="39879"/>
                  <a:pt x="254" y="33910"/>
                  <a:pt x="2667" y="28194"/>
                </a:cubicBezTo>
                <a:lnTo>
                  <a:pt x="17906" y="36323"/>
                </a:lnTo>
                <a:cubicBezTo>
                  <a:pt x="16509" y="39498"/>
                  <a:pt x="16129" y="42292"/>
                  <a:pt x="16891" y="45086"/>
                </a:cubicBezTo>
                <a:cubicBezTo>
                  <a:pt x="17653" y="47753"/>
                  <a:pt x="19557" y="50293"/>
                  <a:pt x="22732" y="52705"/>
                </a:cubicBezTo>
                <a:cubicBezTo>
                  <a:pt x="26289" y="55373"/>
                  <a:pt x="29337" y="56769"/>
                  <a:pt x="32130" y="56769"/>
                </a:cubicBezTo>
                <a:cubicBezTo>
                  <a:pt x="34036" y="56769"/>
                  <a:pt x="35432" y="56007"/>
                  <a:pt x="36576" y="54484"/>
                </a:cubicBezTo>
                <a:cubicBezTo>
                  <a:pt x="37465" y="53468"/>
                  <a:pt x="37718" y="52324"/>
                  <a:pt x="37592" y="51181"/>
                </a:cubicBezTo>
                <a:cubicBezTo>
                  <a:pt x="37465" y="50038"/>
                  <a:pt x="36321" y="48261"/>
                  <a:pt x="34417" y="45974"/>
                </a:cubicBezTo>
                <a:cubicBezTo>
                  <a:pt x="25272" y="35306"/>
                  <a:pt x="20066" y="27941"/>
                  <a:pt x="18668" y="23623"/>
                </a:cubicBezTo>
                <a:cubicBezTo>
                  <a:pt x="16637" y="17907"/>
                  <a:pt x="17526" y="12447"/>
                  <a:pt x="21208" y="7493"/>
                </a:cubicBezTo>
                <a:cubicBezTo>
                  <a:pt x="24638" y="3175"/>
                  <a:pt x="29209" y="762"/>
                  <a:pt x="34925" y="381"/>
                </a:cubicBezTo>
                <a:cubicBezTo>
                  <a:pt x="40767" y="0"/>
                  <a:pt x="47370" y="2541"/>
                  <a:pt x="54737" y="8129"/>
                </a:cubicBezTo>
                <a:close/>
                <a:moveTo>
                  <a:pt x="-2481454" y="4817364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4" name="Freeform 284"/>
          <p:cNvSpPr/>
          <p:nvPr/>
        </p:nvSpPr>
        <p:spPr>
          <a:xfrm>
            <a:off x="7642479" y="2368678"/>
            <a:ext cx="107188" cy="74676"/>
          </a:xfrm>
          <a:custGeom>
            <a:avLst/>
            <a:gdLst/>
            <a:ahLst/>
            <a:cxnLst/>
            <a:rect l="0" t="0" r="0" b="0"/>
            <a:pathLst>
              <a:path w="107188" h="74676">
                <a:moveTo>
                  <a:pt x="69341" y="0"/>
                </a:moveTo>
                <a:lnTo>
                  <a:pt x="107188" y="47625"/>
                </a:lnTo>
                <a:lnTo>
                  <a:pt x="95377" y="56895"/>
                </a:lnTo>
                <a:lnTo>
                  <a:pt x="68706" y="23368"/>
                </a:lnTo>
                <a:lnTo>
                  <a:pt x="52324" y="36449"/>
                </a:lnTo>
                <a:lnTo>
                  <a:pt x="75311" y="65405"/>
                </a:lnTo>
                <a:lnTo>
                  <a:pt x="63627" y="74676"/>
                </a:lnTo>
                <a:lnTo>
                  <a:pt x="40513" y="45719"/>
                </a:lnTo>
                <a:lnTo>
                  <a:pt x="11049" y="69214"/>
                </a:lnTo>
                <a:lnTo>
                  <a:pt x="0" y="55244"/>
                </a:lnTo>
                <a:close/>
                <a:moveTo>
                  <a:pt x="-3153157" y="4489322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5" name="Freeform 285"/>
          <p:cNvSpPr/>
          <p:nvPr/>
        </p:nvSpPr>
        <p:spPr>
          <a:xfrm>
            <a:off x="7689850" y="2431161"/>
            <a:ext cx="81026" cy="66803"/>
          </a:xfrm>
          <a:custGeom>
            <a:avLst/>
            <a:gdLst/>
            <a:ahLst/>
            <a:cxnLst/>
            <a:rect l="0" t="0" r="0" b="0"/>
            <a:pathLst>
              <a:path w="81026" h="66803">
                <a:moveTo>
                  <a:pt x="51307" y="14605"/>
                </a:moveTo>
                <a:lnTo>
                  <a:pt x="61594" y="28194"/>
                </a:lnTo>
                <a:lnTo>
                  <a:pt x="10159" y="66803"/>
                </a:lnTo>
                <a:lnTo>
                  <a:pt x="0" y="53213"/>
                </a:lnTo>
                <a:close/>
                <a:moveTo>
                  <a:pt x="-3277616" y="4426839"/>
                </a:moveTo>
                <a:moveTo>
                  <a:pt x="70866" y="0"/>
                </a:moveTo>
                <a:lnTo>
                  <a:pt x="81026" y="13462"/>
                </a:lnTo>
                <a:lnTo>
                  <a:pt x="68453" y="22987"/>
                </a:lnTo>
                <a:lnTo>
                  <a:pt x="58293" y="9399"/>
                </a:lnTo>
                <a:close/>
                <a:moveTo>
                  <a:pt x="-3263011" y="442683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6" name="Freeform 286"/>
          <p:cNvSpPr/>
          <p:nvPr/>
        </p:nvSpPr>
        <p:spPr>
          <a:xfrm>
            <a:off x="7710423" y="2474468"/>
            <a:ext cx="79883" cy="84836"/>
          </a:xfrm>
          <a:custGeom>
            <a:avLst/>
            <a:gdLst/>
            <a:ahLst/>
            <a:cxnLst/>
            <a:rect l="0" t="0" r="0" b="0"/>
            <a:pathLst>
              <a:path w="79883" h="84836">
                <a:moveTo>
                  <a:pt x="74931" y="29337"/>
                </a:moveTo>
                <a:cubicBezTo>
                  <a:pt x="77090" y="32386"/>
                  <a:pt x="78486" y="35561"/>
                  <a:pt x="79248" y="38862"/>
                </a:cubicBezTo>
                <a:cubicBezTo>
                  <a:pt x="79883" y="42165"/>
                  <a:pt x="79883" y="45086"/>
                  <a:pt x="78995" y="47625"/>
                </a:cubicBezTo>
                <a:cubicBezTo>
                  <a:pt x="78233" y="50166"/>
                  <a:pt x="76962" y="52452"/>
                  <a:pt x="75184" y="54484"/>
                </a:cubicBezTo>
                <a:cubicBezTo>
                  <a:pt x="73280" y="56516"/>
                  <a:pt x="70358" y="58929"/>
                  <a:pt x="66421" y="61849"/>
                </a:cubicBezTo>
                <a:lnTo>
                  <a:pt x="33783" y="84836"/>
                </a:lnTo>
                <a:lnTo>
                  <a:pt x="24004" y="70993"/>
                </a:lnTo>
                <a:lnTo>
                  <a:pt x="50673" y="52071"/>
                </a:lnTo>
                <a:cubicBezTo>
                  <a:pt x="56388" y="48134"/>
                  <a:pt x="59818" y="45212"/>
                  <a:pt x="61087" y="43435"/>
                </a:cubicBezTo>
                <a:cubicBezTo>
                  <a:pt x="62358" y="41656"/>
                  <a:pt x="62993" y="39752"/>
                  <a:pt x="62866" y="37847"/>
                </a:cubicBezTo>
                <a:cubicBezTo>
                  <a:pt x="62866" y="35815"/>
                  <a:pt x="62231" y="33910"/>
                  <a:pt x="60833" y="32004"/>
                </a:cubicBezTo>
                <a:cubicBezTo>
                  <a:pt x="59183" y="29592"/>
                  <a:pt x="57023" y="27941"/>
                  <a:pt x="54357" y="26924"/>
                </a:cubicBezTo>
                <a:cubicBezTo>
                  <a:pt x="51690" y="25909"/>
                  <a:pt x="49022" y="25909"/>
                  <a:pt x="46356" y="26671"/>
                </a:cubicBezTo>
                <a:cubicBezTo>
                  <a:pt x="43688" y="27560"/>
                  <a:pt x="39370" y="29973"/>
                  <a:pt x="33529" y="34163"/>
                </a:cubicBezTo>
                <a:lnTo>
                  <a:pt x="9780" y="50928"/>
                </a:lnTo>
                <a:lnTo>
                  <a:pt x="0" y="37085"/>
                </a:lnTo>
                <a:lnTo>
                  <a:pt x="52324" y="0"/>
                </a:lnTo>
                <a:lnTo>
                  <a:pt x="61469" y="12828"/>
                </a:lnTo>
                <a:lnTo>
                  <a:pt x="53848" y="18288"/>
                </a:lnTo>
                <a:cubicBezTo>
                  <a:pt x="62993" y="18669"/>
                  <a:pt x="69978" y="22353"/>
                  <a:pt x="74931" y="29337"/>
                </a:cubicBezTo>
                <a:close/>
                <a:moveTo>
                  <a:pt x="-3356228" y="4383532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7" name="Freeform 287"/>
          <p:cNvSpPr/>
          <p:nvPr/>
        </p:nvSpPr>
        <p:spPr>
          <a:xfrm>
            <a:off x="7757668" y="2544572"/>
            <a:ext cx="73151" cy="76836"/>
          </a:xfrm>
          <a:custGeom>
            <a:avLst/>
            <a:gdLst/>
            <a:ahLst/>
            <a:cxnLst/>
            <a:rect l="0" t="0" r="0" b="0"/>
            <a:pathLst>
              <a:path w="73151" h="76836">
                <a:moveTo>
                  <a:pt x="42163" y="42926"/>
                </a:moveTo>
                <a:cubicBezTo>
                  <a:pt x="40386" y="41530"/>
                  <a:pt x="37718" y="39117"/>
                  <a:pt x="34289" y="35688"/>
                </a:cubicBezTo>
                <a:cubicBezTo>
                  <a:pt x="30861" y="32258"/>
                  <a:pt x="28448" y="30226"/>
                  <a:pt x="26797" y="29592"/>
                </a:cubicBezTo>
                <a:cubicBezTo>
                  <a:pt x="24257" y="28575"/>
                  <a:pt x="21971" y="28702"/>
                  <a:pt x="19938" y="30100"/>
                </a:cubicBezTo>
                <a:cubicBezTo>
                  <a:pt x="18034" y="31369"/>
                  <a:pt x="16763" y="33275"/>
                  <a:pt x="16255" y="35688"/>
                </a:cubicBezTo>
                <a:cubicBezTo>
                  <a:pt x="15748" y="38100"/>
                  <a:pt x="16255" y="40513"/>
                  <a:pt x="17779" y="42800"/>
                </a:cubicBezTo>
                <a:cubicBezTo>
                  <a:pt x="19430" y="45339"/>
                  <a:pt x="21971" y="47244"/>
                  <a:pt x="25146" y="48514"/>
                </a:cubicBezTo>
                <a:cubicBezTo>
                  <a:pt x="27559" y="49403"/>
                  <a:pt x="29845" y="49403"/>
                  <a:pt x="32003" y="48769"/>
                </a:cubicBezTo>
                <a:cubicBezTo>
                  <a:pt x="33527" y="48388"/>
                  <a:pt x="35940" y="46990"/>
                  <a:pt x="39370" y="44832"/>
                </a:cubicBezTo>
                <a:close/>
                <a:moveTo>
                  <a:pt x="-3487166" y="4313428"/>
                </a:moveTo>
                <a:moveTo>
                  <a:pt x="65659" y="15240"/>
                </a:moveTo>
                <a:cubicBezTo>
                  <a:pt x="69850" y="21590"/>
                  <a:pt x="72136" y="26798"/>
                  <a:pt x="72643" y="30862"/>
                </a:cubicBezTo>
                <a:cubicBezTo>
                  <a:pt x="73151" y="34925"/>
                  <a:pt x="72771" y="38355"/>
                  <a:pt x="71247" y="41149"/>
                </a:cubicBezTo>
                <a:cubicBezTo>
                  <a:pt x="69723" y="43943"/>
                  <a:pt x="65913" y="47371"/>
                  <a:pt x="59816" y="51436"/>
                </a:cubicBezTo>
                <a:lnTo>
                  <a:pt x="43052" y="62103"/>
                </a:lnTo>
                <a:cubicBezTo>
                  <a:pt x="38353" y="65151"/>
                  <a:pt x="35051" y="67692"/>
                  <a:pt x="33020" y="69596"/>
                </a:cubicBezTo>
                <a:cubicBezTo>
                  <a:pt x="31114" y="71501"/>
                  <a:pt x="29210" y="73914"/>
                  <a:pt x="27559" y="76836"/>
                </a:cubicBezTo>
                <a:lnTo>
                  <a:pt x="18288" y="62865"/>
                </a:lnTo>
                <a:cubicBezTo>
                  <a:pt x="19050" y="61850"/>
                  <a:pt x="20065" y="60452"/>
                  <a:pt x="21589" y="58675"/>
                </a:cubicBezTo>
                <a:cubicBezTo>
                  <a:pt x="22351" y="57913"/>
                  <a:pt x="22733" y="57405"/>
                  <a:pt x="22987" y="57150"/>
                </a:cubicBezTo>
                <a:cubicBezTo>
                  <a:pt x="19050" y="56262"/>
                  <a:pt x="15493" y="54738"/>
                  <a:pt x="12573" y="52832"/>
                </a:cubicBezTo>
                <a:cubicBezTo>
                  <a:pt x="9525" y="50800"/>
                  <a:pt x="6985" y="48261"/>
                  <a:pt x="4952" y="45086"/>
                </a:cubicBezTo>
                <a:cubicBezTo>
                  <a:pt x="1397" y="39498"/>
                  <a:pt x="0" y="34163"/>
                  <a:pt x="888" y="29083"/>
                </a:cubicBezTo>
                <a:cubicBezTo>
                  <a:pt x="1904" y="23876"/>
                  <a:pt x="4572" y="19813"/>
                  <a:pt x="9143" y="16764"/>
                </a:cubicBezTo>
                <a:cubicBezTo>
                  <a:pt x="12191" y="14859"/>
                  <a:pt x="15366" y="13844"/>
                  <a:pt x="18796" y="13717"/>
                </a:cubicBezTo>
                <a:cubicBezTo>
                  <a:pt x="22098" y="13589"/>
                  <a:pt x="25273" y="14478"/>
                  <a:pt x="28193" y="16257"/>
                </a:cubicBezTo>
                <a:cubicBezTo>
                  <a:pt x="31114" y="18034"/>
                  <a:pt x="34798" y="21082"/>
                  <a:pt x="38862" y="25400"/>
                </a:cubicBezTo>
                <a:cubicBezTo>
                  <a:pt x="44450" y="31243"/>
                  <a:pt x="48640" y="35052"/>
                  <a:pt x="51435" y="36831"/>
                </a:cubicBezTo>
                <a:lnTo>
                  <a:pt x="52832" y="35942"/>
                </a:lnTo>
                <a:cubicBezTo>
                  <a:pt x="55625" y="34163"/>
                  <a:pt x="57150" y="32258"/>
                  <a:pt x="57403" y="30100"/>
                </a:cubicBezTo>
                <a:cubicBezTo>
                  <a:pt x="57658" y="28068"/>
                  <a:pt x="56514" y="25019"/>
                  <a:pt x="54101" y="21337"/>
                </a:cubicBezTo>
                <a:cubicBezTo>
                  <a:pt x="52450" y="18796"/>
                  <a:pt x="50673" y="17145"/>
                  <a:pt x="48767" y="16383"/>
                </a:cubicBezTo>
                <a:cubicBezTo>
                  <a:pt x="46863" y="15621"/>
                  <a:pt x="44323" y="15621"/>
                  <a:pt x="41275" y="16383"/>
                </a:cubicBezTo>
                <a:lnTo>
                  <a:pt x="35178" y="1906"/>
                </a:lnTo>
                <a:cubicBezTo>
                  <a:pt x="41275" y="0"/>
                  <a:pt x="46736" y="0"/>
                  <a:pt x="51562" y="1906"/>
                </a:cubicBezTo>
                <a:cubicBezTo>
                  <a:pt x="56388" y="3811"/>
                  <a:pt x="61087" y="8256"/>
                  <a:pt x="65659" y="15240"/>
                </a:cubicBezTo>
                <a:close/>
                <a:moveTo>
                  <a:pt x="-3459480" y="4313428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8" name="Freeform 288"/>
          <p:cNvSpPr/>
          <p:nvPr/>
        </p:nvSpPr>
        <p:spPr>
          <a:xfrm>
            <a:off x="7792084" y="2599183"/>
            <a:ext cx="79248" cy="83312"/>
          </a:xfrm>
          <a:custGeom>
            <a:avLst/>
            <a:gdLst/>
            <a:ahLst/>
            <a:cxnLst/>
            <a:rect l="0" t="0" r="0" b="0"/>
            <a:pathLst>
              <a:path w="79248" h="83312">
                <a:moveTo>
                  <a:pt x="75311" y="30988"/>
                </a:moveTo>
                <a:cubicBezTo>
                  <a:pt x="77217" y="34163"/>
                  <a:pt x="78359" y="37464"/>
                  <a:pt x="78868" y="40766"/>
                </a:cubicBezTo>
                <a:cubicBezTo>
                  <a:pt x="79248" y="44196"/>
                  <a:pt x="78995" y="46989"/>
                  <a:pt x="77979" y="49529"/>
                </a:cubicBezTo>
                <a:cubicBezTo>
                  <a:pt x="77089" y="51942"/>
                  <a:pt x="75566" y="54102"/>
                  <a:pt x="73660" y="56007"/>
                </a:cubicBezTo>
                <a:cubicBezTo>
                  <a:pt x="71629" y="57912"/>
                  <a:pt x="68581" y="60197"/>
                  <a:pt x="64389" y="62738"/>
                </a:cubicBezTo>
                <a:lnTo>
                  <a:pt x="30099" y="83312"/>
                </a:lnTo>
                <a:lnTo>
                  <a:pt x="21336" y="68707"/>
                </a:lnTo>
                <a:lnTo>
                  <a:pt x="49404" y="51815"/>
                </a:lnTo>
                <a:cubicBezTo>
                  <a:pt x="55372" y="48259"/>
                  <a:pt x="59056" y="45592"/>
                  <a:pt x="60452" y="43941"/>
                </a:cubicBezTo>
                <a:cubicBezTo>
                  <a:pt x="61849" y="42290"/>
                  <a:pt x="62484" y="40513"/>
                  <a:pt x="62611" y="38481"/>
                </a:cubicBezTo>
                <a:cubicBezTo>
                  <a:pt x="62738" y="36448"/>
                  <a:pt x="62231" y="34544"/>
                  <a:pt x="61087" y="32512"/>
                </a:cubicBezTo>
                <a:cubicBezTo>
                  <a:pt x="59563" y="30098"/>
                  <a:pt x="57532" y="28194"/>
                  <a:pt x="54864" y="27051"/>
                </a:cubicBezTo>
                <a:cubicBezTo>
                  <a:pt x="52324" y="25908"/>
                  <a:pt x="49658" y="25527"/>
                  <a:pt x="46991" y="26162"/>
                </a:cubicBezTo>
                <a:cubicBezTo>
                  <a:pt x="44197" y="26796"/>
                  <a:pt x="39751" y="28956"/>
                  <a:pt x="33656" y="32765"/>
                </a:cubicBezTo>
                <a:lnTo>
                  <a:pt x="8763" y="47752"/>
                </a:lnTo>
                <a:lnTo>
                  <a:pt x="0" y="33146"/>
                </a:lnTo>
                <a:lnTo>
                  <a:pt x="54992" y="0"/>
                </a:lnTo>
                <a:lnTo>
                  <a:pt x="63120" y="13589"/>
                </a:lnTo>
                <a:lnTo>
                  <a:pt x="54992" y="18414"/>
                </a:lnTo>
                <a:cubicBezTo>
                  <a:pt x="64135" y="19431"/>
                  <a:pt x="70867" y="23621"/>
                  <a:pt x="75311" y="30988"/>
                </a:cubicBezTo>
                <a:close/>
                <a:moveTo>
                  <a:pt x="-3564255" y="425881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89" name="Freeform 289"/>
          <p:cNvSpPr/>
          <p:nvPr/>
        </p:nvSpPr>
        <p:spPr>
          <a:xfrm>
            <a:off x="7837678" y="2672970"/>
            <a:ext cx="69723" cy="66928"/>
          </a:xfrm>
          <a:custGeom>
            <a:avLst/>
            <a:gdLst/>
            <a:ahLst/>
            <a:cxnLst/>
            <a:rect l="0" t="0" r="0" b="0"/>
            <a:pathLst>
              <a:path w="69723" h="66928">
                <a:moveTo>
                  <a:pt x="64389" y="17652"/>
                </a:moveTo>
                <a:cubicBezTo>
                  <a:pt x="68199" y="24510"/>
                  <a:pt x="69723" y="30734"/>
                  <a:pt x="69088" y="36448"/>
                </a:cubicBezTo>
                <a:cubicBezTo>
                  <a:pt x="68326" y="42036"/>
                  <a:pt x="65404" y="47497"/>
                  <a:pt x="60452" y="52577"/>
                </a:cubicBezTo>
                <a:lnTo>
                  <a:pt x="49656" y="39370"/>
                </a:lnTo>
                <a:cubicBezTo>
                  <a:pt x="52324" y="37338"/>
                  <a:pt x="53848" y="34925"/>
                  <a:pt x="54355" y="32384"/>
                </a:cubicBezTo>
                <a:cubicBezTo>
                  <a:pt x="54990" y="29845"/>
                  <a:pt x="54355" y="27177"/>
                  <a:pt x="52831" y="24384"/>
                </a:cubicBezTo>
                <a:cubicBezTo>
                  <a:pt x="50800" y="20701"/>
                  <a:pt x="47878" y="18415"/>
                  <a:pt x="44195" y="17652"/>
                </a:cubicBezTo>
                <a:cubicBezTo>
                  <a:pt x="40386" y="16764"/>
                  <a:pt x="35432" y="18034"/>
                  <a:pt x="29464" y="21335"/>
                </a:cubicBezTo>
                <a:cubicBezTo>
                  <a:pt x="22860" y="25019"/>
                  <a:pt x="18668" y="28828"/>
                  <a:pt x="17272" y="32511"/>
                </a:cubicBezTo>
                <a:cubicBezTo>
                  <a:pt x="15748" y="36321"/>
                  <a:pt x="16002" y="40132"/>
                  <a:pt x="18033" y="43815"/>
                </a:cubicBezTo>
                <a:cubicBezTo>
                  <a:pt x="19685" y="46735"/>
                  <a:pt x="21716" y="48514"/>
                  <a:pt x="24256" y="49529"/>
                </a:cubicBezTo>
                <a:cubicBezTo>
                  <a:pt x="26924" y="50419"/>
                  <a:pt x="30353" y="50165"/>
                  <a:pt x="34670" y="48640"/>
                </a:cubicBezTo>
                <a:lnTo>
                  <a:pt x="40258" y="64642"/>
                </a:lnTo>
                <a:cubicBezTo>
                  <a:pt x="32765" y="66928"/>
                  <a:pt x="26035" y="66802"/>
                  <a:pt x="20319" y="64389"/>
                </a:cubicBezTo>
                <a:cubicBezTo>
                  <a:pt x="14478" y="61976"/>
                  <a:pt x="9525" y="57150"/>
                  <a:pt x="5588" y="49910"/>
                </a:cubicBezTo>
                <a:cubicBezTo>
                  <a:pt x="1015" y="41655"/>
                  <a:pt x="0" y="33654"/>
                  <a:pt x="2540" y="25908"/>
                </a:cubicBezTo>
                <a:cubicBezTo>
                  <a:pt x="4953" y="18160"/>
                  <a:pt x="10794" y="11810"/>
                  <a:pt x="19939" y="6730"/>
                </a:cubicBezTo>
                <a:cubicBezTo>
                  <a:pt x="29210" y="1523"/>
                  <a:pt x="37845" y="0"/>
                  <a:pt x="45719" y="2032"/>
                </a:cubicBezTo>
                <a:cubicBezTo>
                  <a:pt x="53593" y="4064"/>
                  <a:pt x="59816" y="9271"/>
                  <a:pt x="64389" y="17652"/>
                </a:cubicBezTo>
                <a:close/>
                <a:moveTo>
                  <a:pt x="-3670300" y="418503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0" name="Freeform 290"/>
          <p:cNvSpPr/>
          <p:nvPr/>
        </p:nvSpPr>
        <p:spPr>
          <a:xfrm>
            <a:off x="7864475" y="2718435"/>
            <a:ext cx="86614" cy="55881"/>
          </a:xfrm>
          <a:custGeom>
            <a:avLst/>
            <a:gdLst/>
            <a:ahLst/>
            <a:cxnLst/>
            <a:rect l="0" t="0" r="0" b="0"/>
            <a:pathLst>
              <a:path w="86614" h="55881">
                <a:moveTo>
                  <a:pt x="57022" y="11304"/>
                </a:moveTo>
                <a:lnTo>
                  <a:pt x="64896" y="26289"/>
                </a:lnTo>
                <a:lnTo>
                  <a:pt x="7873" y="55881"/>
                </a:lnTo>
                <a:lnTo>
                  <a:pt x="0" y="40894"/>
                </a:lnTo>
                <a:close/>
                <a:moveTo>
                  <a:pt x="-3736214" y="4139565"/>
                </a:moveTo>
                <a:moveTo>
                  <a:pt x="78740" y="0"/>
                </a:moveTo>
                <a:lnTo>
                  <a:pt x="86614" y="15113"/>
                </a:lnTo>
                <a:lnTo>
                  <a:pt x="72643" y="22352"/>
                </a:lnTo>
                <a:lnTo>
                  <a:pt x="64769" y="7239"/>
                </a:lnTo>
                <a:close/>
                <a:moveTo>
                  <a:pt x="-3724910" y="413956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1" name="Freeform 291"/>
          <p:cNvSpPr/>
          <p:nvPr/>
        </p:nvSpPr>
        <p:spPr>
          <a:xfrm>
            <a:off x="7882890" y="2765553"/>
            <a:ext cx="72516" cy="74421"/>
          </a:xfrm>
          <a:custGeom>
            <a:avLst/>
            <a:gdLst/>
            <a:ahLst/>
            <a:cxnLst/>
            <a:rect l="0" t="0" r="0" b="0"/>
            <a:pathLst>
              <a:path w="72516" h="74421">
                <a:moveTo>
                  <a:pt x="40766" y="42671"/>
                </a:moveTo>
                <a:cubicBezTo>
                  <a:pt x="39116" y="41020"/>
                  <a:pt x="36829" y="38353"/>
                  <a:pt x="33908" y="34544"/>
                </a:cubicBezTo>
                <a:cubicBezTo>
                  <a:pt x="30861" y="30733"/>
                  <a:pt x="28702" y="28320"/>
                  <a:pt x="27178" y="27432"/>
                </a:cubicBezTo>
                <a:cubicBezTo>
                  <a:pt x="24765" y="26162"/>
                  <a:pt x="22478" y="26034"/>
                  <a:pt x="20319" y="27051"/>
                </a:cubicBezTo>
                <a:cubicBezTo>
                  <a:pt x="18161" y="28194"/>
                  <a:pt x="16764" y="29844"/>
                  <a:pt x="16002" y="32131"/>
                </a:cubicBezTo>
                <a:cubicBezTo>
                  <a:pt x="15113" y="34544"/>
                  <a:pt x="15366" y="36957"/>
                  <a:pt x="16637" y="39369"/>
                </a:cubicBezTo>
                <a:cubicBezTo>
                  <a:pt x="17906" y="42163"/>
                  <a:pt x="20066" y="44322"/>
                  <a:pt x="23114" y="45974"/>
                </a:cubicBezTo>
                <a:cubicBezTo>
                  <a:pt x="25400" y="47117"/>
                  <a:pt x="27686" y="47497"/>
                  <a:pt x="29971" y="47117"/>
                </a:cubicBezTo>
                <a:cubicBezTo>
                  <a:pt x="31495" y="46863"/>
                  <a:pt x="34036" y="45974"/>
                  <a:pt x="37718" y="44195"/>
                </a:cubicBezTo>
                <a:close/>
                <a:moveTo>
                  <a:pt x="-3833114" y="4092447"/>
                </a:moveTo>
                <a:moveTo>
                  <a:pt x="67564" y="18161"/>
                </a:moveTo>
                <a:cubicBezTo>
                  <a:pt x="70866" y="24892"/>
                  <a:pt x="72516" y="30352"/>
                  <a:pt x="72516" y="34544"/>
                </a:cubicBezTo>
                <a:cubicBezTo>
                  <a:pt x="72516" y="38607"/>
                  <a:pt x="71628" y="42037"/>
                  <a:pt x="69850" y="44576"/>
                </a:cubicBezTo>
                <a:cubicBezTo>
                  <a:pt x="67944" y="47117"/>
                  <a:pt x="63753" y="50038"/>
                  <a:pt x="57150" y="53213"/>
                </a:cubicBezTo>
                <a:lnTo>
                  <a:pt x="39242" y="61721"/>
                </a:lnTo>
                <a:cubicBezTo>
                  <a:pt x="34163" y="64262"/>
                  <a:pt x="30479" y="66294"/>
                  <a:pt x="28320" y="67944"/>
                </a:cubicBezTo>
                <a:cubicBezTo>
                  <a:pt x="26162" y="69595"/>
                  <a:pt x="24003" y="71755"/>
                  <a:pt x="21970" y="74421"/>
                </a:cubicBezTo>
                <a:lnTo>
                  <a:pt x="14604" y="59308"/>
                </a:lnTo>
                <a:cubicBezTo>
                  <a:pt x="15366" y="58419"/>
                  <a:pt x="16637" y="57276"/>
                  <a:pt x="18415" y="55626"/>
                </a:cubicBezTo>
                <a:cubicBezTo>
                  <a:pt x="19177" y="54990"/>
                  <a:pt x="19685" y="54482"/>
                  <a:pt x="19939" y="54228"/>
                </a:cubicBezTo>
                <a:cubicBezTo>
                  <a:pt x="16128" y="52832"/>
                  <a:pt x="12827" y="51053"/>
                  <a:pt x="10160" y="48640"/>
                </a:cubicBezTo>
                <a:cubicBezTo>
                  <a:pt x="7366" y="46355"/>
                  <a:pt x="5206" y="43433"/>
                  <a:pt x="3555" y="40132"/>
                </a:cubicBezTo>
                <a:cubicBezTo>
                  <a:pt x="635" y="34163"/>
                  <a:pt x="0" y="28701"/>
                  <a:pt x="1651" y="23621"/>
                </a:cubicBezTo>
                <a:cubicBezTo>
                  <a:pt x="3175" y="18669"/>
                  <a:pt x="6350" y="14986"/>
                  <a:pt x="11303" y="12572"/>
                </a:cubicBezTo>
                <a:cubicBezTo>
                  <a:pt x="14604" y="11049"/>
                  <a:pt x="17906" y="10413"/>
                  <a:pt x="21208" y="10668"/>
                </a:cubicBezTo>
                <a:cubicBezTo>
                  <a:pt x="24511" y="11049"/>
                  <a:pt x="27558" y="12192"/>
                  <a:pt x="30226" y="14351"/>
                </a:cubicBezTo>
                <a:cubicBezTo>
                  <a:pt x="33019" y="16509"/>
                  <a:pt x="36194" y="19938"/>
                  <a:pt x="39751" y="24764"/>
                </a:cubicBezTo>
                <a:cubicBezTo>
                  <a:pt x="44577" y="31242"/>
                  <a:pt x="48132" y="35687"/>
                  <a:pt x="50673" y="37845"/>
                </a:cubicBezTo>
                <a:lnTo>
                  <a:pt x="52196" y="37083"/>
                </a:lnTo>
                <a:cubicBezTo>
                  <a:pt x="55117" y="35687"/>
                  <a:pt x="56895" y="33908"/>
                  <a:pt x="57403" y="31876"/>
                </a:cubicBezTo>
                <a:cubicBezTo>
                  <a:pt x="58039" y="29844"/>
                  <a:pt x="57277" y="26796"/>
                  <a:pt x="55371" y="22732"/>
                </a:cubicBezTo>
                <a:cubicBezTo>
                  <a:pt x="53975" y="20065"/>
                  <a:pt x="52451" y="18161"/>
                  <a:pt x="50673" y="17144"/>
                </a:cubicBezTo>
                <a:cubicBezTo>
                  <a:pt x="48767" y="16128"/>
                  <a:pt x="46354" y="15875"/>
                  <a:pt x="43179" y="16128"/>
                </a:cubicBezTo>
                <a:lnTo>
                  <a:pt x="38989" y="1143"/>
                </a:lnTo>
                <a:cubicBezTo>
                  <a:pt x="45339" y="0"/>
                  <a:pt x="50673" y="634"/>
                  <a:pt x="55244" y="3175"/>
                </a:cubicBezTo>
                <a:cubicBezTo>
                  <a:pt x="59816" y="5588"/>
                  <a:pt x="63880" y="10668"/>
                  <a:pt x="67564" y="18161"/>
                </a:cubicBezTo>
                <a:close/>
                <a:moveTo>
                  <a:pt x="-3808604" y="409244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2" name="Freeform 292"/>
          <p:cNvSpPr/>
          <p:nvPr/>
        </p:nvSpPr>
        <p:spPr>
          <a:xfrm>
            <a:off x="7910194" y="2815464"/>
            <a:ext cx="87758" cy="52196"/>
          </a:xfrm>
          <a:custGeom>
            <a:avLst/>
            <a:gdLst/>
            <a:ahLst/>
            <a:cxnLst/>
            <a:rect l="0" t="0" r="0" b="0"/>
            <a:pathLst>
              <a:path w="87758" h="52196">
                <a:moveTo>
                  <a:pt x="80773" y="0"/>
                </a:moveTo>
                <a:lnTo>
                  <a:pt x="87758" y="15494"/>
                </a:lnTo>
                <a:lnTo>
                  <a:pt x="6986" y="52196"/>
                </a:lnTo>
                <a:lnTo>
                  <a:pt x="0" y="36702"/>
                </a:lnTo>
                <a:close/>
                <a:moveTo>
                  <a:pt x="-3867658" y="4042536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3" name="Freeform 293"/>
          <p:cNvSpPr/>
          <p:nvPr/>
        </p:nvSpPr>
        <p:spPr>
          <a:xfrm>
            <a:off x="8079105" y="3456433"/>
            <a:ext cx="92455" cy="87248"/>
          </a:xfrm>
          <a:custGeom>
            <a:avLst/>
            <a:gdLst/>
            <a:ahLst/>
            <a:cxnLst/>
            <a:rect l="0" t="0" r="0" b="0"/>
            <a:pathLst>
              <a:path w="92455" h="87248">
                <a:moveTo>
                  <a:pt x="74929" y="19177"/>
                </a:moveTo>
                <a:lnTo>
                  <a:pt x="52451" y="21208"/>
                </a:lnTo>
                <a:lnTo>
                  <a:pt x="53593" y="34416"/>
                </a:lnTo>
                <a:cubicBezTo>
                  <a:pt x="54355" y="42926"/>
                  <a:pt x="55245" y="48259"/>
                  <a:pt x="56134" y="50291"/>
                </a:cubicBezTo>
                <a:cubicBezTo>
                  <a:pt x="57023" y="52323"/>
                  <a:pt x="58420" y="53975"/>
                  <a:pt x="60325" y="54990"/>
                </a:cubicBezTo>
                <a:cubicBezTo>
                  <a:pt x="62229" y="56007"/>
                  <a:pt x="64515" y="56388"/>
                  <a:pt x="67055" y="56133"/>
                </a:cubicBezTo>
                <a:cubicBezTo>
                  <a:pt x="70103" y="55879"/>
                  <a:pt x="72389" y="54864"/>
                  <a:pt x="74040" y="53213"/>
                </a:cubicBezTo>
                <a:cubicBezTo>
                  <a:pt x="75818" y="51434"/>
                  <a:pt x="76708" y="49021"/>
                  <a:pt x="76962" y="46101"/>
                </a:cubicBezTo>
                <a:cubicBezTo>
                  <a:pt x="77088" y="44703"/>
                  <a:pt x="76708" y="40385"/>
                  <a:pt x="76073" y="33146"/>
                </a:cubicBezTo>
                <a:close/>
                <a:moveTo>
                  <a:pt x="-4696715" y="3401567"/>
                </a:moveTo>
                <a:moveTo>
                  <a:pt x="88264" y="0"/>
                </a:moveTo>
                <a:lnTo>
                  <a:pt x="91566" y="37591"/>
                </a:lnTo>
                <a:cubicBezTo>
                  <a:pt x="92455" y="46989"/>
                  <a:pt x="92201" y="53975"/>
                  <a:pt x="91059" y="58292"/>
                </a:cubicBezTo>
                <a:cubicBezTo>
                  <a:pt x="89788" y="62738"/>
                  <a:pt x="87249" y="66421"/>
                  <a:pt x="83438" y="69341"/>
                </a:cubicBezTo>
                <a:cubicBezTo>
                  <a:pt x="79628" y="72263"/>
                  <a:pt x="75056" y="74040"/>
                  <a:pt x="69850" y="74421"/>
                </a:cubicBezTo>
                <a:cubicBezTo>
                  <a:pt x="63246" y="75057"/>
                  <a:pt x="57658" y="73533"/>
                  <a:pt x="52959" y="70103"/>
                </a:cubicBezTo>
                <a:cubicBezTo>
                  <a:pt x="48260" y="66547"/>
                  <a:pt x="45085" y="60959"/>
                  <a:pt x="43306" y="53339"/>
                </a:cubicBezTo>
                <a:cubicBezTo>
                  <a:pt x="41401" y="57403"/>
                  <a:pt x="39115" y="60833"/>
                  <a:pt x="36702" y="63500"/>
                </a:cubicBezTo>
                <a:cubicBezTo>
                  <a:pt x="34163" y="66294"/>
                  <a:pt x="29717" y="70103"/>
                  <a:pt x="23240" y="74929"/>
                </a:cubicBezTo>
                <a:lnTo>
                  <a:pt x="6985" y="87248"/>
                </a:lnTo>
                <a:lnTo>
                  <a:pt x="5079" y="65913"/>
                </a:lnTo>
                <a:lnTo>
                  <a:pt x="23113" y="51308"/>
                </a:lnTo>
                <a:cubicBezTo>
                  <a:pt x="29590" y="46101"/>
                  <a:pt x="33654" y="42671"/>
                  <a:pt x="35305" y="40766"/>
                </a:cubicBezTo>
                <a:cubicBezTo>
                  <a:pt x="36956" y="38989"/>
                  <a:pt x="37973" y="37083"/>
                  <a:pt x="38480" y="35052"/>
                </a:cubicBezTo>
                <a:cubicBezTo>
                  <a:pt x="38988" y="33146"/>
                  <a:pt x="39115" y="30098"/>
                  <a:pt x="38735" y="26034"/>
                </a:cubicBezTo>
                <a:lnTo>
                  <a:pt x="38353" y="22478"/>
                </a:lnTo>
                <a:lnTo>
                  <a:pt x="1524" y="25653"/>
                </a:lnTo>
                <a:lnTo>
                  <a:pt x="0" y="7873"/>
                </a:lnTo>
                <a:close/>
                <a:moveTo>
                  <a:pt x="-4677538" y="340156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4" name="Freeform 294"/>
          <p:cNvSpPr/>
          <p:nvPr/>
        </p:nvSpPr>
        <p:spPr>
          <a:xfrm>
            <a:off x="8085835" y="3548254"/>
            <a:ext cx="67946" cy="60705"/>
          </a:xfrm>
          <a:custGeom>
            <a:avLst/>
            <a:gdLst/>
            <a:ahLst/>
            <a:cxnLst/>
            <a:rect l="0" t="0" r="0" b="0"/>
            <a:pathLst>
              <a:path w="67946" h="60705">
                <a:moveTo>
                  <a:pt x="54610" y="29971"/>
                </a:moveTo>
                <a:cubicBezTo>
                  <a:pt x="54357" y="26288"/>
                  <a:pt x="52833" y="23241"/>
                  <a:pt x="50038" y="20955"/>
                </a:cubicBezTo>
                <a:cubicBezTo>
                  <a:pt x="47245" y="18668"/>
                  <a:pt x="43561" y="17652"/>
                  <a:pt x="38862" y="17906"/>
                </a:cubicBezTo>
                <a:lnTo>
                  <a:pt x="40133" y="43306"/>
                </a:lnTo>
                <a:cubicBezTo>
                  <a:pt x="45085" y="42925"/>
                  <a:pt x="48769" y="41529"/>
                  <a:pt x="51182" y="38988"/>
                </a:cubicBezTo>
                <a:cubicBezTo>
                  <a:pt x="53595" y="36449"/>
                  <a:pt x="54737" y="33400"/>
                  <a:pt x="54610" y="29971"/>
                </a:cubicBezTo>
                <a:close/>
                <a:moveTo>
                  <a:pt x="-4806060" y="3309746"/>
                </a:moveTo>
                <a:moveTo>
                  <a:pt x="67437" y="28320"/>
                </a:moveTo>
                <a:cubicBezTo>
                  <a:pt x="67946" y="37845"/>
                  <a:pt x="65151" y="45593"/>
                  <a:pt x="59183" y="51307"/>
                </a:cubicBezTo>
                <a:cubicBezTo>
                  <a:pt x="53086" y="57150"/>
                  <a:pt x="43561" y="60324"/>
                  <a:pt x="30608" y="60705"/>
                </a:cubicBezTo>
                <a:lnTo>
                  <a:pt x="28448" y="18161"/>
                </a:lnTo>
                <a:cubicBezTo>
                  <a:pt x="23496" y="18542"/>
                  <a:pt x="19685" y="20066"/>
                  <a:pt x="16892" y="22860"/>
                </a:cubicBezTo>
                <a:cubicBezTo>
                  <a:pt x="14224" y="25654"/>
                  <a:pt x="13082" y="28956"/>
                  <a:pt x="13208" y="32766"/>
                </a:cubicBezTo>
                <a:cubicBezTo>
                  <a:pt x="13335" y="35432"/>
                  <a:pt x="14224" y="37718"/>
                  <a:pt x="15748" y="39369"/>
                </a:cubicBezTo>
                <a:cubicBezTo>
                  <a:pt x="17272" y="41148"/>
                  <a:pt x="19685" y="42418"/>
                  <a:pt x="22987" y="43180"/>
                </a:cubicBezTo>
                <a:lnTo>
                  <a:pt x="20956" y="60198"/>
                </a:lnTo>
                <a:cubicBezTo>
                  <a:pt x="14606" y="58419"/>
                  <a:pt x="9780" y="55118"/>
                  <a:pt x="6223" y="50673"/>
                </a:cubicBezTo>
                <a:cubicBezTo>
                  <a:pt x="2795" y="46100"/>
                  <a:pt x="890" y="40258"/>
                  <a:pt x="508" y="33274"/>
                </a:cubicBezTo>
                <a:cubicBezTo>
                  <a:pt x="0" y="22098"/>
                  <a:pt x="3303" y="13716"/>
                  <a:pt x="10287" y="8000"/>
                </a:cubicBezTo>
                <a:cubicBezTo>
                  <a:pt x="15875" y="3429"/>
                  <a:pt x="23115" y="1016"/>
                  <a:pt x="32005" y="507"/>
                </a:cubicBezTo>
                <a:cubicBezTo>
                  <a:pt x="42672" y="0"/>
                  <a:pt x="51182" y="2412"/>
                  <a:pt x="57405" y="7746"/>
                </a:cubicBezTo>
                <a:cubicBezTo>
                  <a:pt x="63755" y="12954"/>
                  <a:pt x="67057" y="19812"/>
                  <a:pt x="67437" y="28320"/>
                </a:cubicBezTo>
                <a:close/>
                <a:moveTo>
                  <a:pt x="-4804409" y="3309746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5" name="Freeform 295"/>
          <p:cNvSpPr/>
          <p:nvPr/>
        </p:nvSpPr>
        <p:spPr>
          <a:xfrm>
            <a:off x="8088376" y="3618103"/>
            <a:ext cx="67309" cy="60071"/>
          </a:xfrm>
          <a:custGeom>
            <a:avLst/>
            <a:gdLst/>
            <a:ahLst/>
            <a:cxnLst/>
            <a:rect l="0" t="0" r="0" b="0"/>
            <a:pathLst>
              <a:path w="67309" h="60071">
                <a:moveTo>
                  <a:pt x="67182" y="28702"/>
                </a:moveTo>
                <a:cubicBezTo>
                  <a:pt x="67309" y="37465"/>
                  <a:pt x="66040" y="44070"/>
                  <a:pt x="63245" y="48387"/>
                </a:cubicBezTo>
                <a:cubicBezTo>
                  <a:pt x="60452" y="52705"/>
                  <a:pt x="56260" y="55627"/>
                  <a:pt x="50672" y="57405"/>
                </a:cubicBezTo>
                <a:lnTo>
                  <a:pt x="47497" y="41402"/>
                </a:lnTo>
                <a:cubicBezTo>
                  <a:pt x="49910" y="40640"/>
                  <a:pt x="51816" y="39371"/>
                  <a:pt x="53085" y="37465"/>
                </a:cubicBezTo>
                <a:cubicBezTo>
                  <a:pt x="54482" y="35433"/>
                  <a:pt x="55117" y="32767"/>
                  <a:pt x="54991" y="29211"/>
                </a:cubicBezTo>
                <a:cubicBezTo>
                  <a:pt x="54991" y="24765"/>
                  <a:pt x="54229" y="21464"/>
                  <a:pt x="52958" y="19558"/>
                </a:cubicBezTo>
                <a:cubicBezTo>
                  <a:pt x="52069" y="18289"/>
                  <a:pt x="50927" y="17653"/>
                  <a:pt x="49530" y="17780"/>
                </a:cubicBezTo>
                <a:cubicBezTo>
                  <a:pt x="48259" y="17780"/>
                  <a:pt x="47243" y="18289"/>
                  <a:pt x="46481" y="19431"/>
                </a:cubicBezTo>
                <a:cubicBezTo>
                  <a:pt x="45339" y="20955"/>
                  <a:pt x="43815" y="26290"/>
                  <a:pt x="41909" y="35433"/>
                </a:cubicBezTo>
                <a:cubicBezTo>
                  <a:pt x="40005" y="44450"/>
                  <a:pt x="37592" y="50800"/>
                  <a:pt x="34670" y="54483"/>
                </a:cubicBezTo>
                <a:cubicBezTo>
                  <a:pt x="31622" y="58040"/>
                  <a:pt x="27431" y="59818"/>
                  <a:pt x="22097" y="59945"/>
                </a:cubicBezTo>
                <a:cubicBezTo>
                  <a:pt x="16129" y="60071"/>
                  <a:pt x="11049" y="57658"/>
                  <a:pt x="6730" y="52833"/>
                </a:cubicBezTo>
                <a:cubicBezTo>
                  <a:pt x="2540" y="47880"/>
                  <a:pt x="254" y="40640"/>
                  <a:pt x="127" y="31115"/>
                </a:cubicBezTo>
                <a:cubicBezTo>
                  <a:pt x="0" y="22352"/>
                  <a:pt x="1651" y="15368"/>
                  <a:pt x="5206" y="10161"/>
                </a:cubicBezTo>
                <a:cubicBezTo>
                  <a:pt x="8635" y="5080"/>
                  <a:pt x="13462" y="1652"/>
                  <a:pt x="19430" y="0"/>
                </a:cubicBezTo>
                <a:lnTo>
                  <a:pt x="22352" y="17018"/>
                </a:lnTo>
                <a:cubicBezTo>
                  <a:pt x="19050" y="17780"/>
                  <a:pt x="16509" y="19305"/>
                  <a:pt x="14858" y="21590"/>
                </a:cubicBezTo>
                <a:cubicBezTo>
                  <a:pt x="13207" y="23749"/>
                  <a:pt x="12318" y="26924"/>
                  <a:pt x="12445" y="30862"/>
                </a:cubicBezTo>
                <a:cubicBezTo>
                  <a:pt x="12445" y="35306"/>
                  <a:pt x="13334" y="38608"/>
                  <a:pt x="14985" y="40768"/>
                </a:cubicBezTo>
                <a:cubicBezTo>
                  <a:pt x="16129" y="42292"/>
                  <a:pt x="17653" y="42927"/>
                  <a:pt x="19557" y="42927"/>
                </a:cubicBezTo>
                <a:cubicBezTo>
                  <a:pt x="20828" y="42927"/>
                  <a:pt x="21843" y="42546"/>
                  <a:pt x="22732" y="41656"/>
                </a:cubicBezTo>
                <a:cubicBezTo>
                  <a:pt x="23494" y="40768"/>
                  <a:pt x="24256" y="38862"/>
                  <a:pt x="24892" y="35942"/>
                </a:cubicBezTo>
                <a:cubicBezTo>
                  <a:pt x="27685" y="22225"/>
                  <a:pt x="30353" y="13462"/>
                  <a:pt x="32766" y="9780"/>
                </a:cubicBezTo>
                <a:cubicBezTo>
                  <a:pt x="36194" y="4699"/>
                  <a:pt x="41020" y="2033"/>
                  <a:pt x="47117" y="2033"/>
                </a:cubicBezTo>
                <a:cubicBezTo>
                  <a:pt x="52705" y="1905"/>
                  <a:pt x="57404" y="4065"/>
                  <a:pt x="61214" y="8383"/>
                </a:cubicBezTo>
                <a:cubicBezTo>
                  <a:pt x="65151" y="12700"/>
                  <a:pt x="67055" y="19431"/>
                  <a:pt x="67182" y="28702"/>
                </a:cubicBezTo>
                <a:close/>
                <a:moveTo>
                  <a:pt x="-4877181" y="323989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6" name="Freeform 296"/>
          <p:cNvSpPr/>
          <p:nvPr/>
        </p:nvSpPr>
        <p:spPr>
          <a:xfrm>
            <a:off x="8089900" y="3693923"/>
            <a:ext cx="88900" cy="18033"/>
          </a:xfrm>
          <a:custGeom>
            <a:avLst/>
            <a:gdLst/>
            <a:ahLst/>
            <a:cxnLst/>
            <a:rect l="0" t="0" r="0" b="0"/>
            <a:pathLst>
              <a:path w="88900" h="18033">
                <a:moveTo>
                  <a:pt x="64389" y="761"/>
                </a:moveTo>
                <a:lnTo>
                  <a:pt x="64261" y="17779"/>
                </a:lnTo>
                <a:lnTo>
                  <a:pt x="0" y="17017"/>
                </a:lnTo>
                <a:lnTo>
                  <a:pt x="254" y="0"/>
                </a:lnTo>
                <a:close/>
                <a:moveTo>
                  <a:pt x="-4926584" y="3164077"/>
                </a:moveTo>
                <a:moveTo>
                  <a:pt x="88900" y="1016"/>
                </a:moveTo>
                <a:lnTo>
                  <a:pt x="88645" y="18033"/>
                </a:lnTo>
                <a:lnTo>
                  <a:pt x="72897" y="17907"/>
                </a:lnTo>
                <a:lnTo>
                  <a:pt x="73152" y="888"/>
                </a:lnTo>
                <a:close/>
                <a:moveTo>
                  <a:pt x="-4926839" y="316407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7" name="Freeform 297"/>
          <p:cNvSpPr/>
          <p:nvPr/>
        </p:nvSpPr>
        <p:spPr>
          <a:xfrm>
            <a:off x="8089138" y="3728593"/>
            <a:ext cx="89027" cy="19559"/>
          </a:xfrm>
          <a:custGeom>
            <a:avLst/>
            <a:gdLst/>
            <a:ahLst/>
            <a:cxnLst/>
            <a:rect l="0" t="0" r="0" b="0"/>
            <a:pathLst>
              <a:path w="89027" h="19559">
                <a:moveTo>
                  <a:pt x="89027" y="2540"/>
                </a:moveTo>
                <a:lnTo>
                  <a:pt x="88518" y="19559"/>
                </a:lnTo>
                <a:lnTo>
                  <a:pt x="0" y="17018"/>
                </a:lnTo>
                <a:lnTo>
                  <a:pt x="507" y="0"/>
                </a:lnTo>
                <a:close/>
                <a:moveTo>
                  <a:pt x="-4962271" y="312940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8" name="Freeform 298"/>
          <p:cNvSpPr/>
          <p:nvPr/>
        </p:nvSpPr>
        <p:spPr>
          <a:xfrm>
            <a:off x="8087614" y="3763137"/>
            <a:ext cx="89407" cy="20956"/>
          </a:xfrm>
          <a:custGeom>
            <a:avLst/>
            <a:gdLst/>
            <a:ahLst/>
            <a:cxnLst/>
            <a:rect l="0" t="0" r="0" b="0"/>
            <a:pathLst>
              <a:path w="89407" h="20956">
                <a:moveTo>
                  <a:pt x="65024" y="2921"/>
                </a:moveTo>
                <a:lnTo>
                  <a:pt x="64262" y="19812"/>
                </a:lnTo>
                <a:lnTo>
                  <a:pt x="0" y="16891"/>
                </a:lnTo>
                <a:lnTo>
                  <a:pt x="889" y="0"/>
                </a:lnTo>
                <a:close/>
                <a:moveTo>
                  <a:pt x="-4995672" y="3094863"/>
                </a:moveTo>
                <a:moveTo>
                  <a:pt x="89407" y="4065"/>
                </a:moveTo>
                <a:lnTo>
                  <a:pt x="88645" y="20956"/>
                </a:lnTo>
                <a:lnTo>
                  <a:pt x="72897" y="20321"/>
                </a:lnTo>
                <a:lnTo>
                  <a:pt x="73659" y="3303"/>
                </a:lnTo>
                <a:close/>
                <a:moveTo>
                  <a:pt x="-4996816" y="309486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9" name="Freeform 299"/>
          <p:cNvSpPr/>
          <p:nvPr/>
        </p:nvSpPr>
        <p:spPr>
          <a:xfrm>
            <a:off x="8083042" y="3794125"/>
            <a:ext cx="68199" cy="61342"/>
          </a:xfrm>
          <a:custGeom>
            <a:avLst/>
            <a:gdLst/>
            <a:ahLst/>
            <a:cxnLst/>
            <a:rect l="0" t="0" r="0" b="0"/>
            <a:pathLst>
              <a:path w="68199" h="61342">
                <a:moveTo>
                  <a:pt x="54483" y="32512"/>
                </a:moveTo>
                <a:cubicBezTo>
                  <a:pt x="54864" y="28830"/>
                  <a:pt x="53721" y="25655"/>
                  <a:pt x="51180" y="23115"/>
                </a:cubicBezTo>
                <a:cubicBezTo>
                  <a:pt x="48640" y="20448"/>
                  <a:pt x="45085" y="19050"/>
                  <a:pt x="40386" y="18796"/>
                </a:cubicBezTo>
                <a:lnTo>
                  <a:pt x="38608" y="44070"/>
                </a:lnTo>
                <a:cubicBezTo>
                  <a:pt x="43561" y="44324"/>
                  <a:pt x="47371" y="43308"/>
                  <a:pt x="50038" y="41021"/>
                </a:cubicBezTo>
                <a:cubicBezTo>
                  <a:pt x="52831" y="38862"/>
                  <a:pt x="54228" y="35942"/>
                  <a:pt x="54483" y="32512"/>
                </a:cubicBezTo>
                <a:close/>
                <a:moveTo>
                  <a:pt x="-5051679" y="3063875"/>
                </a:moveTo>
                <a:moveTo>
                  <a:pt x="67564" y="32386"/>
                </a:moveTo>
                <a:cubicBezTo>
                  <a:pt x="66928" y="42037"/>
                  <a:pt x="63246" y="49277"/>
                  <a:pt x="56514" y="54356"/>
                </a:cubicBezTo>
                <a:cubicBezTo>
                  <a:pt x="49784" y="59436"/>
                  <a:pt x="40004" y="61342"/>
                  <a:pt x="27051" y="60199"/>
                </a:cubicBezTo>
                <a:lnTo>
                  <a:pt x="30099" y="17653"/>
                </a:lnTo>
                <a:cubicBezTo>
                  <a:pt x="25018" y="17399"/>
                  <a:pt x="21081" y="18543"/>
                  <a:pt x="18034" y="20955"/>
                </a:cubicBezTo>
                <a:cubicBezTo>
                  <a:pt x="15113" y="23368"/>
                  <a:pt x="13462" y="26543"/>
                  <a:pt x="13208" y="30353"/>
                </a:cubicBezTo>
                <a:cubicBezTo>
                  <a:pt x="12953" y="33021"/>
                  <a:pt x="13589" y="35306"/>
                  <a:pt x="14859" y="37211"/>
                </a:cubicBezTo>
                <a:cubicBezTo>
                  <a:pt x="16128" y="39117"/>
                  <a:pt x="18414" y="40768"/>
                  <a:pt x="21589" y="41911"/>
                </a:cubicBezTo>
                <a:lnTo>
                  <a:pt x="17526" y="58548"/>
                </a:lnTo>
                <a:cubicBezTo>
                  <a:pt x="11429" y="55880"/>
                  <a:pt x="6985" y="52198"/>
                  <a:pt x="4064" y="47245"/>
                </a:cubicBezTo>
                <a:cubicBezTo>
                  <a:pt x="1269" y="42292"/>
                  <a:pt x="0" y="36323"/>
                  <a:pt x="508" y="29337"/>
                </a:cubicBezTo>
                <a:cubicBezTo>
                  <a:pt x="1269" y="18161"/>
                  <a:pt x="5588" y="10161"/>
                  <a:pt x="13208" y="5334"/>
                </a:cubicBezTo>
                <a:cubicBezTo>
                  <a:pt x="19303" y="1524"/>
                  <a:pt x="26797" y="0"/>
                  <a:pt x="35687" y="636"/>
                </a:cubicBezTo>
                <a:cubicBezTo>
                  <a:pt x="46354" y="1398"/>
                  <a:pt x="54483" y="4827"/>
                  <a:pt x="60071" y="10796"/>
                </a:cubicBezTo>
                <a:cubicBezTo>
                  <a:pt x="65659" y="16765"/>
                  <a:pt x="68199" y="24003"/>
                  <a:pt x="67564" y="32386"/>
                </a:cubicBezTo>
                <a:close/>
                <a:moveTo>
                  <a:pt x="-5051553" y="306387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00" name="Freeform 300"/>
          <p:cNvSpPr/>
          <p:nvPr/>
        </p:nvSpPr>
        <p:spPr>
          <a:xfrm>
            <a:off x="8075294" y="3866643"/>
            <a:ext cx="70232" cy="63118"/>
          </a:xfrm>
          <a:custGeom>
            <a:avLst/>
            <a:gdLst/>
            <a:ahLst/>
            <a:cxnLst/>
            <a:rect l="0" t="0" r="0" b="0"/>
            <a:pathLst>
              <a:path w="70232" h="63118">
                <a:moveTo>
                  <a:pt x="67691" y="43815"/>
                </a:moveTo>
                <a:cubicBezTo>
                  <a:pt x="67311" y="47497"/>
                  <a:pt x="66167" y="50800"/>
                  <a:pt x="64516" y="53721"/>
                </a:cubicBezTo>
                <a:cubicBezTo>
                  <a:pt x="62865" y="56768"/>
                  <a:pt x="60834" y="58800"/>
                  <a:pt x="58674" y="60197"/>
                </a:cubicBezTo>
                <a:cubicBezTo>
                  <a:pt x="56388" y="61594"/>
                  <a:pt x="53849" y="62356"/>
                  <a:pt x="51182" y="62737"/>
                </a:cubicBezTo>
                <a:cubicBezTo>
                  <a:pt x="48514" y="63118"/>
                  <a:pt x="44577" y="62991"/>
                  <a:pt x="39751" y="62484"/>
                </a:cubicBezTo>
                <a:lnTo>
                  <a:pt x="0" y="58165"/>
                </a:lnTo>
                <a:lnTo>
                  <a:pt x="1906" y="41275"/>
                </a:lnTo>
                <a:lnTo>
                  <a:pt x="34417" y="44831"/>
                </a:lnTo>
                <a:cubicBezTo>
                  <a:pt x="41402" y="45593"/>
                  <a:pt x="45848" y="45719"/>
                  <a:pt x="48007" y="45212"/>
                </a:cubicBezTo>
                <a:cubicBezTo>
                  <a:pt x="50038" y="44703"/>
                  <a:pt x="51689" y="43687"/>
                  <a:pt x="53087" y="42163"/>
                </a:cubicBezTo>
                <a:cubicBezTo>
                  <a:pt x="54357" y="40640"/>
                  <a:pt x="55119" y="38734"/>
                  <a:pt x="55373" y="36449"/>
                </a:cubicBezTo>
                <a:cubicBezTo>
                  <a:pt x="55753" y="33528"/>
                  <a:pt x="55119" y="30860"/>
                  <a:pt x="53849" y="28321"/>
                </a:cubicBezTo>
                <a:cubicBezTo>
                  <a:pt x="52451" y="25781"/>
                  <a:pt x="50547" y="24003"/>
                  <a:pt x="48007" y="22859"/>
                </a:cubicBezTo>
                <a:cubicBezTo>
                  <a:pt x="45466" y="21716"/>
                  <a:pt x="40640" y="20700"/>
                  <a:pt x="33401" y="19938"/>
                </a:cubicBezTo>
                <a:lnTo>
                  <a:pt x="4573" y="16890"/>
                </a:lnTo>
                <a:lnTo>
                  <a:pt x="6350" y="0"/>
                </a:lnTo>
                <a:lnTo>
                  <a:pt x="70232" y="6857"/>
                </a:lnTo>
                <a:lnTo>
                  <a:pt x="68453" y="22606"/>
                </a:lnTo>
                <a:lnTo>
                  <a:pt x="59183" y="21590"/>
                </a:lnTo>
                <a:cubicBezTo>
                  <a:pt x="65787" y="27940"/>
                  <a:pt x="68581" y="35306"/>
                  <a:pt x="67691" y="43815"/>
                </a:cubicBezTo>
                <a:close/>
                <a:moveTo>
                  <a:pt x="-5127752" y="2991357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01" name="Freeform 301"/>
          <p:cNvSpPr/>
          <p:nvPr/>
        </p:nvSpPr>
        <p:spPr>
          <a:xfrm>
            <a:off x="8066405" y="3942461"/>
            <a:ext cx="68961" cy="62612"/>
          </a:xfrm>
          <a:custGeom>
            <a:avLst/>
            <a:gdLst/>
            <a:ahLst/>
            <a:cxnLst/>
            <a:rect l="0" t="0" r="0" b="0"/>
            <a:pathLst>
              <a:path w="68961" h="62612">
                <a:moveTo>
                  <a:pt x="67563" y="37212"/>
                </a:moveTo>
                <a:cubicBezTo>
                  <a:pt x="66421" y="44959"/>
                  <a:pt x="63880" y="50928"/>
                  <a:pt x="59816" y="54991"/>
                </a:cubicBezTo>
                <a:cubicBezTo>
                  <a:pt x="55879" y="59056"/>
                  <a:pt x="50291" y="61595"/>
                  <a:pt x="43179" y="62612"/>
                </a:cubicBezTo>
                <a:lnTo>
                  <a:pt x="42672" y="45594"/>
                </a:lnTo>
                <a:cubicBezTo>
                  <a:pt x="45974" y="45466"/>
                  <a:pt x="48640" y="44578"/>
                  <a:pt x="50673" y="42800"/>
                </a:cubicBezTo>
                <a:cubicBezTo>
                  <a:pt x="52577" y="41148"/>
                  <a:pt x="53848" y="38735"/>
                  <a:pt x="54355" y="35560"/>
                </a:cubicBezTo>
                <a:cubicBezTo>
                  <a:pt x="54863" y="31369"/>
                  <a:pt x="53975" y="27813"/>
                  <a:pt x="51435" y="24892"/>
                </a:cubicBezTo>
                <a:cubicBezTo>
                  <a:pt x="48895" y="21972"/>
                  <a:pt x="44196" y="20066"/>
                  <a:pt x="37464" y="19050"/>
                </a:cubicBezTo>
                <a:cubicBezTo>
                  <a:pt x="29972" y="17907"/>
                  <a:pt x="24384" y="18416"/>
                  <a:pt x="20954" y="20447"/>
                </a:cubicBezTo>
                <a:cubicBezTo>
                  <a:pt x="17399" y="22607"/>
                  <a:pt x="15366" y="25782"/>
                  <a:pt x="14731" y="29972"/>
                </a:cubicBezTo>
                <a:cubicBezTo>
                  <a:pt x="14351" y="33147"/>
                  <a:pt x="14859" y="35941"/>
                  <a:pt x="16383" y="38228"/>
                </a:cubicBezTo>
                <a:cubicBezTo>
                  <a:pt x="17906" y="40513"/>
                  <a:pt x="20827" y="42419"/>
                  <a:pt x="25146" y="43942"/>
                </a:cubicBezTo>
                <a:lnTo>
                  <a:pt x="19812" y="60072"/>
                </a:lnTo>
                <a:cubicBezTo>
                  <a:pt x="12573" y="57150"/>
                  <a:pt x="7238" y="53087"/>
                  <a:pt x="4190" y="47625"/>
                </a:cubicBezTo>
                <a:cubicBezTo>
                  <a:pt x="1015" y="42164"/>
                  <a:pt x="0" y="35434"/>
                  <a:pt x="1142" y="27179"/>
                </a:cubicBezTo>
                <a:cubicBezTo>
                  <a:pt x="2539" y="17907"/>
                  <a:pt x="6603" y="10922"/>
                  <a:pt x="13208" y="6223"/>
                </a:cubicBezTo>
                <a:cubicBezTo>
                  <a:pt x="19938" y="1651"/>
                  <a:pt x="28448" y="0"/>
                  <a:pt x="38862" y="1525"/>
                </a:cubicBezTo>
                <a:cubicBezTo>
                  <a:pt x="49276" y="3048"/>
                  <a:pt x="57023" y="7113"/>
                  <a:pt x="62102" y="13463"/>
                </a:cubicBezTo>
                <a:cubicBezTo>
                  <a:pt x="67055" y="19813"/>
                  <a:pt x="68961" y="27813"/>
                  <a:pt x="67563" y="37212"/>
                </a:cubicBezTo>
                <a:close/>
                <a:moveTo>
                  <a:pt x="-5188078" y="2915539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02" name="Freeform 302"/>
          <p:cNvSpPr/>
          <p:nvPr/>
        </p:nvSpPr>
        <p:spPr>
          <a:xfrm>
            <a:off x="8055356" y="4010025"/>
            <a:ext cx="69087" cy="62484"/>
          </a:xfrm>
          <a:custGeom>
            <a:avLst/>
            <a:gdLst/>
            <a:ahLst/>
            <a:cxnLst/>
            <a:rect l="0" t="0" r="0" b="0"/>
            <a:pathLst>
              <a:path w="69087" h="62484">
                <a:moveTo>
                  <a:pt x="54610" y="35433"/>
                </a:moveTo>
                <a:cubicBezTo>
                  <a:pt x="55372" y="31750"/>
                  <a:pt x="54483" y="28449"/>
                  <a:pt x="52324" y="25655"/>
                </a:cubicBezTo>
                <a:cubicBezTo>
                  <a:pt x="50037" y="22733"/>
                  <a:pt x="46736" y="20955"/>
                  <a:pt x="42163" y="20193"/>
                </a:cubicBezTo>
                <a:lnTo>
                  <a:pt x="37591" y="45086"/>
                </a:lnTo>
                <a:cubicBezTo>
                  <a:pt x="42417" y="45848"/>
                  <a:pt x="46354" y="45340"/>
                  <a:pt x="49275" y="43434"/>
                </a:cubicBezTo>
                <a:cubicBezTo>
                  <a:pt x="52197" y="41402"/>
                  <a:pt x="53975" y="38736"/>
                  <a:pt x="54610" y="35433"/>
                </a:cubicBezTo>
                <a:close/>
                <a:moveTo>
                  <a:pt x="-5242814" y="2847975"/>
                </a:moveTo>
                <a:moveTo>
                  <a:pt x="67563" y="36703"/>
                </a:moveTo>
                <a:cubicBezTo>
                  <a:pt x="65912" y="46102"/>
                  <a:pt x="61467" y="52959"/>
                  <a:pt x="54228" y="57277"/>
                </a:cubicBezTo>
                <a:cubicBezTo>
                  <a:pt x="47116" y="61596"/>
                  <a:pt x="37084" y="62484"/>
                  <a:pt x="24384" y="59818"/>
                </a:cubicBezTo>
                <a:lnTo>
                  <a:pt x="31876" y="18034"/>
                </a:lnTo>
                <a:cubicBezTo>
                  <a:pt x="26924" y="17146"/>
                  <a:pt x="22860" y="17908"/>
                  <a:pt x="19685" y="19940"/>
                </a:cubicBezTo>
                <a:cubicBezTo>
                  <a:pt x="16383" y="21971"/>
                  <a:pt x="14477" y="25020"/>
                  <a:pt x="13715" y="28830"/>
                </a:cubicBezTo>
                <a:cubicBezTo>
                  <a:pt x="13208" y="31370"/>
                  <a:pt x="13588" y="33783"/>
                  <a:pt x="14732" y="35815"/>
                </a:cubicBezTo>
                <a:cubicBezTo>
                  <a:pt x="15748" y="37846"/>
                  <a:pt x="17907" y="39624"/>
                  <a:pt x="20827" y="41149"/>
                </a:cubicBezTo>
                <a:lnTo>
                  <a:pt x="14986" y="57277"/>
                </a:lnTo>
                <a:cubicBezTo>
                  <a:pt x="9271" y="53975"/>
                  <a:pt x="5334" y="49784"/>
                  <a:pt x="2921" y="44577"/>
                </a:cubicBezTo>
                <a:cubicBezTo>
                  <a:pt x="508" y="39371"/>
                  <a:pt x="0" y="33274"/>
                  <a:pt x="1270" y="26417"/>
                </a:cubicBezTo>
                <a:cubicBezTo>
                  <a:pt x="3301" y="15368"/>
                  <a:pt x="8382" y="7874"/>
                  <a:pt x="16510" y="3937"/>
                </a:cubicBezTo>
                <a:cubicBezTo>
                  <a:pt x="22987" y="762"/>
                  <a:pt x="30607" y="0"/>
                  <a:pt x="39370" y="1652"/>
                </a:cubicBezTo>
                <a:cubicBezTo>
                  <a:pt x="49911" y="3556"/>
                  <a:pt x="57530" y="7748"/>
                  <a:pt x="62484" y="14352"/>
                </a:cubicBezTo>
                <a:cubicBezTo>
                  <a:pt x="67437" y="20828"/>
                  <a:pt x="69087" y="28321"/>
                  <a:pt x="67563" y="36703"/>
                </a:cubicBezTo>
                <a:close/>
                <a:moveTo>
                  <a:pt x="-5244084" y="284797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303" name="Picture 3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7744" y="3507614"/>
            <a:ext cx="125984" cy="109852"/>
          </a:xfrm>
          <a:prstGeom prst="rect">
            <a:avLst/>
          </a:prstGeom>
          <a:noFill/>
        </p:spPr>
      </p:pic>
      <p:pic>
        <p:nvPicPr>
          <p:cNvPr id="304" name="Picture 30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3139" y="3600578"/>
            <a:ext cx="129413" cy="94455"/>
          </a:xfrm>
          <a:prstGeom prst="rect">
            <a:avLst/>
          </a:prstGeom>
          <a:noFill/>
        </p:spPr>
      </p:pic>
      <p:pic>
        <p:nvPicPr>
          <p:cNvPr id="305" name="Picture 30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2373" y="3680587"/>
            <a:ext cx="126777" cy="99060"/>
          </a:xfrm>
          <a:prstGeom prst="rect">
            <a:avLst/>
          </a:prstGeom>
          <a:noFill/>
        </p:spPr>
      </p:pic>
      <p:pic>
        <p:nvPicPr>
          <p:cNvPr id="306" name="Picture 30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7037" y="3758184"/>
            <a:ext cx="100213" cy="92329"/>
          </a:xfrm>
          <a:prstGeom prst="rect">
            <a:avLst/>
          </a:prstGeom>
          <a:noFill/>
        </p:spPr>
      </p:pic>
      <p:pic>
        <p:nvPicPr>
          <p:cNvPr id="307" name="Picture 30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8947" y="3840099"/>
            <a:ext cx="124714" cy="46736"/>
          </a:xfrm>
          <a:prstGeom prst="rect">
            <a:avLst/>
          </a:prstGeom>
          <a:noFill/>
        </p:spPr>
      </p:pic>
      <p:pic>
        <p:nvPicPr>
          <p:cNvPr id="308" name="Picture 30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9905" y="3875949"/>
            <a:ext cx="100357" cy="93563"/>
          </a:xfrm>
          <a:prstGeom prst="rect">
            <a:avLst/>
          </a:prstGeom>
          <a:noFill/>
        </p:spPr>
      </p:pic>
      <p:pic>
        <p:nvPicPr>
          <p:cNvPr id="309" name="Picture 309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4597" y="3952240"/>
            <a:ext cx="101283" cy="95377"/>
          </a:xfrm>
          <a:prstGeom prst="rect">
            <a:avLst/>
          </a:prstGeom>
          <a:noFill/>
        </p:spPr>
      </p:pic>
      <p:pic>
        <p:nvPicPr>
          <p:cNvPr id="310" name="Picture 310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2409" y="4025774"/>
            <a:ext cx="125857" cy="56260"/>
          </a:xfrm>
          <a:prstGeom prst="rect">
            <a:avLst/>
          </a:prstGeom>
          <a:noFill/>
        </p:spPr>
      </p:pic>
      <p:pic>
        <p:nvPicPr>
          <p:cNvPr id="311" name="Picture 311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2711" y="4512692"/>
            <a:ext cx="137070" cy="110066"/>
          </a:xfrm>
          <a:prstGeom prst="rect">
            <a:avLst/>
          </a:prstGeom>
          <a:noFill/>
        </p:spPr>
      </p:pic>
      <p:pic>
        <p:nvPicPr>
          <p:cNvPr id="312" name="Picture 312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7916" y="4613876"/>
            <a:ext cx="101120" cy="100273"/>
          </a:xfrm>
          <a:prstGeom prst="rect">
            <a:avLst/>
          </a:prstGeom>
          <a:noFill/>
        </p:spPr>
      </p:pic>
      <p:pic>
        <p:nvPicPr>
          <p:cNvPr id="313" name="Picture 31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6753" y="4669283"/>
            <a:ext cx="122046" cy="87375"/>
          </a:xfrm>
          <a:prstGeom prst="rect">
            <a:avLst/>
          </a:prstGeom>
          <a:noFill/>
        </p:spPr>
      </p:pic>
      <p:pic>
        <p:nvPicPr>
          <p:cNvPr id="314" name="Picture 31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4659" y="4702430"/>
            <a:ext cx="121539" cy="88772"/>
          </a:xfrm>
          <a:prstGeom prst="rect">
            <a:avLst/>
          </a:prstGeom>
          <a:noFill/>
        </p:spPr>
      </p:pic>
      <p:pic>
        <p:nvPicPr>
          <p:cNvPr id="315" name="Picture 315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1786" y="4756050"/>
            <a:ext cx="101315" cy="98129"/>
          </a:xfrm>
          <a:prstGeom prst="rect">
            <a:avLst/>
          </a:prstGeom>
          <a:noFill/>
        </p:spPr>
      </p:pic>
      <p:pic>
        <p:nvPicPr>
          <p:cNvPr id="316" name="Picture 316"/>
          <p:cNvPicPr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7553" y="4806061"/>
            <a:ext cx="145541" cy="106807"/>
          </a:xfrm>
          <a:prstGeom prst="rect">
            <a:avLst/>
          </a:prstGeom>
          <a:noFill/>
        </p:spPr>
      </p:pic>
      <p:pic>
        <p:nvPicPr>
          <p:cNvPr id="317" name="Picture 317"/>
          <p:cNvPicPr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4604" y="4907738"/>
            <a:ext cx="126454" cy="132384"/>
          </a:xfrm>
          <a:prstGeom prst="rect">
            <a:avLst/>
          </a:prstGeom>
          <a:noFill/>
        </p:spPr>
      </p:pic>
      <p:pic>
        <p:nvPicPr>
          <p:cNvPr id="318" name="Picture 318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0527" y="5001896"/>
            <a:ext cx="113791" cy="141477"/>
          </a:xfrm>
          <a:prstGeom prst="rect">
            <a:avLst/>
          </a:prstGeom>
          <a:noFill/>
        </p:spPr>
      </p:pic>
      <p:pic>
        <p:nvPicPr>
          <p:cNvPr id="319" name="Picture 319"/>
          <p:cNvPicPr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3356" y="5090657"/>
            <a:ext cx="99082" cy="99370"/>
          </a:xfrm>
          <a:prstGeom prst="rect">
            <a:avLst/>
          </a:prstGeom>
          <a:noFill/>
        </p:spPr>
      </p:pic>
      <p:pic>
        <p:nvPicPr>
          <p:cNvPr id="320" name="Picture 320"/>
          <p:cNvPicPr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4811" y="5146926"/>
            <a:ext cx="135077" cy="122951"/>
          </a:xfrm>
          <a:prstGeom prst="rect">
            <a:avLst/>
          </a:prstGeom>
          <a:noFill/>
        </p:spPr>
      </p:pic>
      <p:pic>
        <p:nvPicPr>
          <p:cNvPr id="321" name="Picture 321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1446" y="5204836"/>
            <a:ext cx="105396" cy="113289"/>
          </a:xfrm>
          <a:prstGeom prst="rect">
            <a:avLst/>
          </a:prstGeom>
          <a:noFill/>
        </p:spPr>
      </p:pic>
      <p:pic>
        <p:nvPicPr>
          <p:cNvPr id="322" name="Picture 322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4173" y="5229606"/>
            <a:ext cx="105664" cy="111505"/>
          </a:xfrm>
          <a:prstGeom prst="rect">
            <a:avLst/>
          </a:prstGeom>
          <a:noFill/>
        </p:spPr>
      </p:pic>
      <p:pic>
        <p:nvPicPr>
          <p:cNvPr id="324" name="Picture 324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2868" y="5581505"/>
            <a:ext cx="95248" cy="101069"/>
          </a:xfrm>
          <a:prstGeom prst="rect">
            <a:avLst/>
          </a:prstGeom>
          <a:noFill/>
        </p:spPr>
      </p:pic>
      <p:pic>
        <p:nvPicPr>
          <p:cNvPr id="329" name="Picture 329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8889" y="5682514"/>
            <a:ext cx="66928" cy="125983"/>
          </a:xfrm>
          <a:prstGeom prst="rect">
            <a:avLst/>
          </a:prstGeom>
          <a:noFill/>
        </p:spPr>
      </p:pic>
      <p:pic>
        <p:nvPicPr>
          <p:cNvPr id="334" name="Picture 334"/>
          <p:cNvPicPr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2012" y="5664479"/>
            <a:ext cx="103912" cy="104258"/>
          </a:xfrm>
          <a:prstGeom prst="rect">
            <a:avLst/>
          </a:prstGeom>
          <a:noFill/>
        </p:spPr>
      </p:pic>
      <p:pic>
        <p:nvPicPr>
          <p:cNvPr id="336" name="Picture 336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9734" y="5603787"/>
            <a:ext cx="123571" cy="124256"/>
          </a:xfrm>
          <a:prstGeom prst="rect">
            <a:avLst/>
          </a:prstGeom>
          <a:noFill/>
        </p:spPr>
      </p:pic>
      <p:pic>
        <p:nvPicPr>
          <p:cNvPr id="337" name="Picture 337"/>
          <p:cNvPicPr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5692" y="5591514"/>
            <a:ext cx="96649" cy="100269"/>
          </a:xfrm>
          <a:prstGeom prst="rect">
            <a:avLst/>
          </a:prstGeom>
          <a:noFill/>
        </p:spPr>
      </p:pic>
      <p:pic>
        <p:nvPicPr>
          <p:cNvPr id="338" name="Picture 338"/>
          <p:cNvPicPr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2482" y="5544820"/>
            <a:ext cx="93980" cy="116855"/>
          </a:xfrm>
          <a:prstGeom prst="rect">
            <a:avLst/>
          </a:prstGeom>
          <a:noFill/>
        </p:spPr>
      </p:pic>
      <p:pic>
        <p:nvPicPr>
          <p:cNvPr id="339" name="Picture 339"/>
          <p:cNvPicPr>
            <a:picLocks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2718" y="5040240"/>
            <a:ext cx="158368" cy="140217"/>
          </a:xfrm>
          <a:prstGeom prst="rect">
            <a:avLst/>
          </a:prstGeom>
          <a:noFill/>
        </p:spPr>
      </p:pic>
      <p:pic>
        <p:nvPicPr>
          <p:cNvPr id="340" name="Picture 340"/>
          <p:cNvPicPr>
            <a:picLocks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5080" y="4997282"/>
            <a:ext cx="100447" cy="97713"/>
          </a:xfrm>
          <a:prstGeom prst="rect">
            <a:avLst/>
          </a:prstGeom>
          <a:noFill/>
        </p:spPr>
      </p:pic>
      <p:pic>
        <p:nvPicPr>
          <p:cNvPr id="342" name="Picture 342"/>
          <p:cNvPicPr>
            <a:picLocks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0009" y="4851274"/>
            <a:ext cx="120904" cy="111469"/>
          </a:xfrm>
          <a:prstGeom prst="rect">
            <a:avLst/>
          </a:prstGeom>
          <a:noFill/>
        </p:spPr>
      </p:pic>
      <p:pic>
        <p:nvPicPr>
          <p:cNvPr id="344" name="Picture 344"/>
          <p:cNvPicPr>
            <a:picLocks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4317" y="4752587"/>
            <a:ext cx="112128" cy="102089"/>
          </a:xfrm>
          <a:prstGeom prst="rect">
            <a:avLst/>
          </a:prstGeom>
          <a:noFill/>
        </p:spPr>
      </p:pic>
      <p:pic>
        <p:nvPicPr>
          <p:cNvPr id="345" name="Picture 345"/>
          <p:cNvPicPr>
            <a:picLocks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1322" y="4701033"/>
            <a:ext cx="116967" cy="81991"/>
          </a:xfrm>
          <a:prstGeom prst="rect">
            <a:avLst/>
          </a:prstGeom>
          <a:noFill/>
        </p:spPr>
      </p:pic>
      <p:pic>
        <p:nvPicPr>
          <p:cNvPr id="346" name="Picture 346"/>
          <p:cNvPicPr>
            <a:picLocks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0720" y="4660900"/>
            <a:ext cx="122555" cy="86105"/>
          </a:xfrm>
          <a:prstGeom prst="rect">
            <a:avLst/>
          </a:prstGeom>
          <a:noFill/>
        </p:spPr>
      </p:pic>
      <p:pic>
        <p:nvPicPr>
          <p:cNvPr id="347" name="Picture 347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0014" y="4603924"/>
            <a:ext cx="101037" cy="100633"/>
          </a:xfrm>
          <a:prstGeom prst="rect">
            <a:avLst/>
          </a:prstGeom>
          <a:noFill/>
        </p:spPr>
      </p:pic>
      <p:pic>
        <p:nvPicPr>
          <p:cNvPr id="348" name="Picture 348"/>
          <p:cNvPicPr>
            <a:picLocks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5651" y="4526327"/>
            <a:ext cx="116205" cy="106633"/>
          </a:xfrm>
          <a:prstGeom prst="rect">
            <a:avLst/>
          </a:prstGeom>
          <a:noFill/>
        </p:spPr>
      </p:pic>
      <p:pic>
        <p:nvPicPr>
          <p:cNvPr id="349" name="Picture 349"/>
          <p:cNvPicPr>
            <a:picLocks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1578" y="2681351"/>
            <a:ext cx="140716" cy="122174"/>
          </a:xfrm>
          <a:prstGeom prst="rect">
            <a:avLst/>
          </a:prstGeom>
          <a:noFill/>
        </p:spPr>
      </p:pic>
      <p:pic>
        <p:nvPicPr>
          <p:cNvPr id="350" name="Picture 350"/>
          <p:cNvPicPr>
            <a:picLocks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3693" y="2628018"/>
            <a:ext cx="93086" cy="88862"/>
          </a:xfrm>
          <a:prstGeom prst="rect">
            <a:avLst/>
          </a:prstGeom>
          <a:noFill/>
        </p:spPr>
      </p:pic>
      <p:pic>
        <p:nvPicPr>
          <p:cNvPr id="351" name="Picture 351"/>
          <p:cNvPicPr>
            <a:picLocks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904" y="2566764"/>
            <a:ext cx="95716" cy="92698"/>
          </a:xfrm>
          <a:prstGeom prst="rect">
            <a:avLst/>
          </a:prstGeom>
          <a:noFill/>
        </p:spPr>
      </p:pic>
      <p:pic>
        <p:nvPicPr>
          <p:cNvPr id="352" name="Picture 352"/>
          <p:cNvPicPr>
            <a:picLocks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7685" y="2503192"/>
            <a:ext cx="93292" cy="93305"/>
          </a:xfrm>
          <a:prstGeom prst="rect">
            <a:avLst/>
          </a:prstGeom>
          <a:noFill/>
        </p:spPr>
      </p:pic>
      <p:pic>
        <p:nvPicPr>
          <p:cNvPr id="353" name="Picture 353"/>
          <p:cNvPicPr>
            <a:picLocks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2680" y="2429891"/>
            <a:ext cx="111633" cy="103216"/>
          </a:xfrm>
          <a:prstGeom prst="rect">
            <a:avLst/>
          </a:prstGeom>
          <a:noFill/>
        </p:spPr>
      </p:pic>
      <p:pic>
        <p:nvPicPr>
          <p:cNvPr id="354" name="Picture 354"/>
          <p:cNvPicPr>
            <a:picLocks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8654" y="2381378"/>
            <a:ext cx="86867" cy="96265"/>
          </a:xfrm>
          <a:prstGeom prst="rect">
            <a:avLst/>
          </a:prstGeom>
          <a:noFill/>
        </p:spPr>
      </p:pic>
      <p:pic>
        <p:nvPicPr>
          <p:cNvPr id="355" name="Picture 355"/>
          <p:cNvPicPr>
            <a:picLocks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7757" y="2338463"/>
            <a:ext cx="92977" cy="91894"/>
          </a:xfrm>
          <a:prstGeom prst="rect">
            <a:avLst/>
          </a:prstGeom>
          <a:noFill/>
        </p:spPr>
      </p:pic>
      <p:pic>
        <p:nvPicPr>
          <p:cNvPr id="356" name="Picture 356"/>
          <p:cNvPicPr>
            <a:picLocks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1477" y="2287271"/>
            <a:ext cx="92418" cy="90617"/>
          </a:xfrm>
          <a:prstGeom prst="rect">
            <a:avLst/>
          </a:prstGeom>
          <a:noFill/>
        </p:spPr>
      </p:pic>
      <p:pic>
        <p:nvPicPr>
          <p:cNvPr id="357" name="Picture 357"/>
          <p:cNvPicPr>
            <a:picLocks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6463" y="2777236"/>
            <a:ext cx="93219" cy="88456"/>
          </a:xfrm>
          <a:prstGeom prst="rect">
            <a:avLst/>
          </a:prstGeom>
          <a:noFill/>
        </p:spPr>
      </p:pic>
      <p:pic>
        <p:nvPicPr>
          <p:cNvPr id="358" name="Picture 358"/>
          <p:cNvPicPr>
            <a:picLocks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220" y="2709927"/>
            <a:ext cx="106552" cy="97535"/>
          </a:xfrm>
          <a:prstGeom prst="rect">
            <a:avLst/>
          </a:prstGeom>
          <a:noFill/>
        </p:spPr>
      </p:pic>
      <p:pic>
        <p:nvPicPr>
          <p:cNvPr id="359" name="Picture 359"/>
          <p:cNvPicPr>
            <a:picLocks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8809" y="2671572"/>
            <a:ext cx="105791" cy="98806"/>
          </a:xfrm>
          <a:prstGeom prst="rect">
            <a:avLst/>
          </a:prstGeom>
          <a:noFill/>
        </p:spPr>
      </p:pic>
      <p:pic>
        <p:nvPicPr>
          <p:cNvPr id="360" name="Picture 360"/>
          <p:cNvPicPr>
            <a:picLocks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5065" y="2649855"/>
            <a:ext cx="110109" cy="85725"/>
          </a:xfrm>
          <a:prstGeom prst="rect">
            <a:avLst/>
          </a:prstGeom>
          <a:noFill/>
        </p:spPr>
      </p:pic>
      <p:pic>
        <p:nvPicPr>
          <p:cNvPr id="361" name="Picture 361"/>
          <p:cNvPicPr>
            <a:picLocks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2283" y="2608056"/>
            <a:ext cx="93236" cy="90930"/>
          </a:xfrm>
          <a:prstGeom prst="rect">
            <a:avLst/>
          </a:prstGeom>
          <a:noFill/>
        </p:spPr>
      </p:pic>
      <p:pic>
        <p:nvPicPr>
          <p:cNvPr id="362" name="Picture 362"/>
          <p:cNvPicPr>
            <a:picLocks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2596" y="2559304"/>
            <a:ext cx="108331" cy="89027"/>
          </a:xfrm>
          <a:prstGeom prst="rect">
            <a:avLst/>
          </a:prstGeom>
          <a:noFill/>
        </p:spPr>
      </p:pic>
      <p:pic>
        <p:nvPicPr>
          <p:cNvPr id="363" name="Picture 363"/>
          <p:cNvPicPr>
            <a:picLocks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0618" y="2523226"/>
            <a:ext cx="92827" cy="89803"/>
          </a:xfrm>
          <a:prstGeom prst="rect">
            <a:avLst/>
          </a:prstGeom>
          <a:noFill/>
        </p:spPr>
      </p:pic>
      <p:pic>
        <p:nvPicPr>
          <p:cNvPr id="364" name="Picture 364"/>
          <p:cNvPicPr>
            <a:picLocks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4765" y="2459610"/>
            <a:ext cx="112014" cy="104139"/>
          </a:xfrm>
          <a:prstGeom prst="rect">
            <a:avLst/>
          </a:prstGeom>
          <a:noFill/>
        </p:spPr>
      </p:pic>
      <p:pic>
        <p:nvPicPr>
          <p:cNvPr id="365" name="Picture 365"/>
          <p:cNvPicPr>
            <a:picLocks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1831" y="2402962"/>
            <a:ext cx="92926" cy="92007"/>
          </a:xfrm>
          <a:prstGeom prst="rect">
            <a:avLst/>
          </a:prstGeom>
          <a:noFill/>
        </p:spPr>
      </p:pic>
      <p:pic>
        <p:nvPicPr>
          <p:cNvPr id="366" name="Picture 366"/>
          <p:cNvPicPr>
            <a:picLocks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792" y="2338960"/>
            <a:ext cx="110208" cy="129920"/>
          </a:xfrm>
          <a:prstGeom prst="rect">
            <a:avLst/>
          </a:prstGeom>
          <a:noFill/>
        </p:spPr>
      </p:pic>
      <p:pic>
        <p:nvPicPr>
          <p:cNvPr id="367" name="Picture 367"/>
          <p:cNvPicPr>
            <a:picLocks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8900" y="5076825"/>
            <a:ext cx="352425" cy="352425"/>
          </a:xfrm>
          <a:prstGeom prst="rect">
            <a:avLst/>
          </a:prstGeom>
          <a:noFill/>
        </p:spPr>
      </p:pic>
      <p:sp>
        <p:nvSpPr>
          <p:cNvPr id="370" name="Freeform 370"/>
          <p:cNvSpPr/>
          <p:nvPr/>
        </p:nvSpPr>
        <p:spPr>
          <a:xfrm>
            <a:off x="4391025" y="3629025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0" y="285750"/>
                </a:moveTo>
                <a:lnTo>
                  <a:pt x="285750" y="285750"/>
                </a:lnTo>
                <a:lnTo>
                  <a:pt x="285750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noFill/>
          <a:ln w="1778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1" name="Freeform 371"/>
          <p:cNvSpPr/>
          <p:nvPr/>
        </p:nvSpPr>
        <p:spPr>
          <a:xfrm>
            <a:off x="4391025" y="3629025"/>
            <a:ext cx="285750" cy="285750"/>
          </a:xfrm>
          <a:custGeom>
            <a:avLst/>
            <a:gdLst/>
            <a:ahLst/>
            <a:cxnLst/>
            <a:rect l="0" t="0" r="0" b="0"/>
            <a:pathLst>
              <a:path w="285750" h="285750">
                <a:moveTo>
                  <a:pt x="142875" y="0"/>
                </a:moveTo>
                <a:cubicBezTo>
                  <a:pt x="63880" y="0"/>
                  <a:pt x="0" y="63881"/>
                  <a:pt x="0" y="142875"/>
                </a:cubicBezTo>
                <a:cubicBezTo>
                  <a:pt x="0" y="221870"/>
                  <a:pt x="63880" y="285750"/>
                  <a:pt x="142875" y="285750"/>
                </a:cubicBezTo>
                <a:cubicBezTo>
                  <a:pt x="221869" y="285750"/>
                  <a:pt x="285750" y="221870"/>
                  <a:pt x="285750" y="142875"/>
                </a:cubicBezTo>
                <a:cubicBezTo>
                  <a:pt x="285750" y="63881"/>
                  <a:pt x="221869" y="0"/>
                  <a:pt x="142875" y="0"/>
                </a:cubicBezTo>
                <a:close/>
                <a:moveTo>
                  <a:pt x="-1162050" y="3228975"/>
                </a:moveTo>
                <a:moveTo>
                  <a:pt x="142875" y="270765"/>
                </a:moveTo>
                <a:cubicBezTo>
                  <a:pt x="72516" y="270765"/>
                  <a:pt x="14985" y="213233"/>
                  <a:pt x="14985" y="142875"/>
                </a:cubicBezTo>
                <a:cubicBezTo>
                  <a:pt x="14985" y="72518"/>
                  <a:pt x="72516" y="14986"/>
                  <a:pt x="142875" y="14986"/>
                </a:cubicBezTo>
                <a:cubicBezTo>
                  <a:pt x="161290" y="14986"/>
                  <a:pt x="178561" y="18796"/>
                  <a:pt x="194436" y="25908"/>
                </a:cubicBezTo>
                <a:lnTo>
                  <a:pt x="182371" y="35687"/>
                </a:lnTo>
                <a:cubicBezTo>
                  <a:pt x="180847" y="36830"/>
                  <a:pt x="179323" y="37593"/>
                  <a:pt x="177419" y="37593"/>
                </a:cubicBezTo>
                <a:lnTo>
                  <a:pt x="170307" y="37593"/>
                </a:lnTo>
                <a:cubicBezTo>
                  <a:pt x="169545" y="37593"/>
                  <a:pt x="168402" y="37593"/>
                  <a:pt x="167640" y="37211"/>
                </a:cubicBezTo>
                <a:cubicBezTo>
                  <a:pt x="167640" y="37211"/>
                  <a:pt x="149225" y="26290"/>
                  <a:pt x="138684" y="26290"/>
                </a:cubicBezTo>
                <a:cubicBezTo>
                  <a:pt x="128651" y="26290"/>
                  <a:pt x="112014" y="32767"/>
                  <a:pt x="104902" y="37593"/>
                </a:cubicBezTo>
                <a:cubicBezTo>
                  <a:pt x="93979" y="44705"/>
                  <a:pt x="105664" y="48133"/>
                  <a:pt x="108330" y="48896"/>
                </a:cubicBezTo>
                <a:cubicBezTo>
                  <a:pt x="108711" y="48896"/>
                  <a:pt x="109092" y="48896"/>
                  <a:pt x="109092" y="48896"/>
                </a:cubicBezTo>
                <a:lnTo>
                  <a:pt x="119507" y="48896"/>
                </a:lnTo>
                <a:cubicBezTo>
                  <a:pt x="122173" y="48896"/>
                  <a:pt x="124459" y="47752"/>
                  <a:pt x="125984" y="45467"/>
                </a:cubicBezTo>
                <a:lnTo>
                  <a:pt x="130047" y="39117"/>
                </a:lnTo>
                <a:cubicBezTo>
                  <a:pt x="130809" y="37974"/>
                  <a:pt x="131953" y="37593"/>
                  <a:pt x="133096" y="37593"/>
                </a:cubicBezTo>
                <a:lnTo>
                  <a:pt x="139065" y="37593"/>
                </a:lnTo>
                <a:lnTo>
                  <a:pt x="131190" y="50800"/>
                </a:lnTo>
                <a:cubicBezTo>
                  <a:pt x="129285" y="54102"/>
                  <a:pt x="125603" y="56389"/>
                  <a:pt x="121411" y="56389"/>
                </a:cubicBezTo>
                <a:lnTo>
                  <a:pt x="111252" y="56389"/>
                </a:lnTo>
                <a:cubicBezTo>
                  <a:pt x="109728" y="56389"/>
                  <a:pt x="108330" y="56770"/>
                  <a:pt x="107188" y="57531"/>
                </a:cubicBezTo>
                <a:lnTo>
                  <a:pt x="97790" y="63881"/>
                </a:lnTo>
                <a:lnTo>
                  <a:pt x="90296" y="63881"/>
                </a:lnTo>
                <a:cubicBezTo>
                  <a:pt x="88010" y="63881"/>
                  <a:pt x="86486" y="65405"/>
                  <a:pt x="86486" y="67692"/>
                </a:cubicBezTo>
                <a:lnTo>
                  <a:pt x="86486" y="71374"/>
                </a:lnTo>
                <a:cubicBezTo>
                  <a:pt x="86486" y="73661"/>
                  <a:pt x="84963" y="75184"/>
                  <a:pt x="82677" y="75184"/>
                </a:cubicBezTo>
                <a:lnTo>
                  <a:pt x="79375" y="75184"/>
                </a:lnTo>
                <a:cubicBezTo>
                  <a:pt x="76708" y="75184"/>
                  <a:pt x="74421" y="76327"/>
                  <a:pt x="72897" y="78614"/>
                </a:cubicBezTo>
                <a:lnTo>
                  <a:pt x="68453" y="85725"/>
                </a:lnTo>
                <a:cubicBezTo>
                  <a:pt x="68071" y="86487"/>
                  <a:pt x="67690" y="87249"/>
                  <a:pt x="67690" y="88011"/>
                </a:cubicBezTo>
                <a:lnTo>
                  <a:pt x="67690" y="90298"/>
                </a:lnTo>
                <a:cubicBezTo>
                  <a:pt x="67690" y="92456"/>
                  <a:pt x="69215" y="93980"/>
                  <a:pt x="71501" y="93980"/>
                </a:cubicBezTo>
                <a:lnTo>
                  <a:pt x="84963" y="93980"/>
                </a:lnTo>
                <a:cubicBezTo>
                  <a:pt x="86105" y="93980"/>
                  <a:pt x="86867" y="93599"/>
                  <a:pt x="87629" y="92837"/>
                </a:cubicBezTo>
                <a:lnTo>
                  <a:pt x="99314" y="81153"/>
                </a:lnTo>
                <a:cubicBezTo>
                  <a:pt x="100710" y="79756"/>
                  <a:pt x="102615" y="78995"/>
                  <a:pt x="104521" y="78995"/>
                </a:cubicBezTo>
                <a:lnTo>
                  <a:pt x="106045" y="78995"/>
                </a:lnTo>
                <a:cubicBezTo>
                  <a:pt x="107950" y="78995"/>
                  <a:pt x="109473" y="80137"/>
                  <a:pt x="109728" y="81915"/>
                </a:cubicBezTo>
                <a:lnTo>
                  <a:pt x="112014" y="91314"/>
                </a:lnTo>
                <a:cubicBezTo>
                  <a:pt x="112395" y="92837"/>
                  <a:pt x="113919" y="94361"/>
                  <a:pt x="115823" y="94361"/>
                </a:cubicBezTo>
                <a:lnTo>
                  <a:pt x="116585" y="94361"/>
                </a:lnTo>
                <a:cubicBezTo>
                  <a:pt x="118871" y="94361"/>
                  <a:pt x="120269" y="92837"/>
                  <a:pt x="120269" y="90552"/>
                </a:cubicBezTo>
                <a:lnTo>
                  <a:pt x="120269" y="80899"/>
                </a:lnTo>
                <a:cubicBezTo>
                  <a:pt x="120269" y="79756"/>
                  <a:pt x="120650" y="78995"/>
                  <a:pt x="121411" y="78233"/>
                </a:cubicBezTo>
                <a:lnTo>
                  <a:pt x="124078" y="75184"/>
                </a:lnTo>
                <a:lnTo>
                  <a:pt x="127127" y="83821"/>
                </a:lnTo>
                <a:cubicBezTo>
                  <a:pt x="127508" y="85345"/>
                  <a:pt x="128904" y="86487"/>
                  <a:pt x="130428" y="86487"/>
                </a:cubicBezTo>
                <a:lnTo>
                  <a:pt x="133858" y="86487"/>
                </a:lnTo>
                <a:cubicBezTo>
                  <a:pt x="135001" y="86487"/>
                  <a:pt x="135763" y="86106"/>
                  <a:pt x="136525" y="85345"/>
                </a:cubicBezTo>
                <a:lnTo>
                  <a:pt x="138048" y="83821"/>
                </a:lnTo>
                <a:cubicBezTo>
                  <a:pt x="138684" y="83058"/>
                  <a:pt x="139446" y="82677"/>
                  <a:pt x="140589" y="82677"/>
                </a:cubicBezTo>
                <a:lnTo>
                  <a:pt x="142875" y="82677"/>
                </a:lnTo>
                <a:cubicBezTo>
                  <a:pt x="145160" y="82677"/>
                  <a:pt x="146684" y="84202"/>
                  <a:pt x="146684" y="86487"/>
                </a:cubicBezTo>
                <a:lnTo>
                  <a:pt x="146684" y="90298"/>
                </a:lnTo>
                <a:cubicBezTo>
                  <a:pt x="146684" y="92456"/>
                  <a:pt x="148082" y="93980"/>
                  <a:pt x="150367" y="93980"/>
                </a:cubicBezTo>
                <a:lnTo>
                  <a:pt x="163957" y="93980"/>
                </a:lnTo>
                <a:cubicBezTo>
                  <a:pt x="166623" y="93980"/>
                  <a:pt x="168402" y="96648"/>
                  <a:pt x="167259" y="98933"/>
                </a:cubicBezTo>
                <a:lnTo>
                  <a:pt x="166242" y="102236"/>
                </a:lnTo>
                <a:cubicBezTo>
                  <a:pt x="165480" y="104140"/>
                  <a:pt x="163957" y="105283"/>
                  <a:pt x="162052" y="104902"/>
                </a:cubicBezTo>
                <a:lnTo>
                  <a:pt x="144017" y="101855"/>
                </a:lnTo>
                <a:cubicBezTo>
                  <a:pt x="143255" y="101855"/>
                  <a:pt x="142113" y="101855"/>
                  <a:pt x="141351" y="101855"/>
                </a:cubicBezTo>
                <a:lnTo>
                  <a:pt x="125984" y="104902"/>
                </a:lnTo>
                <a:cubicBezTo>
                  <a:pt x="124459" y="105283"/>
                  <a:pt x="123316" y="104902"/>
                  <a:pt x="121792" y="104521"/>
                </a:cubicBezTo>
                <a:cubicBezTo>
                  <a:pt x="116966" y="102617"/>
                  <a:pt x="103378" y="97790"/>
                  <a:pt x="97790" y="97790"/>
                </a:cubicBezTo>
                <a:cubicBezTo>
                  <a:pt x="52959" y="97790"/>
                  <a:pt x="52578" y="127890"/>
                  <a:pt x="52578" y="139065"/>
                </a:cubicBezTo>
                <a:cubicBezTo>
                  <a:pt x="52578" y="154178"/>
                  <a:pt x="61340" y="165481"/>
                  <a:pt x="75184" y="165481"/>
                </a:cubicBezTo>
                <a:cubicBezTo>
                  <a:pt x="91694" y="165481"/>
                  <a:pt x="112776" y="164720"/>
                  <a:pt x="112776" y="195453"/>
                </a:cubicBezTo>
                <a:lnTo>
                  <a:pt x="112776" y="218821"/>
                </a:lnTo>
                <a:cubicBezTo>
                  <a:pt x="112776" y="223393"/>
                  <a:pt x="114300" y="227458"/>
                  <a:pt x="117347" y="230886"/>
                </a:cubicBezTo>
                <a:lnTo>
                  <a:pt x="128270" y="243968"/>
                </a:lnTo>
                <a:cubicBezTo>
                  <a:pt x="130428" y="246634"/>
                  <a:pt x="133477" y="248158"/>
                  <a:pt x="136905" y="248158"/>
                </a:cubicBezTo>
                <a:lnTo>
                  <a:pt x="145922" y="248158"/>
                </a:lnTo>
                <a:cubicBezTo>
                  <a:pt x="148844" y="248158"/>
                  <a:pt x="151891" y="247015"/>
                  <a:pt x="153796" y="244730"/>
                </a:cubicBezTo>
                <a:lnTo>
                  <a:pt x="162814" y="235712"/>
                </a:lnTo>
                <a:cubicBezTo>
                  <a:pt x="164719" y="233808"/>
                  <a:pt x="165861" y="232030"/>
                  <a:pt x="166878" y="229743"/>
                </a:cubicBezTo>
                <a:lnTo>
                  <a:pt x="174497" y="214249"/>
                </a:lnTo>
                <a:cubicBezTo>
                  <a:pt x="175640" y="211709"/>
                  <a:pt x="176276" y="208661"/>
                  <a:pt x="176276" y="205995"/>
                </a:cubicBezTo>
                <a:lnTo>
                  <a:pt x="176276" y="188723"/>
                </a:lnTo>
                <a:cubicBezTo>
                  <a:pt x="176276" y="185674"/>
                  <a:pt x="177419" y="182753"/>
                  <a:pt x="179704" y="180849"/>
                </a:cubicBezTo>
                <a:lnTo>
                  <a:pt x="199644" y="160909"/>
                </a:lnTo>
                <a:cubicBezTo>
                  <a:pt x="201167" y="159386"/>
                  <a:pt x="201167" y="156465"/>
                  <a:pt x="199263" y="155321"/>
                </a:cubicBezTo>
                <a:cubicBezTo>
                  <a:pt x="199263" y="155321"/>
                  <a:pt x="176657" y="142495"/>
                  <a:pt x="164338" y="118492"/>
                </a:cubicBezTo>
                <a:cubicBezTo>
                  <a:pt x="163195" y="115824"/>
                  <a:pt x="164719" y="112777"/>
                  <a:pt x="167640" y="112777"/>
                </a:cubicBezTo>
                <a:lnTo>
                  <a:pt x="169164" y="112777"/>
                </a:lnTo>
                <a:lnTo>
                  <a:pt x="190627" y="140590"/>
                </a:lnTo>
                <a:cubicBezTo>
                  <a:pt x="193294" y="144018"/>
                  <a:pt x="198120" y="144399"/>
                  <a:pt x="201548" y="141733"/>
                </a:cubicBezTo>
                <a:lnTo>
                  <a:pt x="213995" y="131192"/>
                </a:lnTo>
                <a:cubicBezTo>
                  <a:pt x="215772" y="129668"/>
                  <a:pt x="215772" y="126365"/>
                  <a:pt x="213614" y="125223"/>
                </a:cubicBezTo>
                <a:lnTo>
                  <a:pt x="202310" y="118492"/>
                </a:lnTo>
                <a:cubicBezTo>
                  <a:pt x="200786" y="117349"/>
                  <a:pt x="200025" y="115443"/>
                  <a:pt x="200786" y="113539"/>
                </a:cubicBezTo>
                <a:lnTo>
                  <a:pt x="201167" y="112777"/>
                </a:lnTo>
                <a:cubicBezTo>
                  <a:pt x="202310" y="110871"/>
                  <a:pt x="204596" y="110109"/>
                  <a:pt x="206375" y="111252"/>
                </a:cubicBezTo>
                <a:lnTo>
                  <a:pt x="219964" y="119508"/>
                </a:lnTo>
                <a:cubicBezTo>
                  <a:pt x="221107" y="120270"/>
                  <a:pt x="222630" y="120650"/>
                  <a:pt x="223773" y="120650"/>
                </a:cubicBezTo>
                <a:lnTo>
                  <a:pt x="227838" y="120650"/>
                </a:lnTo>
                <a:cubicBezTo>
                  <a:pt x="230885" y="120650"/>
                  <a:pt x="233426" y="122555"/>
                  <a:pt x="234569" y="125223"/>
                </a:cubicBezTo>
                <a:lnTo>
                  <a:pt x="245490" y="149987"/>
                </a:lnTo>
                <a:cubicBezTo>
                  <a:pt x="246634" y="152655"/>
                  <a:pt x="249301" y="154559"/>
                  <a:pt x="252348" y="154559"/>
                </a:cubicBezTo>
                <a:lnTo>
                  <a:pt x="252348" y="154559"/>
                </a:lnTo>
                <a:cubicBezTo>
                  <a:pt x="255651" y="154559"/>
                  <a:pt x="258698" y="151511"/>
                  <a:pt x="258698" y="148083"/>
                </a:cubicBezTo>
                <a:lnTo>
                  <a:pt x="258698" y="137668"/>
                </a:lnTo>
                <a:cubicBezTo>
                  <a:pt x="258698" y="136525"/>
                  <a:pt x="259079" y="135383"/>
                  <a:pt x="260222" y="134621"/>
                </a:cubicBezTo>
                <a:lnTo>
                  <a:pt x="268859" y="127890"/>
                </a:lnTo>
                <a:cubicBezTo>
                  <a:pt x="269621" y="132715"/>
                  <a:pt x="270002" y="138049"/>
                  <a:pt x="270002" y="143256"/>
                </a:cubicBezTo>
                <a:cubicBezTo>
                  <a:pt x="270764" y="213233"/>
                  <a:pt x="213233" y="270765"/>
                  <a:pt x="142875" y="270765"/>
                </a:cubicBezTo>
                <a:close/>
                <a:moveTo>
                  <a:pt x="-1432815" y="322897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2" name="Freeform 372"/>
          <p:cNvSpPr/>
          <p:nvPr/>
        </p:nvSpPr>
        <p:spPr>
          <a:xfrm>
            <a:off x="4457319" y="3676270"/>
            <a:ext cx="19431" cy="19430"/>
          </a:xfrm>
          <a:custGeom>
            <a:avLst/>
            <a:gdLst/>
            <a:ahLst/>
            <a:cxnLst/>
            <a:rect l="0" t="0" r="0" b="0"/>
            <a:pathLst>
              <a:path w="19431" h="19430">
                <a:moveTo>
                  <a:pt x="6984" y="16001"/>
                </a:moveTo>
                <a:lnTo>
                  <a:pt x="6984" y="19430"/>
                </a:lnTo>
                <a:lnTo>
                  <a:pt x="11176" y="19430"/>
                </a:lnTo>
                <a:cubicBezTo>
                  <a:pt x="13589" y="19430"/>
                  <a:pt x="15240" y="18033"/>
                  <a:pt x="15240" y="16001"/>
                </a:cubicBezTo>
                <a:lnTo>
                  <a:pt x="15240" y="12573"/>
                </a:lnTo>
                <a:lnTo>
                  <a:pt x="19431" y="12573"/>
                </a:lnTo>
                <a:lnTo>
                  <a:pt x="19431" y="7238"/>
                </a:lnTo>
                <a:cubicBezTo>
                  <a:pt x="19431" y="6223"/>
                  <a:pt x="19050" y="5460"/>
                  <a:pt x="18160" y="4826"/>
                </a:cubicBezTo>
                <a:lnTo>
                  <a:pt x="14096" y="1397"/>
                </a:lnTo>
                <a:cubicBezTo>
                  <a:pt x="12446" y="0"/>
                  <a:pt x="9906" y="0"/>
                  <a:pt x="8254" y="1397"/>
                </a:cubicBezTo>
                <a:lnTo>
                  <a:pt x="1651" y="6857"/>
                </a:lnTo>
                <a:cubicBezTo>
                  <a:pt x="0" y="8254"/>
                  <a:pt x="0" y="10286"/>
                  <a:pt x="1651" y="11557"/>
                </a:cubicBezTo>
                <a:lnTo>
                  <a:pt x="6984" y="16001"/>
                </a:lnTo>
                <a:close/>
                <a:moveTo>
                  <a:pt x="-1291590" y="318173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3" name="Freeform 373"/>
          <p:cNvSpPr/>
          <p:nvPr/>
        </p:nvSpPr>
        <p:spPr>
          <a:xfrm>
            <a:off x="5457825" y="5162550"/>
            <a:ext cx="342900" cy="200025"/>
          </a:xfrm>
          <a:custGeom>
            <a:avLst/>
            <a:gdLst/>
            <a:ahLst/>
            <a:cxnLst/>
            <a:rect l="0" t="0" r="0" b="0"/>
            <a:pathLst>
              <a:path w="342900" h="200025">
                <a:moveTo>
                  <a:pt x="0" y="200025"/>
                </a:moveTo>
                <a:lnTo>
                  <a:pt x="342900" y="200025"/>
                </a:lnTo>
                <a:lnTo>
                  <a:pt x="342900" y="0"/>
                </a:lnTo>
                <a:lnTo>
                  <a:pt x="0" y="0"/>
                </a:lnTo>
                <a:lnTo>
                  <a:pt x="0" y="200025"/>
                </a:lnTo>
                <a:close/>
              </a:path>
            </a:pathLst>
          </a:custGeom>
          <a:noFill/>
          <a:ln w="1778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4" name="Freeform 374"/>
          <p:cNvSpPr/>
          <p:nvPr/>
        </p:nvSpPr>
        <p:spPr>
          <a:xfrm>
            <a:off x="5514975" y="5181600"/>
            <a:ext cx="219075" cy="133350"/>
          </a:xfrm>
          <a:custGeom>
            <a:avLst/>
            <a:gdLst/>
            <a:ahLst/>
            <a:cxnLst/>
            <a:rect l="0" t="0" r="0" b="0"/>
            <a:pathLst>
              <a:path w="219075" h="133350">
                <a:moveTo>
                  <a:pt x="219075" y="133223"/>
                </a:moveTo>
                <a:lnTo>
                  <a:pt x="219075" y="0"/>
                </a:lnTo>
                <a:lnTo>
                  <a:pt x="0" y="0"/>
                </a:lnTo>
                <a:lnTo>
                  <a:pt x="0" y="133350"/>
                </a:lnTo>
                <a:close/>
                <a:moveTo>
                  <a:pt x="-3971798" y="1676400"/>
                </a:moveTo>
                <a:moveTo>
                  <a:pt x="7492" y="7367"/>
                </a:moveTo>
                <a:lnTo>
                  <a:pt x="211582" y="7367"/>
                </a:lnTo>
                <a:lnTo>
                  <a:pt x="211454" y="125858"/>
                </a:lnTo>
                <a:lnTo>
                  <a:pt x="7492" y="125984"/>
                </a:lnTo>
                <a:close/>
                <a:moveTo>
                  <a:pt x="-3845942" y="16764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5" name="Freeform 375"/>
          <p:cNvSpPr/>
          <p:nvPr/>
        </p:nvSpPr>
        <p:spPr>
          <a:xfrm>
            <a:off x="5505450" y="5162550"/>
            <a:ext cx="247650" cy="161925"/>
          </a:xfrm>
          <a:custGeom>
            <a:avLst/>
            <a:gdLst/>
            <a:ahLst/>
            <a:cxnLst/>
            <a:rect l="0" t="0" r="0" b="0"/>
            <a:pathLst>
              <a:path w="247650" h="161925">
                <a:moveTo>
                  <a:pt x="7239" y="14352"/>
                </a:moveTo>
                <a:cubicBezTo>
                  <a:pt x="7239" y="10415"/>
                  <a:pt x="10540" y="7240"/>
                  <a:pt x="14604" y="7240"/>
                </a:cubicBezTo>
                <a:lnTo>
                  <a:pt x="233045" y="7240"/>
                </a:lnTo>
                <a:cubicBezTo>
                  <a:pt x="237109" y="7240"/>
                  <a:pt x="240410" y="10415"/>
                  <a:pt x="240410" y="14352"/>
                </a:cubicBezTo>
                <a:lnTo>
                  <a:pt x="240410" y="161925"/>
                </a:lnTo>
                <a:lnTo>
                  <a:pt x="247650" y="161925"/>
                </a:lnTo>
                <a:lnTo>
                  <a:pt x="247650" y="14352"/>
                </a:lnTo>
                <a:cubicBezTo>
                  <a:pt x="247650" y="6477"/>
                  <a:pt x="241172" y="0"/>
                  <a:pt x="233045" y="0"/>
                </a:cubicBezTo>
                <a:lnTo>
                  <a:pt x="14604" y="0"/>
                </a:lnTo>
                <a:cubicBezTo>
                  <a:pt x="6477" y="0"/>
                  <a:pt x="0" y="6477"/>
                  <a:pt x="0" y="14352"/>
                </a:cubicBezTo>
                <a:lnTo>
                  <a:pt x="0" y="161925"/>
                </a:lnTo>
                <a:lnTo>
                  <a:pt x="7239" y="161925"/>
                </a:lnTo>
                <a:close/>
                <a:moveTo>
                  <a:pt x="-3824352" y="169545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6" name="Freeform 376"/>
          <p:cNvSpPr/>
          <p:nvPr/>
        </p:nvSpPr>
        <p:spPr>
          <a:xfrm>
            <a:off x="5457825" y="5343525"/>
            <a:ext cx="342900" cy="19050"/>
          </a:xfrm>
          <a:custGeom>
            <a:avLst/>
            <a:gdLst/>
            <a:ahLst/>
            <a:cxnLst/>
            <a:rect l="0" t="0" r="0" b="0"/>
            <a:pathLst>
              <a:path w="342900" h="19050">
                <a:moveTo>
                  <a:pt x="190119" y="0"/>
                </a:moveTo>
                <a:lnTo>
                  <a:pt x="190119" y="5462"/>
                </a:lnTo>
                <a:lnTo>
                  <a:pt x="152780" y="5462"/>
                </a:lnTo>
                <a:lnTo>
                  <a:pt x="152780" y="0"/>
                </a:lnTo>
                <a:lnTo>
                  <a:pt x="0" y="0"/>
                </a:lnTo>
                <a:lnTo>
                  <a:pt x="0" y="5462"/>
                </a:lnTo>
                <a:cubicBezTo>
                  <a:pt x="0" y="12954"/>
                  <a:pt x="8382" y="19050"/>
                  <a:pt x="18669" y="19050"/>
                </a:cubicBezTo>
                <a:lnTo>
                  <a:pt x="324230" y="19050"/>
                </a:lnTo>
                <a:cubicBezTo>
                  <a:pt x="334517" y="19050"/>
                  <a:pt x="342900" y="12954"/>
                  <a:pt x="342900" y="5462"/>
                </a:cubicBezTo>
                <a:lnTo>
                  <a:pt x="342900" y="0"/>
                </a:lnTo>
                <a:close/>
                <a:moveTo>
                  <a:pt x="-3943350" y="1514475"/>
                </a:moveTo>
                <a:moveTo>
                  <a:pt x="324230" y="13589"/>
                </a:moveTo>
                <a:lnTo>
                  <a:pt x="18669" y="13589"/>
                </a:lnTo>
                <a:cubicBezTo>
                  <a:pt x="12446" y="13589"/>
                  <a:pt x="7492" y="9906"/>
                  <a:pt x="7492" y="5462"/>
                </a:cubicBezTo>
                <a:lnTo>
                  <a:pt x="145415" y="5462"/>
                </a:lnTo>
                <a:cubicBezTo>
                  <a:pt x="145160" y="8383"/>
                  <a:pt x="148335" y="10795"/>
                  <a:pt x="152272" y="10923"/>
                </a:cubicBezTo>
                <a:cubicBezTo>
                  <a:pt x="152527" y="10923"/>
                  <a:pt x="152653" y="10923"/>
                  <a:pt x="152780" y="10923"/>
                </a:cubicBezTo>
                <a:lnTo>
                  <a:pt x="190119" y="10923"/>
                </a:lnTo>
                <a:cubicBezTo>
                  <a:pt x="194055" y="11050"/>
                  <a:pt x="197358" y="8764"/>
                  <a:pt x="197484" y="5842"/>
                </a:cubicBezTo>
                <a:cubicBezTo>
                  <a:pt x="197484" y="5715"/>
                  <a:pt x="197484" y="5589"/>
                  <a:pt x="197484" y="5462"/>
                </a:cubicBezTo>
                <a:lnTo>
                  <a:pt x="335407" y="5462"/>
                </a:lnTo>
                <a:cubicBezTo>
                  <a:pt x="335407" y="9906"/>
                  <a:pt x="330453" y="13589"/>
                  <a:pt x="324230" y="13589"/>
                </a:cubicBezTo>
                <a:close/>
                <a:moveTo>
                  <a:pt x="-3956939" y="151447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7" name="Freeform 377"/>
          <p:cNvSpPr/>
          <p:nvPr/>
        </p:nvSpPr>
        <p:spPr>
          <a:xfrm>
            <a:off x="5581650" y="5200650"/>
            <a:ext cx="95250" cy="95250"/>
          </a:xfrm>
          <a:custGeom>
            <a:avLst/>
            <a:gdLst/>
            <a:ahLst/>
            <a:cxnLst/>
            <a:rect l="0" t="0" r="0" b="0"/>
            <a:pathLst>
              <a:path w="95250" h="95250">
                <a:moveTo>
                  <a:pt x="47625" y="0"/>
                </a:moveTo>
                <a:cubicBezTo>
                  <a:pt x="21335" y="0"/>
                  <a:pt x="0" y="21336"/>
                  <a:pt x="0" y="47625"/>
                </a:cubicBezTo>
                <a:cubicBezTo>
                  <a:pt x="0" y="73914"/>
                  <a:pt x="21335" y="95250"/>
                  <a:pt x="47625" y="95250"/>
                </a:cubicBezTo>
                <a:cubicBezTo>
                  <a:pt x="73914" y="95250"/>
                  <a:pt x="95250" y="73914"/>
                  <a:pt x="95250" y="47625"/>
                </a:cubicBezTo>
                <a:cubicBezTo>
                  <a:pt x="95250" y="21336"/>
                  <a:pt x="73914" y="0"/>
                  <a:pt x="47625" y="0"/>
                </a:cubicBezTo>
                <a:close/>
                <a:moveTo>
                  <a:pt x="-3924300" y="1657350"/>
                </a:moveTo>
                <a:moveTo>
                  <a:pt x="87757" y="43942"/>
                </a:moveTo>
                <a:lnTo>
                  <a:pt x="74803" y="43942"/>
                </a:lnTo>
                <a:cubicBezTo>
                  <a:pt x="74295" y="30861"/>
                  <a:pt x="68834" y="18415"/>
                  <a:pt x="59563" y="9145"/>
                </a:cubicBezTo>
                <a:cubicBezTo>
                  <a:pt x="75057" y="13971"/>
                  <a:pt x="86233" y="27686"/>
                  <a:pt x="87757" y="43942"/>
                </a:cubicBezTo>
                <a:close/>
                <a:moveTo>
                  <a:pt x="-3968242" y="1657350"/>
                </a:moveTo>
                <a:moveTo>
                  <a:pt x="43941" y="11811"/>
                </a:moveTo>
                <a:lnTo>
                  <a:pt x="43941" y="43942"/>
                </a:lnTo>
                <a:lnTo>
                  <a:pt x="27685" y="43942"/>
                </a:lnTo>
                <a:cubicBezTo>
                  <a:pt x="28702" y="30099"/>
                  <a:pt x="34797" y="18034"/>
                  <a:pt x="43941" y="11811"/>
                </a:cubicBezTo>
                <a:close/>
                <a:moveTo>
                  <a:pt x="-3936111" y="1657350"/>
                </a:moveTo>
                <a:moveTo>
                  <a:pt x="43941" y="51309"/>
                </a:moveTo>
                <a:lnTo>
                  <a:pt x="43941" y="83439"/>
                </a:lnTo>
                <a:cubicBezTo>
                  <a:pt x="34797" y="77089"/>
                  <a:pt x="28702" y="65025"/>
                  <a:pt x="27813" y="51309"/>
                </a:cubicBezTo>
                <a:close/>
                <a:moveTo>
                  <a:pt x="-3975609" y="1657350"/>
                </a:moveTo>
                <a:moveTo>
                  <a:pt x="51308" y="83439"/>
                </a:moveTo>
                <a:lnTo>
                  <a:pt x="51308" y="51309"/>
                </a:lnTo>
                <a:lnTo>
                  <a:pt x="67436" y="51309"/>
                </a:lnTo>
                <a:cubicBezTo>
                  <a:pt x="66547" y="65025"/>
                  <a:pt x="60452" y="77089"/>
                  <a:pt x="51308" y="83439"/>
                </a:cubicBezTo>
                <a:close/>
                <a:moveTo>
                  <a:pt x="-4007739" y="1657350"/>
                </a:moveTo>
                <a:moveTo>
                  <a:pt x="51308" y="43942"/>
                </a:moveTo>
                <a:lnTo>
                  <a:pt x="51308" y="11811"/>
                </a:lnTo>
                <a:cubicBezTo>
                  <a:pt x="60452" y="18161"/>
                  <a:pt x="66547" y="30227"/>
                  <a:pt x="67436" y="43942"/>
                </a:cubicBezTo>
                <a:close/>
                <a:moveTo>
                  <a:pt x="-3968242" y="1657350"/>
                </a:moveTo>
                <a:moveTo>
                  <a:pt x="35686" y="9145"/>
                </a:moveTo>
                <a:cubicBezTo>
                  <a:pt x="26289" y="18415"/>
                  <a:pt x="20828" y="30861"/>
                  <a:pt x="20446" y="43942"/>
                </a:cubicBezTo>
                <a:lnTo>
                  <a:pt x="7492" y="43942"/>
                </a:lnTo>
                <a:cubicBezTo>
                  <a:pt x="9016" y="27686"/>
                  <a:pt x="20065" y="13971"/>
                  <a:pt x="35686" y="9145"/>
                </a:cubicBezTo>
                <a:close/>
                <a:moveTo>
                  <a:pt x="-3933445" y="1657350"/>
                </a:moveTo>
                <a:moveTo>
                  <a:pt x="7492" y="51309"/>
                </a:moveTo>
                <a:lnTo>
                  <a:pt x="20446" y="51309"/>
                </a:lnTo>
                <a:cubicBezTo>
                  <a:pt x="20954" y="64389"/>
                  <a:pt x="26415" y="76836"/>
                  <a:pt x="35686" y="86106"/>
                </a:cubicBezTo>
                <a:cubicBezTo>
                  <a:pt x="20065" y="81281"/>
                  <a:pt x="9016" y="67564"/>
                  <a:pt x="7492" y="51309"/>
                </a:cubicBezTo>
                <a:close/>
                <a:moveTo>
                  <a:pt x="-3975609" y="1657350"/>
                </a:moveTo>
                <a:moveTo>
                  <a:pt x="59563" y="86106"/>
                </a:moveTo>
                <a:cubicBezTo>
                  <a:pt x="68834" y="76836"/>
                  <a:pt x="74295" y="64389"/>
                  <a:pt x="74803" y="51309"/>
                </a:cubicBezTo>
                <a:lnTo>
                  <a:pt x="87757" y="51309"/>
                </a:lnTo>
                <a:cubicBezTo>
                  <a:pt x="86233" y="67564"/>
                  <a:pt x="75057" y="81281"/>
                  <a:pt x="59563" y="86106"/>
                </a:cubicBezTo>
                <a:close/>
                <a:moveTo>
                  <a:pt x="-4010406" y="165735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8" name="Freeform 378"/>
          <p:cNvSpPr/>
          <p:nvPr/>
        </p:nvSpPr>
        <p:spPr>
          <a:xfrm>
            <a:off x="7258050" y="4533900"/>
            <a:ext cx="314325" cy="257175"/>
          </a:xfrm>
          <a:custGeom>
            <a:avLst/>
            <a:gdLst/>
            <a:ahLst/>
            <a:cxnLst/>
            <a:rect l="0" t="0" r="0" b="0"/>
            <a:pathLst>
              <a:path w="314325" h="257175">
                <a:moveTo>
                  <a:pt x="0" y="257175"/>
                </a:moveTo>
                <a:lnTo>
                  <a:pt x="314325" y="257175"/>
                </a:lnTo>
                <a:lnTo>
                  <a:pt x="314325" y="0"/>
                </a:lnTo>
                <a:lnTo>
                  <a:pt x="0" y="0"/>
                </a:lnTo>
                <a:lnTo>
                  <a:pt x="0" y="257175"/>
                </a:lnTo>
                <a:close/>
              </a:path>
            </a:pathLst>
          </a:custGeom>
          <a:noFill/>
          <a:ln w="1778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9" name="Freeform 379"/>
          <p:cNvSpPr/>
          <p:nvPr/>
        </p:nvSpPr>
        <p:spPr>
          <a:xfrm>
            <a:off x="7258050" y="4533900"/>
            <a:ext cx="314325" cy="257175"/>
          </a:xfrm>
          <a:custGeom>
            <a:avLst/>
            <a:gdLst/>
            <a:ahLst/>
            <a:cxnLst/>
            <a:rect l="0" t="0" r="0" b="0"/>
            <a:pathLst>
              <a:path w="314325" h="257175">
                <a:moveTo>
                  <a:pt x="295147" y="37846"/>
                </a:moveTo>
                <a:lnTo>
                  <a:pt x="220726" y="37846"/>
                </a:lnTo>
                <a:lnTo>
                  <a:pt x="197611" y="0"/>
                </a:lnTo>
                <a:lnTo>
                  <a:pt x="116713" y="0"/>
                </a:lnTo>
                <a:lnTo>
                  <a:pt x="93598" y="37846"/>
                </a:lnTo>
                <a:lnTo>
                  <a:pt x="19177" y="37846"/>
                </a:lnTo>
                <a:cubicBezTo>
                  <a:pt x="8635" y="37846"/>
                  <a:pt x="0" y="46228"/>
                  <a:pt x="0" y="56770"/>
                </a:cubicBezTo>
                <a:lnTo>
                  <a:pt x="0" y="238252"/>
                </a:lnTo>
                <a:cubicBezTo>
                  <a:pt x="0" y="248667"/>
                  <a:pt x="8635" y="257175"/>
                  <a:pt x="19177" y="257175"/>
                </a:cubicBezTo>
                <a:lnTo>
                  <a:pt x="295147" y="257175"/>
                </a:lnTo>
                <a:cubicBezTo>
                  <a:pt x="305689" y="257175"/>
                  <a:pt x="314325" y="248667"/>
                  <a:pt x="314325" y="238252"/>
                </a:cubicBezTo>
                <a:lnTo>
                  <a:pt x="314325" y="56770"/>
                </a:lnTo>
                <a:cubicBezTo>
                  <a:pt x="314325" y="46228"/>
                  <a:pt x="305689" y="37846"/>
                  <a:pt x="295147" y="37846"/>
                </a:cubicBezTo>
                <a:close/>
                <a:moveTo>
                  <a:pt x="-4971796" y="2324100"/>
                </a:moveTo>
                <a:moveTo>
                  <a:pt x="121031" y="7621"/>
                </a:moveTo>
                <a:lnTo>
                  <a:pt x="193293" y="7621"/>
                </a:lnTo>
                <a:lnTo>
                  <a:pt x="211708" y="37846"/>
                </a:lnTo>
                <a:lnTo>
                  <a:pt x="102616" y="37846"/>
                </a:lnTo>
                <a:close/>
                <a:moveTo>
                  <a:pt x="-4941571" y="2324100"/>
                </a:moveTo>
                <a:moveTo>
                  <a:pt x="295147" y="45340"/>
                </a:moveTo>
                <a:cubicBezTo>
                  <a:pt x="301497" y="45340"/>
                  <a:pt x="306705" y="50420"/>
                  <a:pt x="306705" y="56770"/>
                </a:cubicBezTo>
                <a:lnTo>
                  <a:pt x="306705" y="238252"/>
                </a:lnTo>
                <a:cubicBezTo>
                  <a:pt x="306705" y="244475"/>
                  <a:pt x="301497" y="249555"/>
                  <a:pt x="295147" y="249555"/>
                </a:cubicBezTo>
                <a:lnTo>
                  <a:pt x="19177" y="249555"/>
                </a:lnTo>
                <a:cubicBezTo>
                  <a:pt x="12827" y="249555"/>
                  <a:pt x="7619" y="244475"/>
                  <a:pt x="7619" y="238252"/>
                </a:cubicBezTo>
                <a:lnTo>
                  <a:pt x="7619" y="56770"/>
                </a:lnTo>
                <a:cubicBezTo>
                  <a:pt x="7619" y="50420"/>
                  <a:pt x="12827" y="45340"/>
                  <a:pt x="19177" y="45340"/>
                </a:cubicBezTo>
                <a:close/>
                <a:moveTo>
                  <a:pt x="-4979290" y="23241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0" name="Freeform 380"/>
          <p:cNvSpPr/>
          <p:nvPr/>
        </p:nvSpPr>
        <p:spPr>
          <a:xfrm>
            <a:off x="7286625" y="4600575"/>
            <a:ext cx="57150" cy="38100"/>
          </a:xfrm>
          <a:custGeom>
            <a:avLst/>
            <a:gdLst/>
            <a:ahLst/>
            <a:cxnLst/>
            <a:rect l="0" t="0" r="0" b="0"/>
            <a:pathLst>
              <a:path w="57150" h="38100">
                <a:moveTo>
                  <a:pt x="0" y="38100"/>
                </a:moveTo>
                <a:lnTo>
                  <a:pt x="57150" y="38100"/>
                </a:lnTo>
                <a:lnTo>
                  <a:pt x="57150" y="0"/>
                </a:lnTo>
                <a:lnTo>
                  <a:pt x="0" y="0"/>
                </a:lnTo>
                <a:close/>
                <a:moveTo>
                  <a:pt x="-5067300" y="2257425"/>
                </a:moveTo>
                <a:moveTo>
                  <a:pt x="8763" y="8509"/>
                </a:moveTo>
                <a:lnTo>
                  <a:pt x="48386" y="8509"/>
                </a:lnTo>
                <a:lnTo>
                  <a:pt x="48386" y="29592"/>
                </a:lnTo>
                <a:lnTo>
                  <a:pt x="8763" y="29592"/>
                </a:lnTo>
                <a:close/>
                <a:moveTo>
                  <a:pt x="-5037709" y="225742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1" name="Freeform 381"/>
          <p:cNvSpPr/>
          <p:nvPr/>
        </p:nvSpPr>
        <p:spPr>
          <a:xfrm>
            <a:off x="7343775" y="4619625"/>
            <a:ext cx="142875" cy="133350"/>
          </a:xfrm>
          <a:custGeom>
            <a:avLst/>
            <a:gdLst/>
            <a:ahLst/>
            <a:cxnLst/>
            <a:rect l="0" t="0" r="0" b="0"/>
            <a:pathLst>
              <a:path w="142875" h="133350">
                <a:moveTo>
                  <a:pt x="71501" y="0"/>
                </a:moveTo>
                <a:cubicBezTo>
                  <a:pt x="32004" y="0"/>
                  <a:pt x="0" y="29846"/>
                  <a:pt x="0" y="66675"/>
                </a:cubicBezTo>
                <a:cubicBezTo>
                  <a:pt x="0" y="103505"/>
                  <a:pt x="32004" y="133350"/>
                  <a:pt x="71501" y="133350"/>
                </a:cubicBezTo>
                <a:cubicBezTo>
                  <a:pt x="110870" y="133350"/>
                  <a:pt x="142875" y="103505"/>
                  <a:pt x="142875" y="66675"/>
                </a:cubicBezTo>
                <a:cubicBezTo>
                  <a:pt x="142875" y="29846"/>
                  <a:pt x="110870" y="0"/>
                  <a:pt x="71501" y="0"/>
                </a:cubicBezTo>
                <a:close/>
                <a:moveTo>
                  <a:pt x="-5105400" y="2238375"/>
                </a:moveTo>
                <a:moveTo>
                  <a:pt x="71501" y="125984"/>
                </a:moveTo>
                <a:cubicBezTo>
                  <a:pt x="36321" y="125984"/>
                  <a:pt x="8001" y="99442"/>
                  <a:pt x="8001" y="66675"/>
                </a:cubicBezTo>
                <a:cubicBezTo>
                  <a:pt x="8001" y="33909"/>
                  <a:pt x="36321" y="7367"/>
                  <a:pt x="71501" y="7367"/>
                </a:cubicBezTo>
                <a:cubicBezTo>
                  <a:pt x="106553" y="7367"/>
                  <a:pt x="135001" y="33909"/>
                  <a:pt x="135001" y="66675"/>
                </a:cubicBezTo>
                <a:cubicBezTo>
                  <a:pt x="134873" y="99442"/>
                  <a:pt x="106553" y="125858"/>
                  <a:pt x="71501" y="125984"/>
                </a:cubicBezTo>
                <a:close/>
                <a:moveTo>
                  <a:pt x="-5231384" y="223837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2" name="Freeform 382"/>
          <p:cNvSpPr/>
          <p:nvPr/>
        </p:nvSpPr>
        <p:spPr>
          <a:xfrm>
            <a:off x="7372350" y="4648200"/>
            <a:ext cx="85725" cy="85725"/>
          </a:xfrm>
          <a:custGeom>
            <a:avLst/>
            <a:gdLst/>
            <a:ahLst/>
            <a:cxnLst/>
            <a:rect l="0" t="0" r="0" b="0"/>
            <a:pathLst>
              <a:path w="85725" h="85725">
                <a:moveTo>
                  <a:pt x="42926" y="0"/>
                </a:moveTo>
                <a:cubicBezTo>
                  <a:pt x="19177" y="0"/>
                  <a:pt x="0" y="19177"/>
                  <a:pt x="0" y="42799"/>
                </a:cubicBezTo>
                <a:cubicBezTo>
                  <a:pt x="0" y="66549"/>
                  <a:pt x="19177" y="85725"/>
                  <a:pt x="42926" y="85725"/>
                </a:cubicBezTo>
                <a:cubicBezTo>
                  <a:pt x="66547" y="85725"/>
                  <a:pt x="85725" y="66549"/>
                  <a:pt x="85725" y="42799"/>
                </a:cubicBezTo>
                <a:cubicBezTo>
                  <a:pt x="85725" y="19177"/>
                  <a:pt x="66547" y="0"/>
                  <a:pt x="42926" y="0"/>
                </a:cubicBezTo>
                <a:close/>
                <a:moveTo>
                  <a:pt x="-5162550" y="2209800"/>
                </a:moveTo>
                <a:moveTo>
                  <a:pt x="42926" y="78614"/>
                </a:moveTo>
                <a:cubicBezTo>
                  <a:pt x="23114" y="78614"/>
                  <a:pt x="7111" y="62611"/>
                  <a:pt x="7111" y="42799"/>
                </a:cubicBezTo>
                <a:cubicBezTo>
                  <a:pt x="7111" y="23115"/>
                  <a:pt x="23114" y="7112"/>
                  <a:pt x="42926" y="7112"/>
                </a:cubicBezTo>
                <a:cubicBezTo>
                  <a:pt x="62610" y="7112"/>
                  <a:pt x="78613" y="23115"/>
                  <a:pt x="78613" y="42799"/>
                </a:cubicBezTo>
                <a:cubicBezTo>
                  <a:pt x="78613" y="62611"/>
                  <a:pt x="62610" y="78614"/>
                  <a:pt x="42926" y="78614"/>
                </a:cubicBezTo>
                <a:close/>
                <a:moveTo>
                  <a:pt x="-5241164" y="22098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3" name="Freeform 383"/>
          <p:cNvSpPr/>
          <p:nvPr/>
        </p:nvSpPr>
        <p:spPr>
          <a:xfrm>
            <a:off x="4667250" y="4514850"/>
            <a:ext cx="314325" cy="304800"/>
          </a:xfrm>
          <a:custGeom>
            <a:avLst/>
            <a:gdLst/>
            <a:ahLst/>
            <a:cxnLst/>
            <a:rect l="0" t="0" r="0" b="0"/>
            <a:pathLst>
              <a:path w="314325" h="304800">
                <a:moveTo>
                  <a:pt x="0" y="304800"/>
                </a:moveTo>
                <a:lnTo>
                  <a:pt x="314325" y="304800"/>
                </a:lnTo>
                <a:lnTo>
                  <a:pt x="314325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noFill/>
          <a:ln w="1778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4" name="Freeform 384"/>
          <p:cNvSpPr/>
          <p:nvPr/>
        </p:nvSpPr>
        <p:spPr>
          <a:xfrm>
            <a:off x="4667250" y="4514850"/>
            <a:ext cx="314325" cy="285750"/>
          </a:xfrm>
          <a:custGeom>
            <a:avLst/>
            <a:gdLst/>
            <a:ahLst/>
            <a:cxnLst/>
            <a:rect l="0" t="0" r="0" b="0"/>
            <a:pathLst>
              <a:path w="314325" h="285750">
                <a:moveTo>
                  <a:pt x="302514" y="176277"/>
                </a:moveTo>
                <a:lnTo>
                  <a:pt x="273177" y="55627"/>
                </a:lnTo>
                <a:lnTo>
                  <a:pt x="283717" y="55627"/>
                </a:lnTo>
                <a:cubicBezTo>
                  <a:pt x="285750" y="55627"/>
                  <a:pt x="287528" y="53975"/>
                  <a:pt x="287528" y="51943"/>
                </a:cubicBezTo>
                <a:cubicBezTo>
                  <a:pt x="287528" y="49911"/>
                  <a:pt x="285750" y="48261"/>
                  <a:pt x="283717" y="48261"/>
                </a:cubicBezTo>
                <a:lnTo>
                  <a:pt x="171958" y="48261"/>
                </a:lnTo>
                <a:cubicBezTo>
                  <a:pt x="170560" y="43053"/>
                  <a:pt x="166370" y="38990"/>
                  <a:pt x="161035" y="37593"/>
                </a:cubicBezTo>
                <a:lnTo>
                  <a:pt x="161035" y="3683"/>
                </a:lnTo>
                <a:cubicBezTo>
                  <a:pt x="161035" y="1652"/>
                  <a:pt x="159258" y="0"/>
                  <a:pt x="157226" y="0"/>
                </a:cubicBezTo>
                <a:cubicBezTo>
                  <a:pt x="155066" y="0"/>
                  <a:pt x="153289" y="1652"/>
                  <a:pt x="153289" y="3683"/>
                </a:cubicBezTo>
                <a:lnTo>
                  <a:pt x="153289" y="37593"/>
                </a:lnTo>
                <a:cubicBezTo>
                  <a:pt x="147954" y="38990"/>
                  <a:pt x="143764" y="43053"/>
                  <a:pt x="142366" y="48261"/>
                </a:cubicBezTo>
                <a:lnTo>
                  <a:pt x="30607" y="48261"/>
                </a:lnTo>
                <a:cubicBezTo>
                  <a:pt x="28575" y="48261"/>
                  <a:pt x="26796" y="49911"/>
                  <a:pt x="26796" y="51943"/>
                </a:cubicBezTo>
                <a:cubicBezTo>
                  <a:pt x="26796" y="53975"/>
                  <a:pt x="28575" y="55627"/>
                  <a:pt x="30607" y="55627"/>
                </a:cubicBezTo>
                <a:lnTo>
                  <a:pt x="41147" y="55627"/>
                </a:lnTo>
                <a:lnTo>
                  <a:pt x="11810" y="176277"/>
                </a:lnTo>
                <a:lnTo>
                  <a:pt x="0" y="176277"/>
                </a:lnTo>
                <a:lnTo>
                  <a:pt x="0" y="179959"/>
                </a:lnTo>
                <a:cubicBezTo>
                  <a:pt x="0" y="195073"/>
                  <a:pt x="21082" y="206756"/>
                  <a:pt x="47878" y="206756"/>
                </a:cubicBezTo>
                <a:cubicBezTo>
                  <a:pt x="74803" y="206756"/>
                  <a:pt x="95884" y="195073"/>
                  <a:pt x="95884" y="179959"/>
                </a:cubicBezTo>
                <a:lnTo>
                  <a:pt x="95884" y="176277"/>
                </a:lnTo>
                <a:lnTo>
                  <a:pt x="83946" y="176277"/>
                </a:lnTo>
                <a:lnTo>
                  <a:pt x="54609" y="55627"/>
                </a:lnTo>
                <a:lnTo>
                  <a:pt x="142366" y="55627"/>
                </a:lnTo>
                <a:cubicBezTo>
                  <a:pt x="143764" y="60833"/>
                  <a:pt x="147954" y="64898"/>
                  <a:pt x="153289" y="66295"/>
                </a:cubicBezTo>
                <a:lnTo>
                  <a:pt x="153289" y="270892"/>
                </a:lnTo>
                <a:lnTo>
                  <a:pt x="126491" y="270892"/>
                </a:lnTo>
                <a:cubicBezTo>
                  <a:pt x="117983" y="270892"/>
                  <a:pt x="111125" y="277496"/>
                  <a:pt x="111125" y="285750"/>
                </a:cubicBezTo>
                <a:lnTo>
                  <a:pt x="118871" y="285750"/>
                </a:lnTo>
                <a:cubicBezTo>
                  <a:pt x="118871" y="281686"/>
                  <a:pt x="122301" y="278384"/>
                  <a:pt x="126491" y="278384"/>
                </a:cubicBezTo>
                <a:lnTo>
                  <a:pt x="187833" y="278384"/>
                </a:lnTo>
                <a:cubicBezTo>
                  <a:pt x="192023" y="278384"/>
                  <a:pt x="195453" y="281686"/>
                  <a:pt x="195453" y="285750"/>
                </a:cubicBezTo>
                <a:lnTo>
                  <a:pt x="203200" y="285750"/>
                </a:lnTo>
                <a:cubicBezTo>
                  <a:pt x="203200" y="277496"/>
                  <a:pt x="196341" y="270892"/>
                  <a:pt x="187833" y="270892"/>
                </a:cubicBezTo>
                <a:lnTo>
                  <a:pt x="161035" y="270892"/>
                </a:lnTo>
                <a:lnTo>
                  <a:pt x="161035" y="66295"/>
                </a:lnTo>
                <a:cubicBezTo>
                  <a:pt x="166370" y="64898"/>
                  <a:pt x="170560" y="60833"/>
                  <a:pt x="171958" y="55627"/>
                </a:cubicBezTo>
                <a:lnTo>
                  <a:pt x="259715" y="55627"/>
                </a:lnTo>
                <a:lnTo>
                  <a:pt x="230378" y="176277"/>
                </a:lnTo>
                <a:lnTo>
                  <a:pt x="218440" y="176277"/>
                </a:lnTo>
                <a:lnTo>
                  <a:pt x="218440" y="179959"/>
                </a:lnTo>
                <a:cubicBezTo>
                  <a:pt x="218440" y="195073"/>
                  <a:pt x="239521" y="206756"/>
                  <a:pt x="266446" y="206756"/>
                </a:cubicBezTo>
                <a:cubicBezTo>
                  <a:pt x="293242" y="206756"/>
                  <a:pt x="314325" y="195073"/>
                  <a:pt x="314325" y="179959"/>
                </a:cubicBezTo>
                <a:lnTo>
                  <a:pt x="314325" y="176277"/>
                </a:lnTo>
                <a:close/>
                <a:moveTo>
                  <a:pt x="-2500377" y="2343150"/>
                </a:moveTo>
                <a:moveTo>
                  <a:pt x="294640" y="176277"/>
                </a:moveTo>
                <a:lnTo>
                  <a:pt x="238252" y="176277"/>
                </a:lnTo>
                <a:lnTo>
                  <a:pt x="266319" y="60452"/>
                </a:lnTo>
                <a:cubicBezTo>
                  <a:pt x="266319" y="60452"/>
                  <a:pt x="266446" y="60452"/>
                  <a:pt x="266446" y="60452"/>
                </a:cubicBezTo>
                <a:cubicBezTo>
                  <a:pt x="266446" y="60452"/>
                  <a:pt x="266446" y="60452"/>
                  <a:pt x="266446" y="60452"/>
                </a:cubicBezTo>
                <a:close/>
                <a:moveTo>
                  <a:pt x="-2500377" y="2343150"/>
                </a:moveTo>
                <a:moveTo>
                  <a:pt x="48005" y="60452"/>
                </a:moveTo>
                <a:lnTo>
                  <a:pt x="76072" y="176277"/>
                </a:lnTo>
                <a:lnTo>
                  <a:pt x="19684" y="176277"/>
                </a:lnTo>
                <a:lnTo>
                  <a:pt x="47878" y="60452"/>
                </a:lnTo>
                <a:cubicBezTo>
                  <a:pt x="47878" y="60452"/>
                  <a:pt x="47878" y="60452"/>
                  <a:pt x="47878" y="60452"/>
                </a:cubicBezTo>
                <a:cubicBezTo>
                  <a:pt x="47878" y="60452"/>
                  <a:pt x="48005" y="60452"/>
                  <a:pt x="48005" y="60452"/>
                </a:cubicBezTo>
                <a:close/>
                <a:moveTo>
                  <a:pt x="-2384552" y="2343150"/>
                </a:moveTo>
                <a:moveTo>
                  <a:pt x="47878" y="199390"/>
                </a:moveTo>
                <a:cubicBezTo>
                  <a:pt x="28702" y="199390"/>
                  <a:pt x="12191" y="192533"/>
                  <a:pt x="8382" y="183643"/>
                </a:cubicBezTo>
                <a:lnTo>
                  <a:pt x="87376" y="183643"/>
                </a:lnTo>
                <a:cubicBezTo>
                  <a:pt x="83692" y="192533"/>
                  <a:pt x="67055" y="199390"/>
                  <a:pt x="47878" y="199390"/>
                </a:cubicBezTo>
                <a:close/>
                <a:moveTo>
                  <a:pt x="-2523490" y="2343150"/>
                </a:moveTo>
                <a:moveTo>
                  <a:pt x="157226" y="59436"/>
                </a:moveTo>
                <a:cubicBezTo>
                  <a:pt x="152908" y="59436"/>
                  <a:pt x="149478" y="56008"/>
                  <a:pt x="149478" y="51943"/>
                </a:cubicBezTo>
                <a:cubicBezTo>
                  <a:pt x="149478" y="47880"/>
                  <a:pt x="152908" y="44577"/>
                  <a:pt x="157226" y="44577"/>
                </a:cubicBezTo>
                <a:cubicBezTo>
                  <a:pt x="161416" y="44577"/>
                  <a:pt x="164846" y="47880"/>
                  <a:pt x="164846" y="51943"/>
                </a:cubicBezTo>
                <a:cubicBezTo>
                  <a:pt x="164846" y="56008"/>
                  <a:pt x="161416" y="59436"/>
                  <a:pt x="157226" y="59436"/>
                </a:cubicBezTo>
                <a:close/>
                <a:moveTo>
                  <a:pt x="-2383536" y="2343150"/>
                </a:moveTo>
                <a:moveTo>
                  <a:pt x="266446" y="199390"/>
                </a:moveTo>
                <a:cubicBezTo>
                  <a:pt x="247269" y="199390"/>
                  <a:pt x="230632" y="192533"/>
                  <a:pt x="226948" y="183643"/>
                </a:cubicBezTo>
                <a:lnTo>
                  <a:pt x="305942" y="183643"/>
                </a:lnTo>
                <a:cubicBezTo>
                  <a:pt x="302133" y="192533"/>
                  <a:pt x="285622" y="199390"/>
                  <a:pt x="266446" y="199390"/>
                </a:cubicBezTo>
                <a:close/>
                <a:moveTo>
                  <a:pt x="-2523490" y="234315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5" name="Freeform 385"/>
          <p:cNvSpPr/>
          <p:nvPr/>
        </p:nvSpPr>
        <p:spPr>
          <a:xfrm>
            <a:off x="4733925" y="4810125"/>
            <a:ext cx="180975" cy="9525"/>
          </a:xfrm>
          <a:custGeom>
            <a:avLst/>
            <a:gdLst/>
            <a:ahLst/>
            <a:cxnLst/>
            <a:rect l="0" t="0" r="0" b="0"/>
            <a:pathLst>
              <a:path w="180975" h="9525">
                <a:moveTo>
                  <a:pt x="0" y="9525"/>
                </a:moveTo>
                <a:lnTo>
                  <a:pt x="180975" y="9525"/>
                </a:lnTo>
                <a:lnTo>
                  <a:pt x="18097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6" name="Freeform 386"/>
          <p:cNvSpPr/>
          <p:nvPr/>
        </p:nvSpPr>
        <p:spPr>
          <a:xfrm>
            <a:off x="4714875" y="2733675"/>
            <a:ext cx="323850" cy="266700"/>
          </a:xfrm>
          <a:custGeom>
            <a:avLst/>
            <a:gdLst/>
            <a:ahLst/>
            <a:cxnLst/>
            <a:rect l="0" t="0" r="0" b="0"/>
            <a:pathLst>
              <a:path w="323850" h="266700">
                <a:moveTo>
                  <a:pt x="0" y="266700"/>
                </a:moveTo>
                <a:lnTo>
                  <a:pt x="323850" y="266700"/>
                </a:lnTo>
                <a:lnTo>
                  <a:pt x="323850" y="0"/>
                </a:lnTo>
                <a:lnTo>
                  <a:pt x="0" y="0"/>
                </a:lnTo>
                <a:lnTo>
                  <a:pt x="0" y="266700"/>
                </a:lnTo>
                <a:close/>
              </a:path>
            </a:pathLst>
          </a:custGeom>
          <a:noFill/>
          <a:ln w="1778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7" name="Freeform 387"/>
          <p:cNvSpPr/>
          <p:nvPr/>
        </p:nvSpPr>
        <p:spPr>
          <a:xfrm>
            <a:off x="4800600" y="2895600"/>
            <a:ext cx="133350" cy="28575"/>
          </a:xfrm>
          <a:custGeom>
            <a:avLst/>
            <a:gdLst/>
            <a:ahLst/>
            <a:cxnLst/>
            <a:rect l="0" t="0" r="0" b="0"/>
            <a:pathLst>
              <a:path w="133350" h="28575">
                <a:moveTo>
                  <a:pt x="55371" y="7112"/>
                </a:moveTo>
                <a:cubicBezTo>
                  <a:pt x="78994" y="7747"/>
                  <a:pt x="101980" y="15241"/>
                  <a:pt x="121030" y="28448"/>
                </a:cubicBezTo>
                <a:cubicBezTo>
                  <a:pt x="122554" y="28448"/>
                  <a:pt x="124078" y="28448"/>
                  <a:pt x="125603" y="28448"/>
                </a:cubicBezTo>
                <a:cubicBezTo>
                  <a:pt x="126746" y="28448"/>
                  <a:pt x="129794" y="28448"/>
                  <a:pt x="133350" y="28575"/>
                </a:cubicBezTo>
                <a:lnTo>
                  <a:pt x="129540" y="25654"/>
                </a:lnTo>
                <a:cubicBezTo>
                  <a:pt x="108458" y="9653"/>
                  <a:pt x="82422" y="762"/>
                  <a:pt x="55498" y="0"/>
                </a:cubicBezTo>
                <a:cubicBezTo>
                  <a:pt x="37465" y="0"/>
                  <a:pt x="19811" y="3684"/>
                  <a:pt x="3428" y="10796"/>
                </a:cubicBezTo>
                <a:cubicBezTo>
                  <a:pt x="2794" y="11049"/>
                  <a:pt x="1523" y="11685"/>
                  <a:pt x="0" y="12447"/>
                </a:cubicBezTo>
                <a:cubicBezTo>
                  <a:pt x="2794" y="13716"/>
                  <a:pt x="5588" y="14986"/>
                  <a:pt x="8382" y="16510"/>
                </a:cubicBezTo>
                <a:cubicBezTo>
                  <a:pt x="23240" y="10287"/>
                  <a:pt x="39115" y="7112"/>
                  <a:pt x="55371" y="7112"/>
                </a:cubicBezTo>
                <a:close/>
                <a:moveTo>
                  <a:pt x="-845312" y="39624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8" name="Freeform 388"/>
          <p:cNvSpPr/>
          <p:nvPr/>
        </p:nvSpPr>
        <p:spPr>
          <a:xfrm>
            <a:off x="4714875" y="2900935"/>
            <a:ext cx="133350" cy="51815"/>
          </a:xfrm>
          <a:custGeom>
            <a:avLst/>
            <a:gdLst/>
            <a:ahLst/>
            <a:cxnLst/>
            <a:rect l="0" t="0" r="0" b="0"/>
            <a:pathLst>
              <a:path w="133350" h="51815">
                <a:moveTo>
                  <a:pt x="132841" y="47498"/>
                </a:moveTo>
                <a:cubicBezTo>
                  <a:pt x="86995" y="0"/>
                  <a:pt x="5969" y="4063"/>
                  <a:pt x="0" y="4444"/>
                </a:cubicBezTo>
                <a:lnTo>
                  <a:pt x="0" y="11049"/>
                </a:lnTo>
                <a:lnTo>
                  <a:pt x="253" y="11049"/>
                </a:lnTo>
                <a:cubicBezTo>
                  <a:pt x="1142" y="10921"/>
                  <a:pt x="82930" y="6095"/>
                  <a:pt x="127127" y="51815"/>
                </a:cubicBezTo>
                <a:cubicBezTo>
                  <a:pt x="129159" y="50545"/>
                  <a:pt x="131190" y="49275"/>
                  <a:pt x="133350" y="48132"/>
                </a:cubicBezTo>
                <a:cubicBezTo>
                  <a:pt x="133222" y="47879"/>
                  <a:pt x="132969" y="47625"/>
                  <a:pt x="132841" y="47498"/>
                </a:cubicBezTo>
                <a:close/>
                <a:moveTo>
                  <a:pt x="-805308" y="395706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9" name="Freeform 389"/>
          <p:cNvSpPr/>
          <p:nvPr/>
        </p:nvSpPr>
        <p:spPr>
          <a:xfrm>
            <a:off x="4714875" y="2733675"/>
            <a:ext cx="323850" cy="266700"/>
          </a:xfrm>
          <a:custGeom>
            <a:avLst/>
            <a:gdLst/>
            <a:ahLst/>
            <a:cxnLst/>
            <a:rect l="0" t="0" r="0" b="0"/>
            <a:pathLst>
              <a:path w="323850" h="266700">
                <a:moveTo>
                  <a:pt x="300101" y="222631"/>
                </a:moveTo>
                <a:cubicBezTo>
                  <a:pt x="299211" y="222123"/>
                  <a:pt x="298322" y="221742"/>
                  <a:pt x="297434" y="221235"/>
                </a:cubicBezTo>
                <a:lnTo>
                  <a:pt x="297434" y="182372"/>
                </a:lnTo>
                <a:cubicBezTo>
                  <a:pt x="298703" y="182118"/>
                  <a:pt x="299973" y="181865"/>
                  <a:pt x="301244" y="181484"/>
                </a:cubicBezTo>
                <a:cubicBezTo>
                  <a:pt x="314071" y="177292"/>
                  <a:pt x="322453" y="165354"/>
                  <a:pt x="321945" y="152273"/>
                </a:cubicBezTo>
                <a:cubicBezTo>
                  <a:pt x="321945" y="134112"/>
                  <a:pt x="299846" y="93218"/>
                  <a:pt x="293751" y="93218"/>
                </a:cubicBezTo>
                <a:cubicBezTo>
                  <a:pt x="287654" y="93218"/>
                  <a:pt x="265429" y="134240"/>
                  <a:pt x="265429" y="152273"/>
                </a:cubicBezTo>
                <a:cubicBezTo>
                  <a:pt x="265048" y="165354"/>
                  <a:pt x="273430" y="177292"/>
                  <a:pt x="286130" y="181484"/>
                </a:cubicBezTo>
                <a:cubicBezTo>
                  <a:pt x="287401" y="181865"/>
                  <a:pt x="288671" y="182118"/>
                  <a:pt x="289940" y="182372"/>
                </a:cubicBezTo>
                <a:lnTo>
                  <a:pt x="289940" y="217171"/>
                </a:lnTo>
                <a:cubicBezTo>
                  <a:pt x="288797" y="216662"/>
                  <a:pt x="287909" y="216154"/>
                  <a:pt x="287782" y="216154"/>
                </a:cubicBezTo>
                <a:cubicBezTo>
                  <a:pt x="279272" y="212217"/>
                  <a:pt x="270255" y="209042"/>
                  <a:pt x="261111" y="206629"/>
                </a:cubicBezTo>
                <a:cubicBezTo>
                  <a:pt x="253238" y="204597"/>
                  <a:pt x="245236" y="203200"/>
                  <a:pt x="237235" y="202185"/>
                </a:cubicBezTo>
                <a:lnTo>
                  <a:pt x="237235" y="131191"/>
                </a:lnTo>
                <a:cubicBezTo>
                  <a:pt x="239395" y="130937"/>
                  <a:pt x="241046" y="130556"/>
                  <a:pt x="241046" y="130556"/>
                </a:cubicBezTo>
                <a:cubicBezTo>
                  <a:pt x="258445" y="127000"/>
                  <a:pt x="271653" y="109855"/>
                  <a:pt x="271653" y="85853"/>
                </a:cubicBezTo>
                <a:cubicBezTo>
                  <a:pt x="271653" y="58674"/>
                  <a:pt x="242570" y="0"/>
                  <a:pt x="233426" y="0"/>
                </a:cubicBezTo>
                <a:cubicBezTo>
                  <a:pt x="224282" y="0"/>
                  <a:pt x="195326" y="58674"/>
                  <a:pt x="195326" y="85853"/>
                </a:cubicBezTo>
                <a:cubicBezTo>
                  <a:pt x="195326" y="109855"/>
                  <a:pt x="208407" y="126873"/>
                  <a:pt x="225933" y="130556"/>
                </a:cubicBezTo>
                <a:cubicBezTo>
                  <a:pt x="225933" y="130556"/>
                  <a:pt x="227584" y="130937"/>
                  <a:pt x="229742" y="131191"/>
                </a:cubicBezTo>
                <a:lnTo>
                  <a:pt x="229742" y="201677"/>
                </a:lnTo>
                <a:cubicBezTo>
                  <a:pt x="224535" y="201422"/>
                  <a:pt x="219455" y="201296"/>
                  <a:pt x="218440" y="201296"/>
                </a:cubicBezTo>
                <a:cubicBezTo>
                  <a:pt x="182879" y="201296"/>
                  <a:pt x="149352" y="211836"/>
                  <a:pt x="126619" y="229997"/>
                </a:cubicBezTo>
                <a:cubicBezTo>
                  <a:pt x="123190" y="232537"/>
                  <a:pt x="90932" y="254762"/>
                  <a:pt x="29083" y="259461"/>
                </a:cubicBezTo>
                <a:lnTo>
                  <a:pt x="0" y="259335"/>
                </a:lnTo>
                <a:lnTo>
                  <a:pt x="0" y="266700"/>
                </a:lnTo>
                <a:lnTo>
                  <a:pt x="29464" y="266700"/>
                </a:lnTo>
                <a:cubicBezTo>
                  <a:pt x="93598" y="261874"/>
                  <a:pt x="127508" y="238506"/>
                  <a:pt x="131317" y="235712"/>
                </a:cubicBezTo>
                <a:cubicBezTo>
                  <a:pt x="152780" y="218567"/>
                  <a:pt x="184530" y="208661"/>
                  <a:pt x="218440" y="208661"/>
                </a:cubicBezTo>
                <a:cubicBezTo>
                  <a:pt x="219709" y="208661"/>
                  <a:pt x="228346" y="208789"/>
                  <a:pt x="234441" y="209297"/>
                </a:cubicBezTo>
                <a:cubicBezTo>
                  <a:pt x="242823" y="210185"/>
                  <a:pt x="251078" y="211583"/>
                  <a:pt x="259207" y="213615"/>
                </a:cubicBezTo>
                <a:cubicBezTo>
                  <a:pt x="267842" y="215900"/>
                  <a:pt x="276352" y="218948"/>
                  <a:pt x="284479" y="222759"/>
                </a:cubicBezTo>
                <a:cubicBezTo>
                  <a:pt x="284607" y="222759"/>
                  <a:pt x="290321" y="225553"/>
                  <a:pt x="296164" y="228981"/>
                </a:cubicBezTo>
                <a:cubicBezTo>
                  <a:pt x="305053" y="234823"/>
                  <a:pt x="313435" y="241300"/>
                  <a:pt x="321309" y="248159"/>
                </a:cubicBezTo>
                <a:lnTo>
                  <a:pt x="323850" y="250445"/>
                </a:lnTo>
                <a:lnTo>
                  <a:pt x="323850" y="240666"/>
                </a:lnTo>
                <a:cubicBezTo>
                  <a:pt x="316357" y="234061"/>
                  <a:pt x="308483" y="228092"/>
                  <a:pt x="300101" y="222631"/>
                </a:cubicBezTo>
                <a:close/>
                <a:moveTo>
                  <a:pt x="-813181" y="4124325"/>
                </a:moveTo>
                <a:moveTo>
                  <a:pt x="229870" y="58421"/>
                </a:moveTo>
                <a:lnTo>
                  <a:pt x="229870" y="86106"/>
                </a:lnTo>
                <a:lnTo>
                  <a:pt x="218185" y="74804"/>
                </a:lnTo>
                <a:lnTo>
                  <a:pt x="212852" y="80010"/>
                </a:lnTo>
                <a:lnTo>
                  <a:pt x="229870" y="96521"/>
                </a:lnTo>
                <a:lnTo>
                  <a:pt x="229870" y="123953"/>
                </a:lnTo>
                <a:cubicBezTo>
                  <a:pt x="228600" y="123698"/>
                  <a:pt x="227710" y="123572"/>
                  <a:pt x="227584" y="123445"/>
                </a:cubicBezTo>
                <a:cubicBezTo>
                  <a:pt x="212725" y="120270"/>
                  <a:pt x="202819" y="105156"/>
                  <a:pt x="202819" y="85853"/>
                </a:cubicBezTo>
                <a:cubicBezTo>
                  <a:pt x="202819" y="63881"/>
                  <a:pt x="224028" y="19178"/>
                  <a:pt x="233426" y="8764"/>
                </a:cubicBezTo>
                <a:cubicBezTo>
                  <a:pt x="242951" y="19178"/>
                  <a:pt x="264159" y="63881"/>
                  <a:pt x="264159" y="85853"/>
                </a:cubicBezTo>
                <a:cubicBezTo>
                  <a:pt x="264159" y="105284"/>
                  <a:pt x="254253" y="120397"/>
                  <a:pt x="239267" y="123445"/>
                </a:cubicBezTo>
                <a:cubicBezTo>
                  <a:pt x="239267" y="123445"/>
                  <a:pt x="238505" y="123698"/>
                  <a:pt x="237490" y="123825"/>
                </a:cubicBezTo>
                <a:lnTo>
                  <a:pt x="237490" y="110617"/>
                </a:lnTo>
                <a:lnTo>
                  <a:pt x="256794" y="91822"/>
                </a:lnTo>
                <a:lnTo>
                  <a:pt x="251459" y="86615"/>
                </a:lnTo>
                <a:lnTo>
                  <a:pt x="237363" y="100204"/>
                </a:lnTo>
                <a:lnTo>
                  <a:pt x="237363" y="58421"/>
                </a:lnTo>
                <a:close/>
                <a:moveTo>
                  <a:pt x="-648971" y="4124325"/>
                </a:moveTo>
                <a:moveTo>
                  <a:pt x="293751" y="175387"/>
                </a:moveTo>
                <a:cubicBezTo>
                  <a:pt x="291972" y="175260"/>
                  <a:pt x="290195" y="175006"/>
                  <a:pt x="288544" y="174625"/>
                </a:cubicBezTo>
                <a:cubicBezTo>
                  <a:pt x="278891" y="171323"/>
                  <a:pt x="272669" y="162434"/>
                  <a:pt x="273050" y="152528"/>
                </a:cubicBezTo>
                <a:lnTo>
                  <a:pt x="273050" y="152273"/>
                </a:lnTo>
                <a:cubicBezTo>
                  <a:pt x="273050" y="139828"/>
                  <a:pt x="286511" y="112522"/>
                  <a:pt x="293751" y="102871"/>
                </a:cubicBezTo>
                <a:cubicBezTo>
                  <a:pt x="300863" y="112268"/>
                  <a:pt x="314452" y="139066"/>
                  <a:pt x="314452" y="152273"/>
                </a:cubicBezTo>
                <a:lnTo>
                  <a:pt x="314452" y="152528"/>
                </a:lnTo>
                <a:cubicBezTo>
                  <a:pt x="314833" y="162434"/>
                  <a:pt x="308483" y="171323"/>
                  <a:pt x="298958" y="174625"/>
                </a:cubicBezTo>
                <a:cubicBezTo>
                  <a:pt x="297307" y="175006"/>
                  <a:pt x="295528" y="175260"/>
                  <a:pt x="293751" y="175387"/>
                </a:cubicBezTo>
                <a:close/>
                <a:moveTo>
                  <a:pt x="-765937" y="412432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0" name="Freeform 390"/>
          <p:cNvSpPr/>
          <p:nvPr/>
        </p:nvSpPr>
        <p:spPr>
          <a:xfrm>
            <a:off x="4752975" y="2771775"/>
            <a:ext cx="19050" cy="9525"/>
          </a:xfrm>
          <a:custGeom>
            <a:avLst/>
            <a:gdLst/>
            <a:ahLst/>
            <a:cxnLst/>
            <a:rect l="0" t="0" r="0" b="0"/>
            <a:pathLst>
              <a:path w="19050" h="9525">
                <a:moveTo>
                  <a:pt x="0" y="9525"/>
                </a:moveTo>
                <a:lnTo>
                  <a:pt x="19050" y="9525"/>
                </a:lnTo>
                <a:lnTo>
                  <a:pt x="1905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1" name="Freeform 391"/>
          <p:cNvSpPr/>
          <p:nvPr/>
        </p:nvSpPr>
        <p:spPr>
          <a:xfrm>
            <a:off x="4762500" y="2743200"/>
            <a:ext cx="19050" cy="19050"/>
          </a:xfrm>
          <a:custGeom>
            <a:avLst/>
            <a:gdLst/>
            <a:ahLst/>
            <a:cxnLst/>
            <a:rect l="0" t="0" r="0" b="0"/>
            <a:pathLst>
              <a:path w="19050" h="19050">
                <a:moveTo>
                  <a:pt x="13589" y="19050"/>
                </a:moveTo>
                <a:lnTo>
                  <a:pt x="0" y="5461"/>
                </a:lnTo>
                <a:lnTo>
                  <a:pt x="5588" y="0"/>
                </a:lnTo>
                <a:lnTo>
                  <a:pt x="19050" y="13590"/>
                </a:lnTo>
                <a:lnTo>
                  <a:pt x="13589" y="19050"/>
                </a:lnTo>
                <a:close/>
                <a:moveTo>
                  <a:pt x="-666750" y="41148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2" name="Freeform 392"/>
          <p:cNvSpPr/>
          <p:nvPr/>
        </p:nvSpPr>
        <p:spPr>
          <a:xfrm>
            <a:off x="4781550" y="2752725"/>
            <a:ext cx="38100" cy="47625"/>
          </a:xfrm>
          <a:custGeom>
            <a:avLst/>
            <a:gdLst/>
            <a:ahLst/>
            <a:cxnLst/>
            <a:rect l="0" t="0" r="0" b="0"/>
            <a:pathLst>
              <a:path w="38100" h="47625">
                <a:moveTo>
                  <a:pt x="19050" y="7874"/>
                </a:moveTo>
                <a:cubicBezTo>
                  <a:pt x="26034" y="7874"/>
                  <a:pt x="31750" y="14986"/>
                  <a:pt x="31750" y="23749"/>
                </a:cubicBezTo>
                <a:cubicBezTo>
                  <a:pt x="31750" y="32640"/>
                  <a:pt x="26034" y="39624"/>
                  <a:pt x="19050" y="39624"/>
                </a:cubicBezTo>
                <a:cubicBezTo>
                  <a:pt x="12065" y="39624"/>
                  <a:pt x="6350" y="32640"/>
                  <a:pt x="6350" y="23749"/>
                </a:cubicBezTo>
                <a:cubicBezTo>
                  <a:pt x="6350" y="14986"/>
                  <a:pt x="12065" y="7874"/>
                  <a:pt x="19050" y="7874"/>
                </a:cubicBezTo>
                <a:moveTo>
                  <a:pt x="19050" y="0"/>
                </a:moveTo>
                <a:cubicBezTo>
                  <a:pt x="8509" y="0"/>
                  <a:pt x="0" y="10668"/>
                  <a:pt x="0" y="23749"/>
                </a:cubicBezTo>
                <a:cubicBezTo>
                  <a:pt x="0" y="36958"/>
                  <a:pt x="8509" y="47625"/>
                  <a:pt x="19050" y="47625"/>
                </a:cubicBezTo>
                <a:cubicBezTo>
                  <a:pt x="29590" y="47625"/>
                  <a:pt x="38100" y="36958"/>
                  <a:pt x="38100" y="23749"/>
                </a:cubicBezTo>
                <a:cubicBezTo>
                  <a:pt x="38100" y="10668"/>
                  <a:pt x="29590" y="0"/>
                  <a:pt x="19050" y="0"/>
                </a:cubicBezTo>
                <a:close/>
                <a:moveTo>
                  <a:pt x="-676275" y="410527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3" name="Freeform 393"/>
          <p:cNvSpPr/>
          <p:nvPr/>
        </p:nvSpPr>
        <p:spPr>
          <a:xfrm>
            <a:off x="4800600" y="2733675"/>
            <a:ext cx="9525" cy="19050"/>
          </a:xfrm>
          <a:custGeom>
            <a:avLst/>
            <a:gdLst/>
            <a:ahLst/>
            <a:cxnLst/>
            <a:rect l="0" t="0" r="0" b="0"/>
            <a:pathLst>
              <a:path w="9525" h="19050">
                <a:moveTo>
                  <a:pt x="0" y="19050"/>
                </a:moveTo>
                <a:lnTo>
                  <a:pt x="9525" y="19050"/>
                </a:lnTo>
                <a:lnTo>
                  <a:pt x="952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4" name="Freeform 394"/>
          <p:cNvSpPr/>
          <p:nvPr/>
        </p:nvSpPr>
        <p:spPr>
          <a:xfrm>
            <a:off x="4829175" y="2771775"/>
            <a:ext cx="19050" cy="9525"/>
          </a:xfrm>
          <a:custGeom>
            <a:avLst/>
            <a:gdLst/>
            <a:ahLst/>
            <a:cxnLst/>
            <a:rect l="0" t="0" r="0" b="0"/>
            <a:pathLst>
              <a:path w="19050" h="9525">
                <a:moveTo>
                  <a:pt x="0" y="9525"/>
                </a:moveTo>
                <a:lnTo>
                  <a:pt x="19050" y="9525"/>
                </a:lnTo>
                <a:lnTo>
                  <a:pt x="1905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5" name="Freeform 395"/>
          <p:cNvSpPr/>
          <p:nvPr/>
        </p:nvSpPr>
        <p:spPr>
          <a:xfrm>
            <a:off x="4819650" y="2743200"/>
            <a:ext cx="19050" cy="19050"/>
          </a:xfrm>
          <a:custGeom>
            <a:avLst/>
            <a:gdLst/>
            <a:ahLst/>
            <a:cxnLst/>
            <a:rect l="0" t="0" r="0" b="0"/>
            <a:pathLst>
              <a:path w="19050" h="19050">
                <a:moveTo>
                  <a:pt x="5460" y="19050"/>
                </a:moveTo>
                <a:lnTo>
                  <a:pt x="19050" y="5461"/>
                </a:lnTo>
                <a:lnTo>
                  <a:pt x="13461" y="0"/>
                </a:lnTo>
                <a:lnTo>
                  <a:pt x="0" y="13590"/>
                </a:lnTo>
                <a:lnTo>
                  <a:pt x="5460" y="19050"/>
                </a:lnTo>
                <a:close/>
                <a:moveTo>
                  <a:pt x="-723900" y="41148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6" name="Freeform 396"/>
          <p:cNvSpPr/>
          <p:nvPr/>
        </p:nvSpPr>
        <p:spPr>
          <a:xfrm>
            <a:off x="4762500" y="2800350"/>
            <a:ext cx="19050" cy="19050"/>
          </a:xfrm>
          <a:custGeom>
            <a:avLst/>
            <a:gdLst/>
            <a:ahLst/>
            <a:cxnLst/>
            <a:rect l="0" t="0" r="0" b="0"/>
            <a:pathLst>
              <a:path w="19050" h="19050">
                <a:moveTo>
                  <a:pt x="13589" y="0"/>
                </a:moveTo>
                <a:lnTo>
                  <a:pt x="0" y="13590"/>
                </a:lnTo>
                <a:lnTo>
                  <a:pt x="5588" y="19050"/>
                </a:lnTo>
                <a:lnTo>
                  <a:pt x="19050" y="5461"/>
                </a:lnTo>
                <a:lnTo>
                  <a:pt x="13589" y="0"/>
                </a:lnTo>
                <a:close/>
                <a:moveTo>
                  <a:pt x="-704850" y="405765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7" name="Freeform 397"/>
          <p:cNvSpPr/>
          <p:nvPr/>
        </p:nvSpPr>
        <p:spPr>
          <a:xfrm>
            <a:off x="4800600" y="2809875"/>
            <a:ext cx="9525" cy="19050"/>
          </a:xfrm>
          <a:custGeom>
            <a:avLst/>
            <a:gdLst/>
            <a:ahLst/>
            <a:cxnLst/>
            <a:rect l="0" t="0" r="0" b="0"/>
            <a:pathLst>
              <a:path w="9525" h="19050">
                <a:moveTo>
                  <a:pt x="0" y="19050"/>
                </a:moveTo>
                <a:lnTo>
                  <a:pt x="9525" y="19050"/>
                </a:lnTo>
                <a:lnTo>
                  <a:pt x="952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8" name="Freeform 398"/>
          <p:cNvSpPr/>
          <p:nvPr/>
        </p:nvSpPr>
        <p:spPr>
          <a:xfrm>
            <a:off x="4819650" y="2800350"/>
            <a:ext cx="19050" cy="19050"/>
          </a:xfrm>
          <a:custGeom>
            <a:avLst/>
            <a:gdLst/>
            <a:ahLst/>
            <a:cxnLst/>
            <a:rect l="0" t="0" r="0" b="0"/>
            <a:pathLst>
              <a:path w="19050" h="19050">
                <a:moveTo>
                  <a:pt x="5460" y="0"/>
                </a:moveTo>
                <a:lnTo>
                  <a:pt x="19050" y="13590"/>
                </a:lnTo>
                <a:lnTo>
                  <a:pt x="13461" y="19050"/>
                </a:lnTo>
                <a:lnTo>
                  <a:pt x="0" y="5461"/>
                </a:lnTo>
                <a:lnTo>
                  <a:pt x="5460" y="0"/>
                </a:lnTo>
                <a:close/>
                <a:moveTo>
                  <a:pt x="-762000" y="405765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9" name="Freeform 399"/>
          <p:cNvSpPr/>
          <p:nvPr/>
        </p:nvSpPr>
        <p:spPr>
          <a:xfrm>
            <a:off x="6457950" y="2114550"/>
            <a:ext cx="314325" cy="276225"/>
          </a:xfrm>
          <a:custGeom>
            <a:avLst/>
            <a:gdLst/>
            <a:ahLst/>
            <a:cxnLst/>
            <a:rect l="0" t="0" r="0" b="0"/>
            <a:pathLst>
              <a:path w="314325" h="276225">
                <a:moveTo>
                  <a:pt x="0" y="276225"/>
                </a:moveTo>
                <a:lnTo>
                  <a:pt x="314325" y="276225"/>
                </a:lnTo>
                <a:lnTo>
                  <a:pt x="314325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noFill/>
          <a:ln w="1778" cap="flat" cmpd="sng">
            <a:solidFill>
              <a:srgbClr val="000000">
                <a:alpha val="0"/>
              </a:srgbClr>
            </a:solidFill>
            <a:miter lim="127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0" name="Freeform 400"/>
          <p:cNvSpPr/>
          <p:nvPr/>
        </p:nvSpPr>
        <p:spPr>
          <a:xfrm>
            <a:off x="6562725" y="2133600"/>
            <a:ext cx="19050" cy="19050"/>
          </a:xfrm>
          <a:custGeom>
            <a:avLst/>
            <a:gdLst/>
            <a:ahLst/>
            <a:cxnLst/>
            <a:rect l="0" t="0" r="0" b="0"/>
            <a:pathLst>
              <a:path w="19050" h="19050">
                <a:moveTo>
                  <a:pt x="0" y="19050"/>
                </a:moveTo>
                <a:lnTo>
                  <a:pt x="19050" y="1905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1" name="Freeform 401"/>
          <p:cNvSpPr/>
          <p:nvPr/>
        </p:nvSpPr>
        <p:spPr>
          <a:xfrm>
            <a:off x="6515100" y="2219325"/>
            <a:ext cx="19050" cy="19050"/>
          </a:xfrm>
          <a:custGeom>
            <a:avLst/>
            <a:gdLst/>
            <a:ahLst/>
            <a:cxnLst/>
            <a:rect l="0" t="0" r="0" b="0"/>
            <a:pathLst>
              <a:path w="19050" h="19050">
                <a:moveTo>
                  <a:pt x="0" y="19050"/>
                </a:moveTo>
                <a:lnTo>
                  <a:pt x="19050" y="1905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2" name="Freeform 402"/>
          <p:cNvSpPr/>
          <p:nvPr/>
        </p:nvSpPr>
        <p:spPr>
          <a:xfrm>
            <a:off x="6477000" y="2314575"/>
            <a:ext cx="19050" cy="9525"/>
          </a:xfrm>
          <a:custGeom>
            <a:avLst/>
            <a:gdLst/>
            <a:ahLst/>
            <a:cxnLst/>
            <a:rect l="0" t="0" r="0" b="0"/>
            <a:pathLst>
              <a:path w="19050" h="9525">
                <a:moveTo>
                  <a:pt x="0" y="9525"/>
                </a:moveTo>
                <a:lnTo>
                  <a:pt x="19050" y="9525"/>
                </a:lnTo>
                <a:lnTo>
                  <a:pt x="1905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3" name="Freeform 403"/>
          <p:cNvSpPr/>
          <p:nvPr/>
        </p:nvSpPr>
        <p:spPr>
          <a:xfrm>
            <a:off x="6562725" y="2314575"/>
            <a:ext cx="19050" cy="9525"/>
          </a:xfrm>
          <a:custGeom>
            <a:avLst/>
            <a:gdLst/>
            <a:ahLst/>
            <a:cxnLst/>
            <a:rect l="0" t="0" r="0" b="0"/>
            <a:pathLst>
              <a:path w="19050" h="9525">
                <a:moveTo>
                  <a:pt x="0" y="9525"/>
                </a:moveTo>
                <a:lnTo>
                  <a:pt x="19050" y="9525"/>
                </a:lnTo>
                <a:lnTo>
                  <a:pt x="1905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4" name="Freeform 404"/>
          <p:cNvSpPr/>
          <p:nvPr/>
        </p:nvSpPr>
        <p:spPr>
          <a:xfrm>
            <a:off x="6657975" y="2314575"/>
            <a:ext cx="19050" cy="9525"/>
          </a:xfrm>
          <a:custGeom>
            <a:avLst/>
            <a:gdLst/>
            <a:ahLst/>
            <a:cxnLst/>
            <a:rect l="0" t="0" r="0" b="0"/>
            <a:pathLst>
              <a:path w="19050" h="9525">
                <a:moveTo>
                  <a:pt x="0" y="9525"/>
                </a:moveTo>
                <a:lnTo>
                  <a:pt x="19050" y="9525"/>
                </a:lnTo>
                <a:lnTo>
                  <a:pt x="1905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5" name="Freeform 405"/>
          <p:cNvSpPr/>
          <p:nvPr/>
        </p:nvSpPr>
        <p:spPr>
          <a:xfrm>
            <a:off x="6619875" y="2152650"/>
            <a:ext cx="66675" cy="95250"/>
          </a:xfrm>
          <a:custGeom>
            <a:avLst/>
            <a:gdLst/>
            <a:ahLst/>
            <a:cxnLst/>
            <a:rect l="0" t="0" r="0" b="0"/>
            <a:pathLst>
              <a:path w="66675" h="95250">
                <a:moveTo>
                  <a:pt x="24256" y="0"/>
                </a:moveTo>
                <a:cubicBezTo>
                  <a:pt x="21717" y="1524"/>
                  <a:pt x="19304" y="3175"/>
                  <a:pt x="17144" y="5080"/>
                </a:cubicBezTo>
                <a:lnTo>
                  <a:pt x="17144" y="53341"/>
                </a:lnTo>
                <a:lnTo>
                  <a:pt x="0" y="53341"/>
                </a:lnTo>
                <a:cubicBezTo>
                  <a:pt x="381" y="55754"/>
                  <a:pt x="1016" y="58040"/>
                  <a:pt x="1778" y="60453"/>
                </a:cubicBezTo>
                <a:lnTo>
                  <a:pt x="59563" y="60453"/>
                </a:lnTo>
                <a:lnTo>
                  <a:pt x="59563" y="95250"/>
                </a:lnTo>
                <a:cubicBezTo>
                  <a:pt x="61976" y="94870"/>
                  <a:pt x="64389" y="94235"/>
                  <a:pt x="66675" y="93472"/>
                </a:cubicBezTo>
                <a:lnTo>
                  <a:pt x="66675" y="53341"/>
                </a:lnTo>
                <a:lnTo>
                  <a:pt x="24256" y="53341"/>
                </a:lnTo>
                <a:close/>
                <a:moveTo>
                  <a:pt x="-1914525" y="470535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6" name="Freeform 406"/>
          <p:cNvSpPr/>
          <p:nvPr/>
        </p:nvSpPr>
        <p:spPr>
          <a:xfrm>
            <a:off x="6457950" y="2114550"/>
            <a:ext cx="276225" cy="276225"/>
          </a:xfrm>
          <a:custGeom>
            <a:avLst/>
            <a:gdLst/>
            <a:ahLst/>
            <a:cxnLst/>
            <a:rect l="0" t="0" r="0" b="0"/>
            <a:pathLst>
              <a:path w="276225" h="276225">
                <a:moveTo>
                  <a:pt x="268731" y="230379"/>
                </a:moveTo>
                <a:lnTo>
                  <a:pt x="268731" y="268733"/>
                </a:lnTo>
                <a:lnTo>
                  <a:pt x="186690" y="268733"/>
                </a:lnTo>
                <a:lnTo>
                  <a:pt x="186690" y="186691"/>
                </a:lnTo>
                <a:lnTo>
                  <a:pt x="242696" y="186691"/>
                </a:lnTo>
                <a:lnTo>
                  <a:pt x="241172" y="184150"/>
                </a:lnTo>
                <a:cubicBezTo>
                  <a:pt x="240283" y="182499"/>
                  <a:pt x="239521" y="180848"/>
                  <a:pt x="238886" y="179197"/>
                </a:cubicBezTo>
                <a:lnTo>
                  <a:pt x="231393" y="179197"/>
                </a:lnTo>
                <a:lnTo>
                  <a:pt x="231393" y="162560"/>
                </a:lnTo>
                <a:cubicBezTo>
                  <a:pt x="228981" y="163068"/>
                  <a:pt x="226441" y="163449"/>
                  <a:pt x="224028" y="163704"/>
                </a:cubicBezTo>
                <a:lnTo>
                  <a:pt x="224028" y="179197"/>
                </a:lnTo>
                <a:lnTo>
                  <a:pt x="141858" y="179197"/>
                </a:lnTo>
                <a:lnTo>
                  <a:pt x="141858" y="122555"/>
                </a:lnTo>
                <a:cubicBezTo>
                  <a:pt x="138810" y="117348"/>
                  <a:pt x="136270" y="111760"/>
                  <a:pt x="134493" y="106046"/>
                </a:cubicBezTo>
                <a:cubicBezTo>
                  <a:pt x="134366" y="105918"/>
                  <a:pt x="134366" y="105918"/>
                  <a:pt x="134366" y="106046"/>
                </a:cubicBezTo>
                <a:lnTo>
                  <a:pt x="134366" y="179197"/>
                </a:lnTo>
                <a:lnTo>
                  <a:pt x="52196" y="179197"/>
                </a:lnTo>
                <a:lnTo>
                  <a:pt x="52196" y="97029"/>
                </a:lnTo>
                <a:lnTo>
                  <a:pt x="132080" y="97029"/>
                </a:lnTo>
                <a:cubicBezTo>
                  <a:pt x="131571" y="94616"/>
                  <a:pt x="131191" y="92075"/>
                  <a:pt x="130936" y="89535"/>
                </a:cubicBezTo>
                <a:lnTo>
                  <a:pt x="97028" y="89535"/>
                </a:lnTo>
                <a:lnTo>
                  <a:pt x="97028" y="7493"/>
                </a:lnTo>
                <a:lnTo>
                  <a:pt x="172593" y="7493"/>
                </a:lnTo>
                <a:cubicBezTo>
                  <a:pt x="177038" y="4827"/>
                  <a:pt x="181736" y="2667"/>
                  <a:pt x="186690" y="1016"/>
                </a:cubicBezTo>
                <a:lnTo>
                  <a:pt x="186690" y="0"/>
                </a:lnTo>
                <a:lnTo>
                  <a:pt x="89534" y="0"/>
                </a:lnTo>
                <a:lnTo>
                  <a:pt x="89534" y="89535"/>
                </a:lnTo>
                <a:lnTo>
                  <a:pt x="44831" y="89535"/>
                </a:lnTo>
                <a:lnTo>
                  <a:pt x="44831" y="179197"/>
                </a:lnTo>
                <a:lnTo>
                  <a:pt x="0" y="179197"/>
                </a:lnTo>
                <a:lnTo>
                  <a:pt x="0" y="276225"/>
                </a:lnTo>
                <a:lnTo>
                  <a:pt x="276225" y="276225"/>
                </a:lnTo>
                <a:lnTo>
                  <a:pt x="276225" y="237872"/>
                </a:lnTo>
                <a:cubicBezTo>
                  <a:pt x="273304" y="235840"/>
                  <a:pt x="270764" y="233299"/>
                  <a:pt x="268731" y="230379"/>
                </a:cubicBezTo>
                <a:close/>
                <a:moveTo>
                  <a:pt x="-1944879" y="4743450"/>
                </a:moveTo>
                <a:moveTo>
                  <a:pt x="89534" y="268733"/>
                </a:moveTo>
                <a:lnTo>
                  <a:pt x="7492" y="268733"/>
                </a:lnTo>
                <a:lnTo>
                  <a:pt x="7492" y="186691"/>
                </a:lnTo>
                <a:lnTo>
                  <a:pt x="89534" y="186691"/>
                </a:lnTo>
                <a:close/>
                <a:moveTo>
                  <a:pt x="-1983233" y="4743450"/>
                </a:moveTo>
                <a:moveTo>
                  <a:pt x="179196" y="268733"/>
                </a:moveTo>
                <a:lnTo>
                  <a:pt x="97028" y="268733"/>
                </a:lnTo>
                <a:lnTo>
                  <a:pt x="97028" y="186691"/>
                </a:lnTo>
                <a:lnTo>
                  <a:pt x="179196" y="186691"/>
                </a:lnTo>
                <a:close/>
                <a:moveTo>
                  <a:pt x="-1983233" y="474345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7" name="Freeform 407"/>
          <p:cNvSpPr/>
          <p:nvPr/>
        </p:nvSpPr>
        <p:spPr>
          <a:xfrm>
            <a:off x="6590918" y="2114297"/>
            <a:ext cx="181991" cy="228981"/>
          </a:xfrm>
          <a:custGeom>
            <a:avLst/>
            <a:gdLst/>
            <a:ahLst/>
            <a:cxnLst/>
            <a:rect l="0" t="0" r="0" b="0"/>
            <a:pathLst>
              <a:path w="181991" h="228981">
                <a:moveTo>
                  <a:pt x="179198" y="201549"/>
                </a:moveTo>
                <a:lnTo>
                  <a:pt x="152274" y="157099"/>
                </a:lnTo>
                <a:cubicBezTo>
                  <a:pt x="147321" y="149987"/>
                  <a:pt x="137923" y="147319"/>
                  <a:pt x="130049" y="150875"/>
                </a:cubicBezTo>
                <a:lnTo>
                  <a:pt x="123063" y="139445"/>
                </a:lnTo>
                <a:cubicBezTo>
                  <a:pt x="156084" y="117220"/>
                  <a:pt x="164465" y="73025"/>
                  <a:pt x="141860" y="40639"/>
                </a:cubicBezTo>
                <a:cubicBezTo>
                  <a:pt x="119380" y="8382"/>
                  <a:pt x="74296" y="0"/>
                  <a:pt x="41402" y="22225"/>
                </a:cubicBezTo>
                <a:cubicBezTo>
                  <a:pt x="8383" y="44323"/>
                  <a:pt x="0" y="88519"/>
                  <a:pt x="22607" y="120903"/>
                </a:cubicBezTo>
                <a:cubicBezTo>
                  <a:pt x="43435" y="151002"/>
                  <a:pt x="84075" y="160655"/>
                  <a:pt x="116713" y="143256"/>
                </a:cubicBezTo>
                <a:lnTo>
                  <a:pt x="123572" y="154558"/>
                </a:lnTo>
                <a:cubicBezTo>
                  <a:pt x="120777" y="156844"/>
                  <a:pt x="118618" y="159893"/>
                  <a:pt x="117349" y="163321"/>
                </a:cubicBezTo>
                <a:cubicBezTo>
                  <a:pt x="115698" y="167767"/>
                  <a:pt x="116078" y="172593"/>
                  <a:pt x="118491" y="176657"/>
                </a:cubicBezTo>
                <a:lnTo>
                  <a:pt x="145542" y="221233"/>
                </a:lnTo>
                <a:cubicBezTo>
                  <a:pt x="148590" y="226059"/>
                  <a:pt x="154178" y="228981"/>
                  <a:pt x="160148" y="228853"/>
                </a:cubicBezTo>
                <a:cubicBezTo>
                  <a:pt x="163958" y="228853"/>
                  <a:pt x="167767" y="227838"/>
                  <a:pt x="171070" y="225806"/>
                </a:cubicBezTo>
                <a:cubicBezTo>
                  <a:pt x="175388" y="223393"/>
                  <a:pt x="178689" y="219456"/>
                  <a:pt x="180340" y="214883"/>
                </a:cubicBezTo>
                <a:cubicBezTo>
                  <a:pt x="181991" y="210565"/>
                  <a:pt x="181611" y="205613"/>
                  <a:pt x="179198" y="201549"/>
                </a:cubicBezTo>
                <a:close/>
                <a:moveTo>
                  <a:pt x="-2048764" y="4743703"/>
                </a:moveTo>
                <a:moveTo>
                  <a:pt x="17146" y="86868"/>
                </a:moveTo>
                <a:cubicBezTo>
                  <a:pt x="13463" y="51688"/>
                  <a:pt x="39625" y="20193"/>
                  <a:pt x="75438" y="16509"/>
                </a:cubicBezTo>
                <a:cubicBezTo>
                  <a:pt x="111379" y="12953"/>
                  <a:pt x="143384" y="38481"/>
                  <a:pt x="147066" y="73787"/>
                </a:cubicBezTo>
                <a:cubicBezTo>
                  <a:pt x="150876" y="109093"/>
                  <a:pt x="124714" y="140588"/>
                  <a:pt x="88774" y="144144"/>
                </a:cubicBezTo>
                <a:cubicBezTo>
                  <a:pt x="84328" y="144652"/>
                  <a:pt x="79884" y="144652"/>
                  <a:pt x="75438" y="144144"/>
                </a:cubicBezTo>
                <a:cubicBezTo>
                  <a:pt x="44704" y="141096"/>
                  <a:pt x="20321" y="117094"/>
                  <a:pt x="17146" y="86868"/>
                </a:cubicBezTo>
                <a:close/>
                <a:moveTo>
                  <a:pt x="-1934083" y="4743703"/>
                </a:moveTo>
                <a:moveTo>
                  <a:pt x="173355" y="212470"/>
                </a:moveTo>
                <a:cubicBezTo>
                  <a:pt x="172213" y="215519"/>
                  <a:pt x="170053" y="217932"/>
                  <a:pt x="167260" y="219456"/>
                </a:cubicBezTo>
                <a:cubicBezTo>
                  <a:pt x="161545" y="222884"/>
                  <a:pt x="154687" y="221995"/>
                  <a:pt x="151892" y="217424"/>
                </a:cubicBezTo>
                <a:lnTo>
                  <a:pt x="124968" y="172974"/>
                </a:lnTo>
                <a:cubicBezTo>
                  <a:pt x="123699" y="170814"/>
                  <a:pt x="123445" y="168148"/>
                  <a:pt x="124461" y="165734"/>
                </a:cubicBezTo>
                <a:cubicBezTo>
                  <a:pt x="125603" y="162813"/>
                  <a:pt x="127636" y="160274"/>
                  <a:pt x="130429" y="158750"/>
                </a:cubicBezTo>
                <a:cubicBezTo>
                  <a:pt x="132588" y="157480"/>
                  <a:pt x="135128" y="156718"/>
                  <a:pt x="137668" y="156718"/>
                </a:cubicBezTo>
                <a:cubicBezTo>
                  <a:pt x="140971" y="156590"/>
                  <a:pt x="144018" y="158114"/>
                  <a:pt x="145797" y="160782"/>
                </a:cubicBezTo>
                <a:lnTo>
                  <a:pt x="172721" y="205232"/>
                </a:lnTo>
                <a:cubicBezTo>
                  <a:pt x="173990" y="207518"/>
                  <a:pt x="174245" y="210184"/>
                  <a:pt x="173355" y="212470"/>
                </a:cubicBezTo>
                <a:close/>
                <a:moveTo>
                  <a:pt x="-2059685" y="4743703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8" name="Freeform 408"/>
          <p:cNvSpPr/>
          <p:nvPr/>
        </p:nvSpPr>
        <p:spPr>
          <a:xfrm>
            <a:off x="7267575" y="2638425"/>
            <a:ext cx="304800" cy="257175"/>
          </a:xfrm>
          <a:custGeom>
            <a:avLst/>
            <a:gdLst/>
            <a:ahLst/>
            <a:cxnLst/>
            <a:rect l="0" t="0" r="0" b="0"/>
            <a:pathLst>
              <a:path w="304800" h="257175">
                <a:moveTo>
                  <a:pt x="286004" y="168148"/>
                </a:moveTo>
                <a:lnTo>
                  <a:pt x="286004" y="141605"/>
                </a:lnTo>
                <a:cubicBezTo>
                  <a:pt x="286004" y="123698"/>
                  <a:pt x="257047" y="111760"/>
                  <a:pt x="221995" y="106935"/>
                </a:cubicBezTo>
                <a:lnTo>
                  <a:pt x="221995" y="85725"/>
                </a:lnTo>
                <a:cubicBezTo>
                  <a:pt x="221995" y="79756"/>
                  <a:pt x="218567" y="71502"/>
                  <a:pt x="203200" y="63754"/>
                </a:cubicBezTo>
                <a:lnTo>
                  <a:pt x="203200" y="37211"/>
                </a:lnTo>
                <a:cubicBezTo>
                  <a:pt x="203200" y="13081"/>
                  <a:pt x="150876" y="0"/>
                  <a:pt x="101600" y="0"/>
                </a:cubicBezTo>
                <a:cubicBezTo>
                  <a:pt x="52323" y="0"/>
                  <a:pt x="0" y="13081"/>
                  <a:pt x="0" y="37211"/>
                </a:cubicBezTo>
                <a:lnTo>
                  <a:pt x="0" y="67056"/>
                </a:lnTo>
                <a:cubicBezTo>
                  <a:pt x="0" y="76073"/>
                  <a:pt x="7111" y="83440"/>
                  <a:pt x="18795" y="89409"/>
                </a:cubicBezTo>
                <a:lnTo>
                  <a:pt x="18795" y="115571"/>
                </a:lnTo>
                <a:cubicBezTo>
                  <a:pt x="18795" y="115571"/>
                  <a:pt x="18795" y="115571"/>
                  <a:pt x="18795" y="115952"/>
                </a:cubicBezTo>
                <a:cubicBezTo>
                  <a:pt x="3429" y="123698"/>
                  <a:pt x="0" y="132335"/>
                  <a:pt x="0" y="137922"/>
                </a:cubicBezTo>
                <a:lnTo>
                  <a:pt x="0" y="167767"/>
                </a:lnTo>
                <a:cubicBezTo>
                  <a:pt x="0" y="191897"/>
                  <a:pt x="52323" y="204979"/>
                  <a:pt x="101600" y="204979"/>
                </a:cubicBezTo>
                <a:lnTo>
                  <a:pt x="101600" y="219965"/>
                </a:lnTo>
                <a:cubicBezTo>
                  <a:pt x="101600" y="244095"/>
                  <a:pt x="153923" y="257175"/>
                  <a:pt x="203200" y="257175"/>
                </a:cubicBezTo>
                <a:cubicBezTo>
                  <a:pt x="252476" y="257175"/>
                  <a:pt x="304800" y="244095"/>
                  <a:pt x="304800" y="219965"/>
                </a:cubicBezTo>
                <a:lnTo>
                  <a:pt x="304800" y="190120"/>
                </a:lnTo>
                <a:cubicBezTo>
                  <a:pt x="304800" y="184531"/>
                  <a:pt x="301370" y="175896"/>
                  <a:pt x="286004" y="168148"/>
                </a:cubicBezTo>
                <a:close/>
                <a:moveTo>
                  <a:pt x="-3216148" y="4219575"/>
                </a:moveTo>
                <a:moveTo>
                  <a:pt x="297306" y="190500"/>
                </a:moveTo>
                <a:cubicBezTo>
                  <a:pt x="297306" y="204597"/>
                  <a:pt x="258571" y="220218"/>
                  <a:pt x="203200" y="220218"/>
                </a:cubicBezTo>
                <a:cubicBezTo>
                  <a:pt x="159131" y="220218"/>
                  <a:pt x="125730" y="210185"/>
                  <a:pt x="113665" y="199010"/>
                </a:cubicBezTo>
                <a:cubicBezTo>
                  <a:pt x="113665" y="199010"/>
                  <a:pt x="113665" y="199010"/>
                  <a:pt x="113665" y="199010"/>
                </a:cubicBezTo>
                <a:cubicBezTo>
                  <a:pt x="136652" y="206122"/>
                  <a:pt x="160273" y="209423"/>
                  <a:pt x="184022" y="209042"/>
                </a:cubicBezTo>
                <a:cubicBezTo>
                  <a:pt x="229869" y="209042"/>
                  <a:pt x="278892" y="197485"/>
                  <a:pt x="284860" y="176658"/>
                </a:cubicBezTo>
                <a:cubicBezTo>
                  <a:pt x="293116" y="180722"/>
                  <a:pt x="297306" y="185674"/>
                  <a:pt x="297306" y="190500"/>
                </a:cubicBezTo>
                <a:close/>
                <a:moveTo>
                  <a:pt x="-3238500" y="4219575"/>
                </a:moveTo>
                <a:moveTo>
                  <a:pt x="233298" y="225806"/>
                </a:moveTo>
                <a:lnTo>
                  <a:pt x="233298" y="248285"/>
                </a:lnTo>
                <a:cubicBezTo>
                  <a:pt x="228472" y="248666"/>
                  <a:pt x="223519" y="249302"/>
                  <a:pt x="218313" y="249302"/>
                </a:cubicBezTo>
                <a:lnTo>
                  <a:pt x="218313" y="226949"/>
                </a:lnTo>
                <a:cubicBezTo>
                  <a:pt x="223519" y="226949"/>
                  <a:pt x="228472" y="226568"/>
                  <a:pt x="233298" y="225806"/>
                </a:cubicBezTo>
                <a:close/>
                <a:moveTo>
                  <a:pt x="-3273806" y="4219575"/>
                </a:moveTo>
                <a:moveTo>
                  <a:pt x="240792" y="225172"/>
                </a:moveTo>
                <a:cubicBezTo>
                  <a:pt x="246126" y="224410"/>
                  <a:pt x="250952" y="223647"/>
                  <a:pt x="255905" y="222504"/>
                </a:cubicBezTo>
                <a:lnTo>
                  <a:pt x="255905" y="244475"/>
                </a:lnTo>
                <a:cubicBezTo>
                  <a:pt x="251332" y="245618"/>
                  <a:pt x="246126" y="246380"/>
                  <a:pt x="240792" y="247142"/>
                </a:cubicBezTo>
                <a:lnTo>
                  <a:pt x="240792" y="225172"/>
                </a:lnTo>
                <a:close/>
                <a:moveTo>
                  <a:pt x="-3273172" y="4219575"/>
                </a:moveTo>
                <a:moveTo>
                  <a:pt x="263397" y="220599"/>
                </a:moveTo>
                <a:cubicBezTo>
                  <a:pt x="268731" y="219584"/>
                  <a:pt x="273557" y="217679"/>
                  <a:pt x="278510" y="215773"/>
                </a:cubicBezTo>
                <a:lnTo>
                  <a:pt x="278510" y="237364"/>
                </a:lnTo>
                <a:cubicBezTo>
                  <a:pt x="273557" y="239649"/>
                  <a:pt x="268731" y="241173"/>
                  <a:pt x="263397" y="242697"/>
                </a:cubicBezTo>
                <a:lnTo>
                  <a:pt x="263397" y="220599"/>
                </a:lnTo>
                <a:close/>
                <a:moveTo>
                  <a:pt x="-3268599" y="4219575"/>
                </a:moveTo>
                <a:moveTo>
                  <a:pt x="143002" y="242697"/>
                </a:moveTo>
                <a:cubicBezTo>
                  <a:pt x="137668" y="241173"/>
                  <a:pt x="132842" y="239649"/>
                  <a:pt x="127889" y="237364"/>
                </a:cubicBezTo>
                <a:lnTo>
                  <a:pt x="127889" y="215773"/>
                </a:lnTo>
                <a:cubicBezTo>
                  <a:pt x="132842" y="217679"/>
                  <a:pt x="137668" y="219203"/>
                  <a:pt x="143002" y="220599"/>
                </a:cubicBezTo>
                <a:lnTo>
                  <a:pt x="143002" y="242697"/>
                </a:lnTo>
                <a:close/>
                <a:moveTo>
                  <a:pt x="-3290697" y="4219575"/>
                </a:moveTo>
                <a:moveTo>
                  <a:pt x="150494" y="222504"/>
                </a:moveTo>
                <a:cubicBezTo>
                  <a:pt x="155447" y="223647"/>
                  <a:pt x="160273" y="224410"/>
                  <a:pt x="165607" y="225172"/>
                </a:cubicBezTo>
                <a:lnTo>
                  <a:pt x="165607" y="247523"/>
                </a:lnTo>
                <a:cubicBezTo>
                  <a:pt x="160273" y="246761"/>
                  <a:pt x="155067" y="245618"/>
                  <a:pt x="150494" y="244856"/>
                </a:cubicBezTo>
                <a:lnTo>
                  <a:pt x="150494" y="222504"/>
                </a:lnTo>
                <a:close/>
                <a:moveTo>
                  <a:pt x="-3270504" y="4219575"/>
                </a:moveTo>
                <a:moveTo>
                  <a:pt x="173101" y="225806"/>
                </a:moveTo>
                <a:cubicBezTo>
                  <a:pt x="177927" y="226187"/>
                  <a:pt x="183260" y="226949"/>
                  <a:pt x="188086" y="226949"/>
                </a:cubicBezTo>
                <a:lnTo>
                  <a:pt x="188086" y="249302"/>
                </a:lnTo>
                <a:cubicBezTo>
                  <a:pt x="182880" y="248921"/>
                  <a:pt x="177927" y="248666"/>
                  <a:pt x="173101" y="248285"/>
                </a:cubicBezTo>
                <a:lnTo>
                  <a:pt x="173101" y="225806"/>
                </a:lnTo>
                <a:close/>
                <a:moveTo>
                  <a:pt x="-3273806" y="4219575"/>
                </a:moveTo>
                <a:moveTo>
                  <a:pt x="82804" y="141986"/>
                </a:moveTo>
                <a:lnTo>
                  <a:pt x="82804" y="143129"/>
                </a:lnTo>
                <a:cubicBezTo>
                  <a:pt x="77469" y="142367"/>
                  <a:pt x="72263" y="141224"/>
                  <a:pt x="67691" y="140462"/>
                </a:cubicBezTo>
                <a:lnTo>
                  <a:pt x="67691" y="118491"/>
                </a:lnTo>
                <a:cubicBezTo>
                  <a:pt x="72643" y="119635"/>
                  <a:pt x="77469" y="120397"/>
                  <a:pt x="82804" y="121159"/>
                </a:cubicBezTo>
                <a:lnTo>
                  <a:pt x="82804" y="141986"/>
                </a:lnTo>
                <a:close/>
                <a:moveTo>
                  <a:pt x="-3189986" y="4219575"/>
                </a:moveTo>
                <a:moveTo>
                  <a:pt x="90296" y="171831"/>
                </a:moveTo>
                <a:lnTo>
                  <a:pt x="90296" y="156972"/>
                </a:lnTo>
                <a:cubicBezTo>
                  <a:pt x="93726" y="159893"/>
                  <a:pt x="97408" y="162560"/>
                  <a:pt x="101600" y="164339"/>
                </a:cubicBezTo>
                <a:lnTo>
                  <a:pt x="101600" y="185674"/>
                </a:lnTo>
                <a:cubicBezTo>
                  <a:pt x="94488" y="180722"/>
                  <a:pt x="90296" y="176277"/>
                  <a:pt x="90296" y="171831"/>
                </a:cubicBezTo>
                <a:lnTo>
                  <a:pt x="90296" y="171831"/>
                </a:lnTo>
                <a:close/>
                <a:moveTo>
                  <a:pt x="-3219831" y="4219575"/>
                </a:moveTo>
                <a:moveTo>
                  <a:pt x="278510" y="171831"/>
                </a:moveTo>
                <a:cubicBezTo>
                  <a:pt x="278510" y="176277"/>
                  <a:pt x="274319" y="181103"/>
                  <a:pt x="267207" y="185293"/>
                </a:cubicBezTo>
                <a:lnTo>
                  <a:pt x="267207" y="163958"/>
                </a:lnTo>
                <a:cubicBezTo>
                  <a:pt x="271271" y="162179"/>
                  <a:pt x="275081" y="159512"/>
                  <a:pt x="278510" y="156591"/>
                </a:cubicBezTo>
                <a:lnTo>
                  <a:pt x="278510" y="171831"/>
                </a:lnTo>
                <a:close/>
                <a:moveTo>
                  <a:pt x="-3219831" y="4219575"/>
                </a:moveTo>
                <a:moveTo>
                  <a:pt x="259588" y="188977"/>
                </a:moveTo>
                <a:cubicBezTo>
                  <a:pt x="254761" y="191262"/>
                  <a:pt x="249808" y="192660"/>
                  <a:pt x="244602" y="194184"/>
                </a:cubicBezTo>
                <a:lnTo>
                  <a:pt x="244602" y="172212"/>
                </a:lnTo>
                <a:cubicBezTo>
                  <a:pt x="249808" y="171070"/>
                  <a:pt x="254761" y="169165"/>
                  <a:pt x="259588" y="167386"/>
                </a:cubicBezTo>
                <a:lnTo>
                  <a:pt x="259588" y="188977"/>
                </a:lnTo>
                <a:close/>
                <a:moveTo>
                  <a:pt x="-3236977" y="4219575"/>
                </a:moveTo>
                <a:moveTo>
                  <a:pt x="237108" y="196089"/>
                </a:moveTo>
                <a:cubicBezTo>
                  <a:pt x="232536" y="197231"/>
                  <a:pt x="227330" y="197866"/>
                  <a:pt x="221995" y="198629"/>
                </a:cubicBezTo>
                <a:lnTo>
                  <a:pt x="221995" y="176277"/>
                </a:lnTo>
                <a:cubicBezTo>
                  <a:pt x="227330" y="175515"/>
                  <a:pt x="232156" y="174753"/>
                  <a:pt x="237108" y="173736"/>
                </a:cubicBezTo>
                <a:lnTo>
                  <a:pt x="237108" y="196089"/>
                </a:lnTo>
                <a:close/>
                <a:moveTo>
                  <a:pt x="-3244089" y="4219575"/>
                </a:moveTo>
                <a:moveTo>
                  <a:pt x="214503" y="199772"/>
                </a:moveTo>
                <a:cubicBezTo>
                  <a:pt x="209550" y="200153"/>
                  <a:pt x="204723" y="200915"/>
                  <a:pt x="199390" y="200915"/>
                </a:cubicBezTo>
                <a:lnTo>
                  <a:pt x="199390" y="178562"/>
                </a:lnTo>
                <a:cubicBezTo>
                  <a:pt x="204343" y="178181"/>
                  <a:pt x="209550" y="177800"/>
                  <a:pt x="214503" y="177420"/>
                </a:cubicBezTo>
                <a:lnTo>
                  <a:pt x="214503" y="199772"/>
                </a:lnTo>
                <a:close/>
                <a:moveTo>
                  <a:pt x="-3247772" y="4219575"/>
                </a:moveTo>
                <a:moveTo>
                  <a:pt x="191896" y="201296"/>
                </a:moveTo>
                <a:cubicBezTo>
                  <a:pt x="189230" y="201296"/>
                  <a:pt x="187070" y="201296"/>
                  <a:pt x="184404" y="201296"/>
                </a:cubicBezTo>
                <a:cubicBezTo>
                  <a:pt x="181736" y="201296"/>
                  <a:pt x="179451" y="201296"/>
                  <a:pt x="176910" y="201296"/>
                </a:cubicBezTo>
                <a:lnTo>
                  <a:pt x="176910" y="178943"/>
                </a:lnTo>
                <a:cubicBezTo>
                  <a:pt x="179451" y="178943"/>
                  <a:pt x="181736" y="178943"/>
                  <a:pt x="184404" y="178943"/>
                </a:cubicBezTo>
                <a:cubicBezTo>
                  <a:pt x="187070" y="178943"/>
                  <a:pt x="189230" y="178943"/>
                  <a:pt x="191896" y="178943"/>
                </a:cubicBezTo>
                <a:lnTo>
                  <a:pt x="191896" y="201296"/>
                </a:lnTo>
                <a:close/>
                <a:moveTo>
                  <a:pt x="-3249296" y="4219575"/>
                </a:moveTo>
                <a:moveTo>
                  <a:pt x="169291" y="201296"/>
                </a:moveTo>
                <a:cubicBezTo>
                  <a:pt x="164083" y="200915"/>
                  <a:pt x="159131" y="200534"/>
                  <a:pt x="154305" y="200153"/>
                </a:cubicBezTo>
                <a:lnTo>
                  <a:pt x="154305" y="177800"/>
                </a:lnTo>
                <a:cubicBezTo>
                  <a:pt x="159131" y="178181"/>
                  <a:pt x="164465" y="178943"/>
                  <a:pt x="169291" y="178943"/>
                </a:cubicBezTo>
                <a:lnTo>
                  <a:pt x="169291" y="201296"/>
                </a:lnTo>
                <a:close/>
                <a:moveTo>
                  <a:pt x="-3249296" y="4219575"/>
                </a:moveTo>
                <a:moveTo>
                  <a:pt x="146811" y="199010"/>
                </a:moveTo>
                <a:cubicBezTo>
                  <a:pt x="141478" y="198247"/>
                  <a:pt x="136270" y="197231"/>
                  <a:pt x="131698" y="196470"/>
                </a:cubicBezTo>
                <a:lnTo>
                  <a:pt x="131698" y="174372"/>
                </a:lnTo>
                <a:cubicBezTo>
                  <a:pt x="136652" y="175515"/>
                  <a:pt x="141478" y="176277"/>
                  <a:pt x="146811" y="177039"/>
                </a:cubicBezTo>
                <a:lnTo>
                  <a:pt x="146811" y="199010"/>
                </a:lnTo>
                <a:close/>
                <a:moveTo>
                  <a:pt x="-3247010" y="4219575"/>
                </a:moveTo>
                <a:moveTo>
                  <a:pt x="124206" y="194184"/>
                </a:moveTo>
                <a:cubicBezTo>
                  <a:pt x="118871" y="192660"/>
                  <a:pt x="114045" y="191262"/>
                  <a:pt x="109093" y="188977"/>
                </a:cubicBezTo>
                <a:lnTo>
                  <a:pt x="109093" y="167386"/>
                </a:lnTo>
                <a:cubicBezTo>
                  <a:pt x="114045" y="169165"/>
                  <a:pt x="118871" y="170689"/>
                  <a:pt x="124206" y="172212"/>
                </a:cubicBezTo>
                <a:lnTo>
                  <a:pt x="124206" y="194184"/>
                </a:lnTo>
                <a:close/>
                <a:moveTo>
                  <a:pt x="-3242184" y="4219575"/>
                </a:moveTo>
                <a:moveTo>
                  <a:pt x="278510" y="141986"/>
                </a:moveTo>
                <a:cubicBezTo>
                  <a:pt x="278510" y="156210"/>
                  <a:pt x="239648" y="171831"/>
                  <a:pt x="184404" y="171831"/>
                </a:cubicBezTo>
                <a:cubicBezTo>
                  <a:pt x="129031" y="171831"/>
                  <a:pt x="90296" y="156210"/>
                  <a:pt x="90296" y="141986"/>
                </a:cubicBezTo>
                <a:cubicBezTo>
                  <a:pt x="90296" y="127890"/>
                  <a:pt x="129031" y="112141"/>
                  <a:pt x="184404" y="112141"/>
                </a:cubicBezTo>
                <a:cubicBezTo>
                  <a:pt x="239648" y="112141"/>
                  <a:pt x="278510" y="127890"/>
                  <a:pt x="278510" y="141986"/>
                </a:cubicBezTo>
                <a:close/>
                <a:moveTo>
                  <a:pt x="-3189986" y="4219575"/>
                </a:moveTo>
                <a:moveTo>
                  <a:pt x="90296" y="127128"/>
                </a:moveTo>
                <a:lnTo>
                  <a:pt x="90296" y="121540"/>
                </a:lnTo>
                <a:cubicBezTo>
                  <a:pt x="92582" y="121921"/>
                  <a:pt x="94868" y="121921"/>
                  <a:pt x="97028" y="122302"/>
                </a:cubicBezTo>
                <a:cubicBezTo>
                  <a:pt x="94868" y="123698"/>
                  <a:pt x="92582" y="125222"/>
                  <a:pt x="90296" y="127128"/>
                </a:cubicBezTo>
                <a:close/>
                <a:moveTo>
                  <a:pt x="-3175128" y="4219575"/>
                </a:moveTo>
                <a:moveTo>
                  <a:pt x="208153" y="105537"/>
                </a:moveTo>
                <a:cubicBezTo>
                  <a:pt x="210311" y="104014"/>
                  <a:pt x="212597" y="102490"/>
                  <a:pt x="214883" y="100585"/>
                </a:cubicBezTo>
                <a:lnTo>
                  <a:pt x="214883" y="106172"/>
                </a:lnTo>
                <a:cubicBezTo>
                  <a:pt x="212217" y="105791"/>
                  <a:pt x="210311" y="105791"/>
                  <a:pt x="208153" y="105537"/>
                </a:cubicBezTo>
                <a:close/>
                <a:moveTo>
                  <a:pt x="-3153537" y="4219575"/>
                </a:moveTo>
                <a:moveTo>
                  <a:pt x="202438" y="71883"/>
                </a:moveTo>
                <a:cubicBezTo>
                  <a:pt x="210311" y="76454"/>
                  <a:pt x="214503" y="81280"/>
                  <a:pt x="214503" y="85725"/>
                </a:cubicBezTo>
                <a:cubicBezTo>
                  <a:pt x="214503" y="92075"/>
                  <a:pt x="206247" y="99187"/>
                  <a:pt x="192278" y="104395"/>
                </a:cubicBezTo>
                <a:cubicBezTo>
                  <a:pt x="189610" y="104395"/>
                  <a:pt x="187070" y="104395"/>
                  <a:pt x="184404" y="104395"/>
                </a:cubicBezTo>
                <a:cubicBezTo>
                  <a:pt x="157988" y="104395"/>
                  <a:pt x="130556" y="108078"/>
                  <a:pt x="110997" y="115571"/>
                </a:cubicBezTo>
                <a:cubicBezTo>
                  <a:pt x="71501" y="114428"/>
                  <a:pt x="42164" y="105156"/>
                  <a:pt x="31242" y="94616"/>
                </a:cubicBezTo>
                <a:cubicBezTo>
                  <a:pt x="31242" y="94616"/>
                  <a:pt x="31242" y="94616"/>
                  <a:pt x="31242" y="94616"/>
                </a:cubicBezTo>
                <a:cubicBezTo>
                  <a:pt x="54229" y="101728"/>
                  <a:pt x="77851" y="105156"/>
                  <a:pt x="101600" y="104775"/>
                </a:cubicBezTo>
                <a:cubicBezTo>
                  <a:pt x="147446" y="104775"/>
                  <a:pt x="196468" y="93218"/>
                  <a:pt x="202438" y="71883"/>
                </a:cubicBezTo>
                <a:close/>
                <a:moveTo>
                  <a:pt x="-3119883" y="4219575"/>
                </a:moveTo>
                <a:moveTo>
                  <a:pt x="60197" y="116333"/>
                </a:moveTo>
                <a:lnTo>
                  <a:pt x="60197" y="138304"/>
                </a:lnTo>
                <a:cubicBezTo>
                  <a:pt x="54991" y="136779"/>
                  <a:pt x="50038" y="135255"/>
                  <a:pt x="45211" y="133097"/>
                </a:cubicBezTo>
                <a:lnTo>
                  <a:pt x="45211" y="111506"/>
                </a:lnTo>
                <a:cubicBezTo>
                  <a:pt x="50038" y="113285"/>
                  <a:pt x="55371" y="115190"/>
                  <a:pt x="60197" y="116333"/>
                </a:cubicBezTo>
                <a:close/>
                <a:moveTo>
                  <a:pt x="-3164333" y="4219575"/>
                </a:moveTo>
                <a:moveTo>
                  <a:pt x="37592" y="108078"/>
                </a:moveTo>
                <a:lnTo>
                  <a:pt x="37592" y="129286"/>
                </a:lnTo>
                <a:cubicBezTo>
                  <a:pt x="30480" y="124841"/>
                  <a:pt x="26289" y="120397"/>
                  <a:pt x="26289" y="115952"/>
                </a:cubicBezTo>
                <a:lnTo>
                  <a:pt x="26289" y="100966"/>
                </a:lnTo>
                <a:cubicBezTo>
                  <a:pt x="29718" y="103633"/>
                  <a:pt x="33528" y="106172"/>
                  <a:pt x="37592" y="108078"/>
                </a:cubicBezTo>
                <a:close/>
                <a:moveTo>
                  <a:pt x="-3156078" y="4219575"/>
                </a:moveTo>
                <a:moveTo>
                  <a:pt x="26289" y="84583"/>
                </a:moveTo>
                <a:lnTo>
                  <a:pt x="26289" y="62992"/>
                </a:lnTo>
                <a:cubicBezTo>
                  <a:pt x="31242" y="64897"/>
                  <a:pt x="36068" y="66295"/>
                  <a:pt x="41402" y="67818"/>
                </a:cubicBezTo>
                <a:lnTo>
                  <a:pt x="41402" y="89790"/>
                </a:lnTo>
                <a:cubicBezTo>
                  <a:pt x="36448" y="88392"/>
                  <a:pt x="31242" y="86868"/>
                  <a:pt x="26289" y="84583"/>
                </a:cubicBezTo>
                <a:close/>
                <a:moveTo>
                  <a:pt x="-3132583" y="4219575"/>
                </a:moveTo>
                <a:moveTo>
                  <a:pt x="48894" y="91695"/>
                </a:moveTo>
                <a:lnTo>
                  <a:pt x="48894" y="69723"/>
                </a:lnTo>
                <a:cubicBezTo>
                  <a:pt x="53847" y="70866"/>
                  <a:pt x="58673" y="71502"/>
                  <a:pt x="64007" y="72264"/>
                </a:cubicBezTo>
                <a:lnTo>
                  <a:pt x="64007" y="94616"/>
                </a:lnTo>
                <a:cubicBezTo>
                  <a:pt x="58673" y="93980"/>
                  <a:pt x="53847" y="92837"/>
                  <a:pt x="48894" y="91695"/>
                </a:cubicBezTo>
                <a:close/>
                <a:moveTo>
                  <a:pt x="-3139695" y="4219575"/>
                </a:moveTo>
                <a:moveTo>
                  <a:pt x="71501" y="95378"/>
                </a:moveTo>
                <a:lnTo>
                  <a:pt x="71501" y="73025"/>
                </a:lnTo>
                <a:cubicBezTo>
                  <a:pt x="76327" y="73406"/>
                  <a:pt x="81660" y="74168"/>
                  <a:pt x="86486" y="74168"/>
                </a:cubicBezTo>
                <a:lnTo>
                  <a:pt x="86486" y="96521"/>
                </a:lnTo>
                <a:cubicBezTo>
                  <a:pt x="81280" y="96521"/>
                  <a:pt x="76327" y="96140"/>
                  <a:pt x="71501" y="95378"/>
                </a:cubicBezTo>
                <a:close/>
                <a:moveTo>
                  <a:pt x="-3143378" y="4219575"/>
                </a:moveTo>
                <a:moveTo>
                  <a:pt x="94106" y="96902"/>
                </a:moveTo>
                <a:lnTo>
                  <a:pt x="94106" y="74549"/>
                </a:lnTo>
                <a:cubicBezTo>
                  <a:pt x="96646" y="74549"/>
                  <a:pt x="98932" y="74549"/>
                  <a:pt x="101600" y="74549"/>
                </a:cubicBezTo>
                <a:cubicBezTo>
                  <a:pt x="104267" y="74549"/>
                  <a:pt x="106553" y="74549"/>
                  <a:pt x="109093" y="74549"/>
                </a:cubicBezTo>
                <a:lnTo>
                  <a:pt x="109093" y="96902"/>
                </a:lnTo>
                <a:cubicBezTo>
                  <a:pt x="106553" y="96902"/>
                  <a:pt x="104267" y="96902"/>
                  <a:pt x="101600" y="96902"/>
                </a:cubicBezTo>
                <a:cubicBezTo>
                  <a:pt x="98932" y="96902"/>
                  <a:pt x="96646" y="97283"/>
                  <a:pt x="94106" y="96902"/>
                </a:cubicBezTo>
                <a:close/>
                <a:moveTo>
                  <a:pt x="-3144902" y="4219575"/>
                </a:moveTo>
                <a:moveTo>
                  <a:pt x="116713" y="96902"/>
                </a:moveTo>
                <a:lnTo>
                  <a:pt x="116713" y="74549"/>
                </a:lnTo>
                <a:cubicBezTo>
                  <a:pt x="121539" y="74168"/>
                  <a:pt x="126872" y="73787"/>
                  <a:pt x="131698" y="73406"/>
                </a:cubicBezTo>
                <a:lnTo>
                  <a:pt x="131698" y="95759"/>
                </a:lnTo>
                <a:cubicBezTo>
                  <a:pt x="126872" y="96140"/>
                  <a:pt x="121919" y="96521"/>
                  <a:pt x="116713" y="96902"/>
                </a:cubicBezTo>
                <a:close/>
                <a:moveTo>
                  <a:pt x="-3144902" y="4219575"/>
                </a:moveTo>
                <a:moveTo>
                  <a:pt x="139192" y="94616"/>
                </a:moveTo>
                <a:lnTo>
                  <a:pt x="139192" y="72264"/>
                </a:lnTo>
                <a:cubicBezTo>
                  <a:pt x="144526" y="71502"/>
                  <a:pt x="149352" y="70866"/>
                  <a:pt x="154305" y="69723"/>
                </a:cubicBezTo>
                <a:lnTo>
                  <a:pt x="154305" y="91695"/>
                </a:lnTo>
                <a:cubicBezTo>
                  <a:pt x="149732" y="92837"/>
                  <a:pt x="144526" y="93980"/>
                  <a:pt x="139192" y="94616"/>
                </a:cubicBezTo>
                <a:close/>
                <a:moveTo>
                  <a:pt x="-3142616" y="4219575"/>
                </a:moveTo>
                <a:moveTo>
                  <a:pt x="161797" y="89790"/>
                </a:moveTo>
                <a:lnTo>
                  <a:pt x="161797" y="67818"/>
                </a:lnTo>
                <a:cubicBezTo>
                  <a:pt x="167131" y="66675"/>
                  <a:pt x="171957" y="64897"/>
                  <a:pt x="176910" y="62992"/>
                </a:cubicBezTo>
                <a:lnTo>
                  <a:pt x="176910" y="84583"/>
                </a:lnTo>
                <a:cubicBezTo>
                  <a:pt x="171957" y="86868"/>
                  <a:pt x="167131" y="88392"/>
                  <a:pt x="161797" y="89790"/>
                </a:cubicBezTo>
                <a:close/>
                <a:moveTo>
                  <a:pt x="-3137790" y="4219575"/>
                </a:moveTo>
                <a:moveTo>
                  <a:pt x="184404" y="80899"/>
                </a:moveTo>
                <a:lnTo>
                  <a:pt x="184404" y="59691"/>
                </a:lnTo>
                <a:cubicBezTo>
                  <a:pt x="188468" y="57785"/>
                  <a:pt x="192278" y="55118"/>
                  <a:pt x="195706" y="52197"/>
                </a:cubicBezTo>
                <a:lnTo>
                  <a:pt x="195706" y="67056"/>
                </a:lnTo>
                <a:cubicBezTo>
                  <a:pt x="195706" y="71883"/>
                  <a:pt x="191896" y="76454"/>
                  <a:pt x="184404" y="80899"/>
                </a:cubicBezTo>
                <a:close/>
                <a:moveTo>
                  <a:pt x="-3128899" y="4219575"/>
                </a:moveTo>
                <a:moveTo>
                  <a:pt x="18795" y="80899"/>
                </a:moveTo>
                <a:cubicBezTo>
                  <a:pt x="11683" y="76454"/>
                  <a:pt x="7493" y="71883"/>
                  <a:pt x="7493" y="67437"/>
                </a:cubicBezTo>
                <a:lnTo>
                  <a:pt x="7493" y="52579"/>
                </a:lnTo>
                <a:cubicBezTo>
                  <a:pt x="10921" y="55499"/>
                  <a:pt x="14731" y="58166"/>
                  <a:pt x="18795" y="60072"/>
                </a:cubicBezTo>
                <a:lnTo>
                  <a:pt x="18795" y="80899"/>
                </a:lnTo>
                <a:close/>
                <a:moveTo>
                  <a:pt x="-3128899" y="4219575"/>
                </a:moveTo>
                <a:moveTo>
                  <a:pt x="7493" y="37592"/>
                </a:moveTo>
                <a:cubicBezTo>
                  <a:pt x="7493" y="23496"/>
                  <a:pt x="46228" y="7874"/>
                  <a:pt x="101600" y="7874"/>
                </a:cubicBezTo>
                <a:cubicBezTo>
                  <a:pt x="156971" y="7874"/>
                  <a:pt x="195706" y="23496"/>
                  <a:pt x="195706" y="37592"/>
                </a:cubicBezTo>
                <a:cubicBezTo>
                  <a:pt x="195706" y="51816"/>
                  <a:pt x="156971" y="67437"/>
                  <a:pt x="101600" y="67437"/>
                </a:cubicBezTo>
                <a:cubicBezTo>
                  <a:pt x="46228" y="67437"/>
                  <a:pt x="7493" y="51435"/>
                  <a:pt x="7493" y="37592"/>
                </a:cubicBezTo>
                <a:close/>
                <a:moveTo>
                  <a:pt x="-3085592" y="4219575"/>
                </a:moveTo>
                <a:moveTo>
                  <a:pt x="20701" y="123317"/>
                </a:moveTo>
                <a:cubicBezTo>
                  <a:pt x="27431" y="137160"/>
                  <a:pt x="53085" y="146050"/>
                  <a:pt x="82804" y="150241"/>
                </a:cubicBezTo>
                <a:lnTo>
                  <a:pt x="82804" y="167005"/>
                </a:lnTo>
                <a:cubicBezTo>
                  <a:pt x="37592" y="163958"/>
                  <a:pt x="7493" y="150241"/>
                  <a:pt x="7493" y="137922"/>
                </a:cubicBezTo>
                <a:cubicBezTo>
                  <a:pt x="7493" y="133097"/>
                  <a:pt x="12445" y="128271"/>
                  <a:pt x="20701" y="123317"/>
                </a:cubicBezTo>
                <a:close/>
                <a:moveTo>
                  <a:pt x="-3171317" y="4219575"/>
                </a:moveTo>
                <a:moveTo>
                  <a:pt x="18795" y="181484"/>
                </a:moveTo>
                <a:cubicBezTo>
                  <a:pt x="11683" y="177039"/>
                  <a:pt x="7493" y="172593"/>
                  <a:pt x="7493" y="168148"/>
                </a:cubicBezTo>
                <a:lnTo>
                  <a:pt x="7493" y="153162"/>
                </a:lnTo>
                <a:cubicBezTo>
                  <a:pt x="10921" y="156210"/>
                  <a:pt x="14731" y="158750"/>
                  <a:pt x="18795" y="160655"/>
                </a:cubicBezTo>
                <a:lnTo>
                  <a:pt x="18795" y="181484"/>
                </a:lnTo>
                <a:close/>
                <a:moveTo>
                  <a:pt x="-3229484" y="4219575"/>
                </a:moveTo>
                <a:moveTo>
                  <a:pt x="41402" y="190500"/>
                </a:moveTo>
                <a:cubicBezTo>
                  <a:pt x="36068" y="188977"/>
                  <a:pt x="31242" y="187453"/>
                  <a:pt x="26289" y="185293"/>
                </a:cubicBezTo>
                <a:lnTo>
                  <a:pt x="26289" y="163577"/>
                </a:lnTo>
                <a:cubicBezTo>
                  <a:pt x="31242" y="165481"/>
                  <a:pt x="36068" y="167005"/>
                  <a:pt x="41402" y="168529"/>
                </a:cubicBezTo>
                <a:lnTo>
                  <a:pt x="41402" y="190500"/>
                </a:lnTo>
                <a:close/>
                <a:moveTo>
                  <a:pt x="-3238500" y="4219575"/>
                </a:moveTo>
                <a:moveTo>
                  <a:pt x="64007" y="195327"/>
                </a:moveTo>
                <a:cubicBezTo>
                  <a:pt x="58673" y="194565"/>
                  <a:pt x="53467" y="193422"/>
                  <a:pt x="48894" y="192660"/>
                </a:cubicBezTo>
                <a:lnTo>
                  <a:pt x="48894" y="170689"/>
                </a:lnTo>
                <a:cubicBezTo>
                  <a:pt x="53847" y="171831"/>
                  <a:pt x="58673" y="172593"/>
                  <a:pt x="64007" y="173355"/>
                </a:cubicBezTo>
                <a:lnTo>
                  <a:pt x="64007" y="195327"/>
                </a:lnTo>
                <a:close/>
                <a:moveTo>
                  <a:pt x="-3243327" y="4219575"/>
                </a:moveTo>
                <a:moveTo>
                  <a:pt x="71501" y="173736"/>
                </a:moveTo>
                <a:cubicBezTo>
                  <a:pt x="75310" y="174117"/>
                  <a:pt x="78993" y="174372"/>
                  <a:pt x="83184" y="174753"/>
                </a:cubicBezTo>
                <a:cubicBezTo>
                  <a:pt x="83566" y="177420"/>
                  <a:pt x="85090" y="180086"/>
                  <a:pt x="86486" y="182627"/>
                </a:cubicBezTo>
                <a:lnTo>
                  <a:pt x="86486" y="197485"/>
                </a:lnTo>
                <a:cubicBezTo>
                  <a:pt x="81280" y="197231"/>
                  <a:pt x="76327" y="196850"/>
                  <a:pt x="71501" y="196470"/>
                </a:cubicBezTo>
                <a:lnTo>
                  <a:pt x="71501" y="173736"/>
                </a:lnTo>
                <a:close/>
                <a:moveTo>
                  <a:pt x="-3221736" y="4219575"/>
                </a:moveTo>
                <a:moveTo>
                  <a:pt x="94106" y="189358"/>
                </a:moveTo>
                <a:cubicBezTo>
                  <a:pt x="96393" y="190881"/>
                  <a:pt x="98932" y="192279"/>
                  <a:pt x="101600" y="193803"/>
                </a:cubicBezTo>
                <a:lnTo>
                  <a:pt x="101600" y="197485"/>
                </a:lnTo>
                <a:cubicBezTo>
                  <a:pt x="98932" y="197485"/>
                  <a:pt x="96646" y="197485"/>
                  <a:pt x="94106" y="197485"/>
                </a:cubicBezTo>
                <a:lnTo>
                  <a:pt x="94106" y="189358"/>
                </a:lnTo>
                <a:close/>
                <a:moveTo>
                  <a:pt x="-3237358" y="4219575"/>
                </a:moveTo>
                <a:moveTo>
                  <a:pt x="109093" y="220218"/>
                </a:moveTo>
                <a:lnTo>
                  <a:pt x="109093" y="205360"/>
                </a:lnTo>
                <a:cubicBezTo>
                  <a:pt x="112521" y="208408"/>
                  <a:pt x="116331" y="210947"/>
                  <a:pt x="120395" y="212853"/>
                </a:cubicBezTo>
                <a:lnTo>
                  <a:pt x="120395" y="234061"/>
                </a:lnTo>
                <a:cubicBezTo>
                  <a:pt x="113283" y="229235"/>
                  <a:pt x="109093" y="224791"/>
                  <a:pt x="109093" y="220218"/>
                </a:cubicBezTo>
                <a:lnTo>
                  <a:pt x="109093" y="220218"/>
                </a:lnTo>
                <a:close/>
                <a:moveTo>
                  <a:pt x="-3268218" y="4219575"/>
                </a:moveTo>
                <a:moveTo>
                  <a:pt x="195706" y="227330"/>
                </a:moveTo>
                <a:cubicBezTo>
                  <a:pt x="198246" y="227330"/>
                  <a:pt x="200532" y="227330"/>
                  <a:pt x="203200" y="227330"/>
                </a:cubicBezTo>
                <a:cubicBezTo>
                  <a:pt x="205867" y="227330"/>
                  <a:pt x="208153" y="227330"/>
                  <a:pt x="210693" y="227330"/>
                </a:cubicBezTo>
                <a:lnTo>
                  <a:pt x="210693" y="249683"/>
                </a:lnTo>
                <a:cubicBezTo>
                  <a:pt x="208153" y="249683"/>
                  <a:pt x="205867" y="249683"/>
                  <a:pt x="203200" y="249683"/>
                </a:cubicBezTo>
                <a:cubicBezTo>
                  <a:pt x="200532" y="249683"/>
                  <a:pt x="198246" y="249683"/>
                  <a:pt x="195706" y="249683"/>
                </a:cubicBezTo>
                <a:lnTo>
                  <a:pt x="195706" y="227330"/>
                </a:lnTo>
                <a:close/>
                <a:moveTo>
                  <a:pt x="-3275330" y="4219575"/>
                </a:moveTo>
                <a:moveTo>
                  <a:pt x="286004" y="212472"/>
                </a:moveTo>
                <a:cubicBezTo>
                  <a:pt x="290068" y="210566"/>
                  <a:pt x="293878" y="208027"/>
                  <a:pt x="297306" y="204979"/>
                </a:cubicBezTo>
                <a:lnTo>
                  <a:pt x="297306" y="219965"/>
                </a:lnTo>
                <a:cubicBezTo>
                  <a:pt x="297306" y="224410"/>
                  <a:pt x="293116" y="229235"/>
                  <a:pt x="286004" y="233299"/>
                </a:cubicBezTo>
                <a:lnTo>
                  <a:pt x="286004" y="212472"/>
                </a:lnTo>
                <a:close/>
                <a:moveTo>
                  <a:pt x="-3260472" y="4219575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9" name="Rectangle 409"/>
          <p:cNvSpPr/>
          <p:nvPr/>
        </p:nvSpPr>
        <p:spPr>
          <a:xfrm>
            <a:off x="553084" y="383395"/>
            <a:ext cx="3411190" cy="4969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3229" b="1" i="0" spc="0" baseline="0" dirty="0">
                <a:solidFill>
                  <a:srgbClr val="2E2C61"/>
                </a:solidFill>
                <a:latin typeface="Arial"/>
              </a:rPr>
              <a:t>The challenges…</a:t>
            </a:r>
          </a:p>
        </p:txBody>
      </p:sp>
      <p:sp>
        <p:nvSpPr>
          <p:cNvPr id="410" name="Rectangle 410"/>
          <p:cNvSpPr/>
          <p:nvPr/>
        </p:nvSpPr>
        <p:spPr>
          <a:xfrm rot="-1820280">
            <a:off x="5100235" y="1871573"/>
            <a:ext cx="82591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11" name="Rectangle 411"/>
          <p:cNvSpPr/>
          <p:nvPr/>
        </p:nvSpPr>
        <p:spPr>
          <a:xfrm rot="-1678945">
            <a:off x="5174767" y="1832037"/>
            <a:ext cx="7565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n</a:t>
            </a:r>
          </a:p>
        </p:txBody>
      </p:sp>
      <p:sp>
        <p:nvSpPr>
          <p:cNvPr id="412" name="Rectangle 412"/>
          <p:cNvSpPr/>
          <p:nvPr/>
        </p:nvSpPr>
        <p:spPr>
          <a:xfrm rot="-1549517">
            <a:off x="5245522" y="1797862"/>
            <a:ext cx="68846" cy="1380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13" name="Rectangle 413"/>
          <p:cNvSpPr/>
          <p:nvPr/>
        </p:nvSpPr>
        <p:spPr>
          <a:xfrm rot="-1444758">
            <a:off x="5310157" y="1772506"/>
            <a:ext cx="48166" cy="1380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r</a:t>
            </a:r>
          </a:p>
        </p:txBody>
      </p:sp>
      <p:sp>
        <p:nvSpPr>
          <p:cNvPr id="414" name="Rectangle 414"/>
          <p:cNvSpPr/>
          <p:nvPr/>
        </p:nvSpPr>
        <p:spPr>
          <a:xfrm rot="-1333600">
            <a:off x="5354966" y="1747853"/>
            <a:ext cx="75461" cy="1377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g</a:t>
            </a:r>
          </a:p>
        </p:txBody>
      </p:sp>
      <p:sp>
        <p:nvSpPr>
          <p:cNvPr id="415" name="Rectangle 415"/>
          <p:cNvSpPr/>
          <p:nvPr/>
        </p:nvSpPr>
        <p:spPr>
          <a:xfrm rot="-1203656">
            <a:off x="5428275" y="1720242"/>
            <a:ext cx="68845" cy="1380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y</a:t>
            </a:r>
          </a:p>
        </p:txBody>
      </p:sp>
      <p:sp>
        <p:nvSpPr>
          <p:cNvPr id="416" name="Rectangle 416"/>
          <p:cNvSpPr/>
          <p:nvPr/>
        </p:nvSpPr>
        <p:spPr>
          <a:xfrm rot="-1005622">
            <a:off x="5528751" y="1684688"/>
            <a:ext cx="82591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S</a:t>
            </a:r>
          </a:p>
        </p:txBody>
      </p:sp>
      <p:sp>
        <p:nvSpPr>
          <p:cNvPr id="417" name="Rectangle 417"/>
          <p:cNvSpPr/>
          <p:nvPr/>
        </p:nvSpPr>
        <p:spPr>
          <a:xfrm rot="-863327">
            <a:off x="5610409" y="1662588"/>
            <a:ext cx="75655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o</a:t>
            </a:r>
          </a:p>
        </p:txBody>
      </p:sp>
      <p:sp>
        <p:nvSpPr>
          <p:cNvPr id="418" name="Rectangle 418"/>
          <p:cNvSpPr/>
          <p:nvPr/>
        </p:nvSpPr>
        <p:spPr>
          <a:xfrm rot="-726283">
            <a:off x="5686720" y="1644612"/>
            <a:ext cx="75657" cy="1380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u</a:t>
            </a:r>
          </a:p>
        </p:txBody>
      </p:sp>
      <p:sp>
        <p:nvSpPr>
          <p:cNvPr id="419" name="Rectangle 419"/>
          <p:cNvSpPr/>
          <p:nvPr/>
        </p:nvSpPr>
        <p:spPr>
          <a:xfrm rot="-613903">
            <a:off x="5764123" y="1632120"/>
            <a:ext cx="48168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r</a:t>
            </a:r>
          </a:p>
        </p:txBody>
      </p:sp>
      <p:sp>
        <p:nvSpPr>
          <p:cNvPr id="420" name="Rectangle 420"/>
          <p:cNvSpPr/>
          <p:nvPr/>
        </p:nvSpPr>
        <p:spPr>
          <a:xfrm rot="-509202">
            <a:off x="5813046" y="1622214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421" name="Rectangle 421"/>
          <p:cNvSpPr/>
          <p:nvPr/>
        </p:nvSpPr>
        <p:spPr>
          <a:xfrm rot="-387499">
            <a:off x="5882661" y="1613064"/>
            <a:ext cx="68845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22" name="Rectangle 422"/>
          <p:cNvSpPr/>
          <p:nvPr/>
        </p:nvSpPr>
        <p:spPr>
          <a:xfrm rot="232737">
            <a:off x="6236611" y="1604950"/>
            <a:ext cx="82591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 </a:t>
            </a:r>
          </a:p>
        </p:txBody>
      </p:sp>
      <p:sp>
        <p:nvSpPr>
          <p:cNvPr id="423" name="Rectangle 423"/>
          <p:cNvSpPr/>
          <p:nvPr/>
        </p:nvSpPr>
        <p:spPr>
          <a:xfrm rot="348461">
            <a:off x="6320956" y="1610811"/>
            <a:ext cx="48167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r</a:t>
            </a:r>
          </a:p>
        </p:txBody>
      </p:sp>
      <p:sp>
        <p:nvSpPr>
          <p:cNvPr id="424" name="Rectangle 424"/>
          <p:cNvSpPr/>
          <p:nvPr/>
        </p:nvSpPr>
        <p:spPr>
          <a:xfrm rot="460658">
            <a:off x="6370663" y="1617764"/>
            <a:ext cx="75851" cy="1384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o</a:t>
            </a:r>
          </a:p>
        </p:txBody>
      </p:sp>
      <p:sp>
        <p:nvSpPr>
          <p:cNvPr id="425" name="Rectangle 425"/>
          <p:cNvSpPr/>
          <p:nvPr/>
        </p:nvSpPr>
        <p:spPr>
          <a:xfrm rot="597354">
            <a:off x="6448292" y="1630469"/>
            <a:ext cx="75461" cy="1377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d</a:t>
            </a:r>
          </a:p>
        </p:txBody>
      </p:sp>
      <p:sp>
        <p:nvSpPr>
          <p:cNvPr id="426" name="Rectangle 426"/>
          <p:cNvSpPr/>
          <p:nvPr/>
        </p:nvSpPr>
        <p:spPr>
          <a:xfrm rot="733808">
            <a:off x="6525262" y="1645082"/>
            <a:ext cx="75657" cy="1380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u</a:t>
            </a:r>
          </a:p>
        </p:txBody>
      </p:sp>
      <p:sp>
        <p:nvSpPr>
          <p:cNvPr id="427" name="Rectangle 427"/>
          <p:cNvSpPr/>
          <p:nvPr/>
        </p:nvSpPr>
        <p:spPr>
          <a:xfrm rot="864178">
            <a:off x="6601937" y="1662518"/>
            <a:ext cx="68845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428" name="Rectangle 428"/>
          <p:cNvSpPr/>
          <p:nvPr/>
        </p:nvSpPr>
        <p:spPr>
          <a:xfrm rot="963948">
            <a:off x="6670347" y="1677516"/>
            <a:ext cx="41232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t</a:t>
            </a:r>
          </a:p>
        </p:txBody>
      </p:sp>
      <p:sp>
        <p:nvSpPr>
          <p:cNvPr id="429" name="Rectangle 429"/>
          <p:cNvSpPr/>
          <p:nvPr/>
        </p:nvSpPr>
        <p:spPr>
          <a:xfrm rot="1063361">
            <a:off x="6711350" y="1694080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s</a:t>
            </a:r>
          </a:p>
        </p:txBody>
      </p:sp>
      <p:sp>
        <p:nvSpPr>
          <p:cNvPr id="430" name="Rectangle 430"/>
          <p:cNvSpPr/>
          <p:nvPr/>
        </p:nvSpPr>
        <p:spPr>
          <a:xfrm rot="1267125">
            <a:off x="6810431" y="1732560"/>
            <a:ext cx="89401" cy="1380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&amp;</a:t>
            </a:r>
          </a:p>
        </p:txBody>
      </p:sp>
      <p:sp>
        <p:nvSpPr>
          <p:cNvPr id="431" name="Rectangle 431"/>
          <p:cNvSpPr/>
          <p:nvPr/>
        </p:nvSpPr>
        <p:spPr>
          <a:xfrm rot="1471391">
            <a:off x="6929561" y="1777847"/>
            <a:ext cx="69022" cy="1384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s</a:t>
            </a:r>
          </a:p>
        </p:txBody>
      </p:sp>
      <p:sp>
        <p:nvSpPr>
          <p:cNvPr id="432" name="Rectangle 432"/>
          <p:cNvSpPr/>
          <p:nvPr/>
        </p:nvSpPr>
        <p:spPr>
          <a:xfrm rot="1593580">
            <a:off x="6992947" y="1808916"/>
            <a:ext cx="68670" cy="1377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33" name="Rectangle 433"/>
          <p:cNvSpPr/>
          <p:nvPr/>
        </p:nvSpPr>
        <p:spPr>
          <a:xfrm rot="1697817">
            <a:off x="7056876" y="1836167"/>
            <a:ext cx="4816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r</a:t>
            </a:r>
          </a:p>
        </p:txBody>
      </p:sp>
      <p:sp>
        <p:nvSpPr>
          <p:cNvPr id="434" name="Rectangle 434"/>
          <p:cNvSpPr/>
          <p:nvPr/>
        </p:nvSpPr>
        <p:spPr>
          <a:xfrm rot="1801996">
            <a:off x="7099112" y="1865247"/>
            <a:ext cx="69022" cy="1384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v</a:t>
            </a:r>
          </a:p>
        </p:txBody>
      </p:sp>
      <p:sp>
        <p:nvSpPr>
          <p:cNvPr id="435" name="Rectangle 435"/>
          <p:cNvSpPr/>
          <p:nvPr/>
        </p:nvSpPr>
        <p:spPr>
          <a:xfrm rot="1893382">
            <a:off x="7161819" y="1892764"/>
            <a:ext cx="34423" cy="1380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436" name="Rectangle 436"/>
          <p:cNvSpPr/>
          <p:nvPr/>
        </p:nvSpPr>
        <p:spPr>
          <a:xfrm rot="1984428">
            <a:off x="7189213" y="1920931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437" name="Rectangle 437"/>
          <p:cNvSpPr/>
          <p:nvPr/>
        </p:nvSpPr>
        <p:spPr>
          <a:xfrm rot="2105717">
            <a:off x="7247575" y="1960253"/>
            <a:ext cx="68845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38" name="Rectangle 438"/>
          <p:cNvSpPr/>
          <p:nvPr/>
        </p:nvSpPr>
        <p:spPr>
          <a:xfrm rot="2226728">
            <a:off x="7304599" y="2002129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s</a:t>
            </a:r>
          </a:p>
        </p:txBody>
      </p:sp>
      <p:sp>
        <p:nvSpPr>
          <p:cNvPr id="439" name="Rectangle 439"/>
          <p:cNvSpPr/>
          <p:nvPr/>
        </p:nvSpPr>
        <p:spPr>
          <a:xfrm rot="3089404">
            <a:off x="7662002" y="2353761"/>
            <a:ext cx="75657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F</a:t>
            </a:r>
          </a:p>
        </p:txBody>
      </p:sp>
      <p:sp>
        <p:nvSpPr>
          <p:cNvPr id="440" name="Rectangle 440"/>
          <p:cNvSpPr/>
          <p:nvPr/>
        </p:nvSpPr>
        <p:spPr>
          <a:xfrm rot="3186259">
            <a:off x="7718018" y="2399591"/>
            <a:ext cx="34423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441" name="Rectangle 441"/>
          <p:cNvSpPr/>
          <p:nvPr/>
        </p:nvSpPr>
        <p:spPr>
          <a:xfrm rot="3283009">
            <a:off x="7730205" y="2444989"/>
            <a:ext cx="75657" cy="1380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n</a:t>
            </a:r>
          </a:p>
        </p:txBody>
      </p:sp>
      <p:sp>
        <p:nvSpPr>
          <p:cNvPr id="442" name="Rectangle 442"/>
          <p:cNvSpPr/>
          <p:nvPr/>
        </p:nvSpPr>
        <p:spPr>
          <a:xfrm rot="3410279">
            <a:off x="7776318" y="2506982"/>
            <a:ext cx="68845" cy="13806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a</a:t>
            </a:r>
          </a:p>
        </p:txBody>
      </p:sp>
      <p:sp>
        <p:nvSpPr>
          <p:cNvPr id="443" name="Rectangle 443"/>
          <p:cNvSpPr/>
          <p:nvPr/>
        </p:nvSpPr>
        <p:spPr>
          <a:xfrm rot="3536945">
            <a:off x="7811855" y="2569979"/>
            <a:ext cx="75463" cy="1377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n</a:t>
            </a:r>
          </a:p>
        </p:txBody>
      </p:sp>
      <p:sp>
        <p:nvSpPr>
          <p:cNvPr id="444" name="Rectangle 444"/>
          <p:cNvSpPr/>
          <p:nvPr/>
        </p:nvSpPr>
        <p:spPr>
          <a:xfrm rot="3663969">
            <a:off x="7852944" y="2634736"/>
            <a:ext cx="68670" cy="1377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445" name="Rectangle 445"/>
          <p:cNvSpPr/>
          <p:nvPr/>
        </p:nvSpPr>
        <p:spPr>
          <a:xfrm rot="3754330">
            <a:off x="7895290" y="2681691"/>
            <a:ext cx="34422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446" name="Rectangle 446"/>
          <p:cNvSpPr/>
          <p:nvPr/>
        </p:nvSpPr>
        <p:spPr>
          <a:xfrm rot="3844932">
            <a:off x="7901833" y="2728868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a</a:t>
            </a:r>
          </a:p>
        </p:txBody>
      </p:sp>
      <p:sp>
        <p:nvSpPr>
          <p:cNvPr id="447" name="Rectangle 447"/>
          <p:cNvSpPr/>
          <p:nvPr/>
        </p:nvSpPr>
        <p:spPr>
          <a:xfrm rot="3935223">
            <a:off x="7941893" y="2776650"/>
            <a:ext cx="34511" cy="1384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l</a:t>
            </a:r>
          </a:p>
        </p:txBody>
      </p:sp>
      <p:sp>
        <p:nvSpPr>
          <p:cNvPr id="448" name="Rectangle 448"/>
          <p:cNvSpPr/>
          <p:nvPr/>
        </p:nvSpPr>
        <p:spPr>
          <a:xfrm rot="5095782">
            <a:off x="8086550" y="3431807"/>
            <a:ext cx="89401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R</a:t>
            </a:r>
          </a:p>
        </p:txBody>
      </p:sp>
      <p:sp>
        <p:nvSpPr>
          <p:cNvPr id="449" name="Rectangle 449"/>
          <p:cNvSpPr/>
          <p:nvPr/>
        </p:nvSpPr>
        <p:spPr>
          <a:xfrm rot="5233668">
            <a:off x="8102660" y="3514445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50" name="Rectangle 450"/>
          <p:cNvSpPr/>
          <p:nvPr/>
        </p:nvSpPr>
        <p:spPr>
          <a:xfrm rot="5351364">
            <a:off x="8104704" y="3585169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s</a:t>
            </a:r>
          </a:p>
        </p:txBody>
      </p:sp>
      <p:sp>
        <p:nvSpPr>
          <p:cNvPr id="451" name="Rectangle 451"/>
          <p:cNvSpPr/>
          <p:nvPr/>
        </p:nvSpPr>
        <p:spPr>
          <a:xfrm rot="5439823">
            <a:off x="8122312" y="3638785"/>
            <a:ext cx="34511" cy="1384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452" name="Rectangle 452"/>
          <p:cNvSpPr/>
          <p:nvPr/>
        </p:nvSpPr>
        <p:spPr>
          <a:xfrm rot="5498656">
            <a:off x="8121302" y="3674318"/>
            <a:ext cx="34422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l</a:t>
            </a:r>
          </a:p>
        </p:txBody>
      </p:sp>
      <p:sp>
        <p:nvSpPr>
          <p:cNvPr id="453" name="Rectangle 453"/>
          <p:cNvSpPr/>
          <p:nvPr/>
        </p:nvSpPr>
        <p:spPr>
          <a:xfrm rot="5557521">
            <a:off x="8119964" y="3709588"/>
            <a:ext cx="34422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454" name="Rectangle 454"/>
          <p:cNvSpPr/>
          <p:nvPr/>
        </p:nvSpPr>
        <p:spPr>
          <a:xfrm rot="5646361">
            <a:off x="8099740" y="3762128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55" name="Rectangle 455"/>
          <p:cNvSpPr/>
          <p:nvPr/>
        </p:nvSpPr>
        <p:spPr>
          <a:xfrm rot="5772868">
            <a:off x="8089864" y="3836573"/>
            <a:ext cx="75655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n</a:t>
            </a:r>
          </a:p>
        </p:txBody>
      </p:sp>
      <p:sp>
        <p:nvSpPr>
          <p:cNvPr id="456" name="Rectangle 456"/>
          <p:cNvSpPr/>
          <p:nvPr/>
        </p:nvSpPr>
        <p:spPr>
          <a:xfrm rot="5898988">
            <a:off x="8083549" y="3911175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457" name="Rectangle 457"/>
          <p:cNvSpPr/>
          <p:nvPr/>
        </p:nvSpPr>
        <p:spPr>
          <a:xfrm rot="6017955">
            <a:off x="8072226" y="3980396"/>
            <a:ext cx="68845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58" name="Rectangle 458"/>
          <p:cNvSpPr/>
          <p:nvPr/>
        </p:nvSpPr>
        <p:spPr>
          <a:xfrm rot="5849494">
            <a:off x="4063075" y="3490288"/>
            <a:ext cx="92120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P</a:t>
            </a:r>
          </a:p>
        </p:txBody>
      </p:sp>
      <p:sp>
        <p:nvSpPr>
          <p:cNvPr id="459" name="Rectangle 459"/>
          <p:cNvSpPr/>
          <p:nvPr/>
        </p:nvSpPr>
        <p:spPr>
          <a:xfrm rot="5694231">
            <a:off x="4057509" y="3577469"/>
            <a:ext cx="84386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h</a:t>
            </a:r>
          </a:p>
        </p:txBody>
      </p:sp>
      <p:sp>
        <p:nvSpPr>
          <p:cNvPr id="462" name="Rectangle 462"/>
          <p:cNvSpPr/>
          <p:nvPr/>
        </p:nvSpPr>
        <p:spPr>
          <a:xfrm rot="5316299">
            <a:off x="4074013" y="3791532"/>
            <a:ext cx="38483" cy="1543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9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463" name="Rectangle 463"/>
          <p:cNvSpPr/>
          <p:nvPr/>
        </p:nvSpPr>
        <p:spPr>
          <a:xfrm rot="5215100">
            <a:off x="4056797" y="3849027"/>
            <a:ext cx="76789" cy="1539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464" name="Rectangle 464"/>
          <p:cNvSpPr/>
          <p:nvPr/>
        </p:nvSpPr>
        <p:spPr>
          <a:xfrm rot="5080673">
            <a:off x="4062319" y="3925376"/>
            <a:ext cx="76613" cy="153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a</a:t>
            </a:r>
          </a:p>
        </p:txBody>
      </p:sp>
      <p:sp>
        <p:nvSpPr>
          <p:cNvPr id="465" name="Rectangle 465"/>
          <p:cNvSpPr/>
          <p:nvPr/>
        </p:nvSpPr>
        <p:spPr>
          <a:xfrm rot="4980101">
            <a:off x="4087793" y="3982431"/>
            <a:ext cx="38395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l</a:t>
            </a:r>
          </a:p>
        </p:txBody>
      </p:sp>
      <p:sp>
        <p:nvSpPr>
          <p:cNvPr id="466" name="Rectangle 466"/>
          <p:cNvSpPr/>
          <p:nvPr/>
        </p:nvSpPr>
        <p:spPr>
          <a:xfrm rot="4033584">
            <a:off x="4200635" y="4507841"/>
            <a:ext cx="91909" cy="153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P</a:t>
            </a:r>
          </a:p>
        </p:txBody>
      </p:sp>
      <p:sp>
        <p:nvSpPr>
          <p:cNvPr id="467" name="Rectangle 467"/>
          <p:cNvSpPr/>
          <p:nvPr/>
        </p:nvSpPr>
        <p:spPr>
          <a:xfrm rot="3882143">
            <a:off x="4240455" y="4587826"/>
            <a:ext cx="84386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o</a:t>
            </a:r>
          </a:p>
        </p:txBody>
      </p:sp>
      <p:sp>
        <p:nvSpPr>
          <p:cNvPr id="468" name="Rectangle 468"/>
          <p:cNvSpPr/>
          <p:nvPr/>
        </p:nvSpPr>
        <p:spPr>
          <a:xfrm rot="3776793">
            <a:off x="4290587" y="4643053"/>
            <a:ext cx="38394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l</a:t>
            </a:r>
          </a:p>
        </p:txBody>
      </p:sp>
      <p:sp>
        <p:nvSpPr>
          <p:cNvPr id="469" name="Rectangle 469"/>
          <p:cNvSpPr/>
          <p:nvPr/>
        </p:nvSpPr>
        <p:spPr>
          <a:xfrm rot="3710965">
            <a:off x="4308266" y="4676866"/>
            <a:ext cx="38395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470" name="Rectangle 470"/>
          <p:cNvSpPr/>
          <p:nvPr/>
        </p:nvSpPr>
        <p:spPr>
          <a:xfrm rot="3612296">
            <a:off x="4316838" y="4727106"/>
            <a:ext cx="76790" cy="1539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471" name="Rectangle 471"/>
          <p:cNvSpPr/>
          <p:nvPr/>
        </p:nvSpPr>
        <p:spPr>
          <a:xfrm rot="3480726">
            <a:off x="4356197" y="4792433"/>
            <a:ext cx="76967" cy="154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9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y</a:t>
            </a:r>
          </a:p>
        </p:txBody>
      </p:sp>
      <p:sp>
        <p:nvSpPr>
          <p:cNvPr id="472" name="Rectangle 472"/>
          <p:cNvSpPr/>
          <p:nvPr/>
        </p:nvSpPr>
        <p:spPr>
          <a:xfrm rot="3263635">
            <a:off x="4414931" y="4897487"/>
            <a:ext cx="99717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&amp;</a:t>
            </a:r>
          </a:p>
        </p:txBody>
      </p:sp>
      <p:sp>
        <p:nvSpPr>
          <p:cNvPr id="473" name="Rectangle 473"/>
          <p:cNvSpPr/>
          <p:nvPr/>
        </p:nvSpPr>
        <p:spPr>
          <a:xfrm rot="3039532">
            <a:off x="4501647" y="5000591"/>
            <a:ext cx="84581" cy="154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90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L</a:t>
            </a:r>
          </a:p>
        </p:txBody>
      </p:sp>
      <p:sp>
        <p:nvSpPr>
          <p:cNvPr id="474" name="Rectangle 474"/>
          <p:cNvSpPr/>
          <p:nvPr/>
        </p:nvSpPr>
        <p:spPr>
          <a:xfrm rot="2900854">
            <a:off x="4557518" y="5062024"/>
            <a:ext cx="76789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75" name="Rectangle 475"/>
          <p:cNvSpPr/>
          <p:nvPr/>
        </p:nvSpPr>
        <p:spPr>
          <a:xfrm rot="2762281">
            <a:off x="4608198" y="5121144"/>
            <a:ext cx="84192" cy="1536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g</a:t>
            </a:r>
          </a:p>
        </p:txBody>
      </p:sp>
      <p:sp>
        <p:nvSpPr>
          <p:cNvPr id="476" name="Rectangle 476"/>
          <p:cNvSpPr/>
          <p:nvPr/>
        </p:nvSpPr>
        <p:spPr>
          <a:xfrm rot="2623372">
            <a:off x="4669201" y="5177735"/>
            <a:ext cx="76790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a</a:t>
            </a:r>
          </a:p>
        </p:txBody>
      </p:sp>
      <p:sp>
        <p:nvSpPr>
          <p:cNvPr id="477" name="Rectangle 477"/>
          <p:cNvSpPr/>
          <p:nvPr/>
        </p:nvSpPr>
        <p:spPr>
          <a:xfrm rot="2524343">
            <a:off x="4730276" y="5216842"/>
            <a:ext cx="38395" cy="1539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l</a:t>
            </a:r>
          </a:p>
        </p:txBody>
      </p:sp>
      <p:sp>
        <p:nvSpPr>
          <p:cNvPr id="483" name="Rectangle 483"/>
          <p:cNvSpPr/>
          <p:nvPr/>
        </p:nvSpPr>
        <p:spPr>
          <a:xfrm rot="918629">
            <a:off x="5524627" y="5662543"/>
            <a:ext cx="84386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o</a:t>
            </a:r>
          </a:p>
        </p:txBody>
      </p:sp>
      <p:sp>
        <p:nvSpPr>
          <p:cNvPr id="484" name="Rectangle 484"/>
          <p:cNvSpPr/>
          <p:nvPr/>
        </p:nvSpPr>
        <p:spPr>
          <a:xfrm rot="813767">
            <a:off x="5607000" y="5677490"/>
            <a:ext cx="38483" cy="1543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9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l</a:t>
            </a:r>
          </a:p>
        </p:txBody>
      </p:sp>
      <p:sp>
        <p:nvSpPr>
          <p:cNvPr id="486" name="Rectangle 486"/>
          <p:cNvSpPr/>
          <p:nvPr/>
        </p:nvSpPr>
        <p:spPr>
          <a:xfrm rot="564116">
            <a:off x="5726337" y="5706765"/>
            <a:ext cx="84386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g</a:t>
            </a:r>
          </a:p>
        </p:txBody>
      </p:sp>
      <p:sp>
        <p:nvSpPr>
          <p:cNvPr id="490" name="Rectangle 490"/>
          <p:cNvSpPr/>
          <p:nvPr/>
        </p:nvSpPr>
        <p:spPr>
          <a:xfrm rot="-1196163">
            <a:off x="6746045" y="5613889"/>
            <a:ext cx="53725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r</a:t>
            </a:r>
          </a:p>
        </p:txBody>
      </p:sp>
      <p:sp>
        <p:nvSpPr>
          <p:cNvPr id="492" name="Rectangle 492"/>
          <p:cNvSpPr/>
          <p:nvPr/>
        </p:nvSpPr>
        <p:spPr>
          <a:xfrm rot="-1439896">
            <a:off x="6865640" y="5561079"/>
            <a:ext cx="76789" cy="1539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93" name="Rectangle 493"/>
          <p:cNvSpPr/>
          <p:nvPr/>
        </p:nvSpPr>
        <p:spPr>
          <a:xfrm rot="-1545519">
            <a:off x="6936404" y="5534955"/>
            <a:ext cx="46096" cy="1543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9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t</a:t>
            </a:r>
          </a:p>
        </p:txBody>
      </p:sp>
      <p:sp>
        <p:nvSpPr>
          <p:cNvPr id="494" name="Rectangle 494"/>
          <p:cNvSpPr/>
          <p:nvPr/>
        </p:nvSpPr>
        <p:spPr>
          <a:xfrm rot="-2980783">
            <a:off x="7556030" y="5036550"/>
            <a:ext cx="99717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R</a:t>
            </a:r>
          </a:p>
        </p:txBody>
      </p:sp>
      <p:sp>
        <p:nvSpPr>
          <p:cNvPr id="495" name="Rectangle 495"/>
          <p:cNvSpPr/>
          <p:nvPr/>
        </p:nvSpPr>
        <p:spPr>
          <a:xfrm rot="-3136024">
            <a:off x="7622648" y="4967717"/>
            <a:ext cx="76965" cy="15434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9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498" name="Rectangle 498"/>
          <p:cNvSpPr/>
          <p:nvPr/>
        </p:nvSpPr>
        <p:spPr>
          <a:xfrm rot="-3541602">
            <a:off x="7767712" y="4778882"/>
            <a:ext cx="45991" cy="1539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t</a:t>
            </a:r>
          </a:p>
        </p:txBody>
      </p:sp>
      <p:sp>
        <p:nvSpPr>
          <p:cNvPr id="499" name="Rectangle 499"/>
          <p:cNvSpPr/>
          <p:nvPr/>
        </p:nvSpPr>
        <p:spPr>
          <a:xfrm rot="-3649257">
            <a:off x="7782828" y="4725736"/>
            <a:ext cx="76790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a</a:t>
            </a:r>
          </a:p>
        </p:txBody>
      </p:sp>
      <p:sp>
        <p:nvSpPr>
          <p:cNvPr id="500" name="Rectangle 500"/>
          <p:cNvSpPr/>
          <p:nvPr/>
        </p:nvSpPr>
        <p:spPr>
          <a:xfrm rot="-3756621">
            <a:off x="7827097" y="4671560"/>
            <a:ext cx="46097" cy="154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90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t</a:t>
            </a:r>
          </a:p>
        </p:txBody>
      </p:sp>
      <p:sp>
        <p:nvSpPr>
          <p:cNvPr id="501" name="Rectangle 501"/>
          <p:cNvSpPr/>
          <p:nvPr/>
        </p:nvSpPr>
        <p:spPr>
          <a:xfrm rot="-3830249">
            <a:off x="7850034" y="4634411"/>
            <a:ext cx="38394" cy="15399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502" name="Rectangle 502"/>
          <p:cNvSpPr/>
          <p:nvPr/>
        </p:nvSpPr>
        <p:spPr>
          <a:xfrm rot="-3937300">
            <a:off x="7853131" y="4579002"/>
            <a:ext cx="84385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o</a:t>
            </a:r>
          </a:p>
        </p:txBody>
      </p:sp>
      <p:sp>
        <p:nvSpPr>
          <p:cNvPr id="503" name="Rectangle 503"/>
          <p:cNvSpPr/>
          <p:nvPr/>
        </p:nvSpPr>
        <p:spPr>
          <a:xfrm rot="-4082990">
            <a:off x="7886247" y="4501810"/>
            <a:ext cx="84385" cy="15399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1087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n</a:t>
            </a:r>
          </a:p>
        </p:txBody>
      </p:sp>
      <p:sp>
        <p:nvSpPr>
          <p:cNvPr id="504" name="Rectangle 504"/>
          <p:cNvSpPr/>
          <p:nvPr/>
        </p:nvSpPr>
        <p:spPr>
          <a:xfrm rot="-3759834">
            <a:off x="4279731" y="2674390"/>
            <a:ext cx="89400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R</a:t>
            </a:r>
          </a:p>
        </p:txBody>
      </p:sp>
      <p:sp>
        <p:nvSpPr>
          <p:cNvPr id="505" name="Rectangle 505"/>
          <p:cNvSpPr/>
          <p:nvPr/>
        </p:nvSpPr>
        <p:spPr>
          <a:xfrm rot="-3632188">
            <a:off x="4329464" y="2601062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506" name="Rectangle 506"/>
          <p:cNvSpPr/>
          <p:nvPr/>
        </p:nvSpPr>
        <p:spPr>
          <a:xfrm rot="-3522199">
            <a:off x="4365020" y="2540487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s</a:t>
            </a:r>
          </a:p>
        </p:txBody>
      </p:sp>
      <p:sp>
        <p:nvSpPr>
          <p:cNvPr id="507" name="Rectangle 507"/>
          <p:cNvSpPr/>
          <p:nvPr/>
        </p:nvSpPr>
        <p:spPr>
          <a:xfrm rot="-3406313">
            <a:off x="4400933" y="2478931"/>
            <a:ext cx="75462" cy="1377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o</a:t>
            </a:r>
          </a:p>
        </p:txBody>
      </p:sp>
      <p:sp>
        <p:nvSpPr>
          <p:cNvPr id="508" name="Rectangle 508"/>
          <p:cNvSpPr/>
          <p:nvPr/>
        </p:nvSpPr>
        <p:spPr>
          <a:xfrm rot="-3281606">
            <a:off x="4445353" y="2413070"/>
            <a:ext cx="75655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u</a:t>
            </a:r>
          </a:p>
        </p:txBody>
      </p:sp>
      <p:sp>
        <p:nvSpPr>
          <p:cNvPr id="509" name="Rectangle 509"/>
          <p:cNvSpPr/>
          <p:nvPr/>
        </p:nvSpPr>
        <p:spPr>
          <a:xfrm rot="-3180050">
            <a:off x="4497309" y="2360689"/>
            <a:ext cx="48167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r</a:t>
            </a:r>
          </a:p>
        </p:txBody>
      </p:sp>
      <p:sp>
        <p:nvSpPr>
          <p:cNvPr id="510" name="Rectangle 510"/>
          <p:cNvSpPr/>
          <p:nvPr/>
        </p:nvSpPr>
        <p:spPr>
          <a:xfrm rot="-3084926">
            <a:off x="4523624" y="2313780"/>
            <a:ext cx="68669" cy="1377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511" name="Rectangle 511"/>
          <p:cNvSpPr/>
          <p:nvPr/>
        </p:nvSpPr>
        <p:spPr>
          <a:xfrm rot="-2973833">
            <a:off x="4568173" y="2259379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512" name="Rectangle 512"/>
          <p:cNvSpPr/>
          <p:nvPr/>
        </p:nvSpPr>
        <p:spPr>
          <a:xfrm rot="-3773165">
            <a:off x="4422400" y="2751223"/>
            <a:ext cx="68670" cy="1377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513" name="Rectangle 513"/>
          <p:cNvSpPr/>
          <p:nvPr/>
        </p:nvSpPr>
        <p:spPr>
          <a:xfrm rot="-3677586">
            <a:off x="4462585" y="2700441"/>
            <a:ext cx="41233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f</a:t>
            </a:r>
          </a:p>
        </p:txBody>
      </p:sp>
      <p:sp>
        <p:nvSpPr>
          <p:cNvPr id="514" name="Rectangle 514"/>
          <p:cNvSpPr/>
          <p:nvPr/>
        </p:nvSpPr>
        <p:spPr>
          <a:xfrm rot="-3605043">
            <a:off x="4483982" y="2662398"/>
            <a:ext cx="41233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f</a:t>
            </a:r>
          </a:p>
        </p:txBody>
      </p:sp>
      <p:sp>
        <p:nvSpPr>
          <p:cNvPr id="515" name="Rectangle 515"/>
          <p:cNvSpPr/>
          <p:nvPr/>
        </p:nvSpPr>
        <p:spPr>
          <a:xfrm rot="-3539102">
            <a:off x="4507474" y="2628356"/>
            <a:ext cx="34423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516" name="Rectangle 516"/>
          <p:cNvSpPr/>
          <p:nvPr/>
        </p:nvSpPr>
        <p:spPr>
          <a:xfrm rot="-3450597">
            <a:off x="4518001" y="2584231"/>
            <a:ext cx="68668" cy="1377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517" name="Rectangle 517"/>
          <p:cNvSpPr/>
          <p:nvPr/>
        </p:nvSpPr>
        <p:spPr>
          <a:xfrm rot="-3361080">
            <a:off x="4564033" y="2539327"/>
            <a:ext cx="34423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i</a:t>
            </a:r>
          </a:p>
        </p:txBody>
      </p:sp>
      <p:sp>
        <p:nvSpPr>
          <p:cNvPr id="518" name="Rectangle 518"/>
          <p:cNvSpPr/>
          <p:nvPr/>
        </p:nvSpPr>
        <p:spPr>
          <a:xfrm rot="-3270780">
            <a:off x="4577259" y="2495996"/>
            <a:ext cx="68670" cy="1377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e</a:t>
            </a:r>
          </a:p>
        </p:txBody>
      </p:sp>
      <p:sp>
        <p:nvSpPr>
          <p:cNvPr id="519" name="Rectangle 519"/>
          <p:cNvSpPr/>
          <p:nvPr/>
        </p:nvSpPr>
        <p:spPr>
          <a:xfrm rot="-3143767">
            <a:off x="4617779" y="2436333"/>
            <a:ext cx="7565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5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n</a:t>
            </a:r>
          </a:p>
        </p:txBody>
      </p:sp>
      <p:sp>
        <p:nvSpPr>
          <p:cNvPr id="520" name="Rectangle 520"/>
          <p:cNvSpPr/>
          <p:nvPr/>
        </p:nvSpPr>
        <p:spPr>
          <a:xfrm rot="-3017141">
            <a:off x="4667939" y="2378194"/>
            <a:ext cx="68670" cy="1377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2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c</a:t>
            </a:r>
          </a:p>
        </p:txBody>
      </p:sp>
      <p:sp>
        <p:nvSpPr>
          <p:cNvPr id="521" name="Rectangle 521"/>
          <p:cNvSpPr/>
          <p:nvPr/>
        </p:nvSpPr>
        <p:spPr>
          <a:xfrm rot="-2896617">
            <a:off x="4713790" y="2324310"/>
            <a:ext cx="68846" cy="1380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GB" sz="974" b="1" i="0" spc="0" baseline="0" dirty="0">
                <a:solidFill>
                  <a:srgbClr val="000000">
                    <a:alpha val="0"/>
                  </a:srgbClr>
                </a:solidFill>
                <a:latin typeface="Arial"/>
              </a:rPr>
              <a:t>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546A74-0434-90D3-C8FF-517C60A6B55C}"/>
              </a:ext>
            </a:extLst>
          </p:cNvPr>
          <p:cNvCxnSpPr>
            <a:cxnSpLocks/>
          </p:cNvCxnSpPr>
          <p:nvPr/>
        </p:nvCxnSpPr>
        <p:spPr>
          <a:xfrm>
            <a:off x="553084" y="880326"/>
            <a:ext cx="328587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D72AC46-C87C-0C86-37A4-50A4D808A72F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570358" y="1138174"/>
            <a:ext cx="8041321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5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4D4C8-3793-B0C7-FD3E-78D31730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Policy context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619725B-047D-AC4C-46D2-179CA3534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269" y="3632777"/>
            <a:ext cx="1343988" cy="1898650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380713-2FCA-FCE4-FEE2-935DD6889A3F}"/>
              </a:ext>
            </a:extLst>
          </p:cNvPr>
          <p:cNvCxnSpPr>
            <a:cxnSpLocks/>
          </p:cNvCxnSpPr>
          <p:nvPr/>
        </p:nvCxnSpPr>
        <p:spPr>
          <a:xfrm>
            <a:off x="607512" y="826718"/>
            <a:ext cx="3368140" cy="715"/>
          </a:xfrm>
          <a:prstGeom prst="line">
            <a:avLst/>
          </a:prstGeom>
          <a:ln w="28575">
            <a:solidFill>
              <a:srgbClr val="FF9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866E03F-EFC6-560D-1F8B-D2E824BC64BF}"/>
              </a:ext>
            </a:extLst>
          </p:cNvPr>
          <p:cNvSpPr/>
          <p:nvPr/>
        </p:nvSpPr>
        <p:spPr>
          <a:xfrm>
            <a:off x="459908" y="1354059"/>
            <a:ext cx="1416050" cy="1898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771CC1-56CF-F405-9740-50C1BA27F9F7}"/>
              </a:ext>
            </a:extLst>
          </p:cNvPr>
          <p:cNvSpPr txBox="1"/>
          <p:nvPr/>
        </p:nvSpPr>
        <p:spPr>
          <a:xfrm>
            <a:off x="571402" y="1916952"/>
            <a:ext cx="11845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Climate Change Act 2008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D0779-9491-443B-D53D-9C26206C9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509" y="3634700"/>
            <a:ext cx="1301817" cy="1886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D953E7-08B4-D0A2-8513-BABCA78E3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321" y="3600928"/>
            <a:ext cx="1358970" cy="1930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41C376-6048-4655-153C-C9B01F94F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1502" y="3566729"/>
            <a:ext cx="1426416" cy="196787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1E6746-0282-74A0-C974-FBCAB0A93C75}"/>
              </a:ext>
            </a:extLst>
          </p:cNvPr>
          <p:cNvSpPr/>
          <p:nvPr/>
        </p:nvSpPr>
        <p:spPr>
          <a:xfrm>
            <a:off x="10120636" y="3616852"/>
            <a:ext cx="1416050" cy="1898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5A9566-F404-642C-A579-790E2057A1B1}"/>
              </a:ext>
            </a:extLst>
          </p:cNvPr>
          <p:cNvSpPr txBox="1"/>
          <p:nvPr/>
        </p:nvSpPr>
        <p:spPr>
          <a:xfrm>
            <a:off x="10120636" y="4073611"/>
            <a:ext cx="1416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ptos Black" panose="020B0004020202020204" pitchFamily="34" charset="0"/>
              </a:rPr>
              <a:t>STFC Environmental Sustainability Strategy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C52C5-AF16-13B3-1D0D-1A340D322465}"/>
              </a:ext>
            </a:extLst>
          </p:cNvPr>
          <p:cNvSpPr/>
          <p:nvPr/>
        </p:nvSpPr>
        <p:spPr>
          <a:xfrm>
            <a:off x="2014269" y="1354059"/>
            <a:ext cx="1416050" cy="1898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CAB8C9-360B-4B86-5BEE-EDDBE4ABFBEF}"/>
              </a:ext>
            </a:extLst>
          </p:cNvPr>
          <p:cNvSpPr txBox="1"/>
          <p:nvPr/>
        </p:nvSpPr>
        <p:spPr>
          <a:xfrm>
            <a:off x="2039551" y="1536013"/>
            <a:ext cx="1390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  <a:p>
            <a:r>
              <a:rPr lang="en-GB" sz="1400" dirty="0"/>
              <a:t>HMG</a:t>
            </a:r>
          </a:p>
          <a:p>
            <a:r>
              <a:rPr lang="en-GB" sz="1400" dirty="0"/>
              <a:t>Greening Government Commitments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D95689-D7F5-D549-7C2E-88D0C3E31B82}"/>
              </a:ext>
            </a:extLst>
          </p:cNvPr>
          <p:cNvSpPr/>
          <p:nvPr/>
        </p:nvSpPr>
        <p:spPr>
          <a:xfrm>
            <a:off x="5033174" y="1366297"/>
            <a:ext cx="1416050" cy="1898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87AEBC7-027B-BD07-B02D-5D375BED9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4345" y="1392764"/>
            <a:ext cx="1286168" cy="5512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188B0A4-612E-91D6-E41E-4156712A21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2311" y="1970446"/>
            <a:ext cx="1190235" cy="11902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B13917-9F39-3E8F-52F1-0673C99A37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0838" y="1354059"/>
            <a:ext cx="1301817" cy="19140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BD9E65-E231-4DB4-A0B2-CE46416068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2781" y="1392764"/>
            <a:ext cx="1474522" cy="1808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319080-DE34-F921-175E-E5E8A79848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5900" y="1347763"/>
            <a:ext cx="1350205" cy="189865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37B44A4-B348-A504-3ABE-6BEDC60AF6D8}"/>
              </a:ext>
            </a:extLst>
          </p:cNvPr>
          <p:cNvSpPr/>
          <p:nvPr/>
        </p:nvSpPr>
        <p:spPr>
          <a:xfrm>
            <a:off x="8522017" y="3600928"/>
            <a:ext cx="1416050" cy="18986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Aptos Black" panose="020F0502020204030204" pitchFamily="34" charset="0"/>
              </a:rPr>
              <a:t>Carbon Budgets</a:t>
            </a:r>
          </a:p>
          <a:p>
            <a:pPr algn="ctr"/>
            <a:endParaRPr lang="en-GB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7699DE9-77B4-280E-6E01-51D494F43E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6292" y="3655759"/>
            <a:ext cx="1295342" cy="41785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EC67935-2BE0-153F-E9FE-E4A8F1EF36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22586" y="122128"/>
            <a:ext cx="705286" cy="70929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C2ADC7D-290A-1FE2-941D-B181005CC7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83973" y="651192"/>
            <a:ext cx="1072347" cy="107687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2BFCF8C-CE1C-0E7A-7494-4EE7B93B05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8586" y="5821609"/>
            <a:ext cx="950195" cy="95019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B0373CD-FCEE-D82E-A292-813D9CDB28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924" y="5357572"/>
            <a:ext cx="672995" cy="67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2" y="104687"/>
            <a:ext cx="11597323" cy="666441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1FF750-F9C1-33F9-2D69-4073EC180CC1}"/>
              </a:ext>
            </a:extLst>
          </p:cNvPr>
          <p:cNvSpPr/>
          <p:nvPr/>
        </p:nvSpPr>
        <p:spPr>
          <a:xfrm>
            <a:off x="4810539" y="5406887"/>
            <a:ext cx="5555974" cy="1123122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0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27309" y="1145929"/>
            <a:ext cx="5652446" cy="272364"/>
          </a:xfrm>
          <a:prstGeom prst="rect">
            <a:avLst/>
          </a:prstGeom>
          <a:solidFill>
            <a:srgbClr val="B4B4B4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defPPr>
              <a:defRPr lang="en-GB"/>
            </a:defPPr>
            <a:lvl1pPr defTabSz="1160463" eaLnBrk="0" hangingPunct="0">
              <a:spcAft>
                <a:spcPts val="300"/>
              </a:spcAft>
              <a:buClr>
                <a:srgbClr val="FF0000"/>
              </a:buClr>
              <a:buFont typeface="Wingdings" pitchFamily="2" charset="2"/>
              <a:buNone/>
              <a:defRPr sz="1200" b="1">
                <a:solidFill>
                  <a:srgbClr val="FF0000"/>
                </a:solidFill>
              </a:defRPr>
            </a:lvl1pPr>
            <a:lvl2pPr marL="742950" indent="-285750" defTabSz="1160463" eaLnBrk="0" hangingPunct="0"/>
            <a:lvl3pPr marL="1143000" indent="-228600" defTabSz="1160463" eaLnBrk="0" hangingPunct="0"/>
            <a:lvl4pPr marL="1600200" indent="-228600" defTabSz="1160463" eaLnBrk="0" hangingPunct="0"/>
            <a:lvl5pPr marL="2057400" indent="-228600" defTabSz="1160463" eaLnBrk="0" hangingPunct="0"/>
            <a:lvl6pPr marL="2514600" indent="-228600" defTabSz="116046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116046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116046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116046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defTabSz="1160004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324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Key Challenges</a:t>
            </a:r>
          </a:p>
        </p:txBody>
      </p:sp>
      <p:cxnSp>
        <p:nvCxnSpPr>
          <p:cNvPr id="21" name="Straight Connector 20"/>
          <p:cNvCxnSpPr/>
          <p:nvPr>
            <p:custDataLst>
              <p:tags r:id="rId2"/>
            </p:custDataLst>
          </p:nvPr>
        </p:nvCxnSpPr>
        <p:spPr bwMode="gray">
          <a:xfrm>
            <a:off x="445054" y="1514642"/>
            <a:ext cx="510683" cy="0"/>
          </a:xfrm>
          <a:prstGeom prst="line">
            <a:avLst/>
          </a:prstGeom>
          <a:ln w="57150">
            <a:solidFill>
              <a:schemeClr val="tx2"/>
            </a:solidFill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3"/>
            </p:custDataLst>
          </p:nvPr>
        </p:nvCxnSpPr>
        <p:spPr bwMode="gray">
          <a:xfrm>
            <a:off x="6215795" y="1514642"/>
            <a:ext cx="510683" cy="0"/>
          </a:xfrm>
          <a:prstGeom prst="line">
            <a:avLst/>
          </a:prstGeom>
          <a:noFill/>
          <a:ln w="476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lg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560986" y="1877883"/>
            <a:ext cx="53643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</a:t>
            </a:r>
            <a:r>
              <a:rPr lang="en-GB" sz="1600" b="1" dirty="0"/>
              <a:t>transition to net zero </a:t>
            </a:r>
            <a:r>
              <a:rPr lang="en-GB" sz="1600" dirty="0"/>
              <a:t>has been  - </a:t>
            </a:r>
          </a:p>
          <a:p>
            <a:pPr marL="742950" lvl="1" indent="-285750">
              <a:buClr>
                <a:srgbClr val="003088"/>
              </a:buClr>
              <a:buFont typeface="Wingdings" panose="05000000000000000000" pitchFamily="2" charset="2"/>
              <a:buChar char="ü"/>
            </a:pPr>
            <a:r>
              <a:rPr lang="en-GB" sz="1600" dirty="0"/>
              <a:t>Included in  STFC’s organisational strategic map and three year delivery plan; Objective 5: World-class impacts and Objective 6: A world-class organisation.  </a:t>
            </a:r>
          </a:p>
          <a:p>
            <a:pPr marL="742950" lvl="1" indent="-285750">
              <a:buClr>
                <a:srgbClr val="003088"/>
              </a:buClr>
              <a:buFont typeface="Wingdings" panose="05000000000000000000" pitchFamily="2" charset="2"/>
              <a:buChar char="ü"/>
            </a:pPr>
            <a:r>
              <a:rPr lang="en-GB" sz="1600" dirty="0"/>
              <a:t>Added as separate enabler in the strategic map.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</a:t>
            </a:r>
            <a:r>
              <a:rPr lang="en-GB" sz="1600" dirty="0">
                <a:solidFill>
                  <a:schemeClr val="dk1"/>
                </a:solidFill>
              </a:rPr>
              <a:t>Greening Government Commitments (GGC), set out by the UK Government, are incorporated into STFC’s </a:t>
            </a:r>
            <a:r>
              <a:rPr lang="en-GB" sz="1600" dirty="0"/>
              <a:t>ES Action Plan.</a:t>
            </a:r>
            <a:r>
              <a:rPr lang="en-GB" sz="1600" dirty="0">
                <a:solidFill>
                  <a:schemeClr val="dk1"/>
                </a:solidFill>
              </a:rPr>
              <a:t> These set out </a:t>
            </a:r>
            <a:r>
              <a:rPr lang="en-GB" sz="1600" b="1" dirty="0">
                <a:solidFill>
                  <a:schemeClr val="dk1"/>
                </a:solidFill>
              </a:rPr>
              <a:t>actions and targets </a:t>
            </a:r>
            <a:r>
              <a:rPr lang="en-GB" sz="1600" dirty="0">
                <a:solidFill>
                  <a:schemeClr val="dk1"/>
                </a:solidFill>
              </a:rPr>
              <a:t>that we need to take to </a:t>
            </a:r>
            <a:r>
              <a:rPr lang="en-GB" sz="1600" b="1" dirty="0">
                <a:solidFill>
                  <a:schemeClr val="dk1"/>
                </a:solidFill>
              </a:rPr>
              <a:t>reduce our impact on the environment</a:t>
            </a:r>
            <a:r>
              <a:rPr lang="en-GB" sz="1600" dirty="0">
                <a:solidFill>
                  <a:schemeClr val="dk1"/>
                </a:solidFill>
              </a:rPr>
              <a:t>. </a:t>
            </a:r>
          </a:p>
          <a:p>
            <a:pPr lvl="1">
              <a:buClr>
                <a:srgbClr val="FFC000"/>
              </a:buClr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</a:rPr>
              <a:t>Programme of </a:t>
            </a:r>
            <a:r>
              <a:rPr lang="en-GB" sz="1600" b="1" dirty="0">
                <a:solidFill>
                  <a:schemeClr val="dk1"/>
                </a:solidFill>
              </a:rPr>
              <a:t>staff &amp; leadership engagement </a:t>
            </a:r>
            <a:r>
              <a:rPr lang="en-GB" sz="1600" dirty="0">
                <a:solidFill>
                  <a:schemeClr val="dk1"/>
                </a:solidFill>
              </a:rPr>
              <a:t>has been offered across all areas of STFC.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dk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dk1"/>
                </a:solidFill>
              </a:rPr>
              <a:t>ES Impact Report </a:t>
            </a:r>
            <a:r>
              <a:rPr lang="en-GB" sz="1600" dirty="0">
                <a:solidFill>
                  <a:schemeClr val="dk1"/>
                </a:solidFill>
              </a:rPr>
              <a:t>launched showcasing success and priorities.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6314831" y="1711719"/>
            <a:ext cx="5088433" cy="4680117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85237" tIns="42617" rIns="85237" bIns="42617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80055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68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nivers Next for HSBC Light" panose="020B0403030202020203" pitchFamily="34" charset="0"/>
              <a:ea typeface="+mn-ea"/>
              <a:cs typeface="Arial" charset="0"/>
              <a:sym typeface="Univers Next for HSBC Light" panose="020B0403030202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44092" y="1853456"/>
            <a:ext cx="48299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Carbon Fund </a:t>
            </a:r>
            <a:r>
              <a:rPr lang="en-GB" sz="1600" dirty="0"/>
              <a:t>directed towards Estate.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Governance</a:t>
            </a:r>
            <a:r>
              <a:rPr lang="en-GB" sz="1600" dirty="0"/>
              <a:t> approach means that there is no clear accountability or prioritisation for ES and it does not feature within the </a:t>
            </a:r>
            <a:r>
              <a:rPr lang="en-GB" sz="1600" b="1" dirty="0"/>
              <a:t>Management and Governance of STFC </a:t>
            </a:r>
            <a:r>
              <a:rPr lang="en-GB" sz="1600" dirty="0"/>
              <a:t>document.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No</a:t>
            </a:r>
            <a:r>
              <a:rPr lang="en-GB" sz="1600" b="1" dirty="0"/>
              <a:t> oversight </a:t>
            </a:r>
            <a:r>
              <a:rPr lang="en-GB" sz="1600" dirty="0"/>
              <a:t>of ES projects and research being delivered.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Developing relationship </a:t>
            </a:r>
            <a:r>
              <a:rPr lang="en-GB" sz="1600" dirty="0"/>
              <a:t>between parts of UKRI, MRC, NERC and STFC on 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/>
              <a:t>Limited resource </a:t>
            </a:r>
            <a:r>
              <a:rPr lang="en-GB" sz="1600" dirty="0"/>
              <a:t>within ES Team outstrips perceived expectation on a range of policy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Prioritisation and </a:t>
            </a:r>
            <a:r>
              <a:rPr lang="en-GB" sz="1600" b="1" dirty="0"/>
              <a:t>understanding of the risk </a:t>
            </a:r>
            <a:r>
              <a:rPr lang="en-GB" sz="1600" dirty="0"/>
              <a:t>amongst STFC Leadership Team.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Departmentally led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Limited public face with stakeholders (via UKRI)</a:t>
            </a:r>
          </a:p>
        </p:txBody>
      </p:sp>
      <p:sp>
        <p:nvSpPr>
          <p:cNvPr id="34" name="Text Placeholder 3"/>
          <p:cNvSpPr txBox="1">
            <a:spLocks/>
          </p:cNvSpPr>
          <p:nvPr/>
        </p:nvSpPr>
        <p:spPr>
          <a:xfrm>
            <a:off x="448597" y="114209"/>
            <a:ext cx="11186573" cy="5909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marL="168145" indent="-16814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800" b="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i="0" dirty="0">
                <a:solidFill>
                  <a:srgbClr val="0030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 - Where We Are Today</a:t>
            </a:r>
          </a:p>
        </p:txBody>
      </p:sp>
      <p:sp>
        <p:nvSpPr>
          <p:cNvPr id="37" name="TextBox 3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5054" y="1150771"/>
            <a:ext cx="5596238" cy="281482"/>
          </a:xfrm>
          <a:prstGeom prst="rect">
            <a:avLst/>
          </a:prstGeom>
          <a:solidFill>
            <a:srgbClr val="B4B4B4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defPPr>
              <a:defRPr lang="en-GB"/>
            </a:defPPr>
            <a:lvl1pPr defTabSz="1160463" eaLnBrk="0" hangingPunct="0">
              <a:spcAft>
                <a:spcPts val="300"/>
              </a:spcAft>
              <a:buClr>
                <a:srgbClr val="FF0000"/>
              </a:buClr>
              <a:buFont typeface="Wingdings" pitchFamily="2" charset="2"/>
              <a:buNone/>
              <a:defRPr sz="1200" b="1">
                <a:solidFill>
                  <a:srgbClr val="FF0000"/>
                </a:solidFill>
              </a:defRPr>
            </a:lvl1pPr>
            <a:lvl2pPr marL="742950" indent="-285750" defTabSz="1160463" eaLnBrk="0" hangingPunct="0"/>
            <a:lvl3pPr marL="1143000" indent="-228600" defTabSz="1160463" eaLnBrk="0" hangingPunct="0"/>
            <a:lvl4pPr marL="1600200" indent="-228600" defTabSz="1160463" eaLnBrk="0" hangingPunct="0"/>
            <a:lvl5pPr marL="2057400" indent="-228600" defTabSz="1160463" eaLnBrk="0" hangingPunct="0"/>
            <a:lvl6pPr marL="2514600" indent="-228600" defTabSz="1160463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defTabSz="1160463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defTabSz="1160463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defTabSz="1160463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defTabSz="1160004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324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324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kumimoji="0" lang="en-GB" sz="1324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Achievements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B8E85-D7A2-39D7-AF0D-E3E8C9C2F01B}"/>
              </a:ext>
            </a:extLst>
          </p:cNvPr>
          <p:cNvCxnSpPr/>
          <p:nvPr/>
        </p:nvCxnSpPr>
        <p:spPr>
          <a:xfrm>
            <a:off x="560986" y="705140"/>
            <a:ext cx="690307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3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8126-EE77-B2F9-10F9-48BEBE49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Decarbonisation Opportunities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F88F7C-376A-7A5F-A2D7-8C44319DA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47" y="950164"/>
            <a:ext cx="9616853" cy="5624227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C6AAB6-3931-8C6B-1A97-E33C61B57E1B}"/>
              </a:ext>
            </a:extLst>
          </p:cNvPr>
          <p:cNvCxnSpPr/>
          <p:nvPr/>
        </p:nvCxnSpPr>
        <p:spPr>
          <a:xfrm>
            <a:off x="609600" y="800100"/>
            <a:ext cx="52705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5734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jnQaq7YEyo295OJxqhz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jnQaq7YEyo295OJxqhzw"/>
</p:tagLst>
</file>

<file path=ppt/theme/theme1.xml><?xml version="1.0" encoding="utf-8"?>
<a:theme xmlns:a="http://schemas.openxmlformats.org/drawingml/2006/main" name="Office Theme">
  <a:themeElements>
    <a:clrScheme name="STFC">
      <a:dk1>
        <a:srgbClr val="000000"/>
      </a:dk1>
      <a:lt1>
        <a:srgbClr val="FFFFFF"/>
      </a:lt1>
      <a:dk2>
        <a:srgbClr val="003088"/>
      </a:dk2>
      <a:lt2>
        <a:srgbClr val="E7E6E6"/>
      </a:lt2>
      <a:accent1>
        <a:srgbClr val="1E5DF8"/>
      </a:accent1>
      <a:accent2>
        <a:srgbClr val="FF6900"/>
      </a:accent2>
      <a:accent3>
        <a:srgbClr val="FF9D1B"/>
      </a:accent3>
      <a:accent4>
        <a:srgbClr val="FBBB10"/>
      </a:accent4>
      <a:accent5>
        <a:srgbClr val="5B9BD5"/>
      </a:accent5>
      <a:accent6>
        <a:srgbClr val="2E2C6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4cb4bc-0c61-4e7e-827c-4b205cdd1a42" xsi:nil="true"/>
    <Arup_TeamSpaceDocumentStatus xmlns="f64cb4bc-0c61-4e7e-827c-4b205cdd1a42" xsi:nil="true"/>
    <TeamSpaceRevision xmlns="f64cb4bc-0c61-4e7e-827c-4b205cdd1a42" xsi:nil="true"/>
    <Arup_TeamSpaceWorkstreamInternal xmlns="f64cb4bc-0c61-4e7e-827c-4b205cdd1a42" xsi:nil="true"/>
    <Issued_x0020_to_x0020__x0028_Organisation_x0029_ xmlns="f64cb4bc-0c61-4e7e-827c-4b205cdd1a42" xsi:nil="true"/>
    <TaxCatchAllLabel xmlns="f64cb4bc-0c61-4e7e-827c-4b205cdd1a42" xsi:nil="true"/>
    <Notes1 xmlns="f64cb4bc-0c61-4e7e-827c-4b205cdd1a42" xsi:nil="true"/>
    <Originating_x0020_Organisation xmlns="f64cb4bc-0c61-4e7e-827c-4b205cdd1a42" xsi:nil="true"/>
    <Arup_TeamSpaceDateReceived xmlns="f64cb4bc-0c61-4e7e-827c-4b205cdd1a42" xsi:nil="true"/>
    <Issued_x0020_to_x0020_Recipient xmlns="f64cb4bc-0c61-4e7e-827c-4b205cdd1a42" xsi:nil="true"/>
    <Originator xmlns="f64cb4bc-0c61-4e7e-827c-4b205cdd1a42" xsi:nil="true"/>
    <Document_x0020_Number-Ref xmlns="f64cb4bc-0c61-4e7e-827c-4b205cdd1a42" xsi:nil="true"/>
    <Arup_TeamSpaceDateIssued xmlns="f64cb4bc-0c61-4e7e-827c-4b205cdd1a42" xsi:nil="true"/>
    <lcf76f155ced4ddcb4097134ff3c332f xmlns="abbfe998-5e7b-44cd-9462-50a270699b2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ata and Document" ma:contentTypeID="0x0101002392094CBAD04C3AB0B65532217FA45A010044921A2AC271F74BA789F45AB4C58C1D" ma:contentTypeVersion="47" ma:contentTypeDescription="" ma:contentTypeScope="" ma:versionID="e5a7904c051efae2f3067b2103aaf950">
  <xsd:schema xmlns:xsd="http://www.w3.org/2001/XMLSchema" xmlns:xs="http://www.w3.org/2001/XMLSchema" xmlns:p="http://schemas.microsoft.com/office/2006/metadata/properties" xmlns:ns1="f64cb4bc-0c61-4e7e-827c-4b205cdd1a42" xmlns:ns3="abbfe998-5e7b-44cd-9462-50a270699b2c" targetNamespace="http://schemas.microsoft.com/office/2006/metadata/properties" ma:root="true" ma:fieldsID="83ba0bebab37c741613caa02950dac99" ns1:_="" ns3:_="">
    <xsd:import namespace="f64cb4bc-0c61-4e7e-827c-4b205cdd1a42"/>
    <xsd:import namespace="abbfe998-5e7b-44cd-9462-50a270699b2c"/>
    <xsd:element name="properties">
      <xsd:complexType>
        <xsd:sequence>
          <xsd:element name="documentManagement">
            <xsd:complexType>
              <xsd:all>
                <xsd:element ref="ns1:Document_x0020_Number-Ref" minOccurs="0"/>
                <xsd:element ref="ns1:TeamSpaceRevision" minOccurs="0"/>
                <xsd:element ref="ns1:Arup_TeamSpaceDocumentStatus" minOccurs="0"/>
                <xsd:element ref="ns1:Originating_x0020_Organisation" minOccurs="0"/>
                <xsd:element ref="ns1:Originator" minOccurs="0"/>
                <xsd:element ref="ns1:Arup_TeamSpaceDateIssued" minOccurs="0"/>
                <xsd:element ref="ns1:Arup_TeamSpaceDateReceived" minOccurs="0"/>
                <xsd:element ref="ns1:Issued_x0020_to_x0020__x0028_Organisation_x0029_" minOccurs="0"/>
                <xsd:element ref="ns1:Issued_x0020_to_x0020_Recipient" minOccurs="0"/>
                <xsd:element ref="ns1:Notes1" minOccurs="0"/>
                <xsd:element ref="ns3:MediaServiceMetadata" minOccurs="0"/>
                <xsd:element ref="ns3:MediaServiceFastMetadata" minOccurs="0"/>
                <xsd:element ref="ns1:TaxCatchAll" minOccurs="0"/>
                <xsd:element ref="ns1:TaxCatchAllLabel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1:SharedWithUsers" minOccurs="0"/>
                <xsd:element ref="ns1:SharedWithDetails" minOccurs="0"/>
                <xsd:element ref="ns1:Arup_TeamSpaceWorkstreamInternal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cb4bc-0c61-4e7e-827c-4b205cdd1a42" elementFormDefault="qualified">
    <xsd:import namespace="http://schemas.microsoft.com/office/2006/documentManagement/types"/>
    <xsd:import namespace="http://schemas.microsoft.com/office/infopath/2007/PartnerControls"/>
    <xsd:element name="Document_x0020_Number-Ref" ma:index="0" nillable="true" ma:displayName="Document Number-Ref" ma:description="Assigned Document Number/Reference" ma:internalName="Document_x0020_Number_x002d_Ref" ma:readOnly="false">
      <xsd:simpleType>
        <xsd:restriction base="dms:Text">
          <xsd:maxLength value="200"/>
        </xsd:restriction>
      </xsd:simpleType>
    </xsd:element>
    <xsd:element name="TeamSpaceRevision" ma:index="3" nillable="true" ma:displayName="Revision" ma:description="User-editable version number" ma:internalName="TeamSpaceRevision" ma:readOnly="false">
      <xsd:simpleType>
        <xsd:restriction base="dms:Text">
          <xsd:maxLength value="255"/>
        </xsd:restriction>
      </xsd:simpleType>
    </xsd:element>
    <xsd:element name="Arup_TeamSpaceDocumentStatus" ma:index="4" nillable="true" ma:displayName="Document Status" ma:description="Document Status" ma:format="Dropdown" ma:internalName="Arup_TeamSpaceDocumentStatus" ma:readOnly="false">
      <xsd:simpleType>
        <xsd:restriction base="dms:Choice">
          <xsd:enumeration value="Draft/WIP"/>
          <xsd:enumeration value="For Coordination"/>
          <xsd:enumeration value="For Information"/>
          <xsd:enumeration value="For Review &amp; Comment"/>
          <xsd:enumeration value="For Approval"/>
          <xsd:enumeration value="Issued"/>
          <xsd:enumeration value="Approved"/>
          <xsd:enumeration value="Superseded"/>
          <xsd:enumeration value="Final"/>
        </xsd:restriction>
      </xsd:simpleType>
    </xsd:element>
    <xsd:element name="Originating_x0020_Organisation" ma:index="5" nillable="true" ma:displayName="Originating Organisation" ma:format="Dropdown" ma:internalName="Originating_x0020_Organisation" ma:readOnly="false">
      <xsd:simpleType>
        <xsd:union memberTypes="dms:Text">
          <xsd:simpleType>
            <xsd:restriction base="dms:Choice">
              <xsd:enumeration value="Arup"/>
              <xsd:enumeration value="UKRI"/>
              <xsd:enumeration value="NERC"/>
              <xsd:enumeration value="UKRI-NERC"/>
              <xsd:enumeration value="BGS"/>
              <xsd:enumeration value="Uni-Aberdeen"/>
              <xsd:enumeration value="Aecom"/>
              <xsd:enumeration value="Axis"/>
              <xsd:enumeration value="Copper"/>
              <xsd:enumeration value="Geo Eng"/>
              <xsd:enumeration value="Inosys"/>
              <xsd:enumeration value="Tracs"/>
            </xsd:restriction>
          </xsd:simpleType>
        </xsd:union>
      </xsd:simpleType>
    </xsd:element>
    <xsd:element name="Originator" ma:index="6" nillable="true" ma:displayName="Originator" ma:description="Name of Originator" ma:internalName="Originator" ma:readOnly="false">
      <xsd:simpleType>
        <xsd:restriction base="dms:Text">
          <xsd:maxLength value="150"/>
        </xsd:restriction>
      </xsd:simpleType>
    </xsd:element>
    <xsd:element name="Arup_TeamSpaceDateIssued" ma:index="7" nillable="true" ma:displayName="Date Issued" ma:format="DateOnly" ma:internalName="Date_x0020_Issued" ma:readOnly="false">
      <xsd:simpleType>
        <xsd:restriction base="dms:DateTime"/>
      </xsd:simpleType>
    </xsd:element>
    <xsd:element name="Arup_TeamSpaceDateReceived" ma:index="8" nillable="true" ma:displayName="Date Received" ma:format="DateOnly" ma:internalName="Date_x0020_Received" ma:readOnly="false">
      <xsd:simpleType>
        <xsd:restriction base="dms:DateTime"/>
      </xsd:simpleType>
    </xsd:element>
    <xsd:element name="Issued_x0020_to_x0020__x0028_Organisation_x0029_" ma:index="9" nillable="true" ma:displayName="Issued to (Organisation)" ma:format="Dropdown" ma:internalName="Issued_x0020_to_x0020__x0028_Organisation_x0029_" ma:readOnly="false">
      <xsd:simpleType>
        <xsd:union memberTypes="dms:Text">
          <xsd:simpleType>
            <xsd:restriction base="dms:Choice">
              <xsd:enumeration value="Arup"/>
              <xsd:enumeration value="UKRI"/>
              <xsd:enumeration value="NERC"/>
              <xsd:enumeration value="UKRI-NERC"/>
              <xsd:enumeration value="BGS"/>
              <xsd:enumeration value="Uni-Aberdeen"/>
              <xsd:enumeration value="Aecom"/>
              <xsd:enumeration value="Axis"/>
              <xsd:enumeration value="Copper"/>
              <xsd:enumeration value="Geo Eng"/>
              <xsd:enumeration value="Inosys"/>
              <xsd:enumeration value="Tracs"/>
            </xsd:restriction>
          </xsd:simpleType>
        </xsd:union>
      </xsd:simpleType>
    </xsd:element>
    <xsd:element name="Issued_x0020_to_x0020_Recipient" ma:index="10" nillable="true" ma:displayName="Issued to Recipient (Name)" ma:description="Name of Recipient" ma:internalName="Issued_x0020_to_x0020_Recipient_x0020__x0028_Name_x0029_" ma:readOnly="false">
      <xsd:simpleType>
        <xsd:restriction base="dms:Text">
          <xsd:maxLength value="150"/>
        </xsd:restriction>
      </xsd:simpleType>
    </xsd:element>
    <xsd:element name="Notes1" ma:index="11" nillable="true" ma:displayName="Notes" ma:internalName="Notes0" ma:readOnly="false">
      <xsd:simpleType>
        <xsd:restriction base="dms:Text">
          <xsd:maxLength value="255"/>
        </xsd:restriction>
      </xsd:simpleType>
    </xsd:element>
    <xsd:element name="TaxCatchAll" ma:index="19" nillable="true" ma:displayName="Taxonomy Catch All Column" ma:hidden="true" ma:list="{c881413b-6cb3-49a0-96ca-3951c4262fe7}" ma:internalName="TaxCatchAll" ma:readOnly="false" ma:showField="CatchAllData" ma:web="f64cb4bc-0c61-4e7e-827c-4b205cdd1a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c881413b-6cb3-49a0-96ca-3951c4262fe7}" ma:internalName="TaxCatchAllLabel" ma:readOnly="false" ma:showField="CatchAllDataLabel" ma:web="f64cb4bc-0c61-4e7e-827c-4b205cdd1a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hidden="true" ma:internalName="SharedWithDetails" ma:readOnly="true">
      <xsd:simpleType>
        <xsd:restriction base="dms:Note"/>
      </xsd:simpleType>
    </xsd:element>
    <xsd:element name="Arup_TeamSpaceWorkstreamInternal" ma:index="30" nillable="true" ma:displayName="Workstream" ma:default="Partner" ma:format="Dropdown" ma:hidden="true" ma:internalName="Arup_TeamSpaceWorkstreamInternal" ma:readOnly="false">
      <xsd:simpleType>
        <xsd:restriction base="dms:Choice">
          <xsd:enumeration value="Client"/>
          <xsd:enumeration value="Management"/>
          <xsd:enumeration value="Email"/>
          <xsd:enumeration value="Incoming"/>
          <xsd:enumeration value="Outgoing"/>
          <xsd:enumeration value="Confidential"/>
          <xsd:enumeration value="Shared"/>
          <xsd:enumeration value="Delivery"/>
          <xsd:enumeration value="Partn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fe998-5e7b-44cd-9462-50a270699b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f907feb-2135-424b-9e5e-2a3ef7dbb3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3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F96E5B-2F22-4AF0-AB5C-8405A41C5CBE}">
  <ds:schemaRefs>
    <ds:schemaRef ds:uri="abbfe998-5e7b-44cd-9462-50a270699b2c"/>
    <ds:schemaRef ds:uri="f64cb4bc-0c61-4e7e-827c-4b205cdd1a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0B4512-F37B-482E-8F56-5BA8D89C24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BCA17D-C64A-4536-935A-69FA6527B95C}">
  <ds:schemaRefs>
    <ds:schemaRef ds:uri="abbfe998-5e7b-44cd-9462-50a270699b2c"/>
    <ds:schemaRef ds:uri="f64cb4bc-0c61-4e7e-827c-4b205cdd1a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82fa3fd3-029b-403d-91b4-1dc930cb0e60}" enabled="1" method="Standard" siteId="{4ae48b41-0137-4599-8661-fc641fe77b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2293</Words>
  <Application>Microsoft Office PowerPoint</Application>
  <PresentationFormat>Widescreen</PresentationFormat>
  <Paragraphs>478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SimSun</vt:lpstr>
      <vt:lpstr>Abadi</vt:lpstr>
      <vt:lpstr>Aptos</vt:lpstr>
      <vt:lpstr>Aptos Black</vt:lpstr>
      <vt:lpstr>Arial</vt:lpstr>
      <vt:lpstr>Courier New</vt:lpstr>
      <vt:lpstr>Roboto</vt:lpstr>
      <vt:lpstr>Times New Roman</vt:lpstr>
      <vt:lpstr>Univers Next for HSBC Light</vt:lpstr>
      <vt:lpstr>Wingdings</vt:lpstr>
      <vt:lpstr>Office Theme</vt:lpstr>
      <vt:lpstr>Environmental Sustainability Overview   Jo Colwell Programme Director  Environmental Sustainability  26th November 2024</vt:lpstr>
      <vt:lpstr>What is Environmental Sustainability</vt:lpstr>
      <vt:lpstr>PowerPoint Presentation</vt:lpstr>
      <vt:lpstr>PowerPoint Presentation</vt:lpstr>
      <vt:lpstr>PowerPoint Presentation</vt:lpstr>
      <vt:lpstr>UK Policy context</vt:lpstr>
      <vt:lpstr>PowerPoint Presentation</vt:lpstr>
      <vt:lpstr>PowerPoint Presentation</vt:lpstr>
      <vt:lpstr>Decarbonisation Opportunities  </vt:lpstr>
      <vt:lpstr>Decarbonisation Opportunities  </vt:lpstr>
      <vt:lpstr>STFC’s Environmental Sustainability Strategy</vt:lpstr>
      <vt:lpstr>Evidence-base to inform the Strategy – What we did</vt:lpstr>
      <vt:lpstr>Evidence-base to inform the Strategy – What we heard</vt:lpstr>
      <vt:lpstr>An overview of our Environmental Sustainability Strategy</vt:lpstr>
      <vt:lpstr>Focus for 2025/26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</dc:creator>
  <cp:lastModifiedBy>Colwell, Jo (STFC,RAL,COO)</cp:lastModifiedBy>
  <cp:revision>14</cp:revision>
  <dcterms:created xsi:type="dcterms:W3CDTF">2024-03-04T10:06:24Z</dcterms:created>
  <dcterms:modified xsi:type="dcterms:W3CDTF">2024-11-26T11:04:45Z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0x0101002392094CBAD04C3AB0B65532217FA45A010044921A2AC271F74BA789F45AB4C58C1D</vt:lpwstr>
  </property>
  <property fmtid="{D5CDD505-2E9C-101B-9397-08002B2CF9AE}" pid="3" name="MediaServiceImageTags">
    <vt:lpwstr/>
  </property>
  <property fmtid="{D5CDD505-2E9C-101B-9397-08002B2CF9AE}" pid="4" name="Arup_Tags">
    <vt:lpwstr/>
  </property>
  <property fmtid="{D5CDD505-2E9C-101B-9397-08002B2CF9AE}" pid="5" name="CO_Topics">
    <vt:lpwstr/>
  </property>
  <property fmtid="{D5CDD505-2E9C-101B-9397-08002B2CF9AE}" pid="6" name="Arup_TypeOfContent">
    <vt:lpwstr/>
  </property>
  <property fmtid="{D5CDD505-2E9C-101B-9397-08002B2CF9AE}" pid="7" name="CO_Communities">
    <vt:lpwstr/>
  </property>
</Properties>
</file>