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mp" ContentType="image/png"/>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2.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3.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1"/>
    <p:sldMasterId id="2147483683" r:id="rId2"/>
    <p:sldMasterId id="2147483696" r:id="rId3"/>
    <p:sldMasterId id="2147483711" r:id="rId4"/>
  </p:sldMasterIdLst>
  <p:notesMasterIdLst>
    <p:notesMasterId r:id="rId62"/>
  </p:notesMasterIdLst>
  <p:sldIdLst>
    <p:sldId id="256" r:id="rId5"/>
    <p:sldId id="518" r:id="rId6"/>
    <p:sldId id="395" r:id="rId7"/>
    <p:sldId id="383" r:id="rId8"/>
    <p:sldId id="378" r:id="rId9"/>
    <p:sldId id="520" r:id="rId10"/>
    <p:sldId id="519" r:id="rId11"/>
    <p:sldId id="297" r:id="rId12"/>
    <p:sldId id="521" r:id="rId13"/>
    <p:sldId id="1130" r:id="rId14"/>
    <p:sldId id="4251" r:id="rId15"/>
    <p:sldId id="4252" r:id="rId16"/>
    <p:sldId id="4258" r:id="rId17"/>
    <p:sldId id="4254" r:id="rId18"/>
    <p:sldId id="286" r:id="rId19"/>
    <p:sldId id="1129" r:id="rId20"/>
    <p:sldId id="522" r:id="rId21"/>
    <p:sldId id="298" r:id="rId22"/>
    <p:sldId id="1131" r:id="rId23"/>
    <p:sldId id="291" r:id="rId24"/>
    <p:sldId id="409" r:id="rId25"/>
    <p:sldId id="778" r:id="rId26"/>
    <p:sldId id="400" r:id="rId27"/>
    <p:sldId id="261" r:id="rId28"/>
    <p:sldId id="1132" r:id="rId29"/>
    <p:sldId id="4210" r:id="rId30"/>
    <p:sldId id="293" r:id="rId31"/>
    <p:sldId id="843" r:id="rId32"/>
    <p:sldId id="299" r:id="rId33"/>
    <p:sldId id="4259" r:id="rId34"/>
    <p:sldId id="4267" r:id="rId35"/>
    <p:sldId id="4260" r:id="rId36"/>
    <p:sldId id="294" r:id="rId37"/>
    <p:sldId id="311" r:id="rId38"/>
    <p:sldId id="4257" r:id="rId39"/>
    <p:sldId id="306" r:id="rId40"/>
    <p:sldId id="4265" r:id="rId41"/>
    <p:sldId id="500" r:id="rId42"/>
    <p:sldId id="303" r:id="rId43"/>
    <p:sldId id="304" r:id="rId44"/>
    <p:sldId id="4268" r:id="rId45"/>
    <p:sldId id="4226" r:id="rId46"/>
    <p:sldId id="4227" r:id="rId47"/>
    <p:sldId id="514" r:id="rId48"/>
    <p:sldId id="509" r:id="rId49"/>
    <p:sldId id="503" r:id="rId50"/>
    <p:sldId id="4239" r:id="rId51"/>
    <p:sldId id="292" r:id="rId52"/>
    <p:sldId id="411" r:id="rId53"/>
    <p:sldId id="4264" r:id="rId54"/>
    <p:sldId id="4266" r:id="rId55"/>
    <p:sldId id="506" r:id="rId56"/>
    <p:sldId id="511" r:id="rId57"/>
    <p:sldId id="512" r:id="rId58"/>
    <p:sldId id="1646" r:id="rId59"/>
    <p:sldId id="1709" r:id="rId60"/>
    <p:sldId id="4283" r:id="rId6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62626"/>
    <a:srgbClr val="113F05"/>
    <a:srgbClr val="FF9933"/>
    <a:srgbClr val="FF99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6" autoAdjust="0"/>
    <p:restoredTop sz="94660"/>
  </p:normalViewPr>
  <p:slideViewPr>
    <p:cSldViewPr snapToGrid="0">
      <p:cViewPr varScale="1">
        <p:scale>
          <a:sx n="70" d="100"/>
          <a:sy n="70" d="100"/>
        </p:scale>
        <p:origin x="536" y="5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presProps" Target="presProps.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tableStyles" Target="tableStyles.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viewProps" Target="viewProp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C713861-D958-45B0-A29E-B69601F125FC}"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en-GB"/>
        </a:p>
      </dgm:t>
    </dgm:pt>
    <dgm:pt modelId="{23CDFFD1-599A-463F-9C0A-E0092F921655}">
      <dgm:prSet phldrT="[Text]" custT="1"/>
      <dgm:spPr>
        <a:xfrm>
          <a:off x="13017" y="0"/>
          <a:ext cx="2647171" cy="839763"/>
        </a:xfrm>
        <a:prstGeom prst="rect">
          <a:avLst/>
        </a:prstGeom>
        <a:solidFill>
          <a:srgbClr val="92D050"/>
        </a:solidFill>
        <a:ln w="19050" cap="flat" cmpd="sng" algn="ctr">
          <a:noFill/>
          <a:prstDash val="solid"/>
        </a:ln>
        <a:effectLst>
          <a:outerShdw blurRad="63500" sx="102000" sy="102000" algn="ctr" rotWithShape="0">
            <a:prstClr val="black">
              <a:alpha val="40000"/>
            </a:prstClr>
          </a:outerShdw>
        </a:effectLst>
      </dgm:spPr>
      <dgm:t>
        <a:bodyPr/>
        <a:lstStyle/>
        <a:p>
          <a:pPr>
            <a:buNone/>
          </a:pPr>
          <a:r>
            <a:rPr lang="en-GB" sz="2400">
              <a:solidFill>
                <a:sysClr val="window" lastClr="FFFFFF"/>
              </a:solidFill>
              <a:effectLst>
                <a:outerShdw blurRad="38100" dist="38100" dir="2700000" algn="tl">
                  <a:srgbClr val="000000">
                    <a:alpha val="43137"/>
                  </a:srgbClr>
                </a:outerShdw>
              </a:effectLst>
              <a:latin typeface="Arial"/>
              <a:ea typeface="+mn-ea"/>
              <a:cs typeface="+mn-cs"/>
            </a:rPr>
            <a:t>Safety benefit</a:t>
          </a:r>
        </a:p>
      </dgm:t>
    </dgm:pt>
    <dgm:pt modelId="{52430735-F33E-4D85-BA32-EAF20E91C635}" type="parTrans" cxnId="{36D5338E-4E60-4539-A076-2CFAA1429041}">
      <dgm:prSet/>
      <dgm:spPr/>
      <dgm:t>
        <a:bodyPr/>
        <a:lstStyle/>
        <a:p>
          <a:endParaRPr lang="en-GB"/>
        </a:p>
      </dgm:t>
    </dgm:pt>
    <dgm:pt modelId="{011BBB3B-CBB9-4E79-A96F-FB832AF42E3B}" type="sibTrans" cxnId="{36D5338E-4E60-4539-A076-2CFAA1429041}">
      <dgm:prSet/>
      <dgm:spPr/>
      <dgm:t>
        <a:bodyPr/>
        <a:lstStyle/>
        <a:p>
          <a:endParaRPr lang="en-GB"/>
        </a:p>
      </dgm:t>
    </dgm:pt>
    <dgm:pt modelId="{208DA86C-4038-4F80-A19E-ED5D50D2AC9D}">
      <dgm:prSet phldrT="[Text]" custT="1"/>
      <dgm:spPr>
        <a:xfrm>
          <a:off x="13017" y="839763"/>
          <a:ext cx="2647171" cy="1536500"/>
        </a:xfrm>
        <a:prstGeom prst="rect">
          <a:avLst/>
        </a:prstGeom>
        <a:solidFill>
          <a:srgbClr val="DDDDDD">
            <a:alpha val="90000"/>
            <a:tint val="40000"/>
            <a:hueOff val="0"/>
            <a:satOff val="0"/>
            <a:lumOff val="0"/>
            <a:alphaOff val="0"/>
          </a:srgbClr>
        </a:solidFill>
        <a:ln w="19050" cap="flat" cmpd="sng" algn="ctr">
          <a:solidFill>
            <a:srgbClr val="DDDDDD">
              <a:alpha val="90000"/>
              <a:tint val="40000"/>
              <a:hueOff val="0"/>
              <a:satOff val="0"/>
              <a:lumOff val="0"/>
              <a:alphaOff val="0"/>
            </a:srgbClr>
          </a:solidFill>
          <a:prstDash val="solid"/>
        </a:ln>
        <a:effectLst/>
      </dgm:spPr>
      <dgm:t>
        <a:bodyPr/>
        <a:lstStyle/>
        <a:p>
          <a:pPr>
            <a:buChar char="•"/>
          </a:pPr>
          <a:r>
            <a:rPr lang="en-GB" sz="1800">
              <a:solidFill>
                <a:srgbClr val="0055A0">
                  <a:hueOff val="0"/>
                  <a:satOff val="0"/>
                  <a:lumOff val="0"/>
                  <a:alphaOff val="0"/>
                </a:srgbClr>
              </a:solidFill>
              <a:latin typeface="Arial"/>
              <a:ea typeface="+mn-ea"/>
              <a:cs typeface="+mn-cs"/>
            </a:rPr>
            <a:t>Lower dose rates and committed doses</a:t>
          </a:r>
        </a:p>
      </dgm:t>
    </dgm:pt>
    <dgm:pt modelId="{03C50475-CD4C-46C0-AB28-C562A8CEF844}" type="parTrans" cxnId="{308A9213-8AB8-4935-A9E5-47E6A40941D9}">
      <dgm:prSet/>
      <dgm:spPr/>
      <dgm:t>
        <a:bodyPr/>
        <a:lstStyle/>
        <a:p>
          <a:endParaRPr lang="en-GB"/>
        </a:p>
      </dgm:t>
    </dgm:pt>
    <dgm:pt modelId="{FF3D1A58-60AF-48B9-81D3-B090D7EC6266}" type="sibTrans" cxnId="{308A9213-8AB8-4935-A9E5-47E6A40941D9}">
      <dgm:prSet/>
      <dgm:spPr/>
      <dgm:t>
        <a:bodyPr/>
        <a:lstStyle/>
        <a:p>
          <a:endParaRPr lang="en-GB"/>
        </a:p>
      </dgm:t>
    </dgm:pt>
    <dgm:pt modelId="{9134A744-15BF-4CBF-A901-B93E245D55E4}">
      <dgm:prSet phldrT="[Text]" custT="1"/>
      <dgm:spPr>
        <a:xfrm>
          <a:off x="3030793" y="0"/>
          <a:ext cx="2647171" cy="839763"/>
        </a:xfrm>
        <a:prstGeom prst="rect">
          <a:avLst/>
        </a:prstGeom>
        <a:solidFill>
          <a:srgbClr val="0070C0"/>
        </a:solidFill>
        <a:ln w="19050" cap="flat" cmpd="sng" algn="ctr">
          <a:noFill/>
          <a:prstDash val="solid"/>
        </a:ln>
        <a:effectLst>
          <a:outerShdw blurRad="63500" sx="102000" sy="102000" algn="ctr" rotWithShape="0">
            <a:prstClr val="black">
              <a:alpha val="40000"/>
            </a:prstClr>
          </a:outerShdw>
        </a:effectLst>
      </dgm:spPr>
      <dgm:t>
        <a:bodyPr/>
        <a:lstStyle/>
        <a:p>
          <a:pPr>
            <a:buNone/>
          </a:pPr>
          <a:r>
            <a:rPr lang="en-GB" sz="2400">
              <a:solidFill>
                <a:sysClr val="window" lastClr="FFFFFF"/>
              </a:solidFill>
              <a:effectLst>
                <a:outerShdw blurRad="38100" dist="38100" dir="2700000" algn="tl">
                  <a:srgbClr val="000000">
                    <a:alpha val="43137"/>
                  </a:srgbClr>
                </a:outerShdw>
              </a:effectLst>
              <a:latin typeface="Arial"/>
              <a:ea typeface="+mn-ea"/>
              <a:cs typeface="+mn-cs"/>
            </a:rPr>
            <a:t>Operational benefit</a:t>
          </a:r>
        </a:p>
      </dgm:t>
    </dgm:pt>
    <dgm:pt modelId="{F573D32C-7C9C-47A3-B542-E2C6EAB78EC4}" type="parTrans" cxnId="{EE711FE5-20C7-4502-97E2-77C852B6DAB1}">
      <dgm:prSet/>
      <dgm:spPr/>
      <dgm:t>
        <a:bodyPr/>
        <a:lstStyle/>
        <a:p>
          <a:endParaRPr lang="en-GB"/>
        </a:p>
      </dgm:t>
    </dgm:pt>
    <dgm:pt modelId="{1E99B60F-B33B-418C-BAA9-83EE99BCF465}" type="sibTrans" cxnId="{EE711FE5-20C7-4502-97E2-77C852B6DAB1}">
      <dgm:prSet/>
      <dgm:spPr/>
      <dgm:t>
        <a:bodyPr/>
        <a:lstStyle/>
        <a:p>
          <a:endParaRPr lang="en-GB"/>
        </a:p>
      </dgm:t>
    </dgm:pt>
    <dgm:pt modelId="{A2413EEE-D717-4AAA-A4CD-674A5CCCE1D0}">
      <dgm:prSet phldrT="[Text]" custT="1"/>
      <dgm:spPr>
        <a:xfrm>
          <a:off x="3030793" y="839763"/>
          <a:ext cx="2647171" cy="1536500"/>
        </a:xfrm>
        <a:prstGeom prst="rect">
          <a:avLst/>
        </a:prstGeom>
        <a:solidFill>
          <a:srgbClr val="DDDDDD">
            <a:alpha val="90000"/>
            <a:tint val="40000"/>
            <a:hueOff val="0"/>
            <a:satOff val="0"/>
            <a:lumOff val="0"/>
            <a:alphaOff val="0"/>
          </a:srgbClr>
        </a:solidFill>
        <a:ln w="19050" cap="flat" cmpd="sng" algn="ctr">
          <a:solidFill>
            <a:srgbClr val="DDDDDD">
              <a:alpha val="90000"/>
              <a:tint val="40000"/>
              <a:hueOff val="0"/>
              <a:satOff val="0"/>
              <a:lumOff val="0"/>
              <a:alphaOff val="0"/>
            </a:srgbClr>
          </a:solidFill>
          <a:prstDash val="solid"/>
        </a:ln>
        <a:effectLst/>
      </dgm:spPr>
      <dgm:t>
        <a:bodyPr/>
        <a:lstStyle/>
        <a:p>
          <a:pPr>
            <a:buChar char="•"/>
          </a:pPr>
          <a:r>
            <a:rPr lang="en-GB" sz="1800">
              <a:solidFill>
                <a:srgbClr val="0055A0">
                  <a:hueOff val="0"/>
                  <a:satOff val="0"/>
                  <a:lumOff val="0"/>
                  <a:alphaOff val="0"/>
                </a:srgbClr>
              </a:solidFill>
              <a:latin typeface="Arial"/>
              <a:ea typeface="+mn-ea"/>
              <a:cs typeface="+mn-cs"/>
            </a:rPr>
            <a:t>Reduced downtime due to faster access</a:t>
          </a:r>
        </a:p>
      </dgm:t>
    </dgm:pt>
    <dgm:pt modelId="{3DFD8735-F886-42A0-BD09-CAAE8C5E5F46}" type="parTrans" cxnId="{A2BB27BA-7705-4B20-A656-18BC28B4E56F}">
      <dgm:prSet/>
      <dgm:spPr/>
      <dgm:t>
        <a:bodyPr/>
        <a:lstStyle/>
        <a:p>
          <a:endParaRPr lang="en-GB"/>
        </a:p>
      </dgm:t>
    </dgm:pt>
    <dgm:pt modelId="{6E80FDDD-0A84-41FE-BFEA-F90BF073D09E}" type="sibTrans" cxnId="{A2BB27BA-7705-4B20-A656-18BC28B4E56F}">
      <dgm:prSet/>
      <dgm:spPr/>
      <dgm:t>
        <a:bodyPr/>
        <a:lstStyle/>
        <a:p>
          <a:endParaRPr lang="en-GB"/>
        </a:p>
      </dgm:t>
    </dgm:pt>
    <dgm:pt modelId="{12092843-8593-41EC-B345-529B53B7E7E4}">
      <dgm:prSet phldrT="[Text]" custT="1"/>
      <dgm:spPr>
        <a:xfrm>
          <a:off x="3030793" y="839763"/>
          <a:ext cx="2647171" cy="1536500"/>
        </a:xfrm>
        <a:prstGeom prst="rect">
          <a:avLst/>
        </a:prstGeom>
        <a:solidFill>
          <a:srgbClr val="DDDDDD">
            <a:alpha val="90000"/>
            <a:tint val="40000"/>
            <a:hueOff val="0"/>
            <a:satOff val="0"/>
            <a:lumOff val="0"/>
            <a:alphaOff val="0"/>
          </a:srgbClr>
        </a:solidFill>
        <a:ln w="19050" cap="flat" cmpd="sng" algn="ctr">
          <a:solidFill>
            <a:srgbClr val="DDDDDD">
              <a:alpha val="90000"/>
              <a:tint val="40000"/>
              <a:hueOff val="0"/>
              <a:satOff val="0"/>
              <a:lumOff val="0"/>
              <a:alphaOff val="0"/>
            </a:srgbClr>
          </a:solidFill>
          <a:prstDash val="solid"/>
        </a:ln>
        <a:effectLst/>
      </dgm:spPr>
      <dgm:t>
        <a:bodyPr/>
        <a:lstStyle/>
        <a:p>
          <a:pPr>
            <a:buChar char="•"/>
          </a:pPr>
          <a:r>
            <a:rPr lang="en-GB" sz="1800">
              <a:solidFill>
                <a:srgbClr val="0055A0">
                  <a:hueOff val="0"/>
                  <a:satOff val="0"/>
                  <a:lumOff val="0"/>
                  <a:alphaOff val="0"/>
                </a:srgbClr>
              </a:solidFill>
              <a:latin typeface="Arial"/>
              <a:ea typeface="+mn-ea"/>
              <a:cs typeface="+mn-cs"/>
            </a:rPr>
            <a:t>Less restrictions for manipulation &amp; access</a:t>
          </a:r>
        </a:p>
      </dgm:t>
    </dgm:pt>
    <dgm:pt modelId="{77CF5279-CDB7-40A9-A573-78A813517B76}" type="parTrans" cxnId="{9805F969-59BA-4CB1-9FA1-09D34A50BB08}">
      <dgm:prSet/>
      <dgm:spPr/>
      <dgm:t>
        <a:bodyPr/>
        <a:lstStyle/>
        <a:p>
          <a:endParaRPr lang="en-GB"/>
        </a:p>
      </dgm:t>
    </dgm:pt>
    <dgm:pt modelId="{FE4EF904-09BF-474C-A670-8FF4DCAC01AD}" type="sibTrans" cxnId="{9805F969-59BA-4CB1-9FA1-09D34A50BB08}">
      <dgm:prSet/>
      <dgm:spPr/>
      <dgm:t>
        <a:bodyPr/>
        <a:lstStyle/>
        <a:p>
          <a:endParaRPr lang="en-GB"/>
        </a:p>
      </dgm:t>
    </dgm:pt>
    <dgm:pt modelId="{E42512CA-6271-47CF-9BF2-205DBA05FD5B}">
      <dgm:prSet phldrT="[Text]" custT="1"/>
      <dgm:spPr>
        <a:xfrm>
          <a:off x="6048569" y="-101571"/>
          <a:ext cx="2843350" cy="839763"/>
        </a:xfrm>
        <a:prstGeom prst="rect">
          <a:avLst/>
        </a:prstGeom>
        <a:solidFill>
          <a:srgbClr val="C00000"/>
        </a:solidFill>
        <a:ln w="19050" cap="flat" cmpd="sng" algn="ctr">
          <a:noFill/>
          <a:prstDash val="solid"/>
        </a:ln>
        <a:effectLst>
          <a:outerShdw blurRad="63500" sx="102000" sy="102000" algn="ctr" rotWithShape="0">
            <a:prstClr val="black">
              <a:alpha val="40000"/>
            </a:prstClr>
          </a:outerShdw>
        </a:effectLst>
      </dgm:spPr>
      <dgm:t>
        <a:bodyPr/>
        <a:lstStyle/>
        <a:p>
          <a:pPr>
            <a:buNone/>
          </a:pPr>
          <a:r>
            <a:rPr lang="en-GB" sz="2400">
              <a:solidFill>
                <a:sysClr val="window" lastClr="FFFFFF"/>
              </a:solidFill>
              <a:effectLst>
                <a:outerShdw blurRad="38100" dist="38100" dir="2700000" algn="tl">
                  <a:srgbClr val="000000">
                    <a:alpha val="43137"/>
                  </a:srgbClr>
                </a:outerShdw>
              </a:effectLst>
              <a:latin typeface="Arial"/>
              <a:ea typeface="+mn-ea"/>
              <a:cs typeface="+mn-cs"/>
            </a:rPr>
            <a:t>End of life-cycle benefit</a:t>
          </a:r>
        </a:p>
      </dgm:t>
    </dgm:pt>
    <dgm:pt modelId="{9D896F94-6A20-4022-938D-4DA72294379A}" type="parTrans" cxnId="{C5FFB842-9107-43E7-9076-C59C8EEC44EF}">
      <dgm:prSet/>
      <dgm:spPr/>
      <dgm:t>
        <a:bodyPr/>
        <a:lstStyle/>
        <a:p>
          <a:endParaRPr lang="en-GB"/>
        </a:p>
      </dgm:t>
    </dgm:pt>
    <dgm:pt modelId="{A62EC7B2-5106-4159-8ACE-CDA74D816063}" type="sibTrans" cxnId="{C5FFB842-9107-43E7-9076-C59C8EEC44EF}">
      <dgm:prSet/>
      <dgm:spPr/>
      <dgm:t>
        <a:bodyPr/>
        <a:lstStyle/>
        <a:p>
          <a:endParaRPr lang="en-GB"/>
        </a:p>
      </dgm:t>
    </dgm:pt>
    <dgm:pt modelId="{2A5FC1DA-48F8-4FB5-B6CE-5368EFE3142C}">
      <dgm:prSet phldrT="[Text]" custT="1"/>
      <dgm:spPr>
        <a:xfrm>
          <a:off x="6048701" y="738192"/>
          <a:ext cx="2843085" cy="1739643"/>
        </a:xfrm>
        <a:prstGeom prst="rect">
          <a:avLst/>
        </a:prstGeom>
        <a:solidFill>
          <a:srgbClr val="DDDDDD">
            <a:alpha val="90000"/>
            <a:tint val="40000"/>
            <a:hueOff val="0"/>
            <a:satOff val="0"/>
            <a:lumOff val="0"/>
            <a:alphaOff val="0"/>
          </a:srgbClr>
        </a:solidFill>
        <a:ln w="19050" cap="flat" cmpd="sng" algn="ctr">
          <a:solidFill>
            <a:srgbClr val="DDDDDD">
              <a:alpha val="90000"/>
              <a:tint val="40000"/>
              <a:hueOff val="0"/>
              <a:satOff val="0"/>
              <a:lumOff val="0"/>
              <a:alphaOff val="0"/>
            </a:srgbClr>
          </a:solidFill>
          <a:prstDash val="solid"/>
        </a:ln>
        <a:effectLst/>
      </dgm:spPr>
      <dgm:t>
        <a:bodyPr/>
        <a:lstStyle/>
        <a:p>
          <a:pPr>
            <a:buChar char="•"/>
          </a:pPr>
          <a:r>
            <a:rPr lang="en-GB" sz="1800">
              <a:solidFill>
                <a:srgbClr val="0055A0">
                  <a:hueOff val="0"/>
                  <a:satOff val="0"/>
                  <a:lumOff val="0"/>
                  <a:alphaOff val="0"/>
                </a:srgbClr>
              </a:solidFill>
              <a:latin typeface="Arial"/>
              <a:ea typeface="+mn-ea"/>
              <a:cs typeface="+mn-cs"/>
            </a:rPr>
            <a:t>Smaller amount and less critical radioactive waste</a:t>
          </a:r>
        </a:p>
      </dgm:t>
    </dgm:pt>
    <dgm:pt modelId="{28C5ED9D-AD01-4BB3-9DC9-B164D6A42C5D}" type="parTrans" cxnId="{D86FB8CB-2FB5-46F2-925E-BC159BDB966E}">
      <dgm:prSet/>
      <dgm:spPr/>
      <dgm:t>
        <a:bodyPr/>
        <a:lstStyle/>
        <a:p>
          <a:endParaRPr lang="en-GB"/>
        </a:p>
      </dgm:t>
    </dgm:pt>
    <dgm:pt modelId="{FFD1BE9D-AEB6-4005-B6EE-0717492D3496}" type="sibTrans" cxnId="{D86FB8CB-2FB5-46F2-925E-BC159BDB966E}">
      <dgm:prSet/>
      <dgm:spPr/>
      <dgm:t>
        <a:bodyPr/>
        <a:lstStyle/>
        <a:p>
          <a:endParaRPr lang="en-GB"/>
        </a:p>
      </dgm:t>
    </dgm:pt>
    <dgm:pt modelId="{F2977DAB-5076-4F16-A539-12D39D987A43}">
      <dgm:prSet phldrT="[Text]" custT="1"/>
      <dgm:spPr>
        <a:xfrm>
          <a:off x="13017" y="839763"/>
          <a:ext cx="2647171" cy="1536500"/>
        </a:xfrm>
        <a:prstGeom prst="rect">
          <a:avLst/>
        </a:prstGeom>
        <a:solidFill>
          <a:srgbClr val="DDDDDD">
            <a:alpha val="90000"/>
            <a:tint val="40000"/>
            <a:hueOff val="0"/>
            <a:satOff val="0"/>
            <a:lumOff val="0"/>
            <a:alphaOff val="0"/>
          </a:srgbClr>
        </a:solidFill>
        <a:ln w="19050" cap="flat" cmpd="sng" algn="ctr">
          <a:solidFill>
            <a:srgbClr val="DDDDDD">
              <a:alpha val="90000"/>
              <a:tint val="40000"/>
              <a:hueOff val="0"/>
              <a:satOff val="0"/>
              <a:lumOff val="0"/>
              <a:alphaOff val="0"/>
            </a:srgbClr>
          </a:solidFill>
          <a:prstDash val="solid"/>
        </a:ln>
        <a:effectLst/>
      </dgm:spPr>
      <dgm:t>
        <a:bodyPr/>
        <a:lstStyle/>
        <a:p>
          <a:pPr>
            <a:buChar char="•"/>
          </a:pPr>
          <a:endParaRPr lang="en-GB" sz="2400">
            <a:solidFill>
              <a:srgbClr val="0055A0">
                <a:hueOff val="0"/>
                <a:satOff val="0"/>
                <a:lumOff val="0"/>
                <a:alphaOff val="0"/>
              </a:srgbClr>
            </a:solidFill>
            <a:latin typeface="Arial"/>
            <a:ea typeface="+mn-ea"/>
            <a:cs typeface="+mn-cs"/>
          </a:endParaRPr>
        </a:p>
      </dgm:t>
    </dgm:pt>
    <dgm:pt modelId="{16A0790C-ADAB-4796-947C-05A9F8517009}" type="parTrans" cxnId="{D0805831-F6AD-4B82-8AC3-1727E9CEF4CC}">
      <dgm:prSet/>
      <dgm:spPr/>
      <dgm:t>
        <a:bodyPr/>
        <a:lstStyle/>
        <a:p>
          <a:endParaRPr lang="en-GB"/>
        </a:p>
      </dgm:t>
    </dgm:pt>
    <dgm:pt modelId="{26BA1033-2434-412A-AAB8-30BEA63F02B6}" type="sibTrans" cxnId="{D0805831-F6AD-4B82-8AC3-1727E9CEF4CC}">
      <dgm:prSet/>
      <dgm:spPr/>
      <dgm:t>
        <a:bodyPr/>
        <a:lstStyle/>
        <a:p>
          <a:endParaRPr lang="en-GB"/>
        </a:p>
      </dgm:t>
    </dgm:pt>
    <dgm:pt modelId="{7573560A-D391-4854-A3EE-D668E20E8C00}">
      <dgm:prSet phldrT="[Text]" custT="1"/>
      <dgm:spPr>
        <a:xfrm>
          <a:off x="6048701" y="738192"/>
          <a:ext cx="2843085" cy="1739643"/>
        </a:xfrm>
        <a:prstGeom prst="rect">
          <a:avLst/>
        </a:prstGeom>
        <a:solidFill>
          <a:srgbClr val="DDDDDD">
            <a:alpha val="90000"/>
            <a:tint val="40000"/>
            <a:hueOff val="0"/>
            <a:satOff val="0"/>
            <a:lumOff val="0"/>
            <a:alphaOff val="0"/>
          </a:srgbClr>
        </a:solidFill>
        <a:ln w="19050" cap="flat" cmpd="sng" algn="ctr">
          <a:solidFill>
            <a:srgbClr val="DDDDDD">
              <a:alpha val="90000"/>
              <a:tint val="40000"/>
              <a:hueOff val="0"/>
              <a:satOff val="0"/>
              <a:lumOff val="0"/>
              <a:alphaOff val="0"/>
            </a:srgbClr>
          </a:solidFill>
          <a:prstDash val="solid"/>
        </a:ln>
        <a:effectLst/>
      </dgm:spPr>
      <dgm:t>
        <a:bodyPr/>
        <a:lstStyle/>
        <a:p>
          <a:pPr>
            <a:buChar char="•"/>
          </a:pPr>
          <a:r>
            <a:rPr lang="en-US" sz="1800">
              <a:solidFill>
                <a:srgbClr val="0055A0">
                  <a:hueOff val="0"/>
                  <a:satOff val="0"/>
                  <a:lumOff val="0"/>
                  <a:alphaOff val="0"/>
                </a:srgbClr>
              </a:solidFill>
              <a:latin typeface="Arial"/>
              <a:ea typeface="+mn-ea"/>
              <a:cs typeface="+mn-cs"/>
            </a:rPr>
            <a:t>Smaller financial burden</a:t>
          </a:r>
          <a:endParaRPr lang="en-GB" sz="1800">
            <a:solidFill>
              <a:srgbClr val="0055A0">
                <a:hueOff val="0"/>
                <a:satOff val="0"/>
                <a:lumOff val="0"/>
                <a:alphaOff val="0"/>
              </a:srgbClr>
            </a:solidFill>
            <a:latin typeface="Arial"/>
            <a:ea typeface="+mn-ea"/>
            <a:cs typeface="+mn-cs"/>
          </a:endParaRPr>
        </a:p>
      </dgm:t>
    </dgm:pt>
    <dgm:pt modelId="{59E83427-F18E-4AC3-9527-5E5E64A76520}" type="parTrans" cxnId="{885B78B1-CF39-4A8E-B128-16D67F94DA98}">
      <dgm:prSet/>
      <dgm:spPr/>
      <dgm:t>
        <a:bodyPr/>
        <a:lstStyle/>
        <a:p>
          <a:endParaRPr lang="en-GB"/>
        </a:p>
      </dgm:t>
    </dgm:pt>
    <dgm:pt modelId="{565E600D-54B4-4ADC-88F1-C586064A56F2}" type="sibTrans" cxnId="{885B78B1-CF39-4A8E-B128-16D67F94DA98}">
      <dgm:prSet/>
      <dgm:spPr/>
      <dgm:t>
        <a:bodyPr/>
        <a:lstStyle/>
        <a:p>
          <a:endParaRPr lang="en-GB"/>
        </a:p>
      </dgm:t>
    </dgm:pt>
    <dgm:pt modelId="{6E815230-ADBF-4E4A-81D4-1004BCB650B1}">
      <dgm:prSet phldrT="[Text]" custT="1"/>
      <dgm:spPr>
        <a:xfrm>
          <a:off x="6048701" y="738192"/>
          <a:ext cx="2843085" cy="1739643"/>
        </a:xfrm>
        <a:prstGeom prst="rect">
          <a:avLst/>
        </a:prstGeom>
        <a:solidFill>
          <a:srgbClr val="DDDDDD">
            <a:alpha val="90000"/>
            <a:tint val="40000"/>
            <a:hueOff val="0"/>
            <a:satOff val="0"/>
            <a:lumOff val="0"/>
            <a:alphaOff val="0"/>
          </a:srgbClr>
        </a:solidFill>
        <a:ln w="19050" cap="flat" cmpd="sng" algn="ctr">
          <a:solidFill>
            <a:srgbClr val="DDDDDD">
              <a:alpha val="90000"/>
              <a:tint val="40000"/>
              <a:hueOff val="0"/>
              <a:satOff val="0"/>
              <a:lumOff val="0"/>
              <a:alphaOff val="0"/>
            </a:srgbClr>
          </a:solidFill>
          <a:prstDash val="solid"/>
        </a:ln>
        <a:effectLst/>
      </dgm:spPr>
      <dgm:t>
        <a:bodyPr/>
        <a:lstStyle/>
        <a:p>
          <a:pPr>
            <a:buChar char="•"/>
          </a:pPr>
          <a:endParaRPr lang="en-GB" sz="1800">
            <a:solidFill>
              <a:srgbClr val="0055A0">
                <a:hueOff val="0"/>
                <a:satOff val="0"/>
                <a:lumOff val="0"/>
                <a:alphaOff val="0"/>
              </a:srgbClr>
            </a:solidFill>
            <a:latin typeface="Arial"/>
            <a:ea typeface="+mn-ea"/>
            <a:cs typeface="+mn-cs"/>
          </a:endParaRPr>
        </a:p>
      </dgm:t>
    </dgm:pt>
    <dgm:pt modelId="{64063126-9DF9-4C3E-A815-92C1217B0043}" type="parTrans" cxnId="{57A0E3E8-F9A4-4BBF-9120-006C11C12791}">
      <dgm:prSet/>
      <dgm:spPr/>
      <dgm:t>
        <a:bodyPr/>
        <a:lstStyle/>
        <a:p>
          <a:endParaRPr lang="en-GB"/>
        </a:p>
      </dgm:t>
    </dgm:pt>
    <dgm:pt modelId="{F6DFDA40-F9A6-4F38-AA14-4ACC90AF806D}" type="sibTrans" cxnId="{57A0E3E8-F9A4-4BBF-9120-006C11C12791}">
      <dgm:prSet/>
      <dgm:spPr/>
      <dgm:t>
        <a:bodyPr/>
        <a:lstStyle/>
        <a:p>
          <a:endParaRPr lang="en-GB"/>
        </a:p>
      </dgm:t>
    </dgm:pt>
    <dgm:pt modelId="{D73C6E68-B6D5-408C-BB91-102AC5A44220}">
      <dgm:prSet phldrT="[Text]" custT="1"/>
      <dgm:spPr>
        <a:xfrm>
          <a:off x="3030793" y="839763"/>
          <a:ext cx="2647171" cy="1536500"/>
        </a:xfrm>
        <a:prstGeom prst="rect">
          <a:avLst/>
        </a:prstGeom>
        <a:solidFill>
          <a:srgbClr val="DDDDDD">
            <a:alpha val="90000"/>
            <a:tint val="40000"/>
            <a:hueOff val="0"/>
            <a:satOff val="0"/>
            <a:lumOff val="0"/>
            <a:alphaOff val="0"/>
          </a:srgbClr>
        </a:solidFill>
        <a:ln w="19050" cap="flat" cmpd="sng" algn="ctr">
          <a:solidFill>
            <a:srgbClr val="DDDDDD">
              <a:alpha val="90000"/>
              <a:tint val="40000"/>
              <a:hueOff val="0"/>
              <a:satOff val="0"/>
              <a:lumOff val="0"/>
              <a:alphaOff val="0"/>
            </a:srgbClr>
          </a:solidFill>
          <a:prstDash val="solid"/>
        </a:ln>
        <a:effectLst/>
      </dgm:spPr>
      <dgm:t>
        <a:bodyPr/>
        <a:lstStyle/>
        <a:p>
          <a:pPr>
            <a:buChar char="•"/>
          </a:pPr>
          <a:endParaRPr lang="en-GB" sz="1800">
            <a:solidFill>
              <a:srgbClr val="0055A0">
                <a:hueOff val="0"/>
                <a:satOff val="0"/>
                <a:lumOff val="0"/>
                <a:alphaOff val="0"/>
              </a:srgbClr>
            </a:solidFill>
            <a:latin typeface="Arial"/>
            <a:ea typeface="+mn-ea"/>
            <a:cs typeface="+mn-cs"/>
          </a:endParaRPr>
        </a:p>
      </dgm:t>
    </dgm:pt>
    <dgm:pt modelId="{B06F4DFD-25E5-4478-9661-31D0B34FA12B}" type="parTrans" cxnId="{B8915BBD-0495-4014-AEFD-860942479107}">
      <dgm:prSet/>
      <dgm:spPr/>
      <dgm:t>
        <a:bodyPr/>
        <a:lstStyle/>
        <a:p>
          <a:endParaRPr lang="en-GB"/>
        </a:p>
      </dgm:t>
    </dgm:pt>
    <dgm:pt modelId="{F01FCFFF-3499-4A85-9691-F9D24729BC5C}" type="sibTrans" cxnId="{B8915BBD-0495-4014-AEFD-860942479107}">
      <dgm:prSet/>
      <dgm:spPr/>
      <dgm:t>
        <a:bodyPr/>
        <a:lstStyle/>
        <a:p>
          <a:endParaRPr lang="en-GB"/>
        </a:p>
      </dgm:t>
    </dgm:pt>
    <dgm:pt modelId="{63CC8FF7-E1E0-4D30-8B47-3FDB6BEFE850}" type="pres">
      <dgm:prSet presAssocID="{8C713861-D958-45B0-A29E-B69601F125FC}" presName="Name0" presStyleCnt="0">
        <dgm:presLayoutVars>
          <dgm:dir/>
          <dgm:animLvl val="lvl"/>
          <dgm:resizeHandles val="exact"/>
        </dgm:presLayoutVars>
      </dgm:prSet>
      <dgm:spPr/>
    </dgm:pt>
    <dgm:pt modelId="{F20B0DC3-D5AD-4331-8A85-4AA82D17445A}" type="pres">
      <dgm:prSet presAssocID="{23CDFFD1-599A-463F-9C0A-E0092F921655}" presName="composite" presStyleCnt="0"/>
      <dgm:spPr/>
    </dgm:pt>
    <dgm:pt modelId="{F07FBB58-D11F-469E-9A51-1B3B874B2C2C}" type="pres">
      <dgm:prSet presAssocID="{23CDFFD1-599A-463F-9C0A-E0092F921655}" presName="parTx" presStyleLbl="alignNode1" presStyleIdx="0" presStyleCnt="3">
        <dgm:presLayoutVars>
          <dgm:chMax val="0"/>
          <dgm:chPref val="0"/>
          <dgm:bulletEnabled val="1"/>
        </dgm:presLayoutVars>
      </dgm:prSet>
      <dgm:spPr/>
    </dgm:pt>
    <dgm:pt modelId="{7B5D670C-758D-4457-A48A-45BB333D58CA}" type="pres">
      <dgm:prSet presAssocID="{23CDFFD1-599A-463F-9C0A-E0092F921655}" presName="desTx" presStyleLbl="alignAccFollowNode1" presStyleIdx="0" presStyleCnt="3">
        <dgm:presLayoutVars>
          <dgm:bulletEnabled val="1"/>
        </dgm:presLayoutVars>
      </dgm:prSet>
      <dgm:spPr/>
    </dgm:pt>
    <dgm:pt modelId="{BD0CD8DB-DD9B-4693-8F26-E50479BA628A}" type="pres">
      <dgm:prSet presAssocID="{011BBB3B-CBB9-4E79-A96F-FB832AF42E3B}" presName="space" presStyleCnt="0"/>
      <dgm:spPr/>
    </dgm:pt>
    <dgm:pt modelId="{2736C8FF-E7E6-4CB6-8B6C-B4EDDD2910C9}" type="pres">
      <dgm:prSet presAssocID="{9134A744-15BF-4CBF-A901-B93E245D55E4}" presName="composite" presStyleCnt="0"/>
      <dgm:spPr/>
    </dgm:pt>
    <dgm:pt modelId="{F9996FEA-31FF-431A-A264-D105B92D00EC}" type="pres">
      <dgm:prSet presAssocID="{9134A744-15BF-4CBF-A901-B93E245D55E4}" presName="parTx" presStyleLbl="alignNode1" presStyleIdx="1" presStyleCnt="3">
        <dgm:presLayoutVars>
          <dgm:chMax val="0"/>
          <dgm:chPref val="0"/>
          <dgm:bulletEnabled val="1"/>
        </dgm:presLayoutVars>
      </dgm:prSet>
      <dgm:spPr/>
    </dgm:pt>
    <dgm:pt modelId="{4C61DB49-DC94-497D-8FFB-442AB5353D45}" type="pres">
      <dgm:prSet presAssocID="{9134A744-15BF-4CBF-A901-B93E245D55E4}" presName="desTx" presStyleLbl="alignAccFollowNode1" presStyleIdx="1" presStyleCnt="3">
        <dgm:presLayoutVars>
          <dgm:bulletEnabled val="1"/>
        </dgm:presLayoutVars>
      </dgm:prSet>
      <dgm:spPr/>
    </dgm:pt>
    <dgm:pt modelId="{809D146A-8D9A-425F-BBB9-373FEB567CE3}" type="pres">
      <dgm:prSet presAssocID="{1E99B60F-B33B-418C-BAA9-83EE99BCF465}" presName="space" presStyleCnt="0"/>
      <dgm:spPr/>
    </dgm:pt>
    <dgm:pt modelId="{0D546593-8EBB-415F-BD86-89538A4D74C0}" type="pres">
      <dgm:prSet presAssocID="{E42512CA-6271-47CF-9BF2-205DBA05FD5B}" presName="composite" presStyleCnt="0"/>
      <dgm:spPr/>
    </dgm:pt>
    <dgm:pt modelId="{88AC9244-EEDD-4D85-A3BC-AE8DCF1DEABA}" type="pres">
      <dgm:prSet presAssocID="{E42512CA-6271-47CF-9BF2-205DBA05FD5B}" presName="parTx" presStyleLbl="alignNode1" presStyleIdx="2" presStyleCnt="3" custScaleX="107306">
        <dgm:presLayoutVars>
          <dgm:chMax val="0"/>
          <dgm:chPref val="0"/>
          <dgm:bulletEnabled val="1"/>
        </dgm:presLayoutVars>
      </dgm:prSet>
      <dgm:spPr/>
    </dgm:pt>
    <dgm:pt modelId="{64ADD3CB-A575-4237-98CA-0C2E6AA23B6F}" type="pres">
      <dgm:prSet presAssocID="{E42512CA-6271-47CF-9BF2-205DBA05FD5B}" presName="desTx" presStyleLbl="alignAccFollowNode1" presStyleIdx="2" presStyleCnt="3" custScaleX="107296">
        <dgm:presLayoutVars>
          <dgm:bulletEnabled val="1"/>
        </dgm:presLayoutVars>
      </dgm:prSet>
      <dgm:spPr/>
    </dgm:pt>
  </dgm:ptLst>
  <dgm:cxnLst>
    <dgm:cxn modelId="{308A9213-8AB8-4935-A9E5-47E6A40941D9}" srcId="{23CDFFD1-599A-463F-9C0A-E0092F921655}" destId="{208DA86C-4038-4F80-A19E-ED5D50D2AC9D}" srcOrd="0" destOrd="0" parTransId="{03C50475-CD4C-46C0-AB28-C562A8CEF844}" sibTransId="{FF3D1A58-60AF-48B9-81D3-B090D7EC6266}"/>
    <dgm:cxn modelId="{D0805831-F6AD-4B82-8AC3-1727E9CEF4CC}" srcId="{23CDFFD1-599A-463F-9C0A-E0092F921655}" destId="{F2977DAB-5076-4F16-A539-12D39D987A43}" srcOrd="1" destOrd="0" parTransId="{16A0790C-ADAB-4796-947C-05A9F8517009}" sibTransId="{26BA1033-2434-412A-AAB8-30BEA63F02B6}"/>
    <dgm:cxn modelId="{DE20B83E-F42C-42B3-857A-E053CC2D88AF}" type="presOf" srcId="{D73C6E68-B6D5-408C-BB91-102AC5A44220}" destId="{4C61DB49-DC94-497D-8FFB-442AB5353D45}" srcOrd="0" destOrd="1" presId="urn:microsoft.com/office/officeart/2005/8/layout/hList1"/>
    <dgm:cxn modelId="{C5FFB842-9107-43E7-9076-C59C8EEC44EF}" srcId="{8C713861-D958-45B0-A29E-B69601F125FC}" destId="{E42512CA-6271-47CF-9BF2-205DBA05FD5B}" srcOrd="2" destOrd="0" parTransId="{9D896F94-6A20-4022-938D-4DA72294379A}" sibTransId="{A62EC7B2-5106-4159-8ACE-CDA74D816063}"/>
    <dgm:cxn modelId="{917FF546-20E4-4D5D-8A37-90892DEF9AD5}" type="presOf" srcId="{23CDFFD1-599A-463F-9C0A-E0092F921655}" destId="{F07FBB58-D11F-469E-9A51-1B3B874B2C2C}" srcOrd="0" destOrd="0" presId="urn:microsoft.com/office/officeart/2005/8/layout/hList1"/>
    <dgm:cxn modelId="{9805F969-59BA-4CB1-9FA1-09D34A50BB08}" srcId="{9134A744-15BF-4CBF-A901-B93E245D55E4}" destId="{12092843-8593-41EC-B345-529B53B7E7E4}" srcOrd="2" destOrd="0" parTransId="{77CF5279-CDB7-40A9-A573-78A813517B76}" sibTransId="{FE4EF904-09BF-474C-A670-8FF4DCAC01AD}"/>
    <dgm:cxn modelId="{B80A107B-1FFF-4D82-9344-0644B73B8ABD}" type="presOf" srcId="{A2413EEE-D717-4AAA-A4CD-674A5CCCE1D0}" destId="{4C61DB49-DC94-497D-8FFB-442AB5353D45}" srcOrd="0" destOrd="0" presId="urn:microsoft.com/office/officeart/2005/8/layout/hList1"/>
    <dgm:cxn modelId="{A0885781-08DE-4667-A83C-BAB644661077}" type="presOf" srcId="{12092843-8593-41EC-B345-529B53B7E7E4}" destId="{4C61DB49-DC94-497D-8FFB-442AB5353D45}" srcOrd="0" destOrd="2" presId="urn:microsoft.com/office/officeart/2005/8/layout/hList1"/>
    <dgm:cxn modelId="{8CE44E8B-4BC1-4283-B3A5-63F349FF8986}" type="presOf" srcId="{8C713861-D958-45B0-A29E-B69601F125FC}" destId="{63CC8FF7-E1E0-4D30-8B47-3FDB6BEFE850}" srcOrd="0" destOrd="0" presId="urn:microsoft.com/office/officeart/2005/8/layout/hList1"/>
    <dgm:cxn modelId="{36D5338E-4E60-4539-A076-2CFAA1429041}" srcId="{8C713861-D958-45B0-A29E-B69601F125FC}" destId="{23CDFFD1-599A-463F-9C0A-E0092F921655}" srcOrd="0" destOrd="0" parTransId="{52430735-F33E-4D85-BA32-EAF20E91C635}" sibTransId="{011BBB3B-CBB9-4E79-A96F-FB832AF42E3B}"/>
    <dgm:cxn modelId="{2EE4C78F-9778-4C7A-A76A-5AEF956BCEE2}" type="presOf" srcId="{F2977DAB-5076-4F16-A539-12D39D987A43}" destId="{7B5D670C-758D-4457-A48A-45BB333D58CA}" srcOrd="0" destOrd="1" presId="urn:microsoft.com/office/officeart/2005/8/layout/hList1"/>
    <dgm:cxn modelId="{F0920295-E247-4543-9BB0-B12A420D7BFB}" type="presOf" srcId="{2A5FC1DA-48F8-4FB5-B6CE-5368EFE3142C}" destId="{64ADD3CB-A575-4237-98CA-0C2E6AA23B6F}" srcOrd="0" destOrd="0" presId="urn:microsoft.com/office/officeart/2005/8/layout/hList1"/>
    <dgm:cxn modelId="{9FC96FA6-6CE8-4D24-84EB-95354051E2FF}" type="presOf" srcId="{208DA86C-4038-4F80-A19E-ED5D50D2AC9D}" destId="{7B5D670C-758D-4457-A48A-45BB333D58CA}" srcOrd="0" destOrd="0" presId="urn:microsoft.com/office/officeart/2005/8/layout/hList1"/>
    <dgm:cxn modelId="{885B78B1-CF39-4A8E-B128-16D67F94DA98}" srcId="{E42512CA-6271-47CF-9BF2-205DBA05FD5B}" destId="{7573560A-D391-4854-A3EE-D668E20E8C00}" srcOrd="2" destOrd="0" parTransId="{59E83427-F18E-4AC3-9527-5E5E64A76520}" sibTransId="{565E600D-54B4-4ADC-88F1-C586064A56F2}"/>
    <dgm:cxn modelId="{A2BB27BA-7705-4B20-A656-18BC28B4E56F}" srcId="{9134A744-15BF-4CBF-A901-B93E245D55E4}" destId="{A2413EEE-D717-4AAA-A4CD-674A5CCCE1D0}" srcOrd="0" destOrd="0" parTransId="{3DFD8735-F886-42A0-BD09-CAAE8C5E5F46}" sibTransId="{6E80FDDD-0A84-41FE-BFEA-F90BF073D09E}"/>
    <dgm:cxn modelId="{B8915BBD-0495-4014-AEFD-860942479107}" srcId="{9134A744-15BF-4CBF-A901-B93E245D55E4}" destId="{D73C6E68-B6D5-408C-BB91-102AC5A44220}" srcOrd="1" destOrd="0" parTransId="{B06F4DFD-25E5-4478-9661-31D0B34FA12B}" sibTransId="{F01FCFFF-3499-4A85-9691-F9D24729BC5C}"/>
    <dgm:cxn modelId="{D86FB8CB-2FB5-46F2-925E-BC159BDB966E}" srcId="{E42512CA-6271-47CF-9BF2-205DBA05FD5B}" destId="{2A5FC1DA-48F8-4FB5-B6CE-5368EFE3142C}" srcOrd="0" destOrd="0" parTransId="{28C5ED9D-AD01-4BB3-9DC9-B164D6A42C5D}" sibTransId="{FFD1BE9D-AEB6-4005-B6EE-0717492D3496}"/>
    <dgm:cxn modelId="{313D2DD1-A59B-4912-9133-40330DC2505E}" type="presOf" srcId="{7573560A-D391-4854-A3EE-D668E20E8C00}" destId="{64ADD3CB-A575-4237-98CA-0C2E6AA23B6F}" srcOrd="0" destOrd="2" presId="urn:microsoft.com/office/officeart/2005/8/layout/hList1"/>
    <dgm:cxn modelId="{DF67DDD1-11C6-4A13-968F-D77706FF0968}" type="presOf" srcId="{E42512CA-6271-47CF-9BF2-205DBA05FD5B}" destId="{88AC9244-EEDD-4D85-A3BC-AE8DCF1DEABA}" srcOrd="0" destOrd="0" presId="urn:microsoft.com/office/officeart/2005/8/layout/hList1"/>
    <dgm:cxn modelId="{EE711FE5-20C7-4502-97E2-77C852B6DAB1}" srcId="{8C713861-D958-45B0-A29E-B69601F125FC}" destId="{9134A744-15BF-4CBF-A901-B93E245D55E4}" srcOrd="1" destOrd="0" parTransId="{F573D32C-7C9C-47A3-B542-E2C6EAB78EC4}" sibTransId="{1E99B60F-B33B-418C-BAA9-83EE99BCF465}"/>
    <dgm:cxn modelId="{57A0E3E8-F9A4-4BBF-9120-006C11C12791}" srcId="{E42512CA-6271-47CF-9BF2-205DBA05FD5B}" destId="{6E815230-ADBF-4E4A-81D4-1004BCB650B1}" srcOrd="1" destOrd="0" parTransId="{64063126-9DF9-4C3E-A815-92C1217B0043}" sibTransId="{F6DFDA40-F9A6-4F38-AA14-4ACC90AF806D}"/>
    <dgm:cxn modelId="{65CC0EF4-5CE4-447F-9DA2-456B2D3CED83}" type="presOf" srcId="{6E815230-ADBF-4E4A-81D4-1004BCB650B1}" destId="{64ADD3CB-A575-4237-98CA-0C2E6AA23B6F}" srcOrd="0" destOrd="1" presId="urn:microsoft.com/office/officeart/2005/8/layout/hList1"/>
    <dgm:cxn modelId="{9FBACFFF-50C3-433F-9C2D-2D00E1A7766E}" type="presOf" srcId="{9134A744-15BF-4CBF-A901-B93E245D55E4}" destId="{F9996FEA-31FF-431A-A264-D105B92D00EC}" srcOrd="0" destOrd="0" presId="urn:microsoft.com/office/officeart/2005/8/layout/hList1"/>
    <dgm:cxn modelId="{1DD92D69-F293-4007-87B4-8FD14F09868D}" type="presParOf" srcId="{63CC8FF7-E1E0-4D30-8B47-3FDB6BEFE850}" destId="{F20B0DC3-D5AD-4331-8A85-4AA82D17445A}" srcOrd="0" destOrd="0" presId="urn:microsoft.com/office/officeart/2005/8/layout/hList1"/>
    <dgm:cxn modelId="{116058EE-6917-472B-B2AB-0D5BF53E01FD}" type="presParOf" srcId="{F20B0DC3-D5AD-4331-8A85-4AA82D17445A}" destId="{F07FBB58-D11F-469E-9A51-1B3B874B2C2C}" srcOrd="0" destOrd="0" presId="urn:microsoft.com/office/officeart/2005/8/layout/hList1"/>
    <dgm:cxn modelId="{3B60D833-53F7-4312-B869-463D5A0B92C9}" type="presParOf" srcId="{F20B0DC3-D5AD-4331-8A85-4AA82D17445A}" destId="{7B5D670C-758D-4457-A48A-45BB333D58CA}" srcOrd="1" destOrd="0" presId="urn:microsoft.com/office/officeart/2005/8/layout/hList1"/>
    <dgm:cxn modelId="{4943F1BE-2B8E-4C34-A34D-804F7AA6D4CA}" type="presParOf" srcId="{63CC8FF7-E1E0-4D30-8B47-3FDB6BEFE850}" destId="{BD0CD8DB-DD9B-4693-8F26-E50479BA628A}" srcOrd="1" destOrd="0" presId="urn:microsoft.com/office/officeart/2005/8/layout/hList1"/>
    <dgm:cxn modelId="{2D13D375-01DE-4BBC-A2C1-5569E7DC05F6}" type="presParOf" srcId="{63CC8FF7-E1E0-4D30-8B47-3FDB6BEFE850}" destId="{2736C8FF-E7E6-4CB6-8B6C-B4EDDD2910C9}" srcOrd="2" destOrd="0" presId="urn:microsoft.com/office/officeart/2005/8/layout/hList1"/>
    <dgm:cxn modelId="{679DDC10-34C6-41FC-B634-F5787096540E}" type="presParOf" srcId="{2736C8FF-E7E6-4CB6-8B6C-B4EDDD2910C9}" destId="{F9996FEA-31FF-431A-A264-D105B92D00EC}" srcOrd="0" destOrd="0" presId="urn:microsoft.com/office/officeart/2005/8/layout/hList1"/>
    <dgm:cxn modelId="{858789B0-B7FA-489C-9606-15D1F135D765}" type="presParOf" srcId="{2736C8FF-E7E6-4CB6-8B6C-B4EDDD2910C9}" destId="{4C61DB49-DC94-497D-8FFB-442AB5353D45}" srcOrd="1" destOrd="0" presId="urn:microsoft.com/office/officeart/2005/8/layout/hList1"/>
    <dgm:cxn modelId="{9EE7503D-77AA-4149-91BC-887BA560651D}" type="presParOf" srcId="{63CC8FF7-E1E0-4D30-8B47-3FDB6BEFE850}" destId="{809D146A-8D9A-425F-BBB9-373FEB567CE3}" srcOrd="3" destOrd="0" presId="urn:microsoft.com/office/officeart/2005/8/layout/hList1"/>
    <dgm:cxn modelId="{3B445397-3444-4AB1-914E-10ABA38E1AC1}" type="presParOf" srcId="{63CC8FF7-E1E0-4D30-8B47-3FDB6BEFE850}" destId="{0D546593-8EBB-415F-BD86-89538A4D74C0}" srcOrd="4" destOrd="0" presId="urn:microsoft.com/office/officeart/2005/8/layout/hList1"/>
    <dgm:cxn modelId="{AEB4D78D-D0BC-4052-9DCD-4219FA7BD558}" type="presParOf" srcId="{0D546593-8EBB-415F-BD86-89538A4D74C0}" destId="{88AC9244-EEDD-4D85-A3BC-AE8DCF1DEABA}" srcOrd="0" destOrd="0" presId="urn:microsoft.com/office/officeart/2005/8/layout/hList1"/>
    <dgm:cxn modelId="{D09539A0-5835-4330-BE89-D65E11FDF7F7}" type="presParOf" srcId="{0D546593-8EBB-415F-BD86-89538A4D74C0}" destId="{64ADD3CB-A575-4237-98CA-0C2E6AA23B6F}" srcOrd="1" destOrd="0" presId="urn:microsoft.com/office/officeart/2005/8/layout/h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07FBB58-D11F-469E-9A51-1B3B874B2C2C}">
      <dsp:nvSpPr>
        <dsp:cNvPr id="0" name=""/>
        <dsp:cNvSpPr/>
      </dsp:nvSpPr>
      <dsp:spPr>
        <a:xfrm>
          <a:off x="13017" y="0"/>
          <a:ext cx="2647171" cy="839763"/>
        </a:xfrm>
        <a:prstGeom prst="rect">
          <a:avLst/>
        </a:prstGeom>
        <a:solidFill>
          <a:srgbClr val="92D050"/>
        </a:solidFill>
        <a:ln w="19050" cap="flat" cmpd="sng" algn="ctr">
          <a:noFill/>
          <a:prstDash val="solid"/>
          <a:miter lim="800000"/>
        </a:ln>
        <a:effectLst>
          <a:outerShdw blurRad="63500" sx="102000" sy="102000" algn="ctr"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97536" rIns="170688" bIns="97536" numCol="1" spcCol="1270" anchor="ctr" anchorCtr="0">
          <a:noAutofit/>
        </a:bodyPr>
        <a:lstStyle/>
        <a:p>
          <a:pPr marL="0" lvl="0" indent="0" algn="ctr" defTabSz="1066800">
            <a:lnSpc>
              <a:spcPct val="90000"/>
            </a:lnSpc>
            <a:spcBef>
              <a:spcPct val="0"/>
            </a:spcBef>
            <a:spcAft>
              <a:spcPct val="35000"/>
            </a:spcAft>
            <a:buNone/>
          </a:pPr>
          <a:r>
            <a:rPr lang="en-GB" sz="2400" kern="1200">
              <a:solidFill>
                <a:sysClr val="window" lastClr="FFFFFF"/>
              </a:solidFill>
              <a:effectLst>
                <a:outerShdw blurRad="38100" dist="38100" dir="2700000" algn="tl">
                  <a:srgbClr val="000000">
                    <a:alpha val="43137"/>
                  </a:srgbClr>
                </a:outerShdw>
              </a:effectLst>
              <a:latin typeface="Arial"/>
              <a:ea typeface="+mn-ea"/>
              <a:cs typeface="+mn-cs"/>
            </a:rPr>
            <a:t>Safety benefit</a:t>
          </a:r>
        </a:p>
      </dsp:txBody>
      <dsp:txXfrm>
        <a:off x="13017" y="0"/>
        <a:ext cx="2647171" cy="839763"/>
      </dsp:txXfrm>
    </dsp:sp>
    <dsp:sp modelId="{7B5D670C-758D-4457-A48A-45BB333D58CA}">
      <dsp:nvSpPr>
        <dsp:cNvPr id="0" name=""/>
        <dsp:cNvSpPr/>
      </dsp:nvSpPr>
      <dsp:spPr>
        <a:xfrm>
          <a:off x="13017" y="839763"/>
          <a:ext cx="2647171" cy="1672343"/>
        </a:xfrm>
        <a:prstGeom prst="rect">
          <a:avLst/>
        </a:prstGeom>
        <a:solidFill>
          <a:srgbClr val="DDDDDD">
            <a:alpha val="90000"/>
            <a:tint val="40000"/>
            <a:hueOff val="0"/>
            <a:satOff val="0"/>
            <a:lumOff val="0"/>
            <a:alphaOff val="0"/>
          </a:srgbClr>
        </a:solidFill>
        <a:ln w="19050" cap="flat" cmpd="sng" algn="ctr">
          <a:solidFill>
            <a:srgbClr val="DDDDDD">
              <a:alpha val="90000"/>
              <a:tint val="40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6012" tIns="96012" rIns="128016" bIns="144018" numCol="1" spcCol="1270" anchor="t" anchorCtr="0">
          <a:noAutofit/>
        </a:bodyPr>
        <a:lstStyle/>
        <a:p>
          <a:pPr marL="171450" lvl="1" indent="-171450" algn="l" defTabSz="800100">
            <a:lnSpc>
              <a:spcPct val="90000"/>
            </a:lnSpc>
            <a:spcBef>
              <a:spcPct val="0"/>
            </a:spcBef>
            <a:spcAft>
              <a:spcPct val="15000"/>
            </a:spcAft>
            <a:buChar char="•"/>
          </a:pPr>
          <a:r>
            <a:rPr lang="en-GB" sz="1800" kern="1200">
              <a:solidFill>
                <a:srgbClr val="0055A0">
                  <a:hueOff val="0"/>
                  <a:satOff val="0"/>
                  <a:lumOff val="0"/>
                  <a:alphaOff val="0"/>
                </a:srgbClr>
              </a:solidFill>
              <a:latin typeface="Arial"/>
              <a:ea typeface="+mn-ea"/>
              <a:cs typeface="+mn-cs"/>
            </a:rPr>
            <a:t>Lower dose rates and committed doses</a:t>
          </a:r>
        </a:p>
        <a:p>
          <a:pPr marL="228600" lvl="1" indent="-228600" algn="l" defTabSz="1066800">
            <a:lnSpc>
              <a:spcPct val="90000"/>
            </a:lnSpc>
            <a:spcBef>
              <a:spcPct val="0"/>
            </a:spcBef>
            <a:spcAft>
              <a:spcPct val="15000"/>
            </a:spcAft>
            <a:buChar char="•"/>
          </a:pPr>
          <a:endParaRPr lang="en-GB" sz="2400" kern="1200">
            <a:solidFill>
              <a:srgbClr val="0055A0">
                <a:hueOff val="0"/>
                <a:satOff val="0"/>
                <a:lumOff val="0"/>
                <a:alphaOff val="0"/>
              </a:srgbClr>
            </a:solidFill>
            <a:latin typeface="Arial"/>
            <a:ea typeface="+mn-ea"/>
            <a:cs typeface="+mn-cs"/>
          </a:endParaRPr>
        </a:p>
      </dsp:txBody>
      <dsp:txXfrm>
        <a:off x="13017" y="839763"/>
        <a:ext cx="2647171" cy="1672343"/>
      </dsp:txXfrm>
    </dsp:sp>
    <dsp:sp modelId="{F9996FEA-31FF-431A-A264-D105B92D00EC}">
      <dsp:nvSpPr>
        <dsp:cNvPr id="0" name=""/>
        <dsp:cNvSpPr/>
      </dsp:nvSpPr>
      <dsp:spPr>
        <a:xfrm>
          <a:off x="3030793" y="0"/>
          <a:ext cx="2647171" cy="839763"/>
        </a:xfrm>
        <a:prstGeom prst="rect">
          <a:avLst/>
        </a:prstGeom>
        <a:solidFill>
          <a:srgbClr val="0070C0"/>
        </a:solidFill>
        <a:ln w="19050" cap="flat" cmpd="sng" algn="ctr">
          <a:noFill/>
          <a:prstDash val="solid"/>
          <a:miter lim="800000"/>
        </a:ln>
        <a:effectLst>
          <a:outerShdw blurRad="63500" sx="102000" sy="102000" algn="ctr"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97536" rIns="170688" bIns="97536" numCol="1" spcCol="1270" anchor="ctr" anchorCtr="0">
          <a:noAutofit/>
        </a:bodyPr>
        <a:lstStyle/>
        <a:p>
          <a:pPr marL="0" lvl="0" indent="0" algn="ctr" defTabSz="1066800">
            <a:lnSpc>
              <a:spcPct val="90000"/>
            </a:lnSpc>
            <a:spcBef>
              <a:spcPct val="0"/>
            </a:spcBef>
            <a:spcAft>
              <a:spcPct val="35000"/>
            </a:spcAft>
            <a:buNone/>
          </a:pPr>
          <a:r>
            <a:rPr lang="en-GB" sz="2400" kern="1200">
              <a:solidFill>
                <a:sysClr val="window" lastClr="FFFFFF"/>
              </a:solidFill>
              <a:effectLst>
                <a:outerShdw blurRad="38100" dist="38100" dir="2700000" algn="tl">
                  <a:srgbClr val="000000">
                    <a:alpha val="43137"/>
                  </a:srgbClr>
                </a:outerShdw>
              </a:effectLst>
              <a:latin typeface="Arial"/>
              <a:ea typeface="+mn-ea"/>
              <a:cs typeface="+mn-cs"/>
            </a:rPr>
            <a:t>Operational benefit</a:t>
          </a:r>
        </a:p>
      </dsp:txBody>
      <dsp:txXfrm>
        <a:off x="3030793" y="0"/>
        <a:ext cx="2647171" cy="839763"/>
      </dsp:txXfrm>
    </dsp:sp>
    <dsp:sp modelId="{4C61DB49-DC94-497D-8FFB-442AB5353D45}">
      <dsp:nvSpPr>
        <dsp:cNvPr id="0" name=""/>
        <dsp:cNvSpPr/>
      </dsp:nvSpPr>
      <dsp:spPr>
        <a:xfrm>
          <a:off x="3030793" y="839763"/>
          <a:ext cx="2647171" cy="1672343"/>
        </a:xfrm>
        <a:prstGeom prst="rect">
          <a:avLst/>
        </a:prstGeom>
        <a:solidFill>
          <a:srgbClr val="DDDDDD">
            <a:alpha val="90000"/>
            <a:tint val="40000"/>
            <a:hueOff val="0"/>
            <a:satOff val="0"/>
            <a:lumOff val="0"/>
            <a:alphaOff val="0"/>
          </a:srgbClr>
        </a:solidFill>
        <a:ln w="19050" cap="flat" cmpd="sng" algn="ctr">
          <a:solidFill>
            <a:srgbClr val="DDDDDD">
              <a:alpha val="90000"/>
              <a:tint val="40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6012" tIns="96012" rIns="128016" bIns="144018" numCol="1" spcCol="1270" anchor="t" anchorCtr="0">
          <a:noAutofit/>
        </a:bodyPr>
        <a:lstStyle/>
        <a:p>
          <a:pPr marL="171450" lvl="1" indent="-171450" algn="l" defTabSz="800100">
            <a:lnSpc>
              <a:spcPct val="90000"/>
            </a:lnSpc>
            <a:spcBef>
              <a:spcPct val="0"/>
            </a:spcBef>
            <a:spcAft>
              <a:spcPct val="15000"/>
            </a:spcAft>
            <a:buChar char="•"/>
          </a:pPr>
          <a:r>
            <a:rPr lang="en-GB" sz="1800" kern="1200">
              <a:solidFill>
                <a:srgbClr val="0055A0">
                  <a:hueOff val="0"/>
                  <a:satOff val="0"/>
                  <a:lumOff val="0"/>
                  <a:alphaOff val="0"/>
                </a:srgbClr>
              </a:solidFill>
              <a:latin typeface="Arial"/>
              <a:ea typeface="+mn-ea"/>
              <a:cs typeface="+mn-cs"/>
            </a:rPr>
            <a:t>Reduced downtime due to faster access</a:t>
          </a:r>
        </a:p>
        <a:p>
          <a:pPr marL="171450" lvl="1" indent="-171450" algn="l" defTabSz="800100">
            <a:lnSpc>
              <a:spcPct val="90000"/>
            </a:lnSpc>
            <a:spcBef>
              <a:spcPct val="0"/>
            </a:spcBef>
            <a:spcAft>
              <a:spcPct val="15000"/>
            </a:spcAft>
            <a:buChar char="•"/>
          </a:pPr>
          <a:endParaRPr lang="en-GB" sz="1800" kern="1200">
            <a:solidFill>
              <a:srgbClr val="0055A0">
                <a:hueOff val="0"/>
                <a:satOff val="0"/>
                <a:lumOff val="0"/>
                <a:alphaOff val="0"/>
              </a:srgbClr>
            </a:solidFill>
            <a:latin typeface="Arial"/>
            <a:ea typeface="+mn-ea"/>
            <a:cs typeface="+mn-cs"/>
          </a:endParaRPr>
        </a:p>
        <a:p>
          <a:pPr marL="171450" lvl="1" indent="-171450" algn="l" defTabSz="800100">
            <a:lnSpc>
              <a:spcPct val="90000"/>
            </a:lnSpc>
            <a:spcBef>
              <a:spcPct val="0"/>
            </a:spcBef>
            <a:spcAft>
              <a:spcPct val="15000"/>
            </a:spcAft>
            <a:buChar char="•"/>
          </a:pPr>
          <a:r>
            <a:rPr lang="en-GB" sz="1800" kern="1200">
              <a:solidFill>
                <a:srgbClr val="0055A0">
                  <a:hueOff val="0"/>
                  <a:satOff val="0"/>
                  <a:lumOff val="0"/>
                  <a:alphaOff val="0"/>
                </a:srgbClr>
              </a:solidFill>
              <a:latin typeface="Arial"/>
              <a:ea typeface="+mn-ea"/>
              <a:cs typeface="+mn-cs"/>
            </a:rPr>
            <a:t>Less restrictions for manipulation &amp; access</a:t>
          </a:r>
        </a:p>
      </dsp:txBody>
      <dsp:txXfrm>
        <a:off x="3030793" y="839763"/>
        <a:ext cx="2647171" cy="1672343"/>
      </dsp:txXfrm>
    </dsp:sp>
    <dsp:sp modelId="{88AC9244-EEDD-4D85-A3BC-AE8DCF1DEABA}">
      <dsp:nvSpPr>
        <dsp:cNvPr id="0" name=""/>
        <dsp:cNvSpPr/>
      </dsp:nvSpPr>
      <dsp:spPr>
        <a:xfrm>
          <a:off x="6048569" y="-33650"/>
          <a:ext cx="2843350" cy="839763"/>
        </a:xfrm>
        <a:prstGeom prst="rect">
          <a:avLst/>
        </a:prstGeom>
        <a:solidFill>
          <a:srgbClr val="C00000"/>
        </a:solidFill>
        <a:ln w="19050" cap="flat" cmpd="sng" algn="ctr">
          <a:noFill/>
          <a:prstDash val="solid"/>
          <a:miter lim="800000"/>
        </a:ln>
        <a:effectLst>
          <a:outerShdw blurRad="63500" sx="102000" sy="102000" algn="ctr"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97536" rIns="170688" bIns="97536" numCol="1" spcCol="1270" anchor="ctr" anchorCtr="0">
          <a:noAutofit/>
        </a:bodyPr>
        <a:lstStyle/>
        <a:p>
          <a:pPr marL="0" lvl="0" indent="0" algn="ctr" defTabSz="1066800">
            <a:lnSpc>
              <a:spcPct val="90000"/>
            </a:lnSpc>
            <a:spcBef>
              <a:spcPct val="0"/>
            </a:spcBef>
            <a:spcAft>
              <a:spcPct val="35000"/>
            </a:spcAft>
            <a:buNone/>
          </a:pPr>
          <a:r>
            <a:rPr lang="en-GB" sz="2400" kern="1200">
              <a:solidFill>
                <a:sysClr val="window" lastClr="FFFFFF"/>
              </a:solidFill>
              <a:effectLst>
                <a:outerShdw blurRad="38100" dist="38100" dir="2700000" algn="tl">
                  <a:srgbClr val="000000">
                    <a:alpha val="43137"/>
                  </a:srgbClr>
                </a:outerShdw>
              </a:effectLst>
              <a:latin typeface="Arial"/>
              <a:ea typeface="+mn-ea"/>
              <a:cs typeface="+mn-cs"/>
            </a:rPr>
            <a:t>End of life-cycle benefit</a:t>
          </a:r>
        </a:p>
      </dsp:txBody>
      <dsp:txXfrm>
        <a:off x="6048569" y="-33650"/>
        <a:ext cx="2843350" cy="839763"/>
      </dsp:txXfrm>
    </dsp:sp>
    <dsp:sp modelId="{64ADD3CB-A575-4237-98CA-0C2E6AA23B6F}">
      <dsp:nvSpPr>
        <dsp:cNvPr id="0" name=""/>
        <dsp:cNvSpPr/>
      </dsp:nvSpPr>
      <dsp:spPr>
        <a:xfrm>
          <a:off x="6048701" y="806113"/>
          <a:ext cx="2843085" cy="1739643"/>
        </a:xfrm>
        <a:prstGeom prst="rect">
          <a:avLst/>
        </a:prstGeom>
        <a:solidFill>
          <a:srgbClr val="DDDDDD">
            <a:alpha val="90000"/>
            <a:tint val="40000"/>
            <a:hueOff val="0"/>
            <a:satOff val="0"/>
            <a:lumOff val="0"/>
            <a:alphaOff val="0"/>
          </a:srgbClr>
        </a:solidFill>
        <a:ln w="19050" cap="flat" cmpd="sng" algn="ctr">
          <a:solidFill>
            <a:srgbClr val="DDDDDD">
              <a:alpha val="90000"/>
              <a:tint val="40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6012" tIns="96012" rIns="128016" bIns="144018" numCol="1" spcCol="1270" anchor="t" anchorCtr="0">
          <a:noAutofit/>
        </a:bodyPr>
        <a:lstStyle/>
        <a:p>
          <a:pPr marL="171450" lvl="1" indent="-171450" algn="l" defTabSz="800100">
            <a:lnSpc>
              <a:spcPct val="90000"/>
            </a:lnSpc>
            <a:spcBef>
              <a:spcPct val="0"/>
            </a:spcBef>
            <a:spcAft>
              <a:spcPct val="15000"/>
            </a:spcAft>
            <a:buChar char="•"/>
          </a:pPr>
          <a:r>
            <a:rPr lang="en-GB" sz="1800" kern="1200">
              <a:solidFill>
                <a:srgbClr val="0055A0">
                  <a:hueOff val="0"/>
                  <a:satOff val="0"/>
                  <a:lumOff val="0"/>
                  <a:alphaOff val="0"/>
                </a:srgbClr>
              </a:solidFill>
              <a:latin typeface="Arial"/>
              <a:ea typeface="+mn-ea"/>
              <a:cs typeface="+mn-cs"/>
            </a:rPr>
            <a:t>Smaller amount and less critical radioactive waste</a:t>
          </a:r>
        </a:p>
        <a:p>
          <a:pPr marL="171450" lvl="1" indent="-171450" algn="l" defTabSz="800100">
            <a:lnSpc>
              <a:spcPct val="90000"/>
            </a:lnSpc>
            <a:spcBef>
              <a:spcPct val="0"/>
            </a:spcBef>
            <a:spcAft>
              <a:spcPct val="15000"/>
            </a:spcAft>
            <a:buChar char="•"/>
          </a:pPr>
          <a:endParaRPr lang="en-GB" sz="1800" kern="1200">
            <a:solidFill>
              <a:srgbClr val="0055A0">
                <a:hueOff val="0"/>
                <a:satOff val="0"/>
                <a:lumOff val="0"/>
                <a:alphaOff val="0"/>
              </a:srgbClr>
            </a:solidFill>
            <a:latin typeface="Arial"/>
            <a:ea typeface="+mn-ea"/>
            <a:cs typeface="+mn-cs"/>
          </a:endParaRPr>
        </a:p>
        <a:p>
          <a:pPr marL="171450" lvl="1" indent="-171450" algn="l" defTabSz="800100">
            <a:lnSpc>
              <a:spcPct val="90000"/>
            </a:lnSpc>
            <a:spcBef>
              <a:spcPct val="0"/>
            </a:spcBef>
            <a:spcAft>
              <a:spcPct val="15000"/>
            </a:spcAft>
            <a:buChar char="•"/>
          </a:pPr>
          <a:r>
            <a:rPr lang="en-US" sz="1800" kern="1200">
              <a:solidFill>
                <a:srgbClr val="0055A0">
                  <a:hueOff val="0"/>
                  <a:satOff val="0"/>
                  <a:lumOff val="0"/>
                  <a:alphaOff val="0"/>
                </a:srgbClr>
              </a:solidFill>
              <a:latin typeface="Arial"/>
              <a:ea typeface="+mn-ea"/>
              <a:cs typeface="+mn-cs"/>
            </a:rPr>
            <a:t>Smaller financial burden</a:t>
          </a:r>
          <a:endParaRPr lang="en-GB" sz="1800" kern="1200">
            <a:solidFill>
              <a:srgbClr val="0055A0">
                <a:hueOff val="0"/>
                <a:satOff val="0"/>
                <a:lumOff val="0"/>
                <a:alphaOff val="0"/>
              </a:srgbClr>
            </a:solidFill>
            <a:latin typeface="Arial"/>
            <a:ea typeface="+mn-ea"/>
            <a:cs typeface="+mn-cs"/>
          </a:endParaRPr>
        </a:p>
      </dsp:txBody>
      <dsp:txXfrm>
        <a:off x="6048701" y="806113"/>
        <a:ext cx="2843085" cy="1739643"/>
      </dsp:txXfrm>
    </dsp:sp>
  </dsp:spTree>
</dsp:drawing>
</file>

<file path=ppt/diagrams/layout1.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264EB09-9158-4D9B-A25A-78A137386F75}" type="datetimeFigureOut">
              <a:rPr lang="en-GB" smtClean="0"/>
              <a:t>26/11/2024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259F314-1AF0-43DD-A9AA-D638E6DBB179}" type="slidenum">
              <a:rPr lang="en-GB" smtClean="0"/>
              <a:t>‹#›</a:t>
            </a:fld>
            <a:endParaRPr lang="en-GB"/>
          </a:p>
        </p:txBody>
      </p:sp>
    </p:spTree>
    <p:extLst>
      <p:ext uri="{BB962C8B-B14F-4D97-AF65-F5344CB8AC3E}">
        <p14:creationId xmlns:p14="http://schemas.microsoft.com/office/powerpoint/2010/main" val="15320104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259F314-1AF0-43DD-A9AA-D638E6DBB179}" type="slidenum">
              <a:rPr lang="en-GB" smtClean="0"/>
              <a:t>3</a:t>
            </a:fld>
            <a:endParaRPr lang="en-GB"/>
          </a:p>
        </p:txBody>
      </p:sp>
    </p:spTree>
    <p:extLst>
      <p:ext uri="{BB962C8B-B14F-4D97-AF65-F5344CB8AC3E}">
        <p14:creationId xmlns:p14="http://schemas.microsoft.com/office/powerpoint/2010/main" val="416901000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BF8BF2F3-6623-4EC0-9B6A-1DBD0789B98C}" type="slidenum">
              <a:rPr lang="en-US" smtClean="0"/>
              <a:t>56</a:t>
            </a:fld>
            <a:endParaRPr lang="en-US"/>
          </a:p>
        </p:txBody>
      </p:sp>
    </p:spTree>
    <p:extLst>
      <p:ext uri="{BB962C8B-B14F-4D97-AF65-F5344CB8AC3E}">
        <p14:creationId xmlns:p14="http://schemas.microsoft.com/office/powerpoint/2010/main" val="30342669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5A4206D7-E259-824F-8228-47AC672375DD}" type="slidenum">
              <a:rPr lang="en-GB" smtClean="0"/>
              <a:pPr>
                <a:defRPr/>
              </a:pPr>
              <a:t>5</a:t>
            </a:fld>
            <a:endParaRPr lang="en-GB" dirty="0"/>
          </a:p>
        </p:txBody>
      </p:sp>
    </p:spTree>
    <p:extLst>
      <p:ext uri="{BB962C8B-B14F-4D97-AF65-F5344CB8AC3E}">
        <p14:creationId xmlns:p14="http://schemas.microsoft.com/office/powerpoint/2010/main" val="37739922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7B116CEB-4290-4CBE-AF6F-0EA2B06A41D7}" type="slidenum">
              <a:rPr lang="en-GB" smtClean="0"/>
              <a:t>15</a:t>
            </a:fld>
            <a:endParaRPr lang="en-GB"/>
          </a:p>
        </p:txBody>
      </p:sp>
    </p:spTree>
    <p:extLst>
      <p:ext uri="{BB962C8B-B14F-4D97-AF65-F5344CB8AC3E}">
        <p14:creationId xmlns:p14="http://schemas.microsoft.com/office/powerpoint/2010/main" val="27494621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CB0EE9E-52B8-AA4F-8DD5-ED0FB4E5CBCC}" type="slidenum">
              <a:rPr lang="en-US" smtClean="0"/>
              <a:t>17</a:t>
            </a:fld>
            <a:endParaRPr lang="en-US"/>
          </a:p>
        </p:txBody>
      </p:sp>
    </p:spTree>
    <p:extLst>
      <p:ext uri="{BB962C8B-B14F-4D97-AF65-F5344CB8AC3E}">
        <p14:creationId xmlns:p14="http://schemas.microsoft.com/office/powerpoint/2010/main" val="29100494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CB0EE9E-52B8-AA4F-8DD5-ED0FB4E5CBCC}" type="slidenum">
              <a:rPr lang="en-US" smtClean="0"/>
              <a:t>18</a:t>
            </a:fld>
            <a:endParaRPr lang="en-US"/>
          </a:p>
        </p:txBody>
      </p:sp>
    </p:spTree>
    <p:extLst>
      <p:ext uri="{BB962C8B-B14F-4D97-AF65-F5344CB8AC3E}">
        <p14:creationId xmlns:p14="http://schemas.microsoft.com/office/powerpoint/2010/main" val="39289674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7B116CEB-4290-4CBE-AF6F-0EA2B06A41D7}" type="slidenum">
              <a:rPr lang="en-GB" smtClean="0"/>
              <a:t>22</a:t>
            </a:fld>
            <a:endParaRPr lang="en-GB"/>
          </a:p>
        </p:txBody>
      </p:sp>
    </p:spTree>
    <p:extLst>
      <p:ext uri="{BB962C8B-B14F-4D97-AF65-F5344CB8AC3E}">
        <p14:creationId xmlns:p14="http://schemas.microsoft.com/office/powerpoint/2010/main" val="359838438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7B116CEB-4290-4CBE-AF6F-0EA2B06A41D7}" type="slidenum">
              <a:rPr lang="en-GB" smtClean="0"/>
              <a:t>26</a:t>
            </a:fld>
            <a:endParaRPr lang="en-GB"/>
          </a:p>
        </p:txBody>
      </p:sp>
    </p:spTree>
    <p:extLst>
      <p:ext uri="{BB962C8B-B14F-4D97-AF65-F5344CB8AC3E}">
        <p14:creationId xmlns:p14="http://schemas.microsoft.com/office/powerpoint/2010/main" val="350812706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pPr defTabSz="990661">
              <a:defRPr/>
            </a:pPr>
            <a:fld id="{7B116CEB-4290-4CBE-AF6F-0EA2B06A41D7}" type="slidenum">
              <a:rPr lang="en-GB">
                <a:solidFill>
                  <a:prstClr val="black"/>
                </a:solidFill>
                <a:latin typeface="Calibri" panose="020F0502020204030204"/>
              </a:rPr>
              <a:pPr defTabSz="990661">
                <a:defRPr/>
              </a:pPr>
              <a:t>28</a:t>
            </a:fld>
            <a:endParaRPr lang="en-GB">
              <a:solidFill>
                <a:prstClr val="black"/>
              </a:solidFill>
              <a:latin typeface="Calibri" panose="020F0502020204030204"/>
            </a:endParaRPr>
          </a:p>
        </p:txBody>
      </p:sp>
    </p:spTree>
    <p:extLst>
      <p:ext uri="{BB962C8B-B14F-4D97-AF65-F5344CB8AC3E}">
        <p14:creationId xmlns:p14="http://schemas.microsoft.com/office/powerpoint/2010/main" val="82411615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F8BF2F3-6623-4EC0-9B6A-1DBD0789B98C}"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55</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3426694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Logo Slide">
    <p:bg>
      <p:bgPr>
        <a:solidFill>
          <a:schemeClr val="tx1"/>
        </a:solidFill>
        <a:effectLst/>
      </p:bgPr>
    </p:bg>
    <p:spTree>
      <p:nvGrpSpPr>
        <p:cNvPr id="1" name=""/>
        <p:cNvGrpSpPr/>
        <p:nvPr/>
      </p:nvGrpSpPr>
      <p:grpSpPr>
        <a:xfrm>
          <a:off x="0" y="0"/>
          <a:ext cx="0" cy="0"/>
          <a:chOff x="0" y="0"/>
          <a:chExt cx="0" cy="0"/>
        </a:xfrm>
      </p:grpSpPr>
      <p:pic>
        <p:nvPicPr>
          <p:cNvPr id="4" name="Image 2" descr="logooutline.eps">
            <a:extLst>
              <a:ext uri="{FF2B5EF4-FFF2-40B4-BE49-F238E27FC236}">
                <a16:creationId xmlns:a16="http://schemas.microsoft.com/office/drawing/2014/main" id="{ED75A508-7D60-F841-B3C4-7CB2A400A84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36403" y="2169047"/>
            <a:ext cx="2520000" cy="2494674"/>
          </a:xfrm>
          <a:prstGeom prst="rect">
            <a:avLst/>
          </a:prstGeom>
        </p:spPr>
      </p:pic>
    </p:spTree>
    <p:extLst>
      <p:ext uri="{BB962C8B-B14F-4D97-AF65-F5344CB8AC3E}">
        <p14:creationId xmlns:p14="http://schemas.microsoft.com/office/powerpoint/2010/main" val="898433575"/>
      </p:ext>
    </p:extLst>
  </p:cSld>
  <p:clrMapOvr>
    <a:masterClrMapping/>
  </p:clrMapOvr>
  <p:extLst>
    <p:ext uri="{DCECCB84-F9BA-43D5-87BE-67443E8EF086}">
      <p15:sldGuideLst xmlns:p15="http://schemas.microsoft.com/office/powerpoint/2012/main">
        <p15:guide id="1" orient="horz" pos="216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xt and Picture">
    <p:spTree>
      <p:nvGrpSpPr>
        <p:cNvPr id="1" name=""/>
        <p:cNvGrpSpPr/>
        <p:nvPr/>
      </p:nvGrpSpPr>
      <p:grpSpPr>
        <a:xfrm>
          <a:off x="0" y="0"/>
          <a:ext cx="0" cy="0"/>
          <a:chOff x="0" y="0"/>
          <a:chExt cx="0" cy="0"/>
        </a:xfrm>
      </p:grpSpPr>
      <p:sp>
        <p:nvSpPr>
          <p:cNvPr id="2" name="Title 1"/>
          <p:cNvSpPr>
            <a:spLocks noGrp="1"/>
          </p:cNvSpPr>
          <p:nvPr>
            <p:ph type="title"/>
          </p:nvPr>
        </p:nvSpPr>
        <p:spPr>
          <a:xfrm>
            <a:off x="407989" y="373593"/>
            <a:ext cx="5616574" cy="1065742"/>
          </a:xfrm>
        </p:spPr>
        <p:txBody>
          <a:bodyPr/>
          <a:lstStyle/>
          <a:p>
            <a:r>
              <a:rPr lang="en-US"/>
              <a:t>Click to edit Master title style</a:t>
            </a:r>
            <a:endParaRPr lang="en-US" dirty="0"/>
          </a:p>
        </p:txBody>
      </p:sp>
      <p:sp>
        <p:nvSpPr>
          <p:cNvPr id="3" name="Content Placeholder 2"/>
          <p:cNvSpPr>
            <a:spLocks noGrp="1"/>
          </p:cNvSpPr>
          <p:nvPr>
            <p:ph sz="half" idx="1"/>
          </p:nvPr>
        </p:nvSpPr>
        <p:spPr>
          <a:xfrm>
            <a:off x="407987" y="1598658"/>
            <a:ext cx="5616575" cy="4608512"/>
          </a:xfrm>
        </p:spPr>
        <p:txBody>
          <a:bodyPr/>
          <a:lstStyle>
            <a:lvl1pPr>
              <a:defRPr>
                <a:solidFill>
                  <a:schemeClr val="tx2">
                    <a:lumMod val="50000"/>
                  </a:schemeClr>
                </a:solidFill>
              </a:defRPr>
            </a:lvl1pPr>
            <a:lvl2pPr>
              <a:lnSpc>
                <a:spcPct val="100000"/>
              </a:lnSpc>
              <a:defRPr/>
            </a:lvl2pPr>
          </a:lstStyle>
          <a:p>
            <a:pPr lvl="0"/>
            <a:r>
              <a:rPr lang="en-US"/>
              <a:t>Edit Master text styles</a:t>
            </a:r>
          </a:p>
          <a:p>
            <a:pPr lvl="1"/>
            <a:r>
              <a:rPr lang="en-US"/>
              <a:t>Second level</a:t>
            </a:r>
          </a:p>
          <a:p>
            <a:pPr lvl="2"/>
            <a:r>
              <a:rPr lang="en-US"/>
              <a:t>Third level</a:t>
            </a:r>
          </a:p>
          <a:p>
            <a:pPr lvl="3"/>
            <a:r>
              <a:rPr lang="en-US"/>
              <a:t>Fourth level</a:t>
            </a:r>
          </a:p>
        </p:txBody>
      </p:sp>
      <p:sp>
        <p:nvSpPr>
          <p:cNvPr id="9" name="Picture Placeholder 8">
            <a:extLst>
              <a:ext uri="{FF2B5EF4-FFF2-40B4-BE49-F238E27FC236}">
                <a16:creationId xmlns:a16="http://schemas.microsoft.com/office/drawing/2014/main" id="{94588863-2E7B-784C-BD2D-8C3D0E7E1D84}"/>
              </a:ext>
            </a:extLst>
          </p:cNvPr>
          <p:cNvSpPr>
            <a:spLocks noGrp="1"/>
          </p:cNvSpPr>
          <p:nvPr>
            <p:ph type="pic" sz="quarter" idx="13" hasCustomPrompt="1"/>
          </p:nvPr>
        </p:nvSpPr>
        <p:spPr>
          <a:xfrm>
            <a:off x="6167438" y="0"/>
            <a:ext cx="6024562" cy="6317986"/>
          </a:xfrm>
          <a:pattFill prst="lgCheck">
            <a:fgClr>
              <a:schemeClr val="accent4"/>
            </a:fgClr>
            <a:bgClr>
              <a:schemeClr val="bg1"/>
            </a:bgClr>
          </a:pattFill>
        </p:spPr>
        <p:txBody>
          <a:bodyPr anchor="ctr"/>
          <a:lstStyle>
            <a:lvl1pPr algn="ctr">
              <a:defRPr/>
            </a:lvl1pPr>
          </a:lstStyle>
          <a:p>
            <a:r>
              <a:rPr lang="en-US" dirty="0"/>
              <a:t>Drag and Drop picture</a:t>
            </a:r>
          </a:p>
        </p:txBody>
      </p:sp>
      <p:sp>
        <p:nvSpPr>
          <p:cNvPr id="4" name="Date Placeholder 3">
            <a:extLst>
              <a:ext uri="{FF2B5EF4-FFF2-40B4-BE49-F238E27FC236}">
                <a16:creationId xmlns:a16="http://schemas.microsoft.com/office/drawing/2014/main" id="{0B2981A2-06D5-5F4B-9504-4CD77560E607}"/>
              </a:ext>
            </a:extLst>
          </p:cNvPr>
          <p:cNvSpPr>
            <a:spLocks noGrp="1"/>
          </p:cNvSpPr>
          <p:nvPr>
            <p:ph type="dt" sz="half" idx="14"/>
          </p:nvPr>
        </p:nvSpPr>
        <p:spPr/>
        <p:txBody>
          <a:bodyPr/>
          <a:lstStyle/>
          <a:p>
            <a:r>
              <a:rPr lang="en-US"/>
              <a:t>26 November 2024</a:t>
            </a:r>
            <a:endParaRPr lang="en-US" dirty="0"/>
          </a:p>
        </p:txBody>
      </p:sp>
      <p:sp>
        <p:nvSpPr>
          <p:cNvPr id="8" name="Footer Placeholder 7">
            <a:extLst>
              <a:ext uri="{FF2B5EF4-FFF2-40B4-BE49-F238E27FC236}">
                <a16:creationId xmlns:a16="http://schemas.microsoft.com/office/drawing/2014/main" id="{70F37B2A-B53F-3C4D-BD2B-2DAF3F47C071}"/>
              </a:ext>
            </a:extLst>
          </p:cNvPr>
          <p:cNvSpPr>
            <a:spLocks noGrp="1"/>
          </p:cNvSpPr>
          <p:nvPr>
            <p:ph type="ftr" sz="quarter" idx="15"/>
          </p:nvPr>
        </p:nvSpPr>
        <p:spPr/>
        <p:txBody>
          <a:bodyPr/>
          <a:lstStyle/>
          <a:p>
            <a:r>
              <a:rPr lang="en-GB"/>
              <a:t>R. Losito | Sustainability at CERN now and future | UK-HEP Forum | Abingdon</a:t>
            </a:r>
            <a:endParaRPr lang="en-US" dirty="0"/>
          </a:p>
        </p:txBody>
      </p:sp>
      <p:sp>
        <p:nvSpPr>
          <p:cNvPr id="10" name="Slide Number Placeholder 9">
            <a:extLst>
              <a:ext uri="{FF2B5EF4-FFF2-40B4-BE49-F238E27FC236}">
                <a16:creationId xmlns:a16="http://schemas.microsoft.com/office/drawing/2014/main" id="{8DD1311B-199C-CA4B-81C4-F7ADC1D9977D}"/>
              </a:ext>
            </a:extLst>
          </p:cNvPr>
          <p:cNvSpPr>
            <a:spLocks noGrp="1"/>
          </p:cNvSpPr>
          <p:nvPr>
            <p:ph type="sldNum" sz="quarter" idx="16"/>
          </p:nvPr>
        </p:nvSpPr>
        <p:spPr/>
        <p:txBody>
          <a:bodyPr/>
          <a:lstStyle/>
          <a:p>
            <a:fld id="{36B5EA5A-BC32-A742-B11B-8E7414D5B535}" type="slidenum">
              <a:rPr lang="en-US" smtClean="0"/>
              <a:pPr/>
              <a:t>‹#›</a:t>
            </a:fld>
            <a:endParaRPr lang="en-US" dirty="0"/>
          </a:p>
        </p:txBody>
      </p:sp>
    </p:spTree>
    <p:extLst>
      <p:ext uri="{BB962C8B-B14F-4D97-AF65-F5344CB8AC3E}">
        <p14:creationId xmlns:p14="http://schemas.microsoft.com/office/powerpoint/2010/main" val="8397677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xt and 2 Pictures horizontal">
    <p:spTree>
      <p:nvGrpSpPr>
        <p:cNvPr id="1" name=""/>
        <p:cNvGrpSpPr/>
        <p:nvPr/>
      </p:nvGrpSpPr>
      <p:grpSpPr>
        <a:xfrm>
          <a:off x="0" y="0"/>
          <a:ext cx="0" cy="0"/>
          <a:chOff x="0" y="0"/>
          <a:chExt cx="0" cy="0"/>
        </a:xfrm>
      </p:grpSpPr>
      <p:sp>
        <p:nvSpPr>
          <p:cNvPr id="2" name="Title 1"/>
          <p:cNvSpPr>
            <a:spLocks noGrp="1"/>
          </p:cNvSpPr>
          <p:nvPr>
            <p:ph type="title"/>
          </p:nvPr>
        </p:nvSpPr>
        <p:spPr>
          <a:xfrm>
            <a:off x="407989" y="373593"/>
            <a:ext cx="11376024" cy="1065742"/>
          </a:xfrm>
        </p:spPr>
        <p:txBody>
          <a:bodyPr/>
          <a:lstStyle/>
          <a:p>
            <a:r>
              <a:rPr lang="en-US"/>
              <a:t>Click to edit Master title style</a:t>
            </a:r>
            <a:endParaRPr lang="en-US" dirty="0"/>
          </a:p>
        </p:txBody>
      </p:sp>
      <p:sp>
        <p:nvSpPr>
          <p:cNvPr id="3" name="Content Placeholder 2"/>
          <p:cNvSpPr>
            <a:spLocks noGrp="1"/>
          </p:cNvSpPr>
          <p:nvPr>
            <p:ph sz="half" idx="1"/>
          </p:nvPr>
        </p:nvSpPr>
        <p:spPr>
          <a:xfrm>
            <a:off x="407987" y="1598658"/>
            <a:ext cx="5616575" cy="4608512"/>
          </a:xfrm>
        </p:spPr>
        <p:txBody>
          <a:bodyPr/>
          <a:lstStyle>
            <a:lvl1pPr>
              <a:defRPr>
                <a:solidFill>
                  <a:schemeClr val="tx2">
                    <a:lumMod val="50000"/>
                  </a:schemeClr>
                </a:solidFill>
              </a:defRPr>
            </a:lvl1pPr>
            <a:lvl2pPr>
              <a:lnSpc>
                <a:spcPct val="100000"/>
              </a:lnSpc>
              <a:defRPr/>
            </a:lvl2pPr>
          </a:lstStyle>
          <a:p>
            <a:pPr lvl="0"/>
            <a:r>
              <a:rPr lang="en-US"/>
              <a:t>Edit Master text styles</a:t>
            </a:r>
          </a:p>
          <a:p>
            <a:pPr lvl="1"/>
            <a:r>
              <a:rPr lang="en-US"/>
              <a:t>Second level</a:t>
            </a:r>
          </a:p>
          <a:p>
            <a:pPr lvl="2"/>
            <a:r>
              <a:rPr lang="en-US"/>
              <a:t>Third level</a:t>
            </a:r>
          </a:p>
          <a:p>
            <a:pPr lvl="3"/>
            <a:r>
              <a:rPr lang="en-US"/>
              <a:t>Fourth level</a:t>
            </a:r>
          </a:p>
        </p:txBody>
      </p:sp>
      <p:sp>
        <p:nvSpPr>
          <p:cNvPr id="4" name="Date Placeholder 3">
            <a:extLst>
              <a:ext uri="{FF2B5EF4-FFF2-40B4-BE49-F238E27FC236}">
                <a16:creationId xmlns:a16="http://schemas.microsoft.com/office/drawing/2014/main" id="{0B2981A2-06D5-5F4B-9504-4CD77560E607}"/>
              </a:ext>
            </a:extLst>
          </p:cNvPr>
          <p:cNvSpPr>
            <a:spLocks noGrp="1"/>
          </p:cNvSpPr>
          <p:nvPr>
            <p:ph type="dt" sz="half" idx="14"/>
          </p:nvPr>
        </p:nvSpPr>
        <p:spPr/>
        <p:txBody>
          <a:bodyPr/>
          <a:lstStyle/>
          <a:p>
            <a:r>
              <a:rPr lang="en-US"/>
              <a:t>26 November 2024</a:t>
            </a:r>
            <a:endParaRPr lang="en-US" dirty="0"/>
          </a:p>
        </p:txBody>
      </p:sp>
      <p:sp>
        <p:nvSpPr>
          <p:cNvPr id="8" name="Footer Placeholder 7">
            <a:extLst>
              <a:ext uri="{FF2B5EF4-FFF2-40B4-BE49-F238E27FC236}">
                <a16:creationId xmlns:a16="http://schemas.microsoft.com/office/drawing/2014/main" id="{70F37B2A-B53F-3C4D-BD2B-2DAF3F47C071}"/>
              </a:ext>
            </a:extLst>
          </p:cNvPr>
          <p:cNvSpPr>
            <a:spLocks noGrp="1"/>
          </p:cNvSpPr>
          <p:nvPr>
            <p:ph type="ftr" sz="quarter" idx="15"/>
          </p:nvPr>
        </p:nvSpPr>
        <p:spPr/>
        <p:txBody>
          <a:bodyPr/>
          <a:lstStyle/>
          <a:p>
            <a:r>
              <a:rPr lang="en-GB"/>
              <a:t>R. Losito | Sustainability at CERN now and future | UK-HEP Forum | Abingdon</a:t>
            </a:r>
            <a:endParaRPr lang="en-US" dirty="0"/>
          </a:p>
        </p:txBody>
      </p:sp>
      <p:sp>
        <p:nvSpPr>
          <p:cNvPr id="10" name="Slide Number Placeholder 9">
            <a:extLst>
              <a:ext uri="{FF2B5EF4-FFF2-40B4-BE49-F238E27FC236}">
                <a16:creationId xmlns:a16="http://schemas.microsoft.com/office/drawing/2014/main" id="{8DD1311B-199C-CA4B-81C4-F7ADC1D9977D}"/>
              </a:ext>
            </a:extLst>
          </p:cNvPr>
          <p:cNvSpPr>
            <a:spLocks noGrp="1"/>
          </p:cNvSpPr>
          <p:nvPr>
            <p:ph type="sldNum" sz="quarter" idx="16"/>
          </p:nvPr>
        </p:nvSpPr>
        <p:spPr/>
        <p:txBody>
          <a:bodyPr/>
          <a:lstStyle/>
          <a:p>
            <a:fld id="{36B5EA5A-BC32-A742-B11B-8E7414D5B535}" type="slidenum">
              <a:rPr lang="en-US" smtClean="0"/>
              <a:pPr/>
              <a:t>‹#›</a:t>
            </a:fld>
            <a:endParaRPr lang="en-US" dirty="0"/>
          </a:p>
        </p:txBody>
      </p:sp>
      <p:sp>
        <p:nvSpPr>
          <p:cNvPr id="11" name="Picture Placeholder 5">
            <a:extLst>
              <a:ext uri="{FF2B5EF4-FFF2-40B4-BE49-F238E27FC236}">
                <a16:creationId xmlns:a16="http://schemas.microsoft.com/office/drawing/2014/main" id="{47B07ADD-2F17-5640-985B-72FA646913F0}"/>
              </a:ext>
            </a:extLst>
          </p:cNvPr>
          <p:cNvSpPr>
            <a:spLocks noGrp="1"/>
          </p:cNvSpPr>
          <p:nvPr>
            <p:ph type="pic" sz="quarter" idx="13" hasCustomPrompt="1"/>
          </p:nvPr>
        </p:nvSpPr>
        <p:spPr>
          <a:xfrm>
            <a:off x="6167438" y="1592263"/>
            <a:ext cx="5616575" cy="2232025"/>
          </a:xfrm>
          <a:pattFill prst="lgCheck">
            <a:fgClr>
              <a:schemeClr val="accent4"/>
            </a:fgClr>
            <a:bgClr>
              <a:schemeClr val="bg1"/>
            </a:bgClr>
          </a:pattFill>
        </p:spPr>
        <p:txBody>
          <a:bodyPr anchor="ctr"/>
          <a:lstStyle>
            <a:lvl1pPr algn="ctr">
              <a:defRPr/>
            </a:lvl1pPr>
          </a:lstStyle>
          <a:p>
            <a:r>
              <a:rPr lang="en-US" dirty="0"/>
              <a:t>Drag and drop picture</a:t>
            </a:r>
          </a:p>
        </p:txBody>
      </p:sp>
      <p:sp>
        <p:nvSpPr>
          <p:cNvPr id="12" name="Picture Placeholder 5">
            <a:extLst>
              <a:ext uri="{FF2B5EF4-FFF2-40B4-BE49-F238E27FC236}">
                <a16:creationId xmlns:a16="http://schemas.microsoft.com/office/drawing/2014/main" id="{AB41C95B-0CD0-B44F-9130-66CCD53B86BB}"/>
              </a:ext>
            </a:extLst>
          </p:cNvPr>
          <p:cNvSpPr>
            <a:spLocks noGrp="1"/>
          </p:cNvSpPr>
          <p:nvPr>
            <p:ph type="pic" sz="quarter" idx="17" hasCustomPrompt="1"/>
          </p:nvPr>
        </p:nvSpPr>
        <p:spPr>
          <a:xfrm>
            <a:off x="6167438" y="3969703"/>
            <a:ext cx="5616575" cy="2232025"/>
          </a:xfrm>
          <a:pattFill prst="lgCheck">
            <a:fgClr>
              <a:schemeClr val="accent4"/>
            </a:fgClr>
            <a:bgClr>
              <a:schemeClr val="bg1"/>
            </a:bgClr>
          </a:pattFill>
        </p:spPr>
        <p:txBody>
          <a:bodyPr anchor="ctr"/>
          <a:lstStyle>
            <a:lvl1pPr algn="ctr">
              <a:defRPr/>
            </a:lvl1pPr>
          </a:lstStyle>
          <a:p>
            <a:r>
              <a:rPr lang="en-US" dirty="0"/>
              <a:t>Drag and drop picture</a:t>
            </a:r>
          </a:p>
        </p:txBody>
      </p:sp>
    </p:spTree>
    <p:extLst>
      <p:ext uri="{BB962C8B-B14F-4D97-AF65-F5344CB8AC3E}">
        <p14:creationId xmlns:p14="http://schemas.microsoft.com/office/powerpoint/2010/main" val="337782599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xt and 4 Pictures">
    <p:spTree>
      <p:nvGrpSpPr>
        <p:cNvPr id="1" name=""/>
        <p:cNvGrpSpPr/>
        <p:nvPr/>
      </p:nvGrpSpPr>
      <p:grpSpPr>
        <a:xfrm>
          <a:off x="0" y="0"/>
          <a:ext cx="0" cy="0"/>
          <a:chOff x="0" y="0"/>
          <a:chExt cx="0" cy="0"/>
        </a:xfrm>
      </p:grpSpPr>
      <p:sp>
        <p:nvSpPr>
          <p:cNvPr id="2" name="Title 1"/>
          <p:cNvSpPr>
            <a:spLocks noGrp="1"/>
          </p:cNvSpPr>
          <p:nvPr>
            <p:ph type="title"/>
          </p:nvPr>
        </p:nvSpPr>
        <p:spPr>
          <a:xfrm>
            <a:off x="407989" y="373593"/>
            <a:ext cx="11376024" cy="1065742"/>
          </a:xfrm>
        </p:spPr>
        <p:txBody>
          <a:bodyPr/>
          <a:lstStyle/>
          <a:p>
            <a:r>
              <a:rPr lang="en-US"/>
              <a:t>Click to edit Master title style</a:t>
            </a:r>
            <a:endParaRPr lang="en-US" dirty="0"/>
          </a:p>
        </p:txBody>
      </p:sp>
      <p:sp>
        <p:nvSpPr>
          <p:cNvPr id="3" name="Content Placeholder 2"/>
          <p:cNvSpPr>
            <a:spLocks noGrp="1"/>
          </p:cNvSpPr>
          <p:nvPr>
            <p:ph sz="half" idx="1"/>
          </p:nvPr>
        </p:nvSpPr>
        <p:spPr>
          <a:xfrm>
            <a:off x="407987" y="1598658"/>
            <a:ext cx="3708401" cy="4608512"/>
          </a:xfrm>
        </p:spPr>
        <p:txBody>
          <a:bodyPr/>
          <a:lstStyle>
            <a:lvl1pPr>
              <a:defRPr>
                <a:solidFill>
                  <a:schemeClr val="tx2">
                    <a:lumMod val="50000"/>
                  </a:schemeClr>
                </a:solidFill>
              </a:defRPr>
            </a:lvl1pPr>
            <a:lvl2pPr>
              <a:lnSpc>
                <a:spcPct val="120000"/>
              </a:lnSpc>
              <a:defRPr/>
            </a:lvl2pPr>
          </a:lstStyle>
          <a:p>
            <a:pPr lvl="0"/>
            <a:r>
              <a:rPr lang="en-US"/>
              <a:t>Edit Master text styles</a:t>
            </a:r>
          </a:p>
          <a:p>
            <a:pPr lvl="1"/>
            <a:r>
              <a:rPr lang="en-US"/>
              <a:t>Second level</a:t>
            </a:r>
          </a:p>
          <a:p>
            <a:pPr lvl="2"/>
            <a:r>
              <a:rPr lang="en-US"/>
              <a:t>Third level</a:t>
            </a:r>
          </a:p>
          <a:p>
            <a:pPr lvl="3"/>
            <a:r>
              <a:rPr lang="en-US"/>
              <a:t>Fourth level</a:t>
            </a:r>
          </a:p>
        </p:txBody>
      </p:sp>
      <p:sp>
        <p:nvSpPr>
          <p:cNvPr id="4" name="Date Placeholder 3">
            <a:extLst>
              <a:ext uri="{FF2B5EF4-FFF2-40B4-BE49-F238E27FC236}">
                <a16:creationId xmlns:a16="http://schemas.microsoft.com/office/drawing/2014/main" id="{0B2981A2-06D5-5F4B-9504-4CD77560E607}"/>
              </a:ext>
            </a:extLst>
          </p:cNvPr>
          <p:cNvSpPr>
            <a:spLocks noGrp="1"/>
          </p:cNvSpPr>
          <p:nvPr>
            <p:ph type="dt" sz="half" idx="14"/>
          </p:nvPr>
        </p:nvSpPr>
        <p:spPr/>
        <p:txBody>
          <a:bodyPr/>
          <a:lstStyle/>
          <a:p>
            <a:r>
              <a:rPr lang="en-US"/>
              <a:t>26 November 2024</a:t>
            </a:r>
            <a:endParaRPr lang="en-US" dirty="0"/>
          </a:p>
        </p:txBody>
      </p:sp>
      <p:sp>
        <p:nvSpPr>
          <p:cNvPr id="8" name="Footer Placeholder 7">
            <a:extLst>
              <a:ext uri="{FF2B5EF4-FFF2-40B4-BE49-F238E27FC236}">
                <a16:creationId xmlns:a16="http://schemas.microsoft.com/office/drawing/2014/main" id="{70F37B2A-B53F-3C4D-BD2B-2DAF3F47C071}"/>
              </a:ext>
            </a:extLst>
          </p:cNvPr>
          <p:cNvSpPr>
            <a:spLocks noGrp="1"/>
          </p:cNvSpPr>
          <p:nvPr>
            <p:ph type="ftr" sz="quarter" idx="15"/>
          </p:nvPr>
        </p:nvSpPr>
        <p:spPr/>
        <p:txBody>
          <a:bodyPr/>
          <a:lstStyle/>
          <a:p>
            <a:r>
              <a:rPr lang="en-GB"/>
              <a:t>R. Losito | Sustainability at CERN now and future | UK-HEP Forum | Abingdon</a:t>
            </a:r>
            <a:endParaRPr lang="en-US" dirty="0"/>
          </a:p>
        </p:txBody>
      </p:sp>
      <p:sp>
        <p:nvSpPr>
          <p:cNvPr id="10" name="Slide Number Placeholder 9">
            <a:extLst>
              <a:ext uri="{FF2B5EF4-FFF2-40B4-BE49-F238E27FC236}">
                <a16:creationId xmlns:a16="http://schemas.microsoft.com/office/drawing/2014/main" id="{8DD1311B-199C-CA4B-81C4-F7ADC1D9977D}"/>
              </a:ext>
            </a:extLst>
          </p:cNvPr>
          <p:cNvSpPr>
            <a:spLocks noGrp="1"/>
          </p:cNvSpPr>
          <p:nvPr>
            <p:ph type="sldNum" sz="quarter" idx="16"/>
          </p:nvPr>
        </p:nvSpPr>
        <p:spPr/>
        <p:txBody>
          <a:bodyPr/>
          <a:lstStyle/>
          <a:p>
            <a:fld id="{36B5EA5A-BC32-A742-B11B-8E7414D5B535}" type="slidenum">
              <a:rPr lang="en-US" smtClean="0"/>
              <a:pPr/>
              <a:t>‹#›</a:t>
            </a:fld>
            <a:endParaRPr lang="en-US" dirty="0"/>
          </a:p>
        </p:txBody>
      </p:sp>
      <p:sp>
        <p:nvSpPr>
          <p:cNvPr id="9" name="Picture Placeholder 5">
            <a:extLst>
              <a:ext uri="{FF2B5EF4-FFF2-40B4-BE49-F238E27FC236}">
                <a16:creationId xmlns:a16="http://schemas.microsoft.com/office/drawing/2014/main" id="{255B7D9F-7313-2F46-8079-FEA6DAA0CF20}"/>
              </a:ext>
            </a:extLst>
          </p:cNvPr>
          <p:cNvSpPr>
            <a:spLocks noGrp="1"/>
          </p:cNvSpPr>
          <p:nvPr>
            <p:ph type="pic" sz="quarter" idx="13" hasCustomPrompt="1"/>
          </p:nvPr>
        </p:nvSpPr>
        <p:spPr>
          <a:xfrm>
            <a:off x="8075613" y="1592263"/>
            <a:ext cx="3708400" cy="2232025"/>
          </a:xfrm>
          <a:pattFill prst="lgCheck">
            <a:fgClr>
              <a:schemeClr val="accent4"/>
            </a:fgClr>
            <a:bgClr>
              <a:schemeClr val="bg1"/>
            </a:bgClr>
          </a:pattFill>
        </p:spPr>
        <p:txBody>
          <a:bodyPr anchor="ctr"/>
          <a:lstStyle>
            <a:lvl1pPr algn="ctr">
              <a:defRPr/>
            </a:lvl1pPr>
          </a:lstStyle>
          <a:p>
            <a:r>
              <a:rPr lang="en-US" dirty="0"/>
              <a:t>Drag and drop picture</a:t>
            </a:r>
          </a:p>
        </p:txBody>
      </p:sp>
      <p:sp>
        <p:nvSpPr>
          <p:cNvPr id="13" name="Picture Placeholder 5">
            <a:extLst>
              <a:ext uri="{FF2B5EF4-FFF2-40B4-BE49-F238E27FC236}">
                <a16:creationId xmlns:a16="http://schemas.microsoft.com/office/drawing/2014/main" id="{AECDCA30-A5C6-3549-9DAD-01819664F157}"/>
              </a:ext>
            </a:extLst>
          </p:cNvPr>
          <p:cNvSpPr>
            <a:spLocks noGrp="1"/>
          </p:cNvSpPr>
          <p:nvPr>
            <p:ph type="pic" sz="quarter" idx="17" hasCustomPrompt="1"/>
          </p:nvPr>
        </p:nvSpPr>
        <p:spPr>
          <a:xfrm>
            <a:off x="8124681" y="3969703"/>
            <a:ext cx="3659332" cy="2232025"/>
          </a:xfrm>
          <a:pattFill prst="lgCheck">
            <a:fgClr>
              <a:schemeClr val="accent4"/>
            </a:fgClr>
            <a:bgClr>
              <a:schemeClr val="bg1"/>
            </a:bgClr>
          </a:pattFill>
        </p:spPr>
        <p:txBody>
          <a:bodyPr anchor="ctr"/>
          <a:lstStyle>
            <a:lvl1pPr algn="ctr">
              <a:defRPr/>
            </a:lvl1pPr>
          </a:lstStyle>
          <a:p>
            <a:r>
              <a:rPr lang="en-US" dirty="0"/>
              <a:t>Drag and drop picture</a:t>
            </a:r>
          </a:p>
        </p:txBody>
      </p:sp>
      <p:sp>
        <p:nvSpPr>
          <p:cNvPr id="14" name="Picture Placeholder 5">
            <a:extLst>
              <a:ext uri="{FF2B5EF4-FFF2-40B4-BE49-F238E27FC236}">
                <a16:creationId xmlns:a16="http://schemas.microsoft.com/office/drawing/2014/main" id="{0332EED6-F049-354D-90C1-2CDBDFEB153D}"/>
              </a:ext>
            </a:extLst>
          </p:cNvPr>
          <p:cNvSpPr>
            <a:spLocks noGrp="1"/>
          </p:cNvSpPr>
          <p:nvPr>
            <p:ph type="pic" sz="quarter" idx="18" hasCustomPrompt="1"/>
          </p:nvPr>
        </p:nvSpPr>
        <p:spPr>
          <a:xfrm>
            <a:off x="4259263" y="1592263"/>
            <a:ext cx="3659332" cy="2232025"/>
          </a:xfrm>
          <a:pattFill prst="lgCheck">
            <a:fgClr>
              <a:schemeClr val="accent4"/>
            </a:fgClr>
            <a:bgClr>
              <a:schemeClr val="bg1"/>
            </a:bgClr>
          </a:pattFill>
        </p:spPr>
        <p:txBody>
          <a:bodyPr anchor="ctr"/>
          <a:lstStyle>
            <a:lvl1pPr algn="ctr">
              <a:defRPr/>
            </a:lvl1pPr>
          </a:lstStyle>
          <a:p>
            <a:r>
              <a:rPr lang="en-US" dirty="0"/>
              <a:t>Drag and drop picture</a:t>
            </a:r>
          </a:p>
        </p:txBody>
      </p:sp>
      <p:sp>
        <p:nvSpPr>
          <p:cNvPr id="15" name="Picture Placeholder 5">
            <a:extLst>
              <a:ext uri="{FF2B5EF4-FFF2-40B4-BE49-F238E27FC236}">
                <a16:creationId xmlns:a16="http://schemas.microsoft.com/office/drawing/2014/main" id="{A46E76A3-B525-534D-9396-8E4D08F06F6A}"/>
              </a:ext>
            </a:extLst>
          </p:cNvPr>
          <p:cNvSpPr>
            <a:spLocks noGrp="1"/>
          </p:cNvSpPr>
          <p:nvPr>
            <p:ph type="pic" sz="quarter" idx="19" hasCustomPrompt="1"/>
          </p:nvPr>
        </p:nvSpPr>
        <p:spPr>
          <a:xfrm>
            <a:off x="4259263" y="3978015"/>
            <a:ext cx="3659332" cy="2232025"/>
          </a:xfrm>
          <a:pattFill prst="lgCheck">
            <a:fgClr>
              <a:schemeClr val="accent4"/>
            </a:fgClr>
            <a:bgClr>
              <a:schemeClr val="bg1"/>
            </a:bgClr>
          </a:pattFill>
        </p:spPr>
        <p:txBody>
          <a:bodyPr anchor="ctr"/>
          <a:lstStyle>
            <a:lvl1pPr algn="ctr">
              <a:defRPr/>
            </a:lvl1pPr>
          </a:lstStyle>
          <a:p>
            <a:r>
              <a:rPr lang="en-US" dirty="0"/>
              <a:t>Drag and drop picture</a:t>
            </a:r>
          </a:p>
        </p:txBody>
      </p:sp>
    </p:spTree>
    <p:extLst>
      <p:ext uri="{BB962C8B-B14F-4D97-AF65-F5344CB8AC3E}">
        <p14:creationId xmlns:p14="http://schemas.microsoft.com/office/powerpoint/2010/main" val="384865621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ubtitles and 2 Pictures ">
    <p:spTree>
      <p:nvGrpSpPr>
        <p:cNvPr id="1" name=""/>
        <p:cNvGrpSpPr/>
        <p:nvPr/>
      </p:nvGrpSpPr>
      <p:grpSpPr>
        <a:xfrm>
          <a:off x="0" y="0"/>
          <a:ext cx="0" cy="0"/>
          <a:chOff x="0" y="0"/>
          <a:chExt cx="0" cy="0"/>
        </a:xfrm>
      </p:grpSpPr>
      <p:sp>
        <p:nvSpPr>
          <p:cNvPr id="2" name="Title 1"/>
          <p:cNvSpPr>
            <a:spLocks noGrp="1"/>
          </p:cNvSpPr>
          <p:nvPr>
            <p:ph type="title"/>
          </p:nvPr>
        </p:nvSpPr>
        <p:spPr>
          <a:xfrm>
            <a:off x="407988" y="365125"/>
            <a:ext cx="11380812" cy="10842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407987" y="1592263"/>
            <a:ext cx="5616575" cy="668337"/>
          </a:xfrm>
        </p:spPr>
        <p:txBody>
          <a:bodyPr anchor="t" anchorCtr="0"/>
          <a:lstStyle>
            <a:lvl1pPr marL="0" indent="0">
              <a:buNone/>
              <a:defRPr sz="24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5" name="Text Placeholder 4"/>
          <p:cNvSpPr>
            <a:spLocks noGrp="1"/>
          </p:cNvSpPr>
          <p:nvPr>
            <p:ph type="body" sz="quarter" idx="3"/>
          </p:nvPr>
        </p:nvSpPr>
        <p:spPr>
          <a:xfrm>
            <a:off x="6172200" y="1604966"/>
            <a:ext cx="5616600" cy="655634"/>
          </a:xfrm>
        </p:spPr>
        <p:txBody>
          <a:bodyPr anchor="t" anchorCtr="0"/>
          <a:lstStyle>
            <a:lvl1pPr marL="0" indent="0">
              <a:buNone/>
              <a:defRPr sz="24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1" name="Picture Placeholder 10">
            <a:extLst>
              <a:ext uri="{FF2B5EF4-FFF2-40B4-BE49-F238E27FC236}">
                <a16:creationId xmlns:a16="http://schemas.microsoft.com/office/drawing/2014/main" id="{8C125C7E-94FD-9B43-A74A-5A12DA74F2D5}"/>
              </a:ext>
            </a:extLst>
          </p:cNvPr>
          <p:cNvSpPr>
            <a:spLocks noGrp="1"/>
          </p:cNvSpPr>
          <p:nvPr>
            <p:ph type="pic" sz="quarter" idx="13" hasCustomPrompt="1"/>
          </p:nvPr>
        </p:nvSpPr>
        <p:spPr>
          <a:xfrm>
            <a:off x="407988" y="2420938"/>
            <a:ext cx="5616575" cy="3779837"/>
          </a:xfrm>
          <a:pattFill prst="lgCheck">
            <a:fgClr>
              <a:schemeClr val="accent4"/>
            </a:fgClr>
            <a:bgClr>
              <a:schemeClr val="bg1"/>
            </a:bgClr>
          </a:pattFill>
        </p:spPr>
        <p:txBody>
          <a:bodyPr anchor="ctr"/>
          <a:lstStyle>
            <a:lvl1pPr algn="ctr">
              <a:defRPr/>
            </a:lvl1pPr>
          </a:lstStyle>
          <a:p>
            <a:r>
              <a:rPr lang="en-US" dirty="0"/>
              <a:t>Drag and Drop picture</a:t>
            </a:r>
          </a:p>
        </p:txBody>
      </p:sp>
      <p:sp>
        <p:nvSpPr>
          <p:cNvPr id="4" name="Date Placeholder 3">
            <a:extLst>
              <a:ext uri="{FF2B5EF4-FFF2-40B4-BE49-F238E27FC236}">
                <a16:creationId xmlns:a16="http://schemas.microsoft.com/office/drawing/2014/main" id="{ED4B0609-1753-094D-A27B-B1604B6E44F9}"/>
              </a:ext>
            </a:extLst>
          </p:cNvPr>
          <p:cNvSpPr>
            <a:spLocks noGrp="1"/>
          </p:cNvSpPr>
          <p:nvPr>
            <p:ph type="dt" sz="half" idx="15"/>
          </p:nvPr>
        </p:nvSpPr>
        <p:spPr/>
        <p:txBody>
          <a:bodyPr/>
          <a:lstStyle/>
          <a:p>
            <a:r>
              <a:rPr lang="en-US"/>
              <a:t>26 November 2024</a:t>
            </a:r>
            <a:endParaRPr lang="en-US" dirty="0"/>
          </a:p>
        </p:txBody>
      </p:sp>
      <p:sp>
        <p:nvSpPr>
          <p:cNvPr id="6" name="Footer Placeholder 5">
            <a:extLst>
              <a:ext uri="{FF2B5EF4-FFF2-40B4-BE49-F238E27FC236}">
                <a16:creationId xmlns:a16="http://schemas.microsoft.com/office/drawing/2014/main" id="{D3380C24-4584-494A-B2E2-7C02911E02E7}"/>
              </a:ext>
            </a:extLst>
          </p:cNvPr>
          <p:cNvSpPr>
            <a:spLocks noGrp="1"/>
          </p:cNvSpPr>
          <p:nvPr>
            <p:ph type="ftr" sz="quarter" idx="16"/>
          </p:nvPr>
        </p:nvSpPr>
        <p:spPr/>
        <p:txBody>
          <a:bodyPr/>
          <a:lstStyle/>
          <a:p>
            <a:r>
              <a:rPr lang="en-GB"/>
              <a:t>R. Losito | Sustainability at CERN now and future | UK-HEP Forum | Abingdon</a:t>
            </a:r>
            <a:endParaRPr lang="en-US" dirty="0"/>
          </a:p>
        </p:txBody>
      </p:sp>
      <p:sp>
        <p:nvSpPr>
          <p:cNvPr id="10" name="Slide Number Placeholder 9">
            <a:extLst>
              <a:ext uri="{FF2B5EF4-FFF2-40B4-BE49-F238E27FC236}">
                <a16:creationId xmlns:a16="http://schemas.microsoft.com/office/drawing/2014/main" id="{89BEDBAA-E014-4E48-AA09-5D0DC18C0C76}"/>
              </a:ext>
            </a:extLst>
          </p:cNvPr>
          <p:cNvSpPr>
            <a:spLocks noGrp="1"/>
          </p:cNvSpPr>
          <p:nvPr>
            <p:ph type="sldNum" sz="quarter" idx="17"/>
          </p:nvPr>
        </p:nvSpPr>
        <p:spPr/>
        <p:txBody>
          <a:bodyPr/>
          <a:lstStyle/>
          <a:p>
            <a:fld id="{36B5EA5A-BC32-A742-B11B-8E7414D5B535}" type="slidenum">
              <a:rPr lang="en-US" smtClean="0"/>
              <a:pPr/>
              <a:t>‹#›</a:t>
            </a:fld>
            <a:endParaRPr lang="en-US" dirty="0"/>
          </a:p>
        </p:txBody>
      </p:sp>
      <p:sp>
        <p:nvSpPr>
          <p:cNvPr id="8" name="Picture Placeholder 7">
            <a:extLst>
              <a:ext uri="{FF2B5EF4-FFF2-40B4-BE49-F238E27FC236}">
                <a16:creationId xmlns:a16="http://schemas.microsoft.com/office/drawing/2014/main" id="{D35BE112-10C7-F548-91D2-DD3128654F33}"/>
              </a:ext>
            </a:extLst>
          </p:cNvPr>
          <p:cNvSpPr>
            <a:spLocks noGrp="1"/>
          </p:cNvSpPr>
          <p:nvPr>
            <p:ph type="pic" sz="quarter" idx="18" hasCustomPrompt="1"/>
          </p:nvPr>
        </p:nvSpPr>
        <p:spPr>
          <a:xfrm>
            <a:off x="6172200" y="2420938"/>
            <a:ext cx="5616575" cy="3779837"/>
          </a:xfrm>
          <a:pattFill prst="lgCheck">
            <a:fgClr>
              <a:schemeClr val="accent4"/>
            </a:fgClr>
            <a:bgClr>
              <a:schemeClr val="bg1"/>
            </a:bgClr>
          </a:pattFill>
        </p:spPr>
        <p:txBody>
          <a:bodyPr anchor="ctr" anchorCtr="0"/>
          <a:lstStyle>
            <a:lvl1pPr algn="ctr">
              <a:defRPr/>
            </a:lvl1pPr>
          </a:lstStyle>
          <a:p>
            <a:r>
              <a:rPr lang="en-GB" dirty="0"/>
              <a:t>Drag and Drop picture</a:t>
            </a:r>
          </a:p>
        </p:txBody>
      </p:sp>
    </p:spTree>
    <p:extLst>
      <p:ext uri="{BB962C8B-B14F-4D97-AF65-F5344CB8AC3E}">
        <p14:creationId xmlns:p14="http://schemas.microsoft.com/office/powerpoint/2010/main" val="1344514346"/>
      </p:ext>
    </p:extLst>
  </p:cSld>
  <p:clrMapOvr>
    <a:masterClrMapping/>
  </p:clrMapOvr>
  <p:extLst>
    <p:ext uri="{DCECCB84-F9BA-43D5-87BE-67443E8EF086}">
      <p15:sldGuideLst xmlns:p15="http://schemas.microsoft.com/office/powerpoint/2012/main">
        <p15:guide id="1" orient="horz" pos="1434">
          <p15:clr>
            <a:srgbClr val="FBAE40"/>
          </p15:clr>
        </p15:guide>
        <p15:guide id="2" orient="horz" pos="1525">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ubtitle and 3 Pictures">
    <p:spTree>
      <p:nvGrpSpPr>
        <p:cNvPr id="1" name=""/>
        <p:cNvGrpSpPr/>
        <p:nvPr/>
      </p:nvGrpSpPr>
      <p:grpSpPr>
        <a:xfrm>
          <a:off x="0" y="0"/>
          <a:ext cx="0" cy="0"/>
          <a:chOff x="0" y="0"/>
          <a:chExt cx="0" cy="0"/>
        </a:xfrm>
      </p:grpSpPr>
      <p:sp>
        <p:nvSpPr>
          <p:cNvPr id="2" name="Title 1"/>
          <p:cNvSpPr>
            <a:spLocks noGrp="1"/>
          </p:cNvSpPr>
          <p:nvPr>
            <p:ph type="title"/>
          </p:nvPr>
        </p:nvSpPr>
        <p:spPr>
          <a:xfrm>
            <a:off x="407988" y="365125"/>
            <a:ext cx="11380812" cy="10842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407987" y="1592263"/>
            <a:ext cx="3708401" cy="668337"/>
          </a:xfrm>
        </p:spPr>
        <p:txBody>
          <a:bodyPr anchor="t" anchorCtr="0"/>
          <a:lstStyle>
            <a:lvl1pPr marL="0" indent="0">
              <a:lnSpc>
                <a:spcPct val="100000"/>
              </a:lnSpc>
              <a:spcBef>
                <a:spcPts val="400"/>
              </a:spcBef>
              <a:spcAft>
                <a:spcPts val="0"/>
              </a:spcAft>
              <a:buNone/>
              <a:defRPr sz="21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5" name="Text Placeholder 4"/>
          <p:cNvSpPr>
            <a:spLocks noGrp="1"/>
          </p:cNvSpPr>
          <p:nvPr>
            <p:ph type="body" sz="quarter" idx="3"/>
          </p:nvPr>
        </p:nvSpPr>
        <p:spPr>
          <a:xfrm>
            <a:off x="8075612" y="1604966"/>
            <a:ext cx="3713187" cy="655634"/>
          </a:xfrm>
        </p:spPr>
        <p:txBody>
          <a:bodyPr anchor="t" anchorCtr="0"/>
          <a:lstStyle>
            <a:lvl1pPr marL="0" indent="0">
              <a:spcBef>
                <a:spcPts val="400"/>
              </a:spcBef>
              <a:spcAft>
                <a:spcPts val="0"/>
              </a:spcAft>
              <a:buNone/>
              <a:defRPr sz="24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1" name="Picture Placeholder 10">
            <a:extLst>
              <a:ext uri="{FF2B5EF4-FFF2-40B4-BE49-F238E27FC236}">
                <a16:creationId xmlns:a16="http://schemas.microsoft.com/office/drawing/2014/main" id="{8C125C7E-94FD-9B43-A74A-5A12DA74F2D5}"/>
              </a:ext>
            </a:extLst>
          </p:cNvPr>
          <p:cNvSpPr>
            <a:spLocks noGrp="1"/>
          </p:cNvSpPr>
          <p:nvPr>
            <p:ph type="pic" sz="quarter" idx="13" hasCustomPrompt="1"/>
          </p:nvPr>
        </p:nvSpPr>
        <p:spPr>
          <a:xfrm>
            <a:off x="407989" y="2420938"/>
            <a:ext cx="3708400" cy="3779837"/>
          </a:xfrm>
          <a:pattFill prst="lgCheck">
            <a:fgClr>
              <a:schemeClr val="accent4"/>
            </a:fgClr>
            <a:bgClr>
              <a:schemeClr val="bg1"/>
            </a:bgClr>
          </a:pattFill>
        </p:spPr>
        <p:txBody>
          <a:bodyPr anchor="ctr"/>
          <a:lstStyle>
            <a:lvl1pPr algn="ctr">
              <a:defRPr/>
            </a:lvl1pPr>
          </a:lstStyle>
          <a:p>
            <a:r>
              <a:rPr lang="en-US" dirty="0"/>
              <a:t>Drag and Drop picture</a:t>
            </a:r>
          </a:p>
        </p:txBody>
      </p:sp>
      <p:sp>
        <p:nvSpPr>
          <p:cNvPr id="13" name="Picture Placeholder 12">
            <a:extLst>
              <a:ext uri="{FF2B5EF4-FFF2-40B4-BE49-F238E27FC236}">
                <a16:creationId xmlns:a16="http://schemas.microsoft.com/office/drawing/2014/main" id="{EC779F7E-9707-2542-A19F-DD09A53038A7}"/>
              </a:ext>
            </a:extLst>
          </p:cNvPr>
          <p:cNvSpPr>
            <a:spLocks noGrp="1"/>
          </p:cNvSpPr>
          <p:nvPr>
            <p:ph type="pic" sz="quarter" idx="14" hasCustomPrompt="1"/>
          </p:nvPr>
        </p:nvSpPr>
        <p:spPr>
          <a:xfrm>
            <a:off x="8075613" y="2416175"/>
            <a:ext cx="3713187" cy="3779837"/>
          </a:xfrm>
          <a:pattFill prst="lgCheck">
            <a:fgClr>
              <a:schemeClr val="accent4"/>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a:buNone/>
              <a:tabLst/>
              <a:defRPr b="1"/>
            </a:lvl1pPr>
          </a:lstStyle>
          <a:p>
            <a:r>
              <a:rPr lang="en-US" dirty="0"/>
              <a:t>Drag and Drop picture</a:t>
            </a:r>
          </a:p>
        </p:txBody>
      </p:sp>
      <p:sp>
        <p:nvSpPr>
          <p:cNvPr id="10" name="Text Placeholder 2">
            <a:extLst>
              <a:ext uri="{FF2B5EF4-FFF2-40B4-BE49-F238E27FC236}">
                <a16:creationId xmlns:a16="http://schemas.microsoft.com/office/drawing/2014/main" id="{86494478-3D3E-894B-9652-AD035750548C}"/>
              </a:ext>
            </a:extLst>
          </p:cNvPr>
          <p:cNvSpPr>
            <a:spLocks noGrp="1"/>
          </p:cNvSpPr>
          <p:nvPr>
            <p:ph type="body" idx="15"/>
          </p:nvPr>
        </p:nvSpPr>
        <p:spPr>
          <a:xfrm>
            <a:off x="4253846" y="1601227"/>
            <a:ext cx="3708401" cy="668337"/>
          </a:xfrm>
        </p:spPr>
        <p:txBody>
          <a:bodyPr anchor="t" anchorCtr="0"/>
          <a:lstStyle>
            <a:lvl1pPr marL="0" indent="0">
              <a:spcBef>
                <a:spcPts val="400"/>
              </a:spcBef>
              <a:spcAft>
                <a:spcPts val="0"/>
              </a:spcAft>
              <a:buNone/>
              <a:defRPr sz="21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2" name="Picture Placeholder 10">
            <a:extLst>
              <a:ext uri="{FF2B5EF4-FFF2-40B4-BE49-F238E27FC236}">
                <a16:creationId xmlns:a16="http://schemas.microsoft.com/office/drawing/2014/main" id="{CF540559-B2D9-2E46-A3D6-32F0B01F69A5}"/>
              </a:ext>
            </a:extLst>
          </p:cNvPr>
          <p:cNvSpPr>
            <a:spLocks noGrp="1"/>
          </p:cNvSpPr>
          <p:nvPr>
            <p:ph type="pic" sz="quarter" idx="16" hasCustomPrompt="1"/>
          </p:nvPr>
        </p:nvSpPr>
        <p:spPr>
          <a:xfrm>
            <a:off x="4253848" y="2429902"/>
            <a:ext cx="3708400" cy="3779837"/>
          </a:xfrm>
          <a:pattFill prst="lgCheck">
            <a:fgClr>
              <a:schemeClr val="accent4"/>
            </a:fgClr>
            <a:bgClr>
              <a:schemeClr val="bg1"/>
            </a:bgClr>
          </a:pattFill>
        </p:spPr>
        <p:txBody>
          <a:bodyPr anchor="ctr"/>
          <a:lstStyle>
            <a:lvl1pPr algn="ctr">
              <a:defRPr/>
            </a:lvl1pPr>
          </a:lstStyle>
          <a:p>
            <a:r>
              <a:rPr lang="en-US" dirty="0"/>
              <a:t>Drag and Drop picture</a:t>
            </a:r>
          </a:p>
        </p:txBody>
      </p:sp>
      <p:sp>
        <p:nvSpPr>
          <p:cNvPr id="4" name="Date Placeholder 3">
            <a:extLst>
              <a:ext uri="{FF2B5EF4-FFF2-40B4-BE49-F238E27FC236}">
                <a16:creationId xmlns:a16="http://schemas.microsoft.com/office/drawing/2014/main" id="{E485D2BF-D955-984C-BC88-5F6A8BCB9E71}"/>
              </a:ext>
            </a:extLst>
          </p:cNvPr>
          <p:cNvSpPr>
            <a:spLocks noGrp="1"/>
          </p:cNvSpPr>
          <p:nvPr>
            <p:ph type="dt" sz="half" idx="17"/>
          </p:nvPr>
        </p:nvSpPr>
        <p:spPr/>
        <p:txBody>
          <a:bodyPr/>
          <a:lstStyle/>
          <a:p>
            <a:r>
              <a:rPr lang="en-US"/>
              <a:t>26 November 2024</a:t>
            </a:r>
            <a:endParaRPr lang="en-US" dirty="0"/>
          </a:p>
        </p:txBody>
      </p:sp>
      <p:sp>
        <p:nvSpPr>
          <p:cNvPr id="6" name="Footer Placeholder 5">
            <a:extLst>
              <a:ext uri="{FF2B5EF4-FFF2-40B4-BE49-F238E27FC236}">
                <a16:creationId xmlns:a16="http://schemas.microsoft.com/office/drawing/2014/main" id="{26EC0286-4FA5-DB4D-961C-C9035150A22E}"/>
              </a:ext>
            </a:extLst>
          </p:cNvPr>
          <p:cNvSpPr>
            <a:spLocks noGrp="1"/>
          </p:cNvSpPr>
          <p:nvPr>
            <p:ph type="ftr" sz="quarter" idx="18"/>
          </p:nvPr>
        </p:nvSpPr>
        <p:spPr/>
        <p:txBody>
          <a:bodyPr/>
          <a:lstStyle/>
          <a:p>
            <a:r>
              <a:rPr lang="en-GB"/>
              <a:t>R. Losito | Sustainability at CERN now and future | UK-HEP Forum | Abingdon</a:t>
            </a:r>
            <a:endParaRPr lang="en-US" dirty="0"/>
          </a:p>
        </p:txBody>
      </p:sp>
      <p:sp>
        <p:nvSpPr>
          <p:cNvPr id="14" name="Slide Number Placeholder 13">
            <a:extLst>
              <a:ext uri="{FF2B5EF4-FFF2-40B4-BE49-F238E27FC236}">
                <a16:creationId xmlns:a16="http://schemas.microsoft.com/office/drawing/2014/main" id="{D3A103EE-A109-9549-821B-7193CDF3E17F}"/>
              </a:ext>
            </a:extLst>
          </p:cNvPr>
          <p:cNvSpPr>
            <a:spLocks noGrp="1"/>
          </p:cNvSpPr>
          <p:nvPr>
            <p:ph type="sldNum" sz="quarter" idx="19"/>
          </p:nvPr>
        </p:nvSpPr>
        <p:spPr/>
        <p:txBody>
          <a:bodyPr/>
          <a:lstStyle/>
          <a:p>
            <a:fld id="{36B5EA5A-BC32-A742-B11B-8E7414D5B535}" type="slidenum">
              <a:rPr lang="en-US" smtClean="0"/>
              <a:pPr/>
              <a:t>‹#›</a:t>
            </a:fld>
            <a:endParaRPr lang="en-US" dirty="0"/>
          </a:p>
        </p:txBody>
      </p:sp>
    </p:spTree>
    <p:extLst>
      <p:ext uri="{BB962C8B-B14F-4D97-AF65-F5344CB8AC3E}">
        <p14:creationId xmlns:p14="http://schemas.microsoft.com/office/powerpoint/2010/main" val="2622580238"/>
      </p:ext>
    </p:extLst>
  </p:cSld>
  <p:clrMapOvr>
    <a:masterClrMapping/>
  </p:clrMapOvr>
  <p:extLst>
    <p:ext uri="{DCECCB84-F9BA-43D5-87BE-67443E8EF086}">
      <p15:sldGuideLst xmlns:p15="http://schemas.microsoft.com/office/powerpoint/2012/main">
        <p15:guide id="1" orient="horz" pos="1434">
          <p15:clr>
            <a:srgbClr val="FBAE40"/>
          </p15:clr>
        </p15:guide>
        <p15:guide id="2" orient="horz" pos="1525">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ext and 3 Pictures with boxes">
    <p:spTree>
      <p:nvGrpSpPr>
        <p:cNvPr id="1" name=""/>
        <p:cNvGrpSpPr/>
        <p:nvPr/>
      </p:nvGrpSpPr>
      <p:grpSpPr>
        <a:xfrm>
          <a:off x="0" y="0"/>
          <a:ext cx="0" cy="0"/>
          <a:chOff x="0" y="0"/>
          <a:chExt cx="0" cy="0"/>
        </a:xfrm>
      </p:grpSpPr>
      <p:sp>
        <p:nvSpPr>
          <p:cNvPr id="2" name="Title 1"/>
          <p:cNvSpPr>
            <a:spLocks noGrp="1"/>
          </p:cNvSpPr>
          <p:nvPr>
            <p:ph type="title"/>
          </p:nvPr>
        </p:nvSpPr>
        <p:spPr>
          <a:xfrm>
            <a:off x="407988" y="365125"/>
            <a:ext cx="11380812" cy="1084263"/>
          </a:xfrm>
        </p:spPr>
        <p:txBody>
          <a:bodyPr/>
          <a:lstStyle/>
          <a:p>
            <a:r>
              <a:rPr lang="en-US"/>
              <a:t>Click to edit Master title style</a:t>
            </a:r>
            <a:endParaRPr lang="en-US" dirty="0"/>
          </a:p>
        </p:txBody>
      </p:sp>
      <p:sp>
        <p:nvSpPr>
          <p:cNvPr id="10" name="Text Placeholder 2">
            <a:extLst>
              <a:ext uri="{FF2B5EF4-FFF2-40B4-BE49-F238E27FC236}">
                <a16:creationId xmlns:a16="http://schemas.microsoft.com/office/drawing/2014/main" id="{86494478-3D3E-894B-9652-AD035750548C}"/>
              </a:ext>
            </a:extLst>
          </p:cNvPr>
          <p:cNvSpPr>
            <a:spLocks noGrp="1"/>
          </p:cNvSpPr>
          <p:nvPr>
            <p:ph type="body" idx="15"/>
          </p:nvPr>
        </p:nvSpPr>
        <p:spPr>
          <a:xfrm>
            <a:off x="4116386" y="1601376"/>
            <a:ext cx="3960000" cy="1131215"/>
          </a:xfrm>
          <a:solidFill>
            <a:schemeClr val="tx1"/>
          </a:solidFill>
          <a:ln>
            <a:noFill/>
          </a:ln>
        </p:spPr>
        <p:txBody>
          <a:bodyPr lIns="36000" tIns="36000" rIns="36000" bIns="36000" anchor="ctr" anchorCtr="0"/>
          <a:lstStyle>
            <a:lvl1pPr marL="0" indent="0" algn="ctr">
              <a:spcBef>
                <a:spcPts val="0"/>
              </a:spcBef>
              <a:spcAft>
                <a:spcPts val="0"/>
              </a:spcAft>
              <a:buNone/>
              <a:defRPr sz="21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2" name="Picture Placeholder 10">
            <a:extLst>
              <a:ext uri="{FF2B5EF4-FFF2-40B4-BE49-F238E27FC236}">
                <a16:creationId xmlns:a16="http://schemas.microsoft.com/office/drawing/2014/main" id="{CF540559-B2D9-2E46-A3D6-32F0B01F69A5}"/>
              </a:ext>
            </a:extLst>
          </p:cNvPr>
          <p:cNvSpPr>
            <a:spLocks noGrp="1"/>
          </p:cNvSpPr>
          <p:nvPr>
            <p:ph type="pic" sz="quarter" idx="16" hasCustomPrompt="1"/>
          </p:nvPr>
        </p:nvSpPr>
        <p:spPr>
          <a:xfrm>
            <a:off x="4116386" y="2732442"/>
            <a:ext cx="3959225" cy="3477297"/>
          </a:xfrm>
          <a:pattFill prst="lgCheck">
            <a:fgClr>
              <a:schemeClr val="accent4"/>
            </a:fgClr>
            <a:bgClr>
              <a:schemeClr val="bg1"/>
            </a:bgClr>
          </a:pattFill>
        </p:spPr>
        <p:txBody>
          <a:bodyPr anchor="ctr"/>
          <a:lstStyle>
            <a:lvl1pPr algn="ctr">
              <a:defRPr/>
            </a:lvl1pPr>
          </a:lstStyle>
          <a:p>
            <a:r>
              <a:rPr lang="en-US" dirty="0"/>
              <a:t>Drag and Drop picture</a:t>
            </a:r>
          </a:p>
        </p:txBody>
      </p:sp>
      <p:sp>
        <p:nvSpPr>
          <p:cNvPr id="4" name="Date Placeholder 3">
            <a:extLst>
              <a:ext uri="{FF2B5EF4-FFF2-40B4-BE49-F238E27FC236}">
                <a16:creationId xmlns:a16="http://schemas.microsoft.com/office/drawing/2014/main" id="{E485D2BF-D955-984C-BC88-5F6A8BCB9E71}"/>
              </a:ext>
            </a:extLst>
          </p:cNvPr>
          <p:cNvSpPr>
            <a:spLocks noGrp="1"/>
          </p:cNvSpPr>
          <p:nvPr>
            <p:ph type="dt" sz="half" idx="17"/>
          </p:nvPr>
        </p:nvSpPr>
        <p:spPr/>
        <p:txBody>
          <a:bodyPr/>
          <a:lstStyle/>
          <a:p>
            <a:r>
              <a:rPr lang="en-US"/>
              <a:t>26 November 2024</a:t>
            </a:r>
            <a:endParaRPr lang="en-US" dirty="0"/>
          </a:p>
        </p:txBody>
      </p:sp>
      <p:sp>
        <p:nvSpPr>
          <p:cNvPr id="6" name="Footer Placeholder 5">
            <a:extLst>
              <a:ext uri="{FF2B5EF4-FFF2-40B4-BE49-F238E27FC236}">
                <a16:creationId xmlns:a16="http://schemas.microsoft.com/office/drawing/2014/main" id="{26EC0286-4FA5-DB4D-961C-C9035150A22E}"/>
              </a:ext>
            </a:extLst>
          </p:cNvPr>
          <p:cNvSpPr>
            <a:spLocks noGrp="1"/>
          </p:cNvSpPr>
          <p:nvPr>
            <p:ph type="ftr" sz="quarter" idx="18"/>
          </p:nvPr>
        </p:nvSpPr>
        <p:spPr/>
        <p:txBody>
          <a:bodyPr/>
          <a:lstStyle/>
          <a:p>
            <a:r>
              <a:rPr lang="en-GB"/>
              <a:t>R. Losito | Sustainability at CERN now and future | UK-HEP Forum | Abingdon</a:t>
            </a:r>
            <a:endParaRPr lang="en-US" dirty="0"/>
          </a:p>
        </p:txBody>
      </p:sp>
      <p:sp>
        <p:nvSpPr>
          <p:cNvPr id="14" name="Slide Number Placeholder 13">
            <a:extLst>
              <a:ext uri="{FF2B5EF4-FFF2-40B4-BE49-F238E27FC236}">
                <a16:creationId xmlns:a16="http://schemas.microsoft.com/office/drawing/2014/main" id="{D3A103EE-A109-9549-821B-7193CDF3E17F}"/>
              </a:ext>
            </a:extLst>
          </p:cNvPr>
          <p:cNvSpPr>
            <a:spLocks noGrp="1"/>
          </p:cNvSpPr>
          <p:nvPr>
            <p:ph type="sldNum" sz="quarter" idx="19"/>
          </p:nvPr>
        </p:nvSpPr>
        <p:spPr/>
        <p:txBody>
          <a:bodyPr/>
          <a:lstStyle/>
          <a:p>
            <a:fld id="{36B5EA5A-BC32-A742-B11B-8E7414D5B535}" type="slidenum">
              <a:rPr lang="en-US" smtClean="0"/>
              <a:pPr/>
              <a:t>‹#›</a:t>
            </a:fld>
            <a:endParaRPr lang="en-US" dirty="0"/>
          </a:p>
        </p:txBody>
      </p:sp>
      <p:sp>
        <p:nvSpPr>
          <p:cNvPr id="15" name="Text Placeholder 2">
            <a:extLst>
              <a:ext uri="{FF2B5EF4-FFF2-40B4-BE49-F238E27FC236}">
                <a16:creationId xmlns:a16="http://schemas.microsoft.com/office/drawing/2014/main" id="{F0E95B09-A858-4A4A-B159-8C5B917D41E5}"/>
              </a:ext>
            </a:extLst>
          </p:cNvPr>
          <p:cNvSpPr>
            <a:spLocks noGrp="1"/>
          </p:cNvSpPr>
          <p:nvPr>
            <p:ph type="body" idx="20"/>
          </p:nvPr>
        </p:nvSpPr>
        <p:spPr>
          <a:xfrm>
            <a:off x="3275" y="5078524"/>
            <a:ext cx="3960000" cy="1131215"/>
          </a:xfrm>
          <a:solidFill>
            <a:schemeClr val="tx1"/>
          </a:solidFill>
          <a:ln>
            <a:noFill/>
          </a:ln>
        </p:spPr>
        <p:txBody>
          <a:bodyPr lIns="36000" tIns="36000" rIns="36000" bIns="36000" anchor="ctr" anchorCtr="0"/>
          <a:lstStyle>
            <a:lvl1pPr marL="0" indent="0" algn="ctr">
              <a:spcBef>
                <a:spcPts val="0"/>
              </a:spcBef>
              <a:spcAft>
                <a:spcPts val="0"/>
              </a:spcAft>
              <a:buNone/>
              <a:defRPr sz="21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6" name="Picture Placeholder 10">
            <a:extLst>
              <a:ext uri="{FF2B5EF4-FFF2-40B4-BE49-F238E27FC236}">
                <a16:creationId xmlns:a16="http://schemas.microsoft.com/office/drawing/2014/main" id="{2FF76D54-8841-EA4B-B514-DFCE90D05C81}"/>
              </a:ext>
            </a:extLst>
          </p:cNvPr>
          <p:cNvSpPr>
            <a:spLocks noGrp="1"/>
          </p:cNvSpPr>
          <p:nvPr>
            <p:ph type="pic" sz="quarter" idx="21" hasCustomPrompt="1"/>
          </p:nvPr>
        </p:nvSpPr>
        <p:spPr>
          <a:xfrm>
            <a:off x="4050" y="1601376"/>
            <a:ext cx="3959225" cy="3477297"/>
          </a:xfrm>
          <a:pattFill prst="lgCheck">
            <a:fgClr>
              <a:schemeClr val="accent4"/>
            </a:fgClr>
            <a:bgClr>
              <a:schemeClr val="bg1"/>
            </a:bgClr>
          </a:pattFill>
        </p:spPr>
        <p:txBody>
          <a:bodyPr anchor="ctr"/>
          <a:lstStyle>
            <a:lvl1pPr algn="ctr">
              <a:defRPr/>
            </a:lvl1pPr>
          </a:lstStyle>
          <a:p>
            <a:r>
              <a:rPr lang="en-US" dirty="0"/>
              <a:t>Drag and Drop picture</a:t>
            </a:r>
          </a:p>
        </p:txBody>
      </p:sp>
      <p:sp>
        <p:nvSpPr>
          <p:cNvPr id="17" name="Text Placeholder 2">
            <a:extLst>
              <a:ext uri="{FF2B5EF4-FFF2-40B4-BE49-F238E27FC236}">
                <a16:creationId xmlns:a16="http://schemas.microsoft.com/office/drawing/2014/main" id="{DED6363A-4107-5A4F-9E1E-0E88F802ABE9}"/>
              </a:ext>
            </a:extLst>
          </p:cNvPr>
          <p:cNvSpPr>
            <a:spLocks noGrp="1"/>
          </p:cNvSpPr>
          <p:nvPr>
            <p:ph type="body" idx="22"/>
          </p:nvPr>
        </p:nvSpPr>
        <p:spPr>
          <a:xfrm>
            <a:off x="8232388" y="5078524"/>
            <a:ext cx="3960000" cy="1131215"/>
          </a:xfrm>
          <a:solidFill>
            <a:schemeClr val="tx1"/>
          </a:solidFill>
          <a:ln>
            <a:noFill/>
          </a:ln>
        </p:spPr>
        <p:txBody>
          <a:bodyPr lIns="36000" tIns="36000" rIns="36000" bIns="36000" anchor="ctr" anchorCtr="0"/>
          <a:lstStyle>
            <a:lvl1pPr marL="0" indent="0" algn="ctr">
              <a:spcBef>
                <a:spcPts val="0"/>
              </a:spcBef>
              <a:spcAft>
                <a:spcPts val="0"/>
              </a:spcAft>
              <a:buNone/>
              <a:defRPr sz="21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8" name="Picture Placeholder 10">
            <a:extLst>
              <a:ext uri="{FF2B5EF4-FFF2-40B4-BE49-F238E27FC236}">
                <a16:creationId xmlns:a16="http://schemas.microsoft.com/office/drawing/2014/main" id="{91039F33-9CD5-004A-9F94-52D16B2EB081}"/>
              </a:ext>
            </a:extLst>
          </p:cNvPr>
          <p:cNvSpPr>
            <a:spLocks noGrp="1"/>
          </p:cNvSpPr>
          <p:nvPr>
            <p:ph type="pic" sz="quarter" idx="23" hasCustomPrompt="1"/>
          </p:nvPr>
        </p:nvSpPr>
        <p:spPr>
          <a:xfrm>
            <a:off x="8232388" y="1601376"/>
            <a:ext cx="3959225" cy="3477297"/>
          </a:xfrm>
          <a:pattFill prst="lgCheck">
            <a:fgClr>
              <a:schemeClr val="accent4"/>
            </a:fgClr>
            <a:bgClr>
              <a:schemeClr val="bg1"/>
            </a:bgClr>
          </a:pattFill>
        </p:spPr>
        <p:txBody>
          <a:bodyPr anchor="ctr"/>
          <a:lstStyle>
            <a:lvl1pPr algn="ctr">
              <a:defRPr/>
            </a:lvl1pPr>
          </a:lstStyle>
          <a:p>
            <a:r>
              <a:rPr lang="en-US" dirty="0"/>
              <a:t>Drag and Drop picture</a:t>
            </a:r>
          </a:p>
        </p:txBody>
      </p:sp>
    </p:spTree>
    <p:extLst>
      <p:ext uri="{BB962C8B-B14F-4D97-AF65-F5344CB8AC3E}">
        <p14:creationId xmlns:p14="http://schemas.microsoft.com/office/powerpoint/2010/main" val="2089495246"/>
      </p:ext>
    </p:extLst>
  </p:cSld>
  <p:clrMapOvr>
    <a:masterClrMapping/>
  </p:clrMapOvr>
  <p:extLst>
    <p:ext uri="{DCECCB84-F9BA-43D5-87BE-67443E8EF086}">
      <p15:sldGuideLst xmlns:p15="http://schemas.microsoft.com/office/powerpoint/2012/main">
        <p15:guide id="1" orient="horz" pos="1434">
          <p15:clr>
            <a:srgbClr val="FBAE40"/>
          </p15:clr>
        </p15:guide>
        <p15:guide id="2" orient="horz" pos="1525">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Picture Horizontal and texts">
    <p:spTree>
      <p:nvGrpSpPr>
        <p:cNvPr id="1" name=""/>
        <p:cNvGrpSpPr/>
        <p:nvPr/>
      </p:nvGrpSpPr>
      <p:grpSpPr>
        <a:xfrm>
          <a:off x="0" y="0"/>
          <a:ext cx="0" cy="0"/>
          <a:chOff x="0" y="0"/>
          <a:chExt cx="0" cy="0"/>
        </a:xfrm>
      </p:grpSpPr>
      <p:sp>
        <p:nvSpPr>
          <p:cNvPr id="2" name="Title 1"/>
          <p:cNvSpPr>
            <a:spLocks noGrp="1"/>
          </p:cNvSpPr>
          <p:nvPr>
            <p:ph type="title"/>
          </p:nvPr>
        </p:nvSpPr>
        <p:spPr>
          <a:xfrm>
            <a:off x="407988" y="365125"/>
            <a:ext cx="11380812" cy="1084263"/>
          </a:xfrm>
        </p:spPr>
        <p:txBody>
          <a:bodyPr/>
          <a:lstStyle/>
          <a:p>
            <a:r>
              <a:rPr lang="en-US"/>
              <a:t>Click to edit Master title style</a:t>
            </a:r>
            <a:endParaRPr lang="en-US" dirty="0"/>
          </a:p>
        </p:txBody>
      </p:sp>
      <p:sp>
        <p:nvSpPr>
          <p:cNvPr id="11" name="Picture Placeholder 10">
            <a:extLst>
              <a:ext uri="{FF2B5EF4-FFF2-40B4-BE49-F238E27FC236}">
                <a16:creationId xmlns:a16="http://schemas.microsoft.com/office/drawing/2014/main" id="{8C125C7E-94FD-9B43-A74A-5A12DA74F2D5}"/>
              </a:ext>
            </a:extLst>
          </p:cNvPr>
          <p:cNvSpPr>
            <a:spLocks noGrp="1"/>
          </p:cNvSpPr>
          <p:nvPr>
            <p:ph type="pic" sz="quarter" idx="13" hasCustomPrompt="1"/>
          </p:nvPr>
        </p:nvSpPr>
        <p:spPr>
          <a:xfrm>
            <a:off x="412776" y="1592263"/>
            <a:ext cx="11376024" cy="2563906"/>
          </a:xfrm>
          <a:pattFill prst="lgCheck">
            <a:fgClr>
              <a:schemeClr val="accent4"/>
            </a:fgClr>
            <a:bgClr>
              <a:schemeClr val="bg1"/>
            </a:bgClr>
          </a:pattFill>
        </p:spPr>
        <p:txBody>
          <a:bodyPr anchor="ctr"/>
          <a:lstStyle>
            <a:lvl1pPr algn="ctr">
              <a:defRPr/>
            </a:lvl1pPr>
          </a:lstStyle>
          <a:p>
            <a:r>
              <a:rPr lang="en-US" dirty="0"/>
              <a:t>Drag and Drop picture</a:t>
            </a:r>
          </a:p>
        </p:txBody>
      </p:sp>
      <p:sp>
        <p:nvSpPr>
          <p:cNvPr id="6" name="Text Placeholder 5">
            <a:extLst>
              <a:ext uri="{FF2B5EF4-FFF2-40B4-BE49-F238E27FC236}">
                <a16:creationId xmlns:a16="http://schemas.microsoft.com/office/drawing/2014/main" id="{FB7AFC8C-E604-7447-B130-D845972B5A81}"/>
              </a:ext>
            </a:extLst>
          </p:cNvPr>
          <p:cNvSpPr>
            <a:spLocks noGrp="1"/>
          </p:cNvSpPr>
          <p:nvPr>
            <p:ph type="body" sz="quarter" idx="14"/>
          </p:nvPr>
        </p:nvSpPr>
        <p:spPr>
          <a:xfrm>
            <a:off x="407989" y="4294188"/>
            <a:ext cx="3708400" cy="1906587"/>
          </a:xfrm>
        </p:spPr>
        <p:txBody>
          <a:bodyPr/>
          <a:lstStyle/>
          <a:p>
            <a:pPr lvl="0"/>
            <a:r>
              <a:rPr lang="en-US"/>
              <a:t>Edit Master text styles</a:t>
            </a:r>
          </a:p>
          <a:p>
            <a:pPr lvl="1"/>
            <a:r>
              <a:rPr lang="en-US"/>
              <a:t>Second level</a:t>
            </a:r>
          </a:p>
          <a:p>
            <a:pPr lvl="2"/>
            <a:r>
              <a:rPr lang="en-US"/>
              <a:t>Third level</a:t>
            </a:r>
          </a:p>
        </p:txBody>
      </p:sp>
      <p:sp>
        <p:nvSpPr>
          <p:cNvPr id="14" name="Text Placeholder 5">
            <a:extLst>
              <a:ext uri="{FF2B5EF4-FFF2-40B4-BE49-F238E27FC236}">
                <a16:creationId xmlns:a16="http://schemas.microsoft.com/office/drawing/2014/main" id="{3933DD4F-F84F-4A45-A378-099F8963A574}"/>
              </a:ext>
            </a:extLst>
          </p:cNvPr>
          <p:cNvSpPr>
            <a:spLocks noGrp="1"/>
          </p:cNvSpPr>
          <p:nvPr>
            <p:ph type="body" sz="quarter" idx="15"/>
          </p:nvPr>
        </p:nvSpPr>
        <p:spPr>
          <a:xfrm>
            <a:off x="4267201" y="4294188"/>
            <a:ext cx="3665537" cy="1906587"/>
          </a:xfrm>
        </p:spPr>
        <p:txBody>
          <a:bodyPr/>
          <a:lstStyle/>
          <a:p>
            <a:pPr lvl="0"/>
            <a:r>
              <a:rPr lang="en-US"/>
              <a:t>Edit Master text styles</a:t>
            </a:r>
          </a:p>
          <a:p>
            <a:pPr lvl="1"/>
            <a:r>
              <a:rPr lang="en-US"/>
              <a:t>Second level</a:t>
            </a:r>
          </a:p>
          <a:p>
            <a:pPr lvl="2"/>
            <a:r>
              <a:rPr lang="en-US"/>
              <a:t>Third level</a:t>
            </a:r>
          </a:p>
        </p:txBody>
      </p:sp>
      <p:sp>
        <p:nvSpPr>
          <p:cNvPr id="3" name="Date Placeholder 2">
            <a:extLst>
              <a:ext uri="{FF2B5EF4-FFF2-40B4-BE49-F238E27FC236}">
                <a16:creationId xmlns:a16="http://schemas.microsoft.com/office/drawing/2014/main" id="{E423D880-B3D6-7548-AFF1-D644AAD7B366}"/>
              </a:ext>
            </a:extLst>
          </p:cNvPr>
          <p:cNvSpPr>
            <a:spLocks noGrp="1"/>
          </p:cNvSpPr>
          <p:nvPr>
            <p:ph type="dt" sz="half" idx="16"/>
          </p:nvPr>
        </p:nvSpPr>
        <p:spPr/>
        <p:txBody>
          <a:bodyPr/>
          <a:lstStyle/>
          <a:p>
            <a:r>
              <a:rPr lang="en-US"/>
              <a:t>26 November 2024</a:t>
            </a:r>
            <a:endParaRPr lang="en-US" dirty="0"/>
          </a:p>
        </p:txBody>
      </p:sp>
      <p:sp>
        <p:nvSpPr>
          <p:cNvPr id="4" name="Footer Placeholder 3">
            <a:extLst>
              <a:ext uri="{FF2B5EF4-FFF2-40B4-BE49-F238E27FC236}">
                <a16:creationId xmlns:a16="http://schemas.microsoft.com/office/drawing/2014/main" id="{62487D45-A6BD-6040-8ECE-F9608F53134E}"/>
              </a:ext>
            </a:extLst>
          </p:cNvPr>
          <p:cNvSpPr>
            <a:spLocks noGrp="1"/>
          </p:cNvSpPr>
          <p:nvPr>
            <p:ph type="ftr" sz="quarter" idx="17"/>
          </p:nvPr>
        </p:nvSpPr>
        <p:spPr/>
        <p:txBody>
          <a:bodyPr/>
          <a:lstStyle/>
          <a:p>
            <a:r>
              <a:rPr lang="en-GB"/>
              <a:t>R. Losito | Sustainability at CERN now and future | UK-HEP Forum | Abingdon</a:t>
            </a:r>
            <a:endParaRPr lang="en-US" dirty="0"/>
          </a:p>
        </p:txBody>
      </p:sp>
      <p:sp>
        <p:nvSpPr>
          <p:cNvPr id="5" name="Slide Number Placeholder 4">
            <a:extLst>
              <a:ext uri="{FF2B5EF4-FFF2-40B4-BE49-F238E27FC236}">
                <a16:creationId xmlns:a16="http://schemas.microsoft.com/office/drawing/2014/main" id="{381D3D89-638E-6949-858F-F83F83B33D28}"/>
              </a:ext>
            </a:extLst>
          </p:cNvPr>
          <p:cNvSpPr>
            <a:spLocks noGrp="1"/>
          </p:cNvSpPr>
          <p:nvPr>
            <p:ph type="sldNum" sz="quarter" idx="18"/>
          </p:nvPr>
        </p:nvSpPr>
        <p:spPr/>
        <p:txBody>
          <a:bodyPr/>
          <a:lstStyle/>
          <a:p>
            <a:fld id="{36B5EA5A-BC32-A742-B11B-8E7414D5B535}" type="slidenum">
              <a:rPr lang="en-US" smtClean="0"/>
              <a:pPr/>
              <a:t>‹#›</a:t>
            </a:fld>
            <a:endParaRPr lang="en-US" dirty="0"/>
          </a:p>
        </p:txBody>
      </p:sp>
      <p:sp>
        <p:nvSpPr>
          <p:cNvPr id="9" name="Text Placeholder 5">
            <a:extLst>
              <a:ext uri="{FF2B5EF4-FFF2-40B4-BE49-F238E27FC236}">
                <a16:creationId xmlns:a16="http://schemas.microsoft.com/office/drawing/2014/main" id="{6A3085A2-8BF3-9742-B023-7524E7B1C8EB}"/>
              </a:ext>
            </a:extLst>
          </p:cNvPr>
          <p:cNvSpPr>
            <a:spLocks noGrp="1"/>
          </p:cNvSpPr>
          <p:nvPr>
            <p:ph type="body" sz="quarter" idx="19"/>
          </p:nvPr>
        </p:nvSpPr>
        <p:spPr>
          <a:xfrm>
            <a:off x="8085668" y="4294188"/>
            <a:ext cx="3703132" cy="1906587"/>
          </a:xfrm>
        </p:spPr>
        <p:txBody>
          <a:bodyPr/>
          <a:lstStyle/>
          <a:p>
            <a:pPr lvl="0"/>
            <a:r>
              <a:rPr lang="en-US"/>
              <a:t>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557054904"/>
      </p:ext>
    </p:extLst>
  </p:cSld>
  <p:clrMapOvr>
    <a:masterClrMapping/>
  </p:clrMapOvr>
  <p:extLst>
    <p:ext uri="{DCECCB84-F9BA-43D5-87BE-67443E8EF086}">
      <p15:sldGuideLst xmlns:p15="http://schemas.microsoft.com/office/powerpoint/2012/main">
        <p15:guide id="1" orient="horz" pos="1434">
          <p15:clr>
            <a:srgbClr val="FBAE40"/>
          </p15:clr>
        </p15:guide>
        <p15:guide id="2" orient="horz" pos="1525">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Picture Horizontal and text in boxes">
    <p:spTree>
      <p:nvGrpSpPr>
        <p:cNvPr id="1" name=""/>
        <p:cNvGrpSpPr/>
        <p:nvPr/>
      </p:nvGrpSpPr>
      <p:grpSpPr>
        <a:xfrm>
          <a:off x="0" y="0"/>
          <a:ext cx="0" cy="0"/>
          <a:chOff x="0" y="0"/>
          <a:chExt cx="0" cy="0"/>
        </a:xfrm>
      </p:grpSpPr>
      <p:sp>
        <p:nvSpPr>
          <p:cNvPr id="2" name="Title 1"/>
          <p:cNvSpPr>
            <a:spLocks noGrp="1"/>
          </p:cNvSpPr>
          <p:nvPr>
            <p:ph type="title"/>
          </p:nvPr>
        </p:nvSpPr>
        <p:spPr>
          <a:xfrm>
            <a:off x="407988" y="365125"/>
            <a:ext cx="11380812" cy="1084263"/>
          </a:xfrm>
        </p:spPr>
        <p:txBody>
          <a:bodyPr/>
          <a:lstStyle/>
          <a:p>
            <a:r>
              <a:rPr lang="en-US"/>
              <a:t>Click to edit Master title style</a:t>
            </a:r>
            <a:endParaRPr lang="en-US" dirty="0"/>
          </a:p>
        </p:txBody>
      </p:sp>
      <p:sp>
        <p:nvSpPr>
          <p:cNvPr id="11" name="Picture Placeholder 10">
            <a:extLst>
              <a:ext uri="{FF2B5EF4-FFF2-40B4-BE49-F238E27FC236}">
                <a16:creationId xmlns:a16="http://schemas.microsoft.com/office/drawing/2014/main" id="{8C125C7E-94FD-9B43-A74A-5A12DA74F2D5}"/>
              </a:ext>
            </a:extLst>
          </p:cNvPr>
          <p:cNvSpPr>
            <a:spLocks noGrp="1"/>
          </p:cNvSpPr>
          <p:nvPr>
            <p:ph type="pic" sz="quarter" idx="13" hasCustomPrompt="1"/>
          </p:nvPr>
        </p:nvSpPr>
        <p:spPr>
          <a:xfrm>
            <a:off x="0" y="1592263"/>
            <a:ext cx="12192000" cy="2945870"/>
          </a:xfrm>
          <a:pattFill prst="lgCheck">
            <a:fgClr>
              <a:schemeClr val="accent4"/>
            </a:fgClr>
            <a:bgClr>
              <a:schemeClr val="bg1"/>
            </a:bgClr>
          </a:pattFill>
        </p:spPr>
        <p:txBody>
          <a:bodyPr anchor="ctr"/>
          <a:lstStyle>
            <a:lvl1pPr algn="ctr">
              <a:defRPr/>
            </a:lvl1pPr>
          </a:lstStyle>
          <a:p>
            <a:r>
              <a:rPr lang="en-US" dirty="0"/>
              <a:t>Drag and Drop picture</a:t>
            </a:r>
          </a:p>
        </p:txBody>
      </p:sp>
      <p:sp>
        <p:nvSpPr>
          <p:cNvPr id="6" name="Text Placeholder 5">
            <a:extLst>
              <a:ext uri="{FF2B5EF4-FFF2-40B4-BE49-F238E27FC236}">
                <a16:creationId xmlns:a16="http://schemas.microsoft.com/office/drawing/2014/main" id="{FB7AFC8C-E604-7447-B130-D845972B5A81}"/>
              </a:ext>
            </a:extLst>
          </p:cNvPr>
          <p:cNvSpPr>
            <a:spLocks noGrp="1"/>
          </p:cNvSpPr>
          <p:nvPr>
            <p:ph type="body" sz="quarter" idx="14"/>
          </p:nvPr>
        </p:nvSpPr>
        <p:spPr>
          <a:xfrm>
            <a:off x="407989" y="4294188"/>
            <a:ext cx="3708400" cy="1906587"/>
          </a:xfrm>
          <a:solidFill>
            <a:schemeClr val="tx1"/>
          </a:solidFill>
        </p:spPr>
        <p:txBody>
          <a:bodyPr tIns="72000"/>
          <a:lstStyle>
            <a:lvl1pPr algn="ctr">
              <a:defRPr>
                <a:solidFill>
                  <a:schemeClr val="bg2"/>
                </a:solidFill>
              </a:defRPr>
            </a:lvl1pPr>
            <a:lvl2pPr algn="ctr">
              <a:defRPr>
                <a:solidFill>
                  <a:schemeClr val="bg2"/>
                </a:solidFill>
              </a:defRPr>
            </a:lvl2pPr>
            <a:lvl3pPr algn="ctr">
              <a:defRPr>
                <a:solidFill>
                  <a:schemeClr val="bg2"/>
                </a:solidFill>
              </a:defRPr>
            </a:lvl3pPr>
          </a:lstStyle>
          <a:p>
            <a:pPr lvl="0"/>
            <a:r>
              <a:rPr lang="en-US"/>
              <a:t>Edit Master text styles</a:t>
            </a:r>
          </a:p>
          <a:p>
            <a:pPr lvl="1"/>
            <a:r>
              <a:rPr lang="en-US"/>
              <a:t>Second level</a:t>
            </a:r>
          </a:p>
          <a:p>
            <a:pPr lvl="2"/>
            <a:r>
              <a:rPr lang="en-US"/>
              <a:t>Third level</a:t>
            </a:r>
          </a:p>
        </p:txBody>
      </p:sp>
      <p:sp>
        <p:nvSpPr>
          <p:cNvPr id="14" name="Text Placeholder 5">
            <a:extLst>
              <a:ext uri="{FF2B5EF4-FFF2-40B4-BE49-F238E27FC236}">
                <a16:creationId xmlns:a16="http://schemas.microsoft.com/office/drawing/2014/main" id="{3933DD4F-F84F-4A45-A378-099F8963A574}"/>
              </a:ext>
            </a:extLst>
          </p:cNvPr>
          <p:cNvSpPr>
            <a:spLocks noGrp="1"/>
          </p:cNvSpPr>
          <p:nvPr>
            <p:ph type="body" sz="quarter" idx="15"/>
          </p:nvPr>
        </p:nvSpPr>
        <p:spPr>
          <a:xfrm>
            <a:off x="4267201" y="4294188"/>
            <a:ext cx="3665537" cy="1906587"/>
          </a:xfrm>
          <a:solidFill>
            <a:schemeClr val="tx1"/>
          </a:solidFill>
        </p:spPr>
        <p:txBody>
          <a:bodyPr tIns="72000"/>
          <a:lstStyle>
            <a:lvl1pPr algn="ctr">
              <a:defRPr>
                <a:solidFill>
                  <a:schemeClr val="bg2"/>
                </a:solidFill>
              </a:defRPr>
            </a:lvl1pPr>
            <a:lvl2pPr algn="ctr">
              <a:defRPr>
                <a:solidFill>
                  <a:schemeClr val="bg2"/>
                </a:solidFill>
              </a:defRPr>
            </a:lvl2pPr>
            <a:lvl3pPr algn="ctr">
              <a:defRPr>
                <a:solidFill>
                  <a:schemeClr val="bg2"/>
                </a:solidFill>
              </a:defRPr>
            </a:lvl3pPr>
          </a:lstStyle>
          <a:p>
            <a:pPr lvl="0"/>
            <a:r>
              <a:rPr lang="en-US"/>
              <a:t>Edit Master text styles</a:t>
            </a:r>
          </a:p>
          <a:p>
            <a:pPr lvl="1"/>
            <a:r>
              <a:rPr lang="en-US"/>
              <a:t>Second level</a:t>
            </a:r>
          </a:p>
          <a:p>
            <a:pPr lvl="2"/>
            <a:r>
              <a:rPr lang="en-US"/>
              <a:t>Third level</a:t>
            </a:r>
          </a:p>
        </p:txBody>
      </p:sp>
      <p:sp>
        <p:nvSpPr>
          <p:cNvPr id="3" name="Date Placeholder 2">
            <a:extLst>
              <a:ext uri="{FF2B5EF4-FFF2-40B4-BE49-F238E27FC236}">
                <a16:creationId xmlns:a16="http://schemas.microsoft.com/office/drawing/2014/main" id="{E423D880-B3D6-7548-AFF1-D644AAD7B366}"/>
              </a:ext>
            </a:extLst>
          </p:cNvPr>
          <p:cNvSpPr>
            <a:spLocks noGrp="1"/>
          </p:cNvSpPr>
          <p:nvPr>
            <p:ph type="dt" sz="half" idx="16"/>
          </p:nvPr>
        </p:nvSpPr>
        <p:spPr/>
        <p:txBody>
          <a:bodyPr/>
          <a:lstStyle/>
          <a:p>
            <a:r>
              <a:rPr lang="en-US"/>
              <a:t>26 November 2024</a:t>
            </a:r>
            <a:endParaRPr lang="en-US" dirty="0"/>
          </a:p>
        </p:txBody>
      </p:sp>
      <p:sp>
        <p:nvSpPr>
          <p:cNvPr id="4" name="Footer Placeholder 3">
            <a:extLst>
              <a:ext uri="{FF2B5EF4-FFF2-40B4-BE49-F238E27FC236}">
                <a16:creationId xmlns:a16="http://schemas.microsoft.com/office/drawing/2014/main" id="{62487D45-A6BD-6040-8ECE-F9608F53134E}"/>
              </a:ext>
            </a:extLst>
          </p:cNvPr>
          <p:cNvSpPr>
            <a:spLocks noGrp="1"/>
          </p:cNvSpPr>
          <p:nvPr>
            <p:ph type="ftr" sz="quarter" idx="17"/>
          </p:nvPr>
        </p:nvSpPr>
        <p:spPr/>
        <p:txBody>
          <a:bodyPr/>
          <a:lstStyle/>
          <a:p>
            <a:r>
              <a:rPr lang="en-GB"/>
              <a:t>R. Losito | Sustainability at CERN now and future | UK-HEP Forum | Abingdon</a:t>
            </a:r>
            <a:endParaRPr lang="en-US" dirty="0"/>
          </a:p>
        </p:txBody>
      </p:sp>
      <p:sp>
        <p:nvSpPr>
          <p:cNvPr id="5" name="Slide Number Placeholder 4">
            <a:extLst>
              <a:ext uri="{FF2B5EF4-FFF2-40B4-BE49-F238E27FC236}">
                <a16:creationId xmlns:a16="http://schemas.microsoft.com/office/drawing/2014/main" id="{381D3D89-638E-6949-858F-F83F83B33D28}"/>
              </a:ext>
            </a:extLst>
          </p:cNvPr>
          <p:cNvSpPr>
            <a:spLocks noGrp="1"/>
          </p:cNvSpPr>
          <p:nvPr>
            <p:ph type="sldNum" sz="quarter" idx="18"/>
          </p:nvPr>
        </p:nvSpPr>
        <p:spPr/>
        <p:txBody>
          <a:bodyPr/>
          <a:lstStyle/>
          <a:p>
            <a:fld id="{36B5EA5A-BC32-A742-B11B-8E7414D5B535}" type="slidenum">
              <a:rPr lang="en-US" smtClean="0"/>
              <a:pPr/>
              <a:t>‹#›</a:t>
            </a:fld>
            <a:endParaRPr lang="en-US" dirty="0"/>
          </a:p>
        </p:txBody>
      </p:sp>
      <p:sp>
        <p:nvSpPr>
          <p:cNvPr id="9" name="Text Placeholder 5">
            <a:extLst>
              <a:ext uri="{FF2B5EF4-FFF2-40B4-BE49-F238E27FC236}">
                <a16:creationId xmlns:a16="http://schemas.microsoft.com/office/drawing/2014/main" id="{6A3085A2-8BF3-9742-B023-7524E7B1C8EB}"/>
              </a:ext>
            </a:extLst>
          </p:cNvPr>
          <p:cNvSpPr>
            <a:spLocks noGrp="1"/>
          </p:cNvSpPr>
          <p:nvPr>
            <p:ph type="body" sz="quarter" idx="19"/>
          </p:nvPr>
        </p:nvSpPr>
        <p:spPr>
          <a:xfrm>
            <a:off x="8085668" y="4294188"/>
            <a:ext cx="3703132" cy="1906587"/>
          </a:xfrm>
          <a:solidFill>
            <a:schemeClr val="tx1"/>
          </a:solidFill>
        </p:spPr>
        <p:txBody>
          <a:bodyPr tIns="72000"/>
          <a:lstStyle>
            <a:lvl1pPr algn="ctr">
              <a:defRPr>
                <a:solidFill>
                  <a:schemeClr val="bg2"/>
                </a:solidFill>
              </a:defRPr>
            </a:lvl1pPr>
            <a:lvl2pPr algn="ctr">
              <a:defRPr>
                <a:solidFill>
                  <a:schemeClr val="bg2"/>
                </a:solidFill>
              </a:defRPr>
            </a:lvl2pPr>
            <a:lvl3pPr algn="ctr">
              <a:defRPr>
                <a:solidFill>
                  <a:schemeClr val="bg2"/>
                </a:solidFill>
              </a:defRPr>
            </a:lvl3pPr>
          </a:lstStyle>
          <a:p>
            <a:pPr lvl="0"/>
            <a:r>
              <a:rPr lang="en-US"/>
              <a:t>Edit Master text styles</a:t>
            </a:r>
          </a:p>
          <a:p>
            <a:pPr lvl="1"/>
            <a:r>
              <a:rPr lang="en-US"/>
              <a:t>Second level</a:t>
            </a:r>
          </a:p>
          <a:p>
            <a:pPr lvl="2"/>
            <a:r>
              <a:rPr lang="en-US"/>
              <a:t>Third level</a:t>
            </a:r>
          </a:p>
        </p:txBody>
      </p:sp>
    </p:spTree>
    <p:extLst>
      <p:ext uri="{BB962C8B-B14F-4D97-AF65-F5344CB8AC3E}">
        <p14:creationId xmlns:p14="http://schemas.microsoft.com/office/powerpoint/2010/main" val="3659235100"/>
      </p:ext>
    </p:extLst>
  </p:cSld>
  <p:clrMapOvr>
    <a:masterClrMapping/>
  </p:clrMapOvr>
  <p:extLst>
    <p:ext uri="{DCECCB84-F9BA-43D5-87BE-67443E8EF086}">
      <p15:sldGuideLst xmlns:p15="http://schemas.microsoft.com/office/powerpoint/2012/main">
        <p15:guide id="1" orient="horz" pos="1434">
          <p15:clr>
            <a:srgbClr val="FBAE40"/>
          </p15:clr>
        </p15:guide>
        <p15:guide id="2" orient="horz" pos="1525">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Chapter Header">
    <p:spTree>
      <p:nvGrpSpPr>
        <p:cNvPr id="1" name=""/>
        <p:cNvGrpSpPr/>
        <p:nvPr/>
      </p:nvGrpSpPr>
      <p:grpSpPr>
        <a:xfrm>
          <a:off x="0" y="0"/>
          <a:ext cx="0" cy="0"/>
          <a:chOff x="0" y="0"/>
          <a:chExt cx="0" cy="0"/>
        </a:xfrm>
      </p:grpSpPr>
      <p:sp>
        <p:nvSpPr>
          <p:cNvPr id="2" name="Title 1"/>
          <p:cNvSpPr>
            <a:spLocks noGrp="1"/>
          </p:cNvSpPr>
          <p:nvPr>
            <p:ph type="title"/>
          </p:nvPr>
        </p:nvSpPr>
        <p:spPr>
          <a:xfrm>
            <a:off x="407987" y="1709738"/>
            <a:ext cx="11376025" cy="2852737"/>
          </a:xfrm>
        </p:spPr>
        <p:txBody>
          <a:bodyPr anchor="b"/>
          <a:lstStyle>
            <a:lvl1pPr>
              <a:defRPr sz="5000"/>
            </a:lvl1pPr>
          </a:lstStyle>
          <a:p>
            <a:r>
              <a:rPr lang="en-US"/>
              <a:t>Click to edit Master title style</a:t>
            </a:r>
            <a:endParaRPr lang="en-US" dirty="0"/>
          </a:p>
        </p:txBody>
      </p:sp>
      <p:sp>
        <p:nvSpPr>
          <p:cNvPr id="3" name="Text Placeholder 2"/>
          <p:cNvSpPr>
            <a:spLocks noGrp="1"/>
          </p:cNvSpPr>
          <p:nvPr>
            <p:ph type="body" idx="1"/>
          </p:nvPr>
        </p:nvSpPr>
        <p:spPr>
          <a:xfrm>
            <a:off x="407987" y="4589463"/>
            <a:ext cx="11376026" cy="1500187"/>
          </a:xfrm>
        </p:spPr>
        <p:txBody>
          <a:bodyPr/>
          <a:lstStyle>
            <a:lvl1pPr marL="0" indent="0">
              <a:buNone/>
              <a:defRPr sz="2400">
                <a:solidFill>
                  <a:schemeClr val="accent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7" name="Date Placeholder 6">
            <a:extLst>
              <a:ext uri="{FF2B5EF4-FFF2-40B4-BE49-F238E27FC236}">
                <a16:creationId xmlns:a16="http://schemas.microsoft.com/office/drawing/2014/main" id="{33FFEBF6-CE90-CC4E-8695-4D9E4AF1C9F7}"/>
              </a:ext>
            </a:extLst>
          </p:cNvPr>
          <p:cNvSpPr>
            <a:spLocks noGrp="1"/>
          </p:cNvSpPr>
          <p:nvPr>
            <p:ph type="dt" sz="half" idx="10"/>
          </p:nvPr>
        </p:nvSpPr>
        <p:spPr/>
        <p:txBody>
          <a:bodyPr/>
          <a:lstStyle/>
          <a:p>
            <a:r>
              <a:rPr lang="en-US"/>
              <a:t>26 November 2024</a:t>
            </a:r>
            <a:endParaRPr lang="en-US" dirty="0"/>
          </a:p>
        </p:txBody>
      </p:sp>
      <p:sp>
        <p:nvSpPr>
          <p:cNvPr id="8" name="Footer Placeholder 7">
            <a:extLst>
              <a:ext uri="{FF2B5EF4-FFF2-40B4-BE49-F238E27FC236}">
                <a16:creationId xmlns:a16="http://schemas.microsoft.com/office/drawing/2014/main" id="{106BCDCA-F2B2-9249-AB85-06169E64A567}"/>
              </a:ext>
            </a:extLst>
          </p:cNvPr>
          <p:cNvSpPr>
            <a:spLocks noGrp="1"/>
          </p:cNvSpPr>
          <p:nvPr>
            <p:ph type="ftr" sz="quarter" idx="11"/>
          </p:nvPr>
        </p:nvSpPr>
        <p:spPr/>
        <p:txBody>
          <a:bodyPr/>
          <a:lstStyle/>
          <a:p>
            <a:r>
              <a:rPr lang="en-GB"/>
              <a:t>R. Losito | Sustainability at CERN now and future | UK-HEP Forum | Abingdon</a:t>
            </a:r>
            <a:endParaRPr lang="en-US" dirty="0"/>
          </a:p>
        </p:txBody>
      </p:sp>
      <p:sp>
        <p:nvSpPr>
          <p:cNvPr id="9" name="Slide Number Placeholder 8">
            <a:extLst>
              <a:ext uri="{FF2B5EF4-FFF2-40B4-BE49-F238E27FC236}">
                <a16:creationId xmlns:a16="http://schemas.microsoft.com/office/drawing/2014/main" id="{46B4A1B0-EF49-4F43-ACA9-496419739709}"/>
              </a:ext>
            </a:extLst>
          </p:cNvPr>
          <p:cNvSpPr>
            <a:spLocks noGrp="1"/>
          </p:cNvSpPr>
          <p:nvPr>
            <p:ph type="sldNum" sz="quarter" idx="12"/>
          </p:nvPr>
        </p:nvSpPr>
        <p:spPr/>
        <p:txBody>
          <a:bodyPr/>
          <a:lstStyle/>
          <a:p>
            <a:fld id="{36B5EA5A-BC32-A742-B11B-8E7414D5B535}" type="slidenum">
              <a:rPr lang="en-US" smtClean="0"/>
              <a:pPr/>
              <a:t>‹#›</a:t>
            </a:fld>
            <a:endParaRPr lang="en-US" dirty="0"/>
          </a:p>
        </p:txBody>
      </p:sp>
    </p:spTree>
    <p:extLst>
      <p:ext uri="{BB962C8B-B14F-4D97-AF65-F5344CB8AC3E}">
        <p14:creationId xmlns:p14="http://schemas.microsoft.com/office/powerpoint/2010/main" val="12903054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Date Placeholder 5">
            <a:extLst>
              <a:ext uri="{FF2B5EF4-FFF2-40B4-BE49-F238E27FC236}">
                <a16:creationId xmlns:a16="http://schemas.microsoft.com/office/drawing/2014/main" id="{2F8F7083-D188-D543-8008-F25F138E955C}"/>
              </a:ext>
            </a:extLst>
          </p:cNvPr>
          <p:cNvSpPr>
            <a:spLocks noGrp="1"/>
          </p:cNvSpPr>
          <p:nvPr>
            <p:ph type="dt" sz="half" idx="10"/>
          </p:nvPr>
        </p:nvSpPr>
        <p:spPr/>
        <p:txBody>
          <a:bodyPr/>
          <a:lstStyle/>
          <a:p>
            <a:r>
              <a:rPr lang="en-US"/>
              <a:t>26 November 2024</a:t>
            </a:r>
            <a:endParaRPr lang="en-US" dirty="0"/>
          </a:p>
        </p:txBody>
      </p:sp>
      <p:sp>
        <p:nvSpPr>
          <p:cNvPr id="7" name="Footer Placeholder 6">
            <a:extLst>
              <a:ext uri="{FF2B5EF4-FFF2-40B4-BE49-F238E27FC236}">
                <a16:creationId xmlns:a16="http://schemas.microsoft.com/office/drawing/2014/main" id="{DA980EB7-C2CB-9D4D-8C5E-3EB093178EB7}"/>
              </a:ext>
            </a:extLst>
          </p:cNvPr>
          <p:cNvSpPr>
            <a:spLocks noGrp="1"/>
          </p:cNvSpPr>
          <p:nvPr>
            <p:ph type="ftr" sz="quarter" idx="11"/>
          </p:nvPr>
        </p:nvSpPr>
        <p:spPr/>
        <p:txBody>
          <a:bodyPr/>
          <a:lstStyle/>
          <a:p>
            <a:r>
              <a:rPr lang="en-GB"/>
              <a:t>R. Losito | Sustainability at CERN now and future | UK-HEP Forum | Abingdon</a:t>
            </a:r>
            <a:endParaRPr lang="en-US" dirty="0"/>
          </a:p>
        </p:txBody>
      </p:sp>
      <p:sp>
        <p:nvSpPr>
          <p:cNvPr id="8" name="Slide Number Placeholder 7">
            <a:extLst>
              <a:ext uri="{FF2B5EF4-FFF2-40B4-BE49-F238E27FC236}">
                <a16:creationId xmlns:a16="http://schemas.microsoft.com/office/drawing/2014/main" id="{2F74050C-1801-2345-9DC3-F06B163A28D3}"/>
              </a:ext>
            </a:extLst>
          </p:cNvPr>
          <p:cNvSpPr>
            <a:spLocks noGrp="1"/>
          </p:cNvSpPr>
          <p:nvPr>
            <p:ph type="sldNum" sz="quarter" idx="12"/>
          </p:nvPr>
        </p:nvSpPr>
        <p:spPr/>
        <p:txBody>
          <a:bodyPr/>
          <a:lstStyle/>
          <a:p>
            <a:fld id="{36B5EA5A-BC32-A742-B11B-8E7414D5B535}" type="slidenum">
              <a:rPr lang="en-US" smtClean="0"/>
              <a:pPr/>
              <a:t>‹#›</a:t>
            </a:fld>
            <a:endParaRPr lang="en-US" dirty="0"/>
          </a:p>
        </p:txBody>
      </p:sp>
    </p:spTree>
    <p:extLst>
      <p:ext uri="{BB962C8B-B14F-4D97-AF65-F5344CB8AC3E}">
        <p14:creationId xmlns:p14="http://schemas.microsoft.com/office/powerpoint/2010/main" val="448153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0461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noAutofit/>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7" name="Date Placeholder 6">
            <a:extLst>
              <a:ext uri="{FF2B5EF4-FFF2-40B4-BE49-F238E27FC236}">
                <a16:creationId xmlns:a16="http://schemas.microsoft.com/office/drawing/2014/main" id="{119B3E2A-0B0F-434E-B8B5-23D05F72C797}"/>
              </a:ext>
            </a:extLst>
          </p:cNvPr>
          <p:cNvSpPr>
            <a:spLocks noGrp="1"/>
          </p:cNvSpPr>
          <p:nvPr>
            <p:ph type="dt" sz="half" idx="10"/>
          </p:nvPr>
        </p:nvSpPr>
        <p:spPr/>
        <p:txBody>
          <a:bodyPr/>
          <a:lstStyle/>
          <a:p>
            <a:r>
              <a:rPr lang="en-US"/>
              <a:t>26 November 2024</a:t>
            </a:r>
            <a:endParaRPr lang="en-US" dirty="0"/>
          </a:p>
        </p:txBody>
      </p:sp>
      <p:sp>
        <p:nvSpPr>
          <p:cNvPr id="8" name="Footer Placeholder 7">
            <a:extLst>
              <a:ext uri="{FF2B5EF4-FFF2-40B4-BE49-F238E27FC236}">
                <a16:creationId xmlns:a16="http://schemas.microsoft.com/office/drawing/2014/main" id="{33CECA80-B569-3D47-B163-138B2BA81B88}"/>
              </a:ext>
            </a:extLst>
          </p:cNvPr>
          <p:cNvSpPr>
            <a:spLocks noGrp="1"/>
          </p:cNvSpPr>
          <p:nvPr>
            <p:ph type="ftr" sz="quarter" idx="11"/>
          </p:nvPr>
        </p:nvSpPr>
        <p:spPr/>
        <p:txBody>
          <a:bodyPr/>
          <a:lstStyle/>
          <a:p>
            <a:r>
              <a:rPr lang="en-GB"/>
              <a:t>R. Losito | Sustainability at CERN now and future | UK-HEP Forum | Abingdon</a:t>
            </a:r>
            <a:endParaRPr lang="en-US" dirty="0"/>
          </a:p>
        </p:txBody>
      </p:sp>
      <p:sp>
        <p:nvSpPr>
          <p:cNvPr id="9" name="Slide Number Placeholder 8">
            <a:extLst>
              <a:ext uri="{FF2B5EF4-FFF2-40B4-BE49-F238E27FC236}">
                <a16:creationId xmlns:a16="http://schemas.microsoft.com/office/drawing/2014/main" id="{EFD8CA65-7C13-A442-AF74-D3BBDBCB28BF}"/>
              </a:ext>
            </a:extLst>
          </p:cNvPr>
          <p:cNvSpPr>
            <a:spLocks noGrp="1"/>
          </p:cNvSpPr>
          <p:nvPr>
            <p:ph type="sldNum" sz="quarter" idx="12"/>
          </p:nvPr>
        </p:nvSpPr>
        <p:spPr/>
        <p:txBody>
          <a:bodyPr/>
          <a:lstStyle/>
          <a:p>
            <a:fld id="{36B5EA5A-BC32-A742-B11B-8E7414D5B535}" type="slidenum">
              <a:rPr lang="en-US" smtClean="0"/>
              <a:pPr/>
              <a:t>‹#›</a:t>
            </a:fld>
            <a:endParaRPr lang="en-US" dirty="0"/>
          </a:p>
        </p:txBody>
      </p:sp>
    </p:spTree>
    <p:extLst>
      <p:ext uri="{BB962C8B-B14F-4D97-AF65-F5344CB8AC3E}">
        <p14:creationId xmlns:p14="http://schemas.microsoft.com/office/powerpoint/2010/main" val="390097797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1F763763-5414-8544-AF6D-F8D5C9B1117C}"/>
              </a:ext>
            </a:extLst>
          </p:cNvPr>
          <p:cNvSpPr>
            <a:spLocks noGrp="1"/>
          </p:cNvSpPr>
          <p:nvPr>
            <p:ph type="dt" sz="half" idx="10"/>
          </p:nvPr>
        </p:nvSpPr>
        <p:spPr/>
        <p:txBody>
          <a:bodyPr/>
          <a:lstStyle/>
          <a:p>
            <a:r>
              <a:rPr lang="en-US"/>
              <a:t>26 November 2024</a:t>
            </a:r>
            <a:endParaRPr lang="en-US" dirty="0"/>
          </a:p>
        </p:txBody>
      </p:sp>
      <p:sp>
        <p:nvSpPr>
          <p:cNvPr id="6" name="Footer Placeholder 5">
            <a:extLst>
              <a:ext uri="{FF2B5EF4-FFF2-40B4-BE49-F238E27FC236}">
                <a16:creationId xmlns:a16="http://schemas.microsoft.com/office/drawing/2014/main" id="{7618A5D0-906E-0046-B0F3-96283308CD40}"/>
              </a:ext>
            </a:extLst>
          </p:cNvPr>
          <p:cNvSpPr>
            <a:spLocks noGrp="1"/>
          </p:cNvSpPr>
          <p:nvPr>
            <p:ph type="ftr" sz="quarter" idx="11"/>
          </p:nvPr>
        </p:nvSpPr>
        <p:spPr/>
        <p:txBody>
          <a:bodyPr/>
          <a:lstStyle/>
          <a:p>
            <a:r>
              <a:rPr lang="en-GB"/>
              <a:t>R. Losito | Sustainability at CERN now and future | UK-HEP Forum | Abingdon</a:t>
            </a:r>
            <a:endParaRPr lang="en-US" dirty="0"/>
          </a:p>
        </p:txBody>
      </p:sp>
      <p:sp>
        <p:nvSpPr>
          <p:cNvPr id="7" name="Slide Number Placeholder 6">
            <a:extLst>
              <a:ext uri="{FF2B5EF4-FFF2-40B4-BE49-F238E27FC236}">
                <a16:creationId xmlns:a16="http://schemas.microsoft.com/office/drawing/2014/main" id="{414B140E-F283-BD43-9D8C-905BDA421CF5}"/>
              </a:ext>
            </a:extLst>
          </p:cNvPr>
          <p:cNvSpPr>
            <a:spLocks noGrp="1"/>
          </p:cNvSpPr>
          <p:nvPr>
            <p:ph type="sldNum" sz="quarter" idx="12"/>
          </p:nvPr>
        </p:nvSpPr>
        <p:spPr/>
        <p:txBody>
          <a:bodyPr/>
          <a:lstStyle/>
          <a:p>
            <a:fld id="{36B5EA5A-BC32-A742-B11B-8E7414D5B535}" type="slidenum">
              <a:rPr lang="en-US" smtClean="0"/>
              <a:pPr/>
              <a:t>‹#›</a:t>
            </a:fld>
            <a:endParaRPr lang="en-US" dirty="0"/>
          </a:p>
        </p:txBody>
      </p:sp>
    </p:spTree>
    <p:extLst>
      <p:ext uri="{BB962C8B-B14F-4D97-AF65-F5344CB8AC3E}">
        <p14:creationId xmlns:p14="http://schemas.microsoft.com/office/powerpoint/2010/main" val="271102916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blank" preserve="1">
  <p:cSld name="Last slide">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3059AC4-96B9-704B-82C7-32D5BEFF3254}"/>
              </a:ext>
            </a:extLst>
          </p:cNvPr>
          <p:cNvSpPr txBox="1"/>
          <p:nvPr userDrawn="1"/>
        </p:nvSpPr>
        <p:spPr>
          <a:xfrm>
            <a:off x="407988" y="6196406"/>
            <a:ext cx="11376025" cy="369332"/>
          </a:xfrm>
          <a:prstGeom prst="rect">
            <a:avLst/>
          </a:prstGeom>
          <a:noFill/>
        </p:spPr>
        <p:txBody>
          <a:bodyPr wrap="square" rtlCol="0">
            <a:spAutoFit/>
          </a:bodyPr>
          <a:lstStyle/>
          <a:p>
            <a:pPr algn="ctr"/>
            <a:r>
              <a:rPr kumimoji="0" lang="fr-CH" dirty="0"/>
              <a:t>home.cern</a:t>
            </a:r>
            <a:endParaRPr lang="en-US" dirty="0"/>
          </a:p>
        </p:txBody>
      </p:sp>
      <p:pic>
        <p:nvPicPr>
          <p:cNvPr id="5" name="Picture 4">
            <a:extLst>
              <a:ext uri="{FF2B5EF4-FFF2-40B4-BE49-F238E27FC236}">
                <a16:creationId xmlns:a16="http://schemas.microsoft.com/office/drawing/2014/main" id="{155196E8-CA32-8449-8B2F-F83D475BC17D}"/>
              </a:ext>
            </a:extLst>
          </p:cNvPr>
          <p:cNvPicPr>
            <a:picLocks noChangeAspect="1"/>
          </p:cNvPicPr>
          <p:nvPr userDrawn="1"/>
        </p:nvPicPr>
        <p:blipFill>
          <a:blip r:embed="rId2"/>
          <a:stretch>
            <a:fillRect/>
          </a:stretch>
        </p:blipFill>
        <p:spPr>
          <a:xfrm>
            <a:off x="5231904" y="2244864"/>
            <a:ext cx="1728192" cy="1728192"/>
          </a:xfrm>
          <a:prstGeom prst="rect">
            <a:avLst/>
          </a:prstGeom>
        </p:spPr>
      </p:pic>
    </p:spTree>
    <p:extLst>
      <p:ext uri="{BB962C8B-B14F-4D97-AF65-F5344CB8AC3E}">
        <p14:creationId xmlns:p14="http://schemas.microsoft.com/office/powerpoint/2010/main" val="227763750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Half page photo and texte">
    <p:spTree>
      <p:nvGrpSpPr>
        <p:cNvPr id="1" name=""/>
        <p:cNvGrpSpPr/>
        <p:nvPr/>
      </p:nvGrpSpPr>
      <p:grpSpPr>
        <a:xfrm>
          <a:off x="0" y="0"/>
          <a:ext cx="0" cy="0"/>
          <a:chOff x="0" y="0"/>
          <a:chExt cx="0" cy="0"/>
        </a:xfrm>
      </p:grpSpPr>
      <p:sp>
        <p:nvSpPr>
          <p:cNvPr id="4" name="Espace réservé de la date 3"/>
          <p:cNvSpPr>
            <a:spLocks noGrp="1"/>
          </p:cNvSpPr>
          <p:nvPr>
            <p:ph type="dt" sz="half" idx="10"/>
          </p:nvPr>
        </p:nvSpPr>
        <p:spPr/>
        <p:txBody>
          <a:bodyPr/>
          <a:lstStyle/>
          <a:p>
            <a:r>
              <a:rPr lang="en-US"/>
              <a:t>26 November 2024</a:t>
            </a:r>
            <a:endParaRPr lang="fr-FR" dirty="0"/>
          </a:p>
        </p:txBody>
      </p:sp>
      <p:sp>
        <p:nvSpPr>
          <p:cNvPr id="6" name="Espace réservé du numéro de diapositive 5"/>
          <p:cNvSpPr>
            <a:spLocks noGrp="1"/>
          </p:cNvSpPr>
          <p:nvPr>
            <p:ph type="sldNum" sz="quarter" idx="12"/>
          </p:nvPr>
        </p:nvSpPr>
        <p:spPr/>
        <p:txBody>
          <a:bodyPr/>
          <a:lstStyle/>
          <a:p>
            <a:fld id="{490AA3F6-1618-3548-975A-DD1A2939A246}" type="slidenum">
              <a:rPr lang="fr-FR" smtClean="0"/>
              <a:t>‹#›</a:t>
            </a:fld>
            <a:endParaRPr lang="fr-FR" dirty="0"/>
          </a:p>
        </p:txBody>
      </p:sp>
      <p:sp>
        <p:nvSpPr>
          <p:cNvPr id="7" name="Titre 1"/>
          <p:cNvSpPr>
            <a:spLocks noGrp="1"/>
          </p:cNvSpPr>
          <p:nvPr>
            <p:ph type="title"/>
          </p:nvPr>
        </p:nvSpPr>
        <p:spPr>
          <a:xfrm>
            <a:off x="696000" y="1173600"/>
            <a:ext cx="5406825" cy="1116849"/>
          </a:xfrm>
        </p:spPr>
        <p:txBody>
          <a:bodyPr/>
          <a:lstStyle>
            <a:lvl1pPr algn="l">
              <a:defRPr/>
            </a:lvl1pPr>
          </a:lstStyle>
          <a:p>
            <a:r>
              <a:rPr lang="fr-FR" dirty="0"/>
              <a:t>Cliquez et modifiez le titre</a:t>
            </a:r>
          </a:p>
        </p:txBody>
      </p:sp>
      <p:sp>
        <p:nvSpPr>
          <p:cNvPr id="10" name="Espace réservé pour une image  8"/>
          <p:cNvSpPr>
            <a:spLocks noGrp="1"/>
          </p:cNvSpPr>
          <p:nvPr>
            <p:ph type="pic" sz="quarter" idx="14"/>
          </p:nvPr>
        </p:nvSpPr>
        <p:spPr>
          <a:xfrm>
            <a:off x="6102825" y="1092630"/>
            <a:ext cx="6089176" cy="5765369"/>
          </a:xfrm>
          <a:pattFill prst="smCheck">
            <a:fgClr>
              <a:schemeClr val="bg2"/>
            </a:fgClr>
            <a:bgClr>
              <a:schemeClr val="bg1"/>
            </a:bgClr>
          </a:pattFill>
        </p:spPr>
        <p:txBody>
          <a:bodyPr anchor="ctr" anchorCtr="0"/>
          <a:lstStyle>
            <a:lvl1pPr algn="ctr">
              <a:defRPr/>
            </a:lvl1pPr>
          </a:lstStyle>
          <a:p>
            <a:r>
              <a:rPr lang="fr-FR" dirty="0"/>
              <a:t>Faire glisser l'image vers l'espace réservé ou cliquer sur l'icône pour l'ajouter</a:t>
            </a:r>
          </a:p>
        </p:txBody>
      </p:sp>
      <p:sp>
        <p:nvSpPr>
          <p:cNvPr id="13" name="Rectangle 12"/>
          <p:cNvSpPr/>
          <p:nvPr userDrawn="1"/>
        </p:nvSpPr>
        <p:spPr>
          <a:xfrm>
            <a:off x="695325" y="2082797"/>
            <a:ext cx="4706408" cy="4056938"/>
          </a:xfrm>
          <a:prstGeom prst="rect">
            <a:avLst/>
          </a:prstGeom>
        </p:spPr>
        <p:txBody>
          <a:bodyPr wrap="square">
            <a:noAutofit/>
          </a:bodyPr>
          <a:lstStyle/>
          <a:p>
            <a:endParaRPr lang="fr-FR" dirty="0">
              <a:latin typeface="Arial" charset="0"/>
              <a:ea typeface="Arial" charset="0"/>
              <a:cs typeface="Arial" charset="0"/>
            </a:endParaRPr>
          </a:p>
        </p:txBody>
      </p:sp>
      <p:sp>
        <p:nvSpPr>
          <p:cNvPr id="2" name="Footer Placeholder 1">
            <a:extLst>
              <a:ext uri="{FF2B5EF4-FFF2-40B4-BE49-F238E27FC236}">
                <a16:creationId xmlns:a16="http://schemas.microsoft.com/office/drawing/2014/main" id="{6D763D40-7FDE-2B45-8E46-6B00123FF1E6}"/>
              </a:ext>
            </a:extLst>
          </p:cNvPr>
          <p:cNvSpPr>
            <a:spLocks noGrp="1"/>
          </p:cNvSpPr>
          <p:nvPr>
            <p:ph type="ftr" sz="quarter" idx="15"/>
          </p:nvPr>
        </p:nvSpPr>
        <p:spPr/>
        <p:txBody>
          <a:bodyPr/>
          <a:lstStyle/>
          <a:p>
            <a:r>
              <a:rPr lang="en-GB"/>
              <a:t>R. Losito | Sustainability at CERN now and future | UK-HEP Forum | Abingdon</a:t>
            </a:r>
            <a:endParaRPr lang="fr-FR" dirty="0"/>
          </a:p>
        </p:txBody>
      </p:sp>
      <p:sp>
        <p:nvSpPr>
          <p:cNvPr id="9" name="Text Placeholder 8">
            <a:extLst>
              <a:ext uri="{FF2B5EF4-FFF2-40B4-BE49-F238E27FC236}">
                <a16:creationId xmlns:a16="http://schemas.microsoft.com/office/drawing/2014/main" id="{81ECC47B-9127-F645-94CC-F0D394F06627}"/>
              </a:ext>
            </a:extLst>
          </p:cNvPr>
          <p:cNvSpPr>
            <a:spLocks noGrp="1"/>
          </p:cNvSpPr>
          <p:nvPr>
            <p:ph type="body" sz="quarter" idx="16"/>
          </p:nvPr>
        </p:nvSpPr>
        <p:spPr>
          <a:xfrm>
            <a:off x="695325" y="2431312"/>
            <a:ext cx="5148263" cy="393773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2315358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cSld name="1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lgn="l">
              <a:defRPr/>
            </a:lvl1pPr>
          </a:lstStyle>
          <a:p>
            <a:r>
              <a:rPr kumimoji="0" lang="fr-CH" dirty="0"/>
              <a:t>Click to </a:t>
            </a:r>
            <a:r>
              <a:rPr kumimoji="0" lang="fr-CH" dirty="0" err="1"/>
              <a:t>edit</a:t>
            </a:r>
            <a:r>
              <a:rPr kumimoji="0" lang="fr-CH" dirty="0"/>
              <a:t> Master </a:t>
            </a:r>
            <a:r>
              <a:rPr kumimoji="0" lang="fr-CH" dirty="0" err="1"/>
              <a:t>title</a:t>
            </a:r>
            <a:r>
              <a:rPr kumimoji="0" lang="fr-CH" dirty="0"/>
              <a:t> style</a:t>
            </a:r>
            <a:endParaRPr kumimoji="0" lang="en-US" dirty="0"/>
          </a:p>
        </p:txBody>
      </p:sp>
      <p:sp>
        <p:nvSpPr>
          <p:cNvPr id="3" name="Espace réservé du contenu 2"/>
          <p:cNvSpPr>
            <a:spLocks noGrp="1"/>
          </p:cNvSpPr>
          <p:nvPr>
            <p:ph idx="1"/>
          </p:nvPr>
        </p:nvSpPr>
        <p:spPr/>
        <p:txBody>
          <a:bodyPr/>
          <a:lstStyle/>
          <a:p>
            <a:pPr lvl="0" eaLnBrk="1" latinLnBrk="0" hangingPunct="1"/>
            <a:r>
              <a:rPr lang="fr-CH"/>
              <a:t>Click to edit Master text styles</a:t>
            </a:r>
          </a:p>
          <a:p>
            <a:pPr lvl="1" eaLnBrk="1" latinLnBrk="0" hangingPunct="1"/>
            <a:r>
              <a:rPr lang="fr-CH"/>
              <a:t>Second level</a:t>
            </a:r>
          </a:p>
          <a:p>
            <a:pPr lvl="2" eaLnBrk="1" latinLnBrk="0" hangingPunct="1"/>
            <a:r>
              <a:rPr lang="fr-CH"/>
              <a:t>Third level</a:t>
            </a:r>
          </a:p>
          <a:p>
            <a:pPr lvl="3" eaLnBrk="1" latinLnBrk="0" hangingPunct="1"/>
            <a:r>
              <a:rPr lang="fr-CH"/>
              <a:t>Fourth level</a:t>
            </a:r>
          </a:p>
          <a:p>
            <a:pPr lvl="4" eaLnBrk="1" latinLnBrk="0" hangingPunct="1"/>
            <a:r>
              <a:rPr lang="fr-CH"/>
              <a:t>Fifth level</a:t>
            </a:r>
            <a:endParaRPr kumimoji="0" lang="en-US" dirty="0"/>
          </a:p>
        </p:txBody>
      </p:sp>
      <p:sp>
        <p:nvSpPr>
          <p:cNvPr id="10" name="Date Placeholder 1"/>
          <p:cNvSpPr>
            <a:spLocks noGrp="1"/>
          </p:cNvSpPr>
          <p:nvPr>
            <p:ph type="dt" sz="half" idx="2"/>
          </p:nvPr>
        </p:nvSpPr>
        <p:spPr>
          <a:xfrm>
            <a:off x="3349514" y="6258662"/>
            <a:ext cx="1154753" cy="365125"/>
          </a:xfrm>
          <a:prstGeom prst="rect">
            <a:avLst/>
          </a:prstGeom>
        </p:spPr>
        <p:txBody>
          <a:bodyPr vert="horz" lIns="91440" tIns="45720" rIns="91440" bIns="45720" rtlCol="0" anchor="ctr"/>
          <a:lstStyle>
            <a:lvl1pPr algn="l">
              <a:defRPr sz="1067">
                <a:solidFill>
                  <a:schemeClr val="tx1">
                    <a:tint val="75000"/>
                  </a:schemeClr>
                </a:solidFill>
              </a:defRPr>
            </a:lvl1pPr>
          </a:lstStyle>
          <a:p>
            <a:r>
              <a:rPr lang="en-US"/>
              <a:t>26 November 2024</a:t>
            </a:r>
            <a:endParaRPr lang="en-US" dirty="0"/>
          </a:p>
        </p:txBody>
      </p:sp>
      <p:sp>
        <p:nvSpPr>
          <p:cNvPr id="11" name="Footer Placeholder 2"/>
          <p:cNvSpPr>
            <a:spLocks noGrp="1"/>
          </p:cNvSpPr>
          <p:nvPr>
            <p:ph type="ftr" sz="quarter" idx="3"/>
          </p:nvPr>
        </p:nvSpPr>
        <p:spPr>
          <a:xfrm>
            <a:off x="4666675" y="6258662"/>
            <a:ext cx="3860800" cy="365125"/>
          </a:xfrm>
          <a:prstGeom prst="rect">
            <a:avLst/>
          </a:prstGeom>
        </p:spPr>
        <p:txBody>
          <a:bodyPr vert="horz" lIns="91440" tIns="45720" rIns="91440" bIns="45720" rtlCol="0" anchor="ctr"/>
          <a:lstStyle>
            <a:lvl1pPr algn="l">
              <a:defRPr sz="1067">
                <a:solidFill>
                  <a:schemeClr val="tx1">
                    <a:tint val="75000"/>
                  </a:schemeClr>
                </a:solidFill>
              </a:defRPr>
            </a:lvl1pPr>
          </a:lstStyle>
          <a:p>
            <a:r>
              <a:rPr lang="en-GB"/>
              <a:t>R. Losito | Sustainability at CERN now and future | UK-HEP Forum | Abingdon</a:t>
            </a:r>
            <a:endParaRPr lang="en-US" dirty="0"/>
          </a:p>
        </p:txBody>
      </p:sp>
      <p:sp>
        <p:nvSpPr>
          <p:cNvPr id="12" name="Slide Number Placeholder 3"/>
          <p:cNvSpPr>
            <a:spLocks noGrp="1"/>
          </p:cNvSpPr>
          <p:nvPr>
            <p:ph type="sldNum" sz="quarter" idx="4"/>
          </p:nvPr>
        </p:nvSpPr>
        <p:spPr>
          <a:xfrm>
            <a:off x="11354102" y="6355614"/>
            <a:ext cx="668565" cy="365125"/>
          </a:xfrm>
          <a:prstGeom prst="rect">
            <a:avLst/>
          </a:prstGeom>
        </p:spPr>
        <p:txBody>
          <a:bodyPr vert="horz" lIns="91440" tIns="45720" rIns="91440" bIns="45720" rtlCol="0" anchor="ctr"/>
          <a:lstStyle>
            <a:lvl1pPr algn="r">
              <a:defRPr sz="900">
                <a:solidFill>
                  <a:schemeClr val="bg1"/>
                </a:solidFill>
              </a:defRPr>
            </a:lvl1pPr>
          </a:lstStyle>
          <a:p>
            <a:fld id="{17918391-D411-FE40-AAD7-861AE5233E0E}" type="slidenum">
              <a:rPr lang="en-US" smtClean="0"/>
              <a:pPr/>
              <a:t>‹#›</a:t>
            </a:fld>
            <a:endParaRPr lang="en-US" dirty="0"/>
          </a:p>
        </p:txBody>
      </p:sp>
    </p:spTree>
    <p:extLst>
      <p:ext uri="{BB962C8B-B14F-4D97-AF65-F5344CB8AC3E}">
        <p14:creationId xmlns:p14="http://schemas.microsoft.com/office/powerpoint/2010/main" val="228024240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Defaul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x-none" dirty="0"/>
              <a:t>Slide Title</a:t>
            </a:r>
            <a:endParaRPr lang="en-US" dirty="0"/>
          </a:p>
        </p:txBody>
      </p:sp>
      <p:sp>
        <p:nvSpPr>
          <p:cNvPr id="3" name="Date Placeholder 2"/>
          <p:cNvSpPr>
            <a:spLocks noGrp="1"/>
          </p:cNvSpPr>
          <p:nvPr>
            <p:ph type="dt" sz="half" idx="10"/>
          </p:nvPr>
        </p:nvSpPr>
        <p:spPr/>
        <p:txBody>
          <a:bodyPr/>
          <a:lstStyle/>
          <a:p>
            <a:r>
              <a:rPr lang="en-US"/>
              <a:t>26 November 2024</a:t>
            </a:r>
          </a:p>
        </p:txBody>
      </p:sp>
      <p:sp>
        <p:nvSpPr>
          <p:cNvPr id="4" name="Footer Placeholder 3"/>
          <p:cNvSpPr>
            <a:spLocks noGrp="1"/>
          </p:cNvSpPr>
          <p:nvPr>
            <p:ph type="ftr" sz="quarter" idx="11"/>
          </p:nvPr>
        </p:nvSpPr>
        <p:spPr/>
        <p:txBody>
          <a:bodyPr/>
          <a:lstStyle/>
          <a:p>
            <a:r>
              <a:rPr lang="en-GB"/>
              <a:t>R. Losito | Sustainability at CERN now and future | UK-HEP Forum | Abingdon</a:t>
            </a:r>
            <a:endParaRPr lang="en-US"/>
          </a:p>
        </p:txBody>
      </p:sp>
      <p:sp>
        <p:nvSpPr>
          <p:cNvPr id="5" name="Slide Number Placeholder 4"/>
          <p:cNvSpPr>
            <a:spLocks noGrp="1"/>
          </p:cNvSpPr>
          <p:nvPr>
            <p:ph type="sldNum" sz="quarter" idx="12"/>
          </p:nvPr>
        </p:nvSpPr>
        <p:spPr/>
        <p:txBody>
          <a:bodyPr/>
          <a:lstStyle/>
          <a:p>
            <a:fld id="{8D6C380F-326D-3C40-9EE7-7FBAB0953422}" type="slidenum">
              <a:rPr lang="en-US" smtClean="0"/>
              <a:pPr/>
              <a:t>‹#›</a:t>
            </a:fld>
            <a:endParaRPr lang="en-US"/>
          </a:p>
        </p:txBody>
      </p:sp>
      <p:sp>
        <p:nvSpPr>
          <p:cNvPr id="7" name="Content Placeholder 6"/>
          <p:cNvSpPr>
            <a:spLocks noGrp="1"/>
          </p:cNvSpPr>
          <p:nvPr>
            <p:ph sz="quarter" idx="13" hasCustomPrompt="1"/>
          </p:nvPr>
        </p:nvSpPr>
        <p:spPr>
          <a:xfrm>
            <a:off x="609601" y="1260000"/>
            <a:ext cx="10968567" cy="5016068"/>
          </a:xfrm>
        </p:spPr>
        <p:txBody>
          <a:bodyPr/>
          <a:lstStyle>
            <a:lvl2pPr>
              <a:defRPr baseline="0"/>
            </a:lvl2pPr>
          </a:lstStyle>
          <a:p>
            <a:pPr lvl="0"/>
            <a:r>
              <a:rPr lang="x-none" dirty="0"/>
              <a:t>Slide text first level</a:t>
            </a:r>
          </a:p>
          <a:p>
            <a:pPr lvl="1"/>
            <a:r>
              <a:rPr lang="x-none" dirty="0"/>
              <a:t>Slide text second level</a:t>
            </a:r>
          </a:p>
          <a:p>
            <a:pPr lvl="2"/>
            <a:r>
              <a:rPr lang="x-none" dirty="0"/>
              <a:t>Slide text third level</a:t>
            </a:r>
          </a:p>
          <a:p>
            <a:pPr lvl="3"/>
            <a:r>
              <a:rPr lang="x-none" dirty="0"/>
              <a:t>Slide text fourth level</a:t>
            </a:r>
          </a:p>
          <a:p>
            <a:pPr lvl="4"/>
            <a:r>
              <a:rPr lang="x-none" dirty="0"/>
              <a:t>Slide text fifth level</a:t>
            </a:r>
            <a:endParaRPr lang="en-US" dirty="0"/>
          </a:p>
        </p:txBody>
      </p:sp>
    </p:spTree>
    <p:extLst>
      <p:ext uri="{BB962C8B-B14F-4D97-AF65-F5344CB8AC3E}">
        <p14:creationId xmlns:p14="http://schemas.microsoft.com/office/powerpoint/2010/main" val="231193581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able of content">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2461B2ED-64C5-4FE7-BA91-2546FE3DABB1}"/>
              </a:ext>
            </a:extLst>
          </p:cNvPr>
          <p:cNvSpPr>
            <a:spLocks noGrp="1"/>
          </p:cNvSpPr>
          <p:nvPr>
            <p:ph type="sldNum" sz="quarter" idx="10"/>
          </p:nvPr>
        </p:nvSpPr>
        <p:spPr/>
        <p:txBody>
          <a:bodyPr/>
          <a:lstStyle/>
          <a:p>
            <a:fld id="{88A1DFE4-5FC5-43BD-BB7E-75EAD82B965F}" type="slidenum">
              <a:rPr lang="en-US" noProof="0" smtClean="0"/>
              <a:pPr/>
              <a:t>‹#›</a:t>
            </a:fld>
            <a:endParaRPr lang="en-US" noProof="0" dirty="0"/>
          </a:p>
        </p:txBody>
      </p:sp>
      <p:sp>
        <p:nvSpPr>
          <p:cNvPr id="9" name="Textplatzhalter 8">
            <a:extLst>
              <a:ext uri="{FF2B5EF4-FFF2-40B4-BE49-F238E27FC236}">
                <a16:creationId xmlns:a16="http://schemas.microsoft.com/office/drawing/2014/main" id="{D20A4B97-3F05-4D38-BDB5-617887401233}"/>
              </a:ext>
            </a:extLst>
          </p:cNvPr>
          <p:cNvSpPr>
            <a:spLocks noGrp="1"/>
          </p:cNvSpPr>
          <p:nvPr>
            <p:ph type="body" sz="quarter" idx="12" hasCustomPrompt="1"/>
          </p:nvPr>
        </p:nvSpPr>
        <p:spPr>
          <a:xfrm>
            <a:off x="590400" y="1872000"/>
            <a:ext cx="5364000" cy="4118400"/>
          </a:xfrm>
        </p:spPr>
        <p:txBody>
          <a:bodyPr/>
          <a:lstStyle>
            <a:lvl1pPr>
              <a:spcBef>
                <a:spcPts val="1851"/>
              </a:spcBef>
              <a:defRPr sz="1867" b="1"/>
            </a:lvl1pPr>
            <a:lvl2pPr marL="629984" indent="0">
              <a:buNone/>
              <a:tabLst>
                <a:tab pos="5273868" algn="r"/>
              </a:tabLst>
              <a:defRPr/>
            </a:lvl2pPr>
            <a:lvl3pPr marL="1493963" indent="0">
              <a:buFont typeface="Arial" panose="020B0604020202020204" pitchFamily="34" charset="0"/>
              <a:buNone/>
              <a:tabLst>
                <a:tab pos="5273868" algn="r"/>
              </a:tabLst>
              <a:defRPr/>
            </a:lvl3pPr>
            <a:lvl4pPr marL="1493963" indent="0">
              <a:buFont typeface="Arial" panose="020B0604020202020204" pitchFamily="34" charset="0"/>
              <a:buNone/>
              <a:tabLst>
                <a:tab pos="5273868" algn="r"/>
              </a:tabLst>
              <a:defRPr/>
            </a:lvl4pPr>
            <a:lvl5pPr marL="1493963" indent="0">
              <a:buFont typeface="Arial" panose="020B0604020202020204" pitchFamily="34" charset="0"/>
              <a:buNone/>
              <a:tabLst>
                <a:tab pos="5273868" algn="r"/>
              </a:tabLst>
              <a:defRPr/>
            </a:lvl5pPr>
          </a:lstStyle>
          <a:p>
            <a:pPr lvl="0"/>
            <a:r>
              <a:rPr lang="en-US" noProof="0" dirty="0"/>
              <a:t>Chapter Title</a:t>
            </a:r>
          </a:p>
          <a:p>
            <a:pPr lvl="1"/>
            <a:r>
              <a:rPr lang="en-US" noProof="0" dirty="0"/>
              <a:t>Subchapter Level 1	1</a:t>
            </a:r>
          </a:p>
          <a:p>
            <a:pPr lvl="2"/>
            <a:r>
              <a:rPr lang="en-US" noProof="0" dirty="0"/>
              <a:t>Subchapter Level 2	1</a:t>
            </a:r>
          </a:p>
          <a:p>
            <a:pPr lvl="3"/>
            <a:r>
              <a:rPr lang="en-US" noProof="0" dirty="0"/>
              <a:t>Subchapter Level 2	1</a:t>
            </a:r>
          </a:p>
          <a:p>
            <a:pPr lvl="4"/>
            <a:r>
              <a:rPr lang="en-US" noProof="0" dirty="0"/>
              <a:t>Subchapter Level 2	1</a:t>
            </a:r>
          </a:p>
        </p:txBody>
      </p:sp>
      <p:sp>
        <p:nvSpPr>
          <p:cNvPr id="12" name="Textplatzhalter 8">
            <a:extLst>
              <a:ext uri="{FF2B5EF4-FFF2-40B4-BE49-F238E27FC236}">
                <a16:creationId xmlns:a16="http://schemas.microsoft.com/office/drawing/2014/main" id="{E69F34A5-EA9B-4A0A-A8FB-63CF2456D5B6}"/>
              </a:ext>
            </a:extLst>
          </p:cNvPr>
          <p:cNvSpPr>
            <a:spLocks noGrp="1"/>
          </p:cNvSpPr>
          <p:nvPr>
            <p:ph type="body" sz="quarter" idx="13" hasCustomPrompt="1"/>
          </p:nvPr>
        </p:nvSpPr>
        <p:spPr>
          <a:xfrm>
            <a:off x="6249600" y="1872000"/>
            <a:ext cx="5364000" cy="4118400"/>
          </a:xfrm>
        </p:spPr>
        <p:txBody>
          <a:bodyPr/>
          <a:lstStyle>
            <a:lvl1pPr>
              <a:spcBef>
                <a:spcPts val="1851"/>
              </a:spcBef>
              <a:defRPr sz="1867" b="1"/>
            </a:lvl1pPr>
            <a:lvl2pPr marL="629984" indent="0">
              <a:buNone/>
              <a:tabLst>
                <a:tab pos="5273868" algn="r"/>
              </a:tabLst>
              <a:defRPr/>
            </a:lvl2pPr>
            <a:lvl3pPr marL="1493963" indent="0">
              <a:buFont typeface="Arial" panose="020B0604020202020204" pitchFamily="34" charset="0"/>
              <a:buNone/>
              <a:tabLst>
                <a:tab pos="5273868" algn="r"/>
              </a:tabLst>
              <a:defRPr/>
            </a:lvl3pPr>
            <a:lvl4pPr marL="1493963" indent="0">
              <a:buFont typeface="Arial" panose="020B0604020202020204" pitchFamily="34" charset="0"/>
              <a:buNone/>
              <a:tabLst>
                <a:tab pos="5273868" algn="r"/>
              </a:tabLst>
              <a:defRPr/>
            </a:lvl4pPr>
            <a:lvl5pPr marL="1493963" indent="0">
              <a:buFont typeface="Arial" panose="020B0604020202020204" pitchFamily="34" charset="0"/>
              <a:buNone/>
              <a:tabLst>
                <a:tab pos="5273868" algn="r"/>
              </a:tabLst>
              <a:defRPr/>
            </a:lvl5pPr>
          </a:lstStyle>
          <a:p>
            <a:pPr lvl="0"/>
            <a:r>
              <a:rPr lang="en-US" noProof="0" dirty="0"/>
              <a:t>Chapter Title</a:t>
            </a:r>
          </a:p>
          <a:p>
            <a:pPr lvl="1"/>
            <a:r>
              <a:rPr lang="en-US" noProof="0" dirty="0"/>
              <a:t>Subchapter Level 1	1</a:t>
            </a:r>
          </a:p>
          <a:p>
            <a:pPr lvl="2"/>
            <a:r>
              <a:rPr lang="en-US" noProof="0" dirty="0"/>
              <a:t>Subchapter Level 2	1</a:t>
            </a:r>
          </a:p>
          <a:p>
            <a:pPr lvl="3"/>
            <a:r>
              <a:rPr lang="en-US" noProof="0" dirty="0"/>
              <a:t>Subchapter Level 2	1</a:t>
            </a:r>
          </a:p>
          <a:p>
            <a:pPr lvl="4"/>
            <a:r>
              <a:rPr lang="en-US" noProof="0" dirty="0"/>
              <a:t>Subchapter Level 2	1</a:t>
            </a:r>
          </a:p>
        </p:txBody>
      </p:sp>
      <p:sp>
        <p:nvSpPr>
          <p:cNvPr id="4" name="Title 3"/>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337577615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hapter Opening Slide">
    <p:spTree>
      <p:nvGrpSpPr>
        <p:cNvPr id="1" name=""/>
        <p:cNvGrpSpPr/>
        <p:nvPr/>
      </p:nvGrpSpPr>
      <p:grpSpPr>
        <a:xfrm>
          <a:off x="0" y="0"/>
          <a:ext cx="0" cy="0"/>
          <a:chOff x="0" y="0"/>
          <a:chExt cx="0" cy="0"/>
        </a:xfrm>
      </p:grpSpPr>
      <p:sp>
        <p:nvSpPr>
          <p:cNvPr id="11" name="Bildplatzhalter 7">
            <a:extLst>
              <a:ext uri="{FF2B5EF4-FFF2-40B4-BE49-F238E27FC236}">
                <a16:creationId xmlns:a16="http://schemas.microsoft.com/office/drawing/2014/main" id="{7B513B95-6E82-47E2-A6D3-36A6144EE181}"/>
              </a:ext>
            </a:extLst>
          </p:cNvPr>
          <p:cNvSpPr>
            <a:spLocks noGrp="1"/>
          </p:cNvSpPr>
          <p:nvPr>
            <p:ph type="pic" sz="quarter" idx="13" hasCustomPrompt="1"/>
          </p:nvPr>
        </p:nvSpPr>
        <p:spPr>
          <a:xfrm>
            <a:off x="5573" y="452669"/>
            <a:ext cx="12192000" cy="6405331"/>
          </a:xfrm>
          <a:solidFill>
            <a:schemeClr val="bg1">
              <a:lumMod val="50000"/>
              <a:alpha val="50000"/>
            </a:schemeClr>
          </a:solidFill>
        </p:spPr>
        <p:txBody>
          <a:bodyPr anchor="t" anchorCtr="0"/>
          <a:lstStyle>
            <a:lvl1pPr algn="ctr">
              <a:lnSpc>
                <a:spcPct val="150000"/>
              </a:lnSpc>
              <a:spcBef>
                <a:spcPts val="0"/>
              </a:spcBef>
              <a:defRPr sz="4000">
                <a:solidFill>
                  <a:schemeClr val="bg1"/>
                </a:solidFill>
              </a:defRPr>
            </a:lvl1pPr>
          </a:lstStyle>
          <a:p>
            <a:r>
              <a:rPr lang="de-AT" dirty="0"/>
              <a:t>Insert </a:t>
            </a:r>
            <a:r>
              <a:rPr lang="en-US" noProof="0" dirty="0"/>
              <a:t>Background</a:t>
            </a:r>
            <a:r>
              <a:rPr lang="de-AT" dirty="0"/>
              <a:t> Image  </a:t>
            </a:r>
          </a:p>
        </p:txBody>
      </p:sp>
      <p:sp>
        <p:nvSpPr>
          <p:cNvPr id="3" name="Foliennummernplatzhalter 2">
            <a:extLst>
              <a:ext uri="{FF2B5EF4-FFF2-40B4-BE49-F238E27FC236}">
                <a16:creationId xmlns:a16="http://schemas.microsoft.com/office/drawing/2014/main" id="{2461B2ED-64C5-4FE7-BA91-2546FE3DABB1}"/>
              </a:ext>
            </a:extLst>
          </p:cNvPr>
          <p:cNvSpPr>
            <a:spLocks noGrp="1"/>
          </p:cNvSpPr>
          <p:nvPr>
            <p:ph type="sldNum" sz="quarter" idx="10"/>
          </p:nvPr>
        </p:nvSpPr>
        <p:spPr/>
        <p:txBody>
          <a:bodyPr/>
          <a:lstStyle/>
          <a:p>
            <a:fld id="{88A1DFE4-5FC5-43BD-BB7E-75EAD82B965F}" type="slidenum">
              <a:rPr lang="en-US" noProof="0" smtClean="0"/>
              <a:pPr/>
              <a:t>‹#›</a:t>
            </a:fld>
            <a:endParaRPr lang="en-US" noProof="0" dirty="0"/>
          </a:p>
        </p:txBody>
      </p:sp>
      <p:sp>
        <p:nvSpPr>
          <p:cNvPr id="9" name="Titel 1">
            <a:extLst>
              <a:ext uri="{FF2B5EF4-FFF2-40B4-BE49-F238E27FC236}">
                <a16:creationId xmlns:a16="http://schemas.microsoft.com/office/drawing/2014/main" id="{0B952560-8B22-4EC2-A520-BB0D9A9A2134}"/>
              </a:ext>
            </a:extLst>
          </p:cNvPr>
          <p:cNvSpPr>
            <a:spLocks noGrp="1"/>
          </p:cNvSpPr>
          <p:nvPr>
            <p:ph type="ctrTitle" hasCustomPrompt="1"/>
          </p:nvPr>
        </p:nvSpPr>
        <p:spPr>
          <a:xfrm>
            <a:off x="590400" y="1394775"/>
            <a:ext cx="11017800" cy="2387600"/>
          </a:xfrm>
          <a:prstGeom prst="rect">
            <a:avLst/>
          </a:prstGeom>
        </p:spPr>
        <p:txBody>
          <a:bodyPr anchor="b"/>
          <a:lstStyle>
            <a:lvl1pPr algn="ctr">
              <a:lnSpc>
                <a:spcPts val="4751"/>
              </a:lnSpc>
              <a:defRPr sz="4500" cap="all" baseline="0">
                <a:solidFill>
                  <a:schemeClr val="bg1"/>
                </a:solidFill>
              </a:defRPr>
            </a:lvl1pPr>
          </a:lstStyle>
          <a:p>
            <a:r>
              <a:rPr lang="en-US" noProof="0" dirty="0"/>
              <a:t>Chapter</a:t>
            </a:r>
            <a:r>
              <a:rPr lang="de-AT" dirty="0"/>
              <a:t> Title</a:t>
            </a:r>
          </a:p>
        </p:txBody>
      </p:sp>
      <p:sp>
        <p:nvSpPr>
          <p:cNvPr id="10" name="Untertitel 2">
            <a:extLst>
              <a:ext uri="{FF2B5EF4-FFF2-40B4-BE49-F238E27FC236}">
                <a16:creationId xmlns:a16="http://schemas.microsoft.com/office/drawing/2014/main" id="{3ADE6088-5D10-4D28-890C-D6F29F2A1C2A}"/>
              </a:ext>
            </a:extLst>
          </p:cNvPr>
          <p:cNvSpPr>
            <a:spLocks noGrp="1"/>
          </p:cNvSpPr>
          <p:nvPr>
            <p:ph type="subTitle" idx="1" hasCustomPrompt="1"/>
          </p:nvPr>
        </p:nvSpPr>
        <p:spPr>
          <a:xfrm>
            <a:off x="590400" y="3843045"/>
            <a:ext cx="11017800" cy="1655763"/>
          </a:xfrm>
        </p:spPr>
        <p:txBody>
          <a:bodyPr>
            <a:noAutofit/>
          </a:bodyPr>
          <a:lstStyle>
            <a:lvl1pPr marL="0" indent="0" algn="ctr">
              <a:buNone/>
              <a:defRPr sz="1500">
                <a:solidFill>
                  <a:schemeClr val="bg1"/>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noProof="0" dirty="0"/>
              <a:t>Chapter</a:t>
            </a:r>
            <a:r>
              <a:rPr lang="de-AT" dirty="0"/>
              <a:t> </a:t>
            </a:r>
            <a:r>
              <a:rPr lang="en-US" noProof="0" dirty="0"/>
              <a:t>Subtitle</a:t>
            </a:r>
          </a:p>
        </p:txBody>
      </p:sp>
    </p:spTree>
    <p:extLst>
      <p:ext uri="{BB962C8B-B14F-4D97-AF65-F5344CB8AC3E}">
        <p14:creationId xmlns:p14="http://schemas.microsoft.com/office/powerpoint/2010/main" val="232476381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 Text">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2461B2ED-64C5-4FE7-BA91-2546FE3DABB1}"/>
              </a:ext>
            </a:extLst>
          </p:cNvPr>
          <p:cNvSpPr>
            <a:spLocks noGrp="1"/>
          </p:cNvSpPr>
          <p:nvPr>
            <p:ph type="sldNum" sz="quarter" idx="10"/>
          </p:nvPr>
        </p:nvSpPr>
        <p:spPr/>
        <p:txBody>
          <a:bodyPr/>
          <a:lstStyle/>
          <a:p>
            <a:fld id="{88A1DFE4-5FC5-43BD-BB7E-75EAD82B965F}" type="slidenum">
              <a:rPr lang="en-US" noProof="0" smtClean="0"/>
              <a:pPr/>
              <a:t>‹#›</a:t>
            </a:fld>
            <a:endParaRPr lang="en-US" noProof="0" dirty="0"/>
          </a:p>
        </p:txBody>
      </p:sp>
      <p:sp>
        <p:nvSpPr>
          <p:cNvPr id="5" name="Textplatzhalter 4">
            <a:extLst>
              <a:ext uri="{FF2B5EF4-FFF2-40B4-BE49-F238E27FC236}">
                <a16:creationId xmlns:a16="http://schemas.microsoft.com/office/drawing/2014/main" id="{6348C0BB-C58B-4EED-9C60-A6CDED1B5952}"/>
              </a:ext>
            </a:extLst>
          </p:cNvPr>
          <p:cNvSpPr>
            <a:spLocks noGrp="1"/>
          </p:cNvSpPr>
          <p:nvPr>
            <p:ph type="body" sz="quarter" idx="11" hasCustomPrompt="1"/>
          </p:nvPr>
        </p:nvSpPr>
        <p:spPr>
          <a:xfrm>
            <a:off x="590400" y="1872797"/>
            <a:ext cx="5364000" cy="283411"/>
          </a:xfrm>
        </p:spPr>
        <p:txBody>
          <a:bodyPr>
            <a:noAutofit/>
          </a:bodyPr>
          <a:lstStyle>
            <a:lvl1pPr>
              <a:defRPr sz="1867" b="1"/>
            </a:lvl1pPr>
            <a:lvl2pPr marL="0" indent="0">
              <a:buFontTx/>
              <a:buNone/>
              <a:defRPr sz="1800" b="1"/>
            </a:lvl2pPr>
            <a:lvl3pPr marL="0" indent="0">
              <a:buFontTx/>
              <a:buNone/>
              <a:defRPr sz="1800" b="1"/>
            </a:lvl3pPr>
            <a:lvl4pPr marL="0" indent="0">
              <a:buFontTx/>
              <a:buNone/>
              <a:defRPr sz="1800" b="1"/>
            </a:lvl4pPr>
            <a:lvl5pPr marL="0" indent="0">
              <a:buFontTx/>
              <a:buNone/>
              <a:defRPr sz="1800" b="1"/>
            </a:lvl5pPr>
          </a:lstStyle>
          <a:p>
            <a:pPr lvl="0"/>
            <a:r>
              <a:rPr lang="en-US" noProof="0" dirty="0"/>
              <a:t>Add Subtitle</a:t>
            </a:r>
          </a:p>
        </p:txBody>
      </p:sp>
      <p:sp>
        <p:nvSpPr>
          <p:cNvPr id="9" name="Textplatzhalter 8">
            <a:extLst>
              <a:ext uri="{FF2B5EF4-FFF2-40B4-BE49-F238E27FC236}">
                <a16:creationId xmlns:a16="http://schemas.microsoft.com/office/drawing/2014/main" id="{D20A4B97-3F05-4D38-BDB5-617887401233}"/>
              </a:ext>
            </a:extLst>
          </p:cNvPr>
          <p:cNvSpPr>
            <a:spLocks noGrp="1"/>
          </p:cNvSpPr>
          <p:nvPr>
            <p:ph type="body" sz="quarter" idx="12" hasCustomPrompt="1"/>
          </p:nvPr>
        </p:nvSpPr>
        <p:spPr>
          <a:xfrm>
            <a:off x="590400" y="2327400"/>
            <a:ext cx="11017800" cy="3663000"/>
          </a:xfrm>
        </p:spPr>
        <p:txBody>
          <a:bodyPr/>
          <a:lstStyle>
            <a:lvl1pPr>
              <a:lnSpc>
                <a:spcPts val="2600"/>
              </a:lnSpc>
              <a:defRPr sz="2133"/>
            </a:lvl1pPr>
            <a:lvl2pPr marL="453589" indent="-453589">
              <a:lnSpc>
                <a:spcPts val="2600"/>
              </a:lnSpc>
              <a:defRPr sz="2133"/>
            </a:lvl2pPr>
            <a:lvl3pPr marL="907177" indent="-453589">
              <a:lnSpc>
                <a:spcPts val="2600"/>
              </a:lnSpc>
              <a:defRPr sz="2133"/>
            </a:lvl3pPr>
            <a:lvl4pPr marL="1360766" indent="-453589">
              <a:lnSpc>
                <a:spcPts val="2600"/>
              </a:lnSpc>
              <a:defRPr sz="2133"/>
            </a:lvl4pPr>
            <a:lvl5pPr marL="1814355" indent="-453589">
              <a:lnSpc>
                <a:spcPts val="2600"/>
              </a:lnSpc>
              <a:defRPr sz="2133"/>
            </a:lvl5pPr>
          </a:lstStyle>
          <a:p>
            <a:pPr lvl="0"/>
            <a:r>
              <a:rPr lang="en-US" noProof="0" dirty="0"/>
              <a:t>First Level (Running Text)</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2" name="Titel 1">
            <a:extLst>
              <a:ext uri="{FF2B5EF4-FFF2-40B4-BE49-F238E27FC236}">
                <a16:creationId xmlns:a16="http://schemas.microsoft.com/office/drawing/2014/main" id="{04946405-6429-4EE3-9329-FF6E5526F371}"/>
              </a:ext>
            </a:extLst>
          </p:cNvPr>
          <p:cNvSpPr>
            <a:spLocks noGrp="1"/>
          </p:cNvSpPr>
          <p:nvPr>
            <p:ph type="title" hasCustomPrompt="1"/>
          </p:nvPr>
        </p:nvSpPr>
        <p:spPr>
          <a:xfrm>
            <a:off x="590400" y="770400"/>
            <a:ext cx="11017800" cy="1072088"/>
          </a:xfrm>
          <a:prstGeom prst="rect">
            <a:avLst/>
          </a:prstGeom>
        </p:spPr>
        <p:txBody>
          <a:bodyPr/>
          <a:lstStyle/>
          <a:p>
            <a:r>
              <a:rPr lang="de-DE" dirty="0"/>
              <a:t>Add Title</a:t>
            </a:r>
            <a:endParaRPr lang="de-AT" dirty="0"/>
          </a:p>
        </p:txBody>
      </p:sp>
      <p:sp>
        <p:nvSpPr>
          <p:cNvPr id="6" name="Textplatzhalter 5">
            <a:extLst>
              <a:ext uri="{FF2B5EF4-FFF2-40B4-BE49-F238E27FC236}">
                <a16:creationId xmlns:a16="http://schemas.microsoft.com/office/drawing/2014/main" id="{6EE0778A-932A-4793-BF0E-632C848BAD25}"/>
              </a:ext>
            </a:extLst>
          </p:cNvPr>
          <p:cNvSpPr>
            <a:spLocks noGrp="1"/>
          </p:cNvSpPr>
          <p:nvPr>
            <p:ph type="body" sz="quarter" idx="14" hasCustomPrompt="1"/>
          </p:nvPr>
        </p:nvSpPr>
        <p:spPr>
          <a:xfrm>
            <a:off x="590551" y="6165000"/>
            <a:ext cx="5364163" cy="455400"/>
          </a:xfrm>
        </p:spPr>
        <p:txBody>
          <a:bodyPr>
            <a:noAutofit/>
          </a:bodyPr>
          <a:lstStyle>
            <a:lvl1pPr>
              <a:lnSpc>
                <a:spcPts val="1351"/>
              </a:lnSpc>
              <a:defRPr sz="1000"/>
            </a:lvl1pPr>
            <a:lvl2pPr marL="0" indent="0">
              <a:lnSpc>
                <a:spcPts val="1351"/>
              </a:lnSpc>
              <a:buNone/>
              <a:defRPr sz="1000"/>
            </a:lvl2pPr>
            <a:lvl3pPr marL="0" indent="0">
              <a:lnSpc>
                <a:spcPts val="1351"/>
              </a:lnSpc>
              <a:buFont typeface="Arial" panose="020B0604020202020204" pitchFamily="34" charset="0"/>
              <a:buNone/>
              <a:defRPr sz="1000"/>
            </a:lvl3pPr>
            <a:lvl4pPr marL="0" indent="0">
              <a:lnSpc>
                <a:spcPts val="1351"/>
              </a:lnSpc>
              <a:buFont typeface="Arial" panose="020B0604020202020204" pitchFamily="34" charset="0"/>
              <a:buNone/>
              <a:defRPr sz="1000"/>
            </a:lvl4pPr>
            <a:lvl5pPr marL="0" indent="0">
              <a:lnSpc>
                <a:spcPts val="1351"/>
              </a:lnSpc>
              <a:buFont typeface="Arial" panose="020B0604020202020204" pitchFamily="34" charset="0"/>
              <a:buNone/>
              <a:defRPr sz="1000"/>
            </a:lvl5pPr>
          </a:lstStyle>
          <a:p>
            <a:pPr lvl="0"/>
            <a:r>
              <a:rPr lang="de-DE" dirty="0" err="1"/>
              <a:t>Footnote</a:t>
            </a:r>
            <a:endParaRPr lang="de-AT" dirty="0"/>
          </a:p>
        </p:txBody>
      </p:sp>
    </p:spTree>
    <p:extLst>
      <p:ext uri="{BB962C8B-B14F-4D97-AF65-F5344CB8AC3E}">
        <p14:creationId xmlns:p14="http://schemas.microsoft.com/office/powerpoint/2010/main" val="210182200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 Text + Text">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2461B2ED-64C5-4FE7-BA91-2546FE3DABB1}"/>
              </a:ext>
            </a:extLst>
          </p:cNvPr>
          <p:cNvSpPr>
            <a:spLocks noGrp="1"/>
          </p:cNvSpPr>
          <p:nvPr>
            <p:ph type="sldNum" sz="quarter" idx="10"/>
          </p:nvPr>
        </p:nvSpPr>
        <p:spPr/>
        <p:txBody>
          <a:bodyPr/>
          <a:lstStyle/>
          <a:p>
            <a:fld id="{88A1DFE4-5FC5-43BD-BB7E-75EAD82B965F}" type="slidenum">
              <a:rPr lang="en-US" noProof="0" smtClean="0"/>
              <a:pPr/>
              <a:t>‹#›</a:t>
            </a:fld>
            <a:endParaRPr lang="en-US" noProof="0" dirty="0"/>
          </a:p>
        </p:txBody>
      </p:sp>
      <p:sp>
        <p:nvSpPr>
          <p:cNvPr id="5" name="Textplatzhalter 4">
            <a:extLst>
              <a:ext uri="{FF2B5EF4-FFF2-40B4-BE49-F238E27FC236}">
                <a16:creationId xmlns:a16="http://schemas.microsoft.com/office/drawing/2014/main" id="{6348C0BB-C58B-4EED-9C60-A6CDED1B5952}"/>
              </a:ext>
            </a:extLst>
          </p:cNvPr>
          <p:cNvSpPr>
            <a:spLocks noGrp="1"/>
          </p:cNvSpPr>
          <p:nvPr>
            <p:ph type="body" sz="quarter" idx="11" hasCustomPrompt="1"/>
          </p:nvPr>
        </p:nvSpPr>
        <p:spPr>
          <a:xfrm>
            <a:off x="590400" y="1872797"/>
            <a:ext cx="5364000" cy="283411"/>
          </a:xfrm>
        </p:spPr>
        <p:txBody>
          <a:bodyPr>
            <a:noAutofit/>
          </a:bodyPr>
          <a:lstStyle>
            <a:lvl1pPr>
              <a:defRPr sz="1867" b="1"/>
            </a:lvl1pPr>
            <a:lvl2pPr marL="0" indent="0">
              <a:buFontTx/>
              <a:buNone/>
              <a:defRPr sz="1800" b="1"/>
            </a:lvl2pPr>
            <a:lvl3pPr marL="0" indent="0">
              <a:buFontTx/>
              <a:buNone/>
              <a:defRPr sz="1800" b="1"/>
            </a:lvl3pPr>
            <a:lvl4pPr marL="0" indent="0">
              <a:buFontTx/>
              <a:buNone/>
              <a:defRPr sz="1800" b="1"/>
            </a:lvl4pPr>
            <a:lvl5pPr marL="0" indent="0">
              <a:buFontTx/>
              <a:buNone/>
              <a:defRPr sz="1800" b="1"/>
            </a:lvl5pPr>
          </a:lstStyle>
          <a:p>
            <a:pPr lvl="0"/>
            <a:r>
              <a:rPr lang="en-US" noProof="0" dirty="0"/>
              <a:t>Add Subtitle</a:t>
            </a:r>
          </a:p>
        </p:txBody>
      </p:sp>
      <p:sp>
        <p:nvSpPr>
          <p:cNvPr id="9" name="Textplatzhalter 8">
            <a:extLst>
              <a:ext uri="{FF2B5EF4-FFF2-40B4-BE49-F238E27FC236}">
                <a16:creationId xmlns:a16="http://schemas.microsoft.com/office/drawing/2014/main" id="{D20A4B97-3F05-4D38-BDB5-617887401233}"/>
              </a:ext>
            </a:extLst>
          </p:cNvPr>
          <p:cNvSpPr>
            <a:spLocks noGrp="1"/>
          </p:cNvSpPr>
          <p:nvPr>
            <p:ph type="body" sz="quarter" idx="12" hasCustomPrompt="1"/>
          </p:nvPr>
        </p:nvSpPr>
        <p:spPr>
          <a:xfrm>
            <a:off x="590400" y="2327400"/>
            <a:ext cx="5364000" cy="3663000"/>
          </a:xfrm>
        </p:spPr>
        <p:txBody>
          <a:bodyPr/>
          <a:lstStyle>
            <a:lvl1pPr>
              <a:defRPr/>
            </a:lvl1pPr>
            <a:lvl2pPr>
              <a:defRPr/>
            </a:lvl2pPr>
            <a:lvl5pPr>
              <a:defRPr/>
            </a:lvl5pPr>
          </a:lstStyle>
          <a:p>
            <a:pPr lvl="0"/>
            <a:r>
              <a:rPr lang="en-US" noProof="0" dirty="0"/>
              <a:t>First Level (Running Text)</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10" name="Textplatzhalter 8">
            <a:extLst>
              <a:ext uri="{FF2B5EF4-FFF2-40B4-BE49-F238E27FC236}">
                <a16:creationId xmlns:a16="http://schemas.microsoft.com/office/drawing/2014/main" id="{B620B50C-303A-44DC-8838-2B1CB9466574}"/>
              </a:ext>
            </a:extLst>
          </p:cNvPr>
          <p:cNvSpPr>
            <a:spLocks noGrp="1"/>
          </p:cNvSpPr>
          <p:nvPr>
            <p:ph type="body" sz="quarter" idx="13" hasCustomPrompt="1"/>
          </p:nvPr>
        </p:nvSpPr>
        <p:spPr>
          <a:xfrm>
            <a:off x="6249600" y="2327328"/>
            <a:ext cx="5364000" cy="3663000"/>
          </a:xfrm>
        </p:spPr>
        <p:txBody>
          <a:bodyPr/>
          <a:lstStyle>
            <a:lvl1pPr>
              <a:defRPr/>
            </a:lvl1pPr>
            <a:lvl3pPr>
              <a:defRPr/>
            </a:lvl3pPr>
            <a:lvl5pPr>
              <a:defRPr/>
            </a:lvl5pPr>
          </a:lstStyle>
          <a:p>
            <a:pPr marL="0" marR="0" lvl="0" indent="0" algn="l" defTabSz="914377" rtl="0" eaLnBrk="1" fontAlgn="auto" latinLnBrk="0" hangingPunct="1">
              <a:lnSpc>
                <a:spcPts val="1851"/>
              </a:lnSpc>
              <a:spcBef>
                <a:spcPts val="0"/>
              </a:spcBef>
              <a:spcAft>
                <a:spcPts val="0"/>
              </a:spcAft>
              <a:buClrTx/>
              <a:buSzTx/>
              <a:buFont typeface="Arial" panose="020B0604020202020204" pitchFamily="34" charset="0"/>
              <a:buNone/>
              <a:tabLst/>
              <a:defRPr/>
            </a:pPr>
            <a:r>
              <a:rPr lang="en-US" noProof="0" dirty="0"/>
              <a:t>First Level (Running Text)</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2" name="Titel 1">
            <a:extLst>
              <a:ext uri="{FF2B5EF4-FFF2-40B4-BE49-F238E27FC236}">
                <a16:creationId xmlns:a16="http://schemas.microsoft.com/office/drawing/2014/main" id="{04946405-6429-4EE3-9329-FF6E5526F371}"/>
              </a:ext>
            </a:extLst>
          </p:cNvPr>
          <p:cNvSpPr>
            <a:spLocks noGrp="1"/>
          </p:cNvSpPr>
          <p:nvPr>
            <p:ph type="title" hasCustomPrompt="1"/>
          </p:nvPr>
        </p:nvSpPr>
        <p:spPr>
          <a:xfrm>
            <a:off x="590400" y="770400"/>
            <a:ext cx="11017800" cy="1072088"/>
          </a:xfrm>
          <a:prstGeom prst="rect">
            <a:avLst/>
          </a:prstGeom>
        </p:spPr>
        <p:txBody>
          <a:bodyPr/>
          <a:lstStyle/>
          <a:p>
            <a:r>
              <a:rPr lang="de-DE" dirty="0"/>
              <a:t>Add Title</a:t>
            </a:r>
            <a:endParaRPr lang="de-AT" dirty="0"/>
          </a:p>
        </p:txBody>
      </p:sp>
      <p:sp>
        <p:nvSpPr>
          <p:cNvPr id="6" name="Textplatzhalter 5">
            <a:extLst>
              <a:ext uri="{FF2B5EF4-FFF2-40B4-BE49-F238E27FC236}">
                <a16:creationId xmlns:a16="http://schemas.microsoft.com/office/drawing/2014/main" id="{6EE0778A-932A-4793-BF0E-632C848BAD25}"/>
              </a:ext>
            </a:extLst>
          </p:cNvPr>
          <p:cNvSpPr>
            <a:spLocks noGrp="1"/>
          </p:cNvSpPr>
          <p:nvPr>
            <p:ph type="body" sz="quarter" idx="14" hasCustomPrompt="1"/>
          </p:nvPr>
        </p:nvSpPr>
        <p:spPr>
          <a:xfrm>
            <a:off x="590551" y="6165000"/>
            <a:ext cx="5364163" cy="455400"/>
          </a:xfrm>
        </p:spPr>
        <p:txBody>
          <a:bodyPr>
            <a:noAutofit/>
          </a:bodyPr>
          <a:lstStyle>
            <a:lvl1pPr>
              <a:lnSpc>
                <a:spcPts val="1351"/>
              </a:lnSpc>
              <a:defRPr sz="1000"/>
            </a:lvl1pPr>
            <a:lvl2pPr marL="0" indent="0">
              <a:lnSpc>
                <a:spcPts val="1351"/>
              </a:lnSpc>
              <a:buNone/>
              <a:defRPr sz="1000"/>
            </a:lvl2pPr>
            <a:lvl3pPr marL="0" indent="0">
              <a:lnSpc>
                <a:spcPts val="1351"/>
              </a:lnSpc>
              <a:buFont typeface="Arial" panose="020B0604020202020204" pitchFamily="34" charset="0"/>
              <a:buNone/>
              <a:defRPr sz="1000"/>
            </a:lvl3pPr>
            <a:lvl4pPr marL="0" indent="0">
              <a:lnSpc>
                <a:spcPts val="1351"/>
              </a:lnSpc>
              <a:buFont typeface="Arial" panose="020B0604020202020204" pitchFamily="34" charset="0"/>
              <a:buNone/>
              <a:defRPr sz="1000"/>
            </a:lvl4pPr>
            <a:lvl5pPr marL="0" indent="0">
              <a:lnSpc>
                <a:spcPts val="1351"/>
              </a:lnSpc>
              <a:buFont typeface="Arial" panose="020B0604020202020204" pitchFamily="34" charset="0"/>
              <a:buNone/>
              <a:defRPr sz="1000"/>
            </a:lvl5pPr>
          </a:lstStyle>
          <a:p>
            <a:pPr lvl="0"/>
            <a:r>
              <a:rPr lang="de-DE" dirty="0" err="1"/>
              <a:t>Footnote</a:t>
            </a:r>
            <a:endParaRPr lang="de-AT" dirty="0"/>
          </a:p>
        </p:txBody>
      </p:sp>
    </p:spTree>
    <p:extLst>
      <p:ext uri="{BB962C8B-B14F-4D97-AF65-F5344CB8AC3E}">
        <p14:creationId xmlns:p14="http://schemas.microsoft.com/office/powerpoint/2010/main" val="202391840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6 Images">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2461B2ED-64C5-4FE7-BA91-2546FE3DABB1}"/>
              </a:ext>
            </a:extLst>
          </p:cNvPr>
          <p:cNvSpPr>
            <a:spLocks noGrp="1"/>
          </p:cNvSpPr>
          <p:nvPr>
            <p:ph type="sldNum" sz="quarter" idx="10"/>
          </p:nvPr>
        </p:nvSpPr>
        <p:spPr/>
        <p:txBody>
          <a:bodyPr/>
          <a:lstStyle/>
          <a:p>
            <a:fld id="{88A1DFE4-5FC5-43BD-BB7E-75EAD82B965F}" type="slidenum">
              <a:rPr lang="en-US" noProof="0" smtClean="0"/>
              <a:pPr/>
              <a:t>‹#›</a:t>
            </a:fld>
            <a:endParaRPr lang="en-US" noProof="0" dirty="0"/>
          </a:p>
        </p:txBody>
      </p:sp>
      <p:sp>
        <p:nvSpPr>
          <p:cNvPr id="5" name="Textplatzhalter 4">
            <a:extLst>
              <a:ext uri="{FF2B5EF4-FFF2-40B4-BE49-F238E27FC236}">
                <a16:creationId xmlns:a16="http://schemas.microsoft.com/office/drawing/2014/main" id="{6348C0BB-C58B-4EED-9C60-A6CDED1B5952}"/>
              </a:ext>
            </a:extLst>
          </p:cNvPr>
          <p:cNvSpPr>
            <a:spLocks noGrp="1"/>
          </p:cNvSpPr>
          <p:nvPr>
            <p:ph type="body" sz="quarter" idx="11" hasCustomPrompt="1"/>
          </p:nvPr>
        </p:nvSpPr>
        <p:spPr>
          <a:xfrm>
            <a:off x="590400" y="6237313"/>
            <a:ext cx="3474000" cy="278063"/>
          </a:xfrm>
        </p:spPr>
        <p:txBody>
          <a:bodyPr wrap="none">
            <a:noAutofit/>
          </a:bodyPr>
          <a:lstStyle>
            <a:lvl1pPr>
              <a:lnSpc>
                <a:spcPts val="1351"/>
              </a:lnSpc>
              <a:defRPr sz="1333" b="0"/>
            </a:lvl1pPr>
            <a:lvl2pPr marL="0" indent="0">
              <a:lnSpc>
                <a:spcPts val="1351"/>
              </a:lnSpc>
              <a:buFontTx/>
              <a:buNone/>
              <a:defRPr sz="1000" b="0"/>
            </a:lvl2pPr>
            <a:lvl3pPr marL="0" indent="0">
              <a:lnSpc>
                <a:spcPts val="1351"/>
              </a:lnSpc>
              <a:buFontTx/>
              <a:buNone/>
              <a:defRPr sz="1000" b="0"/>
            </a:lvl3pPr>
            <a:lvl4pPr marL="0" indent="0">
              <a:lnSpc>
                <a:spcPts val="1351"/>
              </a:lnSpc>
              <a:buFontTx/>
              <a:buNone/>
              <a:defRPr sz="1000" b="0"/>
            </a:lvl4pPr>
            <a:lvl5pPr marL="0" indent="0">
              <a:lnSpc>
                <a:spcPts val="1351"/>
              </a:lnSpc>
              <a:buFontTx/>
              <a:buNone/>
              <a:defRPr sz="1000" b="0"/>
            </a:lvl5pPr>
            <a:lvl6pPr marL="2285943" indent="0">
              <a:buNone/>
              <a:defRPr/>
            </a:lvl6pPr>
          </a:lstStyle>
          <a:p>
            <a:pPr lvl="0"/>
            <a:r>
              <a:rPr lang="en-US" noProof="0" dirty="0"/>
              <a:t>Caption</a:t>
            </a:r>
          </a:p>
        </p:txBody>
      </p:sp>
      <p:sp>
        <p:nvSpPr>
          <p:cNvPr id="8" name="Bildplatzhalter 7">
            <a:extLst>
              <a:ext uri="{FF2B5EF4-FFF2-40B4-BE49-F238E27FC236}">
                <a16:creationId xmlns:a16="http://schemas.microsoft.com/office/drawing/2014/main" id="{E3F97B2E-B3AF-412F-8A5D-31126158717C}"/>
              </a:ext>
            </a:extLst>
          </p:cNvPr>
          <p:cNvSpPr>
            <a:spLocks noGrp="1"/>
          </p:cNvSpPr>
          <p:nvPr>
            <p:ph type="pic" sz="quarter" idx="12" hasCustomPrompt="1"/>
          </p:nvPr>
        </p:nvSpPr>
        <p:spPr>
          <a:xfrm>
            <a:off x="623094" y="1110600"/>
            <a:ext cx="3384551" cy="2313000"/>
          </a:xfrm>
        </p:spPr>
        <p:txBody>
          <a:bodyPr/>
          <a:lstStyle>
            <a:lvl1pPr>
              <a:defRPr/>
            </a:lvl1pPr>
          </a:lstStyle>
          <a:p>
            <a:r>
              <a:rPr lang="en-US" noProof="0" dirty="0"/>
              <a:t>Add Image</a:t>
            </a:r>
          </a:p>
        </p:txBody>
      </p:sp>
      <p:sp>
        <p:nvSpPr>
          <p:cNvPr id="11" name="Bildplatzhalter 7">
            <a:extLst>
              <a:ext uri="{FF2B5EF4-FFF2-40B4-BE49-F238E27FC236}">
                <a16:creationId xmlns:a16="http://schemas.microsoft.com/office/drawing/2014/main" id="{B3619771-C104-4967-8CE8-D32A6A767A69}"/>
              </a:ext>
            </a:extLst>
          </p:cNvPr>
          <p:cNvSpPr>
            <a:spLocks noGrp="1"/>
          </p:cNvSpPr>
          <p:nvPr>
            <p:ph type="pic" sz="quarter" idx="13" hasCustomPrompt="1"/>
          </p:nvPr>
        </p:nvSpPr>
        <p:spPr>
          <a:xfrm>
            <a:off x="4403726" y="1110600"/>
            <a:ext cx="3384551" cy="2313000"/>
          </a:xfrm>
        </p:spPr>
        <p:txBody>
          <a:bodyPr/>
          <a:lstStyle/>
          <a:p>
            <a:r>
              <a:rPr lang="en-US" noProof="0"/>
              <a:t>Add Image</a:t>
            </a:r>
          </a:p>
        </p:txBody>
      </p:sp>
      <p:sp>
        <p:nvSpPr>
          <p:cNvPr id="12" name="Bildplatzhalter 7">
            <a:extLst>
              <a:ext uri="{FF2B5EF4-FFF2-40B4-BE49-F238E27FC236}">
                <a16:creationId xmlns:a16="http://schemas.microsoft.com/office/drawing/2014/main" id="{EAAF7A8C-E9CD-42FC-9131-B1B15A78852D}"/>
              </a:ext>
            </a:extLst>
          </p:cNvPr>
          <p:cNvSpPr>
            <a:spLocks noGrp="1"/>
          </p:cNvSpPr>
          <p:nvPr>
            <p:ph type="pic" sz="quarter" idx="14" hasCustomPrompt="1"/>
          </p:nvPr>
        </p:nvSpPr>
        <p:spPr>
          <a:xfrm>
            <a:off x="8184357" y="1110600"/>
            <a:ext cx="3384551" cy="2313000"/>
          </a:xfrm>
        </p:spPr>
        <p:txBody>
          <a:bodyPr/>
          <a:lstStyle/>
          <a:p>
            <a:r>
              <a:rPr lang="en-US" noProof="0"/>
              <a:t>Add Image</a:t>
            </a:r>
          </a:p>
        </p:txBody>
      </p:sp>
      <p:sp>
        <p:nvSpPr>
          <p:cNvPr id="13" name="Bildplatzhalter 7">
            <a:extLst>
              <a:ext uri="{FF2B5EF4-FFF2-40B4-BE49-F238E27FC236}">
                <a16:creationId xmlns:a16="http://schemas.microsoft.com/office/drawing/2014/main" id="{8EA1D059-7D13-4EEF-9BA9-6012929D6894}"/>
              </a:ext>
            </a:extLst>
          </p:cNvPr>
          <p:cNvSpPr>
            <a:spLocks noGrp="1"/>
          </p:cNvSpPr>
          <p:nvPr>
            <p:ph type="pic" sz="quarter" idx="15" hasCustomPrompt="1"/>
          </p:nvPr>
        </p:nvSpPr>
        <p:spPr>
          <a:xfrm>
            <a:off x="623094" y="3861000"/>
            <a:ext cx="3384551" cy="2313000"/>
          </a:xfrm>
        </p:spPr>
        <p:txBody>
          <a:bodyPr/>
          <a:lstStyle/>
          <a:p>
            <a:r>
              <a:rPr lang="en-US" noProof="0"/>
              <a:t>Add Image</a:t>
            </a:r>
          </a:p>
        </p:txBody>
      </p:sp>
      <p:sp>
        <p:nvSpPr>
          <p:cNvPr id="14" name="Bildplatzhalter 7">
            <a:extLst>
              <a:ext uri="{FF2B5EF4-FFF2-40B4-BE49-F238E27FC236}">
                <a16:creationId xmlns:a16="http://schemas.microsoft.com/office/drawing/2014/main" id="{3F531061-ABBF-4531-8358-93F39A4E83CD}"/>
              </a:ext>
            </a:extLst>
          </p:cNvPr>
          <p:cNvSpPr>
            <a:spLocks noGrp="1"/>
          </p:cNvSpPr>
          <p:nvPr>
            <p:ph type="pic" sz="quarter" idx="16" hasCustomPrompt="1"/>
          </p:nvPr>
        </p:nvSpPr>
        <p:spPr>
          <a:xfrm>
            <a:off x="4403726" y="3861000"/>
            <a:ext cx="3384551" cy="2313000"/>
          </a:xfrm>
        </p:spPr>
        <p:txBody>
          <a:bodyPr/>
          <a:lstStyle/>
          <a:p>
            <a:r>
              <a:rPr lang="en-US" noProof="0"/>
              <a:t>Add Image</a:t>
            </a:r>
          </a:p>
        </p:txBody>
      </p:sp>
      <p:sp>
        <p:nvSpPr>
          <p:cNvPr id="15" name="Bildplatzhalter 7">
            <a:extLst>
              <a:ext uri="{FF2B5EF4-FFF2-40B4-BE49-F238E27FC236}">
                <a16:creationId xmlns:a16="http://schemas.microsoft.com/office/drawing/2014/main" id="{1E2387E5-F9E6-4485-8261-961CB0903140}"/>
              </a:ext>
            </a:extLst>
          </p:cNvPr>
          <p:cNvSpPr>
            <a:spLocks noGrp="1"/>
          </p:cNvSpPr>
          <p:nvPr>
            <p:ph type="pic" sz="quarter" idx="17" hasCustomPrompt="1"/>
          </p:nvPr>
        </p:nvSpPr>
        <p:spPr>
          <a:xfrm>
            <a:off x="8184357" y="3861000"/>
            <a:ext cx="3384551" cy="2313000"/>
          </a:xfrm>
        </p:spPr>
        <p:txBody>
          <a:bodyPr/>
          <a:lstStyle/>
          <a:p>
            <a:r>
              <a:rPr lang="en-US" noProof="0"/>
              <a:t>Add Image</a:t>
            </a:r>
          </a:p>
        </p:txBody>
      </p:sp>
      <p:sp>
        <p:nvSpPr>
          <p:cNvPr id="16" name="Textplatzhalter 4">
            <a:extLst>
              <a:ext uri="{FF2B5EF4-FFF2-40B4-BE49-F238E27FC236}">
                <a16:creationId xmlns:a16="http://schemas.microsoft.com/office/drawing/2014/main" id="{4F13C95D-47FB-4B84-9C64-194B515968FC}"/>
              </a:ext>
            </a:extLst>
          </p:cNvPr>
          <p:cNvSpPr>
            <a:spLocks noGrp="1"/>
          </p:cNvSpPr>
          <p:nvPr>
            <p:ph type="body" sz="quarter" idx="18" hasCustomPrompt="1"/>
          </p:nvPr>
        </p:nvSpPr>
        <p:spPr>
          <a:xfrm>
            <a:off x="590400" y="3501008"/>
            <a:ext cx="3474000" cy="278063"/>
          </a:xfrm>
        </p:spPr>
        <p:txBody>
          <a:bodyPr wrap="none">
            <a:noAutofit/>
          </a:bodyPr>
          <a:lstStyle>
            <a:lvl1pPr>
              <a:lnSpc>
                <a:spcPts val="1351"/>
              </a:lnSpc>
              <a:defRPr sz="1333" b="0"/>
            </a:lvl1pPr>
            <a:lvl2pPr marL="0" indent="0">
              <a:lnSpc>
                <a:spcPts val="1351"/>
              </a:lnSpc>
              <a:buFontTx/>
              <a:buNone/>
              <a:defRPr sz="1000" b="0"/>
            </a:lvl2pPr>
            <a:lvl3pPr marL="0" indent="0">
              <a:lnSpc>
                <a:spcPts val="1351"/>
              </a:lnSpc>
              <a:buFontTx/>
              <a:buNone/>
              <a:defRPr sz="1000" b="0"/>
            </a:lvl3pPr>
            <a:lvl4pPr marL="0" indent="0">
              <a:lnSpc>
                <a:spcPts val="1351"/>
              </a:lnSpc>
              <a:buFontTx/>
              <a:buNone/>
              <a:defRPr sz="1000" b="0"/>
            </a:lvl4pPr>
            <a:lvl5pPr marL="0" indent="0">
              <a:lnSpc>
                <a:spcPts val="1351"/>
              </a:lnSpc>
              <a:buFontTx/>
              <a:buNone/>
              <a:defRPr sz="1000" b="0"/>
            </a:lvl5pPr>
            <a:lvl6pPr marL="2285943" indent="0">
              <a:buNone/>
              <a:defRPr/>
            </a:lvl6pPr>
          </a:lstStyle>
          <a:p>
            <a:pPr lvl="0"/>
            <a:r>
              <a:rPr lang="en-US" noProof="0" dirty="0"/>
              <a:t>Caption</a:t>
            </a:r>
          </a:p>
        </p:txBody>
      </p:sp>
      <p:sp>
        <p:nvSpPr>
          <p:cNvPr id="17" name="Textplatzhalter 4">
            <a:extLst>
              <a:ext uri="{FF2B5EF4-FFF2-40B4-BE49-F238E27FC236}">
                <a16:creationId xmlns:a16="http://schemas.microsoft.com/office/drawing/2014/main" id="{22B4C4DC-2824-4AA7-A434-E1CB7029143D}"/>
              </a:ext>
            </a:extLst>
          </p:cNvPr>
          <p:cNvSpPr>
            <a:spLocks noGrp="1"/>
          </p:cNvSpPr>
          <p:nvPr>
            <p:ph type="body" sz="quarter" idx="19" hasCustomPrompt="1"/>
          </p:nvPr>
        </p:nvSpPr>
        <p:spPr>
          <a:xfrm>
            <a:off x="4359000" y="3501008"/>
            <a:ext cx="3474000" cy="278063"/>
          </a:xfrm>
        </p:spPr>
        <p:txBody>
          <a:bodyPr wrap="none">
            <a:noAutofit/>
          </a:bodyPr>
          <a:lstStyle>
            <a:lvl1pPr>
              <a:lnSpc>
                <a:spcPts val="1351"/>
              </a:lnSpc>
              <a:defRPr sz="1333" b="0"/>
            </a:lvl1pPr>
            <a:lvl2pPr marL="0" indent="0">
              <a:lnSpc>
                <a:spcPts val="1351"/>
              </a:lnSpc>
              <a:buFontTx/>
              <a:buNone/>
              <a:defRPr sz="1000" b="0"/>
            </a:lvl2pPr>
            <a:lvl3pPr marL="0" indent="0">
              <a:lnSpc>
                <a:spcPts val="1351"/>
              </a:lnSpc>
              <a:buFontTx/>
              <a:buNone/>
              <a:defRPr sz="1000" b="0"/>
            </a:lvl3pPr>
            <a:lvl4pPr marL="0" indent="0">
              <a:lnSpc>
                <a:spcPts val="1351"/>
              </a:lnSpc>
              <a:buFontTx/>
              <a:buNone/>
              <a:defRPr sz="1000" b="0"/>
            </a:lvl4pPr>
            <a:lvl5pPr marL="0" indent="0">
              <a:lnSpc>
                <a:spcPts val="1351"/>
              </a:lnSpc>
              <a:buFontTx/>
              <a:buNone/>
              <a:defRPr sz="1000" b="0"/>
            </a:lvl5pPr>
            <a:lvl6pPr marL="2285943" indent="0">
              <a:buNone/>
              <a:defRPr/>
            </a:lvl6pPr>
          </a:lstStyle>
          <a:p>
            <a:pPr lvl="0"/>
            <a:r>
              <a:rPr lang="en-US" noProof="0" dirty="0"/>
              <a:t>Caption</a:t>
            </a:r>
          </a:p>
        </p:txBody>
      </p:sp>
      <p:sp>
        <p:nvSpPr>
          <p:cNvPr id="18" name="Textplatzhalter 4">
            <a:extLst>
              <a:ext uri="{FF2B5EF4-FFF2-40B4-BE49-F238E27FC236}">
                <a16:creationId xmlns:a16="http://schemas.microsoft.com/office/drawing/2014/main" id="{431A6461-DB7D-4C02-BD54-EC13C6C61981}"/>
              </a:ext>
            </a:extLst>
          </p:cNvPr>
          <p:cNvSpPr>
            <a:spLocks noGrp="1"/>
          </p:cNvSpPr>
          <p:nvPr>
            <p:ph type="body" sz="quarter" idx="20" hasCustomPrompt="1"/>
          </p:nvPr>
        </p:nvSpPr>
        <p:spPr>
          <a:xfrm>
            <a:off x="8127600" y="3501008"/>
            <a:ext cx="3474000" cy="278063"/>
          </a:xfrm>
        </p:spPr>
        <p:txBody>
          <a:bodyPr wrap="none">
            <a:noAutofit/>
          </a:bodyPr>
          <a:lstStyle>
            <a:lvl1pPr>
              <a:lnSpc>
                <a:spcPts val="1351"/>
              </a:lnSpc>
              <a:defRPr sz="1333" b="0"/>
            </a:lvl1pPr>
            <a:lvl2pPr marL="0" indent="0">
              <a:lnSpc>
                <a:spcPts val="1351"/>
              </a:lnSpc>
              <a:buFontTx/>
              <a:buNone/>
              <a:defRPr sz="1000" b="0"/>
            </a:lvl2pPr>
            <a:lvl3pPr marL="0" indent="0">
              <a:lnSpc>
                <a:spcPts val="1351"/>
              </a:lnSpc>
              <a:buFontTx/>
              <a:buNone/>
              <a:defRPr sz="1000" b="0"/>
            </a:lvl3pPr>
            <a:lvl4pPr marL="0" indent="0">
              <a:lnSpc>
                <a:spcPts val="1351"/>
              </a:lnSpc>
              <a:buFontTx/>
              <a:buNone/>
              <a:defRPr sz="1000" b="0"/>
            </a:lvl4pPr>
            <a:lvl5pPr marL="0" indent="0">
              <a:lnSpc>
                <a:spcPts val="1351"/>
              </a:lnSpc>
              <a:buFontTx/>
              <a:buNone/>
              <a:defRPr sz="1000" b="0"/>
            </a:lvl5pPr>
            <a:lvl6pPr marL="2285943" indent="0">
              <a:buNone/>
              <a:defRPr/>
            </a:lvl6pPr>
          </a:lstStyle>
          <a:p>
            <a:pPr lvl="0"/>
            <a:r>
              <a:rPr lang="en-US" noProof="0"/>
              <a:t>Caption</a:t>
            </a:r>
          </a:p>
        </p:txBody>
      </p:sp>
      <p:sp>
        <p:nvSpPr>
          <p:cNvPr id="19" name="Textplatzhalter 4">
            <a:extLst>
              <a:ext uri="{FF2B5EF4-FFF2-40B4-BE49-F238E27FC236}">
                <a16:creationId xmlns:a16="http://schemas.microsoft.com/office/drawing/2014/main" id="{9E186AF5-D057-4662-99A5-C5B72C102263}"/>
              </a:ext>
            </a:extLst>
          </p:cNvPr>
          <p:cNvSpPr>
            <a:spLocks noGrp="1"/>
          </p:cNvSpPr>
          <p:nvPr>
            <p:ph type="body" sz="quarter" idx="21" hasCustomPrompt="1"/>
          </p:nvPr>
        </p:nvSpPr>
        <p:spPr>
          <a:xfrm>
            <a:off x="4359000" y="6237313"/>
            <a:ext cx="3474000" cy="278063"/>
          </a:xfrm>
        </p:spPr>
        <p:txBody>
          <a:bodyPr wrap="none">
            <a:noAutofit/>
          </a:bodyPr>
          <a:lstStyle>
            <a:lvl1pPr>
              <a:lnSpc>
                <a:spcPts val="1351"/>
              </a:lnSpc>
              <a:defRPr sz="1333" b="0"/>
            </a:lvl1pPr>
            <a:lvl2pPr marL="0" indent="0">
              <a:lnSpc>
                <a:spcPts val="1351"/>
              </a:lnSpc>
              <a:buFontTx/>
              <a:buNone/>
              <a:defRPr sz="1000" b="0"/>
            </a:lvl2pPr>
            <a:lvl3pPr marL="0" indent="0">
              <a:lnSpc>
                <a:spcPts val="1351"/>
              </a:lnSpc>
              <a:buFontTx/>
              <a:buNone/>
              <a:defRPr sz="1000" b="0"/>
            </a:lvl3pPr>
            <a:lvl4pPr marL="0" indent="0">
              <a:lnSpc>
                <a:spcPts val="1351"/>
              </a:lnSpc>
              <a:buFontTx/>
              <a:buNone/>
              <a:defRPr sz="1000" b="0"/>
            </a:lvl4pPr>
            <a:lvl5pPr marL="0" indent="0">
              <a:lnSpc>
                <a:spcPts val="1351"/>
              </a:lnSpc>
              <a:buFontTx/>
              <a:buNone/>
              <a:defRPr sz="1000" b="0"/>
            </a:lvl5pPr>
            <a:lvl6pPr marL="2285943" indent="0">
              <a:buNone/>
              <a:defRPr/>
            </a:lvl6pPr>
          </a:lstStyle>
          <a:p>
            <a:pPr lvl="0"/>
            <a:r>
              <a:rPr lang="en-US" noProof="0"/>
              <a:t>Caption</a:t>
            </a:r>
          </a:p>
        </p:txBody>
      </p:sp>
      <p:sp>
        <p:nvSpPr>
          <p:cNvPr id="20" name="Textplatzhalter 4">
            <a:extLst>
              <a:ext uri="{FF2B5EF4-FFF2-40B4-BE49-F238E27FC236}">
                <a16:creationId xmlns:a16="http://schemas.microsoft.com/office/drawing/2014/main" id="{FE28F596-0477-4144-9033-0F83600D5173}"/>
              </a:ext>
            </a:extLst>
          </p:cNvPr>
          <p:cNvSpPr>
            <a:spLocks noGrp="1"/>
          </p:cNvSpPr>
          <p:nvPr>
            <p:ph type="body" sz="quarter" idx="22" hasCustomPrompt="1"/>
          </p:nvPr>
        </p:nvSpPr>
        <p:spPr>
          <a:xfrm>
            <a:off x="8127600" y="6237313"/>
            <a:ext cx="3474000" cy="278063"/>
          </a:xfrm>
        </p:spPr>
        <p:txBody>
          <a:bodyPr wrap="none">
            <a:noAutofit/>
          </a:bodyPr>
          <a:lstStyle>
            <a:lvl1pPr>
              <a:lnSpc>
                <a:spcPts val="1351"/>
              </a:lnSpc>
              <a:defRPr sz="1333" b="0"/>
            </a:lvl1pPr>
            <a:lvl2pPr marL="0" indent="0">
              <a:lnSpc>
                <a:spcPts val="1351"/>
              </a:lnSpc>
              <a:buFontTx/>
              <a:buNone/>
              <a:defRPr sz="1000" b="0"/>
            </a:lvl2pPr>
            <a:lvl3pPr marL="0" indent="0">
              <a:lnSpc>
                <a:spcPts val="1351"/>
              </a:lnSpc>
              <a:buFontTx/>
              <a:buNone/>
              <a:defRPr sz="1000" b="0"/>
            </a:lvl3pPr>
            <a:lvl4pPr marL="0" indent="0">
              <a:lnSpc>
                <a:spcPts val="1351"/>
              </a:lnSpc>
              <a:buFontTx/>
              <a:buNone/>
              <a:defRPr sz="1000" b="0"/>
            </a:lvl4pPr>
            <a:lvl5pPr marL="0" indent="0">
              <a:lnSpc>
                <a:spcPts val="1351"/>
              </a:lnSpc>
              <a:buFontTx/>
              <a:buNone/>
              <a:defRPr sz="1000" b="0"/>
            </a:lvl5pPr>
            <a:lvl6pPr marL="2285943" indent="0">
              <a:buNone/>
              <a:defRPr/>
            </a:lvl6pPr>
          </a:lstStyle>
          <a:p>
            <a:pPr lvl="0"/>
            <a:r>
              <a:rPr lang="en-US" noProof="0"/>
              <a:t>Caption</a:t>
            </a:r>
          </a:p>
        </p:txBody>
      </p:sp>
    </p:spTree>
    <p:extLst>
      <p:ext uri="{BB962C8B-B14F-4D97-AF65-F5344CB8AC3E}">
        <p14:creationId xmlns:p14="http://schemas.microsoft.com/office/powerpoint/2010/main" val="35300250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le Slide with logo">
    <p:bg>
      <p:bgPr>
        <a:solidFill>
          <a:schemeClr val="tx1"/>
        </a:solidFill>
        <a:effectLst/>
      </p:bgPr>
    </p:bg>
    <p:spTree>
      <p:nvGrpSpPr>
        <p:cNvPr id="1" name=""/>
        <p:cNvGrpSpPr/>
        <p:nvPr/>
      </p:nvGrpSpPr>
      <p:grpSpPr>
        <a:xfrm>
          <a:off x="0" y="0"/>
          <a:ext cx="0" cy="0"/>
          <a:chOff x="0" y="0"/>
          <a:chExt cx="0" cy="0"/>
        </a:xfrm>
      </p:grpSpPr>
      <p:pic>
        <p:nvPicPr>
          <p:cNvPr id="4" name="Image 2" descr="logooutline.eps">
            <a:extLst>
              <a:ext uri="{FF2B5EF4-FFF2-40B4-BE49-F238E27FC236}">
                <a16:creationId xmlns:a16="http://schemas.microsoft.com/office/drawing/2014/main" id="{ED75A508-7D60-F841-B3C4-7CB2A400A84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106130" y="710117"/>
            <a:ext cx="1990424" cy="1970420"/>
          </a:xfrm>
          <a:prstGeom prst="rect">
            <a:avLst/>
          </a:prstGeom>
        </p:spPr>
      </p:pic>
      <p:sp>
        <p:nvSpPr>
          <p:cNvPr id="3" name="Title 1">
            <a:extLst>
              <a:ext uri="{FF2B5EF4-FFF2-40B4-BE49-F238E27FC236}">
                <a16:creationId xmlns:a16="http://schemas.microsoft.com/office/drawing/2014/main" id="{56F8ADC9-30DB-1243-8F69-09A7AAEA849D}"/>
              </a:ext>
            </a:extLst>
          </p:cNvPr>
          <p:cNvSpPr>
            <a:spLocks noGrp="1"/>
          </p:cNvSpPr>
          <p:nvPr>
            <p:ph type="ctrTitle" hasCustomPrompt="1"/>
          </p:nvPr>
        </p:nvSpPr>
        <p:spPr>
          <a:xfrm>
            <a:off x="407987" y="3429000"/>
            <a:ext cx="11376025" cy="2153265"/>
          </a:xfrm>
        </p:spPr>
        <p:txBody>
          <a:bodyPr anchor="t" anchorCtr="0"/>
          <a:lstStyle>
            <a:lvl1pPr algn="l">
              <a:defRPr sz="5000">
                <a:solidFill>
                  <a:schemeClr val="bg1"/>
                </a:solidFill>
              </a:defRPr>
            </a:lvl1pPr>
          </a:lstStyle>
          <a:p>
            <a:r>
              <a:rPr lang="en-US" dirty="0"/>
              <a:t>Click to edit Master title style</a:t>
            </a:r>
            <a:br>
              <a:rPr lang="en-US" dirty="0"/>
            </a:br>
            <a:endParaRPr lang="en-US" dirty="0"/>
          </a:p>
        </p:txBody>
      </p:sp>
      <p:sp>
        <p:nvSpPr>
          <p:cNvPr id="5" name="Subtitle 2">
            <a:extLst>
              <a:ext uri="{FF2B5EF4-FFF2-40B4-BE49-F238E27FC236}">
                <a16:creationId xmlns:a16="http://schemas.microsoft.com/office/drawing/2014/main" id="{D56D6D28-7860-E045-9091-E722B9476DB3}"/>
              </a:ext>
            </a:extLst>
          </p:cNvPr>
          <p:cNvSpPr>
            <a:spLocks noGrp="1"/>
          </p:cNvSpPr>
          <p:nvPr>
            <p:ph type="subTitle" idx="1"/>
          </p:nvPr>
        </p:nvSpPr>
        <p:spPr>
          <a:xfrm>
            <a:off x="407988" y="5700252"/>
            <a:ext cx="11376026" cy="803787"/>
          </a:xfrm>
        </p:spPr>
        <p:txBody>
          <a:bodyPr>
            <a:noAutofit/>
          </a:bodyPr>
          <a:lstStyle>
            <a:lvl1pPr marL="0" indent="0" algn="l">
              <a:buNone/>
              <a:defRPr sz="2000" b="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1254638952"/>
      </p:ext>
    </p:extLst>
  </p:cSld>
  <p:clrMapOvr>
    <a:masterClrMapping/>
  </p:clrMapOvr>
  <p:extLst>
    <p:ext uri="{DCECCB84-F9BA-43D5-87BE-67443E8EF086}">
      <p15:sldGuideLst xmlns:p15="http://schemas.microsoft.com/office/powerpoint/2012/main">
        <p15:guide id="1" orient="horz" pos="2160">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 2 Images">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2461B2ED-64C5-4FE7-BA91-2546FE3DABB1}"/>
              </a:ext>
            </a:extLst>
          </p:cNvPr>
          <p:cNvSpPr>
            <a:spLocks noGrp="1"/>
          </p:cNvSpPr>
          <p:nvPr>
            <p:ph type="sldNum" sz="quarter" idx="10"/>
          </p:nvPr>
        </p:nvSpPr>
        <p:spPr/>
        <p:txBody>
          <a:bodyPr/>
          <a:lstStyle/>
          <a:p>
            <a:fld id="{88A1DFE4-5FC5-43BD-BB7E-75EAD82B965F}" type="slidenum">
              <a:rPr lang="en-US" noProof="0" smtClean="0"/>
              <a:pPr/>
              <a:t>‹#›</a:t>
            </a:fld>
            <a:endParaRPr lang="en-US" noProof="0" dirty="0"/>
          </a:p>
        </p:txBody>
      </p:sp>
      <p:sp>
        <p:nvSpPr>
          <p:cNvPr id="7" name="Bildplatzhalter 7">
            <a:extLst>
              <a:ext uri="{FF2B5EF4-FFF2-40B4-BE49-F238E27FC236}">
                <a16:creationId xmlns:a16="http://schemas.microsoft.com/office/drawing/2014/main" id="{9B27A2E0-7828-42CC-94F2-52AC0B1B20E9}"/>
              </a:ext>
            </a:extLst>
          </p:cNvPr>
          <p:cNvSpPr>
            <a:spLocks noGrp="1"/>
          </p:cNvSpPr>
          <p:nvPr>
            <p:ph type="pic" sz="quarter" idx="12" hasCustomPrompt="1"/>
          </p:nvPr>
        </p:nvSpPr>
        <p:spPr>
          <a:xfrm>
            <a:off x="623093" y="1904399"/>
            <a:ext cx="5272200" cy="4343400"/>
          </a:xfrm>
        </p:spPr>
        <p:txBody>
          <a:bodyPr/>
          <a:lstStyle/>
          <a:p>
            <a:r>
              <a:rPr lang="en-US" noProof="0" dirty="0"/>
              <a:t>Add Image</a:t>
            </a:r>
          </a:p>
        </p:txBody>
      </p:sp>
      <p:sp>
        <p:nvSpPr>
          <p:cNvPr id="11" name="Bildplatzhalter 7">
            <a:extLst>
              <a:ext uri="{FF2B5EF4-FFF2-40B4-BE49-F238E27FC236}">
                <a16:creationId xmlns:a16="http://schemas.microsoft.com/office/drawing/2014/main" id="{7B513B95-6E82-47E2-A6D3-36A6144EE181}"/>
              </a:ext>
            </a:extLst>
          </p:cNvPr>
          <p:cNvSpPr>
            <a:spLocks noGrp="1"/>
          </p:cNvSpPr>
          <p:nvPr>
            <p:ph type="pic" sz="quarter" idx="13" hasCustomPrompt="1"/>
          </p:nvPr>
        </p:nvSpPr>
        <p:spPr>
          <a:xfrm>
            <a:off x="6287400" y="1904399"/>
            <a:ext cx="5272200" cy="4343400"/>
          </a:xfrm>
        </p:spPr>
        <p:txBody>
          <a:bodyPr/>
          <a:lstStyle/>
          <a:p>
            <a:r>
              <a:rPr lang="en-US" noProof="0"/>
              <a:t>Add Image</a:t>
            </a:r>
          </a:p>
        </p:txBody>
      </p:sp>
      <p:sp>
        <p:nvSpPr>
          <p:cNvPr id="5" name="Titel 4">
            <a:extLst>
              <a:ext uri="{FF2B5EF4-FFF2-40B4-BE49-F238E27FC236}">
                <a16:creationId xmlns:a16="http://schemas.microsoft.com/office/drawing/2014/main" id="{FBDA83D7-ED1C-407C-95EF-259295D21892}"/>
              </a:ext>
            </a:extLst>
          </p:cNvPr>
          <p:cNvSpPr>
            <a:spLocks noGrp="1"/>
          </p:cNvSpPr>
          <p:nvPr>
            <p:ph type="title" hasCustomPrompt="1"/>
          </p:nvPr>
        </p:nvSpPr>
        <p:spPr>
          <a:xfrm>
            <a:off x="590400" y="770400"/>
            <a:ext cx="11017800" cy="1072088"/>
          </a:xfrm>
          <a:prstGeom prst="rect">
            <a:avLst/>
          </a:prstGeom>
        </p:spPr>
        <p:txBody>
          <a:bodyPr/>
          <a:lstStyle/>
          <a:p>
            <a:r>
              <a:rPr lang="de-DE" dirty="0"/>
              <a:t>Add Title</a:t>
            </a:r>
            <a:endParaRPr lang="de-AT" dirty="0"/>
          </a:p>
        </p:txBody>
      </p:sp>
    </p:spTree>
    <p:extLst>
      <p:ext uri="{BB962C8B-B14F-4D97-AF65-F5344CB8AC3E}">
        <p14:creationId xmlns:p14="http://schemas.microsoft.com/office/powerpoint/2010/main" val="46934015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le + Text + Image">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2461B2ED-64C5-4FE7-BA91-2546FE3DABB1}"/>
              </a:ext>
            </a:extLst>
          </p:cNvPr>
          <p:cNvSpPr>
            <a:spLocks noGrp="1"/>
          </p:cNvSpPr>
          <p:nvPr>
            <p:ph type="sldNum" sz="quarter" idx="10"/>
          </p:nvPr>
        </p:nvSpPr>
        <p:spPr/>
        <p:txBody>
          <a:bodyPr/>
          <a:lstStyle/>
          <a:p>
            <a:fld id="{88A1DFE4-5FC5-43BD-BB7E-75EAD82B965F}" type="slidenum">
              <a:rPr lang="en-US" noProof="0" smtClean="0"/>
              <a:pPr/>
              <a:t>‹#›</a:t>
            </a:fld>
            <a:endParaRPr lang="en-US" noProof="0" dirty="0"/>
          </a:p>
        </p:txBody>
      </p:sp>
      <p:sp>
        <p:nvSpPr>
          <p:cNvPr id="11" name="Bildplatzhalter 7">
            <a:extLst>
              <a:ext uri="{FF2B5EF4-FFF2-40B4-BE49-F238E27FC236}">
                <a16:creationId xmlns:a16="http://schemas.microsoft.com/office/drawing/2014/main" id="{7B513B95-6E82-47E2-A6D3-36A6144EE181}"/>
              </a:ext>
            </a:extLst>
          </p:cNvPr>
          <p:cNvSpPr>
            <a:spLocks noGrp="1"/>
          </p:cNvSpPr>
          <p:nvPr>
            <p:ph type="pic" sz="quarter" idx="13" hasCustomPrompt="1"/>
          </p:nvPr>
        </p:nvSpPr>
        <p:spPr>
          <a:xfrm>
            <a:off x="6287400" y="1904399"/>
            <a:ext cx="5272200" cy="3810855"/>
          </a:xfrm>
        </p:spPr>
        <p:txBody>
          <a:bodyPr/>
          <a:lstStyle>
            <a:lvl1pPr>
              <a:defRPr/>
            </a:lvl1pPr>
          </a:lstStyle>
          <a:p>
            <a:r>
              <a:rPr lang="en-US" noProof="0" dirty="0"/>
              <a:t>Add Image</a:t>
            </a:r>
          </a:p>
        </p:txBody>
      </p:sp>
      <p:sp>
        <p:nvSpPr>
          <p:cNvPr id="6" name="Textplatzhalter 4">
            <a:extLst>
              <a:ext uri="{FF2B5EF4-FFF2-40B4-BE49-F238E27FC236}">
                <a16:creationId xmlns:a16="http://schemas.microsoft.com/office/drawing/2014/main" id="{0374397B-2532-4487-8D82-80CE5B605516}"/>
              </a:ext>
            </a:extLst>
          </p:cNvPr>
          <p:cNvSpPr>
            <a:spLocks noGrp="1"/>
          </p:cNvSpPr>
          <p:nvPr>
            <p:ph type="body" sz="quarter" idx="11" hasCustomPrompt="1"/>
          </p:nvPr>
        </p:nvSpPr>
        <p:spPr>
          <a:xfrm>
            <a:off x="590400" y="1872797"/>
            <a:ext cx="5364000" cy="283411"/>
          </a:xfrm>
        </p:spPr>
        <p:txBody>
          <a:bodyPr>
            <a:noAutofit/>
          </a:bodyPr>
          <a:lstStyle>
            <a:lvl1pPr>
              <a:defRPr sz="1867" b="1"/>
            </a:lvl1pPr>
            <a:lvl2pPr marL="0" indent="0">
              <a:buFontTx/>
              <a:buNone/>
              <a:defRPr sz="1800" b="1"/>
            </a:lvl2pPr>
            <a:lvl3pPr marL="0" indent="0">
              <a:buFontTx/>
              <a:buNone/>
              <a:defRPr sz="1800" b="1"/>
            </a:lvl3pPr>
            <a:lvl4pPr marL="0" indent="0">
              <a:buFontTx/>
              <a:buNone/>
              <a:defRPr sz="1800" b="1"/>
            </a:lvl4pPr>
            <a:lvl5pPr marL="0" indent="0">
              <a:buFontTx/>
              <a:buNone/>
              <a:defRPr sz="1800" b="1"/>
            </a:lvl5pPr>
          </a:lstStyle>
          <a:p>
            <a:pPr lvl="0"/>
            <a:r>
              <a:rPr lang="en-US" noProof="0" dirty="0"/>
              <a:t>Add </a:t>
            </a:r>
            <a:r>
              <a:rPr lang="de-DE" dirty="0" err="1"/>
              <a:t>Subtitle</a:t>
            </a:r>
            <a:endParaRPr lang="de-DE" dirty="0"/>
          </a:p>
        </p:txBody>
      </p:sp>
      <p:sp>
        <p:nvSpPr>
          <p:cNvPr id="8" name="Textplatzhalter 8">
            <a:extLst>
              <a:ext uri="{FF2B5EF4-FFF2-40B4-BE49-F238E27FC236}">
                <a16:creationId xmlns:a16="http://schemas.microsoft.com/office/drawing/2014/main" id="{49D831AE-EA9C-43ED-94DA-503FA68F90AC}"/>
              </a:ext>
            </a:extLst>
          </p:cNvPr>
          <p:cNvSpPr>
            <a:spLocks noGrp="1"/>
          </p:cNvSpPr>
          <p:nvPr>
            <p:ph type="body" sz="quarter" idx="12" hasCustomPrompt="1"/>
          </p:nvPr>
        </p:nvSpPr>
        <p:spPr>
          <a:xfrm>
            <a:off x="590400" y="2327400"/>
            <a:ext cx="5364000" cy="3663000"/>
          </a:xfrm>
        </p:spPr>
        <p:txBody>
          <a:bodyPr/>
          <a:lstStyle>
            <a:lvl1pPr>
              <a:defRPr/>
            </a:lvl1pPr>
          </a:lstStyle>
          <a:p>
            <a:pPr lvl="0"/>
            <a:r>
              <a:rPr lang="en-US" noProof="0" dirty="0"/>
              <a:t>First Level (Running Text)</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9" name="Textplatzhalter 4">
            <a:extLst>
              <a:ext uri="{FF2B5EF4-FFF2-40B4-BE49-F238E27FC236}">
                <a16:creationId xmlns:a16="http://schemas.microsoft.com/office/drawing/2014/main" id="{4359674F-CF32-4FA5-9124-DD44149261BE}"/>
              </a:ext>
            </a:extLst>
          </p:cNvPr>
          <p:cNvSpPr>
            <a:spLocks noGrp="1"/>
          </p:cNvSpPr>
          <p:nvPr>
            <p:ph type="body" sz="quarter" idx="18" hasCustomPrompt="1"/>
          </p:nvPr>
        </p:nvSpPr>
        <p:spPr>
          <a:xfrm>
            <a:off x="6240016" y="5823266"/>
            <a:ext cx="5364000" cy="278063"/>
          </a:xfrm>
        </p:spPr>
        <p:txBody>
          <a:bodyPr wrap="none">
            <a:noAutofit/>
          </a:bodyPr>
          <a:lstStyle>
            <a:lvl1pPr>
              <a:lnSpc>
                <a:spcPts val="1351"/>
              </a:lnSpc>
              <a:defRPr sz="1333" b="0"/>
            </a:lvl1pPr>
            <a:lvl2pPr marL="0" indent="0">
              <a:lnSpc>
                <a:spcPts val="1351"/>
              </a:lnSpc>
              <a:buFontTx/>
              <a:buNone/>
              <a:defRPr sz="1000" b="0"/>
            </a:lvl2pPr>
            <a:lvl3pPr marL="0" indent="0">
              <a:lnSpc>
                <a:spcPts val="1351"/>
              </a:lnSpc>
              <a:buFontTx/>
              <a:buNone/>
              <a:defRPr sz="1000" b="0"/>
            </a:lvl3pPr>
            <a:lvl4pPr marL="0" indent="0">
              <a:lnSpc>
                <a:spcPts val="1351"/>
              </a:lnSpc>
              <a:buFontTx/>
              <a:buNone/>
              <a:defRPr sz="1000" b="0"/>
            </a:lvl4pPr>
            <a:lvl5pPr marL="0" indent="0">
              <a:lnSpc>
                <a:spcPts val="1351"/>
              </a:lnSpc>
              <a:buFontTx/>
              <a:buNone/>
              <a:defRPr sz="1000" b="0"/>
            </a:lvl5pPr>
            <a:lvl6pPr marL="2285943" indent="0">
              <a:buNone/>
              <a:defRPr/>
            </a:lvl6pPr>
          </a:lstStyle>
          <a:p>
            <a:pPr lvl="0"/>
            <a:r>
              <a:rPr lang="en-US" noProof="0" dirty="0"/>
              <a:t>Caption</a:t>
            </a:r>
          </a:p>
        </p:txBody>
      </p:sp>
      <p:sp>
        <p:nvSpPr>
          <p:cNvPr id="10" name="Textplatzhalter 5">
            <a:extLst>
              <a:ext uri="{FF2B5EF4-FFF2-40B4-BE49-F238E27FC236}">
                <a16:creationId xmlns:a16="http://schemas.microsoft.com/office/drawing/2014/main" id="{798E3C2C-C457-4971-B195-C7CE1F91188A}"/>
              </a:ext>
            </a:extLst>
          </p:cNvPr>
          <p:cNvSpPr>
            <a:spLocks noGrp="1"/>
          </p:cNvSpPr>
          <p:nvPr>
            <p:ph type="body" sz="quarter" idx="14" hasCustomPrompt="1"/>
          </p:nvPr>
        </p:nvSpPr>
        <p:spPr>
          <a:xfrm>
            <a:off x="590551" y="6165000"/>
            <a:ext cx="5364163" cy="455400"/>
          </a:xfrm>
        </p:spPr>
        <p:txBody>
          <a:bodyPr>
            <a:noAutofit/>
          </a:bodyPr>
          <a:lstStyle>
            <a:lvl1pPr>
              <a:lnSpc>
                <a:spcPts val="1351"/>
              </a:lnSpc>
              <a:defRPr sz="1333"/>
            </a:lvl1pPr>
            <a:lvl2pPr marL="0" indent="0">
              <a:lnSpc>
                <a:spcPts val="1351"/>
              </a:lnSpc>
              <a:buNone/>
              <a:defRPr sz="1000"/>
            </a:lvl2pPr>
            <a:lvl3pPr marL="0" indent="0">
              <a:lnSpc>
                <a:spcPts val="1351"/>
              </a:lnSpc>
              <a:buFont typeface="Arial" panose="020B0604020202020204" pitchFamily="34" charset="0"/>
              <a:buNone/>
              <a:defRPr sz="1000"/>
            </a:lvl3pPr>
            <a:lvl4pPr marL="0" indent="0">
              <a:lnSpc>
                <a:spcPts val="1351"/>
              </a:lnSpc>
              <a:buFont typeface="Arial" panose="020B0604020202020204" pitchFamily="34" charset="0"/>
              <a:buNone/>
              <a:defRPr sz="1000"/>
            </a:lvl4pPr>
            <a:lvl5pPr marL="0" indent="0">
              <a:lnSpc>
                <a:spcPts val="1351"/>
              </a:lnSpc>
              <a:buFont typeface="Arial" panose="020B0604020202020204" pitchFamily="34" charset="0"/>
              <a:buNone/>
              <a:defRPr sz="1000"/>
            </a:lvl5pPr>
          </a:lstStyle>
          <a:p>
            <a:pPr lvl="0"/>
            <a:r>
              <a:rPr lang="de-DE" dirty="0" err="1"/>
              <a:t>Footnote</a:t>
            </a:r>
            <a:endParaRPr lang="de-AT" dirty="0"/>
          </a:p>
        </p:txBody>
      </p:sp>
      <p:sp>
        <p:nvSpPr>
          <p:cNvPr id="2" name="Title 1"/>
          <p:cNvSpPr>
            <a:spLocks noGrp="1"/>
          </p:cNvSpPr>
          <p:nvPr>
            <p:ph type="title"/>
          </p:nvPr>
        </p:nvSpPr>
        <p:spPr/>
        <p:txBody>
          <a:bodyPr/>
          <a:lstStyle/>
          <a:p>
            <a:r>
              <a:rPr lang="en-US"/>
              <a:t>Click to edit Master title style</a:t>
            </a:r>
            <a:endParaRPr lang="fr-FR"/>
          </a:p>
        </p:txBody>
      </p:sp>
    </p:spTree>
    <p:extLst>
      <p:ext uri="{BB962C8B-B14F-4D97-AF65-F5344CB8AC3E}">
        <p14:creationId xmlns:p14="http://schemas.microsoft.com/office/powerpoint/2010/main" val="8588402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 Image + Text">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2461B2ED-64C5-4FE7-BA91-2546FE3DABB1}"/>
              </a:ext>
            </a:extLst>
          </p:cNvPr>
          <p:cNvSpPr>
            <a:spLocks noGrp="1"/>
          </p:cNvSpPr>
          <p:nvPr>
            <p:ph type="sldNum" sz="quarter" idx="10"/>
          </p:nvPr>
        </p:nvSpPr>
        <p:spPr/>
        <p:txBody>
          <a:bodyPr/>
          <a:lstStyle/>
          <a:p>
            <a:fld id="{88A1DFE4-5FC5-43BD-BB7E-75EAD82B965F}" type="slidenum">
              <a:rPr lang="en-US" noProof="0" smtClean="0"/>
              <a:pPr/>
              <a:t>‹#›</a:t>
            </a:fld>
            <a:endParaRPr lang="en-US" noProof="0" dirty="0"/>
          </a:p>
        </p:txBody>
      </p:sp>
      <p:sp>
        <p:nvSpPr>
          <p:cNvPr id="11" name="Bildplatzhalter 7">
            <a:extLst>
              <a:ext uri="{FF2B5EF4-FFF2-40B4-BE49-F238E27FC236}">
                <a16:creationId xmlns:a16="http://schemas.microsoft.com/office/drawing/2014/main" id="{7B513B95-6E82-47E2-A6D3-36A6144EE181}"/>
              </a:ext>
            </a:extLst>
          </p:cNvPr>
          <p:cNvSpPr>
            <a:spLocks noGrp="1"/>
          </p:cNvSpPr>
          <p:nvPr>
            <p:ph type="pic" sz="quarter" idx="13" hasCustomPrompt="1"/>
          </p:nvPr>
        </p:nvSpPr>
        <p:spPr>
          <a:xfrm>
            <a:off x="622800" y="1904399"/>
            <a:ext cx="5272200" cy="3810855"/>
          </a:xfrm>
        </p:spPr>
        <p:txBody>
          <a:bodyPr/>
          <a:lstStyle/>
          <a:p>
            <a:r>
              <a:rPr lang="en-US" noProof="0" dirty="0"/>
              <a:t>Add Image</a:t>
            </a:r>
          </a:p>
        </p:txBody>
      </p:sp>
      <p:sp>
        <p:nvSpPr>
          <p:cNvPr id="6" name="Textplatzhalter 4">
            <a:extLst>
              <a:ext uri="{FF2B5EF4-FFF2-40B4-BE49-F238E27FC236}">
                <a16:creationId xmlns:a16="http://schemas.microsoft.com/office/drawing/2014/main" id="{0374397B-2532-4487-8D82-80CE5B605516}"/>
              </a:ext>
            </a:extLst>
          </p:cNvPr>
          <p:cNvSpPr>
            <a:spLocks noGrp="1"/>
          </p:cNvSpPr>
          <p:nvPr>
            <p:ph type="body" sz="quarter" idx="11" hasCustomPrompt="1"/>
          </p:nvPr>
        </p:nvSpPr>
        <p:spPr>
          <a:xfrm>
            <a:off x="6249600" y="1872797"/>
            <a:ext cx="5364000" cy="283411"/>
          </a:xfrm>
        </p:spPr>
        <p:txBody>
          <a:bodyPr>
            <a:noAutofit/>
          </a:bodyPr>
          <a:lstStyle>
            <a:lvl1pPr>
              <a:defRPr sz="1867" b="1"/>
            </a:lvl1pPr>
            <a:lvl2pPr marL="0" indent="0">
              <a:buFontTx/>
              <a:buNone/>
              <a:defRPr sz="1800" b="1"/>
            </a:lvl2pPr>
            <a:lvl3pPr marL="0" indent="0">
              <a:buFontTx/>
              <a:buNone/>
              <a:defRPr sz="1800" b="1"/>
            </a:lvl3pPr>
            <a:lvl4pPr marL="0" indent="0">
              <a:buFontTx/>
              <a:buNone/>
              <a:defRPr sz="1800" b="1"/>
            </a:lvl4pPr>
            <a:lvl5pPr marL="0" indent="0">
              <a:buFontTx/>
              <a:buNone/>
              <a:defRPr sz="1800" b="1"/>
            </a:lvl5pPr>
          </a:lstStyle>
          <a:p>
            <a:pPr lvl="0"/>
            <a:r>
              <a:rPr lang="en-US" noProof="0" dirty="0"/>
              <a:t>Add Subtitle</a:t>
            </a:r>
          </a:p>
        </p:txBody>
      </p:sp>
      <p:sp>
        <p:nvSpPr>
          <p:cNvPr id="8" name="Textplatzhalter 8">
            <a:extLst>
              <a:ext uri="{FF2B5EF4-FFF2-40B4-BE49-F238E27FC236}">
                <a16:creationId xmlns:a16="http://schemas.microsoft.com/office/drawing/2014/main" id="{49D831AE-EA9C-43ED-94DA-503FA68F90AC}"/>
              </a:ext>
            </a:extLst>
          </p:cNvPr>
          <p:cNvSpPr>
            <a:spLocks noGrp="1"/>
          </p:cNvSpPr>
          <p:nvPr>
            <p:ph type="body" sz="quarter" idx="12" hasCustomPrompt="1"/>
          </p:nvPr>
        </p:nvSpPr>
        <p:spPr>
          <a:xfrm>
            <a:off x="6249600" y="2327400"/>
            <a:ext cx="5364000" cy="3663000"/>
          </a:xfrm>
        </p:spPr>
        <p:txBody>
          <a:bodyPr/>
          <a:lstStyle>
            <a:lvl1pPr>
              <a:defRPr/>
            </a:lvl1pPr>
            <a:lvl4pPr>
              <a:defRPr/>
            </a:lvl4pPr>
          </a:lstStyle>
          <a:p>
            <a:pPr lvl="0"/>
            <a:r>
              <a:rPr lang="en-US" noProof="0" dirty="0"/>
              <a:t>First Level (Running Text)</a:t>
            </a:r>
          </a:p>
          <a:p>
            <a:pPr lvl="1"/>
            <a:r>
              <a:rPr lang="en-US" noProof="0" dirty="0"/>
              <a:t>Second Level</a:t>
            </a:r>
          </a:p>
          <a:p>
            <a:pPr lvl="2"/>
            <a:r>
              <a:rPr lang="en-US" noProof="0" dirty="0"/>
              <a:t>Third Ebene</a:t>
            </a:r>
          </a:p>
          <a:p>
            <a:pPr lvl="3"/>
            <a:r>
              <a:rPr lang="en-US" noProof="0" dirty="0"/>
              <a:t>Fourth Ebene</a:t>
            </a:r>
          </a:p>
          <a:p>
            <a:pPr lvl="4"/>
            <a:r>
              <a:rPr lang="en-US" noProof="0" dirty="0"/>
              <a:t>Fifth Ebene</a:t>
            </a:r>
          </a:p>
        </p:txBody>
      </p:sp>
      <p:sp>
        <p:nvSpPr>
          <p:cNvPr id="4" name="Titel 3">
            <a:extLst>
              <a:ext uri="{FF2B5EF4-FFF2-40B4-BE49-F238E27FC236}">
                <a16:creationId xmlns:a16="http://schemas.microsoft.com/office/drawing/2014/main" id="{3BB9C48B-306B-4B7C-AF00-BA6C2F3CB515}"/>
              </a:ext>
            </a:extLst>
          </p:cNvPr>
          <p:cNvSpPr>
            <a:spLocks noGrp="1"/>
          </p:cNvSpPr>
          <p:nvPr>
            <p:ph type="title" hasCustomPrompt="1"/>
          </p:nvPr>
        </p:nvSpPr>
        <p:spPr>
          <a:xfrm>
            <a:off x="590400" y="770400"/>
            <a:ext cx="11017800" cy="1072088"/>
          </a:xfrm>
          <a:prstGeom prst="rect">
            <a:avLst/>
          </a:prstGeom>
        </p:spPr>
        <p:txBody>
          <a:bodyPr/>
          <a:lstStyle/>
          <a:p>
            <a:r>
              <a:rPr lang="de-DE" dirty="0"/>
              <a:t>Add Title</a:t>
            </a:r>
            <a:endParaRPr lang="de-AT" dirty="0"/>
          </a:p>
        </p:txBody>
      </p:sp>
      <p:sp>
        <p:nvSpPr>
          <p:cNvPr id="10" name="Textplatzhalter 5">
            <a:extLst>
              <a:ext uri="{FF2B5EF4-FFF2-40B4-BE49-F238E27FC236}">
                <a16:creationId xmlns:a16="http://schemas.microsoft.com/office/drawing/2014/main" id="{E54D6B9B-188A-4CB1-80C1-74394219DCF1}"/>
              </a:ext>
            </a:extLst>
          </p:cNvPr>
          <p:cNvSpPr>
            <a:spLocks noGrp="1"/>
          </p:cNvSpPr>
          <p:nvPr>
            <p:ph type="body" sz="quarter" idx="14" hasCustomPrompt="1"/>
          </p:nvPr>
        </p:nvSpPr>
        <p:spPr>
          <a:xfrm>
            <a:off x="590551" y="6165000"/>
            <a:ext cx="5364163" cy="455400"/>
          </a:xfrm>
        </p:spPr>
        <p:txBody>
          <a:bodyPr>
            <a:noAutofit/>
          </a:bodyPr>
          <a:lstStyle>
            <a:lvl1pPr>
              <a:lnSpc>
                <a:spcPts val="1351"/>
              </a:lnSpc>
              <a:defRPr sz="1333"/>
            </a:lvl1pPr>
            <a:lvl2pPr marL="0" indent="0">
              <a:lnSpc>
                <a:spcPts val="1351"/>
              </a:lnSpc>
              <a:buNone/>
              <a:defRPr sz="1000"/>
            </a:lvl2pPr>
            <a:lvl3pPr marL="0" indent="0">
              <a:lnSpc>
                <a:spcPts val="1351"/>
              </a:lnSpc>
              <a:buFont typeface="Arial" panose="020B0604020202020204" pitchFamily="34" charset="0"/>
              <a:buNone/>
              <a:defRPr sz="1000"/>
            </a:lvl3pPr>
            <a:lvl4pPr marL="0" indent="0">
              <a:lnSpc>
                <a:spcPts val="1351"/>
              </a:lnSpc>
              <a:buFont typeface="Arial" panose="020B0604020202020204" pitchFamily="34" charset="0"/>
              <a:buNone/>
              <a:defRPr sz="1000"/>
            </a:lvl4pPr>
            <a:lvl5pPr marL="0" indent="0">
              <a:lnSpc>
                <a:spcPts val="1351"/>
              </a:lnSpc>
              <a:buFont typeface="Arial" panose="020B0604020202020204" pitchFamily="34" charset="0"/>
              <a:buNone/>
              <a:defRPr sz="1000"/>
            </a:lvl5pPr>
          </a:lstStyle>
          <a:p>
            <a:pPr lvl="0"/>
            <a:r>
              <a:rPr lang="de-DE" dirty="0" err="1"/>
              <a:t>Footnote</a:t>
            </a:r>
            <a:endParaRPr lang="de-AT" dirty="0"/>
          </a:p>
        </p:txBody>
      </p:sp>
    </p:spTree>
    <p:extLst>
      <p:ext uri="{BB962C8B-B14F-4D97-AF65-F5344CB8AC3E}">
        <p14:creationId xmlns:p14="http://schemas.microsoft.com/office/powerpoint/2010/main" val="293649387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 Text + 2 Images + Text">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2461B2ED-64C5-4FE7-BA91-2546FE3DABB1}"/>
              </a:ext>
            </a:extLst>
          </p:cNvPr>
          <p:cNvSpPr>
            <a:spLocks noGrp="1"/>
          </p:cNvSpPr>
          <p:nvPr>
            <p:ph type="sldNum" sz="quarter" idx="10"/>
          </p:nvPr>
        </p:nvSpPr>
        <p:spPr/>
        <p:txBody>
          <a:bodyPr/>
          <a:lstStyle/>
          <a:p>
            <a:fld id="{88A1DFE4-5FC5-43BD-BB7E-75EAD82B965F}" type="slidenum">
              <a:rPr lang="en-US" noProof="0" smtClean="0"/>
              <a:pPr/>
              <a:t>‹#›</a:t>
            </a:fld>
            <a:endParaRPr lang="en-US" noProof="0" dirty="0"/>
          </a:p>
        </p:txBody>
      </p:sp>
      <p:sp>
        <p:nvSpPr>
          <p:cNvPr id="11" name="Bildplatzhalter 7">
            <a:extLst>
              <a:ext uri="{FF2B5EF4-FFF2-40B4-BE49-F238E27FC236}">
                <a16:creationId xmlns:a16="http://schemas.microsoft.com/office/drawing/2014/main" id="{7B513B95-6E82-47E2-A6D3-36A6144EE181}"/>
              </a:ext>
            </a:extLst>
          </p:cNvPr>
          <p:cNvSpPr>
            <a:spLocks noGrp="1"/>
          </p:cNvSpPr>
          <p:nvPr>
            <p:ph type="pic" sz="quarter" idx="13" hasCustomPrompt="1"/>
          </p:nvPr>
        </p:nvSpPr>
        <p:spPr>
          <a:xfrm>
            <a:off x="4404601" y="1904400"/>
            <a:ext cx="3384551" cy="2008800"/>
          </a:xfrm>
        </p:spPr>
        <p:txBody>
          <a:bodyPr/>
          <a:lstStyle>
            <a:lvl1pPr>
              <a:defRPr/>
            </a:lvl1pPr>
          </a:lstStyle>
          <a:p>
            <a:r>
              <a:rPr lang="de-AT" dirty="0"/>
              <a:t>Add Image</a:t>
            </a:r>
          </a:p>
        </p:txBody>
      </p:sp>
      <p:sp>
        <p:nvSpPr>
          <p:cNvPr id="6" name="Textplatzhalter 4">
            <a:extLst>
              <a:ext uri="{FF2B5EF4-FFF2-40B4-BE49-F238E27FC236}">
                <a16:creationId xmlns:a16="http://schemas.microsoft.com/office/drawing/2014/main" id="{0374397B-2532-4487-8D82-80CE5B605516}"/>
              </a:ext>
            </a:extLst>
          </p:cNvPr>
          <p:cNvSpPr>
            <a:spLocks noGrp="1"/>
          </p:cNvSpPr>
          <p:nvPr>
            <p:ph type="body" sz="quarter" idx="11" hasCustomPrompt="1"/>
          </p:nvPr>
        </p:nvSpPr>
        <p:spPr>
          <a:xfrm>
            <a:off x="590400" y="1872797"/>
            <a:ext cx="3474000" cy="283411"/>
          </a:xfrm>
        </p:spPr>
        <p:txBody>
          <a:bodyPr>
            <a:noAutofit/>
          </a:bodyPr>
          <a:lstStyle>
            <a:lvl1pPr>
              <a:defRPr sz="1867" b="1"/>
            </a:lvl1pPr>
            <a:lvl2pPr marL="0" indent="0">
              <a:buFontTx/>
              <a:buNone/>
              <a:defRPr sz="1800" b="1"/>
            </a:lvl2pPr>
            <a:lvl3pPr marL="0" indent="0">
              <a:buFontTx/>
              <a:buNone/>
              <a:defRPr sz="1800" b="1"/>
            </a:lvl3pPr>
            <a:lvl4pPr marL="0" indent="0">
              <a:buFontTx/>
              <a:buNone/>
              <a:defRPr sz="1800" b="1"/>
            </a:lvl4pPr>
            <a:lvl5pPr marL="0" indent="0">
              <a:buFontTx/>
              <a:buNone/>
              <a:defRPr sz="1800" b="1"/>
            </a:lvl5pPr>
          </a:lstStyle>
          <a:p>
            <a:pPr lvl="0"/>
            <a:r>
              <a:rPr lang="en-US" noProof="0" dirty="0"/>
              <a:t>Add Subtitle</a:t>
            </a:r>
          </a:p>
        </p:txBody>
      </p:sp>
      <p:sp>
        <p:nvSpPr>
          <p:cNvPr id="8" name="Textplatzhalter 8">
            <a:extLst>
              <a:ext uri="{FF2B5EF4-FFF2-40B4-BE49-F238E27FC236}">
                <a16:creationId xmlns:a16="http://schemas.microsoft.com/office/drawing/2014/main" id="{49D831AE-EA9C-43ED-94DA-503FA68F90AC}"/>
              </a:ext>
            </a:extLst>
          </p:cNvPr>
          <p:cNvSpPr>
            <a:spLocks noGrp="1"/>
          </p:cNvSpPr>
          <p:nvPr>
            <p:ph type="body" sz="quarter" idx="12" hasCustomPrompt="1"/>
          </p:nvPr>
        </p:nvSpPr>
        <p:spPr>
          <a:xfrm>
            <a:off x="590400" y="2327400"/>
            <a:ext cx="3474000" cy="3663000"/>
          </a:xfrm>
        </p:spPr>
        <p:txBody>
          <a:bodyPr/>
          <a:lstStyle>
            <a:lvl1pPr>
              <a:defRPr/>
            </a:lvl1pPr>
            <a:lvl2pPr>
              <a:defRPr/>
            </a:lvl2pPr>
          </a:lstStyle>
          <a:p>
            <a:pPr lvl="0"/>
            <a:r>
              <a:rPr lang="en-US" noProof="0" dirty="0"/>
              <a:t>First Level (Running Text)</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13" name="Textplatzhalter 8">
            <a:extLst>
              <a:ext uri="{FF2B5EF4-FFF2-40B4-BE49-F238E27FC236}">
                <a16:creationId xmlns:a16="http://schemas.microsoft.com/office/drawing/2014/main" id="{304CC4E7-09DC-4998-BCFA-AD280A0B1D97}"/>
              </a:ext>
            </a:extLst>
          </p:cNvPr>
          <p:cNvSpPr>
            <a:spLocks noGrp="1"/>
          </p:cNvSpPr>
          <p:nvPr>
            <p:ph type="body" sz="quarter" idx="19" hasCustomPrompt="1"/>
          </p:nvPr>
        </p:nvSpPr>
        <p:spPr>
          <a:xfrm>
            <a:off x="8127000" y="2327400"/>
            <a:ext cx="3474000" cy="3663000"/>
          </a:xfrm>
        </p:spPr>
        <p:txBody>
          <a:bodyPr/>
          <a:lstStyle>
            <a:lvl1pPr>
              <a:defRPr/>
            </a:lvl1pPr>
          </a:lstStyle>
          <a:p>
            <a:pPr lvl="0"/>
            <a:r>
              <a:rPr lang="en-US" noProof="0" dirty="0"/>
              <a:t>First Level (Running Text)</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14" name="Bildplatzhalter 7">
            <a:extLst>
              <a:ext uri="{FF2B5EF4-FFF2-40B4-BE49-F238E27FC236}">
                <a16:creationId xmlns:a16="http://schemas.microsoft.com/office/drawing/2014/main" id="{12AEE0D9-326B-43F0-8F21-F85ED918A673}"/>
              </a:ext>
            </a:extLst>
          </p:cNvPr>
          <p:cNvSpPr>
            <a:spLocks noGrp="1"/>
          </p:cNvSpPr>
          <p:nvPr>
            <p:ph type="pic" sz="quarter" idx="20" hasCustomPrompt="1"/>
          </p:nvPr>
        </p:nvSpPr>
        <p:spPr>
          <a:xfrm>
            <a:off x="4404601" y="4165200"/>
            <a:ext cx="3384551" cy="2008800"/>
          </a:xfrm>
        </p:spPr>
        <p:txBody>
          <a:bodyPr/>
          <a:lstStyle>
            <a:lvl1pPr>
              <a:defRPr/>
            </a:lvl1pPr>
          </a:lstStyle>
          <a:p>
            <a:r>
              <a:rPr lang="de-AT" dirty="0"/>
              <a:t>Add Image</a:t>
            </a:r>
          </a:p>
        </p:txBody>
      </p:sp>
      <p:sp>
        <p:nvSpPr>
          <p:cNvPr id="4" name="Titel 3">
            <a:extLst>
              <a:ext uri="{FF2B5EF4-FFF2-40B4-BE49-F238E27FC236}">
                <a16:creationId xmlns:a16="http://schemas.microsoft.com/office/drawing/2014/main" id="{FA554AB9-2B77-4A5E-8DE0-C5B9338233CD}"/>
              </a:ext>
            </a:extLst>
          </p:cNvPr>
          <p:cNvSpPr>
            <a:spLocks noGrp="1"/>
          </p:cNvSpPr>
          <p:nvPr>
            <p:ph type="title" hasCustomPrompt="1"/>
          </p:nvPr>
        </p:nvSpPr>
        <p:spPr>
          <a:xfrm>
            <a:off x="590400" y="770400"/>
            <a:ext cx="11017800" cy="1072088"/>
          </a:xfrm>
          <a:prstGeom prst="rect">
            <a:avLst/>
          </a:prstGeom>
        </p:spPr>
        <p:txBody>
          <a:bodyPr/>
          <a:lstStyle/>
          <a:p>
            <a:r>
              <a:rPr lang="de-DE" dirty="0"/>
              <a:t>Add Title</a:t>
            </a:r>
            <a:endParaRPr lang="de-AT" dirty="0"/>
          </a:p>
        </p:txBody>
      </p:sp>
      <p:sp>
        <p:nvSpPr>
          <p:cNvPr id="9" name="Textplatzhalter 5">
            <a:extLst>
              <a:ext uri="{FF2B5EF4-FFF2-40B4-BE49-F238E27FC236}">
                <a16:creationId xmlns:a16="http://schemas.microsoft.com/office/drawing/2014/main" id="{3135ED04-BF59-4DF8-B4BE-86B8797144EE}"/>
              </a:ext>
            </a:extLst>
          </p:cNvPr>
          <p:cNvSpPr>
            <a:spLocks noGrp="1"/>
          </p:cNvSpPr>
          <p:nvPr>
            <p:ph type="body" sz="quarter" idx="14" hasCustomPrompt="1"/>
          </p:nvPr>
        </p:nvSpPr>
        <p:spPr>
          <a:xfrm>
            <a:off x="590552" y="6165000"/>
            <a:ext cx="3473849" cy="455400"/>
          </a:xfrm>
        </p:spPr>
        <p:txBody>
          <a:bodyPr>
            <a:noAutofit/>
          </a:bodyPr>
          <a:lstStyle>
            <a:lvl1pPr>
              <a:lnSpc>
                <a:spcPts val="1351"/>
              </a:lnSpc>
              <a:defRPr sz="1333"/>
            </a:lvl1pPr>
            <a:lvl2pPr marL="0" indent="0">
              <a:lnSpc>
                <a:spcPts val="1351"/>
              </a:lnSpc>
              <a:buNone/>
              <a:defRPr sz="1000"/>
            </a:lvl2pPr>
            <a:lvl3pPr marL="0" indent="0">
              <a:lnSpc>
                <a:spcPts val="1351"/>
              </a:lnSpc>
              <a:buFont typeface="Arial" panose="020B0604020202020204" pitchFamily="34" charset="0"/>
              <a:buNone/>
              <a:defRPr sz="1000"/>
            </a:lvl3pPr>
            <a:lvl4pPr marL="0" indent="0">
              <a:lnSpc>
                <a:spcPts val="1351"/>
              </a:lnSpc>
              <a:buFont typeface="Arial" panose="020B0604020202020204" pitchFamily="34" charset="0"/>
              <a:buNone/>
              <a:defRPr sz="1000"/>
            </a:lvl4pPr>
            <a:lvl5pPr marL="0" indent="0">
              <a:lnSpc>
                <a:spcPts val="1351"/>
              </a:lnSpc>
              <a:buFont typeface="Arial" panose="020B0604020202020204" pitchFamily="34" charset="0"/>
              <a:buNone/>
              <a:defRPr sz="1000"/>
            </a:lvl5pPr>
          </a:lstStyle>
          <a:p>
            <a:pPr lvl="0"/>
            <a:r>
              <a:rPr lang="de-DE" dirty="0" err="1"/>
              <a:t>Footnote</a:t>
            </a:r>
            <a:endParaRPr lang="de-AT" dirty="0"/>
          </a:p>
        </p:txBody>
      </p:sp>
    </p:spTree>
    <p:extLst>
      <p:ext uri="{BB962C8B-B14F-4D97-AF65-F5344CB8AC3E}">
        <p14:creationId xmlns:p14="http://schemas.microsoft.com/office/powerpoint/2010/main" val="297179123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Full Image Slide">
    <p:spTree>
      <p:nvGrpSpPr>
        <p:cNvPr id="1" name=""/>
        <p:cNvGrpSpPr/>
        <p:nvPr/>
      </p:nvGrpSpPr>
      <p:grpSpPr>
        <a:xfrm>
          <a:off x="0" y="0"/>
          <a:ext cx="0" cy="0"/>
          <a:chOff x="0" y="0"/>
          <a:chExt cx="0" cy="0"/>
        </a:xfrm>
      </p:grpSpPr>
      <p:sp>
        <p:nvSpPr>
          <p:cNvPr id="11" name="Bildplatzhalter 7">
            <a:extLst>
              <a:ext uri="{FF2B5EF4-FFF2-40B4-BE49-F238E27FC236}">
                <a16:creationId xmlns:a16="http://schemas.microsoft.com/office/drawing/2014/main" id="{7B513B95-6E82-47E2-A6D3-36A6144EE181}"/>
              </a:ext>
            </a:extLst>
          </p:cNvPr>
          <p:cNvSpPr>
            <a:spLocks noGrp="1"/>
          </p:cNvSpPr>
          <p:nvPr>
            <p:ph type="pic" sz="quarter" idx="13" hasCustomPrompt="1"/>
          </p:nvPr>
        </p:nvSpPr>
        <p:spPr>
          <a:xfrm>
            <a:off x="0" y="452669"/>
            <a:ext cx="12192000" cy="6405331"/>
          </a:xfrm>
          <a:solidFill>
            <a:schemeClr val="bg1">
              <a:lumMod val="50000"/>
              <a:alpha val="50000"/>
            </a:schemeClr>
          </a:solidFill>
        </p:spPr>
        <p:txBody>
          <a:bodyPr anchor="t" anchorCtr="0"/>
          <a:lstStyle>
            <a:lvl1pPr algn="ctr">
              <a:lnSpc>
                <a:spcPct val="150000"/>
              </a:lnSpc>
              <a:spcBef>
                <a:spcPts val="0"/>
              </a:spcBef>
              <a:defRPr sz="4000">
                <a:solidFill>
                  <a:schemeClr val="bg1"/>
                </a:solidFill>
              </a:defRPr>
            </a:lvl1pPr>
          </a:lstStyle>
          <a:p>
            <a:r>
              <a:rPr lang="en-US" noProof="0" dirty="0"/>
              <a:t>Insert Background Image </a:t>
            </a:r>
          </a:p>
        </p:txBody>
      </p:sp>
      <p:sp>
        <p:nvSpPr>
          <p:cNvPr id="5" name="Textplatzhalter 4">
            <a:extLst>
              <a:ext uri="{FF2B5EF4-FFF2-40B4-BE49-F238E27FC236}">
                <a16:creationId xmlns:a16="http://schemas.microsoft.com/office/drawing/2014/main" id="{BD79F90D-3491-43D5-A790-90072FE11986}"/>
              </a:ext>
            </a:extLst>
          </p:cNvPr>
          <p:cNvSpPr>
            <a:spLocks noGrp="1"/>
          </p:cNvSpPr>
          <p:nvPr>
            <p:ph type="body" sz="quarter" idx="19" hasCustomPrompt="1"/>
          </p:nvPr>
        </p:nvSpPr>
        <p:spPr>
          <a:xfrm>
            <a:off x="0" y="5124600"/>
            <a:ext cx="12192000" cy="1733400"/>
          </a:xfrm>
          <a:blipFill>
            <a:blip r:embed="rId2"/>
            <a:stretch>
              <a:fillRect/>
            </a:stretch>
          </a:blipFill>
        </p:spPr>
        <p:txBody>
          <a:bodyPr/>
          <a:lstStyle>
            <a:lvl1pPr>
              <a:lnSpc>
                <a:spcPts val="0"/>
              </a:lnSpc>
              <a:defRPr/>
            </a:lvl1pPr>
          </a:lstStyle>
          <a:p>
            <a:pPr lvl="0"/>
            <a:r>
              <a:rPr lang="de-AT" dirty="0"/>
              <a:t> </a:t>
            </a:r>
          </a:p>
        </p:txBody>
      </p:sp>
      <p:sp>
        <p:nvSpPr>
          <p:cNvPr id="3" name="Foliennummernplatzhalter 2">
            <a:extLst>
              <a:ext uri="{FF2B5EF4-FFF2-40B4-BE49-F238E27FC236}">
                <a16:creationId xmlns:a16="http://schemas.microsoft.com/office/drawing/2014/main" id="{2461B2ED-64C5-4FE7-BA91-2546FE3DABB1}"/>
              </a:ext>
            </a:extLst>
          </p:cNvPr>
          <p:cNvSpPr>
            <a:spLocks noGrp="1"/>
          </p:cNvSpPr>
          <p:nvPr>
            <p:ph type="sldNum" sz="quarter" idx="10"/>
          </p:nvPr>
        </p:nvSpPr>
        <p:spPr/>
        <p:txBody>
          <a:bodyPr/>
          <a:lstStyle/>
          <a:p>
            <a:fld id="{88A1DFE4-5FC5-43BD-BB7E-75EAD82B965F}" type="slidenum">
              <a:rPr lang="en-US" noProof="0" smtClean="0"/>
              <a:pPr/>
              <a:t>‹#›</a:t>
            </a:fld>
            <a:endParaRPr lang="en-US" noProof="0" dirty="0"/>
          </a:p>
        </p:txBody>
      </p:sp>
      <p:sp>
        <p:nvSpPr>
          <p:cNvPr id="8" name="Textplatzhalter 4">
            <a:extLst>
              <a:ext uri="{FF2B5EF4-FFF2-40B4-BE49-F238E27FC236}">
                <a16:creationId xmlns:a16="http://schemas.microsoft.com/office/drawing/2014/main" id="{660E39D6-6B5D-455A-A188-1048C3C9BC32}"/>
              </a:ext>
            </a:extLst>
          </p:cNvPr>
          <p:cNvSpPr>
            <a:spLocks noGrp="1"/>
          </p:cNvSpPr>
          <p:nvPr>
            <p:ph type="body" sz="quarter" idx="18" hasCustomPrompt="1"/>
          </p:nvPr>
        </p:nvSpPr>
        <p:spPr>
          <a:xfrm>
            <a:off x="590400" y="6093296"/>
            <a:ext cx="3465000" cy="378341"/>
          </a:xfrm>
        </p:spPr>
        <p:txBody>
          <a:bodyPr wrap="none">
            <a:noAutofit/>
          </a:bodyPr>
          <a:lstStyle>
            <a:lvl1pPr>
              <a:lnSpc>
                <a:spcPts val="1351"/>
              </a:lnSpc>
              <a:defRPr sz="1333" b="1">
                <a:solidFill>
                  <a:schemeClr val="bg1"/>
                </a:solidFill>
              </a:defRPr>
            </a:lvl1pPr>
            <a:lvl2pPr marL="0" indent="0">
              <a:lnSpc>
                <a:spcPts val="1351"/>
              </a:lnSpc>
              <a:buFontTx/>
              <a:buNone/>
              <a:defRPr sz="1333" b="0">
                <a:solidFill>
                  <a:schemeClr val="bg1"/>
                </a:solidFill>
              </a:defRPr>
            </a:lvl2pPr>
            <a:lvl3pPr marL="0" indent="0">
              <a:lnSpc>
                <a:spcPts val="1351"/>
              </a:lnSpc>
              <a:buFontTx/>
              <a:buNone/>
              <a:defRPr sz="1000" b="0">
                <a:solidFill>
                  <a:schemeClr val="bg1"/>
                </a:solidFill>
              </a:defRPr>
            </a:lvl3pPr>
            <a:lvl4pPr marL="0" indent="0">
              <a:lnSpc>
                <a:spcPts val="1351"/>
              </a:lnSpc>
              <a:buFontTx/>
              <a:buNone/>
              <a:defRPr sz="1000" b="0">
                <a:solidFill>
                  <a:schemeClr val="bg1"/>
                </a:solidFill>
              </a:defRPr>
            </a:lvl4pPr>
            <a:lvl5pPr marL="0" indent="0">
              <a:lnSpc>
                <a:spcPts val="1351"/>
              </a:lnSpc>
              <a:buFontTx/>
              <a:buNone/>
              <a:defRPr sz="1000" b="0">
                <a:solidFill>
                  <a:schemeClr val="bg1"/>
                </a:solidFill>
              </a:defRPr>
            </a:lvl5pPr>
            <a:lvl6pPr marL="2285943" indent="0">
              <a:buNone/>
              <a:defRPr/>
            </a:lvl6pPr>
          </a:lstStyle>
          <a:p>
            <a:pPr lvl="0"/>
            <a:r>
              <a:rPr lang="en-US" noProof="0" dirty="0"/>
              <a:t>First Level (Strong)</a:t>
            </a:r>
          </a:p>
          <a:p>
            <a:pPr lvl="1"/>
            <a:r>
              <a:rPr lang="en-US" noProof="0" dirty="0"/>
              <a:t>Second Level (Text)</a:t>
            </a:r>
          </a:p>
        </p:txBody>
      </p:sp>
    </p:spTree>
    <p:extLst>
      <p:ext uri="{BB962C8B-B14F-4D97-AF65-F5344CB8AC3E}">
        <p14:creationId xmlns:p14="http://schemas.microsoft.com/office/powerpoint/2010/main" val="402061584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E621380A-5FB6-4DFB-922D-CC92A7225688}"/>
              </a:ext>
            </a:extLst>
          </p:cNvPr>
          <p:cNvSpPr>
            <a:spLocks noGrp="1"/>
          </p:cNvSpPr>
          <p:nvPr>
            <p:ph type="sldNum" sz="quarter" idx="10"/>
          </p:nvPr>
        </p:nvSpPr>
        <p:spPr/>
        <p:txBody>
          <a:bodyPr/>
          <a:lstStyle/>
          <a:p>
            <a:fld id="{88A1DFE4-5FC5-43BD-BB7E-75EAD82B965F}" type="slidenum">
              <a:rPr lang="en-US" noProof="0" smtClean="0"/>
              <a:pPr/>
              <a:t>‹#›</a:t>
            </a:fld>
            <a:endParaRPr lang="en-US" noProof="0" dirty="0"/>
          </a:p>
        </p:txBody>
      </p:sp>
    </p:spTree>
    <p:extLst>
      <p:ext uri="{BB962C8B-B14F-4D97-AF65-F5344CB8AC3E}">
        <p14:creationId xmlns:p14="http://schemas.microsoft.com/office/powerpoint/2010/main" val="351796401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lgn="l">
              <a:defRPr/>
            </a:lvl1pPr>
          </a:lstStyle>
          <a:p>
            <a:r>
              <a:rPr kumimoji="0" lang="en-US"/>
              <a:t>Click to edit Master title style</a:t>
            </a:r>
          </a:p>
        </p:txBody>
      </p:sp>
      <p:sp>
        <p:nvSpPr>
          <p:cNvPr id="3" name="Espace réservé du contenu 2"/>
          <p:cNvSpPr>
            <a:spLocks noGrp="1"/>
          </p:cNvSpPr>
          <p:nvPr>
            <p:ph idx="1"/>
          </p:nvPr>
        </p:nvSpPr>
        <p:spPr/>
        <p:txBody>
          <a:bodyPr/>
          <a:lstStyle>
            <a:lvl1pPr>
              <a:buFont typeface="Arial"/>
              <a:buChar char="•"/>
              <a:defRPr/>
            </a:lvl1pPr>
            <a:lvl2pPr>
              <a:buFont typeface="Arial"/>
              <a:buChar char="•"/>
              <a:defRPr/>
            </a:lvl2pPr>
            <a:lvl3pPr>
              <a:buFont typeface="Arial"/>
              <a:buChar char="•"/>
              <a:defRPr/>
            </a:lvl3pPr>
            <a:lvl4pPr>
              <a:buFont typeface="Arial"/>
              <a:buChar char="•"/>
              <a:defRPr/>
            </a:lvl4pPr>
            <a:lvl5pPr>
              <a:buFont typeface="Arial"/>
              <a:buChar char="•"/>
              <a:defRPr/>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dirty="0"/>
          </a:p>
        </p:txBody>
      </p:sp>
      <p:sp>
        <p:nvSpPr>
          <p:cNvPr id="4" name="Date Placeholder 3"/>
          <p:cNvSpPr>
            <a:spLocks noGrp="1"/>
          </p:cNvSpPr>
          <p:nvPr>
            <p:ph type="dt" sz="half" idx="10"/>
          </p:nvPr>
        </p:nvSpPr>
        <p:spPr/>
        <p:txBody>
          <a:bodyPr/>
          <a:lstStyle/>
          <a:p>
            <a:r>
              <a:rPr lang="en-US"/>
              <a:t>26 November 2024</a:t>
            </a:r>
            <a:endParaRPr lang="en-US" dirty="0"/>
          </a:p>
        </p:txBody>
      </p:sp>
      <p:sp>
        <p:nvSpPr>
          <p:cNvPr id="5" name="Footer Placeholder 4"/>
          <p:cNvSpPr>
            <a:spLocks noGrp="1"/>
          </p:cNvSpPr>
          <p:nvPr>
            <p:ph type="ftr" sz="quarter" idx="11"/>
          </p:nvPr>
        </p:nvSpPr>
        <p:spPr/>
        <p:txBody>
          <a:bodyPr/>
          <a:lstStyle/>
          <a:p>
            <a:r>
              <a:rPr lang="en-GB"/>
              <a:t>R. Losito | Sustainability at CERN now and future | UK-HEP Forum | Abingdon</a:t>
            </a:r>
            <a:endParaRPr lang="en-US" dirty="0"/>
          </a:p>
        </p:txBody>
      </p:sp>
      <p:sp>
        <p:nvSpPr>
          <p:cNvPr id="6" name="Slide Number Placeholder 5"/>
          <p:cNvSpPr>
            <a:spLocks noGrp="1"/>
          </p:cNvSpPr>
          <p:nvPr>
            <p:ph type="sldNum" sz="quarter" idx="12"/>
          </p:nvPr>
        </p:nvSpPr>
        <p:spPr/>
        <p:txBody>
          <a:bodyPr/>
          <a:lstStyle/>
          <a:p>
            <a:fld id="{3C750BD2-0726-B54D-AF9E-5E6DDD3CD30E}" type="slidenum">
              <a:rPr lang="en-US" smtClean="0"/>
              <a:t>‹#›</a:t>
            </a:fld>
            <a:endParaRPr lang="en-US"/>
          </a:p>
        </p:txBody>
      </p:sp>
    </p:spTree>
    <p:extLst>
      <p:ext uri="{BB962C8B-B14F-4D97-AF65-F5344CB8AC3E}">
        <p14:creationId xmlns:p14="http://schemas.microsoft.com/office/powerpoint/2010/main" val="11341556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838200" y="1122363"/>
            <a:ext cx="10515600" cy="2387600"/>
          </a:xfrm>
        </p:spPr>
        <p:txBody>
          <a:bodyPr anchor="b">
            <a:normAutofit/>
          </a:bodyPr>
          <a:lstStyle>
            <a:lvl1pPr algn="l">
              <a:defRPr sz="4600">
                <a:solidFill>
                  <a:schemeClr val="tx1"/>
                </a:solidFill>
                <a:latin typeface="+mj-lt"/>
              </a:defRPr>
            </a:lvl1pPr>
          </a:lstStyle>
          <a:p>
            <a:r>
              <a:rPr lang="en-US"/>
              <a:t>Click to edit Master title style</a:t>
            </a:r>
            <a:endParaRPr lang="en-GB"/>
          </a:p>
        </p:txBody>
      </p:sp>
      <p:sp>
        <p:nvSpPr>
          <p:cNvPr id="3" name="Subtitle 2"/>
          <p:cNvSpPr>
            <a:spLocks noGrp="1"/>
          </p:cNvSpPr>
          <p:nvPr>
            <p:ph type="subTitle" idx="1"/>
          </p:nvPr>
        </p:nvSpPr>
        <p:spPr>
          <a:xfrm>
            <a:off x="838200" y="3602038"/>
            <a:ext cx="10515600" cy="1655762"/>
          </a:xfrm>
        </p:spPr>
        <p:txBody>
          <a:bodyPr/>
          <a:lstStyle>
            <a:lvl1pPr marL="0" indent="0" algn="l">
              <a:buNone/>
              <a:defRPr sz="2400">
                <a:solidFill>
                  <a:schemeClr val="tx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r>
              <a:rPr lang="en-US"/>
              <a:t>26 November 2024</a:t>
            </a:r>
            <a:endParaRPr lang="en-GB"/>
          </a:p>
        </p:txBody>
      </p:sp>
      <p:sp>
        <p:nvSpPr>
          <p:cNvPr id="5" name="Footer Placeholder 4"/>
          <p:cNvSpPr>
            <a:spLocks noGrp="1"/>
          </p:cNvSpPr>
          <p:nvPr>
            <p:ph type="ftr" sz="quarter" idx="11"/>
          </p:nvPr>
        </p:nvSpPr>
        <p:spPr/>
        <p:txBody>
          <a:bodyPr/>
          <a:lstStyle/>
          <a:p>
            <a:r>
              <a:rPr lang="en-GB"/>
              <a:t>R. Losito | Sustainability at CERN now and future | UK-HEP Forum | Abingdon</a:t>
            </a:r>
          </a:p>
        </p:txBody>
      </p:sp>
      <p:sp>
        <p:nvSpPr>
          <p:cNvPr id="6" name="Slide Number Placeholder 5"/>
          <p:cNvSpPr>
            <a:spLocks noGrp="1"/>
          </p:cNvSpPr>
          <p:nvPr>
            <p:ph type="sldNum" sz="quarter" idx="12"/>
          </p:nvPr>
        </p:nvSpPr>
        <p:spPr/>
        <p:txBody>
          <a:bodyPr/>
          <a:lstStyle/>
          <a:p>
            <a:fld id="{BCD55979-00CC-4874-A80E-0959E76EB92F}" type="slidenum">
              <a:rPr lang="en-GB" smtClean="0"/>
              <a:t>‹#›</a:t>
            </a:fld>
            <a:endParaRPr lang="en-GB"/>
          </a:p>
        </p:txBody>
      </p:sp>
    </p:spTree>
    <p:extLst>
      <p:ext uri="{BB962C8B-B14F-4D97-AF65-F5344CB8AC3E}">
        <p14:creationId xmlns:p14="http://schemas.microsoft.com/office/powerpoint/2010/main" val="277374011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186812"/>
            <a:ext cx="10515600" cy="1325563"/>
          </a:xfrm>
        </p:spPr>
        <p:txBody>
          <a:bodyPr/>
          <a:lstStyle>
            <a:lvl1pPr>
              <a:defRPr>
                <a:latin typeface="+mj-lt"/>
              </a:defRPr>
            </a:lvl1pPr>
          </a:lstStyle>
          <a:p>
            <a:r>
              <a:rPr lang="en-US"/>
              <a:t>Click to edit Master title style</a:t>
            </a:r>
            <a:endParaRPr lang="en-GB"/>
          </a:p>
        </p:txBody>
      </p:sp>
      <p:sp>
        <p:nvSpPr>
          <p:cNvPr id="3" name="Content Placeholder 2"/>
          <p:cNvSpPr>
            <a:spLocks noGrp="1"/>
          </p:cNvSpPr>
          <p:nvPr>
            <p:ph idx="1" hasCustomPrompt="1"/>
          </p:nvPr>
        </p:nvSpPr>
        <p:spPr>
          <a:xfrm>
            <a:off x="838200" y="1252151"/>
            <a:ext cx="10515600" cy="4758767"/>
          </a:xfrm>
        </p:spPr>
        <p:txBody>
          <a:bodyPr/>
          <a:lstStyle/>
          <a:p>
            <a:pPr lvl="0"/>
            <a:r>
              <a:rPr lang="en-US"/>
              <a:t>Click to edit Master text styles</a:t>
            </a:r>
          </a:p>
          <a:p>
            <a:pPr lvl="1"/>
            <a:r>
              <a:rPr lang="en-US"/>
              <a:t>Second level</a:t>
            </a:r>
          </a:p>
          <a:p>
            <a:pPr lvl="2"/>
            <a:r>
              <a:rPr lang="en-US"/>
              <a:t>Third level</a:t>
            </a:r>
          </a:p>
        </p:txBody>
      </p:sp>
      <p:sp>
        <p:nvSpPr>
          <p:cNvPr id="4" name="Date Placeholder 3"/>
          <p:cNvSpPr>
            <a:spLocks noGrp="1"/>
          </p:cNvSpPr>
          <p:nvPr>
            <p:ph type="dt" sz="half" idx="10"/>
          </p:nvPr>
        </p:nvSpPr>
        <p:spPr/>
        <p:txBody>
          <a:bodyPr/>
          <a:lstStyle/>
          <a:p>
            <a:r>
              <a:rPr lang="en-US"/>
              <a:t>26 November 2024</a:t>
            </a:r>
            <a:endParaRPr lang="en-GB"/>
          </a:p>
        </p:txBody>
      </p:sp>
      <p:sp>
        <p:nvSpPr>
          <p:cNvPr id="5" name="Footer Placeholder 4"/>
          <p:cNvSpPr>
            <a:spLocks noGrp="1"/>
          </p:cNvSpPr>
          <p:nvPr>
            <p:ph type="ftr" sz="quarter" idx="11"/>
          </p:nvPr>
        </p:nvSpPr>
        <p:spPr/>
        <p:txBody>
          <a:bodyPr/>
          <a:lstStyle/>
          <a:p>
            <a:r>
              <a:rPr lang="en-GB"/>
              <a:t>R. Losito | Sustainability at CERN now and future | UK-HEP Forum | Abingdon</a:t>
            </a:r>
          </a:p>
        </p:txBody>
      </p:sp>
      <p:sp>
        <p:nvSpPr>
          <p:cNvPr id="6" name="Slide Number Placeholder 5"/>
          <p:cNvSpPr>
            <a:spLocks noGrp="1"/>
          </p:cNvSpPr>
          <p:nvPr>
            <p:ph type="sldNum" sz="quarter" idx="12"/>
          </p:nvPr>
        </p:nvSpPr>
        <p:spPr/>
        <p:txBody>
          <a:bodyPr/>
          <a:lstStyle/>
          <a:p>
            <a:fld id="{BCD55979-00CC-4874-A80E-0959E76EB92F}" type="slidenum">
              <a:rPr lang="en-GB" smtClean="0"/>
              <a:t>‹#›</a:t>
            </a:fld>
            <a:endParaRPr lang="en-GB"/>
          </a:p>
        </p:txBody>
      </p:sp>
    </p:spTree>
    <p:extLst>
      <p:ext uri="{BB962C8B-B14F-4D97-AF65-F5344CB8AC3E}">
        <p14:creationId xmlns:p14="http://schemas.microsoft.com/office/powerpoint/2010/main" val="10405171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hasCustomPrompt="1"/>
          </p:nvPr>
        </p:nvSpPr>
        <p:spPr>
          <a:xfrm>
            <a:off x="838200" y="1825625"/>
            <a:ext cx="5181600" cy="4196234"/>
          </a:xfrm>
        </p:spPr>
        <p:txBody>
          <a:bodyPr/>
          <a:lstStyle/>
          <a:p>
            <a:pPr lvl="0"/>
            <a:r>
              <a:rPr lang="en-US"/>
              <a:t>Click to edit Master text styles</a:t>
            </a:r>
          </a:p>
          <a:p>
            <a:pPr lvl="1"/>
            <a:r>
              <a:rPr lang="en-US"/>
              <a:t>Second level</a:t>
            </a:r>
          </a:p>
          <a:p>
            <a:pPr lvl="2"/>
            <a:r>
              <a:rPr lang="en-US"/>
              <a:t>Third level</a:t>
            </a:r>
          </a:p>
        </p:txBody>
      </p:sp>
      <p:sp>
        <p:nvSpPr>
          <p:cNvPr id="4" name="Content Placeholder 3"/>
          <p:cNvSpPr>
            <a:spLocks noGrp="1"/>
          </p:cNvSpPr>
          <p:nvPr>
            <p:ph sz="half" idx="2" hasCustomPrompt="1"/>
          </p:nvPr>
        </p:nvSpPr>
        <p:spPr>
          <a:xfrm>
            <a:off x="6172200" y="1825625"/>
            <a:ext cx="5181600" cy="4196234"/>
          </a:xfrm>
        </p:spPr>
        <p:txBody>
          <a:bodyPr/>
          <a:lstStyle/>
          <a:p>
            <a:pPr lvl="0"/>
            <a:r>
              <a:rPr lang="en-US"/>
              <a:t>Click to edit Master text styles</a:t>
            </a:r>
          </a:p>
          <a:p>
            <a:pPr lvl="1"/>
            <a:r>
              <a:rPr lang="en-US"/>
              <a:t>Second level</a:t>
            </a:r>
          </a:p>
          <a:p>
            <a:pPr lvl="2"/>
            <a:r>
              <a:rPr lang="en-US"/>
              <a:t>Third level</a:t>
            </a:r>
          </a:p>
        </p:txBody>
      </p:sp>
      <p:sp>
        <p:nvSpPr>
          <p:cNvPr id="5" name="Date Placeholder 4"/>
          <p:cNvSpPr>
            <a:spLocks noGrp="1"/>
          </p:cNvSpPr>
          <p:nvPr>
            <p:ph type="dt" sz="half" idx="10"/>
          </p:nvPr>
        </p:nvSpPr>
        <p:spPr/>
        <p:txBody>
          <a:bodyPr/>
          <a:lstStyle/>
          <a:p>
            <a:r>
              <a:rPr lang="en-US"/>
              <a:t>26 November 2024</a:t>
            </a:r>
            <a:endParaRPr lang="en-GB"/>
          </a:p>
        </p:txBody>
      </p:sp>
      <p:sp>
        <p:nvSpPr>
          <p:cNvPr id="6" name="Footer Placeholder 5"/>
          <p:cNvSpPr>
            <a:spLocks noGrp="1"/>
          </p:cNvSpPr>
          <p:nvPr>
            <p:ph type="ftr" sz="quarter" idx="11"/>
          </p:nvPr>
        </p:nvSpPr>
        <p:spPr/>
        <p:txBody>
          <a:bodyPr/>
          <a:lstStyle/>
          <a:p>
            <a:r>
              <a:rPr lang="en-GB"/>
              <a:t>R. Losito | Sustainability at CERN now and future | UK-HEP Forum | Abingdon</a:t>
            </a:r>
          </a:p>
        </p:txBody>
      </p:sp>
      <p:sp>
        <p:nvSpPr>
          <p:cNvPr id="7" name="Slide Number Placeholder 6"/>
          <p:cNvSpPr>
            <a:spLocks noGrp="1"/>
          </p:cNvSpPr>
          <p:nvPr>
            <p:ph type="sldNum" sz="quarter" idx="12"/>
          </p:nvPr>
        </p:nvSpPr>
        <p:spPr/>
        <p:txBody>
          <a:bodyPr/>
          <a:lstStyle/>
          <a:p>
            <a:fld id="{BCD55979-00CC-4874-A80E-0959E76EB92F}" type="slidenum">
              <a:rPr lang="en-GB" smtClean="0"/>
              <a:t>‹#›</a:t>
            </a:fld>
            <a:endParaRPr lang="en-GB"/>
          </a:p>
        </p:txBody>
      </p:sp>
    </p:spTree>
    <p:extLst>
      <p:ext uri="{BB962C8B-B14F-4D97-AF65-F5344CB8AC3E}">
        <p14:creationId xmlns:p14="http://schemas.microsoft.com/office/powerpoint/2010/main" val="4336532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  ">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a:solidFill>
                  <a:srgbClr val="0033A0"/>
                </a:solidFill>
              </a:defRPr>
            </a:lvl1pPr>
            <a:lvl2pPr marL="324000" indent="-324000">
              <a:buFont typeface="Arial" charset="0"/>
              <a:buChar char="•"/>
              <a:tabLst/>
              <a:defRPr sz="1800">
                <a:solidFill>
                  <a:srgbClr val="0033A0"/>
                </a:solidFill>
              </a:defRPr>
            </a:lvl2pPr>
            <a:lvl3pPr marL="648000" indent="-324000">
              <a:buSzPct val="100000"/>
              <a:buFont typeface="Arial" panose="020B0604020202020204" pitchFamily="34" charset="0"/>
              <a:buChar char="•"/>
              <a:tabLst/>
              <a:defRPr>
                <a:solidFill>
                  <a:srgbClr val="0033A0"/>
                </a:solidFill>
              </a:defRPr>
            </a:lvl3pPr>
            <a:lvl4pPr marL="972000" indent="-324000">
              <a:buSzPct val="100000"/>
              <a:buFont typeface="Arial" charset="0"/>
              <a:buChar char="•"/>
              <a:tabLst/>
              <a:defRPr>
                <a:solidFill>
                  <a:srgbClr val="0033A0"/>
                </a:solidFill>
              </a:defRPr>
            </a:lvl4pPr>
            <a:lvl5pPr marL="2057400" indent="-228600">
              <a:buSzPct val="100000"/>
              <a:buFont typeface="Arial" charset="0"/>
              <a:buChar char="•"/>
              <a:defRPr>
                <a:solidFill>
                  <a:schemeClr val="tx2">
                    <a:lumMod val="50000"/>
                  </a:schemeClr>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7" name="Title 6">
            <a:extLst>
              <a:ext uri="{FF2B5EF4-FFF2-40B4-BE49-F238E27FC236}">
                <a16:creationId xmlns:a16="http://schemas.microsoft.com/office/drawing/2014/main" id="{2ED6D585-D452-F44C-919B-4BD50B663172}"/>
              </a:ext>
            </a:extLst>
          </p:cNvPr>
          <p:cNvSpPr>
            <a:spLocks noGrp="1"/>
          </p:cNvSpPr>
          <p:nvPr>
            <p:ph type="title"/>
          </p:nvPr>
        </p:nvSpPr>
        <p:spPr/>
        <p:txBody>
          <a:bodyPr/>
          <a:lstStyle/>
          <a:p>
            <a:r>
              <a:rPr lang="en-US"/>
              <a:t>Click to edit Master title style</a:t>
            </a:r>
            <a:endParaRPr lang="en-US" dirty="0"/>
          </a:p>
        </p:txBody>
      </p:sp>
      <p:sp>
        <p:nvSpPr>
          <p:cNvPr id="11" name="Date Placeholder 10">
            <a:extLst>
              <a:ext uri="{FF2B5EF4-FFF2-40B4-BE49-F238E27FC236}">
                <a16:creationId xmlns:a16="http://schemas.microsoft.com/office/drawing/2014/main" id="{1B478EFE-6141-4244-92ED-79EEE9222B1A}"/>
              </a:ext>
            </a:extLst>
          </p:cNvPr>
          <p:cNvSpPr>
            <a:spLocks noGrp="1"/>
          </p:cNvSpPr>
          <p:nvPr>
            <p:ph type="dt" sz="half" idx="10"/>
          </p:nvPr>
        </p:nvSpPr>
        <p:spPr/>
        <p:txBody>
          <a:bodyPr/>
          <a:lstStyle/>
          <a:p>
            <a:r>
              <a:rPr lang="en-US"/>
              <a:t>26 November 2024</a:t>
            </a:r>
            <a:endParaRPr lang="en-US" dirty="0"/>
          </a:p>
        </p:txBody>
      </p:sp>
      <p:sp>
        <p:nvSpPr>
          <p:cNvPr id="12" name="Footer Placeholder 11">
            <a:extLst>
              <a:ext uri="{FF2B5EF4-FFF2-40B4-BE49-F238E27FC236}">
                <a16:creationId xmlns:a16="http://schemas.microsoft.com/office/drawing/2014/main" id="{8FF044A7-6055-B744-AD25-E9D675BBE602}"/>
              </a:ext>
            </a:extLst>
          </p:cNvPr>
          <p:cNvSpPr>
            <a:spLocks noGrp="1"/>
          </p:cNvSpPr>
          <p:nvPr>
            <p:ph type="ftr" sz="quarter" idx="11"/>
          </p:nvPr>
        </p:nvSpPr>
        <p:spPr/>
        <p:txBody>
          <a:bodyPr/>
          <a:lstStyle/>
          <a:p>
            <a:r>
              <a:rPr lang="en-GB"/>
              <a:t>R. Losito | Sustainability at CERN now and future | UK-HEP Forum | Abingdon</a:t>
            </a:r>
            <a:endParaRPr lang="en-US" dirty="0"/>
          </a:p>
        </p:txBody>
      </p:sp>
      <p:sp>
        <p:nvSpPr>
          <p:cNvPr id="13" name="Slide Number Placeholder 12">
            <a:extLst>
              <a:ext uri="{FF2B5EF4-FFF2-40B4-BE49-F238E27FC236}">
                <a16:creationId xmlns:a16="http://schemas.microsoft.com/office/drawing/2014/main" id="{372E3875-F7E3-A247-8E75-A4EC4E79429B}"/>
              </a:ext>
            </a:extLst>
          </p:cNvPr>
          <p:cNvSpPr>
            <a:spLocks noGrp="1"/>
          </p:cNvSpPr>
          <p:nvPr>
            <p:ph type="sldNum" sz="quarter" idx="12"/>
          </p:nvPr>
        </p:nvSpPr>
        <p:spPr/>
        <p:txBody>
          <a:bodyPr/>
          <a:lstStyle/>
          <a:p>
            <a:fld id="{36B5EA5A-BC32-A742-B11B-8E7414D5B535}" type="slidenum">
              <a:rPr lang="en-US" smtClean="0"/>
              <a:pPr/>
              <a:t>‹#›</a:t>
            </a:fld>
            <a:endParaRPr lang="en-US" dirty="0"/>
          </a:p>
        </p:txBody>
      </p:sp>
    </p:spTree>
    <p:extLst>
      <p:ext uri="{BB962C8B-B14F-4D97-AF65-F5344CB8AC3E}">
        <p14:creationId xmlns:p14="http://schemas.microsoft.com/office/powerpoint/2010/main" val="78343475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hasCustomPrompt="1"/>
          </p:nvPr>
        </p:nvSpPr>
        <p:spPr>
          <a:xfrm>
            <a:off x="838200" y="1825625"/>
            <a:ext cx="3420000" cy="4101042"/>
          </a:xfrm>
        </p:spPr>
        <p:txBody>
          <a:bodyPr/>
          <a:lstStyle/>
          <a:p>
            <a:pPr lvl="0"/>
            <a:r>
              <a:rPr lang="en-US"/>
              <a:t>Click to edit Master text styles</a:t>
            </a:r>
          </a:p>
          <a:p>
            <a:pPr lvl="1"/>
            <a:r>
              <a:rPr lang="en-US"/>
              <a:t>Second level</a:t>
            </a:r>
          </a:p>
          <a:p>
            <a:pPr lvl="2"/>
            <a:r>
              <a:rPr lang="en-US"/>
              <a:t>Third level</a:t>
            </a:r>
          </a:p>
        </p:txBody>
      </p:sp>
      <p:sp>
        <p:nvSpPr>
          <p:cNvPr id="4" name="Content Placeholder 3"/>
          <p:cNvSpPr>
            <a:spLocks noGrp="1"/>
          </p:cNvSpPr>
          <p:nvPr>
            <p:ph sz="half" idx="2" hasCustomPrompt="1"/>
          </p:nvPr>
        </p:nvSpPr>
        <p:spPr>
          <a:xfrm>
            <a:off x="4386000" y="1825625"/>
            <a:ext cx="3420000" cy="4101042"/>
          </a:xfrm>
        </p:spPr>
        <p:txBody>
          <a:bodyPr/>
          <a:lstStyle/>
          <a:p>
            <a:pPr lvl="0"/>
            <a:r>
              <a:rPr lang="en-US"/>
              <a:t>Click to edit Master text styles</a:t>
            </a:r>
          </a:p>
          <a:p>
            <a:pPr lvl="1"/>
            <a:r>
              <a:rPr lang="en-US"/>
              <a:t>Second level</a:t>
            </a:r>
          </a:p>
          <a:p>
            <a:pPr lvl="2"/>
            <a:r>
              <a:rPr lang="en-US"/>
              <a:t>Third level</a:t>
            </a:r>
          </a:p>
        </p:txBody>
      </p:sp>
      <p:sp>
        <p:nvSpPr>
          <p:cNvPr id="5" name="Date Placeholder 4"/>
          <p:cNvSpPr>
            <a:spLocks noGrp="1"/>
          </p:cNvSpPr>
          <p:nvPr>
            <p:ph type="dt" sz="half" idx="10"/>
          </p:nvPr>
        </p:nvSpPr>
        <p:spPr/>
        <p:txBody>
          <a:bodyPr/>
          <a:lstStyle/>
          <a:p>
            <a:r>
              <a:rPr lang="en-US"/>
              <a:t>26 November 2024</a:t>
            </a:r>
            <a:endParaRPr lang="en-GB"/>
          </a:p>
        </p:txBody>
      </p:sp>
      <p:sp>
        <p:nvSpPr>
          <p:cNvPr id="6" name="Footer Placeholder 5"/>
          <p:cNvSpPr>
            <a:spLocks noGrp="1"/>
          </p:cNvSpPr>
          <p:nvPr>
            <p:ph type="ftr" sz="quarter" idx="11"/>
          </p:nvPr>
        </p:nvSpPr>
        <p:spPr/>
        <p:txBody>
          <a:bodyPr/>
          <a:lstStyle/>
          <a:p>
            <a:r>
              <a:rPr lang="en-GB"/>
              <a:t>R. Losito | Sustainability at CERN now and future | UK-HEP Forum | Abingdon</a:t>
            </a:r>
          </a:p>
        </p:txBody>
      </p:sp>
      <p:sp>
        <p:nvSpPr>
          <p:cNvPr id="7" name="Slide Number Placeholder 6"/>
          <p:cNvSpPr>
            <a:spLocks noGrp="1"/>
          </p:cNvSpPr>
          <p:nvPr>
            <p:ph type="sldNum" sz="quarter" idx="12"/>
          </p:nvPr>
        </p:nvSpPr>
        <p:spPr/>
        <p:txBody>
          <a:bodyPr/>
          <a:lstStyle/>
          <a:p>
            <a:fld id="{BCD55979-00CC-4874-A80E-0959E76EB92F}" type="slidenum">
              <a:rPr lang="en-GB" smtClean="0"/>
              <a:t>‹#›</a:t>
            </a:fld>
            <a:endParaRPr lang="en-GB"/>
          </a:p>
        </p:txBody>
      </p:sp>
      <p:sp>
        <p:nvSpPr>
          <p:cNvPr id="8" name="Content Placeholder 3">
            <a:extLst>
              <a:ext uri="{FF2B5EF4-FFF2-40B4-BE49-F238E27FC236}">
                <a16:creationId xmlns:a16="http://schemas.microsoft.com/office/drawing/2014/main" id="{18668C51-C960-0D4C-BFF7-F96E45146457}"/>
              </a:ext>
            </a:extLst>
          </p:cNvPr>
          <p:cNvSpPr>
            <a:spLocks noGrp="1"/>
          </p:cNvSpPr>
          <p:nvPr>
            <p:ph sz="half" idx="13" hasCustomPrompt="1"/>
          </p:nvPr>
        </p:nvSpPr>
        <p:spPr>
          <a:xfrm>
            <a:off x="7933800" y="1825625"/>
            <a:ext cx="3420000" cy="4101042"/>
          </a:xfrm>
        </p:spPr>
        <p:txBody>
          <a:body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254556102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lvl1pPr>
              <a:defRPr>
                <a:solidFill>
                  <a:schemeClr val="tx1"/>
                </a:solidFill>
              </a:defRPr>
            </a:lvl1p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hasCustomPrompt="1"/>
          </p:nvPr>
        </p:nvSpPr>
        <p:spPr>
          <a:xfrm>
            <a:off x="839788" y="2505075"/>
            <a:ext cx="5157787" cy="3508547"/>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hasCustomPrompt="1"/>
          </p:nvPr>
        </p:nvSpPr>
        <p:spPr>
          <a:xfrm>
            <a:off x="6172200" y="2505075"/>
            <a:ext cx="5183188" cy="3508547"/>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p:txBody>
      </p:sp>
      <p:sp>
        <p:nvSpPr>
          <p:cNvPr id="7" name="Date Placeholder 6"/>
          <p:cNvSpPr>
            <a:spLocks noGrp="1"/>
          </p:cNvSpPr>
          <p:nvPr>
            <p:ph type="dt" sz="half" idx="10"/>
          </p:nvPr>
        </p:nvSpPr>
        <p:spPr/>
        <p:txBody>
          <a:bodyPr/>
          <a:lstStyle/>
          <a:p>
            <a:r>
              <a:rPr lang="en-US"/>
              <a:t>26 November 2024</a:t>
            </a:r>
            <a:endParaRPr lang="en-GB"/>
          </a:p>
        </p:txBody>
      </p:sp>
      <p:sp>
        <p:nvSpPr>
          <p:cNvPr id="8" name="Footer Placeholder 7"/>
          <p:cNvSpPr>
            <a:spLocks noGrp="1"/>
          </p:cNvSpPr>
          <p:nvPr>
            <p:ph type="ftr" sz="quarter" idx="11"/>
          </p:nvPr>
        </p:nvSpPr>
        <p:spPr/>
        <p:txBody>
          <a:bodyPr/>
          <a:lstStyle/>
          <a:p>
            <a:r>
              <a:rPr lang="en-GB"/>
              <a:t>R. Losito | Sustainability at CERN now and future | UK-HEP Forum | Abingdon</a:t>
            </a:r>
          </a:p>
        </p:txBody>
      </p:sp>
      <p:sp>
        <p:nvSpPr>
          <p:cNvPr id="9" name="Slide Number Placeholder 8"/>
          <p:cNvSpPr>
            <a:spLocks noGrp="1"/>
          </p:cNvSpPr>
          <p:nvPr>
            <p:ph type="sldNum" sz="quarter" idx="12"/>
          </p:nvPr>
        </p:nvSpPr>
        <p:spPr/>
        <p:txBody>
          <a:bodyPr/>
          <a:lstStyle/>
          <a:p>
            <a:fld id="{BCD55979-00CC-4874-A80E-0959E76EB92F}" type="slidenum">
              <a:rPr lang="en-GB" smtClean="0"/>
              <a:t>‹#›</a:t>
            </a:fld>
            <a:endParaRPr lang="en-GB"/>
          </a:p>
        </p:txBody>
      </p:sp>
    </p:spTree>
    <p:extLst>
      <p:ext uri="{BB962C8B-B14F-4D97-AF65-F5344CB8AC3E}">
        <p14:creationId xmlns:p14="http://schemas.microsoft.com/office/powerpoint/2010/main" val="195656969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r>
              <a:rPr lang="en-US"/>
              <a:t>26 November 2024</a:t>
            </a:r>
            <a:endParaRPr lang="en-GB"/>
          </a:p>
        </p:txBody>
      </p:sp>
      <p:sp>
        <p:nvSpPr>
          <p:cNvPr id="4" name="Footer Placeholder 3"/>
          <p:cNvSpPr>
            <a:spLocks noGrp="1"/>
          </p:cNvSpPr>
          <p:nvPr>
            <p:ph type="ftr" sz="quarter" idx="11"/>
          </p:nvPr>
        </p:nvSpPr>
        <p:spPr/>
        <p:txBody>
          <a:bodyPr/>
          <a:lstStyle/>
          <a:p>
            <a:r>
              <a:rPr lang="en-GB"/>
              <a:t>R. Losito | Sustainability at CERN now and future | UK-HEP Forum | Abingdon</a:t>
            </a:r>
          </a:p>
        </p:txBody>
      </p:sp>
      <p:sp>
        <p:nvSpPr>
          <p:cNvPr id="5" name="Slide Number Placeholder 4"/>
          <p:cNvSpPr>
            <a:spLocks noGrp="1"/>
          </p:cNvSpPr>
          <p:nvPr>
            <p:ph type="sldNum" sz="quarter" idx="12"/>
          </p:nvPr>
        </p:nvSpPr>
        <p:spPr/>
        <p:txBody>
          <a:bodyPr/>
          <a:lstStyle/>
          <a:p>
            <a:fld id="{BCD55979-00CC-4874-A80E-0959E76EB92F}" type="slidenum">
              <a:rPr lang="en-GB" smtClean="0"/>
              <a:t>‹#›</a:t>
            </a:fld>
            <a:endParaRPr lang="en-GB"/>
          </a:p>
        </p:txBody>
      </p:sp>
    </p:spTree>
    <p:extLst>
      <p:ext uri="{BB962C8B-B14F-4D97-AF65-F5344CB8AC3E}">
        <p14:creationId xmlns:p14="http://schemas.microsoft.com/office/powerpoint/2010/main" val="93642530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t>26 November 2024</a:t>
            </a:r>
            <a:endParaRPr lang="en-GB"/>
          </a:p>
        </p:txBody>
      </p:sp>
      <p:sp>
        <p:nvSpPr>
          <p:cNvPr id="3" name="Footer Placeholder 2"/>
          <p:cNvSpPr>
            <a:spLocks noGrp="1"/>
          </p:cNvSpPr>
          <p:nvPr>
            <p:ph type="ftr" sz="quarter" idx="11"/>
          </p:nvPr>
        </p:nvSpPr>
        <p:spPr/>
        <p:txBody>
          <a:bodyPr/>
          <a:lstStyle/>
          <a:p>
            <a:r>
              <a:rPr lang="en-GB"/>
              <a:t>R. Losito | Sustainability at CERN now and future | UK-HEP Forum | Abingdon</a:t>
            </a:r>
          </a:p>
        </p:txBody>
      </p:sp>
      <p:sp>
        <p:nvSpPr>
          <p:cNvPr id="4" name="Slide Number Placeholder 3"/>
          <p:cNvSpPr>
            <a:spLocks noGrp="1"/>
          </p:cNvSpPr>
          <p:nvPr>
            <p:ph type="sldNum" sz="quarter" idx="12"/>
          </p:nvPr>
        </p:nvSpPr>
        <p:spPr/>
        <p:txBody>
          <a:bodyPr/>
          <a:lstStyle/>
          <a:p>
            <a:fld id="{BCD55979-00CC-4874-A80E-0959E76EB92F}" type="slidenum">
              <a:rPr lang="en-GB" smtClean="0"/>
              <a:t>‹#›</a:t>
            </a:fld>
            <a:endParaRPr lang="en-GB"/>
          </a:p>
        </p:txBody>
      </p:sp>
    </p:spTree>
    <p:extLst>
      <p:ext uri="{BB962C8B-B14F-4D97-AF65-F5344CB8AC3E}">
        <p14:creationId xmlns:p14="http://schemas.microsoft.com/office/powerpoint/2010/main" val="293085864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solidFill>
                  <a:schemeClr val="tx1"/>
                </a:solidFill>
              </a:defRPr>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solidFill>
                  <a:schemeClr val="tx1"/>
                </a:solidFill>
              </a:defRPr>
            </a:lvl1pPr>
            <a:lvl2pPr>
              <a:defRPr sz="2800">
                <a:solidFill>
                  <a:schemeClr val="tx1"/>
                </a:solidFill>
              </a:defRPr>
            </a:lvl2pPr>
            <a:lvl3pPr>
              <a:defRPr sz="2400">
                <a:solidFill>
                  <a:schemeClr val="tx1"/>
                </a:solidFill>
              </a:defRPr>
            </a:lvl3pPr>
            <a:lvl4pPr>
              <a:defRPr sz="2000">
                <a:solidFill>
                  <a:schemeClr val="tx1"/>
                </a:solidFill>
              </a:defRPr>
            </a:lvl4pPr>
            <a:lvl5pPr>
              <a:defRPr sz="2000">
                <a:solidFill>
                  <a:schemeClr val="tx1"/>
                </a:solidFill>
              </a:defRPr>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r>
              <a:rPr lang="en-US"/>
              <a:t>26 November 2024</a:t>
            </a:r>
            <a:endParaRPr lang="en-GB"/>
          </a:p>
        </p:txBody>
      </p:sp>
      <p:sp>
        <p:nvSpPr>
          <p:cNvPr id="6" name="Footer Placeholder 5"/>
          <p:cNvSpPr>
            <a:spLocks noGrp="1"/>
          </p:cNvSpPr>
          <p:nvPr>
            <p:ph type="ftr" sz="quarter" idx="11"/>
          </p:nvPr>
        </p:nvSpPr>
        <p:spPr/>
        <p:txBody>
          <a:bodyPr/>
          <a:lstStyle/>
          <a:p>
            <a:r>
              <a:rPr lang="en-GB"/>
              <a:t>R. Losito | Sustainability at CERN now and future | UK-HEP Forum | Abingdon</a:t>
            </a:r>
          </a:p>
        </p:txBody>
      </p:sp>
      <p:sp>
        <p:nvSpPr>
          <p:cNvPr id="7" name="Slide Number Placeholder 6"/>
          <p:cNvSpPr>
            <a:spLocks noGrp="1"/>
          </p:cNvSpPr>
          <p:nvPr>
            <p:ph type="sldNum" sz="quarter" idx="12"/>
          </p:nvPr>
        </p:nvSpPr>
        <p:spPr/>
        <p:txBody>
          <a:bodyPr/>
          <a:lstStyle/>
          <a:p>
            <a:fld id="{BCD55979-00CC-4874-A80E-0959E76EB92F}" type="slidenum">
              <a:rPr lang="en-GB" smtClean="0"/>
              <a:t>‹#›</a:t>
            </a:fld>
            <a:endParaRPr lang="en-GB"/>
          </a:p>
        </p:txBody>
      </p:sp>
    </p:spTree>
    <p:extLst>
      <p:ext uri="{BB962C8B-B14F-4D97-AF65-F5344CB8AC3E}">
        <p14:creationId xmlns:p14="http://schemas.microsoft.com/office/powerpoint/2010/main" val="382758756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solidFill>
                  <a:schemeClr val="tx1"/>
                </a:solidFill>
              </a:defRPr>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r>
              <a:rPr lang="en-US"/>
              <a:t>26 November 2024</a:t>
            </a:r>
            <a:endParaRPr lang="en-GB"/>
          </a:p>
        </p:txBody>
      </p:sp>
      <p:sp>
        <p:nvSpPr>
          <p:cNvPr id="6" name="Footer Placeholder 5"/>
          <p:cNvSpPr>
            <a:spLocks noGrp="1"/>
          </p:cNvSpPr>
          <p:nvPr>
            <p:ph type="ftr" sz="quarter" idx="11"/>
          </p:nvPr>
        </p:nvSpPr>
        <p:spPr/>
        <p:txBody>
          <a:bodyPr/>
          <a:lstStyle/>
          <a:p>
            <a:r>
              <a:rPr lang="en-GB"/>
              <a:t>R. Losito | Sustainability at CERN now and future | UK-HEP Forum | Abingdon</a:t>
            </a:r>
          </a:p>
        </p:txBody>
      </p:sp>
      <p:sp>
        <p:nvSpPr>
          <p:cNvPr id="7" name="Slide Number Placeholder 6"/>
          <p:cNvSpPr>
            <a:spLocks noGrp="1"/>
          </p:cNvSpPr>
          <p:nvPr>
            <p:ph type="sldNum" sz="quarter" idx="12"/>
          </p:nvPr>
        </p:nvSpPr>
        <p:spPr/>
        <p:txBody>
          <a:bodyPr/>
          <a:lstStyle/>
          <a:p>
            <a:fld id="{BCD55979-00CC-4874-A80E-0959E76EB92F}" type="slidenum">
              <a:rPr lang="en-GB" smtClean="0"/>
              <a:t>‹#›</a:t>
            </a:fld>
            <a:endParaRPr lang="en-GB"/>
          </a:p>
        </p:txBody>
      </p:sp>
    </p:spTree>
    <p:extLst>
      <p:ext uri="{BB962C8B-B14F-4D97-AF65-F5344CB8AC3E}">
        <p14:creationId xmlns:p14="http://schemas.microsoft.com/office/powerpoint/2010/main" val="112397110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Subtitle and Comparison">
    <p:spTree>
      <p:nvGrpSpPr>
        <p:cNvPr id="1" name=""/>
        <p:cNvGrpSpPr/>
        <p:nvPr/>
      </p:nvGrpSpPr>
      <p:grpSpPr>
        <a:xfrm>
          <a:off x="0" y="0"/>
          <a:ext cx="0" cy="0"/>
          <a:chOff x="0" y="0"/>
          <a:chExt cx="0" cy="0"/>
        </a:xfrm>
      </p:grpSpPr>
      <p:sp>
        <p:nvSpPr>
          <p:cNvPr id="2" name="Title 1"/>
          <p:cNvSpPr>
            <a:spLocks noGrp="1"/>
          </p:cNvSpPr>
          <p:nvPr>
            <p:ph type="title"/>
          </p:nvPr>
        </p:nvSpPr>
        <p:spPr>
          <a:xfrm>
            <a:off x="407989" y="365127"/>
            <a:ext cx="11380812" cy="10842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407989" y="1592264"/>
            <a:ext cx="5616575" cy="668337"/>
          </a:xfrm>
        </p:spPr>
        <p:txBody>
          <a:bodyPr anchor="t" anchorCtr="0"/>
          <a:lstStyle>
            <a:lvl1pPr marL="0" indent="0">
              <a:buNone/>
              <a:defRPr sz="2400" b="1">
                <a:solidFill>
                  <a:schemeClr val="accent2"/>
                </a:solidFill>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407989" y="2427287"/>
            <a:ext cx="5616575" cy="3762376"/>
          </a:xfrm>
        </p:spPr>
        <p:txBody>
          <a:bodyPr/>
          <a:lstStyle>
            <a:lvl1pPr marL="323992" indent="-323992">
              <a:buFont typeface="Arial" panose="020B0604020202020204" pitchFamily="34" charset="0"/>
              <a:buChar char="•"/>
              <a:defRPr/>
            </a:lvl1pPr>
          </a:lstStyle>
          <a:p>
            <a:pPr lvl="0"/>
            <a:r>
              <a:rPr lang="en-US"/>
              <a:t>Click to edit Master text styles</a:t>
            </a:r>
          </a:p>
          <a:p>
            <a:pPr lvl="1"/>
            <a:r>
              <a:rPr lang="en-US"/>
              <a:t>Second level</a:t>
            </a:r>
          </a:p>
          <a:p>
            <a:pPr lvl="2"/>
            <a:r>
              <a:rPr lang="en-US"/>
              <a:t>Third level</a:t>
            </a:r>
          </a:p>
          <a:p>
            <a:pPr lvl="3"/>
            <a:r>
              <a:rPr lang="en-US"/>
              <a:t>Fourth level</a:t>
            </a:r>
          </a:p>
        </p:txBody>
      </p:sp>
      <p:sp>
        <p:nvSpPr>
          <p:cNvPr id="5" name="Text Placeholder 4"/>
          <p:cNvSpPr>
            <a:spLocks noGrp="1"/>
          </p:cNvSpPr>
          <p:nvPr>
            <p:ph type="body" sz="quarter" idx="3"/>
          </p:nvPr>
        </p:nvSpPr>
        <p:spPr>
          <a:xfrm>
            <a:off x="6172200" y="1604966"/>
            <a:ext cx="5616600" cy="655634"/>
          </a:xfrm>
        </p:spPr>
        <p:txBody>
          <a:bodyPr anchor="t" anchorCtr="0"/>
          <a:lstStyle>
            <a:lvl1pPr marL="0" indent="0">
              <a:buNone/>
              <a:defRPr sz="2400" b="1">
                <a:solidFill>
                  <a:schemeClr val="accent2"/>
                </a:solidFill>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427287"/>
            <a:ext cx="5611813" cy="3762376"/>
          </a:xfrm>
        </p:spPr>
        <p:txBody>
          <a:bodyPr/>
          <a:lstStyle>
            <a:lvl1pPr marL="323992" indent="-323992">
              <a:buFont typeface="Arial" panose="020B0604020202020204" pitchFamily="34" charset="0"/>
              <a:buChar char="•"/>
              <a:defRPr/>
            </a:lvl1pPr>
          </a:lstStyle>
          <a:p>
            <a:pPr lvl="0"/>
            <a:r>
              <a:rPr lang="en-US"/>
              <a:t>Click to edit Master text styles</a:t>
            </a:r>
          </a:p>
          <a:p>
            <a:pPr lvl="1"/>
            <a:r>
              <a:rPr lang="en-US"/>
              <a:t>Second level</a:t>
            </a:r>
          </a:p>
          <a:p>
            <a:pPr lvl="2"/>
            <a:r>
              <a:rPr lang="en-US"/>
              <a:t>Third level</a:t>
            </a:r>
          </a:p>
          <a:p>
            <a:pPr lvl="3"/>
            <a:r>
              <a:rPr lang="en-US"/>
              <a:t>Fourth level</a:t>
            </a:r>
          </a:p>
        </p:txBody>
      </p:sp>
      <p:sp>
        <p:nvSpPr>
          <p:cNvPr id="10" name="Date Placeholder 9">
            <a:extLst>
              <a:ext uri="{FF2B5EF4-FFF2-40B4-BE49-F238E27FC236}">
                <a16:creationId xmlns:a16="http://schemas.microsoft.com/office/drawing/2014/main" id="{0B511762-E0C9-6C4A-9015-D9D3D4FF97C2}"/>
              </a:ext>
            </a:extLst>
          </p:cNvPr>
          <p:cNvSpPr>
            <a:spLocks noGrp="1"/>
          </p:cNvSpPr>
          <p:nvPr>
            <p:ph type="dt" sz="half" idx="10"/>
          </p:nvPr>
        </p:nvSpPr>
        <p:spPr/>
        <p:txBody>
          <a:bodyPr/>
          <a:lstStyle/>
          <a:p>
            <a:r>
              <a:rPr lang="en-US"/>
              <a:t>26 November 2024</a:t>
            </a:r>
            <a:endParaRPr lang="en-US" dirty="0"/>
          </a:p>
        </p:txBody>
      </p:sp>
      <p:sp>
        <p:nvSpPr>
          <p:cNvPr id="11" name="Footer Placeholder 10">
            <a:extLst>
              <a:ext uri="{FF2B5EF4-FFF2-40B4-BE49-F238E27FC236}">
                <a16:creationId xmlns:a16="http://schemas.microsoft.com/office/drawing/2014/main" id="{E2689900-D127-9840-8E06-B694B9FE1267}"/>
              </a:ext>
            </a:extLst>
          </p:cNvPr>
          <p:cNvSpPr>
            <a:spLocks noGrp="1"/>
          </p:cNvSpPr>
          <p:nvPr>
            <p:ph type="ftr" sz="quarter" idx="11"/>
          </p:nvPr>
        </p:nvSpPr>
        <p:spPr/>
        <p:txBody>
          <a:bodyPr/>
          <a:lstStyle/>
          <a:p>
            <a:r>
              <a:rPr lang="en-GB"/>
              <a:t>R. Losito | Sustainability at CERN now and future | UK-HEP Forum | Abingdon</a:t>
            </a:r>
            <a:endParaRPr lang="en-US" dirty="0"/>
          </a:p>
        </p:txBody>
      </p:sp>
      <p:sp>
        <p:nvSpPr>
          <p:cNvPr id="12" name="Slide Number Placeholder 11">
            <a:extLst>
              <a:ext uri="{FF2B5EF4-FFF2-40B4-BE49-F238E27FC236}">
                <a16:creationId xmlns:a16="http://schemas.microsoft.com/office/drawing/2014/main" id="{7B398DFD-572D-D549-8BBF-A86A1DFF026F}"/>
              </a:ext>
            </a:extLst>
          </p:cNvPr>
          <p:cNvSpPr>
            <a:spLocks noGrp="1"/>
          </p:cNvSpPr>
          <p:nvPr>
            <p:ph type="sldNum" sz="quarter" idx="12"/>
          </p:nvPr>
        </p:nvSpPr>
        <p:spPr/>
        <p:txBody>
          <a:bodyPr/>
          <a:lstStyle/>
          <a:p>
            <a:fld id="{36B5EA5A-BC32-A742-B11B-8E7414D5B535}" type="slidenum">
              <a:rPr lang="en-US" smtClean="0"/>
              <a:pPr/>
              <a:t>‹#›</a:t>
            </a:fld>
            <a:endParaRPr lang="en-US" dirty="0"/>
          </a:p>
        </p:txBody>
      </p:sp>
    </p:spTree>
    <p:extLst>
      <p:ext uri="{BB962C8B-B14F-4D97-AF65-F5344CB8AC3E}">
        <p14:creationId xmlns:p14="http://schemas.microsoft.com/office/powerpoint/2010/main" val="138551627"/>
      </p:ext>
    </p:extLst>
  </p:cSld>
  <p:clrMapOvr>
    <a:masterClrMapping/>
  </p:clrMapOvr>
  <p:extLst>
    <p:ext uri="{DCECCB84-F9BA-43D5-87BE-67443E8EF086}">
      <p15:sldGuideLst xmlns:p15="http://schemas.microsoft.com/office/powerpoint/2012/main">
        <p15:guide id="1" orient="horz" pos="1434">
          <p15:clr>
            <a:srgbClr val="FBAE40"/>
          </p15:clr>
        </p15:guide>
        <p15:guide id="2" orient="horz" pos="1525">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2 Conten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07989" y="1592264"/>
            <a:ext cx="5616575" cy="4608512"/>
          </a:xfrm>
        </p:spPr>
        <p:txBody>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Content Placeholder 3"/>
          <p:cNvSpPr>
            <a:spLocks noGrp="1"/>
          </p:cNvSpPr>
          <p:nvPr>
            <p:ph sz="half" idx="2"/>
          </p:nvPr>
        </p:nvSpPr>
        <p:spPr>
          <a:xfrm>
            <a:off x="6172200" y="1592266"/>
            <a:ext cx="5611813" cy="4608511"/>
          </a:xfrm>
        </p:spPr>
        <p:txBody>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8" name="Date Placeholder 7">
            <a:extLst>
              <a:ext uri="{FF2B5EF4-FFF2-40B4-BE49-F238E27FC236}">
                <a16:creationId xmlns:a16="http://schemas.microsoft.com/office/drawing/2014/main" id="{E3A8A69A-7619-C44B-A930-6AC38A3F8BC7}"/>
              </a:ext>
            </a:extLst>
          </p:cNvPr>
          <p:cNvSpPr>
            <a:spLocks noGrp="1"/>
          </p:cNvSpPr>
          <p:nvPr>
            <p:ph type="dt" sz="half" idx="10"/>
          </p:nvPr>
        </p:nvSpPr>
        <p:spPr/>
        <p:txBody>
          <a:bodyPr/>
          <a:lstStyle/>
          <a:p>
            <a:r>
              <a:rPr lang="en-US"/>
              <a:t>26 November 2024</a:t>
            </a:r>
            <a:endParaRPr lang="en-US" dirty="0"/>
          </a:p>
        </p:txBody>
      </p:sp>
      <p:sp>
        <p:nvSpPr>
          <p:cNvPr id="9" name="Footer Placeholder 8">
            <a:extLst>
              <a:ext uri="{FF2B5EF4-FFF2-40B4-BE49-F238E27FC236}">
                <a16:creationId xmlns:a16="http://schemas.microsoft.com/office/drawing/2014/main" id="{9B55D6E3-4871-704B-B795-99BD30EABFEE}"/>
              </a:ext>
            </a:extLst>
          </p:cNvPr>
          <p:cNvSpPr>
            <a:spLocks noGrp="1"/>
          </p:cNvSpPr>
          <p:nvPr>
            <p:ph type="ftr" sz="quarter" idx="11"/>
          </p:nvPr>
        </p:nvSpPr>
        <p:spPr/>
        <p:txBody>
          <a:bodyPr/>
          <a:lstStyle/>
          <a:p>
            <a:r>
              <a:rPr lang="en-GB"/>
              <a:t>R. Losito | Sustainability at CERN now and future | UK-HEP Forum | Abingdon</a:t>
            </a:r>
            <a:endParaRPr lang="en-US" dirty="0"/>
          </a:p>
        </p:txBody>
      </p:sp>
      <p:sp>
        <p:nvSpPr>
          <p:cNvPr id="10" name="Slide Number Placeholder 9">
            <a:extLst>
              <a:ext uri="{FF2B5EF4-FFF2-40B4-BE49-F238E27FC236}">
                <a16:creationId xmlns:a16="http://schemas.microsoft.com/office/drawing/2014/main" id="{BEE4B464-E744-A34F-B223-6B554979B8EC}"/>
              </a:ext>
            </a:extLst>
          </p:cNvPr>
          <p:cNvSpPr>
            <a:spLocks noGrp="1"/>
          </p:cNvSpPr>
          <p:nvPr>
            <p:ph type="sldNum" sz="quarter" idx="12"/>
          </p:nvPr>
        </p:nvSpPr>
        <p:spPr/>
        <p:txBody>
          <a:bodyPr/>
          <a:lstStyle/>
          <a:p>
            <a:fld id="{36B5EA5A-BC32-A742-B11B-8E7414D5B535}" type="slidenum">
              <a:rPr lang="en-US" smtClean="0"/>
              <a:pPr/>
              <a:t>‹#›</a:t>
            </a:fld>
            <a:endParaRPr lang="en-US" dirty="0"/>
          </a:p>
        </p:txBody>
      </p:sp>
    </p:spTree>
    <p:extLst>
      <p:ext uri="{BB962C8B-B14F-4D97-AF65-F5344CB8AC3E}">
        <p14:creationId xmlns:p14="http://schemas.microsoft.com/office/powerpoint/2010/main" val="193106999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Bulleted Content">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p:txBody>
          <a:bodyPr/>
          <a:lstStyle>
            <a:lvl1pPr marL="342891" indent="-342891">
              <a:buFont typeface="Arial" panose="020B0604020202020204" pitchFamily="34" charset="0"/>
              <a:buChar char="•"/>
              <a:defRPr>
                <a:solidFill>
                  <a:schemeClr val="tx2">
                    <a:lumMod val="50000"/>
                  </a:schemeClr>
                </a:solidFill>
              </a:defRPr>
            </a:lvl1pPr>
            <a:lvl2pPr marL="628635" indent="-261932">
              <a:buFont typeface="Arial" panose="020B0604020202020204" pitchFamily="34" charset="0"/>
              <a:buChar char="•"/>
              <a:tabLst/>
              <a:defRPr sz="1800">
                <a:solidFill>
                  <a:schemeClr val="tx2">
                    <a:lumMod val="50000"/>
                  </a:schemeClr>
                </a:solidFill>
              </a:defRPr>
            </a:lvl2pPr>
            <a:lvl3pPr marL="888978" indent="-260344">
              <a:buSzPct val="100000"/>
              <a:buFont typeface="Arial" panose="020B0604020202020204" pitchFamily="34" charset="0"/>
              <a:buChar char="•"/>
              <a:tabLst/>
              <a:defRPr sz="1800">
                <a:solidFill>
                  <a:schemeClr val="tx2">
                    <a:lumMod val="50000"/>
                  </a:schemeClr>
                </a:solidFill>
              </a:defRPr>
            </a:lvl3pPr>
            <a:lvl4pPr marL="1209644" indent="-269868">
              <a:buSzPct val="100000"/>
              <a:buFont typeface="Arial" panose="020B0604020202020204" pitchFamily="34" charset="0"/>
              <a:buChar char="•"/>
              <a:tabLst/>
              <a:defRPr sz="1600">
                <a:solidFill>
                  <a:schemeClr val="tx2">
                    <a:lumMod val="50000"/>
                  </a:schemeClr>
                </a:solidFill>
              </a:defRPr>
            </a:lvl4pPr>
            <a:lvl5pPr marL="2057349" indent="-228594">
              <a:buSzPct val="100000"/>
              <a:buFont typeface="Arial" charset="0"/>
              <a:buChar char="•"/>
              <a:defRPr>
                <a:solidFill>
                  <a:schemeClr val="tx2">
                    <a:lumMod val="5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0"/>
            <a:endParaRPr lang="en-US" dirty="0"/>
          </a:p>
        </p:txBody>
      </p:sp>
      <p:sp>
        <p:nvSpPr>
          <p:cNvPr id="7" name="Title 6">
            <a:extLst>
              <a:ext uri="{FF2B5EF4-FFF2-40B4-BE49-F238E27FC236}">
                <a16:creationId xmlns:a16="http://schemas.microsoft.com/office/drawing/2014/main" id="{2ED6D585-D452-F44C-919B-4BD50B663172}"/>
              </a:ext>
            </a:extLst>
          </p:cNvPr>
          <p:cNvSpPr>
            <a:spLocks noGrp="1"/>
          </p:cNvSpPr>
          <p:nvPr>
            <p:ph type="title"/>
          </p:nvPr>
        </p:nvSpPr>
        <p:spPr/>
        <p:txBody>
          <a:bodyPr/>
          <a:lstStyle/>
          <a:p>
            <a:r>
              <a:rPr lang="en-US"/>
              <a:t>Click to edit Master title style</a:t>
            </a:r>
            <a:endParaRPr lang="en-US" dirty="0"/>
          </a:p>
        </p:txBody>
      </p:sp>
      <p:sp>
        <p:nvSpPr>
          <p:cNvPr id="11" name="Date Placeholder 10">
            <a:extLst>
              <a:ext uri="{FF2B5EF4-FFF2-40B4-BE49-F238E27FC236}">
                <a16:creationId xmlns:a16="http://schemas.microsoft.com/office/drawing/2014/main" id="{1B478EFE-6141-4244-92ED-79EEE9222B1A}"/>
              </a:ext>
            </a:extLst>
          </p:cNvPr>
          <p:cNvSpPr>
            <a:spLocks noGrp="1"/>
          </p:cNvSpPr>
          <p:nvPr>
            <p:ph type="dt" sz="half" idx="10"/>
          </p:nvPr>
        </p:nvSpPr>
        <p:spPr/>
        <p:txBody>
          <a:bodyPr/>
          <a:lstStyle/>
          <a:p>
            <a:r>
              <a:rPr lang="en-US"/>
              <a:t>26 November 2024</a:t>
            </a:r>
            <a:endParaRPr lang="en-US" dirty="0"/>
          </a:p>
        </p:txBody>
      </p:sp>
      <p:sp>
        <p:nvSpPr>
          <p:cNvPr id="12" name="Footer Placeholder 11">
            <a:extLst>
              <a:ext uri="{FF2B5EF4-FFF2-40B4-BE49-F238E27FC236}">
                <a16:creationId xmlns:a16="http://schemas.microsoft.com/office/drawing/2014/main" id="{8FF044A7-6055-B744-AD25-E9D675BBE602}"/>
              </a:ext>
            </a:extLst>
          </p:cNvPr>
          <p:cNvSpPr>
            <a:spLocks noGrp="1"/>
          </p:cNvSpPr>
          <p:nvPr>
            <p:ph type="ftr" sz="quarter" idx="11"/>
          </p:nvPr>
        </p:nvSpPr>
        <p:spPr/>
        <p:txBody>
          <a:bodyPr/>
          <a:lstStyle/>
          <a:p>
            <a:r>
              <a:rPr lang="en-GB"/>
              <a:t>R. Losito | Sustainability at CERN now and future | UK-HEP Forum | Abingdon</a:t>
            </a:r>
            <a:endParaRPr lang="en-US" dirty="0"/>
          </a:p>
        </p:txBody>
      </p:sp>
      <p:sp>
        <p:nvSpPr>
          <p:cNvPr id="13" name="Slide Number Placeholder 12">
            <a:extLst>
              <a:ext uri="{FF2B5EF4-FFF2-40B4-BE49-F238E27FC236}">
                <a16:creationId xmlns:a16="http://schemas.microsoft.com/office/drawing/2014/main" id="{372E3875-F7E3-A247-8E75-A4EC4E79429B}"/>
              </a:ext>
            </a:extLst>
          </p:cNvPr>
          <p:cNvSpPr>
            <a:spLocks noGrp="1"/>
          </p:cNvSpPr>
          <p:nvPr>
            <p:ph type="sldNum" sz="quarter" idx="12"/>
          </p:nvPr>
        </p:nvSpPr>
        <p:spPr/>
        <p:txBody>
          <a:bodyPr/>
          <a:lstStyle/>
          <a:p>
            <a:fld id="{36B5EA5A-BC32-A742-B11B-8E7414D5B535}" type="slidenum">
              <a:rPr lang="en-US" smtClean="0"/>
              <a:pPr/>
              <a:t>‹#›</a:t>
            </a:fld>
            <a:endParaRPr lang="en-US" dirty="0"/>
          </a:p>
        </p:txBody>
      </p:sp>
    </p:spTree>
    <p:extLst>
      <p:ext uri="{BB962C8B-B14F-4D97-AF65-F5344CB8AC3E}">
        <p14:creationId xmlns:p14="http://schemas.microsoft.com/office/powerpoint/2010/main" val="326405481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Logo Slide">
    <p:bg>
      <p:bgPr>
        <a:solidFill>
          <a:schemeClr val="tx1"/>
        </a:solidFill>
        <a:effectLst/>
      </p:bgPr>
    </p:bg>
    <p:spTree>
      <p:nvGrpSpPr>
        <p:cNvPr id="1" name=""/>
        <p:cNvGrpSpPr/>
        <p:nvPr/>
      </p:nvGrpSpPr>
      <p:grpSpPr>
        <a:xfrm>
          <a:off x="0" y="0"/>
          <a:ext cx="0" cy="0"/>
          <a:chOff x="0" y="0"/>
          <a:chExt cx="0" cy="0"/>
        </a:xfrm>
      </p:grpSpPr>
      <p:pic>
        <p:nvPicPr>
          <p:cNvPr id="4" name="Image 2" descr="logooutline.eps">
            <a:extLst>
              <a:ext uri="{FF2B5EF4-FFF2-40B4-BE49-F238E27FC236}">
                <a16:creationId xmlns:a16="http://schemas.microsoft.com/office/drawing/2014/main" id="{ED75A508-7D60-F841-B3C4-7CB2A400A84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36403" y="2169047"/>
            <a:ext cx="2520000" cy="2494674"/>
          </a:xfrm>
          <a:prstGeom prst="rect">
            <a:avLst/>
          </a:prstGeom>
        </p:spPr>
      </p:pic>
    </p:spTree>
    <p:extLst>
      <p:ext uri="{BB962C8B-B14F-4D97-AF65-F5344CB8AC3E}">
        <p14:creationId xmlns:p14="http://schemas.microsoft.com/office/powerpoint/2010/main" val="478893530"/>
      </p:ext>
    </p:extLst>
  </p:cSld>
  <p:clrMapOvr>
    <a:masterClrMapping/>
  </p:clrMapOvr>
  <p:extLst>
    <p:ext uri="{DCECCB84-F9BA-43D5-87BE-67443E8EF086}">
      <p15:sldGuideLst xmlns:p15="http://schemas.microsoft.com/office/powerpoint/2012/main">
        <p15:guide id="1" orient="horz" pos="216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ulleted Content">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p:txBody>
          <a:bodyPr/>
          <a:lstStyle>
            <a:lvl1pPr marL="342900" indent="-342900">
              <a:buFont typeface="Arial" panose="020B0604020202020204" pitchFamily="34" charset="0"/>
              <a:buChar char="•"/>
              <a:defRPr>
                <a:solidFill>
                  <a:srgbClr val="0033A0"/>
                </a:solidFill>
              </a:defRPr>
            </a:lvl1pPr>
            <a:lvl2pPr marL="628650" indent="-261938">
              <a:buFont typeface="Arial" panose="020B0604020202020204" pitchFamily="34" charset="0"/>
              <a:buChar char="•"/>
              <a:tabLst/>
              <a:defRPr sz="1800">
                <a:solidFill>
                  <a:srgbClr val="0033A0"/>
                </a:solidFill>
              </a:defRPr>
            </a:lvl2pPr>
            <a:lvl3pPr marL="889000" indent="-260350">
              <a:buSzPct val="100000"/>
              <a:buFont typeface="Arial" panose="020B0604020202020204" pitchFamily="34" charset="0"/>
              <a:buChar char="•"/>
              <a:tabLst/>
              <a:defRPr sz="1800">
                <a:solidFill>
                  <a:srgbClr val="0033A0"/>
                </a:solidFill>
              </a:defRPr>
            </a:lvl3pPr>
            <a:lvl4pPr marL="1209675" indent="-269875">
              <a:buSzPct val="100000"/>
              <a:buFont typeface="Arial" panose="020B0604020202020204" pitchFamily="34" charset="0"/>
              <a:buChar char="•"/>
              <a:tabLst/>
              <a:defRPr sz="1600">
                <a:solidFill>
                  <a:srgbClr val="0033A0"/>
                </a:solidFill>
              </a:defRPr>
            </a:lvl4pPr>
            <a:lvl5pPr marL="2057400" indent="-228600">
              <a:buSzPct val="100000"/>
              <a:buFont typeface="Arial" charset="0"/>
              <a:buChar char="•"/>
              <a:defRPr>
                <a:solidFill>
                  <a:schemeClr val="tx2">
                    <a:lumMod val="5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0"/>
            <a:endParaRPr lang="en-US" dirty="0"/>
          </a:p>
        </p:txBody>
      </p:sp>
      <p:sp>
        <p:nvSpPr>
          <p:cNvPr id="7" name="Title 6">
            <a:extLst>
              <a:ext uri="{FF2B5EF4-FFF2-40B4-BE49-F238E27FC236}">
                <a16:creationId xmlns:a16="http://schemas.microsoft.com/office/drawing/2014/main" id="{2ED6D585-D452-F44C-919B-4BD50B663172}"/>
              </a:ext>
            </a:extLst>
          </p:cNvPr>
          <p:cNvSpPr>
            <a:spLocks noGrp="1"/>
          </p:cNvSpPr>
          <p:nvPr>
            <p:ph type="title"/>
          </p:nvPr>
        </p:nvSpPr>
        <p:spPr/>
        <p:txBody>
          <a:bodyPr/>
          <a:lstStyle/>
          <a:p>
            <a:r>
              <a:rPr lang="en-US"/>
              <a:t>Click to edit Master title style</a:t>
            </a:r>
            <a:endParaRPr lang="en-US" dirty="0"/>
          </a:p>
        </p:txBody>
      </p:sp>
      <p:sp>
        <p:nvSpPr>
          <p:cNvPr id="11" name="Date Placeholder 10">
            <a:extLst>
              <a:ext uri="{FF2B5EF4-FFF2-40B4-BE49-F238E27FC236}">
                <a16:creationId xmlns:a16="http://schemas.microsoft.com/office/drawing/2014/main" id="{1B478EFE-6141-4244-92ED-79EEE9222B1A}"/>
              </a:ext>
            </a:extLst>
          </p:cNvPr>
          <p:cNvSpPr>
            <a:spLocks noGrp="1"/>
          </p:cNvSpPr>
          <p:nvPr>
            <p:ph type="dt" sz="half" idx="10"/>
          </p:nvPr>
        </p:nvSpPr>
        <p:spPr/>
        <p:txBody>
          <a:bodyPr/>
          <a:lstStyle/>
          <a:p>
            <a:r>
              <a:rPr lang="en-US"/>
              <a:t>26 November 2024</a:t>
            </a:r>
            <a:endParaRPr lang="en-US" dirty="0"/>
          </a:p>
        </p:txBody>
      </p:sp>
      <p:sp>
        <p:nvSpPr>
          <p:cNvPr id="12" name="Footer Placeholder 11">
            <a:extLst>
              <a:ext uri="{FF2B5EF4-FFF2-40B4-BE49-F238E27FC236}">
                <a16:creationId xmlns:a16="http://schemas.microsoft.com/office/drawing/2014/main" id="{8FF044A7-6055-B744-AD25-E9D675BBE602}"/>
              </a:ext>
            </a:extLst>
          </p:cNvPr>
          <p:cNvSpPr>
            <a:spLocks noGrp="1"/>
          </p:cNvSpPr>
          <p:nvPr>
            <p:ph type="ftr" sz="quarter" idx="11"/>
          </p:nvPr>
        </p:nvSpPr>
        <p:spPr/>
        <p:txBody>
          <a:bodyPr/>
          <a:lstStyle/>
          <a:p>
            <a:r>
              <a:rPr lang="en-GB"/>
              <a:t>R. Losito | Sustainability at CERN now and future | UK-HEP Forum | Abingdon</a:t>
            </a:r>
            <a:endParaRPr lang="en-US" dirty="0"/>
          </a:p>
        </p:txBody>
      </p:sp>
      <p:sp>
        <p:nvSpPr>
          <p:cNvPr id="13" name="Slide Number Placeholder 12">
            <a:extLst>
              <a:ext uri="{FF2B5EF4-FFF2-40B4-BE49-F238E27FC236}">
                <a16:creationId xmlns:a16="http://schemas.microsoft.com/office/drawing/2014/main" id="{372E3875-F7E3-A247-8E75-A4EC4E79429B}"/>
              </a:ext>
            </a:extLst>
          </p:cNvPr>
          <p:cNvSpPr>
            <a:spLocks noGrp="1"/>
          </p:cNvSpPr>
          <p:nvPr>
            <p:ph type="sldNum" sz="quarter" idx="12"/>
          </p:nvPr>
        </p:nvSpPr>
        <p:spPr/>
        <p:txBody>
          <a:bodyPr/>
          <a:lstStyle/>
          <a:p>
            <a:fld id="{36B5EA5A-BC32-A742-B11B-8E7414D5B535}" type="slidenum">
              <a:rPr lang="en-US" smtClean="0"/>
              <a:pPr/>
              <a:t>‹#›</a:t>
            </a:fld>
            <a:endParaRPr lang="en-US" dirty="0"/>
          </a:p>
        </p:txBody>
      </p:sp>
    </p:spTree>
    <p:extLst>
      <p:ext uri="{BB962C8B-B14F-4D97-AF65-F5344CB8AC3E}">
        <p14:creationId xmlns:p14="http://schemas.microsoft.com/office/powerpoint/2010/main" val="251983253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 preserve="1">
  <p:cSld name="Title Slide  ">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0461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noAutofit/>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7" name="Date Placeholder 6">
            <a:extLst>
              <a:ext uri="{FF2B5EF4-FFF2-40B4-BE49-F238E27FC236}">
                <a16:creationId xmlns:a16="http://schemas.microsoft.com/office/drawing/2014/main" id="{119B3E2A-0B0F-434E-B8B5-23D05F72C797}"/>
              </a:ext>
            </a:extLst>
          </p:cNvPr>
          <p:cNvSpPr>
            <a:spLocks noGrp="1"/>
          </p:cNvSpPr>
          <p:nvPr>
            <p:ph type="dt" sz="half" idx="10"/>
          </p:nvPr>
        </p:nvSpPr>
        <p:spPr/>
        <p:txBody>
          <a:bodyPr/>
          <a:lstStyle/>
          <a:p>
            <a:r>
              <a:rPr lang="en-US"/>
              <a:t>16/10/2024</a:t>
            </a:r>
            <a:endParaRPr lang="en-US" dirty="0"/>
          </a:p>
        </p:txBody>
      </p:sp>
      <p:sp>
        <p:nvSpPr>
          <p:cNvPr id="8" name="Footer Placeholder 7">
            <a:extLst>
              <a:ext uri="{FF2B5EF4-FFF2-40B4-BE49-F238E27FC236}">
                <a16:creationId xmlns:a16="http://schemas.microsoft.com/office/drawing/2014/main" id="{33CECA80-B569-3D47-B163-138B2BA81B88}"/>
              </a:ext>
            </a:extLst>
          </p:cNvPr>
          <p:cNvSpPr>
            <a:spLocks noGrp="1"/>
          </p:cNvSpPr>
          <p:nvPr>
            <p:ph type="ftr" sz="quarter" idx="11"/>
          </p:nvPr>
        </p:nvSpPr>
        <p:spPr/>
        <p:txBody>
          <a:bodyPr/>
          <a:lstStyle/>
          <a:p>
            <a:r>
              <a:rPr lang="en-GB"/>
              <a:t>R. Losito | Sustainability and Future Accelerators, challenge or opportunity? </a:t>
            </a:r>
            <a:endParaRPr lang="en-US" dirty="0"/>
          </a:p>
        </p:txBody>
      </p:sp>
      <p:sp>
        <p:nvSpPr>
          <p:cNvPr id="9" name="Slide Number Placeholder 8">
            <a:extLst>
              <a:ext uri="{FF2B5EF4-FFF2-40B4-BE49-F238E27FC236}">
                <a16:creationId xmlns:a16="http://schemas.microsoft.com/office/drawing/2014/main" id="{EFD8CA65-7C13-A442-AF74-D3BBDBCB28BF}"/>
              </a:ext>
            </a:extLst>
          </p:cNvPr>
          <p:cNvSpPr>
            <a:spLocks noGrp="1"/>
          </p:cNvSpPr>
          <p:nvPr>
            <p:ph type="sldNum" sz="quarter" idx="12"/>
          </p:nvPr>
        </p:nvSpPr>
        <p:spPr/>
        <p:txBody>
          <a:bodyPr/>
          <a:lstStyle/>
          <a:p>
            <a:fld id="{36B5EA5A-BC32-A742-B11B-8E7414D5B535}" type="slidenum">
              <a:rPr lang="en-US" smtClean="0"/>
              <a:pPr/>
              <a:t>‹#›</a:t>
            </a:fld>
            <a:endParaRPr lang="en-US" dirty="0"/>
          </a:p>
        </p:txBody>
      </p:sp>
    </p:spTree>
    <p:extLst>
      <p:ext uri="{BB962C8B-B14F-4D97-AF65-F5344CB8AC3E}">
        <p14:creationId xmlns:p14="http://schemas.microsoft.com/office/powerpoint/2010/main" val="95392133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Title Slide with logo">
    <p:bg>
      <p:bgPr>
        <a:solidFill>
          <a:schemeClr val="tx1"/>
        </a:solidFill>
        <a:effectLst/>
      </p:bgPr>
    </p:bg>
    <p:spTree>
      <p:nvGrpSpPr>
        <p:cNvPr id="1" name=""/>
        <p:cNvGrpSpPr/>
        <p:nvPr/>
      </p:nvGrpSpPr>
      <p:grpSpPr>
        <a:xfrm>
          <a:off x="0" y="0"/>
          <a:ext cx="0" cy="0"/>
          <a:chOff x="0" y="0"/>
          <a:chExt cx="0" cy="0"/>
        </a:xfrm>
      </p:grpSpPr>
      <p:pic>
        <p:nvPicPr>
          <p:cNvPr id="4" name="Image 2" descr="logooutline.eps">
            <a:extLst>
              <a:ext uri="{FF2B5EF4-FFF2-40B4-BE49-F238E27FC236}">
                <a16:creationId xmlns:a16="http://schemas.microsoft.com/office/drawing/2014/main" id="{ED75A508-7D60-F841-B3C4-7CB2A400A84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106130" y="710117"/>
            <a:ext cx="1990424" cy="1970420"/>
          </a:xfrm>
          <a:prstGeom prst="rect">
            <a:avLst/>
          </a:prstGeom>
        </p:spPr>
      </p:pic>
      <p:sp>
        <p:nvSpPr>
          <p:cNvPr id="3" name="Title 1">
            <a:extLst>
              <a:ext uri="{FF2B5EF4-FFF2-40B4-BE49-F238E27FC236}">
                <a16:creationId xmlns:a16="http://schemas.microsoft.com/office/drawing/2014/main" id="{56F8ADC9-30DB-1243-8F69-09A7AAEA849D}"/>
              </a:ext>
            </a:extLst>
          </p:cNvPr>
          <p:cNvSpPr>
            <a:spLocks noGrp="1"/>
          </p:cNvSpPr>
          <p:nvPr>
            <p:ph type="ctrTitle" hasCustomPrompt="1"/>
          </p:nvPr>
        </p:nvSpPr>
        <p:spPr>
          <a:xfrm>
            <a:off x="407987" y="3429000"/>
            <a:ext cx="11376025" cy="2153265"/>
          </a:xfrm>
        </p:spPr>
        <p:txBody>
          <a:bodyPr anchor="t" anchorCtr="0"/>
          <a:lstStyle>
            <a:lvl1pPr algn="l">
              <a:defRPr sz="5000">
                <a:solidFill>
                  <a:schemeClr val="bg1"/>
                </a:solidFill>
              </a:defRPr>
            </a:lvl1pPr>
          </a:lstStyle>
          <a:p>
            <a:r>
              <a:rPr lang="en-US" dirty="0"/>
              <a:t>Click to edit Master title style</a:t>
            </a:r>
            <a:br>
              <a:rPr lang="en-US" dirty="0"/>
            </a:br>
            <a:endParaRPr lang="en-US" dirty="0"/>
          </a:p>
        </p:txBody>
      </p:sp>
      <p:sp>
        <p:nvSpPr>
          <p:cNvPr id="5" name="Subtitle 2">
            <a:extLst>
              <a:ext uri="{FF2B5EF4-FFF2-40B4-BE49-F238E27FC236}">
                <a16:creationId xmlns:a16="http://schemas.microsoft.com/office/drawing/2014/main" id="{D56D6D28-7860-E045-9091-E722B9476DB3}"/>
              </a:ext>
            </a:extLst>
          </p:cNvPr>
          <p:cNvSpPr>
            <a:spLocks noGrp="1"/>
          </p:cNvSpPr>
          <p:nvPr>
            <p:ph type="subTitle" idx="1"/>
          </p:nvPr>
        </p:nvSpPr>
        <p:spPr>
          <a:xfrm>
            <a:off x="407988" y="5700252"/>
            <a:ext cx="11376026" cy="803787"/>
          </a:xfrm>
        </p:spPr>
        <p:txBody>
          <a:bodyPr>
            <a:noAutofit/>
          </a:bodyPr>
          <a:lstStyle>
            <a:lvl1pPr marL="0" indent="0" algn="l">
              <a:buNone/>
              <a:defRPr sz="2000" b="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3827224989"/>
      </p:ext>
    </p:extLst>
  </p:cSld>
  <p:clrMapOvr>
    <a:masterClrMapping/>
  </p:clrMapOvr>
  <p:extLst>
    <p:ext uri="{DCECCB84-F9BA-43D5-87BE-67443E8EF086}">
      <p15:sldGuideLst xmlns:p15="http://schemas.microsoft.com/office/powerpoint/2012/main">
        <p15:guide id="1" orient="horz" pos="2160">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Content  ">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a:solidFill>
                  <a:srgbClr val="0033A0"/>
                </a:solidFill>
              </a:defRPr>
            </a:lvl1pPr>
            <a:lvl2pPr marL="324000" indent="-324000">
              <a:buFont typeface="Arial" charset="0"/>
              <a:buChar char="•"/>
              <a:tabLst/>
              <a:defRPr sz="1800">
                <a:solidFill>
                  <a:srgbClr val="0033A0"/>
                </a:solidFill>
              </a:defRPr>
            </a:lvl2pPr>
            <a:lvl3pPr marL="648000" indent="-324000">
              <a:buSzPct val="100000"/>
              <a:buFont typeface="Arial" panose="020B0604020202020204" pitchFamily="34" charset="0"/>
              <a:buChar char="•"/>
              <a:tabLst/>
              <a:defRPr>
                <a:solidFill>
                  <a:srgbClr val="0033A0"/>
                </a:solidFill>
              </a:defRPr>
            </a:lvl3pPr>
            <a:lvl4pPr marL="972000" indent="-324000">
              <a:buSzPct val="100000"/>
              <a:buFont typeface="Arial" charset="0"/>
              <a:buChar char="•"/>
              <a:tabLst/>
              <a:defRPr>
                <a:solidFill>
                  <a:srgbClr val="0033A0"/>
                </a:solidFill>
              </a:defRPr>
            </a:lvl4pPr>
            <a:lvl5pPr marL="2057400" indent="-228600">
              <a:buSzPct val="100000"/>
              <a:buFont typeface="Arial" charset="0"/>
              <a:buChar char="•"/>
              <a:defRPr>
                <a:solidFill>
                  <a:schemeClr val="tx2">
                    <a:lumMod val="50000"/>
                  </a:schemeClr>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7" name="Title 6">
            <a:extLst>
              <a:ext uri="{FF2B5EF4-FFF2-40B4-BE49-F238E27FC236}">
                <a16:creationId xmlns:a16="http://schemas.microsoft.com/office/drawing/2014/main" id="{2ED6D585-D452-F44C-919B-4BD50B663172}"/>
              </a:ext>
            </a:extLst>
          </p:cNvPr>
          <p:cNvSpPr>
            <a:spLocks noGrp="1"/>
          </p:cNvSpPr>
          <p:nvPr>
            <p:ph type="title"/>
          </p:nvPr>
        </p:nvSpPr>
        <p:spPr/>
        <p:txBody>
          <a:bodyPr/>
          <a:lstStyle/>
          <a:p>
            <a:r>
              <a:rPr lang="en-US"/>
              <a:t>Click to edit Master title style</a:t>
            </a:r>
            <a:endParaRPr lang="en-US" dirty="0"/>
          </a:p>
        </p:txBody>
      </p:sp>
      <p:sp>
        <p:nvSpPr>
          <p:cNvPr id="11" name="Date Placeholder 10">
            <a:extLst>
              <a:ext uri="{FF2B5EF4-FFF2-40B4-BE49-F238E27FC236}">
                <a16:creationId xmlns:a16="http://schemas.microsoft.com/office/drawing/2014/main" id="{1B478EFE-6141-4244-92ED-79EEE9222B1A}"/>
              </a:ext>
            </a:extLst>
          </p:cNvPr>
          <p:cNvSpPr>
            <a:spLocks noGrp="1"/>
          </p:cNvSpPr>
          <p:nvPr>
            <p:ph type="dt" sz="half" idx="10"/>
          </p:nvPr>
        </p:nvSpPr>
        <p:spPr/>
        <p:txBody>
          <a:bodyPr/>
          <a:lstStyle/>
          <a:p>
            <a:r>
              <a:rPr lang="en-US"/>
              <a:t>16/10/2024</a:t>
            </a:r>
            <a:endParaRPr lang="en-US" dirty="0"/>
          </a:p>
        </p:txBody>
      </p:sp>
      <p:sp>
        <p:nvSpPr>
          <p:cNvPr id="12" name="Footer Placeholder 11">
            <a:extLst>
              <a:ext uri="{FF2B5EF4-FFF2-40B4-BE49-F238E27FC236}">
                <a16:creationId xmlns:a16="http://schemas.microsoft.com/office/drawing/2014/main" id="{8FF044A7-6055-B744-AD25-E9D675BBE602}"/>
              </a:ext>
            </a:extLst>
          </p:cNvPr>
          <p:cNvSpPr>
            <a:spLocks noGrp="1"/>
          </p:cNvSpPr>
          <p:nvPr>
            <p:ph type="ftr" sz="quarter" idx="11"/>
          </p:nvPr>
        </p:nvSpPr>
        <p:spPr/>
        <p:txBody>
          <a:bodyPr/>
          <a:lstStyle/>
          <a:p>
            <a:r>
              <a:rPr lang="en-GB"/>
              <a:t>R. Losito | Sustainability and Future Accelerators, challenge or opportunity? </a:t>
            </a:r>
            <a:endParaRPr lang="en-US" dirty="0"/>
          </a:p>
        </p:txBody>
      </p:sp>
      <p:sp>
        <p:nvSpPr>
          <p:cNvPr id="13" name="Slide Number Placeholder 12">
            <a:extLst>
              <a:ext uri="{FF2B5EF4-FFF2-40B4-BE49-F238E27FC236}">
                <a16:creationId xmlns:a16="http://schemas.microsoft.com/office/drawing/2014/main" id="{372E3875-F7E3-A247-8E75-A4EC4E79429B}"/>
              </a:ext>
            </a:extLst>
          </p:cNvPr>
          <p:cNvSpPr>
            <a:spLocks noGrp="1"/>
          </p:cNvSpPr>
          <p:nvPr>
            <p:ph type="sldNum" sz="quarter" idx="12"/>
          </p:nvPr>
        </p:nvSpPr>
        <p:spPr/>
        <p:txBody>
          <a:bodyPr/>
          <a:lstStyle/>
          <a:p>
            <a:fld id="{36B5EA5A-BC32-A742-B11B-8E7414D5B535}" type="slidenum">
              <a:rPr lang="en-US" smtClean="0"/>
              <a:pPr/>
              <a:t>‹#›</a:t>
            </a:fld>
            <a:endParaRPr lang="en-US" dirty="0"/>
          </a:p>
        </p:txBody>
      </p:sp>
    </p:spTree>
    <p:extLst>
      <p:ext uri="{BB962C8B-B14F-4D97-AF65-F5344CB8AC3E}">
        <p14:creationId xmlns:p14="http://schemas.microsoft.com/office/powerpoint/2010/main" val="223355693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Bulleted Content">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p:txBody>
          <a:bodyPr/>
          <a:lstStyle>
            <a:lvl1pPr marL="342900" indent="-342900">
              <a:buFont typeface="Arial" panose="020B0604020202020204" pitchFamily="34" charset="0"/>
              <a:buChar char="•"/>
              <a:defRPr>
                <a:solidFill>
                  <a:srgbClr val="0033A0"/>
                </a:solidFill>
              </a:defRPr>
            </a:lvl1pPr>
            <a:lvl2pPr marL="628650" indent="-261938">
              <a:buFont typeface="Arial" panose="020B0604020202020204" pitchFamily="34" charset="0"/>
              <a:buChar char="•"/>
              <a:tabLst/>
              <a:defRPr sz="1800">
                <a:solidFill>
                  <a:srgbClr val="0033A0"/>
                </a:solidFill>
              </a:defRPr>
            </a:lvl2pPr>
            <a:lvl3pPr marL="889000" indent="-260350">
              <a:buSzPct val="100000"/>
              <a:buFont typeface="Arial" panose="020B0604020202020204" pitchFamily="34" charset="0"/>
              <a:buChar char="•"/>
              <a:tabLst/>
              <a:defRPr sz="1800">
                <a:solidFill>
                  <a:srgbClr val="0033A0"/>
                </a:solidFill>
              </a:defRPr>
            </a:lvl3pPr>
            <a:lvl4pPr marL="1209675" indent="-269875">
              <a:buSzPct val="100000"/>
              <a:buFont typeface="Arial" panose="020B0604020202020204" pitchFamily="34" charset="0"/>
              <a:buChar char="•"/>
              <a:tabLst/>
              <a:defRPr sz="1600">
                <a:solidFill>
                  <a:srgbClr val="0033A0"/>
                </a:solidFill>
              </a:defRPr>
            </a:lvl4pPr>
            <a:lvl5pPr marL="2057400" indent="-228600">
              <a:buSzPct val="100000"/>
              <a:buFont typeface="Arial" charset="0"/>
              <a:buChar char="•"/>
              <a:defRPr>
                <a:solidFill>
                  <a:schemeClr val="tx2">
                    <a:lumMod val="5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0"/>
            <a:endParaRPr lang="en-US" dirty="0"/>
          </a:p>
        </p:txBody>
      </p:sp>
      <p:sp>
        <p:nvSpPr>
          <p:cNvPr id="7" name="Title 6">
            <a:extLst>
              <a:ext uri="{FF2B5EF4-FFF2-40B4-BE49-F238E27FC236}">
                <a16:creationId xmlns:a16="http://schemas.microsoft.com/office/drawing/2014/main" id="{2ED6D585-D452-F44C-919B-4BD50B663172}"/>
              </a:ext>
            </a:extLst>
          </p:cNvPr>
          <p:cNvSpPr>
            <a:spLocks noGrp="1"/>
          </p:cNvSpPr>
          <p:nvPr>
            <p:ph type="title"/>
          </p:nvPr>
        </p:nvSpPr>
        <p:spPr/>
        <p:txBody>
          <a:bodyPr/>
          <a:lstStyle/>
          <a:p>
            <a:r>
              <a:rPr lang="en-US"/>
              <a:t>Click to edit Master title style</a:t>
            </a:r>
            <a:endParaRPr lang="en-US" dirty="0"/>
          </a:p>
        </p:txBody>
      </p:sp>
      <p:sp>
        <p:nvSpPr>
          <p:cNvPr id="11" name="Date Placeholder 10">
            <a:extLst>
              <a:ext uri="{FF2B5EF4-FFF2-40B4-BE49-F238E27FC236}">
                <a16:creationId xmlns:a16="http://schemas.microsoft.com/office/drawing/2014/main" id="{1B478EFE-6141-4244-92ED-79EEE9222B1A}"/>
              </a:ext>
            </a:extLst>
          </p:cNvPr>
          <p:cNvSpPr>
            <a:spLocks noGrp="1"/>
          </p:cNvSpPr>
          <p:nvPr>
            <p:ph type="dt" sz="half" idx="10"/>
          </p:nvPr>
        </p:nvSpPr>
        <p:spPr/>
        <p:txBody>
          <a:bodyPr/>
          <a:lstStyle/>
          <a:p>
            <a:r>
              <a:rPr lang="en-US"/>
              <a:t>16/10/2024</a:t>
            </a:r>
            <a:endParaRPr lang="en-US" dirty="0"/>
          </a:p>
        </p:txBody>
      </p:sp>
      <p:sp>
        <p:nvSpPr>
          <p:cNvPr id="12" name="Footer Placeholder 11">
            <a:extLst>
              <a:ext uri="{FF2B5EF4-FFF2-40B4-BE49-F238E27FC236}">
                <a16:creationId xmlns:a16="http://schemas.microsoft.com/office/drawing/2014/main" id="{8FF044A7-6055-B744-AD25-E9D675BBE602}"/>
              </a:ext>
            </a:extLst>
          </p:cNvPr>
          <p:cNvSpPr>
            <a:spLocks noGrp="1"/>
          </p:cNvSpPr>
          <p:nvPr>
            <p:ph type="ftr" sz="quarter" idx="11"/>
          </p:nvPr>
        </p:nvSpPr>
        <p:spPr/>
        <p:txBody>
          <a:bodyPr/>
          <a:lstStyle/>
          <a:p>
            <a:r>
              <a:rPr lang="en-GB"/>
              <a:t>R. Losito | Sustainability and Future Accelerators, challenge or opportunity? </a:t>
            </a:r>
            <a:endParaRPr lang="en-US" dirty="0"/>
          </a:p>
        </p:txBody>
      </p:sp>
      <p:sp>
        <p:nvSpPr>
          <p:cNvPr id="13" name="Slide Number Placeholder 12">
            <a:extLst>
              <a:ext uri="{FF2B5EF4-FFF2-40B4-BE49-F238E27FC236}">
                <a16:creationId xmlns:a16="http://schemas.microsoft.com/office/drawing/2014/main" id="{372E3875-F7E3-A247-8E75-A4EC4E79429B}"/>
              </a:ext>
            </a:extLst>
          </p:cNvPr>
          <p:cNvSpPr>
            <a:spLocks noGrp="1"/>
          </p:cNvSpPr>
          <p:nvPr>
            <p:ph type="sldNum" sz="quarter" idx="12"/>
          </p:nvPr>
        </p:nvSpPr>
        <p:spPr/>
        <p:txBody>
          <a:bodyPr/>
          <a:lstStyle/>
          <a:p>
            <a:fld id="{36B5EA5A-BC32-A742-B11B-8E7414D5B535}" type="slidenum">
              <a:rPr lang="en-US" smtClean="0"/>
              <a:pPr/>
              <a:t>‹#›</a:t>
            </a:fld>
            <a:endParaRPr lang="en-US" dirty="0"/>
          </a:p>
        </p:txBody>
      </p:sp>
    </p:spTree>
    <p:extLst>
      <p:ext uri="{BB962C8B-B14F-4D97-AF65-F5344CB8AC3E}">
        <p14:creationId xmlns:p14="http://schemas.microsoft.com/office/powerpoint/2010/main" val="71580587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Big Picture">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2ED6D585-D452-F44C-919B-4BD50B663172}"/>
              </a:ext>
            </a:extLst>
          </p:cNvPr>
          <p:cNvSpPr>
            <a:spLocks noGrp="1"/>
          </p:cNvSpPr>
          <p:nvPr>
            <p:ph type="title"/>
          </p:nvPr>
        </p:nvSpPr>
        <p:spPr/>
        <p:txBody>
          <a:bodyPr/>
          <a:lstStyle/>
          <a:p>
            <a:r>
              <a:rPr lang="en-US"/>
              <a:t>Click to edit Master title style</a:t>
            </a:r>
            <a:endParaRPr lang="en-US" dirty="0"/>
          </a:p>
        </p:txBody>
      </p:sp>
      <p:sp>
        <p:nvSpPr>
          <p:cNvPr id="11" name="Date Placeholder 10">
            <a:extLst>
              <a:ext uri="{FF2B5EF4-FFF2-40B4-BE49-F238E27FC236}">
                <a16:creationId xmlns:a16="http://schemas.microsoft.com/office/drawing/2014/main" id="{1B478EFE-6141-4244-92ED-79EEE9222B1A}"/>
              </a:ext>
            </a:extLst>
          </p:cNvPr>
          <p:cNvSpPr>
            <a:spLocks noGrp="1"/>
          </p:cNvSpPr>
          <p:nvPr>
            <p:ph type="dt" sz="half" idx="10"/>
          </p:nvPr>
        </p:nvSpPr>
        <p:spPr/>
        <p:txBody>
          <a:bodyPr/>
          <a:lstStyle/>
          <a:p>
            <a:r>
              <a:rPr lang="en-US"/>
              <a:t>16/10/2024</a:t>
            </a:r>
            <a:endParaRPr lang="en-US" dirty="0"/>
          </a:p>
        </p:txBody>
      </p:sp>
      <p:sp>
        <p:nvSpPr>
          <p:cNvPr id="12" name="Footer Placeholder 11">
            <a:extLst>
              <a:ext uri="{FF2B5EF4-FFF2-40B4-BE49-F238E27FC236}">
                <a16:creationId xmlns:a16="http://schemas.microsoft.com/office/drawing/2014/main" id="{8FF044A7-6055-B744-AD25-E9D675BBE602}"/>
              </a:ext>
            </a:extLst>
          </p:cNvPr>
          <p:cNvSpPr>
            <a:spLocks noGrp="1"/>
          </p:cNvSpPr>
          <p:nvPr>
            <p:ph type="ftr" sz="quarter" idx="11"/>
          </p:nvPr>
        </p:nvSpPr>
        <p:spPr/>
        <p:txBody>
          <a:bodyPr/>
          <a:lstStyle/>
          <a:p>
            <a:r>
              <a:rPr lang="en-GB"/>
              <a:t>R. Losito | Sustainability and Future Accelerators, challenge or opportunity? </a:t>
            </a:r>
            <a:endParaRPr lang="en-US" dirty="0"/>
          </a:p>
        </p:txBody>
      </p:sp>
      <p:sp>
        <p:nvSpPr>
          <p:cNvPr id="13" name="Slide Number Placeholder 12">
            <a:extLst>
              <a:ext uri="{FF2B5EF4-FFF2-40B4-BE49-F238E27FC236}">
                <a16:creationId xmlns:a16="http://schemas.microsoft.com/office/drawing/2014/main" id="{372E3875-F7E3-A247-8E75-A4EC4E79429B}"/>
              </a:ext>
            </a:extLst>
          </p:cNvPr>
          <p:cNvSpPr>
            <a:spLocks noGrp="1"/>
          </p:cNvSpPr>
          <p:nvPr>
            <p:ph type="sldNum" sz="quarter" idx="12"/>
          </p:nvPr>
        </p:nvSpPr>
        <p:spPr/>
        <p:txBody>
          <a:bodyPr/>
          <a:lstStyle/>
          <a:p>
            <a:fld id="{36B5EA5A-BC32-A742-B11B-8E7414D5B535}" type="slidenum">
              <a:rPr lang="en-US" smtClean="0"/>
              <a:pPr/>
              <a:t>‹#›</a:t>
            </a:fld>
            <a:endParaRPr lang="en-US" dirty="0"/>
          </a:p>
        </p:txBody>
      </p:sp>
      <p:sp>
        <p:nvSpPr>
          <p:cNvPr id="4" name="Picture Placeholder 3">
            <a:extLst>
              <a:ext uri="{FF2B5EF4-FFF2-40B4-BE49-F238E27FC236}">
                <a16:creationId xmlns:a16="http://schemas.microsoft.com/office/drawing/2014/main" id="{1CBAAC3B-64E8-6A4D-B184-3057E6D0D079}"/>
              </a:ext>
            </a:extLst>
          </p:cNvPr>
          <p:cNvSpPr>
            <a:spLocks noGrp="1"/>
          </p:cNvSpPr>
          <p:nvPr>
            <p:ph type="pic" sz="quarter" idx="13" hasCustomPrompt="1"/>
          </p:nvPr>
        </p:nvSpPr>
        <p:spPr>
          <a:xfrm>
            <a:off x="407988" y="1439863"/>
            <a:ext cx="11376025" cy="4760912"/>
          </a:xfrm>
          <a:pattFill prst="lgCheck">
            <a:fgClr>
              <a:schemeClr val="accent4"/>
            </a:fgClr>
            <a:bgClr>
              <a:schemeClr val="bg1"/>
            </a:bgClr>
          </a:pattFill>
        </p:spPr>
        <p:txBody>
          <a:bodyPr anchor="ctr"/>
          <a:lstStyle>
            <a:lvl1pPr algn="ctr">
              <a:defRPr/>
            </a:lvl1pPr>
          </a:lstStyle>
          <a:p>
            <a:r>
              <a:rPr lang="en-US" dirty="0"/>
              <a:t>Drag and drop picture</a:t>
            </a:r>
          </a:p>
        </p:txBody>
      </p:sp>
    </p:spTree>
    <p:extLst>
      <p:ext uri="{BB962C8B-B14F-4D97-AF65-F5344CB8AC3E}">
        <p14:creationId xmlns:p14="http://schemas.microsoft.com/office/powerpoint/2010/main" val="426519275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Full page Picture">
    <p:spTree>
      <p:nvGrpSpPr>
        <p:cNvPr id="1" name=""/>
        <p:cNvGrpSpPr/>
        <p:nvPr/>
      </p:nvGrpSpPr>
      <p:grpSpPr>
        <a:xfrm>
          <a:off x="0" y="0"/>
          <a:ext cx="0" cy="0"/>
          <a:chOff x="0" y="0"/>
          <a:chExt cx="0" cy="0"/>
        </a:xfrm>
      </p:grpSpPr>
      <p:sp>
        <p:nvSpPr>
          <p:cNvPr id="8" name="Picture Placeholder 3">
            <a:extLst>
              <a:ext uri="{FF2B5EF4-FFF2-40B4-BE49-F238E27FC236}">
                <a16:creationId xmlns:a16="http://schemas.microsoft.com/office/drawing/2014/main" id="{01A8103C-80BA-7941-AEF5-FB81302B57A9}"/>
              </a:ext>
            </a:extLst>
          </p:cNvPr>
          <p:cNvSpPr>
            <a:spLocks noGrp="1"/>
          </p:cNvSpPr>
          <p:nvPr>
            <p:ph type="pic" sz="quarter" idx="13" hasCustomPrompt="1"/>
          </p:nvPr>
        </p:nvSpPr>
        <p:spPr>
          <a:xfrm>
            <a:off x="0" y="-29980"/>
            <a:ext cx="12192000" cy="6351588"/>
          </a:xfrm>
          <a:pattFill prst="lgCheck">
            <a:fgClr>
              <a:schemeClr val="accent4"/>
            </a:fgClr>
            <a:bgClr>
              <a:schemeClr val="bg1"/>
            </a:bgClr>
          </a:pattFill>
        </p:spPr>
        <p:txBody>
          <a:bodyPr anchor="ctr" anchorCtr="0"/>
          <a:lstStyle>
            <a:lvl1pPr algn="ctr">
              <a:defRPr/>
            </a:lvl1pPr>
          </a:lstStyle>
          <a:p>
            <a:r>
              <a:rPr lang="en-US" dirty="0"/>
              <a:t>Drag and drop picture</a:t>
            </a:r>
          </a:p>
        </p:txBody>
      </p:sp>
      <p:sp>
        <p:nvSpPr>
          <p:cNvPr id="3" name="Content Placeholder 2"/>
          <p:cNvSpPr>
            <a:spLocks noGrp="1"/>
          </p:cNvSpPr>
          <p:nvPr>
            <p:ph idx="1"/>
          </p:nvPr>
        </p:nvSpPr>
        <p:spPr>
          <a:xfrm>
            <a:off x="8075612" y="-52466"/>
            <a:ext cx="4116387" cy="6370820"/>
          </a:xfrm>
          <a:solidFill>
            <a:schemeClr val="tx1">
              <a:alpha val="80000"/>
            </a:schemeClr>
          </a:solidFill>
        </p:spPr>
        <p:txBody>
          <a:bodyPr lIns="180000" tIns="180000" rIns="180000" bIns="180000"/>
          <a:lstStyle>
            <a:lvl1pPr>
              <a:defRPr sz="2800">
                <a:solidFill>
                  <a:schemeClr val="bg1"/>
                </a:solidFill>
              </a:defRPr>
            </a:lvl1pPr>
            <a:lvl2pPr marL="324000" indent="-324000">
              <a:buFont typeface="Arial" charset="0"/>
              <a:buChar char="•"/>
              <a:tabLst/>
              <a:defRPr sz="2100">
                <a:solidFill>
                  <a:schemeClr val="bg1"/>
                </a:solidFill>
              </a:defRPr>
            </a:lvl2pPr>
            <a:lvl3pPr marL="648000" indent="-324000">
              <a:buSzPct val="100000"/>
              <a:buFont typeface="Arial" panose="020B0604020202020204" pitchFamily="34" charset="0"/>
              <a:buChar char="•"/>
              <a:tabLst/>
              <a:defRPr sz="1800">
                <a:solidFill>
                  <a:schemeClr val="bg1"/>
                </a:solidFill>
              </a:defRPr>
            </a:lvl3pPr>
            <a:lvl4pPr marL="972000" indent="-324000">
              <a:buSzPct val="100000"/>
              <a:buFont typeface="Arial" charset="0"/>
              <a:buChar char="•"/>
              <a:tabLst/>
              <a:defRPr>
                <a:solidFill>
                  <a:schemeClr val="bg1"/>
                </a:solidFill>
              </a:defRPr>
            </a:lvl4pPr>
            <a:lvl5pPr marL="2057400" indent="-228600">
              <a:buSzPct val="100000"/>
              <a:buFont typeface="Arial" charset="0"/>
              <a:buChar char="•"/>
              <a:defRPr>
                <a:solidFill>
                  <a:schemeClr val="tx2">
                    <a:lumMod val="50000"/>
                  </a:schemeClr>
                </a:solidFill>
              </a:defRPr>
            </a:lvl5pPr>
          </a:lstStyle>
          <a:p>
            <a:pPr lvl="0"/>
            <a:r>
              <a:rPr lang="en-US"/>
              <a:t>Edit Master text styles</a:t>
            </a:r>
          </a:p>
          <a:p>
            <a:pPr lvl="1"/>
            <a:r>
              <a:rPr lang="en-US"/>
              <a:t>Second level</a:t>
            </a:r>
          </a:p>
          <a:p>
            <a:pPr lvl="2"/>
            <a:r>
              <a:rPr lang="en-US"/>
              <a:t>Third level</a:t>
            </a:r>
          </a:p>
          <a:p>
            <a:pPr lvl="3"/>
            <a:r>
              <a:rPr lang="en-US"/>
              <a:t>Fourth level</a:t>
            </a:r>
          </a:p>
        </p:txBody>
      </p:sp>
      <p:sp>
        <p:nvSpPr>
          <p:cNvPr id="11" name="Date Placeholder 10">
            <a:extLst>
              <a:ext uri="{FF2B5EF4-FFF2-40B4-BE49-F238E27FC236}">
                <a16:creationId xmlns:a16="http://schemas.microsoft.com/office/drawing/2014/main" id="{1B478EFE-6141-4244-92ED-79EEE9222B1A}"/>
              </a:ext>
            </a:extLst>
          </p:cNvPr>
          <p:cNvSpPr>
            <a:spLocks noGrp="1"/>
          </p:cNvSpPr>
          <p:nvPr>
            <p:ph type="dt" sz="half" idx="10"/>
          </p:nvPr>
        </p:nvSpPr>
        <p:spPr/>
        <p:txBody>
          <a:bodyPr/>
          <a:lstStyle/>
          <a:p>
            <a:r>
              <a:rPr lang="en-US"/>
              <a:t>16/10/2024</a:t>
            </a:r>
            <a:endParaRPr lang="en-US" dirty="0"/>
          </a:p>
        </p:txBody>
      </p:sp>
      <p:sp>
        <p:nvSpPr>
          <p:cNvPr id="12" name="Footer Placeholder 11">
            <a:extLst>
              <a:ext uri="{FF2B5EF4-FFF2-40B4-BE49-F238E27FC236}">
                <a16:creationId xmlns:a16="http://schemas.microsoft.com/office/drawing/2014/main" id="{8FF044A7-6055-B744-AD25-E9D675BBE602}"/>
              </a:ext>
            </a:extLst>
          </p:cNvPr>
          <p:cNvSpPr>
            <a:spLocks noGrp="1"/>
          </p:cNvSpPr>
          <p:nvPr>
            <p:ph type="ftr" sz="quarter" idx="11"/>
          </p:nvPr>
        </p:nvSpPr>
        <p:spPr/>
        <p:txBody>
          <a:bodyPr/>
          <a:lstStyle/>
          <a:p>
            <a:r>
              <a:rPr lang="en-GB"/>
              <a:t>R. Losito | Sustainability and Future Accelerators, challenge or opportunity? </a:t>
            </a:r>
            <a:endParaRPr lang="en-US" dirty="0"/>
          </a:p>
        </p:txBody>
      </p:sp>
      <p:sp>
        <p:nvSpPr>
          <p:cNvPr id="13" name="Slide Number Placeholder 12">
            <a:extLst>
              <a:ext uri="{FF2B5EF4-FFF2-40B4-BE49-F238E27FC236}">
                <a16:creationId xmlns:a16="http://schemas.microsoft.com/office/drawing/2014/main" id="{372E3875-F7E3-A247-8E75-A4EC4E79429B}"/>
              </a:ext>
            </a:extLst>
          </p:cNvPr>
          <p:cNvSpPr>
            <a:spLocks noGrp="1"/>
          </p:cNvSpPr>
          <p:nvPr>
            <p:ph type="sldNum" sz="quarter" idx="12"/>
          </p:nvPr>
        </p:nvSpPr>
        <p:spPr/>
        <p:txBody>
          <a:bodyPr/>
          <a:lstStyle/>
          <a:p>
            <a:fld id="{36B5EA5A-BC32-A742-B11B-8E7414D5B535}" type="slidenum">
              <a:rPr lang="en-US" smtClean="0"/>
              <a:pPr/>
              <a:t>‹#›</a:t>
            </a:fld>
            <a:endParaRPr lang="en-US" dirty="0"/>
          </a:p>
        </p:txBody>
      </p:sp>
    </p:spTree>
    <p:extLst>
      <p:ext uri="{BB962C8B-B14F-4D97-AF65-F5344CB8AC3E}">
        <p14:creationId xmlns:p14="http://schemas.microsoft.com/office/powerpoint/2010/main" val="54582460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2 Conten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07987" y="1592264"/>
            <a:ext cx="5616575" cy="4608512"/>
          </a:xfrm>
        </p:spPr>
        <p:txBody>
          <a:bodyPr/>
          <a:lstStyle/>
          <a:p>
            <a:pPr lvl="0"/>
            <a:r>
              <a:rPr lang="en-US"/>
              <a:t>Edit Master text styles</a:t>
            </a:r>
          </a:p>
          <a:p>
            <a:pPr lvl="1"/>
            <a:r>
              <a:rPr lang="en-US"/>
              <a:t>Second level</a:t>
            </a:r>
          </a:p>
          <a:p>
            <a:pPr lvl="2"/>
            <a:r>
              <a:rPr lang="en-US"/>
              <a:t>Third level</a:t>
            </a:r>
          </a:p>
          <a:p>
            <a:pPr lvl="3"/>
            <a:r>
              <a:rPr lang="en-US"/>
              <a:t>Fourth level</a:t>
            </a:r>
          </a:p>
        </p:txBody>
      </p:sp>
      <p:sp>
        <p:nvSpPr>
          <p:cNvPr id="4" name="Content Placeholder 3"/>
          <p:cNvSpPr>
            <a:spLocks noGrp="1"/>
          </p:cNvSpPr>
          <p:nvPr>
            <p:ph sz="half" idx="2"/>
          </p:nvPr>
        </p:nvSpPr>
        <p:spPr>
          <a:xfrm>
            <a:off x="6172199" y="1592264"/>
            <a:ext cx="5611813" cy="4608511"/>
          </a:xfrm>
        </p:spPr>
        <p:txBody>
          <a:bodyPr/>
          <a:lstStyle/>
          <a:p>
            <a:pPr lvl="0"/>
            <a:r>
              <a:rPr lang="en-US"/>
              <a:t>Edit Master text styles</a:t>
            </a:r>
          </a:p>
          <a:p>
            <a:pPr lvl="1"/>
            <a:r>
              <a:rPr lang="en-US"/>
              <a:t>Second level</a:t>
            </a:r>
          </a:p>
          <a:p>
            <a:pPr lvl="2"/>
            <a:r>
              <a:rPr lang="en-US"/>
              <a:t>Third level</a:t>
            </a:r>
          </a:p>
          <a:p>
            <a:pPr lvl="3"/>
            <a:r>
              <a:rPr lang="en-US"/>
              <a:t>Fourth level</a:t>
            </a:r>
          </a:p>
        </p:txBody>
      </p:sp>
      <p:sp>
        <p:nvSpPr>
          <p:cNvPr id="8" name="Date Placeholder 7">
            <a:extLst>
              <a:ext uri="{FF2B5EF4-FFF2-40B4-BE49-F238E27FC236}">
                <a16:creationId xmlns:a16="http://schemas.microsoft.com/office/drawing/2014/main" id="{E3A8A69A-7619-C44B-A930-6AC38A3F8BC7}"/>
              </a:ext>
            </a:extLst>
          </p:cNvPr>
          <p:cNvSpPr>
            <a:spLocks noGrp="1"/>
          </p:cNvSpPr>
          <p:nvPr>
            <p:ph type="dt" sz="half" idx="10"/>
          </p:nvPr>
        </p:nvSpPr>
        <p:spPr/>
        <p:txBody>
          <a:bodyPr/>
          <a:lstStyle/>
          <a:p>
            <a:r>
              <a:rPr lang="en-US"/>
              <a:t>16/10/2024</a:t>
            </a:r>
            <a:endParaRPr lang="en-US" dirty="0"/>
          </a:p>
        </p:txBody>
      </p:sp>
      <p:sp>
        <p:nvSpPr>
          <p:cNvPr id="9" name="Footer Placeholder 8">
            <a:extLst>
              <a:ext uri="{FF2B5EF4-FFF2-40B4-BE49-F238E27FC236}">
                <a16:creationId xmlns:a16="http://schemas.microsoft.com/office/drawing/2014/main" id="{9B55D6E3-4871-704B-B795-99BD30EABFEE}"/>
              </a:ext>
            </a:extLst>
          </p:cNvPr>
          <p:cNvSpPr>
            <a:spLocks noGrp="1"/>
          </p:cNvSpPr>
          <p:nvPr>
            <p:ph type="ftr" sz="quarter" idx="11"/>
          </p:nvPr>
        </p:nvSpPr>
        <p:spPr/>
        <p:txBody>
          <a:bodyPr/>
          <a:lstStyle/>
          <a:p>
            <a:r>
              <a:rPr lang="en-GB"/>
              <a:t>R. Losito | Sustainability and Future Accelerators, challenge or opportunity? </a:t>
            </a:r>
            <a:endParaRPr lang="en-US" dirty="0"/>
          </a:p>
        </p:txBody>
      </p:sp>
      <p:sp>
        <p:nvSpPr>
          <p:cNvPr id="10" name="Slide Number Placeholder 9">
            <a:extLst>
              <a:ext uri="{FF2B5EF4-FFF2-40B4-BE49-F238E27FC236}">
                <a16:creationId xmlns:a16="http://schemas.microsoft.com/office/drawing/2014/main" id="{BEE4B464-E744-A34F-B223-6B554979B8EC}"/>
              </a:ext>
            </a:extLst>
          </p:cNvPr>
          <p:cNvSpPr>
            <a:spLocks noGrp="1"/>
          </p:cNvSpPr>
          <p:nvPr>
            <p:ph type="sldNum" sz="quarter" idx="12"/>
          </p:nvPr>
        </p:nvSpPr>
        <p:spPr/>
        <p:txBody>
          <a:bodyPr/>
          <a:lstStyle/>
          <a:p>
            <a:fld id="{36B5EA5A-BC32-A742-B11B-8E7414D5B535}" type="slidenum">
              <a:rPr lang="en-US" smtClean="0"/>
              <a:pPr/>
              <a:t>‹#›</a:t>
            </a:fld>
            <a:endParaRPr lang="en-US" dirty="0"/>
          </a:p>
        </p:txBody>
      </p:sp>
    </p:spTree>
    <p:extLst>
      <p:ext uri="{BB962C8B-B14F-4D97-AF65-F5344CB8AC3E}">
        <p14:creationId xmlns:p14="http://schemas.microsoft.com/office/powerpoint/2010/main" val="240839615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Subtitle and Comparison">
    <p:spTree>
      <p:nvGrpSpPr>
        <p:cNvPr id="1" name=""/>
        <p:cNvGrpSpPr/>
        <p:nvPr/>
      </p:nvGrpSpPr>
      <p:grpSpPr>
        <a:xfrm>
          <a:off x="0" y="0"/>
          <a:ext cx="0" cy="0"/>
          <a:chOff x="0" y="0"/>
          <a:chExt cx="0" cy="0"/>
        </a:xfrm>
      </p:grpSpPr>
      <p:sp>
        <p:nvSpPr>
          <p:cNvPr id="2" name="Title 1"/>
          <p:cNvSpPr>
            <a:spLocks noGrp="1"/>
          </p:cNvSpPr>
          <p:nvPr>
            <p:ph type="title"/>
          </p:nvPr>
        </p:nvSpPr>
        <p:spPr>
          <a:xfrm>
            <a:off x="407988" y="365125"/>
            <a:ext cx="11380812" cy="10842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407987" y="1592263"/>
            <a:ext cx="5616575" cy="668337"/>
          </a:xfrm>
        </p:spPr>
        <p:txBody>
          <a:bodyPr anchor="t" anchorCtr="0"/>
          <a:lstStyle>
            <a:lvl1pPr marL="0" indent="0">
              <a:buNone/>
              <a:defRPr sz="24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407987" y="2427287"/>
            <a:ext cx="5616575" cy="3762376"/>
          </a:xfrm>
        </p:spPr>
        <p:txBody>
          <a:bodyPr/>
          <a:lstStyle>
            <a:lvl1pPr marL="324000" indent="-324000">
              <a:buFont typeface="Arial" panose="020B0604020202020204" pitchFamily="34" charset="0"/>
              <a:buChar char="•"/>
              <a:defRPr/>
            </a:lvl1pPr>
          </a:lstStyle>
          <a:p>
            <a:pPr lvl="0"/>
            <a:r>
              <a:rPr lang="en-US"/>
              <a:t>Edit Master text styles</a:t>
            </a:r>
          </a:p>
          <a:p>
            <a:pPr lvl="1"/>
            <a:r>
              <a:rPr lang="en-US"/>
              <a:t>Second level</a:t>
            </a:r>
          </a:p>
          <a:p>
            <a:pPr lvl="2"/>
            <a:r>
              <a:rPr lang="en-US"/>
              <a:t>Third level</a:t>
            </a:r>
          </a:p>
          <a:p>
            <a:pPr lvl="3"/>
            <a:r>
              <a:rPr lang="en-US"/>
              <a:t>Fourth level</a:t>
            </a:r>
          </a:p>
        </p:txBody>
      </p:sp>
      <p:sp>
        <p:nvSpPr>
          <p:cNvPr id="5" name="Text Placeholder 4"/>
          <p:cNvSpPr>
            <a:spLocks noGrp="1"/>
          </p:cNvSpPr>
          <p:nvPr>
            <p:ph type="body" sz="quarter" idx="3"/>
          </p:nvPr>
        </p:nvSpPr>
        <p:spPr>
          <a:xfrm>
            <a:off x="6172200" y="1604966"/>
            <a:ext cx="5616600" cy="655634"/>
          </a:xfrm>
        </p:spPr>
        <p:txBody>
          <a:bodyPr anchor="t" anchorCtr="0"/>
          <a:lstStyle>
            <a:lvl1pPr marL="0" indent="0">
              <a:buNone/>
              <a:defRPr sz="24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427287"/>
            <a:ext cx="5611813" cy="3762376"/>
          </a:xfrm>
        </p:spPr>
        <p:txBody>
          <a:bodyPr/>
          <a:lstStyle>
            <a:lvl1pPr marL="324000" indent="-324000">
              <a:buFont typeface="Arial" panose="020B0604020202020204" pitchFamily="34" charset="0"/>
              <a:buChar char="•"/>
              <a:defRPr/>
            </a:lvl1pPr>
          </a:lstStyle>
          <a:p>
            <a:pPr lvl="0"/>
            <a:r>
              <a:rPr lang="en-US"/>
              <a:t>Edit Master text styles</a:t>
            </a:r>
          </a:p>
          <a:p>
            <a:pPr lvl="1"/>
            <a:r>
              <a:rPr lang="en-US"/>
              <a:t>Second level</a:t>
            </a:r>
          </a:p>
          <a:p>
            <a:pPr lvl="2"/>
            <a:r>
              <a:rPr lang="en-US"/>
              <a:t>Third level</a:t>
            </a:r>
          </a:p>
          <a:p>
            <a:pPr lvl="3"/>
            <a:r>
              <a:rPr lang="en-US"/>
              <a:t>Fourth level</a:t>
            </a:r>
          </a:p>
        </p:txBody>
      </p:sp>
      <p:sp>
        <p:nvSpPr>
          <p:cNvPr id="10" name="Date Placeholder 9">
            <a:extLst>
              <a:ext uri="{FF2B5EF4-FFF2-40B4-BE49-F238E27FC236}">
                <a16:creationId xmlns:a16="http://schemas.microsoft.com/office/drawing/2014/main" id="{0B511762-E0C9-6C4A-9015-D9D3D4FF97C2}"/>
              </a:ext>
            </a:extLst>
          </p:cNvPr>
          <p:cNvSpPr>
            <a:spLocks noGrp="1"/>
          </p:cNvSpPr>
          <p:nvPr>
            <p:ph type="dt" sz="half" idx="10"/>
          </p:nvPr>
        </p:nvSpPr>
        <p:spPr/>
        <p:txBody>
          <a:bodyPr/>
          <a:lstStyle/>
          <a:p>
            <a:r>
              <a:rPr lang="en-US"/>
              <a:t>16/10/2024</a:t>
            </a:r>
            <a:endParaRPr lang="en-US" dirty="0"/>
          </a:p>
        </p:txBody>
      </p:sp>
      <p:sp>
        <p:nvSpPr>
          <p:cNvPr id="11" name="Footer Placeholder 10">
            <a:extLst>
              <a:ext uri="{FF2B5EF4-FFF2-40B4-BE49-F238E27FC236}">
                <a16:creationId xmlns:a16="http://schemas.microsoft.com/office/drawing/2014/main" id="{E2689900-D127-9840-8E06-B694B9FE1267}"/>
              </a:ext>
            </a:extLst>
          </p:cNvPr>
          <p:cNvSpPr>
            <a:spLocks noGrp="1"/>
          </p:cNvSpPr>
          <p:nvPr>
            <p:ph type="ftr" sz="quarter" idx="11"/>
          </p:nvPr>
        </p:nvSpPr>
        <p:spPr/>
        <p:txBody>
          <a:bodyPr/>
          <a:lstStyle/>
          <a:p>
            <a:r>
              <a:rPr lang="en-GB"/>
              <a:t>R. Losito | Sustainability and Future Accelerators, challenge or opportunity? </a:t>
            </a:r>
            <a:endParaRPr lang="en-US" dirty="0"/>
          </a:p>
        </p:txBody>
      </p:sp>
      <p:sp>
        <p:nvSpPr>
          <p:cNvPr id="12" name="Slide Number Placeholder 11">
            <a:extLst>
              <a:ext uri="{FF2B5EF4-FFF2-40B4-BE49-F238E27FC236}">
                <a16:creationId xmlns:a16="http://schemas.microsoft.com/office/drawing/2014/main" id="{7B398DFD-572D-D549-8BBF-A86A1DFF026F}"/>
              </a:ext>
            </a:extLst>
          </p:cNvPr>
          <p:cNvSpPr>
            <a:spLocks noGrp="1"/>
          </p:cNvSpPr>
          <p:nvPr>
            <p:ph type="sldNum" sz="quarter" idx="12"/>
          </p:nvPr>
        </p:nvSpPr>
        <p:spPr/>
        <p:txBody>
          <a:bodyPr/>
          <a:lstStyle/>
          <a:p>
            <a:fld id="{36B5EA5A-BC32-A742-B11B-8E7414D5B535}" type="slidenum">
              <a:rPr lang="en-US" smtClean="0"/>
              <a:pPr/>
              <a:t>‹#›</a:t>
            </a:fld>
            <a:endParaRPr lang="en-US" dirty="0"/>
          </a:p>
        </p:txBody>
      </p:sp>
    </p:spTree>
    <p:extLst>
      <p:ext uri="{BB962C8B-B14F-4D97-AF65-F5344CB8AC3E}">
        <p14:creationId xmlns:p14="http://schemas.microsoft.com/office/powerpoint/2010/main" val="3859831198"/>
      </p:ext>
    </p:extLst>
  </p:cSld>
  <p:clrMapOvr>
    <a:masterClrMapping/>
  </p:clrMapOvr>
  <p:extLst>
    <p:ext uri="{DCECCB84-F9BA-43D5-87BE-67443E8EF086}">
      <p15:sldGuideLst xmlns:p15="http://schemas.microsoft.com/office/powerpoint/2012/main">
        <p15:guide id="1" orient="horz" pos="1434">
          <p15:clr>
            <a:srgbClr val="FBAE40"/>
          </p15:clr>
        </p15:guide>
        <p15:guide id="2" orient="horz" pos="1525">
          <p15:clr>
            <a:srgbClr val="FBAE4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Text and Picture">
    <p:spTree>
      <p:nvGrpSpPr>
        <p:cNvPr id="1" name=""/>
        <p:cNvGrpSpPr/>
        <p:nvPr/>
      </p:nvGrpSpPr>
      <p:grpSpPr>
        <a:xfrm>
          <a:off x="0" y="0"/>
          <a:ext cx="0" cy="0"/>
          <a:chOff x="0" y="0"/>
          <a:chExt cx="0" cy="0"/>
        </a:xfrm>
      </p:grpSpPr>
      <p:sp>
        <p:nvSpPr>
          <p:cNvPr id="2" name="Title 1"/>
          <p:cNvSpPr>
            <a:spLocks noGrp="1"/>
          </p:cNvSpPr>
          <p:nvPr>
            <p:ph type="title"/>
          </p:nvPr>
        </p:nvSpPr>
        <p:spPr>
          <a:xfrm>
            <a:off x="407989" y="373593"/>
            <a:ext cx="5616574" cy="1065742"/>
          </a:xfrm>
        </p:spPr>
        <p:txBody>
          <a:bodyPr/>
          <a:lstStyle/>
          <a:p>
            <a:r>
              <a:rPr lang="en-US"/>
              <a:t>Click to edit Master title style</a:t>
            </a:r>
            <a:endParaRPr lang="en-US" dirty="0"/>
          </a:p>
        </p:txBody>
      </p:sp>
      <p:sp>
        <p:nvSpPr>
          <p:cNvPr id="3" name="Content Placeholder 2"/>
          <p:cNvSpPr>
            <a:spLocks noGrp="1"/>
          </p:cNvSpPr>
          <p:nvPr>
            <p:ph sz="half" idx="1"/>
          </p:nvPr>
        </p:nvSpPr>
        <p:spPr>
          <a:xfrm>
            <a:off x="407987" y="1598658"/>
            <a:ext cx="5616575" cy="4608512"/>
          </a:xfrm>
        </p:spPr>
        <p:txBody>
          <a:bodyPr/>
          <a:lstStyle>
            <a:lvl1pPr>
              <a:defRPr>
                <a:solidFill>
                  <a:schemeClr val="tx2">
                    <a:lumMod val="50000"/>
                  </a:schemeClr>
                </a:solidFill>
              </a:defRPr>
            </a:lvl1pPr>
            <a:lvl2pPr>
              <a:lnSpc>
                <a:spcPct val="100000"/>
              </a:lnSpc>
              <a:defRPr/>
            </a:lvl2pPr>
          </a:lstStyle>
          <a:p>
            <a:pPr lvl="0"/>
            <a:r>
              <a:rPr lang="en-US"/>
              <a:t>Edit Master text styles</a:t>
            </a:r>
          </a:p>
          <a:p>
            <a:pPr lvl="1"/>
            <a:r>
              <a:rPr lang="en-US"/>
              <a:t>Second level</a:t>
            </a:r>
          </a:p>
          <a:p>
            <a:pPr lvl="2"/>
            <a:r>
              <a:rPr lang="en-US"/>
              <a:t>Third level</a:t>
            </a:r>
          </a:p>
          <a:p>
            <a:pPr lvl="3"/>
            <a:r>
              <a:rPr lang="en-US"/>
              <a:t>Fourth level</a:t>
            </a:r>
          </a:p>
        </p:txBody>
      </p:sp>
      <p:sp>
        <p:nvSpPr>
          <p:cNvPr id="9" name="Picture Placeholder 8">
            <a:extLst>
              <a:ext uri="{FF2B5EF4-FFF2-40B4-BE49-F238E27FC236}">
                <a16:creationId xmlns:a16="http://schemas.microsoft.com/office/drawing/2014/main" id="{94588863-2E7B-784C-BD2D-8C3D0E7E1D84}"/>
              </a:ext>
            </a:extLst>
          </p:cNvPr>
          <p:cNvSpPr>
            <a:spLocks noGrp="1"/>
          </p:cNvSpPr>
          <p:nvPr>
            <p:ph type="pic" sz="quarter" idx="13" hasCustomPrompt="1"/>
          </p:nvPr>
        </p:nvSpPr>
        <p:spPr>
          <a:xfrm>
            <a:off x="6167438" y="0"/>
            <a:ext cx="6024562" cy="6317986"/>
          </a:xfrm>
          <a:pattFill prst="lgCheck">
            <a:fgClr>
              <a:schemeClr val="accent4"/>
            </a:fgClr>
            <a:bgClr>
              <a:schemeClr val="bg1"/>
            </a:bgClr>
          </a:pattFill>
        </p:spPr>
        <p:txBody>
          <a:bodyPr anchor="ctr"/>
          <a:lstStyle>
            <a:lvl1pPr algn="ctr">
              <a:defRPr/>
            </a:lvl1pPr>
          </a:lstStyle>
          <a:p>
            <a:r>
              <a:rPr lang="en-US" dirty="0"/>
              <a:t>Drag and Drop picture</a:t>
            </a:r>
          </a:p>
        </p:txBody>
      </p:sp>
      <p:sp>
        <p:nvSpPr>
          <p:cNvPr id="4" name="Date Placeholder 3">
            <a:extLst>
              <a:ext uri="{FF2B5EF4-FFF2-40B4-BE49-F238E27FC236}">
                <a16:creationId xmlns:a16="http://schemas.microsoft.com/office/drawing/2014/main" id="{0B2981A2-06D5-5F4B-9504-4CD77560E607}"/>
              </a:ext>
            </a:extLst>
          </p:cNvPr>
          <p:cNvSpPr>
            <a:spLocks noGrp="1"/>
          </p:cNvSpPr>
          <p:nvPr>
            <p:ph type="dt" sz="half" idx="14"/>
          </p:nvPr>
        </p:nvSpPr>
        <p:spPr/>
        <p:txBody>
          <a:bodyPr/>
          <a:lstStyle/>
          <a:p>
            <a:r>
              <a:rPr lang="en-US"/>
              <a:t>16/10/2024</a:t>
            </a:r>
            <a:endParaRPr lang="en-US" dirty="0"/>
          </a:p>
        </p:txBody>
      </p:sp>
      <p:sp>
        <p:nvSpPr>
          <p:cNvPr id="8" name="Footer Placeholder 7">
            <a:extLst>
              <a:ext uri="{FF2B5EF4-FFF2-40B4-BE49-F238E27FC236}">
                <a16:creationId xmlns:a16="http://schemas.microsoft.com/office/drawing/2014/main" id="{70F37B2A-B53F-3C4D-BD2B-2DAF3F47C071}"/>
              </a:ext>
            </a:extLst>
          </p:cNvPr>
          <p:cNvSpPr>
            <a:spLocks noGrp="1"/>
          </p:cNvSpPr>
          <p:nvPr>
            <p:ph type="ftr" sz="quarter" idx="15"/>
          </p:nvPr>
        </p:nvSpPr>
        <p:spPr/>
        <p:txBody>
          <a:bodyPr/>
          <a:lstStyle/>
          <a:p>
            <a:r>
              <a:rPr lang="en-GB"/>
              <a:t>R. Losito | Sustainability and Future Accelerators, challenge or opportunity? </a:t>
            </a:r>
            <a:endParaRPr lang="en-US" dirty="0"/>
          </a:p>
        </p:txBody>
      </p:sp>
      <p:sp>
        <p:nvSpPr>
          <p:cNvPr id="10" name="Slide Number Placeholder 9">
            <a:extLst>
              <a:ext uri="{FF2B5EF4-FFF2-40B4-BE49-F238E27FC236}">
                <a16:creationId xmlns:a16="http://schemas.microsoft.com/office/drawing/2014/main" id="{8DD1311B-199C-CA4B-81C4-F7ADC1D9977D}"/>
              </a:ext>
            </a:extLst>
          </p:cNvPr>
          <p:cNvSpPr>
            <a:spLocks noGrp="1"/>
          </p:cNvSpPr>
          <p:nvPr>
            <p:ph type="sldNum" sz="quarter" idx="16"/>
          </p:nvPr>
        </p:nvSpPr>
        <p:spPr/>
        <p:txBody>
          <a:bodyPr/>
          <a:lstStyle/>
          <a:p>
            <a:fld id="{36B5EA5A-BC32-A742-B11B-8E7414D5B535}" type="slidenum">
              <a:rPr lang="en-US" smtClean="0"/>
              <a:pPr/>
              <a:t>‹#›</a:t>
            </a:fld>
            <a:endParaRPr lang="en-US" dirty="0"/>
          </a:p>
        </p:txBody>
      </p:sp>
    </p:spTree>
    <p:extLst>
      <p:ext uri="{BB962C8B-B14F-4D97-AF65-F5344CB8AC3E}">
        <p14:creationId xmlns:p14="http://schemas.microsoft.com/office/powerpoint/2010/main" val="246227245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ext and 2 Pictures horizontal">
    <p:spTree>
      <p:nvGrpSpPr>
        <p:cNvPr id="1" name=""/>
        <p:cNvGrpSpPr/>
        <p:nvPr/>
      </p:nvGrpSpPr>
      <p:grpSpPr>
        <a:xfrm>
          <a:off x="0" y="0"/>
          <a:ext cx="0" cy="0"/>
          <a:chOff x="0" y="0"/>
          <a:chExt cx="0" cy="0"/>
        </a:xfrm>
      </p:grpSpPr>
      <p:sp>
        <p:nvSpPr>
          <p:cNvPr id="2" name="Title 1"/>
          <p:cNvSpPr>
            <a:spLocks noGrp="1"/>
          </p:cNvSpPr>
          <p:nvPr>
            <p:ph type="title"/>
          </p:nvPr>
        </p:nvSpPr>
        <p:spPr>
          <a:xfrm>
            <a:off x="407989" y="373593"/>
            <a:ext cx="11376024" cy="1065742"/>
          </a:xfrm>
        </p:spPr>
        <p:txBody>
          <a:bodyPr/>
          <a:lstStyle/>
          <a:p>
            <a:r>
              <a:rPr lang="en-US"/>
              <a:t>Click to edit Master title style</a:t>
            </a:r>
            <a:endParaRPr lang="en-US" dirty="0"/>
          </a:p>
        </p:txBody>
      </p:sp>
      <p:sp>
        <p:nvSpPr>
          <p:cNvPr id="3" name="Content Placeholder 2"/>
          <p:cNvSpPr>
            <a:spLocks noGrp="1"/>
          </p:cNvSpPr>
          <p:nvPr>
            <p:ph sz="half" idx="1"/>
          </p:nvPr>
        </p:nvSpPr>
        <p:spPr>
          <a:xfrm>
            <a:off x="407987" y="1598658"/>
            <a:ext cx="5616575" cy="4608512"/>
          </a:xfrm>
        </p:spPr>
        <p:txBody>
          <a:bodyPr/>
          <a:lstStyle>
            <a:lvl1pPr>
              <a:defRPr>
                <a:solidFill>
                  <a:schemeClr val="tx2">
                    <a:lumMod val="50000"/>
                  </a:schemeClr>
                </a:solidFill>
              </a:defRPr>
            </a:lvl1pPr>
            <a:lvl2pPr>
              <a:lnSpc>
                <a:spcPct val="100000"/>
              </a:lnSpc>
              <a:defRPr/>
            </a:lvl2pPr>
          </a:lstStyle>
          <a:p>
            <a:pPr lvl="0"/>
            <a:r>
              <a:rPr lang="en-US"/>
              <a:t>Edit Master text styles</a:t>
            </a:r>
          </a:p>
          <a:p>
            <a:pPr lvl="1"/>
            <a:r>
              <a:rPr lang="en-US"/>
              <a:t>Second level</a:t>
            </a:r>
          </a:p>
          <a:p>
            <a:pPr lvl="2"/>
            <a:r>
              <a:rPr lang="en-US"/>
              <a:t>Third level</a:t>
            </a:r>
          </a:p>
          <a:p>
            <a:pPr lvl="3"/>
            <a:r>
              <a:rPr lang="en-US"/>
              <a:t>Fourth level</a:t>
            </a:r>
          </a:p>
        </p:txBody>
      </p:sp>
      <p:sp>
        <p:nvSpPr>
          <p:cNvPr id="4" name="Date Placeholder 3">
            <a:extLst>
              <a:ext uri="{FF2B5EF4-FFF2-40B4-BE49-F238E27FC236}">
                <a16:creationId xmlns:a16="http://schemas.microsoft.com/office/drawing/2014/main" id="{0B2981A2-06D5-5F4B-9504-4CD77560E607}"/>
              </a:ext>
            </a:extLst>
          </p:cNvPr>
          <p:cNvSpPr>
            <a:spLocks noGrp="1"/>
          </p:cNvSpPr>
          <p:nvPr>
            <p:ph type="dt" sz="half" idx="14"/>
          </p:nvPr>
        </p:nvSpPr>
        <p:spPr/>
        <p:txBody>
          <a:bodyPr/>
          <a:lstStyle/>
          <a:p>
            <a:r>
              <a:rPr lang="en-US"/>
              <a:t>16/10/2024</a:t>
            </a:r>
            <a:endParaRPr lang="en-US" dirty="0"/>
          </a:p>
        </p:txBody>
      </p:sp>
      <p:sp>
        <p:nvSpPr>
          <p:cNvPr id="8" name="Footer Placeholder 7">
            <a:extLst>
              <a:ext uri="{FF2B5EF4-FFF2-40B4-BE49-F238E27FC236}">
                <a16:creationId xmlns:a16="http://schemas.microsoft.com/office/drawing/2014/main" id="{70F37B2A-B53F-3C4D-BD2B-2DAF3F47C071}"/>
              </a:ext>
            </a:extLst>
          </p:cNvPr>
          <p:cNvSpPr>
            <a:spLocks noGrp="1"/>
          </p:cNvSpPr>
          <p:nvPr>
            <p:ph type="ftr" sz="quarter" idx="15"/>
          </p:nvPr>
        </p:nvSpPr>
        <p:spPr/>
        <p:txBody>
          <a:bodyPr/>
          <a:lstStyle/>
          <a:p>
            <a:r>
              <a:rPr lang="en-GB"/>
              <a:t>R. Losito | Sustainability and Future Accelerators, challenge or opportunity? </a:t>
            </a:r>
            <a:endParaRPr lang="en-US" dirty="0"/>
          </a:p>
        </p:txBody>
      </p:sp>
      <p:sp>
        <p:nvSpPr>
          <p:cNvPr id="10" name="Slide Number Placeholder 9">
            <a:extLst>
              <a:ext uri="{FF2B5EF4-FFF2-40B4-BE49-F238E27FC236}">
                <a16:creationId xmlns:a16="http://schemas.microsoft.com/office/drawing/2014/main" id="{8DD1311B-199C-CA4B-81C4-F7ADC1D9977D}"/>
              </a:ext>
            </a:extLst>
          </p:cNvPr>
          <p:cNvSpPr>
            <a:spLocks noGrp="1"/>
          </p:cNvSpPr>
          <p:nvPr>
            <p:ph type="sldNum" sz="quarter" idx="16"/>
          </p:nvPr>
        </p:nvSpPr>
        <p:spPr/>
        <p:txBody>
          <a:bodyPr/>
          <a:lstStyle/>
          <a:p>
            <a:fld id="{36B5EA5A-BC32-A742-B11B-8E7414D5B535}" type="slidenum">
              <a:rPr lang="en-US" smtClean="0"/>
              <a:pPr/>
              <a:t>‹#›</a:t>
            </a:fld>
            <a:endParaRPr lang="en-US" dirty="0"/>
          </a:p>
        </p:txBody>
      </p:sp>
      <p:sp>
        <p:nvSpPr>
          <p:cNvPr id="11" name="Picture Placeholder 5">
            <a:extLst>
              <a:ext uri="{FF2B5EF4-FFF2-40B4-BE49-F238E27FC236}">
                <a16:creationId xmlns:a16="http://schemas.microsoft.com/office/drawing/2014/main" id="{47B07ADD-2F17-5640-985B-72FA646913F0}"/>
              </a:ext>
            </a:extLst>
          </p:cNvPr>
          <p:cNvSpPr>
            <a:spLocks noGrp="1"/>
          </p:cNvSpPr>
          <p:nvPr>
            <p:ph type="pic" sz="quarter" idx="13" hasCustomPrompt="1"/>
          </p:nvPr>
        </p:nvSpPr>
        <p:spPr>
          <a:xfrm>
            <a:off x="6167438" y="1592263"/>
            <a:ext cx="5616575" cy="2232025"/>
          </a:xfrm>
          <a:pattFill prst="lgCheck">
            <a:fgClr>
              <a:schemeClr val="accent4"/>
            </a:fgClr>
            <a:bgClr>
              <a:schemeClr val="bg1"/>
            </a:bgClr>
          </a:pattFill>
        </p:spPr>
        <p:txBody>
          <a:bodyPr anchor="ctr"/>
          <a:lstStyle>
            <a:lvl1pPr algn="ctr">
              <a:defRPr/>
            </a:lvl1pPr>
          </a:lstStyle>
          <a:p>
            <a:r>
              <a:rPr lang="en-US" dirty="0"/>
              <a:t>Drag and drop picture</a:t>
            </a:r>
          </a:p>
        </p:txBody>
      </p:sp>
      <p:sp>
        <p:nvSpPr>
          <p:cNvPr id="12" name="Picture Placeholder 5">
            <a:extLst>
              <a:ext uri="{FF2B5EF4-FFF2-40B4-BE49-F238E27FC236}">
                <a16:creationId xmlns:a16="http://schemas.microsoft.com/office/drawing/2014/main" id="{AB41C95B-0CD0-B44F-9130-66CCD53B86BB}"/>
              </a:ext>
            </a:extLst>
          </p:cNvPr>
          <p:cNvSpPr>
            <a:spLocks noGrp="1"/>
          </p:cNvSpPr>
          <p:nvPr>
            <p:ph type="pic" sz="quarter" idx="17" hasCustomPrompt="1"/>
          </p:nvPr>
        </p:nvSpPr>
        <p:spPr>
          <a:xfrm>
            <a:off x="6167438" y="3969703"/>
            <a:ext cx="5616575" cy="2232025"/>
          </a:xfrm>
          <a:pattFill prst="lgCheck">
            <a:fgClr>
              <a:schemeClr val="accent4"/>
            </a:fgClr>
            <a:bgClr>
              <a:schemeClr val="bg1"/>
            </a:bgClr>
          </a:pattFill>
        </p:spPr>
        <p:txBody>
          <a:bodyPr anchor="ctr"/>
          <a:lstStyle>
            <a:lvl1pPr algn="ctr">
              <a:defRPr/>
            </a:lvl1pPr>
          </a:lstStyle>
          <a:p>
            <a:r>
              <a:rPr lang="en-US" dirty="0"/>
              <a:t>Drag and drop picture</a:t>
            </a:r>
          </a:p>
        </p:txBody>
      </p:sp>
    </p:spTree>
    <p:extLst>
      <p:ext uri="{BB962C8B-B14F-4D97-AF65-F5344CB8AC3E}">
        <p14:creationId xmlns:p14="http://schemas.microsoft.com/office/powerpoint/2010/main" val="3568875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ig Picture">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2ED6D585-D452-F44C-919B-4BD50B663172}"/>
              </a:ext>
            </a:extLst>
          </p:cNvPr>
          <p:cNvSpPr>
            <a:spLocks noGrp="1"/>
          </p:cNvSpPr>
          <p:nvPr>
            <p:ph type="title"/>
          </p:nvPr>
        </p:nvSpPr>
        <p:spPr/>
        <p:txBody>
          <a:bodyPr/>
          <a:lstStyle/>
          <a:p>
            <a:r>
              <a:rPr lang="en-US"/>
              <a:t>Click to edit Master title style</a:t>
            </a:r>
            <a:endParaRPr lang="en-US" dirty="0"/>
          </a:p>
        </p:txBody>
      </p:sp>
      <p:sp>
        <p:nvSpPr>
          <p:cNvPr id="11" name="Date Placeholder 10">
            <a:extLst>
              <a:ext uri="{FF2B5EF4-FFF2-40B4-BE49-F238E27FC236}">
                <a16:creationId xmlns:a16="http://schemas.microsoft.com/office/drawing/2014/main" id="{1B478EFE-6141-4244-92ED-79EEE9222B1A}"/>
              </a:ext>
            </a:extLst>
          </p:cNvPr>
          <p:cNvSpPr>
            <a:spLocks noGrp="1"/>
          </p:cNvSpPr>
          <p:nvPr>
            <p:ph type="dt" sz="half" idx="10"/>
          </p:nvPr>
        </p:nvSpPr>
        <p:spPr/>
        <p:txBody>
          <a:bodyPr/>
          <a:lstStyle/>
          <a:p>
            <a:r>
              <a:rPr lang="en-US"/>
              <a:t>26 November 2024</a:t>
            </a:r>
            <a:endParaRPr lang="en-US" dirty="0"/>
          </a:p>
        </p:txBody>
      </p:sp>
      <p:sp>
        <p:nvSpPr>
          <p:cNvPr id="12" name="Footer Placeholder 11">
            <a:extLst>
              <a:ext uri="{FF2B5EF4-FFF2-40B4-BE49-F238E27FC236}">
                <a16:creationId xmlns:a16="http://schemas.microsoft.com/office/drawing/2014/main" id="{8FF044A7-6055-B744-AD25-E9D675BBE602}"/>
              </a:ext>
            </a:extLst>
          </p:cNvPr>
          <p:cNvSpPr>
            <a:spLocks noGrp="1"/>
          </p:cNvSpPr>
          <p:nvPr>
            <p:ph type="ftr" sz="quarter" idx="11"/>
          </p:nvPr>
        </p:nvSpPr>
        <p:spPr/>
        <p:txBody>
          <a:bodyPr/>
          <a:lstStyle/>
          <a:p>
            <a:r>
              <a:rPr lang="en-GB"/>
              <a:t>R. Losito | Sustainability at CERN now and future | UK-HEP Forum | Abingdon</a:t>
            </a:r>
            <a:endParaRPr lang="en-US" dirty="0"/>
          </a:p>
        </p:txBody>
      </p:sp>
      <p:sp>
        <p:nvSpPr>
          <p:cNvPr id="13" name="Slide Number Placeholder 12">
            <a:extLst>
              <a:ext uri="{FF2B5EF4-FFF2-40B4-BE49-F238E27FC236}">
                <a16:creationId xmlns:a16="http://schemas.microsoft.com/office/drawing/2014/main" id="{372E3875-F7E3-A247-8E75-A4EC4E79429B}"/>
              </a:ext>
            </a:extLst>
          </p:cNvPr>
          <p:cNvSpPr>
            <a:spLocks noGrp="1"/>
          </p:cNvSpPr>
          <p:nvPr>
            <p:ph type="sldNum" sz="quarter" idx="12"/>
          </p:nvPr>
        </p:nvSpPr>
        <p:spPr/>
        <p:txBody>
          <a:bodyPr/>
          <a:lstStyle/>
          <a:p>
            <a:fld id="{36B5EA5A-BC32-A742-B11B-8E7414D5B535}" type="slidenum">
              <a:rPr lang="en-US" smtClean="0"/>
              <a:pPr/>
              <a:t>‹#›</a:t>
            </a:fld>
            <a:endParaRPr lang="en-US" dirty="0"/>
          </a:p>
        </p:txBody>
      </p:sp>
      <p:sp>
        <p:nvSpPr>
          <p:cNvPr id="4" name="Picture Placeholder 3">
            <a:extLst>
              <a:ext uri="{FF2B5EF4-FFF2-40B4-BE49-F238E27FC236}">
                <a16:creationId xmlns:a16="http://schemas.microsoft.com/office/drawing/2014/main" id="{1CBAAC3B-64E8-6A4D-B184-3057E6D0D079}"/>
              </a:ext>
            </a:extLst>
          </p:cNvPr>
          <p:cNvSpPr>
            <a:spLocks noGrp="1"/>
          </p:cNvSpPr>
          <p:nvPr>
            <p:ph type="pic" sz="quarter" idx="13" hasCustomPrompt="1"/>
          </p:nvPr>
        </p:nvSpPr>
        <p:spPr>
          <a:xfrm>
            <a:off x="407988" y="1439863"/>
            <a:ext cx="11376025" cy="4760912"/>
          </a:xfrm>
          <a:pattFill prst="lgCheck">
            <a:fgClr>
              <a:schemeClr val="accent4"/>
            </a:fgClr>
            <a:bgClr>
              <a:schemeClr val="bg1"/>
            </a:bgClr>
          </a:pattFill>
        </p:spPr>
        <p:txBody>
          <a:bodyPr anchor="ctr"/>
          <a:lstStyle>
            <a:lvl1pPr algn="ctr">
              <a:defRPr/>
            </a:lvl1pPr>
          </a:lstStyle>
          <a:p>
            <a:r>
              <a:rPr lang="en-US" dirty="0"/>
              <a:t>Drag and drop picture</a:t>
            </a:r>
          </a:p>
        </p:txBody>
      </p:sp>
    </p:spTree>
    <p:extLst>
      <p:ext uri="{BB962C8B-B14F-4D97-AF65-F5344CB8AC3E}">
        <p14:creationId xmlns:p14="http://schemas.microsoft.com/office/powerpoint/2010/main" val="220079997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Text and 4 Pictures">
    <p:spTree>
      <p:nvGrpSpPr>
        <p:cNvPr id="1" name=""/>
        <p:cNvGrpSpPr/>
        <p:nvPr/>
      </p:nvGrpSpPr>
      <p:grpSpPr>
        <a:xfrm>
          <a:off x="0" y="0"/>
          <a:ext cx="0" cy="0"/>
          <a:chOff x="0" y="0"/>
          <a:chExt cx="0" cy="0"/>
        </a:xfrm>
      </p:grpSpPr>
      <p:sp>
        <p:nvSpPr>
          <p:cNvPr id="2" name="Title 1"/>
          <p:cNvSpPr>
            <a:spLocks noGrp="1"/>
          </p:cNvSpPr>
          <p:nvPr>
            <p:ph type="title"/>
          </p:nvPr>
        </p:nvSpPr>
        <p:spPr>
          <a:xfrm>
            <a:off x="407989" y="373593"/>
            <a:ext cx="11376024" cy="1065742"/>
          </a:xfrm>
        </p:spPr>
        <p:txBody>
          <a:bodyPr/>
          <a:lstStyle/>
          <a:p>
            <a:r>
              <a:rPr lang="en-US"/>
              <a:t>Click to edit Master title style</a:t>
            </a:r>
            <a:endParaRPr lang="en-US" dirty="0"/>
          </a:p>
        </p:txBody>
      </p:sp>
      <p:sp>
        <p:nvSpPr>
          <p:cNvPr id="3" name="Content Placeholder 2"/>
          <p:cNvSpPr>
            <a:spLocks noGrp="1"/>
          </p:cNvSpPr>
          <p:nvPr>
            <p:ph sz="half" idx="1"/>
          </p:nvPr>
        </p:nvSpPr>
        <p:spPr>
          <a:xfrm>
            <a:off x="407987" y="1598658"/>
            <a:ext cx="3708401" cy="4608512"/>
          </a:xfrm>
        </p:spPr>
        <p:txBody>
          <a:bodyPr/>
          <a:lstStyle>
            <a:lvl1pPr>
              <a:defRPr>
                <a:solidFill>
                  <a:schemeClr val="tx2">
                    <a:lumMod val="50000"/>
                  </a:schemeClr>
                </a:solidFill>
              </a:defRPr>
            </a:lvl1pPr>
            <a:lvl2pPr>
              <a:lnSpc>
                <a:spcPct val="120000"/>
              </a:lnSpc>
              <a:defRPr/>
            </a:lvl2pPr>
          </a:lstStyle>
          <a:p>
            <a:pPr lvl="0"/>
            <a:r>
              <a:rPr lang="en-US"/>
              <a:t>Edit Master text styles</a:t>
            </a:r>
          </a:p>
          <a:p>
            <a:pPr lvl="1"/>
            <a:r>
              <a:rPr lang="en-US"/>
              <a:t>Second level</a:t>
            </a:r>
          </a:p>
          <a:p>
            <a:pPr lvl="2"/>
            <a:r>
              <a:rPr lang="en-US"/>
              <a:t>Third level</a:t>
            </a:r>
          </a:p>
          <a:p>
            <a:pPr lvl="3"/>
            <a:r>
              <a:rPr lang="en-US"/>
              <a:t>Fourth level</a:t>
            </a:r>
          </a:p>
        </p:txBody>
      </p:sp>
      <p:sp>
        <p:nvSpPr>
          <p:cNvPr id="4" name="Date Placeholder 3">
            <a:extLst>
              <a:ext uri="{FF2B5EF4-FFF2-40B4-BE49-F238E27FC236}">
                <a16:creationId xmlns:a16="http://schemas.microsoft.com/office/drawing/2014/main" id="{0B2981A2-06D5-5F4B-9504-4CD77560E607}"/>
              </a:ext>
            </a:extLst>
          </p:cNvPr>
          <p:cNvSpPr>
            <a:spLocks noGrp="1"/>
          </p:cNvSpPr>
          <p:nvPr>
            <p:ph type="dt" sz="half" idx="14"/>
          </p:nvPr>
        </p:nvSpPr>
        <p:spPr/>
        <p:txBody>
          <a:bodyPr/>
          <a:lstStyle/>
          <a:p>
            <a:r>
              <a:rPr lang="en-US"/>
              <a:t>16/10/2024</a:t>
            </a:r>
            <a:endParaRPr lang="en-US" dirty="0"/>
          </a:p>
        </p:txBody>
      </p:sp>
      <p:sp>
        <p:nvSpPr>
          <p:cNvPr id="8" name="Footer Placeholder 7">
            <a:extLst>
              <a:ext uri="{FF2B5EF4-FFF2-40B4-BE49-F238E27FC236}">
                <a16:creationId xmlns:a16="http://schemas.microsoft.com/office/drawing/2014/main" id="{70F37B2A-B53F-3C4D-BD2B-2DAF3F47C071}"/>
              </a:ext>
            </a:extLst>
          </p:cNvPr>
          <p:cNvSpPr>
            <a:spLocks noGrp="1"/>
          </p:cNvSpPr>
          <p:nvPr>
            <p:ph type="ftr" sz="quarter" idx="15"/>
          </p:nvPr>
        </p:nvSpPr>
        <p:spPr/>
        <p:txBody>
          <a:bodyPr/>
          <a:lstStyle/>
          <a:p>
            <a:r>
              <a:rPr lang="en-GB"/>
              <a:t>R. Losito | Sustainability and Future Accelerators, challenge or opportunity? </a:t>
            </a:r>
            <a:endParaRPr lang="en-US" dirty="0"/>
          </a:p>
        </p:txBody>
      </p:sp>
      <p:sp>
        <p:nvSpPr>
          <p:cNvPr id="10" name="Slide Number Placeholder 9">
            <a:extLst>
              <a:ext uri="{FF2B5EF4-FFF2-40B4-BE49-F238E27FC236}">
                <a16:creationId xmlns:a16="http://schemas.microsoft.com/office/drawing/2014/main" id="{8DD1311B-199C-CA4B-81C4-F7ADC1D9977D}"/>
              </a:ext>
            </a:extLst>
          </p:cNvPr>
          <p:cNvSpPr>
            <a:spLocks noGrp="1"/>
          </p:cNvSpPr>
          <p:nvPr>
            <p:ph type="sldNum" sz="quarter" idx="16"/>
          </p:nvPr>
        </p:nvSpPr>
        <p:spPr/>
        <p:txBody>
          <a:bodyPr/>
          <a:lstStyle/>
          <a:p>
            <a:fld id="{36B5EA5A-BC32-A742-B11B-8E7414D5B535}" type="slidenum">
              <a:rPr lang="en-US" smtClean="0"/>
              <a:pPr/>
              <a:t>‹#›</a:t>
            </a:fld>
            <a:endParaRPr lang="en-US" dirty="0"/>
          </a:p>
        </p:txBody>
      </p:sp>
      <p:sp>
        <p:nvSpPr>
          <p:cNvPr id="9" name="Picture Placeholder 5">
            <a:extLst>
              <a:ext uri="{FF2B5EF4-FFF2-40B4-BE49-F238E27FC236}">
                <a16:creationId xmlns:a16="http://schemas.microsoft.com/office/drawing/2014/main" id="{255B7D9F-7313-2F46-8079-FEA6DAA0CF20}"/>
              </a:ext>
            </a:extLst>
          </p:cNvPr>
          <p:cNvSpPr>
            <a:spLocks noGrp="1"/>
          </p:cNvSpPr>
          <p:nvPr>
            <p:ph type="pic" sz="quarter" idx="13" hasCustomPrompt="1"/>
          </p:nvPr>
        </p:nvSpPr>
        <p:spPr>
          <a:xfrm>
            <a:off x="8075613" y="1592263"/>
            <a:ext cx="3708400" cy="2232025"/>
          </a:xfrm>
          <a:pattFill prst="lgCheck">
            <a:fgClr>
              <a:schemeClr val="accent4"/>
            </a:fgClr>
            <a:bgClr>
              <a:schemeClr val="bg1"/>
            </a:bgClr>
          </a:pattFill>
        </p:spPr>
        <p:txBody>
          <a:bodyPr anchor="ctr"/>
          <a:lstStyle>
            <a:lvl1pPr algn="ctr">
              <a:defRPr/>
            </a:lvl1pPr>
          </a:lstStyle>
          <a:p>
            <a:r>
              <a:rPr lang="en-US" dirty="0"/>
              <a:t>Drag and drop picture</a:t>
            </a:r>
          </a:p>
        </p:txBody>
      </p:sp>
      <p:sp>
        <p:nvSpPr>
          <p:cNvPr id="13" name="Picture Placeholder 5">
            <a:extLst>
              <a:ext uri="{FF2B5EF4-FFF2-40B4-BE49-F238E27FC236}">
                <a16:creationId xmlns:a16="http://schemas.microsoft.com/office/drawing/2014/main" id="{AECDCA30-A5C6-3549-9DAD-01819664F157}"/>
              </a:ext>
            </a:extLst>
          </p:cNvPr>
          <p:cNvSpPr>
            <a:spLocks noGrp="1"/>
          </p:cNvSpPr>
          <p:nvPr>
            <p:ph type="pic" sz="quarter" idx="17" hasCustomPrompt="1"/>
          </p:nvPr>
        </p:nvSpPr>
        <p:spPr>
          <a:xfrm>
            <a:off x="8124681" y="3969703"/>
            <a:ext cx="3659332" cy="2232025"/>
          </a:xfrm>
          <a:pattFill prst="lgCheck">
            <a:fgClr>
              <a:schemeClr val="accent4"/>
            </a:fgClr>
            <a:bgClr>
              <a:schemeClr val="bg1"/>
            </a:bgClr>
          </a:pattFill>
        </p:spPr>
        <p:txBody>
          <a:bodyPr anchor="ctr"/>
          <a:lstStyle>
            <a:lvl1pPr algn="ctr">
              <a:defRPr/>
            </a:lvl1pPr>
          </a:lstStyle>
          <a:p>
            <a:r>
              <a:rPr lang="en-US" dirty="0"/>
              <a:t>Drag and drop picture</a:t>
            </a:r>
          </a:p>
        </p:txBody>
      </p:sp>
      <p:sp>
        <p:nvSpPr>
          <p:cNvPr id="14" name="Picture Placeholder 5">
            <a:extLst>
              <a:ext uri="{FF2B5EF4-FFF2-40B4-BE49-F238E27FC236}">
                <a16:creationId xmlns:a16="http://schemas.microsoft.com/office/drawing/2014/main" id="{0332EED6-F049-354D-90C1-2CDBDFEB153D}"/>
              </a:ext>
            </a:extLst>
          </p:cNvPr>
          <p:cNvSpPr>
            <a:spLocks noGrp="1"/>
          </p:cNvSpPr>
          <p:nvPr>
            <p:ph type="pic" sz="quarter" idx="18" hasCustomPrompt="1"/>
          </p:nvPr>
        </p:nvSpPr>
        <p:spPr>
          <a:xfrm>
            <a:off x="4259263" y="1592263"/>
            <a:ext cx="3659332" cy="2232025"/>
          </a:xfrm>
          <a:pattFill prst="lgCheck">
            <a:fgClr>
              <a:schemeClr val="accent4"/>
            </a:fgClr>
            <a:bgClr>
              <a:schemeClr val="bg1"/>
            </a:bgClr>
          </a:pattFill>
        </p:spPr>
        <p:txBody>
          <a:bodyPr anchor="ctr"/>
          <a:lstStyle>
            <a:lvl1pPr algn="ctr">
              <a:defRPr/>
            </a:lvl1pPr>
          </a:lstStyle>
          <a:p>
            <a:r>
              <a:rPr lang="en-US" dirty="0"/>
              <a:t>Drag and drop picture</a:t>
            </a:r>
          </a:p>
        </p:txBody>
      </p:sp>
      <p:sp>
        <p:nvSpPr>
          <p:cNvPr id="15" name="Picture Placeholder 5">
            <a:extLst>
              <a:ext uri="{FF2B5EF4-FFF2-40B4-BE49-F238E27FC236}">
                <a16:creationId xmlns:a16="http://schemas.microsoft.com/office/drawing/2014/main" id="{A46E76A3-B525-534D-9396-8E4D08F06F6A}"/>
              </a:ext>
            </a:extLst>
          </p:cNvPr>
          <p:cNvSpPr>
            <a:spLocks noGrp="1"/>
          </p:cNvSpPr>
          <p:nvPr>
            <p:ph type="pic" sz="quarter" idx="19" hasCustomPrompt="1"/>
          </p:nvPr>
        </p:nvSpPr>
        <p:spPr>
          <a:xfrm>
            <a:off x="4259263" y="3978015"/>
            <a:ext cx="3659332" cy="2232025"/>
          </a:xfrm>
          <a:pattFill prst="lgCheck">
            <a:fgClr>
              <a:schemeClr val="accent4"/>
            </a:fgClr>
            <a:bgClr>
              <a:schemeClr val="bg1"/>
            </a:bgClr>
          </a:pattFill>
        </p:spPr>
        <p:txBody>
          <a:bodyPr anchor="ctr"/>
          <a:lstStyle>
            <a:lvl1pPr algn="ctr">
              <a:defRPr/>
            </a:lvl1pPr>
          </a:lstStyle>
          <a:p>
            <a:r>
              <a:rPr lang="en-US" dirty="0"/>
              <a:t>Drag and drop picture</a:t>
            </a:r>
          </a:p>
        </p:txBody>
      </p:sp>
    </p:spTree>
    <p:extLst>
      <p:ext uri="{BB962C8B-B14F-4D97-AF65-F5344CB8AC3E}">
        <p14:creationId xmlns:p14="http://schemas.microsoft.com/office/powerpoint/2010/main" val="177668699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Subtitles and 2 Pictures ">
    <p:spTree>
      <p:nvGrpSpPr>
        <p:cNvPr id="1" name=""/>
        <p:cNvGrpSpPr/>
        <p:nvPr/>
      </p:nvGrpSpPr>
      <p:grpSpPr>
        <a:xfrm>
          <a:off x="0" y="0"/>
          <a:ext cx="0" cy="0"/>
          <a:chOff x="0" y="0"/>
          <a:chExt cx="0" cy="0"/>
        </a:xfrm>
      </p:grpSpPr>
      <p:sp>
        <p:nvSpPr>
          <p:cNvPr id="2" name="Title 1"/>
          <p:cNvSpPr>
            <a:spLocks noGrp="1"/>
          </p:cNvSpPr>
          <p:nvPr>
            <p:ph type="title"/>
          </p:nvPr>
        </p:nvSpPr>
        <p:spPr>
          <a:xfrm>
            <a:off x="407988" y="365125"/>
            <a:ext cx="11380812" cy="10842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407987" y="1592263"/>
            <a:ext cx="5616575" cy="668337"/>
          </a:xfrm>
        </p:spPr>
        <p:txBody>
          <a:bodyPr anchor="t" anchorCtr="0"/>
          <a:lstStyle>
            <a:lvl1pPr marL="0" indent="0">
              <a:buNone/>
              <a:defRPr sz="24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5" name="Text Placeholder 4"/>
          <p:cNvSpPr>
            <a:spLocks noGrp="1"/>
          </p:cNvSpPr>
          <p:nvPr>
            <p:ph type="body" sz="quarter" idx="3"/>
          </p:nvPr>
        </p:nvSpPr>
        <p:spPr>
          <a:xfrm>
            <a:off x="6172200" y="1604966"/>
            <a:ext cx="5616600" cy="655634"/>
          </a:xfrm>
        </p:spPr>
        <p:txBody>
          <a:bodyPr anchor="t" anchorCtr="0"/>
          <a:lstStyle>
            <a:lvl1pPr marL="0" indent="0">
              <a:buNone/>
              <a:defRPr sz="24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1" name="Picture Placeholder 10">
            <a:extLst>
              <a:ext uri="{FF2B5EF4-FFF2-40B4-BE49-F238E27FC236}">
                <a16:creationId xmlns:a16="http://schemas.microsoft.com/office/drawing/2014/main" id="{8C125C7E-94FD-9B43-A74A-5A12DA74F2D5}"/>
              </a:ext>
            </a:extLst>
          </p:cNvPr>
          <p:cNvSpPr>
            <a:spLocks noGrp="1"/>
          </p:cNvSpPr>
          <p:nvPr>
            <p:ph type="pic" sz="quarter" idx="13" hasCustomPrompt="1"/>
          </p:nvPr>
        </p:nvSpPr>
        <p:spPr>
          <a:xfrm>
            <a:off x="407988" y="2420938"/>
            <a:ext cx="5616575" cy="3779837"/>
          </a:xfrm>
          <a:pattFill prst="lgCheck">
            <a:fgClr>
              <a:schemeClr val="accent4"/>
            </a:fgClr>
            <a:bgClr>
              <a:schemeClr val="bg1"/>
            </a:bgClr>
          </a:pattFill>
        </p:spPr>
        <p:txBody>
          <a:bodyPr anchor="ctr"/>
          <a:lstStyle>
            <a:lvl1pPr algn="ctr">
              <a:defRPr/>
            </a:lvl1pPr>
          </a:lstStyle>
          <a:p>
            <a:r>
              <a:rPr lang="en-US" dirty="0"/>
              <a:t>Drag and Drop picture</a:t>
            </a:r>
          </a:p>
        </p:txBody>
      </p:sp>
      <p:sp>
        <p:nvSpPr>
          <p:cNvPr id="4" name="Date Placeholder 3">
            <a:extLst>
              <a:ext uri="{FF2B5EF4-FFF2-40B4-BE49-F238E27FC236}">
                <a16:creationId xmlns:a16="http://schemas.microsoft.com/office/drawing/2014/main" id="{ED4B0609-1753-094D-A27B-B1604B6E44F9}"/>
              </a:ext>
            </a:extLst>
          </p:cNvPr>
          <p:cNvSpPr>
            <a:spLocks noGrp="1"/>
          </p:cNvSpPr>
          <p:nvPr>
            <p:ph type="dt" sz="half" idx="15"/>
          </p:nvPr>
        </p:nvSpPr>
        <p:spPr/>
        <p:txBody>
          <a:bodyPr/>
          <a:lstStyle/>
          <a:p>
            <a:r>
              <a:rPr lang="en-US"/>
              <a:t>16/10/2024</a:t>
            </a:r>
            <a:endParaRPr lang="en-US" dirty="0"/>
          </a:p>
        </p:txBody>
      </p:sp>
      <p:sp>
        <p:nvSpPr>
          <p:cNvPr id="6" name="Footer Placeholder 5">
            <a:extLst>
              <a:ext uri="{FF2B5EF4-FFF2-40B4-BE49-F238E27FC236}">
                <a16:creationId xmlns:a16="http://schemas.microsoft.com/office/drawing/2014/main" id="{D3380C24-4584-494A-B2E2-7C02911E02E7}"/>
              </a:ext>
            </a:extLst>
          </p:cNvPr>
          <p:cNvSpPr>
            <a:spLocks noGrp="1"/>
          </p:cNvSpPr>
          <p:nvPr>
            <p:ph type="ftr" sz="quarter" idx="16"/>
          </p:nvPr>
        </p:nvSpPr>
        <p:spPr/>
        <p:txBody>
          <a:bodyPr/>
          <a:lstStyle/>
          <a:p>
            <a:r>
              <a:rPr lang="en-GB"/>
              <a:t>R. Losito | Sustainability and Future Accelerators, challenge or opportunity? </a:t>
            </a:r>
            <a:endParaRPr lang="en-US" dirty="0"/>
          </a:p>
        </p:txBody>
      </p:sp>
      <p:sp>
        <p:nvSpPr>
          <p:cNvPr id="10" name="Slide Number Placeholder 9">
            <a:extLst>
              <a:ext uri="{FF2B5EF4-FFF2-40B4-BE49-F238E27FC236}">
                <a16:creationId xmlns:a16="http://schemas.microsoft.com/office/drawing/2014/main" id="{89BEDBAA-E014-4E48-AA09-5D0DC18C0C76}"/>
              </a:ext>
            </a:extLst>
          </p:cNvPr>
          <p:cNvSpPr>
            <a:spLocks noGrp="1"/>
          </p:cNvSpPr>
          <p:nvPr>
            <p:ph type="sldNum" sz="quarter" idx="17"/>
          </p:nvPr>
        </p:nvSpPr>
        <p:spPr/>
        <p:txBody>
          <a:bodyPr/>
          <a:lstStyle/>
          <a:p>
            <a:fld id="{36B5EA5A-BC32-A742-B11B-8E7414D5B535}" type="slidenum">
              <a:rPr lang="en-US" smtClean="0"/>
              <a:pPr/>
              <a:t>‹#›</a:t>
            </a:fld>
            <a:endParaRPr lang="en-US" dirty="0"/>
          </a:p>
        </p:txBody>
      </p:sp>
      <p:sp>
        <p:nvSpPr>
          <p:cNvPr id="8" name="Picture Placeholder 7">
            <a:extLst>
              <a:ext uri="{FF2B5EF4-FFF2-40B4-BE49-F238E27FC236}">
                <a16:creationId xmlns:a16="http://schemas.microsoft.com/office/drawing/2014/main" id="{D35BE112-10C7-F548-91D2-DD3128654F33}"/>
              </a:ext>
            </a:extLst>
          </p:cNvPr>
          <p:cNvSpPr>
            <a:spLocks noGrp="1"/>
          </p:cNvSpPr>
          <p:nvPr>
            <p:ph type="pic" sz="quarter" idx="18" hasCustomPrompt="1"/>
          </p:nvPr>
        </p:nvSpPr>
        <p:spPr>
          <a:xfrm>
            <a:off x="6172200" y="2420938"/>
            <a:ext cx="5616575" cy="3779837"/>
          </a:xfrm>
          <a:pattFill prst="lgCheck">
            <a:fgClr>
              <a:schemeClr val="accent4"/>
            </a:fgClr>
            <a:bgClr>
              <a:schemeClr val="bg1"/>
            </a:bgClr>
          </a:pattFill>
        </p:spPr>
        <p:txBody>
          <a:bodyPr anchor="ctr" anchorCtr="0"/>
          <a:lstStyle>
            <a:lvl1pPr algn="ctr">
              <a:defRPr/>
            </a:lvl1pPr>
          </a:lstStyle>
          <a:p>
            <a:r>
              <a:rPr lang="en-GB" dirty="0"/>
              <a:t>Drag and Drop picture</a:t>
            </a:r>
          </a:p>
        </p:txBody>
      </p:sp>
    </p:spTree>
    <p:extLst>
      <p:ext uri="{BB962C8B-B14F-4D97-AF65-F5344CB8AC3E}">
        <p14:creationId xmlns:p14="http://schemas.microsoft.com/office/powerpoint/2010/main" val="2193750383"/>
      </p:ext>
    </p:extLst>
  </p:cSld>
  <p:clrMapOvr>
    <a:masterClrMapping/>
  </p:clrMapOvr>
  <p:extLst>
    <p:ext uri="{DCECCB84-F9BA-43D5-87BE-67443E8EF086}">
      <p15:sldGuideLst xmlns:p15="http://schemas.microsoft.com/office/powerpoint/2012/main">
        <p15:guide id="1" orient="horz" pos="1434">
          <p15:clr>
            <a:srgbClr val="FBAE40"/>
          </p15:clr>
        </p15:guide>
        <p15:guide id="2" orient="horz" pos="1525">
          <p15:clr>
            <a:srgbClr val="FBAE40"/>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Subtitle and 3 Pictures">
    <p:spTree>
      <p:nvGrpSpPr>
        <p:cNvPr id="1" name=""/>
        <p:cNvGrpSpPr/>
        <p:nvPr/>
      </p:nvGrpSpPr>
      <p:grpSpPr>
        <a:xfrm>
          <a:off x="0" y="0"/>
          <a:ext cx="0" cy="0"/>
          <a:chOff x="0" y="0"/>
          <a:chExt cx="0" cy="0"/>
        </a:xfrm>
      </p:grpSpPr>
      <p:sp>
        <p:nvSpPr>
          <p:cNvPr id="2" name="Title 1"/>
          <p:cNvSpPr>
            <a:spLocks noGrp="1"/>
          </p:cNvSpPr>
          <p:nvPr>
            <p:ph type="title"/>
          </p:nvPr>
        </p:nvSpPr>
        <p:spPr>
          <a:xfrm>
            <a:off x="407988" y="365125"/>
            <a:ext cx="11380812" cy="10842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407987" y="1592263"/>
            <a:ext cx="3708401" cy="668337"/>
          </a:xfrm>
        </p:spPr>
        <p:txBody>
          <a:bodyPr anchor="t" anchorCtr="0"/>
          <a:lstStyle>
            <a:lvl1pPr marL="0" indent="0">
              <a:lnSpc>
                <a:spcPct val="100000"/>
              </a:lnSpc>
              <a:spcBef>
                <a:spcPts val="400"/>
              </a:spcBef>
              <a:spcAft>
                <a:spcPts val="0"/>
              </a:spcAft>
              <a:buNone/>
              <a:defRPr sz="21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5" name="Text Placeholder 4"/>
          <p:cNvSpPr>
            <a:spLocks noGrp="1"/>
          </p:cNvSpPr>
          <p:nvPr>
            <p:ph type="body" sz="quarter" idx="3"/>
          </p:nvPr>
        </p:nvSpPr>
        <p:spPr>
          <a:xfrm>
            <a:off x="8075612" y="1604966"/>
            <a:ext cx="3713187" cy="655634"/>
          </a:xfrm>
        </p:spPr>
        <p:txBody>
          <a:bodyPr anchor="t" anchorCtr="0"/>
          <a:lstStyle>
            <a:lvl1pPr marL="0" indent="0">
              <a:spcBef>
                <a:spcPts val="400"/>
              </a:spcBef>
              <a:spcAft>
                <a:spcPts val="0"/>
              </a:spcAft>
              <a:buNone/>
              <a:defRPr sz="24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1" name="Picture Placeholder 10">
            <a:extLst>
              <a:ext uri="{FF2B5EF4-FFF2-40B4-BE49-F238E27FC236}">
                <a16:creationId xmlns:a16="http://schemas.microsoft.com/office/drawing/2014/main" id="{8C125C7E-94FD-9B43-A74A-5A12DA74F2D5}"/>
              </a:ext>
            </a:extLst>
          </p:cNvPr>
          <p:cNvSpPr>
            <a:spLocks noGrp="1"/>
          </p:cNvSpPr>
          <p:nvPr>
            <p:ph type="pic" sz="quarter" idx="13" hasCustomPrompt="1"/>
          </p:nvPr>
        </p:nvSpPr>
        <p:spPr>
          <a:xfrm>
            <a:off x="407989" y="2420938"/>
            <a:ext cx="3708400" cy="3779837"/>
          </a:xfrm>
          <a:pattFill prst="lgCheck">
            <a:fgClr>
              <a:schemeClr val="accent4"/>
            </a:fgClr>
            <a:bgClr>
              <a:schemeClr val="bg1"/>
            </a:bgClr>
          </a:pattFill>
        </p:spPr>
        <p:txBody>
          <a:bodyPr anchor="ctr"/>
          <a:lstStyle>
            <a:lvl1pPr algn="ctr">
              <a:defRPr/>
            </a:lvl1pPr>
          </a:lstStyle>
          <a:p>
            <a:r>
              <a:rPr lang="en-US" dirty="0"/>
              <a:t>Drag and Drop picture</a:t>
            </a:r>
          </a:p>
        </p:txBody>
      </p:sp>
      <p:sp>
        <p:nvSpPr>
          <p:cNvPr id="13" name="Picture Placeholder 12">
            <a:extLst>
              <a:ext uri="{FF2B5EF4-FFF2-40B4-BE49-F238E27FC236}">
                <a16:creationId xmlns:a16="http://schemas.microsoft.com/office/drawing/2014/main" id="{EC779F7E-9707-2542-A19F-DD09A53038A7}"/>
              </a:ext>
            </a:extLst>
          </p:cNvPr>
          <p:cNvSpPr>
            <a:spLocks noGrp="1"/>
          </p:cNvSpPr>
          <p:nvPr>
            <p:ph type="pic" sz="quarter" idx="14" hasCustomPrompt="1"/>
          </p:nvPr>
        </p:nvSpPr>
        <p:spPr>
          <a:xfrm>
            <a:off x="8075613" y="2416175"/>
            <a:ext cx="3713187" cy="3779837"/>
          </a:xfrm>
          <a:pattFill prst="lgCheck">
            <a:fgClr>
              <a:schemeClr val="accent4"/>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a:buNone/>
              <a:tabLst/>
              <a:defRPr b="1"/>
            </a:lvl1pPr>
          </a:lstStyle>
          <a:p>
            <a:r>
              <a:rPr lang="en-US" dirty="0"/>
              <a:t>Drag and Drop picture</a:t>
            </a:r>
          </a:p>
        </p:txBody>
      </p:sp>
      <p:sp>
        <p:nvSpPr>
          <p:cNvPr id="10" name="Text Placeholder 2">
            <a:extLst>
              <a:ext uri="{FF2B5EF4-FFF2-40B4-BE49-F238E27FC236}">
                <a16:creationId xmlns:a16="http://schemas.microsoft.com/office/drawing/2014/main" id="{86494478-3D3E-894B-9652-AD035750548C}"/>
              </a:ext>
            </a:extLst>
          </p:cNvPr>
          <p:cNvSpPr>
            <a:spLocks noGrp="1"/>
          </p:cNvSpPr>
          <p:nvPr>
            <p:ph type="body" idx="15"/>
          </p:nvPr>
        </p:nvSpPr>
        <p:spPr>
          <a:xfrm>
            <a:off x="4253846" y="1601227"/>
            <a:ext cx="3708401" cy="668337"/>
          </a:xfrm>
        </p:spPr>
        <p:txBody>
          <a:bodyPr anchor="t" anchorCtr="0"/>
          <a:lstStyle>
            <a:lvl1pPr marL="0" indent="0">
              <a:spcBef>
                <a:spcPts val="400"/>
              </a:spcBef>
              <a:spcAft>
                <a:spcPts val="0"/>
              </a:spcAft>
              <a:buNone/>
              <a:defRPr sz="21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2" name="Picture Placeholder 10">
            <a:extLst>
              <a:ext uri="{FF2B5EF4-FFF2-40B4-BE49-F238E27FC236}">
                <a16:creationId xmlns:a16="http://schemas.microsoft.com/office/drawing/2014/main" id="{CF540559-B2D9-2E46-A3D6-32F0B01F69A5}"/>
              </a:ext>
            </a:extLst>
          </p:cNvPr>
          <p:cNvSpPr>
            <a:spLocks noGrp="1"/>
          </p:cNvSpPr>
          <p:nvPr>
            <p:ph type="pic" sz="quarter" idx="16" hasCustomPrompt="1"/>
          </p:nvPr>
        </p:nvSpPr>
        <p:spPr>
          <a:xfrm>
            <a:off x="4253848" y="2429902"/>
            <a:ext cx="3708400" cy="3779837"/>
          </a:xfrm>
          <a:pattFill prst="lgCheck">
            <a:fgClr>
              <a:schemeClr val="accent4"/>
            </a:fgClr>
            <a:bgClr>
              <a:schemeClr val="bg1"/>
            </a:bgClr>
          </a:pattFill>
        </p:spPr>
        <p:txBody>
          <a:bodyPr anchor="ctr"/>
          <a:lstStyle>
            <a:lvl1pPr algn="ctr">
              <a:defRPr/>
            </a:lvl1pPr>
          </a:lstStyle>
          <a:p>
            <a:r>
              <a:rPr lang="en-US" dirty="0"/>
              <a:t>Drag and Drop picture</a:t>
            </a:r>
          </a:p>
        </p:txBody>
      </p:sp>
      <p:sp>
        <p:nvSpPr>
          <p:cNvPr id="4" name="Date Placeholder 3">
            <a:extLst>
              <a:ext uri="{FF2B5EF4-FFF2-40B4-BE49-F238E27FC236}">
                <a16:creationId xmlns:a16="http://schemas.microsoft.com/office/drawing/2014/main" id="{E485D2BF-D955-984C-BC88-5F6A8BCB9E71}"/>
              </a:ext>
            </a:extLst>
          </p:cNvPr>
          <p:cNvSpPr>
            <a:spLocks noGrp="1"/>
          </p:cNvSpPr>
          <p:nvPr>
            <p:ph type="dt" sz="half" idx="17"/>
          </p:nvPr>
        </p:nvSpPr>
        <p:spPr/>
        <p:txBody>
          <a:bodyPr/>
          <a:lstStyle/>
          <a:p>
            <a:r>
              <a:rPr lang="en-US"/>
              <a:t>16/10/2024</a:t>
            </a:r>
            <a:endParaRPr lang="en-US" dirty="0"/>
          </a:p>
        </p:txBody>
      </p:sp>
      <p:sp>
        <p:nvSpPr>
          <p:cNvPr id="6" name="Footer Placeholder 5">
            <a:extLst>
              <a:ext uri="{FF2B5EF4-FFF2-40B4-BE49-F238E27FC236}">
                <a16:creationId xmlns:a16="http://schemas.microsoft.com/office/drawing/2014/main" id="{26EC0286-4FA5-DB4D-961C-C9035150A22E}"/>
              </a:ext>
            </a:extLst>
          </p:cNvPr>
          <p:cNvSpPr>
            <a:spLocks noGrp="1"/>
          </p:cNvSpPr>
          <p:nvPr>
            <p:ph type="ftr" sz="quarter" idx="18"/>
          </p:nvPr>
        </p:nvSpPr>
        <p:spPr/>
        <p:txBody>
          <a:bodyPr/>
          <a:lstStyle/>
          <a:p>
            <a:r>
              <a:rPr lang="en-GB"/>
              <a:t>R. Losito | Sustainability and Future Accelerators, challenge or opportunity? </a:t>
            </a:r>
            <a:endParaRPr lang="en-US" dirty="0"/>
          </a:p>
        </p:txBody>
      </p:sp>
      <p:sp>
        <p:nvSpPr>
          <p:cNvPr id="14" name="Slide Number Placeholder 13">
            <a:extLst>
              <a:ext uri="{FF2B5EF4-FFF2-40B4-BE49-F238E27FC236}">
                <a16:creationId xmlns:a16="http://schemas.microsoft.com/office/drawing/2014/main" id="{D3A103EE-A109-9549-821B-7193CDF3E17F}"/>
              </a:ext>
            </a:extLst>
          </p:cNvPr>
          <p:cNvSpPr>
            <a:spLocks noGrp="1"/>
          </p:cNvSpPr>
          <p:nvPr>
            <p:ph type="sldNum" sz="quarter" idx="19"/>
          </p:nvPr>
        </p:nvSpPr>
        <p:spPr/>
        <p:txBody>
          <a:bodyPr/>
          <a:lstStyle/>
          <a:p>
            <a:fld id="{36B5EA5A-BC32-A742-B11B-8E7414D5B535}" type="slidenum">
              <a:rPr lang="en-US" smtClean="0"/>
              <a:pPr/>
              <a:t>‹#›</a:t>
            </a:fld>
            <a:endParaRPr lang="en-US" dirty="0"/>
          </a:p>
        </p:txBody>
      </p:sp>
    </p:spTree>
    <p:extLst>
      <p:ext uri="{BB962C8B-B14F-4D97-AF65-F5344CB8AC3E}">
        <p14:creationId xmlns:p14="http://schemas.microsoft.com/office/powerpoint/2010/main" val="2210230122"/>
      </p:ext>
    </p:extLst>
  </p:cSld>
  <p:clrMapOvr>
    <a:masterClrMapping/>
  </p:clrMapOvr>
  <p:extLst>
    <p:ext uri="{DCECCB84-F9BA-43D5-87BE-67443E8EF086}">
      <p15:sldGuideLst xmlns:p15="http://schemas.microsoft.com/office/powerpoint/2012/main">
        <p15:guide id="1" orient="horz" pos="1434">
          <p15:clr>
            <a:srgbClr val="FBAE40"/>
          </p15:clr>
        </p15:guide>
        <p15:guide id="2" orient="horz" pos="1525">
          <p15:clr>
            <a:srgbClr val="FBAE40"/>
          </p15:clr>
        </p15:guide>
      </p15:sldGuideLst>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Text and 3 Pictures with boxes">
    <p:spTree>
      <p:nvGrpSpPr>
        <p:cNvPr id="1" name=""/>
        <p:cNvGrpSpPr/>
        <p:nvPr/>
      </p:nvGrpSpPr>
      <p:grpSpPr>
        <a:xfrm>
          <a:off x="0" y="0"/>
          <a:ext cx="0" cy="0"/>
          <a:chOff x="0" y="0"/>
          <a:chExt cx="0" cy="0"/>
        </a:xfrm>
      </p:grpSpPr>
      <p:sp>
        <p:nvSpPr>
          <p:cNvPr id="2" name="Title 1"/>
          <p:cNvSpPr>
            <a:spLocks noGrp="1"/>
          </p:cNvSpPr>
          <p:nvPr>
            <p:ph type="title"/>
          </p:nvPr>
        </p:nvSpPr>
        <p:spPr>
          <a:xfrm>
            <a:off x="407988" y="365125"/>
            <a:ext cx="11380812" cy="1084263"/>
          </a:xfrm>
        </p:spPr>
        <p:txBody>
          <a:bodyPr/>
          <a:lstStyle/>
          <a:p>
            <a:r>
              <a:rPr lang="en-US"/>
              <a:t>Click to edit Master title style</a:t>
            </a:r>
            <a:endParaRPr lang="en-US" dirty="0"/>
          </a:p>
        </p:txBody>
      </p:sp>
      <p:sp>
        <p:nvSpPr>
          <p:cNvPr id="10" name="Text Placeholder 2">
            <a:extLst>
              <a:ext uri="{FF2B5EF4-FFF2-40B4-BE49-F238E27FC236}">
                <a16:creationId xmlns:a16="http://schemas.microsoft.com/office/drawing/2014/main" id="{86494478-3D3E-894B-9652-AD035750548C}"/>
              </a:ext>
            </a:extLst>
          </p:cNvPr>
          <p:cNvSpPr>
            <a:spLocks noGrp="1"/>
          </p:cNvSpPr>
          <p:nvPr>
            <p:ph type="body" idx="15"/>
          </p:nvPr>
        </p:nvSpPr>
        <p:spPr>
          <a:xfrm>
            <a:off x="4116386" y="1601376"/>
            <a:ext cx="3960000" cy="1131215"/>
          </a:xfrm>
          <a:solidFill>
            <a:schemeClr val="tx1"/>
          </a:solidFill>
          <a:ln>
            <a:noFill/>
          </a:ln>
        </p:spPr>
        <p:txBody>
          <a:bodyPr lIns="36000" tIns="36000" rIns="36000" bIns="36000" anchor="ctr" anchorCtr="0"/>
          <a:lstStyle>
            <a:lvl1pPr marL="0" indent="0" algn="ctr">
              <a:spcBef>
                <a:spcPts val="0"/>
              </a:spcBef>
              <a:spcAft>
                <a:spcPts val="0"/>
              </a:spcAft>
              <a:buNone/>
              <a:defRPr sz="21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2" name="Picture Placeholder 10">
            <a:extLst>
              <a:ext uri="{FF2B5EF4-FFF2-40B4-BE49-F238E27FC236}">
                <a16:creationId xmlns:a16="http://schemas.microsoft.com/office/drawing/2014/main" id="{CF540559-B2D9-2E46-A3D6-32F0B01F69A5}"/>
              </a:ext>
            </a:extLst>
          </p:cNvPr>
          <p:cNvSpPr>
            <a:spLocks noGrp="1"/>
          </p:cNvSpPr>
          <p:nvPr>
            <p:ph type="pic" sz="quarter" idx="16" hasCustomPrompt="1"/>
          </p:nvPr>
        </p:nvSpPr>
        <p:spPr>
          <a:xfrm>
            <a:off x="4116386" y="2732442"/>
            <a:ext cx="3959225" cy="3477297"/>
          </a:xfrm>
          <a:pattFill prst="lgCheck">
            <a:fgClr>
              <a:schemeClr val="accent4"/>
            </a:fgClr>
            <a:bgClr>
              <a:schemeClr val="bg1"/>
            </a:bgClr>
          </a:pattFill>
        </p:spPr>
        <p:txBody>
          <a:bodyPr anchor="ctr"/>
          <a:lstStyle>
            <a:lvl1pPr algn="ctr">
              <a:defRPr/>
            </a:lvl1pPr>
          </a:lstStyle>
          <a:p>
            <a:r>
              <a:rPr lang="en-US" dirty="0"/>
              <a:t>Drag and Drop picture</a:t>
            </a:r>
          </a:p>
        </p:txBody>
      </p:sp>
      <p:sp>
        <p:nvSpPr>
          <p:cNvPr id="4" name="Date Placeholder 3">
            <a:extLst>
              <a:ext uri="{FF2B5EF4-FFF2-40B4-BE49-F238E27FC236}">
                <a16:creationId xmlns:a16="http://schemas.microsoft.com/office/drawing/2014/main" id="{E485D2BF-D955-984C-BC88-5F6A8BCB9E71}"/>
              </a:ext>
            </a:extLst>
          </p:cNvPr>
          <p:cNvSpPr>
            <a:spLocks noGrp="1"/>
          </p:cNvSpPr>
          <p:nvPr>
            <p:ph type="dt" sz="half" idx="17"/>
          </p:nvPr>
        </p:nvSpPr>
        <p:spPr/>
        <p:txBody>
          <a:bodyPr/>
          <a:lstStyle/>
          <a:p>
            <a:r>
              <a:rPr lang="en-US"/>
              <a:t>16/10/2024</a:t>
            </a:r>
            <a:endParaRPr lang="en-US" dirty="0"/>
          </a:p>
        </p:txBody>
      </p:sp>
      <p:sp>
        <p:nvSpPr>
          <p:cNvPr id="6" name="Footer Placeholder 5">
            <a:extLst>
              <a:ext uri="{FF2B5EF4-FFF2-40B4-BE49-F238E27FC236}">
                <a16:creationId xmlns:a16="http://schemas.microsoft.com/office/drawing/2014/main" id="{26EC0286-4FA5-DB4D-961C-C9035150A22E}"/>
              </a:ext>
            </a:extLst>
          </p:cNvPr>
          <p:cNvSpPr>
            <a:spLocks noGrp="1"/>
          </p:cNvSpPr>
          <p:nvPr>
            <p:ph type="ftr" sz="quarter" idx="18"/>
          </p:nvPr>
        </p:nvSpPr>
        <p:spPr/>
        <p:txBody>
          <a:bodyPr/>
          <a:lstStyle/>
          <a:p>
            <a:r>
              <a:rPr lang="en-GB"/>
              <a:t>R. Losito | Sustainability and Future Accelerators, challenge or opportunity? </a:t>
            </a:r>
            <a:endParaRPr lang="en-US" dirty="0"/>
          </a:p>
        </p:txBody>
      </p:sp>
      <p:sp>
        <p:nvSpPr>
          <p:cNvPr id="14" name="Slide Number Placeholder 13">
            <a:extLst>
              <a:ext uri="{FF2B5EF4-FFF2-40B4-BE49-F238E27FC236}">
                <a16:creationId xmlns:a16="http://schemas.microsoft.com/office/drawing/2014/main" id="{D3A103EE-A109-9549-821B-7193CDF3E17F}"/>
              </a:ext>
            </a:extLst>
          </p:cNvPr>
          <p:cNvSpPr>
            <a:spLocks noGrp="1"/>
          </p:cNvSpPr>
          <p:nvPr>
            <p:ph type="sldNum" sz="quarter" idx="19"/>
          </p:nvPr>
        </p:nvSpPr>
        <p:spPr/>
        <p:txBody>
          <a:bodyPr/>
          <a:lstStyle/>
          <a:p>
            <a:fld id="{36B5EA5A-BC32-A742-B11B-8E7414D5B535}" type="slidenum">
              <a:rPr lang="en-US" smtClean="0"/>
              <a:pPr/>
              <a:t>‹#›</a:t>
            </a:fld>
            <a:endParaRPr lang="en-US" dirty="0"/>
          </a:p>
        </p:txBody>
      </p:sp>
      <p:sp>
        <p:nvSpPr>
          <p:cNvPr id="15" name="Text Placeholder 2">
            <a:extLst>
              <a:ext uri="{FF2B5EF4-FFF2-40B4-BE49-F238E27FC236}">
                <a16:creationId xmlns:a16="http://schemas.microsoft.com/office/drawing/2014/main" id="{F0E95B09-A858-4A4A-B159-8C5B917D41E5}"/>
              </a:ext>
            </a:extLst>
          </p:cNvPr>
          <p:cNvSpPr>
            <a:spLocks noGrp="1"/>
          </p:cNvSpPr>
          <p:nvPr>
            <p:ph type="body" idx="20"/>
          </p:nvPr>
        </p:nvSpPr>
        <p:spPr>
          <a:xfrm>
            <a:off x="3275" y="5078524"/>
            <a:ext cx="3960000" cy="1131215"/>
          </a:xfrm>
          <a:solidFill>
            <a:schemeClr val="tx1"/>
          </a:solidFill>
          <a:ln>
            <a:noFill/>
          </a:ln>
        </p:spPr>
        <p:txBody>
          <a:bodyPr lIns="36000" tIns="36000" rIns="36000" bIns="36000" anchor="ctr" anchorCtr="0"/>
          <a:lstStyle>
            <a:lvl1pPr marL="0" indent="0" algn="ctr">
              <a:spcBef>
                <a:spcPts val="0"/>
              </a:spcBef>
              <a:spcAft>
                <a:spcPts val="0"/>
              </a:spcAft>
              <a:buNone/>
              <a:defRPr sz="21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6" name="Picture Placeholder 10">
            <a:extLst>
              <a:ext uri="{FF2B5EF4-FFF2-40B4-BE49-F238E27FC236}">
                <a16:creationId xmlns:a16="http://schemas.microsoft.com/office/drawing/2014/main" id="{2FF76D54-8841-EA4B-B514-DFCE90D05C81}"/>
              </a:ext>
            </a:extLst>
          </p:cNvPr>
          <p:cNvSpPr>
            <a:spLocks noGrp="1"/>
          </p:cNvSpPr>
          <p:nvPr>
            <p:ph type="pic" sz="quarter" idx="21" hasCustomPrompt="1"/>
          </p:nvPr>
        </p:nvSpPr>
        <p:spPr>
          <a:xfrm>
            <a:off x="4050" y="1601376"/>
            <a:ext cx="3959225" cy="3477297"/>
          </a:xfrm>
          <a:pattFill prst="lgCheck">
            <a:fgClr>
              <a:schemeClr val="accent4"/>
            </a:fgClr>
            <a:bgClr>
              <a:schemeClr val="bg1"/>
            </a:bgClr>
          </a:pattFill>
        </p:spPr>
        <p:txBody>
          <a:bodyPr anchor="ctr"/>
          <a:lstStyle>
            <a:lvl1pPr algn="ctr">
              <a:defRPr/>
            </a:lvl1pPr>
          </a:lstStyle>
          <a:p>
            <a:r>
              <a:rPr lang="en-US" dirty="0"/>
              <a:t>Drag and Drop picture</a:t>
            </a:r>
          </a:p>
        </p:txBody>
      </p:sp>
      <p:sp>
        <p:nvSpPr>
          <p:cNvPr id="17" name="Text Placeholder 2">
            <a:extLst>
              <a:ext uri="{FF2B5EF4-FFF2-40B4-BE49-F238E27FC236}">
                <a16:creationId xmlns:a16="http://schemas.microsoft.com/office/drawing/2014/main" id="{DED6363A-4107-5A4F-9E1E-0E88F802ABE9}"/>
              </a:ext>
            </a:extLst>
          </p:cNvPr>
          <p:cNvSpPr>
            <a:spLocks noGrp="1"/>
          </p:cNvSpPr>
          <p:nvPr>
            <p:ph type="body" idx="22"/>
          </p:nvPr>
        </p:nvSpPr>
        <p:spPr>
          <a:xfrm>
            <a:off x="8232388" y="5078524"/>
            <a:ext cx="3960000" cy="1131215"/>
          </a:xfrm>
          <a:solidFill>
            <a:schemeClr val="tx1"/>
          </a:solidFill>
          <a:ln>
            <a:noFill/>
          </a:ln>
        </p:spPr>
        <p:txBody>
          <a:bodyPr lIns="36000" tIns="36000" rIns="36000" bIns="36000" anchor="ctr" anchorCtr="0"/>
          <a:lstStyle>
            <a:lvl1pPr marL="0" indent="0" algn="ctr">
              <a:spcBef>
                <a:spcPts val="0"/>
              </a:spcBef>
              <a:spcAft>
                <a:spcPts val="0"/>
              </a:spcAft>
              <a:buNone/>
              <a:defRPr sz="21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8" name="Picture Placeholder 10">
            <a:extLst>
              <a:ext uri="{FF2B5EF4-FFF2-40B4-BE49-F238E27FC236}">
                <a16:creationId xmlns:a16="http://schemas.microsoft.com/office/drawing/2014/main" id="{91039F33-9CD5-004A-9F94-52D16B2EB081}"/>
              </a:ext>
            </a:extLst>
          </p:cNvPr>
          <p:cNvSpPr>
            <a:spLocks noGrp="1"/>
          </p:cNvSpPr>
          <p:nvPr>
            <p:ph type="pic" sz="quarter" idx="23" hasCustomPrompt="1"/>
          </p:nvPr>
        </p:nvSpPr>
        <p:spPr>
          <a:xfrm>
            <a:off x="8232388" y="1601376"/>
            <a:ext cx="3959225" cy="3477297"/>
          </a:xfrm>
          <a:pattFill prst="lgCheck">
            <a:fgClr>
              <a:schemeClr val="accent4"/>
            </a:fgClr>
            <a:bgClr>
              <a:schemeClr val="bg1"/>
            </a:bgClr>
          </a:pattFill>
        </p:spPr>
        <p:txBody>
          <a:bodyPr anchor="ctr"/>
          <a:lstStyle>
            <a:lvl1pPr algn="ctr">
              <a:defRPr/>
            </a:lvl1pPr>
          </a:lstStyle>
          <a:p>
            <a:r>
              <a:rPr lang="en-US" dirty="0"/>
              <a:t>Drag and Drop picture</a:t>
            </a:r>
          </a:p>
        </p:txBody>
      </p:sp>
    </p:spTree>
    <p:extLst>
      <p:ext uri="{BB962C8B-B14F-4D97-AF65-F5344CB8AC3E}">
        <p14:creationId xmlns:p14="http://schemas.microsoft.com/office/powerpoint/2010/main" val="1890519625"/>
      </p:ext>
    </p:extLst>
  </p:cSld>
  <p:clrMapOvr>
    <a:masterClrMapping/>
  </p:clrMapOvr>
  <p:extLst>
    <p:ext uri="{DCECCB84-F9BA-43D5-87BE-67443E8EF086}">
      <p15:sldGuideLst xmlns:p15="http://schemas.microsoft.com/office/powerpoint/2012/main">
        <p15:guide id="1" orient="horz" pos="1434">
          <p15:clr>
            <a:srgbClr val="FBAE40"/>
          </p15:clr>
        </p15:guide>
        <p15:guide id="2" orient="horz" pos="1525">
          <p15:clr>
            <a:srgbClr val="FBAE40"/>
          </p15:clr>
        </p15:guide>
      </p15:sldGuideLst>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Picture Horizontal and texts">
    <p:spTree>
      <p:nvGrpSpPr>
        <p:cNvPr id="1" name=""/>
        <p:cNvGrpSpPr/>
        <p:nvPr/>
      </p:nvGrpSpPr>
      <p:grpSpPr>
        <a:xfrm>
          <a:off x="0" y="0"/>
          <a:ext cx="0" cy="0"/>
          <a:chOff x="0" y="0"/>
          <a:chExt cx="0" cy="0"/>
        </a:xfrm>
      </p:grpSpPr>
      <p:sp>
        <p:nvSpPr>
          <p:cNvPr id="2" name="Title 1"/>
          <p:cNvSpPr>
            <a:spLocks noGrp="1"/>
          </p:cNvSpPr>
          <p:nvPr>
            <p:ph type="title"/>
          </p:nvPr>
        </p:nvSpPr>
        <p:spPr>
          <a:xfrm>
            <a:off x="407988" y="365125"/>
            <a:ext cx="11380812" cy="1084263"/>
          </a:xfrm>
        </p:spPr>
        <p:txBody>
          <a:bodyPr/>
          <a:lstStyle/>
          <a:p>
            <a:r>
              <a:rPr lang="en-US"/>
              <a:t>Click to edit Master title style</a:t>
            </a:r>
            <a:endParaRPr lang="en-US" dirty="0"/>
          </a:p>
        </p:txBody>
      </p:sp>
      <p:sp>
        <p:nvSpPr>
          <p:cNvPr id="11" name="Picture Placeholder 10">
            <a:extLst>
              <a:ext uri="{FF2B5EF4-FFF2-40B4-BE49-F238E27FC236}">
                <a16:creationId xmlns:a16="http://schemas.microsoft.com/office/drawing/2014/main" id="{8C125C7E-94FD-9B43-A74A-5A12DA74F2D5}"/>
              </a:ext>
            </a:extLst>
          </p:cNvPr>
          <p:cNvSpPr>
            <a:spLocks noGrp="1"/>
          </p:cNvSpPr>
          <p:nvPr>
            <p:ph type="pic" sz="quarter" idx="13" hasCustomPrompt="1"/>
          </p:nvPr>
        </p:nvSpPr>
        <p:spPr>
          <a:xfrm>
            <a:off x="412776" y="1592263"/>
            <a:ext cx="11376024" cy="2563906"/>
          </a:xfrm>
          <a:pattFill prst="lgCheck">
            <a:fgClr>
              <a:schemeClr val="accent4"/>
            </a:fgClr>
            <a:bgClr>
              <a:schemeClr val="bg1"/>
            </a:bgClr>
          </a:pattFill>
        </p:spPr>
        <p:txBody>
          <a:bodyPr anchor="ctr"/>
          <a:lstStyle>
            <a:lvl1pPr algn="ctr">
              <a:defRPr/>
            </a:lvl1pPr>
          </a:lstStyle>
          <a:p>
            <a:r>
              <a:rPr lang="en-US" dirty="0"/>
              <a:t>Drag and Drop picture</a:t>
            </a:r>
          </a:p>
        </p:txBody>
      </p:sp>
      <p:sp>
        <p:nvSpPr>
          <p:cNvPr id="6" name="Text Placeholder 5">
            <a:extLst>
              <a:ext uri="{FF2B5EF4-FFF2-40B4-BE49-F238E27FC236}">
                <a16:creationId xmlns:a16="http://schemas.microsoft.com/office/drawing/2014/main" id="{FB7AFC8C-E604-7447-B130-D845972B5A81}"/>
              </a:ext>
            </a:extLst>
          </p:cNvPr>
          <p:cNvSpPr>
            <a:spLocks noGrp="1"/>
          </p:cNvSpPr>
          <p:nvPr>
            <p:ph type="body" sz="quarter" idx="14"/>
          </p:nvPr>
        </p:nvSpPr>
        <p:spPr>
          <a:xfrm>
            <a:off x="407989" y="4294188"/>
            <a:ext cx="3708400" cy="1906587"/>
          </a:xfrm>
        </p:spPr>
        <p:txBody>
          <a:bodyPr/>
          <a:lstStyle/>
          <a:p>
            <a:pPr lvl="0"/>
            <a:r>
              <a:rPr lang="en-US"/>
              <a:t>Edit Master text styles</a:t>
            </a:r>
          </a:p>
          <a:p>
            <a:pPr lvl="1"/>
            <a:r>
              <a:rPr lang="en-US"/>
              <a:t>Second level</a:t>
            </a:r>
          </a:p>
          <a:p>
            <a:pPr lvl="2"/>
            <a:r>
              <a:rPr lang="en-US"/>
              <a:t>Third level</a:t>
            </a:r>
          </a:p>
        </p:txBody>
      </p:sp>
      <p:sp>
        <p:nvSpPr>
          <p:cNvPr id="14" name="Text Placeholder 5">
            <a:extLst>
              <a:ext uri="{FF2B5EF4-FFF2-40B4-BE49-F238E27FC236}">
                <a16:creationId xmlns:a16="http://schemas.microsoft.com/office/drawing/2014/main" id="{3933DD4F-F84F-4A45-A378-099F8963A574}"/>
              </a:ext>
            </a:extLst>
          </p:cNvPr>
          <p:cNvSpPr>
            <a:spLocks noGrp="1"/>
          </p:cNvSpPr>
          <p:nvPr>
            <p:ph type="body" sz="quarter" idx="15"/>
          </p:nvPr>
        </p:nvSpPr>
        <p:spPr>
          <a:xfrm>
            <a:off x="4267201" y="4294188"/>
            <a:ext cx="3665537" cy="1906587"/>
          </a:xfrm>
        </p:spPr>
        <p:txBody>
          <a:bodyPr/>
          <a:lstStyle/>
          <a:p>
            <a:pPr lvl="0"/>
            <a:r>
              <a:rPr lang="en-US"/>
              <a:t>Edit Master text styles</a:t>
            </a:r>
          </a:p>
          <a:p>
            <a:pPr lvl="1"/>
            <a:r>
              <a:rPr lang="en-US"/>
              <a:t>Second level</a:t>
            </a:r>
          </a:p>
          <a:p>
            <a:pPr lvl="2"/>
            <a:r>
              <a:rPr lang="en-US"/>
              <a:t>Third level</a:t>
            </a:r>
          </a:p>
        </p:txBody>
      </p:sp>
      <p:sp>
        <p:nvSpPr>
          <p:cNvPr id="3" name="Date Placeholder 2">
            <a:extLst>
              <a:ext uri="{FF2B5EF4-FFF2-40B4-BE49-F238E27FC236}">
                <a16:creationId xmlns:a16="http://schemas.microsoft.com/office/drawing/2014/main" id="{E423D880-B3D6-7548-AFF1-D644AAD7B366}"/>
              </a:ext>
            </a:extLst>
          </p:cNvPr>
          <p:cNvSpPr>
            <a:spLocks noGrp="1"/>
          </p:cNvSpPr>
          <p:nvPr>
            <p:ph type="dt" sz="half" idx="16"/>
          </p:nvPr>
        </p:nvSpPr>
        <p:spPr/>
        <p:txBody>
          <a:bodyPr/>
          <a:lstStyle/>
          <a:p>
            <a:r>
              <a:rPr lang="en-US"/>
              <a:t>16/10/2024</a:t>
            </a:r>
            <a:endParaRPr lang="en-US" dirty="0"/>
          </a:p>
        </p:txBody>
      </p:sp>
      <p:sp>
        <p:nvSpPr>
          <p:cNvPr id="4" name="Footer Placeholder 3">
            <a:extLst>
              <a:ext uri="{FF2B5EF4-FFF2-40B4-BE49-F238E27FC236}">
                <a16:creationId xmlns:a16="http://schemas.microsoft.com/office/drawing/2014/main" id="{62487D45-A6BD-6040-8ECE-F9608F53134E}"/>
              </a:ext>
            </a:extLst>
          </p:cNvPr>
          <p:cNvSpPr>
            <a:spLocks noGrp="1"/>
          </p:cNvSpPr>
          <p:nvPr>
            <p:ph type="ftr" sz="quarter" idx="17"/>
          </p:nvPr>
        </p:nvSpPr>
        <p:spPr/>
        <p:txBody>
          <a:bodyPr/>
          <a:lstStyle/>
          <a:p>
            <a:r>
              <a:rPr lang="en-GB"/>
              <a:t>R. Losito | Sustainability and Future Accelerators, challenge or opportunity? </a:t>
            </a:r>
            <a:endParaRPr lang="en-US" dirty="0"/>
          </a:p>
        </p:txBody>
      </p:sp>
      <p:sp>
        <p:nvSpPr>
          <p:cNvPr id="5" name="Slide Number Placeholder 4">
            <a:extLst>
              <a:ext uri="{FF2B5EF4-FFF2-40B4-BE49-F238E27FC236}">
                <a16:creationId xmlns:a16="http://schemas.microsoft.com/office/drawing/2014/main" id="{381D3D89-638E-6949-858F-F83F83B33D28}"/>
              </a:ext>
            </a:extLst>
          </p:cNvPr>
          <p:cNvSpPr>
            <a:spLocks noGrp="1"/>
          </p:cNvSpPr>
          <p:nvPr>
            <p:ph type="sldNum" sz="quarter" idx="18"/>
          </p:nvPr>
        </p:nvSpPr>
        <p:spPr/>
        <p:txBody>
          <a:bodyPr/>
          <a:lstStyle/>
          <a:p>
            <a:fld id="{36B5EA5A-BC32-A742-B11B-8E7414D5B535}" type="slidenum">
              <a:rPr lang="en-US" smtClean="0"/>
              <a:pPr/>
              <a:t>‹#›</a:t>
            </a:fld>
            <a:endParaRPr lang="en-US" dirty="0"/>
          </a:p>
        </p:txBody>
      </p:sp>
      <p:sp>
        <p:nvSpPr>
          <p:cNvPr id="9" name="Text Placeholder 5">
            <a:extLst>
              <a:ext uri="{FF2B5EF4-FFF2-40B4-BE49-F238E27FC236}">
                <a16:creationId xmlns:a16="http://schemas.microsoft.com/office/drawing/2014/main" id="{6A3085A2-8BF3-9742-B023-7524E7B1C8EB}"/>
              </a:ext>
            </a:extLst>
          </p:cNvPr>
          <p:cNvSpPr>
            <a:spLocks noGrp="1"/>
          </p:cNvSpPr>
          <p:nvPr>
            <p:ph type="body" sz="quarter" idx="19"/>
          </p:nvPr>
        </p:nvSpPr>
        <p:spPr>
          <a:xfrm>
            <a:off x="8085668" y="4294188"/>
            <a:ext cx="3703132" cy="1906587"/>
          </a:xfrm>
        </p:spPr>
        <p:txBody>
          <a:bodyPr/>
          <a:lstStyle/>
          <a:p>
            <a:pPr lvl="0"/>
            <a:r>
              <a:rPr lang="en-US"/>
              <a:t>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50534053"/>
      </p:ext>
    </p:extLst>
  </p:cSld>
  <p:clrMapOvr>
    <a:masterClrMapping/>
  </p:clrMapOvr>
  <p:extLst>
    <p:ext uri="{DCECCB84-F9BA-43D5-87BE-67443E8EF086}">
      <p15:sldGuideLst xmlns:p15="http://schemas.microsoft.com/office/powerpoint/2012/main">
        <p15:guide id="1" orient="horz" pos="1434">
          <p15:clr>
            <a:srgbClr val="FBAE40"/>
          </p15:clr>
        </p15:guide>
        <p15:guide id="2" orient="horz" pos="1525">
          <p15:clr>
            <a:srgbClr val="FBAE40"/>
          </p15:clr>
        </p15:guide>
      </p15:sldGuideLst>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Picture Horizontal and text in boxes">
    <p:spTree>
      <p:nvGrpSpPr>
        <p:cNvPr id="1" name=""/>
        <p:cNvGrpSpPr/>
        <p:nvPr/>
      </p:nvGrpSpPr>
      <p:grpSpPr>
        <a:xfrm>
          <a:off x="0" y="0"/>
          <a:ext cx="0" cy="0"/>
          <a:chOff x="0" y="0"/>
          <a:chExt cx="0" cy="0"/>
        </a:xfrm>
      </p:grpSpPr>
      <p:sp>
        <p:nvSpPr>
          <p:cNvPr id="2" name="Title 1"/>
          <p:cNvSpPr>
            <a:spLocks noGrp="1"/>
          </p:cNvSpPr>
          <p:nvPr>
            <p:ph type="title"/>
          </p:nvPr>
        </p:nvSpPr>
        <p:spPr>
          <a:xfrm>
            <a:off x="407988" y="365125"/>
            <a:ext cx="11380812" cy="1084263"/>
          </a:xfrm>
        </p:spPr>
        <p:txBody>
          <a:bodyPr/>
          <a:lstStyle/>
          <a:p>
            <a:r>
              <a:rPr lang="en-US"/>
              <a:t>Click to edit Master title style</a:t>
            </a:r>
            <a:endParaRPr lang="en-US" dirty="0"/>
          </a:p>
        </p:txBody>
      </p:sp>
      <p:sp>
        <p:nvSpPr>
          <p:cNvPr id="11" name="Picture Placeholder 10">
            <a:extLst>
              <a:ext uri="{FF2B5EF4-FFF2-40B4-BE49-F238E27FC236}">
                <a16:creationId xmlns:a16="http://schemas.microsoft.com/office/drawing/2014/main" id="{8C125C7E-94FD-9B43-A74A-5A12DA74F2D5}"/>
              </a:ext>
            </a:extLst>
          </p:cNvPr>
          <p:cNvSpPr>
            <a:spLocks noGrp="1"/>
          </p:cNvSpPr>
          <p:nvPr>
            <p:ph type="pic" sz="quarter" idx="13" hasCustomPrompt="1"/>
          </p:nvPr>
        </p:nvSpPr>
        <p:spPr>
          <a:xfrm>
            <a:off x="0" y="1592263"/>
            <a:ext cx="12192000" cy="2945870"/>
          </a:xfrm>
          <a:pattFill prst="lgCheck">
            <a:fgClr>
              <a:schemeClr val="accent4"/>
            </a:fgClr>
            <a:bgClr>
              <a:schemeClr val="bg1"/>
            </a:bgClr>
          </a:pattFill>
        </p:spPr>
        <p:txBody>
          <a:bodyPr anchor="ctr"/>
          <a:lstStyle>
            <a:lvl1pPr algn="ctr">
              <a:defRPr/>
            </a:lvl1pPr>
          </a:lstStyle>
          <a:p>
            <a:r>
              <a:rPr lang="en-US" dirty="0"/>
              <a:t>Drag and Drop picture</a:t>
            </a:r>
          </a:p>
        </p:txBody>
      </p:sp>
      <p:sp>
        <p:nvSpPr>
          <p:cNvPr id="6" name="Text Placeholder 5">
            <a:extLst>
              <a:ext uri="{FF2B5EF4-FFF2-40B4-BE49-F238E27FC236}">
                <a16:creationId xmlns:a16="http://schemas.microsoft.com/office/drawing/2014/main" id="{FB7AFC8C-E604-7447-B130-D845972B5A81}"/>
              </a:ext>
            </a:extLst>
          </p:cNvPr>
          <p:cNvSpPr>
            <a:spLocks noGrp="1"/>
          </p:cNvSpPr>
          <p:nvPr>
            <p:ph type="body" sz="quarter" idx="14"/>
          </p:nvPr>
        </p:nvSpPr>
        <p:spPr>
          <a:xfrm>
            <a:off x="407989" y="4294188"/>
            <a:ext cx="3708400" cy="1906587"/>
          </a:xfrm>
          <a:solidFill>
            <a:schemeClr val="tx1"/>
          </a:solidFill>
        </p:spPr>
        <p:txBody>
          <a:bodyPr tIns="72000"/>
          <a:lstStyle>
            <a:lvl1pPr algn="ctr">
              <a:defRPr>
                <a:solidFill>
                  <a:schemeClr val="bg2"/>
                </a:solidFill>
              </a:defRPr>
            </a:lvl1pPr>
            <a:lvl2pPr algn="ctr">
              <a:defRPr>
                <a:solidFill>
                  <a:schemeClr val="bg2"/>
                </a:solidFill>
              </a:defRPr>
            </a:lvl2pPr>
            <a:lvl3pPr algn="ctr">
              <a:defRPr>
                <a:solidFill>
                  <a:schemeClr val="bg2"/>
                </a:solidFill>
              </a:defRPr>
            </a:lvl3pPr>
          </a:lstStyle>
          <a:p>
            <a:pPr lvl="0"/>
            <a:r>
              <a:rPr lang="en-US"/>
              <a:t>Edit Master text styles</a:t>
            </a:r>
          </a:p>
          <a:p>
            <a:pPr lvl="1"/>
            <a:r>
              <a:rPr lang="en-US"/>
              <a:t>Second level</a:t>
            </a:r>
          </a:p>
          <a:p>
            <a:pPr lvl="2"/>
            <a:r>
              <a:rPr lang="en-US"/>
              <a:t>Third level</a:t>
            </a:r>
          </a:p>
        </p:txBody>
      </p:sp>
      <p:sp>
        <p:nvSpPr>
          <p:cNvPr id="14" name="Text Placeholder 5">
            <a:extLst>
              <a:ext uri="{FF2B5EF4-FFF2-40B4-BE49-F238E27FC236}">
                <a16:creationId xmlns:a16="http://schemas.microsoft.com/office/drawing/2014/main" id="{3933DD4F-F84F-4A45-A378-099F8963A574}"/>
              </a:ext>
            </a:extLst>
          </p:cNvPr>
          <p:cNvSpPr>
            <a:spLocks noGrp="1"/>
          </p:cNvSpPr>
          <p:nvPr>
            <p:ph type="body" sz="quarter" idx="15"/>
          </p:nvPr>
        </p:nvSpPr>
        <p:spPr>
          <a:xfrm>
            <a:off x="4267201" y="4294188"/>
            <a:ext cx="3665537" cy="1906587"/>
          </a:xfrm>
          <a:solidFill>
            <a:schemeClr val="tx1"/>
          </a:solidFill>
        </p:spPr>
        <p:txBody>
          <a:bodyPr tIns="72000"/>
          <a:lstStyle>
            <a:lvl1pPr algn="ctr">
              <a:defRPr>
                <a:solidFill>
                  <a:schemeClr val="bg2"/>
                </a:solidFill>
              </a:defRPr>
            </a:lvl1pPr>
            <a:lvl2pPr algn="ctr">
              <a:defRPr>
                <a:solidFill>
                  <a:schemeClr val="bg2"/>
                </a:solidFill>
              </a:defRPr>
            </a:lvl2pPr>
            <a:lvl3pPr algn="ctr">
              <a:defRPr>
                <a:solidFill>
                  <a:schemeClr val="bg2"/>
                </a:solidFill>
              </a:defRPr>
            </a:lvl3pPr>
          </a:lstStyle>
          <a:p>
            <a:pPr lvl="0"/>
            <a:r>
              <a:rPr lang="en-US"/>
              <a:t>Edit Master text styles</a:t>
            </a:r>
          </a:p>
          <a:p>
            <a:pPr lvl="1"/>
            <a:r>
              <a:rPr lang="en-US"/>
              <a:t>Second level</a:t>
            </a:r>
          </a:p>
          <a:p>
            <a:pPr lvl="2"/>
            <a:r>
              <a:rPr lang="en-US"/>
              <a:t>Third level</a:t>
            </a:r>
          </a:p>
        </p:txBody>
      </p:sp>
      <p:sp>
        <p:nvSpPr>
          <p:cNvPr id="3" name="Date Placeholder 2">
            <a:extLst>
              <a:ext uri="{FF2B5EF4-FFF2-40B4-BE49-F238E27FC236}">
                <a16:creationId xmlns:a16="http://schemas.microsoft.com/office/drawing/2014/main" id="{E423D880-B3D6-7548-AFF1-D644AAD7B366}"/>
              </a:ext>
            </a:extLst>
          </p:cNvPr>
          <p:cNvSpPr>
            <a:spLocks noGrp="1"/>
          </p:cNvSpPr>
          <p:nvPr>
            <p:ph type="dt" sz="half" idx="16"/>
          </p:nvPr>
        </p:nvSpPr>
        <p:spPr/>
        <p:txBody>
          <a:bodyPr/>
          <a:lstStyle/>
          <a:p>
            <a:r>
              <a:rPr lang="en-US"/>
              <a:t>16/10/2024</a:t>
            </a:r>
            <a:endParaRPr lang="en-US" dirty="0"/>
          </a:p>
        </p:txBody>
      </p:sp>
      <p:sp>
        <p:nvSpPr>
          <p:cNvPr id="4" name="Footer Placeholder 3">
            <a:extLst>
              <a:ext uri="{FF2B5EF4-FFF2-40B4-BE49-F238E27FC236}">
                <a16:creationId xmlns:a16="http://schemas.microsoft.com/office/drawing/2014/main" id="{62487D45-A6BD-6040-8ECE-F9608F53134E}"/>
              </a:ext>
            </a:extLst>
          </p:cNvPr>
          <p:cNvSpPr>
            <a:spLocks noGrp="1"/>
          </p:cNvSpPr>
          <p:nvPr>
            <p:ph type="ftr" sz="quarter" idx="17"/>
          </p:nvPr>
        </p:nvSpPr>
        <p:spPr/>
        <p:txBody>
          <a:bodyPr/>
          <a:lstStyle/>
          <a:p>
            <a:r>
              <a:rPr lang="en-GB"/>
              <a:t>R. Losito | Sustainability and Future Accelerators, challenge or opportunity? </a:t>
            </a:r>
            <a:endParaRPr lang="en-US" dirty="0"/>
          </a:p>
        </p:txBody>
      </p:sp>
      <p:sp>
        <p:nvSpPr>
          <p:cNvPr id="5" name="Slide Number Placeholder 4">
            <a:extLst>
              <a:ext uri="{FF2B5EF4-FFF2-40B4-BE49-F238E27FC236}">
                <a16:creationId xmlns:a16="http://schemas.microsoft.com/office/drawing/2014/main" id="{381D3D89-638E-6949-858F-F83F83B33D28}"/>
              </a:ext>
            </a:extLst>
          </p:cNvPr>
          <p:cNvSpPr>
            <a:spLocks noGrp="1"/>
          </p:cNvSpPr>
          <p:nvPr>
            <p:ph type="sldNum" sz="quarter" idx="18"/>
          </p:nvPr>
        </p:nvSpPr>
        <p:spPr/>
        <p:txBody>
          <a:bodyPr/>
          <a:lstStyle/>
          <a:p>
            <a:fld id="{36B5EA5A-BC32-A742-B11B-8E7414D5B535}" type="slidenum">
              <a:rPr lang="en-US" smtClean="0"/>
              <a:pPr/>
              <a:t>‹#›</a:t>
            </a:fld>
            <a:endParaRPr lang="en-US" dirty="0"/>
          </a:p>
        </p:txBody>
      </p:sp>
      <p:sp>
        <p:nvSpPr>
          <p:cNvPr id="9" name="Text Placeholder 5">
            <a:extLst>
              <a:ext uri="{FF2B5EF4-FFF2-40B4-BE49-F238E27FC236}">
                <a16:creationId xmlns:a16="http://schemas.microsoft.com/office/drawing/2014/main" id="{6A3085A2-8BF3-9742-B023-7524E7B1C8EB}"/>
              </a:ext>
            </a:extLst>
          </p:cNvPr>
          <p:cNvSpPr>
            <a:spLocks noGrp="1"/>
          </p:cNvSpPr>
          <p:nvPr>
            <p:ph type="body" sz="quarter" idx="19"/>
          </p:nvPr>
        </p:nvSpPr>
        <p:spPr>
          <a:xfrm>
            <a:off x="8085668" y="4294188"/>
            <a:ext cx="3703132" cy="1906587"/>
          </a:xfrm>
          <a:solidFill>
            <a:schemeClr val="tx1"/>
          </a:solidFill>
        </p:spPr>
        <p:txBody>
          <a:bodyPr tIns="72000"/>
          <a:lstStyle>
            <a:lvl1pPr algn="ctr">
              <a:defRPr>
                <a:solidFill>
                  <a:schemeClr val="bg2"/>
                </a:solidFill>
              </a:defRPr>
            </a:lvl1pPr>
            <a:lvl2pPr algn="ctr">
              <a:defRPr>
                <a:solidFill>
                  <a:schemeClr val="bg2"/>
                </a:solidFill>
              </a:defRPr>
            </a:lvl2pPr>
            <a:lvl3pPr algn="ctr">
              <a:defRPr>
                <a:solidFill>
                  <a:schemeClr val="bg2"/>
                </a:solidFill>
              </a:defRPr>
            </a:lvl3pPr>
          </a:lstStyle>
          <a:p>
            <a:pPr lvl="0"/>
            <a:r>
              <a:rPr lang="en-US"/>
              <a:t>Edit Master text styles</a:t>
            </a:r>
          </a:p>
          <a:p>
            <a:pPr lvl="1"/>
            <a:r>
              <a:rPr lang="en-US"/>
              <a:t>Second level</a:t>
            </a:r>
          </a:p>
          <a:p>
            <a:pPr lvl="2"/>
            <a:r>
              <a:rPr lang="en-US"/>
              <a:t>Third level</a:t>
            </a:r>
          </a:p>
        </p:txBody>
      </p:sp>
    </p:spTree>
    <p:extLst>
      <p:ext uri="{BB962C8B-B14F-4D97-AF65-F5344CB8AC3E}">
        <p14:creationId xmlns:p14="http://schemas.microsoft.com/office/powerpoint/2010/main" val="288102184"/>
      </p:ext>
    </p:extLst>
  </p:cSld>
  <p:clrMapOvr>
    <a:masterClrMapping/>
  </p:clrMapOvr>
  <p:extLst>
    <p:ext uri="{DCECCB84-F9BA-43D5-87BE-67443E8EF086}">
      <p15:sldGuideLst xmlns:p15="http://schemas.microsoft.com/office/powerpoint/2012/main">
        <p15:guide id="1" orient="horz" pos="1434">
          <p15:clr>
            <a:srgbClr val="FBAE40"/>
          </p15:clr>
        </p15:guide>
        <p15:guide id="2" orient="horz" pos="1525">
          <p15:clr>
            <a:srgbClr val="FBAE40"/>
          </p15:clr>
        </p15:guide>
      </p15:sldGuideLst>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type="secHead" preserve="1">
  <p:cSld name="Chapter Header">
    <p:spTree>
      <p:nvGrpSpPr>
        <p:cNvPr id="1" name=""/>
        <p:cNvGrpSpPr/>
        <p:nvPr/>
      </p:nvGrpSpPr>
      <p:grpSpPr>
        <a:xfrm>
          <a:off x="0" y="0"/>
          <a:ext cx="0" cy="0"/>
          <a:chOff x="0" y="0"/>
          <a:chExt cx="0" cy="0"/>
        </a:xfrm>
      </p:grpSpPr>
      <p:sp>
        <p:nvSpPr>
          <p:cNvPr id="2" name="Title 1"/>
          <p:cNvSpPr>
            <a:spLocks noGrp="1"/>
          </p:cNvSpPr>
          <p:nvPr>
            <p:ph type="title"/>
          </p:nvPr>
        </p:nvSpPr>
        <p:spPr>
          <a:xfrm>
            <a:off x="407987" y="1709738"/>
            <a:ext cx="11376025" cy="2852737"/>
          </a:xfrm>
        </p:spPr>
        <p:txBody>
          <a:bodyPr anchor="b"/>
          <a:lstStyle>
            <a:lvl1pPr>
              <a:defRPr sz="5000"/>
            </a:lvl1pPr>
          </a:lstStyle>
          <a:p>
            <a:r>
              <a:rPr lang="en-US"/>
              <a:t>Click to edit Master title style</a:t>
            </a:r>
            <a:endParaRPr lang="en-US" dirty="0"/>
          </a:p>
        </p:txBody>
      </p:sp>
      <p:sp>
        <p:nvSpPr>
          <p:cNvPr id="3" name="Text Placeholder 2"/>
          <p:cNvSpPr>
            <a:spLocks noGrp="1"/>
          </p:cNvSpPr>
          <p:nvPr>
            <p:ph type="body" idx="1"/>
          </p:nvPr>
        </p:nvSpPr>
        <p:spPr>
          <a:xfrm>
            <a:off x="407987" y="4589463"/>
            <a:ext cx="11376026" cy="1500187"/>
          </a:xfrm>
        </p:spPr>
        <p:txBody>
          <a:bodyPr/>
          <a:lstStyle>
            <a:lvl1pPr marL="0" indent="0">
              <a:buNone/>
              <a:defRPr sz="2400">
                <a:solidFill>
                  <a:schemeClr val="accent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7" name="Date Placeholder 6">
            <a:extLst>
              <a:ext uri="{FF2B5EF4-FFF2-40B4-BE49-F238E27FC236}">
                <a16:creationId xmlns:a16="http://schemas.microsoft.com/office/drawing/2014/main" id="{33FFEBF6-CE90-CC4E-8695-4D9E4AF1C9F7}"/>
              </a:ext>
            </a:extLst>
          </p:cNvPr>
          <p:cNvSpPr>
            <a:spLocks noGrp="1"/>
          </p:cNvSpPr>
          <p:nvPr>
            <p:ph type="dt" sz="half" idx="10"/>
          </p:nvPr>
        </p:nvSpPr>
        <p:spPr/>
        <p:txBody>
          <a:bodyPr/>
          <a:lstStyle/>
          <a:p>
            <a:r>
              <a:rPr lang="en-US"/>
              <a:t>16/10/2024</a:t>
            </a:r>
            <a:endParaRPr lang="en-US" dirty="0"/>
          </a:p>
        </p:txBody>
      </p:sp>
      <p:sp>
        <p:nvSpPr>
          <p:cNvPr id="8" name="Footer Placeholder 7">
            <a:extLst>
              <a:ext uri="{FF2B5EF4-FFF2-40B4-BE49-F238E27FC236}">
                <a16:creationId xmlns:a16="http://schemas.microsoft.com/office/drawing/2014/main" id="{106BCDCA-F2B2-9249-AB85-06169E64A567}"/>
              </a:ext>
            </a:extLst>
          </p:cNvPr>
          <p:cNvSpPr>
            <a:spLocks noGrp="1"/>
          </p:cNvSpPr>
          <p:nvPr>
            <p:ph type="ftr" sz="quarter" idx="11"/>
          </p:nvPr>
        </p:nvSpPr>
        <p:spPr/>
        <p:txBody>
          <a:bodyPr/>
          <a:lstStyle/>
          <a:p>
            <a:r>
              <a:rPr lang="en-GB"/>
              <a:t>R. Losito | Sustainability and Future Accelerators, challenge or opportunity? </a:t>
            </a:r>
            <a:endParaRPr lang="en-US" dirty="0"/>
          </a:p>
        </p:txBody>
      </p:sp>
      <p:sp>
        <p:nvSpPr>
          <p:cNvPr id="9" name="Slide Number Placeholder 8">
            <a:extLst>
              <a:ext uri="{FF2B5EF4-FFF2-40B4-BE49-F238E27FC236}">
                <a16:creationId xmlns:a16="http://schemas.microsoft.com/office/drawing/2014/main" id="{46B4A1B0-EF49-4F43-ACA9-496419739709}"/>
              </a:ext>
            </a:extLst>
          </p:cNvPr>
          <p:cNvSpPr>
            <a:spLocks noGrp="1"/>
          </p:cNvSpPr>
          <p:nvPr>
            <p:ph type="sldNum" sz="quarter" idx="12"/>
          </p:nvPr>
        </p:nvSpPr>
        <p:spPr/>
        <p:txBody>
          <a:bodyPr/>
          <a:lstStyle/>
          <a:p>
            <a:fld id="{36B5EA5A-BC32-A742-B11B-8E7414D5B535}" type="slidenum">
              <a:rPr lang="en-US" smtClean="0"/>
              <a:pPr/>
              <a:t>‹#›</a:t>
            </a:fld>
            <a:endParaRPr lang="en-US" dirty="0"/>
          </a:p>
        </p:txBody>
      </p:sp>
    </p:spTree>
    <p:extLst>
      <p:ext uri="{BB962C8B-B14F-4D97-AF65-F5344CB8AC3E}">
        <p14:creationId xmlns:p14="http://schemas.microsoft.com/office/powerpoint/2010/main" val="69815734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Only" preserve="1">
  <p:cSld name="Title Only  ">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Date Placeholder 5">
            <a:extLst>
              <a:ext uri="{FF2B5EF4-FFF2-40B4-BE49-F238E27FC236}">
                <a16:creationId xmlns:a16="http://schemas.microsoft.com/office/drawing/2014/main" id="{2F8F7083-D188-D543-8008-F25F138E955C}"/>
              </a:ext>
            </a:extLst>
          </p:cNvPr>
          <p:cNvSpPr>
            <a:spLocks noGrp="1"/>
          </p:cNvSpPr>
          <p:nvPr>
            <p:ph type="dt" sz="half" idx="10"/>
          </p:nvPr>
        </p:nvSpPr>
        <p:spPr/>
        <p:txBody>
          <a:bodyPr/>
          <a:lstStyle/>
          <a:p>
            <a:r>
              <a:rPr lang="en-US"/>
              <a:t>16/10/2024</a:t>
            </a:r>
            <a:endParaRPr lang="en-US" dirty="0"/>
          </a:p>
        </p:txBody>
      </p:sp>
      <p:sp>
        <p:nvSpPr>
          <p:cNvPr id="7" name="Footer Placeholder 6">
            <a:extLst>
              <a:ext uri="{FF2B5EF4-FFF2-40B4-BE49-F238E27FC236}">
                <a16:creationId xmlns:a16="http://schemas.microsoft.com/office/drawing/2014/main" id="{DA980EB7-C2CB-9D4D-8C5E-3EB093178EB7}"/>
              </a:ext>
            </a:extLst>
          </p:cNvPr>
          <p:cNvSpPr>
            <a:spLocks noGrp="1"/>
          </p:cNvSpPr>
          <p:nvPr>
            <p:ph type="ftr" sz="quarter" idx="11"/>
          </p:nvPr>
        </p:nvSpPr>
        <p:spPr/>
        <p:txBody>
          <a:bodyPr/>
          <a:lstStyle/>
          <a:p>
            <a:r>
              <a:rPr lang="en-GB"/>
              <a:t>R. Losito | Sustainability and Future Accelerators, challenge or opportunity? </a:t>
            </a:r>
            <a:endParaRPr lang="en-US" dirty="0"/>
          </a:p>
        </p:txBody>
      </p:sp>
      <p:sp>
        <p:nvSpPr>
          <p:cNvPr id="8" name="Slide Number Placeholder 7">
            <a:extLst>
              <a:ext uri="{FF2B5EF4-FFF2-40B4-BE49-F238E27FC236}">
                <a16:creationId xmlns:a16="http://schemas.microsoft.com/office/drawing/2014/main" id="{2F74050C-1801-2345-9DC3-F06B163A28D3}"/>
              </a:ext>
            </a:extLst>
          </p:cNvPr>
          <p:cNvSpPr>
            <a:spLocks noGrp="1"/>
          </p:cNvSpPr>
          <p:nvPr>
            <p:ph type="sldNum" sz="quarter" idx="12"/>
          </p:nvPr>
        </p:nvSpPr>
        <p:spPr/>
        <p:txBody>
          <a:bodyPr/>
          <a:lstStyle/>
          <a:p>
            <a:fld id="{36B5EA5A-BC32-A742-B11B-8E7414D5B535}" type="slidenum">
              <a:rPr lang="en-US" smtClean="0"/>
              <a:pPr/>
              <a:t>‹#›</a:t>
            </a:fld>
            <a:endParaRPr lang="en-US" dirty="0"/>
          </a:p>
        </p:txBody>
      </p:sp>
    </p:spTree>
    <p:extLst>
      <p:ext uri="{BB962C8B-B14F-4D97-AF65-F5344CB8AC3E}">
        <p14:creationId xmlns:p14="http://schemas.microsoft.com/office/powerpoint/2010/main" val="302417835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1F763763-5414-8544-AF6D-F8D5C9B1117C}"/>
              </a:ext>
            </a:extLst>
          </p:cNvPr>
          <p:cNvSpPr>
            <a:spLocks noGrp="1"/>
          </p:cNvSpPr>
          <p:nvPr>
            <p:ph type="dt" sz="half" idx="10"/>
          </p:nvPr>
        </p:nvSpPr>
        <p:spPr/>
        <p:txBody>
          <a:bodyPr/>
          <a:lstStyle/>
          <a:p>
            <a:r>
              <a:rPr lang="en-US"/>
              <a:t>16/10/2024</a:t>
            </a:r>
            <a:endParaRPr lang="en-US" dirty="0"/>
          </a:p>
        </p:txBody>
      </p:sp>
      <p:sp>
        <p:nvSpPr>
          <p:cNvPr id="6" name="Footer Placeholder 5">
            <a:extLst>
              <a:ext uri="{FF2B5EF4-FFF2-40B4-BE49-F238E27FC236}">
                <a16:creationId xmlns:a16="http://schemas.microsoft.com/office/drawing/2014/main" id="{7618A5D0-906E-0046-B0F3-96283308CD40}"/>
              </a:ext>
            </a:extLst>
          </p:cNvPr>
          <p:cNvSpPr>
            <a:spLocks noGrp="1"/>
          </p:cNvSpPr>
          <p:nvPr>
            <p:ph type="ftr" sz="quarter" idx="11"/>
          </p:nvPr>
        </p:nvSpPr>
        <p:spPr/>
        <p:txBody>
          <a:bodyPr/>
          <a:lstStyle/>
          <a:p>
            <a:r>
              <a:rPr lang="en-GB"/>
              <a:t>R. Losito | Sustainability and Future Accelerators, challenge or opportunity? </a:t>
            </a:r>
            <a:endParaRPr lang="en-US" dirty="0"/>
          </a:p>
        </p:txBody>
      </p:sp>
      <p:sp>
        <p:nvSpPr>
          <p:cNvPr id="7" name="Slide Number Placeholder 6">
            <a:extLst>
              <a:ext uri="{FF2B5EF4-FFF2-40B4-BE49-F238E27FC236}">
                <a16:creationId xmlns:a16="http://schemas.microsoft.com/office/drawing/2014/main" id="{414B140E-F283-BD43-9D8C-905BDA421CF5}"/>
              </a:ext>
            </a:extLst>
          </p:cNvPr>
          <p:cNvSpPr>
            <a:spLocks noGrp="1"/>
          </p:cNvSpPr>
          <p:nvPr>
            <p:ph type="sldNum" sz="quarter" idx="12"/>
          </p:nvPr>
        </p:nvSpPr>
        <p:spPr/>
        <p:txBody>
          <a:bodyPr/>
          <a:lstStyle/>
          <a:p>
            <a:fld id="{36B5EA5A-BC32-A742-B11B-8E7414D5B535}" type="slidenum">
              <a:rPr lang="en-US" smtClean="0"/>
              <a:pPr/>
              <a:t>‹#›</a:t>
            </a:fld>
            <a:endParaRPr lang="en-US" dirty="0"/>
          </a:p>
        </p:txBody>
      </p:sp>
    </p:spTree>
    <p:extLst>
      <p:ext uri="{BB962C8B-B14F-4D97-AF65-F5344CB8AC3E}">
        <p14:creationId xmlns:p14="http://schemas.microsoft.com/office/powerpoint/2010/main" val="128470077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type="blank" preserve="1">
  <p:cSld name="Last slide">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3059AC4-96B9-704B-82C7-32D5BEFF3254}"/>
              </a:ext>
            </a:extLst>
          </p:cNvPr>
          <p:cNvSpPr txBox="1"/>
          <p:nvPr userDrawn="1"/>
        </p:nvSpPr>
        <p:spPr>
          <a:xfrm>
            <a:off x="407988" y="6196406"/>
            <a:ext cx="11376025" cy="369332"/>
          </a:xfrm>
          <a:prstGeom prst="rect">
            <a:avLst/>
          </a:prstGeom>
          <a:noFill/>
        </p:spPr>
        <p:txBody>
          <a:bodyPr wrap="square" rtlCol="0">
            <a:spAutoFit/>
          </a:bodyPr>
          <a:lstStyle/>
          <a:p>
            <a:pPr algn="ctr"/>
            <a:r>
              <a:rPr kumimoji="0" lang="fr-CH" dirty="0"/>
              <a:t>home.cern</a:t>
            </a:r>
            <a:endParaRPr lang="en-US" dirty="0"/>
          </a:p>
        </p:txBody>
      </p:sp>
      <p:pic>
        <p:nvPicPr>
          <p:cNvPr id="5" name="Picture 4">
            <a:extLst>
              <a:ext uri="{FF2B5EF4-FFF2-40B4-BE49-F238E27FC236}">
                <a16:creationId xmlns:a16="http://schemas.microsoft.com/office/drawing/2014/main" id="{155196E8-CA32-8449-8B2F-F83D475BC17D}"/>
              </a:ext>
            </a:extLst>
          </p:cNvPr>
          <p:cNvPicPr>
            <a:picLocks noChangeAspect="1"/>
          </p:cNvPicPr>
          <p:nvPr userDrawn="1"/>
        </p:nvPicPr>
        <p:blipFill>
          <a:blip r:embed="rId2"/>
          <a:stretch>
            <a:fillRect/>
          </a:stretch>
        </p:blipFill>
        <p:spPr>
          <a:xfrm>
            <a:off x="5231904" y="2244864"/>
            <a:ext cx="1728192" cy="1728192"/>
          </a:xfrm>
          <a:prstGeom prst="rect">
            <a:avLst/>
          </a:prstGeom>
        </p:spPr>
      </p:pic>
    </p:spTree>
    <p:extLst>
      <p:ext uri="{BB962C8B-B14F-4D97-AF65-F5344CB8AC3E}">
        <p14:creationId xmlns:p14="http://schemas.microsoft.com/office/powerpoint/2010/main" val="32163861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Full page Picture">
    <p:spTree>
      <p:nvGrpSpPr>
        <p:cNvPr id="1" name=""/>
        <p:cNvGrpSpPr/>
        <p:nvPr/>
      </p:nvGrpSpPr>
      <p:grpSpPr>
        <a:xfrm>
          <a:off x="0" y="0"/>
          <a:ext cx="0" cy="0"/>
          <a:chOff x="0" y="0"/>
          <a:chExt cx="0" cy="0"/>
        </a:xfrm>
      </p:grpSpPr>
      <p:sp>
        <p:nvSpPr>
          <p:cNvPr id="8" name="Picture Placeholder 3">
            <a:extLst>
              <a:ext uri="{FF2B5EF4-FFF2-40B4-BE49-F238E27FC236}">
                <a16:creationId xmlns:a16="http://schemas.microsoft.com/office/drawing/2014/main" id="{01A8103C-80BA-7941-AEF5-FB81302B57A9}"/>
              </a:ext>
            </a:extLst>
          </p:cNvPr>
          <p:cNvSpPr>
            <a:spLocks noGrp="1"/>
          </p:cNvSpPr>
          <p:nvPr>
            <p:ph type="pic" sz="quarter" idx="13" hasCustomPrompt="1"/>
          </p:nvPr>
        </p:nvSpPr>
        <p:spPr>
          <a:xfrm>
            <a:off x="0" y="-29980"/>
            <a:ext cx="12192000" cy="6351588"/>
          </a:xfrm>
          <a:pattFill prst="lgCheck">
            <a:fgClr>
              <a:schemeClr val="accent4"/>
            </a:fgClr>
            <a:bgClr>
              <a:schemeClr val="bg1"/>
            </a:bgClr>
          </a:pattFill>
        </p:spPr>
        <p:txBody>
          <a:bodyPr anchor="ctr" anchorCtr="0"/>
          <a:lstStyle>
            <a:lvl1pPr algn="ctr">
              <a:defRPr/>
            </a:lvl1pPr>
          </a:lstStyle>
          <a:p>
            <a:r>
              <a:rPr lang="en-US" dirty="0"/>
              <a:t>Drag and drop picture</a:t>
            </a:r>
          </a:p>
        </p:txBody>
      </p:sp>
      <p:sp>
        <p:nvSpPr>
          <p:cNvPr id="3" name="Content Placeholder 2"/>
          <p:cNvSpPr>
            <a:spLocks noGrp="1"/>
          </p:cNvSpPr>
          <p:nvPr>
            <p:ph idx="1"/>
          </p:nvPr>
        </p:nvSpPr>
        <p:spPr>
          <a:xfrm>
            <a:off x="8075612" y="-52466"/>
            <a:ext cx="4116387" cy="6370820"/>
          </a:xfrm>
          <a:solidFill>
            <a:schemeClr val="tx1">
              <a:alpha val="80000"/>
            </a:schemeClr>
          </a:solidFill>
        </p:spPr>
        <p:txBody>
          <a:bodyPr lIns="180000" tIns="180000" rIns="180000" bIns="180000"/>
          <a:lstStyle>
            <a:lvl1pPr>
              <a:defRPr sz="2800">
                <a:solidFill>
                  <a:schemeClr val="bg1"/>
                </a:solidFill>
              </a:defRPr>
            </a:lvl1pPr>
            <a:lvl2pPr marL="324000" indent="-324000">
              <a:buFont typeface="Arial" charset="0"/>
              <a:buChar char="•"/>
              <a:tabLst/>
              <a:defRPr sz="2100">
                <a:solidFill>
                  <a:schemeClr val="bg1"/>
                </a:solidFill>
              </a:defRPr>
            </a:lvl2pPr>
            <a:lvl3pPr marL="648000" indent="-324000">
              <a:buSzPct val="100000"/>
              <a:buFont typeface="Arial" panose="020B0604020202020204" pitchFamily="34" charset="0"/>
              <a:buChar char="•"/>
              <a:tabLst/>
              <a:defRPr sz="1800">
                <a:solidFill>
                  <a:schemeClr val="bg1"/>
                </a:solidFill>
              </a:defRPr>
            </a:lvl3pPr>
            <a:lvl4pPr marL="972000" indent="-324000">
              <a:buSzPct val="100000"/>
              <a:buFont typeface="Arial" charset="0"/>
              <a:buChar char="•"/>
              <a:tabLst/>
              <a:defRPr>
                <a:solidFill>
                  <a:schemeClr val="bg1"/>
                </a:solidFill>
              </a:defRPr>
            </a:lvl4pPr>
            <a:lvl5pPr marL="2057400" indent="-228600">
              <a:buSzPct val="100000"/>
              <a:buFont typeface="Arial" charset="0"/>
              <a:buChar char="•"/>
              <a:defRPr>
                <a:solidFill>
                  <a:schemeClr val="tx2">
                    <a:lumMod val="50000"/>
                  </a:schemeClr>
                </a:solidFill>
              </a:defRPr>
            </a:lvl5pPr>
          </a:lstStyle>
          <a:p>
            <a:pPr lvl="0"/>
            <a:r>
              <a:rPr lang="en-US"/>
              <a:t>Edit Master text styles</a:t>
            </a:r>
          </a:p>
          <a:p>
            <a:pPr lvl="1"/>
            <a:r>
              <a:rPr lang="en-US"/>
              <a:t>Second level</a:t>
            </a:r>
          </a:p>
          <a:p>
            <a:pPr lvl="2"/>
            <a:r>
              <a:rPr lang="en-US"/>
              <a:t>Third level</a:t>
            </a:r>
          </a:p>
          <a:p>
            <a:pPr lvl="3"/>
            <a:r>
              <a:rPr lang="en-US"/>
              <a:t>Fourth level</a:t>
            </a:r>
          </a:p>
        </p:txBody>
      </p:sp>
      <p:sp>
        <p:nvSpPr>
          <p:cNvPr id="11" name="Date Placeholder 10">
            <a:extLst>
              <a:ext uri="{FF2B5EF4-FFF2-40B4-BE49-F238E27FC236}">
                <a16:creationId xmlns:a16="http://schemas.microsoft.com/office/drawing/2014/main" id="{1B478EFE-6141-4244-92ED-79EEE9222B1A}"/>
              </a:ext>
            </a:extLst>
          </p:cNvPr>
          <p:cNvSpPr>
            <a:spLocks noGrp="1"/>
          </p:cNvSpPr>
          <p:nvPr>
            <p:ph type="dt" sz="half" idx="10"/>
          </p:nvPr>
        </p:nvSpPr>
        <p:spPr/>
        <p:txBody>
          <a:bodyPr/>
          <a:lstStyle/>
          <a:p>
            <a:r>
              <a:rPr lang="en-US"/>
              <a:t>26 November 2024</a:t>
            </a:r>
            <a:endParaRPr lang="en-US" dirty="0"/>
          </a:p>
        </p:txBody>
      </p:sp>
      <p:sp>
        <p:nvSpPr>
          <p:cNvPr id="12" name="Footer Placeholder 11">
            <a:extLst>
              <a:ext uri="{FF2B5EF4-FFF2-40B4-BE49-F238E27FC236}">
                <a16:creationId xmlns:a16="http://schemas.microsoft.com/office/drawing/2014/main" id="{8FF044A7-6055-B744-AD25-E9D675BBE602}"/>
              </a:ext>
            </a:extLst>
          </p:cNvPr>
          <p:cNvSpPr>
            <a:spLocks noGrp="1"/>
          </p:cNvSpPr>
          <p:nvPr>
            <p:ph type="ftr" sz="quarter" idx="11"/>
          </p:nvPr>
        </p:nvSpPr>
        <p:spPr/>
        <p:txBody>
          <a:bodyPr/>
          <a:lstStyle/>
          <a:p>
            <a:r>
              <a:rPr lang="en-GB"/>
              <a:t>R. Losito | Sustainability at CERN now and future | UK-HEP Forum | Abingdon</a:t>
            </a:r>
            <a:endParaRPr lang="en-US" dirty="0"/>
          </a:p>
        </p:txBody>
      </p:sp>
      <p:sp>
        <p:nvSpPr>
          <p:cNvPr id="13" name="Slide Number Placeholder 12">
            <a:extLst>
              <a:ext uri="{FF2B5EF4-FFF2-40B4-BE49-F238E27FC236}">
                <a16:creationId xmlns:a16="http://schemas.microsoft.com/office/drawing/2014/main" id="{372E3875-F7E3-A247-8E75-A4EC4E79429B}"/>
              </a:ext>
            </a:extLst>
          </p:cNvPr>
          <p:cNvSpPr>
            <a:spLocks noGrp="1"/>
          </p:cNvSpPr>
          <p:nvPr>
            <p:ph type="sldNum" sz="quarter" idx="12"/>
          </p:nvPr>
        </p:nvSpPr>
        <p:spPr/>
        <p:txBody>
          <a:bodyPr/>
          <a:lstStyle/>
          <a:p>
            <a:fld id="{36B5EA5A-BC32-A742-B11B-8E7414D5B535}" type="slidenum">
              <a:rPr lang="en-US" smtClean="0"/>
              <a:pPr/>
              <a:t>‹#›</a:t>
            </a:fld>
            <a:endParaRPr lang="en-US" dirty="0"/>
          </a:p>
        </p:txBody>
      </p:sp>
    </p:spTree>
    <p:extLst>
      <p:ext uri="{BB962C8B-B14F-4D97-AF65-F5344CB8AC3E}">
        <p14:creationId xmlns:p14="http://schemas.microsoft.com/office/powerpoint/2010/main" val="152411136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userDrawn="1">
  <p:cSld name="Half page photo and texte">
    <p:spTree>
      <p:nvGrpSpPr>
        <p:cNvPr id="1" name=""/>
        <p:cNvGrpSpPr/>
        <p:nvPr/>
      </p:nvGrpSpPr>
      <p:grpSpPr>
        <a:xfrm>
          <a:off x="0" y="0"/>
          <a:ext cx="0" cy="0"/>
          <a:chOff x="0" y="0"/>
          <a:chExt cx="0" cy="0"/>
        </a:xfrm>
      </p:grpSpPr>
      <p:sp>
        <p:nvSpPr>
          <p:cNvPr id="4" name="Espace réservé de la date 3"/>
          <p:cNvSpPr>
            <a:spLocks noGrp="1"/>
          </p:cNvSpPr>
          <p:nvPr>
            <p:ph type="dt" sz="half" idx="10"/>
          </p:nvPr>
        </p:nvSpPr>
        <p:spPr/>
        <p:txBody>
          <a:bodyPr/>
          <a:lstStyle/>
          <a:p>
            <a:r>
              <a:rPr lang="en-US"/>
              <a:t>16/10/2024</a:t>
            </a:r>
            <a:endParaRPr lang="fr-FR" dirty="0"/>
          </a:p>
        </p:txBody>
      </p:sp>
      <p:sp>
        <p:nvSpPr>
          <p:cNvPr id="6" name="Espace réservé du numéro de diapositive 5"/>
          <p:cNvSpPr>
            <a:spLocks noGrp="1"/>
          </p:cNvSpPr>
          <p:nvPr>
            <p:ph type="sldNum" sz="quarter" idx="12"/>
          </p:nvPr>
        </p:nvSpPr>
        <p:spPr/>
        <p:txBody>
          <a:bodyPr/>
          <a:lstStyle/>
          <a:p>
            <a:fld id="{490AA3F6-1618-3548-975A-DD1A2939A246}" type="slidenum">
              <a:rPr lang="fr-FR" smtClean="0"/>
              <a:t>‹#›</a:t>
            </a:fld>
            <a:endParaRPr lang="fr-FR" dirty="0"/>
          </a:p>
        </p:txBody>
      </p:sp>
      <p:sp>
        <p:nvSpPr>
          <p:cNvPr id="7" name="Titre 1"/>
          <p:cNvSpPr>
            <a:spLocks noGrp="1"/>
          </p:cNvSpPr>
          <p:nvPr>
            <p:ph type="title"/>
          </p:nvPr>
        </p:nvSpPr>
        <p:spPr>
          <a:xfrm>
            <a:off x="696000" y="1173600"/>
            <a:ext cx="5406825" cy="1116849"/>
          </a:xfrm>
        </p:spPr>
        <p:txBody>
          <a:bodyPr/>
          <a:lstStyle>
            <a:lvl1pPr algn="l">
              <a:defRPr/>
            </a:lvl1pPr>
          </a:lstStyle>
          <a:p>
            <a:r>
              <a:rPr lang="fr-FR" dirty="0"/>
              <a:t>Cliquez et modifiez le titre</a:t>
            </a:r>
          </a:p>
        </p:txBody>
      </p:sp>
      <p:sp>
        <p:nvSpPr>
          <p:cNvPr id="10" name="Espace réservé pour une image  8"/>
          <p:cNvSpPr>
            <a:spLocks noGrp="1"/>
          </p:cNvSpPr>
          <p:nvPr>
            <p:ph type="pic" sz="quarter" idx="14"/>
          </p:nvPr>
        </p:nvSpPr>
        <p:spPr>
          <a:xfrm>
            <a:off x="6102825" y="1092630"/>
            <a:ext cx="6089176" cy="5765369"/>
          </a:xfrm>
          <a:pattFill prst="smCheck">
            <a:fgClr>
              <a:schemeClr val="bg2"/>
            </a:fgClr>
            <a:bgClr>
              <a:schemeClr val="bg1"/>
            </a:bgClr>
          </a:pattFill>
        </p:spPr>
        <p:txBody>
          <a:bodyPr anchor="ctr" anchorCtr="0"/>
          <a:lstStyle>
            <a:lvl1pPr algn="ctr">
              <a:defRPr/>
            </a:lvl1pPr>
          </a:lstStyle>
          <a:p>
            <a:r>
              <a:rPr lang="fr-FR" dirty="0"/>
              <a:t>Faire glisser l'image vers l'espace réservé ou cliquer sur l'icône pour l'ajouter</a:t>
            </a:r>
          </a:p>
        </p:txBody>
      </p:sp>
      <p:sp>
        <p:nvSpPr>
          <p:cNvPr id="13" name="Rectangle 12"/>
          <p:cNvSpPr/>
          <p:nvPr userDrawn="1"/>
        </p:nvSpPr>
        <p:spPr>
          <a:xfrm>
            <a:off x="695325" y="2082797"/>
            <a:ext cx="4706408" cy="4056938"/>
          </a:xfrm>
          <a:prstGeom prst="rect">
            <a:avLst/>
          </a:prstGeom>
        </p:spPr>
        <p:txBody>
          <a:bodyPr wrap="square">
            <a:noAutofit/>
          </a:bodyPr>
          <a:lstStyle/>
          <a:p>
            <a:endParaRPr lang="fr-FR" dirty="0">
              <a:latin typeface="Arial" charset="0"/>
              <a:ea typeface="Arial" charset="0"/>
              <a:cs typeface="Arial" charset="0"/>
            </a:endParaRPr>
          </a:p>
        </p:txBody>
      </p:sp>
      <p:sp>
        <p:nvSpPr>
          <p:cNvPr id="2" name="Footer Placeholder 1">
            <a:extLst>
              <a:ext uri="{FF2B5EF4-FFF2-40B4-BE49-F238E27FC236}">
                <a16:creationId xmlns:a16="http://schemas.microsoft.com/office/drawing/2014/main" id="{6D763D40-7FDE-2B45-8E46-6B00123FF1E6}"/>
              </a:ext>
            </a:extLst>
          </p:cNvPr>
          <p:cNvSpPr>
            <a:spLocks noGrp="1"/>
          </p:cNvSpPr>
          <p:nvPr>
            <p:ph type="ftr" sz="quarter" idx="15"/>
          </p:nvPr>
        </p:nvSpPr>
        <p:spPr/>
        <p:txBody>
          <a:bodyPr/>
          <a:lstStyle/>
          <a:p>
            <a:r>
              <a:rPr lang="en-GB"/>
              <a:t>R. Losito | Sustainability and Future Accelerators, challenge or opportunity? </a:t>
            </a:r>
            <a:endParaRPr lang="fr-FR" dirty="0"/>
          </a:p>
        </p:txBody>
      </p:sp>
      <p:sp>
        <p:nvSpPr>
          <p:cNvPr id="9" name="Text Placeholder 8">
            <a:extLst>
              <a:ext uri="{FF2B5EF4-FFF2-40B4-BE49-F238E27FC236}">
                <a16:creationId xmlns:a16="http://schemas.microsoft.com/office/drawing/2014/main" id="{81ECC47B-9127-F645-94CC-F0D394F06627}"/>
              </a:ext>
            </a:extLst>
          </p:cNvPr>
          <p:cNvSpPr>
            <a:spLocks noGrp="1"/>
          </p:cNvSpPr>
          <p:nvPr>
            <p:ph type="body" sz="quarter" idx="16"/>
          </p:nvPr>
        </p:nvSpPr>
        <p:spPr>
          <a:xfrm>
            <a:off x="695325" y="2431312"/>
            <a:ext cx="5148263" cy="393773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17162671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userDrawn="1">
  <p:cSld name="1_Half page photo and texte">
    <p:spTree>
      <p:nvGrpSpPr>
        <p:cNvPr id="1" name=""/>
        <p:cNvGrpSpPr/>
        <p:nvPr/>
      </p:nvGrpSpPr>
      <p:grpSpPr>
        <a:xfrm>
          <a:off x="0" y="0"/>
          <a:ext cx="0" cy="0"/>
          <a:chOff x="0" y="0"/>
          <a:chExt cx="0" cy="0"/>
        </a:xfrm>
      </p:grpSpPr>
      <p:sp>
        <p:nvSpPr>
          <p:cNvPr id="4" name="Espace réservé de la date 3"/>
          <p:cNvSpPr>
            <a:spLocks noGrp="1"/>
          </p:cNvSpPr>
          <p:nvPr>
            <p:ph type="dt" sz="half" idx="10"/>
          </p:nvPr>
        </p:nvSpPr>
        <p:spPr/>
        <p:txBody>
          <a:bodyPr/>
          <a:lstStyle/>
          <a:p>
            <a:r>
              <a:rPr lang="en-US"/>
              <a:t>16/10/2024</a:t>
            </a:r>
            <a:endParaRPr lang="fr-FR"/>
          </a:p>
        </p:txBody>
      </p:sp>
      <p:sp>
        <p:nvSpPr>
          <p:cNvPr id="6" name="Espace réservé du numéro de diapositive 5"/>
          <p:cNvSpPr>
            <a:spLocks noGrp="1"/>
          </p:cNvSpPr>
          <p:nvPr>
            <p:ph type="sldNum" sz="quarter" idx="12"/>
          </p:nvPr>
        </p:nvSpPr>
        <p:spPr/>
        <p:txBody>
          <a:bodyPr/>
          <a:lstStyle/>
          <a:p>
            <a:fld id="{490AA3F6-1618-3548-975A-DD1A2939A246}" type="slidenum">
              <a:rPr lang="fr-FR" smtClean="0"/>
              <a:t>‹#›</a:t>
            </a:fld>
            <a:endParaRPr lang="fr-FR"/>
          </a:p>
        </p:txBody>
      </p:sp>
      <p:sp>
        <p:nvSpPr>
          <p:cNvPr id="7" name="Titre 1"/>
          <p:cNvSpPr>
            <a:spLocks noGrp="1"/>
          </p:cNvSpPr>
          <p:nvPr>
            <p:ph type="title"/>
          </p:nvPr>
        </p:nvSpPr>
        <p:spPr>
          <a:xfrm>
            <a:off x="696000" y="465591"/>
            <a:ext cx="5406825" cy="1116849"/>
          </a:xfrm>
        </p:spPr>
        <p:txBody>
          <a:bodyPr/>
          <a:lstStyle>
            <a:lvl1pPr algn="l">
              <a:defRPr/>
            </a:lvl1pPr>
          </a:lstStyle>
          <a:p>
            <a:r>
              <a:rPr lang="fr-FR" dirty="0"/>
              <a:t>Cliquez et modifiez le titre</a:t>
            </a:r>
          </a:p>
        </p:txBody>
      </p:sp>
      <p:sp>
        <p:nvSpPr>
          <p:cNvPr id="10" name="Espace réservé pour une image  8"/>
          <p:cNvSpPr>
            <a:spLocks noGrp="1"/>
          </p:cNvSpPr>
          <p:nvPr>
            <p:ph type="pic" sz="quarter" idx="14"/>
          </p:nvPr>
        </p:nvSpPr>
        <p:spPr>
          <a:xfrm>
            <a:off x="6102825" y="225188"/>
            <a:ext cx="6089176" cy="6632812"/>
          </a:xfrm>
          <a:pattFill prst="smCheck">
            <a:fgClr>
              <a:schemeClr val="bg2"/>
            </a:fgClr>
            <a:bgClr>
              <a:schemeClr val="bg1"/>
            </a:bgClr>
          </a:pattFill>
        </p:spPr>
        <p:txBody>
          <a:bodyPr anchor="ctr" anchorCtr="0"/>
          <a:lstStyle>
            <a:lvl1pPr algn="ctr">
              <a:defRPr/>
            </a:lvl1pPr>
          </a:lstStyle>
          <a:p>
            <a:r>
              <a:rPr lang="fr-FR"/>
              <a:t>Faire glisser l'image vers l'espace réservé ou cliquer sur l'icône pour l'ajouter</a:t>
            </a:r>
          </a:p>
        </p:txBody>
      </p:sp>
      <p:sp>
        <p:nvSpPr>
          <p:cNvPr id="13" name="Rectangle 12"/>
          <p:cNvSpPr/>
          <p:nvPr userDrawn="1"/>
        </p:nvSpPr>
        <p:spPr>
          <a:xfrm>
            <a:off x="695325" y="2082797"/>
            <a:ext cx="4706408" cy="4056938"/>
          </a:xfrm>
          <a:prstGeom prst="rect">
            <a:avLst/>
          </a:prstGeom>
        </p:spPr>
        <p:txBody>
          <a:bodyPr wrap="square">
            <a:noAutofit/>
          </a:bodyPr>
          <a:lstStyle/>
          <a:p>
            <a:endParaRPr lang="fr-FR">
              <a:latin typeface="Arial" charset="0"/>
              <a:ea typeface="Arial" charset="0"/>
              <a:cs typeface="Arial" charset="0"/>
            </a:endParaRPr>
          </a:p>
        </p:txBody>
      </p:sp>
      <p:sp>
        <p:nvSpPr>
          <p:cNvPr id="9" name="Espace réservé du pied de page 4">
            <a:extLst>
              <a:ext uri="{FF2B5EF4-FFF2-40B4-BE49-F238E27FC236}">
                <a16:creationId xmlns:a16="http://schemas.microsoft.com/office/drawing/2014/main" id="{D2BBBEFE-B9E9-3043-9213-A2A6A52F39DC}"/>
              </a:ext>
            </a:extLst>
          </p:cNvPr>
          <p:cNvSpPr>
            <a:spLocks noGrp="1"/>
          </p:cNvSpPr>
          <p:nvPr>
            <p:ph type="ftr" sz="quarter" idx="11"/>
          </p:nvPr>
        </p:nvSpPr>
        <p:spPr>
          <a:xfrm>
            <a:off x="1236040" y="6318000"/>
            <a:ext cx="4114800" cy="365125"/>
          </a:xfrm>
        </p:spPr>
        <p:txBody>
          <a:bodyPr/>
          <a:lstStyle/>
          <a:p>
            <a:r>
              <a:rPr lang="en-GB"/>
              <a:t>R. Losito | Sustainability and Future Accelerators, challenge or opportunity? </a:t>
            </a:r>
            <a:endParaRPr lang="fr-FR"/>
          </a:p>
        </p:txBody>
      </p:sp>
    </p:spTree>
    <p:extLst>
      <p:ext uri="{BB962C8B-B14F-4D97-AF65-F5344CB8AC3E}">
        <p14:creationId xmlns:p14="http://schemas.microsoft.com/office/powerpoint/2010/main" val="23623063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 Conten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07987" y="1592264"/>
            <a:ext cx="5616575" cy="4608512"/>
          </a:xfrm>
        </p:spPr>
        <p:txBody>
          <a:bodyPr/>
          <a:lstStyle/>
          <a:p>
            <a:pPr lvl="0"/>
            <a:r>
              <a:rPr lang="en-US"/>
              <a:t>Edit Master text styles</a:t>
            </a:r>
          </a:p>
          <a:p>
            <a:pPr lvl="1"/>
            <a:r>
              <a:rPr lang="en-US"/>
              <a:t>Second level</a:t>
            </a:r>
          </a:p>
          <a:p>
            <a:pPr lvl="2"/>
            <a:r>
              <a:rPr lang="en-US"/>
              <a:t>Third level</a:t>
            </a:r>
          </a:p>
          <a:p>
            <a:pPr lvl="3"/>
            <a:r>
              <a:rPr lang="en-US"/>
              <a:t>Fourth level</a:t>
            </a:r>
          </a:p>
        </p:txBody>
      </p:sp>
      <p:sp>
        <p:nvSpPr>
          <p:cNvPr id="4" name="Content Placeholder 3"/>
          <p:cNvSpPr>
            <a:spLocks noGrp="1"/>
          </p:cNvSpPr>
          <p:nvPr>
            <p:ph sz="half" idx="2"/>
          </p:nvPr>
        </p:nvSpPr>
        <p:spPr>
          <a:xfrm>
            <a:off x="6172199" y="1592264"/>
            <a:ext cx="5611813" cy="4608511"/>
          </a:xfrm>
        </p:spPr>
        <p:txBody>
          <a:bodyPr/>
          <a:lstStyle/>
          <a:p>
            <a:pPr lvl="0"/>
            <a:r>
              <a:rPr lang="en-US"/>
              <a:t>Edit Master text styles</a:t>
            </a:r>
          </a:p>
          <a:p>
            <a:pPr lvl="1"/>
            <a:r>
              <a:rPr lang="en-US"/>
              <a:t>Second level</a:t>
            </a:r>
          </a:p>
          <a:p>
            <a:pPr lvl="2"/>
            <a:r>
              <a:rPr lang="en-US"/>
              <a:t>Third level</a:t>
            </a:r>
          </a:p>
          <a:p>
            <a:pPr lvl="3"/>
            <a:r>
              <a:rPr lang="en-US"/>
              <a:t>Fourth level</a:t>
            </a:r>
          </a:p>
        </p:txBody>
      </p:sp>
      <p:sp>
        <p:nvSpPr>
          <p:cNvPr id="8" name="Date Placeholder 7">
            <a:extLst>
              <a:ext uri="{FF2B5EF4-FFF2-40B4-BE49-F238E27FC236}">
                <a16:creationId xmlns:a16="http://schemas.microsoft.com/office/drawing/2014/main" id="{E3A8A69A-7619-C44B-A930-6AC38A3F8BC7}"/>
              </a:ext>
            </a:extLst>
          </p:cNvPr>
          <p:cNvSpPr>
            <a:spLocks noGrp="1"/>
          </p:cNvSpPr>
          <p:nvPr>
            <p:ph type="dt" sz="half" idx="10"/>
          </p:nvPr>
        </p:nvSpPr>
        <p:spPr/>
        <p:txBody>
          <a:bodyPr/>
          <a:lstStyle/>
          <a:p>
            <a:r>
              <a:rPr lang="en-US"/>
              <a:t>26 November 2024</a:t>
            </a:r>
            <a:endParaRPr lang="en-US" dirty="0"/>
          </a:p>
        </p:txBody>
      </p:sp>
      <p:sp>
        <p:nvSpPr>
          <p:cNvPr id="9" name="Footer Placeholder 8">
            <a:extLst>
              <a:ext uri="{FF2B5EF4-FFF2-40B4-BE49-F238E27FC236}">
                <a16:creationId xmlns:a16="http://schemas.microsoft.com/office/drawing/2014/main" id="{9B55D6E3-4871-704B-B795-99BD30EABFEE}"/>
              </a:ext>
            </a:extLst>
          </p:cNvPr>
          <p:cNvSpPr>
            <a:spLocks noGrp="1"/>
          </p:cNvSpPr>
          <p:nvPr>
            <p:ph type="ftr" sz="quarter" idx="11"/>
          </p:nvPr>
        </p:nvSpPr>
        <p:spPr/>
        <p:txBody>
          <a:bodyPr/>
          <a:lstStyle/>
          <a:p>
            <a:r>
              <a:rPr lang="en-GB"/>
              <a:t>R. Losito | Sustainability at CERN now and future | UK-HEP Forum | Abingdon</a:t>
            </a:r>
            <a:endParaRPr lang="en-US" dirty="0"/>
          </a:p>
        </p:txBody>
      </p:sp>
      <p:sp>
        <p:nvSpPr>
          <p:cNvPr id="10" name="Slide Number Placeholder 9">
            <a:extLst>
              <a:ext uri="{FF2B5EF4-FFF2-40B4-BE49-F238E27FC236}">
                <a16:creationId xmlns:a16="http://schemas.microsoft.com/office/drawing/2014/main" id="{BEE4B464-E744-A34F-B223-6B554979B8EC}"/>
              </a:ext>
            </a:extLst>
          </p:cNvPr>
          <p:cNvSpPr>
            <a:spLocks noGrp="1"/>
          </p:cNvSpPr>
          <p:nvPr>
            <p:ph type="sldNum" sz="quarter" idx="12"/>
          </p:nvPr>
        </p:nvSpPr>
        <p:spPr/>
        <p:txBody>
          <a:bodyPr/>
          <a:lstStyle/>
          <a:p>
            <a:fld id="{36B5EA5A-BC32-A742-B11B-8E7414D5B535}" type="slidenum">
              <a:rPr lang="en-US" smtClean="0"/>
              <a:pPr/>
              <a:t>‹#›</a:t>
            </a:fld>
            <a:endParaRPr lang="en-US" dirty="0"/>
          </a:p>
        </p:txBody>
      </p:sp>
    </p:spTree>
    <p:extLst>
      <p:ext uri="{BB962C8B-B14F-4D97-AF65-F5344CB8AC3E}">
        <p14:creationId xmlns:p14="http://schemas.microsoft.com/office/powerpoint/2010/main" val="3976530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ubtitle and Comparison">
    <p:spTree>
      <p:nvGrpSpPr>
        <p:cNvPr id="1" name=""/>
        <p:cNvGrpSpPr/>
        <p:nvPr/>
      </p:nvGrpSpPr>
      <p:grpSpPr>
        <a:xfrm>
          <a:off x="0" y="0"/>
          <a:ext cx="0" cy="0"/>
          <a:chOff x="0" y="0"/>
          <a:chExt cx="0" cy="0"/>
        </a:xfrm>
      </p:grpSpPr>
      <p:sp>
        <p:nvSpPr>
          <p:cNvPr id="2" name="Title 1"/>
          <p:cNvSpPr>
            <a:spLocks noGrp="1"/>
          </p:cNvSpPr>
          <p:nvPr>
            <p:ph type="title"/>
          </p:nvPr>
        </p:nvSpPr>
        <p:spPr>
          <a:xfrm>
            <a:off x="407988" y="365125"/>
            <a:ext cx="11380812" cy="10842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407987" y="1592263"/>
            <a:ext cx="5616575" cy="668337"/>
          </a:xfrm>
        </p:spPr>
        <p:txBody>
          <a:bodyPr anchor="t" anchorCtr="0"/>
          <a:lstStyle>
            <a:lvl1pPr marL="0" indent="0">
              <a:buNone/>
              <a:defRPr sz="24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407987" y="2427287"/>
            <a:ext cx="5616575" cy="3762376"/>
          </a:xfrm>
        </p:spPr>
        <p:txBody>
          <a:bodyPr/>
          <a:lstStyle>
            <a:lvl1pPr marL="324000" indent="-324000">
              <a:buFont typeface="Arial" panose="020B0604020202020204" pitchFamily="34" charset="0"/>
              <a:buChar char="•"/>
              <a:defRPr/>
            </a:lvl1pPr>
          </a:lstStyle>
          <a:p>
            <a:pPr lvl="0"/>
            <a:r>
              <a:rPr lang="en-US"/>
              <a:t>Edit Master text styles</a:t>
            </a:r>
          </a:p>
          <a:p>
            <a:pPr lvl="1"/>
            <a:r>
              <a:rPr lang="en-US"/>
              <a:t>Second level</a:t>
            </a:r>
          </a:p>
          <a:p>
            <a:pPr lvl="2"/>
            <a:r>
              <a:rPr lang="en-US"/>
              <a:t>Third level</a:t>
            </a:r>
          </a:p>
          <a:p>
            <a:pPr lvl="3"/>
            <a:r>
              <a:rPr lang="en-US"/>
              <a:t>Fourth level</a:t>
            </a:r>
          </a:p>
        </p:txBody>
      </p:sp>
      <p:sp>
        <p:nvSpPr>
          <p:cNvPr id="5" name="Text Placeholder 4"/>
          <p:cNvSpPr>
            <a:spLocks noGrp="1"/>
          </p:cNvSpPr>
          <p:nvPr>
            <p:ph type="body" sz="quarter" idx="3"/>
          </p:nvPr>
        </p:nvSpPr>
        <p:spPr>
          <a:xfrm>
            <a:off x="6172200" y="1604966"/>
            <a:ext cx="5616600" cy="655634"/>
          </a:xfrm>
        </p:spPr>
        <p:txBody>
          <a:bodyPr anchor="t" anchorCtr="0"/>
          <a:lstStyle>
            <a:lvl1pPr marL="0" indent="0">
              <a:buNone/>
              <a:defRPr sz="24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427287"/>
            <a:ext cx="5611813" cy="3762376"/>
          </a:xfrm>
        </p:spPr>
        <p:txBody>
          <a:bodyPr/>
          <a:lstStyle>
            <a:lvl1pPr marL="324000" indent="-324000">
              <a:buFont typeface="Arial" panose="020B0604020202020204" pitchFamily="34" charset="0"/>
              <a:buChar char="•"/>
              <a:defRPr/>
            </a:lvl1pPr>
          </a:lstStyle>
          <a:p>
            <a:pPr lvl="0"/>
            <a:r>
              <a:rPr lang="en-US"/>
              <a:t>Edit Master text styles</a:t>
            </a:r>
          </a:p>
          <a:p>
            <a:pPr lvl="1"/>
            <a:r>
              <a:rPr lang="en-US"/>
              <a:t>Second level</a:t>
            </a:r>
          </a:p>
          <a:p>
            <a:pPr lvl="2"/>
            <a:r>
              <a:rPr lang="en-US"/>
              <a:t>Third level</a:t>
            </a:r>
          </a:p>
          <a:p>
            <a:pPr lvl="3"/>
            <a:r>
              <a:rPr lang="en-US"/>
              <a:t>Fourth level</a:t>
            </a:r>
          </a:p>
        </p:txBody>
      </p:sp>
      <p:sp>
        <p:nvSpPr>
          <p:cNvPr id="10" name="Date Placeholder 9">
            <a:extLst>
              <a:ext uri="{FF2B5EF4-FFF2-40B4-BE49-F238E27FC236}">
                <a16:creationId xmlns:a16="http://schemas.microsoft.com/office/drawing/2014/main" id="{0B511762-E0C9-6C4A-9015-D9D3D4FF97C2}"/>
              </a:ext>
            </a:extLst>
          </p:cNvPr>
          <p:cNvSpPr>
            <a:spLocks noGrp="1"/>
          </p:cNvSpPr>
          <p:nvPr>
            <p:ph type="dt" sz="half" idx="10"/>
          </p:nvPr>
        </p:nvSpPr>
        <p:spPr/>
        <p:txBody>
          <a:bodyPr/>
          <a:lstStyle/>
          <a:p>
            <a:r>
              <a:rPr lang="en-US"/>
              <a:t>26 November 2024</a:t>
            </a:r>
            <a:endParaRPr lang="en-US" dirty="0"/>
          </a:p>
        </p:txBody>
      </p:sp>
      <p:sp>
        <p:nvSpPr>
          <p:cNvPr id="11" name="Footer Placeholder 10">
            <a:extLst>
              <a:ext uri="{FF2B5EF4-FFF2-40B4-BE49-F238E27FC236}">
                <a16:creationId xmlns:a16="http://schemas.microsoft.com/office/drawing/2014/main" id="{E2689900-D127-9840-8E06-B694B9FE1267}"/>
              </a:ext>
            </a:extLst>
          </p:cNvPr>
          <p:cNvSpPr>
            <a:spLocks noGrp="1"/>
          </p:cNvSpPr>
          <p:nvPr>
            <p:ph type="ftr" sz="quarter" idx="11"/>
          </p:nvPr>
        </p:nvSpPr>
        <p:spPr/>
        <p:txBody>
          <a:bodyPr/>
          <a:lstStyle/>
          <a:p>
            <a:r>
              <a:rPr lang="en-GB"/>
              <a:t>R. Losito | Sustainability at CERN now and future | UK-HEP Forum | Abingdon</a:t>
            </a:r>
            <a:endParaRPr lang="en-US" dirty="0"/>
          </a:p>
        </p:txBody>
      </p:sp>
      <p:sp>
        <p:nvSpPr>
          <p:cNvPr id="12" name="Slide Number Placeholder 11">
            <a:extLst>
              <a:ext uri="{FF2B5EF4-FFF2-40B4-BE49-F238E27FC236}">
                <a16:creationId xmlns:a16="http://schemas.microsoft.com/office/drawing/2014/main" id="{7B398DFD-572D-D549-8BBF-A86A1DFF026F}"/>
              </a:ext>
            </a:extLst>
          </p:cNvPr>
          <p:cNvSpPr>
            <a:spLocks noGrp="1"/>
          </p:cNvSpPr>
          <p:nvPr>
            <p:ph type="sldNum" sz="quarter" idx="12"/>
          </p:nvPr>
        </p:nvSpPr>
        <p:spPr/>
        <p:txBody>
          <a:bodyPr/>
          <a:lstStyle/>
          <a:p>
            <a:fld id="{36B5EA5A-BC32-A742-B11B-8E7414D5B535}" type="slidenum">
              <a:rPr lang="en-US" smtClean="0"/>
              <a:pPr/>
              <a:t>‹#›</a:t>
            </a:fld>
            <a:endParaRPr lang="en-US" dirty="0"/>
          </a:p>
        </p:txBody>
      </p:sp>
    </p:spTree>
    <p:extLst>
      <p:ext uri="{BB962C8B-B14F-4D97-AF65-F5344CB8AC3E}">
        <p14:creationId xmlns:p14="http://schemas.microsoft.com/office/powerpoint/2010/main" val="1926868255"/>
      </p:ext>
    </p:extLst>
  </p:cSld>
  <p:clrMapOvr>
    <a:masterClrMapping/>
  </p:clrMapOvr>
  <p:extLst>
    <p:ext uri="{DCECCB84-F9BA-43D5-87BE-67443E8EF086}">
      <p15:sldGuideLst xmlns:p15="http://schemas.microsoft.com/office/powerpoint/2012/main">
        <p15:guide id="1" orient="horz" pos="1434">
          <p15:clr>
            <a:srgbClr val="FBAE40"/>
          </p15:clr>
        </p15:guide>
        <p15:guide id="2" orient="horz" pos="1525">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image" Target="../media/image1.png"/><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theme" Target="../theme/theme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image" Target="../media/image4.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theme" Target="../theme/theme3.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5" Type="http://schemas.openxmlformats.org/officeDocument/2006/relationships/image" Target="../media/image7.wmf"/><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 Id="rId14" Type="http://schemas.openxmlformats.org/officeDocument/2006/relationships/image" Target="../media/image6.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6.xml"/><Relationship Id="rId13" Type="http://schemas.openxmlformats.org/officeDocument/2006/relationships/slideLayout" Target="../slideLayouts/slideLayout61.xml"/><Relationship Id="rId18" Type="http://schemas.openxmlformats.org/officeDocument/2006/relationships/slideLayout" Target="../slideLayouts/slideLayout66.xml"/><Relationship Id="rId3" Type="http://schemas.openxmlformats.org/officeDocument/2006/relationships/slideLayout" Target="../slideLayouts/slideLayout51.xml"/><Relationship Id="rId21" Type="http://schemas.openxmlformats.org/officeDocument/2006/relationships/slideLayout" Target="../slideLayouts/slideLayout69.xml"/><Relationship Id="rId7" Type="http://schemas.openxmlformats.org/officeDocument/2006/relationships/slideLayout" Target="../slideLayouts/slideLayout55.xml"/><Relationship Id="rId12" Type="http://schemas.openxmlformats.org/officeDocument/2006/relationships/slideLayout" Target="../slideLayouts/slideLayout60.xml"/><Relationship Id="rId17" Type="http://schemas.openxmlformats.org/officeDocument/2006/relationships/slideLayout" Target="../slideLayouts/slideLayout65.xml"/><Relationship Id="rId25" Type="http://schemas.openxmlformats.org/officeDocument/2006/relationships/image" Target="../media/image1.png"/><Relationship Id="rId2" Type="http://schemas.openxmlformats.org/officeDocument/2006/relationships/slideLayout" Target="../slideLayouts/slideLayout50.xml"/><Relationship Id="rId16" Type="http://schemas.openxmlformats.org/officeDocument/2006/relationships/slideLayout" Target="../slideLayouts/slideLayout64.xml"/><Relationship Id="rId20" Type="http://schemas.openxmlformats.org/officeDocument/2006/relationships/slideLayout" Target="../slideLayouts/slideLayout68.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24" Type="http://schemas.openxmlformats.org/officeDocument/2006/relationships/theme" Target="../theme/theme4.xml"/><Relationship Id="rId5" Type="http://schemas.openxmlformats.org/officeDocument/2006/relationships/slideLayout" Target="../slideLayouts/slideLayout53.xml"/><Relationship Id="rId15" Type="http://schemas.openxmlformats.org/officeDocument/2006/relationships/slideLayout" Target="../slideLayouts/slideLayout63.xml"/><Relationship Id="rId23" Type="http://schemas.openxmlformats.org/officeDocument/2006/relationships/slideLayout" Target="../slideLayouts/slideLayout71.xml"/><Relationship Id="rId10" Type="http://schemas.openxmlformats.org/officeDocument/2006/relationships/slideLayout" Target="../slideLayouts/slideLayout58.xml"/><Relationship Id="rId19" Type="http://schemas.openxmlformats.org/officeDocument/2006/relationships/slideLayout" Target="../slideLayouts/slideLayout67.xml"/><Relationship Id="rId4" Type="http://schemas.openxmlformats.org/officeDocument/2006/relationships/slideLayout" Target="../slideLayouts/slideLayout52.xml"/><Relationship Id="rId9" Type="http://schemas.openxmlformats.org/officeDocument/2006/relationships/slideLayout" Target="../slideLayouts/slideLayout57.xml"/><Relationship Id="rId14" Type="http://schemas.openxmlformats.org/officeDocument/2006/relationships/slideLayout" Target="../slideLayouts/slideLayout62.xml"/><Relationship Id="rId22" Type="http://schemas.openxmlformats.org/officeDocument/2006/relationships/slideLayout" Target="../slideLayouts/slideLayout7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07988" y="373593"/>
            <a:ext cx="11376025" cy="1065742"/>
          </a:xfrm>
          <a:prstGeom prst="rect">
            <a:avLst/>
          </a:prstGeom>
        </p:spPr>
        <p:txBody>
          <a:bodyPr vert="horz" lIns="0" tIns="0" rIns="0" bIns="0" rtlCol="0" anchor="t" anchorCtr="0">
            <a:noAutofit/>
          </a:bodyPr>
          <a:lstStyle/>
          <a:p>
            <a:r>
              <a:rPr lang="en-US"/>
              <a:t>Click to edit Master title style</a:t>
            </a:r>
            <a:endParaRPr lang="en-US" dirty="0"/>
          </a:p>
        </p:txBody>
      </p:sp>
      <p:pic>
        <p:nvPicPr>
          <p:cNvPr id="5" name="Picture 4"/>
          <p:cNvPicPr>
            <a:picLocks noChangeAspect="1"/>
          </p:cNvPicPr>
          <p:nvPr userDrawn="1"/>
        </p:nvPicPr>
        <p:blipFill>
          <a:blip r:embed="rId26">
            <a:extLst>
              <a:ext uri="{28A0092B-C50C-407E-A947-70E740481C1C}">
                <a14:useLocalDpi xmlns:a14="http://schemas.microsoft.com/office/drawing/2010/main" val="0"/>
              </a:ext>
            </a:extLst>
          </a:blip>
          <a:stretch>
            <a:fillRect/>
          </a:stretch>
        </p:blipFill>
        <p:spPr>
          <a:xfrm>
            <a:off x="0" y="6315998"/>
            <a:ext cx="12192000" cy="542002"/>
          </a:xfrm>
          <a:prstGeom prst="rect">
            <a:avLst/>
          </a:prstGeom>
        </p:spPr>
      </p:pic>
      <p:sp>
        <p:nvSpPr>
          <p:cNvPr id="3" name="Text Placeholder 2"/>
          <p:cNvSpPr>
            <a:spLocks noGrp="1"/>
          </p:cNvSpPr>
          <p:nvPr>
            <p:ph type="body" idx="1"/>
          </p:nvPr>
        </p:nvSpPr>
        <p:spPr>
          <a:xfrm>
            <a:off x="407989" y="1592263"/>
            <a:ext cx="11376024" cy="4608512"/>
          </a:xfrm>
          <a:prstGeom prst="rect">
            <a:avLst/>
          </a:prstGeom>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4" name="Date Placeholder 3"/>
          <p:cNvSpPr>
            <a:spLocks noGrp="1"/>
          </p:cNvSpPr>
          <p:nvPr>
            <p:ph type="dt" sz="half" idx="2"/>
          </p:nvPr>
        </p:nvSpPr>
        <p:spPr>
          <a:xfrm>
            <a:off x="2729132" y="6350851"/>
            <a:ext cx="1387256" cy="365125"/>
          </a:xfrm>
          <a:prstGeom prst="rect">
            <a:avLst/>
          </a:prstGeom>
        </p:spPr>
        <p:txBody>
          <a:bodyPr vert="horz" lIns="0" tIns="0" rIns="0" bIns="0" rtlCol="0" anchor="ctr"/>
          <a:lstStyle>
            <a:lvl1pPr algn="r">
              <a:defRPr sz="1000">
                <a:solidFill>
                  <a:schemeClr val="bg1"/>
                </a:solidFill>
              </a:defRPr>
            </a:lvl1pPr>
          </a:lstStyle>
          <a:p>
            <a:r>
              <a:rPr lang="en-US"/>
              <a:t>26 November 2024</a:t>
            </a:r>
            <a:endParaRPr lang="en-US" dirty="0"/>
          </a:p>
        </p:txBody>
      </p:sp>
      <p:sp>
        <p:nvSpPr>
          <p:cNvPr id="6" name="Slide Number Placeholder 5"/>
          <p:cNvSpPr>
            <a:spLocks noGrp="1"/>
          </p:cNvSpPr>
          <p:nvPr>
            <p:ph type="sldNum" sz="quarter" idx="4"/>
          </p:nvPr>
        </p:nvSpPr>
        <p:spPr>
          <a:xfrm>
            <a:off x="11107546" y="6356350"/>
            <a:ext cx="681254" cy="365125"/>
          </a:xfrm>
          <a:prstGeom prst="rect">
            <a:avLst/>
          </a:prstGeom>
        </p:spPr>
        <p:txBody>
          <a:bodyPr vert="horz" lIns="0" tIns="0" rIns="0" bIns="0" rtlCol="0" anchor="ctr"/>
          <a:lstStyle>
            <a:lvl1pPr algn="r">
              <a:defRPr sz="1000">
                <a:solidFill>
                  <a:schemeClr val="bg1"/>
                </a:solidFill>
              </a:defRPr>
            </a:lvl1pPr>
          </a:lstStyle>
          <a:p>
            <a:fld id="{36B5EA5A-BC32-A742-B11B-8E7414D5B535}" type="slidenum">
              <a:rPr lang="en-US" smtClean="0"/>
              <a:pPr/>
              <a:t>‹#›</a:t>
            </a:fld>
            <a:endParaRPr lang="en-US" dirty="0"/>
          </a:p>
        </p:txBody>
      </p:sp>
      <p:sp>
        <p:nvSpPr>
          <p:cNvPr id="7" name="Footer Placeholder 6">
            <a:extLst>
              <a:ext uri="{FF2B5EF4-FFF2-40B4-BE49-F238E27FC236}">
                <a16:creationId xmlns:a16="http://schemas.microsoft.com/office/drawing/2014/main" id="{7AB22024-69B4-1F4F-8860-CB954517F654}"/>
              </a:ext>
            </a:extLst>
          </p:cNvPr>
          <p:cNvSpPr>
            <a:spLocks noGrp="1"/>
          </p:cNvSpPr>
          <p:nvPr>
            <p:ph type="ftr" sz="quarter" idx="3"/>
          </p:nvPr>
        </p:nvSpPr>
        <p:spPr>
          <a:xfrm>
            <a:off x="4259262" y="6356350"/>
            <a:ext cx="6572221" cy="365125"/>
          </a:xfrm>
          <a:prstGeom prst="rect">
            <a:avLst/>
          </a:prstGeom>
        </p:spPr>
        <p:txBody>
          <a:bodyPr vert="horz" lIns="91440" tIns="45720" rIns="91440" bIns="45720" rtlCol="0" anchor="ctr"/>
          <a:lstStyle>
            <a:lvl1pPr algn="ctr">
              <a:defRPr sz="1200">
                <a:solidFill>
                  <a:schemeClr val="bg1"/>
                </a:solidFill>
              </a:defRPr>
            </a:lvl1pPr>
          </a:lstStyle>
          <a:p>
            <a:r>
              <a:rPr lang="en-GB"/>
              <a:t>R. Losito | Sustainability at CERN now and future | UK-HEP Forum | Abingdon</a:t>
            </a:r>
            <a:endParaRPr lang="it-IT" sz="1200" kern="1200" dirty="0">
              <a:solidFill>
                <a:schemeClr val="bg1"/>
              </a:solidFill>
              <a:latin typeface="+mn-lt"/>
              <a:ea typeface="+mn-ea"/>
              <a:cs typeface="+mn-cs"/>
            </a:endParaRPr>
          </a:p>
        </p:txBody>
      </p:sp>
    </p:spTree>
    <p:extLst>
      <p:ext uri="{BB962C8B-B14F-4D97-AF65-F5344CB8AC3E}">
        <p14:creationId xmlns:p14="http://schemas.microsoft.com/office/powerpoint/2010/main" val="75109259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706" r:id="rId23"/>
    <p:sldLayoutId id="2147483707" r:id="rId24"/>
  </p:sldLayoutIdLst>
  <p:hf hdr="0"/>
  <p:txStyles>
    <p:titleStyle>
      <a:lvl1pPr algn="l" defTabSz="914400" rtl="0" eaLnBrk="1" latinLnBrk="0" hangingPunct="1">
        <a:lnSpc>
          <a:spcPct val="90000"/>
        </a:lnSpc>
        <a:spcBef>
          <a:spcPct val="0"/>
        </a:spcBef>
        <a:buNone/>
        <a:defRPr sz="3600" b="1" kern="1200">
          <a:solidFill>
            <a:schemeClr val="tx1"/>
          </a:solidFill>
          <a:latin typeface="+mj-lt"/>
          <a:ea typeface="+mj-ea"/>
          <a:cs typeface="+mj-cs"/>
        </a:defRPr>
      </a:lvl1pPr>
    </p:titleStyle>
    <p:bodyStyle>
      <a:lvl1pPr marL="0" indent="0" algn="l" defTabSz="914400" rtl="0" eaLnBrk="1" latinLnBrk="0" hangingPunct="1">
        <a:lnSpc>
          <a:spcPct val="90000"/>
        </a:lnSpc>
        <a:spcBef>
          <a:spcPts val="1800"/>
        </a:spcBef>
        <a:spcAft>
          <a:spcPts val="400"/>
        </a:spcAft>
        <a:buFont typeface="Arial"/>
        <a:buNone/>
        <a:tabLst/>
        <a:defRPr sz="2100" b="1" kern="1200">
          <a:solidFill>
            <a:srgbClr val="0033A0"/>
          </a:solidFill>
          <a:latin typeface="+mn-lt"/>
          <a:ea typeface="+mn-ea"/>
          <a:cs typeface="+mn-cs"/>
        </a:defRPr>
      </a:lvl1pPr>
      <a:lvl2pPr marL="323850" indent="-324000" algn="l" defTabSz="914400" rtl="0" eaLnBrk="1" latinLnBrk="0" hangingPunct="1">
        <a:lnSpc>
          <a:spcPct val="100000"/>
        </a:lnSpc>
        <a:spcBef>
          <a:spcPts val="500"/>
        </a:spcBef>
        <a:spcAft>
          <a:spcPts val="300"/>
        </a:spcAft>
        <a:buFont typeface="Arial" charset="0"/>
        <a:buChar char="•"/>
        <a:tabLst/>
        <a:defRPr sz="1800" kern="1200">
          <a:solidFill>
            <a:srgbClr val="0033A0"/>
          </a:solidFill>
          <a:latin typeface="+mn-lt"/>
          <a:ea typeface="+mn-ea"/>
          <a:cs typeface="+mn-cs"/>
        </a:defRPr>
      </a:lvl2pPr>
      <a:lvl3pPr marL="648000" indent="-324000" algn="l" defTabSz="914400" rtl="0" eaLnBrk="1" latinLnBrk="0" hangingPunct="1">
        <a:lnSpc>
          <a:spcPct val="100000"/>
        </a:lnSpc>
        <a:spcBef>
          <a:spcPts val="500"/>
        </a:spcBef>
        <a:spcAft>
          <a:spcPts val="300"/>
        </a:spcAft>
        <a:buFont typeface="Arial" panose="020B0604020202020204" pitchFamily="34" charset="0"/>
        <a:buChar char="•"/>
        <a:tabLst/>
        <a:defRPr sz="1700" kern="1200">
          <a:solidFill>
            <a:srgbClr val="0033A0"/>
          </a:solidFill>
          <a:latin typeface="+mn-lt"/>
          <a:ea typeface="+mn-ea"/>
          <a:cs typeface="+mn-cs"/>
        </a:defRPr>
      </a:lvl3pPr>
      <a:lvl4pPr marL="972000" indent="-324000" algn="l" defTabSz="914400" rtl="0" eaLnBrk="1" latinLnBrk="0" hangingPunct="1">
        <a:lnSpc>
          <a:spcPct val="100000"/>
        </a:lnSpc>
        <a:spcBef>
          <a:spcPts val="500"/>
        </a:spcBef>
        <a:spcAft>
          <a:spcPts val="300"/>
        </a:spcAft>
        <a:buFont typeface="Arial" panose="020B0604020202020204" pitchFamily="34" charset="0"/>
        <a:buChar char="•"/>
        <a:tabLst/>
        <a:defRPr sz="1600" kern="1200">
          <a:solidFill>
            <a:srgbClr val="0033A0"/>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600" kern="1200">
          <a:solidFill>
            <a:schemeClr val="accent6"/>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32">
          <p15:clr>
            <a:srgbClr val="F26B43"/>
          </p15:clr>
        </p15:guide>
        <p15:guide id="2" pos="3840">
          <p15:clr>
            <a:srgbClr val="F26B43"/>
          </p15:clr>
        </p15:guide>
        <p15:guide id="3" pos="7423">
          <p15:clr>
            <a:srgbClr val="F26B43"/>
          </p15:clr>
        </p15:guide>
        <p15:guide id="4" pos="257">
          <p15:clr>
            <a:srgbClr val="F26B43"/>
          </p15:clr>
        </p15:guide>
        <p15:guide id="6" pos="3795">
          <p15:clr>
            <a:srgbClr val="F26B43"/>
          </p15:clr>
        </p15:guide>
        <p15:guide id="7" pos="3885">
          <p15:clr>
            <a:srgbClr val="F26B43"/>
          </p15:clr>
        </p15:guide>
        <p15:guide id="8" pos="5087">
          <p15:clr>
            <a:srgbClr val="F26B43"/>
          </p15:clr>
        </p15:guide>
        <p15:guide id="9" pos="4997">
          <p15:clr>
            <a:srgbClr val="F26B43"/>
          </p15:clr>
        </p15:guide>
        <p15:guide id="10" pos="2683">
          <p15:clr>
            <a:srgbClr val="F26B43"/>
          </p15:clr>
        </p15:guide>
        <p15:guide id="11" pos="2593">
          <p15:clr>
            <a:srgbClr val="F26B43"/>
          </p15:clr>
        </p15:guide>
        <p15:guide id="12" orient="horz" pos="3906">
          <p15:clr>
            <a:srgbClr val="F26B43"/>
          </p15:clr>
        </p15:guide>
        <p15:guide id="13" orient="horz" pos="2409">
          <p15:clr>
            <a:srgbClr val="F26B43"/>
          </p15:clr>
        </p15:guide>
        <p15:guide id="14" orient="horz" pos="913">
          <p15:clr>
            <a:srgbClr val="F26B43"/>
          </p15:clr>
        </p15:guide>
        <p15:guide id="15" orient="horz" pos="1003">
          <p15:clr>
            <a:srgbClr val="F26B43"/>
          </p15:clr>
        </p15:guide>
        <p15:guide id="16" orient="horz" pos="2500">
          <p15:clr>
            <a:srgbClr val="F26B43"/>
          </p15:clr>
        </p15:guide>
        <p15:guide id="17" pos="6312">
          <p15:clr>
            <a:srgbClr val="F26B43"/>
          </p15:clr>
        </p15:guide>
        <p15:guide id="18" pos="622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E5FA7415-5972-43C8-8CE9-FFE3FD310CC9}"/>
              </a:ext>
            </a:extLst>
          </p:cNvPr>
          <p:cNvSpPr>
            <a:spLocks noGrp="1"/>
          </p:cNvSpPr>
          <p:nvPr>
            <p:ph type="title"/>
          </p:nvPr>
        </p:nvSpPr>
        <p:spPr>
          <a:xfrm>
            <a:off x="590400" y="770400"/>
            <a:ext cx="11017800" cy="1072088"/>
          </a:xfrm>
          <a:prstGeom prst="rect">
            <a:avLst/>
          </a:prstGeom>
        </p:spPr>
        <p:txBody>
          <a:bodyPr vert="horz" lIns="91440" tIns="45720" rIns="91440" bIns="45720" rtlCol="0" anchor="t" anchorCtr="0">
            <a:noAutofit/>
          </a:bodyPr>
          <a:lstStyle/>
          <a:p>
            <a:r>
              <a:rPr lang="en-US" noProof="0" dirty="0"/>
              <a:t>Add Title</a:t>
            </a:r>
          </a:p>
        </p:txBody>
      </p:sp>
      <p:sp>
        <p:nvSpPr>
          <p:cNvPr id="3" name="Textplatzhalter 2">
            <a:extLst>
              <a:ext uri="{FF2B5EF4-FFF2-40B4-BE49-F238E27FC236}">
                <a16:creationId xmlns:a16="http://schemas.microsoft.com/office/drawing/2014/main" id="{14555103-0B7D-47E0-BAB5-A777A3473340}"/>
              </a:ext>
            </a:extLst>
          </p:cNvPr>
          <p:cNvSpPr>
            <a:spLocks noGrp="1"/>
          </p:cNvSpPr>
          <p:nvPr>
            <p:ph type="body" idx="1"/>
          </p:nvPr>
        </p:nvSpPr>
        <p:spPr>
          <a:xfrm>
            <a:off x="590400" y="2327249"/>
            <a:ext cx="11017800" cy="3663000"/>
          </a:xfrm>
          <a:prstGeom prst="rect">
            <a:avLst/>
          </a:prstGeom>
        </p:spPr>
        <p:txBody>
          <a:bodyPr vert="horz" lIns="91440" tIns="45720" rIns="91440" bIns="45720" rtlCol="0">
            <a:noAutofit/>
          </a:bodyPr>
          <a:lstStyle/>
          <a:p>
            <a:pPr lvl="0"/>
            <a:r>
              <a:rPr lang="en-US" noProof="0" dirty="0"/>
              <a:t>First Level (Running Text)</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4" name="Rechteck 3">
            <a:extLst>
              <a:ext uri="{FF2B5EF4-FFF2-40B4-BE49-F238E27FC236}">
                <a16:creationId xmlns:a16="http://schemas.microsoft.com/office/drawing/2014/main" id="{9180CF0C-837C-4BFD-ADEC-CF0F22B3929F}"/>
              </a:ext>
            </a:extLst>
          </p:cNvPr>
          <p:cNvSpPr/>
          <p:nvPr userDrawn="1"/>
        </p:nvSpPr>
        <p:spPr>
          <a:xfrm>
            <a:off x="0" y="0"/>
            <a:ext cx="12192000" cy="480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sz="675" dirty="0"/>
          </a:p>
        </p:txBody>
      </p:sp>
      <p:sp>
        <p:nvSpPr>
          <p:cNvPr id="6" name="Foliennummernplatzhalter 5">
            <a:extLst>
              <a:ext uri="{FF2B5EF4-FFF2-40B4-BE49-F238E27FC236}">
                <a16:creationId xmlns:a16="http://schemas.microsoft.com/office/drawing/2014/main" id="{92A45E14-11AD-4136-88E8-CBEC7C0819EF}"/>
              </a:ext>
            </a:extLst>
          </p:cNvPr>
          <p:cNvSpPr>
            <a:spLocks noGrp="1"/>
          </p:cNvSpPr>
          <p:nvPr>
            <p:ph type="sldNum" sz="quarter" idx="4"/>
          </p:nvPr>
        </p:nvSpPr>
        <p:spPr>
          <a:xfrm>
            <a:off x="11660401" y="126621"/>
            <a:ext cx="385972" cy="226761"/>
          </a:xfrm>
          <a:prstGeom prst="rect">
            <a:avLst/>
          </a:prstGeom>
        </p:spPr>
        <p:txBody>
          <a:bodyPr vert="horz" wrap="none" lIns="91440" tIns="45720" rIns="91440" bIns="45720" rtlCol="0" anchor="ctr">
            <a:noAutofit/>
          </a:bodyPr>
          <a:lstStyle>
            <a:lvl1pPr algn="r">
              <a:lnSpc>
                <a:spcPts val="1651"/>
              </a:lnSpc>
              <a:defRPr sz="1067">
                <a:solidFill>
                  <a:schemeClr val="bg1"/>
                </a:solidFill>
              </a:defRPr>
            </a:lvl1pPr>
          </a:lstStyle>
          <a:p>
            <a:fld id="{88A1DFE4-5FC5-43BD-BB7E-75EAD82B965F}" type="slidenum">
              <a:rPr lang="en-US" smtClean="0"/>
              <a:pPr/>
              <a:t>‹#›</a:t>
            </a:fld>
            <a:endParaRPr lang="en-US" dirty="0"/>
          </a:p>
        </p:txBody>
      </p:sp>
      <p:pic>
        <p:nvPicPr>
          <p:cNvPr id="17" name="Grafik 16">
            <a:extLst>
              <a:ext uri="{FF2B5EF4-FFF2-40B4-BE49-F238E27FC236}">
                <a16:creationId xmlns:a16="http://schemas.microsoft.com/office/drawing/2014/main" id="{15072D71-1E30-4F23-8B4C-14B3F8F78932}"/>
              </a:ext>
            </a:extLst>
          </p:cNvPr>
          <p:cNvPicPr>
            <a:picLocks noChangeAspect="1"/>
          </p:cNvPicPr>
          <p:nvPr userDrawn="1"/>
        </p:nvPicPr>
        <p:blipFill>
          <a:blip r:embed="rId14" cstate="hqprint">
            <a:extLst>
              <a:ext uri="{28A0092B-C50C-407E-A947-70E740481C1C}">
                <a14:useLocalDpi xmlns:a14="http://schemas.microsoft.com/office/drawing/2010/main" val="0"/>
              </a:ext>
            </a:extLst>
          </a:blip>
          <a:srcRect/>
          <a:stretch/>
        </p:blipFill>
        <p:spPr>
          <a:xfrm>
            <a:off x="145629" y="120000"/>
            <a:ext cx="597087" cy="240000"/>
          </a:xfrm>
          <a:prstGeom prst="rect">
            <a:avLst/>
          </a:prstGeom>
        </p:spPr>
      </p:pic>
    </p:spTree>
    <p:extLst>
      <p:ext uri="{BB962C8B-B14F-4D97-AF65-F5344CB8AC3E}">
        <p14:creationId xmlns:p14="http://schemas.microsoft.com/office/powerpoint/2010/main" val="4149513077"/>
      </p:ext>
    </p:extLst>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 id="2147483694" r:id="rId11"/>
    <p:sldLayoutId id="2147483695" r:id="rId12"/>
  </p:sldLayoutIdLst>
  <p:hf hdr="0"/>
  <p:txStyles>
    <p:titleStyle>
      <a:lvl1pPr algn="l" defTabSz="914377" rtl="0" eaLnBrk="1" latinLnBrk="0" hangingPunct="1">
        <a:lnSpc>
          <a:spcPts val="4000"/>
        </a:lnSpc>
        <a:spcBef>
          <a:spcPct val="0"/>
        </a:spcBef>
        <a:buNone/>
        <a:defRPr sz="4000" kern="1200">
          <a:solidFill>
            <a:schemeClr val="tx1"/>
          </a:solidFill>
          <a:latin typeface="+mj-lt"/>
          <a:ea typeface="+mj-ea"/>
          <a:cs typeface="+mj-cs"/>
        </a:defRPr>
      </a:lvl1pPr>
    </p:titleStyle>
    <p:bodyStyle>
      <a:lvl1pPr marL="0" indent="0" algn="l" defTabSz="914377" rtl="0" eaLnBrk="1" latinLnBrk="0" hangingPunct="1">
        <a:lnSpc>
          <a:spcPts val="1851"/>
        </a:lnSpc>
        <a:spcBef>
          <a:spcPts val="0"/>
        </a:spcBef>
        <a:buFont typeface="Arial" panose="020B0604020202020204" pitchFamily="34" charset="0"/>
        <a:buNone/>
        <a:defRPr sz="1600" kern="1200">
          <a:solidFill>
            <a:schemeClr val="tx1"/>
          </a:solidFill>
          <a:latin typeface="+mn-lt"/>
          <a:ea typeface="+mn-ea"/>
          <a:cs typeface="+mn-cs"/>
        </a:defRPr>
      </a:lvl1pPr>
      <a:lvl2pPr marL="323992" indent="-323992" algn="l" defTabSz="914377" rtl="0" eaLnBrk="1" latinLnBrk="0" hangingPunct="1">
        <a:lnSpc>
          <a:spcPts val="1851"/>
        </a:lnSpc>
        <a:spcBef>
          <a:spcPts val="0"/>
        </a:spcBef>
        <a:buFont typeface="Arial" panose="020B0604020202020204" pitchFamily="34" charset="0"/>
        <a:buChar char="•"/>
        <a:defRPr sz="1600" kern="1200">
          <a:solidFill>
            <a:schemeClr val="tx1"/>
          </a:solidFill>
          <a:latin typeface="+mn-lt"/>
          <a:ea typeface="+mn-ea"/>
          <a:cs typeface="+mn-cs"/>
        </a:defRPr>
      </a:lvl2pPr>
      <a:lvl3pPr marL="647984" indent="-323992" algn="l" defTabSz="914377" rtl="0" eaLnBrk="1" latinLnBrk="0" hangingPunct="1">
        <a:lnSpc>
          <a:spcPts val="1851"/>
        </a:lnSpc>
        <a:spcBef>
          <a:spcPts val="0"/>
        </a:spcBef>
        <a:buSzPct val="100000"/>
        <a:buFont typeface="Arial" panose="020B0604020202020204" pitchFamily="34" charset="0"/>
        <a:buChar char="•"/>
        <a:defRPr sz="1600" kern="1200">
          <a:solidFill>
            <a:schemeClr val="tx1"/>
          </a:solidFill>
          <a:latin typeface="+mn-lt"/>
          <a:ea typeface="+mn-ea"/>
          <a:cs typeface="+mn-cs"/>
        </a:defRPr>
      </a:lvl3pPr>
      <a:lvl4pPr marL="971976" indent="-323992" algn="l" defTabSz="914377" rtl="0" eaLnBrk="1" latinLnBrk="0" hangingPunct="1">
        <a:lnSpc>
          <a:spcPts val="1851"/>
        </a:lnSpc>
        <a:spcBef>
          <a:spcPts val="0"/>
        </a:spcBef>
        <a:buSzPct val="100000"/>
        <a:buFont typeface="Arial" panose="020B0604020202020204" pitchFamily="34" charset="0"/>
        <a:buChar char="•"/>
        <a:defRPr sz="1600" kern="1200">
          <a:solidFill>
            <a:schemeClr val="tx1"/>
          </a:solidFill>
          <a:latin typeface="+mn-lt"/>
          <a:ea typeface="+mn-ea"/>
          <a:cs typeface="+mn-cs"/>
        </a:defRPr>
      </a:lvl4pPr>
      <a:lvl5pPr marL="1295968" indent="-323992" algn="l" defTabSz="914377" rtl="0" eaLnBrk="1" latinLnBrk="0" hangingPunct="1">
        <a:lnSpc>
          <a:spcPts val="1851"/>
        </a:lnSpc>
        <a:spcBef>
          <a:spcPts val="0"/>
        </a:spcBef>
        <a:buSzPct val="100000"/>
        <a:buFont typeface="Arial" panose="020B0604020202020204" pitchFamily="34" charset="0"/>
        <a:buChar char="•"/>
        <a:defRPr sz="16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orient="horz" pos="3117">
          <p15:clr>
            <a:srgbClr val="F26B43"/>
          </p15:clr>
        </p15:guide>
        <p15:guide id="3" pos="90">
          <p15:clr>
            <a:srgbClr val="F26B43"/>
          </p15:clr>
        </p15:guide>
        <p15:guide id="4" pos="294">
          <p15:clr>
            <a:srgbClr val="F26B43"/>
          </p15:clr>
        </p15:guide>
        <p15:guide id="5" pos="1009">
          <p15:clr>
            <a:srgbClr val="F26B43"/>
          </p15:clr>
        </p15:guide>
        <p15:guide id="6" pos="1196">
          <p15:clr>
            <a:srgbClr val="F26B43"/>
          </p15:clr>
        </p15:guide>
        <p15:guide id="7" pos="5670">
          <p15:clr>
            <a:srgbClr val="F26B43"/>
          </p15:clr>
        </p15:guide>
        <p15:guide id="8" pos="5466">
          <p15:clr>
            <a:srgbClr val="F26B43"/>
          </p15:clr>
        </p15:guide>
        <p15:guide id="9" pos="2081">
          <p15:clr>
            <a:srgbClr val="F26B43"/>
          </p15:clr>
        </p15:guide>
        <p15:guide id="10" pos="1893">
          <p15:clr>
            <a:srgbClr val="F26B43"/>
          </p15:clr>
        </p15:guide>
        <p15:guide id="12" pos="2973">
          <p15:clr>
            <a:srgbClr val="F26B43"/>
          </p15:clr>
        </p15:guide>
        <p15:guide id="13" pos="2787">
          <p15:clr>
            <a:srgbClr val="F26B43"/>
          </p15:clr>
        </p15:guide>
        <p15:guide id="14" pos="4751">
          <p15:clr>
            <a:srgbClr val="F26B43"/>
          </p15:clr>
        </p15:guide>
        <p15:guide id="15" pos="4564">
          <p15:clr>
            <a:srgbClr val="F26B43"/>
          </p15:clr>
        </p15:guide>
        <p15:guide id="16" pos="3867">
          <p15:clr>
            <a:srgbClr val="F26B43"/>
          </p15:clr>
        </p15:guide>
        <p15:guide id="17" pos="3680">
          <p15:clr>
            <a:srgbClr val="F26B43"/>
          </p15:clr>
        </p15:guide>
        <p15:guide id="19" orient="horz" pos="123">
          <p15:clr>
            <a:srgbClr val="F26B43"/>
          </p15:clr>
        </p15:guide>
        <p15:guide id="21" orient="horz" pos="200">
          <p15:clr>
            <a:srgbClr val="F26B43"/>
          </p15:clr>
        </p15:guide>
        <p15:guide id="23" orient="horz" pos="387">
          <p15:clr>
            <a:srgbClr val="F26B43"/>
          </p15:clr>
        </p15:guide>
        <p15:guide id="24" orient="horz" pos="2819">
          <p15:clr>
            <a:srgbClr val="F26B43"/>
          </p15:clr>
        </p15:guide>
        <p15:guide id="25" orient="horz" pos="2938">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AB7785C4-FD67-2C48-B0F4-5E5BCF05C23A}"/>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0" y="6030932"/>
            <a:ext cx="12192000" cy="847369"/>
          </a:xfrm>
          <a:prstGeom prst="rect">
            <a:avLst/>
          </a:prstGeom>
        </p:spPr>
      </p:pic>
      <p:pic>
        <p:nvPicPr>
          <p:cNvPr id="12" name="Picture 11"/>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28608" y="6138369"/>
            <a:ext cx="643409" cy="636425"/>
          </a:xfrm>
          <a:prstGeom prst="rect">
            <a:avLst/>
          </a:prstGeom>
        </p:spPr>
      </p:pic>
      <p:sp>
        <p:nvSpPr>
          <p:cNvPr id="2" name="Title Placeholder 1"/>
          <p:cNvSpPr>
            <a:spLocks noGrp="1"/>
          </p:cNvSpPr>
          <p:nvPr>
            <p:ph type="title"/>
          </p:nvPr>
        </p:nvSpPr>
        <p:spPr>
          <a:xfrm>
            <a:off x="908761" y="-45080"/>
            <a:ext cx="10515600" cy="1120501"/>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202725"/>
            <a:ext cx="10515600" cy="480819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p:txBody>
      </p:sp>
      <p:sp>
        <p:nvSpPr>
          <p:cNvPr id="4" name="Date Placeholder 3"/>
          <p:cNvSpPr>
            <a:spLocks noGrp="1"/>
          </p:cNvSpPr>
          <p:nvPr>
            <p:ph type="dt" sz="half" idx="2"/>
          </p:nvPr>
        </p:nvSpPr>
        <p:spPr>
          <a:xfrm>
            <a:off x="1137351" y="6262302"/>
            <a:ext cx="872071" cy="365125"/>
          </a:xfrm>
          <a:prstGeom prst="rect">
            <a:avLst/>
          </a:prstGeom>
        </p:spPr>
        <p:txBody>
          <a:bodyPr vert="horz" lIns="0" tIns="45720" rIns="91440" bIns="45720" rtlCol="0" anchor="ctr"/>
          <a:lstStyle>
            <a:lvl1pPr algn="l">
              <a:defRPr sz="1000">
                <a:solidFill>
                  <a:schemeClr val="bg1"/>
                </a:solidFill>
              </a:defRPr>
            </a:lvl1pPr>
          </a:lstStyle>
          <a:p>
            <a:r>
              <a:rPr lang="en-US"/>
              <a:t>26 November 2024</a:t>
            </a:r>
            <a:endParaRPr lang="en-GB"/>
          </a:p>
        </p:txBody>
      </p:sp>
      <p:sp>
        <p:nvSpPr>
          <p:cNvPr id="5" name="Footer Placeholder 4"/>
          <p:cNvSpPr>
            <a:spLocks noGrp="1"/>
          </p:cNvSpPr>
          <p:nvPr>
            <p:ph type="ftr" sz="quarter" idx="3"/>
          </p:nvPr>
        </p:nvSpPr>
        <p:spPr>
          <a:xfrm>
            <a:off x="2167468" y="6262302"/>
            <a:ext cx="4572000" cy="365125"/>
          </a:xfrm>
          <a:prstGeom prst="rect">
            <a:avLst/>
          </a:prstGeom>
        </p:spPr>
        <p:txBody>
          <a:bodyPr vert="horz" lIns="91440" tIns="45720" rIns="91440" bIns="45720" rtlCol="0" anchor="ctr"/>
          <a:lstStyle>
            <a:lvl1pPr algn="ctr">
              <a:defRPr sz="1000">
                <a:solidFill>
                  <a:schemeClr val="bg1"/>
                </a:solidFill>
              </a:defRPr>
            </a:lvl1pPr>
          </a:lstStyle>
          <a:p>
            <a:r>
              <a:rPr lang="en-GB"/>
              <a:t>R. Losito | Sustainability at CERN now and future | UK-HEP Forum | Abingdon</a:t>
            </a:r>
          </a:p>
        </p:txBody>
      </p:sp>
      <p:sp>
        <p:nvSpPr>
          <p:cNvPr id="6" name="Slide Number Placeholder 5"/>
          <p:cNvSpPr>
            <a:spLocks noGrp="1"/>
          </p:cNvSpPr>
          <p:nvPr>
            <p:ph type="sldNum" sz="quarter" idx="4"/>
          </p:nvPr>
        </p:nvSpPr>
        <p:spPr>
          <a:xfrm>
            <a:off x="11424361" y="6278898"/>
            <a:ext cx="482600" cy="331932"/>
          </a:xfrm>
          <a:prstGeom prst="rect">
            <a:avLst/>
          </a:prstGeom>
        </p:spPr>
        <p:txBody>
          <a:bodyPr vert="horz" lIns="91440" tIns="45720" rIns="0" bIns="45720" rtlCol="0" anchor="ctr"/>
          <a:lstStyle>
            <a:lvl1pPr algn="r">
              <a:defRPr sz="1000">
                <a:solidFill>
                  <a:schemeClr val="bg1"/>
                </a:solidFill>
              </a:defRPr>
            </a:lvl1pPr>
          </a:lstStyle>
          <a:p>
            <a:fld id="{BCD55979-00CC-4874-A80E-0959E76EB92F}" type="slidenum">
              <a:rPr lang="en-GB" smtClean="0"/>
              <a:pPr/>
              <a:t>‹#›</a:t>
            </a:fld>
            <a:endParaRPr lang="en-GB"/>
          </a:p>
        </p:txBody>
      </p:sp>
    </p:spTree>
    <p:extLst>
      <p:ext uri="{BB962C8B-B14F-4D97-AF65-F5344CB8AC3E}">
        <p14:creationId xmlns:p14="http://schemas.microsoft.com/office/powerpoint/2010/main" val="4088815306"/>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8" r:id="rId10"/>
    <p:sldLayoutId id="2147483709" r:id="rId11"/>
    <p:sldLayoutId id="2147483710" r:id="rId12"/>
  </p:sldLayoutIdLst>
  <p:hf hdr="0"/>
  <p:txStyles>
    <p:titleStyle>
      <a:lvl1pPr algn="l" defTabSz="914400" rtl="0" eaLnBrk="1" latinLnBrk="0" hangingPunct="1">
        <a:lnSpc>
          <a:spcPct val="90000"/>
        </a:lnSpc>
        <a:spcBef>
          <a:spcPct val="0"/>
        </a:spcBef>
        <a:buNone/>
        <a:defRPr sz="4600" kern="1200">
          <a:solidFill>
            <a:schemeClr val="tx1"/>
          </a:solidFill>
          <a:latin typeface="+mj-lt"/>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3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6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07988" y="373593"/>
            <a:ext cx="11376025" cy="1065742"/>
          </a:xfrm>
          <a:prstGeom prst="rect">
            <a:avLst/>
          </a:prstGeom>
        </p:spPr>
        <p:txBody>
          <a:bodyPr vert="horz" lIns="0" tIns="0" rIns="0" bIns="0" rtlCol="0" anchor="t" anchorCtr="0">
            <a:noAutofit/>
          </a:bodyPr>
          <a:lstStyle/>
          <a:p>
            <a:r>
              <a:rPr lang="en-US"/>
              <a:t>Click to edit Master title style</a:t>
            </a:r>
            <a:endParaRPr lang="en-US" dirty="0"/>
          </a:p>
        </p:txBody>
      </p:sp>
      <p:pic>
        <p:nvPicPr>
          <p:cNvPr id="5" name="Picture 4"/>
          <p:cNvPicPr>
            <a:picLocks noChangeAspect="1"/>
          </p:cNvPicPr>
          <p:nvPr userDrawn="1"/>
        </p:nvPicPr>
        <p:blipFill>
          <a:blip r:embed="rId25">
            <a:extLst>
              <a:ext uri="{28A0092B-C50C-407E-A947-70E740481C1C}">
                <a14:useLocalDpi xmlns:a14="http://schemas.microsoft.com/office/drawing/2010/main" val="0"/>
              </a:ext>
            </a:extLst>
          </a:blip>
          <a:stretch>
            <a:fillRect/>
          </a:stretch>
        </p:blipFill>
        <p:spPr>
          <a:xfrm>
            <a:off x="0" y="6315998"/>
            <a:ext cx="12192000" cy="542002"/>
          </a:xfrm>
          <a:prstGeom prst="rect">
            <a:avLst/>
          </a:prstGeom>
        </p:spPr>
      </p:pic>
      <p:sp>
        <p:nvSpPr>
          <p:cNvPr id="3" name="Text Placeholder 2"/>
          <p:cNvSpPr>
            <a:spLocks noGrp="1"/>
          </p:cNvSpPr>
          <p:nvPr>
            <p:ph type="body" idx="1"/>
          </p:nvPr>
        </p:nvSpPr>
        <p:spPr>
          <a:xfrm>
            <a:off x="407989" y="1592263"/>
            <a:ext cx="11376024" cy="4608512"/>
          </a:xfrm>
          <a:prstGeom prst="rect">
            <a:avLst/>
          </a:prstGeom>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4" name="Date Placeholder 3"/>
          <p:cNvSpPr>
            <a:spLocks noGrp="1"/>
          </p:cNvSpPr>
          <p:nvPr>
            <p:ph type="dt" sz="half" idx="2"/>
          </p:nvPr>
        </p:nvSpPr>
        <p:spPr>
          <a:xfrm>
            <a:off x="2729132" y="6350851"/>
            <a:ext cx="1387256" cy="365125"/>
          </a:xfrm>
          <a:prstGeom prst="rect">
            <a:avLst/>
          </a:prstGeom>
        </p:spPr>
        <p:txBody>
          <a:bodyPr vert="horz" lIns="0" tIns="0" rIns="0" bIns="0" rtlCol="0" anchor="ctr"/>
          <a:lstStyle>
            <a:lvl1pPr algn="r">
              <a:defRPr sz="1000">
                <a:solidFill>
                  <a:schemeClr val="bg1"/>
                </a:solidFill>
              </a:defRPr>
            </a:lvl1pPr>
          </a:lstStyle>
          <a:p>
            <a:r>
              <a:rPr lang="en-US"/>
              <a:t>16/10/2024</a:t>
            </a:r>
            <a:endParaRPr lang="en-US" dirty="0"/>
          </a:p>
        </p:txBody>
      </p:sp>
      <p:sp>
        <p:nvSpPr>
          <p:cNvPr id="6" name="Slide Number Placeholder 5"/>
          <p:cNvSpPr>
            <a:spLocks noGrp="1"/>
          </p:cNvSpPr>
          <p:nvPr>
            <p:ph type="sldNum" sz="quarter" idx="4"/>
          </p:nvPr>
        </p:nvSpPr>
        <p:spPr>
          <a:xfrm>
            <a:off x="11107546" y="6356350"/>
            <a:ext cx="681254" cy="365125"/>
          </a:xfrm>
          <a:prstGeom prst="rect">
            <a:avLst/>
          </a:prstGeom>
        </p:spPr>
        <p:txBody>
          <a:bodyPr vert="horz" lIns="0" tIns="0" rIns="0" bIns="0" rtlCol="0" anchor="ctr"/>
          <a:lstStyle>
            <a:lvl1pPr algn="r">
              <a:defRPr sz="1000">
                <a:solidFill>
                  <a:schemeClr val="bg1"/>
                </a:solidFill>
              </a:defRPr>
            </a:lvl1pPr>
          </a:lstStyle>
          <a:p>
            <a:fld id="{36B5EA5A-BC32-A742-B11B-8E7414D5B535}" type="slidenum">
              <a:rPr lang="en-US" smtClean="0"/>
              <a:pPr/>
              <a:t>‹#›</a:t>
            </a:fld>
            <a:endParaRPr lang="en-US" dirty="0"/>
          </a:p>
        </p:txBody>
      </p:sp>
      <p:sp>
        <p:nvSpPr>
          <p:cNvPr id="7" name="Footer Placeholder 6">
            <a:extLst>
              <a:ext uri="{FF2B5EF4-FFF2-40B4-BE49-F238E27FC236}">
                <a16:creationId xmlns:a16="http://schemas.microsoft.com/office/drawing/2014/main" id="{7AB22024-69B4-1F4F-8860-CB954517F654}"/>
              </a:ext>
            </a:extLst>
          </p:cNvPr>
          <p:cNvSpPr>
            <a:spLocks noGrp="1"/>
          </p:cNvSpPr>
          <p:nvPr>
            <p:ph type="ftr" sz="quarter" idx="3"/>
          </p:nvPr>
        </p:nvSpPr>
        <p:spPr>
          <a:xfrm>
            <a:off x="4259262" y="6356350"/>
            <a:ext cx="6572221" cy="365125"/>
          </a:xfrm>
          <a:prstGeom prst="rect">
            <a:avLst/>
          </a:prstGeom>
        </p:spPr>
        <p:txBody>
          <a:bodyPr vert="horz" lIns="91440" tIns="45720" rIns="91440" bIns="45720" rtlCol="0" anchor="ctr"/>
          <a:lstStyle>
            <a:lvl1pPr algn="ctr">
              <a:defRPr sz="1200">
                <a:solidFill>
                  <a:schemeClr val="bg1"/>
                </a:solidFill>
              </a:defRPr>
            </a:lvl1pPr>
          </a:lstStyle>
          <a:p>
            <a:r>
              <a:rPr lang="en-GB"/>
              <a:t>R. Losito | Sustainability and Future Accelerators, challenge or opportunity? </a:t>
            </a:r>
            <a:endParaRPr lang="it-IT" sz="1200" kern="1200" dirty="0">
              <a:solidFill>
                <a:schemeClr val="bg1"/>
              </a:solidFill>
              <a:latin typeface="+mn-lt"/>
              <a:ea typeface="+mn-ea"/>
              <a:cs typeface="+mn-cs"/>
            </a:endParaRPr>
          </a:p>
        </p:txBody>
      </p:sp>
    </p:spTree>
    <p:extLst>
      <p:ext uri="{BB962C8B-B14F-4D97-AF65-F5344CB8AC3E}">
        <p14:creationId xmlns:p14="http://schemas.microsoft.com/office/powerpoint/2010/main" val="2821308781"/>
      </p:ext>
    </p:extLst>
  </p:cSld>
  <p:clrMap bg1="lt1" tx1="dk1" bg2="lt2" tx2="dk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7" r:id="rId6"/>
    <p:sldLayoutId id="2147483718" r:id="rId7"/>
    <p:sldLayoutId id="2147483719" r:id="rId8"/>
    <p:sldLayoutId id="2147483720" r:id="rId9"/>
    <p:sldLayoutId id="2147483721" r:id="rId10"/>
    <p:sldLayoutId id="2147483722" r:id="rId11"/>
    <p:sldLayoutId id="2147483723" r:id="rId12"/>
    <p:sldLayoutId id="2147483724" r:id="rId13"/>
    <p:sldLayoutId id="2147483725" r:id="rId14"/>
    <p:sldLayoutId id="2147483726" r:id="rId15"/>
    <p:sldLayoutId id="2147483727" r:id="rId16"/>
    <p:sldLayoutId id="2147483728" r:id="rId17"/>
    <p:sldLayoutId id="2147483729" r:id="rId18"/>
    <p:sldLayoutId id="2147483730" r:id="rId19"/>
    <p:sldLayoutId id="2147483731" r:id="rId20"/>
    <p:sldLayoutId id="2147483732" r:id="rId21"/>
    <p:sldLayoutId id="2147483733" r:id="rId22"/>
    <p:sldLayoutId id="2147483734" r:id="rId23"/>
  </p:sldLayoutIdLst>
  <p:hf hdr="0"/>
  <p:txStyles>
    <p:titleStyle>
      <a:lvl1pPr algn="l" defTabSz="914400" rtl="0" eaLnBrk="1" latinLnBrk="0" hangingPunct="1">
        <a:lnSpc>
          <a:spcPct val="90000"/>
        </a:lnSpc>
        <a:spcBef>
          <a:spcPct val="0"/>
        </a:spcBef>
        <a:buNone/>
        <a:defRPr sz="3600" b="1" kern="1200">
          <a:solidFill>
            <a:schemeClr val="tx1"/>
          </a:solidFill>
          <a:latin typeface="+mj-lt"/>
          <a:ea typeface="+mj-ea"/>
          <a:cs typeface="+mj-cs"/>
        </a:defRPr>
      </a:lvl1pPr>
    </p:titleStyle>
    <p:bodyStyle>
      <a:lvl1pPr marL="0" indent="0" algn="l" defTabSz="914400" rtl="0" eaLnBrk="1" latinLnBrk="0" hangingPunct="1">
        <a:lnSpc>
          <a:spcPct val="90000"/>
        </a:lnSpc>
        <a:spcBef>
          <a:spcPts val="1800"/>
        </a:spcBef>
        <a:spcAft>
          <a:spcPts val="400"/>
        </a:spcAft>
        <a:buFont typeface="Arial"/>
        <a:buNone/>
        <a:tabLst/>
        <a:defRPr sz="2100" b="1" kern="1200">
          <a:solidFill>
            <a:srgbClr val="0033A0"/>
          </a:solidFill>
          <a:latin typeface="+mn-lt"/>
          <a:ea typeface="+mn-ea"/>
          <a:cs typeface="+mn-cs"/>
        </a:defRPr>
      </a:lvl1pPr>
      <a:lvl2pPr marL="323850" indent="-324000" algn="l" defTabSz="914400" rtl="0" eaLnBrk="1" latinLnBrk="0" hangingPunct="1">
        <a:lnSpc>
          <a:spcPct val="100000"/>
        </a:lnSpc>
        <a:spcBef>
          <a:spcPts val="500"/>
        </a:spcBef>
        <a:spcAft>
          <a:spcPts val="300"/>
        </a:spcAft>
        <a:buFont typeface="Arial" charset="0"/>
        <a:buChar char="•"/>
        <a:tabLst/>
        <a:defRPr sz="1800" kern="1200">
          <a:solidFill>
            <a:srgbClr val="0033A0"/>
          </a:solidFill>
          <a:latin typeface="+mn-lt"/>
          <a:ea typeface="+mn-ea"/>
          <a:cs typeface="+mn-cs"/>
        </a:defRPr>
      </a:lvl2pPr>
      <a:lvl3pPr marL="648000" indent="-324000" algn="l" defTabSz="914400" rtl="0" eaLnBrk="1" latinLnBrk="0" hangingPunct="1">
        <a:lnSpc>
          <a:spcPct val="100000"/>
        </a:lnSpc>
        <a:spcBef>
          <a:spcPts val="500"/>
        </a:spcBef>
        <a:spcAft>
          <a:spcPts val="300"/>
        </a:spcAft>
        <a:buFont typeface="Arial" panose="020B0604020202020204" pitchFamily="34" charset="0"/>
        <a:buChar char="•"/>
        <a:tabLst/>
        <a:defRPr sz="1700" kern="1200">
          <a:solidFill>
            <a:srgbClr val="0033A0"/>
          </a:solidFill>
          <a:latin typeface="+mn-lt"/>
          <a:ea typeface="+mn-ea"/>
          <a:cs typeface="+mn-cs"/>
        </a:defRPr>
      </a:lvl3pPr>
      <a:lvl4pPr marL="972000" indent="-324000" algn="l" defTabSz="914400" rtl="0" eaLnBrk="1" latinLnBrk="0" hangingPunct="1">
        <a:lnSpc>
          <a:spcPct val="100000"/>
        </a:lnSpc>
        <a:spcBef>
          <a:spcPts val="500"/>
        </a:spcBef>
        <a:spcAft>
          <a:spcPts val="300"/>
        </a:spcAft>
        <a:buFont typeface="Arial" panose="020B0604020202020204" pitchFamily="34" charset="0"/>
        <a:buChar char="•"/>
        <a:tabLst/>
        <a:defRPr sz="1600" kern="1200">
          <a:solidFill>
            <a:srgbClr val="0033A0"/>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600" kern="1200">
          <a:solidFill>
            <a:schemeClr val="accent6"/>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32">
          <p15:clr>
            <a:srgbClr val="F26B43"/>
          </p15:clr>
        </p15:guide>
        <p15:guide id="2" pos="3840">
          <p15:clr>
            <a:srgbClr val="F26B43"/>
          </p15:clr>
        </p15:guide>
        <p15:guide id="3" pos="7423">
          <p15:clr>
            <a:srgbClr val="F26B43"/>
          </p15:clr>
        </p15:guide>
        <p15:guide id="4" pos="257">
          <p15:clr>
            <a:srgbClr val="F26B43"/>
          </p15:clr>
        </p15:guide>
        <p15:guide id="6" pos="3795">
          <p15:clr>
            <a:srgbClr val="F26B43"/>
          </p15:clr>
        </p15:guide>
        <p15:guide id="7" pos="3885">
          <p15:clr>
            <a:srgbClr val="F26B43"/>
          </p15:clr>
        </p15:guide>
        <p15:guide id="8" pos="5087">
          <p15:clr>
            <a:srgbClr val="F26B43"/>
          </p15:clr>
        </p15:guide>
        <p15:guide id="9" pos="4997">
          <p15:clr>
            <a:srgbClr val="F26B43"/>
          </p15:clr>
        </p15:guide>
        <p15:guide id="10" pos="2683">
          <p15:clr>
            <a:srgbClr val="F26B43"/>
          </p15:clr>
        </p15:guide>
        <p15:guide id="11" pos="2593">
          <p15:clr>
            <a:srgbClr val="F26B43"/>
          </p15:clr>
        </p15:guide>
        <p15:guide id="12" orient="horz" pos="3906">
          <p15:clr>
            <a:srgbClr val="F26B43"/>
          </p15:clr>
        </p15:guide>
        <p15:guide id="13" orient="horz" pos="2409">
          <p15:clr>
            <a:srgbClr val="F26B43"/>
          </p15:clr>
        </p15:guide>
        <p15:guide id="14" orient="horz" pos="913">
          <p15:clr>
            <a:srgbClr val="F26B43"/>
          </p15:clr>
        </p15:guide>
        <p15:guide id="15" orient="horz" pos="1003">
          <p15:clr>
            <a:srgbClr val="F26B43"/>
          </p15:clr>
        </p15:guide>
        <p15:guide id="16" orient="horz" pos="2500">
          <p15:clr>
            <a:srgbClr val="F26B43"/>
          </p15:clr>
        </p15:guide>
        <p15:guide id="17" pos="6312">
          <p15:clr>
            <a:srgbClr val="F26B43"/>
          </p15:clr>
        </p15:guide>
        <p15:guide id="18" pos="622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hyperlink" Target="https://conference.ippp.dur.ac.uk/event/1322/overview" TargetMode="External"/><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2.tmp"/><Relationship Id="rId2" Type="http://schemas.openxmlformats.org/officeDocument/2006/relationships/image" Target="../media/image21.pn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tmp"/><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26.tmp"/><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2" Type="http://schemas.openxmlformats.org/officeDocument/2006/relationships/image" Target="../media/image27.tmp"/><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xml"/><Relationship Id="rId1" Type="http://schemas.openxmlformats.org/officeDocument/2006/relationships/slideLayout" Target="../slideLayouts/slideLayout4.xml"/><Relationship Id="rId5" Type="http://schemas.openxmlformats.org/officeDocument/2006/relationships/image" Target="../media/image30.png"/><Relationship Id="rId4" Type="http://schemas.openxmlformats.org/officeDocument/2006/relationships/image" Target="../media/image29.png"/></Relationships>
</file>

<file path=ppt/slides/_rels/slide1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5.xml"/><Relationship Id="rId1" Type="http://schemas.openxmlformats.org/officeDocument/2006/relationships/slideLayout" Target="../slideLayouts/slideLayout4.xml"/><Relationship Id="rId5" Type="http://schemas.openxmlformats.org/officeDocument/2006/relationships/image" Target="../media/image30.png"/><Relationship Id="rId4" Type="http://schemas.openxmlformats.org/officeDocument/2006/relationships/image" Target="../media/image29.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image" Target="../media/image31.emf"/><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6.xml"/><Relationship Id="rId1" Type="http://schemas.openxmlformats.org/officeDocument/2006/relationships/slideLayout" Target="../slideLayouts/slideLayout24.xml"/><Relationship Id="rId4" Type="http://schemas.openxmlformats.org/officeDocument/2006/relationships/image" Target="../media/image36.png"/></Relationships>
</file>

<file path=ppt/slides/_rels/slide23.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image" Target="../media/image37.png"/><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image" Target="../media/image40.png"/><Relationship Id="rId7" Type="http://schemas.openxmlformats.org/officeDocument/2006/relationships/image" Target="../media/image43.png"/><Relationship Id="rId2" Type="http://schemas.openxmlformats.org/officeDocument/2006/relationships/image" Target="../media/image39.png"/><Relationship Id="rId1" Type="http://schemas.openxmlformats.org/officeDocument/2006/relationships/slideLayout" Target="../slideLayouts/slideLayout19.xml"/><Relationship Id="rId6" Type="http://schemas.openxmlformats.org/officeDocument/2006/relationships/hyperlink" Target="https://energy.cern.ch/" TargetMode="External"/><Relationship Id="rId5" Type="http://schemas.openxmlformats.org/officeDocument/2006/relationships/image" Target="../media/image42.png"/><Relationship Id="rId4" Type="http://schemas.openxmlformats.org/officeDocument/2006/relationships/image" Target="../media/image41.png"/></Relationships>
</file>

<file path=ppt/slides/_rels/slide25.xml.rels><?xml version="1.0" encoding="UTF-8" standalone="yes"?>
<Relationships xmlns="http://schemas.openxmlformats.org/package/2006/relationships"><Relationship Id="rId3" Type="http://schemas.openxmlformats.org/officeDocument/2006/relationships/image" Target="../media/image45.tmp"/><Relationship Id="rId2" Type="http://schemas.openxmlformats.org/officeDocument/2006/relationships/image" Target="../media/image44.tmp"/><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emf"/><Relationship Id="rId1" Type="http://schemas.openxmlformats.org/officeDocument/2006/relationships/slideLayout" Target="../slideLayouts/slideLayout5.xml"/><Relationship Id="rId4" Type="http://schemas.openxmlformats.org/officeDocument/2006/relationships/hyperlink" Target="https://app.electricitymaps.com/zone/FR" TargetMode="External"/></Relationships>
</file>

<file path=ppt/slides/_rels/slide2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9.tmp"/><Relationship Id="rId2" Type="http://schemas.openxmlformats.org/officeDocument/2006/relationships/notesSlide" Target="../notesSlides/notesSlide1.xml"/><Relationship Id="rId1" Type="http://schemas.openxmlformats.org/officeDocument/2006/relationships/slideLayout" Target="../slideLayouts/slideLayout2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image" Target="../media/image51.tmp"/><Relationship Id="rId1" Type="http://schemas.openxmlformats.org/officeDocument/2006/relationships/slideLayout" Target="../slideLayouts/slideLayout10.xml"/></Relationships>
</file>

<file path=ppt/slides/_rels/slide32.xml.rels><?xml version="1.0" encoding="UTF-8" standalone="yes"?>
<Relationships xmlns="http://schemas.openxmlformats.org/package/2006/relationships"><Relationship Id="rId2" Type="http://schemas.openxmlformats.org/officeDocument/2006/relationships/image" Target="../media/image52.tmp"/><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8" Type="http://schemas.openxmlformats.org/officeDocument/2006/relationships/image" Target="../media/image60.jpeg"/><Relationship Id="rId3" Type="http://schemas.openxmlformats.org/officeDocument/2006/relationships/image" Target="../media/image55.png"/><Relationship Id="rId7" Type="http://schemas.openxmlformats.org/officeDocument/2006/relationships/image" Target="../media/image59.png"/><Relationship Id="rId2" Type="http://schemas.openxmlformats.org/officeDocument/2006/relationships/image" Target="../media/image54.png"/><Relationship Id="rId1" Type="http://schemas.openxmlformats.org/officeDocument/2006/relationships/slideLayout" Target="../slideLayouts/slideLayout4.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s>
</file>

<file path=ppt/slides/_rels/slide35.xml.rels><?xml version="1.0" encoding="UTF-8" standalone="yes"?>
<Relationships xmlns="http://schemas.openxmlformats.org/package/2006/relationships"><Relationship Id="rId3" Type="http://schemas.openxmlformats.org/officeDocument/2006/relationships/image" Target="../media/image61.tmp"/><Relationship Id="rId2" Type="http://schemas.openxmlformats.org/officeDocument/2006/relationships/image" Target="../media/image51.tmp"/><Relationship Id="rId1" Type="http://schemas.openxmlformats.org/officeDocument/2006/relationships/slideLayout" Target="../slideLayouts/slideLayout8.xml"/><Relationship Id="rId4" Type="http://schemas.openxmlformats.org/officeDocument/2006/relationships/image" Target="../media/image62.tmp"/></Relationships>
</file>

<file path=ppt/slides/_rels/slide36.xml.rels><?xml version="1.0" encoding="UTF-8" standalone="yes"?>
<Relationships xmlns="http://schemas.openxmlformats.org/package/2006/relationships"><Relationship Id="rId3" Type="http://schemas.openxmlformats.org/officeDocument/2006/relationships/image" Target="../media/image63.tmp"/><Relationship Id="rId2" Type="http://schemas.openxmlformats.org/officeDocument/2006/relationships/hyperlink" Target="https://procurement.web.cern.ch/system/files/document/environmentally-responsible-procurement-policy_0.pdf" TargetMode="External"/><Relationship Id="rId1" Type="http://schemas.openxmlformats.org/officeDocument/2006/relationships/slideLayout" Target="../slideLayouts/slideLayout8.xml"/></Relationships>
</file>

<file path=ppt/slides/_rels/slide37.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3" Type="http://schemas.openxmlformats.org/officeDocument/2006/relationships/hyperlink" Target="https://opense.web.cern.ch/sites/default/files/openSE_Framework/openSE_Framework.pdf" TargetMode="External"/><Relationship Id="rId2" Type="http://schemas.openxmlformats.org/officeDocument/2006/relationships/image" Target="../media/image65.tmp"/><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image" Target="../media/image66.tmp"/><Relationship Id="rId2" Type="http://schemas.openxmlformats.org/officeDocument/2006/relationships/hyperlink" Target="https://lms.cern.ch/ekp/servlet/ekp?PX=N&amp;TEACHREVIEW=N&amp;CID=EKP000044552&amp;TX=FORMAT1&amp;LANGUAGE_TAG=en&amp;DECORATEPAGE=N" TargetMode="External"/><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3.xml"/></Relationships>
</file>

<file path=ppt/slides/_rels/slide40.xml.rels><?xml version="1.0" encoding="UTF-8" standalone="yes"?>
<Relationships xmlns="http://schemas.openxmlformats.org/package/2006/relationships"><Relationship Id="rId3" Type="http://schemas.openxmlformats.org/officeDocument/2006/relationships/image" Target="../media/image68.tmp"/><Relationship Id="rId2" Type="http://schemas.openxmlformats.org/officeDocument/2006/relationships/image" Target="../media/image67.tmp"/><Relationship Id="rId1" Type="http://schemas.openxmlformats.org/officeDocument/2006/relationships/slideLayout" Target="../slideLayouts/slideLayout8.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tmp"/><Relationship Id="rId1" Type="http://schemas.openxmlformats.org/officeDocument/2006/relationships/slideLayout" Target="../slideLayouts/slideLayout8.xml"/></Relationships>
</file>

<file path=ppt/slides/_rels/slide43.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1.png"/><Relationship Id="rId1" Type="http://schemas.openxmlformats.org/officeDocument/2006/relationships/slideLayout" Target="../slideLayouts/slideLayout4.xml"/><Relationship Id="rId4" Type="http://schemas.openxmlformats.org/officeDocument/2006/relationships/image" Target="../media/image73.png"/></Relationships>
</file>

<file path=ppt/slides/_rels/slide44.xml.rels><?xml version="1.0" encoding="UTF-8" standalone="yes"?>
<Relationships xmlns="http://schemas.openxmlformats.org/package/2006/relationships"><Relationship Id="rId8" Type="http://schemas.openxmlformats.org/officeDocument/2006/relationships/hyperlink" Target="https://stories.duke.edu/beyond-materials-from-invisibility-cloaks-to-satellite-communications" TargetMode="External"/><Relationship Id="rId3" Type="http://schemas.openxmlformats.org/officeDocument/2006/relationships/image" Target="../media/image75.png"/><Relationship Id="rId7" Type="http://schemas.openxmlformats.org/officeDocument/2006/relationships/image" Target="../media/image78.tmp"/><Relationship Id="rId2" Type="http://schemas.openxmlformats.org/officeDocument/2006/relationships/image" Target="../media/image74.png"/><Relationship Id="rId1" Type="http://schemas.openxmlformats.org/officeDocument/2006/relationships/slideLayout" Target="../slideLayouts/slideLayout4.xml"/><Relationship Id="rId6" Type="http://schemas.openxmlformats.org/officeDocument/2006/relationships/image" Target="../media/image77.png"/><Relationship Id="rId5" Type="http://schemas.openxmlformats.org/officeDocument/2006/relationships/image" Target="../media/image76.png"/><Relationship Id="rId4" Type="http://schemas.openxmlformats.org/officeDocument/2006/relationships/hyperlink" Target="https://www.scienceshot.com/post/the-quest-for-invisibility-exploring-the-real-life-invisibility-cloak-technologies" TargetMode="Externa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9.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82.emf"/><Relationship Id="rId2" Type="http://schemas.openxmlformats.org/officeDocument/2006/relationships/image" Target="../media/image81.emf"/><Relationship Id="rId1" Type="http://schemas.openxmlformats.org/officeDocument/2006/relationships/slideLayout" Target="../slideLayouts/slideLayout5.xml"/></Relationships>
</file>

<file path=ppt/slides/_rels/slide49.xml.rels><?xml version="1.0" encoding="UTF-8" standalone="yes"?>
<Relationships xmlns="http://schemas.openxmlformats.org/package/2006/relationships"><Relationship Id="rId2" Type="http://schemas.openxmlformats.org/officeDocument/2006/relationships/image" Target="../media/image83.tmp"/><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8" Type="http://schemas.openxmlformats.org/officeDocument/2006/relationships/image" Target="../media/image16.jpg"/><Relationship Id="rId3" Type="http://schemas.openxmlformats.org/officeDocument/2006/relationships/image" Target="../media/image11.jpg"/><Relationship Id="rId7" Type="http://schemas.openxmlformats.org/officeDocument/2006/relationships/image" Target="../media/image15.emf"/><Relationship Id="rId2" Type="http://schemas.openxmlformats.org/officeDocument/2006/relationships/notesSlide" Target="../notesSlides/notesSlide2.xml"/><Relationship Id="rId1" Type="http://schemas.openxmlformats.org/officeDocument/2006/relationships/slideLayout" Target="../slideLayouts/slideLayout23.xml"/><Relationship Id="rId6" Type="http://schemas.openxmlformats.org/officeDocument/2006/relationships/image" Target="../media/image14.emf"/><Relationship Id="rId5" Type="http://schemas.openxmlformats.org/officeDocument/2006/relationships/image" Target="../media/image13.png"/><Relationship Id="rId4" Type="http://schemas.openxmlformats.org/officeDocument/2006/relationships/image" Target="../media/image12.png"/><Relationship Id="rId9" Type="http://schemas.openxmlformats.org/officeDocument/2006/relationships/image" Target="../media/image17.jpg"/></Relationships>
</file>

<file path=ppt/slides/_rels/slide50.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Layout" Target="../slideLayouts/slideLayout8.xml"/></Relationships>
</file>

<file path=ppt/slides/_rels/slide51.xml.rels><?xml version="1.0" encoding="UTF-8" standalone="yes"?>
<Relationships xmlns="http://schemas.openxmlformats.org/package/2006/relationships"><Relationship Id="rId3" Type="http://schemas.openxmlformats.org/officeDocument/2006/relationships/image" Target="../media/image86.tmp"/><Relationship Id="rId2" Type="http://schemas.openxmlformats.org/officeDocument/2006/relationships/hyperlink" Target="https://doi.org/10.1007/s11367-016-1246-y" TargetMode="External"/><Relationship Id="rId1" Type="http://schemas.openxmlformats.org/officeDocument/2006/relationships/slideLayout" Target="../slideLayouts/slideLayout10.xml"/></Relationships>
</file>

<file path=ppt/slides/_rels/slide52.xml.rels><?xml version="1.0" encoding="UTF-8" standalone="yes"?>
<Relationships xmlns="http://schemas.openxmlformats.org/package/2006/relationships"><Relationship Id="rId3" Type="http://schemas.openxmlformats.org/officeDocument/2006/relationships/image" Target="../media/image88.tmp"/><Relationship Id="rId2" Type="http://schemas.openxmlformats.org/officeDocument/2006/relationships/image" Target="../media/image87.png"/><Relationship Id="rId1" Type="http://schemas.openxmlformats.org/officeDocument/2006/relationships/slideLayout" Target="../slideLayouts/slideLayout4.xml"/><Relationship Id="rId4" Type="http://schemas.openxmlformats.org/officeDocument/2006/relationships/hyperlink" Target="https://fluka.cern/" TargetMode="External"/></Relationships>
</file>

<file path=ppt/slides/_rels/slide53.xml.rels><?xml version="1.0" encoding="UTF-8" standalone="yes"?>
<Relationships xmlns="http://schemas.openxmlformats.org/package/2006/relationships"><Relationship Id="rId3" Type="http://schemas.openxmlformats.org/officeDocument/2006/relationships/image" Target="../media/image90.wmf"/><Relationship Id="rId2" Type="http://schemas.openxmlformats.org/officeDocument/2006/relationships/image" Target="../media/image89.png"/><Relationship Id="rId1" Type="http://schemas.openxmlformats.org/officeDocument/2006/relationships/slideLayout" Target="../slideLayouts/slideLayout4.xml"/><Relationship Id="rId5" Type="http://schemas.openxmlformats.org/officeDocument/2006/relationships/image" Target="../media/image92.png"/><Relationship Id="rId4" Type="http://schemas.openxmlformats.org/officeDocument/2006/relationships/image" Target="../media/image91.png"/></Relationships>
</file>

<file path=ppt/slides/_rels/slide54.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93.png"/><Relationship Id="rId2" Type="http://schemas.openxmlformats.org/officeDocument/2006/relationships/diagramData" Target="../diagrams/data1.xml"/><Relationship Id="rId1" Type="http://schemas.openxmlformats.org/officeDocument/2006/relationships/slideLayout" Target="../slideLayouts/slideLayout40.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55.xml.rels><?xml version="1.0" encoding="UTF-8" standalone="yes"?>
<Relationships xmlns="http://schemas.openxmlformats.org/package/2006/relationships"><Relationship Id="rId8" Type="http://schemas.openxmlformats.org/officeDocument/2006/relationships/image" Target="../media/image99.png"/><Relationship Id="rId13" Type="http://schemas.openxmlformats.org/officeDocument/2006/relationships/image" Target="../media/image104.png"/><Relationship Id="rId18" Type="http://schemas.openxmlformats.org/officeDocument/2006/relationships/image" Target="../media/image109.jpeg"/><Relationship Id="rId3" Type="http://schemas.openxmlformats.org/officeDocument/2006/relationships/image" Target="../media/image94.png"/><Relationship Id="rId7" Type="http://schemas.openxmlformats.org/officeDocument/2006/relationships/image" Target="../media/image98.png"/><Relationship Id="rId12" Type="http://schemas.openxmlformats.org/officeDocument/2006/relationships/image" Target="../media/image103.png"/><Relationship Id="rId17" Type="http://schemas.openxmlformats.org/officeDocument/2006/relationships/image" Target="../media/image108.png"/><Relationship Id="rId2" Type="http://schemas.openxmlformats.org/officeDocument/2006/relationships/notesSlide" Target="../notesSlides/notesSlide9.xml"/><Relationship Id="rId16" Type="http://schemas.openxmlformats.org/officeDocument/2006/relationships/image" Target="../media/image107.png"/><Relationship Id="rId1" Type="http://schemas.openxmlformats.org/officeDocument/2006/relationships/slideLayout" Target="../slideLayouts/slideLayout61.xml"/><Relationship Id="rId6" Type="http://schemas.openxmlformats.org/officeDocument/2006/relationships/image" Target="../media/image97.png"/><Relationship Id="rId11" Type="http://schemas.openxmlformats.org/officeDocument/2006/relationships/image" Target="../media/image102.png"/><Relationship Id="rId5" Type="http://schemas.openxmlformats.org/officeDocument/2006/relationships/image" Target="../media/image96.png"/><Relationship Id="rId15" Type="http://schemas.openxmlformats.org/officeDocument/2006/relationships/image" Target="../media/image106.png"/><Relationship Id="rId10" Type="http://schemas.openxmlformats.org/officeDocument/2006/relationships/image" Target="../media/image101.png"/><Relationship Id="rId19" Type="http://schemas.openxmlformats.org/officeDocument/2006/relationships/image" Target="../media/image110.png"/><Relationship Id="rId4" Type="http://schemas.openxmlformats.org/officeDocument/2006/relationships/image" Target="../media/image95.png"/><Relationship Id="rId9" Type="http://schemas.openxmlformats.org/officeDocument/2006/relationships/image" Target="../media/image100.png"/><Relationship Id="rId14" Type="http://schemas.openxmlformats.org/officeDocument/2006/relationships/image" Target="../media/image105.png"/></Relationships>
</file>

<file path=ppt/slides/_rels/slide56.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10.xml"/><Relationship Id="rId1" Type="http://schemas.openxmlformats.org/officeDocument/2006/relationships/slideLayout" Target="../slideLayouts/slideLayout61.xml"/><Relationship Id="rId5" Type="http://schemas.openxmlformats.org/officeDocument/2006/relationships/image" Target="../media/image113.png"/><Relationship Id="rId4" Type="http://schemas.openxmlformats.org/officeDocument/2006/relationships/image" Target="../media/image112.png"/></Relationships>
</file>

<file path=ppt/slides/_rels/slide57.xml.rels><?xml version="1.0" encoding="UTF-8" standalone="yes"?>
<Relationships xmlns="http://schemas.openxmlformats.org/package/2006/relationships"><Relationship Id="rId3" Type="http://schemas.openxmlformats.org/officeDocument/2006/relationships/image" Target="../media/image115.tmp"/><Relationship Id="rId2" Type="http://schemas.openxmlformats.org/officeDocument/2006/relationships/image" Target="../media/image114.tmp"/><Relationship Id="rId1" Type="http://schemas.openxmlformats.org/officeDocument/2006/relationships/slideLayout" Target="../slideLayouts/slideLayout5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hyperlink" Target="https://arxiv.org/pdf/1603.03654" TargetMode="External"/><Relationship Id="rId2" Type="http://schemas.openxmlformats.org/officeDocument/2006/relationships/hyperlink" Target="https://doi.org/10.1093/icc/dty029" TargetMode="External"/><Relationship Id="rId1" Type="http://schemas.openxmlformats.org/officeDocument/2006/relationships/slideLayout" Target="../slideLayouts/slideLayout8.xml"/><Relationship Id="rId4" Type="http://schemas.openxmlformats.org/officeDocument/2006/relationships/image" Target="../media/image19.tmp"/></Relationships>
</file>

<file path=ppt/slides/_rels/slide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23B0330-DF6A-F8BE-343F-DAD0C185A151}"/>
              </a:ext>
            </a:extLst>
          </p:cNvPr>
          <p:cNvPicPr>
            <a:picLocks noChangeAspect="1"/>
          </p:cNvPicPr>
          <p:nvPr/>
        </p:nvPicPr>
        <p:blipFill>
          <a:blip r:embed="rId2">
            <a:alphaModFix amt="35000"/>
          </a:blip>
          <a:stretch>
            <a:fillRect/>
          </a:stretch>
        </p:blipFill>
        <p:spPr>
          <a:xfrm>
            <a:off x="-13576" y="0"/>
            <a:ext cx="12205576" cy="6850379"/>
          </a:xfrm>
          <a:prstGeom prst="rect">
            <a:avLst/>
          </a:prstGeom>
        </p:spPr>
      </p:pic>
      <p:sp>
        <p:nvSpPr>
          <p:cNvPr id="2" name="Title 1">
            <a:extLst>
              <a:ext uri="{FF2B5EF4-FFF2-40B4-BE49-F238E27FC236}">
                <a16:creationId xmlns:a16="http://schemas.microsoft.com/office/drawing/2014/main" id="{7456400D-F9C0-3CEB-05A5-FAF87372EB59}"/>
              </a:ext>
            </a:extLst>
          </p:cNvPr>
          <p:cNvSpPr>
            <a:spLocks noGrp="1"/>
          </p:cNvSpPr>
          <p:nvPr>
            <p:ph type="ctrTitle"/>
          </p:nvPr>
        </p:nvSpPr>
        <p:spPr/>
        <p:txBody>
          <a:bodyPr/>
          <a:lstStyle/>
          <a:p>
            <a:r>
              <a:rPr lang="en-US" dirty="0"/>
              <a:t>Sustainability at CERN</a:t>
            </a:r>
            <a:br>
              <a:rPr lang="en-US" dirty="0"/>
            </a:br>
            <a:r>
              <a:rPr lang="en-US" dirty="0"/>
              <a:t>now and future</a:t>
            </a:r>
            <a:endParaRPr lang="en-GB" dirty="0"/>
          </a:p>
        </p:txBody>
      </p:sp>
      <p:sp>
        <p:nvSpPr>
          <p:cNvPr id="4" name="Subtitle 3">
            <a:extLst>
              <a:ext uri="{FF2B5EF4-FFF2-40B4-BE49-F238E27FC236}">
                <a16:creationId xmlns:a16="http://schemas.microsoft.com/office/drawing/2014/main" id="{8B9B5E85-55E4-6228-E502-D44B46BBC8B8}"/>
              </a:ext>
            </a:extLst>
          </p:cNvPr>
          <p:cNvSpPr>
            <a:spLocks noGrp="1"/>
          </p:cNvSpPr>
          <p:nvPr>
            <p:ph type="subTitle" idx="1"/>
          </p:nvPr>
        </p:nvSpPr>
        <p:spPr/>
        <p:txBody>
          <a:bodyPr/>
          <a:lstStyle/>
          <a:p>
            <a:r>
              <a:rPr lang="en-US" dirty="0"/>
              <a:t>R. Losito, ATS/DO</a:t>
            </a:r>
          </a:p>
          <a:p>
            <a:endParaRPr lang="en-US" dirty="0"/>
          </a:p>
          <a:p>
            <a:endParaRPr lang="en-GB" dirty="0"/>
          </a:p>
        </p:txBody>
      </p:sp>
      <p:sp>
        <p:nvSpPr>
          <p:cNvPr id="6" name="Footer Placeholder 5">
            <a:extLst>
              <a:ext uri="{FF2B5EF4-FFF2-40B4-BE49-F238E27FC236}">
                <a16:creationId xmlns:a16="http://schemas.microsoft.com/office/drawing/2014/main" id="{F94BFA6E-718F-CD98-2615-F61A6CAD0B84}"/>
              </a:ext>
            </a:extLst>
          </p:cNvPr>
          <p:cNvSpPr>
            <a:spLocks noGrp="1"/>
          </p:cNvSpPr>
          <p:nvPr>
            <p:ph type="ftr" sz="quarter" idx="11"/>
          </p:nvPr>
        </p:nvSpPr>
        <p:spPr/>
        <p:txBody>
          <a:bodyPr/>
          <a:lstStyle/>
          <a:p>
            <a:r>
              <a:rPr lang="en-GB"/>
              <a:t>R. Losito | Sustainability at CERN now and future | UK-HEP Forum | Abingdon</a:t>
            </a:r>
            <a:endParaRPr lang="en-US" dirty="0"/>
          </a:p>
        </p:txBody>
      </p:sp>
      <p:sp>
        <p:nvSpPr>
          <p:cNvPr id="7" name="Slide Number Placeholder 6">
            <a:extLst>
              <a:ext uri="{FF2B5EF4-FFF2-40B4-BE49-F238E27FC236}">
                <a16:creationId xmlns:a16="http://schemas.microsoft.com/office/drawing/2014/main" id="{E414AF7F-BA87-6459-931C-A404E4B3D18E}"/>
              </a:ext>
            </a:extLst>
          </p:cNvPr>
          <p:cNvSpPr>
            <a:spLocks noGrp="1"/>
          </p:cNvSpPr>
          <p:nvPr>
            <p:ph type="sldNum" sz="quarter" idx="12"/>
          </p:nvPr>
        </p:nvSpPr>
        <p:spPr/>
        <p:txBody>
          <a:bodyPr/>
          <a:lstStyle/>
          <a:p>
            <a:fld id="{36B5EA5A-BC32-A742-B11B-8E7414D5B535}" type="slidenum">
              <a:rPr lang="en-US" smtClean="0"/>
              <a:pPr/>
              <a:t>1</a:t>
            </a:fld>
            <a:endParaRPr lang="en-US" dirty="0"/>
          </a:p>
        </p:txBody>
      </p:sp>
      <p:sp>
        <p:nvSpPr>
          <p:cNvPr id="9" name="TextBox 8">
            <a:extLst>
              <a:ext uri="{FF2B5EF4-FFF2-40B4-BE49-F238E27FC236}">
                <a16:creationId xmlns:a16="http://schemas.microsoft.com/office/drawing/2014/main" id="{2AB859CA-9C8B-B531-E61C-AD3A34313D38}"/>
              </a:ext>
            </a:extLst>
          </p:cNvPr>
          <p:cNvSpPr txBox="1"/>
          <p:nvPr/>
        </p:nvSpPr>
        <p:spPr>
          <a:xfrm>
            <a:off x="3755402" y="5010415"/>
            <a:ext cx="6114612" cy="369332"/>
          </a:xfrm>
          <a:prstGeom prst="rect">
            <a:avLst/>
          </a:prstGeom>
          <a:noFill/>
        </p:spPr>
        <p:txBody>
          <a:bodyPr wrap="square">
            <a:spAutoFit/>
          </a:bodyPr>
          <a:lstStyle/>
          <a:p>
            <a:r>
              <a:rPr lang="en-GB" dirty="0">
                <a:hlinkClick r:id="rId3"/>
              </a:rPr>
              <a:t>UK-HEP Forum</a:t>
            </a:r>
            <a:r>
              <a:rPr lang="en-GB" dirty="0"/>
              <a:t>, Abingdon, 26 November 2024</a:t>
            </a:r>
          </a:p>
        </p:txBody>
      </p:sp>
      <p:sp>
        <p:nvSpPr>
          <p:cNvPr id="3" name="Date Placeholder 2">
            <a:extLst>
              <a:ext uri="{FF2B5EF4-FFF2-40B4-BE49-F238E27FC236}">
                <a16:creationId xmlns:a16="http://schemas.microsoft.com/office/drawing/2014/main" id="{E263158B-D631-0D18-8CF5-25C3701A030A}"/>
              </a:ext>
            </a:extLst>
          </p:cNvPr>
          <p:cNvSpPr>
            <a:spLocks noGrp="1"/>
          </p:cNvSpPr>
          <p:nvPr>
            <p:ph type="dt" sz="half" idx="10"/>
          </p:nvPr>
        </p:nvSpPr>
        <p:spPr/>
        <p:txBody>
          <a:bodyPr/>
          <a:lstStyle/>
          <a:p>
            <a:r>
              <a:rPr lang="en-US"/>
              <a:t>26 November 2024</a:t>
            </a:r>
            <a:endParaRPr lang="en-US" dirty="0"/>
          </a:p>
        </p:txBody>
      </p:sp>
    </p:spTree>
    <p:extLst>
      <p:ext uri="{BB962C8B-B14F-4D97-AF65-F5344CB8AC3E}">
        <p14:creationId xmlns:p14="http://schemas.microsoft.com/office/powerpoint/2010/main" val="68442842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C900D18-0C22-E7B6-9940-962CED1A846F}"/>
              </a:ext>
            </a:extLst>
          </p:cNvPr>
          <p:cNvSpPr>
            <a:spLocks noGrp="1"/>
          </p:cNvSpPr>
          <p:nvPr>
            <p:ph type="title"/>
          </p:nvPr>
        </p:nvSpPr>
        <p:spPr/>
        <p:txBody>
          <a:bodyPr/>
          <a:lstStyle/>
          <a:p>
            <a:pPr algn="ctr"/>
            <a:r>
              <a:rPr lang="en-US"/>
              <a:t>CERN &amp; the Environment</a:t>
            </a:r>
            <a:endParaRPr lang="it-IT" dirty="0"/>
          </a:p>
        </p:txBody>
      </p:sp>
      <p:sp>
        <p:nvSpPr>
          <p:cNvPr id="5" name="Footer Placeholder 4">
            <a:extLst>
              <a:ext uri="{FF2B5EF4-FFF2-40B4-BE49-F238E27FC236}">
                <a16:creationId xmlns:a16="http://schemas.microsoft.com/office/drawing/2014/main" id="{225DE320-E5FD-968A-C6EC-CC2CF003B907}"/>
              </a:ext>
            </a:extLst>
          </p:cNvPr>
          <p:cNvSpPr>
            <a:spLocks noGrp="1"/>
          </p:cNvSpPr>
          <p:nvPr>
            <p:ph type="ftr" sz="quarter" idx="11"/>
          </p:nvPr>
        </p:nvSpPr>
        <p:spPr/>
        <p:txBody>
          <a:bodyPr/>
          <a:lstStyle/>
          <a:p>
            <a:r>
              <a:rPr lang="en-GB"/>
              <a:t>R. Losito | Sustainability at CERN now and future | UK-HEP Forum | Abingdon</a:t>
            </a:r>
            <a:endParaRPr lang="it-IT" sz="1000" kern="1200" dirty="0">
              <a:solidFill>
                <a:schemeClr val="bg1"/>
              </a:solidFill>
              <a:latin typeface="+mn-lt"/>
              <a:ea typeface="+mn-ea"/>
              <a:cs typeface="+mn-cs"/>
            </a:endParaRPr>
          </a:p>
        </p:txBody>
      </p:sp>
      <p:sp>
        <p:nvSpPr>
          <p:cNvPr id="6" name="Slide Number Placeholder 5">
            <a:extLst>
              <a:ext uri="{FF2B5EF4-FFF2-40B4-BE49-F238E27FC236}">
                <a16:creationId xmlns:a16="http://schemas.microsoft.com/office/drawing/2014/main" id="{C9762714-DAB8-3F6E-8E61-632A935273B1}"/>
              </a:ext>
            </a:extLst>
          </p:cNvPr>
          <p:cNvSpPr>
            <a:spLocks noGrp="1"/>
          </p:cNvSpPr>
          <p:nvPr>
            <p:ph type="sldNum" sz="quarter" idx="12"/>
          </p:nvPr>
        </p:nvSpPr>
        <p:spPr/>
        <p:txBody>
          <a:bodyPr/>
          <a:lstStyle/>
          <a:p>
            <a:fld id="{36B5EA5A-BC32-A742-B11B-8E7414D5B535}" type="slidenum">
              <a:rPr lang="en-US" smtClean="0"/>
              <a:pPr/>
              <a:t>10</a:t>
            </a:fld>
            <a:endParaRPr lang="en-US" dirty="0"/>
          </a:p>
        </p:txBody>
      </p:sp>
      <p:pic>
        <p:nvPicPr>
          <p:cNvPr id="7" name="Picture 6">
            <a:extLst>
              <a:ext uri="{FF2B5EF4-FFF2-40B4-BE49-F238E27FC236}">
                <a16:creationId xmlns:a16="http://schemas.microsoft.com/office/drawing/2014/main" id="{1ECFEBFC-8E62-DA16-B91A-70D73B34CD45}"/>
              </a:ext>
            </a:extLst>
          </p:cNvPr>
          <p:cNvPicPr>
            <a:picLocks noChangeAspect="1"/>
          </p:cNvPicPr>
          <p:nvPr/>
        </p:nvPicPr>
        <p:blipFill>
          <a:blip r:embed="rId2"/>
          <a:stretch>
            <a:fillRect/>
          </a:stretch>
        </p:blipFill>
        <p:spPr>
          <a:xfrm>
            <a:off x="478260" y="1378020"/>
            <a:ext cx="6531532" cy="4229946"/>
          </a:xfrm>
          <a:prstGeom prst="rect">
            <a:avLst/>
          </a:prstGeom>
        </p:spPr>
      </p:pic>
      <p:pic>
        <p:nvPicPr>
          <p:cNvPr id="2" name="Picture 1" descr="A cover of a report&#10;&#10;Description automatically generated">
            <a:extLst>
              <a:ext uri="{FF2B5EF4-FFF2-40B4-BE49-F238E27FC236}">
                <a16:creationId xmlns:a16="http://schemas.microsoft.com/office/drawing/2014/main" id="{8A9DFA7A-F0DD-F8EF-A251-AA06AA51321B}"/>
              </a:ext>
            </a:extLst>
          </p:cNvPr>
          <p:cNvPicPr>
            <a:picLocks noChangeAspect="1"/>
          </p:cNvPicPr>
          <p:nvPr/>
        </p:nvPicPr>
        <p:blipFill>
          <a:blip r:embed="rId3"/>
          <a:stretch>
            <a:fillRect/>
          </a:stretch>
        </p:blipFill>
        <p:spPr>
          <a:xfrm>
            <a:off x="7944236" y="906464"/>
            <a:ext cx="3503937" cy="4980405"/>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
        <p:nvSpPr>
          <p:cNvPr id="8" name="Date Placeholder 7">
            <a:extLst>
              <a:ext uri="{FF2B5EF4-FFF2-40B4-BE49-F238E27FC236}">
                <a16:creationId xmlns:a16="http://schemas.microsoft.com/office/drawing/2014/main" id="{95D9163C-5EFF-8A73-E48B-2D1A5879B06F}"/>
              </a:ext>
            </a:extLst>
          </p:cNvPr>
          <p:cNvSpPr>
            <a:spLocks noGrp="1"/>
          </p:cNvSpPr>
          <p:nvPr>
            <p:ph type="dt" sz="half" idx="10"/>
          </p:nvPr>
        </p:nvSpPr>
        <p:spPr/>
        <p:txBody>
          <a:bodyPr/>
          <a:lstStyle/>
          <a:p>
            <a:r>
              <a:rPr lang="en-US"/>
              <a:t>26 November 2024</a:t>
            </a:r>
            <a:endParaRPr lang="en-US" dirty="0"/>
          </a:p>
        </p:txBody>
      </p:sp>
    </p:spTree>
    <p:extLst>
      <p:ext uri="{BB962C8B-B14F-4D97-AF65-F5344CB8AC3E}">
        <p14:creationId xmlns:p14="http://schemas.microsoft.com/office/powerpoint/2010/main" val="288855678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48227B0F-883F-7343-CBF6-561AB7F2AE92}"/>
              </a:ext>
            </a:extLst>
          </p:cNvPr>
          <p:cNvPicPr>
            <a:picLocks noGrp="1" noChangeAspect="1"/>
          </p:cNvPicPr>
          <p:nvPr>
            <p:ph idx="1"/>
          </p:nvPr>
        </p:nvPicPr>
        <p:blipFill>
          <a:blip r:embed="rId2"/>
          <a:stretch>
            <a:fillRect/>
          </a:stretch>
        </p:blipFill>
        <p:spPr>
          <a:xfrm>
            <a:off x="994242" y="0"/>
            <a:ext cx="8349764" cy="6200775"/>
          </a:xfrm>
          <a:prstGeom prst="rect">
            <a:avLst/>
          </a:prstGeom>
        </p:spPr>
      </p:pic>
      <p:sp>
        <p:nvSpPr>
          <p:cNvPr id="3" name="Title 2">
            <a:extLst>
              <a:ext uri="{FF2B5EF4-FFF2-40B4-BE49-F238E27FC236}">
                <a16:creationId xmlns:a16="http://schemas.microsoft.com/office/drawing/2014/main" id="{D033E448-DFA3-0CE3-01E1-6AF19A07D23C}"/>
              </a:ext>
            </a:extLst>
          </p:cNvPr>
          <p:cNvSpPr>
            <a:spLocks noGrp="1"/>
          </p:cNvSpPr>
          <p:nvPr>
            <p:ph type="title"/>
          </p:nvPr>
        </p:nvSpPr>
        <p:spPr>
          <a:xfrm>
            <a:off x="9664995" y="373593"/>
            <a:ext cx="2119018" cy="2890602"/>
          </a:xfrm>
        </p:spPr>
        <p:txBody>
          <a:bodyPr/>
          <a:lstStyle/>
          <a:p>
            <a:r>
              <a:rPr lang="en-US" sz="2000" b="0" dirty="0"/>
              <a:t>Hermann, </a:t>
            </a:r>
            <a:br>
              <a:rPr lang="en-US" sz="2000" b="0" dirty="0"/>
            </a:br>
            <a:r>
              <a:rPr lang="en-US" sz="2000" b="0" dirty="0"/>
              <a:t>TDG 19/10/2023</a:t>
            </a:r>
            <a:endParaRPr lang="en-GB" sz="2000" b="0" dirty="0"/>
          </a:p>
        </p:txBody>
      </p:sp>
      <p:sp>
        <p:nvSpPr>
          <p:cNvPr id="5" name="Footer Placeholder 4">
            <a:extLst>
              <a:ext uri="{FF2B5EF4-FFF2-40B4-BE49-F238E27FC236}">
                <a16:creationId xmlns:a16="http://schemas.microsoft.com/office/drawing/2014/main" id="{8B8B1554-4BB1-88DB-C068-F45981C49739}"/>
              </a:ext>
            </a:extLst>
          </p:cNvPr>
          <p:cNvSpPr>
            <a:spLocks noGrp="1"/>
          </p:cNvSpPr>
          <p:nvPr>
            <p:ph type="ftr" sz="quarter" idx="11"/>
          </p:nvPr>
        </p:nvSpPr>
        <p:spPr/>
        <p:txBody>
          <a:bodyPr/>
          <a:lstStyle/>
          <a:p>
            <a:r>
              <a:rPr lang="en-GB"/>
              <a:t>R. Losito | Sustainability at CERN now and future | UK-HEP Forum | Abingdon</a:t>
            </a:r>
            <a:endParaRPr lang="en-US" dirty="0"/>
          </a:p>
        </p:txBody>
      </p:sp>
      <p:sp>
        <p:nvSpPr>
          <p:cNvPr id="6" name="Slide Number Placeholder 5">
            <a:extLst>
              <a:ext uri="{FF2B5EF4-FFF2-40B4-BE49-F238E27FC236}">
                <a16:creationId xmlns:a16="http://schemas.microsoft.com/office/drawing/2014/main" id="{61C00CC4-4248-4AEC-1790-C5BA4C601809}"/>
              </a:ext>
            </a:extLst>
          </p:cNvPr>
          <p:cNvSpPr>
            <a:spLocks noGrp="1"/>
          </p:cNvSpPr>
          <p:nvPr>
            <p:ph type="sldNum" sz="quarter" idx="12"/>
          </p:nvPr>
        </p:nvSpPr>
        <p:spPr/>
        <p:txBody>
          <a:bodyPr/>
          <a:lstStyle/>
          <a:p>
            <a:fld id="{36B5EA5A-BC32-A742-B11B-8E7414D5B535}" type="slidenum">
              <a:rPr lang="en-US" smtClean="0"/>
              <a:pPr/>
              <a:t>11</a:t>
            </a:fld>
            <a:endParaRPr lang="en-US" dirty="0"/>
          </a:p>
        </p:txBody>
      </p:sp>
      <p:sp>
        <p:nvSpPr>
          <p:cNvPr id="2" name="Date Placeholder 1">
            <a:extLst>
              <a:ext uri="{FF2B5EF4-FFF2-40B4-BE49-F238E27FC236}">
                <a16:creationId xmlns:a16="http://schemas.microsoft.com/office/drawing/2014/main" id="{010F7F56-487F-09DB-0670-AF8FF89F26E1}"/>
              </a:ext>
            </a:extLst>
          </p:cNvPr>
          <p:cNvSpPr>
            <a:spLocks noGrp="1"/>
          </p:cNvSpPr>
          <p:nvPr>
            <p:ph type="dt" sz="half" idx="10"/>
          </p:nvPr>
        </p:nvSpPr>
        <p:spPr/>
        <p:txBody>
          <a:bodyPr/>
          <a:lstStyle/>
          <a:p>
            <a:r>
              <a:rPr lang="en-US"/>
              <a:t>26 November 2024</a:t>
            </a:r>
            <a:endParaRPr lang="en-US" dirty="0"/>
          </a:p>
        </p:txBody>
      </p:sp>
    </p:spTree>
    <p:extLst>
      <p:ext uri="{BB962C8B-B14F-4D97-AF65-F5344CB8AC3E}">
        <p14:creationId xmlns:p14="http://schemas.microsoft.com/office/powerpoint/2010/main" val="152183334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3720D43-B3CF-C32E-8B65-8188FD7B98A4}"/>
              </a:ext>
            </a:extLst>
          </p:cNvPr>
          <p:cNvSpPr>
            <a:spLocks noGrp="1"/>
          </p:cNvSpPr>
          <p:nvPr>
            <p:ph type="title"/>
          </p:nvPr>
        </p:nvSpPr>
        <p:spPr/>
        <p:txBody>
          <a:bodyPr/>
          <a:lstStyle/>
          <a:p>
            <a:endParaRPr lang="en-GB"/>
          </a:p>
        </p:txBody>
      </p:sp>
      <p:sp>
        <p:nvSpPr>
          <p:cNvPr id="5" name="Footer Placeholder 4">
            <a:extLst>
              <a:ext uri="{FF2B5EF4-FFF2-40B4-BE49-F238E27FC236}">
                <a16:creationId xmlns:a16="http://schemas.microsoft.com/office/drawing/2014/main" id="{C6290BD0-2032-DCEF-3B04-6BACFD30EF27}"/>
              </a:ext>
            </a:extLst>
          </p:cNvPr>
          <p:cNvSpPr>
            <a:spLocks noGrp="1"/>
          </p:cNvSpPr>
          <p:nvPr>
            <p:ph type="ftr" sz="quarter" idx="11"/>
          </p:nvPr>
        </p:nvSpPr>
        <p:spPr/>
        <p:txBody>
          <a:bodyPr/>
          <a:lstStyle/>
          <a:p>
            <a:r>
              <a:rPr lang="en-GB"/>
              <a:t>R. Losito | Sustainability at CERN now and future | UK-HEP Forum | Abingdon</a:t>
            </a:r>
            <a:endParaRPr lang="en-US" dirty="0"/>
          </a:p>
        </p:txBody>
      </p:sp>
      <p:sp>
        <p:nvSpPr>
          <p:cNvPr id="6" name="Slide Number Placeholder 5">
            <a:extLst>
              <a:ext uri="{FF2B5EF4-FFF2-40B4-BE49-F238E27FC236}">
                <a16:creationId xmlns:a16="http://schemas.microsoft.com/office/drawing/2014/main" id="{2BD81A81-5BFE-BD87-849F-9ED2F77E1A3D}"/>
              </a:ext>
            </a:extLst>
          </p:cNvPr>
          <p:cNvSpPr>
            <a:spLocks noGrp="1"/>
          </p:cNvSpPr>
          <p:nvPr>
            <p:ph type="sldNum" sz="quarter" idx="12"/>
          </p:nvPr>
        </p:nvSpPr>
        <p:spPr/>
        <p:txBody>
          <a:bodyPr/>
          <a:lstStyle/>
          <a:p>
            <a:fld id="{36B5EA5A-BC32-A742-B11B-8E7414D5B535}" type="slidenum">
              <a:rPr lang="en-US" smtClean="0"/>
              <a:pPr/>
              <a:t>12</a:t>
            </a:fld>
            <a:endParaRPr lang="en-US" dirty="0"/>
          </a:p>
        </p:txBody>
      </p:sp>
      <p:pic>
        <p:nvPicPr>
          <p:cNvPr id="12" name="Content Placeholder 11" descr="A screenshot of a computer screen&#10;&#10;Description automatically generated">
            <a:extLst>
              <a:ext uri="{FF2B5EF4-FFF2-40B4-BE49-F238E27FC236}">
                <a16:creationId xmlns:a16="http://schemas.microsoft.com/office/drawing/2014/main" id="{6438A498-AF5E-E966-9379-F46A52AE3664}"/>
              </a:ext>
            </a:extLst>
          </p:cNvPr>
          <p:cNvPicPr>
            <a:picLocks noGrp="1" noChangeAspect="1"/>
          </p:cNvPicPr>
          <p:nvPr>
            <p:ph idx="1"/>
          </p:nvPr>
        </p:nvPicPr>
        <p:blipFill>
          <a:blip r:embed="rId2"/>
          <a:stretch>
            <a:fillRect/>
          </a:stretch>
        </p:blipFill>
        <p:spPr>
          <a:xfrm>
            <a:off x="133291" y="-1"/>
            <a:ext cx="5640188" cy="6337045"/>
          </a:xfrm>
        </p:spPr>
      </p:pic>
      <p:pic>
        <p:nvPicPr>
          <p:cNvPr id="1026" name="Picture 2">
            <a:extLst>
              <a:ext uri="{FF2B5EF4-FFF2-40B4-BE49-F238E27FC236}">
                <a16:creationId xmlns:a16="http://schemas.microsoft.com/office/drawing/2014/main" id="{559BED7F-6CDA-2806-0056-B9C2096F191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50542" y="1212111"/>
            <a:ext cx="6672580" cy="4720856"/>
          </a:xfrm>
          <a:prstGeom prst="rect">
            <a:avLst/>
          </a:prstGeom>
          <a:noFill/>
          <a:extLst>
            <a:ext uri="{909E8E84-426E-40DD-AFC4-6F175D3DCCD1}">
              <a14:hiddenFill xmlns:a14="http://schemas.microsoft.com/office/drawing/2010/main">
                <a:solidFill>
                  <a:srgbClr val="FFFFFF"/>
                </a:solidFill>
              </a14:hiddenFill>
            </a:ext>
          </a:extLst>
        </p:spPr>
      </p:pic>
      <p:sp>
        <p:nvSpPr>
          <p:cNvPr id="2" name="Date Placeholder 1">
            <a:extLst>
              <a:ext uri="{FF2B5EF4-FFF2-40B4-BE49-F238E27FC236}">
                <a16:creationId xmlns:a16="http://schemas.microsoft.com/office/drawing/2014/main" id="{E4DC2B5F-1B71-F9EC-2580-7A92AC003923}"/>
              </a:ext>
            </a:extLst>
          </p:cNvPr>
          <p:cNvSpPr>
            <a:spLocks noGrp="1"/>
          </p:cNvSpPr>
          <p:nvPr>
            <p:ph type="dt" sz="half" idx="10"/>
          </p:nvPr>
        </p:nvSpPr>
        <p:spPr/>
        <p:txBody>
          <a:bodyPr/>
          <a:lstStyle/>
          <a:p>
            <a:r>
              <a:rPr lang="en-US"/>
              <a:t>26 November 2024</a:t>
            </a:r>
            <a:endParaRPr lang="en-US" dirty="0"/>
          </a:p>
        </p:txBody>
      </p:sp>
    </p:spTree>
    <p:extLst>
      <p:ext uri="{BB962C8B-B14F-4D97-AF65-F5344CB8AC3E}">
        <p14:creationId xmlns:p14="http://schemas.microsoft.com/office/powerpoint/2010/main" val="37639688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6E94EF-1FF3-736A-B5FE-A23BF2D01A4B}"/>
              </a:ext>
            </a:extLst>
          </p:cNvPr>
          <p:cNvSpPr>
            <a:spLocks noGrp="1"/>
          </p:cNvSpPr>
          <p:nvPr>
            <p:ph type="title"/>
          </p:nvPr>
        </p:nvSpPr>
        <p:spPr/>
        <p:txBody>
          <a:bodyPr/>
          <a:lstStyle/>
          <a:p>
            <a:r>
              <a:rPr lang="en-US" dirty="0"/>
              <a:t>Environmental report: Materiality assessment</a:t>
            </a:r>
            <a:endParaRPr lang="it-IT" dirty="0"/>
          </a:p>
        </p:txBody>
      </p:sp>
      <p:pic>
        <p:nvPicPr>
          <p:cNvPr id="9" name="Content Placeholder 8" descr="A diagram of a company&#10;&#10;Description automatically generated with medium confidence">
            <a:extLst>
              <a:ext uri="{FF2B5EF4-FFF2-40B4-BE49-F238E27FC236}">
                <a16:creationId xmlns:a16="http://schemas.microsoft.com/office/drawing/2014/main" id="{AD2D55C0-2D65-E2FF-2E47-F16F0AE032BF}"/>
              </a:ext>
            </a:extLst>
          </p:cNvPr>
          <p:cNvPicPr>
            <a:picLocks noGrp="1" noChangeAspect="1"/>
          </p:cNvPicPr>
          <p:nvPr>
            <p:ph sz="half" idx="1"/>
          </p:nvPr>
        </p:nvPicPr>
        <p:blipFill>
          <a:blip r:embed="rId2"/>
          <a:srcRect b="57197"/>
          <a:stretch/>
        </p:blipFill>
        <p:spPr>
          <a:xfrm>
            <a:off x="449448" y="906464"/>
            <a:ext cx="8478374" cy="3225786"/>
          </a:xfrm>
        </p:spPr>
      </p:pic>
      <p:sp>
        <p:nvSpPr>
          <p:cNvPr id="6" name="Footer Placeholder 5">
            <a:extLst>
              <a:ext uri="{FF2B5EF4-FFF2-40B4-BE49-F238E27FC236}">
                <a16:creationId xmlns:a16="http://schemas.microsoft.com/office/drawing/2014/main" id="{5183E5A5-FB7C-2BCA-C00D-F0183B3C8040}"/>
              </a:ext>
            </a:extLst>
          </p:cNvPr>
          <p:cNvSpPr>
            <a:spLocks noGrp="1"/>
          </p:cNvSpPr>
          <p:nvPr>
            <p:ph type="ftr" sz="quarter" idx="11"/>
          </p:nvPr>
        </p:nvSpPr>
        <p:spPr/>
        <p:txBody>
          <a:bodyPr/>
          <a:lstStyle/>
          <a:p>
            <a:r>
              <a:rPr lang="en-GB"/>
              <a:t>R. Losito | Sustainability at CERN now and future | UK-HEP Forum | Abingdon</a:t>
            </a:r>
            <a:endParaRPr lang="en-US" dirty="0"/>
          </a:p>
        </p:txBody>
      </p:sp>
      <p:sp>
        <p:nvSpPr>
          <p:cNvPr id="7" name="Slide Number Placeholder 6">
            <a:extLst>
              <a:ext uri="{FF2B5EF4-FFF2-40B4-BE49-F238E27FC236}">
                <a16:creationId xmlns:a16="http://schemas.microsoft.com/office/drawing/2014/main" id="{D0461DA9-A7ED-3828-B955-F97D21C558FE}"/>
              </a:ext>
            </a:extLst>
          </p:cNvPr>
          <p:cNvSpPr>
            <a:spLocks noGrp="1"/>
          </p:cNvSpPr>
          <p:nvPr>
            <p:ph type="sldNum" sz="quarter" idx="12"/>
          </p:nvPr>
        </p:nvSpPr>
        <p:spPr/>
        <p:txBody>
          <a:bodyPr/>
          <a:lstStyle/>
          <a:p>
            <a:fld id="{36B5EA5A-BC32-A742-B11B-8E7414D5B535}" type="slidenum">
              <a:rPr lang="en-US" smtClean="0"/>
              <a:pPr/>
              <a:t>13</a:t>
            </a:fld>
            <a:endParaRPr lang="en-US" dirty="0"/>
          </a:p>
        </p:txBody>
      </p:sp>
      <p:pic>
        <p:nvPicPr>
          <p:cNvPr id="3" name="Content Placeholder 8" descr="A diagram of a company&#10;&#10;Description automatically generated with medium confidence">
            <a:extLst>
              <a:ext uri="{FF2B5EF4-FFF2-40B4-BE49-F238E27FC236}">
                <a16:creationId xmlns:a16="http://schemas.microsoft.com/office/drawing/2014/main" id="{5DB3463D-10F7-42A6-6168-1639AE793B9B}"/>
              </a:ext>
            </a:extLst>
          </p:cNvPr>
          <p:cNvPicPr>
            <a:picLocks noChangeAspect="1"/>
          </p:cNvPicPr>
          <p:nvPr/>
        </p:nvPicPr>
        <p:blipFill>
          <a:blip r:embed="rId2"/>
          <a:srcRect t="44077"/>
          <a:stretch/>
        </p:blipFill>
        <p:spPr>
          <a:xfrm>
            <a:off x="2385212" y="1368110"/>
            <a:ext cx="9541357" cy="4742950"/>
          </a:xfrm>
          <a:prstGeom prst="rect">
            <a:avLst/>
          </a:prstGeom>
        </p:spPr>
      </p:pic>
      <p:sp>
        <p:nvSpPr>
          <p:cNvPr id="4" name="Date Placeholder 3">
            <a:extLst>
              <a:ext uri="{FF2B5EF4-FFF2-40B4-BE49-F238E27FC236}">
                <a16:creationId xmlns:a16="http://schemas.microsoft.com/office/drawing/2014/main" id="{25DBDF7E-D176-DCBA-A2BB-71A2EC5F3DFE}"/>
              </a:ext>
            </a:extLst>
          </p:cNvPr>
          <p:cNvSpPr>
            <a:spLocks noGrp="1"/>
          </p:cNvSpPr>
          <p:nvPr>
            <p:ph type="dt" sz="half" idx="10"/>
          </p:nvPr>
        </p:nvSpPr>
        <p:spPr/>
        <p:txBody>
          <a:bodyPr/>
          <a:lstStyle/>
          <a:p>
            <a:r>
              <a:rPr lang="en-US"/>
              <a:t>26 November 2024</a:t>
            </a:r>
            <a:endParaRPr lang="en-US" dirty="0"/>
          </a:p>
        </p:txBody>
      </p:sp>
    </p:spTree>
    <p:extLst>
      <p:ext uri="{BB962C8B-B14F-4D97-AF65-F5344CB8AC3E}">
        <p14:creationId xmlns:p14="http://schemas.microsoft.com/office/powerpoint/2010/main" val="28839023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F3AE8009-EF45-563A-8397-1CF3B0A7B786}"/>
              </a:ext>
            </a:extLst>
          </p:cNvPr>
          <p:cNvSpPr>
            <a:spLocks noGrp="1"/>
          </p:cNvSpPr>
          <p:nvPr>
            <p:ph type="title"/>
          </p:nvPr>
        </p:nvSpPr>
        <p:spPr/>
        <p:txBody>
          <a:bodyPr/>
          <a:lstStyle/>
          <a:p>
            <a:r>
              <a:rPr lang="en-GB" dirty="0"/>
              <a:t>Environmental report</a:t>
            </a:r>
          </a:p>
        </p:txBody>
      </p:sp>
      <p:sp>
        <p:nvSpPr>
          <p:cNvPr id="6" name="Footer Placeholder 5">
            <a:extLst>
              <a:ext uri="{FF2B5EF4-FFF2-40B4-BE49-F238E27FC236}">
                <a16:creationId xmlns:a16="http://schemas.microsoft.com/office/drawing/2014/main" id="{E7E58911-CAF8-29B5-3E4F-E635845E9C57}"/>
              </a:ext>
            </a:extLst>
          </p:cNvPr>
          <p:cNvSpPr>
            <a:spLocks noGrp="1"/>
          </p:cNvSpPr>
          <p:nvPr>
            <p:ph type="ftr" sz="quarter" idx="11"/>
          </p:nvPr>
        </p:nvSpPr>
        <p:spPr/>
        <p:txBody>
          <a:bodyPr/>
          <a:lstStyle/>
          <a:p>
            <a:r>
              <a:rPr lang="en-GB"/>
              <a:t>R. Losito | Sustainability at CERN now and future | UK-HEP Forum | Abingdon</a:t>
            </a:r>
            <a:endParaRPr lang="en-US" dirty="0"/>
          </a:p>
        </p:txBody>
      </p:sp>
      <p:sp>
        <p:nvSpPr>
          <p:cNvPr id="7" name="Slide Number Placeholder 6">
            <a:extLst>
              <a:ext uri="{FF2B5EF4-FFF2-40B4-BE49-F238E27FC236}">
                <a16:creationId xmlns:a16="http://schemas.microsoft.com/office/drawing/2014/main" id="{51D9B4A9-A6DC-4B95-7D4F-464596219659}"/>
              </a:ext>
            </a:extLst>
          </p:cNvPr>
          <p:cNvSpPr>
            <a:spLocks noGrp="1"/>
          </p:cNvSpPr>
          <p:nvPr>
            <p:ph type="sldNum" sz="quarter" idx="12"/>
          </p:nvPr>
        </p:nvSpPr>
        <p:spPr/>
        <p:txBody>
          <a:bodyPr/>
          <a:lstStyle/>
          <a:p>
            <a:fld id="{36B5EA5A-BC32-A742-B11B-8E7414D5B535}" type="slidenum">
              <a:rPr lang="en-US" smtClean="0"/>
              <a:pPr/>
              <a:t>14</a:t>
            </a:fld>
            <a:endParaRPr lang="en-US" dirty="0"/>
          </a:p>
        </p:txBody>
      </p:sp>
      <p:pic>
        <p:nvPicPr>
          <p:cNvPr id="9" name="Content Placeholder 8" descr="A collection of information cards&#10;&#10;Description automatically generated with medium confidence">
            <a:extLst>
              <a:ext uri="{FF2B5EF4-FFF2-40B4-BE49-F238E27FC236}">
                <a16:creationId xmlns:a16="http://schemas.microsoft.com/office/drawing/2014/main" id="{7EA6AA75-8BB7-49AE-5BCD-DA9F2FB50767}"/>
              </a:ext>
            </a:extLst>
          </p:cNvPr>
          <p:cNvPicPr>
            <a:picLocks noGrp="1" noChangeAspect="1"/>
          </p:cNvPicPr>
          <p:nvPr>
            <p:ph idx="1"/>
          </p:nvPr>
        </p:nvPicPr>
        <p:blipFill>
          <a:blip r:embed="rId2"/>
          <a:stretch>
            <a:fillRect/>
          </a:stretch>
        </p:blipFill>
        <p:spPr>
          <a:xfrm>
            <a:off x="1730469" y="906464"/>
            <a:ext cx="7822963" cy="5438309"/>
          </a:xfrm>
        </p:spPr>
      </p:pic>
      <p:sp>
        <p:nvSpPr>
          <p:cNvPr id="2" name="Date Placeholder 1">
            <a:extLst>
              <a:ext uri="{FF2B5EF4-FFF2-40B4-BE49-F238E27FC236}">
                <a16:creationId xmlns:a16="http://schemas.microsoft.com/office/drawing/2014/main" id="{5FFC034C-7382-BFB7-1CC7-408923D78199}"/>
              </a:ext>
            </a:extLst>
          </p:cNvPr>
          <p:cNvSpPr>
            <a:spLocks noGrp="1"/>
          </p:cNvSpPr>
          <p:nvPr>
            <p:ph type="dt" sz="half" idx="10"/>
          </p:nvPr>
        </p:nvSpPr>
        <p:spPr/>
        <p:txBody>
          <a:bodyPr/>
          <a:lstStyle/>
          <a:p>
            <a:r>
              <a:rPr lang="en-US"/>
              <a:t>26 November 2024</a:t>
            </a:r>
            <a:endParaRPr lang="en-US" dirty="0"/>
          </a:p>
        </p:txBody>
      </p:sp>
    </p:spTree>
    <p:extLst>
      <p:ext uri="{BB962C8B-B14F-4D97-AF65-F5344CB8AC3E}">
        <p14:creationId xmlns:p14="http://schemas.microsoft.com/office/powerpoint/2010/main" val="38560080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213C4F-70D8-3BD9-2B45-D9A434F01C13}"/>
              </a:ext>
            </a:extLst>
          </p:cNvPr>
          <p:cNvSpPr>
            <a:spLocks noGrp="1"/>
          </p:cNvSpPr>
          <p:nvPr>
            <p:ph type="title"/>
          </p:nvPr>
        </p:nvSpPr>
        <p:spPr/>
        <p:txBody>
          <a:bodyPr/>
          <a:lstStyle/>
          <a:p>
            <a:pPr algn="ctr"/>
            <a:r>
              <a:rPr lang="en-US" dirty="0"/>
              <a:t>Initiatives/panels linked </a:t>
            </a:r>
            <a:br>
              <a:rPr lang="en-US" dirty="0"/>
            </a:br>
            <a:r>
              <a:rPr lang="en-US" dirty="0"/>
              <a:t>to the Environmental impact</a:t>
            </a:r>
            <a:endParaRPr lang="it-IT" dirty="0"/>
          </a:p>
        </p:txBody>
      </p:sp>
      <p:sp>
        <p:nvSpPr>
          <p:cNvPr id="6" name="Footer Placeholder 5"/>
          <p:cNvSpPr>
            <a:spLocks noGrp="1"/>
          </p:cNvSpPr>
          <p:nvPr>
            <p:ph type="ftr" sz="quarter" idx="11"/>
          </p:nvPr>
        </p:nvSpPr>
        <p:spPr/>
        <p:txBody>
          <a:bodyPr/>
          <a:lstStyle/>
          <a:p>
            <a:r>
              <a:rPr lang="en-GB"/>
              <a:t>R. Losito | Sustainability at CERN now and future | UK-HEP Forum | Abingdon</a:t>
            </a:r>
            <a:endParaRPr lang="it-IT" sz="1000" kern="1200" dirty="0">
              <a:solidFill>
                <a:schemeClr val="bg1"/>
              </a:solidFill>
              <a:latin typeface="+mn-lt"/>
              <a:ea typeface="+mn-ea"/>
              <a:cs typeface="+mn-cs"/>
            </a:endParaRPr>
          </a:p>
        </p:txBody>
      </p:sp>
      <p:sp>
        <p:nvSpPr>
          <p:cNvPr id="7" name="Slide Number Placeholder 6"/>
          <p:cNvSpPr>
            <a:spLocks noGrp="1"/>
          </p:cNvSpPr>
          <p:nvPr>
            <p:ph type="sldNum" sz="quarter" idx="12"/>
          </p:nvPr>
        </p:nvSpPr>
        <p:spPr/>
        <p:txBody>
          <a:bodyPr/>
          <a:lstStyle/>
          <a:p>
            <a:fld id="{8D6C380F-326D-3C40-9EE7-7FBAB0953422}" type="slidenum">
              <a:rPr lang="en-US" b="1" smtClean="0"/>
              <a:pPr/>
              <a:t>15</a:t>
            </a:fld>
            <a:endParaRPr lang="en-US" b="1" dirty="0"/>
          </a:p>
        </p:txBody>
      </p:sp>
      <p:sp>
        <p:nvSpPr>
          <p:cNvPr id="10" name="Rounded Rectangle 9">
            <a:extLst>
              <a:ext uri="{FF2B5EF4-FFF2-40B4-BE49-F238E27FC236}">
                <a16:creationId xmlns:a16="http://schemas.microsoft.com/office/drawing/2014/main" id="{D6859CDA-A202-90B8-D9B3-DB634C569B99}"/>
              </a:ext>
            </a:extLst>
          </p:cNvPr>
          <p:cNvSpPr/>
          <p:nvPr/>
        </p:nvSpPr>
        <p:spPr>
          <a:xfrm>
            <a:off x="2169293" y="3838775"/>
            <a:ext cx="1442301" cy="701492"/>
          </a:xfrm>
          <a:prstGeom prst="roundRect">
            <a:avLst/>
          </a:prstGeom>
          <a:solidFill>
            <a:schemeClr val="accent3">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CH" sz="1200" dirty="0"/>
              <a:t>EMP</a:t>
            </a:r>
          </a:p>
        </p:txBody>
      </p:sp>
      <p:sp>
        <p:nvSpPr>
          <p:cNvPr id="12" name="Rounded Rectangle 11">
            <a:extLst>
              <a:ext uri="{FF2B5EF4-FFF2-40B4-BE49-F238E27FC236}">
                <a16:creationId xmlns:a16="http://schemas.microsoft.com/office/drawing/2014/main" id="{D0641389-A231-2C76-9711-B327533D4942}"/>
              </a:ext>
            </a:extLst>
          </p:cNvPr>
          <p:cNvSpPr/>
          <p:nvPr/>
        </p:nvSpPr>
        <p:spPr>
          <a:xfrm>
            <a:off x="3688085" y="3849389"/>
            <a:ext cx="1442301" cy="694481"/>
          </a:xfrm>
          <a:prstGeom prst="roundRect">
            <a:avLst/>
          </a:prstGeom>
          <a:solidFill>
            <a:schemeClr val="tx1">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CH" sz="1200" dirty="0"/>
              <a:t>Enlarged EMP</a:t>
            </a:r>
          </a:p>
        </p:txBody>
      </p:sp>
      <p:sp>
        <p:nvSpPr>
          <p:cNvPr id="13" name="Rounded Rectangle 12">
            <a:extLst>
              <a:ext uri="{FF2B5EF4-FFF2-40B4-BE49-F238E27FC236}">
                <a16:creationId xmlns:a16="http://schemas.microsoft.com/office/drawing/2014/main" id="{49252F80-23A4-DB78-406D-AA1C18F9CD78}"/>
              </a:ext>
            </a:extLst>
          </p:cNvPr>
          <p:cNvSpPr/>
          <p:nvPr/>
        </p:nvSpPr>
        <p:spPr>
          <a:xfrm>
            <a:off x="5216871" y="3849389"/>
            <a:ext cx="1409988" cy="694481"/>
          </a:xfrm>
          <a:prstGeom prst="roundRect">
            <a:avLst/>
          </a:prstGeom>
          <a:solidFill>
            <a:schemeClr val="tx1">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CH" sz="1200" dirty="0"/>
              <a:t>CEPS</a:t>
            </a:r>
          </a:p>
        </p:txBody>
      </p:sp>
      <p:sp>
        <p:nvSpPr>
          <p:cNvPr id="14" name="Rounded Rectangle 13">
            <a:extLst>
              <a:ext uri="{FF2B5EF4-FFF2-40B4-BE49-F238E27FC236}">
                <a16:creationId xmlns:a16="http://schemas.microsoft.com/office/drawing/2014/main" id="{FA2F9FB6-24B5-E722-5505-608A237F43B1}"/>
              </a:ext>
            </a:extLst>
          </p:cNvPr>
          <p:cNvSpPr/>
          <p:nvPr/>
        </p:nvSpPr>
        <p:spPr>
          <a:xfrm>
            <a:off x="647624" y="3843246"/>
            <a:ext cx="1451615" cy="694481"/>
          </a:xfrm>
          <a:prstGeom prst="roundRect">
            <a:avLst/>
          </a:prstGeom>
          <a:solidFill>
            <a:schemeClr val="accent3">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CH" sz="1200" dirty="0"/>
              <a:t>Sustainable Accelerator Panel</a:t>
            </a:r>
          </a:p>
        </p:txBody>
      </p:sp>
      <p:sp>
        <p:nvSpPr>
          <p:cNvPr id="15" name="Rounded Rectangle 14">
            <a:extLst>
              <a:ext uri="{FF2B5EF4-FFF2-40B4-BE49-F238E27FC236}">
                <a16:creationId xmlns:a16="http://schemas.microsoft.com/office/drawing/2014/main" id="{036A0FBD-85C6-81CA-6472-E2912FE65164}"/>
              </a:ext>
            </a:extLst>
          </p:cNvPr>
          <p:cNvSpPr/>
          <p:nvPr/>
        </p:nvSpPr>
        <p:spPr>
          <a:xfrm>
            <a:off x="647623" y="2977405"/>
            <a:ext cx="2963971" cy="694481"/>
          </a:xfrm>
          <a:prstGeom prst="roundRect">
            <a:avLst/>
          </a:prstGeom>
          <a:solidFill>
            <a:schemeClr val="accent3">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CH" sz="1200" dirty="0"/>
              <a:t>Mainly accelerator-related</a:t>
            </a:r>
          </a:p>
        </p:txBody>
      </p:sp>
      <p:sp>
        <p:nvSpPr>
          <p:cNvPr id="16" name="Rounded Rectangle 15">
            <a:extLst>
              <a:ext uri="{FF2B5EF4-FFF2-40B4-BE49-F238E27FC236}">
                <a16:creationId xmlns:a16="http://schemas.microsoft.com/office/drawing/2014/main" id="{54A71185-0CCA-3F4C-EE8E-3BA8E27FAA17}"/>
              </a:ext>
            </a:extLst>
          </p:cNvPr>
          <p:cNvSpPr/>
          <p:nvPr/>
        </p:nvSpPr>
        <p:spPr>
          <a:xfrm>
            <a:off x="3684391" y="2994347"/>
            <a:ext cx="4444579" cy="694481"/>
          </a:xfrm>
          <a:prstGeom prst="roundRect">
            <a:avLst/>
          </a:prstGeom>
          <a:solidFill>
            <a:schemeClr val="tx1">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CH" sz="1200" dirty="0"/>
              <a:t>CERN-wide</a:t>
            </a:r>
          </a:p>
        </p:txBody>
      </p:sp>
      <p:cxnSp>
        <p:nvCxnSpPr>
          <p:cNvPr id="20" name="Straight Connector 19">
            <a:extLst>
              <a:ext uri="{FF2B5EF4-FFF2-40B4-BE49-F238E27FC236}">
                <a16:creationId xmlns:a16="http://schemas.microsoft.com/office/drawing/2014/main" id="{9645BFE3-8358-6CFD-7FA9-BEA2B962F345}"/>
              </a:ext>
            </a:extLst>
          </p:cNvPr>
          <p:cNvCxnSpPr>
            <a:cxnSpLocks/>
            <a:stCxn id="10" idx="0"/>
          </p:cNvCxnSpPr>
          <p:nvPr/>
        </p:nvCxnSpPr>
        <p:spPr>
          <a:xfrm flipV="1">
            <a:off x="2890443" y="3632525"/>
            <a:ext cx="0" cy="206250"/>
          </a:xfrm>
          <a:prstGeom prst="line">
            <a:avLst/>
          </a:prstGeom>
          <a:ln>
            <a:solidFill>
              <a:srgbClr val="C00000"/>
            </a:solidFill>
          </a:ln>
          <a:effectLst/>
        </p:spPr>
        <p:style>
          <a:lnRef idx="2">
            <a:schemeClr val="accent1"/>
          </a:lnRef>
          <a:fillRef idx="0">
            <a:schemeClr val="accent1"/>
          </a:fillRef>
          <a:effectRef idx="1">
            <a:schemeClr val="accent1"/>
          </a:effectRef>
          <a:fontRef idx="minor">
            <a:schemeClr val="tx1"/>
          </a:fontRef>
        </p:style>
      </p:cxnSp>
      <p:cxnSp>
        <p:nvCxnSpPr>
          <p:cNvPr id="21" name="Straight Connector 20">
            <a:extLst>
              <a:ext uri="{FF2B5EF4-FFF2-40B4-BE49-F238E27FC236}">
                <a16:creationId xmlns:a16="http://schemas.microsoft.com/office/drawing/2014/main" id="{BBEA82DE-DE5E-2811-CD87-7847AA664FCB}"/>
              </a:ext>
            </a:extLst>
          </p:cNvPr>
          <p:cNvCxnSpPr/>
          <p:nvPr/>
        </p:nvCxnSpPr>
        <p:spPr>
          <a:xfrm flipV="1">
            <a:off x="1525009" y="3663322"/>
            <a:ext cx="1263" cy="177691"/>
          </a:xfrm>
          <a:prstGeom prst="line">
            <a:avLst/>
          </a:prstGeom>
          <a:ln>
            <a:solidFill>
              <a:srgbClr val="C00000"/>
            </a:solidFill>
          </a:ln>
          <a:effectLst/>
        </p:spPr>
        <p:style>
          <a:lnRef idx="2">
            <a:schemeClr val="accent1"/>
          </a:lnRef>
          <a:fillRef idx="0">
            <a:schemeClr val="accent1"/>
          </a:fillRef>
          <a:effectRef idx="1">
            <a:schemeClr val="accent1"/>
          </a:effectRef>
          <a:fontRef idx="minor">
            <a:schemeClr val="tx1"/>
          </a:fontRef>
        </p:style>
      </p:cxnSp>
      <p:cxnSp>
        <p:nvCxnSpPr>
          <p:cNvPr id="22" name="Straight Connector 21">
            <a:extLst>
              <a:ext uri="{FF2B5EF4-FFF2-40B4-BE49-F238E27FC236}">
                <a16:creationId xmlns:a16="http://schemas.microsoft.com/office/drawing/2014/main" id="{BD016C42-8F61-BE76-B012-A442FFF1B79B}"/>
              </a:ext>
            </a:extLst>
          </p:cNvPr>
          <p:cNvCxnSpPr/>
          <p:nvPr/>
        </p:nvCxnSpPr>
        <p:spPr>
          <a:xfrm flipV="1">
            <a:off x="4381512" y="3680263"/>
            <a:ext cx="1263" cy="177691"/>
          </a:xfrm>
          <a:prstGeom prst="line">
            <a:avLst/>
          </a:prstGeom>
          <a:ln>
            <a:solidFill>
              <a:srgbClr val="00B050"/>
            </a:solidFill>
          </a:ln>
          <a:effectLst/>
        </p:spPr>
        <p:style>
          <a:lnRef idx="2">
            <a:schemeClr val="accent1"/>
          </a:lnRef>
          <a:fillRef idx="0">
            <a:schemeClr val="accent1"/>
          </a:fillRef>
          <a:effectRef idx="1">
            <a:schemeClr val="accent1"/>
          </a:effectRef>
          <a:fontRef idx="minor">
            <a:schemeClr val="tx1"/>
          </a:fontRef>
        </p:style>
      </p:cxnSp>
      <p:cxnSp>
        <p:nvCxnSpPr>
          <p:cNvPr id="23" name="Straight Connector 22">
            <a:extLst>
              <a:ext uri="{FF2B5EF4-FFF2-40B4-BE49-F238E27FC236}">
                <a16:creationId xmlns:a16="http://schemas.microsoft.com/office/drawing/2014/main" id="{07DF1167-E6D4-4138-AC33-E0DA170279DB}"/>
              </a:ext>
            </a:extLst>
          </p:cNvPr>
          <p:cNvCxnSpPr/>
          <p:nvPr/>
        </p:nvCxnSpPr>
        <p:spPr>
          <a:xfrm flipV="1">
            <a:off x="5929857" y="3680262"/>
            <a:ext cx="1263" cy="177691"/>
          </a:xfrm>
          <a:prstGeom prst="line">
            <a:avLst/>
          </a:prstGeom>
          <a:ln>
            <a:solidFill>
              <a:srgbClr val="00B050"/>
            </a:solidFill>
          </a:ln>
          <a:effectLst/>
        </p:spPr>
        <p:style>
          <a:lnRef idx="2">
            <a:schemeClr val="accent1"/>
          </a:lnRef>
          <a:fillRef idx="0">
            <a:schemeClr val="accent1"/>
          </a:fillRef>
          <a:effectRef idx="1">
            <a:schemeClr val="accent1"/>
          </a:effectRef>
          <a:fontRef idx="minor">
            <a:schemeClr val="tx1"/>
          </a:fontRef>
        </p:style>
      </p:cxnSp>
      <p:sp>
        <p:nvSpPr>
          <p:cNvPr id="24" name="Rounded Rectangle 23">
            <a:extLst>
              <a:ext uri="{FF2B5EF4-FFF2-40B4-BE49-F238E27FC236}">
                <a16:creationId xmlns:a16="http://schemas.microsoft.com/office/drawing/2014/main" id="{293C2448-C08F-506E-90F8-F20843302B9D}"/>
              </a:ext>
            </a:extLst>
          </p:cNvPr>
          <p:cNvSpPr/>
          <p:nvPr/>
        </p:nvSpPr>
        <p:spPr>
          <a:xfrm>
            <a:off x="578710" y="3753885"/>
            <a:ext cx="4579513" cy="1367032"/>
          </a:xfrm>
          <a:prstGeom prst="roundRect">
            <a:avLst/>
          </a:prstGeom>
          <a:noFill/>
          <a:ln w="28575">
            <a:prstDash val="sysDot"/>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H" sz="1500"/>
          </a:p>
        </p:txBody>
      </p:sp>
      <p:sp>
        <p:nvSpPr>
          <p:cNvPr id="25" name="Rounded Rectangle 24">
            <a:extLst>
              <a:ext uri="{FF2B5EF4-FFF2-40B4-BE49-F238E27FC236}">
                <a16:creationId xmlns:a16="http://schemas.microsoft.com/office/drawing/2014/main" id="{DD4AA7C2-54AB-026D-881A-D860B40A1E48}"/>
              </a:ext>
            </a:extLst>
          </p:cNvPr>
          <p:cNvSpPr/>
          <p:nvPr/>
        </p:nvSpPr>
        <p:spPr>
          <a:xfrm>
            <a:off x="5195766" y="3733878"/>
            <a:ext cx="1453525" cy="1367032"/>
          </a:xfrm>
          <a:prstGeom prst="roundRect">
            <a:avLst/>
          </a:prstGeom>
          <a:noFill/>
          <a:ln w="28575">
            <a:prstDash val="sysDot"/>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H" sz="1500"/>
          </a:p>
        </p:txBody>
      </p:sp>
      <p:cxnSp>
        <p:nvCxnSpPr>
          <p:cNvPr id="27" name="Straight Arrow Connector 26">
            <a:extLst>
              <a:ext uri="{FF2B5EF4-FFF2-40B4-BE49-F238E27FC236}">
                <a16:creationId xmlns:a16="http://schemas.microsoft.com/office/drawing/2014/main" id="{8982911B-486D-6095-7560-EE5DBDD368FF}"/>
              </a:ext>
            </a:extLst>
          </p:cNvPr>
          <p:cNvCxnSpPr>
            <a:cxnSpLocks/>
          </p:cNvCxnSpPr>
          <p:nvPr/>
        </p:nvCxnSpPr>
        <p:spPr>
          <a:xfrm flipH="1">
            <a:off x="1298527" y="5119198"/>
            <a:ext cx="221177" cy="532688"/>
          </a:xfrm>
          <a:prstGeom prst="straightConnector1">
            <a:avLst/>
          </a:prstGeom>
          <a:ln>
            <a:solidFill>
              <a:srgbClr val="002060"/>
            </a:solidFill>
            <a:tailEnd type="triangle"/>
          </a:ln>
          <a:effectLst/>
        </p:spPr>
        <p:style>
          <a:lnRef idx="2">
            <a:schemeClr val="accent1"/>
          </a:lnRef>
          <a:fillRef idx="0">
            <a:schemeClr val="accent1"/>
          </a:fillRef>
          <a:effectRef idx="1">
            <a:schemeClr val="accent1"/>
          </a:effectRef>
          <a:fontRef idx="minor">
            <a:schemeClr val="tx1"/>
          </a:fontRef>
        </p:style>
      </p:cxnSp>
      <p:sp>
        <p:nvSpPr>
          <p:cNvPr id="29" name="TextBox 28">
            <a:extLst>
              <a:ext uri="{FF2B5EF4-FFF2-40B4-BE49-F238E27FC236}">
                <a16:creationId xmlns:a16="http://schemas.microsoft.com/office/drawing/2014/main" id="{A8A0CF07-2AC5-934C-330F-582D892B73DD}"/>
              </a:ext>
            </a:extLst>
          </p:cNvPr>
          <p:cNvSpPr txBox="1"/>
          <p:nvPr/>
        </p:nvSpPr>
        <p:spPr>
          <a:xfrm>
            <a:off x="915853" y="5581305"/>
            <a:ext cx="721359" cy="461665"/>
          </a:xfrm>
          <a:prstGeom prst="rect">
            <a:avLst/>
          </a:prstGeom>
          <a:noFill/>
        </p:spPr>
        <p:txBody>
          <a:bodyPr wrap="square">
            <a:spAutoFit/>
          </a:bodyPr>
          <a:lstStyle/>
          <a:p>
            <a:pPr algn="ctr"/>
            <a:r>
              <a:rPr lang="fr-CH" sz="1200" dirty="0" err="1">
                <a:solidFill>
                  <a:srgbClr val="002060"/>
                </a:solidFill>
              </a:rPr>
              <a:t>Housed</a:t>
            </a:r>
            <a:r>
              <a:rPr lang="fr-CH" sz="1200" dirty="0">
                <a:solidFill>
                  <a:srgbClr val="002060"/>
                </a:solidFill>
              </a:rPr>
              <a:t> in ATS</a:t>
            </a:r>
            <a:endParaRPr lang="en-CH" sz="1200" dirty="0"/>
          </a:p>
        </p:txBody>
      </p:sp>
      <p:cxnSp>
        <p:nvCxnSpPr>
          <p:cNvPr id="30" name="Straight Arrow Connector 29">
            <a:extLst>
              <a:ext uri="{FF2B5EF4-FFF2-40B4-BE49-F238E27FC236}">
                <a16:creationId xmlns:a16="http://schemas.microsoft.com/office/drawing/2014/main" id="{FAE42346-5A7C-6112-20AE-1C21453A6AAE}"/>
              </a:ext>
            </a:extLst>
          </p:cNvPr>
          <p:cNvCxnSpPr>
            <a:cxnSpLocks/>
          </p:cNvCxnSpPr>
          <p:nvPr/>
        </p:nvCxnSpPr>
        <p:spPr>
          <a:xfrm>
            <a:off x="5949731" y="5108820"/>
            <a:ext cx="282663" cy="434271"/>
          </a:xfrm>
          <a:prstGeom prst="straightConnector1">
            <a:avLst/>
          </a:prstGeom>
          <a:ln>
            <a:solidFill>
              <a:srgbClr val="002060"/>
            </a:solidFill>
            <a:tailEnd type="triangle"/>
          </a:ln>
          <a:effectLst/>
        </p:spPr>
        <p:style>
          <a:lnRef idx="2">
            <a:schemeClr val="accent1"/>
          </a:lnRef>
          <a:fillRef idx="0">
            <a:schemeClr val="accent1"/>
          </a:fillRef>
          <a:effectRef idx="1">
            <a:schemeClr val="accent1"/>
          </a:effectRef>
          <a:fontRef idx="minor">
            <a:schemeClr val="tx1"/>
          </a:fontRef>
        </p:style>
      </p:cxnSp>
      <p:sp>
        <p:nvSpPr>
          <p:cNvPr id="33" name="TextBox 32">
            <a:extLst>
              <a:ext uri="{FF2B5EF4-FFF2-40B4-BE49-F238E27FC236}">
                <a16:creationId xmlns:a16="http://schemas.microsoft.com/office/drawing/2014/main" id="{2D9ACD20-719A-4A26-0E91-B5DD86ADA6CC}"/>
              </a:ext>
            </a:extLst>
          </p:cNvPr>
          <p:cNvSpPr txBox="1"/>
          <p:nvPr/>
        </p:nvSpPr>
        <p:spPr>
          <a:xfrm>
            <a:off x="5849208" y="5581305"/>
            <a:ext cx="721359" cy="461665"/>
          </a:xfrm>
          <a:prstGeom prst="rect">
            <a:avLst/>
          </a:prstGeom>
          <a:noFill/>
        </p:spPr>
        <p:txBody>
          <a:bodyPr wrap="square">
            <a:spAutoFit/>
          </a:bodyPr>
          <a:lstStyle/>
          <a:p>
            <a:pPr algn="ctr"/>
            <a:r>
              <a:rPr lang="fr-CH" sz="1200" dirty="0" err="1">
                <a:solidFill>
                  <a:srgbClr val="002060"/>
                </a:solidFill>
              </a:rPr>
              <a:t>Housed</a:t>
            </a:r>
            <a:r>
              <a:rPr lang="fr-CH" sz="1200" dirty="0">
                <a:solidFill>
                  <a:srgbClr val="002060"/>
                </a:solidFill>
              </a:rPr>
              <a:t> in HSE</a:t>
            </a:r>
            <a:endParaRPr lang="en-CH" sz="1200" dirty="0"/>
          </a:p>
        </p:txBody>
      </p:sp>
      <p:sp>
        <p:nvSpPr>
          <p:cNvPr id="34" name="TextBox 33">
            <a:extLst>
              <a:ext uri="{FF2B5EF4-FFF2-40B4-BE49-F238E27FC236}">
                <a16:creationId xmlns:a16="http://schemas.microsoft.com/office/drawing/2014/main" id="{A4E47732-76D2-7E33-2E84-04F1E31B5386}"/>
              </a:ext>
            </a:extLst>
          </p:cNvPr>
          <p:cNvSpPr txBox="1"/>
          <p:nvPr/>
        </p:nvSpPr>
        <p:spPr>
          <a:xfrm>
            <a:off x="667805" y="4738775"/>
            <a:ext cx="1411250" cy="246221"/>
          </a:xfrm>
          <a:prstGeom prst="rect">
            <a:avLst/>
          </a:prstGeom>
          <a:noFill/>
        </p:spPr>
        <p:txBody>
          <a:bodyPr wrap="square">
            <a:spAutoFit/>
          </a:bodyPr>
          <a:lstStyle/>
          <a:p>
            <a:pPr algn="ctr"/>
            <a:r>
              <a:rPr lang="fr-CH" sz="1000" b="1" dirty="0">
                <a:solidFill>
                  <a:srgbClr val="002060"/>
                </a:solidFill>
              </a:rPr>
              <a:t>Long-</a:t>
            </a:r>
            <a:r>
              <a:rPr lang="fr-CH" sz="1000" b="1" dirty="0" err="1">
                <a:solidFill>
                  <a:srgbClr val="002060"/>
                </a:solidFill>
              </a:rPr>
              <a:t>term</a:t>
            </a:r>
            <a:endParaRPr lang="en-CH" sz="1000" b="1" dirty="0"/>
          </a:p>
        </p:txBody>
      </p:sp>
      <p:sp>
        <p:nvSpPr>
          <p:cNvPr id="35" name="TextBox 34">
            <a:extLst>
              <a:ext uri="{FF2B5EF4-FFF2-40B4-BE49-F238E27FC236}">
                <a16:creationId xmlns:a16="http://schemas.microsoft.com/office/drawing/2014/main" id="{DD7ECCBB-28D9-32EC-86E1-7348799CF9D9}"/>
              </a:ext>
            </a:extLst>
          </p:cNvPr>
          <p:cNvSpPr txBox="1"/>
          <p:nvPr/>
        </p:nvSpPr>
        <p:spPr>
          <a:xfrm>
            <a:off x="2165973" y="4663977"/>
            <a:ext cx="1411250" cy="400110"/>
          </a:xfrm>
          <a:prstGeom prst="rect">
            <a:avLst/>
          </a:prstGeom>
          <a:noFill/>
        </p:spPr>
        <p:txBody>
          <a:bodyPr wrap="square">
            <a:spAutoFit/>
          </a:bodyPr>
          <a:lstStyle/>
          <a:p>
            <a:pPr algn="ctr"/>
            <a:r>
              <a:rPr lang="fr-CH" sz="1000" b="1" dirty="0" err="1">
                <a:solidFill>
                  <a:srgbClr val="002060"/>
                </a:solidFill>
              </a:rPr>
              <a:t>Present</a:t>
            </a:r>
            <a:r>
              <a:rPr lang="fr-CH" sz="1000" b="1" dirty="0">
                <a:solidFill>
                  <a:srgbClr val="002060"/>
                </a:solidFill>
              </a:rPr>
              <a:t> </a:t>
            </a:r>
          </a:p>
          <a:p>
            <a:pPr algn="ctr"/>
            <a:r>
              <a:rPr lang="fr-CH" sz="1000" b="1" dirty="0">
                <a:solidFill>
                  <a:srgbClr val="002060"/>
                </a:solidFill>
              </a:rPr>
              <a:t>Medium-</a:t>
            </a:r>
            <a:r>
              <a:rPr lang="fr-CH" sz="1000" b="1" dirty="0" err="1">
                <a:solidFill>
                  <a:srgbClr val="002060"/>
                </a:solidFill>
              </a:rPr>
              <a:t>term</a:t>
            </a:r>
            <a:endParaRPr lang="en-CH" sz="1000" b="1" dirty="0"/>
          </a:p>
        </p:txBody>
      </p:sp>
      <p:sp>
        <p:nvSpPr>
          <p:cNvPr id="36" name="TextBox 35">
            <a:extLst>
              <a:ext uri="{FF2B5EF4-FFF2-40B4-BE49-F238E27FC236}">
                <a16:creationId xmlns:a16="http://schemas.microsoft.com/office/drawing/2014/main" id="{7F930FEF-3C20-6C9C-25F3-FA2A90FD8ECB}"/>
              </a:ext>
            </a:extLst>
          </p:cNvPr>
          <p:cNvSpPr txBox="1"/>
          <p:nvPr/>
        </p:nvSpPr>
        <p:spPr>
          <a:xfrm>
            <a:off x="6570567" y="4565200"/>
            <a:ext cx="1752573" cy="553998"/>
          </a:xfrm>
          <a:prstGeom prst="rect">
            <a:avLst/>
          </a:prstGeom>
          <a:noFill/>
        </p:spPr>
        <p:txBody>
          <a:bodyPr wrap="square">
            <a:spAutoFit/>
          </a:bodyPr>
          <a:lstStyle/>
          <a:p>
            <a:pPr algn="ctr"/>
            <a:r>
              <a:rPr lang="fr-CH" sz="1000" b="1" dirty="0" err="1">
                <a:solidFill>
                  <a:srgbClr val="002060"/>
                </a:solidFill>
              </a:rPr>
              <a:t>Present</a:t>
            </a:r>
            <a:endParaRPr lang="fr-CH" sz="1000" b="1" dirty="0">
              <a:solidFill>
                <a:srgbClr val="002060"/>
              </a:solidFill>
            </a:endParaRPr>
          </a:p>
          <a:p>
            <a:pPr algn="ctr"/>
            <a:r>
              <a:rPr lang="fr-CH" sz="1000" b="1" dirty="0">
                <a:solidFill>
                  <a:srgbClr val="002060"/>
                </a:solidFill>
              </a:rPr>
              <a:t>Medium-</a:t>
            </a:r>
            <a:r>
              <a:rPr lang="fr-CH" sz="1000" b="1" dirty="0" err="1">
                <a:solidFill>
                  <a:srgbClr val="002060"/>
                </a:solidFill>
              </a:rPr>
              <a:t>term</a:t>
            </a:r>
            <a:endParaRPr lang="fr-CH" sz="1000" b="1" dirty="0">
              <a:solidFill>
                <a:srgbClr val="002060"/>
              </a:solidFill>
            </a:endParaRPr>
          </a:p>
          <a:p>
            <a:pPr algn="ctr"/>
            <a:r>
              <a:rPr lang="fr-CH" sz="1000" b="1" dirty="0">
                <a:solidFill>
                  <a:srgbClr val="002060"/>
                </a:solidFill>
              </a:rPr>
              <a:t>Long-</a:t>
            </a:r>
            <a:r>
              <a:rPr lang="fr-CH" sz="1000" b="1" dirty="0" err="1">
                <a:solidFill>
                  <a:srgbClr val="002060"/>
                </a:solidFill>
              </a:rPr>
              <a:t>term</a:t>
            </a:r>
            <a:endParaRPr lang="en-CH" sz="1000" b="1" dirty="0"/>
          </a:p>
        </p:txBody>
      </p:sp>
      <p:sp>
        <p:nvSpPr>
          <p:cNvPr id="37" name="TextBox 36">
            <a:extLst>
              <a:ext uri="{FF2B5EF4-FFF2-40B4-BE49-F238E27FC236}">
                <a16:creationId xmlns:a16="http://schemas.microsoft.com/office/drawing/2014/main" id="{0E7C8A1D-128E-98C6-FB8A-185C3AFBBE03}"/>
              </a:ext>
            </a:extLst>
          </p:cNvPr>
          <p:cNvSpPr txBox="1"/>
          <p:nvPr/>
        </p:nvSpPr>
        <p:spPr>
          <a:xfrm>
            <a:off x="3664142" y="4656265"/>
            <a:ext cx="1411250" cy="400110"/>
          </a:xfrm>
          <a:prstGeom prst="rect">
            <a:avLst/>
          </a:prstGeom>
          <a:noFill/>
        </p:spPr>
        <p:txBody>
          <a:bodyPr wrap="square">
            <a:spAutoFit/>
          </a:bodyPr>
          <a:lstStyle/>
          <a:p>
            <a:pPr algn="ctr"/>
            <a:r>
              <a:rPr lang="fr-CH" sz="1000" b="1" dirty="0" err="1">
                <a:solidFill>
                  <a:srgbClr val="002060"/>
                </a:solidFill>
              </a:rPr>
              <a:t>Present</a:t>
            </a:r>
            <a:r>
              <a:rPr lang="fr-CH" sz="1000" b="1" dirty="0">
                <a:solidFill>
                  <a:srgbClr val="002060"/>
                </a:solidFill>
              </a:rPr>
              <a:t> </a:t>
            </a:r>
          </a:p>
          <a:p>
            <a:pPr algn="ctr"/>
            <a:r>
              <a:rPr lang="fr-CH" sz="1000" b="1" dirty="0">
                <a:solidFill>
                  <a:srgbClr val="002060"/>
                </a:solidFill>
              </a:rPr>
              <a:t>Medium-</a:t>
            </a:r>
            <a:r>
              <a:rPr lang="fr-CH" sz="1000" b="1" dirty="0" err="1">
                <a:solidFill>
                  <a:srgbClr val="002060"/>
                </a:solidFill>
              </a:rPr>
              <a:t>term</a:t>
            </a:r>
            <a:endParaRPr lang="en-CH" sz="1000" b="1" dirty="0"/>
          </a:p>
        </p:txBody>
      </p:sp>
      <p:sp>
        <p:nvSpPr>
          <p:cNvPr id="41" name="Right Brace 40">
            <a:extLst>
              <a:ext uri="{FF2B5EF4-FFF2-40B4-BE49-F238E27FC236}">
                <a16:creationId xmlns:a16="http://schemas.microsoft.com/office/drawing/2014/main" id="{7524B534-73A1-77B5-3BD8-2E84C7BD6F19}"/>
              </a:ext>
            </a:extLst>
          </p:cNvPr>
          <p:cNvSpPr/>
          <p:nvPr/>
        </p:nvSpPr>
        <p:spPr>
          <a:xfrm rot="5400000">
            <a:off x="3521396" y="3822932"/>
            <a:ext cx="233116" cy="2943963"/>
          </a:xfrm>
          <a:prstGeom prst="rightBrace">
            <a:avLst/>
          </a:prstGeom>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CH"/>
          </a:p>
        </p:txBody>
      </p:sp>
      <p:sp>
        <p:nvSpPr>
          <p:cNvPr id="46" name="Rounded Rectangle 45">
            <a:extLst>
              <a:ext uri="{FF2B5EF4-FFF2-40B4-BE49-F238E27FC236}">
                <a16:creationId xmlns:a16="http://schemas.microsoft.com/office/drawing/2014/main" id="{5F838BD8-80B6-7EE7-8AC1-A5DD151F8081}"/>
              </a:ext>
            </a:extLst>
          </p:cNvPr>
          <p:cNvSpPr/>
          <p:nvPr/>
        </p:nvSpPr>
        <p:spPr>
          <a:xfrm>
            <a:off x="6716571" y="3849387"/>
            <a:ext cx="1417454" cy="694481"/>
          </a:xfrm>
          <a:prstGeom prst="roundRect">
            <a:avLst/>
          </a:prstGeom>
          <a:solidFill>
            <a:schemeClr val="tx1">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a:t>Resp</a:t>
            </a:r>
            <a:r>
              <a:rPr lang="en-US" sz="1200"/>
              <a:t>. </a:t>
            </a:r>
            <a:r>
              <a:rPr lang="en-CH" sz="1200" dirty="0"/>
              <a:t>Procurement</a:t>
            </a:r>
          </a:p>
          <a:p>
            <a:pPr algn="ctr"/>
            <a:r>
              <a:rPr lang="en-CH" sz="1200"/>
              <a:t>CIPEA</a:t>
            </a:r>
            <a:endParaRPr lang="en-CH" sz="1200" dirty="0"/>
          </a:p>
        </p:txBody>
      </p:sp>
      <p:cxnSp>
        <p:nvCxnSpPr>
          <p:cNvPr id="47" name="Straight Connector 46">
            <a:extLst>
              <a:ext uri="{FF2B5EF4-FFF2-40B4-BE49-F238E27FC236}">
                <a16:creationId xmlns:a16="http://schemas.microsoft.com/office/drawing/2014/main" id="{A268E9BA-5EFD-0D49-8B29-383C0DC4FF7C}"/>
              </a:ext>
            </a:extLst>
          </p:cNvPr>
          <p:cNvCxnSpPr/>
          <p:nvPr/>
        </p:nvCxnSpPr>
        <p:spPr>
          <a:xfrm flipV="1">
            <a:off x="8975077" y="3685054"/>
            <a:ext cx="1263" cy="177691"/>
          </a:xfrm>
          <a:prstGeom prst="line">
            <a:avLst/>
          </a:prstGeom>
          <a:ln>
            <a:solidFill>
              <a:srgbClr val="0070C0"/>
            </a:solidFill>
          </a:ln>
          <a:effectLst/>
        </p:spPr>
        <p:style>
          <a:lnRef idx="2">
            <a:schemeClr val="accent1"/>
          </a:lnRef>
          <a:fillRef idx="0">
            <a:schemeClr val="accent1"/>
          </a:fillRef>
          <a:effectRef idx="1">
            <a:schemeClr val="accent1"/>
          </a:effectRef>
          <a:fontRef idx="minor">
            <a:schemeClr val="tx1"/>
          </a:fontRef>
        </p:style>
      </p:cxnSp>
      <p:sp>
        <p:nvSpPr>
          <p:cNvPr id="48" name="Rounded Rectangle 47">
            <a:extLst>
              <a:ext uri="{FF2B5EF4-FFF2-40B4-BE49-F238E27FC236}">
                <a16:creationId xmlns:a16="http://schemas.microsoft.com/office/drawing/2014/main" id="{F273BC9F-924E-E7A2-E4BE-5AEB9AA35102}"/>
              </a:ext>
            </a:extLst>
          </p:cNvPr>
          <p:cNvSpPr/>
          <p:nvPr/>
        </p:nvSpPr>
        <p:spPr>
          <a:xfrm>
            <a:off x="6686834" y="3741044"/>
            <a:ext cx="2995103" cy="1378154"/>
          </a:xfrm>
          <a:prstGeom prst="roundRect">
            <a:avLst/>
          </a:prstGeom>
          <a:noFill/>
          <a:ln w="28575">
            <a:prstDash val="sysDot"/>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H" sz="1500"/>
          </a:p>
        </p:txBody>
      </p:sp>
      <p:cxnSp>
        <p:nvCxnSpPr>
          <p:cNvPr id="49" name="Straight Arrow Connector 48">
            <a:extLst>
              <a:ext uri="{FF2B5EF4-FFF2-40B4-BE49-F238E27FC236}">
                <a16:creationId xmlns:a16="http://schemas.microsoft.com/office/drawing/2014/main" id="{295A41A2-6868-8A59-5476-45779B7E35E3}"/>
              </a:ext>
            </a:extLst>
          </p:cNvPr>
          <p:cNvCxnSpPr>
            <a:cxnSpLocks/>
          </p:cNvCxnSpPr>
          <p:nvPr/>
        </p:nvCxnSpPr>
        <p:spPr>
          <a:xfrm>
            <a:off x="8229536" y="5108819"/>
            <a:ext cx="282663" cy="434271"/>
          </a:xfrm>
          <a:prstGeom prst="straightConnector1">
            <a:avLst/>
          </a:prstGeom>
          <a:ln>
            <a:solidFill>
              <a:srgbClr val="002060"/>
            </a:solidFill>
            <a:tailEnd type="triangle"/>
          </a:ln>
          <a:effectLst/>
        </p:spPr>
        <p:style>
          <a:lnRef idx="2">
            <a:schemeClr val="accent1"/>
          </a:lnRef>
          <a:fillRef idx="0">
            <a:schemeClr val="accent1"/>
          </a:fillRef>
          <a:effectRef idx="1">
            <a:schemeClr val="accent1"/>
          </a:effectRef>
          <a:fontRef idx="minor">
            <a:schemeClr val="tx1"/>
          </a:fontRef>
        </p:style>
      </p:cxnSp>
      <p:sp>
        <p:nvSpPr>
          <p:cNvPr id="50" name="TextBox 49">
            <a:extLst>
              <a:ext uri="{FF2B5EF4-FFF2-40B4-BE49-F238E27FC236}">
                <a16:creationId xmlns:a16="http://schemas.microsoft.com/office/drawing/2014/main" id="{633BFC50-4BF4-52FB-CD74-1E66373C912C}"/>
              </a:ext>
            </a:extLst>
          </p:cNvPr>
          <p:cNvSpPr txBox="1"/>
          <p:nvPr/>
        </p:nvSpPr>
        <p:spPr>
          <a:xfrm>
            <a:off x="8151519" y="5569985"/>
            <a:ext cx="721359" cy="461665"/>
          </a:xfrm>
          <a:prstGeom prst="rect">
            <a:avLst/>
          </a:prstGeom>
          <a:noFill/>
        </p:spPr>
        <p:txBody>
          <a:bodyPr wrap="square">
            <a:spAutoFit/>
          </a:bodyPr>
          <a:lstStyle/>
          <a:p>
            <a:pPr algn="ctr"/>
            <a:r>
              <a:rPr lang="fr-CH" sz="1200" dirty="0" err="1">
                <a:solidFill>
                  <a:srgbClr val="002060"/>
                </a:solidFill>
              </a:rPr>
              <a:t>Housed</a:t>
            </a:r>
            <a:r>
              <a:rPr lang="fr-CH" sz="1200" dirty="0">
                <a:solidFill>
                  <a:srgbClr val="002060"/>
                </a:solidFill>
              </a:rPr>
              <a:t> in FHR</a:t>
            </a:r>
            <a:endParaRPr lang="en-CH" sz="1200" dirty="0"/>
          </a:p>
        </p:txBody>
      </p:sp>
      <p:sp>
        <p:nvSpPr>
          <p:cNvPr id="51" name="TextBox 50">
            <a:extLst>
              <a:ext uri="{FF2B5EF4-FFF2-40B4-BE49-F238E27FC236}">
                <a16:creationId xmlns:a16="http://schemas.microsoft.com/office/drawing/2014/main" id="{ADD01D63-8A68-8317-EF40-24A39F181160}"/>
              </a:ext>
            </a:extLst>
          </p:cNvPr>
          <p:cNvSpPr txBox="1"/>
          <p:nvPr/>
        </p:nvSpPr>
        <p:spPr>
          <a:xfrm>
            <a:off x="8323139" y="4642144"/>
            <a:ext cx="1316960" cy="400110"/>
          </a:xfrm>
          <a:prstGeom prst="rect">
            <a:avLst/>
          </a:prstGeom>
          <a:noFill/>
        </p:spPr>
        <p:txBody>
          <a:bodyPr wrap="square">
            <a:spAutoFit/>
          </a:bodyPr>
          <a:lstStyle/>
          <a:p>
            <a:pPr algn="ctr"/>
            <a:r>
              <a:rPr lang="fr-CH" sz="1000" b="1" dirty="0" err="1">
                <a:solidFill>
                  <a:srgbClr val="002060"/>
                </a:solidFill>
              </a:rPr>
              <a:t>Present</a:t>
            </a:r>
            <a:endParaRPr lang="fr-CH" sz="1000" b="1" dirty="0">
              <a:solidFill>
                <a:srgbClr val="002060"/>
              </a:solidFill>
            </a:endParaRPr>
          </a:p>
          <a:p>
            <a:pPr algn="ctr"/>
            <a:r>
              <a:rPr lang="fr-CH" sz="1000" b="1" dirty="0">
                <a:solidFill>
                  <a:srgbClr val="002060"/>
                </a:solidFill>
              </a:rPr>
              <a:t>Medium-</a:t>
            </a:r>
            <a:r>
              <a:rPr lang="fr-CH" sz="1000" b="1" dirty="0" err="1">
                <a:solidFill>
                  <a:srgbClr val="002060"/>
                </a:solidFill>
              </a:rPr>
              <a:t>term</a:t>
            </a:r>
            <a:endParaRPr lang="fr-CH" sz="1000" b="1" dirty="0">
              <a:solidFill>
                <a:srgbClr val="002060"/>
              </a:solidFill>
            </a:endParaRPr>
          </a:p>
        </p:txBody>
      </p:sp>
      <p:sp>
        <p:nvSpPr>
          <p:cNvPr id="55" name="Rounded Rectangle 54">
            <a:extLst>
              <a:ext uri="{FF2B5EF4-FFF2-40B4-BE49-F238E27FC236}">
                <a16:creationId xmlns:a16="http://schemas.microsoft.com/office/drawing/2014/main" id="{8CAB1453-62BC-3D34-4920-55BB770991AA}"/>
              </a:ext>
            </a:extLst>
          </p:cNvPr>
          <p:cNvSpPr/>
          <p:nvPr/>
        </p:nvSpPr>
        <p:spPr>
          <a:xfrm>
            <a:off x="8214188" y="2995732"/>
            <a:ext cx="1417455" cy="694481"/>
          </a:xfrm>
          <a:prstGeom prst="roundRect">
            <a:avLst/>
          </a:prstGeom>
          <a:solidFill>
            <a:srgbClr val="00B05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CH" sz="1200" dirty="0"/>
              <a:t>Mainly campus-related</a:t>
            </a:r>
          </a:p>
        </p:txBody>
      </p:sp>
      <p:sp>
        <p:nvSpPr>
          <p:cNvPr id="56" name="Rounded Rectangle 55">
            <a:extLst>
              <a:ext uri="{FF2B5EF4-FFF2-40B4-BE49-F238E27FC236}">
                <a16:creationId xmlns:a16="http://schemas.microsoft.com/office/drawing/2014/main" id="{45C0B7DB-28F1-0636-87C8-8E0987736CEC}"/>
              </a:ext>
            </a:extLst>
          </p:cNvPr>
          <p:cNvSpPr/>
          <p:nvPr/>
        </p:nvSpPr>
        <p:spPr>
          <a:xfrm>
            <a:off x="8222354" y="3849387"/>
            <a:ext cx="1417454" cy="694481"/>
          </a:xfrm>
          <a:prstGeom prst="roundRect">
            <a:avLst/>
          </a:prstGeom>
          <a:solidFill>
            <a:srgbClr val="00B05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CH" sz="1200" dirty="0"/>
              <a:t>Gr. Village</a:t>
            </a:r>
          </a:p>
        </p:txBody>
      </p:sp>
      <p:cxnSp>
        <p:nvCxnSpPr>
          <p:cNvPr id="59" name="Straight Connector 58">
            <a:extLst>
              <a:ext uri="{FF2B5EF4-FFF2-40B4-BE49-F238E27FC236}">
                <a16:creationId xmlns:a16="http://schemas.microsoft.com/office/drawing/2014/main" id="{E9BBB1E8-A884-FF0B-1821-40ED53F3BBE7}"/>
              </a:ext>
            </a:extLst>
          </p:cNvPr>
          <p:cNvCxnSpPr/>
          <p:nvPr/>
        </p:nvCxnSpPr>
        <p:spPr>
          <a:xfrm flipV="1">
            <a:off x="7446854" y="3678458"/>
            <a:ext cx="1263" cy="177691"/>
          </a:xfrm>
          <a:prstGeom prst="line">
            <a:avLst/>
          </a:prstGeom>
          <a:ln>
            <a:solidFill>
              <a:srgbClr val="00B050"/>
            </a:solidFill>
          </a:ln>
          <a:effectLst/>
        </p:spPr>
        <p:style>
          <a:lnRef idx="2">
            <a:schemeClr val="accent1"/>
          </a:lnRef>
          <a:fillRef idx="0">
            <a:schemeClr val="accent1"/>
          </a:fillRef>
          <a:effectRef idx="1">
            <a:schemeClr val="accent1"/>
          </a:effectRef>
          <a:fontRef idx="minor">
            <a:schemeClr val="tx1"/>
          </a:fontRef>
        </p:style>
      </p:cxnSp>
      <p:sp>
        <p:nvSpPr>
          <p:cNvPr id="60" name="TextBox 59">
            <a:extLst>
              <a:ext uri="{FF2B5EF4-FFF2-40B4-BE49-F238E27FC236}">
                <a16:creationId xmlns:a16="http://schemas.microsoft.com/office/drawing/2014/main" id="{2C5E2F0F-5B99-5442-DBBE-8048419FBBDA}"/>
              </a:ext>
            </a:extLst>
          </p:cNvPr>
          <p:cNvSpPr txBox="1"/>
          <p:nvPr/>
        </p:nvSpPr>
        <p:spPr>
          <a:xfrm>
            <a:off x="5064620" y="4579369"/>
            <a:ext cx="1752573" cy="553998"/>
          </a:xfrm>
          <a:prstGeom prst="rect">
            <a:avLst/>
          </a:prstGeom>
          <a:noFill/>
        </p:spPr>
        <p:txBody>
          <a:bodyPr wrap="square">
            <a:spAutoFit/>
          </a:bodyPr>
          <a:lstStyle/>
          <a:p>
            <a:pPr algn="ctr"/>
            <a:r>
              <a:rPr lang="fr-CH" sz="1000" b="1" dirty="0" err="1">
                <a:solidFill>
                  <a:srgbClr val="002060"/>
                </a:solidFill>
              </a:rPr>
              <a:t>Present</a:t>
            </a:r>
            <a:endParaRPr lang="fr-CH" sz="1000" b="1" dirty="0">
              <a:solidFill>
                <a:srgbClr val="002060"/>
              </a:solidFill>
            </a:endParaRPr>
          </a:p>
          <a:p>
            <a:pPr algn="ctr"/>
            <a:r>
              <a:rPr lang="fr-CH" sz="1000" b="1" dirty="0">
                <a:solidFill>
                  <a:srgbClr val="002060"/>
                </a:solidFill>
              </a:rPr>
              <a:t>Medium-</a:t>
            </a:r>
            <a:r>
              <a:rPr lang="fr-CH" sz="1000" b="1" dirty="0" err="1">
                <a:solidFill>
                  <a:srgbClr val="002060"/>
                </a:solidFill>
              </a:rPr>
              <a:t>term</a:t>
            </a:r>
            <a:endParaRPr lang="fr-CH" sz="1000" b="1" dirty="0">
              <a:solidFill>
                <a:srgbClr val="002060"/>
              </a:solidFill>
            </a:endParaRPr>
          </a:p>
          <a:p>
            <a:pPr algn="ctr"/>
            <a:r>
              <a:rPr lang="fr-CH" sz="1000" b="1" dirty="0">
                <a:solidFill>
                  <a:srgbClr val="002060"/>
                </a:solidFill>
              </a:rPr>
              <a:t>Long-</a:t>
            </a:r>
            <a:r>
              <a:rPr lang="fr-CH" sz="1000" b="1" dirty="0" err="1">
                <a:solidFill>
                  <a:srgbClr val="002060"/>
                </a:solidFill>
              </a:rPr>
              <a:t>term</a:t>
            </a:r>
            <a:endParaRPr lang="en-CH" sz="1000" b="1" dirty="0"/>
          </a:p>
        </p:txBody>
      </p:sp>
      <p:cxnSp>
        <p:nvCxnSpPr>
          <p:cNvPr id="3" name="Straight Connector 2">
            <a:extLst>
              <a:ext uri="{FF2B5EF4-FFF2-40B4-BE49-F238E27FC236}">
                <a16:creationId xmlns:a16="http://schemas.microsoft.com/office/drawing/2014/main" id="{C68604BD-1257-D733-BFFE-5D83F3711517}"/>
              </a:ext>
            </a:extLst>
          </p:cNvPr>
          <p:cNvCxnSpPr/>
          <p:nvPr/>
        </p:nvCxnSpPr>
        <p:spPr>
          <a:xfrm flipV="1">
            <a:off x="10510933" y="3665919"/>
            <a:ext cx="1263" cy="177691"/>
          </a:xfrm>
          <a:prstGeom prst="line">
            <a:avLst/>
          </a:prstGeom>
          <a:ln>
            <a:solidFill>
              <a:schemeClr val="accent2">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4" name="TextBox 3">
            <a:extLst>
              <a:ext uri="{FF2B5EF4-FFF2-40B4-BE49-F238E27FC236}">
                <a16:creationId xmlns:a16="http://schemas.microsoft.com/office/drawing/2014/main" id="{297BBDDA-6328-19B7-5C1D-293883D3DDFB}"/>
              </a:ext>
            </a:extLst>
          </p:cNvPr>
          <p:cNvSpPr txBox="1"/>
          <p:nvPr/>
        </p:nvSpPr>
        <p:spPr>
          <a:xfrm>
            <a:off x="9903103" y="4586522"/>
            <a:ext cx="1316960" cy="400110"/>
          </a:xfrm>
          <a:prstGeom prst="rect">
            <a:avLst/>
          </a:prstGeom>
          <a:noFill/>
        </p:spPr>
        <p:txBody>
          <a:bodyPr wrap="square">
            <a:spAutoFit/>
          </a:bodyPr>
          <a:lstStyle/>
          <a:p>
            <a:pPr algn="ctr"/>
            <a:r>
              <a:rPr lang="fr-CH" sz="1000" b="1" dirty="0" err="1">
                <a:solidFill>
                  <a:srgbClr val="002060"/>
                </a:solidFill>
              </a:rPr>
              <a:t>Present</a:t>
            </a:r>
            <a:endParaRPr lang="fr-CH" sz="1000" b="1" dirty="0">
              <a:solidFill>
                <a:srgbClr val="002060"/>
              </a:solidFill>
            </a:endParaRPr>
          </a:p>
          <a:p>
            <a:pPr algn="ctr"/>
            <a:r>
              <a:rPr lang="fr-CH" sz="1000" b="1" dirty="0">
                <a:solidFill>
                  <a:srgbClr val="002060"/>
                </a:solidFill>
              </a:rPr>
              <a:t>Medium-</a:t>
            </a:r>
            <a:r>
              <a:rPr lang="fr-CH" sz="1000" b="1" dirty="0" err="1">
                <a:solidFill>
                  <a:srgbClr val="002060"/>
                </a:solidFill>
              </a:rPr>
              <a:t>term</a:t>
            </a:r>
            <a:endParaRPr lang="fr-CH" sz="1000" b="1" dirty="0">
              <a:solidFill>
                <a:srgbClr val="002060"/>
              </a:solidFill>
            </a:endParaRPr>
          </a:p>
        </p:txBody>
      </p:sp>
      <p:sp>
        <p:nvSpPr>
          <p:cNvPr id="8" name="Rounded Rectangle 54">
            <a:extLst>
              <a:ext uri="{FF2B5EF4-FFF2-40B4-BE49-F238E27FC236}">
                <a16:creationId xmlns:a16="http://schemas.microsoft.com/office/drawing/2014/main" id="{E5DB428B-236F-5E81-09B7-F0129E5C3017}"/>
              </a:ext>
            </a:extLst>
          </p:cNvPr>
          <p:cNvSpPr/>
          <p:nvPr/>
        </p:nvSpPr>
        <p:spPr>
          <a:xfrm>
            <a:off x="9817392" y="2994347"/>
            <a:ext cx="1417455" cy="694481"/>
          </a:xfrm>
          <a:prstGeom prst="roundRect">
            <a:avLst/>
          </a:prstGeom>
          <a:solidFill>
            <a:schemeClr val="accent2">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a:t>International </a:t>
            </a:r>
            <a:r>
              <a:rPr lang="en-US" sz="1200" dirty="0" err="1"/>
              <a:t>Organisations</a:t>
            </a:r>
            <a:endParaRPr lang="en-CH" sz="1200" dirty="0"/>
          </a:p>
        </p:txBody>
      </p:sp>
      <p:sp>
        <p:nvSpPr>
          <p:cNvPr id="9" name="Rounded Rectangle 55">
            <a:extLst>
              <a:ext uri="{FF2B5EF4-FFF2-40B4-BE49-F238E27FC236}">
                <a16:creationId xmlns:a16="http://schemas.microsoft.com/office/drawing/2014/main" id="{7F563FDC-05B6-9F8D-D638-D92AF8BDFFCA}"/>
              </a:ext>
            </a:extLst>
          </p:cNvPr>
          <p:cNvSpPr/>
          <p:nvPr/>
        </p:nvSpPr>
        <p:spPr>
          <a:xfrm>
            <a:off x="9817393" y="3834400"/>
            <a:ext cx="1417454" cy="694481"/>
          </a:xfrm>
          <a:prstGeom prst="roundRect">
            <a:avLst/>
          </a:prstGeom>
          <a:solidFill>
            <a:schemeClr val="accent2">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a:t>CERN Contribution to the goals</a:t>
            </a:r>
            <a:endParaRPr lang="en-CH" sz="1200" dirty="0"/>
          </a:p>
        </p:txBody>
      </p:sp>
      <p:sp>
        <p:nvSpPr>
          <p:cNvPr id="19" name="Rounded Rectangle 24">
            <a:extLst>
              <a:ext uri="{FF2B5EF4-FFF2-40B4-BE49-F238E27FC236}">
                <a16:creationId xmlns:a16="http://schemas.microsoft.com/office/drawing/2014/main" id="{C42F7852-A504-5469-29E8-C50C7BA903C3}"/>
              </a:ext>
            </a:extLst>
          </p:cNvPr>
          <p:cNvSpPr/>
          <p:nvPr/>
        </p:nvSpPr>
        <p:spPr>
          <a:xfrm>
            <a:off x="9759152" y="3733878"/>
            <a:ext cx="1540162" cy="1367032"/>
          </a:xfrm>
          <a:prstGeom prst="roundRect">
            <a:avLst/>
          </a:prstGeom>
          <a:noFill/>
          <a:ln w="28575">
            <a:prstDash val="sysDot"/>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H" sz="1500"/>
          </a:p>
        </p:txBody>
      </p:sp>
      <p:cxnSp>
        <p:nvCxnSpPr>
          <p:cNvPr id="26" name="Straight Arrow Connector 25">
            <a:extLst>
              <a:ext uri="{FF2B5EF4-FFF2-40B4-BE49-F238E27FC236}">
                <a16:creationId xmlns:a16="http://schemas.microsoft.com/office/drawing/2014/main" id="{DC80EBBD-493C-FDB7-3ACA-14FEFAF29D21}"/>
              </a:ext>
            </a:extLst>
          </p:cNvPr>
          <p:cNvCxnSpPr>
            <a:cxnSpLocks/>
          </p:cNvCxnSpPr>
          <p:nvPr/>
        </p:nvCxnSpPr>
        <p:spPr>
          <a:xfrm>
            <a:off x="10426865" y="5111585"/>
            <a:ext cx="282663" cy="434271"/>
          </a:xfrm>
          <a:prstGeom prst="straightConnector1">
            <a:avLst/>
          </a:prstGeom>
          <a:ln>
            <a:solidFill>
              <a:srgbClr val="002060"/>
            </a:solidFill>
            <a:tailEnd type="triangle"/>
          </a:ln>
          <a:effectLst/>
        </p:spPr>
        <p:style>
          <a:lnRef idx="2">
            <a:schemeClr val="accent1"/>
          </a:lnRef>
          <a:fillRef idx="0">
            <a:schemeClr val="accent1"/>
          </a:fillRef>
          <a:effectRef idx="1">
            <a:schemeClr val="accent1"/>
          </a:effectRef>
          <a:fontRef idx="minor">
            <a:schemeClr val="tx1"/>
          </a:fontRef>
        </p:style>
      </p:cxnSp>
      <p:sp>
        <p:nvSpPr>
          <p:cNvPr id="28" name="TextBox 27">
            <a:extLst>
              <a:ext uri="{FF2B5EF4-FFF2-40B4-BE49-F238E27FC236}">
                <a16:creationId xmlns:a16="http://schemas.microsoft.com/office/drawing/2014/main" id="{6FE42AEF-3BBC-2B42-2DFB-6F919AEDC364}"/>
              </a:ext>
            </a:extLst>
          </p:cNvPr>
          <p:cNvSpPr txBox="1"/>
          <p:nvPr/>
        </p:nvSpPr>
        <p:spPr>
          <a:xfrm>
            <a:off x="10348848" y="5572751"/>
            <a:ext cx="721359" cy="461665"/>
          </a:xfrm>
          <a:prstGeom prst="rect">
            <a:avLst/>
          </a:prstGeom>
          <a:noFill/>
        </p:spPr>
        <p:txBody>
          <a:bodyPr wrap="square">
            <a:spAutoFit/>
          </a:bodyPr>
          <a:lstStyle/>
          <a:p>
            <a:pPr algn="ctr"/>
            <a:r>
              <a:rPr lang="fr-CH" sz="1200" dirty="0" err="1">
                <a:solidFill>
                  <a:srgbClr val="002060"/>
                </a:solidFill>
              </a:rPr>
              <a:t>Housed</a:t>
            </a:r>
            <a:r>
              <a:rPr lang="fr-CH" sz="1200" dirty="0">
                <a:solidFill>
                  <a:srgbClr val="002060"/>
                </a:solidFill>
              </a:rPr>
              <a:t> in IR</a:t>
            </a:r>
            <a:endParaRPr lang="en-CH" sz="1200" dirty="0"/>
          </a:p>
        </p:txBody>
      </p:sp>
      <p:sp>
        <p:nvSpPr>
          <p:cNvPr id="11" name="Rounded Rectangle 15">
            <a:extLst>
              <a:ext uri="{FF2B5EF4-FFF2-40B4-BE49-F238E27FC236}">
                <a16:creationId xmlns:a16="http://schemas.microsoft.com/office/drawing/2014/main" id="{973FCEEC-3EE7-2B3E-5BDC-102567162C44}"/>
              </a:ext>
            </a:extLst>
          </p:cNvPr>
          <p:cNvSpPr>
            <a:spLocks noGrp="1"/>
          </p:cNvSpPr>
          <p:nvPr>
            <p:ph idx="1"/>
          </p:nvPr>
        </p:nvSpPr>
        <p:spPr>
          <a:xfrm>
            <a:off x="667805" y="2110907"/>
            <a:ext cx="10552258" cy="806496"/>
          </a:xfrm>
          <a:prstGeom prst="roundRect">
            <a:avLst/>
          </a:prstGeom>
          <a:solidFill>
            <a:srgbClr val="7030A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indent="0" algn="ctr">
              <a:buNone/>
            </a:pPr>
            <a:r>
              <a:rPr lang="en-CH" sz="1200" dirty="0">
                <a:solidFill>
                  <a:schemeClr val="bg1"/>
                </a:solidFill>
              </a:rPr>
              <a:t>CERN</a:t>
            </a:r>
            <a:r>
              <a:rPr lang="en-US" sz="1200" dirty="0">
                <a:solidFill>
                  <a:schemeClr val="bg1"/>
                </a:solidFill>
              </a:rPr>
              <a:t> Enlarged Directorate</a:t>
            </a:r>
            <a:endParaRPr lang="en-CH" sz="1200" dirty="0">
              <a:solidFill>
                <a:schemeClr val="bg1"/>
              </a:solidFill>
            </a:endParaRPr>
          </a:p>
        </p:txBody>
      </p:sp>
      <p:sp>
        <p:nvSpPr>
          <p:cNvPr id="17" name="Date Placeholder 16">
            <a:extLst>
              <a:ext uri="{FF2B5EF4-FFF2-40B4-BE49-F238E27FC236}">
                <a16:creationId xmlns:a16="http://schemas.microsoft.com/office/drawing/2014/main" id="{C3BC92D5-F598-10D1-06A6-CC2360119EFE}"/>
              </a:ext>
            </a:extLst>
          </p:cNvPr>
          <p:cNvSpPr>
            <a:spLocks noGrp="1"/>
          </p:cNvSpPr>
          <p:nvPr>
            <p:ph type="dt" sz="half" idx="10"/>
          </p:nvPr>
        </p:nvSpPr>
        <p:spPr/>
        <p:txBody>
          <a:bodyPr/>
          <a:lstStyle/>
          <a:p>
            <a:r>
              <a:rPr lang="en-US"/>
              <a:t>26 November 2024</a:t>
            </a:r>
            <a:endParaRPr lang="en-US" dirty="0"/>
          </a:p>
        </p:txBody>
      </p:sp>
    </p:spTree>
    <p:extLst>
      <p:ext uri="{BB962C8B-B14F-4D97-AF65-F5344CB8AC3E}">
        <p14:creationId xmlns:p14="http://schemas.microsoft.com/office/powerpoint/2010/main" val="286398847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961221F-0277-603A-BF3F-037FACD1CB7A}"/>
              </a:ext>
            </a:extLst>
          </p:cNvPr>
          <p:cNvSpPr>
            <a:spLocks noGrp="1"/>
          </p:cNvSpPr>
          <p:nvPr>
            <p:ph idx="1"/>
          </p:nvPr>
        </p:nvSpPr>
        <p:spPr>
          <a:xfrm>
            <a:off x="407989" y="1592263"/>
            <a:ext cx="5109942" cy="4608512"/>
          </a:xfrm>
        </p:spPr>
        <p:txBody>
          <a:bodyPr>
            <a:normAutofit fontScale="85000" lnSpcReduction="20000"/>
          </a:bodyPr>
          <a:lstStyle/>
          <a:p>
            <a:r>
              <a:rPr lang="en-US" dirty="0"/>
              <a:t>Main body for prioritization and implementation of environmental objectives</a:t>
            </a:r>
          </a:p>
          <a:p>
            <a:r>
              <a:rPr lang="en-US" dirty="0"/>
              <a:t>Created in 2017, involves members of the ED, line management and units for management of energy and environmental footprint.</a:t>
            </a:r>
          </a:p>
          <a:p>
            <a:r>
              <a:rPr lang="en-US" dirty="0"/>
              <a:t>Steers budget for environmental projects</a:t>
            </a:r>
          </a:p>
          <a:p>
            <a:pPr lvl="1"/>
            <a:r>
              <a:rPr lang="en-US" dirty="0"/>
              <a:t>Retention basins and new STEP to control wastewater effluents</a:t>
            </a:r>
          </a:p>
          <a:p>
            <a:pPr lvl="1"/>
            <a:r>
              <a:rPr lang="en-US" dirty="0"/>
              <a:t>Cooling towers upgrades</a:t>
            </a:r>
          </a:p>
          <a:p>
            <a:pPr lvl="1"/>
            <a:r>
              <a:rPr lang="en-US" dirty="0"/>
              <a:t>Dismissal of oil-based transformers</a:t>
            </a:r>
          </a:p>
          <a:p>
            <a:pPr lvl="1"/>
            <a:r>
              <a:rPr lang="en-US" dirty="0"/>
              <a:t>Replacement of GHG in detectors</a:t>
            </a:r>
          </a:p>
          <a:p>
            <a:pPr lvl="1"/>
            <a:r>
              <a:rPr lang="en-US" dirty="0"/>
              <a:t>Inventory of Scope 1, 2, 3 emissions, biodiversity, Noise &amp; waste managements….</a:t>
            </a:r>
          </a:p>
          <a:p>
            <a:r>
              <a:rPr lang="en-US" dirty="0"/>
              <a:t>Coordinates the editing of the CERN Environmental report</a:t>
            </a:r>
            <a:endParaRPr lang="it-IT" dirty="0"/>
          </a:p>
        </p:txBody>
      </p:sp>
      <p:sp>
        <p:nvSpPr>
          <p:cNvPr id="3" name="Title 2">
            <a:extLst>
              <a:ext uri="{FF2B5EF4-FFF2-40B4-BE49-F238E27FC236}">
                <a16:creationId xmlns:a16="http://schemas.microsoft.com/office/drawing/2014/main" id="{5C900D18-0C22-E7B6-9940-962CED1A846F}"/>
              </a:ext>
            </a:extLst>
          </p:cNvPr>
          <p:cNvSpPr>
            <a:spLocks noGrp="1"/>
          </p:cNvSpPr>
          <p:nvPr>
            <p:ph type="title"/>
          </p:nvPr>
        </p:nvSpPr>
        <p:spPr/>
        <p:txBody>
          <a:bodyPr/>
          <a:lstStyle/>
          <a:p>
            <a:r>
              <a:rPr lang="en-US" dirty="0"/>
              <a:t>CERN Environmental Protection Steering Board</a:t>
            </a:r>
            <a:endParaRPr lang="it-IT" dirty="0"/>
          </a:p>
        </p:txBody>
      </p:sp>
      <p:sp>
        <p:nvSpPr>
          <p:cNvPr id="5" name="Footer Placeholder 4">
            <a:extLst>
              <a:ext uri="{FF2B5EF4-FFF2-40B4-BE49-F238E27FC236}">
                <a16:creationId xmlns:a16="http://schemas.microsoft.com/office/drawing/2014/main" id="{225DE320-E5FD-968A-C6EC-CC2CF003B907}"/>
              </a:ext>
            </a:extLst>
          </p:cNvPr>
          <p:cNvSpPr>
            <a:spLocks noGrp="1"/>
          </p:cNvSpPr>
          <p:nvPr>
            <p:ph type="ftr" sz="quarter" idx="11"/>
          </p:nvPr>
        </p:nvSpPr>
        <p:spPr/>
        <p:txBody>
          <a:bodyPr/>
          <a:lstStyle/>
          <a:p>
            <a:r>
              <a:rPr lang="en-GB"/>
              <a:t>R. Losito | Sustainability at CERN now and future | UK-HEP Forum | Abingdon</a:t>
            </a:r>
            <a:endParaRPr lang="it-IT" sz="1000" kern="1200" dirty="0">
              <a:solidFill>
                <a:schemeClr val="bg1"/>
              </a:solidFill>
              <a:latin typeface="+mn-lt"/>
              <a:ea typeface="+mn-ea"/>
              <a:cs typeface="+mn-cs"/>
            </a:endParaRPr>
          </a:p>
        </p:txBody>
      </p:sp>
      <p:sp>
        <p:nvSpPr>
          <p:cNvPr id="6" name="Slide Number Placeholder 5">
            <a:extLst>
              <a:ext uri="{FF2B5EF4-FFF2-40B4-BE49-F238E27FC236}">
                <a16:creationId xmlns:a16="http://schemas.microsoft.com/office/drawing/2014/main" id="{C9762714-DAB8-3F6E-8E61-632A935273B1}"/>
              </a:ext>
            </a:extLst>
          </p:cNvPr>
          <p:cNvSpPr>
            <a:spLocks noGrp="1"/>
          </p:cNvSpPr>
          <p:nvPr>
            <p:ph type="sldNum" sz="quarter" idx="12"/>
          </p:nvPr>
        </p:nvSpPr>
        <p:spPr/>
        <p:txBody>
          <a:bodyPr/>
          <a:lstStyle/>
          <a:p>
            <a:fld id="{36B5EA5A-BC32-A742-B11B-8E7414D5B535}" type="slidenum">
              <a:rPr lang="en-US" smtClean="0"/>
              <a:pPr/>
              <a:t>16</a:t>
            </a:fld>
            <a:endParaRPr lang="en-US" dirty="0"/>
          </a:p>
        </p:txBody>
      </p:sp>
      <p:pic>
        <p:nvPicPr>
          <p:cNvPr id="7" name="Picture 6">
            <a:extLst>
              <a:ext uri="{FF2B5EF4-FFF2-40B4-BE49-F238E27FC236}">
                <a16:creationId xmlns:a16="http://schemas.microsoft.com/office/drawing/2014/main" id="{1ECFEBFC-8E62-DA16-B91A-70D73B34CD45}"/>
              </a:ext>
            </a:extLst>
          </p:cNvPr>
          <p:cNvPicPr>
            <a:picLocks noChangeAspect="1"/>
          </p:cNvPicPr>
          <p:nvPr/>
        </p:nvPicPr>
        <p:blipFill>
          <a:blip r:embed="rId2"/>
          <a:stretch>
            <a:fillRect/>
          </a:stretch>
        </p:blipFill>
        <p:spPr>
          <a:xfrm>
            <a:off x="5517931" y="1782869"/>
            <a:ext cx="6531532" cy="4229946"/>
          </a:xfrm>
          <a:prstGeom prst="rect">
            <a:avLst/>
          </a:prstGeom>
        </p:spPr>
      </p:pic>
      <p:sp>
        <p:nvSpPr>
          <p:cNvPr id="8" name="Date Placeholder 7">
            <a:extLst>
              <a:ext uri="{FF2B5EF4-FFF2-40B4-BE49-F238E27FC236}">
                <a16:creationId xmlns:a16="http://schemas.microsoft.com/office/drawing/2014/main" id="{A0508EA7-A679-5CCE-3417-16F283C55644}"/>
              </a:ext>
            </a:extLst>
          </p:cNvPr>
          <p:cNvSpPr>
            <a:spLocks noGrp="1"/>
          </p:cNvSpPr>
          <p:nvPr>
            <p:ph type="dt" sz="half" idx="10"/>
          </p:nvPr>
        </p:nvSpPr>
        <p:spPr/>
        <p:txBody>
          <a:bodyPr/>
          <a:lstStyle/>
          <a:p>
            <a:r>
              <a:rPr lang="en-US"/>
              <a:t>26 November 2024</a:t>
            </a:r>
            <a:endParaRPr lang="en-US" dirty="0"/>
          </a:p>
        </p:txBody>
      </p:sp>
    </p:spTree>
    <p:extLst>
      <p:ext uri="{BB962C8B-B14F-4D97-AF65-F5344CB8AC3E}">
        <p14:creationId xmlns:p14="http://schemas.microsoft.com/office/powerpoint/2010/main" val="174546493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9FBF0CF-EDE8-292E-A1F0-ED527B69F5DE}"/>
              </a:ext>
            </a:extLst>
          </p:cNvPr>
          <p:cNvSpPr>
            <a:spLocks noGrp="1"/>
          </p:cNvSpPr>
          <p:nvPr>
            <p:ph type="title"/>
          </p:nvPr>
        </p:nvSpPr>
        <p:spPr/>
        <p:txBody>
          <a:bodyPr/>
          <a:lstStyle/>
          <a:p>
            <a:r>
              <a:rPr kumimoji="0" lang="en-GB" sz="3100" b="1" i="0" u="none" strike="noStrike" kern="1200" cap="none" spc="0" normalizeH="0" baseline="0" noProof="0" dirty="0">
                <a:ln>
                  <a:noFill/>
                </a:ln>
                <a:solidFill>
                  <a:srgbClr val="303030"/>
                </a:solidFill>
                <a:effectLst/>
                <a:uLnTx/>
                <a:uFillTx/>
                <a:latin typeface="Calibri" panose="020F0502020204030204" pitchFamily="34" charset="0"/>
                <a:ea typeface="+mj-ea"/>
                <a:cs typeface="Calibri" panose="020F0502020204030204" pitchFamily="34" charset="0"/>
              </a:rPr>
              <a:t>CERN High priority environmental objectives – Horizon 2025</a:t>
            </a:r>
            <a:endParaRPr lang="en-US" dirty="0"/>
          </a:p>
        </p:txBody>
      </p:sp>
      <p:sp>
        <p:nvSpPr>
          <p:cNvPr id="5" name="Footer Placeholder 4">
            <a:extLst>
              <a:ext uri="{FF2B5EF4-FFF2-40B4-BE49-F238E27FC236}">
                <a16:creationId xmlns:a16="http://schemas.microsoft.com/office/drawing/2014/main" id="{504BDCC8-6C2E-8795-544A-86F4AF56B08B}"/>
              </a:ext>
            </a:extLst>
          </p:cNvPr>
          <p:cNvSpPr>
            <a:spLocks noGrp="1"/>
          </p:cNvSpPr>
          <p:nvPr>
            <p:ph type="ftr" sz="quarter" idx="11"/>
          </p:nvPr>
        </p:nvSpPr>
        <p:spPr/>
        <p:txBody>
          <a:bodyPr/>
          <a:lstStyle/>
          <a:p>
            <a:r>
              <a:rPr lang="en-GB"/>
              <a:t>R. Losito | Sustainability at CERN now and future | UK-HEP Forum | Abingdon</a:t>
            </a:r>
            <a:endParaRPr lang="en-US" dirty="0"/>
          </a:p>
        </p:txBody>
      </p:sp>
      <p:sp>
        <p:nvSpPr>
          <p:cNvPr id="6" name="Slide Number Placeholder 5">
            <a:extLst>
              <a:ext uri="{FF2B5EF4-FFF2-40B4-BE49-F238E27FC236}">
                <a16:creationId xmlns:a16="http://schemas.microsoft.com/office/drawing/2014/main" id="{02E46E36-8FA2-5CB4-A953-A848804D52F2}"/>
              </a:ext>
            </a:extLst>
          </p:cNvPr>
          <p:cNvSpPr>
            <a:spLocks noGrp="1"/>
          </p:cNvSpPr>
          <p:nvPr>
            <p:ph type="sldNum" sz="quarter" idx="12"/>
          </p:nvPr>
        </p:nvSpPr>
        <p:spPr/>
        <p:txBody>
          <a:bodyPr/>
          <a:lstStyle/>
          <a:p>
            <a:fld id="{36B5EA5A-BC32-A742-B11B-8E7414D5B535}" type="slidenum">
              <a:rPr lang="en-US" smtClean="0"/>
              <a:pPr/>
              <a:t>17</a:t>
            </a:fld>
            <a:endParaRPr lang="en-US" dirty="0"/>
          </a:p>
        </p:txBody>
      </p:sp>
      <p:grpSp>
        <p:nvGrpSpPr>
          <p:cNvPr id="2" name="Group 1">
            <a:extLst>
              <a:ext uri="{FF2B5EF4-FFF2-40B4-BE49-F238E27FC236}">
                <a16:creationId xmlns:a16="http://schemas.microsoft.com/office/drawing/2014/main" id="{F8F95F0D-4511-CFCF-12B3-B17A41E4324E}"/>
              </a:ext>
            </a:extLst>
          </p:cNvPr>
          <p:cNvGrpSpPr/>
          <p:nvPr/>
        </p:nvGrpSpPr>
        <p:grpSpPr>
          <a:xfrm>
            <a:off x="261478" y="2013970"/>
            <a:ext cx="11591969" cy="3086668"/>
            <a:chOff x="261478" y="1322597"/>
            <a:chExt cx="11591969" cy="3086668"/>
          </a:xfrm>
        </p:grpSpPr>
        <p:sp>
          <p:nvSpPr>
            <p:cNvPr id="7" name="Content Placeholder 9">
              <a:extLst>
                <a:ext uri="{FF2B5EF4-FFF2-40B4-BE49-F238E27FC236}">
                  <a16:creationId xmlns:a16="http://schemas.microsoft.com/office/drawing/2014/main" id="{61109BBC-4D09-D6A2-6A28-423109344E83}"/>
                </a:ext>
              </a:extLst>
            </p:cNvPr>
            <p:cNvSpPr txBox="1">
              <a:spLocks/>
            </p:cNvSpPr>
            <p:nvPr/>
          </p:nvSpPr>
          <p:spPr>
            <a:xfrm>
              <a:off x="3149150" y="1439335"/>
              <a:ext cx="8704297" cy="1065741"/>
            </a:xfrm>
            <a:prstGeom prst="rect">
              <a:avLst/>
            </a:prstGeom>
          </p:spPr>
          <p:txBody>
            <a:bodyPr vert="horz" lIns="0" tIns="0" rIns="0" bIns="0" rtlCol="0">
              <a:normAutofit/>
            </a:bodyPr>
            <a:lstStyle>
              <a:lvl1pPr marL="0" indent="0" algn="l" defTabSz="914377" rtl="0" eaLnBrk="1" latinLnBrk="0" hangingPunct="1">
                <a:lnSpc>
                  <a:spcPct val="90000"/>
                </a:lnSpc>
                <a:spcBef>
                  <a:spcPts val="1800"/>
                </a:spcBef>
                <a:spcAft>
                  <a:spcPts val="400"/>
                </a:spcAft>
                <a:buFont typeface="Arial"/>
                <a:buNone/>
                <a:tabLst/>
                <a:defRPr sz="2100" b="1" kern="1200">
                  <a:solidFill>
                    <a:schemeClr val="tx2"/>
                  </a:solidFill>
                  <a:latin typeface="+mn-lt"/>
                  <a:ea typeface="+mn-ea"/>
                  <a:cs typeface="+mn-cs"/>
                </a:defRPr>
              </a:lvl1pPr>
              <a:lvl2pPr marL="323992" indent="-323992" algn="l" defTabSz="914377" rtl="0" eaLnBrk="1" latinLnBrk="0" hangingPunct="1">
                <a:lnSpc>
                  <a:spcPct val="100000"/>
                </a:lnSpc>
                <a:spcBef>
                  <a:spcPts val="500"/>
                </a:spcBef>
                <a:spcAft>
                  <a:spcPts val="300"/>
                </a:spcAft>
                <a:buFont typeface="Arial" charset="0"/>
                <a:buChar char="•"/>
                <a:tabLst/>
                <a:defRPr sz="1800" kern="1200">
                  <a:solidFill>
                    <a:schemeClr val="tx2"/>
                  </a:solidFill>
                  <a:latin typeface="+mn-lt"/>
                  <a:ea typeface="+mn-ea"/>
                  <a:cs typeface="+mn-cs"/>
                </a:defRPr>
              </a:lvl2pPr>
              <a:lvl3pPr marL="647984" indent="-323992" algn="l" defTabSz="914377" rtl="0" eaLnBrk="1" latinLnBrk="0" hangingPunct="1">
                <a:lnSpc>
                  <a:spcPct val="100000"/>
                </a:lnSpc>
                <a:spcBef>
                  <a:spcPts val="500"/>
                </a:spcBef>
                <a:spcAft>
                  <a:spcPts val="300"/>
                </a:spcAft>
                <a:buSzPct val="100000"/>
                <a:buFont typeface="Arial" panose="020B0604020202020204" pitchFamily="34" charset="0"/>
                <a:buChar char="•"/>
                <a:tabLst/>
                <a:defRPr sz="1700" kern="1200">
                  <a:solidFill>
                    <a:schemeClr val="tx2"/>
                  </a:solidFill>
                  <a:latin typeface="+mn-lt"/>
                  <a:ea typeface="+mn-ea"/>
                  <a:cs typeface="+mn-cs"/>
                </a:defRPr>
              </a:lvl3pPr>
              <a:lvl4pPr marL="971976" indent="-323992" algn="l" defTabSz="914377" rtl="0" eaLnBrk="1" latinLnBrk="0" hangingPunct="1">
                <a:lnSpc>
                  <a:spcPct val="100000"/>
                </a:lnSpc>
                <a:spcBef>
                  <a:spcPts val="500"/>
                </a:spcBef>
                <a:spcAft>
                  <a:spcPts val="300"/>
                </a:spcAft>
                <a:buSzPct val="100000"/>
                <a:buFont typeface="Arial" charset="0"/>
                <a:buChar char="•"/>
                <a:tabLst/>
                <a:defRPr sz="1600" kern="1200">
                  <a:solidFill>
                    <a:schemeClr val="tx2"/>
                  </a:solidFill>
                  <a:latin typeface="+mn-lt"/>
                  <a:ea typeface="+mn-ea"/>
                  <a:cs typeface="+mn-cs"/>
                </a:defRPr>
              </a:lvl4pPr>
              <a:lvl5pPr marL="2057349" indent="-228594" algn="l" defTabSz="914377" rtl="0" eaLnBrk="1" latinLnBrk="0" hangingPunct="1">
                <a:lnSpc>
                  <a:spcPct val="90000"/>
                </a:lnSpc>
                <a:spcBef>
                  <a:spcPts val="500"/>
                </a:spcBef>
                <a:buSzPct val="100000"/>
                <a:buFont typeface="Arial" charset="0"/>
                <a:buChar char="•"/>
                <a:defRPr sz="1600" kern="1200">
                  <a:solidFill>
                    <a:schemeClr val="tx2">
                      <a:lumMod val="50000"/>
                    </a:schemeClr>
                  </a:solidFill>
                  <a:latin typeface="+mn-lt"/>
                  <a:ea typeface="+mn-ea"/>
                  <a:cs typeface="+mn-cs"/>
                </a:defRPr>
              </a:lvl5pPr>
              <a:lvl6pPr marL="2514537"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defTabSz="914400">
                <a:lnSpc>
                  <a:spcPct val="120000"/>
                </a:lnSpc>
                <a:spcBef>
                  <a:spcPts val="0"/>
                </a:spcBef>
                <a:spcAft>
                  <a:spcPts val="600"/>
                </a:spcAft>
                <a:defRPr/>
              </a:pPr>
              <a:r>
                <a:rPr lang="en-GB" sz="1900" b="0">
                  <a:latin typeface="Calibri" panose="020F0502020204030204" pitchFamily="34" charset="0"/>
                  <a:cs typeface="Calibri" panose="020F0502020204030204" pitchFamily="34" charset="0"/>
                </a:rPr>
                <a:t>The laboratory is committed to limiting rises in electricity consumption to 5% up to the end of Run 3 (baseline 2018) – Target max 1314 GWh/y</a:t>
              </a:r>
              <a:endParaRPr lang="en-GB" sz="19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9" name="Picture 8">
              <a:extLst>
                <a:ext uri="{FF2B5EF4-FFF2-40B4-BE49-F238E27FC236}">
                  <a16:creationId xmlns:a16="http://schemas.microsoft.com/office/drawing/2014/main" id="{C4B4E38C-8C12-73A8-C999-135ABB481C89}"/>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261478" y="2302316"/>
              <a:ext cx="2505457" cy="440897"/>
            </a:xfrm>
            <a:prstGeom prst="rect">
              <a:avLst/>
            </a:prstGeom>
          </p:spPr>
        </p:pic>
        <p:pic>
          <p:nvPicPr>
            <p:cNvPr id="10" name="Picture 9">
              <a:extLst>
                <a:ext uri="{FF2B5EF4-FFF2-40B4-BE49-F238E27FC236}">
                  <a16:creationId xmlns:a16="http://schemas.microsoft.com/office/drawing/2014/main" id="{62288B68-6025-F8D9-AE52-55DDAB3B1A01}"/>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261478" y="1322597"/>
              <a:ext cx="2505457" cy="440897"/>
            </a:xfrm>
            <a:prstGeom prst="rect">
              <a:avLst/>
            </a:prstGeom>
          </p:spPr>
        </p:pic>
        <p:pic>
          <p:nvPicPr>
            <p:cNvPr id="11" name="Picture 10">
              <a:extLst>
                <a:ext uri="{FF2B5EF4-FFF2-40B4-BE49-F238E27FC236}">
                  <a16:creationId xmlns:a16="http://schemas.microsoft.com/office/drawing/2014/main" id="{D94E83A7-73E9-0075-2003-D371A56E1CFA}"/>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261478" y="3259100"/>
              <a:ext cx="2542670" cy="685029"/>
            </a:xfrm>
            <a:prstGeom prst="rect">
              <a:avLst/>
            </a:prstGeom>
          </p:spPr>
        </p:pic>
        <p:sp>
          <p:nvSpPr>
            <p:cNvPr id="12" name="Content Placeholder 9">
              <a:extLst>
                <a:ext uri="{FF2B5EF4-FFF2-40B4-BE49-F238E27FC236}">
                  <a16:creationId xmlns:a16="http://schemas.microsoft.com/office/drawing/2014/main" id="{81AE2C7C-67D3-698C-0932-E955FF6A3912}"/>
                </a:ext>
              </a:extLst>
            </p:cNvPr>
            <p:cNvSpPr txBox="1">
              <a:spLocks/>
            </p:cNvSpPr>
            <p:nvPr/>
          </p:nvSpPr>
          <p:spPr>
            <a:xfrm>
              <a:off x="3149150" y="2392585"/>
              <a:ext cx="8704297" cy="1218661"/>
            </a:xfrm>
            <a:prstGeom prst="rect">
              <a:avLst/>
            </a:prstGeom>
          </p:spPr>
          <p:txBody>
            <a:bodyPr vert="horz" lIns="0" tIns="0" rIns="0" bIns="0" rtlCol="0">
              <a:normAutofit/>
            </a:bodyPr>
            <a:lstStyle>
              <a:lvl1pPr marL="0" indent="0" algn="l" defTabSz="914400" rtl="0" eaLnBrk="1" latinLnBrk="0" hangingPunct="1">
                <a:lnSpc>
                  <a:spcPct val="90000"/>
                </a:lnSpc>
                <a:spcBef>
                  <a:spcPts val="1800"/>
                </a:spcBef>
                <a:spcAft>
                  <a:spcPts val="400"/>
                </a:spcAft>
                <a:buFont typeface="Arial"/>
                <a:buNone/>
                <a:tabLst/>
                <a:defRPr sz="2100" b="1" kern="1200">
                  <a:solidFill>
                    <a:schemeClr val="tx2">
                      <a:lumMod val="50000"/>
                    </a:schemeClr>
                  </a:solidFill>
                  <a:latin typeface="+mn-lt"/>
                  <a:ea typeface="+mn-ea"/>
                  <a:cs typeface="+mn-cs"/>
                </a:defRPr>
              </a:lvl1pPr>
              <a:lvl2pPr marL="323850" indent="-324000" algn="l" defTabSz="914400" rtl="0" eaLnBrk="1" latinLnBrk="0" hangingPunct="1">
                <a:lnSpc>
                  <a:spcPct val="100000"/>
                </a:lnSpc>
                <a:spcBef>
                  <a:spcPts val="500"/>
                </a:spcBef>
                <a:spcAft>
                  <a:spcPts val="300"/>
                </a:spcAft>
                <a:buFont typeface="Arial" charset="0"/>
                <a:buChar char="•"/>
                <a:tabLst/>
                <a:defRPr sz="1800" kern="1200">
                  <a:solidFill>
                    <a:schemeClr val="tx2">
                      <a:lumMod val="50000"/>
                    </a:schemeClr>
                  </a:solidFill>
                  <a:latin typeface="+mn-lt"/>
                  <a:ea typeface="+mn-ea"/>
                  <a:cs typeface="+mn-cs"/>
                </a:defRPr>
              </a:lvl2pPr>
              <a:lvl3pPr marL="648000" indent="-324000" algn="l" defTabSz="914400" rtl="0" eaLnBrk="1" latinLnBrk="0" hangingPunct="1">
                <a:lnSpc>
                  <a:spcPct val="100000"/>
                </a:lnSpc>
                <a:spcBef>
                  <a:spcPts val="500"/>
                </a:spcBef>
                <a:spcAft>
                  <a:spcPts val="300"/>
                </a:spcAft>
                <a:buFont typeface="Arial" panose="020B0604020202020204" pitchFamily="34" charset="0"/>
                <a:buChar char="•"/>
                <a:tabLst/>
                <a:defRPr sz="1700" kern="1200">
                  <a:solidFill>
                    <a:schemeClr val="tx2">
                      <a:lumMod val="50000"/>
                    </a:schemeClr>
                  </a:solidFill>
                  <a:latin typeface="+mn-lt"/>
                  <a:ea typeface="+mn-ea"/>
                  <a:cs typeface="+mn-cs"/>
                </a:defRPr>
              </a:lvl3pPr>
              <a:lvl4pPr marL="972000" indent="-324000" algn="l" defTabSz="914400" rtl="0" eaLnBrk="1" latinLnBrk="0" hangingPunct="1">
                <a:lnSpc>
                  <a:spcPct val="100000"/>
                </a:lnSpc>
                <a:spcBef>
                  <a:spcPts val="500"/>
                </a:spcBef>
                <a:spcAft>
                  <a:spcPts val="300"/>
                </a:spcAft>
                <a:buFont typeface="Arial" panose="020B0604020202020204" pitchFamily="34" charset="0"/>
                <a:buChar char="•"/>
                <a:tabLst/>
                <a:defRPr sz="1600" kern="1200">
                  <a:solidFill>
                    <a:schemeClr val="tx2">
                      <a:lumMod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600" kern="1200">
                  <a:solidFill>
                    <a:schemeClr val="accent6"/>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nSpc>
                  <a:spcPct val="120000"/>
                </a:lnSpc>
                <a:spcBef>
                  <a:spcPts val="0"/>
                </a:spcBef>
                <a:spcAft>
                  <a:spcPts val="600"/>
                </a:spcAft>
                <a:defRPr/>
              </a:pPr>
              <a:r>
                <a:rPr lang="en-GB" sz="1900" b="0" dirty="0">
                  <a:latin typeface="Calibri" panose="020F0502020204030204" pitchFamily="34" charset="0"/>
                  <a:cs typeface="Calibri" panose="020F0502020204030204" pitchFamily="34" charset="0"/>
                </a:rPr>
                <a:t>CERN’s objective is to reduce direct CO</a:t>
              </a:r>
              <a:r>
                <a:rPr lang="en-GB" sz="1900" b="0" baseline="-25000" dirty="0">
                  <a:latin typeface="Calibri" panose="020F0502020204030204" pitchFamily="34" charset="0"/>
                  <a:cs typeface="Calibri" panose="020F0502020204030204" pitchFamily="34" charset="0"/>
                </a:rPr>
                <a:t>2</a:t>
              </a:r>
              <a:r>
                <a:rPr lang="en-GB" sz="1900" b="0" dirty="0">
                  <a:latin typeface="Calibri" panose="020F0502020204030204" pitchFamily="34" charset="0"/>
                  <a:cs typeface="Calibri" panose="020F0502020204030204" pitchFamily="34" charset="0"/>
                </a:rPr>
                <a:t>e emissions by 28% by the end of Run 3 (baseline 2018) – Target max 138 300 tCO</a:t>
              </a:r>
              <a:r>
                <a:rPr lang="en-GB" sz="1900" b="0" baseline="-25000" dirty="0">
                  <a:latin typeface="Calibri" panose="020F0502020204030204" pitchFamily="34" charset="0"/>
                  <a:cs typeface="Calibri" panose="020F0502020204030204" pitchFamily="34" charset="0"/>
                </a:rPr>
                <a:t>2</a:t>
              </a:r>
              <a:r>
                <a:rPr lang="en-GB" sz="1900" b="0" dirty="0">
                  <a:latin typeface="Calibri" panose="020F0502020204030204" pitchFamily="34" charset="0"/>
                  <a:cs typeface="Calibri" panose="020F0502020204030204" pitchFamily="34" charset="0"/>
                </a:rPr>
                <a:t>e </a:t>
              </a:r>
              <a:endParaRPr lang="en-GB" sz="19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
          <p:nvSpPr>
            <p:cNvPr id="13" name="Content Placeholder 9">
              <a:extLst>
                <a:ext uri="{FF2B5EF4-FFF2-40B4-BE49-F238E27FC236}">
                  <a16:creationId xmlns:a16="http://schemas.microsoft.com/office/drawing/2014/main" id="{C99ED9EE-8109-904B-80F6-B43EAF0FA558}"/>
                </a:ext>
              </a:extLst>
            </p:cNvPr>
            <p:cNvSpPr txBox="1">
              <a:spLocks/>
            </p:cNvSpPr>
            <p:nvPr/>
          </p:nvSpPr>
          <p:spPr>
            <a:xfrm>
              <a:off x="3123405" y="3343524"/>
              <a:ext cx="8704297" cy="1065741"/>
            </a:xfrm>
            <a:prstGeom prst="rect">
              <a:avLst/>
            </a:prstGeom>
          </p:spPr>
          <p:txBody>
            <a:bodyPr vert="horz" lIns="0" tIns="0" rIns="0" bIns="0" rtlCol="0">
              <a:normAutofit/>
            </a:bodyPr>
            <a:lstStyle>
              <a:lvl1pPr marL="0" indent="0" algn="l" defTabSz="914400" rtl="0" eaLnBrk="1" latinLnBrk="0" hangingPunct="1">
                <a:lnSpc>
                  <a:spcPct val="90000"/>
                </a:lnSpc>
                <a:spcBef>
                  <a:spcPts val="1800"/>
                </a:spcBef>
                <a:spcAft>
                  <a:spcPts val="400"/>
                </a:spcAft>
                <a:buFont typeface="Arial"/>
                <a:buNone/>
                <a:tabLst/>
                <a:defRPr sz="2100" b="1" kern="1200">
                  <a:solidFill>
                    <a:schemeClr val="tx2">
                      <a:lumMod val="50000"/>
                    </a:schemeClr>
                  </a:solidFill>
                  <a:latin typeface="+mn-lt"/>
                  <a:ea typeface="+mn-ea"/>
                  <a:cs typeface="+mn-cs"/>
                </a:defRPr>
              </a:lvl1pPr>
              <a:lvl2pPr marL="323850" indent="-324000" algn="l" defTabSz="914400" rtl="0" eaLnBrk="1" latinLnBrk="0" hangingPunct="1">
                <a:lnSpc>
                  <a:spcPct val="100000"/>
                </a:lnSpc>
                <a:spcBef>
                  <a:spcPts val="500"/>
                </a:spcBef>
                <a:spcAft>
                  <a:spcPts val="300"/>
                </a:spcAft>
                <a:buFont typeface="Arial" charset="0"/>
                <a:buChar char="•"/>
                <a:tabLst/>
                <a:defRPr sz="1800" kern="1200">
                  <a:solidFill>
                    <a:schemeClr val="tx2">
                      <a:lumMod val="50000"/>
                    </a:schemeClr>
                  </a:solidFill>
                  <a:latin typeface="+mn-lt"/>
                  <a:ea typeface="+mn-ea"/>
                  <a:cs typeface="+mn-cs"/>
                </a:defRPr>
              </a:lvl2pPr>
              <a:lvl3pPr marL="648000" indent="-324000" algn="l" defTabSz="914400" rtl="0" eaLnBrk="1" latinLnBrk="0" hangingPunct="1">
                <a:lnSpc>
                  <a:spcPct val="100000"/>
                </a:lnSpc>
                <a:spcBef>
                  <a:spcPts val="500"/>
                </a:spcBef>
                <a:spcAft>
                  <a:spcPts val="300"/>
                </a:spcAft>
                <a:buFont typeface="Arial" panose="020B0604020202020204" pitchFamily="34" charset="0"/>
                <a:buChar char="•"/>
                <a:tabLst/>
                <a:defRPr sz="1700" kern="1200">
                  <a:solidFill>
                    <a:schemeClr val="tx2">
                      <a:lumMod val="50000"/>
                    </a:schemeClr>
                  </a:solidFill>
                  <a:latin typeface="+mn-lt"/>
                  <a:ea typeface="+mn-ea"/>
                  <a:cs typeface="+mn-cs"/>
                </a:defRPr>
              </a:lvl3pPr>
              <a:lvl4pPr marL="972000" indent="-324000" algn="l" defTabSz="914400" rtl="0" eaLnBrk="1" latinLnBrk="0" hangingPunct="1">
                <a:lnSpc>
                  <a:spcPct val="100000"/>
                </a:lnSpc>
                <a:spcBef>
                  <a:spcPts val="500"/>
                </a:spcBef>
                <a:spcAft>
                  <a:spcPts val="300"/>
                </a:spcAft>
                <a:buFont typeface="Arial" panose="020B0604020202020204" pitchFamily="34" charset="0"/>
                <a:buChar char="•"/>
                <a:tabLst/>
                <a:defRPr sz="1600" kern="1200">
                  <a:solidFill>
                    <a:schemeClr val="tx2">
                      <a:lumMod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600" kern="1200">
                  <a:solidFill>
                    <a:schemeClr val="accent6"/>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nSpc>
                  <a:spcPct val="120000"/>
                </a:lnSpc>
                <a:spcBef>
                  <a:spcPts val="0"/>
                </a:spcBef>
                <a:spcAft>
                  <a:spcPts val="600"/>
                </a:spcAft>
                <a:defRPr/>
              </a:pPr>
              <a:r>
                <a:rPr lang="en-GB" sz="1900" b="0" dirty="0">
                  <a:latin typeface="Calibri" panose="020F0502020204030204" pitchFamily="34" charset="0"/>
                  <a:cs typeface="Calibri" panose="020F0502020204030204" pitchFamily="34" charset="0"/>
                </a:rPr>
                <a:t>The laboratory is committed to keeping the increase in its water consumption to 5% up to the end of Run 3 (baseline 2018) – Target max 3651 ML </a:t>
              </a:r>
              <a:endParaRPr lang="en-GB" sz="19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grpSp>
      <p:sp>
        <p:nvSpPr>
          <p:cNvPr id="8" name="Date Placeholder 7">
            <a:extLst>
              <a:ext uri="{FF2B5EF4-FFF2-40B4-BE49-F238E27FC236}">
                <a16:creationId xmlns:a16="http://schemas.microsoft.com/office/drawing/2014/main" id="{8E1A590A-CD69-1A1B-6BCD-75BF7048882A}"/>
              </a:ext>
            </a:extLst>
          </p:cNvPr>
          <p:cNvSpPr>
            <a:spLocks noGrp="1"/>
          </p:cNvSpPr>
          <p:nvPr>
            <p:ph type="dt" sz="half" idx="10"/>
          </p:nvPr>
        </p:nvSpPr>
        <p:spPr/>
        <p:txBody>
          <a:bodyPr/>
          <a:lstStyle/>
          <a:p>
            <a:r>
              <a:rPr lang="en-US"/>
              <a:t>26 November 2024</a:t>
            </a:r>
            <a:endParaRPr lang="en-US" dirty="0"/>
          </a:p>
        </p:txBody>
      </p:sp>
    </p:spTree>
    <p:extLst>
      <p:ext uri="{BB962C8B-B14F-4D97-AF65-F5344CB8AC3E}">
        <p14:creationId xmlns:p14="http://schemas.microsoft.com/office/powerpoint/2010/main" val="262105347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9FBF0CF-EDE8-292E-A1F0-ED527B69F5DE}"/>
              </a:ext>
            </a:extLst>
          </p:cNvPr>
          <p:cNvSpPr>
            <a:spLocks noGrp="1"/>
          </p:cNvSpPr>
          <p:nvPr>
            <p:ph type="title"/>
          </p:nvPr>
        </p:nvSpPr>
        <p:spPr/>
        <p:txBody>
          <a:bodyPr/>
          <a:lstStyle/>
          <a:p>
            <a:r>
              <a:rPr kumimoji="0" lang="en-GB" sz="3100" b="1" i="0" u="none" strike="noStrike" kern="1200" cap="none" spc="0" normalizeH="0" baseline="0" noProof="0" dirty="0">
                <a:ln>
                  <a:noFill/>
                </a:ln>
                <a:solidFill>
                  <a:srgbClr val="303030"/>
                </a:solidFill>
                <a:effectLst/>
                <a:uLnTx/>
                <a:uFillTx/>
                <a:latin typeface="Calibri" panose="020F0502020204030204" pitchFamily="34" charset="0"/>
                <a:ea typeface="+mj-ea"/>
                <a:cs typeface="Calibri" panose="020F0502020204030204" pitchFamily="34" charset="0"/>
              </a:rPr>
              <a:t>High priority – Horizon 2030</a:t>
            </a:r>
            <a:endParaRPr lang="en-US" dirty="0"/>
          </a:p>
        </p:txBody>
      </p:sp>
      <p:sp>
        <p:nvSpPr>
          <p:cNvPr id="5" name="Footer Placeholder 4">
            <a:extLst>
              <a:ext uri="{FF2B5EF4-FFF2-40B4-BE49-F238E27FC236}">
                <a16:creationId xmlns:a16="http://schemas.microsoft.com/office/drawing/2014/main" id="{504BDCC8-6C2E-8795-544A-86F4AF56B08B}"/>
              </a:ext>
            </a:extLst>
          </p:cNvPr>
          <p:cNvSpPr>
            <a:spLocks noGrp="1"/>
          </p:cNvSpPr>
          <p:nvPr>
            <p:ph type="ftr" sz="quarter" idx="11"/>
          </p:nvPr>
        </p:nvSpPr>
        <p:spPr/>
        <p:txBody>
          <a:bodyPr/>
          <a:lstStyle/>
          <a:p>
            <a:r>
              <a:rPr lang="en-GB"/>
              <a:t>R. Losito | Sustainability at CERN now and future | UK-HEP Forum | Abingdon</a:t>
            </a:r>
            <a:endParaRPr lang="en-US" dirty="0"/>
          </a:p>
        </p:txBody>
      </p:sp>
      <p:sp>
        <p:nvSpPr>
          <p:cNvPr id="6" name="Slide Number Placeholder 5">
            <a:extLst>
              <a:ext uri="{FF2B5EF4-FFF2-40B4-BE49-F238E27FC236}">
                <a16:creationId xmlns:a16="http://schemas.microsoft.com/office/drawing/2014/main" id="{02E46E36-8FA2-5CB4-A953-A848804D52F2}"/>
              </a:ext>
            </a:extLst>
          </p:cNvPr>
          <p:cNvSpPr>
            <a:spLocks noGrp="1"/>
          </p:cNvSpPr>
          <p:nvPr>
            <p:ph type="sldNum" sz="quarter" idx="12"/>
          </p:nvPr>
        </p:nvSpPr>
        <p:spPr/>
        <p:txBody>
          <a:bodyPr/>
          <a:lstStyle/>
          <a:p>
            <a:fld id="{36B5EA5A-BC32-A742-B11B-8E7414D5B535}" type="slidenum">
              <a:rPr lang="en-US" smtClean="0"/>
              <a:pPr/>
              <a:t>18</a:t>
            </a:fld>
            <a:endParaRPr lang="en-US" dirty="0"/>
          </a:p>
        </p:txBody>
      </p:sp>
      <p:sp>
        <p:nvSpPr>
          <p:cNvPr id="7" name="Content Placeholder 9">
            <a:extLst>
              <a:ext uri="{FF2B5EF4-FFF2-40B4-BE49-F238E27FC236}">
                <a16:creationId xmlns:a16="http://schemas.microsoft.com/office/drawing/2014/main" id="{9693E6F0-041F-43B1-C723-0C1B426F29FF}"/>
              </a:ext>
            </a:extLst>
          </p:cNvPr>
          <p:cNvSpPr>
            <a:spLocks noGrp="1"/>
          </p:cNvSpPr>
          <p:nvPr>
            <p:ph sz="half" idx="1"/>
          </p:nvPr>
        </p:nvSpPr>
        <p:spPr>
          <a:xfrm>
            <a:off x="2930960" y="1373849"/>
            <a:ext cx="8704297" cy="1065741"/>
          </a:xfrm>
        </p:spPr>
        <p:txBody>
          <a:bodyPr>
            <a:normAutofit fontScale="92500"/>
          </a:bodyPr>
          <a:lstStyle/>
          <a:p>
            <a:pPr lvl="0">
              <a:lnSpc>
                <a:spcPct val="120000"/>
              </a:lnSpc>
              <a:spcBef>
                <a:spcPts val="0"/>
              </a:spcBef>
              <a:spcAft>
                <a:spcPts val="600"/>
              </a:spcAft>
              <a:defRPr/>
            </a:pPr>
            <a:r>
              <a:rPr lang="en-GB" sz="1900" b="0" dirty="0">
                <a:solidFill>
                  <a:srgbClr val="262626"/>
                </a:solidFill>
                <a:latin typeface="Calibri" panose="020F0502020204030204" pitchFamily="34" charset="0"/>
                <a:cs typeface="Calibri" panose="020F0502020204030204" pitchFamily="34" charset="0"/>
              </a:rPr>
              <a:t>While the number of collisions will be multiplied by a factor of  5 to 7.5  during RUN4 (2030-2033) with respect to the nominal LHC design, CERN commits to limiting its electricity consumption to 1.5 TWh/y – This equates to an increase of 14%, compared to 2025 objective </a:t>
            </a:r>
            <a:endParaRPr lang="en-GB" sz="1900" dirty="0">
              <a:solidFill>
                <a:srgbClr val="262626"/>
              </a:solidFill>
              <a:effectLst>
                <a:outerShdw blurRad="38100" dist="38100" dir="2700000" algn="tl">
                  <a:srgbClr val="000000">
                    <a:alpha val="43137"/>
                  </a:srgbClr>
                </a:outerShdw>
              </a:effectLst>
              <a:highlight>
                <a:srgbClr val="FFFF00"/>
              </a:highlight>
              <a:latin typeface="Calibri" panose="020F0502020204030204" pitchFamily="34" charset="0"/>
              <a:cs typeface="Calibri" panose="020F0502020204030204" pitchFamily="34" charset="0"/>
            </a:endParaRPr>
          </a:p>
        </p:txBody>
      </p:sp>
      <p:pic>
        <p:nvPicPr>
          <p:cNvPr id="9" name="Picture 8">
            <a:extLst>
              <a:ext uri="{FF2B5EF4-FFF2-40B4-BE49-F238E27FC236}">
                <a16:creationId xmlns:a16="http://schemas.microsoft.com/office/drawing/2014/main" id="{C717F299-A791-89AE-7242-7FCF7A78460F}"/>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241048" y="2653435"/>
            <a:ext cx="2505457" cy="440897"/>
          </a:xfrm>
          <a:prstGeom prst="rect">
            <a:avLst/>
          </a:prstGeom>
        </p:spPr>
      </p:pic>
      <p:pic>
        <p:nvPicPr>
          <p:cNvPr id="10" name="Picture 9">
            <a:extLst>
              <a:ext uri="{FF2B5EF4-FFF2-40B4-BE49-F238E27FC236}">
                <a16:creationId xmlns:a16="http://schemas.microsoft.com/office/drawing/2014/main" id="{CD80170C-21BC-92B3-07DB-21EEB9E55EA5}"/>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241048" y="1269652"/>
            <a:ext cx="2505457" cy="440897"/>
          </a:xfrm>
          <a:prstGeom prst="rect">
            <a:avLst/>
          </a:prstGeom>
        </p:spPr>
      </p:pic>
      <p:pic>
        <p:nvPicPr>
          <p:cNvPr id="11" name="Picture 10">
            <a:extLst>
              <a:ext uri="{FF2B5EF4-FFF2-40B4-BE49-F238E27FC236}">
                <a16:creationId xmlns:a16="http://schemas.microsoft.com/office/drawing/2014/main" id="{573A7951-AB02-63A8-DB62-68F04BC59E22}"/>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246363" y="3746968"/>
            <a:ext cx="2542670" cy="685029"/>
          </a:xfrm>
          <a:prstGeom prst="rect">
            <a:avLst/>
          </a:prstGeom>
        </p:spPr>
      </p:pic>
      <p:sp>
        <p:nvSpPr>
          <p:cNvPr id="12" name="Content Placeholder 9">
            <a:extLst>
              <a:ext uri="{FF2B5EF4-FFF2-40B4-BE49-F238E27FC236}">
                <a16:creationId xmlns:a16="http://schemas.microsoft.com/office/drawing/2014/main" id="{260F3C7A-184B-6F4D-C0C0-64D643C3B3FD}"/>
              </a:ext>
            </a:extLst>
          </p:cNvPr>
          <p:cNvSpPr txBox="1">
            <a:spLocks/>
          </p:cNvSpPr>
          <p:nvPr/>
        </p:nvSpPr>
        <p:spPr>
          <a:xfrm>
            <a:off x="2971959" y="3720189"/>
            <a:ext cx="8704297" cy="1065741"/>
          </a:xfrm>
          <a:prstGeom prst="rect">
            <a:avLst/>
          </a:prstGeom>
        </p:spPr>
        <p:txBody>
          <a:bodyPr vert="horz" lIns="0" tIns="0" rIns="0" bIns="0" rtlCol="0">
            <a:normAutofit/>
          </a:bodyPr>
          <a:lstStyle>
            <a:lvl1pPr marL="0" indent="0" algn="l" defTabSz="914400" rtl="0" eaLnBrk="1" latinLnBrk="0" hangingPunct="1">
              <a:lnSpc>
                <a:spcPct val="90000"/>
              </a:lnSpc>
              <a:spcBef>
                <a:spcPts val="1800"/>
              </a:spcBef>
              <a:spcAft>
                <a:spcPts val="400"/>
              </a:spcAft>
              <a:buFont typeface="Arial"/>
              <a:buNone/>
              <a:tabLst/>
              <a:defRPr sz="2100" b="1" kern="1200">
                <a:solidFill>
                  <a:schemeClr val="tx2">
                    <a:lumMod val="50000"/>
                  </a:schemeClr>
                </a:solidFill>
                <a:latin typeface="+mn-lt"/>
                <a:ea typeface="+mn-ea"/>
                <a:cs typeface="+mn-cs"/>
              </a:defRPr>
            </a:lvl1pPr>
            <a:lvl2pPr marL="323850" indent="-324000" algn="l" defTabSz="914400" rtl="0" eaLnBrk="1" latinLnBrk="0" hangingPunct="1">
              <a:lnSpc>
                <a:spcPct val="100000"/>
              </a:lnSpc>
              <a:spcBef>
                <a:spcPts val="500"/>
              </a:spcBef>
              <a:spcAft>
                <a:spcPts val="300"/>
              </a:spcAft>
              <a:buFont typeface="Arial" charset="0"/>
              <a:buChar char="•"/>
              <a:tabLst/>
              <a:defRPr sz="1800" kern="1200">
                <a:solidFill>
                  <a:schemeClr val="tx2">
                    <a:lumMod val="50000"/>
                  </a:schemeClr>
                </a:solidFill>
                <a:latin typeface="+mn-lt"/>
                <a:ea typeface="+mn-ea"/>
                <a:cs typeface="+mn-cs"/>
              </a:defRPr>
            </a:lvl2pPr>
            <a:lvl3pPr marL="648000" indent="-324000" algn="l" defTabSz="914400" rtl="0" eaLnBrk="1" latinLnBrk="0" hangingPunct="1">
              <a:lnSpc>
                <a:spcPct val="100000"/>
              </a:lnSpc>
              <a:spcBef>
                <a:spcPts val="500"/>
              </a:spcBef>
              <a:spcAft>
                <a:spcPts val="300"/>
              </a:spcAft>
              <a:buFont typeface="Arial" panose="020B0604020202020204" pitchFamily="34" charset="0"/>
              <a:buChar char="•"/>
              <a:tabLst/>
              <a:defRPr sz="1700" kern="1200">
                <a:solidFill>
                  <a:schemeClr val="tx2">
                    <a:lumMod val="50000"/>
                  </a:schemeClr>
                </a:solidFill>
                <a:latin typeface="+mn-lt"/>
                <a:ea typeface="+mn-ea"/>
                <a:cs typeface="+mn-cs"/>
              </a:defRPr>
            </a:lvl3pPr>
            <a:lvl4pPr marL="972000" indent="-324000" algn="l" defTabSz="914400" rtl="0" eaLnBrk="1" latinLnBrk="0" hangingPunct="1">
              <a:lnSpc>
                <a:spcPct val="100000"/>
              </a:lnSpc>
              <a:spcBef>
                <a:spcPts val="500"/>
              </a:spcBef>
              <a:spcAft>
                <a:spcPts val="300"/>
              </a:spcAft>
              <a:buFont typeface="Arial" panose="020B0604020202020204" pitchFamily="34" charset="0"/>
              <a:buChar char="•"/>
              <a:tabLst/>
              <a:defRPr sz="1600" kern="1200">
                <a:solidFill>
                  <a:schemeClr val="tx2">
                    <a:lumMod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600" kern="1200">
                <a:solidFill>
                  <a:schemeClr val="accent6"/>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nSpc>
                <a:spcPct val="120000"/>
              </a:lnSpc>
              <a:spcBef>
                <a:spcPts val="0"/>
              </a:spcBef>
              <a:spcAft>
                <a:spcPts val="600"/>
              </a:spcAft>
              <a:defRPr/>
            </a:pPr>
            <a:r>
              <a:rPr lang="en-GB" sz="1900" b="0" dirty="0">
                <a:latin typeface="Calibri" panose="020F0502020204030204" pitchFamily="34" charset="0"/>
                <a:cs typeface="Calibri" panose="020F0502020204030204" pitchFamily="34" charset="0"/>
              </a:rPr>
              <a:t>Despite a growing demand for cooling water, CERN will strive to keep the water consumption below 3600 ML</a:t>
            </a:r>
            <a:endParaRPr lang="en-GB" sz="19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
        <p:nvSpPr>
          <p:cNvPr id="14" name="Content Placeholder 9">
            <a:extLst>
              <a:ext uri="{FF2B5EF4-FFF2-40B4-BE49-F238E27FC236}">
                <a16:creationId xmlns:a16="http://schemas.microsoft.com/office/drawing/2014/main" id="{59F6B9D1-0CBA-D5A2-67EA-4275ADC14468}"/>
              </a:ext>
            </a:extLst>
          </p:cNvPr>
          <p:cNvSpPr txBox="1">
            <a:spLocks/>
          </p:cNvSpPr>
          <p:nvPr/>
        </p:nvSpPr>
        <p:spPr>
          <a:xfrm>
            <a:off x="2930960" y="2644813"/>
            <a:ext cx="8704297" cy="1218661"/>
          </a:xfrm>
          <a:prstGeom prst="rect">
            <a:avLst/>
          </a:prstGeom>
        </p:spPr>
        <p:txBody>
          <a:bodyPr vert="horz" lIns="0" tIns="0" rIns="0" bIns="0" rtlCol="0">
            <a:noAutofit/>
          </a:bodyPr>
          <a:lstStyle>
            <a:lvl1pPr marL="0" indent="0" algn="l" defTabSz="914400" rtl="0" eaLnBrk="1" latinLnBrk="0" hangingPunct="1">
              <a:lnSpc>
                <a:spcPct val="90000"/>
              </a:lnSpc>
              <a:spcBef>
                <a:spcPts val="1800"/>
              </a:spcBef>
              <a:spcAft>
                <a:spcPts val="400"/>
              </a:spcAft>
              <a:buFont typeface="Arial"/>
              <a:buNone/>
              <a:tabLst/>
              <a:defRPr sz="2100" b="1" kern="1200">
                <a:solidFill>
                  <a:schemeClr val="tx2">
                    <a:lumMod val="50000"/>
                  </a:schemeClr>
                </a:solidFill>
                <a:latin typeface="+mn-lt"/>
                <a:ea typeface="+mn-ea"/>
                <a:cs typeface="+mn-cs"/>
              </a:defRPr>
            </a:lvl1pPr>
            <a:lvl2pPr marL="323850" indent="-324000" algn="l" defTabSz="914400" rtl="0" eaLnBrk="1" latinLnBrk="0" hangingPunct="1">
              <a:lnSpc>
                <a:spcPct val="100000"/>
              </a:lnSpc>
              <a:spcBef>
                <a:spcPts val="500"/>
              </a:spcBef>
              <a:spcAft>
                <a:spcPts val="300"/>
              </a:spcAft>
              <a:buFont typeface="Arial" charset="0"/>
              <a:buChar char="•"/>
              <a:tabLst/>
              <a:defRPr sz="1800" kern="1200">
                <a:solidFill>
                  <a:schemeClr val="tx2">
                    <a:lumMod val="50000"/>
                  </a:schemeClr>
                </a:solidFill>
                <a:latin typeface="+mn-lt"/>
                <a:ea typeface="+mn-ea"/>
                <a:cs typeface="+mn-cs"/>
              </a:defRPr>
            </a:lvl2pPr>
            <a:lvl3pPr marL="648000" indent="-324000" algn="l" defTabSz="914400" rtl="0" eaLnBrk="1" latinLnBrk="0" hangingPunct="1">
              <a:lnSpc>
                <a:spcPct val="100000"/>
              </a:lnSpc>
              <a:spcBef>
                <a:spcPts val="500"/>
              </a:spcBef>
              <a:spcAft>
                <a:spcPts val="300"/>
              </a:spcAft>
              <a:buFont typeface="Arial" panose="020B0604020202020204" pitchFamily="34" charset="0"/>
              <a:buChar char="•"/>
              <a:tabLst/>
              <a:defRPr sz="1700" kern="1200">
                <a:solidFill>
                  <a:schemeClr val="tx2">
                    <a:lumMod val="50000"/>
                  </a:schemeClr>
                </a:solidFill>
                <a:latin typeface="+mn-lt"/>
                <a:ea typeface="+mn-ea"/>
                <a:cs typeface="+mn-cs"/>
              </a:defRPr>
            </a:lvl3pPr>
            <a:lvl4pPr marL="972000" indent="-324000" algn="l" defTabSz="914400" rtl="0" eaLnBrk="1" latinLnBrk="0" hangingPunct="1">
              <a:lnSpc>
                <a:spcPct val="100000"/>
              </a:lnSpc>
              <a:spcBef>
                <a:spcPts val="500"/>
              </a:spcBef>
              <a:spcAft>
                <a:spcPts val="300"/>
              </a:spcAft>
              <a:buFont typeface="Arial" panose="020B0604020202020204" pitchFamily="34" charset="0"/>
              <a:buChar char="•"/>
              <a:tabLst/>
              <a:defRPr sz="1600" kern="1200">
                <a:solidFill>
                  <a:schemeClr val="tx2">
                    <a:lumMod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600" kern="1200">
                <a:solidFill>
                  <a:schemeClr val="accent6"/>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nSpc>
                <a:spcPct val="120000"/>
              </a:lnSpc>
              <a:spcBef>
                <a:spcPts val="0"/>
              </a:spcBef>
              <a:spcAft>
                <a:spcPts val="600"/>
              </a:spcAft>
              <a:defRPr/>
            </a:pPr>
            <a:r>
              <a:rPr lang="en-GB" sz="1900" b="0" dirty="0">
                <a:latin typeface="Calibri" panose="020F0502020204030204" pitchFamily="34" charset="0"/>
                <a:cs typeface="Calibri" panose="020F0502020204030204" pitchFamily="34" charset="0"/>
              </a:rPr>
              <a:t>Direct CO</a:t>
            </a:r>
            <a:r>
              <a:rPr lang="en-GB" sz="1900" b="0" baseline="-25000" dirty="0">
                <a:latin typeface="Calibri" panose="020F0502020204030204" pitchFamily="34" charset="0"/>
                <a:cs typeface="Calibri" panose="020F0502020204030204" pitchFamily="34" charset="0"/>
              </a:rPr>
              <a:t>2</a:t>
            </a:r>
            <a:r>
              <a:rPr lang="en-GB" sz="1900" b="0" dirty="0">
                <a:latin typeface="Calibri" panose="020F0502020204030204" pitchFamily="34" charset="0"/>
                <a:cs typeface="Calibri" panose="020F0502020204030204" pitchFamily="34" charset="0"/>
              </a:rPr>
              <a:t>e emissions are linked to CERN’s core operations. CERN’s objective is to reduce them by 50% vs baseline 2018</a:t>
            </a:r>
          </a:p>
        </p:txBody>
      </p:sp>
      <p:sp>
        <p:nvSpPr>
          <p:cNvPr id="2" name="Date Placeholder 1">
            <a:extLst>
              <a:ext uri="{FF2B5EF4-FFF2-40B4-BE49-F238E27FC236}">
                <a16:creationId xmlns:a16="http://schemas.microsoft.com/office/drawing/2014/main" id="{376D8706-24FE-048B-26FD-A9404346C386}"/>
              </a:ext>
            </a:extLst>
          </p:cNvPr>
          <p:cNvSpPr>
            <a:spLocks noGrp="1"/>
          </p:cNvSpPr>
          <p:nvPr>
            <p:ph type="dt" sz="half" idx="10"/>
          </p:nvPr>
        </p:nvSpPr>
        <p:spPr/>
        <p:txBody>
          <a:bodyPr/>
          <a:lstStyle/>
          <a:p>
            <a:r>
              <a:rPr lang="en-US"/>
              <a:t>26 November 2024</a:t>
            </a:r>
            <a:endParaRPr lang="en-US" dirty="0"/>
          </a:p>
        </p:txBody>
      </p:sp>
    </p:spTree>
    <p:extLst>
      <p:ext uri="{BB962C8B-B14F-4D97-AF65-F5344CB8AC3E}">
        <p14:creationId xmlns:p14="http://schemas.microsoft.com/office/powerpoint/2010/main" val="120403207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C5FCA5DF-E11C-B09F-BD49-089F77E69DB8}"/>
              </a:ext>
            </a:extLst>
          </p:cNvPr>
          <p:cNvSpPr>
            <a:spLocks noGrp="1"/>
          </p:cNvSpPr>
          <p:nvPr>
            <p:ph type="ctrTitle"/>
          </p:nvPr>
        </p:nvSpPr>
        <p:spPr/>
        <p:txBody>
          <a:bodyPr/>
          <a:lstStyle/>
          <a:p>
            <a:pPr algn="ctr"/>
            <a:r>
              <a:rPr lang="en-US" dirty="0"/>
              <a:t>Energy Management </a:t>
            </a:r>
            <a:br>
              <a:rPr lang="en-US" dirty="0"/>
            </a:br>
            <a:r>
              <a:rPr lang="en-US" dirty="0"/>
              <a:t>&amp;</a:t>
            </a:r>
            <a:br>
              <a:rPr lang="en-US" dirty="0"/>
            </a:br>
            <a:r>
              <a:rPr lang="en-US" dirty="0"/>
              <a:t>Electricity sourcing</a:t>
            </a:r>
            <a:endParaRPr lang="en-GB" dirty="0"/>
          </a:p>
        </p:txBody>
      </p:sp>
      <p:sp>
        <p:nvSpPr>
          <p:cNvPr id="8" name="Subtitle 7">
            <a:extLst>
              <a:ext uri="{FF2B5EF4-FFF2-40B4-BE49-F238E27FC236}">
                <a16:creationId xmlns:a16="http://schemas.microsoft.com/office/drawing/2014/main" id="{BEEF4F69-3DAC-8C19-A6F1-A4EBDBB15C81}"/>
              </a:ext>
            </a:extLst>
          </p:cNvPr>
          <p:cNvSpPr>
            <a:spLocks noGrp="1"/>
          </p:cNvSpPr>
          <p:nvPr>
            <p:ph type="subTitle" idx="1"/>
          </p:nvPr>
        </p:nvSpPr>
        <p:spPr/>
        <p:txBody>
          <a:bodyPr anchor="ctr"/>
          <a:lstStyle/>
          <a:p>
            <a:r>
              <a:rPr lang="en-US" dirty="0"/>
              <a:t>Courtesy N. Bellegarde &amp; S. Claudet</a:t>
            </a:r>
            <a:endParaRPr lang="en-GB" dirty="0"/>
          </a:p>
        </p:txBody>
      </p:sp>
      <p:sp>
        <p:nvSpPr>
          <p:cNvPr id="5" name="Footer Placeholder 4">
            <a:extLst>
              <a:ext uri="{FF2B5EF4-FFF2-40B4-BE49-F238E27FC236}">
                <a16:creationId xmlns:a16="http://schemas.microsoft.com/office/drawing/2014/main" id="{7A089F94-77CA-9099-6AF9-109D1FA85B7E}"/>
              </a:ext>
            </a:extLst>
          </p:cNvPr>
          <p:cNvSpPr>
            <a:spLocks noGrp="1"/>
          </p:cNvSpPr>
          <p:nvPr>
            <p:ph type="ftr" sz="quarter" idx="4294967295"/>
          </p:nvPr>
        </p:nvSpPr>
        <p:spPr>
          <a:xfrm>
            <a:off x="5619750" y="6356350"/>
            <a:ext cx="6572250" cy="365125"/>
          </a:xfrm>
        </p:spPr>
        <p:txBody>
          <a:bodyPr/>
          <a:lstStyle/>
          <a:p>
            <a:r>
              <a:rPr lang="en-GB"/>
              <a:t>R. Losito | Sustainability at CERN now and future | UK-HEP Forum | Abingdon</a:t>
            </a:r>
            <a:endParaRPr lang="en-US" dirty="0"/>
          </a:p>
        </p:txBody>
      </p:sp>
      <p:sp>
        <p:nvSpPr>
          <p:cNvPr id="6" name="Slide Number Placeholder 5">
            <a:extLst>
              <a:ext uri="{FF2B5EF4-FFF2-40B4-BE49-F238E27FC236}">
                <a16:creationId xmlns:a16="http://schemas.microsoft.com/office/drawing/2014/main" id="{3D6491FD-4F2A-A8E3-CF5C-18F48664237B}"/>
              </a:ext>
            </a:extLst>
          </p:cNvPr>
          <p:cNvSpPr>
            <a:spLocks noGrp="1"/>
          </p:cNvSpPr>
          <p:nvPr>
            <p:ph type="sldNum" sz="quarter" idx="4294967295"/>
          </p:nvPr>
        </p:nvSpPr>
        <p:spPr>
          <a:xfrm>
            <a:off x="11510963" y="6356350"/>
            <a:ext cx="681037" cy="365125"/>
          </a:xfrm>
        </p:spPr>
        <p:txBody>
          <a:bodyPr/>
          <a:lstStyle/>
          <a:p>
            <a:fld id="{36B5EA5A-BC32-A742-B11B-8E7414D5B535}" type="slidenum">
              <a:rPr lang="en-US" smtClean="0"/>
              <a:pPr/>
              <a:t>19</a:t>
            </a:fld>
            <a:endParaRPr lang="en-US" dirty="0"/>
          </a:p>
        </p:txBody>
      </p:sp>
    </p:spTree>
    <p:extLst>
      <p:ext uri="{BB962C8B-B14F-4D97-AF65-F5344CB8AC3E}">
        <p14:creationId xmlns:p14="http://schemas.microsoft.com/office/powerpoint/2010/main" val="146239694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BCCB6468-4DA8-53A3-D292-9DF2F88FD1E8}"/>
              </a:ext>
            </a:extLst>
          </p:cNvPr>
          <p:cNvSpPr>
            <a:spLocks noGrp="1"/>
          </p:cNvSpPr>
          <p:nvPr>
            <p:ph type="ctrTitle"/>
          </p:nvPr>
        </p:nvSpPr>
        <p:spPr/>
        <p:txBody>
          <a:bodyPr/>
          <a:lstStyle/>
          <a:p>
            <a:pPr algn="ctr"/>
            <a:r>
              <a:rPr lang="en-US" dirty="0"/>
              <a:t>CERN and the UN Sustainable Development Goals</a:t>
            </a:r>
            <a:endParaRPr lang="en-GB" dirty="0"/>
          </a:p>
        </p:txBody>
      </p:sp>
      <p:sp>
        <p:nvSpPr>
          <p:cNvPr id="8" name="Subtitle 7">
            <a:extLst>
              <a:ext uri="{FF2B5EF4-FFF2-40B4-BE49-F238E27FC236}">
                <a16:creationId xmlns:a16="http://schemas.microsoft.com/office/drawing/2014/main" id="{DF27F6DB-FB6D-FB28-3900-2157C7555220}"/>
              </a:ext>
            </a:extLst>
          </p:cNvPr>
          <p:cNvSpPr>
            <a:spLocks noGrp="1"/>
          </p:cNvSpPr>
          <p:nvPr>
            <p:ph type="subTitle" idx="1"/>
          </p:nvPr>
        </p:nvSpPr>
        <p:spPr/>
        <p:txBody>
          <a:bodyPr/>
          <a:lstStyle/>
          <a:p>
            <a:endParaRPr lang="en-GB"/>
          </a:p>
        </p:txBody>
      </p:sp>
      <p:sp>
        <p:nvSpPr>
          <p:cNvPr id="5" name="Footer Placeholder 4">
            <a:extLst>
              <a:ext uri="{FF2B5EF4-FFF2-40B4-BE49-F238E27FC236}">
                <a16:creationId xmlns:a16="http://schemas.microsoft.com/office/drawing/2014/main" id="{2A3328E4-59A9-1B99-813D-7AB0ED5E80EF}"/>
              </a:ext>
            </a:extLst>
          </p:cNvPr>
          <p:cNvSpPr>
            <a:spLocks noGrp="1"/>
          </p:cNvSpPr>
          <p:nvPr>
            <p:ph type="ftr" sz="quarter" idx="4294967295"/>
          </p:nvPr>
        </p:nvSpPr>
        <p:spPr>
          <a:xfrm>
            <a:off x="5619750" y="6356350"/>
            <a:ext cx="6572250" cy="365125"/>
          </a:xfrm>
        </p:spPr>
        <p:txBody>
          <a:bodyPr/>
          <a:lstStyle/>
          <a:p>
            <a:r>
              <a:rPr lang="en-GB"/>
              <a:t>R. Losito | Sustainability at CERN now and future | UK-HEP Forum | Abingdon</a:t>
            </a:r>
            <a:endParaRPr lang="en-US" dirty="0"/>
          </a:p>
        </p:txBody>
      </p:sp>
      <p:sp>
        <p:nvSpPr>
          <p:cNvPr id="6" name="Slide Number Placeholder 5">
            <a:extLst>
              <a:ext uri="{FF2B5EF4-FFF2-40B4-BE49-F238E27FC236}">
                <a16:creationId xmlns:a16="http://schemas.microsoft.com/office/drawing/2014/main" id="{7E388B0A-B8A6-F664-D5EF-FB86446AF4D9}"/>
              </a:ext>
            </a:extLst>
          </p:cNvPr>
          <p:cNvSpPr>
            <a:spLocks noGrp="1"/>
          </p:cNvSpPr>
          <p:nvPr>
            <p:ph type="sldNum" sz="quarter" idx="4294967295"/>
          </p:nvPr>
        </p:nvSpPr>
        <p:spPr>
          <a:xfrm>
            <a:off x="11510963" y="6356350"/>
            <a:ext cx="681037" cy="365125"/>
          </a:xfrm>
        </p:spPr>
        <p:txBody>
          <a:bodyPr/>
          <a:lstStyle/>
          <a:p>
            <a:fld id="{36B5EA5A-BC32-A742-B11B-8E7414D5B535}" type="slidenum">
              <a:rPr lang="en-US" smtClean="0"/>
              <a:pPr/>
              <a:t>2</a:t>
            </a:fld>
            <a:endParaRPr lang="en-US" dirty="0"/>
          </a:p>
        </p:txBody>
      </p:sp>
    </p:spTree>
    <p:extLst>
      <p:ext uri="{BB962C8B-B14F-4D97-AF65-F5344CB8AC3E}">
        <p14:creationId xmlns:p14="http://schemas.microsoft.com/office/powerpoint/2010/main" val="217958451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Image 22">
            <a:extLst>
              <a:ext uri="{FF2B5EF4-FFF2-40B4-BE49-F238E27FC236}">
                <a16:creationId xmlns:a16="http://schemas.microsoft.com/office/drawing/2014/main" id="{6D5C2910-5D0C-4E06-E144-099740AEB0C6}"/>
              </a:ext>
            </a:extLst>
          </p:cNvPr>
          <p:cNvPicPr>
            <a:picLocks noChangeAspect="1"/>
          </p:cNvPicPr>
          <p:nvPr/>
        </p:nvPicPr>
        <p:blipFill>
          <a:blip r:embed="rId2"/>
          <a:srcRect t="11097"/>
          <a:stretch/>
        </p:blipFill>
        <p:spPr>
          <a:xfrm>
            <a:off x="610388" y="3280795"/>
            <a:ext cx="5557938" cy="3025566"/>
          </a:xfrm>
          <a:prstGeom prst="rect">
            <a:avLst/>
          </a:prstGeom>
        </p:spPr>
      </p:pic>
      <p:sp>
        <p:nvSpPr>
          <p:cNvPr id="2" name="Content Placeholder 1">
            <a:extLst>
              <a:ext uri="{FF2B5EF4-FFF2-40B4-BE49-F238E27FC236}">
                <a16:creationId xmlns:a16="http://schemas.microsoft.com/office/drawing/2014/main" id="{2FB0BBDD-2BEC-005D-F5EF-D3FBB34CD439}"/>
              </a:ext>
            </a:extLst>
          </p:cNvPr>
          <p:cNvSpPr>
            <a:spLocks noGrp="1"/>
          </p:cNvSpPr>
          <p:nvPr>
            <p:ph idx="1"/>
          </p:nvPr>
        </p:nvSpPr>
        <p:spPr>
          <a:xfrm>
            <a:off x="407989" y="1152144"/>
            <a:ext cx="11376024" cy="5048631"/>
          </a:xfrm>
        </p:spPr>
        <p:txBody>
          <a:bodyPr/>
          <a:lstStyle/>
          <a:p>
            <a:pPr marL="342900" indent="-342900">
              <a:buFont typeface="Wingdings" pitchFamily="2" charset="2"/>
              <a:buChar char="§"/>
            </a:pPr>
            <a:r>
              <a:rPr lang="en-US" dirty="0"/>
              <a:t>4 sources of energy used at CERN:</a:t>
            </a:r>
          </a:p>
          <a:p>
            <a:pPr marL="666892" lvl="1" indent="-342900">
              <a:buFont typeface="Wingdings" pitchFamily="2" charset="2"/>
              <a:buChar char="Ø"/>
            </a:pPr>
            <a:r>
              <a:rPr lang="en-US" dirty="0">
                <a:solidFill>
                  <a:srgbClr val="0070C0"/>
                </a:solidFill>
              </a:rPr>
              <a:t>Electricity (for most uses)</a:t>
            </a:r>
          </a:p>
          <a:p>
            <a:pPr marL="666892" lvl="1" indent="-342900">
              <a:buFont typeface="Wingdings" pitchFamily="2" charset="2"/>
              <a:buChar char="Ø"/>
              <a:defRPr/>
            </a:pPr>
            <a:r>
              <a:rPr lang="fr-CH" dirty="0">
                <a:solidFill>
                  <a:srgbClr val="0070C0"/>
                </a:solidFill>
              </a:rPr>
              <a:t>Gas (</a:t>
            </a:r>
            <a:r>
              <a:rPr lang="fr-CH" dirty="0" err="1">
                <a:solidFill>
                  <a:srgbClr val="0070C0"/>
                </a:solidFill>
              </a:rPr>
              <a:t>heating</a:t>
            </a:r>
            <a:r>
              <a:rPr lang="fr-CH" dirty="0">
                <a:solidFill>
                  <a:srgbClr val="0070C0"/>
                </a:solidFill>
              </a:rPr>
              <a:t>)</a:t>
            </a:r>
          </a:p>
          <a:p>
            <a:pPr marL="666892" lvl="1" indent="-342900">
              <a:buFont typeface="Wingdings" pitchFamily="2" charset="2"/>
              <a:buChar char="Ø"/>
              <a:defRPr/>
            </a:pPr>
            <a:r>
              <a:rPr lang="fr-CH" dirty="0">
                <a:solidFill>
                  <a:srgbClr val="0070C0"/>
                </a:solidFill>
              </a:rPr>
              <a:t>Fuel (car </a:t>
            </a:r>
            <a:r>
              <a:rPr lang="fr-CH" dirty="0" err="1">
                <a:solidFill>
                  <a:srgbClr val="0070C0"/>
                </a:solidFill>
              </a:rPr>
              <a:t>fleet</a:t>
            </a:r>
            <a:r>
              <a:rPr lang="fr-CH" dirty="0">
                <a:solidFill>
                  <a:srgbClr val="0070C0"/>
                </a:solidFill>
              </a:rPr>
              <a:t>, diesel </a:t>
            </a:r>
            <a:r>
              <a:rPr lang="fr-CH" dirty="0" err="1">
                <a:solidFill>
                  <a:srgbClr val="0070C0"/>
                </a:solidFill>
              </a:rPr>
              <a:t>generators</a:t>
            </a:r>
            <a:r>
              <a:rPr lang="fr-CH" dirty="0">
                <a:solidFill>
                  <a:srgbClr val="0070C0"/>
                </a:solidFill>
              </a:rPr>
              <a:t> and </a:t>
            </a:r>
            <a:r>
              <a:rPr lang="fr-CH" dirty="0" err="1">
                <a:solidFill>
                  <a:srgbClr val="0070C0"/>
                </a:solidFill>
              </a:rPr>
              <a:t>heating</a:t>
            </a:r>
            <a:r>
              <a:rPr lang="fr-CH" dirty="0">
                <a:solidFill>
                  <a:srgbClr val="0070C0"/>
                </a:solidFill>
              </a:rPr>
              <a:t> back-up)</a:t>
            </a:r>
          </a:p>
          <a:p>
            <a:pPr marL="666892" lvl="1" indent="-342900">
              <a:buFont typeface="Wingdings" pitchFamily="2" charset="2"/>
              <a:buChar char="Ø"/>
              <a:defRPr/>
            </a:pPr>
            <a:r>
              <a:rPr lang="fr-CH" dirty="0" err="1">
                <a:solidFill>
                  <a:srgbClr val="0070C0"/>
                </a:solidFill>
              </a:rPr>
              <a:t>Liquid</a:t>
            </a:r>
            <a:r>
              <a:rPr lang="fr-CH" dirty="0">
                <a:solidFill>
                  <a:srgbClr val="0070C0"/>
                </a:solidFill>
              </a:rPr>
              <a:t> </a:t>
            </a:r>
            <a:r>
              <a:rPr lang="fr-CH" dirty="0" err="1">
                <a:solidFill>
                  <a:srgbClr val="0070C0"/>
                </a:solidFill>
              </a:rPr>
              <a:t>nitrogen</a:t>
            </a:r>
            <a:r>
              <a:rPr lang="fr-CH" dirty="0">
                <a:solidFill>
                  <a:srgbClr val="0070C0"/>
                </a:solidFill>
              </a:rPr>
              <a:t> (</a:t>
            </a:r>
            <a:r>
              <a:rPr lang="fr-CH" dirty="0" err="1">
                <a:solidFill>
                  <a:srgbClr val="0070C0"/>
                </a:solidFill>
              </a:rPr>
              <a:t>helium</a:t>
            </a:r>
            <a:r>
              <a:rPr lang="fr-CH" dirty="0">
                <a:solidFill>
                  <a:srgbClr val="0070C0"/>
                </a:solidFill>
              </a:rPr>
              <a:t> </a:t>
            </a:r>
            <a:r>
              <a:rPr lang="fr-CH" dirty="0" err="1">
                <a:solidFill>
                  <a:srgbClr val="0070C0"/>
                </a:solidFill>
              </a:rPr>
              <a:t>cooling</a:t>
            </a:r>
            <a:r>
              <a:rPr lang="fr-CH" dirty="0">
                <a:solidFill>
                  <a:srgbClr val="0070C0"/>
                </a:solidFill>
              </a:rPr>
              <a:t> in the LHC)</a:t>
            </a:r>
          </a:p>
          <a:p>
            <a:endParaRPr lang="en-US" dirty="0"/>
          </a:p>
        </p:txBody>
      </p:sp>
      <p:sp>
        <p:nvSpPr>
          <p:cNvPr id="3" name="Title 2">
            <a:extLst>
              <a:ext uri="{FF2B5EF4-FFF2-40B4-BE49-F238E27FC236}">
                <a16:creationId xmlns:a16="http://schemas.microsoft.com/office/drawing/2014/main" id="{E9FBF0CF-EDE8-292E-A1F0-ED527B69F5DE}"/>
              </a:ext>
            </a:extLst>
          </p:cNvPr>
          <p:cNvSpPr>
            <a:spLocks noGrp="1"/>
          </p:cNvSpPr>
          <p:nvPr>
            <p:ph type="title"/>
          </p:nvPr>
        </p:nvSpPr>
        <p:spPr/>
        <p:txBody>
          <a:bodyPr/>
          <a:lstStyle/>
          <a:p>
            <a:r>
              <a:rPr lang="en-US" dirty="0"/>
              <a:t>CERN’s energy consumption</a:t>
            </a:r>
          </a:p>
        </p:txBody>
      </p:sp>
      <p:sp>
        <p:nvSpPr>
          <p:cNvPr id="7" name="Date Placeholder 6">
            <a:extLst>
              <a:ext uri="{FF2B5EF4-FFF2-40B4-BE49-F238E27FC236}">
                <a16:creationId xmlns:a16="http://schemas.microsoft.com/office/drawing/2014/main" id="{FA439492-647C-556B-458F-9A6D16F2D31D}"/>
              </a:ext>
            </a:extLst>
          </p:cNvPr>
          <p:cNvSpPr>
            <a:spLocks noGrp="1"/>
          </p:cNvSpPr>
          <p:nvPr>
            <p:ph type="dt" sz="half" idx="10"/>
          </p:nvPr>
        </p:nvSpPr>
        <p:spPr/>
        <p:txBody>
          <a:bodyPr/>
          <a:lstStyle/>
          <a:p>
            <a:r>
              <a:rPr lang="en-US"/>
              <a:t>26 November 2024</a:t>
            </a:r>
            <a:endParaRPr lang="en-US" dirty="0"/>
          </a:p>
        </p:txBody>
      </p:sp>
      <p:sp>
        <p:nvSpPr>
          <p:cNvPr id="5" name="Footer Placeholder 4">
            <a:extLst>
              <a:ext uri="{FF2B5EF4-FFF2-40B4-BE49-F238E27FC236}">
                <a16:creationId xmlns:a16="http://schemas.microsoft.com/office/drawing/2014/main" id="{504BDCC8-6C2E-8795-544A-86F4AF56B08B}"/>
              </a:ext>
            </a:extLst>
          </p:cNvPr>
          <p:cNvSpPr>
            <a:spLocks noGrp="1"/>
          </p:cNvSpPr>
          <p:nvPr>
            <p:ph type="ftr" sz="quarter" idx="11"/>
          </p:nvPr>
        </p:nvSpPr>
        <p:spPr/>
        <p:txBody>
          <a:bodyPr/>
          <a:lstStyle/>
          <a:p>
            <a:r>
              <a:rPr lang="en-GB"/>
              <a:t>R. Losito | Sustainability at CERN now and future | UK-HEP Forum | Abingdon</a:t>
            </a:r>
            <a:endParaRPr lang="en-US" dirty="0"/>
          </a:p>
        </p:txBody>
      </p:sp>
      <p:sp>
        <p:nvSpPr>
          <p:cNvPr id="6" name="Slide Number Placeholder 5">
            <a:extLst>
              <a:ext uri="{FF2B5EF4-FFF2-40B4-BE49-F238E27FC236}">
                <a16:creationId xmlns:a16="http://schemas.microsoft.com/office/drawing/2014/main" id="{02E46E36-8FA2-5CB4-A953-A848804D52F2}"/>
              </a:ext>
            </a:extLst>
          </p:cNvPr>
          <p:cNvSpPr>
            <a:spLocks noGrp="1"/>
          </p:cNvSpPr>
          <p:nvPr>
            <p:ph type="sldNum" sz="quarter" idx="12"/>
          </p:nvPr>
        </p:nvSpPr>
        <p:spPr/>
        <p:txBody>
          <a:bodyPr/>
          <a:lstStyle/>
          <a:p>
            <a:fld id="{36B5EA5A-BC32-A742-B11B-8E7414D5B535}" type="slidenum">
              <a:rPr lang="en-US" smtClean="0"/>
              <a:pPr/>
              <a:t>20</a:t>
            </a:fld>
            <a:endParaRPr lang="en-US" dirty="0"/>
          </a:p>
        </p:txBody>
      </p:sp>
      <p:sp>
        <p:nvSpPr>
          <p:cNvPr id="9" name="ZoneTexte 8">
            <a:extLst>
              <a:ext uri="{FF2B5EF4-FFF2-40B4-BE49-F238E27FC236}">
                <a16:creationId xmlns:a16="http://schemas.microsoft.com/office/drawing/2014/main" id="{16FB148E-5841-7F07-C50D-166A4B2026DD}"/>
              </a:ext>
            </a:extLst>
          </p:cNvPr>
          <p:cNvSpPr txBox="1"/>
          <p:nvPr/>
        </p:nvSpPr>
        <p:spPr>
          <a:xfrm>
            <a:off x="7176850" y="5286083"/>
            <a:ext cx="4701667" cy="923330"/>
          </a:xfrm>
          <a:prstGeom prst="rect">
            <a:avLst/>
          </a:prstGeom>
          <a:noFill/>
        </p:spPr>
        <p:txBody>
          <a:bodyPr wrap="square">
            <a:spAutoFit/>
          </a:bodyPr>
          <a:lstStyle/>
          <a:p>
            <a:pPr marL="323992" lvl="1" algn="ctr" defTabSz="914377">
              <a:spcBef>
                <a:spcPts val="500"/>
              </a:spcBef>
              <a:spcAft>
                <a:spcPts val="300"/>
              </a:spcAft>
              <a:buClr>
                <a:srgbClr val="002060"/>
              </a:buClr>
              <a:buSzPct val="100000"/>
              <a:defRPr/>
            </a:pPr>
            <a:r>
              <a:rPr lang="fr-CH" dirty="0">
                <a:solidFill>
                  <a:schemeClr val="tx2"/>
                </a:solidFill>
              </a:rPr>
              <a:t>Energy </a:t>
            </a:r>
            <a:r>
              <a:rPr lang="fr-CH" dirty="0" err="1">
                <a:solidFill>
                  <a:schemeClr val="tx2"/>
                </a:solidFill>
              </a:rPr>
              <a:t>procurement</a:t>
            </a:r>
            <a:r>
              <a:rPr lang="fr-CH" dirty="0">
                <a:solidFill>
                  <a:schemeClr val="tx2"/>
                </a:solidFill>
              </a:rPr>
              <a:t> </a:t>
            </a:r>
            <a:r>
              <a:rPr lang="fr-CH" dirty="0" err="1">
                <a:solidFill>
                  <a:schemeClr val="tx2"/>
                </a:solidFill>
              </a:rPr>
              <a:t>currently</a:t>
            </a:r>
            <a:r>
              <a:rPr lang="fr-CH" dirty="0">
                <a:solidFill>
                  <a:schemeClr val="tx2"/>
                </a:solidFill>
              </a:rPr>
              <a:t> </a:t>
            </a:r>
            <a:r>
              <a:rPr lang="fr-CH" dirty="0" err="1">
                <a:solidFill>
                  <a:schemeClr val="tx2"/>
                </a:solidFill>
              </a:rPr>
              <a:t>represents</a:t>
            </a:r>
            <a:r>
              <a:rPr lang="fr-CH" dirty="0">
                <a:solidFill>
                  <a:schemeClr val="tx2"/>
                </a:solidFill>
              </a:rPr>
              <a:t> 5 to 10% of </a:t>
            </a:r>
            <a:r>
              <a:rPr lang="fr-CH" dirty="0" err="1">
                <a:solidFill>
                  <a:schemeClr val="tx2"/>
                </a:solidFill>
              </a:rPr>
              <a:t>CERN’s</a:t>
            </a:r>
            <a:r>
              <a:rPr lang="fr-CH" dirty="0">
                <a:solidFill>
                  <a:schemeClr val="tx2"/>
                </a:solidFill>
              </a:rPr>
              <a:t> </a:t>
            </a:r>
            <a:r>
              <a:rPr lang="fr-CH" dirty="0" err="1">
                <a:solidFill>
                  <a:schemeClr val="tx2"/>
                </a:solidFill>
              </a:rPr>
              <a:t>annual</a:t>
            </a:r>
            <a:r>
              <a:rPr lang="fr-CH" dirty="0">
                <a:solidFill>
                  <a:schemeClr val="tx2"/>
                </a:solidFill>
              </a:rPr>
              <a:t> budget </a:t>
            </a:r>
            <a:br>
              <a:rPr lang="fr-CH" dirty="0">
                <a:solidFill>
                  <a:schemeClr val="tx2"/>
                </a:solidFill>
              </a:rPr>
            </a:br>
            <a:r>
              <a:rPr lang="fr-CH" dirty="0" err="1">
                <a:solidFill>
                  <a:schemeClr val="tx2"/>
                </a:solidFill>
              </a:rPr>
              <a:t>when</a:t>
            </a:r>
            <a:r>
              <a:rPr lang="fr-CH" dirty="0">
                <a:solidFill>
                  <a:schemeClr val="tx2"/>
                </a:solidFill>
              </a:rPr>
              <a:t> the </a:t>
            </a:r>
            <a:r>
              <a:rPr lang="fr-CH" dirty="0" err="1">
                <a:solidFill>
                  <a:schemeClr val="tx2"/>
                </a:solidFill>
              </a:rPr>
              <a:t>accelerators</a:t>
            </a:r>
            <a:r>
              <a:rPr lang="fr-CH" dirty="0">
                <a:solidFill>
                  <a:schemeClr val="tx2"/>
                </a:solidFill>
              </a:rPr>
              <a:t> are running</a:t>
            </a:r>
          </a:p>
        </p:txBody>
      </p:sp>
      <p:cxnSp>
        <p:nvCxnSpPr>
          <p:cNvPr id="10" name="Connecteur droit 9">
            <a:extLst>
              <a:ext uri="{FF2B5EF4-FFF2-40B4-BE49-F238E27FC236}">
                <a16:creationId xmlns:a16="http://schemas.microsoft.com/office/drawing/2014/main" id="{E10447D6-BE96-C6C6-B8A7-7823FD75E60A}"/>
              </a:ext>
            </a:extLst>
          </p:cNvPr>
          <p:cNvCxnSpPr>
            <a:cxnSpLocks/>
          </p:cNvCxnSpPr>
          <p:nvPr/>
        </p:nvCxnSpPr>
        <p:spPr>
          <a:xfrm>
            <a:off x="1550126" y="3429000"/>
            <a:ext cx="1786900" cy="0"/>
          </a:xfrm>
          <a:prstGeom prst="line">
            <a:avLst/>
          </a:prstGeom>
          <a:ln w="28575">
            <a:solidFill>
              <a:srgbClr val="002060"/>
            </a:solidFill>
            <a:prstDash val="sysDot"/>
            <a:headEnd type="triangle" w="med" len="med"/>
            <a:tailEnd type="triangle" w="med" len="med"/>
          </a:ln>
          <a:effectLst/>
        </p:spPr>
        <p:style>
          <a:lnRef idx="2">
            <a:schemeClr val="accent1"/>
          </a:lnRef>
          <a:fillRef idx="0">
            <a:schemeClr val="accent1"/>
          </a:fillRef>
          <a:effectRef idx="1">
            <a:schemeClr val="accent1"/>
          </a:effectRef>
          <a:fontRef idx="minor">
            <a:schemeClr val="tx1"/>
          </a:fontRef>
        </p:style>
      </p:cxnSp>
      <p:sp>
        <p:nvSpPr>
          <p:cNvPr id="11" name="ZoneTexte 10">
            <a:extLst>
              <a:ext uri="{FF2B5EF4-FFF2-40B4-BE49-F238E27FC236}">
                <a16:creationId xmlns:a16="http://schemas.microsoft.com/office/drawing/2014/main" id="{9A27D1F3-C146-61F8-BFE9-5F265BDB908E}"/>
              </a:ext>
            </a:extLst>
          </p:cNvPr>
          <p:cNvSpPr txBox="1"/>
          <p:nvPr/>
        </p:nvSpPr>
        <p:spPr>
          <a:xfrm>
            <a:off x="1466302" y="3079528"/>
            <a:ext cx="2215598" cy="323165"/>
          </a:xfrm>
          <a:prstGeom prst="rect">
            <a:avLst/>
          </a:prstGeom>
          <a:noFill/>
        </p:spPr>
        <p:txBody>
          <a:bodyPr wrap="square">
            <a:spAutoFit/>
          </a:bodyPr>
          <a:lstStyle/>
          <a:p>
            <a:r>
              <a:rPr lang="fr-CH" sz="1500" dirty="0">
                <a:solidFill>
                  <a:srgbClr val="002060"/>
                </a:solidFill>
              </a:rPr>
              <a:t>Accelerator </a:t>
            </a:r>
            <a:r>
              <a:rPr lang="fr-CH" sz="1500" dirty="0" err="1">
                <a:solidFill>
                  <a:srgbClr val="002060"/>
                </a:solidFill>
              </a:rPr>
              <a:t>operation</a:t>
            </a:r>
            <a:endParaRPr lang="fr-FR" sz="1500" dirty="0">
              <a:solidFill>
                <a:srgbClr val="002060"/>
              </a:solidFill>
            </a:endParaRPr>
          </a:p>
        </p:txBody>
      </p:sp>
      <p:cxnSp>
        <p:nvCxnSpPr>
          <p:cNvPr id="17" name="Connecteur droit 16">
            <a:extLst>
              <a:ext uri="{FF2B5EF4-FFF2-40B4-BE49-F238E27FC236}">
                <a16:creationId xmlns:a16="http://schemas.microsoft.com/office/drawing/2014/main" id="{FCC7DB6E-3FE5-262D-E3E4-A523A4F0F883}"/>
              </a:ext>
            </a:extLst>
          </p:cNvPr>
          <p:cNvCxnSpPr>
            <a:cxnSpLocks/>
          </p:cNvCxnSpPr>
          <p:nvPr/>
        </p:nvCxnSpPr>
        <p:spPr>
          <a:xfrm>
            <a:off x="4589417" y="3451020"/>
            <a:ext cx="1346434" cy="0"/>
          </a:xfrm>
          <a:prstGeom prst="line">
            <a:avLst/>
          </a:prstGeom>
          <a:ln w="28575">
            <a:solidFill>
              <a:srgbClr val="002060"/>
            </a:solidFill>
            <a:prstDash val="sysDot"/>
            <a:headEnd type="triangle" w="med" len="med"/>
            <a:tailEnd type="triangle" w="med" len="med"/>
          </a:ln>
          <a:effectLst/>
        </p:spPr>
        <p:style>
          <a:lnRef idx="2">
            <a:schemeClr val="accent1"/>
          </a:lnRef>
          <a:fillRef idx="0">
            <a:schemeClr val="accent1"/>
          </a:fillRef>
          <a:effectRef idx="1">
            <a:schemeClr val="accent1"/>
          </a:effectRef>
          <a:fontRef idx="minor">
            <a:schemeClr val="tx1"/>
          </a:fontRef>
        </p:style>
      </p:cxnSp>
      <p:sp>
        <p:nvSpPr>
          <p:cNvPr id="18" name="ZoneTexte 17">
            <a:extLst>
              <a:ext uri="{FF2B5EF4-FFF2-40B4-BE49-F238E27FC236}">
                <a16:creationId xmlns:a16="http://schemas.microsoft.com/office/drawing/2014/main" id="{1D763D5E-29B1-81B4-FB21-31AC546CCE17}"/>
              </a:ext>
            </a:extLst>
          </p:cNvPr>
          <p:cNvSpPr txBox="1"/>
          <p:nvPr/>
        </p:nvSpPr>
        <p:spPr>
          <a:xfrm>
            <a:off x="4258705" y="3084930"/>
            <a:ext cx="2215598" cy="323165"/>
          </a:xfrm>
          <a:prstGeom prst="rect">
            <a:avLst/>
          </a:prstGeom>
          <a:noFill/>
        </p:spPr>
        <p:txBody>
          <a:bodyPr wrap="square">
            <a:spAutoFit/>
          </a:bodyPr>
          <a:lstStyle/>
          <a:p>
            <a:r>
              <a:rPr lang="fr-CH" sz="1500" dirty="0">
                <a:solidFill>
                  <a:srgbClr val="002060"/>
                </a:solidFill>
              </a:rPr>
              <a:t>Accelerator </a:t>
            </a:r>
            <a:r>
              <a:rPr lang="fr-CH" sz="1500" dirty="0" err="1">
                <a:solidFill>
                  <a:srgbClr val="002060"/>
                </a:solidFill>
              </a:rPr>
              <a:t>operation</a:t>
            </a:r>
            <a:endParaRPr lang="fr-FR" sz="1500" dirty="0">
              <a:solidFill>
                <a:srgbClr val="002060"/>
              </a:solidFill>
            </a:endParaRPr>
          </a:p>
        </p:txBody>
      </p:sp>
      <p:cxnSp>
        <p:nvCxnSpPr>
          <p:cNvPr id="20" name="Connecteur droit 19">
            <a:extLst>
              <a:ext uri="{FF2B5EF4-FFF2-40B4-BE49-F238E27FC236}">
                <a16:creationId xmlns:a16="http://schemas.microsoft.com/office/drawing/2014/main" id="{FC10498F-2701-7BD6-8824-92BE26CF144A}"/>
              </a:ext>
            </a:extLst>
          </p:cNvPr>
          <p:cNvCxnSpPr>
            <a:cxnSpLocks/>
          </p:cNvCxnSpPr>
          <p:nvPr/>
        </p:nvCxnSpPr>
        <p:spPr>
          <a:xfrm>
            <a:off x="3579604" y="4701556"/>
            <a:ext cx="783390" cy="0"/>
          </a:xfrm>
          <a:prstGeom prst="line">
            <a:avLst/>
          </a:prstGeom>
          <a:ln w="28575">
            <a:solidFill>
              <a:srgbClr val="002060"/>
            </a:solidFill>
            <a:prstDash val="sysDot"/>
            <a:headEnd type="triangle" w="med" len="med"/>
            <a:tailEnd type="triangle" w="med" len="med"/>
          </a:ln>
          <a:effectLst/>
        </p:spPr>
        <p:style>
          <a:lnRef idx="2">
            <a:schemeClr val="accent1"/>
          </a:lnRef>
          <a:fillRef idx="0">
            <a:schemeClr val="accent1"/>
          </a:fillRef>
          <a:effectRef idx="1">
            <a:schemeClr val="accent1"/>
          </a:effectRef>
          <a:fontRef idx="minor">
            <a:schemeClr val="tx1"/>
          </a:fontRef>
        </p:style>
      </p:cxnSp>
      <p:sp>
        <p:nvSpPr>
          <p:cNvPr id="21" name="ZoneTexte 20">
            <a:extLst>
              <a:ext uri="{FF2B5EF4-FFF2-40B4-BE49-F238E27FC236}">
                <a16:creationId xmlns:a16="http://schemas.microsoft.com/office/drawing/2014/main" id="{89D1938A-A44A-0BA4-069D-D335684FCDC5}"/>
              </a:ext>
            </a:extLst>
          </p:cNvPr>
          <p:cNvSpPr txBox="1"/>
          <p:nvPr/>
        </p:nvSpPr>
        <p:spPr>
          <a:xfrm>
            <a:off x="3435113" y="4125421"/>
            <a:ext cx="1072372" cy="553998"/>
          </a:xfrm>
          <a:prstGeom prst="rect">
            <a:avLst/>
          </a:prstGeom>
          <a:noFill/>
        </p:spPr>
        <p:txBody>
          <a:bodyPr wrap="square">
            <a:spAutoFit/>
          </a:bodyPr>
          <a:lstStyle/>
          <a:p>
            <a:pPr algn="ctr"/>
            <a:r>
              <a:rPr lang="fr-CH" sz="1500" dirty="0">
                <a:solidFill>
                  <a:srgbClr val="002060"/>
                </a:solidFill>
              </a:rPr>
              <a:t>Long </a:t>
            </a:r>
            <a:br>
              <a:rPr lang="fr-CH" sz="1500" dirty="0">
                <a:solidFill>
                  <a:srgbClr val="002060"/>
                </a:solidFill>
              </a:rPr>
            </a:br>
            <a:r>
              <a:rPr lang="fr-CH" sz="1500" dirty="0" err="1">
                <a:solidFill>
                  <a:srgbClr val="002060"/>
                </a:solidFill>
              </a:rPr>
              <a:t>shutdown</a:t>
            </a:r>
            <a:endParaRPr lang="fr-FR" sz="1500" dirty="0">
              <a:solidFill>
                <a:srgbClr val="002060"/>
              </a:solidFill>
            </a:endParaRPr>
          </a:p>
        </p:txBody>
      </p:sp>
      <p:sp>
        <p:nvSpPr>
          <p:cNvPr id="27" name="ZoneTexte 26">
            <a:extLst>
              <a:ext uri="{FF2B5EF4-FFF2-40B4-BE49-F238E27FC236}">
                <a16:creationId xmlns:a16="http://schemas.microsoft.com/office/drawing/2014/main" id="{75132459-8AE4-B2A7-557B-E4030322D9F7}"/>
              </a:ext>
            </a:extLst>
          </p:cNvPr>
          <p:cNvSpPr txBox="1"/>
          <p:nvPr/>
        </p:nvSpPr>
        <p:spPr>
          <a:xfrm>
            <a:off x="7271358" y="54344"/>
            <a:ext cx="4512652" cy="584775"/>
          </a:xfrm>
          <a:prstGeom prst="rect">
            <a:avLst/>
          </a:prstGeom>
          <a:noFill/>
        </p:spPr>
        <p:txBody>
          <a:bodyPr wrap="square">
            <a:spAutoFit/>
          </a:bodyPr>
          <a:lstStyle/>
          <a:p>
            <a:pPr algn="ctr"/>
            <a:r>
              <a:rPr lang="fr-CH" sz="1600" dirty="0" err="1">
                <a:solidFill>
                  <a:srgbClr val="002060"/>
                </a:solidFill>
              </a:rPr>
              <a:t>CERN’s</a:t>
            </a:r>
            <a:r>
              <a:rPr lang="fr-CH" sz="1600" dirty="0">
                <a:solidFill>
                  <a:srgbClr val="002060"/>
                </a:solidFill>
              </a:rPr>
              <a:t> </a:t>
            </a:r>
            <a:r>
              <a:rPr lang="fr-CH" sz="1600" dirty="0" err="1">
                <a:solidFill>
                  <a:srgbClr val="002060"/>
                </a:solidFill>
              </a:rPr>
              <a:t>energy</a:t>
            </a:r>
            <a:r>
              <a:rPr lang="fr-CH" sz="1600" dirty="0">
                <a:solidFill>
                  <a:srgbClr val="002060"/>
                </a:solidFill>
              </a:rPr>
              <a:t> </a:t>
            </a:r>
            <a:r>
              <a:rPr lang="fr-CH" sz="1600" dirty="0" err="1">
                <a:solidFill>
                  <a:srgbClr val="002060"/>
                </a:solidFill>
              </a:rPr>
              <a:t>consumption</a:t>
            </a:r>
            <a:r>
              <a:rPr lang="fr-CH" sz="1600" dirty="0">
                <a:solidFill>
                  <a:srgbClr val="002060"/>
                </a:solidFill>
              </a:rPr>
              <a:t> breakdown</a:t>
            </a:r>
          </a:p>
          <a:p>
            <a:pPr algn="ctr"/>
            <a:r>
              <a:rPr lang="fr-CH" sz="1600" dirty="0">
                <a:solidFill>
                  <a:srgbClr val="002060"/>
                </a:solidFill>
              </a:rPr>
              <a:t>Run2+Run3 </a:t>
            </a:r>
            <a:r>
              <a:rPr lang="fr-CH" sz="1600" dirty="0" err="1">
                <a:solidFill>
                  <a:srgbClr val="002060"/>
                </a:solidFill>
              </a:rPr>
              <a:t>average</a:t>
            </a:r>
            <a:r>
              <a:rPr lang="fr-CH" sz="1600" dirty="0">
                <a:solidFill>
                  <a:srgbClr val="002060"/>
                </a:solidFill>
              </a:rPr>
              <a:t> – Total : 1’250 GWh</a:t>
            </a:r>
            <a:endParaRPr lang="fr-FR" sz="1600" dirty="0">
              <a:solidFill>
                <a:srgbClr val="002060"/>
              </a:solidFill>
            </a:endParaRPr>
          </a:p>
        </p:txBody>
      </p:sp>
      <p:pic>
        <p:nvPicPr>
          <p:cNvPr id="28" name="Image 27">
            <a:extLst>
              <a:ext uri="{FF2B5EF4-FFF2-40B4-BE49-F238E27FC236}">
                <a16:creationId xmlns:a16="http://schemas.microsoft.com/office/drawing/2014/main" id="{BF8E321F-B365-56EA-9D03-F6BC87980E92}"/>
              </a:ext>
            </a:extLst>
          </p:cNvPr>
          <p:cNvPicPr>
            <a:picLocks noChangeAspect="1"/>
          </p:cNvPicPr>
          <p:nvPr/>
        </p:nvPicPr>
        <p:blipFill>
          <a:blip r:embed="rId3"/>
          <a:srcRect l="11034" r="10464" b="3467"/>
          <a:stretch/>
        </p:blipFill>
        <p:spPr>
          <a:xfrm>
            <a:off x="7407577" y="678019"/>
            <a:ext cx="4240211" cy="4500025"/>
          </a:xfrm>
          <a:prstGeom prst="rect">
            <a:avLst/>
          </a:prstGeom>
        </p:spPr>
      </p:pic>
    </p:spTree>
    <p:extLst>
      <p:ext uri="{BB962C8B-B14F-4D97-AF65-F5344CB8AC3E}">
        <p14:creationId xmlns:p14="http://schemas.microsoft.com/office/powerpoint/2010/main" val="57647644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178ABAE9-D3A9-CA80-903A-1678DD30E4B8}"/>
              </a:ext>
            </a:extLst>
          </p:cNvPr>
          <p:cNvSpPr>
            <a:spLocks noGrp="1"/>
          </p:cNvSpPr>
          <p:nvPr>
            <p:ph type="title"/>
          </p:nvPr>
        </p:nvSpPr>
        <p:spPr/>
        <p:txBody>
          <a:bodyPr/>
          <a:lstStyle/>
          <a:p>
            <a:r>
              <a:rPr lang="en-US" dirty="0"/>
              <a:t>ISO 50001 certification </a:t>
            </a:r>
            <a:endParaRPr lang="it-IT" dirty="0"/>
          </a:p>
        </p:txBody>
      </p:sp>
      <p:sp>
        <p:nvSpPr>
          <p:cNvPr id="6" name="Footer Placeholder 5">
            <a:extLst>
              <a:ext uri="{FF2B5EF4-FFF2-40B4-BE49-F238E27FC236}">
                <a16:creationId xmlns:a16="http://schemas.microsoft.com/office/drawing/2014/main" id="{BA21409F-A727-8686-60FB-5D143A8C9939}"/>
              </a:ext>
            </a:extLst>
          </p:cNvPr>
          <p:cNvSpPr>
            <a:spLocks noGrp="1"/>
          </p:cNvSpPr>
          <p:nvPr>
            <p:ph type="ftr" sz="quarter" idx="11"/>
          </p:nvPr>
        </p:nvSpPr>
        <p:spPr/>
        <p:txBody>
          <a:bodyPr/>
          <a:lstStyle/>
          <a:p>
            <a:r>
              <a:rPr lang="en-GB"/>
              <a:t>R. Losito | Sustainability at CERN now and future | UK-HEP Forum | Abingdon</a:t>
            </a:r>
            <a:endParaRPr lang="en-US" dirty="0"/>
          </a:p>
        </p:txBody>
      </p:sp>
      <p:sp>
        <p:nvSpPr>
          <p:cNvPr id="7" name="Slide Number Placeholder 6">
            <a:extLst>
              <a:ext uri="{FF2B5EF4-FFF2-40B4-BE49-F238E27FC236}">
                <a16:creationId xmlns:a16="http://schemas.microsoft.com/office/drawing/2014/main" id="{679B79AB-DCA2-8D3C-0BA4-2609240C462A}"/>
              </a:ext>
            </a:extLst>
          </p:cNvPr>
          <p:cNvSpPr>
            <a:spLocks noGrp="1"/>
          </p:cNvSpPr>
          <p:nvPr>
            <p:ph type="sldNum" sz="quarter" idx="12"/>
          </p:nvPr>
        </p:nvSpPr>
        <p:spPr/>
        <p:txBody>
          <a:bodyPr/>
          <a:lstStyle/>
          <a:p>
            <a:fld id="{36B5EA5A-BC32-A742-B11B-8E7414D5B535}" type="slidenum">
              <a:rPr lang="en-US" smtClean="0"/>
              <a:pPr/>
              <a:t>21</a:t>
            </a:fld>
            <a:endParaRPr lang="en-US" dirty="0"/>
          </a:p>
        </p:txBody>
      </p:sp>
      <p:sp>
        <p:nvSpPr>
          <p:cNvPr id="3" name="Content Placeholder 2">
            <a:extLst>
              <a:ext uri="{FF2B5EF4-FFF2-40B4-BE49-F238E27FC236}">
                <a16:creationId xmlns:a16="http://schemas.microsoft.com/office/drawing/2014/main" id="{52C99C0B-700F-34FA-9FF3-903AA3A6F614}"/>
              </a:ext>
            </a:extLst>
          </p:cNvPr>
          <p:cNvSpPr>
            <a:spLocks noGrp="1"/>
          </p:cNvSpPr>
          <p:nvPr>
            <p:ph idx="1"/>
          </p:nvPr>
        </p:nvSpPr>
        <p:spPr>
          <a:xfrm>
            <a:off x="407989" y="1592263"/>
            <a:ext cx="5505131" cy="4608512"/>
          </a:xfrm>
        </p:spPr>
        <p:txBody>
          <a:bodyPr>
            <a:normAutofit/>
          </a:bodyPr>
          <a:lstStyle/>
          <a:p>
            <a:pPr algn="just"/>
            <a:r>
              <a:rPr lang="it-IT" b="0" dirty="0" err="1"/>
              <a:t>Certification</a:t>
            </a:r>
            <a:r>
              <a:rPr lang="it-IT" b="0" dirty="0"/>
              <a:t> implies </a:t>
            </a:r>
            <a:r>
              <a:rPr lang="it-IT" dirty="0"/>
              <a:t>the establishment of improvement goals</a:t>
            </a:r>
            <a:r>
              <a:rPr lang="it-IT" b="0" dirty="0"/>
              <a:t>, and of continuous monitoring. </a:t>
            </a:r>
          </a:p>
          <a:p>
            <a:pPr algn="just"/>
            <a:r>
              <a:rPr lang="it-IT" b="0" dirty="0"/>
              <a:t>The process is not limited to the experts on the field: the </a:t>
            </a:r>
            <a:r>
              <a:rPr lang="it-IT" dirty="0">
                <a:solidFill>
                  <a:srgbClr val="FF0000"/>
                </a:solidFill>
              </a:rPr>
              <a:t>line and top management </a:t>
            </a:r>
            <a:r>
              <a:rPr lang="it-IT" b="0" dirty="0"/>
              <a:t>have to be continuously informed of the status of the KPIs and take action.</a:t>
            </a:r>
          </a:p>
          <a:p>
            <a:pPr algn="just"/>
            <a:r>
              <a:rPr lang="it-IT" b="0" dirty="0"/>
              <a:t>The </a:t>
            </a:r>
            <a:r>
              <a:rPr lang="it-IT" dirty="0"/>
              <a:t>Energy Management Panels </a:t>
            </a:r>
            <a:r>
              <a:rPr lang="it-IT" b="0" dirty="0"/>
              <a:t>(standard and Enlarged) are the bodies used to manage and control Electricity Consumption.</a:t>
            </a:r>
            <a:endParaRPr lang="en-US" b="0" dirty="0"/>
          </a:p>
        </p:txBody>
      </p:sp>
      <p:pic>
        <p:nvPicPr>
          <p:cNvPr id="4" name="Picture 2" descr="Energy Management | AYGAZ">
            <a:extLst>
              <a:ext uri="{FF2B5EF4-FFF2-40B4-BE49-F238E27FC236}">
                <a16:creationId xmlns:a16="http://schemas.microsoft.com/office/drawing/2014/main" id="{E154392B-8DCF-7A6D-96BF-756CF7498BB8}"/>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5797019" y="2747997"/>
            <a:ext cx="2569108" cy="2279141"/>
          </a:xfrm>
          <a:prstGeom prst="rect">
            <a:avLst/>
          </a:prstGeom>
          <a:noFill/>
        </p:spPr>
      </p:pic>
      <p:pic>
        <p:nvPicPr>
          <p:cNvPr id="10" name="Picture 9">
            <a:extLst>
              <a:ext uri="{FF2B5EF4-FFF2-40B4-BE49-F238E27FC236}">
                <a16:creationId xmlns:a16="http://schemas.microsoft.com/office/drawing/2014/main" id="{A135F22E-0C50-B6FA-E558-830C584C65EA}"/>
              </a:ext>
            </a:extLst>
          </p:cNvPr>
          <p:cNvPicPr>
            <a:picLocks noChangeAspect="1"/>
          </p:cNvPicPr>
          <p:nvPr/>
        </p:nvPicPr>
        <p:blipFill>
          <a:blip r:embed="rId3"/>
          <a:stretch>
            <a:fillRect/>
          </a:stretch>
        </p:blipFill>
        <p:spPr>
          <a:xfrm>
            <a:off x="8366127" y="937328"/>
            <a:ext cx="3601471" cy="4754416"/>
          </a:xfrm>
          <a:prstGeom prst="rect">
            <a:avLst/>
          </a:prstGeom>
          <a:noFill/>
          <a:ln>
            <a:solidFill>
              <a:srgbClr val="2F2F2F"/>
            </a:solidFill>
          </a:ln>
        </p:spPr>
      </p:pic>
      <p:sp>
        <p:nvSpPr>
          <p:cNvPr id="2" name="Date Placeholder 1">
            <a:extLst>
              <a:ext uri="{FF2B5EF4-FFF2-40B4-BE49-F238E27FC236}">
                <a16:creationId xmlns:a16="http://schemas.microsoft.com/office/drawing/2014/main" id="{AA7F05C1-2ACC-7941-625F-8BBC758E1893}"/>
              </a:ext>
            </a:extLst>
          </p:cNvPr>
          <p:cNvSpPr>
            <a:spLocks noGrp="1"/>
          </p:cNvSpPr>
          <p:nvPr>
            <p:ph type="dt" sz="half" idx="10"/>
          </p:nvPr>
        </p:nvSpPr>
        <p:spPr/>
        <p:txBody>
          <a:bodyPr/>
          <a:lstStyle/>
          <a:p>
            <a:r>
              <a:rPr lang="en-US"/>
              <a:t>26 November 2024</a:t>
            </a:r>
            <a:endParaRPr lang="en-US" dirty="0"/>
          </a:p>
        </p:txBody>
      </p:sp>
    </p:spTree>
    <p:extLst>
      <p:ext uri="{BB962C8B-B14F-4D97-AF65-F5344CB8AC3E}">
        <p14:creationId xmlns:p14="http://schemas.microsoft.com/office/powerpoint/2010/main" val="222398084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000" dirty="0"/>
              <a:t>Energy performance plan (2022-2026)</a:t>
            </a:r>
          </a:p>
        </p:txBody>
      </p:sp>
      <p:sp>
        <p:nvSpPr>
          <p:cNvPr id="6" name="Footer Placeholder 5"/>
          <p:cNvSpPr>
            <a:spLocks noGrp="1"/>
          </p:cNvSpPr>
          <p:nvPr>
            <p:ph type="ftr" sz="quarter" idx="11"/>
          </p:nvPr>
        </p:nvSpPr>
        <p:spPr>
          <a:xfrm>
            <a:off x="5190435" y="6356351"/>
            <a:ext cx="6331005" cy="359625"/>
          </a:xfrm>
        </p:spPr>
        <p:txBody>
          <a:bodyPr/>
          <a:lstStyle/>
          <a:p>
            <a:r>
              <a:rPr lang="en-GB" dirty="0"/>
              <a:t>R. Losito | Sustainability at CERN now and future | UK-HEP Forum | Abingdon</a:t>
            </a:r>
            <a:endParaRPr lang="en-US" dirty="0"/>
          </a:p>
        </p:txBody>
      </p:sp>
      <p:sp>
        <p:nvSpPr>
          <p:cNvPr id="7" name="Slide Number Placeholder 6"/>
          <p:cNvSpPr>
            <a:spLocks noGrp="1"/>
          </p:cNvSpPr>
          <p:nvPr>
            <p:ph type="sldNum" sz="quarter" idx="12"/>
          </p:nvPr>
        </p:nvSpPr>
        <p:spPr>
          <a:xfrm>
            <a:off x="11356982" y="6350851"/>
            <a:ext cx="729876" cy="365125"/>
          </a:xfrm>
        </p:spPr>
        <p:txBody>
          <a:bodyPr/>
          <a:lstStyle/>
          <a:p>
            <a:fld id="{8D6C380F-326D-3C40-9EE7-7FBAB0953422}" type="slidenum">
              <a:rPr lang="en-US" b="1" smtClean="0"/>
              <a:pPr/>
              <a:t>22</a:t>
            </a:fld>
            <a:endParaRPr lang="en-US" b="1"/>
          </a:p>
        </p:txBody>
      </p:sp>
      <p:sp>
        <p:nvSpPr>
          <p:cNvPr id="8" name="Content Placeholder 2">
            <a:extLst>
              <a:ext uri="{FF2B5EF4-FFF2-40B4-BE49-F238E27FC236}">
                <a16:creationId xmlns:a16="http://schemas.microsoft.com/office/drawing/2014/main" id="{F8A1D5C2-4E6E-51D3-DB9E-9DEDF86402CB}"/>
              </a:ext>
            </a:extLst>
          </p:cNvPr>
          <p:cNvSpPr txBox="1">
            <a:spLocks/>
          </p:cNvSpPr>
          <p:nvPr/>
        </p:nvSpPr>
        <p:spPr>
          <a:xfrm>
            <a:off x="1981202" y="1260000"/>
            <a:ext cx="4114798" cy="5016068"/>
          </a:xfrm>
          <a:prstGeom prst="rect">
            <a:avLst/>
          </a:prstGeom>
        </p:spPr>
        <p:txBody>
          <a:bodyPr vert="horz">
            <a:normAutofit fontScale="92500" lnSpcReduction="20000"/>
          </a:bodyPr>
          <a:lstStyle>
            <a:lvl1pPr marL="225425" indent="-225425" algn="l" rtl="0" eaLnBrk="1" latinLnBrk="0" hangingPunct="1">
              <a:lnSpc>
                <a:spcPct val="100000"/>
              </a:lnSpc>
              <a:spcBef>
                <a:spcPts val="900"/>
              </a:spcBef>
              <a:buClr>
                <a:schemeClr val="accent1"/>
              </a:buClr>
              <a:buSzPct val="100000"/>
              <a:buFont typeface="Arial"/>
              <a:buChar char="•"/>
              <a:defRPr kumimoji="0" sz="3000" b="0" i="0" kern="1200">
                <a:solidFill>
                  <a:srgbClr val="0C377B"/>
                </a:solidFill>
                <a:latin typeface="Ubuntu Light"/>
                <a:ea typeface="+mn-ea"/>
                <a:cs typeface="Ubuntu Light"/>
              </a:defRPr>
            </a:lvl1pPr>
            <a:lvl2pPr marL="460375" indent="-228600" algn="l" rtl="0" eaLnBrk="1" latinLnBrk="0" hangingPunct="1">
              <a:lnSpc>
                <a:spcPct val="100000"/>
              </a:lnSpc>
              <a:spcBef>
                <a:spcPts val="900"/>
              </a:spcBef>
              <a:buClr>
                <a:schemeClr val="bg2"/>
              </a:buClr>
              <a:buSzPct val="100000"/>
              <a:buFont typeface="Arial"/>
              <a:buChar char="•"/>
              <a:defRPr kumimoji="0" sz="3000" b="0" i="0" kern="1200" baseline="0">
                <a:solidFill>
                  <a:srgbClr val="0C377B"/>
                </a:solidFill>
                <a:latin typeface="Ubuntu Light"/>
                <a:ea typeface="+mn-ea"/>
                <a:cs typeface="Ubuntu Light"/>
              </a:defRPr>
            </a:lvl2pPr>
            <a:lvl3pPr marL="685800" indent="-225425" algn="l" rtl="0" eaLnBrk="1" latinLnBrk="0" hangingPunct="1">
              <a:lnSpc>
                <a:spcPct val="100000"/>
              </a:lnSpc>
              <a:spcBef>
                <a:spcPts val="900"/>
              </a:spcBef>
              <a:buClr>
                <a:schemeClr val="accent2"/>
              </a:buClr>
              <a:buSzPct val="100000"/>
              <a:buFont typeface="Arial"/>
              <a:buChar char="•"/>
              <a:defRPr kumimoji="0" sz="3000" b="0" i="0" kern="1200">
                <a:solidFill>
                  <a:srgbClr val="0C377B"/>
                </a:solidFill>
                <a:latin typeface="Ubuntu Light"/>
                <a:ea typeface="+mn-ea"/>
                <a:cs typeface="Ubuntu Light"/>
              </a:defRPr>
            </a:lvl3pPr>
            <a:lvl4pPr marL="909638" indent="-223838" algn="l" rtl="0" eaLnBrk="1" latinLnBrk="0" hangingPunct="1">
              <a:lnSpc>
                <a:spcPct val="100000"/>
              </a:lnSpc>
              <a:spcBef>
                <a:spcPts val="900"/>
              </a:spcBef>
              <a:buClr>
                <a:schemeClr val="accent3"/>
              </a:buClr>
              <a:buSzPct val="100000"/>
              <a:buFont typeface="Arial"/>
              <a:buChar char="•"/>
              <a:defRPr kumimoji="0" sz="3000" b="0" i="0" kern="1200">
                <a:solidFill>
                  <a:srgbClr val="0C377B"/>
                </a:solidFill>
                <a:latin typeface="Ubuntu Light"/>
                <a:ea typeface="+mn-ea"/>
                <a:cs typeface="Ubuntu Light"/>
              </a:defRPr>
            </a:lvl4pPr>
            <a:lvl5pPr marL="1146175" indent="-236538" algn="l" rtl="0" eaLnBrk="1" latinLnBrk="0" hangingPunct="1">
              <a:lnSpc>
                <a:spcPct val="100000"/>
              </a:lnSpc>
              <a:spcBef>
                <a:spcPts val="900"/>
              </a:spcBef>
              <a:buClr>
                <a:schemeClr val="accent4"/>
              </a:buClr>
              <a:buSzPct val="100000"/>
              <a:buFont typeface="Arial"/>
              <a:buChar char="•"/>
              <a:defRPr kumimoji="0" sz="3000" b="0" i="0" kern="1200" baseline="0">
                <a:solidFill>
                  <a:srgbClr val="0C377B"/>
                </a:solidFill>
                <a:latin typeface="Ubuntu Light"/>
                <a:ea typeface="+mn-ea"/>
                <a:cs typeface="Ubuntu Light"/>
              </a:defRPr>
            </a:lvl5pPr>
            <a:lvl6pPr marL="1700784" indent="-182880" algn="l" rtl="0" eaLnBrk="1" latinLnBrk="0" hangingPunct="1">
              <a:spcBef>
                <a:spcPct val="20000"/>
              </a:spcBef>
              <a:buClr>
                <a:schemeClr val="accent5"/>
              </a:buClr>
              <a:buFont typeface="Arial"/>
              <a:buChar char="-"/>
              <a:defRPr kumimoji="0" sz="2000" kern="1200" baseline="0">
                <a:solidFill>
                  <a:schemeClr val="tx1"/>
                </a:solidFill>
                <a:latin typeface="+mn-lt"/>
                <a:ea typeface="+mn-ea"/>
                <a:cs typeface="+mn-cs"/>
              </a:defRPr>
            </a:lvl6pPr>
            <a:lvl7pPr marL="1920240" indent="-182880" algn="l" rtl="0" eaLnBrk="1" latinLnBrk="0" hangingPunct="1">
              <a:spcBef>
                <a:spcPct val="20000"/>
              </a:spcBef>
              <a:buClr>
                <a:schemeClr val="accent6"/>
              </a:buClr>
              <a:buSzPct val="100000"/>
              <a:buFont typeface="Arial"/>
              <a:buChar char="•"/>
              <a:defRPr kumimoji="0" sz="1800" kern="1200" baseline="0">
                <a:solidFill>
                  <a:schemeClr val="tx1"/>
                </a:solidFill>
                <a:latin typeface="+mn-lt"/>
                <a:ea typeface="+mn-ea"/>
                <a:cs typeface="+mn-cs"/>
              </a:defRPr>
            </a:lvl7pPr>
            <a:lvl8pPr marL="2139696"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8pPr>
            <a:lvl9pPr marL="2331720"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9pPr>
          </a:lstStyle>
          <a:p>
            <a:pPr marL="225425" lvl="1" indent="-225425" algn="just">
              <a:lnSpc>
                <a:spcPct val="130000"/>
              </a:lnSpc>
              <a:buClr>
                <a:schemeClr val="accent1"/>
              </a:buClr>
              <a:buFont typeface="Wingdings" panose="05000000000000000000" pitchFamily="2" charset="2"/>
              <a:buChar char="§"/>
              <a:tabLst>
                <a:tab pos="914400" algn="l"/>
              </a:tabLst>
            </a:pPr>
            <a:r>
              <a:rPr lang="fr-CH" sz="1500" b="1"/>
              <a:t>Main </a:t>
            </a:r>
            <a:r>
              <a:rPr lang="fr-CH" sz="1500" b="1" err="1"/>
              <a:t>technical</a:t>
            </a:r>
            <a:r>
              <a:rPr lang="fr-CH" sz="1500" b="1"/>
              <a:t> document </a:t>
            </a:r>
            <a:r>
              <a:rPr lang="fr-CH" sz="1500" b="1" err="1"/>
              <a:t>together</a:t>
            </a:r>
            <a:r>
              <a:rPr lang="fr-CH" sz="1500" b="1"/>
              <a:t> </a:t>
            </a:r>
            <a:r>
              <a:rPr lang="fr-CH" sz="1500" b="1" err="1"/>
              <a:t>with</a:t>
            </a:r>
            <a:r>
              <a:rPr lang="fr-CH" sz="1500" b="1"/>
              <a:t> the </a:t>
            </a:r>
            <a:br>
              <a:rPr lang="fr-CH" sz="1500" b="1"/>
            </a:br>
            <a:r>
              <a:rPr lang="fr-CH" sz="1500" b="1"/>
              <a:t>« </a:t>
            </a:r>
            <a:r>
              <a:rPr lang="fr-CH" sz="1500" b="1" err="1"/>
              <a:t>energy</a:t>
            </a:r>
            <a:r>
              <a:rPr lang="fr-CH" sz="1500" b="1"/>
              <a:t> </a:t>
            </a:r>
            <a:r>
              <a:rPr lang="fr-CH" sz="1500" b="1" err="1"/>
              <a:t>review</a:t>
            </a:r>
            <a:r>
              <a:rPr lang="fr-CH" sz="1500" b="1"/>
              <a:t> » </a:t>
            </a:r>
            <a:r>
              <a:rPr lang="fr-CH" sz="1500" b="1" err="1"/>
              <a:t>including</a:t>
            </a:r>
            <a:r>
              <a:rPr lang="fr-CH" sz="1500" b="1"/>
              <a:t> the:</a:t>
            </a:r>
            <a:endParaRPr lang="fr-CH" sz="1800">
              <a:solidFill>
                <a:srgbClr val="002060"/>
              </a:solidFill>
            </a:endParaRPr>
          </a:p>
          <a:p>
            <a:pPr marL="511175" lvl="2" indent="-285750" algn="just">
              <a:lnSpc>
                <a:spcPct val="160000"/>
              </a:lnSpc>
              <a:buClr>
                <a:srgbClr val="0070C0"/>
              </a:buClr>
              <a:buFont typeface="Wingdings" panose="05000000000000000000" pitchFamily="2" charset="2"/>
              <a:buChar char="Ø"/>
              <a:tabLst>
                <a:tab pos="914400" algn="l"/>
              </a:tabLst>
            </a:pPr>
            <a:r>
              <a:rPr lang="fr-CH" sz="1400" err="1">
                <a:solidFill>
                  <a:srgbClr val="0070C0"/>
                </a:solidFill>
              </a:rPr>
              <a:t>Retained</a:t>
            </a:r>
            <a:r>
              <a:rPr lang="fr-CH" sz="1400">
                <a:solidFill>
                  <a:srgbClr val="0070C0"/>
                </a:solidFill>
              </a:rPr>
              <a:t> </a:t>
            </a:r>
            <a:r>
              <a:rPr lang="fr-CH" sz="1400" err="1">
                <a:solidFill>
                  <a:srgbClr val="0070C0"/>
                </a:solidFill>
              </a:rPr>
              <a:t>perimeter</a:t>
            </a:r>
            <a:endParaRPr lang="fr-CH" sz="1400">
              <a:solidFill>
                <a:srgbClr val="0070C0"/>
              </a:solidFill>
            </a:endParaRPr>
          </a:p>
          <a:p>
            <a:pPr marL="511175" lvl="2" indent="-285750" algn="just">
              <a:lnSpc>
                <a:spcPct val="160000"/>
              </a:lnSpc>
              <a:buClr>
                <a:srgbClr val="0070C0"/>
              </a:buClr>
              <a:buFont typeface="Wingdings" panose="05000000000000000000" pitchFamily="2" charset="2"/>
              <a:buChar char="Ø"/>
              <a:tabLst>
                <a:tab pos="914400" algn="l"/>
              </a:tabLst>
            </a:pPr>
            <a:r>
              <a:rPr lang="fr-CH" sz="1400">
                <a:solidFill>
                  <a:srgbClr val="0070C0"/>
                </a:solidFill>
              </a:rPr>
              <a:t>Energy </a:t>
            </a:r>
            <a:r>
              <a:rPr lang="fr-CH" sz="1400" err="1">
                <a:solidFill>
                  <a:srgbClr val="0070C0"/>
                </a:solidFill>
              </a:rPr>
              <a:t>baseline</a:t>
            </a:r>
            <a:endParaRPr lang="fr-CH" sz="1400">
              <a:solidFill>
                <a:srgbClr val="0070C0"/>
              </a:solidFill>
            </a:endParaRPr>
          </a:p>
          <a:p>
            <a:pPr marL="511175" lvl="2" indent="-285750" algn="just">
              <a:lnSpc>
                <a:spcPct val="160000"/>
              </a:lnSpc>
              <a:buClr>
                <a:srgbClr val="0070C0"/>
              </a:buClr>
              <a:buFont typeface="Wingdings" panose="05000000000000000000" pitchFamily="2" charset="2"/>
              <a:buChar char="Ø"/>
              <a:tabLst>
                <a:tab pos="914400" algn="l"/>
              </a:tabLst>
            </a:pPr>
            <a:r>
              <a:rPr lang="fr-CH" sz="1400" err="1">
                <a:solidFill>
                  <a:srgbClr val="0070C0"/>
                </a:solidFill>
              </a:rPr>
              <a:t>Summary</a:t>
            </a:r>
            <a:r>
              <a:rPr lang="fr-CH" sz="1400">
                <a:solidFill>
                  <a:srgbClr val="0070C0"/>
                </a:solidFill>
              </a:rPr>
              <a:t> of actions </a:t>
            </a:r>
            <a:r>
              <a:rPr lang="fr-CH" sz="1400" err="1">
                <a:solidFill>
                  <a:srgbClr val="0070C0"/>
                </a:solidFill>
              </a:rPr>
              <a:t>carried</a:t>
            </a:r>
            <a:r>
              <a:rPr lang="fr-CH" sz="1400">
                <a:solidFill>
                  <a:srgbClr val="0070C0"/>
                </a:solidFill>
              </a:rPr>
              <a:t> out in the </a:t>
            </a:r>
            <a:r>
              <a:rPr lang="fr-CH" sz="1400" err="1">
                <a:solidFill>
                  <a:srgbClr val="0070C0"/>
                </a:solidFill>
              </a:rPr>
              <a:t>past</a:t>
            </a:r>
            <a:endParaRPr lang="fr-CH" sz="1400">
              <a:solidFill>
                <a:srgbClr val="0070C0"/>
              </a:solidFill>
            </a:endParaRPr>
          </a:p>
          <a:p>
            <a:pPr marL="511175" lvl="2" indent="-285750" algn="just">
              <a:lnSpc>
                <a:spcPct val="160000"/>
              </a:lnSpc>
              <a:buClr>
                <a:srgbClr val="0070C0"/>
              </a:buClr>
              <a:buFont typeface="Wingdings" panose="05000000000000000000" pitchFamily="2" charset="2"/>
              <a:buChar char="Ø"/>
              <a:tabLst>
                <a:tab pos="914400" algn="l"/>
              </a:tabLst>
            </a:pPr>
            <a:r>
              <a:rPr lang="fr-CH" sz="1400">
                <a:solidFill>
                  <a:srgbClr val="0070C0"/>
                </a:solidFill>
              </a:rPr>
              <a:t>Energy performance </a:t>
            </a:r>
            <a:r>
              <a:rPr lang="fr-CH" sz="1400" err="1">
                <a:solidFill>
                  <a:srgbClr val="0070C0"/>
                </a:solidFill>
              </a:rPr>
              <a:t>indicators</a:t>
            </a:r>
            <a:endParaRPr lang="fr-CH" sz="1400">
              <a:solidFill>
                <a:srgbClr val="0070C0"/>
              </a:solidFill>
            </a:endParaRPr>
          </a:p>
          <a:p>
            <a:pPr marL="511175" lvl="2" indent="-285750" algn="just">
              <a:lnSpc>
                <a:spcPct val="160000"/>
              </a:lnSpc>
              <a:buClr>
                <a:srgbClr val="0070C0"/>
              </a:buClr>
              <a:buFont typeface="Wingdings" panose="05000000000000000000" pitchFamily="2" charset="2"/>
              <a:buChar char="Ø"/>
              <a:tabLst>
                <a:tab pos="914400" algn="l"/>
              </a:tabLst>
            </a:pPr>
            <a:r>
              <a:rPr lang="fr-CH" sz="1400">
                <a:solidFill>
                  <a:srgbClr val="0070C0"/>
                </a:solidFill>
              </a:rPr>
              <a:t>Objectives and </a:t>
            </a:r>
            <a:r>
              <a:rPr lang="fr-CH" sz="1400" err="1">
                <a:solidFill>
                  <a:srgbClr val="0070C0"/>
                </a:solidFill>
              </a:rPr>
              <a:t>targets</a:t>
            </a:r>
            <a:r>
              <a:rPr lang="fr-CH" sz="1400">
                <a:solidFill>
                  <a:srgbClr val="0070C0"/>
                </a:solidFill>
              </a:rPr>
              <a:t> for the </a:t>
            </a:r>
            <a:r>
              <a:rPr lang="fr-CH" sz="1400" err="1">
                <a:solidFill>
                  <a:srgbClr val="0070C0"/>
                </a:solidFill>
              </a:rPr>
              <a:t>next</a:t>
            </a:r>
            <a:r>
              <a:rPr lang="fr-CH" sz="1400">
                <a:solidFill>
                  <a:srgbClr val="0070C0"/>
                </a:solidFill>
              </a:rPr>
              <a:t> 5 </a:t>
            </a:r>
            <a:r>
              <a:rPr lang="fr-CH" sz="1400" err="1">
                <a:solidFill>
                  <a:srgbClr val="0070C0"/>
                </a:solidFill>
              </a:rPr>
              <a:t>years</a:t>
            </a:r>
            <a:endParaRPr lang="fr-CH" sz="1400">
              <a:solidFill>
                <a:srgbClr val="0070C0"/>
              </a:solidFill>
            </a:endParaRPr>
          </a:p>
          <a:p>
            <a:pPr marL="511175" lvl="2" indent="-285750" algn="just">
              <a:lnSpc>
                <a:spcPct val="160000"/>
              </a:lnSpc>
              <a:buClr>
                <a:srgbClr val="0070C0"/>
              </a:buClr>
              <a:buFont typeface="Wingdings" panose="05000000000000000000" pitchFamily="2" charset="2"/>
              <a:buChar char="Ø"/>
              <a:tabLst>
                <a:tab pos="914400" algn="l"/>
              </a:tabLst>
            </a:pPr>
            <a:r>
              <a:rPr lang="fr-CH" sz="1400">
                <a:solidFill>
                  <a:srgbClr val="0070C0"/>
                </a:solidFill>
              </a:rPr>
              <a:t>Action plan for the </a:t>
            </a:r>
            <a:r>
              <a:rPr lang="fr-CH" sz="1400" err="1">
                <a:solidFill>
                  <a:srgbClr val="0070C0"/>
                </a:solidFill>
              </a:rPr>
              <a:t>next</a:t>
            </a:r>
            <a:r>
              <a:rPr lang="fr-CH" sz="1400">
                <a:solidFill>
                  <a:srgbClr val="0070C0"/>
                </a:solidFill>
              </a:rPr>
              <a:t> 5 </a:t>
            </a:r>
            <a:r>
              <a:rPr lang="fr-CH" sz="1400" err="1">
                <a:solidFill>
                  <a:srgbClr val="0070C0"/>
                </a:solidFill>
              </a:rPr>
              <a:t>years</a:t>
            </a:r>
            <a:endParaRPr lang="fr-CH" sz="1400">
              <a:solidFill>
                <a:srgbClr val="0070C0"/>
              </a:solidFill>
            </a:endParaRPr>
          </a:p>
          <a:p>
            <a:pPr marL="511175" lvl="2" indent="-285750" algn="just">
              <a:lnSpc>
                <a:spcPct val="160000"/>
              </a:lnSpc>
              <a:buClr>
                <a:srgbClr val="0070C0"/>
              </a:buClr>
              <a:buFont typeface="Wingdings" panose="05000000000000000000" pitchFamily="2" charset="2"/>
              <a:buChar char="Ø"/>
              <a:tabLst>
                <a:tab pos="914400" algn="l"/>
              </a:tabLst>
            </a:pPr>
            <a:r>
              <a:rPr lang="fr-CH" sz="1400">
                <a:solidFill>
                  <a:srgbClr val="0070C0"/>
                </a:solidFill>
              </a:rPr>
              <a:t>Benchmark </a:t>
            </a:r>
            <a:r>
              <a:rPr lang="fr-CH" sz="1400" err="1">
                <a:solidFill>
                  <a:srgbClr val="0070C0"/>
                </a:solidFill>
              </a:rPr>
              <a:t>against</a:t>
            </a:r>
            <a:r>
              <a:rPr lang="fr-CH" sz="1400">
                <a:solidFill>
                  <a:srgbClr val="0070C0"/>
                </a:solidFill>
              </a:rPr>
              <a:t> </a:t>
            </a:r>
            <a:r>
              <a:rPr lang="fr-CH" sz="1400" err="1">
                <a:solidFill>
                  <a:srgbClr val="0070C0"/>
                </a:solidFill>
              </a:rPr>
              <a:t>other</a:t>
            </a:r>
            <a:r>
              <a:rPr lang="fr-CH" sz="1400">
                <a:solidFill>
                  <a:srgbClr val="0070C0"/>
                </a:solidFill>
              </a:rPr>
              <a:t> </a:t>
            </a:r>
            <a:r>
              <a:rPr lang="fr-CH" sz="1400" err="1">
                <a:solidFill>
                  <a:srgbClr val="0070C0"/>
                </a:solidFill>
              </a:rPr>
              <a:t>research</a:t>
            </a:r>
            <a:r>
              <a:rPr lang="fr-CH" sz="1400">
                <a:solidFill>
                  <a:srgbClr val="0070C0"/>
                </a:solidFill>
              </a:rPr>
              <a:t> institutes</a:t>
            </a:r>
          </a:p>
          <a:p>
            <a:pPr marL="225425" lvl="1" indent="-225425" algn="just">
              <a:lnSpc>
                <a:spcPct val="130000"/>
              </a:lnSpc>
              <a:buClr>
                <a:schemeClr val="accent1"/>
              </a:buClr>
              <a:buFont typeface="Wingdings" panose="05000000000000000000" pitchFamily="2" charset="2"/>
              <a:buChar char="§"/>
              <a:tabLst>
                <a:tab pos="914400" algn="l"/>
              </a:tabLst>
            </a:pPr>
            <a:r>
              <a:rPr lang="fr-CH" sz="1500" b="1" err="1"/>
              <a:t>Definition</a:t>
            </a:r>
            <a:r>
              <a:rPr lang="fr-CH" sz="1500" b="1"/>
              <a:t> of 8 </a:t>
            </a:r>
            <a:r>
              <a:rPr lang="fr-CH" sz="1500" b="1" err="1"/>
              <a:t>Significant</a:t>
            </a:r>
            <a:r>
              <a:rPr lang="fr-CH" sz="1500" b="1"/>
              <a:t> Energy Uses (</a:t>
            </a:r>
            <a:r>
              <a:rPr lang="fr-CH" sz="1500" b="1" err="1"/>
              <a:t>SEUs</a:t>
            </a:r>
            <a:r>
              <a:rPr lang="fr-CH" sz="1500" b="1"/>
              <a:t>) </a:t>
            </a:r>
          </a:p>
          <a:p>
            <a:pPr marL="511175" lvl="2" indent="-285750" algn="just">
              <a:lnSpc>
                <a:spcPct val="160000"/>
              </a:lnSpc>
              <a:buClr>
                <a:srgbClr val="0070C0"/>
              </a:buClr>
              <a:buFont typeface="Wingdings" panose="05000000000000000000" pitchFamily="2" charset="2"/>
              <a:buChar char="Ø"/>
              <a:tabLst>
                <a:tab pos="914400" algn="l"/>
              </a:tabLst>
            </a:pPr>
            <a:r>
              <a:rPr lang="fr-CH" sz="1400">
                <a:solidFill>
                  <a:srgbClr val="0070C0"/>
                </a:solidFill>
              </a:rPr>
              <a:t>Energy use </a:t>
            </a:r>
            <a:r>
              <a:rPr lang="fr-CH" sz="1400" err="1">
                <a:solidFill>
                  <a:srgbClr val="0070C0"/>
                </a:solidFill>
              </a:rPr>
              <a:t>accounting</a:t>
            </a:r>
            <a:r>
              <a:rPr lang="fr-CH" sz="1400">
                <a:solidFill>
                  <a:srgbClr val="0070C0"/>
                </a:solidFill>
              </a:rPr>
              <a:t> for </a:t>
            </a:r>
            <a:r>
              <a:rPr lang="fr-CH" sz="1400" err="1">
                <a:solidFill>
                  <a:srgbClr val="0070C0"/>
                </a:solidFill>
              </a:rPr>
              <a:t>substantial</a:t>
            </a:r>
            <a:r>
              <a:rPr lang="fr-CH" sz="1400">
                <a:solidFill>
                  <a:srgbClr val="0070C0"/>
                </a:solidFill>
              </a:rPr>
              <a:t> </a:t>
            </a:r>
            <a:r>
              <a:rPr lang="fr-CH" sz="1400" err="1">
                <a:solidFill>
                  <a:srgbClr val="0070C0"/>
                </a:solidFill>
              </a:rPr>
              <a:t>energy</a:t>
            </a:r>
            <a:r>
              <a:rPr lang="fr-CH" sz="1400">
                <a:solidFill>
                  <a:srgbClr val="0070C0"/>
                </a:solidFill>
              </a:rPr>
              <a:t> </a:t>
            </a:r>
            <a:r>
              <a:rPr lang="fr-CH" sz="1400" err="1">
                <a:solidFill>
                  <a:srgbClr val="0070C0"/>
                </a:solidFill>
              </a:rPr>
              <a:t>consumption</a:t>
            </a:r>
            <a:r>
              <a:rPr lang="fr-CH" sz="1400">
                <a:solidFill>
                  <a:srgbClr val="0070C0"/>
                </a:solidFill>
              </a:rPr>
              <a:t> and/or </a:t>
            </a:r>
            <a:r>
              <a:rPr lang="fr-CH" sz="1400" err="1">
                <a:solidFill>
                  <a:srgbClr val="0070C0"/>
                </a:solidFill>
              </a:rPr>
              <a:t>offering</a:t>
            </a:r>
            <a:r>
              <a:rPr lang="fr-CH" sz="1400">
                <a:solidFill>
                  <a:srgbClr val="0070C0"/>
                </a:solidFill>
              </a:rPr>
              <a:t> </a:t>
            </a:r>
            <a:r>
              <a:rPr lang="fr-CH" sz="1400" err="1">
                <a:solidFill>
                  <a:srgbClr val="0070C0"/>
                </a:solidFill>
              </a:rPr>
              <a:t>considerable</a:t>
            </a:r>
            <a:r>
              <a:rPr lang="fr-CH" sz="1400">
                <a:solidFill>
                  <a:srgbClr val="0070C0"/>
                </a:solidFill>
              </a:rPr>
              <a:t> </a:t>
            </a:r>
            <a:r>
              <a:rPr lang="fr-CH" sz="1400" err="1">
                <a:solidFill>
                  <a:srgbClr val="0070C0"/>
                </a:solidFill>
              </a:rPr>
              <a:t>potential</a:t>
            </a:r>
            <a:r>
              <a:rPr lang="fr-CH" sz="1400">
                <a:solidFill>
                  <a:srgbClr val="0070C0"/>
                </a:solidFill>
              </a:rPr>
              <a:t> for </a:t>
            </a:r>
            <a:r>
              <a:rPr lang="fr-CH" sz="1400" err="1">
                <a:solidFill>
                  <a:srgbClr val="0070C0"/>
                </a:solidFill>
              </a:rPr>
              <a:t>energy</a:t>
            </a:r>
            <a:r>
              <a:rPr lang="fr-CH" sz="1400">
                <a:solidFill>
                  <a:srgbClr val="0070C0"/>
                </a:solidFill>
              </a:rPr>
              <a:t> performance </a:t>
            </a:r>
            <a:r>
              <a:rPr lang="fr-CH" sz="1400" err="1">
                <a:solidFill>
                  <a:srgbClr val="0070C0"/>
                </a:solidFill>
              </a:rPr>
              <a:t>improvement</a:t>
            </a:r>
            <a:endParaRPr lang="fr-CH" sz="1400">
              <a:solidFill>
                <a:srgbClr val="0070C0"/>
              </a:solidFill>
            </a:endParaRPr>
          </a:p>
        </p:txBody>
      </p:sp>
      <p:pic>
        <p:nvPicPr>
          <p:cNvPr id="3" name="Image 2">
            <a:extLst>
              <a:ext uri="{FF2B5EF4-FFF2-40B4-BE49-F238E27FC236}">
                <a16:creationId xmlns:a16="http://schemas.microsoft.com/office/drawing/2014/main" id="{5F564123-CCA7-EE98-26A2-A8716D42ECC8}"/>
              </a:ext>
            </a:extLst>
          </p:cNvPr>
          <p:cNvPicPr>
            <a:picLocks noChangeAspect="1"/>
          </p:cNvPicPr>
          <p:nvPr/>
        </p:nvPicPr>
        <p:blipFill>
          <a:blip r:embed="rId3"/>
          <a:stretch>
            <a:fillRect/>
          </a:stretch>
        </p:blipFill>
        <p:spPr>
          <a:xfrm>
            <a:off x="6361126" y="3643165"/>
            <a:ext cx="4114798" cy="2534769"/>
          </a:xfrm>
          <a:prstGeom prst="rect">
            <a:avLst/>
          </a:prstGeom>
        </p:spPr>
      </p:pic>
      <p:pic>
        <p:nvPicPr>
          <p:cNvPr id="4" name="Picture 16">
            <a:extLst>
              <a:ext uri="{FF2B5EF4-FFF2-40B4-BE49-F238E27FC236}">
                <a16:creationId xmlns:a16="http://schemas.microsoft.com/office/drawing/2014/main" id="{C81340FE-E96F-D80A-335B-0C2E13E2EFEA}"/>
              </a:ext>
            </a:extLst>
          </p:cNvPr>
          <p:cNvPicPr>
            <a:picLocks noChangeAspect="1"/>
          </p:cNvPicPr>
          <p:nvPr/>
        </p:nvPicPr>
        <p:blipFill>
          <a:blip r:embed="rId4"/>
          <a:stretch>
            <a:fillRect/>
          </a:stretch>
        </p:blipFill>
        <p:spPr>
          <a:xfrm>
            <a:off x="6361127" y="949334"/>
            <a:ext cx="3928613" cy="2637925"/>
          </a:xfrm>
          <a:prstGeom prst="rect">
            <a:avLst/>
          </a:prstGeom>
        </p:spPr>
      </p:pic>
      <p:sp>
        <p:nvSpPr>
          <p:cNvPr id="9" name="Rectangle: Rounded Corners 8">
            <a:extLst>
              <a:ext uri="{FF2B5EF4-FFF2-40B4-BE49-F238E27FC236}">
                <a16:creationId xmlns:a16="http://schemas.microsoft.com/office/drawing/2014/main" id="{EF91CE93-466B-105F-449E-FF808F6A6892}"/>
              </a:ext>
            </a:extLst>
          </p:cNvPr>
          <p:cNvSpPr/>
          <p:nvPr/>
        </p:nvSpPr>
        <p:spPr>
          <a:xfrm>
            <a:off x="9759142" y="4163000"/>
            <a:ext cx="382385" cy="941015"/>
          </a:xfrm>
          <a:prstGeom prst="round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0" name="TextBox 9">
            <a:extLst>
              <a:ext uri="{FF2B5EF4-FFF2-40B4-BE49-F238E27FC236}">
                <a16:creationId xmlns:a16="http://schemas.microsoft.com/office/drawing/2014/main" id="{2C398063-81B9-5FD5-53F9-8FC1A40CE9DF}"/>
              </a:ext>
            </a:extLst>
          </p:cNvPr>
          <p:cNvSpPr txBox="1"/>
          <p:nvPr/>
        </p:nvSpPr>
        <p:spPr>
          <a:xfrm>
            <a:off x="10654748" y="4343400"/>
            <a:ext cx="755374" cy="276999"/>
          </a:xfrm>
          <a:prstGeom prst="rect">
            <a:avLst/>
          </a:prstGeom>
          <a:noFill/>
        </p:spPr>
        <p:txBody>
          <a:bodyPr wrap="square" lIns="0" tIns="0" rIns="0" bIns="0" rtlCol="0">
            <a:spAutoFit/>
          </a:bodyPr>
          <a:lstStyle/>
          <a:p>
            <a:pPr algn="l"/>
            <a:r>
              <a:rPr lang="en-US" dirty="0">
                <a:solidFill>
                  <a:srgbClr val="FF0000"/>
                </a:solidFill>
              </a:rPr>
              <a:t>95%</a:t>
            </a:r>
            <a:endParaRPr lang="en-GB" dirty="0">
              <a:solidFill>
                <a:srgbClr val="FF0000"/>
              </a:solidFill>
            </a:endParaRPr>
          </a:p>
        </p:txBody>
      </p:sp>
      <p:sp>
        <p:nvSpPr>
          <p:cNvPr id="11" name="Date Placeholder 10">
            <a:extLst>
              <a:ext uri="{FF2B5EF4-FFF2-40B4-BE49-F238E27FC236}">
                <a16:creationId xmlns:a16="http://schemas.microsoft.com/office/drawing/2014/main" id="{4283B77A-07FC-5758-89AB-7ACAF0EFCABD}"/>
              </a:ext>
            </a:extLst>
          </p:cNvPr>
          <p:cNvSpPr>
            <a:spLocks noGrp="1"/>
          </p:cNvSpPr>
          <p:nvPr>
            <p:ph type="dt" sz="half" idx="10"/>
          </p:nvPr>
        </p:nvSpPr>
        <p:spPr/>
        <p:txBody>
          <a:bodyPr/>
          <a:lstStyle/>
          <a:p>
            <a:r>
              <a:rPr lang="en-US"/>
              <a:t>26 November 2024</a:t>
            </a:r>
          </a:p>
        </p:txBody>
      </p:sp>
    </p:spTree>
    <p:extLst>
      <p:ext uri="{BB962C8B-B14F-4D97-AF65-F5344CB8AC3E}">
        <p14:creationId xmlns:p14="http://schemas.microsoft.com/office/powerpoint/2010/main" val="13615856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nodeType="withEffect">
                                  <p:stCondLst>
                                    <p:cond delay="0"/>
                                  </p:stCondLst>
                                  <p:childTnLst>
                                    <p:set>
                                      <p:cBhvr>
                                        <p:cTn id="9" dur="1" fill="hold">
                                          <p:stCondLst>
                                            <p:cond delay="0"/>
                                          </p:stCondLst>
                                        </p:cTn>
                                        <p:tgtEl>
                                          <p:spTgt spid="10">
                                            <p:txEl>
                                              <p:pRg st="0" end="0"/>
                                            </p:txEl>
                                          </p:spTgt>
                                        </p:tgtEl>
                                        <p:attrNameLst>
                                          <p:attrName>style.visibility</p:attrName>
                                        </p:attrNameLst>
                                      </p:cBhvr>
                                      <p:to>
                                        <p:strVal val="visible"/>
                                      </p:to>
                                    </p:set>
                                    <p:animEffect transition="in" filter="fade">
                                      <p:cBhvr>
                                        <p:cTn id="10"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5" name="Content Placeholder 2"/>
          <p:cNvSpPr>
            <a:spLocks noGrp="1"/>
          </p:cNvSpPr>
          <p:nvPr>
            <p:ph idx="1"/>
          </p:nvPr>
        </p:nvSpPr>
        <p:spPr bwMode="auto">
          <a:xfrm>
            <a:off x="407989" y="1250731"/>
            <a:ext cx="11376024" cy="4950044"/>
          </a:xfrm>
        </p:spPr>
        <p:txBody>
          <a:bodyPr/>
          <a:lstStyle/>
          <a:p>
            <a:pPr>
              <a:defRPr/>
            </a:pPr>
            <a:r>
              <a:rPr dirty="0"/>
              <a:t>Facility upgrades:  East Area Renovation (done during LS2)</a:t>
            </a:r>
          </a:p>
        </p:txBody>
      </p:sp>
      <p:sp>
        <p:nvSpPr>
          <p:cNvPr id="4" name="Title 1"/>
          <p:cNvSpPr>
            <a:spLocks noGrp="1"/>
          </p:cNvSpPr>
          <p:nvPr>
            <p:ph type="title"/>
          </p:nvPr>
        </p:nvSpPr>
        <p:spPr bwMode="auto"/>
        <p:txBody>
          <a:bodyPr/>
          <a:lstStyle/>
          <a:p>
            <a:pPr>
              <a:defRPr/>
            </a:pPr>
            <a:r>
              <a:rPr lang="en-US" sz="3600" b="1" i="0" u="none" strike="noStrike" cap="none" spc="0" dirty="0">
                <a:solidFill>
                  <a:srgbClr val="FF0000"/>
                </a:solidFill>
                <a:latin typeface="+mj-lt"/>
                <a:ea typeface="+mj-ea"/>
                <a:cs typeface="+mj-cs"/>
              </a:rPr>
              <a:t>LESS:</a:t>
            </a:r>
            <a:r>
              <a:rPr lang="en-US" sz="3600" b="1" i="0" u="none" strike="noStrike" cap="none" spc="0" dirty="0">
                <a:solidFill>
                  <a:schemeClr val="tx1"/>
                </a:solidFill>
                <a:latin typeface="+mj-lt"/>
                <a:ea typeface="+mj-ea"/>
                <a:cs typeface="+mj-cs"/>
              </a:rPr>
              <a:t> Improved efficiency</a:t>
            </a:r>
            <a:endParaRPr dirty="0"/>
          </a:p>
        </p:txBody>
      </p:sp>
      <p:sp>
        <p:nvSpPr>
          <p:cNvPr id="8" name="Footer Placeholder 8"/>
          <p:cNvSpPr>
            <a:spLocks noGrp="1"/>
          </p:cNvSpPr>
          <p:nvPr>
            <p:ph type="ftr" sz="quarter" idx="11"/>
          </p:nvPr>
        </p:nvSpPr>
        <p:spPr bwMode="auto"/>
        <p:txBody>
          <a:bodyPr/>
          <a:lstStyle/>
          <a:p>
            <a:pPr>
              <a:defRPr/>
            </a:pPr>
            <a:r>
              <a:rPr lang="en-GB"/>
              <a:t>R. Losito | Sustainability at CERN now and future | UK-HEP Forum | Abingdon</a:t>
            </a:r>
            <a:endParaRPr/>
          </a:p>
        </p:txBody>
      </p:sp>
      <p:sp>
        <p:nvSpPr>
          <p:cNvPr id="9" name="Slide Number Placeholder 9"/>
          <p:cNvSpPr>
            <a:spLocks noGrp="1"/>
          </p:cNvSpPr>
          <p:nvPr>
            <p:ph type="sldNum" sz="quarter" idx="12"/>
          </p:nvPr>
        </p:nvSpPr>
        <p:spPr bwMode="auto"/>
        <p:txBody>
          <a:bodyPr/>
          <a:lstStyle/>
          <a:p>
            <a:pPr>
              <a:defRPr/>
            </a:pPr>
            <a:fld id="{941AD089-A632-019F-C809-C4AE0FC766A1}" type="slidenum">
              <a:rPr lang="en-US"/>
              <a:t>23</a:t>
            </a:fld>
            <a:endParaRPr lang="en-US"/>
          </a:p>
        </p:txBody>
      </p:sp>
      <p:sp>
        <p:nvSpPr>
          <p:cNvPr id="10" name="Rectangle 10"/>
          <p:cNvSpPr/>
          <p:nvPr/>
        </p:nvSpPr>
        <p:spPr bwMode="auto">
          <a:xfrm>
            <a:off x="3384623" y="5233588"/>
            <a:ext cx="5238749" cy="1039475"/>
          </a:xfrm>
          <a:prstGeom prst="rect">
            <a:avLst/>
          </a:prstGeom>
          <a:solidFill>
            <a:srgbClr val="008000"/>
          </a:solidFill>
        </p:spPr>
        <p:txBody>
          <a:bodyPr wrap="square">
            <a:noAutofit/>
          </a:bodyPr>
          <a:lstStyle/>
          <a:p>
            <a:pPr marL="27432" indent="0" algn="ctr">
              <a:lnSpc>
                <a:spcPct val="90000"/>
              </a:lnSpc>
              <a:buNone/>
              <a:defRPr/>
            </a:pPr>
            <a:r>
              <a:rPr lang="en-US" sz="2000" b="1" dirty="0">
                <a:solidFill>
                  <a:schemeClr val="bg1"/>
                </a:solidFill>
                <a:latin typeface="Arial Narrow"/>
              </a:rPr>
              <a:t>Powering energy:</a:t>
            </a:r>
            <a:endParaRPr sz="2000" b="1" dirty="0">
              <a:solidFill>
                <a:schemeClr val="bg1"/>
              </a:solidFill>
              <a:latin typeface="Arial Narrow"/>
            </a:endParaRPr>
          </a:p>
          <a:p>
            <a:pPr marL="27432" indent="0" algn="ctr">
              <a:lnSpc>
                <a:spcPct val="90000"/>
              </a:lnSpc>
              <a:buNone/>
              <a:defRPr/>
            </a:pPr>
            <a:r>
              <a:rPr lang="en-US" sz="2000" b="1" dirty="0">
                <a:solidFill>
                  <a:schemeClr val="bg1"/>
                </a:solidFill>
                <a:latin typeface="Arial Narrow"/>
              </a:rPr>
              <a:t>From </a:t>
            </a:r>
            <a:r>
              <a:rPr lang="en-GB" sz="2000" b="1" dirty="0">
                <a:solidFill>
                  <a:schemeClr val="bg1"/>
                </a:solidFill>
                <a:latin typeface="Arial Narrow"/>
              </a:rPr>
              <a:t>11 GWh/year to around 0.6 GWh/year </a:t>
            </a:r>
            <a:endParaRPr sz="2000" b="1" dirty="0">
              <a:solidFill>
                <a:schemeClr val="bg1"/>
              </a:solidFill>
              <a:latin typeface="Arial Narrow"/>
            </a:endParaRPr>
          </a:p>
          <a:p>
            <a:pPr marL="27432" indent="0" algn="ctr">
              <a:lnSpc>
                <a:spcPct val="90000"/>
              </a:lnSpc>
              <a:buNone/>
              <a:defRPr/>
            </a:pPr>
            <a:r>
              <a:rPr lang="en-GB" sz="2000" b="1" dirty="0">
                <a:solidFill>
                  <a:schemeClr val="bg1"/>
                </a:solidFill>
                <a:latin typeface="Arial Narrow"/>
              </a:rPr>
              <a:t>(&gt; 90% reduction)</a:t>
            </a:r>
            <a:endParaRPr sz="2000" b="1" dirty="0">
              <a:solidFill>
                <a:schemeClr val="bg1"/>
              </a:solidFill>
              <a:latin typeface="Arial Narrow"/>
            </a:endParaRPr>
          </a:p>
        </p:txBody>
      </p:sp>
      <p:pic>
        <p:nvPicPr>
          <p:cNvPr id="11" name="Picture 6"/>
          <p:cNvPicPr>
            <a:picLocks noChangeAspect="1"/>
          </p:cNvPicPr>
          <p:nvPr/>
        </p:nvPicPr>
        <p:blipFill>
          <a:blip r:embed="rId2"/>
          <a:srcRect l="48407" b="10712"/>
          <a:stretch/>
        </p:blipFill>
        <p:spPr bwMode="auto">
          <a:xfrm>
            <a:off x="553078" y="1554829"/>
            <a:ext cx="5333521" cy="3699935"/>
          </a:xfrm>
          <a:prstGeom prst="rect">
            <a:avLst/>
          </a:prstGeom>
        </p:spPr>
      </p:pic>
      <p:pic>
        <p:nvPicPr>
          <p:cNvPr id="12" name="Picture 7" descr="A picture containing indoor, building, table, filled&#10;&#10;Description automatically generated"/>
          <p:cNvPicPr>
            <a:picLocks noChangeAspect="1"/>
          </p:cNvPicPr>
          <p:nvPr/>
        </p:nvPicPr>
        <p:blipFill>
          <a:blip r:embed="rId3"/>
          <a:srcRect l="13783" r="10578" b="23842"/>
          <a:stretch/>
        </p:blipFill>
        <p:spPr bwMode="auto">
          <a:xfrm>
            <a:off x="6380480" y="1715313"/>
            <a:ext cx="5052662" cy="3378968"/>
          </a:xfrm>
          <a:prstGeom prst="rect">
            <a:avLst/>
          </a:prstGeom>
        </p:spPr>
      </p:pic>
      <p:sp>
        <p:nvSpPr>
          <p:cNvPr id="2" name="Date Placeholder 1">
            <a:extLst>
              <a:ext uri="{FF2B5EF4-FFF2-40B4-BE49-F238E27FC236}">
                <a16:creationId xmlns:a16="http://schemas.microsoft.com/office/drawing/2014/main" id="{B26ACB93-60FA-BBEC-9BF8-1B9EE961C414}"/>
              </a:ext>
            </a:extLst>
          </p:cNvPr>
          <p:cNvSpPr>
            <a:spLocks noGrp="1"/>
          </p:cNvSpPr>
          <p:nvPr>
            <p:ph type="dt" sz="half" idx="10"/>
          </p:nvPr>
        </p:nvSpPr>
        <p:spPr/>
        <p:txBody>
          <a:bodyPr/>
          <a:lstStyle/>
          <a:p>
            <a:r>
              <a:rPr lang="en-US"/>
              <a:t>26 November 2024</a:t>
            </a:r>
            <a:endParaRPr lang="en-US" dirty="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4" name="Title 1"/>
          <p:cNvSpPr>
            <a:spLocks noGrp="1"/>
          </p:cNvSpPr>
          <p:nvPr>
            <p:ph type="title"/>
          </p:nvPr>
        </p:nvSpPr>
        <p:spPr bwMode="auto"/>
        <p:txBody>
          <a:bodyPr/>
          <a:lstStyle/>
          <a:p>
            <a:pPr>
              <a:defRPr/>
            </a:pPr>
            <a:r>
              <a:rPr lang="en-US" dirty="0">
                <a:solidFill>
                  <a:srgbClr val="FF0000"/>
                </a:solidFill>
              </a:rPr>
              <a:t>BETTER: </a:t>
            </a:r>
            <a:r>
              <a:rPr dirty="0"/>
              <a:t>Forecasts &amp; measures</a:t>
            </a:r>
          </a:p>
        </p:txBody>
      </p:sp>
      <p:sp>
        <p:nvSpPr>
          <p:cNvPr id="6" name="Footer Placeholder 8"/>
          <p:cNvSpPr>
            <a:spLocks noGrp="1"/>
          </p:cNvSpPr>
          <p:nvPr>
            <p:ph type="ftr" sz="quarter" idx="11"/>
          </p:nvPr>
        </p:nvSpPr>
        <p:spPr bwMode="auto"/>
        <p:txBody>
          <a:bodyPr/>
          <a:lstStyle/>
          <a:p>
            <a:pPr>
              <a:defRPr/>
            </a:pPr>
            <a:r>
              <a:rPr lang="en-GB"/>
              <a:t>R. Losito | Sustainability at CERN now and future | UK-HEP Forum | Abingdon</a:t>
            </a:r>
            <a:endParaRPr/>
          </a:p>
        </p:txBody>
      </p:sp>
      <p:sp>
        <p:nvSpPr>
          <p:cNvPr id="7" name="Slide Number Placeholder 9"/>
          <p:cNvSpPr>
            <a:spLocks noGrp="1"/>
          </p:cNvSpPr>
          <p:nvPr>
            <p:ph type="sldNum" sz="quarter" idx="12"/>
          </p:nvPr>
        </p:nvSpPr>
        <p:spPr bwMode="auto"/>
        <p:txBody>
          <a:bodyPr/>
          <a:lstStyle/>
          <a:p>
            <a:pPr>
              <a:defRPr/>
            </a:pPr>
            <a:fld id="{341342C1-E374-5F4A-D159-02E133E23AE7}" type="slidenum">
              <a:rPr lang="en-US"/>
              <a:t>24</a:t>
            </a:fld>
            <a:endParaRPr lang="en-US"/>
          </a:p>
        </p:txBody>
      </p:sp>
      <p:pic>
        <p:nvPicPr>
          <p:cNvPr id="8" name="Picture 26" descr="Screen Shot 2019-05-23 at 20.31.34.png"/>
          <p:cNvPicPr>
            <a:picLocks noChangeAspect="1"/>
          </p:cNvPicPr>
          <p:nvPr/>
        </p:nvPicPr>
        <p:blipFill>
          <a:blip r:embed="rId2"/>
          <a:stretch/>
        </p:blipFill>
        <p:spPr bwMode="auto">
          <a:xfrm>
            <a:off x="628650" y="994976"/>
            <a:ext cx="2946398" cy="2164883"/>
          </a:xfrm>
          <a:prstGeom prst="rect">
            <a:avLst/>
          </a:prstGeom>
          <a:ln>
            <a:solidFill>
              <a:schemeClr val="accent5"/>
            </a:solidFill>
          </a:ln>
        </p:spPr>
      </p:pic>
      <p:pic>
        <p:nvPicPr>
          <p:cNvPr id="9" name="Picture 1" descr="image002.png"/>
          <p:cNvPicPr>
            <a:picLocks noChangeAspect="1"/>
          </p:cNvPicPr>
          <p:nvPr/>
        </p:nvPicPr>
        <p:blipFill>
          <a:blip r:embed="rId3"/>
          <a:stretch/>
        </p:blipFill>
        <p:spPr bwMode="auto">
          <a:xfrm>
            <a:off x="628650" y="3246129"/>
            <a:ext cx="8496298" cy="2932182"/>
          </a:xfrm>
          <a:prstGeom prst="rect">
            <a:avLst/>
          </a:prstGeom>
        </p:spPr>
      </p:pic>
      <p:sp>
        <p:nvSpPr>
          <p:cNvPr id="10" name="TextBox 5"/>
          <p:cNvSpPr>
            <a:spLocks/>
          </p:cNvSpPr>
          <p:nvPr/>
        </p:nvSpPr>
        <p:spPr bwMode="auto">
          <a:xfrm>
            <a:off x="3067048" y="5099049"/>
            <a:ext cx="4724433" cy="365795"/>
          </a:xfrm>
          <a:prstGeom prst="rect">
            <a:avLst/>
          </a:prstGeom>
          <a:solidFill>
            <a:srgbClr val="E1F7C9"/>
          </a:solidFill>
        </p:spPr>
        <p:txBody>
          <a:bodyPr wrap="square" rtlCol="0">
            <a:spAutoFit/>
          </a:bodyPr>
          <a:lstStyle/>
          <a:p>
            <a:pPr algn="ctr">
              <a:defRPr/>
            </a:pPr>
            <a:r>
              <a:rPr lang="en-US">
                <a:solidFill>
                  <a:srgbClr val="800080"/>
                </a:solidFill>
              </a:rPr>
              <a:t>Bonus for accuracy: 12/12 =&gt; 120 k€ !!!</a:t>
            </a:r>
          </a:p>
        </p:txBody>
      </p:sp>
      <p:sp>
        <p:nvSpPr>
          <p:cNvPr id="11" name="TextBox 20"/>
          <p:cNvSpPr>
            <a:spLocks/>
          </p:cNvSpPr>
          <p:nvPr/>
        </p:nvSpPr>
        <p:spPr bwMode="auto">
          <a:xfrm>
            <a:off x="1113332" y="3360350"/>
            <a:ext cx="2141315" cy="1219235"/>
          </a:xfrm>
          <a:prstGeom prst="rect">
            <a:avLst/>
          </a:prstGeom>
          <a:noFill/>
          <a:ln>
            <a:noFill/>
          </a:ln>
        </p:spPr>
        <p:txBody>
          <a:bodyPr wrap="square">
            <a:spAutoFit/>
          </a:bodyPr>
          <a:lstStyle>
            <a:lvl1pPr>
              <a:defRPr sz="2400">
                <a:solidFill>
                  <a:schemeClr val="tx1"/>
                </a:solidFill>
                <a:latin typeface="Arial"/>
                <a:ea typeface="ＭＳ Ｐゴシック"/>
                <a:cs typeface="ＭＳ Ｐゴシック"/>
              </a:defRPr>
            </a:lvl1pPr>
            <a:lvl2pPr marL="742950" indent="-285750">
              <a:defRPr sz="2400">
                <a:solidFill>
                  <a:schemeClr val="tx1"/>
                </a:solidFill>
                <a:latin typeface="Arial"/>
                <a:ea typeface="ＭＳ Ｐゴシック"/>
              </a:defRPr>
            </a:lvl2pPr>
            <a:lvl3pPr marL="1143000" indent="-228600">
              <a:defRPr sz="2400">
                <a:solidFill>
                  <a:schemeClr val="tx1"/>
                </a:solidFill>
                <a:latin typeface="Arial"/>
                <a:ea typeface="ＭＳ Ｐゴシック"/>
              </a:defRPr>
            </a:lvl3pPr>
            <a:lvl4pPr marL="1600200" indent="-228600">
              <a:defRPr sz="2400">
                <a:solidFill>
                  <a:schemeClr val="tx1"/>
                </a:solidFill>
                <a:latin typeface="Arial"/>
                <a:ea typeface="ＭＳ Ｐゴシック"/>
              </a:defRPr>
            </a:lvl4pPr>
            <a:lvl5pPr marL="2057400" indent="-228600">
              <a:defRPr sz="2400">
                <a:solidFill>
                  <a:schemeClr val="tx1"/>
                </a:solidFill>
                <a:latin typeface="Arial"/>
                <a:ea typeface="ＭＳ Ｐゴシック"/>
              </a:defRPr>
            </a:lvl5pPr>
            <a:lvl6pPr marL="2514598" indent="-228600">
              <a:spcBef>
                <a:spcPts val="0"/>
              </a:spcBef>
              <a:spcAft>
                <a:spcPts val="0"/>
              </a:spcAft>
              <a:defRPr sz="2400">
                <a:solidFill>
                  <a:schemeClr val="tx1"/>
                </a:solidFill>
                <a:latin typeface="Arial"/>
                <a:ea typeface="ＭＳ Ｐゴシック"/>
              </a:defRPr>
            </a:lvl6pPr>
            <a:lvl7pPr marL="2971800" indent="-228600">
              <a:spcBef>
                <a:spcPts val="0"/>
              </a:spcBef>
              <a:spcAft>
                <a:spcPts val="0"/>
              </a:spcAft>
              <a:defRPr sz="2400">
                <a:solidFill>
                  <a:schemeClr val="tx1"/>
                </a:solidFill>
                <a:latin typeface="Arial"/>
                <a:ea typeface="ＭＳ Ｐゴシック"/>
              </a:defRPr>
            </a:lvl7pPr>
            <a:lvl8pPr marL="3429000" indent="-228600">
              <a:spcBef>
                <a:spcPts val="0"/>
              </a:spcBef>
              <a:spcAft>
                <a:spcPts val="0"/>
              </a:spcAft>
              <a:defRPr sz="2400">
                <a:solidFill>
                  <a:schemeClr val="tx1"/>
                </a:solidFill>
                <a:latin typeface="Arial"/>
                <a:ea typeface="ＭＳ Ｐゴシック"/>
              </a:defRPr>
            </a:lvl8pPr>
            <a:lvl9pPr marL="3886200" indent="-228600">
              <a:spcBef>
                <a:spcPts val="0"/>
              </a:spcBef>
              <a:spcAft>
                <a:spcPts val="0"/>
              </a:spcAft>
              <a:defRPr sz="2400">
                <a:solidFill>
                  <a:schemeClr val="tx1"/>
                </a:solidFill>
                <a:latin typeface="Arial"/>
                <a:ea typeface="ＭＳ Ｐゴシック"/>
              </a:defRPr>
            </a:lvl9pPr>
          </a:lstStyle>
          <a:p>
            <a:pPr>
              <a:defRPr/>
            </a:pPr>
            <a:r>
              <a:rPr lang="fr-CH" sz="1800" b="1">
                <a:solidFill>
                  <a:srgbClr val="AA72D4"/>
                </a:solidFill>
              </a:rPr>
              <a:t>Model output sent to Energy Contractor</a:t>
            </a:r>
            <a:endParaRPr lang="fr-CH" b="1">
              <a:solidFill>
                <a:srgbClr val="AA72D4"/>
              </a:solidFill>
            </a:endParaRPr>
          </a:p>
          <a:p>
            <a:pPr>
              <a:defRPr/>
            </a:pPr>
            <a:r>
              <a:rPr lang="fr-CH" sz="1000" b="1">
                <a:solidFill>
                  <a:srgbClr val="AA72D4"/>
                </a:solidFill>
              </a:rPr>
              <a:t>= model − communication and modelisation delays</a:t>
            </a:r>
            <a:endParaRPr sz="1000" b="1">
              <a:solidFill>
                <a:srgbClr val="AA72D4"/>
              </a:solidFill>
            </a:endParaRPr>
          </a:p>
        </p:txBody>
      </p:sp>
      <p:pic>
        <p:nvPicPr>
          <p:cNvPr id="12" name="Picture 11"/>
          <p:cNvPicPr>
            <a:picLocks noChangeAspect="1"/>
          </p:cNvPicPr>
          <p:nvPr/>
        </p:nvPicPr>
        <p:blipFill>
          <a:blip r:embed="rId4"/>
          <a:stretch/>
        </p:blipFill>
        <p:spPr bwMode="auto">
          <a:xfrm>
            <a:off x="6130999" y="1626685"/>
            <a:ext cx="1962106" cy="1336685"/>
          </a:xfrm>
          <a:prstGeom prst="rect">
            <a:avLst/>
          </a:prstGeom>
        </p:spPr>
      </p:pic>
      <p:pic>
        <p:nvPicPr>
          <p:cNvPr id="13" name="Picture 12"/>
          <p:cNvPicPr>
            <a:picLocks noChangeAspect="1"/>
          </p:cNvPicPr>
          <p:nvPr/>
        </p:nvPicPr>
        <p:blipFill>
          <a:blip r:embed="rId5"/>
          <a:stretch/>
        </p:blipFill>
        <p:spPr bwMode="auto">
          <a:xfrm>
            <a:off x="8461440" y="3749569"/>
            <a:ext cx="3575059" cy="1966282"/>
          </a:xfrm>
          <a:prstGeom prst="rect">
            <a:avLst/>
          </a:prstGeom>
        </p:spPr>
      </p:pic>
      <p:sp>
        <p:nvSpPr>
          <p:cNvPr id="14" name="Rectangle 13"/>
          <p:cNvSpPr/>
          <p:nvPr/>
        </p:nvSpPr>
        <p:spPr bwMode="auto">
          <a:xfrm>
            <a:off x="9195523" y="4972873"/>
            <a:ext cx="1962329" cy="365795"/>
          </a:xfrm>
          <a:prstGeom prst="rect">
            <a:avLst/>
          </a:prstGeom>
          <a:noFill/>
        </p:spPr>
        <p:txBody>
          <a:bodyPr vertOverflow="overflow" horzOverflow="clip" vert="horz" wrap="square" lIns="91440" tIns="45720" rIns="91440" bIns="45720" numCol="1" spcCol="0" rtlCol="0" fromWordArt="0" anchor="t" anchorCtr="0" forceAA="0" compatLnSpc="0">
            <a:spAutoFit/>
          </a:bodyPr>
          <a:lstStyle/>
          <a:p>
            <a:pPr algn="ctr">
              <a:defRPr/>
            </a:pPr>
            <a:r>
              <a:t>2021</a:t>
            </a:r>
          </a:p>
        </p:txBody>
      </p:sp>
      <p:sp>
        <p:nvSpPr>
          <p:cNvPr id="15" name="Rectangle 14"/>
          <p:cNvSpPr/>
          <p:nvPr/>
        </p:nvSpPr>
        <p:spPr bwMode="auto">
          <a:xfrm>
            <a:off x="5852248" y="899348"/>
            <a:ext cx="6210299" cy="1463076"/>
          </a:xfrm>
          <a:prstGeom prst="rect">
            <a:avLst/>
          </a:prstGeom>
          <a:noFill/>
        </p:spPr>
        <p:txBody>
          <a:bodyPr vertOverflow="overflow" horzOverflow="clip" vert="horz" wrap="square" lIns="91440" tIns="45720" rIns="91440" bIns="45720" numCol="1" spcCol="0" rtlCol="0" fromWordArt="0" anchor="t" anchorCtr="0" forceAA="0" compatLnSpc="0">
            <a:noAutofit/>
          </a:bodyPr>
          <a:lstStyle/>
          <a:p>
            <a:pPr>
              <a:defRPr/>
            </a:pPr>
            <a:r>
              <a:t>2nd version, integrated in </a:t>
            </a:r>
            <a:r>
              <a:rPr b="1" u="sng">
                <a:hlinkClick r:id="rId6"/>
              </a:rPr>
              <a:t>Web-Energy</a:t>
            </a:r>
            <a:r>
              <a:t> tool to combine forecasts &amp; measures</a:t>
            </a:r>
          </a:p>
        </p:txBody>
      </p:sp>
      <p:pic>
        <p:nvPicPr>
          <p:cNvPr id="16" name="Picture 5" descr="Screen Shot 2019-05-23 at 20.27.07.png"/>
          <p:cNvPicPr>
            <a:picLocks noChangeAspect="1"/>
          </p:cNvPicPr>
          <p:nvPr/>
        </p:nvPicPr>
        <p:blipFill>
          <a:blip r:embed="rId7"/>
          <a:stretch/>
        </p:blipFill>
        <p:spPr bwMode="auto">
          <a:xfrm>
            <a:off x="8951163" y="1339325"/>
            <a:ext cx="2705049" cy="1827428"/>
          </a:xfrm>
          <a:prstGeom prst="rect">
            <a:avLst/>
          </a:prstGeom>
        </p:spPr>
      </p:pic>
      <p:sp>
        <p:nvSpPr>
          <p:cNvPr id="17" name="Rectangle 16"/>
          <p:cNvSpPr/>
          <p:nvPr/>
        </p:nvSpPr>
        <p:spPr bwMode="auto">
          <a:xfrm>
            <a:off x="8353499" y="3215374"/>
            <a:ext cx="3840156" cy="333374"/>
          </a:xfrm>
          <a:prstGeom prst="rect">
            <a:avLst/>
          </a:prstGeom>
          <a:solidFill>
            <a:schemeClr val="bg1"/>
          </a:solidFill>
        </p:spPr>
        <p:txBody>
          <a:bodyPr vertOverflow="overflow" horzOverflow="clip" vert="horz" wrap="square" lIns="91440" tIns="45720" rIns="91440" bIns="45720" numCol="1" spcCol="0" rtlCol="0" fromWordArt="0" anchor="t" anchorCtr="0" forceAA="0" compatLnSpc="0">
            <a:noAutofit/>
          </a:bodyPr>
          <a:lstStyle/>
          <a:p>
            <a:pPr algn="r">
              <a:defRPr/>
            </a:pPr>
            <a:r>
              <a:rPr lang="en-US" sz="1400" b="1">
                <a:solidFill>
                  <a:schemeClr val="tx1"/>
                </a:solidFill>
              </a:rPr>
              <a:t>Measures: global accuracy better than 1% !</a:t>
            </a:r>
            <a:endParaRPr sz="1400" b="1">
              <a:solidFill>
                <a:schemeClr val="tx1"/>
              </a:solidFill>
            </a:endParaRPr>
          </a:p>
        </p:txBody>
      </p:sp>
      <p:sp>
        <p:nvSpPr>
          <p:cNvPr id="2" name="Date Placeholder 1">
            <a:extLst>
              <a:ext uri="{FF2B5EF4-FFF2-40B4-BE49-F238E27FC236}">
                <a16:creationId xmlns:a16="http://schemas.microsoft.com/office/drawing/2014/main" id="{4958D65D-455F-C42E-1F34-A2235C42D581}"/>
              </a:ext>
            </a:extLst>
          </p:cNvPr>
          <p:cNvSpPr>
            <a:spLocks noGrp="1"/>
          </p:cNvSpPr>
          <p:nvPr>
            <p:ph type="dt" sz="half" idx="10"/>
          </p:nvPr>
        </p:nvSpPr>
        <p:spPr/>
        <p:txBody>
          <a:bodyPr/>
          <a:lstStyle/>
          <a:p>
            <a:r>
              <a:rPr lang="en-US"/>
              <a:t>26 November 2024</a:t>
            </a:r>
            <a:endParaRPr lang="en-US" dirty="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C8C0F3-7FFA-445D-2F5D-92BF852ACA7B}"/>
              </a:ext>
            </a:extLst>
          </p:cNvPr>
          <p:cNvSpPr>
            <a:spLocks noGrp="1"/>
          </p:cNvSpPr>
          <p:nvPr>
            <p:ph type="title"/>
          </p:nvPr>
        </p:nvSpPr>
        <p:spPr/>
        <p:txBody>
          <a:bodyPr/>
          <a:lstStyle/>
          <a:p>
            <a:r>
              <a:rPr lang="en-US" dirty="0">
                <a:solidFill>
                  <a:srgbClr val="FF0000"/>
                </a:solidFill>
              </a:rPr>
              <a:t>RECOVER</a:t>
            </a:r>
            <a:endParaRPr lang="it-IT" dirty="0">
              <a:solidFill>
                <a:srgbClr val="FF0000"/>
              </a:solidFill>
            </a:endParaRPr>
          </a:p>
        </p:txBody>
      </p:sp>
      <p:sp>
        <p:nvSpPr>
          <p:cNvPr id="3" name="Content Placeholder 2">
            <a:extLst>
              <a:ext uri="{FF2B5EF4-FFF2-40B4-BE49-F238E27FC236}">
                <a16:creationId xmlns:a16="http://schemas.microsoft.com/office/drawing/2014/main" id="{6CE6306D-AABF-411B-0A68-A708F8F6AF65}"/>
              </a:ext>
            </a:extLst>
          </p:cNvPr>
          <p:cNvSpPr>
            <a:spLocks noGrp="1"/>
          </p:cNvSpPr>
          <p:nvPr>
            <p:ph sz="half" idx="1"/>
          </p:nvPr>
        </p:nvSpPr>
        <p:spPr/>
        <p:txBody>
          <a:bodyPr/>
          <a:lstStyle/>
          <a:p>
            <a:endParaRPr lang="it-IT" dirty="0"/>
          </a:p>
        </p:txBody>
      </p:sp>
      <p:sp>
        <p:nvSpPr>
          <p:cNvPr id="4" name="Content Placeholder 3">
            <a:extLst>
              <a:ext uri="{FF2B5EF4-FFF2-40B4-BE49-F238E27FC236}">
                <a16:creationId xmlns:a16="http://schemas.microsoft.com/office/drawing/2014/main" id="{FE9BD446-A224-B2B4-D350-FCF2CF151604}"/>
              </a:ext>
            </a:extLst>
          </p:cNvPr>
          <p:cNvSpPr>
            <a:spLocks noGrp="1"/>
          </p:cNvSpPr>
          <p:nvPr>
            <p:ph sz="half" idx="2"/>
          </p:nvPr>
        </p:nvSpPr>
        <p:spPr/>
        <p:txBody>
          <a:bodyPr/>
          <a:lstStyle/>
          <a:p>
            <a:endParaRPr lang="it-IT"/>
          </a:p>
        </p:txBody>
      </p:sp>
      <p:sp>
        <p:nvSpPr>
          <p:cNvPr id="6" name="Footer Placeholder 5">
            <a:extLst>
              <a:ext uri="{FF2B5EF4-FFF2-40B4-BE49-F238E27FC236}">
                <a16:creationId xmlns:a16="http://schemas.microsoft.com/office/drawing/2014/main" id="{B2AE829C-7710-150F-E944-DCF714C464CA}"/>
              </a:ext>
            </a:extLst>
          </p:cNvPr>
          <p:cNvSpPr>
            <a:spLocks noGrp="1"/>
          </p:cNvSpPr>
          <p:nvPr>
            <p:ph type="ftr" sz="quarter" idx="11"/>
          </p:nvPr>
        </p:nvSpPr>
        <p:spPr/>
        <p:txBody>
          <a:bodyPr/>
          <a:lstStyle/>
          <a:p>
            <a:r>
              <a:rPr lang="en-GB"/>
              <a:t>R. Losito | Sustainability at CERN now and future | UK-HEP Forum | Abingdon</a:t>
            </a:r>
            <a:endParaRPr lang="it-IT" sz="1000" kern="1200" dirty="0">
              <a:solidFill>
                <a:schemeClr val="bg1"/>
              </a:solidFill>
              <a:latin typeface="+mn-lt"/>
              <a:ea typeface="+mn-ea"/>
              <a:cs typeface="+mn-cs"/>
            </a:endParaRPr>
          </a:p>
        </p:txBody>
      </p:sp>
      <p:sp>
        <p:nvSpPr>
          <p:cNvPr id="7" name="Slide Number Placeholder 6">
            <a:extLst>
              <a:ext uri="{FF2B5EF4-FFF2-40B4-BE49-F238E27FC236}">
                <a16:creationId xmlns:a16="http://schemas.microsoft.com/office/drawing/2014/main" id="{0B0E05A2-B851-2B40-C12A-64E32AEE5C80}"/>
              </a:ext>
            </a:extLst>
          </p:cNvPr>
          <p:cNvSpPr>
            <a:spLocks noGrp="1"/>
          </p:cNvSpPr>
          <p:nvPr>
            <p:ph type="sldNum" sz="quarter" idx="12"/>
          </p:nvPr>
        </p:nvSpPr>
        <p:spPr/>
        <p:txBody>
          <a:bodyPr/>
          <a:lstStyle/>
          <a:p>
            <a:fld id="{36B5EA5A-BC32-A742-B11B-8E7414D5B535}" type="slidenum">
              <a:rPr lang="en-US" smtClean="0"/>
              <a:pPr/>
              <a:t>25</a:t>
            </a:fld>
            <a:endParaRPr lang="en-US" dirty="0"/>
          </a:p>
        </p:txBody>
      </p:sp>
      <p:pic>
        <p:nvPicPr>
          <p:cNvPr id="8" name="Content Placeholder 12" descr="Screen Clipping">
            <a:extLst>
              <a:ext uri="{FF2B5EF4-FFF2-40B4-BE49-F238E27FC236}">
                <a16:creationId xmlns:a16="http://schemas.microsoft.com/office/drawing/2014/main" id="{1C07316E-13C1-1EC8-B6D7-FB3E1340732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27449" y="1358901"/>
            <a:ext cx="7493070" cy="4902008"/>
          </a:xfrm>
          <a:prstGeom prst="rect">
            <a:avLst/>
          </a:prstGeom>
        </p:spPr>
      </p:pic>
      <p:pic>
        <p:nvPicPr>
          <p:cNvPr id="9" name="Content Placeholder 8" descr="Screen Clipping">
            <a:extLst>
              <a:ext uri="{FF2B5EF4-FFF2-40B4-BE49-F238E27FC236}">
                <a16:creationId xmlns:a16="http://schemas.microsoft.com/office/drawing/2014/main" id="{2149554F-8E03-C7A5-2010-47B8A2C2F3F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358900"/>
            <a:ext cx="5473700" cy="4705350"/>
          </a:xfrm>
          <a:prstGeom prst="rect">
            <a:avLst/>
          </a:prstGeom>
        </p:spPr>
      </p:pic>
      <p:sp>
        <p:nvSpPr>
          <p:cNvPr id="10" name="Date Placeholder 9">
            <a:extLst>
              <a:ext uri="{FF2B5EF4-FFF2-40B4-BE49-F238E27FC236}">
                <a16:creationId xmlns:a16="http://schemas.microsoft.com/office/drawing/2014/main" id="{9EE95048-D96D-B14E-7FC1-13301E10076A}"/>
              </a:ext>
            </a:extLst>
          </p:cNvPr>
          <p:cNvSpPr>
            <a:spLocks noGrp="1"/>
          </p:cNvSpPr>
          <p:nvPr>
            <p:ph type="dt" sz="half" idx="10"/>
          </p:nvPr>
        </p:nvSpPr>
        <p:spPr/>
        <p:txBody>
          <a:bodyPr/>
          <a:lstStyle/>
          <a:p>
            <a:r>
              <a:rPr lang="en-US"/>
              <a:t>26 November 2024</a:t>
            </a:r>
            <a:endParaRPr lang="en-US" dirty="0"/>
          </a:p>
        </p:txBody>
      </p:sp>
    </p:spTree>
    <p:extLst>
      <p:ext uri="{BB962C8B-B14F-4D97-AF65-F5344CB8AC3E}">
        <p14:creationId xmlns:p14="http://schemas.microsoft.com/office/powerpoint/2010/main" val="397474830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8">
            <a:extLst>
              <a:ext uri="{FF2B5EF4-FFF2-40B4-BE49-F238E27FC236}">
                <a16:creationId xmlns:a16="http://schemas.microsoft.com/office/drawing/2014/main" id="{C1F02102-0AC3-17BC-64AF-7D601C8166C9}"/>
              </a:ext>
            </a:extLst>
          </p:cNvPr>
          <p:cNvSpPr>
            <a:spLocks noGrp="1"/>
          </p:cNvSpPr>
          <p:nvPr>
            <p:ph idx="1"/>
          </p:nvPr>
        </p:nvSpPr>
        <p:spPr/>
        <p:txBody>
          <a:bodyPr/>
          <a:lstStyle/>
          <a:p>
            <a:endParaRPr lang="en-GB"/>
          </a:p>
        </p:txBody>
      </p:sp>
      <p:sp>
        <p:nvSpPr>
          <p:cNvPr id="2" name="Title 1"/>
          <p:cNvSpPr>
            <a:spLocks noGrp="1"/>
          </p:cNvSpPr>
          <p:nvPr>
            <p:ph type="title"/>
          </p:nvPr>
        </p:nvSpPr>
        <p:spPr/>
        <p:txBody>
          <a:bodyPr>
            <a:noAutofit/>
          </a:bodyPr>
          <a:lstStyle/>
          <a:p>
            <a:r>
              <a:rPr lang="en-US" sz="3000" dirty="0"/>
              <a:t>Action plan</a:t>
            </a:r>
          </a:p>
        </p:txBody>
      </p:sp>
      <p:sp>
        <p:nvSpPr>
          <p:cNvPr id="4" name="Date Placeholder 3">
            <a:extLst>
              <a:ext uri="{FF2B5EF4-FFF2-40B4-BE49-F238E27FC236}">
                <a16:creationId xmlns:a16="http://schemas.microsoft.com/office/drawing/2014/main" id="{5C3EAA1B-81F2-CF2A-89AC-9F9F619F71EC}"/>
              </a:ext>
            </a:extLst>
          </p:cNvPr>
          <p:cNvSpPr>
            <a:spLocks noGrp="1"/>
          </p:cNvSpPr>
          <p:nvPr>
            <p:ph type="dt" sz="half" idx="10"/>
          </p:nvPr>
        </p:nvSpPr>
        <p:spPr/>
        <p:txBody>
          <a:bodyPr/>
          <a:lstStyle/>
          <a:p>
            <a:r>
              <a:rPr lang="en-US"/>
              <a:t>26 November 2024</a:t>
            </a:r>
          </a:p>
        </p:txBody>
      </p:sp>
      <p:sp>
        <p:nvSpPr>
          <p:cNvPr id="6" name="Footer Placeholder 5"/>
          <p:cNvSpPr>
            <a:spLocks noGrp="1"/>
          </p:cNvSpPr>
          <p:nvPr>
            <p:ph type="ftr" sz="quarter" idx="11"/>
          </p:nvPr>
        </p:nvSpPr>
        <p:spPr/>
        <p:txBody>
          <a:bodyPr/>
          <a:lstStyle/>
          <a:p>
            <a:r>
              <a:rPr lang="en-GB"/>
              <a:t>R. Losito | Sustainability at CERN now and future | UK-HEP Forum | Abingdon</a:t>
            </a:r>
            <a:endParaRPr lang="en-US" dirty="0"/>
          </a:p>
        </p:txBody>
      </p:sp>
      <p:sp>
        <p:nvSpPr>
          <p:cNvPr id="7" name="Slide Number Placeholder 6"/>
          <p:cNvSpPr>
            <a:spLocks noGrp="1"/>
          </p:cNvSpPr>
          <p:nvPr>
            <p:ph type="sldNum" sz="quarter" idx="12"/>
          </p:nvPr>
        </p:nvSpPr>
        <p:spPr/>
        <p:txBody>
          <a:bodyPr/>
          <a:lstStyle/>
          <a:p>
            <a:fld id="{8D6C380F-326D-3C40-9EE7-7FBAB0953422}" type="slidenum">
              <a:rPr lang="en-US" b="1" smtClean="0"/>
              <a:pPr/>
              <a:t>26</a:t>
            </a:fld>
            <a:endParaRPr lang="en-US" b="1" dirty="0"/>
          </a:p>
        </p:txBody>
      </p:sp>
      <p:graphicFrame>
        <p:nvGraphicFramePr>
          <p:cNvPr id="3" name="Table 3">
            <a:extLst>
              <a:ext uri="{FF2B5EF4-FFF2-40B4-BE49-F238E27FC236}">
                <a16:creationId xmlns:a16="http://schemas.microsoft.com/office/drawing/2014/main" id="{7A4757E1-7DE0-0772-D992-F2F11512AF77}"/>
              </a:ext>
            </a:extLst>
          </p:cNvPr>
          <p:cNvGraphicFramePr>
            <a:graphicFrameLocks noGrp="1"/>
          </p:cNvGraphicFramePr>
          <p:nvPr>
            <p:extLst>
              <p:ext uri="{D42A27DB-BD31-4B8C-83A1-F6EECF244321}">
                <p14:modId xmlns:p14="http://schemas.microsoft.com/office/powerpoint/2010/main" val="1311007511"/>
              </p:ext>
            </p:extLst>
          </p:nvPr>
        </p:nvGraphicFramePr>
        <p:xfrm>
          <a:off x="1073194" y="1021855"/>
          <a:ext cx="9249366" cy="2966720"/>
        </p:xfrm>
        <a:graphic>
          <a:graphicData uri="http://schemas.openxmlformats.org/drawingml/2006/table">
            <a:tbl>
              <a:tblPr firstRow="1" bandRow="1">
                <a:tableStyleId>{5C22544A-7EE6-4342-B048-85BDC9FD1C3A}</a:tableStyleId>
              </a:tblPr>
              <a:tblGrid>
                <a:gridCol w="5090808">
                  <a:extLst>
                    <a:ext uri="{9D8B030D-6E8A-4147-A177-3AD203B41FA5}">
                      <a16:colId xmlns:a16="http://schemas.microsoft.com/office/drawing/2014/main" val="669004204"/>
                    </a:ext>
                  </a:extLst>
                </a:gridCol>
                <a:gridCol w="4158558">
                  <a:extLst>
                    <a:ext uri="{9D8B030D-6E8A-4147-A177-3AD203B41FA5}">
                      <a16:colId xmlns:a16="http://schemas.microsoft.com/office/drawing/2014/main" val="145016581"/>
                    </a:ext>
                  </a:extLst>
                </a:gridCol>
              </a:tblGrid>
              <a:tr h="370840">
                <a:tc>
                  <a:txBody>
                    <a:bodyPr/>
                    <a:lstStyle/>
                    <a:p>
                      <a:endParaRPr lang="it-IT" dirty="0"/>
                    </a:p>
                  </a:txBody>
                  <a:tcPr/>
                </a:tc>
                <a:tc>
                  <a:txBody>
                    <a:bodyPr/>
                    <a:lstStyle/>
                    <a:p>
                      <a:r>
                        <a:rPr lang="en-US" dirty="0"/>
                        <a:t>Energy saved</a:t>
                      </a:r>
                      <a:endParaRPr lang="it-IT" dirty="0"/>
                    </a:p>
                  </a:txBody>
                  <a:tcPr/>
                </a:tc>
                <a:extLst>
                  <a:ext uri="{0D108BD9-81ED-4DB2-BD59-A6C34878D82A}">
                    <a16:rowId xmlns:a16="http://schemas.microsoft.com/office/drawing/2014/main" val="2638790913"/>
                  </a:ext>
                </a:extLst>
              </a:tr>
              <a:tr h="370840">
                <a:tc>
                  <a:txBody>
                    <a:bodyPr/>
                    <a:lstStyle/>
                    <a:p>
                      <a:r>
                        <a:rPr lang="fr-CH" sz="1800" dirty="0" err="1">
                          <a:solidFill>
                            <a:srgbClr val="002060"/>
                          </a:solidFill>
                        </a:rPr>
                        <a:t>Cooling</a:t>
                      </a:r>
                      <a:r>
                        <a:rPr lang="fr-CH" sz="1800" dirty="0">
                          <a:solidFill>
                            <a:srgbClr val="002060"/>
                          </a:solidFill>
                        </a:rPr>
                        <a:t> and ventilation consolidation </a:t>
                      </a:r>
                      <a:r>
                        <a:rPr lang="fr-CH" sz="1800" dirty="0" err="1">
                          <a:solidFill>
                            <a:srgbClr val="002060"/>
                          </a:solidFill>
                        </a:rPr>
                        <a:t>projects</a:t>
                      </a:r>
                      <a:endParaRPr lang="it-IT" dirty="0">
                        <a:solidFill>
                          <a:srgbClr val="002060"/>
                        </a:solidFill>
                      </a:endParaRPr>
                    </a:p>
                  </a:txBody>
                  <a:tcPr/>
                </a:tc>
                <a:tc>
                  <a:txBody>
                    <a:bodyPr/>
                    <a:lstStyle/>
                    <a:p>
                      <a:r>
                        <a:rPr lang="fr-CH" sz="1800" dirty="0">
                          <a:solidFill>
                            <a:srgbClr val="002060"/>
                          </a:solidFill>
                        </a:rPr>
                        <a:t>6 GWh/</a:t>
                      </a:r>
                      <a:r>
                        <a:rPr lang="fr-CH" sz="1800" dirty="0" err="1">
                          <a:solidFill>
                            <a:srgbClr val="002060"/>
                          </a:solidFill>
                        </a:rPr>
                        <a:t>year</a:t>
                      </a:r>
                      <a:r>
                        <a:rPr lang="fr-CH" sz="1800" dirty="0">
                          <a:solidFill>
                            <a:srgbClr val="002060"/>
                          </a:solidFill>
                        </a:rPr>
                        <a:t> </a:t>
                      </a:r>
                      <a:endParaRPr lang="it-IT" dirty="0">
                        <a:solidFill>
                          <a:srgbClr val="002060"/>
                        </a:solidFill>
                      </a:endParaRPr>
                    </a:p>
                  </a:txBody>
                  <a:tcPr/>
                </a:tc>
                <a:extLst>
                  <a:ext uri="{0D108BD9-81ED-4DB2-BD59-A6C34878D82A}">
                    <a16:rowId xmlns:a16="http://schemas.microsoft.com/office/drawing/2014/main" val="311820536"/>
                  </a:ext>
                </a:extLst>
              </a:tr>
              <a:tr h="370840">
                <a:tc>
                  <a:txBody>
                    <a:bodyPr/>
                    <a:lstStyle/>
                    <a:p>
                      <a:r>
                        <a:rPr lang="fr-CH" sz="1800" dirty="0">
                          <a:solidFill>
                            <a:srgbClr val="002060"/>
                          </a:solidFill>
                        </a:rPr>
                        <a:t>75 consolidation </a:t>
                      </a:r>
                      <a:r>
                        <a:rPr lang="fr-CH" sz="1800" dirty="0" err="1">
                          <a:solidFill>
                            <a:srgbClr val="002060"/>
                          </a:solidFill>
                        </a:rPr>
                        <a:t>projects</a:t>
                      </a:r>
                      <a:r>
                        <a:rPr lang="fr-CH" sz="1800" dirty="0">
                          <a:solidFill>
                            <a:srgbClr val="002060"/>
                          </a:solidFill>
                        </a:rPr>
                        <a:t> for buildings</a:t>
                      </a:r>
                      <a:endParaRPr lang="it-IT" dirty="0">
                        <a:solidFill>
                          <a:srgbClr val="002060"/>
                        </a:solidFill>
                      </a:endParaRPr>
                    </a:p>
                  </a:txBody>
                  <a:tcPr/>
                </a:tc>
                <a:tc>
                  <a:txBody>
                    <a:bodyPr/>
                    <a:lstStyle/>
                    <a:p>
                      <a:r>
                        <a:rPr lang="fr-CH" sz="1800" dirty="0">
                          <a:solidFill>
                            <a:srgbClr val="002060"/>
                          </a:solidFill>
                        </a:rPr>
                        <a:t>10 GWh/</a:t>
                      </a:r>
                      <a:r>
                        <a:rPr lang="fr-CH" sz="1800" dirty="0" err="1">
                          <a:solidFill>
                            <a:srgbClr val="002060"/>
                          </a:solidFill>
                        </a:rPr>
                        <a:t>year</a:t>
                      </a:r>
                      <a:r>
                        <a:rPr lang="fr-CH" sz="1800" dirty="0">
                          <a:solidFill>
                            <a:srgbClr val="002060"/>
                          </a:solidFill>
                        </a:rPr>
                        <a:t> </a:t>
                      </a:r>
                      <a:endParaRPr lang="it-IT" dirty="0">
                        <a:solidFill>
                          <a:srgbClr val="002060"/>
                        </a:solidFill>
                      </a:endParaRPr>
                    </a:p>
                  </a:txBody>
                  <a:tcPr/>
                </a:tc>
                <a:extLst>
                  <a:ext uri="{0D108BD9-81ED-4DB2-BD59-A6C34878D82A}">
                    <a16:rowId xmlns:a16="http://schemas.microsoft.com/office/drawing/2014/main" val="1344553378"/>
                  </a:ext>
                </a:extLst>
              </a:tr>
              <a:tr h="370840">
                <a:tc>
                  <a:txBody>
                    <a:bodyPr/>
                    <a:lstStyle/>
                    <a:p>
                      <a:r>
                        <a:rPr lang="fr-CH" sz="1800" dirty="0">
                          <a:solidFill>
                            <a:srgbClr val="002060"/>
                          </a:solidFill>
                        </a:rPr>
                        <a:t>Science Gateway</a:t>
                      </a:r>
                      <a:endParaRPr lang="it-IT" dirty="0">
                        <a:solidFill>
                          <a:srgbClr val="002060"/>
                        </a:solidFill>
                      </a:endParaRPr>
                    </a:p>
                  </a:txBody>
                  <a:tcPr/>
                </a:tc>
                <a:tc>
                  <a:txBody>
                    <a:bodyPr/>
                    <a:lstStyle/>
                    <a:p>
                      <a:r>
                        <a:rPr lang="fr-CH" sz="1800" dirty="0">
                          <a:solidFill>
                            <a:srgbClr val="002060"/>
                          </a:solidFill>
                        </a:rPr>
                        <a:t>200+ MWh/</a:t>
                      </a:r>
                      <a:r>
                        <a:rPr lang="fr-CH" sz="1800" dirty="0" err="1">
                          <a:solidFill>
                            <a:srgbClr val="002060"/>
                          </a:solidFill>
                        </a:rPr>
                        <a:t>year</a:t>
                      </a:r>
                      <a:r>
                        <a:rPr lang="fr-CH" sz="1800" dirty="0">
                          <a:solidFill>
                            <a:srgbClr val="002060"/>
                          </a:solidFill>
                        </a:rPr>
                        <a:t> </a:t>
                      </a:r>
                      <a:endParaRPr lang="it-IT" dirty="0">
                        <a:solidFill>
                          <a:srgbClr val="002060"/>
                        </a:solidFill>
                      </a:endParaRPr>
                    </a:p>
                  </a:txBody>
                  <a:tcPr/>
                </a:tc>
                <a:extLst>
                  <a:ext uri="{0D108BD9-81ED-4DB2-BD59-A6C34878D82A}">
                    <a16:rowId xmlns:a16="http://schemas.microsoft.com/office/drawing/2014/main" val="1347449168"/>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sz="1800" kern="1200" dirty="0" err="1">
                          <a:solidFill>
                            <a:srgbClr val="002060"/>
                          </a:solidFill>
                          <a:latin typeface="+mn-lt"/>
                          <a:ea typeface="+mn-ea"/>
                          <a:cs typeface="+mn-cs"/>
                        </a:rPr>
                        <a:t>Optimisation</a:t>
                      </a:r>
                      <a:r>
                        <a:rPr lang="it-IT" sz="1800" kern="1200" dirty="0">
                          <a:solidFill>
                            <a:srgbClr val="002060"/>
                          </a:solidFill>
                          <a:latin typeface="+mn-lt"/>
                          <a:ea typeface="+mn-ea"/>
                          <a:cs typeface="+mn-cs"/>
                        </a:rPr>
                        <a:t> of </a:t>
                      </a:r>
                      <a:r>
                        <a:rPr lang="it-IT" sz="1800" kern="1200" dirty="0" err="1">
                          <a:solidFill>
                            <a:srgbClr val="002060"/>
                          </a:solidFill>
                          <a:latin typeface="+mn-lt"/>
                          <a:ea typeface="+mn-ea"/>
                          <a:cs typeface="+mn-cs"/>
                        </a:rPr>
                        <a:t>Cryo</a:t>
                      </a:r>
                      <a:r>
                        <a:rPr lang="it-IT" sz="1800" kern="1200" dirty="0">
                          <a:solidFill>
                            <a:srgbClr val="002060"/>
                          </a:solidFill>
                          <a:latin typeface="+mn-lt"/>
                          <a:ea typeface="+mn-ea"/>
                          <a:cs typeface="+mn-cs"/>
                        </a:rPr>
                        <a:t> </a:t>
                      </a:r>
                      <a:r>
                        <a:rPr lang="it-IT" sz="1800" kern="1200" dirty="0" err="1">
                          <a:solidFill>
                            <a:srgbClr val="002060"/>
                          </a:solidFill>
                          <a:latin typeface="+mn-lt"/>
                          <a:ea typeface="+mn-ea"/>
                          <a:cs typeface="+mn-cs"/>
                        </a:rPr>
                        <a:t>operations</a:t>
                      </a:r>
                      <a:r>
                        <a:rPr lang="it-IT" sz="1800" kern="1200" dirty="0">
                          <a:solidFill>
                            <a:srgbClr val="002060"/>
                          </a:solidFill>
                          <a:latin typeface="+mn-lt"/>
                          <a:ea typeface="+mn-ea"/>
                          <a:cs typeface="+mn-cs"/>
                        </a:rPr>
                        <a:t> mode</a:t>
                      </a:r>
                    </a:p>
                  </a:txBody>
                  <a:tcPr/>
                </a:tc>
                <a:tc>
                  <a:txBody>
                    <a:bodyPr/>
                    <a:lstStyle/>
                    <a:p>
                      <a:pPr marL="0" algn="l" defTabSz="914400" rtl="0" eaLnBrk="1" latinLnBrk="0" hangingPunct="1"/>
                      <a:r>
                        <a:rPr lang="it-IT" sz="1800" kern="1200" dirty="0">
                          <a:solidFill>
                            <a:srgbClr val="002060"/>
                          </a:solidFill>
                          <a:latin typeface="+mn-lt"/>
                          <a:ea typeface="+mn-ea"/>
                          <a:cs typeface="+mn-cs"/>
                        </a:rPr>
                        <a:t>25 GWh/</a:t>
                      </a:r>
                      <a:r>
                        <a:rPr lang="it-IT" sz="1800" kern="1200" dirty="0" err="1">
                          <a:solidFill>
                            <a:srgbClr val="002060"/>
                          </a:solidFill>
                          <a:latin typeface="+mn-lt"/>
                          <a:ea typeface="+mn-ea"/>
                          <a:cs typeface="+mn-cs"/>
                        </a:rPr>
                        <a:t>year</a:t>
                      </a:r>
                      <a:endParaRPr lang="it-IT" sz="1800" kern="1200" dirty="0">
                        <a:solidFill>
                          <a:srgbClr val="002060"/>
                        </a:solidFill>
                        <a:latin typeface="+mn-lt"/>
                        <a:ea typeface="+mn-ea"/>
                        <a:cs typeface="+mn-cs"/>
                      </a:endParaRPr>
                    </a:p>
                  </a:txBody>
                  <a:tcPr/>
                </a:tc>
                <a:extLst>
                  <a:ext uri="{0D108BD9-81ED-4DB2-BD59-A6C34878D82A}">
                    <a16:rowId xmlns:a16="http://schemas.microsoft.com/office/drawing/2014/main" val="2876291720"/>
                  </a:ext>
                </a:extLst>
              </a:tr>
              <a:tr h="370840">
                <a:tc>
                  <a:txBody>
                    <a:bodyPr/>
                    <a:lstStyle/>
                    <a:p>
                      <a:r>
                        <a:rPr lang="fr-CH" sz="1800" b="1" i="1" dirty="0">
                          <a:solidFill>
                            <a:srgbClr val="002060"/>
                          </a:solidFill>
                        </a:rPr>
                        <a:t>Heat </a:t>
                      </a:r>
                      <a:r>
                        <a:rPr lang="fr-CH" sz="1800" b="1" i="1" dirty="0" err="1">
                          <a:solidFill>
                            <a:srgbClr val="002060"/>
                          </a:solidFill>
                        </a:rPr>
                        <a:t>recovery</a:t>
                      </a:r>
                      <a:r>
                        <a:rPr lang="fr-CH" sz="1800" b="1" i="1" dirty="0">
                          <a:solidFill>
                            <a:srgbClr val="002060"/>
                          </a:solidFill>
                        </a:rPr>
                        <a:t> </a:t>
                      </a:r>
                      <a:r>
                        <a:rPr lang="fr-CH" sz="1800" b="1" i="1" dirty="0" err="1">
                          <a:solidFill>
                            <a:srgbClr val="002060"/>
                          </a:solidFill>
                        </a:rPr>
                        <a:t>projects</a:t>
                      </a:r>
                      <a:r>
                        <a:rPr lang="fr-CH" sz="1800" b="1" i="1" dirty="0">
                          <a:solidFill>
                            <a:srgbClr val="002060"/>
                          </a:solidFill>
                        </a:rPr>
                        <a:t> </a:t>
                      </a:r>
                      <a:endParaRPr lang="it-IT" b="1" i="1" dirty="0">
                        <a:solidFill>
                          <a:srgbClr val="002060"/>
                        </a:solidFill>
                      </a:endParaRPr>
                    </a:p>
                  </a:txBody>
                  <a:tcPr/>
                </a:tc>
                <a:tc>
                  <a:txBody>
                    <a:bodyPr/>
                    <a:lstStyle/>
                    <a:p>
                      <a:endParaRPr lang="it-IT">
                        <a:solidFill>
                          <a:srgbClr val="002060"/>
                        </a:solidFill>
                      </a:endParaRPr>
                    </a:p>
                  </a:txBody>
                  <a:tcPr/>
                </a:tc>
                <a:extLst>
                  <a:ext uri="{0D108BD9-81ED-4DB2-BD59-A6C34878D82A}">
                    <a16:rowId xmlns:a16="http://schemas.microsoft.com/office/drawing/2014/main" val="4094484238"/>
                  </a:ext>
                </a:extLst>
              </a:tr>
              <a:tr h="370840">
                <a:tc>
                  <a:txBody>
                    <a:bodyPr/>
                    <a:lstStyle/>
                    <a:p>
                      <a:r>
                        <a:rPr lang="fr-CH" sz="1800" dirty="0">
                          <a:solidFill>
                            <a:srgbClr val="002060"/>
                          </a:solidFill>
                        </a:rPr>
                        <a:t>    Meyrin and </a:t>
                      </a:r>
                      <a:r>
                        <a:rPr lang="fr-CH" sz="1800" dirty="0" err="1">
                          <a:solidFill>
                            <a:srgbClr val="002060"/>
                          </a:solidFill>
                        </a:rPr>
                        <a:t>Prévessin</a:t>
                      </a:r>
                      <a:endParaRPr lang="it-IT" dirty="0">
                        <a:solidFill>
                          <a:srgbClr val="002060"/>
                        </a:solidFill>
                      </a:endParaRPr>
                    </a:p>
                  </a:txBody>
                  <a:tcPr/>
                </a:tc>
                <a:tc>
                  <a:txBody>
                    <a:bodyPr/>
                    <a:lstStyle/>
                    <a:p>
                      <a:r>
                        <a:rPr lang="en-US" sz="1800" kern="1200" dirty="0">
                          <a:solidFill>
                            <a:srgbClr val="002060"/>
                          </a:solidFill>
                          <a:latin typeface="+mn-lt"/>
                          <a:ea typeface="+mn-ea"/>
                          <a:cs typeface="+mn-cs"/>
                        </a:rPr>
                        <a:t>30+GWh/year</a:t>
                      </a:r>
                      <a:endParaRPr lang="it-IT" sz="1800" kern="1200" dirty="0">
                        <a:solidFill>
                          <a:srgbClr val="002060"/>
                        </a:solidFill>
                        <a:latin typeface="+mn-lt"/>
                        <a:ea typeface="+mn-ea"/>
                        <a:cs typeface="+mn-cs"/>
                      </a:endParaRPr>
                    </a:p>
                  </a:txBody>
                  <a:tcPr/>
                </a:tc>
                <a:extLst>
                  <a:ext uri="{0D108BD9-81ED-4DB2-BD59-A6C34878D82A}">
                    <a16:rowId xmlns:a16="http://schemas.microsoft.com/office/drawing/2014/main" val="3648079675"/>
                  </a:ext>
                </a:extLst>
              </a:tr>
              <a:tr h="370840">
                <a:tc>
                  <a:txBody>
                    <a:bodyPr/>
                    <a:lstStyle/>
                    <a:p>
                      <a:r>
                        <a:rPr lang="fr-CH" sz="1800" dirty="0">
                          <a:solidFill>
                            <a:srgbClr val="002060"/>
                          </a:solidFill>
                        </a:rPr>
                        <a:t>    Ferney-Voltaire</a:t>
                      </a:r>
                      <a:endParaRPr lang="it-IT" dirty="0">
                        <a:solidFill>
                          <a:srgbClr val="002060"/>
                        </a:solidFill>
                      </a:endParaRPr>
                    </a:p>
                  </a:txBody>
                  <a:tcPr/>
                </a:tc>
                <a:tc>
                  <a:txBody>
                    <a:bodyPr/>
                    <a:lstStyle/>
                    <a:p>
                      <a:r>
                        <a:rPr lang="fr-CH" sz="1800" dirty="0">
                          <a:solidFill>
                            <a:srgbClr val="002060"/>
                          </a:solidFill>
                        </a:rPr>
                        <a:t>20 GWh/</a:t>
                      </a:r>
                      <a:r>
                        <a:rPr lang="fr-CH" sz="1800" dirty="0" err="1">
                          <a:solidFill>
                            <a:srgbClr val="002060"/>
                          </a:solidFill>
                        </a:rPr>
                        <a:t>year</a:t>
                      </a:r>
                      <a:r>
                        <a:rPr lang="fr-CH" sz="1800" dirty="0">
                          <a:solidFill>
                            <a:srgbClr val="002060"/>
                          </a:solidFill>
                        </a:rPr>
                        <a:t> (for the </a:t>
                      </a:r>
                      <a:r>
                        <a:rPr lang="fr-CH" sz="1800" dirty="0" err="1">
                          <a:solidFill>
                            <a:srgbClr val="002060"/>
                          </a:solidFill>
                        </a:rPr>
                        <a:t>neighbourhs</a:t>
                      </a:r>
                      <a:r>
                        <a:rPr lang="fr-CH" sz="1800" dirty="0">
                          <a:solidFill>
                            <a:srgbClr val="002060"/>
                          </a:solidFill>
                        </a:rPr>
                        <a:t>)</a:t>
                      </a:r>
                      <a:endParaRPr lang="it-IT" dirty="0">
                        <a:solidFill>
                          <a:srgbClr val="002060"/>
                        </a:solidFill>
                      </a:endParaRPr>
                    </a:p>
                  </a:txBody>
                  <a:tcPr/>
                </a:tc>
                <a:extLst>
                  <a:ext uri="{0D108BD9-81ED-4DB2-BD59-A6C34878D82A}">
                    <a16:rowId xmlns:a16="http://schemas.microsoft.com/office/drawing/2014/main" val="449927727"/>
                  </a:ext>
                </a:extLst>
              </a:tr>
            </a:tbl>
          </a:graphicData>
        </a:graphic>
      </p:graphicFrame>
      <p:sp>
        <p:nvSpPr>
          <p:cNvPr id="8" name="TextBox 7">
            <a:extLst>
              <a:ext uri="{FF2B5EF4-FFF2-40B4-BE49-F238E27FC236}">
                <a16:creationId xmlns:a16="http://schemas.microsoft.com/office/drawing/2014/main" id="{75FFE696-7036-8503-4057-F70442352A34}"/>
              </a:ext>
            </a:extLst>
          </p:cNvPr>
          <p:cNvSpPr txBox="1"/>
          <p:nvPr/>
        </p:nvSpPr>
        <p:spPr>
          <a:xfrm>
            <a:off x="568959" y="4215188"/>
            <a:ext cx="11376025" cy="1620957"/>
          </a:xfrm>
          <a:prstGeom prst="rect">
            <a:avLst/>
          </a:prstGeom>
          <a:noFill/>
        </p:spPr>
        <p:txBody>
          <a:bodyPr wrap="square">
            <a:spAutoFit/>
          </a:bodyPr>
          <a:lstStyle/>
          <a:p>
            <a:pPr marL="342900" lvl="1" indent="-342900" algn="just">
              <a:lnSpc>
                <a:spcPct val="90000"/>
              </a:lnSpc>
              <a:spcBef>
                <a:spcPts val="1800"/>
              </a:spcBef>
              <a:spcAft>
                <a:spcPts val="400"/>
              </a:spcAft>
              <a:buClr>
                <a:srgbClr val="002060"/>
              </a:buClr>
              <a:buFont typeface="Wingdings" pitchFamily="2" charset="2"/>
              <a:buChar char="§"/>
              <a:defRPr/>
            </a:pPr>
            <a:r>
              <a:rPr lang="fr-CH" sz="1800" b="1" dirty="0">
                <a:solidFill>
                  <a:schemeClr val="bg2">
                    <a:lumMod val="10000"/>
                  </a:schemeClr>
                </a:solidFill>
              </a:rPr>
              <a:t>Total </a:t>
            </a:r>
            <a:r>
              <a:rPr lang="fr-CH" sz="1800" b="1" dirty="0" err="1">
                <a:solidFill>
                  <a:schemeClr val="bg2">
                    <a:lumMod val="10000"/>
                  </a:schemeClr>
                </a:solidFill>
              </a:rPr>
              <a:t>energy</a:t>
            </a:r>
            <a:r>
              <a:rPr lang="fr-CH" sz="1800" b="1" dirty="0">
                <a:solidFill>
                  <a:schemeClr val="bg2">
                    <a:lumMod val="10000"/>
                  </a:schemeClr>
                </a:solidFill>
              </a:rPr>
              <a:t> </a:t>
            </a:r>
            <a:r>
              <a:rPr lang="fr-CH" sz="1800" b="1" dirty="0" err="1">
                <a:solidFill>
                  <a:schemeClr val="bg2">
                    <a:lumMod val="10000"/>
                  </a:schemeClr>
                </a:solidFill>
              </a:rPr>
              <a:t>savings</a:t>
            </a:r>
            <a:r>
              <a:rPr lang="fr-CH" sz="1800" b="1" dirty="0">
                <a:solidFill>
                  <a:schemeClr val="bg2">
                    <a:lumMod val="10000"/>
                  </a:schemeClr>
                </a:solidFill>
              </a:rPr>
              <a:t> in place </a:t>
            </a:r>
            <a:r>
              <a:rPr lang="fr-CH" sz="1800" b="1" dirty="0" err="1">
                <a:solidFill>
                  <a:schemeClr val="bg2">
                    <a:lumMod val="10000"/>
                  </a:schemeClr>
                </a:solidFill>
              </a:rPr>
              <a:t>since</a:t>
            </a:r>
            <a:r>
              <a:rPr lang="fr-CH" sz="1800" b="1" dirty="0">
                <a:solidFill>
                  <a:schemeClr val="bg2">
                    <a:lumMod val="10000"/>
                  </a:schemeClr>
                </a:solidFill>
              </a:rPr>
              <a:t> 2010: 100+ GWh/</a:t>
            </a:r>
            <a:r>
              <a:rPr lang="fr-CH" sz="1800" b="1" dirty="0" err="1">
                <a:solidFill>
                  <a:schemeClr val="bg2">
                    <a:lumMod val="10000"/>
                  </a:schemeClr>
                </a:solidFill>
              </a:rPr>
              <a:t>year</a:t>
            </a:r>
            <a:r>
              <a:rPr lang="fr-CH" sz="1800" dirty="0">
                <a:solidFill>
                  <a:schemeClr val="bg2">
                    <a:lumMod val="10000"/>
                  </a:schemeClr>
                </a:solidFill>
              </a:rPr>
              <a:t>, </a:t>
            </a:r>
            <a:r>
              <a:rPr lang="fr-CH" sz="1800" dirty="0" err="1">
                <a:solidFill>
                  <a:schemeClr val="bg2">
                    <a:lumMod val="10000"/>
                  </a:schemeClr>
                </a:solidFill>
              </a:rPr>
              <a:t>mainly</a:t>
            </a:r>
            <a:r>
              <a:rPr lang="fr-CH" sz="1800" dirty="0">
                <a:solidFill>
                  <a:schemeClr val="bg2">
                    <a:lumMod val="10000"/>
                  </a:schemeClr>
                </a:solidFill>
              </a:rPr>
              <a:t> </a:t>
            </a:r>
            <a:r>
              <a:rPr lang="fr-CH" sz="1800" dirty="0" err="1">
                <a:solidFill>
                  <a:schemeClr val="bg2">
                    <a:lumMod val="10000"/>
                  </a:schemeClr>
                </a:solidFill>
              </a:rPr>
              <a:t>thanks</a:t>
            </a:r>
            <a:r>
              <a:rPr lang="fr-CH" sz="1800" dirty="0">
                <a:solidFill>
                  <a:schemeClr val="bg2">
                    <a:lumMod val="10000"/>
                  </a:schemeClr>
                </a:solidFill>
              </a:rPr>
              <a:t> to </a:t>
            </a:r>
            <a:r>
              <a:rPr lang="fr-CH" sz="1800" dirty="0" err="1">
                <a:solidFill>
                  <a:schemeClr val="bg2">
                    <a:lumMod val="10000"/>
                  </a:schemeClr>
                </a:solidFill>
              </a:rPr>
              <a:t>facility</a:t>
            </a:r>
            <a:r>
              <a:rPr lang="fr-CH" sz="1800" dirty="0">
                <a:solidFill>
                  <a:schemeClr val="bg2">
                    <a:lumMod val="10000"/>
                  </a:schemeClr>
                </a:solidFill>
              </a:rPr>
              <a:t> upgrades (e.g. East Area new magnets and power </a:t>
            </a:r>
            <a:r>
              <a:rPr lang="fr-CH" sz="1800" dirty="0" err="1">
                <a:solidFill>
                  <a:schemeClr val="bg2">
                    <a:lumMod val="10000"/>
                  </a:schemeClr>
                </a:solidFill>
              </a:rPr>
              <a:t>converters</a:t>
            </a:r>
            <a:r>
              <a:rPr lang="fr-CH" sz="1800" dirty="0">
                <a:solidFill>
                  <a:schemeClr val="bg2">
                    <a:lumMod val="10000"/>
                  </a:schemeClr>
                </a:solidFill>
              </a:rPr>
              <a:t>), changes in </a:t>
            </a:r>
            <a:r>
              <a:rPr lang="fr-CH" sz="1800" dirty="0" err="1">
                <a:solidFill>
                  <a:schemeClr val="bg2">
                    <a:lumMod val="10000"/>
                  </a:schemeClr>
                </a:solidFill>
              </a:rPr>
              <a:t>operation</a:t>
            </a:r>
            <a:r>
              <a:rPr lang="fr-CH" sz="1800" dirty="0">
                <a:solidFill>
                  <a:schemeClr val="bg2">
                    <a:lumMod val="10000"/>
                  </a:schemeClr>
                </a:solidFill>
              </a:rPr>
              <a:t> modes (e.g. SPS magnets </a:t>
            </a:r>
            <a:r>
              <a:rPr lang="fr-CH" sz="1800" dirty="0" err="1">
                <a:solidFill>
                  <a:schemeClr val="bg2">
                    <a:lumMod val="10000"/>
                  </a:schemeClr>
                </a:solidFill>
              </a:rPr>
              <a:t>powering</a:t>
            </a:r>
            <a:r>
              <a:rPr lang="fr-CH" sz="1800" dirty="0">
                <a:solidFill>
                  <a:schemeClr val="bg2">
                    <a:lumMod val="10000"/>
                  </a:schemeClr>
                </a:solidFill>
              </a:rPr>
              <a:t>, </a:t>
            </a:r>
            <a:r>
              <a:rPr lang="fr-CH" sz="1800" dirty="0" err="1">
                <a:solidFill>
                  <a:schemeClr val="bg2">
                    <a:lumMod val="10000"/>
                  </a:schemeClr>
                </a:solidFill>
              </a:rPr>
              <a:t>eco</a:t>
            </a:r>
            <a:r>
              <a:rPr lang="fr-CH" sz="1800" dirty="0">
                <a:solidFill>
                  <a:schemeClr val="bg2">
                    <a:lumMod val="10000"/>
                  </a:schemeClr>
                </a:solidFill>
              </a:rPr>
              <a:t>-mode for </a:t>
            </a:r>
            <a:r>
              <a:rPr lang="fr-CH" sz="1800" dirty="0" err="1">
                <a:solidFill>
                  <a:schemeClr val="bg2">
                    <a:lumMod val="10000"/>
                  </a:schemeClr>
                </a:solidFill>
              </a:rPr>
              <a:t>cryoplants</a:t>
            </a:r>
            <a:r>
              <a:rPr lang="fr-CH" sz="1800" dirty="0">
                <a:solidFill>
                  <a:schemeClr val="bg2">
                    <a:lumMod val="10000"/>
                  </a:schemeClr>
                </a:solidFill>
              </a:rPr>
              <a:t>) and large building consolidation </a:t>
            </a:r>
          </a:p>
          <a:p>
            <a:pPr marL="342900" lvl="1" indent="-342900" algn="just">
              <a:lnSpc>
                <a:spcPct val="90000"/>
              </a:lnSpc>
              <a:spcBef>
                <a:spcPts val="1800"/>
              </a:spcBef>
              <a:spcAft>
                <a:spcPts val="400"/>
              </a:spcAft>
              <a:buClr>
                <a:srgbClr val="002060"/>
              </a:buClr>
              <a:buFont typeface="Wingdings" pitchFamily="2" charset="2"/>
              <a:buChar char="§"/>
              <a:defRPr/>
            </a:pPr>
            <a:r>
              <a:rPr lang="fr-CH" sz="1800" b="1" dirty="0" err="1">
                <a:solidFill>
                  <a:schemeClr val="bg2">
                    <a:lumMod val="10000"/>
                  </a:schemeClr>
                </a:solidFill>
              </a:rPr>
              <a:t>Planned</a:t>
            </a:r>
            <a:r>
              <a:rPr lang="fr-CH" sz="1800" b="1" dirty="0">
                <a:solidFill>
                  <a:schemeClr val="bg2">
                    <a:lumMod val="10000"/>
                  </a:schemeClr>
                </a:solidFill>
              </a:rPr>
              <a:t> </a:t>
            </a:r>
            <a:r>
              <a:rPr lang="fr-CH" sz="1800" b="1" dirty="0" err="1">
                <a:solidFill>
                  <a:schemeClr val="bg2">
                    <a:lumMod val="10000"/>
                  </a:schemeClr>
                </a:solidFill>
              </a:rPr>
              <a:t>savings</a:t>
            </a:r>
            <a:r>
              <a:rPr lang="fr-CH" sz="1800" b="1" dirty="0">
                <a:solidFill>
                  <a:schemeClr val="bg2">
                    <a:lumMod val="10000"/>
                  </a:schemeClr>
                </a:solidFill>
              </a:rPr>
              <a:t> at horizon 2030 of about 80-100 GWh/</a:t>
            </a:r>
            <a:r>
              <a:rPr lang="fr-CH" sz="1800" b="1" dirty="0" err="1">
                <a:solidFill>
                  <a:schemeClr val="bg2">
                    <a:lumMod val="10000"/>
                  </a:schemeClr>
                </a:solidFill>
              </a:rPr>
              <a:t>year</a:t>
            </a:r>
            <a:r>
              <a:rPr lang="fr-CH" sz="1800" b="1" dirty="0">
                <a:solidFill>
                  <a:schemeClr val="bg2">
                    <a:lumMod val="10000"/>
                  </a:schemeClr>
                </a:solidFill>
              </a:rPr>
              <a:t> </a:t>
            </a:r>
            <a:r>
              <a:rPr lang="fr-CH" sz="1800" dirty="0">
                <a:solidFill>
                  <a:schemeClr val="bg2">
                    <a:lumMod val="10000"/>
                  </a:schemeClr>
                </a:solidFill>
              </a:rPr>
              <a:t>(e.g. consolidation of </a:t>
            </a:r>
            <a:r>
              <a:rPr lang="fr-CH" sz="1800" dirty="0" err="1">
                <a:solidFill>
                  <a:schemeClr val="bg2">
                    <a:lumMod val="10000"/>
                  </a:schemeClr>
                </a:solidFill>
              </a:rPr>
              <a:t>cooling</a:t>
            </a:r>
            <a:r>
              <a:rPr lang="fr-CH" sz="1800" dirty="0">
                <a:solidFill>
                  <a:schemeClr val="bg2">
                    <a:lumMod val="10000"/>
                  </a:schemeClr>
                </a:solidFill>
              </a:rPr>
              <a:t> and ventilation plants, </a:t>
            </a:r>
            <a:r>
              <a:rPr lang="fr-CH" sz="1800" dirty="0" err="1">
                <a:solidFill>
                  <a:schemeClr val="bg2">
                    <a:lumMod val="10000"/>
                  </a:schemeClr>
                </a:solidFill>
              </a:rPr>
              <a:t>heat</a:t>
            </a:r>
            <a:r>
              <a:rPr lang="fr-CH" sz="1800" dirty="0">
                <a:solidFill>
                  <a:schemeClr val="bg2">
                    <a:lumMod val="10000"/>
                  </a:schemeClr>
                </a:solidFill>
              </a:rPr>
              <a:t> </a:t>
            </a:r>
            <a:r>
              <a:rPr lang="fr-CH" sz="1800" dirty="0" err="1">
                <a:solidFill>
                  <a:schemeClr val="bg2">
                    <a:lumMod val="10000"/>
                  </a:schemeClr>
                </a:solidFill>
              </a:rPr>
              <a:t>recovery</a:t>
            </a:r>
            <a:r>
              <a:rPr lang="fr-CH" sz="1800" dirty="0">
                <a:solidFill>
                  <a:schemeClr val="bg2">
                    <a:lumMod val="10000"/>
                  </a:schemeClr>
                </a:solidFill>
              </a:rPr>
              <a:t> </a:t>
            </a:r>
            <a:r>
              <a:rPr lang="fr-CH" sz="1800" dirty="0" err="1">
                <a:solidFill>
                  <a:schemeClr val="bg2">
                    <a:lumMod val="10000"/>
                  </a:schemeClr>
                </a:solidFill>
              </a:rPr>
              <a:t>projects</a:t>
            </a:r>
            <a:r>
              <a:rPr lang="fr-CH" sz="1800" dirty="0">
                <a:solidFill>
                  <a:schemeClr val="bg2">
                    <a:lumMod val="10000"/>
                  </a:schemeClr>
                </a:solidFill>
              </a:rPr>
              <a:t>, building consolidation)</a:t>
            </a:r>
          </a:p>
        </p:txBody>
      </p:sp>
    </p:spTree>
    <p:extLst>
      <p:ext uri="{BB962C8B-B14F-4D97-AF65-F5344CB8AC3E}">
        <p14:creationId xmlns:p14="http://schemas.microsoft.com/office/powerpoint/2010/main" val="290411878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B26982-8A05-4B22-26AB-EA0871595411}"/>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0C9B1E4-4403-18B2-88E1-CE90ED15F7E8}"/>
              </a:ext>
            </a:extLst>
          </p:cNvPr>
          <p:cNvSpPr>
            <a:spLocks noGrp="1"/>
          </p:cNvSpPr>
          <p:nvPr>
            <p:ph idx="1"/>
          </p:nvPr>
        </p:nvSpPr>
        <p:spPr>
          <a:xfrm>
            <a:off x="407988" y="1124744"/>
            <a:ext cx="6476621" cy="4608512"/>
          </a:xfrm>
        </p:spPr>
        <p:txBody>
          <a:bodyPr/>
          <a:lstStyle/>
          <a:p>
            <a:pPr marL="342900" lvl="1" indent="-342900" algn="just">
              <a:lnSpc>
                <a:spcPct val="90000"/>
              </a:lnSpc>
              <a:spcBef>
                <a:spcPts val="1800"/>
              </a:spcBef>
              <a:spcAft>
                <a:spcPts val="400"/>
              </a:spcAft>
              <a:buClr>
                <a:srgbClr val="002060"/>
              </a:buClr>
              <a:buFont typeface="Wingdings" pitchFamily="2" charset="2"/>
              <a:buChar char="§"/>
              <a:defRPr/>
            </a:pPr>
            <a:r>
              <a:rPr lang="fr-CH" sz="2100" dirty="0">
                <a:solidFill>
                  <a:schemeClr val="tx2"/>
                </a:solidFill>
              </a:rPr>
              <a:t>Under normal </a:t>
            </a:r>
            <a:r>
              <a:rPr lang="fr-CH" sz="2100" dirty="0" err="1">
                <a:solidFill>
                  <a:schemeClr val="tx2"/>
                </a:solidFill>
              </a:rPr>
              <a:t>circumstances</a:t>
            </a:r>
            <a:r>
              <a:rPr lang="fr-CH" sz="2100" dirty="0">
                <a:solidFill>
                  <a:schemeClr val="tx2"/>
                </a:solidFill>
              </a:rPr>
              <a:t>, </a:t>
            </a:r>
            <a:r>
              <a:rPr lang="fr-CH" sz="2100" dirty="0" err="1">
                <a:solidFill>
                  <a:schemeClr val="tx2"/>
                </a:solidFill>
              </a:rPr>
              <a:t>electricity</a:t>
            </a:r>
            <a:r>
              <a:rPr lang="fr-CH" sz="2100" dirty="0">
                <a:solidFill>
                  <a:schemeClr val="tx2"/>
                </a:solidFill>
              </a:rPr>
              <a:t> </a:t>
            </a:r>
            <a:r>
              <a:rPr lang="fr-CH" sz="2100" dirty="0" err="1">
                <a:solidFill>
                  <a:schemeClr val="tx2"/>
                </a:solidFill>
              </a:rPr>
              <a:t>is</a:t>
            </a:r>
            <a:r>
              <a:rPr lang="fr-CH" sz="2100" dirty="0">
                <a:solidFill>
                  <a:schemeClr val="tx2"/>
                </a:solidFill>
              </a:rPr>
              <a:t> </a:t>
            </a:r>
            <a:r>
              <a:rPr lang="fr-CH" sz="2100" dirty="0" err="1">
                <a:solidFill>
                  <a:schemeClr val="tx2"/>
                </a:solidFill>
              </a:rPr>
              <a:t>entirely</a:t>
            </a:r>
            <a:r>
              <a:rPr lang="fr-CH" sz="2100" dirty="0">
                <a:solidFill>
                  <a:schemeClr val="tx2"/>
                </a:solidFill>
              </a:rPr>
              <a:t> </a:t>
            </a:r>
            <a:r>
              <a:rPr lang="fr-CH" sz="2100" dirty="0" err="1">
                <a:solidFill>
                  <a:schemeClr val="tx2"/>
                </a:solidFill>
              </a:rPr>
              <a:t>procured</a:t>
            </a:r>
            <a:r>
              <a:rPr lang="fr-CH" sz="2100" dirty="0">
                <a:solidFill>
                  <a:schemeClr val="tx2"/>
                </a:solidFill>
              </a:rPr>
              <a:t> </a:t>
            </a:r>
            <a:r>
              <a:rPr lang="fr-CH" sz="2100" dirty="0" err="1">
                <a:solidFill>
                  <a:schemeClr val="tx2"/>
                </a:solidFill>
              </a:rPr>
              <a:t>from</a:t>
            </a:r>
            <a:r>
              <a:rPr lang="fr-CH" sz="2100" dirty="0">
                <a:solidFill>
                  <a:schemeClr val="tx2"/>
                </a:solidFill>
              </a:rPr>
              <a:t> France, </a:t>
            </a:r>
            <a:r>
              <a:rPr lang="fr-CH" sz="2100" dirty="0" err="1">
                <a:solidFill>
                  <a:schemeClr val="tx2"/>
                </a:solidFill>
              </a:rPr>
              <a:t>where</a:t>
            </a:r>
            <a:r>
              <a:rPr lang="fr-CH" sz="2100" dirty="0">
                <a:solidFill>
                  <a:schemeClr val="tx2"/>
                </a:solidFill>
              </a:rPr>
              <a:t> the </a:t>
            </a:r>
            <a:r>
              <a:rPr lang="fr-CH" sz="2100" dirty="0" err="1">
                <a:solidFill>
                  <a:schemeClr val="tx2"/>
                </a:solidFill>
              </a:rPr>
              <a:t>energy</a:t>
            </a:r>
            <a:r>
              <a:rPr lang="fr-CH" sz="2100" dirty="0">
                <a:solidFill>
                  <a:schemeClr val="tx2"/>
                </a:solidFill>
              </a:rPr>
              <a:t> </a:t>
            </a:r>
            <a:r>
              <a:rPr lang="fr-CH" sz="2100" dirty="0" err="1">
                <a:solidFill>
                  <a:schemeClr val="tx2"/>
                </a:solidFill>
              </a:rPr>
              <a:t>grid</a:t>
            </a:r>
            <a:r>
              <a:rPr lang="fr-CH" sz="2100" dirty="0">
                <a:solidFill>
                  <a:schemeClr val="tx2"/>
                </a:solidFill>
              </a:rPr>
              <a:t> mix </a:t>
            </a:r>
            <a:r>
              <a:rPr lang="fr-CH" sz="2100" dirty="0" err="1">
                <a:solidFill>
                  <a:schemeClr val="tx2"/>
                </a:solidFill>
              </a:rPr>
              <a:t>is</a:t>
            </a:r>
            <a:r>
              <a:rPr lang="fr-CH" sz="2100" dirty="0">
                <a:solidFill>
                  <a:schemeClr val="tx2"/>
                </a:solidFill>
              </a:rPr>
              <a:t> </a:t>
            </a:r>
            <a:r>
              <a:rPr lang="fr-CH" sz="2100" b="1" dirty="0">
                <a:solidFill>
                  <a:schemeClr val="tx2"/>
                </a:solidFill>
              </a:rPr>
              <a:t>more </a:t>
            </a:r>
            <a:r>
              <a:rPr lang="fr-CH" sz="2100" b="1" dirty="0" err="1">
                <a:solidFill>
                  <a:schemeClr val="tx2"/>
                </a:solidFill>
              </a:rPr>
              <a:t>than</a:t>
            </a:r>
            <a:r>
              <a:rPr lang="fr-CH" sz="2100" b="1" dirty="0">
                <a:solidFill>
                  <a:schemeClr val="tx2"/>
                </a:solidFill>
              </a:rPr>
              <a:t> 90% </a:t>
            </a:r>
            <a:r>
              <a:rPr lang="fr-CH" sz="2100" b="1" dirty="0" err="1">
                <a:solidFill>
                  <a:schemeClr val="tx2"/>
                </a:solidFill>
              </a:rPr>
              <a:t>low-carbon</a:t>
            </a:r>
            <a:r>
              <a:rPr lang="fr-CH" sz="2100" b="1" dirty="0">
                <a:solidFill>
                  <a:schemeClr val="tx2"/>
                </a:solidFill>
              </a:rPr>
              <a:t> </a:t>
            </a:r>
            <a:r>
              <a:rPr lang="fr-CH" sz="2100" dirty="0">
                <a:solidFill>
                  <a:schemeClr val="tx2"/>
                </a:solidFill>
              </a:rPr>
              <a:t>(scope 2 </a:t>
            </a:r>
            <a:r>
              <a:rPr lang="fr-CH" sz="2100" dirty="0" err="1">
                <a:solidFill>
                  <a:schemeClr val="tx2"/>
                </a:solidFill>
              </a:rPr>
              <a:t>emissions</a:t>
            </a:r>
            <a:r>
              <a:rPr lang="fr-CH" sz="2100" dirty="0">
                <a:solidFill>
                  <a:schemeClr val="tx2"/>
                </a:solidFill>
              </a:rPr>
              <a:t>)</a:t>
            </a:r>
          </a:p>
        </p:txBody>
      </p:sp>
      <p:sp>
        <p:nvSpPr>
          <p:cNvPr id="3" name="Title 2">
            <a:extLst>
              <a:ext uri="{FF2B5EF4-FFF2-40B4-BE49-F238E27FC236}">
                <a16:creationId xmlns:a16="http://schemas.microsoft.com/office/drawing/2014/main" id="{E40C39EA-A0C9-27F2-20DB-58173D082659}"/>
              </a:ext>
            </a:extLst>
          </p:cNvPr>
          <p:cNvSpPr>
            <a:spLocks noGrp="1"/>
          </p:cNvSpPr>
          <p:nvPr>
            <p:ph type="title"/>
          </p:nvPr>
        </p:nvSpPr>
        <p:spPr/>
        <p:txBody>
          <a:bodyPr/>
          <a:lstStyle/>
          <a:p>
            <a:r>
              <a:rPr lang="en-US" dirty="0"/>
              <a:t>CERN’s electricity supply</a:t>
            </a:r>
          </a:p>
        </p:txBody>
      </p:sp>
      <p:sp>
        <p:nvSpPr>
          <p:cNvPr id="5" name="Footer Placeholder 4">
            <a:extLst>
              <a:ext uri="{FF2B5EF4-FFF2-40B4-BE49-F238E27FC236}">
                <a16:creationId xmlns:a16="http://schemas.microsoft.com/office/drawing/2014/main" id="{E2A1DFD6-3C64-3CF9-E96C-F1EAB02FD200}"/>
              </a:ext>
            </a:extLst>
          </p:cNvPr>
          <p:cNvSpPr>
            <a:spLocks noGrp="1"/>
          </p:cNvSpPr>
          <p:nvPr>
            <p:ph type="ftr" sz="quarter" idx="11"/>
          </p:nvPr>
        </p:nvSpPr>
        <p:spPr/>
        <p:txBody>
          <a:bodyPr/>
          <a:lstStyle/>
          <a:p>
            <a:r>
              <a:rPr lang="en-GB"/>
              <a:t>R. Losito | Sustainability at CERN now and future | UK-HEP Forum | Abingdon</a:t>
            </a:r>
            <a:endParaRPr lang="en-US" dirty="0"/>
          </a:p>
        </p:txBody>
      </p:sp>
      <p:sp>
        <p:nvSpPr>
          <p:cNvPr id="6" name="Slide Number Placeholder 5">
            <a:extLst>
              <a:ext uri="{FF2B5EF4-FFF2-40B4-BE49-F238E27FC236}">
                <a16:creationId xmlns:a16="http://schemas.microsoft.com/office/drawing/2014/main" id="{B07D2C82-BEE2-DF46-1DB9-14803C56B4B9}"/>
              </a:ext>
            </a:extLst>
          </p:cNvPr>
          <p:cNvSpPr>
            <a:spLocks noGrp="1"/>
          </p:cNvSpPr>
          <p:nvPr>
            <p:ph type="sldNum" sz="quarter" idx="12"/>
          </p:nvPr>
        </p:nvSpPr>
        <p:spPr/>
        <p:txBody>
          <a:bodyPr/>
          <a:lstStyle/>
          <a:p>
            <a:fld id="{36B5EA5A-BC32-A742-B11B-8E7414D5B535}" type="slidenum">
              <a:rPr lang="en-US" smtClean="0"/>
              <a:pPr/>
              <a:t>27</a:t>
            </a:fld>
            <a:endParaRPr lang="en-US" dirty="0"/>
          </a:p>
        </p:txBody>
      </p:sp>
      <p:pic>
        <p:nvPicPr>
          <p:cNvPr id="9" name="Image 8">
            <a:extLst>
              <a:ext uri="{FF2B5EF4-FFF2-40B4-BE49-F238E27FC236}">
                <a16:creationId xmlns:a16="http://schemas.microsoft.com/office/drawing/2014/main" id="{390DF90D-B6AA-0550-4D69-12F05B424DC9}"/>
              </a:ext>
            </a:extLst>
          </p:cNvPr>
          <p:cNvPicPr>
            <a:picLocks noChangeAspect="1"/>
          </p:cNvPicPr>
          <p:nvPr/>
        </p:nvPicPr>
        <p:blipFill rotWithShape="1">
          <a:blip r:embed="rId2"/>
          <a:srcRect b="12134"/>
          <a:stretch/>
        </p:blipFill>
        <p:spPr bwMode="auto">
          <a:xfrm>
            <a:off x="7077018" y="130028"/>
            <a:ext cx="4899405" cy="6085512"/>
          </a:xfrm>
          <a:prstGeom prst="rect">
            <a:avLst/>
          </a:prstGeom>
          <a:ln>
            <a:noFill/>
          </a:ln>
          <a:extLst>
            <a:ext uri="{53640926-AAD7-44D8-BBD7-CCE9431645EC}">
              <a14:shadowObscured xmlns:a14="http://schemas.microsoft.com/office/drawing/2010/main"/>
            </a:ext>
          </a:extLst>
        </p:spPr>
      </p:pic>
      <p:sp>
        <p:nvSpPr>
          <p:cNvPr id="12" name="ZoneTexte 11">
            <a:extLst>
              <a:ext uri="{FF2B5EF4-FFF2-40B4-BE49-F238E27FC236}">
                <a16:creationId xmlns:a16="http://schemas.microsoft.com/office/drawing/2014/main" id="{23EE2F95-C2A8-C26E-BC7F-66F5E24A5C8D}"/>
              </a:ext>
            </a:extLst>
          </p:cNvPr>
          <p:cNvSpPr txBox="1"/>
          <p:nvPr/>
        </p:nvSpPr>
        <p:spPr>
          <a:xfrm>
            <a:off x="6603423" y="5659756"/>
            <a:ext cx="3478520" cy="646331"/>
          </a:xfrm>
          <a:prstGeom prst="rect">
            <a:avLst/>
          </a:prstGeom>
          <a:noFill/>
        </p:spPr>
        <p:txBody>
          <a:bodyPr wrap="square">
            <a:spAutoFit/>
          </a:bodyPr>
          <a:lstStyle/>
          <a:p>
            <a:pPr marL="323992" lvl="1" algn="ctr" defTabSz="914377">
              <a:spcBef>
                <a:spcPts val="500"/>
              </a:spcBef>
              <a:spcAft>
                <a:spcPts val="300"/>
              </a:spcAft>
              <a:buClr>
                <a:srgbClr val="002060"/>
              </a:buClr>
              <a:buSzPct val="100000"/>
              <a:defRPr/>
            </a:pPr>
            <a:r>
              <a:rPr lang="fr-CH" b="1" dirty="0">
                <a:solidFill>
                  <a:srgbClr val="0070C0"/>
                </a:solidFill>
              </a:rPr>
              <a:t>Back-up source </a:t>
            </a:r>
            <a:r>
              <a:rPr lang="fr-CH" b="1" dirty="0" err="1">
                <a:solidFill>
                  <a:srgbClr val="0070C0"/>
                </a:solidFill>
              </a:rPr>
              <a:t>from</a:t>
            </a:r>
            <a:r>
              <a:rPr lang="fr-CH" b="1" dirty="0">
                <a:solidFill>
                  <a:srgbClr val="0070C0"/>
                </a:solidFill>
              </a:rPr>
              <a:t> </a:t>
            </a:r>
            <a:r>
              <a:rPr lang="fr-CH" b="1" dirty="0" err="1">
                <a:solidFill>
                  <a:srgbClr val="0070C0"/>
                </a:solidFill>
              </a:rPr>
              <a:t>Switzerland</a:t>
            </a:r>
            <a:r>
              <a:rPr lang="fr-CH" b="1" dirty="0">
                <a:solidFill>
                  <a:srgbClr val="0070C0"/>
                </a:solidFill>
              </a:rPr>
              <a:t> (</a:t>
            </a:r>
            <a:r>
              <a:rPr lang="fr-CH" b="1" dirty="0" err="1">
                <a:solidFill>
                  <a:srgbClr val="0070C0"/>
                </a:solidFill>
              </a:rPr>
              <a:t>limited</a:t>
            </a:r>
            <a:r>
              <a:rPr lang="fr-CH" b="1" dirty="0">
                <a:solidFill>
                  <a:srgbClr val="0070C0"/>
                </a:solidFill>
              </a:rPr>
              <a:t> power)</a:t>
            </a:r>
            <a:endParaRPr lang="fr-FR" b="1" dirty="0">
              <a:solidFill>
                <a:srgbClr val="0070C0"/>
              </a:solidFill>
            </a:endParaRPr>
          </a:p>
        </p:txBody>
      </p:sp>
      <p:sp>
        <p:nvSpPr>
          <p:cNvPr id="13" name="ZoneTexte 12">
            <a:extLst>
              <a:ext uri="{FF2B5EF4-FFF2-40B4-BE49-F238E27FC236}">
                <a16:creationId xmlns:a16="http://schemas.microsoft.com/office/drawing/2014/main" id="{8E543C25-F44D-9442-95A1-B091E12464C2}"/>
              </a:ext>
            </a:extLst>
          </p:cNvPr>
          <p:cNvSpPr txBox="1"/>
          <p:nvPr/>
        </p:nvSpPr>
        <p:spPr>
          <a:xfrm>
            <a:off x="5456801" y="4208374"/>
            <a:ext cx="2088572" cy="646331"/>
          </a:xfrm>
          <a:prstGeom prst="rect">
            <a:avLst/>
          </a:prstGeom>
          <a:noFill/>
        </p:spPr>
        <p:txBody>
          <a:bodyPr wrap="square">
            <a:spAutoFit/>
          </a:bodyPr>
          <a:lstStyle/>
          <a:p>
            <a:pPr marL="323992" lvl="1" algn="ctr" defTabSz="914377">
              <a:spcBef>
                <a:spcPts val="500"/>
              </a:spcBef>
              <a:spcAft>
                <a:spcPts val="300"/>
              </a:spcAft>
              <a:buClr>
                <a:srgbClr val="002060"/>
              </a:buClr>
              <a:buSzPct val="100000"/>
              <a:defRPr/>
            </a:pPr>
            <a:r>
              <a:rPr lang="fr-CH" b="1" dirty="0">
                <a:solidFill>
                  <a:srgbClr val="00B050"/>
                </a:solidFill>
              </a:rPr>
              <a:t>Main source (400 kV)</a:t>
            </a:r>
            <a:endParaRPr lang="fr-FR" b="1" dirty="0">
              <a:solidFill>
                <a:srgbClr val="00B050"/>
              </a:solidFill>
            </a:endParaRPr>
          </a:p>
        </p:txBody>
      </p:sp>
      <p:pic>
        <p:nvPicPr>
          <p:cNvPr id="14" name="Image 13">
            <a:extLst>
              <a:ext uri="{FF2B5EF4-FFF2-40B4-BE49-F238E27FC236}">
                <a16:creationId xmlns:a16="http://schemas.microsoft.com/office/drawing/2014/main" id="{5F5297C9-13E2-C761-E8EB-4125BF4EE04A}"/>
              </a:ext>
            </a:extLst>
          </p:cNvPr>
          <p:cNvPicPr>
            <a:picLocks noChangeAspect="1"/>
          </p:cNvPicPr>
          <p:nvPr/>
        </p:nvPicPr>
        <p:blipFill>
          <a:blip r:embed="rId3"/>
          <a:stretch>
            <a:fillRect/>
          </a:stretch>
        </p:blipFill>
        <p:spPr>
          <a:xfrm>
            <a:off x="689173" y="2068478"/>
            <a:ext cx="4899405" cy="3928812"/>
          </a:xfrm>
          <a:prstGeom prst="rect">
            <a:avLst/>
          </a:prstGeom>
        </p:spPr>
      </p:pic>
      <p:sp>
        <p:nvSpPr>
          <p:cNvPr id="16" name="ZoneTexte 15">
            <a:extLst>
              <a:ext uri="{FF2B5EF4-FFF2-40B4-BE49-F238E27FC236}">
                <a16:creationId xmlns:a16="http://schemas.microsoft.com/office/drawing/2014/main" id="{54B21DED-5A1E-B48A-51C8-D41FAE37A99B}"/>
              </a:ext>
            </a:extLst>
          </p:cNvPr>
          <p:cNvSpPr txBox="1"/>
          <p:nvPr/>
        </p:nvSpPr>
        <p:spPr>
          <a:xfrm>
            <a:off x="1615741" y="6008836"/>
            <a:ext cx="3046268" cy="258532"/>
          </a:xfrm>
          <a:prstGeom prst="rect">
            <a:avLst/>
          </a:prstGeom>
          <a:noFill/>
        </p:spPr>
        <p:txBody>
          <a:bodyPr wrap="square">
            <a:spAutoFit/>
          </a:bodyPr>
          <a:lstStyle/>
          <a:p>
            <a:pPr marL="0" lvl="1" indent="0" algn="ctr">
              <a:lnSpc>
                <a:spcPct val="90000"/>
              </a:lnSpc>
              <a:spcBef>
                <a:spcPts val="1800"/>
              </a:spcBef>
              <a:spcAft>
                <a:spcPts val="400"/>
              </a:spcAft>
              <a:buClr>
                <a:srgbClr val="002060"/>
              </a:buClr>
              <a:buNone/>
              <a:defRPr/>
            </a:pPr>
            <a:r>
              <a:rPr lang="fr-CH" sz="1200" dirty="0">
                <a:solidFill>
                  <a:schemeClr val="tx2"/>
                </a:solidFill>
                <a:hlinkClick r:id="rId4">
                  <a:extLst>
                    <a:ext uri="{A12FA001-AC4F-418D-AE19-62706E023703}">
                      <ahyp:hlinkClr xmlns:ahyp="http://schemas.microsoft.com/office/drawing/2018/hyperlinkcolor" val="tx"/>
                    </a:ext>
                  </a:extLst>
                </a:hlinkClick>
              </a:rPr>
              <a:t>https://app.electricitymaps.com/zone/FR</a:t>
            </a:r>
            <a:endParaRPr lang="fr-CH" sz="1200" dirty="0">
              <a:solidFill>
                <a:schemeClr val="tx2"/>
              </a:solidFill>
            </a:endParaRPr>
          </a:p>
        </p:txBody>
      </p:sp>
      <p:sp>
        <p:nvSpPr>
          <p:cNvPr id="7" name="Date Placeholder 6">
            <a:extLst>
              <a:ext uri="{FF2B5EF4-FFF2-40B4-BE49-F238E27FC236}">
                <a16:creationId xmlns:a16="http://schemas.microsoft.com/office/drawing/2014/main" id="{C0F21ABB-F00C-5521-3ED6-97E5DF29733A}"/>
              </a:ext>
            </a:extLst>
          </p:cNvPr>
          <p:cNvSpPr>
            <a:spLocks noGrp="1"/>
          </p:cNvSpPr>
          <p:nvPr>
            <p:ph type="dt" sz="half" idx="10"/>
          </p:nvPr>
        </p:nvSpPr>
        <p:spPr/>
        <p:txBody>
          <a:bodyPr/>
          <a:lstStyle/>
          <a:p>
            <a:r>
              <a:rPr lang="en-US"/>
              <a:t>26 November 2024</a:t>
            </a:r>
            <a:endParaRPr lang="en-US" dirty="0"/>
          </a:p>
        </p:txBody>
      </p:sp>
    </p:spTree>
    <p:extLst>
      <p:ext uri="{BB962C8B-B14F-4D97-AF65-F5344CB8AC3E}">
        <p14:creationId xmlns:p14="http://schemas.microsoft.com/office/powerpoint/2010/main" val="173921256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Content Placeholder 16">
            <a:extLst>
              <a:ext uri="{FF2B5EF4-FFF2-40B4-BE49-F238E27FC236}">
                <a16:creationId xmlns:a16="http://schemas.microsoft.com/office/drawing/2014/main" id="{88AF2068-2CF4-05AA-F8DE-08774A4DD860}"/>
              </a:ext>
            </a:extLst>
          </p:cNvPr>
          <p:cNvSpPr>
            <a:spLocks noGrp="1"/>
          </p:cNvSpPr>
          <p:nvPr>
            <p:ph idx="1"/>
          </p:nvPr>
        </p:nvSpPr>
        <p:spPr/>
        <p:txBody>
          <a:bodyPr/>
          <a:lstStyle/>
          <a:p>
            <a:endParaRPr lang="en-GB"/>
          </a:p>
        </p:txBody>
      </p:sp>
      <p:sp>
        <p:nvSpPr>
          <p:cNvPr id="2" name="Title 1"/>
          <p:cNvSpPr>
            <a:spLocks noGrp="1"/>
          </p:cNvSpPr>
          <p:nvPr>
            <p:ph type="title"/>
          </p:nvPr>
        </p:nvSpPr>
        <p:spPr/>
        <p:txBody>
          <a:bodyPr>
            <a:noAutofit/>
          </a:bodyPr>
          <a:lstStyle/>
          <a:p>
            <a:r>
              <a:rPr lang="en-US" sz="3000" b="1" dirty="0"/>
              <a:t>PPA implementation at CERN</a:t>
            </a:r>
            <a:endParaRPr lang="en-US" sz="3000" dirty="0"/>
          </a:p>
        </p:txBody>
      </p:sp>
      <p:sp>
        <p:nvSpPr>
          <p:cNvPr id="16" name="Date Placeholder 15">
            <a:extLst>
              <a:ext uri="{FF2B5EF4-FFF2-40B4-BE49-F238E27FC236}">
                <a16:creationId xmlns:a16="http://schemas.microsoft.com/office/drawing/2014/main" id="{1C4A0B4C-2415-E93C-771C-0424BD873C6E}"/>
              </a:ext>
            </a:extLst>
          </p:cNvPr>
          <p:cNvSpPr>
            <a:spLocks noGrp="1"/>
          </p:cNvSpPr>
          <p:nvPr>
            <p:ph type="dt" sz="half" idx="10"/>
          </p:nvPr>
        </p:nvSpPr>
        <p:spPr/>
        <p:txBody>
          <a:bodyPr/>
          <a:lstStyle/>
          <a:p>
            <a:r>
              <a:rPr lang="en-US"/>
              <a:t>26 November 2024</a:t>
            </a:r>
          </a:p>
        </p:txBody>
      </p:sp>
      <p:sp>
        <p:nvSpPr>
          <p:cNvPr id="6" name="Footer Placeholder 5"/>
          <p:cNvSpPr>
            <a:spLocks noGrp="1"/>
          </p:cNvSpPr>
          <p:nvPr>
            <p:ph type="ftr" sz="quarter" idx="11"/>
          </p:nvPr>
        </p:nvSpPr>
        <p:spPr/>
        <p:txBody>
          <a:bodyPr/>
          <a:lstStyle/>
          <a:p>
            <a:pPr defTabSz="914400"/>
            <a:r>
              <a:rPr lang="en-GB"/>
              <a:t>R. Losito | Sustainability at CERN now and future | UK-HEP Forum | Abingdon</a:t>
            </a:r>
            <a:endParaRPr lang="fr-CH" dirty="0"/>
          </a:p>
        </p:txBody>
      </p:sp>
      <p:sp>
        <p:nvSpPr>
          <p:cNvPr id="7" name="Slide Number Placeholder 6"/>
          <p:cNvSpPr>
            <a:spLocks noGrp="1"/>
          </p:cNvSpPr>
          <p:nvPr>
            <p:ph type="sldNum" sz="quarter" idx="12"/>
          </p:nvPr>
        </p:nvSpPr>
        <p:spPr/>
        <p:txBody>
          <a:bodyPr/>
          <a:lstStyle/>
          <a:p>
            <a:pPr defTabSz="914400"/>
            <a:fld id="{8D6C380F-326D-3C40-9EE7-7FBAB0953422}" type="slidenum">
              <a:rPr lang="en-US" b="1"/>
              <a:pPr defTabSz="914400"/>
              <a:t>28</a:t>
            </a:fld>
            <a:endParaRPr lang="en-US" b="1" dirty="0"/>
          </a:p>
        </p:txBody>
      </p:sp>
      <p:sp>
        <p:nvSpPr>
          <p:cNvPr id="4" name="Rectangle : coins arrondis 3">
            <a:extLst>
              <a:ext uri="{FF2B5EF4-FFF2-40B4-BE49-F238E27FC236}">
                <a16:creationId xmlns:a16="http://schemas.microsoft.com/office/drawing/2014/main" id="{19A80A4A-111A-DD79-D4D3-529886F9A787}"/>
              </a:ext>
            </a:extLst>
          </p:cNvPr>
          <p:cNvSpPr/>
          <p:nvPr/>
        </p:nvSpPr>
        <p:spPr>
          <a:xfrm>
            <a:off x="1983946" y="1385113"/>
            <a:ext cx="2145702" cy="998596"/>
          </a:xfrm>
          <a:prstGeom prst="round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a:r>
              <a:rPr lang="fr-FR" sz="1400" b="1" dirty="0">
                <a:solidFill>
                  <a:srgbClr val="FFFFFF"/>
                </a:solidFill>
                <a:latin typeface="Arial"/>
              </a:rPr>
              <a:t>Main </a:t>
            </a:r>
            <a:r>
              <a:rPr lang="fr-FR" sz="1400" b="1" dirty="0" err="1">
                <a:solidFill>
                  <a:srgbClr val="FFFFFF"/>
                </a:solidFill>
                <a:latin typeface="Arial"/>
              </a:rPr>
              <a:t>contract</a:t>
            </a:r>
            <a:r>
              <a:rPr lang="fr-FR" sz="1400" b="1" dirty="0">
                <a:solidFill>
                  <a:srgbClr val="FFFFFF"/>
                </a:solidFill>
                <a:latin typeface="Arial"/>
              </a:rPr>
              <a:t> </a:t>
            </a:r>
          </a:p>
          <a:p>
            <a:pPr marL="171450" indent="-171450" algn="ctr" defTabSz="914400">
              <a:buFont typeface="Arial" panose="020B0604020202020204" pitchFamily="34" charset="0"/>
              <a:buChar char="•"/>
            </a:pPr>
            <a:r>
              <a:rPr lang="fr-FR" sz="1400" dirty="0">
                <a:solidFill>
                  <a:srgbClr val="FFFFFF"/>
                </a:solidFill>
                <a:latin typeface="Arial"/>
              </a:rPr>
              <a:t>3+1+1 </a:t>
            </a:r>
            <a:r>
              <a:rPr lang="fr-FR" sz="1400" dirty="0" err="1">
                <a:solidFill>
                  <a:srgbClr val="FFFFFF"/>
                </a:solidFill>
                <a:latin typeface="Arial"/>
              </a:rPr>
              <a:t>years</a:t>
            </a:r>
            <a:endParaRPr lang="fr-FR" sz="1400" dirty="0">
              <a:solidFill>
                <a:srgbClr val="FFFFFF"/>
              </a:solidFill>
              <a:latin typeface="Arial"/>
            </a:endParaRPr>
          </a:p>
          <a:p>
            <a:pPr marL="171450" indent="-171450" algn="ctr" defTabSz="914400">
              <a:buFont typeface="Arial" panose="020B0604020202020204" pitchFamily="34" charset="0"/>
              <a:buChar char="•"/>
            </a:pPr>
            <a:r>
              <a:rPr lang="fr-FR" sz="1400" dirty="0">
                <a:solidFill>
                  <a:srgbClr val="FFFFFF"/>
                </a:solidFill>
                <a:latin typeface="Arial"/>
              </a:rPr>
              <a:t>BVFM (</a:t>
            </a:r>
            <a:r>
              <a:rPr lang="fr-FR" sz="1400" dirty="0" err="1">
                <a:solidFill>
                  <a:srgbClr val="FFFFFF"/>
                </a:solidFill>
                <a:latin typeface="Arial"/>
              </a:rPr>
              <a:t>flexibility</a:t>
            </a:r>
            <a:r>
              <a:rPr lang="fr-FR" sz="1400" dirty="0">
                <a:solidFill>
                  <a:srgbClr val="FFFFFF"/>
                </a:solidFill>
                <a:latin typeface="Arial"/>
              </a:rPr>
              <a:t>)</a:t>
            </a:r>
          </a:p>
          <a:p>
            <a:pPr marL="171450" indent="-171450" algn="ctr" defTabSz="914400">
              <a:buFont typeface="Arial" panose="020B0604020202020204" pitchFamily="34" charset="0"/>
              <a:buChar char="•"/>
            </a:pPr>
            <a:r>
              <a:rPr lang="fr-FR" sz="1400" dirty="0" err="1">
                <a:solidFill>
                  <a:srgbClr val="FFFFFF"/>
                </a:solidFill>
                <a:latin typeface="Arial"/>
              </a:rPr>
              <a:t>Calendar</a:t>
            </a:r>
            <a:r>
              <a:rPr lang="fr-FR" sz="1400" dirty="0">
                <a:solidFill>
                  <a:srgbClr val="FFFFFF"/>
                </a:solidFill>
                <a:latin typeface="Arial"/>
              </a:rPr>
              <a:t> </a:t>
            </a:r>
            <a:r>
              <a:rPr lang="fr-FR" sz="1400" dirty="0" err="1">
                <a:solidFill>
                  <a:srgbClr val="FFFFFF"/>
                </a:solidFill>
                <a:latin typeface="Arial"/>
              </a:rPr>
              <a:t>baseload</a:t>
            </a:r>
            <a:endParaRPr lang="fr-FR" sz="1400" dirty="0">
              <a:solidFill>
                <a:srgbClr val="FFFFFF"/>
              </a:solidFill>
              <a:latin typeface="Arial"/>
            </a:endParaRPr>
          </a:p>
        </p:txBody>
      </p:sp>
      <p:sp>
        <p:nvSpPr>
          <p:cNvPr id="9" name="Rectangle : coins arrondis 8">
            <a:extLst>
              <a:ext uri="{FF2B5EF4-FFF2-40B4-BE49-F238E27FC236}">
                <a16:creationId xmlns:a16="http://schemas.microsoft.com/office/drawing/2014/main" id="{E8D79EB0-8480-D0A0-40EB-22CDD54F10D9}"/>
              </a:ext>
            </a:extLst>
          </p:cNvPr>
          <p:cNvSpPr/>
          <p:nvPr/>
        </p:nvSpPr>
        <p:spPr>
          <a:xfrm>
            <a:off x="5035771" y="3568686"/>
            <a:ext cx="2260056" cy="853322"/>
          </a:xfrm>
          <a:prstGeom prst="roundRect">
            <a:avLst/>
          </a:prstGeom>
          <a:solidFill>
            <a:schemeClr val="accent2">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a:r>
              <a:rPr lang="fr-FR" sz="1400" b="1" dirty="0" err="1">
                <a:solidFill>
                  <a:srgbClr val="FFFFFF"/>
                </a:solidFill>
                <a:latin typeface="Arial"/>
              </a:rPr>
              <a:t>Aggregator</a:t>
            </a:r>
            <a:r>
              <a:rPr lang="fr-FR" sz="1400" b="1" dirty="0">
                <a:solidFill>
                  <a:srgbClr val="FFFFFF"/>
                </a:solidFill>
                <a:latin typeface="Arial"/>
              </a:rPr>
              <a:t> </a:t>
            </a:r>
            <a:r>
              <a:rPr lang="fr-FR" sz="1400" b="1" dirty="0" err="1">
                <a:solidFill>
                  <a:srgbClr val="FFFFFF"/>
                </a:solidFill>
                <a:latin typeface="Arial"/>
              </a:rPr>
              <a:t>contract</a:t>
            </a:r>
            <a:endParaRPr lang="fr-FR" sz="1400" b="1" dirty="0">
              <a:solidFill>
                <a:srgbClr val="FFFFFF"/>
              </a:solidFill>
              <a:latin typeface="Arial"/>
            </a:endParaRPr>
          </a:p>
          <a:p>
            <a:pPr marL="171450" indent="-171450" algn="ctr" defTabSz="914400">
              <a:buFont typeface="Arial" panose="020B0604020202020204" pitchFamily="34" charset="0"/>
              <a:buChar char="•"/>
            </a:pPr>
            <a:r>
              <a:rPr lang="fr-FR" sz="1400" dirty="0">
                <a:solidFill>
                  <a:srgbClr val="FFFFFF"/>
                </a:solidFill>
                <a:latin typeface="Arial"/>
              </a:rPr>
              <a:t>Balancing services</a:t>
            </a:r>
          </a:p>
          <a:p>
            <a:pPr marL="171450" indent="-171450" algn="ctr" defTabSz="914400">
              <a:buFont typeface="Arial" panose="020B0604020202020204" pitchFamily="34" charset="0"/>
              <a:buChar char="•"/>
            </a:pPr>
            <a:r>
              <a:rPr lang="fr-FR" sz="1400" dirty="0">
                <a:solidFill>
                  <a:srgbClr val="FFFFFF"/>
                </a:solidFill>
                <a:latin typeface="Arial"/>
              </a:rPr>
              <a:t>1 to 3 </a:t>
            </a:r>
            <a:r>
              <a:rPr lang="fr-FR" sz="1400" dirty="0" err="1">
                <a:solidFill>
                  <a:srgbClr val="FFFFFF"/>
                </a:solidFill>
                <a:latin typeface="Arial"/>
              </a:rPr>
              <a:t>years</a:t>
            </a:r>
            <a:endParaRPr lang="fr-FR" sz="1400" dirty="0">
              <a:solidFill>
                <a:srgbClr val="FFFFFF"/>
              </a:solidFill>
              <a:latin typeface="Arial"/>
            </a:endParaRPr>
          </a:p>
        </p:txBody>
      </p:sp>
      <p:sp>
        <p:nvSpPr>
          <p:cNvPr id="10" name="Rectangle : coins arrondis 9">
            <a:extLst>
              <a:ext uri="{FF2B5EF4-FFF2-40B4-BE49-F238E27FC236}">
                <a16:creationId xmlns:a16="http://schemas.microsoft.com/office/drawing/2014/main" id="{88F46325-CBCA-CB4D-C201-8DCD59B6933B}"/>
              </a:ext>
            </a:extLst>
          </p:cNvPr>
          <p:cNvSpPr/>
          <p:nvPr/>
        </p:nvSpPr>
        <p:spPr>
          <a:xfrm>
            <a:off x="2417351" y="5015499"/>
            <a:ext cx="2295134" cy="921615"/>
          </a:xfrm>
          <a:prstGeom prst="roundRect">
            <a:avLst/>
          </a:prstGeom>
          <a:solidFill>
            <a:srgbClr val="00B05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a:r>
              <a:rPr lang="fr-FR" sz="1400" b="1" dirty="0">
                <a:solidFill>
                  <a:srgbClr val="FFFFFF"/>
                </a:solidFill>
                <a:latin typeface="Arial"/>
              </a:rPr>
              <a:t>PPA-PV </a:t>
            </a:r>
            <a:r>
              <a:rPr lang="fr-FR" sz="1400" b="1" dirty="0" err="1">
                <a:solidFill>
                  <a:srgbClr val="FFFFFF"/>
                </a:solidFill>
                <a:latin typeface="Arial"/>
              </a:rPr>
              <a:t>contract</a:t>
            </a:r>
            <a:r>
              <a:rPr lang="fr-FR" sz="1400" b="1" dirty="0">
                <a:solidFill>
                  <a:srgbClr val="FFFFFF"/>
                </a:solidFill>
                <a:latin typeface="Arial"/>
              </a:rPr>
              <a:t> #1</a:t>
            </a:r>
          </a:p>
          <a:p>
            <a:pPr marL="171450" indent="-171450" algn="ctr" defTabSz="914400">
              <a:buFont typeface="Arial" panose="020B0604020202020204" pitchFamily="34" charset="0"/>
              <a:buChar char="•"/>
            </a:pPr>
            <a:r>
              <a:rPr lang="fr-FR" sz="1400" dirty="0">
                <a:solidFill>
                  <a:srgbClr val="FFFFFF"/>
                </a:solidFill>
                <a:latin typeface="Arial"/>
              </a:rPr>
              <a:t>Physical « as </a:t>
            </a:r>
            <a:r>
              <a:rPr lang="fr-FR" sz="1400" dirty="0" err="1">
                <a:solidFill>
                  <a:srgbClr val="FFFFFF"/>
                </a:solidFill>
                <a:latin typeface="Arial"/>
              </a:rPr>
              <a:t>produced</a:t>
            </a:r>
            <a:r>
              <a:rPr lang="fr-FR" sz="1400" dirty="0">
                <a:solidFill>
                  <a:srgbClr val="FFFFFF"/>
                </a:solidFill>
                <a:latin typeface="Arial"/>
              </a:rPr>
              <a:t> »</a:t>
            </a:r>
          </a:p>
          <a:p>
            <a:pPr marL="171450" indent="-171450" algn="ctr" defTabSz="914400">
              <a:buFont typeface="Arial" panose="020B0604020202020204" pitchFamily="34" charset="0"/>
              <a:buChar char="•"/>
            </a:pPr>
            <a:r>
              <a:rPr lang="fr-FR" sz="1400" dirty="0">
                <a:solidFill>
                  <a:srgbClr val="FFFFFF"/>
                </a:solidFill>
                <a:latin typeface="Arial"/>
              </a:rPr>
              <a:t>15 </a:t>
            </a:r>
            <a:r>
              <a:rPr lang="fr-FR" sz="1400" dirty="0" err="1">
                <a:solidFill>
                  <a:srgbClr val="FFFFFF"/>
                </a:solidFill>
                <a:latin typeface="Arial"/>
              </a:rPr>
              <a:t>years</a:t>
            </a:r>
            <a:endParaRPr lang="fr-FR" sz="1400" dirty="0">
              <a:solidFill>
                <a:srgbClr val="FFFFFF"/>
              </a:solidFill>
              <a:latin typeface="Arial"/>
            </a:endParaRPr>
          </a:p>
        </p:txBody>
      </p:sp>
      <p:sp>
        <p:nvSpPr>
          <p:cNvPr id="11" name="Rectangle : coins arrondis 10">
            <a:extLst>
              <a:ext uri="{FF2B5EF4-FFF2-40B4-BE49-F238E27FC236}">
                <a16:creationId xmlns:a16="http://schemas.microsoft.com/office/drawing/2014/main" id="{57E8AAF0-91E2-8C97-55A6-2073C1BA9D28}"/>
              </a:ext>
            </a:extLst>
          </p:cNvPr>
          <p:cNvSpPr/>
          <p:nvPr/>
        </p:nvSpPr>
        <p:spPr>
          <a:xfrm>
            <a:off x="5018232" y="5006877"/>
            <a:ext cx="2295134" cy="921615"/>
          </a:xfrm>
          <a:prstGeom prst="roundRect">
            <a:avLst/>
          </a:prstGeom>
          <a:solidFill>
            <a:srgbClr val="00B05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a:r>
              <a:rPr lang="fr-FR" sz="1400" b="1" dirty="0">
                <a:solidFill>
                  <a:srgbClr val="FFFFFF"/>
                </a:solidFill>
                <a:latin typeface="Arial"/>
              </a:rPr>
              <a:t>PPA-PV </a:t>
            </a:r>
            <a:r>
              <a:rPr lang="fr-FR" sz="1400" b="1" dirty="0" err="1">
                <a:solidFill>
                  <a:srgbClr val="FFFFFF"/>
                </a:solidFill>
                <a:latin typeface="Arial"/>
              </a:rPr>
              <a:t>contract</a:t>
            </a:r>
            <a:r>
              <a:rPr lang="fr-FR" sz="1400" b="1" dirty="0">
                <a:solidFill>
                  <a:srgbClr val="FFFFFF"/>
                </a:solidFill>
                <a:latin typeface="Arial"/>
              </a:rPr>
              <a:t> #2</a:t>
            </a:r>
          </a:p>
          <a:p>
            <a:pPr marL="171450" indent="-171450" algn="ctr" defTabSz="914400">
              <a:buFont typeface="Arial" panose="020B0604020202020204" pitchFamily="34" charset="0"/>
              <a:buChar char="•"/>
            </a:pPr>
            <a:r>
              <a:rPr lang="fr-FR" sz="1400" dirty="0">
                <a:solidFill>
                  <a:srgbClr val="FFFFFF"/>
                </a:solidFill>
                <a:latin typeface="Arial"/>
              </a:rPr>
              <a:t>Physical « as </a:t>
            </a:r>
            <a:r>
              <a:rPr lang="fr-FR" sz="1400" dirty="0" err="1">
                <a:solidFill>
                  <a:srgbClr val="FFFFFF"/>
                </a:solidFill>
                <a:latin typeface="Arial"/>
              </a:rPr>
              <a:t>produced</a:t>
            </a:r>
            <a:r>
              <a:rPr lang="fr-FR" sz="1400" dirty="0">
                <a:solidFill>
                  <a:srgbClr val="FFFFFF"/>
                </a:solidFill>
                <a:latin typeface="Arial"/>
              </a:rPr>
              <a:t> »</a:t>
            </a:r>
          </a:p>
          <a:p>
            <a:pPr marL="171450" indent="-171450" algn="ctr" defTabSz="914400">
              <a:buFont typeface="Arial" panose="020B0604020202020204" pitchFamily="34" charset="0"/>
              <a:buChar char="•"/>
            </a:pPr>
            <a:r>
              <a:rPr lang="fr-FR" sz="1400" dirty="0">
                <a:solidFill>
                  <a:srgbClr val="FFFFFF"/>
                </a:solidFill>
                <a:latin typeface="Arial"/>
              </a:rPr>
              <a:t>15 </a:t>
            </a:r>
            <a:r>
              <a:rPr lang="fr-FR" sz="1400" dirty="0" err="1">
                <a:solidFill>
                  <a:srgbClr val="FFFFFF"/>
                </a:solidFill>
                <a:latin typeface="Arial"/>
              </a:rPr>
              <a:t>years</a:t>
            </a:r>
            <a:endParaRPr lang="fr-FR" sz="1400" dirty="0">
              <a:solidFill>
                <a:srgbClr val="FFFFFF"/>
              </a:solidFill>
              <a:latin typeface="Arial"/>
            </a:endParaRPr>
          </a:p>
        </p:txBody>
      </p:sp>
      <p:sp>
        <p:nvSpPr>
          <p:cNvPr id="12" name="Rectangle : coins arrondis 11">
            <a:extLst>
              <a:ext uri="{FF2B5EF4-FFF2-40B4-BE49-F238E27FC236}">
                <a16:creationId xmlns:a16="http://schemas.microsoft.com/office/drawing/2014/main" id="{F4B8EE4E-D26D-3AE8-1071-B4D100342741}"/>
              </a:ext>
            </a:extLst>
          </p:cNvPr>
          <p:cNvSpPr/>
          <p:nvPr/>
        </p:nvSpPr>
        <p:spPr>
          <a:xfrm>
            <a:off x="7619113" y="5042078"/>
            <a:ext cx="2295134" cy="921615"/>
          </a:xfrm>
          <a:prstGeom prst="roundRect">
            <a:avLst/>
          </a:prstGeom>
          <a:solidFill>
            <a:schemeClr val="accent2">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a:r>
              <a:rPr lang="fr-FR" sz="1400" b="1" dirty="0" err="1">
                <a:solidFill>
                  <a:srgbClr val="FFFFFF"/>
                </a:solidFill>
                <a:latin typeface="Arial"/>
              </a:rPr>
              <a:t>Other</a:t>
            </a:r>
            <a:r>
              <a:rPr lang="fr-FR" sz="1400" b="1" dirty="0">
                <a:solidFill>
                  <a:srgbClr val="FFFFFF"/>
                </a:solidFill>
                <a:latin typeface="Arial"/>
              </a:rPr>
              <a:t> PPA </a:t>
            </a:r>
            <a:r>
              <a:rPr lang="fr-FR" sz="1400" b="1" dirty="0" err="1">
                <a:solidFill>
                  <a:srgbClr val="FFFFFF"/>
                </a:solidFill>
                <a:latin typeface="Arial"/>
              </a:rPr>
              <a:t>contracts</a:t>
            </a:r>
            <a:endParaRPr lang="fr-FR" sz="1400" b="1" dirty="0">
              <a:solidFill>
                <a:srgbClr val="FFFFFF"/>
              </a:solidFill>
              <a:latin typeface="Arial"/>
            </a:endParaRPr>
          </a:p>
          <a:p>
            <a:pPr marL="171450" indent="-171450" algn="ctr" defTabSz="914400">
              <a:buFont typeface="Arial" panose="020B0604020202020204" pitchFamily="34" charset="0"/>
              <a:buChar char="•"/>
            </a:pPr>
            <a:r>
              <a:rPr lang="fr-FR" sz="1400" dirty="0">
                <a:solidFill>
                  <a:srgbClr val="FFFFFF"/>
                </a:solidFill>
                <a:latin typeface="Arial"/>
              </a:rPr>
              <a:t>To </a:t>
            </a:r>
            <a:r>
              <a:rPr lang="fr-FR" sz="1400" dirty="0" err="1">
                <a:solidFill>
                  <a:srgbClr val="FFFFFF"/>
                </a:solidFill>
                <a:latin typeface="Arial"/>
              </a:rPr>
              <a:t>be</a:t>
            </a:r>
            <a:r>
              <a:rPr lang="fr-FR" sz="1400" dirty="0">
                <a:solidFill>
                  <a:srgbClr val="FFFFFF"/>
                </a:solidFill>
                <a:latin typeface="Arial"/>
              </a:rPr>
              <a:t> </a:t>
            </a:r>
            <a:r>
              <a:rPr lang="fr-FR" sz="1400" dirty="0" err="1">
                <a:solidFill>
                  <a:srgbClr val="FFFFFF"/>
                </a:solidFill>
                <a:latin typeface="Arial"/>
              </a:rPr>
              <a:t>further</a:t>
            </a:r>
            <a:r>
              <a:rPr lang="fr-FR" sz="1400" dirty="0">
                <a:solidFill>
                  <a:srgbClr val="FFFFFF"/>
                </a:solidFill>
                <a:latin typeface="Arial"/>
              </a:rPr>
              <a:t> </a:t>
            </a:r>
            <a:r>
              <a:rPr lang="fr-FR" sz="1400" dirty="0" err="1">
                <a:solidFill>
                  <a:srgbClr val="FFFFFF"/>
                </a:solidFill>
                <a:latin typeface="Arial"/>
              </a:rPr>
              <a:t>studied</a:t>
            </a:r>
            <a:endParaRPr lang="fr-FR" sz="1400" dirty="0">
              <a:solidFill>
                <a:srgbClr val="FFFFFF"/>
              </a:solidFill>
              <a:latin typeface="Arial"/>
            </a:endParaRPr>
          </a:p>
        </p:txBody>
      </p:sp>
      <p:pic>
        <p:nvPicPr>
          <p:cNvPr id="5122" name="Picture 2" descr="CERN Logo : histoire, signification de l'emblème">
            <a:extLst>
              <a:ext uri="{FF2B5EF4-FFF2-40B4-BE49-F238E27FC236}">
                <a16:creationId xmlns:a16="http://schemas.microsoft.com/office/drawing/2014/main" id="{F8545B08-68EF-7B9A-8CBA-CDBCE5650BB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45770" y="1326354"/>
            <a:ext cx="2403195" cy="1351797"/>
          </a:xfrm>
          <a:prstGeom prst="rect">
            <a:avLst/>
          </a:prstGeom>
          <a:noFill/>
          <a:extLst>
            <a:ext uri="{909E8E84-426E-40DD-AFC4-6F175D3DCCD1}">
              <a14:hiddenFill xmlns:a14="http://schemas.microsoft.com/office/drawing/2010/main">
                <a:solidFill>
                  <a:srgbClr val="FFFFFF"/>
                </a:solidFill>
              </a14:hiddenFill>
            </a:ext>
          </a:extLst>
        </p:spPr>
      </p:pic>
      <p:sp>
        <p:nvSpPr>
          <p:cNvPr id="15" name="Flèche vers la droite 14">
            <a:extLst>
              <a:ext uri="{FF2B5EF4-FFF2-40B4-BE49-F238E27FC236}">
                <a16:creationId xmlns:a16="http://schemas.microsoft.com/office/drawing/2014/main" id="{3F480BC5-9446-AEB9-9278-B37EDE25A1CD}"/>
              </a:ext>
            </a:extLst>
          </p:cNvPr>
          <p:cNvSpPr/>
          <p:nvPr/>
        </p:nvSpPr>
        <p:spPr>
          <a:xfrm>
            <a:off x="4400603" y="1827943"/>
            <a:ext cx="753839" cy="257393"/>
          </a:xfrm>
          <a:prstGeom prst="rightArrow">
            <a:avLst/>
          </a:prstGeom>
          <a:solidFill>
            <a:srgbClr val="0070C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a:endParaRPr lang="fr-FR" sz="1400">
              <a:solidFill>
                <a:srgbClr val="FFFFFF"/>
              </a:solidFill>
              <a:latin typeface="Arial"/>
            </a:endParaRPr>
          </a:p>
        </p:txBody>
      </p:sp>
      <p:sp>
        <p:nvSpPr>
          <p:cNvPr id="21" name="ZoneTexte 20">
            <a:extLst>
              <a:ext uri="{FF2B5EF4-FFF2-40B4-BE49-F238E27FC236}">
                <a16:creationId xmlns:a16="http://schemas.microsoft.com/office/drawing/2014/main" id="{15A4FBC3-84A9-FC8A-6887-0B36BCC30E7D}"/>
              </a:ext>
            </a:extLst>
          </p:cNvPr>
          <p:cNvSpPr txBox="1"/>
          <p:nvPr/>
        </p:nvSpPr>
        <p:spPr>
          <a:xfrm>
            <a:off x="6294497" y="2961741"/>
            <a:ext cx="1498043" cy="307777"/>
          </a:xfrm>
          <a:prstGeom prst="rect">
            <a:avLst/>
          </a:prstGeom>
          <a:noFill/>
        </p:spPr>
        <p:txBody>
          <a:bodyPr wrap="square">
            <a:spAutoFit/>
          </a:bodyPr>
          <a:lstStyle/>
          <a:p>
            <a:pPr defTabSz="914400"/>
            <a:r>
              <a:rPr lang="fr-CH" sz="1400" dirty="0">
                <a:solidFill>
                  <a:srgbClr val="002060"/>
                </a:solidFill>
                <a:latin typeface="Arial"/>
              </a:rPr>
              <a:t>~ 10%, more? </a:t>
            </a:r>
            <a:endParaRPr lang="fr-FR" sz="1400" dirty="0">
              <a:solidFill>
                <a:srgbClr val="002060"/>
              </a:solidFill>
              <a:latin typeface="Arial"/>
            </a:endParaRPr>
          </a:p>
        </p:txBody>
      </p:sp>
      <p:sp>
        <p:nvSpPr>
          <p:cNvPr id="22" name="ZoneTexte 21">
            <a:extLst>
              <a:ext uri="{FF2B5EF4-FFF2-40B4-BE49-F238E27FC236}">
                <a16:creationId xmlns:a16="http://schemas.microsoft.com/office/drawing/2014/main" id="{AB433172-2036-310B-90CD-026E34AEA3DE}"/>
              </a:ext>
            </a:extLst>
          </p:cNvPr>
          <p:cNvSpPr txBox="1"/>
          <p:nvPr/>
        </p:nvSpPr>
        <p:spPr>
          <a:xfrm>
            <a:off x="4128643" y="2090866"/>
            <a:ext cx="1297757" cy="307777"/>
          </a:xfrm>
          <a:prstGeom prst="rect">
            <a:avLst/>
          </a:prstGeom>
          <a:noFill/>
        </p:spPr>
        <p:txBody>
          <a:bodyPr wrap="square">
            <a:spAutoFit/>
          </a:bodyPr>
          <a:lstStyle/>
          <a:p>
            <a:pPr defTabSz="914400"/>
            <a:r>
              <a:rPr lang="fr-CH" sz="1400" dirty="0">
                <a:solidFill>
                  <a:srgbClr val="002060"/>
                </a:solidFill>
                <a:latin typeface="Arial"/>
              </a:rPr>
              <a:t>~ 90%, </a:t>
            </a:r>
            <a:r>
              <a:rPr lang="fr-CH" sz="1400" dirty="0" err="1">
                <a:solidFill>
                  <a:srgbClr val="002060"/>
                </a:solidFill>
                <a:latin typeface="Arial"/>
              </a:rPr>
              <a:t>less</a:t>
            </a:r>
            <a:r>
              <a:rPr lang="fr-CH" sz="1400" dirty="0">
                <a:solidFill>
                  <a:srgbClr val="002060"/>
                </a:solidFill>
                <a:latin typeface="Arial"/>
              </a:rPr>
              <a:t>? </a:t>
            </a:r>
            <a:endParaRPr lang="fr-FR" sz="1400" dirty="0">
              <a:solidFill>
                <a:srgbClr val="002060"/>
              </a:solidFill>
              <a:latin typeface="Arial"/>
            </a:endParaRPr>
          </a:p>
        </p:txBody>
      </p:sp>
      <p:sp>
        <p:nvSpPr>
          <p:cNvPr id="3" name="Flèche vers la droite 2">
            <a:extLst>
              <a:ext uri="{FF2B5EF4-FFF2-40B4-BE49-F238E27FC236}">
                <a16:creationId xmlns:a16="http://schemas.microsoft.com/office/drawing/2014/main" id="{3037E0A9-D0CD-4A23-2346-196293676B7F}"/>
              </a:ext>
            </a:extLst>
          </p:cNvPr>
          <p:cNvSpPr/>
          <p:nvPr/>
        </p:nvSpPr>
        <p:spPr>
          <a:xfrm rot="16200000">
            <a:off x="5788881" y="2985860"/>
            <a:ext cx="753839" cy="257393"/>
          </a:xfrm>
          <a:prstGeom prst="rightArrow">
            <a:avLst/>
          </a:prstGeom>
          <a:solidFill>
            <a:srgbClr val="0070C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a:endParaRPr lang="fr-FR" sz="1400">
              <a:solidFill>
                <a:srgbClr val="FFFFFF"/>
              </a:solidFill>
              <a:latin typeface="Arial"/>
            </a:endParaRPr>
          </a:p>
        </p:txBody>
      </p:sp>
      <p:sp>
        <p:nvSpPr>
          <p:cNvPr id="8" name="Flèche vers la droite 7">
            <a:extLst>
              <a:ext uri="{FF2B5EF4-FFF2-40B4-BE49-F238E27FC236}">
                <a16:creationId xmlns:a16="http://schemas.microsoft.com/office/drawing/2014/main" id="{33D1F9B5-887B-36CB-63D3-3CDFF63C6A27}"/>
              </a:ext>
            </a:extLst>
          </p:cNvPr>
          <p:cNvSpPr/>
          <p:nvPr/>
        </p:nvSpPr>
        <p:spPr>
          <a:xfrm rot="16200000">
            <a:off x="5914276" y="4585745"/>
            <a:ext cx="503048" cy="257393"/>
          </a:xfrm>
          <a:prstGeom prst="rightArrow">
            <a:avLst/>
          </a:prstGeom>
          <a:solidFill>
            <a:srgbClr val="0070C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a:endParaRPr lang="fr-FR" sz="1400">
              <a:solidFill>
                <a:srgbClr val="FFFFFF"/>
              </a:solidFill>
              <a:latin typeface="Arial"/>
            </a:endParaRPr>
          </a:p>
        </p:txBody>
      </p:sp>
      <p:sp>
        <p:nvSpPr>
          <p:cNvPr id="13" name="Flèche vers la droite 12">
            <a:extLst>
              <a:ext uri="{FF2B5EF4-FFF2-40B4-BE49-F238E27FC236}">
                <a16:creationId xmlns:a16="http://schemas.microsoft.com/office/drawing/2014/main" id="{28997624-3CDE-66BF-E490-1F6F1ED5E42F}"/>
              </a:ext>
            </a:extLst>
          </p:cNvPr>
          <p:cNvSpPr/>
          <p:nvPr/>
        </p:nvSpPr>
        <p:spPr>
          <a:xfrm rot="17912596">
            <a:off x="4533470" y="4598603"/>
            <a:ext cx="503048" cy="257393"/>
          </a:xfrm>
          <a:prstGeom prst="rightArrow">
            <a:avLst/>
          </a:prstGeom>
          <a:solidFill>
            <a:srgbClr val="0070C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a:endParaRPr lang="fr-FR" sz="1400">
              <a:solidFill>
                <a:srgbClr val="FFFFFF"/>
              </a:solidFill>
              <a:latin typeface="Arial"/>
            </a:endParaRPr>
          </a:p>
        </p:txBody>
      </p:sp>
      <p:sp>
        <p:nvSpPr>
          <p:cNvPr id="14" name="Flèche vers la droite 13">
            <a:extLst>
              <a:ext uri="{FF2B5EF4-FFF2-40B4-BE49-F238E27FC236}">
                <a16:creationId xmlns:a16="http://schemas.microsoft.com/office/drawing/2014/main" id="{32CB4408-921D-A1A0-48D7-39213900E9A3}"/>
              </a:ext>
            </a:extLst>
          </p:cNvPr>
          <p:cNvSpPr/>
          <p:nvPr/>
        </p:nvSpPr>
        <p:spPr>
          <a:xfrm rot="14216373">
            <a:off x="7267845" y="4597172"/>
            <a:ext cx="503048" cy="257393"/>
          </a:xfrm>
          <a:prstGeom prst="rightArrow">
            <a:avLst/>
          </a:prstGeom>
          <a:solidFill>
            <a:srgbClr val="0070C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a:endParaRPr lang="fr-FR" sz="1400">
              <a:solidFill>
                <a:srgbClr val="FFFFFF"/>
              </a:solidFill>
              <a:latin typeface="Arial"/>
            </a:endParaRPr>
          </a:p>
        </p:txBody>
      </p:sp>
    </p:spTree>
    <p:extLst>
      <p:ext uri="{BB962C8B-B14F-4D97-AF65-F5344CB8AC3E}">
        <p14:creationId xmlns:p14="http://schemas.microsoft.com/office/powerpoint/2010/main" val="219188506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F45388-590B-AE3A-97A0-A52AC48274F7}"/>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09D9ACD-9E98-1555-C290-569D970A9A39}"/>
              </a:ext>
            </a:extLst>
          </p:cNvPr>
          <p:cNvSpPr>
            <a:spLocks noGrp="1"/>
          </p:cNvSpPr>
          <p:nvPr>
            <p:ph idx="1"/>
          </p:nvPr>
        </p:nvSpPr>
        <p:spPr>
          <a:xfrm>
            <a:off x="407985" y="1306815"/>
            <a:ext cx="6572221" cy="4608512"/>
          </a:xfrm>
        </p:spPr>
        <p:txBody>
          <a:bodyPr/>
          <a:lstStyle/>
          <a:p>
            <a:pPr marL="342900" lvl="1" indent="-342900" algn="just">
              <a:lnSpc>
                <a:spcPct val="90000"/>
              </a:lnSpc>
              <a:spcBef>
                <a:spcPts val="1800"/>
              </a:spcBef>
              <a:spcAft>
                <a:spcPts val="400"/>
              </a:spcAft>
              <a:buClr>
                <a:srgbClr val="002060"/>
              </a:buClr>
              <a:buFont typeface="Wingdings" pitchFamily="2" charset="2"/>
              <a:buChar char="§"/>
              <a:defRPr/>
            </a:pPr>
            <a:r>
              <a:rPr lang="fr-CH" sz="2100" b="1" dirty="0" err="1"/>
              <a:t>Three</a:t>
            </a:r>
            <a:r>
              <a:rPr lang="fr-CH" sz="2100" b="1" dirty="0"/>
              <a:t> </a:t>
            </a:r>
            <a:r>
              <a:rPr lang="fr-CH" sz="2100" b="1" dirty="0" err="1"/>
              <a:t>physical</a:t>
            </a:r>
            <a:r>
              <a:rPr lang="fr-CH" sz="2100" b="1" dirty="0"/>
              <a:t> </a:t>
            </a:r>
            <a:r>
              <a:rPr lang="fr-CH" sz="2100" b="1" dirty="0" err="1"/>
              <a:t>photovoltaic</a:t>
            </a:r>
            <a:r>
              <a:rPr lang="fr-CH" sz="2100" b="1" dirty="0"/>
              <a:t> Power </a:t>
            </a:r>
            <a:r>
              <a:rPr lang="fr-CH" sz="2100" b="1" dirty="0" err="1"/>
              <a:t>Purchase</a:t>
            </a:r>
            <a:r>
              <a:rPr lang="fr-CH" sz="2100" b="1" dirty="0"/>
              <a:t> </a:t>
            </a:r>
            <a:r>
              <a:rPr lang="fr-CH" sz="2100" b="1" dirty="0" err="1"/>
              <a:t>Agreements</a:t>
            </a:r>
            <a:r>
              <a:rPr lang="fr-CH" sz="2100" b="1" dirty="0"/>
              <a:t> </a:t>
            </a:r>
            <a:r>
              <a:rPr lang="fr-CH" sz="2100" b="1" dirty="0" err="1"/>
              <a:t>signed</a:t>
            </a:r>
            <a:r>
              <a:rPr lang="fr-CH" sz="2100" b="1" dirty="0"/>
              <a:t> </a:t>
            </a:r>
            <a:r>
              <a:rPr lang="fr-CH" sz="2100" b="1" dirty="0" err="1"/>
              <a:t>between</a:t>
            </a:r>
            <a:r>
              <a:rPr lang="fr-CH" sz="2100" b="1" dirty="0"/>
              <a:t> CERN and </a:t>
            </a:r>
            <a:r>
              <a:rPr lang="fr-CH" sz="2100" b="1" dirty="0" err="1"/>
              <a:t>producers</a:t>
            </a:r>
            <a:r>
              <a:rPr lang="fr-CH" sz="2100" b="1" dirty="0"/>
              <a:t> in France </a:t>
            </a:r>
            <a:r>
              <a:rPr lang="fr-CH" sz="2100" dirty="0"/>
              <a:t>(</a:t>
            </a:r>
            <a:r>
              <a:rPr lang="fr-CH" sz="2100" i="1" dirty="0" err="1"/>
              <a:t>mandatory</a:t>
            </a:r>
            <a:r>
              <a:rPr lang="fr-CH" sz="2100" i="1" dirty="0"/>
              <a:t> as CERN </a:t>
            </a:r>
            <a:r>
              <a:rPr lang="fr-CH" sz="2100" i="1" dirty="0" err="1"/>
              <a:t>is</a:t>
            </a:r>
            <a:r>
              <a:rPr lang="fr-CH" sz="2100" i="1" dirty="0"/>
              <a:t> </a:t>
            </a:r>
            <a:r>
              <a:rPr lang="fr-CH" sz="2100" i="1" dirty="0" err="1"/>
              <a:t>supplied</a:t>
            </a:r>
            <a:r>
              <a:rPr lang="fr-CH" sz="2100" i="1" dirty="0"/>
              <a:t> </a:t>
            </a:r>
            <a:r>
              <a:rPr lang="fr-CH" sz="2100" i="1" dirty="0" err="1"/>
              <a:t>from</a:t>
            </a:r>
            <a:r>
              <a:rPr lang="fr-CH" sz="2100" i="1" dirty="0"/>
              <a:t> France</a:t>
            </a:r>
            <a:r>
              <a:rPr lang="fr-CH" sz="2100" dirty="0"/>
              <a:t>)</a:t>
            </a:r>
          </a:p>
          <a:p>
            <a:pPr marL="666892" lvl="1" indent="-342900" algn="just">
              <a:spcBef>
                <a:spcPts val="1100"/>
              </a:spcBef>
              <a:buClr>
                <a:srgbClr val="0070C0"/>
              </a:buClr>
              <a:buFont typeface="Wingdings" pitchFamily="2" charset="2"/>
              <a:buChar char="Ø"/>
              <a:defRPr/>
            </a:pPr>
            <a:r>
              <a:rPr lang="fr-CH" dirty="0">
                <a:solidFill>
                  <a:srgbClr val="0070C0"/>
                </a:solidFill>
              </a:rPr>
              <a:t>Total of 95 MW </a:t>
            </a:r>
            <a:r>
              <a:rPr lang="fr-CH" dirty="0" err="1">
                <a:solidFill>
                  <a:srgbClr val="0070C0"/>
                </a:solidFill>
              </a:rPr>
              <a:t>peak</a:t>
            </a:r>
            <a:r>
              <a:rPr lang="fr-CH" dirty="0">
                <a:solidFill>
                  <a:srgbClr val="0070C0"/>
                </a:solidFill>
              </a:rPr>
              <a:t>, 140 GWh/</a:t>
            </a:r>
            <a:r>
              <a:rPr lang="fr-CH" dirty="0" err="1">
                <a:solidFill>
                  <a:srgbClr val="0070C0"/>
                </a:solidFill>
              </a:rPr>
              <a:t>year</a:t>
            </a:r>
            <a:r>
              <a:rPr lang="fr-CH" dirty="0">
                <a:solidFill>
                  <a:srgbClr val="0070C0"/>
                </a:solidFill>
              </a:rPr>
              <a:t> </a:t>
            </a:r>
            <a:r>
              <a:rPr lang="fr-CH" b="1" dirty="0">
                <a:solidFill>
                  <a:srgbClr val="0070C0"/>
                </a:solidFill>
              </a:rPr>
              <a:t>(~ 10% of </a:t>
            </a:r>
            <a:r>
              <a:rPr lang="fr-CH" b="1" dirty="0" err="1">
                <a:solidFill>
                  <a:srgbClr val="0070C0"/>
                </a:solidFill>
              </a:rPr>
              <a:t>CERN’s</a:t>
            </a:r>
            <a:r>
              <a:rPr lang="fr-CH" b="1" dirty="0">
                <a:solidFill>
                  <a:srgbClr val="0070C0"/>
                </a:solidFill>
              </a:rPr>
              <a:t> </a:t>
            </a:r>
            <a:r>
              <a:rPr lang="fr-CH" b="1" dirty="0" err="1">
                <a:solidFill>
                  <a:srgbClr val="0070C0"/>
                </a:solidFill>
              </a:rPr>
              <a:t>annual</a:t>
            </a:r>
            <a:r>
              <a:rPr lang="fr-CH" b="1" dirty="0">
                <a:solidFill>
                  <a:srgbClr val="0070C0"/>
                </a:solidFill>
              </a:rPr>
              <a:t> </a:t>
            </a:r>
            <a:r>
              <a:rPr lang="fr-CH" b="1" dirty="0" err="1">
                <a:solidFill>
                  <a:srgbClr val="0070C0"/>
                </a:solidFill>
              </a:rPr>
              <a:t>electricity</a:t>
            </a:r>
            <a:r>
              <a:rPr lang="fr-CH" b="1" dirty="0">
                <a:solidFill>
                  <a:srgbClr val="0070C0"/>
                </a:solidFill>
              </a:rPr>
              <a:t> </a:t>
            </a:r>
            <a:r>
              <a:rPr lang="fr-CH" b="1" dirty="0" err="1">
                <a:solidFill>
                  <a:srgbClr val="0070C0"/>
                </a:solidFill>
              </a:rPr>
              <a:t>consumption</a:t>
            </a:r>
            <a:r>
              <a:rPr lang="fr-CH" b="1" dirty="0">
                <a:solidFill>
                  <a:srgbClr val="0070C0"/>
                </a:solidFill>
              </a:rPr>
              <a:t> </a:t>
            </a:r>
            <a:r>
              <a:rPr lang="fr-CH" b="1" dirty="0" err="1">
                <a:solidFill>
                  <a:srgbClr val="0070C0"/>
                </a:solidFill>
              </a:rPr>
              <a:t>during</a:t>
            </a:r>
            <a:r>
              <a:rPr lang="fr-CH" b="1" dirty="0">
                <a:solidFill>
                  <a:srgbClr val="0070C0"/>
                </a:solidFill>
              </a:rPr>
              <a:t> Run </a:t>
            </a:r>
            <a:r>
              <a:rPr lang="fr-CH" b="1" dirty="0" err="1">
                <a:solidFill>
                  <a:srgbClr val="0070C0"/>
                </a:solidFill>
              </a:rPr>
              <a:t>periods</a:t>
            </a:r>
            <a:r>
              <a:rPr lang="fr-CH" b="1" dirty="0">
                <a:solidFill>
                  <a:srgbClr val="0070C0"/>
                </a:solidFill>
              </a:rPr>
              <a:t>, </a:t>
            </a:r>
            <a:br>
              <a:rPr lang="fr-CH" b="1" dirty="0">
                <a:solidFill>
                  <a:srgbClr val="0070C0"/>
                </a:solidFill>
              </a:rPr>
            </a:br>
            <a:r>
              <a:rPr lang="fr-CH" b="1" dirty="0">
                <a:solidFill>
                  <a:srgbClr val="0070C0"/>
                </a:solidFill>
              </a:rPr>
              <a:t>~ 25% </a:t>
            </a:r>
            <a:r>
              <a:rPr lang="fr-CH" b="1" dirty="0" err="1">
                <a:solidFill>
                  <a:srgbClr val="0070C0"/>
                </a:solidFill>
              </a:rPr>
              <a:t>during</a:t>
            </a:r>
            <a:r>
              <a:rPr lang="fr-CH" b="1" dirty="0">
                <a:solidFill>
                  <a:srgbClr val="0070C0"/>
                </a:solidFill>
              </a:rPr>
              <a:t> LS </a:t>
            </a:r>
            <a:r>
              <a:rPr lang="fr-CH" b="1" dirty="0" err="1">
                <a:solidFill>
                  <a:srgbClr val="0070C0"/>
                </a:solidFill>
              </a:rPr>
              <a:t>periods</a:t>
            </a:r>
            <a:r>
              <a:rPr lang="fr-CH" dirty="0">
                <a:solidFill>
                  <a:srgbClr val="0070C0"/>
                </a:solidFill>
              </a:rPr>
              <a:t>)</a:t>
            </a:r>
          </a:p>
          <a:p>
            <a:pPr marL="666892" lvl="1" indent="-342900" algn="just">
              <a:spcBef>
                <a:spcPts val="1100"/>
              </a:spcBef>
              <a:buClr>
                <a:srgbClr val="0070C0"/>
              </a:buClr>
              <a:buFont typeface="Wingdings" pitchFamily="2" charset="2"/>
              <a:buChar char="Ø"/>
              <a:defRPr/>
            </a:pPr>
            <a:r>
              <a:rPr lang="fr-CH" dirty="0">
                <a:solidFill>
                  <a:srgbClr val="0070C0"/>
                </a:solidFill>
              </a:rPr>
              <a:t>Solar plants </a:t>
            </a:r>
            <a:r>
              <a:rPr lang="fr-CH" dirty="0" err="1">
                <a:solidFill>
                  <a:srgbClr val="0070C0"/>
                </a:solidFill>
              </a:rPr>
              <a:t>representing</a:t>
            </a:r>
            <a:r>
              <a:rPr lang="fr-CH" dirty="0">
                <a:solidFill>
                  <a:srgbClr val="0070C0"/>
                </a:solidFill>
              </a:rPr>
              <a:t> a total area of 90 ha, i.e. </a:t>
            </a:r>
            <a:r>
              <a:rPr lang="fr-CH" b="1" dirty="0">
                <a:solidFill>
                  <a:srgbClr val="0070C0"/>
                </a:solidFill>
              </a:rPr>
              <a:t>~ 40 % of </a:t>
            </a:r>
            <a:r>
              <a:rPr lang="fr-CH" b="1" dirty="0" err="1">
                <a:solidFill>
                  <a:srgbClr val="0070C0"/>
                </a:solidFill>
              </a:rPr>
              <a:t>CERN’s</a:t>
            </a:r>
            <a:r>
              <a:rPr lang="fr-CH" b="1" dirty="0">
                <a:solidFill>
                  <a:srgbClr val="0070C0"/>
                </a:solidFill>
              </a:rPr>
              <a:t> </a:t>
            </a:r>
            <a:r>
              <a:rPr lang="fr-CH" b="1" dirty="0" err="1">
                <a:solidFill>
                  <a:srgbClr val="0070C0"/>
                </a:solidFill>
              </a:rPr>
              <a:t>fenced</a:t>
            </a:r>
            <a:r>
              <a:rPr lang="fr-CH" b="1" dirty="0">
                <a:solidFill>
                  <a:srgbClr val="0070C0"/>
                </a:solidFill>
              </a:rPr>
              <a:t> </a:t>
            </a:r>
            <a:r>
              <a:rPr lang="fr-CH" b="1" dirty="0" err="1">
                <a:solidFill>
                  <a:srgbClr val="0070C0"/>
                </a:solidFill>
              </a:rPr>
              <a:t>perimeter</a:t>
            </a:r>
            <a:r>
              <a:rPr lang="fr-CH" b="1" dirty="0">
                <a:solidFill>
                  <a:srgbClr val="0070C0"/>
                </a:solidFill>
              </a:rPr>
              <a:t> </a:t>
            </a:r>
            <a:r>
              <a:rPr lang="fr-CH" dirty="0">
                <a:solidFill>
                  <a:srgbClr val="0070C0"/>
                </a:solidFill>
              </a:rPr>
              <a:t>– </a:t>
            </a:r>
            <a:r>
              <a:rPr lang="fr-CH" dirty="0" err="1">
                <a:solidFill>
                  <a:srgbClr val="0070C0"/>
                </a:solidFill>
              </a:rPr>
              <a:t>difficult</a:t>
            </a:r>
            <a:r>
              <a:rPr lang="fr-CH" dirty="0">
                <a:solidFill>
                  <a:srgbClr val="0070C0"/>
                </a:solidFill>
              </a:rPr>
              <a:t> to envisage </a:t>
            </a:r>
            <a:r>
              <a:rPr lang="fr-CH" dirty="0" err="1">
                <a:solidFill>
                  <a:srgbClr val="0070C0"/>
                </a:solidFill>
              </a:rPr>
              <a:t>onsite</a:t>
            </a:r>
            <a:r>
              <a:rPr lang="fr-CH" dirty="0">
                <a:solidFill>
                  <a:srgbClr val="0070C0"/>
                </a:solidFill>
              </a:rPr>
              <a:t>!</a:t>
            </a:r>
          </a:p>
          <a:p>
            <a:pPr marL="666892" lvl="1" indent="-342900" algn="just">
              <a:spcBef>
                <a:spcPts val="1100"/>
              </a:spcBef>
              <a:buClr>
                <a:srgbClr val="0070C0"/>
              </a:buClr>
              <a:buFont typeface="Wingdings" pitchFamily="2" charset="2"/>
              <a:buChar char="Ø"/>
              <a:defRPr/>
            </a:pPr>
            <a:r>
              <a:rPr lang="fr-CH" dirty="0">
                <a:solidFill>
                  <a:srgbClr val="0070C0"/>
                </a:solidFill>
              </a:rPr>
              <a:t>All </a:t>
            </a:r>
            <a:r>
              <a:rPr lang="fr-CH" dirty="0" err="1">
                <a:solidFill>
                  <a:srgbClr val="0070C0"/>
                </a:solidFill>
              </a:rPr>
              <a:t>projects</a:t>
            </a:r>
            <a:r>
              <a:rPr lang="fr-CH" dirty="0">
                <a:solidFill>
                  <a:srgbClr val="0070C0"/>
                </a:solidFill>
              </a:rPr>
              <a:t> </a:t>
            </a:r>
            <a:r>
              <a:rPr lang="fr-CH" dirty="0" err="1">
                <a:solidFill>
                  <a:srgbClr val="0070C0"/>
                </a:solidFill>
              </a:rPr>
              <a:t>still</a:t>
            </a:r>
            <a:r>
              <a:rPr lang="fr-CH" dirty="0">
                <a:solidFill>
                  <a:srgbClr val="0070C0"/>
                </a:solidFill>
              </a:rPr>
              <a:t> have to </a:t>
            </a:r>
            <a:r>
              <a:rPr lang="fr-CH" dirty="0" err="1">
                <a:solidFill>
                  <a:srgbClr val="0070C0"/>
                </a:solidFill>
              </a:rPr>
              <a:t>be</a:t>
            </a:r>
            <a:r>
              <a:rPr lang="fr-CH" dirty="0">
                <a:solidFill>
                  <a:srgbClr val="0070C0"/>
                </a:solidFill>
              </a:rPr>
              <a:t> </a:t>
            </a:r>
            <a:r>
              <a:rPr lang="fr-CH" dirty="0" err="1">
                <a:solidFill>
                  <a:srgbClr val="0070C0"/>
                </a:solidFill>
              </a:rPr>
              <a:t>built</a:t>
            </a:r>
            <a:r>
              <a:rPr lang="fr-CH" dirty="0">
                <a:solidFill>
                  <a:srgbClr val="0070C0"/>
                </a:solidFill>
              </a:rPr>
              <a:t> (</a:t>
            </a:r>
            <a:r>
              <a:rPr lang="fr-CH" dirty="0" err="1">
                <a:solidFill>
                  <a:srgbClr val="0070C0"/>
                </a:solidFill>
              </a:rPr>
              <a:t>estimated</a:t>
            </a:r>
            <a:r>
              <a:rPr lang="fr-CH" dirty="0">
                <a:solidFill>
                  <a:srgbClr val="0070C0"/>
                </a:solidFill>
              </a:rPr>
              <a:t> start of </a:t>
            </a:r>
            <a:r>
              <a:rPr lang="fr-CH" dirty="0" err="1">
                <a:solidFill>
                  <a:srgbClr val="0070C0"/>
                </a:solidFill>
              </a:rPr>
              <a:t>electricity</a:t>
            </a:r>
            <a:r>
              <a:rPr lang="fr-CH" dirty="0">
                <a:solidFill>
                  <a:srgbClr val="0070C0"/>
                </a:solidFill>
              </a:rPr>
              <a:t> </a:t>
            </a:r>
            <a:r>
              <a:rPr lang="fr-CH" dirty="0" err="1">
                <a:solidFill>
                  <a:srgbClr val="0070C0"/>
                </a:solidFill>
              </a:rPr>
              <a:t>supply</a:t>
            </a:r>
            <a:r>
              <a:rPr lang="fr-CH" dirty="0">
                <a:solidFill>
                  <a:srgbClr val="0070C0"/>
                </a:solidFill>
              </a:rPr>
              <a:t>: </a:t>
            </a:r>
            <a:r>
              <a:rPr lang="fr-CH" b="1" dirty="0" err="1">
                <a:solidFill>
                  <a:srgbClr val="0070C0"/>
                </a:solidFill>
              </a:rPr>
              <a:t>January</a:t>
            </a:r>
            <a:r>
              <a:rPr lang="fr-CH" b="1" dirty="0">
                <a:solidFill>
                  <a:srgbClr val="0070C0"/>
                </a:solidFill>
              </a:rPr>
              <a:t> 2027</a:t>
            </a:r>
            <a:r>
              <a:rPr lang="fr-CH" dirty="0">
                <a:solidFill>
                  <a:srgbClr val="0070C0"/>
                </a:solidFill>
              </a:rPr>
              <a:t>)</a:t>
            </a:r>
          </a:p>
          <a:p>
            <a:pPr marL="666892" lvl="1" indent="-342900" algn="just">
              <a:spcBef>
                <a:spcPts val="1100"/>
              </a:spcBef>
              <a:buClr>
                <a:srgbClr val="0070C0"/>
              </a:buClr>
              <a:buFont typeface="Wingdings" pitchFamily="2" charset="2"/>
              <a:buChar char="Ø"/>
              <a:defRPr/>
            </a:pPr>
            <a:r>
              <a:rPr lang="fr-CH" dirty="0" err="1">
                <a:solidFill>
                  <a:srgbClr val="0070C0"/>
                </a:solidFill>
              </a:rPr>
              <a:t>Contract</a:t>
            </a:r>
            <a:r>
              <a:rPr lang="fr-CH" dirty="0">
                <a:solidFill>
                  <a:srgbClr val="0070C0"/>
                </a:solidFill>
              </a:rPr>
              <a:t> duration: </a:t>
            </a:r>
            <a:r>
              <a:rPr lang="fr-CH" b="1" dirty="0">
                <a:solidFill>
                  <a:srgbClr val="0070C0"/>
                </a:solidFill>
              </a:rPr>
              <a:t>15 </a:t>
            </a:r>
            <a:r>
              <a:rPr lang="fr-CH" b="1" dirty="0" err="1">
                <a:solidFill>
                  <a:srgbClr val="0070C0"/>
                </a:solidFill>
              </a:rPr>
              <a:t>years</a:t>
            </a:r>
            <a:r>
              <a:rPr lang="fr-CH" b="1" dirty="0">
                <a:solidFill>
                  <a:srgbClr val="0070C0"/>
                </a:solidFill>
              </a:rPr>
              <a:t> </a:t>
            </a:r>
            <a:r>
              <a:rPr lang="fr-CH" dirty="0" err="1">
                <a:solidFill>
                  <a:srgbClr val="0070C0"/>
                </a:solidFill>
              </a:rPr>
              <a:t>from</a:t>
            </a:r>
            <a:r>
              <a:rPr lang="fr-CH" dirty="0">
                <a:solidFill>
                  <a:srgbClr val="0070C0"/>
                </a:solidFill>
              </a:rPr>
              <a:t> the start of </a:t>
            </a:r>
            <a:r>
              <a:rPr lang="fr-CH" dirty="0" err="1">
                <a:solidFill>
                  <a:srgbClr val="0070C0"/>
                </a:solidFill>
              </a:rPr>
              <a:t>electricity</a:t>
            </a:r>
            <a:r>
              <a:rPr lang="fr-CH" dirty="0">
                <a:solidFill>
                  <a:srgbClr val="0070C0"/>
                </a:solidFill>
              </a:rPr>
              <a:t> </a:t>
            </a:r>
            <a:r>
              <a:rPr lang="fr-CH" dirty="0" err="1">
                <a:solidFill>
                  <a:srgbClr val="0070C0"/>
                </a:solidFill>
              </a:rPr>
              <a:t>supply</a:t>
            </a:r>
            <a:endParaRPr lang="fr-CH" dirty="0">
              <a:solidFill>
                <a:srgbClr val="0070C0"/>
              </a:solidFill>
            </a:endParaRPr>
          </a:p>
          <a:p>
            <a:pPr algn="just"/>
            <a:endParaRPr lang="en-US" dirty="0"/>
          </a:p>
        </p:txBody>
      </p:sp>
      <p:sp>
        <p:nvSpPr>
          <p:cNvPr id="3" name="Title 2">
            <a:extLst>
              <a:ext uri="{FF2B5EF4-FFF2-40B4-BE49-F238E27FC236}">
                <a16:creationId xmlns:a16="http://schemas.microsoft.com/office/drawing/2014/main" id="{670AF513-DFFA-9A86-711D-F96FD50637C9}"/>
              </a:ext>
            </a:extLst>
          </p:cNvPr>
          <p:cNvSpPr>
            <a:spLocks noGrp="1"/>
          </p:cNvSpPr>
          <p:nvPr>
            <p:ph type="title"/>
          </p:nvPr>
        </p:nvSpPr>
        <p:spPr/>
        <p:txBody>
          <a:bodyPr/>
          <a:lstStyle/>
          <a:p>
            <a:r>
              <a:rPr lang="en-US" dirty="0"/>
              <a:t>Renewable energy</a:t>
            </a:r>
          </a:p>
        </p:txBody>
      </p:sp>
      <p:sp>
        <p:nvSpPr>
          <p:cNvPr id="5" name="Footer Placeholder 4">
            <a:extLst>
              <a:ext uri="{FF2B5EF4-FFF2-40B4-BE49-F238E27FC236}">
                <a16:creationId xmlns:a16="http://schemas.microsoft.com/office/drawing/2014/main" id="{B4AA80F4-8EC3-62E4-387F-BBC1088F3415}"/>
              </a:ext>
            </a:extLst>
          </p:cNvPr>
          <p:cNvSpPr>
            <a:spLocks noGrp="1"/>
          </p:cNvSpPr>
          <p:nvPr>
            <p:ph type="ftr" sz="quarter" idx="11"/>
          </p:nvPr>
        </p:nvSpPr>
        <p:spPr/>
        <p:txBody>
          <a:bodyPr/>
          <a:lstStyle/>
          <a:p>
            <a:r>
              <a:rPr lang="en-GB"/>
              <a:t>R. Losito | Sustainability at CERN now and future | UK-HEP Forum | Abingdon</a:t>
            </a:r>
            <a:endParaRPr lang="en-US" dirty="0"/>
          </a:p>
        </p:txBody>
      </p:sp>
      <p:sp>
        <p:nvSpPr>
          <p:cNvPr id="6" name="Slide Number Placeholder 5">
            <a:extLst>
              <a:ext uri="{FF2B5EF4-FFF2-40B4-BE49-F238E27FC236}">
                <a16:creationId xmlns:a16="http://schemas.microsoft.com/office/drawing/2014/main" id="{D3ABCDF2-4D0A-7D4D-ECE7-E43BAD749FCF}"/>
              </a:ext>
            </a:extLst>
          </p:cNvPr>
          <p:cNvSpPr>
            <a:spLocks noGrp="1"/>
          </p:cNvSpPr>
          <p:nvPr>
            <p:ph type="sldNum" sz="quarter" idx="12"/>
          </p:nvPr>
        </p:nvSpPr>
        <p:spPr/>
        <p:txBody>
          <a:bodyPr/>
          <a:lstStyle/>
          <a:p>
            <a:fld id="{36B5EA5A-BC32-A742-B11B-8E7414D5B535}" type="slidenum">
              <a:rPr lang="en-US" smtClean="0"/>
              <a:pPr/>
              <a:t>29</a:t>
            </a:fld>
            <a:endParaRPr lang="en-US" dirty="0"/>
          </a:p>
        </p:txBody>
      </p:sp>
      <p:sp>
        <p:nvSpPr>
          <p:cNvPr id="11" name="ZoneTexte 10">
            <a:extLst>
              <a:ext uri="{FF2B5EF4-FFF2-40B4-BE49-F238E27FC236}">
                <a16:creationId xmlns:a16="http://schemas.microsoft.com/office/drawing/2014/main" id="{32F3C050-2887-CD8D-727B-22157B13B880}"/>
              </a:ext>
            </a:extLst>
          </p:cNvPr>
          <p:cNvSpPr txBox="1"/>
          <p:nvPr/>
        </p:nvSpPr>
        <p:spPr>
          <a:xfrm>
            <a:off x="2296391" y="-800100"/>
            <a:ext cx="65" cy="276999"/>
          </a:xfrm>
          <a:prstGeom prst="rect">
            <a:avLst/>
          </a:prstGeom>
          <a:noFill/>
        </p:spPr>
        <p:txBody>
          <a:bodyPr wrap="none" lIns="0" tIns="0" rIns="0" bIns="0" rtlCol="0">
            <a:spAutoFit/>
          </a:bodyPr>
          <a:lstStyle/>
          <a:p>
            <a:pPr algn="l"/>
            <a:endParaRPr lang="fr-FR" dirty="0"/>
          </a:p>
        </p:txBody>
      </p:sp>
      <p:pic>
        <p:nvPicPr>
          <p:cNvPr id="15" name="Image 14">
            <a:extLst>
              <a:ext uri="{FF2B5EF4-FFF2-40B4-BE49-F238E27FC236}">
                <a16:creationId xmlns:a16="http://schemas.microsoft.com/office/drawing/2014/main" id="{4B82AD56-8C45-24D2-B10A-93B6ED3DD834}"/>
              </a:ext>
            </a:extLst>
          </p:cNvPr>
          <p:cNvPicPr>
            <a:picLocks noChangeAspect="1"/>
          </p:cNvPicPr>
          <p:nvPr/>
        </p:nvPicPr>
        <p:blipFill>
          <a:blip r:embed="rId2"/>
          <a:stretch>
            <a:fillRect/>
          </a:stretch>
        </p:blipFill>
        <p:spPr>
          <a:xfrm>
            <a:off x="7706892" y="373593"/>
            <a:ext cx="4389323" cy="2473791"/>
          </a:xfrm>
          <a:prstGeom prst="rect">
            <a:avLst/>
          </a:prstGeom>
        </p:spPr>
      </p:pic>
      <p:pic>
        <p:nvPicPr>
          <p:cNvPr id="17" name="Image 16">
            <a:extLst>
              <a:ext uri="{FF2B5EF4-FFF2-40B4-BE49-F238E27FC236}">
                <a16:creationId xmlns:a16="http://schemas.microsoft.com/office/drawing/2014/main" id="{FF51E9F7-D4A4-A1B3-6F7A-4EC9D650FD02}"/>
              </a:ext>
            </a:extLst>
          </p:cNvPr>
          <p:cNvPicPr>
            <a:picLocks noChangeAspect="1"/>
          </p:cNvPicPr>
          <p:nvPr/>
        </p:nvPicPr>
        <p:blipFill>
          <a:blip r:embed="rId3"/>
          <a:stretch>
            <a:fillRect/>
          </a:stretch>
        </p:blipFill>
        <p:spPr>
          <a:xfrm>
            <a:off x="8019094" y="3043900"/>
            <a:ext cx="3764920" cy="3091940"/>
          </a:xfrm>
          <a:prstGeom prst="rect">
            <a:avLst/>
          </a:prstGeom>
        </p:spPr>
      </p:pic>
      <p:sp>
        <p:nvSpPr>
          <p:cNvPr id="7" name="Date Placeholder 6">
            <a:extLst>
              <a:ext uri="{FF2B5EF4-FFF2-40B4-BE49-F238E27FC236}">
                <a16:creationId xmlns:a16="http://schemas.microsoft.com/office/drawing/2014/main" id="{17DF5BF8-FF5E-95B7-1320-B41BBB801B77}"/>
              </a:ext>
            </a:extLst>
          </p:cNvPr>
          <p:cNvSpPr>
            <a:spLocks noGrp="1"/>
          </p:cNvSpPr>
          <p:nvPr>
            <p:ph type="dt" sz="half" idx="10"/>
          </p:nvPr>
        </p:nvSpPr>
        <p:spPr/>
        <p:txBody>
          <a:bodyPr/>
          <a:lstStyle/>
          <a:p>
            <a:r>
              <a:rPr lang="en-US"/>
              <a:t>26 November 2024</a:t>
            </a:r>
            <a:endParaRPr lang="en-US" dirty="0"/>
          </a:p>
        </p:txBody>
      </p:sp>
    </p:spTree>
    <p:extLst>
      <p:ext uri="{BB962C8B-B14F-4D97-AF65-F5344CB8AC3E}">
        <p14:creationId xmlns:p14="http://schemas.microsoft.com/office/powerpoint/2010/main" val="30827235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fade">
                                      <p:cBhvr>
                                        <p:cTn id="7" dur="500"/>
                                        <p:tgtEl>
                                          <p:spTgt spid="2">
                                            <p:txEl>
                                              <p:pRg st="1" end="1"/>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2">
                                            <p:txEl>
                                              <p:pRg st="2" end="2"/>
                                            </p:txEl>
                                          </p:spTgt>
                                        </p:tgtEl>
                                        <p:attrNameLst>
                                          <p:attrName>style.visibility</p:attrName>
                                        </p:attrNameLst>
                                      </p:cBhvr>
                                      <p:to>
                                        <p:strVal val="visible"/>
                                      </p:to>
                                    </p:set>
                                    <p:animEffect transition="in" filter="fade">
                                      <p:cBhvr>
                                        <p:cTn id="10" dur="500"/>
                                        <p:tgtEl>
                                          <p:spTgt spid="2">
                                            <p:txEl>
                                              <p:pRg st="2" end="2"/>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2">
                                            <p:txEl>
                                              <p:pRg st="3" end="3"/>
                                            </p:txEl>
                                          </p:spTgt>
                                        </p:tgtEl>
                                        <p:attrNameLst>
                                          <p:attrName>style.visibility</p:attrName>
                                        </p:attrNameLst>
                                      </p:cBhvr>
                                      <p:to>
                                        <p:strVal val="visible"/>
                                      </p:to>
                                    </p:set>
                                    <p:animEffect transition="in" filter="fade">
                                      <p:cBhvr>
                                        <p:cTn id="13" dur="500"/>
                                        <p:tgtEl>
                                          <p:spTgt spid="2">
                                            <p:txEl>
                                              <p:pRg st="3" end="3"/>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2">
                                            <p:txEl>
                                              <p:pRg st="4" end="4"/>
                                            </p:txEl>
                                          </p:spTgt>
                                        </p:tgtEl>
                                        <p:attrNameLst>
                                          <p:attrName>style.visibility</p:attrName>
                                        </p:attrNameLst>
                                      </p:cBhvr>
                                      <p:to>
                                        <p:strVal val="visible"/>
                                      </p:to>
                                    </p:set>
                                    <p:animEffect transition="in" filter="fade">
                                      <p:cBhvr>
                                        <p:cTn id="16"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7935" y="240113"/>
            <a:ext cx="11614679" cy="1065742"/>
          </a:xfrm>
        </p:spPr>
        <p:txBody>
          <a:bodyPr>
            <a:noAutofit/>
          </a:bodyPr>
          <a:lstStyle/>
          <a:p>
            <a:r>
              <a:rPr lang="fr-CH" sz="4000" dirty="0">
                <a:latin typeface="+mn-lt"/>
              </a:rPr>
              <a:t>Management Objectives 2021-2025</a:t>
            </a:r>
            <a:br>
              <a:rPr lang="fr-CH" sz="4000" dirty="0">
                <a:latin typeface="+mn-lt"/>
              </a:rPr>
            </a:br>
            <a:r>
              <a:rPr lang="fr-CH" sz="4000" b="0" dirty="0">
                <a:latin typeface="+mn-lt"/>
              </a:rPr>
              <a:t>Commitment to SDGs</a:t>
            </a:r>
            <a:endParaRPr lang="en-GB" sz="4000" b="0" dirty="0">
              <a:latin typeface="+mn-lt"/>
            </a:endParaRPr>
          </a:p>
        </p:txBody>
      </p:sp>
      <p:sp>
        <p:nvSpPr>
          <p:cNvPr id="6" name="Slide Number Placeholder 5"/>
          <p:cNvSpPr>
            <a:spLocks noGrp="1"/>
          </p:cNvSpPr>
          <p:nvPr>
            <p:ph type="sldNum" sz="quarter" idx="4"/>
          </p:nvPr>
        </p:nvSpPr>
        <p:spPr>
          <a:xfrm>
            <a:off x="11354102" y="6498149"/>
            <a:ext cx="668565" cy="250696"/>
          </a:xfrm>
        </p:spPr>
        <p:txBody>
          <a:bodyPr/>
          <a:lstStyle/>
          <a:p>
            <a:fld id="{17918391-D411-FE40-AAD7-861AE5233E0E}" type="slidenum">
              <a:rPr lang="en-US" smtClean="0"/>
              <a:pPr/>
              <a:t>3</a:t>
            </a:fld>
            <a:endParaRPr lang="en-US" dirty="0"/>
          </a:p>
        </p:txBody>
      </p:sp>
      <p:sp>
        <p:nvSpPr>
          <p:cNvPr id="8" name="Footer Placeholder 7">
            <a:extLst>
              <a:ext uri="{FF2B5EF4-FFF2-40B4-BE49-F238E27FC236}">
                <a16:creationId xmlns:a16="http://schemas.microsoft.com/office/drawing/2014/main" id="{2E52412D-3392-0E4E-A308-F34C7F59D49A}"/>
              </a:ext>
            </a:extLst>
          </p:cNvPr>
          <p:cNvSpPr>
            <a:spLocks noGrp="1"/>
          </p:cNvSpPr>
          <p:nvPr>
            <p:ph type="ftr" sz="quarter" idx="4294967295"/>
          </p:nvPr>
        </p:nvSpPr>
        <p:spPr>
          <a:xfrm>
            <a:off x="5450446" y="6498149"/>
            <a:ext cx="6572221" cy="365125"/>
          </a:xfrm>
          <a:prstGeom prst="rect">
            <a:avLst/>
          </a:prstGeom>
        </p:spPr>
        <p:txBody>
          <a:bodyPr/>
          <a:lstStyle/>
          <a:p>
            <a:r>
              <a:rPr lang="en-GB" sz="1200">
                <a:solidFill>
                  <a:schemeClr val="bg1"/>
                </a:solidFill>
              </a:rPr>
              <a:t>R. Losito | Sustainability at CERN now and future | UK-HEP Forum | Abingdon</a:t>
            </a:r>
            <a:endParaRPr lang="en-US" sz="1200" dirty="0">
              <a:solidFill>
                <a:schemeClr val="bg1"/>
              </a:solidFill>
            </a:endParaRPr>
          </a:p>
        </p:txBody>
      </p:sp>
      <p:sp>
        <p:nvSpPr>
          <p:cNvPr id="9" name="Rectangle 8"/>
          <p:cNvSpPr/>
          <p:nvPr/>
        </p:nvSpPr>
        <p:spPr>
          <a:xfrm>
            <a:off x="621001" y="3302672"/>
            <a:ext cx="6096000" cy="2585323"/>
          </a:xfrm>
          <a:prstGeom prst="rect">
            <a:avLst/>
          </a:prstGeom>
          <a:ln>
            <a:solidFill>
              <a:schemeClr val="tx1"/>
            </a:solidFill>
          </a:ln>
        </p:spPr>
        <p:txBody>
          <a:bodyPr wrap="square">
            <a:spAutoFit/>
          </a:bodyPr>
          <a:lstStyle/>
          <a:p>
            <a:pPr>
              <a:spcAft>
                <a:spcPts val="0"/>
              </a:spcAft>
            </a:pPr>
            <a:r>
              <a:rPr lang="en-GB" i="1" dirty="0">
                <a:solidFill>
                  <a:srgbClr val="0033A0"/>
                </a:solidFill>
                <a:latin typeface="+mj-lt"/>
                <a:ea typeface="Calibri" panose="020F0502020204030204" pitchFamily="34" charset="0"/>
                <a:cs typeface="Times New Roman" panose="02020603050405020304" pitchFamily="18" charset="0"/>
              </a:rPr>
              <a:t>‘Across all these areas of activity, CERN will continue to ensure that their impact also </a:t>
            </a:r>
            <a:r>
              <a:rPr lang="en-GB" b="1" i="1" dirty="0">
                <a:solidFill>
                  <a:srgbClr val="FF0000"/>
                </a:solidFill>
                <a:latin typeface="+mj-lt"/>
                <a:ea typeface="Calibri" panose="020F0502020204030204" pitchFamily="34" charset="0"/>
                <a:cs typeface="Times New Roman" panose="02020603050405020304" pitchFamily="18" charset="0"/>
              </a:rPr>
              <a:t>contributes to advancing the Sustainable Development Goals (SDG)</a:t>
            </a:r>
            <a:r>
              <a:rPr lang="en-GB" i="1" dirty="0">
                <a:solidFill>
                  <a:srgbClr val="FF0000"/>
                </a:solidFill>
                <a:latin typeface="+mj-lt"/>
                <a:ea typeface="Calibri" panose="020F0502020204030204" pitchFamily="34" charset="0"/>
                <a:cs typeface="Times New Roman" panose="02020603050405020304" pitchFamily="18" charset="0"/>
              </a:rPr>
              <a:t>,</a:t>
            </a:r>
            <a:r>
              <a:rPr lang="en-GB" b="1" i="1" dirty="0">
                <a:solidFill>
                  <a:srgbClr val="FF0000"/>
                </a:solidFill>
                <a:latin typeface="+mj-lt"/>
                <a:ea typeface="Calibri" panose="020F0502020204030204" pitchFamily="34" charset="0"/>
                <a:cs typeface="Times New Roman" panose="02020603050405020304" pitchFamily="18" charset="0"/>
              </a:rPr>
              <a:t> </a:t>
            </a:r>
            <a:r>
              <a:rPr lang="en-GB" i="1" dirty="0">
                <a:solidFill>
                  <a:srgbClr val="0033A0"/>
                </a:solidFill>
                <a:latin typeface="+mj-lt"/>
                <a:ea typeface="Calibri" panose="020F0502020204030204" pitchFamily="34" charset="0"/>
                <a:cs typeface="Times New Roman" panose="02020603050405020304" pitchFamily="18" charset="0"/>
              </a:rPr>
              <a:t>adopted by all United Nations Member States in 2015. Collaboration with CERN’s Member and Associate Member States, with international organisations and other partners will be enhanced to identify and pursue further synergies in support of the SDGs, </a:t>
            </a:r>
            <a:r>
              <a:rPr lang="en-GB" i="1" dirty="0">
                <a:solidFill>
                  <a:srgbClr val="FF0000"/>
                </a:solidFill>
                <a:latin typeface="+mj-lt"/>
                <a:ea typeface="Calibri" panose="020F0502020204030204" pitchFamily="34" charset="0"/>
                <a:cs typeface="Times New Roman" panose="02020603050405020304" pitchFamily="18" charset="0"/>
              </a:rPr>
              <a:t>building on CERN </a:t>
            </a:r>
            <a:r>
              <a:rPr lang="en-GB" b="1" i="1" dirty="0">
                <a:solidFill>
                  <a:srgbClr val="FF0000"/>
                </a:solidFill>
                <a:latin typeface="+mj-lt"/>
                <a:ea typeface="Calibri" panose="020F0502020204030204" pitchFamily="34" charset="0"/>
                <a:cs typeface="Times New Roman" panose="02020603050405020304" pitchFamily="18" charset="0"/>
              </a:rPr>
              <a:t>values</a:t>
            </a:r>
            <a:r>
              <a:rPr lang="en-GB" i="1" dirty="0">
                <a:solidFill>
                  <a:srgbClr val="FF0000"/>
                </a:solidFill>
                <a:latin typeface="+mj-lt"/>
                <a:ea typeface="Calibri" panose="020F0502020204030204" pitchFamily="34" charset="0"/>
                <a:cs typeface="Times New Roman" panose="02020603050405020304" pitchFamily="18" charset="0"/>
              </a:rPr>
              <a:t>, </a:t>
            </a:r>
            <a:r>
              <a:rPr lang="en-GB" b="1" i="1" dirty="0">
                <a:solidFill>
                  <a:srgbClr val="FF0000"/>
                </a:solidFill>
                <a:latin typeface="+mj-lt"/>
                <a:ea typeface="Calibri" panose="020F0502020204030204" pitchFamily="34" charset="0"/>
                <a:cs typeface="Times New Roman" panose="02020603050405020304" pitchFamily="18" charset="0"/>
              </a:rPr>
              <a:t>competencies</a:t>
            </a:r>
            <a:r>
              <a:rPr lang="en-GB" i="1" dirty="0">
                <a:solidFill>
                  <a:srgbClr val="FF0000"/>
                </a:solidFill>
                <a:latin typeface="+mj-lt"/>
                <a:ea typeface="Calibri" panose="020F0502020204030204" pitchFamily="34" charset="0"/>
                <a:cs typeface="Times New Roman" panose="02020603050405020304" pitchFamily="18" charset="0"/>
              </a:rPr>
              <a:t> and </a:t>
            </a:r>
            <a:r>
              <a:rPr lang="en-GB" b="1" i="1" dirty="0">
                <a:solidFill>
                  <a:srgbClr val="FF0000"/>
                </a:solidFill>
                <a:latin typeface="+mj-lt"/>
                <a:ea typeface="Calibri" panose="020F0502020204030204" pitchFamily="34" charset="0"/>
                <a:cs typeface="Times New Roman" panose="02020603050405020304" pitchFamily="18" charset="0"/>
              </a:rPr>
              <a:t>technologies</a:t>
            </a:r>
            <a:r>
              <a:rPr lang="en-GB" i="1" dirty="0">
                <a:solidFill>
                  <a:srgbClr val="FF0000"/>
                </a:solidFill>
                <a:latin typeface="+mj-lt"/>
                <a:ea typeface="Calibri" panose="020F0502020204030204" pitchFamily="34" charset="0"/>
                <a:cs typeface="Times New Roman" panose="02020603050405020304" pitchFamily="18" charset="0"/>
              </a:rPr>
              <a:t>. </a:t>
            </a:r>
          </a:p>
        </p:txBody>
      </p:sp>
      <p:sp>
        <p:nvSpPr>
          <p:cNvPr id="11" name="Rectangle 10"/>
          <p:cNvSpPr/>
          <p:nvPr/>
        </p:nvSpPr>
        <p:spPr>
          <a:xfrm>
            <a:off x="621001" y="1686010"/>
            <a:ext cx="6096000" cy="1477328"/>
          </a:xfrm>
          <a:prstGeom prst="rect">
            <a:avLst/>
          </a:prstGeom>
          <a:ln>
            <a:solidFill>
              <a:schemeClr val="tx1"/>
            </a:solidFill>
          </a:ln>
        </p:spPr>
        <p:txBody>
          <a:bodyPr>
            <a:spAutoFit/>
          </a:bodyPr>
          <a:lstStyle/>
          <a:p>
            <a:r>
              <a:rPr lang="en-GB" b="1" dirty="0"/>
              <a:t>‘One of the Management’s top objectives for the next five-year period is to increase CERN’s impact on society, thereby boosting the Organization’s visibility and </a:t>
            </a:r>
            <a:r>
              <a:rPr lang="en-GB" b="1" dirty="0">
                <a:solidFill>
                  <a:srgbClr val="FF0000"/>
                </a:solidFill>
              </a:rPr>
              <a:t>consolidating the support of governments and the general public</a:t>
            </a:r>
            <a:r>
              <a:rPr lang="en-GB" b="1" dirty="0"/>
              <a:t>’. </a:t>
            </a:r>
          </a:p>
        </p:txBody>
      </p:sp>
      <p:pic>
        <p:nvPicPr>
          <p:cNvPr id="3" name="Content Placeholder 14" descr="A computer screen shot of a blue circle">
            <a:extLst>
              <a:ext uri="{FF2B5EF4-FFF2-40B4-BE49-F238E27FC236}">
                <a16:creationId xmlns:a16="http://schemas.microsoft.com/office/drawing/2014/main" id="{01F56AD3-4EE1-CA12-65FC-119F747B2BF2}"/>
              </a:ext>
            </a:extLst>
          </p:cNvPr>
          <p:cNvPicPr>
            <a:picLocks noChangeAspect="1"/>
          </p:cNvPicPr>
          <p:nvPr/>
        </p:nvPicPr>
        <p:blipFill rotWithShape="1">
          <a:blip r:embed="rId3"/>
          <a:srcRect l="22803" t="10599" r="43297" b="10139"/>
          <a:stretch/>
        </p:blipFill>
        <p:spPr>
          <a:xfrm>
            <a:off x="7665295" y="995680"/>
            <a:ext cx="3688223" cy="5197392"/>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5" name="Date Placeholder 4">
            <a:extLst>
              <a:ext uri="{FF2B5EF4-FFF2-40B4-BE49-F238E27FC236}">
                <a16:creationId xmlns:a16="http://schemas.microsoft.com/office/drawing/2014/main" id="{DACF7CC5-99A5-5B65-2B0E-D520798FF6C0}"/>
              </a:ext>
            </a:extLst>
          </p:cNvPr>
          <p:cNvSpPr>
            <a:spLocks noGrp="1"/>
          </p:cNvSpPr>
          <p:nvPr>
            <p:ph type="dt" sz="half" idx="2"/>
          </p:nvPr>
        </p:nvSpPr>
        <p:spPr>
          <a:xfrm>
            <a:off x="1016000" y="6282791"/>
            <a:ext cx="1395307" cy="430715"/>
          </a:xfrm>
        </p:spPr>
        <p:txBody>
          <a:bodyPr/>
          <a:lstStyle/>
          <a:p>
            <a:r>
              <a:rPr lang="en-US" dirty="0"/>
              <a:t>26 November 2024</a:t>
            </a:r>
          </a:p>
        </p:txBody>
      </p:sp>
    </p:spTree>
    <p:extLst>
      <p:ext uri="{BB962C8B-B14F-4D97-AF65-F5344CB8AC3E}">
        <p14:creationId xmlns:p14="http://schemas.microsoft.com/office/powerpoint/2010/main" val="274096146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BBD4B8-A96E-297A-7182-99913365A8EC}"/>
              </a:ext>
            </a:extLst>
          </p:cNvPr>
          <p:cNvSpPr>
            <a:spLocks noGrp="1"/>
          </p:cNvSpPr>
          <p:nvPr>
            <p:ph type="ctrTitle"/>
          </p:nvPr>
        </p:nvSpPr>
        <p:spPr/>
        <p:txBody>
          <a:bodyPr/>
          <a:lstStyle/>
          <a:p>
            <a:pPr algn="ctr"/>
            <a:r>
              <a:rPr lang="en-US" dirty="0"/>
              <a:t>EMISSIONS</a:t>
            </a:r>
            <a:endParaRPr lang="en-GB" dirty="0"/>
          </a:p>
        </p:txBody>
      </p:sp>
      <p:sp>
        <p:nvSpPr>
          <p:cNvPr id="3" name="Subtitle 2">
            <a:extLst>
              <a:ext uri="{FF2B5EF4-FFF2-40B4-BE49-F238E27FC236}">
                <a16:creationId xmlns:a16="http://schemas.microsoft.com/office/drawing/2014/main" id="{577E3BC4-7370-C01B-BECD-5793D1C21C0D}"/>
              </a:ext>
            </a:extLst>
          </p:cNvPr>
          <p:cNvSpPr>
            <a:spLocks noGrp="1"/>
          </p:cNvSpPr>
          <p:nvPr>
            <p:ph type="subTitle" idx="1"/>
          </p:nvPr>
        </p:nvSpPr>
        <p:spPr/>
        <p:txBody>
          <a:bodyPr/>
          <a:lstStyle/>
          <a:p>
            <a:endParaRPr lang="en-GB"/>
          </a:p>
        </p:txBody>
      </p:sp>
    </p:spTree>
    <p:extLst>
      <p:ext uri="{BB962C8B-B14F-4D97-AF65-F5344CB8AC3E}">
        <p14:creationId xmlns:p14="http://schemas.microsoft.com/office/powerpoint/2010/main" val="239294718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4A872B-5948-DE96-301F-468572592FAB}"/>
              </a:ext>
            </a:extLst>
          </p:cNvPr>
          <p:cNvSpPr>
            <a:spLocks noGrp="1"/>
          </p:cNvSpPr>
          <p:nvPr>
            <p:ph type="title"/>
          </p:nvPr>
        </p:nvSpPr>
        <p:spPr>
          <a:xfrm>
            <a:off x="407989" y="373593"/>
            <a:ext cx="5616574" cy="1065742"/>
          </a:xfrm>
        </p:spPr>
        <p:txBody>
          <a:bodyPr anchor="t">
            <a:normAutofit/>
          </a:bodyPr>
          <a:lstStyle/>
          <a:p>
            <a:r>
              <a:rPr lang="it-IT" dirty="0"/>
              <a:t>CO</a:t>
            </a:r>
            <a:r>
              <a:rPr lang="it-IT" baseline="-25000" dirty="0"/>
              <a:t>2</a:t>
            </a:r>
            <a:r>
              <a:rPr lang="it-IT" dirty="0"/>
              <a:t> </a:t>
            </a:r>
            <a:r>
              <a:rPr lang="it-IT" dirty="0" err="1"/>
              <a:t>eq</a:t>
            </a:r>
            <a:r>
              <a:rPr lang="it-IT" dirty="0"/>
              <a:t> </a:t>
            </a:r>
            <a:r>
              <a:rPr lang="it-IT" dirty="0" err="1"/>
              <a:t>emissions</a:t>
            </a:r>
            <a:endParaRPr lang="it-IT" dirty="0"/>
          </a:p>
        </p:txBody>
      </p:sp>
      <p:sp>
        <p:nvSpPr>
          <p:cNvPr id="14" name="Content Placeholder 2">
            <a:extLst>
              <a:ext uri="{FF2B5EF4-FFF2-40B4-BE49-F238E27FC236}">
                <a16:creationId xmlns:a16="http://schemas.microsoft.com/office/drawing/2014/main" id="{B0DAE497-64CC-E5A2-3C1A-988B320AC833}"/>
              </a:ext>
            </a:extLst>
          </p:cNvPr>
          <p:cNvSpPr>
            <a:spLocks noGrp="1"/>
          </p:cNvSpPr>
          <p:nvPr>
            <p:ph sz="half" idx="1"/>
          </p:nvPr>
        </p:nvSpPr>
        <p:spPr>
          <a:xfrm>
            <a:off x="407987" y="1598658"/>
            <a:ext cx="5616575" cy="4568462"/>
          </a:xfrm>
        </p:spPr>
        <p:txBody>
          <a:bodyPr>
            <a:normAutofit lnSpcReduction="10000"/>
          </a:bodyPr>
          <a:lstStyle/>
          <a:p>
            <a:pPr marL="342900" indent="-342900">
              <a:buFont typeface="Arial" panose="020B0604020202020204" pitchFamily="34" charset="0"/>
              <a:buChar char="•"/>
            </a:pPr>
            <a:r>
              <a:rPr lang="en-GB" i="0" dirty="0">
                <a:solidFill>
                  <a:srgbClr val="1B1B1B"/>
                </a:solidFill>
                <a:effectLst/>
                <a:latin typeface="Source Sans Pro Web"/>
              </a:rPr>
              <a:t>Scope 1 </a:t>
            </a:r>
            <a:r>
              <a:rPr lang="en-GB" b="0" i="0" dirty="0">
                <a:solidFill>
                  <a:srgbClr val="1B1B1B"/>
                </a:solidFill>
                <a:effectLst/>
                <a:latin typeface="Source Sans Pro Web"/>
              </a:rPr>
              <a:t>emissions are direct greenhouse (GHG) emissions </a:t>
            </a:r>
            <a:r>
              <a:rPr lang="en-GB" b="0" i="1" dirty="0">
                <a:solidFill>
                  <a:srgbClr val="1B1B1B"/>
                </a:solidFill>
                <a:effectLst/>
                <a:latin typeface="Source Sans Pro Web"/>
              </a:rPr>
              <a:t>that occur from sources that are controlled or owned </a:t>
            </a:r>
            <a:r>
              <a:rPr lang="en-GB" b="0" i="0" dirty="0">
                <a:solidFill>
                  <a:srgbClr val="1B1B1B"/>
                </a:solidFill>
                <a:effectLst/>
                <a:latin typeface="Source Sans Pro Web"/>
              </a:rPr>
              <a:t>by an organization (e.g., emissions associated with fuel combustion in boilers, gas in </a:t>
            </a:r>
            <a:r>
              <a:rPr lang="en-GB" b="0" i="0" dirty="0" err="1">
                <a:solidFill>
                  <a:srgbClr val="1B1B1B"/>
                </a:solidFill>
                <a:effectLst/>
                <a:latin typeface="Source Sans Pro Web"/>
              </a:rPr>
              <a:t>detecto</a:t>
            </a:r>
            <a:endParaRPr lang="en-GB" b="0" i="0" dirty="0">
              <a:solidFill>
                <a:srgbClr val="1B1B1B"/>
              </a:solidFill>
              <a:effectLst/>
              <a:latin typeface="Source Sans Pro Web"/>
            </a:endParaRPr>
          </a:p>
          <a:p>
            <a:pPr marL="342900" indent="-342900">
              <a:buFont typeface="Arial" panose="020B0604020202020204" pitchFamily="34" charset="0"/>
              <a:buChar char="•"/>
            </a:pPr>
            <a:r>
              <a:rPr lang="en-GB" i="0" dirty="0">
                <a:solidFill>
                  <a:srgbClr val="1B1B1B"/>
                </a:solidFill>
                <a:effectLst/>
                <a:latin typeface="Source Sans Pro Web"/>
              </a:rPr>
              <a:t>Scope 2 </a:t>
            </a:r>
            <a:r>
              <a:rPr lang="en-GB" b="0" i="0" dirty="0">
                <a:solidFill>
                  <a:srgbClr val="1B1B1B"/>
                </a:solidFill>
                <a:effectLst/>
                <a:latin typeface="Source Sans Pro Web"/>
              </a:rPr>
              <a:t>emissions are indirect GHG emissions associated with the purchase </a:t>
            </a:r>
            <a:r>
              <a:rPr lang="en-GB" b="0" dirty="0">
                <a:solidFill>
                  <a:srgbClr val="1B1B1B"/>
                </a:solidFill>
                <a:latin typeface="Source Sans Pro Web"/>
              </a:rPr>
              <a:t>of energy (electricity, steam, heat or cooling).</a:t>
            </a:r>
            <a:endParaRPr lang="en-GB" b="0" i="0" dirty="0">
              <a:solidFill>
                <a:srgbClr val="1B1B1B"/>
              </a:solidFill>
              <a:effectLst/>
              <a:latin typeface="Source Sans Pro Web"/>
            </a:endParaRPr>
          </a:p>
          <a:p>
            <a:pPr marL="342900" indent="-342900">
              <a:buFont typeface="Arial" panose="020B0604020202020204" pitchFamily="34" charset="0"/>
              <a:buChar char="•"/>
            </a:pPr>
            <a:r>
              <a:rPr lang="en-GB" i="0" dirty="0">
                <a:solidFill>
                  <a:srgbClr val="1B1B1B"/>
                </a:solidFill>
                <a:effectLst/>
                <a:latin typeface="Source Sans Pro Web"/>
              </a:rPr>
              <a:t>Scope 3 </a:t>
            </a:r>
            <a:r>
              <a:rPr lang="en-GB" b="0" i="0" dirty="0">
                <a:solidFill>
                  <a:srgbClr val="1B1B1B"/>
                </a:solidFill>
                <a:effectLst/>
                <a:latin typeface="Source Sans Pro Web"/>
              </a:rPr>
              <a:t>emissions are the result of activities from assets not owned or controlled by the reporting organization, but that the organization indirectly affects in its value chain</a:t>
            </a:r>
            <a:endParaRPr lang="en-US" dirty="0"/>
          </a:p>
        </p:txBody>
      </p:sp>
      <p:pic>
        <p:nvPicPr>
          <p:cNvPr id="9" name="Content Placeholder 8" descr="A graph of a graph&#10;&#10;Description automatically generated">
            <a:extLst>
              <a:ext uri="{FF2B5EF4-FFF2-40B4-BE49-F238E27FC236}">
                <a16:creationId xmlns:a16="http://schemas.microsoft.com/office/drawing/2014/main" id="{C7B58E71-A929-5510-62FB-7148FE80C805}"/>
              </a:ext>
            </a:extLst>
          </p:cNvPr>
          <p:cNvPicPr>
            <a:picLocks noGrp="1" noChangeAspect="1"/>
          </p:cNvPicPr>
          <p:nvPr>
            <p:ph type="pic" sz="quarter" idx="13"/>
          </p:nvPr>
        </p:nvPicPr>
        <p:blipFill>
          <a:blip r:embed="rId2"/>
          <a:stretch/>
        </p:blipFill>
        <p:spPr>
          <a:xfrm>
            <a:off x="6167438" y="32322"/>
            <a:ext cx="6024562" cy="6253342"/>
          </a:xfrm>
          <a:noFill/>
        </p:spPr>
      </p:pic>
      <p:sp>
        <p:nvSpPr>
          <p:cNvPr id="6" name="Footer Placeholder 5">
            <a:extLst>
              <a:ext uri="{FF2B5EF4-FFF2-40B4-BE49-F238E27FC236}">
                <a16:creationId xmlns:a16="http://schemas.microsoft.com/office/drawing/2014/main" id="{A4988B4B-D24D-B05E-F55B-680460D2E063}"/>
              </a:ext>
            </a:extLst>
          </p:cNvPr>
          <p:cNvSpPr>
            <a:spLocks noGrp="1"/>
          </p:cNvSpPr>
          <p:nvPr>
            <p:ph type="ftr" sz="quarter" idx="15"/>
          </p:nvPr>
        </p:nvSpPr>
        <p:spPr>
          <a:xfrm>
            <a:off x="4259262" y="6356350"/>
            <a:ext cx="6572221" cy="365125"/>
          </a:xfrm>
        </p:spPr>
        <p:txBody>
          <a:bodyPr anchor="ctr">
            <a:normAutofit/>
          </a:bodyPr>
          <a:lstStyle/>
          <a:p>
            <a:pPr>
              <a:spcAft>
                <a:spcPts val="600"/>
              </a:spcAft>
            </a:pPr>
            <a:r>
              <a:rPr lang="en-GB"/>
              <a:t>R. Losito | Sustainability at CERN now and future | UK-HEP Forum | Abingdon</a:t>
            </a:r>
            <a:endParaRPr lang="en-US"/>
          </a:p>
        </p:txBody>
      </p:sp>
      <p:sp>
        <p:nvSpPr>
          <p:cNvPr id="7" name="Slide Number Placeholder 6">
            <a:extLst>
              <a:ext uri="{FF2B5EF4-FFF2-40B4-BE49-F238E27FC236}">
                <a16:creationId xmlns:a16="http://schemas.microsoft.com/office/drawing/2014/main" id="{F1E87E09-80F3-87E7-96FE-9AA0163E549D}"/>
              </a:ext>
            </a:extLst>
          </p:cNvPr>
          <p:cNvSpPr>
            <a:spLocks noGrp="1"/>
          </p:cNvSpPr>
          <p:nvPr>
            <p:ph type="sldNum" sz="quarter" idx="16"/>
          </p:nvPr>
        </p:nvSpPr>
        <p:spPr>
          <a:xfrm>
            <a:off x="11107546" y="6356350"/>
            <a:ext cx="681254" cy="365125"/>
          </a:xfrm>
        </p:spPr>
        <p:txBody>
          <a:bodyPr anchor="ctr">
            <a:normAutofit/>
          </a:bodyPr>
          <a:lstStyle/>
          <a:p>
            <a:pPr>
              <a:spcAft>
                <a:spcPts val="600"/>
              </a:spcAft>
            </a:pPr>
            <a:fld id="{36B5EA5A-BC32-A742-B11B-8E7414D5B535}" type="slidenum">
              <a:rPr lang="en-US" smtClean="0"/>
              <a:pPr>
                <a:spcAft>
                  <a:spcPts val="600"/>
                </a:spcAft>
              </a:pPr>
              <a:t>31</a:t>
            </a:fld>
            <a:endParaRPr lang="en-US"/>
          </a:p>
        </p:txBody>
      </p:sp>
      <p:sp>
        <p:nvSpPr>
          <p:cNvPr id="3" name="Date Placeholder 2">
            <a:extLst>
              <a:ext uri="{FF2B5EF4-FFF2-40B4-BE49-F238E27FC236}">
                <a16:creationId xmlns:a16="http://schemas.microsoft.com/office/drawing/2014/main" id="{E770FA7D-63EC-C16B-9A63-FB7310820DD7}"/>
              </a:ext>
            </a:extLst>
          </p:cNvPr>
          <p:cNvSpPr>
            <a:spLocks noGrp="1"/>
          </p:cNvSpPr>
          <p:nvPr>
            <p:ph type="dt" sz="half" idx="14"/>
          </p:nvPr>
        </p:nvSpPr>
        <p:spPr/>
        <p:txBody>
          <a:bodyPr/>
          <a:lstStyle/>
          <a:p>
            <a:r>
              <a:rPr lang="en-US"/>
              <a:t>26 November 2024</a:t>
            </a:r>
            <a:endParaRPr lang="en-US" dirty="0"/>
          </a:p>
        </p:txBody>
      </p:sp>
    </p:spTree>
    <p:extLst>
      <p:ext uri="{BB962C8B-B14F-4D97-AF65-F5344CB8AC3E}">
        <p14:creationId xmlns:p14="http://schemas.microsoft.com/office/powerpoint/2010/main" val="98142481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407C84-816D-7684-231C-E812BA8E3AC8}"/>
              </a:ext>
            </a:extLst>
          </p:cNvPr>
          <p:cNvSpPr>
            <a:spLocks noGrp="1"/>
          </p:cNvSpPr>
          <p:nvPr>
            <p:ph type="title"/>
          </p:nvPr>
        </p:nvSpPr>
        <p:spPr/>
        <p:txBody>
          <a:bodyPr/>
          <a:lstStyle/>
          <a:p>
            <a:r>
              <a:rPr lang="en-US" dirty="0"/>
              <a:t>Scope 1</a:t>
            </a:r>
            <a:endParaRPr lang="it-IT" dirty="0"/>
          </a:p>
        </p:txBody>
      </p:sp>
      <p:pic>
        <p:nvPicPr>
          <p:cNvPr id="9" name="Content Placeholder 8" descr="A graph of blue and green bars&#10;&#10;Description automatically generated">
            <a:extLst>
              <a:ext uri="{FF2B5EF4-FFF2-40B4-BE49-F238E27FC236}">
                <a16:creationId xmlns:a16="http://schemas.microsoft.com/office/drawing/2014/main" id="{5566860C-A807-7C18-6669-BE621F50FA58}"/>
              </a:ext>
            </a:extLst>
          </p:cNvPr>
          <p:cNvPicPr>
            <a:picLocks noGrp="1" noChangeAspect="1"/>
          </p:cNvPicPr>
          <p:nvPr>
            <p:ph sz="half" idx="1"/>
          </p:nvPr>
        </p:nvPicPr>
        <p:blipFill>
          <a:blip r:embed="rId2"/>
          <a:stretch>
            <a:fillRect/>
          </a:stretch>
        </p:blipFill>
        <p:spPr>
          <a:xfrm>
            <a:off x="98490" y="1030867"/>
            <a:ext cx="6073710" cy="5198382"/>
          </a:xfrm>
        </p:spPr>
      </p:pic>
      <p:sp>
        <p:nvSpPr>
          <p:cNvPr id="4" name="Content Placeholder 3">
            <a:extLst>
              <a:ext uri="{FF2B5EF4-FFF2-40B4-BE49-F238E27FC236}">
                <a16:creationId xmlns:a16="http://schemas.microsoft.com/office/drawing/2014/main" id="{FFB76B29-5C05-19DD-EC94-4C54EB72EEC6}"/>
              </a:ext>
            </a:extLst>
          </p:cNvPr>
          <p:cNvSpPr>
            <a:spLocks noGrp="1"/>
          </p:cNvSpPr>
          <p:nvPr>
            <p:ph sz="half" idx="2"/>
          </p:nvPr>
        </p:nvSpPr>
        <p:spPr>
          <a:xfrm>
            <a:off x="6172199" y="1271752"/>
            <a:ext cx="5611813" cy="4929023"/>
          </a:xfrm>
        </p:spPr>
        <p:txBody>
          <a:bodyPr/>
          <a:lstStyle/>
          <a:p>
            <a:pPr marL="666750" lvl="1" indent="-342900">
              <a:buFont typeface="Arial" panose="020B0604020202020204" pitchFamily="34" charset="0"/>
              <a:buChar char="•"/>
            </a:pPr>
            <a:r>
              <a:rPr lang="en-US" dirty="0"/>
              <a:t>Scope 1 emissions dominate CERN’s footprint</a:t>
            </a:r>
          </a:p>
          <a:p>
            <a:pPr marL="666750" lvl="1" indent="-342900">
              <a:buFont typeface="Arial" panose="020B0604020202020204" pitchFamily="34" charset="0"/>
              <a:buChar char="•"/>
            </a:pPr>
            <a:r>
              <a:rPr lang="en-US" dirty="0"/>
              <a:t>Most of them due to (now) obsolete design of detectors</a:t>
            </a:r>
          </a:p>
          <a:p>
            <a:pPr marL="666750" lvl="1" indent="-342900">
              <a:buFont typeface="Arial" panose="020B0604020202020204" pitchFamily="34" charset="0"/>
              <a:buChar char="•"/>
            </a:pPr>
            <a:r>
              <a:rPr lang="en-US" dirty="0"/>
              <a:t>Difficult to eliminate in near future in LHC, but experiments have promised to reduce by at least ~30% with LS3, and by 50% later (around 2030).</a:t>
            </a:r>
          </a:p>
          <a:p>
            <a:pPr marL="990900" lvl="2" indent="-342900"/>
            <a:r>
              <a:rPr lang="en-US" dirty="0"/>
              <a:t>Repair leaks</a:t>
            </a:r>
          </a:p>
          <a:p>
            <a:pPr marL="990900" lvl="2" indent="-342900"/>
            <a:r>
              <a:rPr lang="en-US" dirty="0"/>
              <a:t>Change fluids</a:t>
            </a:r>
          </a:p>
          <a:p>
            <a:pPr marL="1314900" lvl="3" indent="-342900"/>
            <a:r>
              <a:rPr lang="en-US" dirty="0"/>
              <a:t>Massive use of CO</a:t>
            </a:r>
            <a:r>
              <a:rPr lang="en-US" baseline="-25000" dirty="0"/>
              <a:t>2</a:t>
            </a:r>
            <a:r>
              <a:rPr lang="en-US" dirty="0"/>
              <a:t> as coolant </a:t>
            </a:r>
          </a:p>
          <a:p>
            <a:pPr marL="342900" indent="-342900">
              <a:buFont typeface="Arial" panose="020B0604020202020204" pitchFamily="34" charset="0"/>
              <a:buChar char="•"/>
            </a:pPr>
            <a:r>
              <a:rPr lang="en-US" dirty="0"/>
              <a:t>For the next generation of colliders, this line will </a:t>
            </a:r>
            <a:r>
              <a:rPr lang="en-US" i="1" dirty="0"/>
              <a:t>(almost) </a:t>
            </a:r>
            <a:r>
              <a:rPr lang="en-US" dirty="0"/>
              <a:t>not be there anymore!!!</a:t>
            </a:r>
          </a:p>
        </p:txBody>
      </p:sp>
      <p:sp>
        <p:nvSpPr>
          <p:cNvPr id="6" name="Footer Placeholder 5">
            <a:extLst>
              <a:ext uri="{FF2B5EF4-FFF2-40B4-BE49-F238E27FC236}">
                <a16:creationId xmlns:a16="http://schemas.microsoft.com/office/drawing/2014/main" id="{B53FE0C0-5AE8-9835-1C76-DDCABEB52A11}"/>
              </a:ext>
            </a:extLst>
          </p:cNvPr>
          <p:cNvSpPr>
            <a:spLocks noGrp="1"/>
          </p:cNvSpPr>
          <p:nvPr>
            <p:ph type="ftr" sz="quarter" idx="11"/>
          </p:nvPr>
        </p:nvSpPr>
        <p:spPr/>
        <p:txBody>
          <a:bodyPr/>
          <a:lstStyle/>
          <a:p>
            <a:r>
              <a:rPr lang="en-GB"/>
              <a:t>R. Losito | Sustainability at CERN now and future | UK-HEP Forum | Abingdon</a:t>
            </a:r>
            <a:endParaRPr lang="it-IT" sz="1000" kern="1200" dirty="0">
              <a:solidFill>
                <a:schemeClr val="bg1"/>
              </a:solidFill>
              <a:latin typeface="+mn-lt"/>
              <a:ea typeface="+mn-ea"/>
              <a:cs typeface="+mn-cs"/>
            </a:endParaRPr>
          </a:p>
        </p:txBody>
      </p:sp>
      <p:sp>
        <p:nvSpPr>
          <p:cNvPr id="7" name="Slide Number Placeholder 6">
            <a:extLst>
              <a:ext uri="{FF2B5EF4-FFF2-40B4-BE49-F238E27FC236}">
                <a16:creationId xmlns:a16="http://schemas.microsoft.com/office/drawing/2014/main" id="{232DB6A9-4255-313B-A1D3-F1EA4EFFB9A5}"/>
              </a:ext>
            </a:extLst>
          </p:cNvPr>
          <p:cNvSpPr>
            <a:spLocks noGrp="1"/>
          </p:cNvSpPr>
          <p:nvPr>
            <p:ph type="sldNum" sz="quarter" idx="12"/>
          </p:nvPr>
        </p:nvSpPr>
        <p:spPr/>
        <p:txBody>
          <a:bodyPr/>
          <a:lstStyle/>
          <a:p>
            <a:fld id="{36B5EA5A-BC32-A742-B11B-8E7414D5B535}" type="slidenum">
              <a:rPr lang="en-US" smtClean="0"/>
              <a:pPr/>
              <a:t>32</a:t>
            </a:fld>
            <a:endParaRPr lang="en-US" dirty="0"/>
          </a:p>
        </p:txBody>
      </p:sp>
      <p:sp>
        <p:nvSpPr>
          <p:cNvPr id="3" name="Date Placeholder 2">
            <a:extLst>
              <a:ext uri="{FF2B5EF4-FFF2-40B4-BE49-F238E27FC236}">
                <a16:creationId xmlns:a16="http://schemas.microsoft.com/office/drawing/2014/main" id="{C82FE55D-4F8B-4C1C-5AA6-45508F57EF6A}"/>
              </a:ext>
            </a:extLst>
          </p:cNvPr>
          <p:cNvSpPr>
            <a:spLocks noGrp="1"/>
          </p:cNvSpPr>
          <p:nvPr>
            <p:ph type="dt" sz="half" idx="10"/>
          </p:nvPr>
        </p:nvSpPr>
        <p:spPr/>
        <p:txBody>
          <a:bodyPr/>
          <a:lstStyle/>
          <a:p>
            <a:r>
              <a:rPr lang="en-US"/>
              <a:t>26 November 2024</a:t>
            </a:r>
            <a:endParaRPr lang="en-US" dirty="0"/>
          </a:p>
        </p:txBody>
      </p:sp>
    </p:spTree>
    <p:extLst>
      <p:ext uri="{BB962C8B-B14F-4D97-AF65-F5344CB8AC3E}">
        <p14:creationId xmlns:p14="http://schemas.microsoft.com/office/powerpoint/2010/main" val="78954659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FECE847-0DDD-E951-F213-6B419D1DB3E1}"/>
              </a:ext>
            </a:extLst>
          </p:cNvPr>
          <p:cNvSpPr>
            <a:spLocks noGrp="1"/>
          </p:cNvSpPr>
          <p:nvPr>
            <p:ph type="title"/>
          </p:nvPr>
        </p:nvSpPr>
        <p:spPr/>
        <p:txBody>
          <a:bodyPr/>
          <a:lstStyle/>
          <a:p>
            <a:r>
              <a:rPr lang="en-GB" dirty="0"/>
              <a:t>Refrigerant families and history</a:t>
            </a:r>
            <a:endParaRPr lang="en-CH" dirty="0"/>
          </a:p>
        </p:txBody>
      </p:sp>
      <p:sp>
        <p:nvSpPr>
          <p:cNvPr id="5" name="Footer Placeholder 4">
            <a:extLst>
              <a:ext uri="{FF2B5EF4-FFF2-40B4-BE49-F238E27FC236}">
                <a16:creationId xmlns:a16="http://schemas.microsoft.com/office/drawing/2014/main" id="{FE6B1B66-C0CB-771F-F194-1E093C66C99E}"/>
              </a:ext>
            </a:extLst>
          </p:cNvPr>
          <p:cNvSpPr>
            <a:spLocks noGrp="1"/>
          </p:cNvSpPr>
          <p:nvPr>
            <p:ph type="ftr" sz="quarter" idx="11"/>
          </p:nvPr>
        </p:nvSpPr>
        <p:spPr/>
        <p:txBody>
          <a:bodyPr/>
          <a:lstStyle/>
          <a:p>
            <a:r>
              <a:rPr lang="en-GB"/>
              <a:t>R. Losito | Sustainability at CERN now and future | UK-HEP Forum | Abingdon</a:t>
            </a:r>
            <a:endParaRPr lang="en-US" dirty="0"/>
          </a:p>
        </p:txBody>
      </p:sp>
      <p:sp>
        <p:nvSpPr>
          <p:cNvPr id="6" name="Slide Number Placeholder 5">
            <a:extLst>
              <a:ext uri="{FF2B5EF4-FFF2-40B4-BE49-F238E27FC236}">
                <a16:creationId xmlns:a16="http://schemas.microsoft.com/office/drawing/2014/main" id="{63151359-F180-81CC-A89F-375FDE0DE09E}"/>
              </a:ext>
            </a:extLst>
          </p:cNvPr>
          <p:cNvSpPr>
            <a:spLocks noGrp="1"/>
          </p:cNvSpPr>
          <p:nvPr>
            <p:ph type="sldNum" sz="quarter" idx="12"/>
          </p:nvPr>
        </p:nvSpPr>
        <p:spPr/>
        <p:txBody>
          <a:bodyPr/>
          <a:lstStyle/>
          <a:p>
            <a:fld id="{36B5EA5A-BC32-A742-B11B-8E7414D5B535}" type="slidenum">
              <a:rPr lang="en-US" smtClean="0"/>
              <a:pPr/>
              <a:t>33</a:t>
            </a:fld>
            <a:endParaRPr lang="en-US" dirty="0"/>
          </a:p>
        </p:txBody>
      </p:sp>
      <p:pic>
        <p:nvPicPr>
          <p:cNvPr id="7" name="Picture 6">
            <a:extLst>
              <a:ext uri="{FF2B5EF4-FFF2-40B4-BE49-F238E27FC236}">
                <a16:creationId xmlns:a16="http://schemas.microsoft.com/office/drawing/2014/main" id="{5F7DCE10-0822-5597-9786-5ECAB0CC7C61}"/>
              </a:ext>
            </a:extLst>
          </p:cNvPr>
          <p:cNvPicPr>
            <a:picLocks noChangeAspect="1"/>
          </p:cNvPicPr>
          <p:nvPr/>
        </p:nvPicPr>
        <p:blipFill>
          <a:blip r:embed="rId2"/>
          <a:srcRect b="13661"/>
          <a:stretch/>
        </p:blipFill>
        <p:spPr>
          <a:xfrm>
            <a:off x="412777" y="1457993"/>
            <a:ext cx="11376024" cy="4156423"/>
          </a:xfrm>
          <a:prstGeom prst="rect">
            <a:avLst/>
          </a:prstGeom>
        </p:spPr>
      </p:pic>
      <p:sp>
        <p:nvSpPr>
          <p:cNvPr id="9" name="TextBox 8">
            <a:extLst>
              <a:ext uri="{FF2B5EF4-FFF2-40B4-BE49-F238E27FC236}">
                <a16:creationId xmlns:a16="http://schemas.microsoft.com/office/drawing/2014/main" id="{63FE0427-E590-A645-22AD-35BDD71E9D0B}"/>
              </a:ext>
            </a:extLst>
          </p:cNvPr>
          <p:cNvSpPr txBox="1"/>
          <p:nvPr/>
        </p:nvSpPr>
        <p:spPr>
          <a:xfrm>
            <a:off x="9449252" y="754203"/>
            <a:ext cx="2764464" cy="954107"/>
          </a:xfrm>
          <a:prstGeom prst="rect">
            <a:avLst/>
          </a:prstGeom>
          <a:noFill/>
        </p:spPr>
        <p:txBody>
          <a:bodyPr wrap="square">
            <a:spAutoFit/>
          </a:bodyPr>
          <a:lstStyle/>
          <a:p>
            <a:r>
              <a:rPr lang="en-US" sz="1400" b="1" u="sng" dirty="0">
                <a:solidFill>
                  <a:srgbClr val="0033A0"/>
                </a:solidFill>
                <a:latin typeface="Calibri" panose="020F0502020204030204"/>
              </a:rPr>
              <a:t>ODP: </a:t>
            </a:r>
            <a:r>
              <a:rPr lang="en-US" sz="1400" dirty="0">
                <a:solidFill>
                  <a:srgbClr val="0033A0"/>
                </a:solidFill>
                <a:latin typeface="Calibri" panose="020F0502020204030204"/>
              </a:rPr>
              <a:t>Ozone depletion potential</a:t>
            </a:r>
          </a:p>
          <a:p>
            <a:r>
              <a:rPr lang="en-US" sz="1400" b="1" u="sng" dirty="0">
                <a:solidFill>
                  <a:srgbClr val="0033A0"/>
                </a:solidFill>
                <a:latin typeface="Calibri" panose="020F0502020204030204"/>
              </a:rPr>
              <a:t>GWP: </a:t>
            </a:r>
            <a:r>
              <a:rPr lang="en-US" sz="1400" dirty="0">
                <a:solidFill>
                  <a:srgbClr val="0033A0"/>
                </a:solidFill>
                <a:latin typeface="Calibri" panose="020F0502020204030204"/>
              </a:rPr>
              <a:t>Global Warming Potential</a:t>
            </a:r>
          </a:p>
          <a:p>
            <a:r>
              <a:rPr lang="en-US" sz="1400" b="1" u="sng" dirty="0">
                <a:solidFill>
                  <a:srgbClr val="0033A0"/>
                </a:solidFill>
                <a:latin typeface="Calibri" panose="020F0502020204030204"/>
              </a:rPr>
              <a:t>PFAS</a:t>
            </a:r>
            <a:r>
              <a:rPr lang="en-US" sz="1400" b="1" dirty="0">
                <a:solidFill>
                  <a:srgbClr val="0033A0"/>
                </a:solidFill>
                <a:latin typeface="Calibri" panose="020F0502020204030204"/>
              </a:rPr>
              <a:t>:</a:t>
            </a:r>
            <a:r>
              <a:rPr lang="en-US" sz="1400" dirty="0">
                <a:solidFill>
                  <a:srgbClr val="0033A0"/>
                </a:solidFill>
                <a:latin typeface="Calibri" panose="020F0502020204030204"/>
              </a:rPr>
              <a:t> “Forever chemicals” </a:t>
            </a:r>
          </a:p>
          <a:p>
            <a:r>
              <a:rPr lang="en-US" sz="1400" b="1" u="sng" dirty="0">
                <a:solidFill>
                  <a:srgbClr val="0033A0"/>
                </a:solidFill>
                <a:latin typeface="Calibri" panose="020F0502020204030204"/>
              </a:rPr>
              <a:t>TFAs: </a:t>
            </a:r>
            <a:r>
              <a:rPr lang="en-US" sz="1400" dirty="0">
                <a:solidFill>
                  <a:srgbClr val="0033A0"/>
                </a:solidFill>
                <a:latin typeface="Calibri" panose="020F0502020204030204"/>
              </a:rPr>
              <a:t>Trifluoroacetic acids</a:t>
            </a:r>
            <a:endParaRPr lang="fr-CH" sz="1400" dirty="0">
              <a:solidFill>
                <a:srgbClr val="0033A0"/>
              </a:solidFill>
              <a:latin typeface="Calibri" panose="020F0502020204030204"/>
            </a:endParaRPr>
          </a:p>
        </p:txBody>
      </p:sp>
      <p:sp>
        <p:nvSpPr>
          <p:cNvPr id="2" name="Rectangle: Rounded Corners 1">
            <a:extLst>
              <a:ext uri="{FF2B5EF4-FFF2-40B4-BE49-F238E27FC236}">
                <a16:creationId xmlns:a16="http://schemas.microsoft.com/office/drawing/2014/main" id="{3F617B56-F339-5EBD-BA17-35320D94BD0F}"/>
              </a:ext>
            </a:extLst>
          </p:cNvPr>
          <p:cNvSpPr/>
          <p:nvPr/>
        </p:nvSpPr>
        <p:spPr>
          <a:xfrm>
            <a:off x="973349" y="5651779"/>
            <a:ext cx="3803515" cy="515566"/>
          </a:xfrm>
          <a:prstGeom prst="roundRect">
            <a:avLst/>
          </a:prstGeom>
          <a:noFill/>
          <a:ln w="28575">
            <a:solidFill>
              <a:srgbClr val="D24B4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600" b="1" dirty="0">
                <a:solidFill>
                  <a:srgbClr val="C70000"/>
                </a:solidFill>
                <a:latin typeface="Calibri" panose="020F0502020204030204" pitchFamily="34" charset="0"/>
                <a:ea typeface="Calibri" panose="020F0502020204030204" pitchFamily="34" charset="0"/>
                <a:cs typeface="Calibri" panose="020F0502020204030204" pitchFamily="34" charset="0"/>
              </a:rPr>
              <a:t>No environmental restrictions</a:t>
            </a:r>
            <a:endParaRPr lang="en-CH" sz="1600" b="1" dirty="0">
              <a:solidFill>
                <a:srgbClr val="C70000"/>
              </a:solidFill>
              <a:latin typeface="Calibri" panose="020F0502020204030204" pitchFamily="34" charset="0"/>
              <a:ea typeface="Calibri" panose="020F0502020204030204" pitchFamily="34" charset="0"/>
              <a:cs typeface="Calibri" panose="020F0502020204030204" pitchFamily="34" charset="0"/>
            </a:endParaRPr>
          </a:p>
        </p:txBody>
      </p:sp>
      <p:sp>
        <p:nvSpPr>
          <p:cNvPr id="8" name="Rectangle: Rounded Corners 7">
            <a:extLst>
              <a:ext uri="{FF2B5EF4-FFF2-40B4-BE49-F238E27FC236}">
                <a16:creationId xmlns:a16="http://schemas.microsoft.com/office/drawing/2014/main" id="{4D55BE9A-5E08-2515-2B44-0469451859B4}"/>
              </a:ext>
            </a:extLst>
          </p:cNvPr>
          <p:cNvSpPr/>
          <p:nvPr/>
        </p:nvSpPr>
        <p:spPr>
          <a:xfrm>
            <a:off x="5101684" y="5651779"/>
            <a:ext cx="2408654" cy="515566"/>
          </a:xfrm>
          <a:prstGeom prst="roundRect">
            <a:avLst/>
          </a:prstGeom>
          <a:noFill/>
          <a:ln w="28575">
            <a:solidFill>
              <a:srgbClr val="D24B4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600" b="1" dirty="0">
                <a:solidFill>
                  <a:srgbClr val="C70000"/>
                </a:solidFill>
                <a:latin typeface="Calibri" panose="020F0502020204030204" pitchFamily="34" charset="0"/>
                <a:ea typeface="Calibri" panose="020F0502020204030204" pitchFamily="34" charset="0"/>
                <a:cs typeface="Calibri" panose="020F0502020204030204" pitchFamily="34" charset="0"/>
              </a:rPr>
              <a:t>Banned</a:t>
            </a:r>
            <a:endParaRPr lang="en-CH" sz="1600" b="1" dirty="0">
              <a:solidFill>
                <a:srgbClr val="C70000"/>
              </a:solidFill>
              <a:latin typeface="Calibri" panose="020F0502020204030204" pitchFamily="34" charset="0"/>
              <a:ea typeface="Calibri" panose="020F0502020204030204" pitchFamily="34" charset="0"/>
              <a:cs typeface="Calibri" panose="020F0502020204030204" pitchFamily="34" charset="0"/>
            </a:endParaRPr>
          </a:p>
        </p:txBody>
      </p:sp>
      <p:sp>
        <p:nvSpPr>
          <p:cNvPr id="10" name="Rectangle: Rounded Corners 9">
            <a:extLst>
              <a:ext uri="{FF2B5EF4-FFF2-40B4-BE49-F238E27FC236}">
                <a16:creationId xmlns:a16="http://schemas.microsoft.com/office/drawing/2014/main" id="{E3C3F78A-86F1-9D85-5578-D354F7BDF8C2}"/>
              </a:ext>
            </a:extLst>
          </p:cNvPr>
          <p:cNvSpPr/>
          <p:nvPr/>
        </p:nvSpPr>
        <p:spPr>
          <a:xfrm>
            <a:off x="7841653" y="5658264"/>
            <a:ext cx="1225109" cy="515566"/>
          </a:xfrm>
          <a:prstGeom prst="roundRect">
            <a:avLst/>
          </a:prstGeom>
          <a:noFill/>
          <a:ln w="28575">
            <a:solidFill>
              <a:srgbClr val="D24B4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600" b="1" dirty="0">
                <a:solidFill>
                  <a:srgbClr val="C70000"/>
                </a:solidFill>
                <a:latin typeface="Calibri" panose="020F0502020204030204" pitchFamily="34" charset="0"/>
                <a:ea typeface="Calibri" panose="020F0502020204030204" pitchFamily="34" charset="0"/>
                <a:cs typeface="Calibri" panose="020F0502020204030204" pitchFamily="34" charset="0"/>
              </a:rPr>
              <a:t>Phase out ongoing</a:t>
            </a:r>
            <a:endParaRPr lang="en-CH" sz="1600" b="1" dirty="0">
              <a:solidFill>
                <a:srgbClr val="C70000"/>
              </a:solidFill>
              <a:latin typeface="Calibri" panose="020F0502020204030204" pitchFamily="34" charset="0"/>
              <a:ea typeface="Calibri" panose="020F0502020204030204" pitchFamily="34" charset="0"/>
              <a:cs typeface="Calibri" panose="020F0502020204030204" pitchFamily="34" charset="0"/>
            </a:endParaRPr>
          </a:p>
        </p:txBody>
      </p:sp>
      <p:sp>
        <p:nvSpPr>
          <p:cNvPr id="11" name="Rectangle: Rounded Corners 10">
            <a:extLst>
              <a:ext uri="{FF2B5EF4-FFF2-40B4-BE49-F238E27FC236}">
                <a16:creationId xmlns:a16="http://schemas.microsoft.com/office/drawing/2014/main" id="{75A3AD9F-1A82-5273-91A6-0970D574FCA0}"/>
              </a:ext>
            </a:extLst>
          </p:cNvPr>
          <p:cNvSpPr/>
          <p:nvPr/>
        </p:nvSpPr>
        <p:spPr>
          <a:xfrm>
            <a:off x="9440108" y="5658264"/>
            <a:ext cx="1484637" cy="515566"/>
          </a:xfrm>
          <a:prstGeom prst="roundRect">
            <a:avLst/>
          </a:prstGeom>
          <a:noFill/>
          <a:ln w="28575">
            <a:solidFill>
              <a:srgbClr val="D24B4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600" b="1" dirty="0">
                <a:solidFill>
                  <a:srgbClr val="C70000"/>
                </a:solidFill>
                <a:latin typeface="Calibri" panose="020F0502020204030204" pitchFamily="34" charset="0"/>
                <a:ea typeface="Calibri" panose="020F0502020204030204" pitchFamily="34" charset="0"/>
                <a:cs typeface="Calibri" panose="020F0502020204030204" pitchFamily="34" charset="0"/>
              </a:rPr>
              <a:t>Restrictions to come?</a:t>
            </a:r>
            <a:endParaRPr lang="en-CH" sz="1600" b="1" dirty="0">
              <a:solidFill>
                <a:srgbClr val="C70000"/>
              </a:solidFill>
              <a:latin typeface="Calibri" panose="020F0502020204030204" pitchFamily="34" charset="0"/>
              <a:ea typeface="Calibri" panose="020F0502020204030204" pitchFamily="34" charset="0"/>
              <a:cs typeface="Calibri" panose="020F0502020204030204" pitchFamily="34" charset="0"/>
            </a:endParaRPr>
          </a:p>
        </p:txBody>
      </p:sp>
      <p:sp>
        <p:nvSpPr>
          <p:cNvPr id="12" name="TextBox 11">
            <a:extLst>
              <a:ext uri="{FF2B5EF4-FFF2-40B4-BE49-F238E27FC236}">
                <a16:creationId xmlns:a16="http://schemas.microsoft.com/office/drawing/2014/main" id="{64420658-9E5B-87A2-68DC-2679CF2B4CC2}"/>
              </a:ext>
            </a:extLst>
          </p:cNvPr>
          <p:cNvSpPr txBox="1"/>
          <p:nvPr/>
        </p:nvSpPr>
        <p:spPr>
          <a:xfrm>
            <a:off x="9214176" y="201168"/>
            <a:ext cx="2764464" cy="276999"/>
          </a:xfrm>
          <a:prstGeom prst="rect">
            <a:avLst/>
          </a:prstGeom>
          <a:noFill/>
        </p:spPr>
        <p:txBody>
          <a:bodyPr wrap="square" lIns="0" tIns="0" rIns="0" bIns="0" rtlCol="0">
            <a:spAutoFit/>
          </a:bodyPr>
          <a:lstStyle/>
          <a:p>
            <a:pPr algn="l"/>
            <a:r>
              <a:rPr lang="en-US" b="1" dirty="0">
                <a:solidFill>
                  <a:srgbClr val="C00000"/>
                </a:solidFill>
              </a:rPr>
              <a:t>Courtesy R. Guida CERN</a:t>
            </a:r>
            <a:endParaRPr lang="en-GB" b="1" dirty="0">
              <a:solidFill>
                <a:srgbClr val="C00000"/>
              </a:solidFill>
            </a:endParaRPr>
          </a:p>
        </p:txBody>
      </p:sp>
      <p:sp>
        <p:nvSpPr>
          <p:cNvPr id="13" name="Date Placeholder 12">
            <a:extLst>
              <a:ext uri="{FF2B5EF4-FFF2-40B4-BE49-F238E27FC236}">
                <a16:creationId xmlns:a16="http://schemas.microsoft.com/office/drawing/2014/main" id="{91D55D71-FC98-DC35-1D12-20CF1DEA1248}"/>
              </a:ext>
            </a:extLst>
          </p:cNvPr>
          <p:cNvSpPr>
            <a:spLocks noGrp="1"/>
          </p:cNvSpPr>
          <p:nvPr>
            <p:ph type="dt" sz="half" idx="10"/>
          </p:nvPr>
        </p:nvSpPr>
        <p:spPr/>
        <p:txBody>
          <a:bodyPr/>
          <a:lstStyle/>
          <a:p>
            <a:r>
              <a:rPr lang="en-US"/>
              <a:t>26 November 2024</a:t>
            </a:r>
            <a:endParaRPr lang="en-US" dirty="0"/>
          </a:p>
        </p:txBody>
      </p:sp>
    </p:spTree>
    <p:extLst>
      <p:ext uri="{BB962C8B-B14F-4D97-AF65-F5344CB8AC3E}">
        <p14:creationId xmlns:p14="http://schemas.microsoft.com/office/powerpoint/2010/main" val="119000316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 name="Group 29">
            <a:extLst>
              <a:ext uri="{FF2B5EF4-FFF2-40B4-BE49-F238E27FC236}">
                <a16:creationId xmlns:a16="http://schemas.microsoft.com/office/drawing/2014/main" id="{FFCE7A68-AEB3-1F91-8507-00013CBE023D}"/>
              </a:ext>
            </a:extLst>
          </p:cNvPr>
          <p:cNvGrpSpPr/>
          <p:nvPr/>
        </p:nvGrpSpPr>
        <p:grpSpPr>
          <a:xfrm>
            <a:off x="-28516" y="1402471"/>
            <a:ext cx="4096322" cy="4391638"/>
            <a:chOff x="974367" y="1358492"/>
            <a:chExt cx="4096322" cy="4391638"/>
          </a:xfrm>
        </p:grpSpPr>
        <p:pic>
          <p:nvPicPr>
            <p:cNvPr id="8" name="Picture 7">
              <a:extLst>
                <a:ext uri="{FF2B5EF4-FFF2-40B4-BE49-F238E27FC236}">
                  <a16:creationId xmlns:a16="http://schemas.microsoft.com/office/drawing/2014/main" id="{33178AD5-A54D-ABF6-BA75-8D60670CE3D6}"/>
                </a:ext>
              </a:extLst>
            </p:cNvPr>
            <p:cNvPicPr>
              <a:picLocks noChangeAspect="1"/>
            </p:cNvPicPr>
            <p:nvPr/>
          </p:nvPicPr>
          <p:blipFill>
            <a:blip r:embed="rId2"/>
            <a:stretch>
              <a:fillRect/>
            </a:stretch>
          </p:blipFill>
          <p:spPr>
            <a:xfrm>
              <a:off x="974367" y="1358492"/>
              <a:ext cx="4096322" cy="4391638"/>
            </a:xfrm>
            <a:prstGeom prst="rect">
              <a:avLst/>
            </a:prstGeom>
          </p:spPr>
        </p:pic>
        <p:pic>
          <p:nvPicPr>
            <p:cNvPr id="9" name="Picture 8">
              <a:extLst>
                <a:ext uri="{FF2B5EF4-FFF2-40B4-BE49-F238E27FC236}">
                  <a16:creationId xmlns:a16="http://schemas.microsoft.com/office/drawing/2014/main" id="{03FC0C3B-43A2-EF68-60DE-706A91CB47C3}"/>
                </a:ext>
              </a:extLst>
            </p:cNvPr>
            <p:cNvPicPr>
              <a:picLocks noChangeAspect="1"/>
            </p:cNvPicPr>
            <p:nvPr/>
          </p:nvPicPr>
          <p:blipFill>
            <a:blip r:embed="rId3" cstate="print">
              <a:clrChange>
                <a:clrFrom>
                  <a:srgbClr val="FEFEFE"/>
                </a:clrFrom>
                <a:clrTo>
                  <a:srgbClr val="FEFEFE">
                    <a:alpha val="0"/>
                  </a:srgbClr>
                </a:clrTo>
              </a:clrChange>
              <a:extLst>
                <a:ext uri="{28A0092B-C50C-407E-A947-70E740481C1C}">
                  <a14:useLocalDpi xmlns:a14="http://schemas.microsoft.com/office/drawing/2010/main"/>
                </a:ext>
              </a:extLst>
            </a:blip>
            <a:stretch>
              <a:fillRect/>
            </a:stretch>
          </p:blipFill>
          <p:spPr>
            <a:xfrm>
              <a:off x="1818439" y="2047309"/>
              <a:ext cx="1026058" cy="539963"/>
            </a:xfrm>
            <a:prstGeom prst="rect">
              <a:avLst/>
            </a:prstGeom>
          </p:spPr>
        </p:pic>
        <p:pic>
          <p:nvPicPr>
            <p:cNvPr id="10" name="Picture 9">
              <a:extLst>
                <a:ext uri="{FF2B5EF4-FFF2-40B4-BE49-F238E27FC236}">
                  <a16:creationId xmlns:a16="http://schemas.microsoft.com/office/drawing/2014/main" id="{4173AA7B-AEBA-2554-E3E1-CC6DE84BCAD6}"/>
                </a:ext>
              </a:extLst>
            </p:cNvPr>
            <p:cNvPicPr>
              <a:picLocks noChangeAspect="1"/>
            </p:cNvPicPr>
            <p:nvPr/>
          </p:nvPicPr>
          <p:blipFill>
            <a:blip r:embed="rId4"/>
            <a:stretch>
              <a:fillRect/>
            </a:stretch>
          </p:blipFill>
          <p:spPr>
            <a:xfrm>
              <a:off x="3049395" y="1988840"/>
              <a:ext cx="398661" cy="329757"/>
            </a:xfrm>
            <a:prstGeom prst="rect">
              <a:avLst/>
            </a:prstGeom>
          </p:spPr>
        </p:pic>
        <p:cxnSp>
          <p:nvCxnSpPr>
            <p:cNvPr id="11" name="Straight Connector 10">
              <a:extLst>
                <a:ext uri="{FF2B5EF4-FFF2-40B4-BE49-F238E27FC236}">
                  <a16:creationId xmlns:a16="http://schemas.microsoft.com/office/drawing/2014/main" id="{513DF87D-9D44-0152-25A3-2D1B09CDAA75}"/>
                </a:ext>
              </a:extLst>
            </p:cNvPr>
            <p:cNvCxnSpPr>
              <a:cxnSpLocks/>
              <a:stCxn id="10" idx="3"/>
            </p:cNvCxnSpPr>
            <p:nvPr/>
          </p:nvCxnSpPr>
          <p:spPr>
            <a:xfrm>
              <a:off x="3448056" y="2153719"/>
              <a:ext cx="118984" cy="0"/>
            </a:xfrm>
            <a:prstGeom prst="line">
              <a:avLst/>
            </a:prstGeom>
            <a:ln w="19050">
              <a:solidFill>
                <a:srgbClr val="9933FF"/>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C5ABCBE1-9CB3-12AF-5DBA-B95C087BDDA7}"/>
                </a:ext>
              </a:extLst>
            </p:cNvPr>
            <p:cNvCxnSpPr>
              <a:cxnSpLocks/>
            </p:cNvCxnSpPr>
            <p:nvPr/>
          </p:nvCxnSpPr>
          <p:spPr>
            <a:xfrm>
              <a:off x="3567040" y="2143994"/>
              <a:ext cx="0" cy="492918"/>
            </a:xfrm>
            <a:prstGeom prst="line">
              <a:avLst/>
            </a:prstGeom>
            <a:ln w="19050">
              <a:solidFill>
                <a:srgbClr val="9933FF"/>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47483C82-C355-E698-A8F3-AFE01EABBB5D}"/>
                </a:ext>
              </a:extLst>
            </p:cNvPr>
            <p:cNvCxnSpPr>
              <a:cxnSpLocks/>
            </p:cNvCxnSpPr>
            <p:nvPr/>
          </p:nvCxnSpPr>
          <p:spPr>
            <a:xfrm>
              <a:off x="3636890" y="2363578"/>
              <a:ext cx="0" cy="273334"/>
            </a:xfrm>
            <a:prstGeom prst="line">
              <a:avLst/>
            </a:prstGeom>
            <a:ln w="19050">
              <a:solidFill>
                <a:srgbClr val="9933FF"/>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4A88C44F-77CC-7581-6517-DBFD3270C3A3}"/>
                </a:ext>
              </a:extLst>
            </p:cNvPr>
            <p:cNvCxnSpPr>
              <a:cxnSpLocks/>
            </p:cNvCxnSpPr>
            <p:nvPr/>
          </p:nvCxnSpPr>
          <p:spPr>
            <a:xfrm>
              <a:off x="3636890" y="2363578"/>
              <a:ext cx="491331" cy="0"/>
            </a:xfrm>
            <a:prstGeom prst="line">
              <a:avLst/>
            </a:prstGeom>
            <a:ln w="19050">
              <a:solidFill>
                <a:srgbClr val="9933FF"/>
              </a:solidFill>
            </a:ln>
          </p:spPr>
          <p:style>
            <a:lnRef idx="1">
              <a:schemeClr val="accent1"/>
            </a:lnRef>
            <a:fillRef idx="0">
              <a:schemeClr val="accent1"/>
            </a:fillRef>
            <a:effectRef idx="0">
              <a:schemeClr val="accent1"/>
            </a:effectRef>
            <a:fontRef idx="minor">
              <a:schemeClr val="tx1"/>
            </a:fontRef>
          </p:style>
        </p:cxnSp>
        <p:sp>
          <p:nvSpPr>
            <p:cNvPr id="15" name="Oval 14">
              <a:extLst>
                <a:ext uri="{FF2B5EF4-FFF2-40B4-BE49-F238E27FC236}">
                  <a16:creationId xmlns:a16="http://schemas.microsoft.com/office/drawing/2014/main" id="{041674C7-1899-49E7-91F8-DE0452160FDE}"/>
                </a:ext>
              </a:extLst>
            </p:cNvPr>
            <p:cNvSpPr/>
            <p:nvPr/>
          </p:nvSpPr>
          <p:spPr>
            <a:xfrm>
              <a:off x="4116854" y="2343949"/>
              <a:ext cx="45719" cy="45719"/>
            </a:xfrm>
            <a:prstGeom prst="ellipse">
              <a:avLst/>
            </a:prstGeom>
            <a:solidFill>
              <a:srgbClr val="9933FF"/>
            </a:solidFill>
            <a:ln>
              <a:solidFill>
                <a:srgbClr val="9933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Oval 16">
              <a:extLst>
                <a:ext uri="{FF2B5EF4-FFF2-40B4-BE49-F238E27FC236}">
                  <a16:creationId xmlns:a16="http://schemas.microsoft.com/office/drawing/2014/main" id="{117AE96D-4587-FF86-BD16-D22FD6E1B779}"/>
                </a:ext>
              </a:extLst>
            </p:cNvPr>
            <p:cNvSpPr/>
            <p:nvPr/>
          </p:nvSpPr>
          <p:spPr>
            <a:xfrm>
              <a:off x="2207568" y="4428859"/>
              <a:ext cx="2669909" cy="1022811"/>
            </a:xfrm>
            <a:prstGeom prst="ellipse">
              <a:avLst/>
            </a:prstGeom>
            <a:noFill/>
            <a:ln w="38100">
              <a:solidFill>
                <a:srgbClr val="C0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18" name="Straight Arrow Connector 17">
              <a:extLst>
                <a:ext uri="{FF2B5EF4-FFF2-40B4-BE49-F238E27FC236}">
                  <a16:creationId xmlns:a16="http://schemas.microsoft.com/office/drawing/2014/main" id="{26AC6BAE-16A7-6507-DD3B-74AF0FBF56B9}"/>
                </a:ext>
              </a:extLst>
            </p:cNvPr>
            <p:cNvCxnSpPr>
              <a:cxnSpLocks/>
            </p:cNvCxnSpPr>
            <p:nvPr/>
          </p:nvCxnSpPr>
          <p:spPr>
            <a:xfrm>
              <a:off x="2473331" y="2924944"/>
              <a:ext cx="0" cy="1736018"/>
            </a:xfrm>
            <a:prstGeom prst="straightConnector1">
              <a:avLst/>
            </a:prstGeom>
            <a:ln w="28575">
              <a:solidFill>
                <a:srgbClr val="C0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613A0431-9BD8-C604-0F4E-6459126796EA}"/>
                </a:ext>
              </a:extLst>
            </p:cNvPr>
            <p:cNvSpPr txBox="1"/>
            <p:nvPr/>
          </p:nvSpPr>
          <p:spPr bwMode="auto">
            <a:xfrm>
              <a:off x="1772278" y="3598290"/>
              <a:ext cx="1002185" cy="307777"/>
            </a:xfrm>
            <a:prstGeom prst="rect">
              <a:avLst/>
            </a:prstGeom>
            <a:noFill/>
          </p:spPr>
          <p:txBody>
            <a:bodyPr wrap="square">
              <a:spAutoFit/>
            </a:bodyPr>
            <a:lstStyle/>
            <a:p>
              <a:r>
                <a:rPr lang="en-GB" sz="1400" b="1" dirty="0">
                  <a:solidFill>
                    <a:srgbClr val="C00000"/>
                  </a:solidFill>
                  <a:latin typeface="Myriad Pro Semibold" pitchFamily="-84" charset="0"/>
                  <a:ea typeface="ヒラギノ角ゴ ProN W6" pitchFamily="-84" charset="-128"/>
                  <a:sym typeface="Myriad Pro Semibold" pitchFamily="-84" charset="0"/>
                </a:rPr>
                <a:t>~</a:t>
              </a:r>
              <a:r>
                <a:rPr lang="en-GB" sz="1400" b="1" dirty="0">
                  <a:solidFill>
                    <a:srgbClr val="24549C"/>
                  </a:solidFill>
                  <a:latin typeface="Myriad Pro Semibold" pitchFamily="-84" charset="0"/>
                  <a:ea typeface="ヒラギノ角ゴ ProN W6" pitchFamily="-84" charset="-128"/>
                  <a:sym typeface="Myriad Pro Semibold" pitchFamily="-84" charset="0"/>
                </a:rPr>
                <a:t> </a:t>
              </a:r>
              <a:r>
                <a:rPr lang="en-GB" sz="1400" b="1" dirty="0">
                  <a:solidFill>
                    <a:srgbClr val="C00000"/>
                  </a:solidFill>
                  <a:latin typeface="Corbel" panose="020B0503020204020204" pitchFamily="34" charset="0"/>
                </a:rPr>
                <a:t>82 m</a:t>
              </a:r>
              <a:endParaRPr lang="en-US" sz="1400" b="1" dirty="0"/>
            </a:p>
          </p:txBody>
        </p:sp>
        <p:sp>
          <p:nvSpPr>
            <p:cNvPr id="20" name="Oval 19">
              <a:extLst>
                <a:ext uri="{FF2B5EF4-FFF2-40B4-BE49-F238E27FC236}">
                  <a16:creationId xmlns:a16="http://schemas.microsoft.com/office/drawing/2014/main" id="{0246BC11-04D1-1610-50A8-647C512E8348}"/>
                </a:ext>
              </a:extLst>
            </p:cNvPr>
            <p:cNvSpPr/>
            <p:nvPr/>
          </p:nvSpPr>
          <p:spPr>
            <a:xfrm>
              <a:off x="2821065" y="1917735"/>
              <a:ext cx="1124275" cy="1224075"/>
            </a:xfrm>
            <a:prstGeom prst="ellipse">
              <a:avLst/>
            </a:prstGeom>
            <a:noFill/>
            <a:ln w="38100">
              <a:solidFill>
                <a:srgbClr val="C0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3" name="Title 2">
            <a:extLst>
              <a:ext uri="{FF2B5EF4-FFF2-40B4-BE49-F238E27FC236}">
                <a16:creationId xmlns:a16="http://schemas.microsoft.com/office/drawing/2014/main" id="{4E2FD613-FCD4-A0FF-18B3-EAF96AF3A8EC}"/>
              </a:ext>
            </a:extLst>
          </p:cNvPr>
          <p:cNvSpPr>
            <a:spLocks noGrp="1"/>
          </p:cNvSpPr>
          <p:nvPr>
            <p:ph type="title"/>
          </p:nvPr>
        </p:nvSpPr>
        <p:spPr/>
        <p:txBody>
          <a:bodyPr/>
          <a:lstStyle/>
          <a:p>
            <a:r>
              <a:rPr lang="en-GB" dirty="0"/>
              <a:t>The new detector cooling architecture </a:t>
            </a:r>
            <a:endParaRPr lang="en-CH" dirty="0"/>
          </a:p>
        </p:txBody>
      </p:sp>
      <p:sp>
        <p:nvSpPr>
          <p:cNvPr id="5" name="Footer Placeholder 4">
            <a:extLst>
              <a:ext uri="{FF2B5EF4-FFF2-40B4-BE49-F238E27FC236}">
                <a16:creationId xmlns:a16="http://schemas.microsoft.com/office/drawing/2014/main" id="{7263FC08-875A-E9AA-79D9-ECAD7EB344BF}"/>
              </a:ext>
            </a:extLst>
          </p:cNvPr>
          <p:cNvSpPr>
            <a:spLocks noGrp="1"/>
          </p:cNvSpPr>
          <p:nvPr>
            <p:ph type="ftr" sz="quarter" idx="11"/>
          </p:nvPr>
        </p:nvSpPr>
        <p:spPr/>
        <p:txBody>
          <a:bodyPr/>
          <a:lstStyle/>
          <a:p>
            <a:r>
              <a:rPr lang="en-GB"/>
              <a:t>R. Losito | Sustainability at CERN now and future | UK-HEP Forum | Abingdon</a:t>
            </a:r>
            <a:endParaRPr lang="en-US" dirty="0"/>
          </a:p>
        </p:txBody>
      </p:sp>
      <p:sp>
        <p:nvSpPr>
          <p:cNvPr id="6" name="Slide Number Placeholder 5">
            <a:extLst>
              <a:ext uri="{FF2B5EF4-FFF2-40B4-BE49-F238E27FC236}">
                <a16:creationId xmlns:a16="http://schemas.microsoft.com/office/drawing/2014/main" id="{1770DF39-BA71-66EB-91A5-7488ED86332E}"/>
              </a:ext>
            </a:extLst>
          </p:cNvPr>
          <p:cNvSpPr>
            <a:spLocks noGrp="1"/>
          </p:cNvSpPr>
          <p:nvPr>
            <p:ph type="sldNum" sz="quarter" idx="12"/>
          </p:nvPr>
        </p:nvSpPr>
        <p:spPr/>
        <p:txBody>
          <a:bodyPr/>
          <a:lstStyle/>
          <a:p>
            <a:fld id="{36B5EA5A-BC32-A742-B11B-8E7414D5B535}" type="slidenum">
              <a:rPr lang="en-US" smtClean="0"/>
              <a:pPr/>
              <a:t>34</a:t>
            </a:fld>
            <a:endParaRPr lang="en-US" dirty="0"/>
          </a:p>
        </p:txBody>
      </p:sp>
      <p:cxnSp>
        <p:nvCxnSpPr>
          <p:cNvPr id="16" name="Straight Arrow Connector 15">
            <a:extLst>
              <a:ext uri="{FF2B5EF4-FFF2-40B4-BE49-F238E27FC236}">
                <a16:creationId xmlns:a16="http://schemas.microsoft.com/office/drawing/2014/main" id="{3A883B26-28C2-85AE-3D09-45608F66857A}"/>
              </a:ext>
            </a:extLst>
          </p:cNvPr>
          <p:cNvCxnSpPr>
            <a:cxnSpLocks/>
          </p:cNvCxnSpPr>
          <p:nvPr/>
        </p:nvCxnSpPr>
        <p:spPr>
          <a:xfrm flipV="1">
            <a:off x="2942609" y="2395120"/>
            <a:ext cx="1316654" cy="158800"/>
          </a:xfrm>
          <a:prstGeom prst="straightConnector1">
            <a:avLst/>
          </a:prstGeom>
          <a:ln w="38100">
            <a:solidFill>
              <a:srgbClr val="C00000"/>
            </a:solidFill>
            <a:tailEnd type="stealth" w="lg" len="lg"/>
          </a:ln>
        </p:spPr>
        <p:style>
          <a:lnRef idx="2">
            <a:schemeClr val="accent1"/>
          </a:lnRef>
          <a:fillRef idx="0">
            <a:schemeClr val="accent1"/>
          </a:fillRef>
          <a:effectRef idx="1">
            <a:schemeClr val="accent1"/>
          </a:effectRef>
          <a:fontRef idx="minor">
            <a:schemeClr val="tx1"/>
          </a:fontRef>
        </p:style>
      </p:cxnSp>
      <p:pic>
        <p:nvPicPr>
          <p:cNvPr id="22" name="Picture 21">
            <a:extLst>
              <a:ext uri="{FF2B5EF4-FFF2-40B4-BE49-F238E27FC236}">
                <a16:creationId xmlns:a16="http://schemas.microsoft.com/office/drawing/2014/main" id="{2D1135E8-A32D-A01B-C3E6-A6830B8A9DD5}"/>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3874594" y="4437425"/>
            <a:ext cx="4784595" cy="1636238"/>
          </a:xfrm>
          <a:prstGeom prst="rect">
            <a:avLst/>
          </a:prstGeom>
        </p:spPr>
      </p:pic>
      <p:sp>
        <p:nvSpPr>
          <p:cNvPr id="27" name="TextBox 26">
            <a:extLst>
              <a:ext uri="{FF2B5EF4-FFF2-40B4-BE49-F238E27FC236}">
                <a16:creationId xmlns:a16="http://schemas.microsoft.com/office/drawing/2014/main" id="{F3D9F3EE-3F2C-A38F-2955-619FAADFAEFB}"/>
              </a:ext>
            </a:extLst>
          </p:cNvPr>
          <p:cNvSpPr txBox="1"/>
          <p:nvPr/>
        </p:nvSpPr>
        <p:spPr>
          <a:xfrm>
            <a:off x="4354181" y="4129648"/>
            <a:ext cx="3384376" cy="307777"/>
          </a:xfrm>
          <a:prstGeom prst="rect">
            <a:avLst/>
          </a:prstGeom>
          <a:noFill/>
        </p:spPr>
        <p:txBody>
          <a:bodyPr wrap="square">
            <a:spAutoFit/>
          </a:bodyPr>
          <a:lstStyle/>
          <a:p>
            <a:pPr algn="ctr"/>
            <a:r>
              <a:rPr lang="en-GB" sz="1400" b="1" dirty="0">
                <a:solidFill>
                  <a:srgbClr val="C00000"/>
                </a:solidFill>
                <a:latin typeface="Myriad Pro Semibold" pitchFamily="-84" charset="0"/>
                <a:ea typeface="ヒラギノ角ゴ ProN W6" pitchFamily="-84" charset="-128"/>
                <a:sym typeface="Myriad Pro Semibold" pitchFamily="-84" charset="0"/>
              </a:rPr>
              <a:t>Cooling loop choice: “2PACL system”</a:t>
            </a:r>
            <a:endParaRPr lang="fr-CH" sz="1400" dirty="0"/>
          </a:p>
        </p:txBody>
      </p:sp>
      <p:grpSp>
        <p:nvGrpSpPr>
          <p:cNvPr id="33" name="Group 32">
            <a:extLst>
              <a:ext uri="{FF2B5EF4-FFF2-40B4-BE49-F238E27FC236}">
                <a16:creationId xmlns:a16="http://schemas.microsoft.com/office/drawing/2014/main" id="{D37145E4-8681-D79C-F831-E410622AFD1A}"/>
              </a:ext>
            </a:extLst>
          </p:cNvPr>
          <p:cNvGrpSpPr/>
          <p:nvPr/>
        </p:nvGrpSpPr>
        <p:grpSpPr>
          <a:xfrm>
            <a:off x="4403060" y="1207798"/>
            <a:ext cx="2762547" cy="2977879"/>
            <a:chOff x="6192193" y="1001217"/>
            <a:chExt cx="2762547" cy="2977879"/>
          </a:xfrm>
        </p:grpSpPr>
        <p:pic>
          <p:nvPicPr>
            <p:cNvPr id="7" name="Picture 6">
              <a:extLst>
                <a:ext uri="{FF2B5EF4-FFF2-40B4-BE49-F238E27FC236}">
                  <a16:creationId xmlns:a16="http://schemas.microsoft.com/office/drawing/2014/main" id="{0E1C5CC7-BDFC-DF04-D3BB-FBF9FE7E0960}"/>
                </a:ext>
              </a:extLst>
            </p:cNvPr>
            <p:cNvPicPr>
              <a:picLocks noChangeAspect="1"/>
            </p:cNvPicPr>
            <p:nvPr/>
          </p:nvPicPr>
          <p:blipFill>
            <a:blip r:embed="rId6"/>
            <a:stretch>
              <a:fillRect/>
            </a:stretch>
          </p:blipFill>
          <p:spPr>
            <a:xfrm>
              <a:off x="6192193" y="1001217"/>
              <a:ext cx="2762547" cy="2977879"/>
            </a:xfrm>
            <a:prstGeom prst="rect">
              <a:avLst/>
            </a:prstGeom>
          </p:spPr>
        </p:pic>
        <p:sp>
          <p:nvSpPr>
            <p:cNvPr id="23" name="Rectangle 22">
              <a:extLst>
                <a:ext uri="{FF2B5EF4-FFF2-40B4-BE49-F238E27FC236}">
                  <a16:creationId xmlns:a16="http://schemas.microsoft.com/office/drawing/2014/main" id="{BCD2D08F-B4D8-308E-2F65-959540406E49}"/>
                </a:ext>
              </a:extLst>
            </p:cNvPr>
            <p:cNvSpPr/>
            <p:nvPr/>
          </p:nvSpPr>
          <p:spPr>
            <a:xfrm>
              <a:off x="6319007" y="3084365"/>
              <a:ext cx="864097" cy="769604"/>
            </a:xfrm>
            <a:prstGeom prst="rect">
              <a:avLst/>
            </a:prstGeom>
            <a:noFill/>
            <a:ln w="28575">
              <a:solidFill>
                <a:srgbClr val="C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4" name="Rectangle 23">
              <a:extLst>
                <a:ext uri="{FF2B5EF4-FFF2-40B4-BE49-F238E27FC236}">
                  <a16:creationId xmlns:a16="http://schemas.microsoft.com/office/drawing/2014/main" id="{B5728F32-4521-4676-58EC-74EBA38EFE21}"/>
                </a:ext>
              </a:extLst>
            </p:cNvPr>
            <p:cNvSpPr/>
            <p:nvPr/>
          </p:nvSpPr>
          <p:spPr>
            <a:xfrm>
              <a:off x="7557322" y="1145864"/>
              <a:ext cx="1397418" cy="2689806"/>
            </a:xfrm>
            <a:prstGeom prst="rect">
              <a:avLst/>
            </a:prstGeom>
            <a:solidFill>
              <a:srgbClr val="00B050">
                <a:alpha val="50000"/>
              </a:srgbClr>
            </a:solidFill>
            <a:ln w="44450">
              <a:solidFill>
                <a:srgbClr val="92D050"/>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dirty="0"/>
                <a:t>Production module</a:t>
              </a:r>
            </a:p>
          </p:txBody>
        </p:sp>
        <p:sp>
          <p:nvSpPr>
            <p:cNvPr id="25" name="Rectangle 24">
              <a:extLst>
                <a:ext uri="{FF2B5EF4-FFF2-40B4-BE49-F238E27FC236}">
                  <a16:creationId xmlns:a16="http://schemas.microsoft.com/office/drawing/2014/main" id="{A11C5B23-47EF-6998-40B4-ED2C88E78C7E}"/>
                </a:ext>
              </a:extLst>
            </p:cNvPr>
            <p:cNvSpPr/>
            <p:nvPr/>
          </p:nvSpPr>
          <p:spPr>
            <a:xfrm>
              <a:off x="6192193" y="1139647"/>
              <a:ext cx="1257262" cy="1508641"/>
            </a:xfrm>
            <a:prstGeom prst="rect">
              <a:avLst/>
            </a:prstGeom>
            <a:solidFill>
              <a:srgbClr val="0070C0">
                <a:alpha val="50000"/>
              </a:srgbClr>
            </a:solidFill>
            <a:ln w="50800">
              <a:solidFill>
                <a:schemeClr val="tx1">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dirty="0"/>
                <a:t>Common module</a:t>
              </a:r>
            </a:p>
          </p:txBody>
        </p:sp>
      </p:grpSp>
      <p:sp>
        <p:nvSpPr>
          <p:cNvPr id="28" name="TextBox 27">
            <a:extLst>
              <a:ext uri="{FF2B5EF4-FFF2-40B4-BE49-F238E27FC236}">
                <a16:creationId xmlns:a16="http://schemas.microsoft.com/office/drawing/2014/main" id="{DF08F8E2-315E-5AEC-B8D4-2785C8F2D0FB}"/>
              </a:ext>
            </a:extLst>
          </p:cNvPr>
          <p:cNvSpPr txBox="1"/>
          <p:nvPr/>
        </p:nvSpPr>
        <p:spPr>
          <a:xfrm>
            <a:off x="4259263" y="1024465"/>
            <a:ext cx="4999622" cy="307777"/>
          </a:xfrm>
          <a:prstGeom prst="rect">
            <a:avLst/>
          </a:prstGeom>
          <a:noFill/>
        </p:spPr>
        <p:txBody>
          <a:bodyPr wrap="square">
            <a:spAutoFit/>
          </a:bodyPr>
          <a:lstStyle/>
          <a:p>
            <a:pPr algn="ctr"/>
            <a:r>
              <a:rPr lang="en-GB" sz="1400" b="1" dirty="0">
                <a:solidFill>
                  <a:srgbClr val="C00000"/>
                </a:solidFill>
                <a:latin typeface="Myriad Pro Semibold" pitchFamily="-84" charset="0"/>
                <a:ea typeface="ヒラギノ角ゴ ProN W6" pitchFamily="-84" charset="-128"/>
                <a:sym typeface="Myriad Pro Semibold" pitchFamily="-84" charset="0"/>
              </a:rPr>
              <a:t>Refrigeration production choice: “R744 Primary system”</a:t>
            </a:r>
            <a:endParaRPr lang="fr-CH" sz="1400" dirty="0"/>
          </a:p>
        </p:txBody>
      </p:sp>
      <p:pic>
        <p:nvPicPr>
          <p:cNvPr id="36" name="Picture 35">
            <a:extLst>
              <a:ext uri="{FF2B5EF4-FFF2-40B4-BE49-F238E27FC236}">
                <a16:creationId xmlns:a16="http://schemas.microsoft.com/office/drawing/2014/main" id="{99D20616-DBDC-8DEA-BD5B-0940A072795A}"/>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7781890" y="1612872"/>
            <a:ext cx="3666283" cy="2167730"/>
          </a:xfrm>
          <a:prstGeom prst="rect">
            <a:avLst/>
          </a:prstGeom>
        </p:spPr>
      </p:pic>
      <p:pic>
        <p:nvPicPr>
          <p:cNvPr id="38" name="Picture 37">
            <a:extLst>
              <a:ext uri="{FF2B5EF4-FFF2-40B4-BE49-F238E27FC236}">
                <a16:creationId xmlns:a16="http://schemas.microsoft.com/office/drawing/2014/main" id="{68586B12-2F07-D086-CD50-54B45A035F8F}"/>
              </a:ext>
            </a:extLst>
          </p:cNvPr>
          <p:cNvPicPr>
            <a:picLocks noChangeAspect="1"/>
          </p:cNvPicPr>
          <p:nvPr/>
        </p:nvPicPr>
        <p:blipFill rotWithShape="1">
          <a:blip r:embed="rId8" cstate="print">
            <a:extLst>
              <a:ext uri="{28A0092B-C50C-407E-A947-70E740481C1C}">
                <a14:useLocalDpi xmlns:a14="http://schemas.microsoft.com/office/drawing/2010/main"/>
              </a:ext>
            </a:extLst>
          </a:blip>
          <a:srcRect/>
          <a:stretch/>
        </p:blipFill>
        <p:spPr>
          <a:xfrm>
            <a:off x="8728770" y="4185677"/>
            <a:ext cx="3199040" cy="1767597"/>
          </a:xfrm>
          <a:prstGeom prst="rect">
            <a:avLst/>
          </a:prstGeom>
        </p:spPr>
      </p:pic>
      <p:sp>
        <p:nvSpPr>
          <p:cNvPr id="42" name="TextBox 41">
            <a:extLst>
              <a:ext uri="{FF2B5EF4-FFF2-40B4-BE49-F238E27FC236}">
                <a16:creationId xmlns:a16="http://schemas.microsoft.com/office/drawing/2014/main" id="{3039CA9E-0CE9-9192-110C-93A98B064F77}"/>
              </a:ext>
            </a:extLst>
          </p:cNvPr>
          <p:cNvSpPr txBox="1"/>
          <p:nvPr/>
        </p:nvSpPr>
        <p:spPr>
          <a:xfrm>
            <a:off x="7309404" y="1302104"/>
            <a:ext cx="4848828" cy="307777"/>
          </a:xfrm>
          <a:prstGeom prst="rect">
            <a:avLst/>
          </a:prstGeom>
          <a:noFill/>
        </p:spPr>
        <p:txBody>
          <a:bodyPr wrap="square">
            <a:spAutoFit/>
          </a:bodyPr>
          <a:lstStyle/>
          <a:p>
            <a:r>
              <a:rPr lang="en-GB" sz="1400" dirty="0"/>
              <a:t>First set (out of 11) of R744 chillers being installed @ CMS</a:t>
            </a:r>
          </a:p>
        </p:txBody>
      </p:sp>
      <p:sp>
        <p:nvSpPr>
          <p:cNvPr id="44" name="TextBox 43">
            <a:extLst>
              <a:ext uri="{FF2B5EF4-FFF2-40B4-BE49-F238E27FC236}">
                <a16:creationId xmlns:a16="http://schemas.microsoft.com/office/drawing/2014/main" id="{30421B22-47D1-D2B3-6DD7-3F1EBA9910F3}"/>
              </a:ext>
            </a:extLst>
          </p:cNvPr>
          <p:cNvSpPr txBox="1"/>
          <p:nvPr/>
        </p:nvSpPr>
        <p:spPr>
          <a:xfrm>
            <a:off x="7913685" y="3861242"/>
            <a:ext cx="4341133" cy="307777"/>
          </a:xfrm>
          <a:prstGeom prst="rect">
            <a:avLst/>
          </a:prstGeom>
          <a:noFill/>
        </p:spPr>
        <p:txBody>
          <a:bodyPr wrap="square">
            <a:spAutoFit/>
          </a:bodyPr>
          <a:lstStyle/>
          <a:p>
            <a:r>
              <a:rPr lang="en-GB" sz="1400" dirty="0"/>
              <a:t>First (out of 15) CO</a:t>
            </a:r>
            <a:r>
              <a:rPr lang="en-GB" sz="1400" baseline="-25000" dirty="0"/>
              <a:t>2</a:t>
            </a:r>
            <a:r>
              <a:rPr lang="en-GB" sz="1400" dirty="0"/>
              <a:t> 2PACL loop received @ CERN</a:t>
            </a:r>
          </a:p>
        </p:txBody>
      </p:sp>
      <p:sp>
        <p:nvSpPr>
          <p:cNvPr id="2" name="Date Placeholder 1">
            <a:extLst>
              <a:ext uri="{FF2B5EF4-FFF2-40B4-BE49-F238E27FC236}">
                <a16:creationId xmlns:a16="http://schemas.microsoft.com/office/drawing/2014/main" id="{858FB615-7EAF-17A6-7471-CB45120CBC41}"/>
              </a:ext>
            </a:extLst>
          </p:cNvPr>
          <p:cNvSpPr>
            <a:spLocks noGrp="1"/>
          </p:cNvSpPr>
          <p:nvPr>
            <p:ph type="dt" sz="half" idx="10"/>
          </p:nvPr>
        </p:nvSpPr>
        <p:spPr/>
        <p:txBody>
          <a:bodyPr/>
          <a:lstStyle/>
          <a:p>
            <a:r>
              <a:rPr lang="en-US"/>
              <a:t>26 November 2024</a:t>
            </a:r>
            <a:endParaRPr lang="en-US" dirty="0"/>
          </a:p>
        </p:txBody>
      </p:sp>
    </p:spTree>
    <p:extLst>
      <p:ext uri="{BB962C8B-B14F-4D97-AF65-F5344CB8AC3E}">
        <p14:creationId xmlns:p14="http://schemas.microsoft.com/office/powerpoint/2010/main" val="424711130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4A872B-5948-DE96-301F-468572592FAB}"/>
              </a:ext>
            </a:extLst>
          </p:cNvPr>
          <p:cNvSpPr>
            <a:spLocks noGrp="1"/>
          </p:cNvSpPr>
          <p:nvPr>
            <p:ph type="title"/>
          </p:nvPr>
        </p:nvSpPr>
        <p:spPr/>
        <p:txBody>
          <a:bodyPr/>
          <a:lstStyle/>
          <a:p>
            <a:r>
              <a:rPr lang="it-IT" dirty="0"/>
              <a:t>SCOPE 3</a:t>
            </a:r>
          </a:p>
        </p:txBody>
      </p:sp>
      <p:pic>
        <p:nvPicPr>
          <p:cNvPr id="9" name="Content Placeholder 8" descr="A graph of a graph&#10;&#10;Description automatically generated">
            <a:extLst>
              <a:ext uri="{FF2B5EF4-FFF2-40B4-BE49-F238E27FC236}">
                <a16:creationId xmlns:a16="http://schemas.microsoft.com/office/drawing/2014/main" id="{C7B58E71-A929-5510-62FB-7148FE80C805}"/>
              </a:ext>
            </a:extLst>
          </p:cNvPr>
          <p:cNvPicPr>
            <a:picLocks noGrp="1" noChangeAspect="1"/>
          </p:cNvPicPr>
          <p:nvPr>
            <p:ph sz="half" idx="1"/>
          </p:nvPr>
        </p:nvPicPr>
        <p:blipFill>
          <a:blip r:embed="rId2"/>
          <a:stretch>
            <a:fillRect/>
          </a:stretch>
        </p:blipFill>
        <p:spPr>
          <a:xfrm>
            <a:off x="407988" y="1745301"/>
            <a:ext cx="3847895" cy="3994018"/>
          </a:xfrm>
        </p:spPr>
      </p:pic>
      <p:pic>
        <p:nvPicPr>
          <p:cNvPr id="11" name="Content Placeholder 10" descr="A graph of water purification&#10;&#10;Description automatically generated">
            <a:extLst>
              <a:ext uri="{FF2B5EF4-FFF2-40B4-BE49-F238E27FC236}">
                <a16:creationId xmlns:a16="http://schemas.microsoft.com/office/drawing/2014/main" id="{FD03F62B-F41B-62D6-840B-9C36704E89DC}"/>
              </a:ext>
            </a:extLst>
          </p:cNvPr>
          <p:cNvPicPr>
            <a:picLocks noGrp="1" noChangeAspect="1"/>
          </p:cNvPicPr>
          <p:nvPr>
            <p:ph sz="half" idx="2"/>
          </p:nvPr>
        </p:nvPicPr>
        <p:blipFill>
          <a:blip r:embed="rId3"/>
          <a:stretch>
            <a:fillRect/>
          </a:stretch>
        </p:blipFill>
        <p:spPr>
          <a:xfrm>
            <a:off x="4485689" y="1798997"/>
            <a:ext cx="2602532" cy="4008402"/>
          </a:xfrm>
        </p:spPr>
      </p:pic>
      <p:sp>
        <p:nvSpPr>
          <p:cNvPr id="6" name="Footer Placeholder 5">
            <a:extLst>
              <a:ext uri="{FF2B5EF4-FFF2-40B4-BE49-F238E27FC236}">
                <a16:creationId xmlns:a16="http://schemas.microsoft.com/office/drawing/2014/main" id="{A4988B4B-D24D-B05E-F55B-680460D2E063}"/>
              </a:ext>
            </a:extLst>
          </p:cNvPr>
          <p:cNvSpPr>
            <a:spLocks noGrp="1"/>
          </p:cNvSpPr>
          <p:nvPr>
            <p:ph type="ftr" sz="quarter" idx="11"/>
          </p:nvPr>
        </p:nvSpPr>
        <p:spPr/>
        <p:txBody>
          <a:bodyPr/>
          <a:lstStyle/>
          <a:p>
            <a:r>
              <a:rPr lang="en-GB"/>
              <a:t>R. Losito | Sustainability at CERN now and future | UK-HEP Forum | Abingdon</a:t>
            </a:r>
            <a:endParaRPr lang="en-US" dirty="0"/>
          </a:p>
        </p:txBody>
      </p:sp>
      <p:sp>
        <p:nvSpPr>
          <p:cNvPr id="7" name="Slide Number Placeholder 6">
            <a:extLst>
              <a:ext uri="{FF2B5EF4-FFF2-40B4-BE49-F238E27FC236}">
                <a16:creationId xmlns:a16="http://schemas.microsoft.com/office/drawing/2014/main" id="{F1E87E09-80F3-87E7-96FE-9AA0163E549D}"/>
              </a:ext>
            </a:extLst>
          </p:cNvPr>
          <p:cNvSpPr>
            <a:spLocks noGrp="1"/>
          </p:cNvSpPr>
          <p:nvPr>
            <p:ph type="sldNum" sz="quarter" idx="12"/>
          </p:nvPr>
        </p:nvSpPr>
        <p:spPr/>
        <p:txBody>
          <a:bodyPr/>
          <a:lstStyle/>
          <a:p>
            <a:fld id="{36B5EA5A-BC32-A742-B11B-8E7414D5B535}" type="slidenum">
              <a:rPr lang="en-US" smtClean="0"/>
              <a:pPr/>
              <a:t>35</a:t>
            </a:fld>
            <a:endParaRPr lang="en-US" dirty="0"/>
          </a:p>
        </p:txBody>
      </p:sp>
      <p:pic>
        <p:nvPicPr>
          <p:cNvPr id="13" name="Picture 12" descr="A graph of blue and white bars&#10;&#10;Description automatically generated">
            <a:extLst>
              <a:ext uri="{FF2B5EF4-FFF2-40B4-BE49-F238E27FC236}">
                <a16:creationId xmlns:a16="http://schemas.microsoft.com/office/drawing/2014/main" id="{B3681F03-02EA-2E7B-3A87-E0700DC459E1}"/>
              </a:ext>
            </a:extLst>
          </p:cNvPr>
          <p:cNvPicPr>
            <a:picLocks noChangeAspect="1"/>
          </p:cNvPicPr>
          <p:nvPr/>
        </p:nvPicPr>
        <p:blipFill>
          <a:blip r:embed="rId4"/>
          <a:stretch>
            <a:fillRect/>
          </a:stretch>
        </p:blipFill>
        <p:spPr>
          <a:xfrm>
            <a:off x="2106367" y="1440793"/>
            <a:ext cx="9792549" cy="4724809"/>
          </a:xfrm>
          <a:prstGeom prst="rect">
            <a:avLst/>
          </a:prstGeom>
        </p:spPr>
      </p:pic>
      <p:sp>
        <p:nvSpPr>
          <p:cNvPr id="3" name="Date Placeholder 2">
            <a:extLst>
              <a:ext uri="{FF2B5EF4-FFF2-40B4-BE49-F238E27FC236}">
                <a16:creationId xmlns:a16="http://schemas.microsoft.com/office/drawing/2014/main" id="{41245AE6-D275-A682-A93B-DB36D21035A8}"/>
              </a:ext>
            </a:extLst>
          </p:cNvPr>
          <p:cNvSpPr>
            <a:spLocks noGrp="1"/>
          </p:cNvSpPr>
          <p:nvPr>
            <p:ph type="dt" sz="half" idx="10"/>
          </p:nvPr>
        </p:nvSpPr>
        <p:spPr/>
        <p:txBody>
          <a:bodyPr/>
          <a:lstStyle/>
          <a:p>
            <a:r>
              <a:rPr lang="en-US"/>
              <a:t>26 November 2024</a:t>
            </a:r>
            <a:endParaRPr lang="en-US" dirty="0"/>
          </a:p>
        </p:txBody>
      </p:sp>
    </p:spTree>
    <p:extLst>
      <p:ext uri="{BB962C8B-B14F-4D97-AF65-F5344CB8AC3E}">
        <p14:creationId xmlns:p14="http://schemas.microsoft.com/office/powerpoint/2010/main" val="41703866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391CA08B-7AA8-60D9-E2E8-31B91E02D1DE}"/>
              </a:ext>
            </a:extLst>
          </p:cNvPr>
          <p:cNvSpPr>
            <a:spLocks noGrp="1"/>
          </p:cNvSpPr>
          <p:nvPr>
            <p:ph type="title"/>
          </p:nvPr>
        </p:nvSpPr>
        <p:spPr>
          <a:xfrm>
            <a:off x="407989" y="373593"/>
            <a:ext cx="11784011" cy="1065742"/>
          </a:xfrm>
        </p:spPr>
        <p:txBody>
          <a:bodyPr/>
          <a:lstStyle/>
          <a:p>
            <a:r>
              <a:rPr lang="en-US" dirty="0"/>
              <a:t>CERN and Sustainability – Responsible Procurement</a:t>
            </a:r>
            <a:endParaRPr lang="en-GB" dirty="0"/>
          </a:p>
        </p:txBody>
      </p:sp>
      <p:sp>
        <p:nvSpPr>
          <p:cNvPr id="12" name="Content Placeholder 11">
            <a:extLst>
              <a:ext uri="{FF2B5EF4-FFF2-40B4-BE49-F238E27FC236}">
                <a16:creationId xmlns:a16="http://schemas.microsoft.com/office/drawing/2014/main" id="{418F2EA4-B0EE-5C74-6A75-ECB69DF4DD99}"/>
              </a:ext>
            </a:extLst>
          </p:cNvPr>
          <p:cNvSpPr>
            <a:spLocks noGrp="1"/>
          </p:cNvSpPr>
          <p:nvPr>
            <p:ph sz="half" idx="1"/>
          </p:nvPr>
        </p:nvSpPr>
        <p:spPr/>
        <p:txBody>
          <a:bodyPr>
            <a:normAutofit fontScale="92500" lnSpcReduction="20000"/>
          </a:bodyPr>
          <a:lstStyle/>
          <a:p>
            <a:pPr marL="342900" indent="-342900">
              <a:buFont typeface="Arial" panose="020B0604020202020204" pitchFamily="34" charset="0"/>
              <a:buChar char="•"/>
            </a:pPr>
            <a:r>
              <a:rPr lang="en-US" b="0" dirty="0">
                <a:solidFill>
                  <a:srgbClr val="0033A0"/>
                </a:solidFill>
              </a:rPr>
              <a:t>Procured materials, components and services are a substantial part of CERN’s CO</a:t>
            </a:r>
            <a:r>
              <a:rPr lang="en-US" b="0" baseline="-25000" dirty="0">
                <a:solidFill>
                  <a:srgbClr val="0033A0"/>
                </a:solidFill>
              </a:rPr>
              <a:t>2</a:t>
            </a:r>
            <a:r>
              <a:rPr lang="en-US" b="0" dirty="0">
                <a:solidFill>
                  <a:srgbClr val="0033A0"/>
                </a:solidFill>
              </a:rPr>
              <a:t> footprint</a:t>
            </a:r>
          </a:p>
          <a:p>
            <a:pPr marL="342900" indent="-342900">
              <a:buFont typeface="Arial" panose="020B0604020202020204" pitchFamily="34" charset="0"/>
              <a:buChar char="•"/>
            </a:pPr>
            <a:r>
              <a:rPr lang="en-US" b="0" dirty="0">
                <a:solidFill>
                  <a:srgbClr val="0033A0"/>
                </a:solidFill>
              </a:rPr>
              <a:t>In order to control the indirect (Scope 3) CO</a:t>
            </a:r>
            <a:r>
              <a:rPr lang="en-US" b="0" baseline="-25000" dirty="0">
                <a:solidFill>
                  <a:srgbClr val="0033A0"/>
                </a:solidFill>
              </a:rPr>
              <a:t>2 </a:t>
            </a:r>
            <a:r>
              <a:rPr lang="en-US" b="0" dirty="0">
                <a:solidFill>
                  <a:srgbClr val="0033A0"/>
                </a:solidFill>
              </a:rPr>
              <a:t>emissions generated by CERN activities, the ED approved in July 2023 a </a:t>
            </a:r>
            <a:r>
              <a:rPr lang="en-US" dirty="0">
                <a:solidFill>
                  <a:srgbClr val="0033A0"/>
                </a:solidFill>
                <a:hlinkClick r:id="rId2"/>
              </a:rPr>
              <a:t>Responsible Procurement Policy</a:t>
            </a:r>
            <a:endParaRPr lang="en-US" dirty="0">
              <a:solidFill>
                <a:srgbClr val="0033A0"/>
              </a:solidFill>
            </a:endParaRPr>
          </a:p>
          <a:p>
            <a:pPr marL="666750" marR="0" lvl="1" indent="-342900" algn="l" defTabSz="914400" rtl="0" eaLnBrk="1" fontAlgn="auto" latinLnBrk="0" hangingPunct="1">
              <a:lnSpc>
                <a:spcPct val="100000"/>
              </a:lnSpc>
              <a:spcBef>
                <a:spcPts val="500"/>
              </a:spcBef>
              <a:spcAft>
                <a:spcPts val="300"/>
              </a:spcAft>
              <a:buClrTx/>
              <a:buSzTx/>
              <a:buFont typeface="Arial" panose="020B0604020202020204" pitchFamily="34" charset="0"/>
              <a:buChar char="•"/>
              <a:tabLst/>
              <a:defRPr/>
            </a:pPr>
            <a:r>
              <a:rPr lang="en-US" dirty="0">
                <a:solidFill>
                  <a:srgbClr val="0033A0"/>
                </a:solidFill>
              </a:rPr>
              <a:t>The implementation is being prepared in line with the provisions of </a:t>
            </a:r>
            <a:r>
              <a:rPr kumimoji="0" lang="en-GB" sz="1800" i="0" u="none" strike="noStrike" kern="1200" cap="none" spc="0" normalizeH="0" baseline="0" noProof="0" dirty="0">
                <a:ln>
                  <a:noFill/>
                </a:ln>
                <a:solidFill>
                  <a:srgbClr val="0033A0"/>
                </a:solidFill>
                <a:effectLst/>
                <a:uLnTx/>
                <a:uFillTx/>
                <a:latin typeface="Arial"/>
                <a:ea typeface="+mn-ea"/>
                <a:cs typeface="+mn-cs"/>
              </a:rPr>
              <a:t>ISO 20400:2017 – Sustainable Procurement</a:t>
            </a:r>
          </a:p>
          <a:p>
            <a:pPr marL="342900" indent="-342900">
              <a:buFont typeface="Arial" panose="020B0604020202020204" pitchFamily="34" charset="0"/>
              <a:buChar char="•"/>
            </a:pPr>
            <a:r>
              <a:rPr lang="en-GB" dirty="0">
                <a:solidFill>
                  <a:schemeClr val="bg2">
                    <a:lumMod val="10000"/>
                  </a:schemeClr>
                </a:solidFill>
              </a:rPr>
              <a:t>Key factors will be:</a:t>
            </a:r>
          </a:p>
          <a:p>
            <a:pPr marL="666743" lvl="1" indent="-342900">
              <a:buFont typeface="Arial" panose="020B0604020202020204" pitchFamily="34" charset="0"/>
              <a:buChar char="•"/>
            </a:pPr>
            <a:r>
              <a:rPr lang="en-GB" b="1" dirty="0">
                <a:solidFill>
                  <a:schemeClr val="tx1"/>
                </a:solidFill>
              </a:rPr>
              <a:t>Adjudication based on Total Cost of Ownership</a:t>
            </a:r>
            <a:r>
              <a:rPr lang="en-GB" dirty="0">
                <a:solidFill>
                  <a:schemeClr val="tx1"/>
                </a:solidFill>
              </a:rPr>
              <a:t>: CAPEX+OPEX </a:t>
            </a:r>
          </a:p>
          <a:p>
            <a:pPr marL="666743" lvl="1" indent="-342900">
              <a:buFont typeface="Arial" panose="020B0604020202020204" pitchFamily="34" charset="0"/>
              <a:buChar char="•"/>
            </a:pPr>
            <a:r>
              <a:rPr lang="en-GB" b="1" dirty="0">
                <a:solidFill>
                  <a:schemeClr val="tx1"/>
                </a:solidFill>
              </a:rPr>
              <a:t>Engagement with suppliers</a:t>
            </a:r>
          </a:p>
          <a:p>
            <a:pPr marL="666743" lvl="1" indent="-342900">
              <a:buFont typeface="Arial" panose="020B0604020202020204" pitchFamily="34" charset="0"/>
              <a:buChar char="•"/>
            </a:pPr>
            <a:r>
              <a:rPr lang="en-GB" b="1" dirty="0">
                <a:solidFill>
                  <a:schemeClr val="tx1"/>
                </a:solidFill>
              </a:rPr>
              <a:t>Alignment of CERN specifications with International environmental standards</a:t>
            </a:r>
            <a:r>
              <a:rPr lang="en-GB" dirty="0">
                <a:solidFill>
                  <a:schemeClr val="tx1"/>
                </a:solidFill>
              </a:rPr>
              <a:t> (e.g. for new buildings) </a:t>
            </a:r>
          </a:p>
        </p:txBody>
      </p:sp>
      <p:sp>
        <p:nvSpPr>
          <p:cNvPr id="8" name="Footer Placeholder 7">
            <a:extLst>
              <a:ext uri="{FF2B5EF4-FFF2-40B4-BE49-F238E27FC236}">
                <a16:creationId xmlns:a16="http://schemas.microsoft.com/office/drawing/2014/main" id="{9A81B66D-28EE-DC50-3D90-5A64F739CF13}"/>
              </a:ext>
            </a:extLst>
          </p:cNvPr>
          <p:cNvSpPr>
            <a:spLocks noGrp="1"/>
          </p:cNvSpPr>
          <p:nvPr>
            <p:ph type="ftr" sz="quarter" idx="11"/>
          </p:nvPr>
        </p:nvSpPr>
        <p:spPr/>
        <p:txBody>
          <a:bodyPr/>
          <a:lstStyle/>
          <a:p>
            <a:r>
              <a:rPr lang="en-GB"/>
              <a:t>R. Losito | Sustainability at CERN now and future | UK-HEP Forum | Abingdon</a:t>
            </a:r>
            <a:endParaRPr lang="en-US" dirty="0"/>
          </a:p>
        </p:txBody>
      </p:sp>
      <p:sp>
        <p:nvSpPr>
          <p:cNvPr id="9" name="Slide Number Placeholder 8">
            <a:extLst>
              <a:ext uri="{FF2B5EF4-FFF2-40B4-BE49-F238E27FC236}">
                <a16:creationId xmlns:a16="http://schemas.microsoft.com/office/drawing/2014/main" id="{1BBF343B-C7BB-5E8F-3574-B8876DD90C15}"/>
              </a:ext>
            </a:extLst>
          </p:cNvPr>
          <p:cNvSpPr>
            <a:spLocks noGrp="1"/>
          </p:cNvSpPr>
          <p:nvPr>
            <p:ph type="sldNum" sz="quarter" idx="12"/>
          </p:nvPr>
        </p:nvSpPr>
        <p:spPr/>
        <p:txBody>
          <a:bodyPr/>
          <a:lstStyle/>
          <a:p>
            <a:fld id="{36B5EA5A-BC32-A742-B11B-8E7414D5B535}" type="slidenum">
              <a:rPr lang="en-US" smtClean="0"/>
              <a:pPr/>
              <a:t>36</a:t>
            </a:fld>
            <a:endParaRPr lang="en-US" dirty="0"/>
          </a:p>
        </p:txBody>
      </p:sp>
      <p:pic>
        <p:nvPicPr>
          <p:cNvPr id="14" name="Content Placeholder 8" descr="A document with text on it&#10;&#10;Description automatically generated">
            <a:extLst>
              <a:ext uri="{FF2B5EF4-FFF2-40B4-BE49-F238E27FC236}">
                <a16:creationId xmlns:a16="http://schemas.microsoft.com/office/drawing/2014/main" id="{94B99F0B-3C9C-B314-7687-E1892F1E01A0}"/>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262141" y="1439335"/>
            <a:ext cx="5611813" cy="4394212"/>
          </a:xfrm>
          <a:prstGeom prst="rect">
            <a:avLst/>
          </a:prstGeom>
          <a:ln>
            <a:noFill/>
          </a:ln>
          <a:effectLst>
            <a:outerShdw blurRad="292100" dist="139700" dir="2700000" algn="tl" rotWithShape="0">
              <a:srgbClr val="333333">
                <a:alpha val="65000"/>
              </a:srgbClr>
            </a:outerShdw>
          </a:effectLst>
        </p:spPr>
      </p:pic>
      <p:sp>
        <p:nvSpPr>
          <p:cNvPr id="2" name="Date Placeholder 1">
            <a:extLst>
              <a:ext uri="{FF2B5EF4-FFF2-40B4-BE49-F238E27FC236}">
                <a16:creationId xmlns:a16="http://schemas.microsoft.com/office/drawing/2014/main" id="{004A8C7B-2A91-16E0-800C-31F6B26C7846}"/>
              </a:ext>
            </a:extLst>
          </p:cNvPr>
          <p:cNvSpPr>
            <a:spLocks noGrp="1"/>
          </p:cNvSpPr>
          <p:nvPr>
            <p:ph type="dt" sz="half" idx="10"/>
          </p:nvPr>
        </p:nvSpPr>
        <p:spPr/>
        <p:txBody>
          <a:bodyPr/>
          <a:lstStyle/>
          <a:p>
            <a:r>
              <a:rPr lang="en-US"/>
              <a:t>26 November 2024</a:t>
            </a:r>
            <a:endParaRPr lang="en-US" dirty="0"/>
          </a:p>
        </p:txBody>
      </p:sp>
    </p:spTree>
    <p:extLst>
      <p:ext uri="{BB962C8B-B14F-4D97-AF65-F5344CB8AC3E}">
        <p14:creationId xmlns:p14="http://schemas.microsoft.com/office/powerpoint/2010/main" val="89801485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453396D-9C89-DD29-C0B2-F7E878673C1C}"/>
              </a:ext>
            </a:extLst>
          </p:cNvPr>
          <p:cNvSpPr>
            <a:spLocks noGrp="1"/>
          </p:cNvSpPr>
          <p:nvPr>
            <p:ph type="title"/>
          </p:nvPr>
        </p:nvSpPr>
        <p:spPr/>
        <p:txBody>
          <a:bodyPr/>
          <a:lstStyle/>
          <a:p>
            <a:endParaRPr lang="en-GB"/>
          </a:p>
        </p:txBody>
      </p:sp>
      <p:sp>
        <p:nvSpPr>
          <p:cNvPr id="5" name="Footer Placeholder 4">
            <a:extLst>
              <a:ext uri="{FF2B5EF4-FFF2-40B4-BE49-F238E27FC236}">
                <a16:creationId xmlns:a16="http://schemas.microsoft.com/office/drawing/2014/main" id="{69DB43DC-A604-CB16-84BB-E9B3C8A03822}"/>
              </a:ext>
            </a:extLst>
          </p:cNvPr>
          <p:cNvSpPr>
            <a:spLocks noGrp="1"/>
          </p:cNvSpPr>
          <p:nvPr>
            <p:ph type="ftr" sz="quarter" idx="11"/>
          </p:nvPr>
        </p:nvSpPr>
        <p:spPr/>
        <p:txBody>
          <a:bodyPr/>
          <a:lstStyle/>
          <a:p>
            <a:r>
              <a:rPr lang="en-GB"/>
              <a:t>R. Losito | Sustainability at CERN now and future | UK-HEP Forum | Abingdon</a:t>
            </a:r>
            <a:endParaRPr lang="en-US" dirty="0"/>
          </a:p>
        </p:txBody>
      </p:sp>
      <p:sp>
        <p:nvSpPr>
          <p:cNvPr id="6" name="Slide Number Placeholder 5">
            <a:extLst>
              <a:ext uri="{FF2B5EF4-FFF2-40B4-BE49-F238E27FC236}">
                <a16:creationId xmlns:a16="http://schemas.microsoft.com/office/drawing/2014/main" id="{BF68CED7-C785-AA83-0625-2D05F4FB6552}"/>
              </a:ext>
            </a:extLst>
          </p:cNvPr>
          <p:cNvSpPr>
            <a:spLocks noGrp="1"/>
          </p:cNvSpPr>
          <p:nvPr>
            <p:ph type="sldNum" sz="quarter" idx="12"/>
          </p:nvPr>
        </p:nvSpPr>
        <p:spPr/>
        <p:txBody>
          <a:bodyPr/>
          <a:lstStyle/>
          <a:p>
            <a:fld id="{36B5EA5A-BC32-A742-B11B-8E7414D5B535}" type="slidenum">
              <a:rPr lang="en-US" smtClean="0"/>
              <a:pPr/>
              <a:t>37</a:t>
            </a:fld>
            <a:endParaRPr lang="en-US" dirty="0"/>
          </a:p>
        </p:txBody>
      </p:sp>
      <p:pic>
        <p:nvPicPr>
          <p:cNvPr id="1026" name="Picture 2" descr="a graphic showing Life Cycle Assessment and a circular economy">
            <a:extLst>
              <a:ext uri="{FF2B5EF4-FFF2-40B4-BE49-F238E27FC236}">
                <a16:creationId xmlns:a16="http://schemas.microsoft.com/office/drawing/2014/main" id="{520AE90D-029F-01F5-DAE4-4B8885EDE862}"/>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492468" y="0"/>
            <a:ext cx="9746514" cy="629145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Date Placeholder 1">
            <a:extLst>
              <a:ext uri="{FF2B5EF4-FFF2-40B4-BE49-F238E27FC236}">
                <a16:creationId xmlns:a16="http://schemas.microsoft.com/office/drawing/2014/main" id="{9DC76DBE-79B6-C013-D601-9B96E801871A}"/>
              </a:ext>
            </a:extLst>
          </p:cNvPr>
          <p:cNvSpPr>
            <a:spLocks noGrp="1"/>
          </p:cNvSpPr>
          <p:nvPr>
            <p:ph type="dt" sz="half" idx="10"/>
          </p:nvPr>
        </p:nvSpPr>
        <p:spPr/>
        <p:txBody>
          <a:bodyPr/>
          <a:lstStyle/>
          <a:p>
            <a:r>
              <a:rPr lang="en-US"/>
              <a:t>26 November 2024</a:t>
            </a:r>
            <a:endParaRPr lang="en-US" dirty="0"/>
          </a:p>
        </p:txBody>
      </p:sp>
    </p:spTree>
    <p:extLst>
      <p:ext uri="{BB962C8B-B14F-4D97-AF65-F5344CB8AC3E}">
        <p14:creationId xmlns:p14="http://schemas.microsoft.com/office/powerpoint/2010/main" val="187804386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C15FC36-5A08-1A07-3BDE-9797BABD8487}"/>
              </a:ext>
            </a:extLst>
          </p:cNvPr>
          <p:cNvSpPr>
            <a:spLocks noGrp="1"/>
          </p:cNvSpPr>
          <p:nvPr>
            <p:ph idx="1"/>
          </p:nvPr>
        </p:nvSpPr>
        <p:spPr>
          <a:xfrm>
            <a:off x="407989" y="1592263"/>
            <a:ext cx="11376024" cy="4613093"/>
          </a:xfrm>
        </p:spPr>
        <p:txBody>
          <a:bodyPr/>
          <a:lstStyle/>
          <a:p>
            <a:pPr marL="342900" indent="-342900">
              <a:buFont typeface="Arial" panose="020B0604020202020204" pitchFamily="34" charset="0"/>
              <a:buChar char="•"/>
            </a:pPr>
            <a:r>
              <a:rPr lang="en-US" dirty="0"/>
              <a:t>In a project, we follow this model*:</a:t>
            </a:r>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r>
              <a:rPr lang="en-US" dirty="0"/>
              <a:t>Ideally, we want to progressively shift the start of the LCA process more and more at the beginning of a project conceptual design</a:t>
            </a:r>
          </a:p>
          <a:p>
            <a:pPr marL="342900" indent="-342900">
              <a:buFont typeface="Arial" panose="020B0604020202020204" pitchFamily="34" charset="0"/>
              <a:buChar char="•"/>
            </a:pPr>
            <a:r>
              <a:rPr lang="en-US" dirty="0"/>
              <a:t>That requires the involvement of every (not only technical) person involved in the conceptual design, the choice of materials, the selection of operational modes </a:t>
            </a:r>
            <a:r>
              <a:rPr lang="en-US" dirty="0" err="1"/>
              <a:t>etc</a:t>
            </a:r>
            <a:r>
              <a:rPr lang="en-US" dirty="0"/>
              <a:t>… </a:t>
            </a:r>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endParaRPr lang="en-GB" dirty="0"/>
          </a:p>
        </p:txBody>
      </p:sp>
      <p:sp>
        <p:nvSpPr>
          <p:cNvPr id="3" name="Title 2">
            <a:extLst>
              <a:ext uri="{FF2B5EF4-FFF2-40B4-BE49-F238E27FC236}">
                <a16:creationId xmlns:a16="http://schemas.microsoft.com/office/drawing/2014/main" id="{2A715DAD-EF34-6DD2-4583-3E3D08C53258}"/>
              </a:ext>
            </a:extLst>
          </p:cNvPr>
          <p:cNvSpPr>
            <a:spLocks noGrp="1"/>
          </p:cNvSpPr>
          <p:nvPr>
            <p:ph type="title"/>
          </p:nvPr>
        </p:nvSpPr>
        <p:spPr/>
        <p:txBody>
          <a:bodyPr/>
          <a:lstStyle/>
          <a:p>
            <a:r>
              <a:rPr lang="en-US" dirty="0"/>
              <a:t>Lifecycle assessment</a:t>
            </a:r>
            <a:endParaRPr lang="en-GB" dirty="0"/>
          </a:p>
        </p:txBody>
      </p:sp>
      <p:sp>
        <p:nvSpPr>
          <p:cNvPr id="5" name="Footer Placeholder 4">
            <a:extLst>
              <a:ext uri="{FF2B5EF4-FFF2-40B4-BE49-F238E27FC236}">
                <a16:creationId xmlns:a16="http://schemas.microsoft.com/office/drawing/2014/main" id="{B150FA99-050A-D6E3-811C-B84CB7ECE202}"/>
              </a:ext>
            </a:extLst>
          </p:cNvPr>
          <p:cNvSpPr>
            <a:spLocks noGrp="1"/>
          </p:cNvSpPr>
          <p:nvPr>
            <p:ph type="ftr" sz="quarter" idx="11"/>
          </p:nvPr>
        </p:nvSpPr>
        <p:spPr/>
        <p:txBody>
          <a:bodyPr/>
          <a:lstStyle/>
          <a:p>
            <a:r>
              <a:rPr lang="en-GB"/>
              <a:t>R. Losito | Sustainability at CERN now and future | UK-HEP Forum | Abingdon</a:t>
            </a:r>
            <a:endParaRPr lang="en-US" dirty="0"/>
          </a:p>
        </p:txBody>
      </p:sp>
      <p:sp>
        <p:nvSpPr>
          <p:cNvPr id="6" name="Slide Number Placeholder 5">
            <a:extLst>
              <a:ext uri="{FF2B5EF4-FFF2-40B4-BE49-F238E27FC236}">
                <a16:creationId xmlns:a16="http://schemas.microsoft.com/office/drawing/2014/main" id="{D2040E23-062A-0600-2093-6D9352FA9115}"/>
              </a:ext>
            </a:extLst>
          </p:cNvPr>
          <p:cNvSpPr>
            <a:spLocks noGrp="1"/>
          </p:cNvSpPr>
          <p:nvPr>
            <p:ph type="sldNum" sz="quarter" idx="12"/>
          </p:nvPr>
        </p:nvSpPr>
        <p:spPr/>
        <p:txBody>
          <a:bodyPr/>
          <a:lstStyle/>
          <a:p>
            <a:fld id="{36B5EA5A-BC32-A742-B11B-8E7414D5B535}" type="slidenum">
              <a:rPr lang="en-US" smtClean="0"/>
              <a:pPr/>
              <a:t>38</a:t>
            </a:fld>
            <a:endParaRPr lang="en-US" dirty="0"/>
          </a:p>
        </p:txBody>
      </p:sp>
      <p:pic>
        <p:nvPicPr>
          <p:cNvPr id="8" name="Picture 7" descr="A logo for a company&#10;&#10;Description automatically generated">
            <a:extLst>
              <a:ext uri="{FF2B5EF4-FFF2-40B4-BE49-F238E27FC236}">
                <a16:creationId xmlns:a16="http://schemas.microsoft.com/office/drawing/2014/main" id="{14FAF7DD-7FD3-C1CB-58C8-6DFACCB629C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4550" y="2088335"/>
            <a:ext cx="7943699" cy="1026339"/>
          </a:xfrm>
          <a:prstGeom prst="rect">
            <a:avLst/>
          </a:prstGeom>
        </p:spPr>
      </p:pic>
      <p:sp>
        <p:nvSpPr>
          <p:cNvPr id="9" name="Content Placeholder 1">
            <a:extLst>
              <a:ext uri="{FF2B5EF4-FFF2-40B4-BE49-F238E27FC236}">
                <a16:creationId xmlns:a16="http://schemas.microsoft.com/office/drawing/2014/main" id="{092BB717-BE5B-BB47-57BC-A6F77E6B9AAE}"/>
              </a:ext>
            </a:extLst>
          </p:cNvPr>
          <p:cNvSpPr txBox="1">
            <a:spLocks/>
          </p:cNvSpPr>
          <p:nvPr/>
        </p:nvSpPr>
        <p:spPr>
          <a:xfrm>
            <a:off x="10038249" y="5740482"/>
            <a:ext cx="1969930" cy="548481"/>
          </a:xfrm>
          <a:prstGeom prst="rect">
            <a:avLst/>
          </a:prstGeom>
        </p:spPr>
        <p:txBody>
          <a:bodyPr vert="horz" lIns="0" tIns="0" rIns="0" bIns="0" rtlCol="0">
            <a:noAutofit/>
          </a:bodyPr>
          <a:lstStyle>
            <a:lvl1pPr marL="0" indent="0" algn="l" defTabSz="914400" rtl="0" eaLnBrk="1" latinLnBrk="0" hangingPunct="1">
              <a:lnSpc>
                <a:spcPct val="90000"/>
              </a:lnSpc>
              <a:spcBef>
                <a:spcPts val="1800"/>
              </a:spcBef>
              <a:spcAft>
                <a:spcPts val="400"/>
              </a:spcAft>
              <a:buFont typeface="Arial"/>
              <a:buNone/>
              <a:tabLst/>
              <a:defRPr sz="2100" b="1" kern="1200">
                <a:solidFill>
                  <a:srgbClr val="0033A0"/>
                </a:solidFill>
                <a:latin typeface="+mn-lt"/>
                <a:ea typeface="+mn-ea"/>
                <a:cs typeface="+mn-cs"/>
              </a:defRPr>
            </a:lvl1pPr>
            <a:lvl2pPr marL="324000" indent="-324000" algn="l" defTabSz="914400" rtl="0" eaLnBrk="1" latinLnBrk="0" hangingPunct="1">
              <a:lnSpc>
                <a:spcPct val="100000"/>
              </a:lnSpc>
              <a:spcBef>
                <a:spcPts val="500"/>
              </a:spcBef>
              <a:spcAft>
                <a:spcPts val="300"/>
              </a:spcAft>
              <a:buFont typeface="Arial" charset="0"/>
              <a:buChar char="•"/>
              <a:tabLst/>
              <a:defRPr sz="1800" kern="1200">
                <a:solidFill>
                  <a:srgbClr val="0033A0"/>
                </a:solidFill>
                <a:latin typeface="+mn-lt"/>
                <a:ea typeface="+mn-ea"/>
                <a:cs typeface="+mn-cs"/>
              </a:defRPr>
            </a:lvl2pPr>
            <a:lvl3pPr marL="648000" indent="-324000" algn="l" defTabSz="914400" rtl="0" eaLnBrk="1" latinLnBrk="0" hangingPunct="1">
              <a:lnSpc>
                <a:spcPct val="100000"/>
              </a:lnSpc>
              <a:spcBef>
                <a:spcPts val="500"/>
              </a:spcBef>
              <a:spcAft>
                <a:spcPts val="300"/>
              </a:spcAft>
              <a:buSzPct val="100000"/>
              <a:buFont typeface="Arial" panose="020B0604020202020204" pitchFamily="34" charset="0"/>
              <a:buChar char="•"/>
              <a:tabLst/>
              <a:defRPr sz="1700" kern="1200">
                <a:solidFill>
                  <a:srgbClr val="0033A0"/>
                </a:solidFill>
                <a:latin typeface="+mn-lt"/>
                <a:ea typeface="+mn-ea"/>
                <a:cs typeface="+mn-cs"/>
              </a:defRPr>
            </a:lvl3pPr>
            <a:lvl4pPr marL="972000" indent="-324000" algn="l" defTabSz="914400" rtl="0" eaLnBrk="1" latinLnBrk="0" hangingPunct="1">
              <a:lnSpc>
                <a:spcPct val="100000"/>
              </a:lnSpc>
              <a:spcBef>
                <a:spcPts val="500"/>
              </a:spcBef>
              <a:spcAft>
                <a:spcPts val="300"/>
              </a:spcAft>
              <a:buSzPct val="100000"/>
              <a:buFont typeface="Arial" charset="0"/>
              <a:buChar char="•"/>
              <a:tabLst/>
              <a:defRPr sz="1600" kern="1200">
                <a:solidFill>
                  <a:srgbClr val="0033A0"/>
                </a:solidFill>
                <a:latin typeface="+mn-lt"/>
                <a:ea typeface="+mn-ea"/>
                <a:cs typeface="+mn-cs"/>
              </a:defRPr>
            </a:lvl4pPr>
            <a:lvl5pPr marL="2057400" indent="-228600" algn="l" defTabSz="914400" rtl="0" eaLnBrk="1" latinLnBrk="0" hangingPunct="1">
              <a:lnSpc>
                <a:spcPct val="90000"/>
              </a:lnSpc>
              <a:spcBef>
                <a:spcPts val="500"/>
              </a:spcBef>
              <a:buSzPct val="100000"/>
              <a:buFont typeface="Arial" charset="0"/>
              <a:buChar char="•"/>
              <a:defRPr sz="1600" kern="1200">
                <a:solidFill>
                  <a:schemeClr val="tx2">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dirty="0"/>
              <a:t>*  </a:t>
            </a:r>
            <a:r>
              <a:rPr lang="en-US" sz="1200" dirty="0" err="1">
                <a:hlinkClick r:id="rId3"/>
              </a:rPr>
              <a:t>OpenSE</a:t>
            </a:r>
            <a:r>
              <a:rPr lang="en-US" sz="1200" dirty="0">
                <a:hlinkClick r:id="rId3"/>
              </a:rPr>
              <a:t> Framework</a:t>
            </a:r>
            <a:endParaRPr lang="en-US" dirty="0"/>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endParaRPr lang="en-GB" dirty="0"/>
          </a:p>
        </p:txBody>
      </p:sp>
      <p:cxnSp>
        <p:nvCxnSpPr>
          <p:cNvPr id="11" name="Straight Arrow Connector 10">
            <a:extLst>
              <a:ext uri="{FF2B5EF4-FFF2-40B4-BE49-F238E27FC236}">
                <a16:creationId xmlns:a16="http://schemas.microsoft.com/office/drawing/2014/main" id="{A587A68E-5306-3B5B-BA38-219BD6949B34}"/>
              </a:ext>
            </a:extLst>
          </p:cNvPr>
          <p:cNvCxnSpPr/>
          <p:nvPr/>
        </p:nvCxnSpPr>
        <p:spPr>
          <a:xfrm flipV="1">
            <a:off x="5007279" y="2930845"/>
            <a:ext cx="0" cy="764382"/>
          </a:xfrm>
          <a:prstGeom prst="straightConnector1">
            <a:avLst/>
          </a:prstGeom>
          <a:ln w="57150">
            <a:tailEnd type="triangle"/>
          </a:ln>
        </p:spPr>
        <p:style>
          <a:lnRef idx="1">
            <a:schemeClr val="accent3"/>
          </a:lnRef>
          <a:fillRef idx="0">
            <a:schemeClr val="accent3"/>
          </a:fillRef>
          <a:effectRef idx="0">
            <a:schemeClr val="accent3"/>
          </a:effectRef>
          <a:fontRef idx="minor">
            <a:schemeClr val="tx1"/>
          </a:fontRef>
        </p:style>
      </p:cxnSp>
      <p:cxnSp>
        <p:nvCxnSpPr>
          <p:cNvPr id="7" name="Straight Arrow Connector 6">
            <a:extLst>
              <a:ext uri="{FF2B5EF4-FFF2-40B4-BE49-F238E27FC236}">
                <a16:creationId xmlns:a16="http://schemas.microsoft.com/office/drawing/2014/main" id="{72451380-5A83-6C3A-F2EB-E7F503C001BB}"/>
              </a:ext>
            </a:extLst>
          </p:cNvPr>
          <p:cNvCxnSpPr/>
          <p:nvPr/>
        </p:nvCxnSpPr>
        <p:spPr>
          <a:xfrm flipV="1">
            <a:off x="3235629" y="3035620"/>
            <a:ext cx="0" cy="764382"/>
          </a:xfrm>
          <a:prstGeom prst="straightConnector1">
            <a:avLst/>
          </a:prstGeom>
          <a:ln w="57150">
            <a:tailEnd type="triangle"/>
          </a:ln>
        </p:spPr>
        <p:style>
          <a:lnRef idx="1">
            <a:schemeClr val="accent3"/>
          </a:lnRef>
          <a:fillRef idx="0">
            <a:schemeClr val="accent3"/>
          </a:fillRef>
          <a:effectRef idx="0">
            <a:schemeClr val="accent3"/>
          </a:effectRef>
          <a:fontRef idx="minor">
            <a:schemeClr val="tx1"/>
          </a:fontRef>
        </p:style>
      </p:cxnSp>
      <p:cxnSp>
        <p:nvCxnSpPr>
          <p:cNvPr id="10" name="Straight Arrow Connector 9">
            <a:extLst>
              <a:ext uri="{FF2B5EF4-FFF2-40B4-BE49-F238E27FC236}">
                <a16:creationId xmlns:a16="http://schemas.microsoft.com/office/drawing/2014/main" id="{4F8222B9-A7B0-74A5-AB8B-3A300233284D}"/>
              </a:ext>
            </a:extLst>
          </p:cNvPr>
          <p:cNvCxnSpPr/>
          <p:nvPr/>
        </p:nvCxnSpPr>
        <p:spPr>
          <a:xfrm flipV="1">
            <a:off x="4113517" y="3035620"/>
            <a:ext cx="0" cy="764382"/>
          </a:xfrm>
          <a:prstGeom prst="straightConnector1">
            <a:avLst/>
          </a:prstGeom>
          <a:ln w="57150">
            <a:tailEnd type="triangle"/>
          </a:ln>
        </p:spPr>
        <p:style>
          <a:lnRef idx="1">
            <a:schemeClr val="accent3"/>
          </a:lnRef>
          <a:fillRef idx="0">
            <a:schemeClr val="accent3"/>
          </a:fillRef>
          <a:effectRef idx="0">
            <a:schemeClr val="accent3"/>
          </a:effectRef>
          <a:fontRef idx="minor">
            <a:schemeClr val="tx1"/>
          </a:fontRef>
        </p:style>
      </p:cxnSp>
      <p:cxnSp>
        <p:nvCxnSpPr>
          <p:cNvPr id="12" name="Straight Arrow Connector 11">
            <a:extLst>
              <a:ext uri="{FF2B5EF4-FFF2-40B4-BE49-F238E27FC236}">
                <a16:creationId xmlns:a16="http://schemas.microsoft.com/office/drawing/2014/main" id="{58CD9F38-D52A-E64A-F3A4-3D077D72D629}"/>
              </a:ext>
            </a:extLst>
          </p:cNvPr>
          <p:cNvCxnSpPr/>
          <p:nvPr/>
        </p:nvCxnSpPr>
        <p:spPr>
          <a:xfrm flipV="1">
            <a:off x="5007279" y="3035620"/>
            <a:ext cx="0" cy="764382"/>
          </a:xfrm>
          <a:prstGeom prst="straightConnector1">
            <a:avLst/>
          </a:prstGeom>
          <a:ln w="57150">
            <a:tailEnd type="triangle"/>
          </a:ln>
        </p:spPr>
        <p:style>
          <a:lnRef idx="1">
            <a:schemeClr val="accent3"/>
          </a:lnRef>
          <a:fillRef idx="0">
            <a:schemeClr val="accent3"/>
          </a:fillRef>
          <a:effectRef idx="0">
            <a:schemeClr val="accent3"/>
          </a:effectRef>
          <a:fontRef idx="minor">
            <a:schemeClr val="tx1"/>
          </a:fontRef>
        </p:style>
      </p:cxnSp>
      <p:cxnSp>
        <p:nvCxnSpPr>
          <p:cNvPr id="13" name="Straight Arrow Connector 12">
            <a:extLst>
              <a:ext uri="{FF2B5EF4-FFF2-40B4-BE49-F238E27FC236}">
                <a16:creationId xmlns:a16="http://schemas.microsoft.com/office/drawing/2014/main" id="{98E29972-9B87-690A-14A9-662F2D13FE9D}"/>
              </a:ext>
            </a:extLst>
          </p:cNvPr>
          <p:cNvCxnSpPr/>
          <p:nvPr/>
        </p:nvCxnSpPr>
        <p:spPr>
          <a:xfrm flipV="1">
            <a:off x="5866117" y="3035620"/>
            <a:ext cx="0" cy="764382"/>
          </a:xfrm>
          <a:prstGeom prst="straightConnector1">
            <a:avLst/>
          </a:prstGeom>
          <a:ln w="57150">
            <a:tailEnd type="triangle"/>
          </a:ln>
        </p:spPr>
        <p:style>
          <a:lnRef idx="1">
            <a:schemeClr val="accent3"/>
          </a:lnRef>
          <a:fillRef idx="0">
            <a:schemeClr val="accent3"/>
          </a:fillRef>
          <a:effectRef idx="0">
            <a:schemeClr val="accent3"/>
          </a:effectRef>
          <a:fontRef idx="minor">
            <a:schemeClr val="tx1"/>
          </a:fontRef>
        </p:style>
      </p:cxnSp>
      <p:cxnSp>
        <p:nvCxnSpPr>
          <p:cNvPr id="14" name="Straight Arrow Connector 13">
            <a:extLst>
              <a:ext uri="{FF2B5EF4-FFF2-40B4-BE49-F238E27FC236}">
                <a16:creationId xmlns:a16="http://schemas.microsoft.com/office/drawing/2014/main" id="{7365AC67-F63C-64D3-0E8E-2EDBCF3D3D93}"/>
              </a:ext>
            </a:extLst>
          </p:cNvPr>
          <p:cNvCxnSpPr/>
          <p:nvPr/>
        </p:nvCxnSpPr>
        <p:spPr>
          <a:xfrm flipV="1">
            <a:off x="6723367" y="3035620"/>
            <a:ext cx="0" cy="764382"/>
          </a:xfrm>
          <a:prstGeom prst="straightConnector1">
            <a:avLst/>
          </a:prstGeom>
          <a:ln w="57150">
            <a:tailEnd type="triangle"/>
          </a:ln>
        </p:spPr>
        <p:style>
          <a:lnRef idx="1">
            <a:schemeClr val="accent3"/>
          </a:lnRef>
          <a:fillRef idx="0">
            <a:schemeClr val="accent3"/>
          </a:fillRef>
          <a:effectRef idx="0">
            <a:schemeClr val="accent3"/>
          </a:effectRef>
          <a:fontRef idx="minor">
            <a:schemeClr val="tx1"/>
          </a:fontRef>
        </p:style>
      </p:cxnSp>
      <p:cxnSp>
        <p:nvCxnSpPr>
          <p:cNvPr id="15" name="Straight Arrow Connector 14">
            <a:extLst>
              <a:ext uri="{FF2B5EF4-FFF2-40B4-BE49-F238E27FC236}">
                <a16:creationId xmlns:a16="http://schemas.microsoft.com/office/drawing/2014/main" id="{B8A2BA93-0B97-C5F9-B5DE-DBCC420A46DC}"/>
              </a:ext>
            </a:extLst>
          </p:cNvPr>
          <p:cNvCxnSpPr/>
          <p:nvPr/>
        </p:nvCxnSpPr>
        <p:spPr>
          <a:xfrm flipV="1">
            <a:off x="7837792" y="3076574"/>
            <a:ext cx="0" cy="764382"/>
          </a:xfrm>
          <a:prstGeom prst="straightConnector1">
            <a:avLst/>
          </a:prstGeom>
          <a:ln w="57150">
            <a:tailEnd type="triangle"/>
          </a:ln>
        </p:spPr>
        <p:style>
          <a:lnRef idx="1">
            <a:schemeClr val="accent3"/>
          </a:lnRef>
          <a:fillRef idx="0">
            <a:schemeClr val="accent3"/>
          </a:fillRef>
          <a:effectRef idx="0">
            <a:schemeClr val="accent3"/>
          </a:effectRef>
          <a:fontRef idx="minor">
            <a:schemeClr val="tx1"/>
          </a:fontRef>
        </p:style>
      </p:cxnSp>
      <p:cxnSp>
        <p:nvCxnSpPr>
          <p:cNvPr id="16" name="Straight Arrow Connector 15">
            <a:extLst>
              <a:ext uri="{FF2B5EF4-FFF2-40B4-BE49-F238E27FC236}">
                <a16:creationId xmlns:a16="http://schemas.microsoft.com/office/drawing/2014/main" id="{EAB5320E-EEA5-62B1-0134-CCDAAFDD398B}"/>
              </a:ext>
            </a:extLst>
          </p:cNvPr>
          <p:cNvCxnSpPr/>
          <p:nvPr/>
        </p:nvCxnSpPr>
        <p:spPr>
          <a:xfrm flipV="1">
            <a:off x="8866492" y="3046809"/>
            <a:ext cx="0" cy="764382"/>
          </a:xfrm>
          <a:prstGeom prst="straightConnector1">
            <a:avLst/>
          </a:prstGeom>
          <a:ln w="57150">
            <a:tailEnd type="triangle"/>
          </a:ln>
        </p:spPr>
        <p:style>
          <a:lnRef idx="1">
            <a:schemeClr val="accent3"/>
          </a:lnRef>
          <a:fillRef idx="0">
            <a:schemeClr val="accent3"/>
          </a:fillRef>
          <a:effectRef idx="0">
            <a:schemeClr val="accent3"/>
          </a:effectRef>
          <a:fontRef idx="minor">
            <a:schemeClr val="tx1"/>
          </a:fontRef>
        </p:style>
      </p:cxnSp>
      <p:sp>
        <p:nvSpPr>
          <p:cNvPr id="17" name="Date Placeholder 16">
            <a:extLst>
              <a:ext uri="{FF2B5EF4-FFF2-40B4-BE49-F238E27FC236}">
                <a16:creationId xmlns:a16="http://schemas.microsoft.com/office/drawing/2014/main" id="{645DE686-F889-5214-AAEA-2B8963D55664}"/>
              </a:ext>
            </a:extLst>
          </p:cNvPr>
          <p:cNvSpPr>
            <a:spLocks noGrp="1"/>
          </p:cNvSpPr>
          <p:nvPr>
            <p:ph type="dt" sz="half" idx="10"/>
          </p:nvPr>
        </p:nvSpPr>
        <p:spPr/>
        <p:txBody>
          <a:bodyPr/>
          <a:lstStyle/>
          <a:p>
            <a:r>
              <a:rPr lang="en-US"/>
              <a:t>26 November 2024</a:t>
            </a:r>
            <a:endParaRPr lang="en-US" dirty="0"/>
          </a:p>
        </p:txBody>
      </p:sp>
    </p:spTree>
    <p:extLst>
      <p:ext uri="{BB962C8B-B14F-4D97-AF65-F5344CB8AC3E}">
        <p14:creationId xmlns:p14="http://schemas.microsoft.com/office/powerpoint/2010/main" val="1636521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4" end="4"/>
                                            </p:txEl>
                                          </p:spTgt>
                                        </p:tgtEl>
                                        <p:attrNameLst>
                                          <p:attrName>style.visibility</p:attrName>
                                        </p:attrNameLst>
                                      </p:cBhvr>
                                      <p:to>
                                        <p:strVal val="visible"/>
                                      </p:to>
                                    </p:set>
                                  </p:childTnLst>
                                </p:cTn>
                              </p:par>
                            </p:childTnLst>
                          </p:cTn>
                        </p:par>
                        <p:par>
                          <p:cTn id="7" fill="hold">
                            <p:stCondLst>
                              <p:cond delay="0"/>
                            </p:stCondLst>
                            <p:childTnLst>
                              <p:par>
                                <p:cTn id="8" presetID="35" presetClass="path" presetSubtype="0" accel="50000" decel="50000" fill="hold" nodeType="afterEffect">
                                  <p:stCondLst>
                                    <p:cond delay="0"/>
                                  </p:stCondLst>
                                  <p:childTnLst>
                                    <p:animMotion origin="layout" path="M 0.00052 0.00209 L -0.21081 0.00648 " pathEditMode="relative" rAng="0" ptsTypes="AA">
                                      <p:cBhvr>
                                        <p:cTn id="9" dur="2000" fill="hold"/>
                                        <p:tgtEl>
                                          <p:spTgt spid="11"/>
                                        </p:tgtEl>
                                        <p:attrNameLst>
                                          <p:attrName>ppt_x</p:attrName>
                                          <p:attrName>ppt_y</p:attrName>
                                        </p:attrNameLst>
                                      </p:cBhvr>
                                      <p:rCtr x="-10573" y="208"/>
                                    </p:animMotion>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7"/>
                                        </p:tgtEl>
                                        <p:attrNameLst>
                                          <p:attrName>style.visibility</p:attrName>
                                        </p:attrNameLst>
                                      </p:cBhvr>
                                      <p:to>
                                        <p:strVal val="visible"/>
                                      </p:to>
                                    </p:set>
                                  </p:childTnLst>
                                </p:cTn>
                              </p:par>
                            </p:childTnLst>
                          </p:cTn>
                        </p:par>
                        <p:par>
                          <p:cTn id="18" fill="hold">
                            <p:stCondLst>
                              <p:cond delay="0"/>
                            </p:stCondLst>
                            <p:childTnLst>
                              <p:par>
                                <p:cTn id="19" presetID="1" presetClass="entr" presetSubtype="0" fill="hold" nodeType="afterEffect">
                                  <p:stCondLst>
                                    <p:cond delay="500"/>
                                  </p:stCondLst>
                                  <p:childTnLst>
                                    <p:set>
                                      <p:cBhvr>
                                        <p:cTn id="20" dur="1" fill="hold">
                                          <p:stCondLst>
                                            <p:cond delay="0"/>
                                          </p:stCondLst>
                                        </p:cTn>
                                        <p:tgtEl>
                                          <p:spTgt spid="10"/>
                                        </p:tgtEl>
                                        <p:attrNameLst>
                                          <p:attrName>style.visibility</p:attrName>
                                        </p:attrNameLst>
                                      </p:cBhvr>
                                      <p:to>
                                        <p:strVal val="visible"/>
                                      </p:to>
                                    </p:set>
                                  </p:childTnLst>
                                </p:cTn>
                              </p:par>
                            </p:childTnLst>
                          </p:cTn>
                        </p:par>
                        <p:par>
                          <p:cTn id="21" fill="hold">
                            <p:stCondLst>
                              <p:cond delay="500"/>
                            </p:stCondLst>
                            <p:childTnLst>
                              <p:par>
                                <p:cTn id="22" presetID="1" presetClass="entr" presetSubtype="0" fill="hold" nodeType="afterEffect">
                                  <p:stCondLst>
                                    <p:cond delay="500"/>
                                  </p:stCondLst>
                                  <p:childTnLst>
                                    <p:set>
                                      <p:cBhvr>
                                        <p:cTn id="23" dur="1" fill="hold">
                                          <p:stCondLst>
                                            <p:cond delay="0"/>
                                          </p:stCondLst>
                                        </p:cTn>
                                        <p:tgtEl>
                                          <p:spTgt spid="12"/>
                                        </p:tgtEl>
                                        <p:attrNameLst>
                                          <p:attrName>style.visibility</p:attrName>
                                        </p:attrNameLst>
                                      </p:cBhvr>
                                      <p:to>
                                        <p:strVal val="visible"/>
                                      </p:to>
                                    </p:set>
                                  </p:childTnLst>
                                </p:cTn>
                              </p:par>
                            </p:childTnLst>
                          </p:cTn>
                        </p:par>
                        <p:par>
                          <p:cTn id="24" fill="hold">
                            <p:stCondLst>
                              <p:cond delay="1000"/>
                            </p:stCondLst>
                            <p:childTnLst>
                              <p:par>
                                <p:cTn id="25" presetID="1" presetClass="entr" presetSubtype="0" fill="hold" nodeType="afterEffect">
                                  <p:stCondLst>
                                    <p:cond delay="500"/>
                                  </p:stCondLst>
                                  <p:childTnLst>
                                    <p:set>
                                      <p:cBhvr>
                                        <p:cTn id="26" dur="1" fill="hold">
                                          <p:stCondLst>
                                            <p:cond delay="0"/>
                                          </p:stCondLst>
                                        </p:cTn>
                                        <p:tgtEl>
                                          <p:spTgt spid="13"/>
                                        </p:tgtEl>
                                        <p:attrNameLst>
                                          <p:attrName>style.visibility</p:attrName>
                                        </p:attrNameLst>
                                      </p:cBhvr>
                                      <p:to>
                                        <p:strVal val="visible"/>
                                      </p:to>
                                    </p:set>
                                  </p:childTnLst>
                                </p:cTn>
                              </p:par>
                            </p:childTnLst>
                          </p:cTn>
                        </p:par>
                        <p:par>
                          <p:cTn id="27" fill="hold">
                            <p:stCondLst>
                              <p:cond delay="1500"/>
                            </p:stCondLst>
                            <p:childTnLst>
                              <p:par>
                                <p:cTn id="28" presetID="1" presetClass="entr" presetSubtype="0" fill="hold" nodeType="afterEffect">
                                  <p:stCondLst>
                                    <p:cond delay="500"/>
                                  </p:stCondLst>
                                  <p:childTnLst>
                                    <p:set>
                                      <p:cBhvr>
                                        <p:cTn id="29" dur="1" fill="hold">
                                          <p:stCondLst>
                                            <p:cond delay="0"/>
                                          </p:stCondLst>
                                        </p:cTn>
                                        <p:tgtEl>
                                          <p:spTgt spid="14"/>
                                        </p:tgtEl>
                                        <p:attrNameLst>
                                          <p:attrName>style.visibility</p:attrName>
                                        </p:attrNameLst>
                                      </p:cBhvr>
                                      <p:to>
                                        <p:strVal val="visible"/>
                                      </p:to>
                                    </p:set>
                                  </p:childTnLst>
                                </p:cTn>
                              </p:par>
                            </p:childTnLst>
                          </p:cTn>
                        </p:par>
                        <p:par>
                          <p:cTn id="30" fill="hold">
                            <p:stCondLst>
                              <p:cond delay="2000"/>
                            </p:stCondLst>
                            <p:childTnLst>
                              <p:par>
                                <p:cTn id="31" presetID="1" presetClass="entr" presetSubtype="0" fill="hold" nodeType="afterEffect">
                                  <p:stCondLst>
                                    <p:cond delay="500"/>
                                  </p:stCondLst>
                                  <p:childTnLst>
                                    <p:set>
                                      <p:cBhvr>
                                        <p:cTn id="32" dur="1" fill="hold">
                                          <p:stCondLst>
                                            <p:cond delay="0"/>
                                          </p:stCondLst>
                                        </p:cTn>
                                        <p:tgtEl>
                                          <p:spTgt spid="15"/>
                                        </p:tgtEl>
                                        <p:attrNameLst>
                                          <p:attrName>style.visibility</p:attrName>
                                        </p:attrNameLst>
                                      </p:cBhvr>
                                      <p:to>
                                        <p:strVal val="visible"/>
                                      </p:to>
                                    </p:set>
                                  </p:childTnLst>
                                </p:cTn>
                              </p:par>
                            </p:childTnLst>
                          </p:cTn>
                        </p:par>
                        <p:par>
                          <p:cTn id="33" fill="hold">
                            <p:stCondLst>
                              <p:cond delay="2500"/>
                            </p:stCondLst>
                            <p:childTnLst>
                              <p:par>
                                <p:cTn id="34" presetID="1" presetClass="entr" presetSubtype="0" fill="hold" nodeType="afterEffect">
                                  <p:stCondLst>
                                    <p:cond delay="500"/>
                                  </p:stCondLst>
                                  <p:childTnLst>
                                    <p:set>
                                      <p:cBhvr>
                                        <p:cTn id="35"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72763D5-728F-660E-E8C7-814D0E7496E6}"/>
              </a:ext>
            </a:extLst>
          </p:cNvPr>
          <p:cNvSpPr>
            <a:spLocks noGrp="1"/>
          </p:cNvSpPr>
          <p:nvPr>
            <p:ph type="title"/>
          </p:nvPr>
        </p:nvSpPr>
        <p:spPr>
          <a:xfrm>
            <a:off x="407990" y="373593"/>
            <a:ext cx="5616575" cy="1065742"/>
          </a:xfrm>
        </p:spPr>
        <p:txBody>
          <a:bodyPr anchor="t">
            <a:normAutofit/>
          </a:bodyPr>
          <a:lstStyle/>
          <a:p>
            <a:r>
              <a:rPr lang="en-US" dirty="0"/>
              <a:t>CERN and Sustainability</a:t>
            </a:r>
            <a:endParaRPr lang="en-GB" dirty="0"/>
          </a:p>
        </p:txBody>
      </p:sp>
      <p:sp>
        <p:nvSpPr>
          <p:cNvPr id="2" name="Content Placeholder 1">
            <a:extLst>
              <a:ext uri="{FF2B5EF4-FFF2-40B4-BE49-F238E27FC236}">
                <a16:creationId xmlns:a16="http://schemas.microsoft.com/office/drawing/2014/main" id="{4A0C6693-5695-F18A-AAF0-F526B9854E91}"/>
              </a:ext>
            </a:extLst>
          </p:cNvPr>
          <p:cNvSpPr>
            <a:spLocks noGrp="1"/>
          </p:cNvSpPr>
          <p:nvPr>
            <p:ph sz="half" idx="1"/>
          </p:nvPr>
        </p:nvSpPr>
        <p:spPr>
          <a:xfrm>
            <a:off x="407989" y="1598658"/>
            <a:ext cx="5616575" cy="4608512"/>
          </a:xfrm>
        </p:spPr>
        <p:txBody>
          <a:bodyPr>
            <a:normAutofit/>
          </a:bodyPr>
          <a:lstStyle/>
          <a:p>
            <a:pPr marL="342900" indent="-342900">
              <a:buFont typeface="Arial" panose="020B0604020202020204" pitchFamily="34" charset="0"/>
              <a:buChar char="•"/>
            </a:pPr>
            <a:r>
              <a:rPr lang="en-US" b="0" dirty="0">
                <a:solidFill>
                  <a:srgbClr val="0033A0"/>
                </a:solidFill>
              </a:rPr>
              <a:t>Lifecycle Assessment training</a:t>
            </a:r>
          </a:p>
          <a:p>
            <a:pPr marL="342900" indent="-342900">
              <a:buFont typeface="Arial" panose="020B0604020202020204" pitchFamily="34" charset="0"/>
              <a:buChar char="•"/>
            </a:pPr>
            <a:r>
              <a:rPr lang="en-US" b="0" dirty="0">
                <a:solidFill>
                  <a:srgbClr val="0033A0"/>
                </a:solidFill>
              </a:rPr>
              <a:t>Available on our learning hub for free! (need a CERN account)</a:t>
            </a:r>
          </a:p>
          <a:p>
            <a:pPr marL="342900" indent="-342900">
              <a:buFont typeface="Arial" panose="020B0604020202020204" pitchFamily="34" charset="0"/>
              <a:buChar char="•"/>
            </a:pPr>
            <a:r>
              <a:rPr lang="en-US" b="0" dirty="0">
                <a:solidFill>
                  <a:srgbClr val="0033A0"/>
                </a:solidFill>
              </a:rPr>
              <a:t>Link available </a:t>
            </a:r>
            <a:r>
              <a:rPr lang="en-US" b="0" dirty="0">
                <a:solidFill>
                  <a:srgbClr val="0033A0"/>
                </a:solidFill>
                <a:hlinkClick r:id="rId2">
                  <a:extLst>
                    <a:ext uri="{A12FA001-AC4F-418D-AE19-62706E023703}">
                      <ahyp:hlinkClr xmlns:ahyp="http://schemas.microsoft.com/office/drawing/2018/hyperlinkcolor" val="tx"/>
                    </a:ext>
                  </a:extLst>
                </a:hlinkClick>
              </a:rPr>
              <a:t>here</a:t>
            </a:r>
            <a:endParaRPr lang="en-US" b="0" dirty="0">
              <a:solidFill>
                <a:srgbClr val="0033A0"/>
              </a:solidFill>
            </a:endParaRPr>
          </a:p>
          <a:p>
            <a:pPr marL="342900" indent="-342900">
              <a:buFont typeface="Arial" panose="020B0604020202020204" pitchFamily="34" charset="0"/>
              <a:buChar char="•"/>
            </a:pPr>
            <a:r>
              <a:rPr lang="en-GB" b="0" dirty="0">
                <a:solidFill>
                  <a:srgbClr val="0033A0"/>
                </a:solidFill>
              </a:rPr>
              <a:t>We are evaluating LCA software packages and have the intention to provide a common platform, ideally in collaboration also with other laboratories worldwide, to allow anybody to perform (simple) LCA from the beginning of a new project</a:t>
            </a:r>
          </a:p>
          <a:p>
            <a:pPr marL="342900" indent="-342900">
              <a:buFont typeface="Arial" panose="020B0604020202020204" pitchFamily="34" charset="0"/>
              <a:buChar char="•"/>
            </a:pPr>
            <a:r>
              <a:rPr lang="en-GB" b="0" dirty="0">
                <a:solidFill>
                  <a:srgbClr val="0033A0"/>
                </a:solidFill>
              </a:rPr>
              <a:t>We still advice, for large projects, to get professional help …</a:t>
            </a:r>
          </a:p>
        </p:txBody>
      </p:sp>
      <p:pic>
        <p:nvPicPr>
          <p:cNvPr id="8" name="Picture 7" descr="A screenshot of a computer&#10;&#10;Description automatically generated">
            <a:extLst>
              <a:ext uri="{FF2B5EF4-FFF2-40B4-BE49-F238E27FC236}">
                <a16:creationId xmlns:a16="http://schemas.microsoft.com/office/drawing/2014/main" id="{93931696-D5DD-C52C-F421-B79757E01604}"/>
              </a:ext>
            </a:extLst>
          </p:cNvPr>
          <p:cNvPicPr>
            <a:picLocks noChangeAspect="1"/>
          </p:cNvPicPr>
          <p:nvPr/>
        </p:nvPicPr>
        <p:blipFill>
          <a:blip r:embed="rId3"/>
          <a:stretch>
            <a:fillRect/>
          </a:stretch>
        </p:blipFill>
        <p:spPr>
          <a:xfrm>
            <a:off x="6392174" y="1539892"/>
            <a:ext cx="5799826" cy="3117405"/>
          </a:xfrm>
          <a:prstGeom prst="rect">
            <a:avLst/>
          </a:prstGeom>
          <a:ln>
            <a:noFill/>
          </a:ln>
          <a:effectLst>
            <a:outerShdw blurRad="292100" dist="139700" dir="2700000" algn="tl" rotWithShape="0">
              <a:srgbClr val="333333">
                <a:alpha val="65000"/>
              </a:srgbClr>
            </a:outerShdw>
          </a:effectLst>
        </p:spPr>
      </p:pic>
      <p:sp>
        <p:nvSpPr>
          <p:cNvPr id="5" name="Footer Placeholder 4">
            <a:extLst>
              <a:ext uri="{FF2B5EF4-FFF2-40B4-BE49-F238E27FC236}">
                <a16:creationId xmlns:a16="http://schemas.microsoft.com/office/drawing/2014/main" id="{D6223BEF-1154-36ED-384A-9F8407CE66C6}"/>
              </a:ext>
            </a:extLst>
          </p:cNvPr>
          <p:cNvSpPr>
            <a:spLocks noGrp="1"/>
          </p:cNvSpPr>
          <p:nvPr>
            <p:ph type="ftr" sz="quarter" idx="15"/>
          </p:nvPr>
        </p:nvSpPr>
        <p:spPr>
          <a:xfrm>
            <a:off x="4259263" y="6356352"/>
            <a:ext cx="6572221" cy="365125"/>
          </a:xfrm>
        </p:spPr>
        <p:txBody>
          <a:bodyPr anchor="ctr">
            <a:normAutofit/>
          </a:bodyPr>
          <a:lstStyle/>
          <a:p>
            <a:pPr>
              <a:spcAft>
                <a:spcPts val="600"/>
              </a:spcAft>
            </a:pPr>
            <a:r>
              <a:rPr lang="en-GB"/>
              <a:t>R. Losito | Sustainability at CERN now and future | UK-HEP Forum | Abingdon</a:t>
            </a:r>
            <a:endParaRPr lang="en-US"/>
          </a:p>
        </p:txBody>
      </p:sp>
      <p:sp>
        <p:nvSpPr>
          <p:cNvPr id="6" name="Slide Number Placeholder 5">
            <a:extLst>
              <a:ext uri="{FF2B5EF4-FFF2-40B4-BE49-F238E27FC236}">
                <a16:creationId xmlns:a16="http://schemas.microsoft.com/office/drawing/2014/main" id="{B6679F23-4A8B-BF55-7029-9ACCDF7CDA6D}"/>
              </a:ext>
            </a:extLst>
          </p:cNvPr>
          <p:cNvSpPr>
            <a:spLocks noGrp="1"/>
          </p:cNvSpPr>
          <p:nvPr>
            <p:ph type="sldNum" sz="quarter" idx="16"/>
          </p:nvPr>
        </p:nvSpPr>
        <p:spPr>
          <a:xfrm>
            <a:off x="11107546" y="6356352"/>
            <a:ext cx="681255" cy="365125"/>
          </a:xfrm>
        </p:spPr>
        <p:txBody>
          <a:bodyPr anchor="ctr">
            <a:normAutofit/>
          </a:bodyPr>
          <a:lstStyle/>
          <a:p>
            <a:pPr>
              <a:spcAft>
                <a:spcPts val="600"/>
              </a:spcAft>
            </a:pPr>
            <a:fld id="{36B5EA5A-BC32-A742-B11B-8E7414D5B535}" type="slidenum">
              <a:rPr lang="en-US" smtClean="0"/>
              <a:pPr>
                <a:spcAft>
                  <a:spcPts val="600"/>
                </a:spcAft>
              </a:pPr>
              <a:t>39</a:t>
            </a:fld>
            <a:endParaRPr lang="en-US"/>
          </a:p>
        </p:txBody>
      </p:sp>
      <p:sp>
        <p:nvSpPr>
          <p:cNvPr id="7" name="Date Placeholder 6">
            <a:extLst>
              <a:ext uri="{FF2B5EF4-FFF2-40B4-BE49-F238E27FC236}">
                <a16:creationId xmlns:a16="http://schemas.microsoft.com/office/drawing/2014/main" id="{1BBC9DAC-A27F-BF35-5F6A-FDDD006BEB75}"/>
              </a:ext>
            </a:extLst>
          </p:cNvPr>
          <p:cNvSpPr>
            <a:spLocks noGrp="1"/>
          </p:cNvSpPr>
          <p:nvPr>
            <p:ph type="dt" sz="half" idx="14"/>
          </p:nvPr>
        </p:nvSpPr>
        <p:spPr/>
        <p:txBody>
          <a:bodyPr/>
          <a:lstStyle/>
          <a:p>
            <a:r>
              <a:rPr lang="en-US"/>
              <a:t>26 November 2024</a:t>
            </a:r>
            <a:endParaRPr lang="en-US" dirty="0"/>
          </a:p>
        </p:txBody>
      </p:sp>
    </p:spTree>
    <p:extLst>
      <p:ext uri="{BB962C8B-B14F-4D97-AF65-F5344CB8AC3E}">
        <p14:creationId xmlns:p14="http://schemas.microsoft.com/office/powerpoint/2010/main" val="272573532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7935" y="240113"/>
            <a:ext cx="11614679" cy="1065742"/>
          </a:xfrm>
        </p:spPr>
        <p:txBody>
          <a:bodyPr>
            <a:noAutofit/>
          </a:bodyPr>
          <a:lstStyle/>
          <a:p>
            <a:r>
              <a:rPr lang="fr-CH" sz="4000" dirty="0">
                <a:latin typeface="+mn-lt"/>
              </a:rPr>
              <a:t>Sustainable Development Goals</a:t>
            </a:r>
            <a:br>
              <a:rPr lang="fr-CH" sz="4000" dirty="0">
                <a:latin typeface="+mn-lt"/>
              </a:rPr>
            </a:br>
            <a:r>
              <a:rPr lang="fr-CH" sz="4000" b="0" dirty="0">
                <a:latin typeface="+mn-lt"/>
              </a:rPr>
              <a:t>CERN input in the process</a:t>
            </a:r>
            <a:endParaRPr lang="en-GB" sz="4000" b="0" dirty="0">
              <a:latin typeface="+mn-lt"/>
            </a:endParaRPr>
          </a:p>
        </p:txBody>
      </p:sp>
      <p:sp>
        <p:nvSpPr>
          <p:cNvPr id="6" name="Slide Number Placeholder 5"/>
          <p:cNvSpPr>
            <a:spLocks noGrp="1"/>
          </p:cNvSpPr>
          <p:nvPr>
            <p:ph type="sldNum" sz="quarter" idx="4"/>
          </p:nvPr>
        </p:nvSpPr>
        <p:spPr>
          <a:xfrm>
            <a:off x="11354102" y="6498149"/>
            <a:ext cx="668565" cy="250696"/>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7918391-D411-FE40-AAD7-861AE5233E0E}" type="slidenum">
              <a:rPr kumimoji="0" lang="en-US" sz="900" b="0" i="0" u="none" strike="noStrike" kern="1200" cap="none" spc="0" normalizeH="0" baseline="0" noProof="0" smtClean="0">
                <a:ln>
                  <a:noFill/>
                </a:ln>
                <a:solidFill>
                  <a:srgbClr val="FFFFFF"/>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900" b="0" i="0" u="none" strike="noStrike" kern="1200" cap="none" spc="0" normalizeH="0" baseline="0" noProof="0" dirty="0">
              <a:ln>
                <a:noFill/>
              </a:ln>
              <a:solidFill>
                <a:srgbClr val="FFFFFF"/>
              </a:solidFill>
              <a:effectLst/>
              <a:uLnTx/>
              <a:uFillTx/>
              <a:latin typeface="Arial"/>
              <a:ea typeface="+mn-ea"/>
              <a:cs typeface="+mn-cs"/>
            </a:endParaRPr>
          </a:p>
        </p:txBody>
      </p:sp>
      <p:sp>
        <p:nvSpPr>
          <p:cNvPr id="8" name="Footer Placeholder 7">
            <a:extLst>
              <a:ext uri="{FF2B5EF4-FFF2-40B4-BE49-F238E27FC236}">
                <a16:creationId xmlns:a16="http://schemas.microsoft.com/office/drawing/2014/main" id="{2E52412D-3392-0E4E-A308-F34C7F59D49A}"/>
              </a:ext>
            </a:extLst>
          </p:cNvPr>
          <p:cNvSpPr>
            <a:spLocks noGrp="1"/>
          </p:cNvSpPr>
          <p:nvPr>
            <p:ph type="ftr" sz="quarter" idx="4294967295"/>
          </p:nvPr>
        </p:nvSpPr>
        <p:spPr>
          <a:xfrm>
            <a:off x="5450446" y="6498149"/>
            <a:ext cx="6572221"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FFFFFF"/>
                </a:solidFill>
                <a:effectLst/>
                <a:uLnTx/>
                <a:uFillTx/>
                <a:latin typeface="Arial"/>
                <a:ea typeface="+mn-ea"/>
                <a:cs typeface="+mn-cs"/>
              </a:rPr>
              <a:t>R. Losito | Sustainability at CERN now and future | UK-HEP Forum | Abingdon</a:t>
            </a:r>
            <a:endParaRPr kumimoji="0" lang="en-US" sz="1200" b="0" i="0" u="none" strike="noStrike" kern="1200" cap="none" spc="0" normalizeH="0" baseline="0" noProof="0" dirty="0">
              <a:ln>
                <a:noFill/>
              </a:ln>
              <a:solidFill>
                <a:srgbClr val="FFFFFF"/>
              </a:solidFill>
              <a:effectLst/>
              <a:uLnTx/>
              <a:uFillTx/>
              <a:latin typeface="Arial"/>
              <a:ea typeface="+mn-ea"/>
              <a:cs typeface="+mn-cs"/>
            </a:endParaRPr>
          </a:p>
        </p:txBody>
      </p:sp>
      <p:sp>
        <p:nvSpPr>
          <p:cNvPr id="3" name="Rectangle 2"/>
          <p:cNvSpPr/>
          <p:nvPr/>
        </p:nvSpPr>
        <p:spPr>
          <a:xfrm>
            <a:off x="190588" y="1847848"/>
            <a:ext cx="6262253" cy="3554819"/>
          </a:xfrm>
          <a:prstGeom prst="rect">
            <a:avLst/>
          </a:prstGeom>
        </p:spPr>
        <p:txBody>
          <a:bodyPr wrap="square">
            <a:spAutoFit/>
          </a:bodyPr>
          <a:lstStyle/>
          <a:p>
            <a:pPr marL="285750" marR="0" lvl="0" indent="-28575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GB" sz="2200" b="0" i="0" u="none" strike="noStrike" kern="1200" cap="none" spc="0" normalizeH="0" baseline="0" noProof="0" dirty="0">
                <a:ln>
                  <a:noFill/>
                </a:ln>
                <a:solidFill>
                  <a:srgbClr val="0033A0"/>
                </a:solidFill>
                <a:effectLst/>
                <a:uLnTx/>
                <a:uFillTx/>
                <a:latin typeface="Arial"/>
                <a:ea typeface="+mn-ea"/>
                <a:cs typeface="+mn-cs"/>
              </a:rPr>
              <a:t>The adoption of the SDGs followed two years of consultation and engagement with civil society and other stakeholders around the world. </a:t>
            </a:r>
          </a:p>
          <a:p>
            <a:pPr marL="285750" marR="0" lvl="0" indent="-28575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GB" sz="2200" b="0" i="0" u="none" strike="noStrike" kern="1200" cap="none" spc="0" normalizeH="0" baseline="0" noProof="0" dirty="0">
                <a:ln>
                  <a:noFill/>
                </a:ln>
                <a:solidFill>
                  <a:srgbClr val="00B050"/>
                </a:solidFill>
                <a:effectLst/>
                <a:uLnTx/>
                <a:uFillTx/>
                <a:latin typeface="Arial"/>
                <a:ea typeface="+mn-ea"/>
                <a:cs typeface="+mn-cs"/>
              </a:rPr>
              <a:t>As an Observer to the United Nations General Assembly, CERN contributed with input in the Open Working Group on Sustainable Development Goals, </a:t>
            </a:r>
            <a:r>
              <a:rPr kumimoji="0" lang="en-GB" sz="2200" b="1" i="0" u="none" strike="noStrike" kern="1200" cap="none" spc="0" normalizeH="0" baseline="0" noProof="0" dirty="0">
                <a:ln>
                  <a:noFill/>
                </a:ln>
                <a:solidFill>
                  <a:srgbClr val="00B050"/>
                </a:solidFill>
                <a:effectLst/>
                <a:uLnTx/>
                <a:uFillTx/>
                <a:latin typeface="Arial"/>
                <a:ea typeface="+mn-ea"/>
                <a:cs typeface="+mn-cs"/>
              </a:rPr>
              <a:t>promoting sustained and ring-fenced support for scientific research, and STEM education</a:t>
            </a:r>
            <a:r>
              <a:rPr kumimoji="0" lang="en-GB" sz="2200" b="0" i="0" u="none" strike="noStrike" kern="1200" cap="none" spc="0" normalizeH="0" baseline="0" noProof="0" dirty="0">
                <a:ln>
                  <a:noFill/>
                </a:ln>
                <a:solidFill>
                  <a:srgbClr val="00B050"/>
                </a:solidFill>
                <a:effectLst/>
                <a:uLnTx/>
                <a:uFillTx/>
                <a:latin typeface="Arial"/>
                <a:ea typeface="+mn-ea"/>
                <a:cs typeface="+mn-cs"/>
              </a:rPr>
              <a:t>. </a:t>
            </a:r>
          </a:p>
        </p:txBody>
      </p:sp>
      <p:sp>
        <p:nvSpPr>
          <p:cNvPr id="4" name="Rectangle 3"/>
          <p:cNvSpPr/>
          <p:nvPr/>
        </p:nvSpPr>
        <p:spPr>
          <a:xfrm>
            <a:off x="6751019" y="4942846"/>
            <a:ext cx="5241176" cy="93871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0" i="1" u="none" strike="noStrike" kern="1200" cap="none" spc="0" normalizeH="0" baseline="0" noProof="0" dirty="0">
                <a:ln>
                  <a:noFill/>
                </a:ln>
                <a:solidFill>
                  <a:srgbClr val="0033A0"/>
                </a:solidFill>
                <a:effectLst/>
                <a:uLnTx/>
                <a:uFillTx/>
                <a:latin typeface="Arial"/>
                <a:ea typeface="+mn-ea"/>
                <a:cs typeface="+mn-cs"/>
              </a:rPr>
              <a:t>CERN Director-General Rolf Heuer addressing the Open Working Group on Sustainable Development Goals in December 2013.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100" b="0" i="1" u="none" strike="noStrike" kern="1200" cap="none" spc="0" normalizeH="0" baseline="0" noProof="0" dirty="0">
              <a:ln>
                <a:noFill/>
              </a:ln>
              <a:solidFill>
                <a:srgbClr val="0033A0"/>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0" i="1" u="none" strike="noStrike" kern="1200" cap="none" spc="0" normalizeH="0" baseline="0" noProof="0" dirty="0">
                <a:ln>
                  <a:noFill/>
                </a:ln>
                <a:solidFill>
                  <a:srgbClr val="0033A0"/>
                </a:solidFill>
                <a:effectLst/>
                <a:uLnTx/>
                <a:uFillTx/>
                <a:latin typeface="Arial"/>
                <a:ea typeface="+mn-ea"/>
                <a:cs typeface="+mn-cs"/>
              </a:rPr>
              <a:t>The CERN input may be found at https://sustainabledevelopment.un.org/content/documents/4628cern.pdf</a:t>
            </a:r>
          </a:p>
        </p:txBody>
      </p:sp>
      <p:pic>
        <p:nvPicPr>
          <p:cNvPr id="1026" name="Picture 2" descr="CERN DG gives input to UN sustainable development planni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51019" y="1765654"/>
            <a:ext cx="4742238" cy="2950726"/>
          </a:xfrm>
          <a:prstGeom prst="rect">
            <a:avLst/>
          </a:prstGeom>
          <a:noFill/>
          <a:extLst>
            <a:ext uri="{909E8E84-426E-40DD-AFC4-6F175D3DCCD1}">
              <a14:hiddenFill xmlns:a14="http://schemas.microsoft.com/office/drawing/2010/main">
                <a:solidFill>
                  <a:srgbClr val="FFFFFF"/>
                </a:solidFill>
              </a14:hiddenFill>
            </a:ext>
          </a:extLst>
        </p:spPr>
      </p:pic>
      <p:sp>
        <p:nvSpPr>
          <p:cNvPr id="5" name="Date Placeholder 4">
            <a:extLst>
              <a:ext uri="{FF2B5EF4-FFF2-40B4-BE49-F238E27FC236}">
                <a16:creationId xmlns:a16="http://schemas.microsoft.com/office/drawing/2014/main" id="{C5F45778-FC29-D812-EC12-C6892C6F9AA8}"/>
              </a:ext>
            </a:extLst>
          </p:cNvPr>
          <p:cNvSpPr>
            <a:spLocks noGrp="1"/>
          </p:cNvSpPr>
          <p:nvPr>
            <p:ph type="dt" sz="half" idx="2"/>
          </p:nvPr>
        </p:nvSpPr>
        <p:spPr>
          <a:xfrm>
            <a:off x="931434" y="6383720"/>
            <a:ext cx="1466326" cy="365125"/>
          </a:xfrm>
        </p:spPr>
        <p:txBody>
          <a:bodyPr/>
          <a:lstStyle/>
          <a:p>
            <a:r>
              <a:rPr lang="en-US" dirty="0"/>
              <a:t>26 November 2024</a:t>
            </a:r>
          </a:p>
        </p:txBody>
      </p:sp>
    </p:spTree>
    <p:extLst>
      <p:ext uri="{BB962C8B-B14F-4D97-AF65-F5344CB8AC3E}">
        <p14:creationId xmlns:p14="http://schemas.microsoft.com/office/powerpoint/2010/main" val="133094305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7D89AB2-D5A4-D2FA-F79C-DEC7560F2542}"/>
              </a:ext>
            </a:extLst>
          </p:cNvPr>
          <p:cNvSpPr>
            <a:spLocks noGrp="1"/>
          </p:cNvSpPr>
          <p:nvPr>
            <p:ph type="title"/>
          </p:nvPr>
        </p:nvSpPr>
        <p:spPr/>
        <p:txBody>
          <a:bodyPr/>
          <a:lstStyle/>
          <a:p>
            <a:r>
              <a:rPr lang="en-US" dirty="0"/>
              <a:t>Examples: CLIC, ILC and FCC tunnels</a:t>
            </a:r>
            <a:endParaRPr lang="en-GB" dirty="0"/>
          </a:p>
        </p:txBody>
      </p:sp>
      <p:pic>
        <p:nvPicPr>
          <p:cNvPr id="11" name="Content Placeholder 10" descr="A graph of different colored squares&#10;&#10;Description automatically generated with medium confidence">
            <a:extLst>
              <a:ext uri="{FF2B5EF4-FFF2-40B4-BE49-F238E27FC236}">
                <a16:creationId xmlns:a16="http://schemas.microsoft.com/office/drawing/2014/main" id="{0D87C55E-528F-734D-B9FA-363FE8DF096B}"/>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622167" y="2137478"/>
            <a:ext cx="5188217" cy="3518081"/>
          </a:xfrm>
        </p:spPr>
      </p:pic>
      <p:pic>
        <p:nvPicPr>
          <p:cNvPr id="18" name="Content Placeholder 9" descr="A screenshot of a calculator&#10;&#10;Description automatically generated">
            <a:extLst>
              <a:ext uri="{FF2B5EF4-FFF2-40B4-BE49-F238E27FC236}">
                <a16:creationId xmlns:a16="http://schemas.microsoft.com/office/drawing/2014/main" id="{AD55697E-2BB1-6CAE-C840-50608708066B}"/>
              </a:ext>
            </a:extLst>
          </p:cNvPr>
          <p:cNvPicPr>
            <a:picLocks noGrp="1" noChangeAspect="1"/>
          </p:cNvPicPr>
          <p:nvPr>
            <p:ph sz="half" idx="2"/>
          </p:nvPr>
        </p:nvPicPr>
        <p:blipFill>
          <a:blip r:embed="rId3"/>
          <a:stretch>
            <a:fillRect/>
          </a:stretch>
        </p:blipFill>
        <p:spPr>
          <a:xfrm>
            <a:off x="6172200" y="2153877"/>
            <a:ext cx="5611813" cy="3485284"/>
          </a:xfrm>
        </p:spPr>
      </p:pic>
      <p:sp>
        <p:nvSpPr>
          <p:cNvPr id="3" name="Date Placeholder 2">
            <a:extLst>
              <a:ext uri="{FF2B5EF4-FFF2-40B4-BE49-F238E27FC236}">
                <a16:creationId xmlns:a16="http://schemas.microsoft.com/office/drawing/2014/main" id="{088796D3-BEEA-0130-70E3-88DE62955B0B}"/>
              </a:ext>
            </a:extLst>
          </p:cNvPr>
          <p:cNvSpPr>
            <a:spLocks noGrp="1"/>
          </p:cNvSpPr>
          <p:nvPr>
            <p:ph type="dt" sz="half" idx="10"/>
          </p:nvPr>
        </p:nvSpPr>
        <p:spPr/>
        <p:txBody>
          <a:bodyPr/>
          <a:lstStyle/>
          <a:p>
            <a:r>
              <a:rPr lang="en-US"/>
              <a:t>26 November 2024</a:t>
            </a:r>
            <a:endParaRPr lang="en-US" dirty="0"/>
          </a:p>
        </p:txBody>
      </p:sp>
      <p:sp>
        <p:nvSpPr>
          <p:cNvPr id="6" name="Footer Placeholder 5">
            <a:extLst>
              <a:ext uri="{FF2B5EF4-FFF2-40B4-BE49-F238E27FC236}">
                <a16:creationId xmlns:a16="http://schemas.microsoft.com/office/drawing/2014/main" id="{2E9B8652-17AD-D4AD-740C-2D1EC9D9CE82}"/>
              </a:ext>
            </a:extLst>
          </p:cNvPr>
          <p:cNvSpPr>
            <a:spLocks noGrp="1"/>
          </p:cNvSpPr>
          <p:nvPr>
            <p:ph type="ftr" sz="quarter" idx="11"/>
          </p:nvPr>
        </p:nvSpPr>
        <p:spPr/>
        <p:txBody>
          <a:bodyPr/>
          <a:lstStyle/>
          <a:p>
            <a:r>
              <a:rPr lang="en-GB"/>
              <a:t>R. Losito | Sustainability at CERN now and future | UK-HEP Forum | Abingdon</a:t>
            </a:r>
            <a:endParaRPr lang="en-US" dirty="0"/>
          </a:p>
        </p:txBody>
      </p:sp>
      <p:sp>
        <p:nvSpPr>
          <p:cNvPr id="7" name="Slide Number Placeholder 6">
            <a:extLst>
              <a:ext uri="{FF2B5EF4-FFF2-40B4-BE49-F238E27FC236}">
                <a16:creationId xmlns:a16="http://schemas.microsoft.com/office/drawing/2014/main" id="{C290C301-D53C-0955-DCB0-FC36E1BD5F0B}"/>
              </a:ext>
            </a:extLst>
          </p:cNvPr>
          <p:cNvSpPr>
            <a:spLocks noGrp="1"/>
          </p:cNvSpPr>
          <p:nvPr>
            <p:ph type="sldNum" sz="quarter" idx="12"/>
          </p:nvPr>
        </p:nvSpPr>
        <p:spPr/>
        <p:txBody>
          <a:bodyPr/>
          <a:lstStyle/>
          <a:p>
            <a:fld id="{36B5EA5A-BC32-A742-B11B-8E7414D5B535}" type="slidenum">
              <a:rPr lang="en-US" smtClean="0"/>
              <a:pPr/>
              <a:t>40</a:t>
            </a:fld>
            <a:endParaRPr lang="en-US" dirty="0"/>
          </a:p>
        </p:txBody>
      </p:sp>
      <p:sp>
        <p:nvSpPr>
          <p:cNvPr id="2" name="Text Placeholder 1">
            <a:extLst>
              <a:ext uri="{FF2B5EF4-FFF2-40B4-BE49-F238E27FC236}">
                <a16:creationId xmlns:a16="http://schemas.microsoft.com/office/drawing/2014/main" id="{1E9208EF-EECA-D7B5-A889-F2966D754B26}"/>
              </a:ext>
            </a:extLst>
          </p:cNvPr>
          <p:cNvSpPr>
            <a:spLocks noGrp="1"/>
          </p:cNvSpPr>
          <p:nvPr>
            <p:ph type="body" idx="4294967295"/>
          </p:nvPr>
        </p:nvSpPr>
        <p:spPr>
          <a:xfrm>
            <a:off x="0" y="1592263"/>
            <a:ext cx="5616575" cy="668337"/>
          </a:xfrm>
        </p:spPr>
        <p:txBody>
          <a:bodyPr/>
          <a:lstStyle/>
          <a:p>
            <a:pPr algn="ctr"/>
            <a:r>
              <a:rPr lang="en-US" dirty="0">
                <a:solidFill>
                  <a:srgbClr val="C00000"/>
                </a:solidFill>
              </a:rPr>
              <a:t>CLIC &amp; ILC</a:t>
            </a:r>
            <a:endParaRPr lang="en-GB" dirty="0">
              <a:solidFill>
                <a:srgbClr val="C00000"/>
              </a:solidFill>
            </a:endParaRPr>
          </a:p>
        </p:txBody>
      </p:sp>
      <p:sp>
        <p:nvSpPr>
          <p:cNvPr id="4" name="Text Placeholder 3">
            <a:extLst>
              <a:ext uri="{FF2B5EF4-FFF2-40B4-BE49-F238E27FC236}">
                <a16:creationId xmlns:a16="http://schemas.microsoft.com/office/drawing/2014/main" id="{5F5D7BC7-2C30-BAD0-FE95-598B4E2B9B8B}"/>
              </a:ext>
            </a:extLst>
          </p:cNvPr>
          <p:cNvSpPr>
            <a:spLocks noGrp="1"/>
          </p:cNvSpPr>
          <p:nvPr>
            <p:ph type="body" sz="quarter" idx="4294967295"/>
          </p:nvPr>
        </p:nvSpPr>
        <p:spPr>
          <a:xfrm>
            <a:off x="6575425" y="1604963"/>
            <a:ext cx="5616575" cy="655637"/>
          </a:xfrm>
        </p:spPr>
        <p:txBody>
          <a:bodyPr/>
          <a:lstStyle/>
          <a:p>
            <a:pPr algn="ctr"/>
            <a:r>
              <a:rPr lang="en-US" dirty="0">
                <a:solidFill>
                  <a:srgbClr val="C00000"/>
                </a:solidFill>
              </a:rPr>
              <a:t>FCC</a:t>
            </a:r>
            <a:endParaRPr lang="en-GB" dirty="0">
              <a:solidFill>
                <a:srgbClr val="C00000"/>
              </a:solidFill>
            </a:endParaRPr>
          </a:p>
        </p:txBody>
      </p:sp>
      <p:sp>
        <p:nvSpPr>
          <p:cNvPr id="13" name="Rectangle 12">
            <a:extLst>
              <a:ext uri="{FF2B5EF4-FFF2-40B4-BE49-F238E27FC236}">
                <a16:creationId xmlns:a16="http://schemas.microsoft.com/office/drawing/2014/main" id="{71BDE77C-1FD3-F6D1-2159-1F8CEF60F8BB}"/>
              </a:ext>
            </a:extLst>
          </p:cNvPr>
          <p:cNvSpPr/>
          <p:nvPr/>
        </p:nvSpPr>
        <p:spPr>
          <a:xfrm>
            <a:off x="285293" y="2328863"/>
            <a:ext cx="1477670" cy="37044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30229185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BBD4B8-A96E-297A-7182-99913365A8EC}"/>
              </a:ext>
            </a:extLst>
          </p:cNvPr>
          <p:cNvSpPr>
            <a:spLocks noGrp="1"/>
          </p:cNvSpPr>
          <p:nvPr>
            <p:ph type="ctrTitle"/>
          </p:nvPr>
        </p:nvSpPr>
        <p:spPr/>
        <p:txBody>
          <a:bodyPr/>
          <a:lstStyle/>
          <a:p>
            <a:pPr algn="ctr"/>
            <a:r>
              <a:rPr lang="en-US" dirty="0"/>
              <a:t>New Technologies</a:t>
            </a:r>
            <a:endParaRPr lang="en-GB" dirty="0"/>
          </a:p>
        </p:txBody>
      </p:sp>
      <p:sp>
        <p:nvSpPr>
          <p:cNvPr id="3" name="Subtitle 2">
            <a:extLst>
              <a:ext uri="{FF2B5EF4-FFF2-40B4-BE49-F238E27FC236}">
                <a16:creationId xmlns:a16="http://schemas.microsoft.com/office/drawing/2014/main" id="{577E3BC4-7370-C01B-BECD-5793D1C21C0D}"/>
              </a:ext>
            </a:extLst>
          </p:cNvPr>
          <p:cNvSpPr>
            <a:spLocks noGrp="1"/>
          </p:cNvSpPr>
          <p:nvPr>
            <p:ph type="subTitle" idx="1"/>
          </p:nvPr>
        </p:nvSpPr>
        <p:spPr/>
        <p:txBody>
          <a:bodyPr/>
          <a:lstStyle/>
          <a:p>
            <a:endParaRPr lang="en-GB"/>
          </a:p>
        </p:txBody>
      </p:sp>
    </p:spTree>
    <p:extLst>
      <p:ext uri="{BB962C8B-B14F-4D97-AF65-F5344CB8AC3E}">
        <p14:creationId xmlns:p14="http://schemas.microsoft.com/office/powerpoint/2010/main" val="403673733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C40EBD25-9A4C-8A74-2015-3DB86D22DF1C}"/>
              </a:ext>
            </a:extLst>
          </p:cNvPr>
          <p:cNvSpPr>
            <a:spLocks noGrp="1"/>
          </p:cNvSpPr>
          <p:nvPr>
            <p:ph type="title"/>
          </p:nvPr>
        </p:nvSpPr>
        <p:spPr/>
        <p:txBody>
          <a:bodyPr/>
          <a:lstStyle/>
          <a:p>
            <a:r>
              <a:rPr lang="en-US" dirty="0"/>
              <a:t>Superconductivity: High Field Magnets</a:t>
            </a:r>
            <a:endParaRPr lang="it-IT" dirty="0"/>
          </a:p>
        </p:txBody>
      </p:sp>
      <p:pic>
        <p:nvPicPr>
          <p:cNvPr id="8" name="Content Placeholder 7" descr="A computer screen shot of a blue circle with white text&#10;&#10;Description automatically generated">
            <a:extLst>
              <a:ext uri="{FF2B5EF4-FFF2-40B4-BE49-F238E27FC236}">
                <a16:creationId xmlns:a16="http://schemas.microsoft.com/office/drawing/2014/main" id="{3038F0A9-C884-EA66-0492-B2B49417D371}"/>
              </a:ext>
            </a:extLst>
          </p:cNvPr>
          <p:cNvPicPr>
            <a:picLocks noGrp="1" noChangeAspect="1"/>
          </p:cNvPicPr>
          <p:nvPr>
            <p:ph sz="half" idx="1"/>
          </p:nvPr>
        </p:nvPicPr>
        <p:blipFill rotWithShape="1">
          <a:blip r:embed="rId2"/>
          <a:srcRect l="32894" t="23664" r="36897"/>
          <a:stretch/>
        </p:blipFill>
        <p:spPr>
          <a:xfrm>
            <a:off x="1198879" y="1031883"/>
            <a:ext cx="3789681" cy="5230155"/>
          </a:xfrm>
        </p:spPr>
      </p:pic>
      <p:pic>
        <p:nvPicPr>
          <p:cNvPr id="11" name="Content Placeholder 10">
            <a:extLst>
              <a:ext uri="{FF2B5EF4-FFF2-40B4-BE49-F238E27FC236}">
                <a16:creationId xmlns:a16="http://schemas.microsoft.com/office/drawing/2014/main" id="{11D95D8F-D61F-4882-4E27-5F7942B90F5A}"/>
              </a:ext>
            </a:extLst>
          </p:cNvPr>
          <p:cNvPicPr>
            <a:picLocks noGrp="1" noChangeAspect="1"/>
          </p:cNvPicPr>
          <p:nvPr>
            <p:ph sz="half" idx="2"/>
          </p:nvPr>
        </p:nvPicPr>
        <p:blipFill>
          <a:blip r:embed="rId3"/>
          <a:stretch>
            <a:fillRect/>
          </a:stretch>
        </p:blipFill>
        <p:spPr>
          <a:xfrm>
            <a:off x="5293616" y="1431212"/>
            <a:ext cx="6592082" cy="4431496"/>
          </a:xfrm>
          <a:prstGeom prst="rect">
            <a:avLst/>
          </a:prstGeom>
        </p:spPr>
      </p:pic>
      <p:sp>
        <p:nvSpPr>
          <p:cNvPr id="2" name="Date Placeholder 1">
            <a:extLst>
              <a:ext uri="{FF2B5EF4-FFF2-40B4-BE49-F238E27FC236}">
                <a16:creationId xmlns:a16="http://schemas.microsoft.com/office/drawing/2014/main" id="{ECA0184B-026F-AD78-2DDC-90CB9636A942}"/>
              </a:ext>
            </a:extLst>
          </p:cNvPr>
          <p:cNvSpPr>
            <a:spLocks noGrp="1"/>
          </p:cNvSpPr>
          <p:nvPr>
            <p:ph type="dt" sz="half" idx="10"/>
          </p:nvPr>
        </p:nvSpPr>
        <p:spPr/>
        <p:txBody>
          <a:bodyPr/>
          <a:lstStyle/>
          <a:p>
            <a:r>
              <a:rPr lang="en-US"/>
              <a:t>26 November 2024</a:t>
            </a:r>
            <a:endParaRPr lang="en-US" dirty="0"/>
          </a:p>
        </p:txBody>
      </p:sp>
      <p:sp>
        <p:nvSpPr>
          <p:cNvPr id="5" name="Footer Placeholder 4">
            <a:extLst>
              <a:ext uri="{FF2B5EF4-FFF2-40B4-BE49-F238E27FC236}">
                <a16:creationId xmlns:a16="http://schemas.microsoft.com/office/drawing/2014/main" id="{1D8EFBC5-68AC-AC97-3DFB-EC0B98943C81}"/>
              </a:ext>
            </a:extLst>
          </p:cNvPr>
          <p:cNvSpPr>
            <a:spLocks noGrp="1"/>
          </p:cNvSpPr>
          <p:nvPr>
            <p:ph type="ftr" sz="quarter" idx="11"/>
          </p:nvPr>
        </p:nvSpPr>
        <p:spPr/>
        <p:txBody>
          <a:bodyPr/>
          <a:lstStyle/>
          <a:p>
            <a:r>
              <a:rPr lang="en-GB"/>
              <a:t>R. Losito | Sustainability at CERN now and future | UK-HEP Forum | Abingdon</a:t>
            </a:r>
            <a:endParaRPr lang="it-IT" sz="1000" kern="1200" dirty="0">
              <a:solidFill>
                <a:schemeClr val="bg1"/>
              </a:solidFill>
              <a:latin typeface="+mn-lt"/>
              <a:ea typeface="+mn-ea"/>
              <a:cs typeface="+mn-cs"/>
            </a:endParaRPr>
          </a:p>
        </p:txBody>
      </p:sp>
      <p:sp>
        <p:nvSpPr>
          <p:cNvPr id="6" name="Slide Number Placeholder 5">
            <a:extLst>
              <a:ext uri="{FF2B5EF4-FFF2-40B4-BE49-F238E27FC236}">
                <a16:creationId xmlns:a16="http://schemas.microsoft.com/office/drawing/2014/main" id="{F6FA9B0E-8EB9-A444-EC59-850483985E61}"/>
              </a:ext>
            </a:extLst>
          </p:cNvPr>
          <p:cNvSpPr>
            <a:spLocks noGrp="1"/>
          </p:cNvSpPr>
          <p:nvPr>
            <p:ph type="sldNum" sz="quarter" idx="12"/>
          </p:nvPr>
        </p:nvSpPr>
        <p:spPr/>
        <p:txBody>
          <a:bodyPr/>
          <a:lstStyle/>
          <a:p>
            <a:fld id="{36B5EA5A-BC32-A742-B11B-8E7414D5B535}" type="slidenum">
              <a:rPr lang="en-US" smtClean="0"/>
              <a:pPr/>
              <a:t>42</a:t>
            </a:fld>
            <a:endParaRPr lang="en-US" dirty="0"/>
          </a:p>
        </p:txBody>
      </p:sp>
    </p:spTree>
    <p:extLst>
      <p:ext uri="{BB962C8B-B14F-4D97-AF65-F5344CB8AC3E}">
        <p14:creationId xmlns:p14="http://schemas.microsoft.com/office/powerpoint/2010/main" val="83331293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5502FFD-45F1-11B7-7779-DC55A0FB773F}"/>
              </a:ext>
            </a:extLst>
          </p:cNvPr>
          <p:cNvSpPr>
            <a:spLocks noGrp="1"/>
          </p:cNvSpPr>
          <p:nvPr>
            <p:ph idx="1"/>
          </p:nvPr>
        </p:nvSpPr>
        <p:spPr/>
        <p:txBody>
          <a:bodyPr/>
          <a:lstStyle/>
          <a:p>
            <a:r>
              <a:rPr lang="en-US" sz="2400" dirty="0">
                <a:solidFill>
                  <a:srgbClr val="0070C0"/>
                </a:solidFill>
                <a:latin typeface="Montserrat" pitchFamily="2" charset="77"/>
              </a:rPr>
              <a:t>Target &amp; Capture Solenoids for the Muon Collider</a:t>
            </a:r>
            <a:endParaRPr lang="it-IT" sz="2400" dirty="0">
              <a:solidFill>
                <a:srgbClr val="0070C0"/>
              </a:solidFill>
              <a:latin typeface="Montserrat" pitchFamily="2" charset="77"/>
            </a:endParaRPr>
          </a:p>
        </p:txBody>
      </p:sp>
      <p:sp>
        <p:nvSpPr>
          <p:cNvPr id="2" name="Title 1">
            <a:extLst>
              <a:ext uri="{FF2B5EF4-FFF2-40B4-BE49-F238E27FC236}">
                <a16:creationId xmlns:a16="http://schemas.microsoft.com/office/drawing/2014/main" id="{BDADE1AC-E720-4375-58F1-A4F097BD5440}"/>
              </a:ext>
            </a:extLst>
          </p:cNvPr>
          <p:cNvSpPr>
            <a:spLocks noGrp="1"/>
          </p:cNvSpPr>
          <p:nvPr>
            <p:ph type="title"/>
          </p:nvPr>
        </p:nvSpPr>
        <p:spPr/>
        <p:txBody>
          <a:bodyPr/>
          <a:lstStyle/>
          <a:p>
            <a:r>
              <a:rPr lang="en-US" dirty="0"/>
              <a:t>HTS is the future?</a:t>
            </a:r>
            <a:endParaRPr lang="it-IT" dirty="0"/>
          </a:p>
        </p:txBody>
      </p:sp>
      <p:sp>
        <p:nvSpPr>
          <p:cNvPr id="4" name="Date Placeholder 3">
            <a:extLst>
              <a:ext uri="{FF2B5EF4-FFF2-40B4-BE49-F238E27FC236}">
                <a16:creationId xmlns:a16="http://schemas.microsoft.com/office/drawing/2014/main" id="{CE377316-9B83-BEB0-F47A-D67FBA766BE4}"/>
              </a:ext>
            </a:extLst>
          </p:cNvPr>
          <p:cNvSpPr>
            <a:spLocks noGrp="1"/>
          </p:cNvSpPr>
          <p:nvPr>
            <p:ph type="dt" sz="half" idx="10"/>
          </p:nvPr>
        </p:nvSpPr>
        <p:spPr/>
        <p:txBody>
          <a:bodyPr/>
          <a:lstStyle/>
          <a:p>
            <a:r>
              <a:rPr lang="en-US"/>
              <a:t>26 November 2024</a:t>
            </a:r>
            <a:endParaRPr lang="en-US" dirty="0"/>
          </a:p>
        </p:txBody>
      </p:sp>
      <p:sp>
        <p:nvSpPr>
          <p:cNvPr id="6" name="Footer Placeholder 5">
            <a:extLst>
              <a:ext uri="{FF2B5EF4-FFF2-40B4-BE49-F238E27FC236}">
                <a16:creationId xmlns:a16="http://schemas.microsoft.com/office/drawing/2014/main" id="{6C1CC75B-5EE6-5829-66FA-3DBFC25C189C}"/>
              </a:ext>
            </a:extLst>
          </p:cNvPr>
          <p:cNvSpPr>
            <a:spLocks noGrp="1"/>
          </p:cNvSpPr>
          <p:nvPr>
            <p:ph type="ftr" sz="quarter" idx="11"/>
          </p:nvPr>
        </p:nvSpPr>
        <p:spPr/>
        <p:txBody>
          <a:bodyPr/>
          <a:lstStyle/>
          <a:p>
            <a:r>
              <a:rPr lang="en-GB"/>
              <a:t>R. Losito | Sustainability at CERN now and future | UK-HEP Forum | Abingdon</a:t>
            </a:r>
            <a:endParaRPr lang="it-IT" sz="1000" kern="1200" dirty="0">
              <a:solidFill>
                <a:schemeClr val="bg1"/>
              </a:solidFill>
              <a:latin typeface="+mn-lt"/>
              <a:ea typeface="+mn-ea"/>
              <a:cs typeface="+mn-cs"/>
            </a:endParaRPr>
          </a:p>
        </p:txBody>
      </p:sp>
      <p:sp>
        <p:nvSpPr>
          <p:cNvPr id="7" name="Slide Number Placeholder 6">
            <a:extLst>
              <a:ext uri="{FF2B5EF4-FFF2-40B4-BE49-F238E27FC236}">
                <a16:creationId xmlns:a16="http://schemas.microsoft.com/office/drawing/2014/main" id="{5E3A5083-B1B2-8F3D-25BF-006A0F8ABA6C}"/>
              </a:ext>
            </a:extLst>
          </p:cNvPr>
          <p:cNvSpPr>
            <a:spLocks noGrp="1"/>
          </p:cNvSpPr>
          <p:nvPr>
            <p:ph type="sldNum" sz="quarter" idx="12"/>
          </p:nvPr>
        </p:nvSpPr>
        <p:spPr/>
        <p:txBody>
          <a:bodyPr/>
          <a:lstStyle/>
          <a:p>
            <a:fld id="{36B5EA5A-BC32-A742-B11B-8E7414D5B535}" type="slidenum">
              <a:rPr lang="en-US" smtClean="0"/>
              <a:pPr/>
              <a:t>43</a:t>
            </a:fld>
            <a:endParaRPr lang="en-US" dirty="0"/>
          </a:p>
        </p:txBody>
      </p:sp>
      <p:pic>
        <p:nvPicPr>
          <p:cNvPr id="8" name="Image 85">
            <a:extLst>
              <a:ext uri="{FF2B5EF4-FFF2-40B4-BE49-F238E27FC236}">
                <a16:creationId xmlns:a16="http://schemas.microsoft.com/office/drawing/2014/main" id="{14589ACE-D6CA-87FE-59A6-D9721426D3DD}"/>
              </a:ext>
            </a:extLst>
          </p:cNvPr>
          <p:cNvPicPr>
            <a:picLocks noChangeAspect="1"/>
          </p:cNvPicPr>
          <p:nvPr/>
        </p:nvPicPr>
        <p:blipFill rotWithShape="1">
          <a:blip r:embed="rId2"/>
          <a:srcRect t="3981"/>
          <a:stretch/>
        </p:blipFill>
        <p:spPr>
          <a:xfrm>
            <a:off x="10126203" y="-23545"/>
            <a:ext cx="1682803" cy="1615809"/>
          </a:xfrm>
          <a:prstGeom prst="rect">
            <a:avLst/>
          </a:prstGeom>
        </p:spPr>
      </p:pic>
      <p:sp>
        <p:nvSpPr>
          <p:cNvPr id="9" name="TextBox 5">
            <a:extLst>
              <a:ext uri="{FF2B5EF4-FFF2-40B4-BE49-F238E27FC236}">
                <a16:creationId xmlns:a16="http://schemas.microsoft.com/office/drawing/2014/main" id="{66E7D178-9A9C-D923-D984-50345307613D}"/>
              </a:ext>
            </a:extLst>
          </p:cNvPr>
          <p:cNvSpPr txBox="1"/>
          <p:nvPr/>
        </p:nvSpPr>
        <p:spPr>
          <a:xfrm>
            <a:off x="867039" y="5166568"/>
            <a:ext cx="1013419" cy="847540"/>
          </a:xfrm>
          <a:prstGeom prst="rect">
            <a:avLst/>
          </a:prstGeom>
          <a:solidFill>
            <a:schemeClr val="bg1"/>
          </a:solidFill>
          <a:ln>
            <a:solidFill>
              <a:schemeClr val="tx2"/>
            </a:solidFill>
          </a:ln>
          <a:effectLst>
            <a:outerShdw blurRad="50800" dist="38100" dir="2700000" algn="tl" rotWithShape="0">
              <a:prstClr val="black">
                <a:alpha val="40000"/>
              </a:prstClr>
            </a:outerShdw>
          </a:effectLst>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H" sz="1636" b="0" i="0" u="none" strike="noStrike" kern="1200" cap="none" spc="0" normalizeH="0" baseline="0" noProof="0" dirty="0">
                <a:ln>
                  <a:noFill/>
                </a:ln>
                <a:solidFill>
                  <a:srgbClr val="0055A0"/>
                </a:solidFill>
                <a:effectLst/>
                <a:uLnTx/>
                <a:uFillTx/>
                <a:latin typeface="Arial"/>
                <a:ea typeface="+mn-ea"/>
                <a:cs typeface="+mn-cs"/>
              </a:rPr>
              <a:t>US-MAP</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CH" sz="1636" b="0" i="0" u="none" strike="noStrike" kern="1200" cap="none" spc="0" normalizeH="0" baseline="0" noProof="0" dirty="0">
                <a:ln>
                  <a:noFill/>
                </a:ln>
                <a:solidFill>
                  <a:srgbClr val="FF0000"/>
                </a:solidFill>
                <a:effectLst/>
                <a:uLnTx/>
                <a:uFillTx/>
                <a:latin typeface="Arial"/>
                <a:ea typeface="+mn-ea"/>
                <a:cs typeface="+mn-cs"/>
              </a:rPr>
              <a:t>Proposal</a:t>
            </a:r>
            <a:endParaRPr kumimoji="0" lang="en-US" sz="1636" b="0" i="0" u="none" strike="noStrike" kern="1200" cap="none" spc="0" normalizeH="0" baseline="0" noProof="0" dirty="0">
              <a:ln>
                <a:noFill/>
              </a:ln>
              <a:solidFill>
                <a:srgbClr val="FF0000"/>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636" dirty="0">
                <a:solidFill>
                  <a:srgbClr val="FF0000"/>
                </a:solidFill>
                <a:latin typeface="Arial"/>
              </a:rPr>
              <a:t>(&lt;2016)</a:t>
            </a:r>
            <a:endParaRPr kumimoji="0" lang="en-CH" sz="1636" b="0" i="0" u="none" strike="noStrike" kern="1200" cap="none" spc="0" normalizeH="0" baseline="0" noProof="0" dirty="0">
              <a:ln>
                <a:noFill/>
              </a:ln>
              <a:solidFill>
                <a:srgbClr val="FF0000"/>
              </a:solidFill>
              <a:effectLst/>
              <a:uLnTx/>
              <a:uFillTx/>
              <a:latin typeface="Arial"/>
              <a:ea typeface="+mn-ea"/>
              <a:cs typeface="+mn-cs"/>
            </a:endParaRPr>
          </a:p>
        </p:txBody>
      </p:sp>
      <p:sp>
        <p:nvSpPr>
          <p:cNvPr id="10" name="TextBox 6">
            <a:extLst>
              <a:ext uri="{FF2B5EF4-FFF2-40B4-BE49-F238E27FC236}">
                <a16:creationId xmlns:a16="http://schemas.microsoft.com/office/drawing/2014/main" id="{C0179D0C-49ED-5D01-DE3A-A13A0A644F87}"/>
              </a:ext>
            </a:extLst>
          </p:cNvPr>
          <p:cNvSpPr txBox="1"/>
          <p:nvPr/>
        </p:nvSpPr>
        <p:spPr>
          <a:xfrm>
            <a:off x="2277524" y="4538382"/>
            <a:ext cx="1923925" cy="1475725"/>
          </a:xfrm>
          <a:prstGeom prst="rect">
            <a:avLst/>
          </a:prstGeom>
          <a:solidFill>
            <a:schemeClr val="bg1"/>
          </a:solidFill>
          <a:ln>
            <a:solidFill>
              <a:schemeClr val="tx1"/>
            </a:solidFill>
          </a:ln>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H" sz="1798" b="0" i="0" u="none" strike="noStrike" kern="1200" cap="none" spc="0" normalizeH="0" baseline="0" noProof="0" dirty="0">
                <a:ln>
                  <a:noFill/>
                </a:ln>
                <a:solidFill>
                  <a:srgbClr val="0055A0"/>
                </a:solidFill>
                <a:effectLst/>
                <a:uLnTx/>
                <a:uFillTx/>
                <a:latin typeface="Arial"/>
                <a:ea typeface="+mn-ea"/>
                <a:cs typeface="+mn-cs"/>
              </a:rPr>
              <a:t>E</a:t>
            </a:r>
            <a:r>
              <a:rPr kumimoji="0" lang="en-CH" sz="1798" b="0" i="0" u="none" strike="noStrike" kern="1200" cap="none" spc="0" normalizeH="0" baseline="-25000" noProof="0" dirty="0">
                <a:ln>
                  <a:noFill/>
                </a:ln>
                <a:solidFill>
                  <a:srgbClr val="0055A0"/>
                </a:solidFill>
                <a:effectLst/>
                <a:uLnTx/>
                <a:uFillTx/>
                <a:latin typeface="Arial"/>
                <a:ea typeface="+mn-ea"/>
                <a:cs typeface="+mn-cs"/>
              </a:rPr>
              <a:t>M</a:t>
            </a:r>
            <a:r>
              <a:rPr kumimoji="0" lang="en-CH" sz="1798" b="0" i="0" u="none" strike="noStrike" kern="1200" cap="none" spc="0" normalizeH="0" baseline="0" noProof="0" dirty="0">
                <a:ln>
                  <a:noFill/>
                </a:ln>
                <a:solidFill>
                  <a:srgbClr val="0055A0"/>
                </a:solidFill>
                <a:effectLst/>
                <a:uLnTx/>
                <a:uFillTx/>
                <a:latin typeface="Arial"/>
                <a:ea typeface="+mn-ea"/>
                <a:cs typeface="+mn-cs"/>
              </a:rPr>
              <a:t> = 2.9 GJ</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CH" sz="1798" i="0" u="none" strike="noStrike" kern="1200" cap="none" spc="0" normalizeH="0" baseline="0" noProof="0" dirty="0">
                <a:ln>
                  <a:noFill/>
                </a:ln>
                <a:solidFill>
                  <a:srgbClr val="0055A0"/>
                </a:solidFill>
                <a:effectLst/>
                <a:uLnTx/>
                <a:uFillTx/>
                <a:latin typeface="Arial"/>
                <a:ea typeface="+mn-ea"/>
                <a:cs typeface="+mn-cs"/>
              </a:rPr>
              <a:t>T</a:t>
            </a:r>
            <a:r>
              <a:rPr kumimoji="0" lang="en-CH" sz="1798" i="0" u="none" strike="noStrike" kern="1200" cap="none" spc="0" normalizeH="0" baseline="-25000" noProof="0" dirty="0">
                <a:ln>
                  <a:noFill/>
                </a:ln>
                <a:solidFill>
                  <a:srgbClr val="0055A0"/>
                </a:solidFill>
                <a:effectLst/>
                <a:uLnTx/>
                <a:uFillTx/>
                <a:latin typeface="Arial"/>
                <a:ea typeface="+mn-ea"/>
                <a:cs typeface="+mn-cs"/>
              </a:rPr>
              <a:t>op</a:t>
            </a:r>
            <a:r>
              <a:rPr kumimoji="0" lang="en-CH" sz="1798" i="0" u="none" strike="noStrike" kern="1200" cap="none" spc="0" normalizeH="0" baseline="0" noProof="0" dirty="0">
                <a:ln>
                  <a:noFill/>
                </a:ln>
                <a:solidFill>
                  <a:srgbClr val="0055A0"/>
                </a:solidFill>
                <a:effectLst/>
                <a:uLnTx/>
                <a:uFillTx/>
                <a:latin typeface="Arial"/>
                <a:ea typeface="+mn-ea"/>
                <a:cs typeface="+mn-cs"/>
              </a:rPr>
              <a:t> = 4.2 K</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CH" sz="1798" b="0" i="0" u="none" strike="noStrike" kern="1200" cap="none" spc="0" normalizeH="0" baseline="0" noProof="0" dirty="0">
                <a:ln>
                  <a:noFill/>
                </a:ln>
                <a:solidFill>
                  <a:srgbClr val="0055A0"/>
                </a:solidFill>
                <a:effectLst/>
                <a:uLnTx/>
                <a:uFillTx/>
                <a:latin typeface="Arial"/>
                <a:ea typeface="+mn-ea"/>
                <a:cs typeface="+mn-cs"/>
              </a:rPr>
              <a:t>M</a:t>
            </a:r>
            <a:r>
              <a:rPr kumimoji="0" lang="en-CH" sz="1798" b="0" i="0" u="none" strike="noStrike" kern="1200" cap="none" spc="0" normalizeH="0" baseline="-25000" noProof="0" dirty="0">
                <a:ln>
                  <a:noFill/>
                </a:ln>
                <a:solidFill>
                  <a:srgbClr val="0055A0"/>
                </a:solidFill>
                <a:effectLst/>
                <a:uLnTx/>
                <a:uFillTx/>
                <a:latin typeface="Arial"/>
                <a:ea typeface="+mn-ea"/>
                <a:cs typeface="+mn-cs"/>
              </a:rPr>
              <a:t>coils</a:t>
            </a:r>
            <a:r>
              <a:rPr kumimoji="0" lang="en-CH" sz="1798" b="0" i="0" u="none" strike="noStrike" kern="1200" cap="none" spc="0" normalizeH="0" baseline="0" noProof="0" dirty="0">
                <a:ln>
                  <a:noFill/>
                </a:ln>
                <a:solidFill>
                  <a:srgbClr val="0055A0"/>
                </a:solidFill>
                <a:effectLst/>
                <a:uLnTx/>
                <a:uFillTx/>
                <a:latin typeface="Arial"/>
                <a:ea typeface="+mn-ea"/>
                <a:cs typeface="+mn-cs"/>
              </a:rPr>
              <a:t> = 200 tons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CH" sz="1798" b="0" i="0" u="none" strike="noStrike" kern="1200" cap="none" spc="0" normalizeH="0" baseline="0" noProof="0" dirty="0">
                <a:ln>
                  <a:noFill/>
                </a:ln>
                <a:solidFill>
                  <a:srgbClr val="0055A0"/>
                </a:solidFill>
                <a:effectLst/>
                <a:uLnTx/>
                <a:uFillTx/>
                <a:latin typeface="Arial"/>
                <a:ea typeface="+mn-ea"/>
                <a:cs typeface="+mn-cs"/>
              </a:rPr>
              <a:t>M</a:t>
            </a:r>
            <a:r>
              <a:rPr kumimoji="0" lang="en-CH" sz="1798" b="0" i="0" u="none" strike="noStrike" kern="1200" cap="none" spc="0" normalizeH="0" baseline="-25000" noProof="0" dirty="0">
                <a:ln>
                  <a:noFill/>
                </a:ln>
                <a:solidFill>
                  <a:srgbClr val="0055A0"/>
                </a:solidFill>
                <a:effectLst/>
                <a:uLnTx/>
                <a:uFillTx/>
                <a:latin typeface="Arial"/>
                <a:ea typeface="+mn-ea"/>
                <a:cs typeface="+mn-cs"/>
              </a:rPr>
              <a:t>shield</a:t>
            </a:r>
            <a:r>
              <a:rPr kumimoji="0" lang="en-CH" sz="1798" b="0" i="0" u="none" strike="noStrike" kern="1200" cap="none" spc="0" normalizeH="0" baseline="0" noProof="0" dirty="0">
                <a:ln>
                  <a:noFill/>
                </a:ln>
                <a:solidFill>
                  <a:srgbClr val="0055A0"/>
                </a:solidFill>
                <a:effectLst/>
                <a:uLnTx/>
                <a:uFillTx/>
                <a:latin typeface="Arial"/>
                <a:ea typeface="+mn-ea"/>
                <a:cs typeface="+mn-cs"/>
              </a:rPr>
              <a:t> = 300 tons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CH" sz="1798" b="0" i="0" u="none" strike="noStrike" kern="1200" cap="none" spc="0" normalizeH="0" baseline="0" noProof="0" dirty="0">
                <a:ln>
                  <a:noFill/>
                </a:ln>
                <a:solidFill>
                  <a:srgbClr val="0055A0"/>
                </a:solidFill>
                <a:effectLst/>
                <a:uLnTx/>
                <a:uFillTx/>
                <a:latin typeface="Arial"/>
                <a:ea typeface="+mn-ea"/>
                <a:cs typeface="+mn-cs"/>
              </a:rPr>
              <a:t>P = 12 MW</a:t>
            </a:r>
          </a:p>
        </p:txBody>
      </p:sp>
      <p:pic>
        <p:nvPicPr>
          <p:cNvPr id="11" name="Picture 10">
            <a:extLst>
              <a:ext uri="{FF2B5EF4-FFF2-40B4-BE49-F238E27FC236}">
                <a16:creationId xmlns:a16="http://schemas.microsoft.com/office/drawing/2014/main" id="{D29CA94E-9EC9-9193-B8A0-532BF657CC23}"/>
              </a:ext>
            </a:extLst>
          </p:cNvPr>
          <p:cNvPicPr>
            <a:picLocks noChangeAspect="1"/>
          </p:cNvPicPr>
          <p:nvPr/>
        </p:nvPicPr>
        <p:blipFill rotWithShape="1">
          <a:blip r:embed="rId3">
            <a:clrChange>
              <a:clrFrom>
                <a:srgbClr val="FFFFFF"/>
              </a:clrFrom>
              <a:clrTo>
                <a:srgbClr val="FFFFFF">
                  <a:alpha val="0"/>
                </a:srgbClr>
              </a:clrTo>
            </a:clrChange>
          </a:blip>
          <a:srcRect t="4621" r="4314"/>
          <a:stretch/>
        </p:blipFill>
        <p:spPr>
          <a:xfrm>
            <a:off x="642027" y="2052536"/>
            <a:ext cx="5544990" cy="2267562"/>
          </a:xfrm>
          <a:prstGeom prst="rect">
            <a:avLst/>
          </a:prstGeom>
        </p:spPr>
      </p:pic>
      <p:sp>
        <p:nvSpPr>
          <p:cNvPr id="12" name="TextBox 8">
            <a:extLst>
              <a:ext uri="{FF2B5EF4-FFF2-40B4-BE49-F238E27FC236}">
                <a16:creationId xmlns:a16="http://schemas.microsoft.com/office/drawing/2014/main" id="{AAEBB344-5A4E-C369-EC35-2B765A5C6E51}"/>
              </a:ext>
            </a:extLst>
          </p:cNvPr>
          <p:cNvSpPr txBox="1"/>
          <p:nvPr/>
        </p:nvSpPr>
        <p:spPr>
          <a:xfrm>
            <a:off x="7003872" y="4538383"/>
            <a:ext cx="2127505" cy="1475725"/>
          </a:xfrm>
          <a:prstGeom prst="rect">
            <a:avLst/>
          </a:prstGeom>
          <a:solidFill>
            <a:schemeClr val="bg1"/>
          </a:solidFill>
          <a:ln>
            <a:solidFill>
              <a:srgbClr val="FF0000"/>
            </a:solidFill>
          </a:ln>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914400">
              <a:defRPr/>
            </a:pPr>
            <a:r>
              <a:rPr lang="en-CH" sz="1798" dirty="0">
                <a:solidFill>
                  <a:srgbClr val="0055A0"/>
                </a:solidFill>
                <a:latin typeface="Arial"/>
              </a:rPr>
              <a:t>EM = 1 GJ</a:t>
            </a:r>
          </a:p>
          <a:p>
            <a:pPr defTabSz="914400">
              <a:defRPr/>
            </a:pPr>
            <a:r>
              <a:rPr lang="en-CH" sz="1798" dirty="0">
                <a:solidFill>
                  <a:srgbClr val="0055A0"/>
                </a:solidFill>
                <a:latin typeface="Arial"/>
              </a:rPr>
              <a:t>Top = 10…20 K</a:t>
            </a:r>
          </a:p>
          <a:p>
            <a:pPr defTabSz="914400">
              <a:defRPr/>
            </a:pPr>
            <a:r>
              <a:rPr lang="en-CH" sz="1798" dirty="0">
                <a:solidFill>
                  <a:srgbClr val="0055A0"/>
                </a:solidFill>
                <a:latin typeface="Arial"/>
              </a:rPr>
              <a:t>Mcoils = 110 tons</a:t>
            </a:r>
          </a:p>
          <a:p>
            <a:pPr defTabSz="914400">
              <a:defRPr/>
            </a:pPr>
            <a:r>
              <a:rPr lang="en-CH" sz="1798" dirty="0">
                <a:solidFill>
                  <a:srgbClr val="0055A0"/>
                </a:solidFill>
                <a:latin typeface="Arial"/>
              </a:rPr>
              <a:t>Mshield = 196 tons</a:t>
            </a:r>
          </a:p>
          <a:p>
            <a:pPr defTabSz="914400">
              <a:defRPr/>
            </a:pPr>
            <a:r>
              <a:rPr lang="en-CH" sz="1798" dirty="0">
                <a:solidFill>
                  <a:srgbClr val="0055A0"/>
                </a:solidFill>
                <a:latin typeface="Arial"/>
              </a:rPr>
              <a:t>P = 1 MW</a:t>
            </a:r>
          </a:p>
        </p:txBody>
      </p:sp>
      <p:pic>
        <p:nvPicPr>
          <p:cNvPr id="13" name="Picture 12">
            <a:extLst>
              <a:ext uri="{FF2B5EF4-FFF2-40B4-BE49-F238E27FC236}">
                <a16:creationId xmlns:a16="http://schemas.microsoft.com/office/drawing/2014/main" id="{31F9AA19-1E99-A379-176A-2C8A02F07DA0}"/>
              </a:ext>
            </a:extLst>
          </p:cNvPr>
          <p:cNvPicPr>
            <a:picLocks noChangeAspect="1"/>
          </p:cNvPicPr>
          <p:nvPr/>
        </p:nvPicPr>
        <p:blipFill rotWithShape="1">
          <a:blip r:embed="rId4">
            <a:clrChange>
              <a:clrFrom>
                <a:srgbClr val="FFFFFF"/>
              </a:clrFrom>
              <a:clrTo>
                <a:srgbClr val="FFFFFF">
                  <a:alpha val="0"/>
                </a:srgbClr>
              </a:clrTo>
            </a:clrChange>
          </a:blip>
          <a:srcRect l="-1" t="32822" r="-966" b="18508"/>
          <a:stretch/>
        </p:blipFill>
        <p:spPr>
          <a:xfrm>
            <a:off x="4772888" y="2320216"/>
            <a:ext cx="6675285" cy="1814039"/>
          </a:xfrm>
          <a:prstGeom prst="rect">
            <a:avLst/>
          </a:prstGeom>
        </p:spPr>
      </p:pic>
      <p:sp>
        <p:nvSpPr>
          <p:cNvPr id="15" name="TextBox 5">
            <a:extLst>
              <a:ext uri="{FF2B5EF4-FFF2-40B4-BE49-F238E27FC236}">
                <a16:creationId xmlns:a16="http://schemas.microsoft.com/office/drawing/2014/main" id="{E38A3B21-93F0-5F85-7907-3B2DA79D09D6}"/>
              </a:ext>
            </a:extLst>
          </p:cNvPr>
          <p:cNvSpPr txBox="1"/>
          <p:nvPr/>
        </p:nvSpPr>
        <p:spPr>
          <a:xfrm>
            <a:off x="9324862" y="5166568"/>
            <a:ext cx="1013419" cy="847540"/>
          </a:xfrm>
          <a:prstGeom prst="rect">
            <a:avLst/>
          </a:prstGeom>
          <a:solidFill>
            <a:schemeClr val="bg1"/>
          </a:solidFill>
          <a:ln>
            <a:solidFill>
              <a:schemeClr val="tx2"/>
            </a:solidFill>
          </a:ln>
          <a:effectLst>
            <a:outerShdw blurRad="50800" dist="38100" dir="2700000" algn="tl" rotWithShape="0">
              <a:prstClr val="black">
                <a:alpha val="40000"/>
              </a:prstClr>
            </a:outerShdw>
          </a:effectLst>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36" b="0" i="0" u="none" strike="noStrike" kern="1200" cap="none" spc="0" normalizeH="0" baseline="0" noProof="0" dirty="0">
                <a:ln>
                  <a:noFill/>
                </a:ln>
                <a:solidFill>
                  <a:srgbClr val="0055A0"/>
                </a:solidFill>
                <a:effectLst/>
                <a:uLnTx/>
                <a:uFillTx/>
                <a:latin typeface="Arial"/>
                <a:ea typeface="+mn-ea"/>
                <a:cs typeface="+mn-cs"/>
              </a:rPr>
              <a:t>IMCC</a:t>
            </a:r>
            <a:endParaRPr kumimoji="0" lang="en-CH" sz="1636" b="0" i="0" u="none" strike="noStrike" kern="1200" cap="none" spc="0" normalizeH="0" baseline="0" noProof="0" dirty="0">
              <a:ln>
                <a:noFill/>
              </a:ln>
              <a:solidFill>
                <a:srgbClr val="0055A0"/>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CH" sz="1636" b="0" i="0" u="none" strike="noStrike" kern="1200" cap="none" spc="0" normalizeH="0" baseline="0" noProof="0" dirty="0">
                <a:ln>
                  <a:noFill/>
                </a:ln>
                <a:solidFill>
                  <a:srgbClr val="FF0000"/>
                </a:solidFill>
                <a:effectLst/>
                <a:uLnTx/>
                <a:uFillTx/>
                <a:latin typeface="Arial"/>
                <a:ea typeface="+mn-ea"/>
                <a:cs typeface="+mn-cs"/>
              </a:rPr>
              <a:t>Proposal</a:t>
            </a:r>
            <a:endParaRPr kumimoji="0" lang="en-US" sz="1636" b="0" i="0" u="none" strike="noStrike" kern="1200" cap="none" spc="0" normalizeH="0" baseline="0" noProof="0" dirty="0">
              <a:ln>
                <a:noFill/>
              </a:ln>
              <a:solidFill>
                <a:srgbClr val="FF0000"/>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636" dirty="0">
                <a:solidFill>
                  <a:srgbClr val="FF0000"/>
                </a:solidFill>
                <a:latin typeface="Arial"/>
              </a:rPr>
              <a:t>(2023)</a:t>
            </a:r>
            <a:endParaRPr kumimoji="0" lang="en-CH" sz="1636" b="0" i="0" u="none" strike="noStrike" kern="1200" cap="none" spc="0" normalizeH="0" baseline="0" noProof="0" dirty="0">
              <a:ln>
                <a:noFill/>
              </a:ln>
              <a:solidFill>
                <a:srgbClr val="FF0000"/>
              </a:solidFill>
              <a:effectLst/>
              <a:uLnTx/>
              <a:uFillTx/>
              <a:latin typeface="Arial"/>
              <a:ea typeface="+mn-ea"/>
              <a:cs typeface="+mn-cs"/>
            </a:endParaRPr>
          </a:p>
        </p:txBody>
      </p:sp>
    </p:spTree>
    <p:extLst>
      <p:ext uri="{BB962C8B-B14F-4D97-AF65-F5344CB8AC3E}">
        <p14:creationId xmlns:p14="http://schemas.microsoft.com/office/powerpoint/2010/main" val="34490224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EAE08C25-45A8-E45D-DBFB-7279139C7E1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13100" y="3704984"/>
            <a:ext cx="1846592" cy="2549608"/>
          </a:xfrm>
          <a:prstGeom prst="rect">
            <a:avLst/>
          </a:prstGeom>
        </p:spPr>
      </p:pic>
      <p:sp>
        <p:nvSpPr>
          <p:cNvPr id="7" name="Content Placeholder 6">
            <a:extLst>
              <a:ext uri="{FF2B5EF4-FFF2-40B4-BE49-F238E27FC236}">
                <a16:creationId xmlns:a16="http://schemas.microsoft.com/office/drawing/2014/main" id="{1219B1DA-8A91-1241-CBFC-ADE7C50C6F1E}"/>
              </a:ext>
            </a:extLst>
          </p:cNvPr>
          <p:cNvSpPr>
            <a:spLocks noGrp="1"/>
          </p:cNvSpPr>
          <p:nvPr>
            <p:ph idx="1"/>
          </p:nvPr>
        </p:nvSpPr>
        <p:spPr/>
        <p:txBody>
          <a:bodyPr/>
          <a:lstStyle/>
          <a:p>
            <a:endParaRPr lang="en-GB"/>
          </a:p>
        </p:txBody>
      </p:sp>
      <p:sp>
        <p:nvSpPr>
          <p:cNvPr id="3" name="Title 2">
            <a:extLst>
              <a:ext uri="{FF2B5EF4-FFF2-40B4-BE49-F238E27FC236}">
                <a16:creationId xmlns:a16="http://schemas.microsoft.com/office/drawing/2014/main" id="{17EE3A7B-9C46-7EF3-C7EB-AB6B1D07D611}"/>
              </a:ext>
            </a:extLst>
          </p:cNvPr>
          <p:cNvSpPr>
            <a:spLocks noGrp="1"/>
          </p:cNvSpPr>
          <p:nvPr>
            <p:ph type="title"/>
          </p:nvPr>
        </p:nvSpPr>
        <p:spPr/>
        <p:txBody>
          <a:bodyPr>
            <a:normAutofit/>
          </a:bodyPr>
          <a:lstStyle/>
          <a:p>
            <a:r>
              <a:rPr lang="en-US" dirty="0"/>
              <a:t>New Technologies for sustainability - metamaterials</a:t>
            </a:r>
            <a:endParaRPr lang="en-GB" dirty="0"/>
          </a:p>
        </p:txBody>
      </p:sp>
      <p:sp>
        <p:nvSpPr>
          <p:cNvPr id="2" name="Date Placeholder 1">
            <a:extLst>
              <a:ext uri="{FF2B5EF4-FFF2-40B4-BE49-F238E27FC236}">
                <a16:creationId xmlns:a16="http://schemas.microsoft.com/office/drawing/2014/main" id="{96EC1039-A20D-9B41-3966-11DD8572E7DE}"/>
              </a:ext>
            </a:extLst>
          </p:cNvPr>
          <p:cNvSpPr>
            <a:spLocks noGrp="1"/>
          </p:cNvSpPr>
          <p:nvPr>
            <p:ph type="dt" sz="half" idx="10"/>
          </p:nvPr>
        </p:nvSpPr>
        <p:spPr/>
        <p:txBody>
          <a:bodyPr/>
          <a:lstStyle/>
          <a:p>
            <a:r>
              <a:rPr lang="en-US"/>
              <a:t>26 November 2024</a:t>
            </a:r>
            <a:endParaRPr lang="en-US" dirty="0"/>
          </a:p>
        </p:txBody>
      </p:sp>
      <p:sp>
        <p:nvSpPr>
          <p:cNvPr id="5" name="Footer Placeholder 4">
            <a:extLst>
              <a:ext uri="{FF2B5EF4-FFF2-40B4-BE49-F238E27FC236}">
                <a16:creationId xmlns:a16="http://schemas.microsoft.com/office/drawing/2014/main" id="{3408ECE2-7F5B-DEC6-BA18-E8B63C70AF10}"/>
              </a:ext>
            </a:extLst>
          </p:cNvPr>
          <p:cNvSpPr>
            <a:spLocks noGrp="1"/>
          </p:cNvSpPr>
          <p:nvPr>
            <p:ph type="ftr" sz="quarter" idx="11"/>
          </p:nvPr>
        </p:nvSpPr>
        <p:spPr/>
        <p:txBody>
          <a:bodyPr/>
          <a:lstStyle/>
          <a:p>
            <a:r>
              <a:rPr lang="en-GB"/>
              <a:t>R. Losito | Sustainability at CERN now and future | UK-HEP Forum | Abingdon</a:t>
            </a:r>
            <a:endParaRPr lang="en-US" dirty="0"/>
          </a:p>
        </p:txBody>
      </p:sp>
      <p:sp>
        <p:nvSpPr>
          <p:cNvPr id="6" name="Slide Number Placeholder 5">
            <a:extLst>
              <a:ext uri="{FF2B5EF4-FFF2-40B4-BE49-F238E27FC236}">
                <a16:creationId xmlns:a16="http://schemas.microsoft.com/office/drawing/2014/main" id="{24F2BE4B-BAB0-B80F-547D-A707712F93E6}"/>
              </a:ext>
            </a:extLst>
          </p:cNvPr>
          <p:cNvSpPr>
            <a:spLocks noGrp="1"/>
          </p:cNvSpPr>
          <p:nvPr>
            <p:ph type="sldNum" sz="quarter" idx="12"/>
          </p:nvPr>
        </p:nvSpPr>
        <p:spPr/>
        <p:txBody>
          <a:bodyPr/>
          <a:lstStyle/>
          <a:p>
            <a:fld id="{36B5EA5A-BC32-A742-B11B-8E7414D5B535}" type="slidenum">
              <a:rPr lang="en-US" smtClean="0"/>
              <a:pPr/>
              <a:t>44</a:t>
            </a:fld>
            <a:endParaRPr lang="en-US" dirty="0"/>
          </a:p>
        </p:txBody>
      </p:sp>
      <p:pic>
        <p:nvPicPr>
          <p:cNvPr id="1028" name="Picture 4" descr="Metamaterial Invisibility Cloaks ">
            <a:extLst>
              <a:ext uri="{FF2B5EF4-FFF2-40B4-BE49-F238E27FC236}">
                <a16:creationId xmlns:a16="http://schemas.microsoft.com/office/drawing/2014/main" id="{B2585453-26F7-9702-9AC1-2847991621F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03525" y="1066208"/>
            <a:ext cx="3932481" cy="2455654"/>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84FD9458-DFA5-BA71-3979-8BB4DB0416BB}"/>
              </a:ext>
            </a:extLst>
          </p:cNvPr>
          <p:cNvSpPr txBox="1"/>
          <p:nvPr/>
        </p:nvSpPr>
        <p:spPr>
          <a:xfrm>
            <a:off x="8800186" y="3536289"/>
            <a:ext cx="2172614" cy="161583"/>
          </a:xfrm>
          <a:prstGeom prst="rect">
            <a:avLst/>
          </a:prstGeom>
          <a:noFill/>
        </p:spPr>
        <p:txBody>
          <a:bodyPr wrap="square" lIns="0" tIns="0" rIns="0" bIns="0" rtlCol="0">
            <a:spAutoFit/>
          </a:bodyPr>
          <a:lstStyle/>
          <a:p>
            <a:pPr algn="l"/>
            <a:r>
              <a:rPr lang="en-US" sz="1050" dirty="0">
                <a:hlinkClick r:id="rId4"/>
              </a:rPr>
              <a:t>Source of the picture</a:t>
            </a:r>
            <a:endParaRPr lang="en-GB" sz="1050" dirty="0"/>
          </a:p>
        </p:txBody>
      </p:sp>
      <p:pic>
        <p:nvPicPr>
          <p:cNvPr id="9" name="Picture 8">
            <a:extLst>
              <a:ext uri="{FF2B5EF4-FFF2-40B4-BE49-F238E27FC236}">
                <a16:creationId xmlns:a16="http://schemas.microsoft.com/office/drawing/2014/main" id="{9837D235-9B4F-FB84-4CFD-AC0431D30AFB}"/>
              </a:ext>
            </a:extLst>
          </p:cNvPr>
          <p:cNvPicPr>
            <a:picLocks noChangeAspect="1"/>
          </p:cNvPicPr>
          <p:nvPr/>
        </p:nvPicPr>
        <p:blipFill>
          <a:blip r:embed="rId5"/>
          <a:stretch>
            <a:fillRect/>
          </a:stretch>
        </p:blipFill>
        <p:spPr>
          <a:xfrm>
            <a:off x="4590033" y="3705186"/>
            <a:ext cx="3927511" cy="2194419"/>
          </a:xfrm>
          <a:prstGeom prst="rect">
            <a:avLst/>
          </a:prstGeom>
        </p:spPr>
      </p:pic>
      <p:sp>
        <p:nvSpPr>
          <p:cNvPr id="10" name="Rectangle 9">
            <a:extLst>
              <a:ext uri="{FF2B5EF4-FFF2-40B4-BE49-F238E27FC236}">
                <a16:creationId xmlns:a16="http://schemas.microsoft.com/office/drawing/2014/main" id="{0CD355F0-6332-1CAF-A4C3-E0707749FFE9}"/>
              </a:ext>
            </a:extLst>
          </p:cNvPr>
          <p:cNvSpPr/>
          <p:nvPr/>
        </p:nvSpPr>
        <p:spPr>
          <a:xfrm>
            <a:off x="6687451" y="4848839"/>
            <a:ext cx="532079" cy="742401"/>
          </a:xfrm>
          <a:prstGeom prst="rect">
            <a:avLst/>
          </a:prstGeom>
          <a:solidFill>
            <a:srgbClr val="00B0F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100"/>
          </a:p>
        </p:txBody>
      </p:sp>
      <p:sp>
        <p:nvSpPr>
          <p:cNvPr id="11" name="TextBox 10">
            <a:extLst>
              <a:ext uri="{FF2B5EF4-FFF2-40B4-BE49-F238E27FC236}">
                <a16:creationId xmlns:a16="http://schemas.microsoft.com/office/drawing/2014/main" id="{4C40D38E-8369-D2B9-7153-1B353E2738C8}"/>
              </a:ext>
            </a:extLst>
          </p:cNvPr>
          <p:cNvSpPr txBox="1"/>
          <p:nvPr/>
        </p:nvSpPr>
        <p:spPr bwMode="auto">
          <a:xfrm>
            <a:off x="7366730" y="4919957"/>
            <a:ext cx="913936" cy="600164"/>
          </a:xfrm>
          <a:prstGeom prst="rect">
            <a:avLst/>
          </a:prstGeom>
          <a:noFill/>
        </p:spPr>
        <p:txBody>
          <a:bodyPr wrap="square" rtlCol="0">
            <a:spAutoFit/>
          </a:bodyPr>
          <a:lstStyle/>
          <a:p>
            <a:pPr algn="ctr"/>
            <a:r>
              <a:rPr lang="en-US" sz="1100" dirty="0"/>
              <a:t>Meta-conductive regime</a:t>
            </a:r>
            <a:endParaRPr lang="en-GB" sz="1100" dirty="0"/>
          </a:p>
        </p:txBody>
      </p:sp>
      <p:pic>
        <p:nvPicPr>
          <p:cNvPr id="12" name="Picture 11">
            <a:extLst>
              <a:ext uri="{FF2B5EF4-FFF2-40B4-BE49-F238E27FC236}">
                <a16:creationId xmlns:a16="http://schemas.microsoft.com/office/drawing/2014/main" id="{2964ED5A-F305-92BA-88D0-1AE4D65B82DE}"/>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278537" y="3896519"/>
            <a:ext cx="3980726" cy="2304631"/>
          </a:xfrm>
          <a:prstGeom prst="rect">
            <a:avLst/>
          </a:prstGeom>
        </p:spPr>
      </p:pic>
      <p:pic>
        <p:nvPicPr>
          <p:cNvPr id="14" name="Picture 13" descr="A close-up of a circular object&#10;&#10;Description automatically generated">
            <a:extLst>
              <a:ext uri="{FF2B5EF4-FFF2-40B4-BE49-F238E27FC236}">
                <a16:creationId xmlns:a16="http://schemas.microsoft.com/office/drawing/2014/main" id="{11ACCF7F-115C-E788-BEE3-B6B153D0982C}"/>
              </a:ext>
            </a:extLst>
          </p:cNvPr>
          <p:cNvPicPr>
            <a:picLocks noChangeAspect="1"/>
          </p:cNvPicPr>
          <p:nvPr/>
        </p:nvPicPr>
        <p:blipFill>
          <a:blip r:embed="rId7"/>
          <a:stretch>
            <a:fillRect/>
          </a:stretch>
        </p:blipFill>
        <p:spPr>
          <a:xfrm>
            <a:off x="1098123" y="1066207"/>
            <a:ext cx="4382044" cy="2455654"/>
          </a:xfrm>
          <a:prstGeom prst="rect">
            <a:avLst/>
          </a:prstGeom>
        </p:spPr>
      </p:pic>
      <p:sp>
        <p:nvSpPr>
          <p:cNvPr id="18" name="TextBox 17">
            <a:extLst>
              <a:ext uri="{FF2B5EF4-FFF2-40B4-BE49-F238E27FC236}">
                <a16:creationId xmlns:a16="http://schemas.microsoft.com/office/drawing/2014/main" id="{9A2600DA-17C1-EC51-B000-39E77369B956}"/>
              </a:ext>
            </a:extLst>
          </p:cNvPr>
          <p:cNvSpPr txBox="1"/>
          <p:nvPr/>
        </p:nvSpPr>
        <p:spPr>
          <a:xfrm>
            <a:off x="2574101" y="3543228"/>
            <a:ext cx="2172614" cy="161583"/>
          </a:xfrm>
          <a:prstGeom prst="rect">
            <a:avLst/>
          </a:prstGeom>
          <a:noFill/>
        </p:spPr>
        <p:txBody>
          <a:bodyPr wrap="square" lIns="0" tIns="0" rIns="0" bIns="0" rtlCol="0">
            <a:spAutoFit/>
          </a:bodyPr>
          <a:lstStyle/>
          <a:p>
            <a:pPr algn="l"/>
            <a:r>
              <a:rPr lang="en-US" sz="1050" dirty="0">
                <a:hlinkClick r:id="rId8"/>
              </a:rPr>
              <a:t>Source of the picture</a:t>
            </a:r>
            <a:endParaRPr lang="en-GB" sz="1050" dirty="0"/>
          </a:p>
        </p:txBody>
      </p:sp>
      <p:sp>
        <p:nvSpPr>
          <p:cNvPr id="19" name="TextBox 18">
            <a:extLst>
              <a:ext uri="{FF2B5EF4-FFF2-40B4-BE49-F238E27FC236}">
                <a16:creationId xmlns:a16="http://schemas.microsoft.com/office/drawing/2014/main" id="{85BA4472-CBCC-6D0A-610B-D08350A40606}"/>
              </a:ext>
            </a:extLst>
          </p:cNvPr>
          <p:cNvSpPr txBox="1"/>
          <p:nvPr/>
        </p:nvSpPr>
        <p:spPr>
          <a:xfrm>
            <a:off x="6687451" y="6065995"/>
            <a:ext cx="2172614" cy="161583"/>
          </a:xfrm>
          <a:prstGeom prst="rect">
            <a:avLst/>
          </a:prstGeom>
          <a:noFill/>
        </p:spPr>
        <p:txBody>
          <a:bodyPr wrap="square" lIns="0" tIns="0" rIns="0" bIns="0" rtlCol="0">
            <a:spAutoFit/>
          </a:bodyPr>
          <a:lstStyle/>
          <a:p>
            <a:pPr algn="l"/>
            <a:r>
              <a:rPr lang="en-US" sz="1050" dirty="0"/>
              <a:t>Courtesy C. Zannini</a:t>
            </a:r>
            <a:endParaRPr lang="en-GB" sz="1050" dirty="0"/>
          </a:p>
        </p:txBody>
      </p:sp>
      <p:sp>
        <p:nvSpPr>
          <p:cNvPr id="20" name="Oval 19">
            <a:extLst>
              <a:ext uri="{FF2B5EF4-FFF2-40B4-BE49-F238E27FC236}">
                <a16:creationId xmlns:a16="http://schemas.microsoft.com/office/drawing/2014/main" id="{DC458319-A421-EB2B-01FE-F0AD1B746641}"/>
              </a:ext>
            </a:extLst>
          </p:cNvPr>
          <p:cNvSpPr/>
          <p:nvPr/>
        </p:nvSpPr>
        <p:spPr>
          <a:xfrm>
            <a:off x="10058400" y="3767684"/>
            <a:ext cx="328067" cy="309191"/>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Oval 20">
            <a:extLst>
              <a:ext uri="{FF2B5EF4-FFF2-40B4-BE49-F238E27FC236}">
                <a16:creationId xmlns:a16="http://schemas.microsoft.com/office/drawing/2014/main" id="{BB1272EF-5054-DD9D-C566-7885A3E9CA16}"/>
              </a:ext>
            </a:extLst>
          </p:cNvPr>
          <p:cNvSpPr/>
          <p:nvPr/>
        </p:nvSpPr>
        <p:spPr>
          <a:xfrm>
            <a:off x="10120060" y="5602300"/>
            <a:ext cx="328067" cy="309191"/>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3497934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5"/>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0"/>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animBg="1"/>
      <p:bldP spid="11" grpId="0"/>
      <p:bldP spid="20" grpId="0" animBg="1"/>
      <p:bldP spid="21"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FD1E707-98DE-40EC-1224-9F4D9612FF6B}"/>
              </a:ext>
            </a:extLst>
          </p:cNvPr>
          <p:cNvSpPr>
            <a:spLocks noGrp="1"/>
          </p:cNvSpPr>
          <p:nvPr>
            <p:ph type="ctrTitle"/>
          </p:nvPr>
        </p:nvSpPr>
        <p:spPr/>
        <p:txBody>
          <a:bodyPr/>
          <a:lstStyle/>
          <a:p>
            <a:r>
              <a:rPr lang="en-US" dirty="0"/>
              <a:t>Thank you for your attention!</a:t>
            </a:r>
            <a:endParaRPr lang="en-GB" dirty="0"/>
          </a:p>
        </p:txBody>
      </p:sp>
      <p:sp>
        <p:nvSpPr>
          <p:cNvPr id="2" name="Content Placeholder 1">
            <a:extLst>
              <a:ext uri="{FF2B5EF4-FFF2-40B4-BE49-F238E27FC236}">
                <a16:creationId xmlns:a16="http://schemas.microsoft.com/office/drawing/2014/main" id="{A663D90D-A602-1747-9FD6-D28799151206}"/>
              </a:ext>
            </a:extLst>
          </p:cNvPr>
          <p:cNvSpPr>
            <a:spLocks noGrp="1"/>
          </p:cNvSpPr>
          <p:nvPr>
            <p:ph type="subTitle" idx="1"/>
          </p:nvPr>
        </p:nvSpPr>
        <p:spPr/>
        <p:txBody>
          <a:bodyPr/>
          <a:lstStyle/>
          <a:p>
            <a:pPr marL="342900" indent="-342900">
              <a:buFont typeface="Arial" panose="020B0604020202020204" pitchFamily="34" charset="0"/>
              <a:buChar char="•"/>
            </a:pPr>
            <a:endParaRPr lang="en-GB" dirty="0"/>
          </a:p>
        </p:txBody>
      </p:sp>
      <p:sp>
        <p:nvSpPr>
          <p:cNvPr id="5" name="Footer Placeholder 4">
            <a:extLst>
              <a:ext uri="{FF2B5EF4-FFF2-40B4-BE49-F238E27FC236}">
                <a16:creationId xmlns:a16="http://schemas.microsoft.com/office/drawing/2014/main" id="{F6736CE5-8B11-7A14-31BB-38688ADD293F}"/>
              </a:ext>
            </a:extLst>
          </p:cNvPr>
          <p:cNvSpPr>
            <a:spLocks noGrp="1"/>
          </p:cNvSpPr>
          <p:nvPr>
            <p:ph type="ftr" sz="quarter" idx="11"/>
          </p:nvPr>
        </p:nvSpPr>
        <p:spPr/>
        <p:txBody>
          <a:bodyPr/>
          <a:lstStyle/>
          <a:p>
            <a:r>
              <a:rPr lang="en-GB"/>
              <a:t>R. Losito | Sustainability at CERN now and future | UK-HEP Forum | Abingdon</a:t>
            </a:r>
            <a:endParaRPr lang="en-US" dirty="0"/>
          </a:p>
        </p:txBody>
      </p:sp>
      <p:sp>
        <p:nvSpPr>
          <p:cNvPr id="6" name="Slide Number Placeholder 5">
            <a:extLst>
              <a:ext uri="{FF2B5EF4-FFF2-40B4-BE49-F238E27FC236}">
                <a16:creationId xmlns:a16="http://schemas.microsoft.com/office/drawing/2014/main" id="{9C6075B8-AB0A-E958-8421-F8875ED9F435}"/>
              </a:ext>
            </a:extLst>
          </p:cNvPr>
          <p:cNvSpPr>
            <a:spLocks noGrp="1"/>
          </p:cNvSpPr>
          <p:nvPr>
            <p:ph type="sldNum" sz="quarter" idx="12"/>
          </p:nvPr>
        </p:nvSpPr>
        <p:spPr/>
        <p:txBody>
          <a:bodyPr/>
          <a:lstStyle/>
          <a:p>
            <a:fld id="{36B5EA5A-BC32-A742-B11B-8E7414D5B535}" type="slidenum">
              <a:rPr lang="en-US" smtClean="0"/>
              <a:pPr/>
              <a:t>45</a:t>
            </a:fld>
            <a:endParaRPr lang="en-US" dirty="0"/>
          </a:p>
        </p:txBody>
      </p:sp>
      <p:sp>
        <p:nvSpPr>
          <p:cNvPr id="7" name="Date Placeholder 6">
            <a:extLst>
              <a:ext uri="{FF2B5EF4-FFF2-40B4-BE49-F238E27FC236}">
                <a16:creationId xmlns:a16="http://schemas.microsoft.com/office/drawing/2014/main" id="{70FBFEB2-44A9-B5F9-EE71-111FA43E5C80}"/>
              </a:ext>
            </a:extLst>
          </p:cNvPr>
          <p:cNvSpPr>
            <a:spLocks noGrp="1"/>
          </p:cNvSpPr>
          <p:nvPr>
            <p:ph type="dt" sz="half" idx="10"/>
          </p:nvPr>
        </p:nvSpPr>
        <p:spPr/>
        <p:txBody>
          <a:bodyPr/>
          <a:lstStyle/>
          <a:p>
            <a:r>
              <a:rPr lang="en-US"/>
              <a:t>26 November 2024</a:t>
            </a:r>
            <a:endParaRPr lang="en-US" dirty="0"/>
          </a:p>
        </p:txBody>
      </p:sp>
    </p:spTree>
    <p:extLst>
      <p:ext uri="{BB962C8B-B14F-4D97-AF65-F5344CB8AC3E}">
        <p14:creationId xmlns:p14="http://schemas.microsoft.com/office/powerpoint/2010/main" val="375414780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6D7CE42-85F5-B572-9609-6E4659CBD983}"/>
              </a:ext>
            </a:extLst>
          </p:cNvPr>
          <p:cNvSpPr>
            <a:spLocks noGrp="1"/>
          </p:cNvSpPr>
          <p:nvPr>
            <p:ph type="title"/>
          </p:nvPr>
        </p:nvSpPr>
        <p:spPr/>
        <p:txBody>
          <a:bodyPr/>
          <a:lstStyle/>
          <a:p>
            <a:r>
              <a:rPr lang="en-US" dirty="0"/>
              <a:t>Trainings available at CERN</a:t>
            </a:r>
            <a:br>
              <a:rPr lang="en-US" dirty="0"/>
            </a:br>
            <a:r>
              <a:rPr lang="en-US" sz="2000" i="1" dirty="0"/>
              <a:t>(if you have a CERN account…)</a:t>
            </a:r>
            <a:r>
              <a:rPr lang="en-US" i="1" dirty="0"/>
              <a:t> </a:t>
            </a:r>
            <a:endParaRPr lang="en-GB" i="1" dirty="0"/>
          </a:p>
        </p:txBody>
      </p:sp>
      <p:sp>
        <p:nvSpPr>
          <p:cNvPr id="9" name="Text Placeholder 8">
            <a:extLst>
              <a:ext uri="{FF2B5EF4-FFF2-40B4-BE49-F238E27FC236}">
                <a16:creationId xmlns:a16="http://schemas.microsoft.com/office/drawing/2014/main" id="{D2CE48EB-B96E-3B1F-A493-2059288D357F}"/>
              </a:ext>
            </a:extLst>
          </p:cNvPr>
          <p:cNvSpPr>
            <a:spLocks noGrp="1"/>
          </p:cNvSpPr>
          <p:nvPr>
            <p:ph type="body" idx="1"/>
          </p:nvPr>
        </p:nvSpPr>
        <p:spPr/>
        <p:txBody>
          <a:bodyPr/>
          <a:lstStyle/>
          <a:p>
            <a:r>
              <a:rPr lang="en-US" dirty="0">
                <a:solidFill>
                  <a:srgbClr val="C00000"/>
                </a:solidFill>
              </a:rPr>
              <a:t>LCA Training</a:t>
            </a:r>
            <a:endParaRPr lang="en-GB" dirty="0">
              <a:solidFill>
                <a:srgbClr val="C00000"/>
              </a:solidFill>
            </a:endParaRPr>
          </a:p>
        </p:txBody>
      </p:sp>
      <p:pic>
        <p:nvPicPr>
          <p:cNvPr id="13" name="Content Placeholder 12">
            <a:extLst>
              <a:ext uri="{FF2B5EF4-FFF2-40B4-BE49-F238E27FC236}">
                <a16:creationId xmlns:a16="http://schemas.microsoft.com/office/drawing/2014/main" id="{0D9F7A84-B697-F669-CB4A-5EFCCFCA4FD2}"/>
              </a:ext>
            </a:extLst>
          </p:cNvPr>
          <p:cNvPicPr>
            <a:picLocks noGrp="1" noChangeAspect="1"/>
          </p:cNvPicPr>
          <p:nvPr>
            <p:ph sz="half" idx="2"/>
          </p:nvPr>
        </p:nvPicPr>
        <p:blipFill>
          <a:blip r:embed="rId2"/>
          <a:stretch>
            <a:fillRect/>
          </a:stretch>
        </p:blipFill>
        <p:spPr>
          <a:xfrm>
            <a:off x="735013" y="2403475"/>
            <a:ext cx="3524249" cy="3524249"/>
          </a:xfrm>
          <a:prstGeom prst="rect">
            <a:avLst/>
          </a:prstGeom>
        </p:spPr>
      </p:pic>
      <p:sp>
        <p:nvSpPr>
          <p:cNvPr id="11" name="Text Placeholder 10">
            <a:extLst>
              <a:ext uri="{FF2B5EF4-FFF2-40B4-BE49-F238E27FC236}">
                <a16:creationId xmlns:a16="http://schemas.microsoft.com/office/drawing/2014/main" id="{685EB704-29A2-3364-38CF-D175F5B31BFC}"/>
              </a:ext>
            </a:extLst>
          </p:cNvPr>
          <p:cNvSpPr>
            <a:spLocks noGrp="1"/>
          </p:cNvSpPr>
          <p:nvPr>
            <p:ph type="body" sz="quarter" idx="3"/>
          </p:nvPr>
        </p:nvSpPr>
        <p:spPr/>
        <p:txBody>
          <a:bodyPr/>
          <a:lstStyle/>
          <a:p>
            <a:r>
              <a:rPr lang="en-US" dirty="0">
                <a:solidFill>
                  <a:srgbClr val="C00000"/>
                </a:solidFill>
              </a:rPr>
              <a:t>Responsible Procurement Training</a:t>
            </a:r>
            <a:endParaRPr lang="en-GB" dirty="0">
              <a:solidFill>
                <a:srgbClr val="C00000"/>
              </a:solidFill>
            </a:endParaRPr>
          </a:p>
        </p:txBody>
      </p:sp>
      <p:sp>
        <p:nvSpPr>
          <p:cNvPr id="5" name="Footer Placeholder 4">
            <a:extLst>
              <a:ext uri="{FF2B5EF4-FFF2-40B4-BE49-F238E27FC236}">
                <a16:creationId xmlns:a16="http://schemas.microsoft.com/office/drawing/2014/main" id="{88E8F429-0E25-8F38-82E7-407E938F278A}"/>
              </a:ext>
            </a:extLst>
          </p:cNvPr>
          <p:cNvSpPr>
            <a:spLocks noGrp="1"/>
          </p:cNvSpPr>
          <p:nvPr>
            <p:ph type="ftr" sz="quarter" idx="11"/>
          </p:nvPr>
        </p:nvSpPr>
        <p:spPr/>
        <p:txBody>
          <a:bodyPr/>
          <a:lstStyle/>
          <a:p>
            <a:r>
              <a:rPr lang="en-GB"/>
              <a:t>R. Losito | Sustainability at CERN now and future | UK-HEP Forum | Abingdon</a:t>
            </a:r>
            <a:endParaRPr lang="en-US" dirty="0"/>
          </a:p>
        </p:txBody>
      </p:sp>
      <p:sp>
        <p:nvSpPr>
          <p:cNvPr id="6" name="Slide Number Placeholder 5">
            <a:extLst>
              <a:ext uri="{FF2B5EF4-FFF2-40B4-BE49-F238E27FC236}">
                <a16:creationId xmlns:a16="http://schemas.microsoft.com/office/drawing/2014/main" id="{0F5F6363-2A54-41E8-FFE6-6241FE5FC5BB}"/>
              </a:ext>
            </a:extLst>
          </p:cNvPr>
          <p:cNvSpPr>
            <a:spLocks noGrp="1"/>
          </p:cNvSpPr>
          <p:nvPr>
            <p:ph type="sldNum" sz="quarter" idx="12"/>
          </p:nvPr>
        </p:nvSpPr>
        <p:spPr/>
        <p:txBody>
          <a:bodyPr/>
          <a:lstStyle/>
          <a:p>
            <a:fld id="{36B5EA5A-BC32-A742-B11B-8E7414D5B535}" type="slidenum">
              <a:rPr lang="en-US" smtClean="0"/>
              <a:pPr/>
              <a:t>46</a:t>
            </a:fld>
            <a:endParaRPr lang="en-US" dirty="0"/>
          </a:p>
        </p:txBody>
      </p:sp>
      <p:pic>
        <p:nvPicPr>
          <p:cNvPr id="14" name="Content Placeholder 13" descr="A qr code on a white background&#10;&#10;Description automatically generated">
            <a:extLst>
              <a:ext uri="{FF2B5EF4-FFF2-40B4-BE49-F238E27FC236}">
                <a16:creationId xmlns:a16="http://schemas.microsoft.com/office/drawing/2014/main" id="{DA3FAE28-237C-FEC4-E202-FA4678AB43D4}"/>
              </a:ext>
            </a:extLst>
          </p:cNvPr>
          <p:cNvPicPr>
            <a:picLocks noGrp="1" noChangeAspect="1"/>
          </p:cNvPicPr>
          <p:nvPr>
            <p:ph sz="quarter" idx="4"/>
          </p:nvPr>
        </p:nvPicPr>
        <p:blipFill>
          <a:blip r:embed="rId3"/>
          <a:stretch>
            <a:fillRect/>
          </a:stretch>
        </p:blipFill>
        <p:spPr>
          <a:xfrm>
            <a:off x="7215981" y="2546350"/>
            <a:ext cx="3524250" cy="3524250"/>
          </a:xfrm>
          <a:prstGeom prst="rect">
            <a:avLst/>
          </a:prstGeom>
        </p:spPr>
      </p:pic>
      <p:sp>
        <p:nvSpPr>
          <p:cNvPr id="2" name="Date Placeholder 1">
            <a:extLst>
              <a:ext uri="{FF2B5EF4-FFF2-40B4-BE49-F238E27FC236}">
                <a16:creationId xmlns:a16="http://schemas.microsoft.com/office/drawing/2014/main" id="{CD4E1C9E-40FD-D0FC-E584-95DA1A5E1DC7}"/>
              </a:ext>
            </a:extLst>
          </p:cNvPr>
          <p:cNvSpPr>
            <a:spLocks noGrp="1"/>
          </p:cNvSpPr>
          <p:nvPr>
            <p:ph type="dt" sz="half" idx="10"/>
          </p:nvPr>
        </p:nvSpPr>
        <p:spPr/>
        <p:txBody>
          <a:bodyPr/>
          <a:lstStyle/>
          <a:p>
            <a:r>
              <a:rPr lang="en-US"/>
              <a:t>26 November 2024</a:t>
            </a:r>
            <a:endParaRPr lang="en-US" dirty="0"/>
          </a:p>
        </p:txBody>
      </p:sp>
    </p:spTree>
    <p:extLst>
      <p:ext uri="{BB962C8B-B14F-4D97-AF65-F5344CB8AC3E}">
        <p14:creationId xmlns:p14="http://schemas.microsoft.com/office/powerpoint/2010/main" val="34718827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C0C0955-F5E9-EDEF-6D57-3704E0C0DD36}"/>
              </a:ext>
            </a:extLst>
          </p:cNvPr>
          <p:cNvSpPr>
            <a:spLocks noGrp="1"/>
          </p:cNvSpPr>
          <p:nvPr>
            <p:ph type="ctrTitle"/>
          </p:nvPr>
        </p:nvSpPr>
        <p:spPr/>
        <p:txBody>
          <a:bodyPr/>
          <a:lstStyle/>
          <a:p>
            <a:r>
              <a:rPr lang="en-US" dirty="0"/>
              <a:t>SPARE</a:t>
            </a:r>
            <a:endParaRPr lang="en-GB" dirty="0"/>
          </a:p>
        </p:txBody>
      </p:sp>
      <p:sp>
        <p:nvSpPr>
          <p:cNvPr id="8" name="Subtitle 7">
            <a:extLst>
              <a:ext uri="{FF2B5EF4-FFF2-40B4-BE49-F238E27FC236}">
                <a16:creationId xmlns:a16="http://schemas.microsoft.com/office/drawing/2014/main" id="{1ECECE9A-531C-8D49-6440-8DB083B08B5E}"/>
              </a:ext>
            </a:extLst>
          </p:cNvPr>
          <p:cNvSpPr>
            <a:spLocks noGrp="1"/>
          </p:cNvSpPr>
          <p:nvPr>
            <p:ph type="subTitle" idx="1"/>
          </p:nvPr>
        </p:nvSpPr>
        <p:spPr/>
        <p:txBody>
          <a:bodyPr/>
          <a:lstStyle/>
          <a:p>
            <a:endParaRPr lang="en-GB"/>
          </a:p>
        </p:txBody>
      </p:sp>
      <p:sp>
        <p:nvSpPr>
          <p:cNvPr id="5" name="Footer Placeholder 4">
            <a:extLst>
              <a:ext uri="{FF2B5EF4-FFF2-40B4-BE49-F238E27FC236}">
                <a16:creationId xmlns:a16="http://schemas.microsoft.com/office/drawing/2014/main" id="{8ED3A694-5D7F-890F-B40E-31126751FF26}"/>
              </a:ext>
            </a:extLst>
          </p:cNvPr>
          <p:cNvSpPr>
            <a:spLocks noGrp="1"/>
          </p:cNvSpPr>
          <p:nvPr>
            <p:ph type="ftr" sz="quarter" idx="11"/>
          </p:nvPr>
        </p:nvSpPr>
        <p:spPr/>
        <p:txBody>
          <a:bodyPr/>
          <a:lstStyle/>
          <a:p>
            <a:r>
              <a:rPr lang="en-GB"/>
              <a:t>R. Losito | Sustainability at CERN now and future | UK-HEP Forum | Abingdon</a:t>
            </a:r>
            <a:endParaRPr lang="en-US" dirty="0"/>
          </a:p>
        </p:txBody>
      </p:sp>
      <p:sp>
        <p:nvSpPr>
          <p:cNvPr id="6" name="Slide Number Placeholder 5">
            <a:extLst>
              <a:ext uri="{FF2B5EF4-FFF2-40B4-BE49-F238E27FC236}">
                <a16:creationId xmlns:a16="http://schemas.microsoft.com/office/drawing/2014/main" id="{7FA7605C-2BE7-A2BF-48FC-E7635984C47F}"/>
              </a:ext>
            </a:extLst>
          </p:cNvPr>
          <p:cNvSpPr>
            <a:spLocks noGrp="1"/>
          </p:cNvSpPr>
          <p:nvPr>
            <p:ph type="sldNum" sz="quarter" idx="12"/>
          </p:nvPr>
        </p:nvSpPr>
        <p:spPr/>
        <p:txBody>
          <a:bodyPr/>
          <a:lstStyle/>
          <a:p>
            <a:fld id="{36B5EA5A-BC32-A742-B11B-8E7414D5B535}" type="slidenum">
              <a:rPr lang="en-US" smtClean="0"/>
              <a:pPr/>
              <a:t>47</a:t>
            </a:fld>
            <a:endParaRPr lang="en-US" dirty="0"/>
          </a:p>
        </p:txBody>
      </p:sp>
      <p:sp>
        <p:nvSpPr>
          <p:cNvPr id="2" name="Date Placeholder 1">
            <a:extLst>
              <a:ext uri="{FF2B5EF4-FFF2-40B4-BE49-F238E27FC236}">
                <a16:creationId xmlns:a16="http://schemas.microsoft.com/office/drawing/2014/main" id="{CFC34770-C958-BF03-2771-9A0F931F6890}"/>
              </a:ext>
            </a:extLst>
          </p:cNvPr>
          <p:cNvSpPr>
            <a:spLocks noGrp="1"/>
          </p:cNvSpPr>
          <p:nvPr>
            <p:ph type="dt" sz="half" idx="10"/>
          </p:nvPr>
        </p:nvSpPr>
        <p:spPr/>
        <p:txBody>
          <a:bodyPr/>
          <a:lstStyle/>
          <a:p>
            <a:r>
              <a:rPr lang="en-US"/>
              <a:t>26 November 2024</a:t>
            </a:r>
            <a:endParaRPr lang="en-US" dirty="0"/>
          </a:p>
        </p:txBody>
      </p:sp>
    </p:spTree>
    <p:extLst>
      <p:ext uri="{BB962C8B-B14F-4D97-AF65-F5344CB8AC3E}">
        <p14:creationId xmlns:p14="http://schemas.microsoft.com/office/powerpoint/2010/main" val="425252479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47C9FBC-F8FF-39A3-DAAB-D560FA1D8734}"/>
              </a:ext>
            </a:extLst>
          </p:cNvPr>
          <p:cNvSpPr>
            <a:spLocks noGrp="1"/>
          </p:cNvSpPr>
          <p:nvPr>
            <p:ph idx="1"/>
          </p:nvPr>
        </p:nvSpPr>
        <p:spPr>
          <a:xfrm>
            <a:off x="407988" y="1124744"/>
            <a:ext cx="11376024" cy="4608512"/>
          </a:xfrm>
        </p:spPr>
        <p:txBody>
          <a:bodyPr/>
          <a:lstStyle/>
          <a:p>
            <a:pPr marL="342900" lvl="1" indent="-342900">
              <a:lnSpc>
                <a:spcPct val="90000"/>
              </a:lnSpc>
              <a:spcBef>
                <a:spcPts val="1800"/>
              </a:spcBef>
              <a:spcAft>
                <a:spcPts val="400"/>
              </a:spcAft>
              <a:buClr>
                <a:srgbClr val="002060"/>
              </a:buClr>
              <a:buFont typeface="Wingdings" pitchFamily="2" charset="2"/>
              <a:buChar char="§"/>
              <a:defRPr/>
            </a:pPr>
            <a:r>
              <a:rPr lang="fr-CH" sz="2100" b="1" dirty="0" err="1">
                <a:solidFill>
                  <a:schemeClr val="tx2"/>
                </a:solidFill>
              </a:rPr>
              <a:t>Electricity</a:t>
            </a:r>
            <a:r>
              <a:rPr lang="fr-CH" sz="2100" b="1" dirty="0">
                <a:solidFill>
                  <a:schemeClr val="tx2"/>
                </a:solidFill>
              </a:rPr>
              <a:t> </a:t>
            </a:r>
            <a:r>
              <a:rPr lang="fr-CH" sz="2100" b="1" dirty="0" err="1">
                <a:solidFill>
                  <a:schemeClr val="tx2"/>
                </a:solidFill>
              </a:rPr>
              <a:t>consumption</a:t>
            </a:r>
            <a:r>
              <a:rPr lang="fr-CH" sz="2100" b="1" dirty="0">
                <a:solidFill>
                  <a:schemeClr val="tx2"/>
                </a:solidFill>
              </a:rPr>
              <a:t> breakdown</a:t>
            </a:r>
          </a:p>
        </p:txBody>
      </p:sp>
      <p:sp>
        <p:nvSpPr>
          <p:cNvPr id="3" name="Title 2">
            <a:extLst>
              <a:ext uri="{FF2B5EF4-FFF2-40B4-BE49-F238E27FC236}">
                <a16:creationId xmlns:a16="http://schemas.microsoft.com/office/drawing/2014/main" id="{C530331C-599E-B1A2-B104-8402429D6B0C}"/>
              </a:ext>
            </a:extLst>
          </p:cNvPr>
          <p:cNvSpPr>
            <a:spLocks noGrp="1"/>
          </p:cNvSpPr>
          <p:nvPr>
            <p:ph type="title"/>
          </p:nvPr>
        </p:nvSpPr>
        <p:spPr/>
        <p:txBody>
          <a:bodyPr/>
          <a:lstStyle/>
          <a:p>
            <a:r>
              <a:rPr lang="en-US" dirty="0"/>
              <a:t>CERN’s electricity consumption</a:t>
            </a:r>
          </a:p>
        </p:txBody>
      </p:sp>
      <p:sp>
        <p:nvSpPr>
          <p:cNvPr id="5" name="Footer Placeholder 4">
            <a:extLst>
              <a:ext uri="{FF2B5EF4-FFF2-40B4-BE49-F238E27FC236}">
                <a16:creationId xmlns:a16="http://schemas.microsoft.com/office/drawing/2014/main" id="{AC7F6C7E-4EAD-6720-A594-54048A2C3017}"/>
              </a:ext>
            </a:extLst>
          </p:cNvPr>
          <p:cNvSpPr>
            <a:spLocks noGrp="1"/>
          </p:cNvSpPr>
          <p:nvPr>
            <p:ph type="ftr" sz="quarter" idx="11"/>
          </p:nvPr>
        </p:nvSpPr>
        <p:spPr/>
        <p:txBody>
          <a:bodyPr/>
          <a:lstStyle/>
          <a:p>
            <a:r>
              <a:rPr lang="en-GB"/>
              <a:t>R. Losito | Sustainability at CERN now and future | UK-HEP Forum | Abingdon</a:t>
            </a:r>
            <a:endParaRPr lang="en-US" dirty="0"/>
          </a:p>
        </p:txBody>
      </p:sp>
      <p:sp>
        <p:nvSpPr>
          <p:cNvPr id="6" name="Slide Number Placeholder 5">
            <a:extLst>
              <a:ext uri="{FF2B5EF4-FFF2-40B4-BE49-F238E27FC236}">
                <a16:creationId xmlns:a16="http://schemas.microsoft.com/office/drawing/2014/main" id="{472C3346-C74B-3496-8824-487C60832EE2}"/>
              </a:ext>
            </a:extLst>
          </p:cNvPr>
          <p:cNvSpPr>
            <a:spLocks noGrp="1"/>
          </p:cNvSpPr>
          <p:nvPr>
            <p:ph type="sldNum" sz="quarter" idx="12"/>
          </p:nvPr>
        </p:nvSpPr>
        <p:spPr/>
        <p:txBody>
          <a:bodyPr/>
          <a:lstStyle/>
          <a:p>
            <a:fld id="{36B5EA5A-BC32-A742-B11B-8E7414D5B535}" type="slidenum">
              <a:rPr lang="en-US" smtClean="0"/>
              <a:pPr/>
              <a:t>48</a:t>
            </a:fld>
            <a:endParaRPr lang="en-US" dirty="0"/>
          </a:p>
        </p:txBody>
      </p:sp>
      <p:sp>
        <p:nvSpPr>
          <p:cNvPr id="7" name="ZoneTexte 6">
            <a:extLst>
              <a:ext uri="{FF2B5EF4-FFF2-40B4-BE49-F238E27FC236}">
                <a16:creationId xmlns:a16="http://schemas.microsoft.com/office/drawing/2014/main" id="{23E844DB-9EF3-4D41-25A8-83BCD7138B1F}"/>
              </a:ext>
            </a:extLst>
          </p:cNvPr>
          <p:cNvSpPr txBox="1"/>
          <p:nvPr/>
        </p:nvSpPr>
        <p:spPr>
          <a:xfrm>
            <a:off x="449117" y="5005990"/>
            <a:ext cx="11334895" cy="1325940"/>
          </a:xfrm>
          <a:prstGeom prst="rect">
            <a:avLst/>
          </a:prstGeom>
          <a:noFill/>
        </p:spPr>
        <p:txBody>
          <a:bodyPr wrap="square">
            <a:spAutoFit/>
          </a:bodyPr>
          <a:lstStyle/>
          <a:p>
            <a:pPr marL="323992" lvl="1" algn="ctr" defTabSz="914377">
              <a:lnSpc>
                <a:spcPct val="150000"/>
              </a:lnSpc>
              <a:spcBef>
                <a:spcPts val="500"/>
              </a:spcBef>
              <a:spcAft>
                <a:spcPts val="300"/>
              </a:spcAft>
              <a:buClr>
                <a:srgbClr val="002060"/>
              </a:buClr>
              <a:buSzPct val="100000"/>
              <a:defRPr/>
            </a:pPr>
            <a:r>
              <a:rPr lang="fr-CH" dirty="0" err="1">
                <a:solidFill>
                  <a:schemeClr val="tx2"/>
                </a:solidFill>
              </a:rPr>
              <a:t>Electricity</a:t>
            </a:r>
            <a:r>
              <a:rPr lang="fr-CH" dirty="0">
                <a:solidFill>
                  <a:schemeClr val="tx2"/>
                </a:solidFill>
              </a:rPr>
              <a:t> </a:t>
            </a:r>
            <a:r>
              <a:rPr lang="fr-CH" dirty="0" err="1">
                <a:solidFill>
                  <a:schemeClr val="tx2"/>
                </a:solidFill>
              </a:rPr>
              <a:t>consumption</a:t>
            </a:r>
            <a:r>
              <a:rPr lang="fr-CH" dirty="0">
                <a:solidFill>
                  <a:schemeClr val="tx2"/>
                </a:solidFill>
              </a:rPr>
              <a:t> </a:t>
            </a:r>
            <a:r>
              <a:rPr lang="fr-CH" dirty="0" err="1">
                <a:solidFill>
                  <a:schemeClr val="tx2"/>
                </a:solidFill>
              </a:rPr>
              <a:t>monitored</a:t>
            </a:r>
            <a:r>
              <a:rPr lang="fr-CH" dirty="0">
                <a:solidFill>
                  <a:schemeClr val="tx2"/>
                </a:solidFill>
              </a:rPr>
              <a:t> </a:t>
            </a:r>
            <a:r>
              <a:rPr lang="fr-CH" dirty="0" err="1">
                <a:solidFill>
                  <a:schemeClr val="tx2"/>
                </a:solidFill>
              </a:rPr>
              <a:t>through</a:t>
            </a:r>
            <a:r>
              <a:rPr lang="fr-CH" dirty="0">
                <a:solidFill>
                  <a:schemeClr val="tx2"/>
                </a:solidFill>
              </a:rPr>
              <a:t> 300+ </a:t>
            </a:r>
            <a:r>
              <a:rPr lang="fr-CH" dirty="0" err="1">
                <a:solidFill>
                  <a:schemeClr val="tx2"/>
                </a:solidFill>
              </a:rPr>
              <a:t>measuring</a:t>
            </a:r>
            <a:r>
              <a:rPr lang="fr-CH" dirty="0">
                <a:solidFill>
                  <a:schemeClr val="tx2"/>
                </a:solidFill>
              </a:rPr>
              <a:t> </a:t>
            </a:r>
            <a:r>
              <a:rPr lang="fr-CH" dirty="0" err="1">
                <a:solidFill>
                  <a:schemeClr val="tx2"/>
                </a:solidFill>
              </a:rPr>
              <a:t>devices</a:t>
            </a:r>
            <a:endParaRPr lang="fr-CH" dirty="0">
              <a:solidFill>
                <a:schemeClr val="tx2"/>
              </a:solidFill>
            </a:endParaRPr>
          </a:p>
          <a:p>
            <a:pPr marL="323992" lvl="1" algn="ctr" defTabSz="914377">
              <a:lnSpc>
                <a:spcPct val="150000"/>
              </a:lnSpc>
              <a:spcAft>
                <a:spcPts val="300"/>
              </a:spcAft>
              <a:buClr>
                <a:srgbClr val="002060"/>
              </a:buClr>
              <a:buSzPct val="100000"/>
              <a:defRPr/>
            </a:pPr>
            <a:r>
              <a:rPr lang="fr-CH" dirty="0" err="1">
                <a:solidFill>
                  <a:schemeClr val="tx2"/>
                </a:solidFill>
              </a:rPr>
              <a:t>Measurements</a:t>
            </a:r>
            <a:r>
              <a:rPr lang="fr-CH" dirty="0">
                <a:solidFill>
                  <a:schemeClr val="tx2"/>
                </a:solidFill>
              </a:rPr>
              <a:t> </a:t>
            </a:r>
            <a:r>
              <a:rPr lang="fr-CH" dirty="0" err="1">
                <a:solidFill>
                  <a:schemeClr val="tx2"/>
                </a:solidFill>
              </a:rPr>
              <a:t>available</a:t>
            </a:r>
            <a:r>
              <a:rPr lang="fr-CH" dirty="0">
                <a:solidFill>
                  <a:schemeClr val="tx2"/>
                </a:solidFill>
              </a:rPr>
              <a:t> on </a:t>
            </a:r>
            <a:r>
              <a:rPr lang="fr-CH" b="1" dirty="0" err="1">
                <a:solidFill>
                  <a:schemeClr val="tx2"/>
                </a:solidFill>
              </a:rPr>
              <a:t>WebEnergy</a:t>
            </a:r>
            <a:r>
              <a:rPr lang="fr-CH" b="1" dirty="0">
                <a:solidFill>
                  <a:schemeClr val="tx2"/>
                </a:solidFill>
              </a:rPr>
              <a:t> </a:t>
            </a:r>
            <a:r>
              <a:rPr lang="fr-CH" b="1" dirty="0" err="1">
                <a:solidFill>
                  <a:schemeClr val="tx2"/>
                </a:solidFill>
              </a:rPr>
              <a:t>tool</a:t>
            </a:r>
            <a:r>
              <a:rPr lang="fr-CH" dirty="0">
                <a:solidFill>
                  <a:schemeClr val="tx2"/>
                </a:solidFill>
              </a:rPr>
              <a:t>, </a:t>
            </a:r>
            <a:r>
              <a:rPr lang="fr-CH" dirty="0" err="1">
                <a:solidFill>
                  <a:schemeClr val="tx2"/>
                </a:solidFill>
              </a:rPr>
              <a:t>developed</a:t>
            </a:r>
            <a:r>
              <a:rPr lang="fr-CH" dirty="0">
                <a:solidFill>
                  <a:schemeClr val="tx2"/>
                </a:solidFill>
              </a:rPr>
              <a:t> </a:t>
            </a:r>
            <a:r>
              <a:rPr lang="fr-CH" dirty="0" err="1">
                <a:solidFill>
                  <a:schemeClr val="tx2"/>
                </a:solidFill>
              </a:rPr>
              <a:t>internally</a:t>
            </a:r>
            <a:r>
              <a:rPr lang="fr-CH" dirty="0">
                <a:solidFill>
                  <a:schemeClr val="tx2"/>
                </a:solidFill>
              </a:rPr>
              <a:t> and </a:t>
            </a:r>
            <a:r>
              <a:rPr lang="fr-CH" dirty="0" err="1">
                <a:solidFill>
                  <a:schemeClr val="tx2"/>
                </a:solidFill>
              </a:rPr>
              <a:t>also</a:t>
            </a:r>
            <a:r>
              <a:rPr lang="fr-CH" dirty="0">
                <a:solidFill>
                  <a:schemeClr val="tx2"/>
                </a:solidFill>
              </a:rPr>
              <a:t> </a:t>
            </a:r>
            <a:r>
              <a:rPr lang="fr-CH" dirty="0" err="1">
                <a:solidFill>
                  <a:schemeClr val="tx2"/>
                </a:solidFill>
              </a:rPr>
              <a:t>used</a:t>
            </a:r>
            <a:r>
              <a:rPr lang="fr-CH" dirty="0">
                <a:solidFill>
                  <a:schemeClr val="tx2"/>
                </a:solidFill>
              </a:rPr>
              <a:t> for short and long-</a:t>
            </a:r>
            <a:r>
              <a:rPr lang="fr-CH" dirty="0" err="1">
                <a:solidFill>
                  <a:schemeClr val="tx2"/>
                </a:solidFill>
              </a:rPr>
              <a:t>term</a:t>
            </a:r>
            <a:r>
              <a:rPr lang="fr-CH" dirty="0">
                <a:solidFill>
                  <a:schemeClr val="tx2"/>
                </a:solidFill>
              </a:rPr>
              <a:t> </a:t>
            </a:r>
            <a:r>
              <a:rPr lang="fr-CH" dirty="0" err="1">
                <a:solidFill>
                  <a:schemeClr val="tx2"/>
                </a:solidFill>
              </a:rPr>
              <a:t>forecasting</a:t>
            </a:r>
            <a:r>
              <a:rPr lang="fr-CH" dirty="0">
                <a:solidFill>
                  <a:schemeClr val="tx2"/>
                </a:solidFill>
              </a:rPr>
              <a:t> (</a:t>
            </a:r>
            <a:r>
              <a:rPr lang="fr-CH" dirty="0" err="1">
                <a:solidFill>
                  <a:schemeClr val="tx2"/>
                </a:solidFill>
              </a:rPr>
              <a:t>see</a:t>
            </a:r>
            <a:r>
              <a:rPr lang="fr-CH" dirty="0">
                <a:solidFill>
                  <a:schemeClr val="tx2"/>
                </a:solidFill>
              </a:rPr>
              <a:t> </a:t>
            </a:r>
            <a:r>
              <a:rPr lang="fr-CH" b="1" dirty="0">
                <a:solidFill>
                  <a:schemeClr val="tx2"/>
                </a:solidFill>
              </a:rPr>
              <a:t>energy.cern.ch</a:t>
            </a:r>
            <a:r>
              <a:rPr lang="fr-CH" dirty="0">
                <a:solidFill>
                  <a:schemeClr val="tx2"/>
                </a:solidFill>
              </a:rPr>
              <a:t>, </a:t>
            </a:r>
            <a:r>
              <a:rPr lang="fr-CH" dirty="0" err="1">
                <a:solidFill>
                  <a:schemeClr val="tx2"/>
                </a:solidFill>
              </a:rPr>
              <a:t>available</a:t>
            </a:r>
            <a:r>
              <a:rPr lang="fr-CH" dirty="0">
                <a:solidFill>
                  <a:schemeClr val="tx2"/>
                </a:solidFill>
              </a:rPr>
              <a:t> to </a:t>
            </a:r>
            <a:r>
              <a:rPr lang="fr-CH" dirty="0" err="1">
                <a:solidFill>
                  <a:schemeClr val="tx2"/>
                </a:solidFill>
              </a:rPr>
              <a:t>everyone</a:t>
            </a:r>
            <a:r>
              <a:rPr lang="fr-CH" dirty="0">
                <a:solidFill>
                  <a:schemeClr val="tx2"/>
                </a:solidFill>
              </a:rPr>
              <a:t> </a:t>
            </a:r>
            <a:r>
              <a:rPr lang="fr-CH" dirty="0" err="1">
                <a:solidFill>
                  <a:schemeClr val="tx2"/>
                </a:solidFill>
              </a:rPr>
              <a:t>with</a:t>
            </a:r>
            <a:r>
              <a:rPr lang="fr-CH" dirty="0">
                <a:solidFill>
                  <a:schemeClr val="tx2"/>
                </a:solidFill>
              </a:rPr>
              <a:t> a CERN </a:t>
            </a:r>
            <a:r>
              <a:rPr lang="fr-CH" dirty="0" err="1">
                <a:solidFill>
                  <a:schemeClr val="tx2"/>
                </a:solidFill>
              </a:rPr>
              <a:t>account</a:t>
            </a:r>
            <a:r>
              <a:rPr lang="fr-CH" dirty="0">
                <a:solidFill>
                  <a:schemeClr val="tx2"/>
                </a:solidFill>
              </a:rPr>
              <a:t>)</a:t>
            </a:r>
          </a:p>
        </p:txBody>
      </p:sp>
      <p:pic>
        <p:nvPicPr>
          <p:cNvPr id="8" name="Image 7">
            <a:extLst>
              <a:ext uri="{FF2B5EF4-FFF2-40B4-BE49-F238E27FC236}">
                <a16:creationId xmlns:a16="http://schemas.microsoft.com/office/drawing/2014/main" id="{AA2535EC-319B-D398-940F-2E4B7B11EA3B}"/>
              </a:ext>
            </a:extLst>
          </p:cNvPr>
          <p:cNvPicPr>
            <a:picLocks noChangeAspect="1"/>
          </p:cNvPicPr>
          <p:nvPr/>
        </p:nvPicPr>
        <p:blipFill>
          <a:blip r:embed="rId2"/>
          <a:stretch>
            <a:fillRect/>
          </a:stretch>
        </p:blipFill>
        <p:spPr>
          <a:xfrm>
            <a:off x="147411" y="1543443"/>
            <a:ext cx="6915984" cy="3381525"/>
          </a:xfrm>
          <a:prstGeom prst="rect">
            <a:avLst/>
          </a:prstGeom>
        </p:spPr>
      </p:pic>
      <p:sp>
        <p:nvSpPr>
          <p:cNvPr id="10" name="ZoneTexte 9">
            <a:extLst>
              <a:ext uri="{FF2B5EF4-FFF2-40B4-BE49-F238E27FC236}">
                <a16:creationId xmlns:a16="http://schemas.microsoft.com/office/drawing/2014/main" id="{F79E0F40-93AE-77B5-6D6D-0B47CCF4E25A}"/>
              </a:ext>
            </a:extLst>
          </p:cNvPr>
          <p:cNvSpPr txBox="1"/>
          <p:nvPr/>
        </p:nvSpPr>
        <p:spPr>
          <a:xfrm>
            <a:off x="7487916" y="958668"/>
            <a:ext cx="4512652" cy="584775"/>
          </a:xfrm>
          <a:prstGeom prst="rect">
            <a:avLst/>
          </a:prstGeom>
          <a:noFill/>
        </p:spPr>
        <p:txBody>
          <a:bodyPr wrap="square">
            <a:spAutoFit/>
          </a:bodyPr>
          <a:lstStyle/>
          <a:p>
            <a:pPr algn="ctr"/>
            <a:r>
              <a:rPr lang="fr-CH" sz="1600" dirty="0" err="1">
                <a:solidFill>
                  <a:srgbClr val="002060"/>
                </a:solidFill>
              </a:rPr>
              <a:t>CERN’s</a:t>
            </a:r>
            <a:r>
              <a:rPr lang="fr-CH" sz="1600" dirty="0">
                <a:solidFill>
                  <a:srgbClr val="002060"/>
                </a:solidFill>
              </a:rPr>
              <a:t> </a:t>
            </a:r>
            <a:r>
              <a:rPr lang="fr-CH" sz="1600" dirty="0" err="1">
                <a:solidFill>
                  <a:srgbClr val="002060"/>
                </a:solidFill>
              </a:rPr>
              <a:t>electricity</a:t>
            </a:r>
            <a:r>
              <a:rPr lang="fr-CH" sz="1600" dirty="0">
                <a:solidFill>
                  <a:srgbClr val="002060"/>
                </a:solidFill>
              </a:rPr>
              <a:t> </a:t>
            </a:r>
            <a:r>
              <a:rPr lang="fr-CH" sz="1600" dirty="0" err="1">
                <a:solidFill>
                  <a:srgbClr val="002060"/>
                </a:solidFill>
              </a:rPr>
              <a:t>consumption</a:t>
            </a:r>
            <a:r>
              <a:rPr lang="fr-CH" sz="1600" dirty="0">
                <a:solidFill>
                  <a:srgbClr val="002060"/>
                </a:solidFill>
              </a:rPr>
              <a:t> breakdown</a:t>
            </a:r>
          </a:p>
          <a:p>
            <a:pPr algn="ctr"/>
            <a:r>
              <a:rPr lang="fr-CH" sz="1600" dirty="0">
                <a:solidFill>
                  <a:srgbClr val="002060"/>
                </a:solidFill>
              </a:rPr>
              <a:t>Run2+Run3 </a:t>
            </a:r>
            <a:r>
              <a:rPr lang="fr-CH" sz="1600" dirty="0" err="1">
                <a:solidFill>
                  <a:srgbClr val="002060"/>
                </a:solidFill>
              </a:rPr>
              <a:t>average</a:t>
            </a:r>
            <a:r>
              <a:rPr lang="fr-CH" sz="1600" dirty="0">
                <a:solidFill>
                  <a:srgbClr val="002060"/>
                </a:solidFill>
              </a:rPr>
              <a:t> – Total : 1’180 GWh</a:t>
            </a:r>
            <a:endParaRPr lang="fr-FR" sz="1600" dirty="0">
              <a:solidFill>
                <a:srgbClr val="002060"/>
              </a:solidFill>
            </a:endParaRPr>
          </a:p>
        </p:txBody>
      </p:sp>
      <p:pic>
        <p:nvPicPr>
          <p:cNvPr id="11" name="Image 10">
            <a:extLst>
              <a:ext uri="{FF2B5EF4-FFF2-40B4-BE49-F238E27FC236}">
                <a16:creationId xmlns:a16="http://schemas.microsoft.com/office/drawing/2014/main" id="{93B671B8-027F-9178-407D-24B162B353BC}"/>
              </a:ext>
            </a:extLst>
          </p:cNvPr>
          <p:cNvPicPr>
            <a:picLocks noChangeAspect="1"/>
          </p:cNvPicPr>
          <p:nvPr/>
        </p:nvPicPr>
        <p:blipFill>
          <a:blip r:embed="rId3"/>
          <a:srcRect l="11141" r="14635" b="6281"/>
          <a:stretch/>
        </p:blipFill>
        <p:spPr>
          <a:xfrm>
            <a:off x="7303314" y="1624465"/>
            <a:ext cx="4881855" cy="3219481"/>
          </a:xfrm>
          <a:prstGeom prst="rect">
            <a:avLst/>
          </a:prstGeom>
        </p:spPr>
      </p:pic>
      <p:sp>
        <p:nvSpPr>
          <p:cNvPr id="9" name="Date Placeholder 8">
            <a:extLst>
              <a:ext uri="{FF2B5EF4-FFF2-40B4-BE49-F238E27FC236}">
                <a16:creationId xmlns:a16="http://schemas.microsoft.com/office/drawing/2014/main" id="{7BC74D35-032D-391B-C2DD-5F42E3DE52CA}"/>
              </a:ext>
            </a:extLst>
          </p:cNvPr>
          <p:cNvSpPr>
            <a:spLocks noGrp="1"/>
          </p:cNvSpPr>
          <p:nvPr>
            <p:ph type="dt" sz="half" idx="10"/>
          </p:nvPr>
        </p:nvSpPr>
        <p:spPr/>
        <p:txBody>
          <a:bodyPr/>
          <a:lstStyle/>
          <a:p>
            <a:r>
              <a:rPr lang="en-US"/>
              <a:t>26 November 2024</a:t>
            </a:r>
            <a:endParaRPr lang="en-US" dirty="0"/>
          </a:p>
        </p:txBody>
      </p:sp>
    </p:spTree>
    <p:extLst>
      <p:ext uri="{BB962C8B-B14F-4D97-AF65-F5344CB8AC3E}">
        <p14:creationId xmlns:p14="http://schemas.microsoft.com/office/powerpoint/2010/main" val="9520929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4" name="Title 1"/>
          <p:cNvSpPr>
            <a:spLocks noGrp="1"/>
          </p:cNvSpPr>
          <p:nvPr>
            <p:ph type="title"/>
          </p:nvPr>
        </p:nvSpPr>
        <p:spPr bwMode="auto">
          <a:xfrm>
            <a:off x="407989" y="373593"/>
            <a:ext cx="6476288" cy="1065742"/>
          </a:xfrm>
        </p:spPr>
        <p:txBody>
          <a:bodyPr/>
          <a:lstStyle/>
          <a:p>
            <a:pPr>
              <a:defRPr/>
            </a:pPr>
            <a:r>
              <a:rPr lang="en-US" dirty="0">
                <a:solidFill>
                  <a:srgbClr val="FF0000"/>
                </a:solidFill>
              </a:rPr>
              <a:t>BETTER:</a:t>
            </a:r>
            <a:r>
              <a:rPr lang="en-US" dirty="0"/>
              <a:t> </a:t>
            </a:r>
            <a:r>
              <a:rPr dirty="0"/>
              <a:t>Forecasts &amp; </a:t>
            </a:r>
            <a:r>
              <a:rPr lang="en-US" dirty="0"/>
              <a:t>awareness</a:t>
            </a:r>
            <a:endParaRPr dirty="0"/>
          </a:p>
        </p:txBody>
      </p:sp>
      <p:sp>
        <p:nvSpPr>
          <p:cNvPr id="3" name="Content Placeholder 2">
            <a:extLst>
              <a:ext uri="{FF2B5EF4-FFF2-40B4-BE49-F238E27FC236}">
                <a16:creationId xmlns:a16="http://schemas.microsoft.com/office/drawing/2014/main" id="{232D3023-18EF-FF86-6D1D-F104F382E804}"/>
              </a:ext>
            </a:extLst>
          </p:cNvPr>
          <p:cNvSpPr>
            <a:spLocks noGrp="1"/>
          </p:cNvSpPr>
          <p:nvPr>
            <p:ph sz="half" idx="1"/>
          </p:nvPr>
        </p:nvSpPr>
        <p:spPr/>
        <p:txBody>
          <a:bodyPr/>
          <a:lstStyle/>
          <a:p>
            <a:pPr marL="342900" indent="-342900">
              <a:buFont typeface="Arial" panose="020B0604020202020204" pitchFamily="34" charset="0"/>
              <a:buChar char="•"/>
            </a:pPr>
            <a:r>
              <a:rPr lang="en-US" dirty="0"/>
              <a:t>In order to raise awareness, already since years the line management (group leaders, equipment owners) receive a “virtual” invoice for the equipment under their responsibility </a:t>
            </a:r>
            <a:endParaRPr lang="it-IT" dirty="0"/>
          </a:p>
          <a:p>
            <a:pPr marL="342900" indent="-342900">
              <a:buFont typeface="Arial" panose="020B0604020202020204" pitchFamily="34" charset="0"/>
              <a:buChar char="•"/>
            </a:pPr>
            <a:r>
              <a:rPr lang="it-IT" dirty="0"/>
              <a:t>It is virtual in the sense that groups are not charged with the mentioned cost, but gives them a sense of the impact of their work, and the possibility to follow up along the years. </a:t>
            </a:r>
            <a:endParaRPr lang="en-US" dirty="0"/>
          </a:p>
        </p:txBody>
      </p:sp>
      <p:sp>
        <p:nvSpPr>
          <p:cNvPr id="6" name="Footer Placeholder 8"/>
          <p:cNvSpPr>
            <a:spLocks noGrp="1"/>
          </p:cNvSpPr>
          <p:nvPr>
            <p:ph type="ftr" sz="quarter" idx="11"/>
          </p:nvPr>
        </p:nvSpPr>
        <p:spPr bwMode="auto"/>
        <p:txBody>
          <a:bodyPr/>
          <a:lstStyle/>
          <a:p>
            <a:pPr>
              <a:defRPr/>
            </a:pPr>
            <a:r>
              <a:rPr lang="en-GB"/>
              <a:t>R. Losito | Sustainability at CERN now and future | UK-HEP Forum | Abingdon</a:t>
            </a:r>
            <a:endParaRPr lang="it-IT" sz="1000" kern="1200" dirty="0">
              <a:solidFill>
                <a:schemeClr val="bg1"/>
              </a:solidFill>
              <a:latin typeface="+mn-lt"/>
              <a:ea typeface="+mn-ea"/>
              <a:cs typeface="+mn-cs"/>
            </a:endParaRPr>
          </a:p>
        </p:txBody>
      </p:sp>
      <p:sp>
        <p:nvSpPr>
          <p:cNvPr id="7" name="Slide Number Placeholder 9"/>
          <p:cNvSpPr>
            <a:spLocks noGrp="1"/>
          </p:cNvSpPr>
          <p:nvPr>
            <p:ph type="sldNum" sz="quarter" idx="12"/>
          </p:nvPr>
        </p:nvSpPr>
        <p:spPr bwMode="auto"/>
        <p:txBody>
          <a:bodyPr/>
          <a:lstStyle/>
          <a:p>
            <a:pPr>
              <a:defRPr/>
            </a:pPr>
            <a:fld id="{341342C1-E374-5F4A-D159-02E133E23AE7}" type="slidenum">
              <a:rPr lang="en-US"/>
              <a:t>49</a:t>
            </a:fld>
            <a:endParaRPr lang="en-US"/>
          </a:p>
        </p:txBody>
      </p:sp>
      <p:pic>
        <p:nvPicPr>
          <p:cNvPr id="24" name="Content Placeholder 23" descr="A screenshot of a computer&#10;&#10;Description automatically generated">
            <a:extLst>
              <a:ext uri="{FF2B5EF4-FFF2-40B4-BE49-F238E27FC236}">
                <a16:creationId xmlns:a16="http://schemas.microsoft.com/office/drawing/2014/main" id="{3441C7EB-1182-DF81-DB2F-A3A8984AB75A}"/>
              </a:ext>
            </a:extLst>
          </p:cNvPr>
          <p:cNvPicPr>
            <a:picLocks noGrp="1" noChangeAspect="1"/>
          </p:cNvPicPr>
          <p:nvPr>
            <p:ph sz="half" idx="2"/>
          </p:nvPr>
        </p:nvPicPr>
        <p:blipFill>
          <a:blip r:embed="rId2"/>
          <a:stretch>
            <a:fillRect/>
          </a:stretch>
        </p:blipFill>
        <p:spPr>
          <a:xfrm>
            <a:off x="6978709" y="40159"/>
            <a:ext cx="5213291" cy="6817841"/>
          </a:xfrm>
          <a:ln>
            <a:solidFill>
              <a:srgbClr val="002060"/>
            </a:solidFill>
          </a:ln>
        </p:spPr>
      </p:pic>
      <p:sp>
        <p:nvSpPr>
          <p:cNvPr id="2" name="Date Placeholder 1">
            <a:extLst>
              <a:ext uri="{FF2B5EF4-FFF2-40B4-BE49-F238E27FC236}">
                <a16:creationId xmlns:a16="http://schemas.microsoft.com/office/drawing/2014/main" id="{9D2F71D6-75B0-5A4C-3637-A5621DA313C5}"/>
              </a:ext>
            </a:extLst>
          </p:cNvPr>
          <p:cNvSpPr>
            <a:spLocks noGrp="1"/>
          </p:cNvSpPr>
          <p:nvPr>
            <p:ph type="dt" sz="half" idx="10"/>
          </p:nvPr>
        </p:nvSpPr>
        <p:spPr/>
        <p:txBody>
          <a:bodyPr/>
          <a:lstStyle/>
          <a:p>
            <a:r>
              <a:rPr lang="en-US"/>
              <a:t>26 November 2024</a:t>
            </a:r>
            <a:endParaRPr lang="en-US" dirty="0"/>
          </a:p>
        </p:txBody>
      </p:sp>
    </p:spTree>
    <p:extLst>
      <p:ext uri="{BB962C8B-B14F-4D97-AF65-F5344CB8AC3E}">
        <p14:creationId xmlns:p14="http://schemas.microsoft.com/office/powerpoint/2010/main" val="24552387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0" name="Group 49">
            <a:extLst>
              <a:ext uri="{FF2B5EF4-FFF2-40B4-BE49-F238E27FC236}">
                <a16:creationId xmlns:a16="http://schemas.microsoft.com/office/drawing/2014/main" id="{CF893044-C8C1-BC4D-94BB-70CF4BFF9814}"/>
              </a:ext>
            </a:extLst>
          </p:cNvPr>
          <p:cNvGrpSpPr/>
          <p:nvPr/>
        </p:nvGrpSpPr>
        <p:grpSpPr>
          <a:xfrm>
            <a:off x="348453" y="1694201"/>
            <a:ext cx="1813403" cy="4291756"/>
            <a:chOff x="777719" y="1696914"/>
            <a:chExt cx="1813403" cy="4291756"/>
          </a:xfrm>
        </p:grpSpPr>
        <p:sp>
          <p:nvSpPr>
            <p:cNvPr id="22" name="TextBox 21">
              <a:extLst>
                <a:ext uri="{FF2B5EF4-FFF2-40B4-BE49-F238E27FC236}">
                  <a16:creationId xmlns:a16="http://schemas.microsoft.com/office/drawing/2014/main" id="{CE5D7D80-24D1-8B43-B6EF-3C5CD67BA58E}"/>
                </a:ext>
              </a:extLst>
            </p:cNvPr>
            <p:cNvSpPr txBox="1"/>
            <p:nvPr/>
          </p:nvSpPr>
          <p:spPr>
            <a:xfrm>
              <a:off x="823585" y="1696914"/>
              <a:ext cx="1767537" cy="1277273"/>
            </a:xfrm>
            <a:prstGeom prst="rect">
              <a:avLst/>
            </a:prstGeom>
            <a:noFill/>
          </p:spPr>
          <p:txBody>
            <a:bodyPr wrap="square" rtlCol="0">
              <a:spAutoFit/>
            </a:bodyPr>
            <a:lstStyle/>
            <a:p>
              <a:r>
                <a:rPr lang="en-US" sz="1200" b="1" dirty="0">
                  <a:solidFill>
                    <a:srgbClr val="41AD49"/>
                  </a:solidFill>
                </a:rPr>
                <a:t>SDG 3 - HEALTH</a:t>
              </a:r>
              <a:endParaRPr lang="en-US" sz="1200" dirty="0">
                <a:solidFill>
                  <a:srgbClr val="41AD49"/>
                </a:solidFill>
              </a:endParaRPr>
            </a:p>
            <a:p>
              <a:r>
                <a:rPr lang="en-US" sz="1050" b="1" dirty="0"/>
                <a:t>CERN helps to develop technologies that contribute to better healthcare for all, such as medical imaging and hadron therapy.</a:t>
              </a:r>
            </a:p>
          </p:txBody>
        </p:sp>
        <p:pic>
          <p:nvPicPr>
            <p:cNvPr id="37" name="Picture 36">
              <a:extLst>
                <a:ext uri="{FF2B5EF4-FFF2-40B4-BE49-F238E27FC236}">
                  <a16:creationId xmlns:a16="http://schemas.microsoft.com/office/drawing/2014/main" id="{9D89BDEE-34EE-914E-A050-6E1DB6611793}"/>
                </a:ext>
              </a:extLst>
            </p:cNvPr>
            <p:cNvPicPr>
              <a:picLocks/>
            </p:cNvPicPr>
            <p:nvPr/>
          </p:nvPicPr>
          <p:blipFill rotWithShape="1">
            <a:blip r:embed="rId3"/>
            <a:srcRect l="9201" t="480" r="20238" b="2792"/>
            <a:stretch/>
          </p:blipFill>
          <p:spPr>
            <a:xfrm>
              <a:off x="777719" y="3683091"/>
              <a:ext cx="1728000" cy="1584000"/>
            </a:xfrm>
            <a:prstGeom prst="rect">
              <a:avLst/>
            </a:prstGeom>
            <a:ln w="47625" cmpd="sng">
              <a:solidFill>
                <a:srgbClr val="41AD49"/>
              </a:solidFill>
              <a:prstDash val="solid"/>
              <a:miter lim="800000"/>
            </a:ln>
          </p:spPr>
        </p:pic>
        <p:sp>
          <p:nvSpPr>
            <p:cNvPr id="46" name="TextBox 45">
              <a:extLst>
                <a:ext uri="{FF2B5EF4-FFF2-40B4-BE49-F238E27FC236}">
                  <a16:creationId xmlns:a16="http://schemas.microsoft.com/office/drawing/2014/main" id="{A5E16790-BC9A-9B4A-9C65-AD7547FCF4EA}"/>
                </a:ext>
              </a:extLst>
            </p:cNvPr>
            <p:cNvSpPr txBox="1"/>
            <p:nvPr/>
          </p:nvSpPr>
          <p:spPr>
            <a:xfrm>
              <a:off x="777719" y="5403895"/>
              <a:ext cx="1767537" cy="584775"/>
            </a:xfrm>
            <a:prstGeom prst="rect">
              <a:avLst/>
            </a:prstGeom>
            <a:noFill/>
          </p:spPr>
          <p:txBody>
            <a:bodyPr wrap="square" rtlCol="0">
              <a:spAutoFit/>
            </a:bodyPr>
            <a:lstStyle/>
            <a:p>
              <a:r>
                <a:rPr lang="en-US" sz="800" b="1" dirty="0">
                  <a:solidFill>
                    <a:srgbClr val="41AD49"/>
                  </a:solidFill>
                </a:rPr>
                <a:t>THERAPY</a:t>
              </a:r>
            </a:p>
            <a:p>
              <a:r>
                <a:rPr lang="en-US" sz="800" dirty="0"/>
                <a:t>Accelerators provide particle beams for more targeted cancer treatment.</a:t>
              </a:r>
            </a:p>
          </p:txBody>
        </p:sp>
      </p:grpSp>
      <p:grpSp>
        <p:nvGrpSpPr>
          <p:cNvPr id="51" name="Group 50">
            <a:extLst>
              <a:ext uri="{FF2B5EF4-FFF2-40B4-BE49-F238E27FC236}">
                <a16:creationId xmlns:a16="http://schemas.microsoft.com/office/drawing/2014/main" id="{6AD88561-7E21-5D4A-A7BB-F4BD16EC8B37}"/>
              </a:ext>
            </a:extLst>
          </p:cNvPr>
          <p:cNvGrpSpPr/>
          <p:nvPr/>
        </p:nvGrpSpPr>
        <p:grpSpPr>
          <a:xfrm>
            <a:off x="4291288" y="1699958"/>
            <a:ext cx="1814887" cy="4673364"/>
            <a:chOff x="2660126" y="1596762"/>
            <a:chExt cx="1814887" cy="4673364"/>
          </a:xfrm>
        </p:grpSpPr>
        <p:sp>
          <p:nvSpPr>
            <p:cNvPr id="26" name="TextBox 25">
              <a:extLst>
                <a:ext uri="{FF2B5EF4-FFF2-40B4-BE49-F238E27FC236}">
                  <a16:creationId xmlns:a16="http://schemas.microsoft.com/office/drawing/2014/main" id="{25F11F43-7C91-3640-9631-2D23F064B050}"/>
                </a:ext>
              </a:extLst>
            </p:cNvPr>
            <p:cNvSpPr txBox="1"/>
            <p:nvPr/>
          </p:nvSpPr>
          <p:spPr>
            <a:xfrm>
              <a:off x="2660126" y="1596762"/>
              <a:ext cx="1767537" cy="1731243"/>
            </a:xfrm>
            <a:prstGeom prst="rect">
              <a:avLst/>
            </a:prstGeom>
            <a:noFill/>
          </p:spPr>
          <p:txBody>
            <a:bodyPr wrap="square" rtlCol="0">
              <a:spAutoFit/>
            </a:bodyPr>
            <a:lstStyle/>
            <a:p>
              <a:r>
                <a:rPr lang="en-US" sz="1200" b="1" dirty="0">
                  <a:solidFill>
                    <a:schemeClr val="accent4"/>
                  </a:solidFill>
                </a:rPr>
                <a:t>SDG 5 - GENDER</a:t>
              </a:r>
            </a:p>
            <a:p>
              <a:r>
                <a:rPr lang="en-US" sz="1050" b="1" dirty="0"/>
                <a:t>Diversity is a core value for CERN. </a:t>
              </a:r>
              <a:r>
                <a:rPr lang="en-GB" sz="1050" b="1" dirty="0"/>
                <a:t>Our diversity policy aims at leveraging the added value that comes from bringing together people of different nationalities, genders, professions and ages. </a:t>
              </a:r>
            </a:p>
          </p:txBody>
        </p:sp>
        <p:sp>
          <p:nvSpPr>
            <p:cNvPr id="47" name="TextBox 46">
              <a:extLst>
                <a:ext uri="{FF2B5EF4-FFF2-40B4-BE49-F238E27FC236}">
                  <a16:creationId xmlns:a16="http://schemas.microsoft.com/office/drawing/2014/main" id="{0FA42CFA-B045-5940-9B03-444D59DDB897}"/>
                </a:ext>
              </a:extLst>
            </p:cNvPr>
            <p:cNvSpPr txBox="1"/>
            <p:nvPr/>
          </p:nvSpPr>
          <p:spPr>
            <a:xfrm>
              <a:off x="2707476" y="5316019"/>
              <a:ext cx="1767537" cy="954107"/>
            </a:xfrm>
            <a:prstGeom prst="rect">
              <a:avLst/>
            </a:prstGeom>
            <a:noFill/>
          </p:spPr>
          <p:txBody>
            <a:bodyPr wrap="square" rtlCol="0">
              <a:spAutoFit/>
            </a:bodyPr>
            <a:lstStyle/>
            <a:p>
              <a:r>
                <a:rPr lang="en-US" sz="800" b="1" dirty="0">
                  <a:solidFill>
                    <a:schemeClr val="accent4"/>
                  </a:solidFill>
                </a:rPr>
                <a:t>25 BY 25 DIVERSITY &amp; INCLUSION INITIATIVE</a:t>
              </a:r>
            </a:p>
            <a:p>
              <a:r>
                <a:rPr lang="en-GB" sz="800" dirty="0"/>
                <a:t>First ever targets-based strategy to boost the nationality and gender diversity within the Staff and Fellows population.</a:t>
              </a:r>
            </a:p>
            <a:p>
              <a:r>
                <a:rPr lang="en-US" sz="800" dirty="0"/>
                <a:t>.</a:t>
              </a:r>
            </a:p>
          </p:txBody>
        </p:sp>
      </p:grpSp>
      <p:grpSp>
        <p:nvGrpSpPr>
          <p:cNvPr id="52" name="Group 51">
            <a:extLst>
              <a:ext uri="{FF2B5EF4-FFF2-40B4-BE49-F238E27FC236}">
                <a16:creationId xmlns:a16="http://schemas.microsoft.com/office/drawing/2014/main" id="{52FFF264-3785-8D4E-8599-2D0674729620}"/>
              </a:ext>
            </a:extLst>
          </p:cNvPr>
          <p:cNvGrpSpPr/>
          <p:nvPr/>
        </p:nvGrpSpPr>
        <p:grpSpPr>
          <a:xfrm>
            <a:off x="8151426" y="1716203"/>
            <a:ext cx="1843571" cy="4534009"/>
            <a:chOff x="4608548" y="1696914"/>
            <a:chExt cx="1843571" cy="4534009"/>
          </a:xfrm>
        </p:grpSpPr>
        <p:sp>
          <p:nvSpPr>
            <p:cNvPr id="27" name="TextBox 26">
              <a:extLst>
                <a:ext uri="{FF2B5EF4-FFF2-40B4-BE49-F238E27FC236}">
                  <a16:creationId xmlns:a16="http://schemas.microsoft.com/office/drawing/2014/main" id="{9D14ADF5-CB47-7442-ADF1-7E009DBBCD5E}"/>
                </a:ext>
              </a:extLst>
            </p:cNvPr>
            <p:cNvSpPr txBox="1"/>
            <p:nvPr/>
          </p:nvSpPr>
          <p:spPr>
            <a:xfrm>
              <a:off x="4608548" y="1696914"/>
              <a:ext cx="1767537" cy="1246495"/>
            </a:xfrm>
            <a:prstGeom prst="rect">
              <a:avLst/>
            </a:prstGeom>
            <a:noFill/>
          </p:spPr>
          <p:txBody>
            <a:bodyPr wrap="square" rtlCol="0">
              <a:spAutoFit/>
            </a:bodyPr>
            <a:lstStyle/>
            <a:p>
              <a:r>
                <a:rPr lang="en-US" sz="1200" b="1" dirty="0">
                  <a:solidFill>
                    <a:srgbClr val="F7921E"/>
                  </a:solidFill>
                </a:rPr>
                <a:t>SDG 9 - INNOVATION</a:t>
              </a:r>
            </a:p>
            <a:p>
              <a:r>
                <a:rPr lang="en-US" sz="1050" b="1" dirty="0"/>
                <a:t>CERN inventions are brought to industry through knowledge transfer, to have a positive impact on society and innovation.</a:t>
              </a:r>
            </a:p>
          </p:txBody>
        </p:sp>
        <p:pic>
          <p:nvPicPr>
            <p:cNvPr id="41" name="Picture 40">
              <a:extLst>
                <a:ext uri="{FF2B5EF4-FFF2-40B4-BE49-F238E27FC236}">
                  <a16:creationId xmlns:a16="http://schemas.microsoft.com/office/drawing/2014/main" id="{002E8713-DE3D-754C-8F10-198A0F877B23}"/>
                </a:ext>
              </a:extLst>
            </p:cNvPr>
            <p:cNvPicPr>
              <a:picLocks noChangeAspect="1"/>
            </p:cNvPicPr>
            <p:nvPr/>
          </p:nvPicPr>
          <p:blipFill rotWithShape="1">
            <a:blip r:embed="rId4"/>
            <a:srcRect l="50835" t="8309" r="2918" b="3778"/>
            <a:stretch/>
          </p:blipFill>
          <p:spPr>
            <a:xfrm>
              <a:off x="4696814" y="3692141"/>
              <a:ext cx="1733953" cy="1584000"/>
            </a:xfrm>
            <a:prstGeom prst="rect">
              <a:avLst/>
            </a:prstGeom>
            <a:ln w="44450">
              <a:solidFill>
                <a:srgbClr val="F7921E"/>
              </a:solidFill>
              <a:miter lim="800000"/>
            </a:ln>
          </p:spPr>
        </p:pic>
        <p:sp>
          <p:nvSpPr>
            <p:cNvPr id="48" name="TextBox 47">
              <a:extLst>
                <a:ext uri="{FF2B5EF4-FFF2-40B4-BE49-F238E27FC236}">
                  <a16:creationId xmlns:a16="http://schemas.microsoft.com/office/drawing/2014/main" id="{E5F49A3D-6B48-5A44-8F74-C35434FEB05F}"/>
                </a:ext>
              </a:extLst>
            </p:cNvPr>
            <p:cNvSpPr txBox="1"/>
            <p:nvPr/>
          </p:nvSpPr>
          <p:spPr>
            <a:xfrm>
              <a:off x="4684582" y="5399926"/>
              <a:ext cx="1767537" cy="830997"/>
            </a:xfrm>
            <a:prstGeom prst="rect">
              <a:avLst/>
            </a:prstGeom>
            <a:noFill/>
          </p:spPr>
          <p:txBody>
            <a:bodyPr wrap="square" rtlCol="0">
              <a:spAutoFit/>
            </a:bodyPr>
            <a:lstStyle/>
            <a:p>
              <a:r>
                <a:rPr lang="en-US" sz="800" b="1" dirty="0">
                  <a:solidFill>
                    <a:srgbClr val="F7921E"/>
                  </a:solidFill>
                </a:rPr>
                <a:t>A MAGNET IN THE LHC TUNNEL</a:t>
              </a:r>
            </a:p>
            <a:p>
              <a:r>
                <a:rPr lang="en-US" sz="800" dirty="0"/>
                <a:t>Exploring the universe requires new technologies and ingenious engineering to build the machines that explore physics at a new frontier.</a:t>
              </a:r>
            </a:p>
          </p:txBody>
        </p:sp>
      </p:grpSp>
      <p:grpSp>
        <p:nvGrpSpPr>
          <p:cNvPr id="53" name="Group 52">
            <a:extLst>
              <a:ext uri="{FF2B5EF4-FFF2-40B4-BE49-F238E27FC236}">
                <a16:creationId xmlns:a16="http://schemas.microsoft.com/office/drawing/2014/main" id="{97791903-005C-5B48-A425-69272C26ECFD}"/>
              </a:ext>
            </a:extLst>
          </p:cNvPr>
          <p:cNvGrpSpPr/>
          <p:nvPr/>
        </p:nvGrpSpPr>
        <p:grpSpPr>
          <a:xfrm>
            <a:off x="10153068" y="1694201"/>
            <a:ext cx="1863639" cy="4618852"/>
            <a:chOff x="6611915" y="1696914"/>
            <a:chExt cx="1796998" cy="4618852"/>
          </a:xfrm>
        </p:grpSpPr>
        <p:sp>
          <p:nvSpPr>
            <p:cNvPr id="28" name="TextBox 27">
              <a:extLst>
                <a:ext uri="{FF2B5EF4-FFF2-40B4-BE49-F238E27FC236}">
                  <a16:creationId xmlns:a16="http://schemas.microsoft.com/office/drawing/2014/main" id="{B2F954BB-44B0-5B40-9A62-439F300A765C}"/>
                </a:ext>
              </a:extLst>
            </p:cNvPr>
            <p:cNvSpPr txBox="1"/>
            <p:nvPr/>
          </p:nvSpPr>
          <p:spPr>
            <a:xfrm>
              <a:off x="6611915" y="1696914"/>
              <a:ext cx="1767537" cy="1938992"/>
            </a:xfrm>
            <a:prstGeom prst="rect">
              <a:avLst/>
            </a:prstGeom>
            <a:noFill/>
          </p:spPr>
          <p:txBody>
            <a:bodyPr wrap="square" rtlCol="0">
              <a:spAutoFit/>
            </a:bodyPr>
            <a:lstStyle/>
            <a:p>
              <a:r>
                <a:rPr lang="en-US" sz="1200" b="1" dirty="0">
                  <a:solidFill>
                    <a:srgbClr val="000F9F"/>
                  </a:solidFill>
                </a:rPr>
                <a:t>SDG 16 &amp; 17 - INTERNATIONAL COOPERATION</a:t>
              </a:r>
            </a:p>
            <a:p>
              <a:r>
                <a:rPr lang="en-US" sz="1050" b="1" dirty="0"/>
                <a:t>CERN is a successful model for international collaboration. CERN gathers researchers from all over the world, contributing to human knowledge and peace, for the benefit of all.</a:t>
              </a:r>
            </a:p>
          </p:txBody>
        </p:sp>
        <p:pic>
          <p:nvPicPr>
            <p:cNvPr id="43" name="Picture 42">
              <a:extLst>
                <a:ext uri="{FF2B5EF4-FFF2-40B4-BE49-F238E27FC236}">
                  <a16:creationId xmlns:a16="http://schemas.microsoft.com/office/drawing/2014/main" id="{FEA33D80-44A2-774E-9B26-A0586C48ECF1}"/>
                </a:ext>
              </a:extLst>
            </p:cNvPr>
            <p:cNvPicPr>
              <a:picLocks noChangeAspect="1"/>
            </p:cNvPicPr>
            <p:nvPr/>
          </p:nvPicPr>
          <p:blipFill rotWithShape="1">
            <a:blip r:embed="rId5"/>
            <a:srcRect l="36979" t="3396" r="19705" b="22896"/>
            <a:stretch/>
          </p:blipFill>
          <p:spPr>
            <a:xfrm>
              <a:off x="6651451" y="3703753"/>
              <a:ext cx="1728001" cy="1584000"/>
            </a:xfrm>
            <a:prstGeom prst="rect">
              <a:avLst/>
            </a:prstGeom>
            <a:ln w="44450">
              <a:solidFill>
                <a:srgbClr val="000F9F"/>
              </a:solidFill>
              <a:miter lim="800000"/>
            </a:ln>
          </p:spPr>
        </p:pic>
        <p:sp>
          <p:nvSpPr>
            <p:cNvPr id="49" name="TextBox 48">
              <a:extLst>
                <a:ext uri="{FF2B5EF4-FFF2-40B4-BE49-F238E27FC236}">
                  <a16:creationId xmlns:a16="http://schemas.microsoft.com/office/drawing/2014/main" id="{AB693579-A095-7442-8FD7-FFAE08ACF267}"/>
                </a:ext>
              </a:extLst>
            </p:cNvPr>
            <p:cNvSpPr txBox="1"/>
            <p:nvPr/>
          </p:nvSpPr>
          <p:spPr>
            <a:xfrm>
              <a:off x="6641376" y="5361659"/>
              <a:ext cx="1767537" cy="954107"/>
            </a:xfrm>
            <a:prstGeom prst="rect">
              <a:avLst/>
            </a:prstGeom>
            <a:noFill/>
          </p:spPr>
          <p:txBody>
            <a:bodyPr wrap="square" rtlCol="0">
              <a:spAutoFit/>
            </a:bodyPr>
            <a:lstStyle/>
            <a:p>
              <a:r>
                <a:rPr lang="en-US" sz="800" b="1" dirty="0">
                  <a:solidFill>
                    <a:srgbClr val="000F9F"/>
                  </a:solidFill>
                </a:rPr>
                <a:t>SESAME</a:t>
              </a:r>
            </a:p>
            <a:p>
              <a:r>
                <a:rPr lang="en-US" sz="800" dirty="0"/>
                <a:t>This new synchrotron light source in Jordan started operation in 2017. It is a unique collaboration between eight Middle East members, modelled on CERN’s governance structure.</a:t>
              </a:r>
            </a:p>
          </p:txBody>
        </p:sp>
      </p:grpSp>
      <p:pic>
        <p:nvPicPr>
          <p:cNvPr id="23" name="Picture 22">
            <a:extLst>
              <a:ext uri="{FF2B5EF4-FFF2-40B4-BE49-F238E27FC236}">
                <a16:creationId xmlns:a16="http://schemas.microsoft.com/office/drawing/2014/main" id="{F30DFE26-17BB-A64D-BEB6-7F32BA6038B1}"/>
              </a:ext>
            </a:extLst>
          </p:cNvPr>
          <p:cNvPicPr>
            <a:picLocks noChangeAspect="1"/>
          </p:cNvPicPr>
          <p:nvPr/>
        </p:nvPicPr>
        <p:blipFill>
          <a:blip r:embed="rId6"/>
          <a:stretch>
            <a:fillRect/>
          </a:stretch>
        </p:blipFill>
        <p:spPr>
          <a:xfrm>
            <a:off x="4992438" y="167988"/>
            <a:ext cx="1113737" cy="752425"/>
          </a:xfrm>
          <a:prstGeom prst="rect">
            <a:avLst/>
          </a:prstGeom>
        </p:spPr>
      </p:pic>
      <p:grpSp>
        <p:nvGrpSpPr>
          <p:cNvPr id="29" name="Group 28">
            <a:extLst>
              <a:ext uri="{FF2B5EF4-FFF2-40B4-BE49-F238E27FC236}">
                <a16:creationId xmlns:a16="http://schemas.microsoft.com/office/drawing/2014/main" id="{6AD88561-7E21-5D4A-A7BB-F4BD16EC8B37}"/>
              </a:ext>
            </a:extLst>
          </p:cNvPr>
          <p:cNvGrpSpPr/>
          <p:nvPr/>
        </p:nvGrpSpPr>
        <p:grpSpPr>
          <a:xfrm>
            <a:off x="2247385" y="1694201"/>
            <a:ext cx="1795574" cy="4532477"/>
            <a:chOff x="2696720" y="1696914"/>
            <a:chExt cx="1795574" cy="4532477"/>
          </a:xfrm>
        </p:grpSpPr>
        <p:sp>
          <p:nvSpPr>
            <p:cNvPr id="30" name="TextBox 29">
              <a:extLst>
                <a:ext uri="{FF2B5EF4-FFF2-40B4-BE49-F238E27FC236}">
                  <a16:creationId xmlns:a16="http://schemas.microsoft.com/office/drawing/2014/main" id="{25F11F43-7C91-3640-9631-2D23F064B050}"/>
                </a:ext>
              </a:extLst>
            </p:cNvPr>
            <p:cNvSpPr txBox="1"/>
            <p:nvPr/>
          </p:nvSpPr>
          <p:spPr>
            <a:xfrm>
              <a:off x="2696720" y="1696914"/>
              <a:ext cx="1767537" cy="1408078"/>
            </a:xfrm>
            <a:prstGeom prst="rect">
              <a:avLst/>
            </a:prstGeom>
            <a:noFill/>
          </p:spPr>
          <p:txBody>
            <a:bodyPr wrap="square" rtlCol="0">
              <a:spAutoFit/>
            </a:bodyPr>
            <a:lstStyle/>
            <a:p>
              <a:r>
                <a:rPr lang="en-US" sz="1200" b="1" dirty="0">
                  <a:solidFill>
                    <a:srgbClr val="D2232A"/>
                  </a:solidFill>
                </a:rPr>
                <a:t>SDG 4 - EDUCATION</a:t>
              </a:r>
            </a:p>
            <a:p>
              <a:r>
                <a:rPr lang="en-US" sz="1050" b="1" dirty="0"/>
                <a:t>Education is one of CERN’s core missions. We offer high quality programmes that inspire  thousands of students, teachers and young researchers each year. </a:t>
              </a:r>
            </a:p>
          </p:txBody>
        </p:sp>
        <p:pic>
          <p:nvPicPr>
            <p:cNvPr id="31" name="Picture 30">
              <a:extLst>
                <a:ext uri="{FF2B5EF4-FFF2-40B4-BE49-F238E27FC236}">
                  <a16:creationId xmlns:a16="http://schemas.microsoft.com/office/drawing/2014/main" id="{45C34569-1A2A-4340-9A73-9B77B6185128}"/>
                </a:ext>
              </a:extLst>
            </p:cNvPr>
            <p:cNvPicPr>
              <a:picLocks/>
            </p:cNvPicPr>
            <p:nvPr/>
          </p:nvPicPr>
          <p:blipFill rotWithShape="1">
            <a:blip r:embed="rId7"/>
            <a:srcRect l="34259" r="3923"/>
            <a:stretch/>
          </p:blipFill>
          <p:spPr>
            <a:xfrm>
              <a:off x="2764294" y="3667322"/>
              <a:ext cx="1728000" cy="1584000"/>
            </a:xfrm>
            <a:prstGeom prst="rect">
              <a:avLst/>
            </a:prstGeom>
            <a:ln w="44450">
              <a:solidFill>
                <a:srgbClr val="D2232A"/>
              </a:solidFill>
              <a:miter lim="800000"/>
            </a:ln>
          </p:spPr>
        </p:pic>
        <p:sp>
          <p:nvSpPr>
            <p:cNvPr id="32" name="TextBox 31">
              <a:extLst>
                <a:ext uri="{FF2B5EF4-FFF2-40B4-BE49-F238E27FC236}">
                  <a16:creationId xmlns:a16="http://schemas.microsoft.com/office/drawing/2014/main" id="{0FA42CFA-B045-5940-9B03-444D59DDB897}"/>
                </a:ext>
              </a:extLst>
            </p:cNvPr>
            <p:cNvSpPr txBox="1"/>
            <p:nvPr/>
          </p:nvSpPr>
          <p:spPr>
            <a:xfrm>
              <a:off x="2724757" y="5398394"/>
              <a:ext cx="1767537" cy="830997"/>
            </a:xfrm>
            <a:prstGeom prst="rect">
              <a:avLst/>
            </a:prstGeom>
            <a:noFill/>
          </p:spPr>
          <p:txBody>
            <a:bodyPr wrap="square" rtlCol="0">
              <a:spAutoFit/>
            </a:bodyPr>
            <a:lstStyle/>
            <a:p>
              <a:r>
                <a:rPr lang="en-US" sz="800" b="1" dirty="0">
                  <a:solidFill>
                    <a:srgbClr val="D2232A"/>
                  </a:solidFill>
                </a:rPr>
                <a:t>BEAMLINE FOR SCHOOLS</a:t>
              </a:r>
            </a:p>
            <a:p>
              <a:r>
                <a:rPr lang="en-US" sz="800" b="1" dirty="0">
                  <a:solidFill>
                    <a:srgbClr val="D2232A"/>
                  </a:solidFill>
                </a:rPr>
                <a:t>COMPETITION</a:t>
              </a:r>
            </a:p>
            <a:p>
              <a:r>
                <a:rPr lang="en-US" sz="800" dirty="0"/>
                <a:t>Students from the two winning teams spend a week at CERN to carry out their experiment using a CERN accelerator.</a:t>
              </a:r>
            </a:p>
          </p:txBody>
        </p:sp>
      </p:grpSp>
      <p:grpSp>
        <p:nvGrpSpPr>
          <p:cNvPr id="33" name="Group 32">
            <a:extLst>
              <a:ext uri="{FF2B5EF4-FFF2-40B4-BE49-F238E27FC236}">
                <a16:creationId xmlns:a16="http://schemas.microsoft.com/office/drawing/2014/main" id="{6AD88561-7E21-5D4A-A7BB-F4BD16EC8B37}"/>
              </a:ext>
            </a:extLst>
          </p:cNvPr>
          <p:cNvGrpSpPr/>
          <p:nvPr/>
        </p:nvGrpSpPr>
        <p:grpSpPr>
          <a:xfrm>
            <a:off x="6200788" y="1699958"/>
            <a:ext cx="1881934" cy="4539791"/>
            <a:chOff x="2713249" y="1728543"/>
            <a:chExt cx="1881934" cy="4539791"/>
          </a:xfrm>
        </p:grpSpPr>
        <p:sp>
          <p:nvSpPr>
            <p:cNvPr id="34" name="TextBox 33">
              <a:extLst>
                <a:ext uri="{FF2B5EF4-FFF2-40B4-BE49-F238E27FC236}">
                  <a16:creationId xmlns:a16="http://schemas.microsoft.com/office/drawing/2014/main" id="{25F11F43-7C91-3640-9631-2D23F064B050}"/>
                </a:ext>
              </a:extLst>
            </p:cNvPr>
            <p:cNvSpPr txBox="1"/>
            <p:nvPr/>
          </p:nvSpPr>
          <p:spPr>
            <a:xfrm>
              <a:off x="2713249" y="1728543"/>
              <a:ext cx="1767537" cy="1731243"/>
            </a:xfrm>
            <a:prstGeom prst="rect">
              <a:avLst/>
            </a:prstGeom>
            <a:noFill/>
          </p:spPr>
          <p:txBody>
            <a:bodyPr wrap="square" rtlCol="0">
              <a:spAutoFit/>
            </a:bodyPr>
            <a:lstStyle/>
            <a:p>
              <a:r>
                <a:rPr lang="en-US" sz="1200" b="1" dirty="0">
                  <a:solidFill>
                    <a:srgbClr val="00B050"/>
                  </a:solidFill>
                </a:rPr>
                <a:t>SDG 7 - ENERGY</a:t>
              </a:r>
            </a:p>
            <a:p>
              <a:r>
                <a:rPr lang="en-US" sz="1050" b="1" dirty="0"/>
                <a:t>CERN develops strategies to </a:t>
              </a:r>
              <a:r>
                <a:rPr lang="en-GB" sz="1050" b="1" dirty="0"/>
                <a:t>minimise the increase of energy consumed by the installations, increase energy efficiency and implement energy recovery. </a:t>
              </a:r>
            </a:p>
            <a:p>
              <a:r>
                <a:rPr lang="en-US" sz="1050" dirty="0"/>
                <a:t> </a:t>
              </a:r>
            </a:p>
          </p:txBody>
        </p:sp>
        <p:sp>
          <p:nvSpPr>
            <p:cNvPr id="36" name="TextBox 35">
              <a:extLst>
                <a:ext uri="{FF2B5EF4-FFF2-40B4-BE49-F238E27FC236}">
                  <a16:creationId xmlns:a16="http://schemas.microsoft.com/office/drawing/2014/main" id="{0FA42CFA-B045-5940-9B03-444D59DDB897}"/>
                </a:ext>
              </a:extLst>
            </p:cNvPr>
            <p:cNvSpPr txBox="1"/>
            <p:nvPr/>
          </p:nvSpPr>
          <p:spPr>
            <a:xfrm>
              <a:off x="2827646" y="5437337"/>
              <a:ext cx="1767537" cy="830997"/>
            </a:xfrm>
            <a:prstGeom prst="rect">
              <a:avLst/>
            </a:prstGeom>
            <a:noFill/>
          </p:spPr>
          <p:txBody>
            <a:bodyPr wrap="square" rtlCol="0">
              <a:spAutoFit/>
            </a:bodyPr>
            <a:lstStyle/>
            <a:p>
              <a:r>
                <a:rPr lang="en-US" sz="800" b="1" dirty="0">
                  <a:solidFill>
                    <a:srgbClr val="00B050"/>
                  </a:solidFill>
                </a:rPr>
                <a:t>HEATING LOCAL HOUSING</a:t>
              </a:r>
            </a:p>
            <a:p>
              <a:r>
                <a:rPr lang="en-GB" sz="800" dirty="0"/>
                <a:t>Heat recovered from CERN's accelerator cooling systems to heat a new residential area in the town of Ferney-Voltaire, benefiting up to 8000 people. </a:t>
              </a:r>
            </a:p>
          </p:txBody>
        </p:sp>
      </p:grpSp>
      <p:pic>
        <p:nvPicPr>
          <p:cNvPr id="2" name="Picture 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388862" y="3733617"/>
            <a:ext cx="1572388" cy="1572388"/>
          </a:xfrm>
          <a:prstGeom prst="rect">
            <a:avLst/>
          </a:prstGeom>
          <a:ln w="38100">
            <a:solidFill>
              <a:schemeClr val="accent4"/>
            </a:solidFill>
          </a:ln>
        </p:spPr>
      </p:pic>
      <p:pic>
        <p:nvPicPr>
          <p:cNvPr id="3" name="Picture 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355368" y="3733617"/>
            <a:ext cx="1545585" cy="1545585"/>
          </a:xfrm>
          <a:prstGeom prst="rect">
            <a:avLst/>
          </a:prstGeom>
          <a:ln w="57150">
            <a:solidFill>
              <a:srgbClr val="00B050"/>
            </a:solidFill>
          </a:ln>
        </p:spPr>
      </p:pic>
      <p:sp>
        <p:nvSpPr>
          <p:cNvPr id="40" name="Slide Number Placeholder 3">
            <a:extLst>
              <a:ext uri="{FF2B5EF4-FFF2-40B4-BE49-F238E27FC236}">
                <a16:creationId xmlns:a16="http://schemas.microsoft.com/office/drawing/2014/main" id="{C65C4586-8E39-284F-971F-1E2AC0B9B5BD}"/>
              </a:ext>
            </a:extLst>
          </p:cNvPr>
          <p:cNvSpPr>
            <a:spLocks noGrp="1"/>
          </p:cNvSpPr>
          <p:nvPr>
            <p:ph type="sldNum" sz="quarter" idx="4294967295"/>
          </p:nvPr>
        </p:nvSpPr>
        <p:spPr>
          <a:xfrm>
            <a:off x="11296800" y="6440400"/>
            <a:ext cx="224761" cy="246512"/>
          </a:xfrm>
        </p:spPr>
        <p:txBody>
          <a:bodyPr/>
          <a:lstStyle/>
          <a:p>
            <a:fld id="{490AA3F6-1618-3548-975A-DD1A2939A246}" type="slidenum">
              <a:rPr lang="fr-FR" smtClean="0"/>
              <a:t>5</a:t>
            </a:fld>
            <a:endParaRPr lang="fr-FR" dirty="0"/>
          </a:p>
        </p:txBody>
      </p:sp>
      <p:sp>
        <p:nvSpPr>
          <p:cNvPr id="4" name="Title 3"/>
          <p:cNvSpPr>
            <a:spLocks noGrp="1"/>
          </p:cNvSpPr>
          <p:nvPr>
            <p:ph type="title"/>
          </p:nvPr>
        </p:nvSpPr>
        <p:spPr>
          <a:xfrm>
            <a:off x="322565" y="319897"/>
            <a:ext cx="6641654" cy="1065742"/>
          </a:xfrm>
        </p:spPr>
        <p:txBody>
          <a:bodyPr/>
          <a:lstStyle/>
          <a:p>
            <a:r>
              <a:rPr lang="fr-CH" dirty="0"/>
              <a:t>Mapping</a:t>
            </a:r>
            <a:br>
              <a:rPr lang="fr-CH" dirty="0"/>
            </a:br>
            <a:r>
              <a:rPr lang="fr-CH" b="0" dirty="0"/>
              <a:t>CERN contribution to the Goals</a:t>
            </a:r>
            <a:endParaRPr lang="en-GB" dirty="0"/>
          </a:p>
        </p:txBody>
      </p:sp>
      <p:sp>
        <p:nvSpPr>
          <p:cNvPr id="35" name="Footer Placeholder 7">
            <a:extLst>
              <a:ext uri="{FF2B5EF4-FFF2-40B4-BE49-F238E27FC236}">
                <a16:creationId xmlns:a16="http://schemas.microsoft.com/office/drawing/2014/main" id="{2E52412D-3392-0E4E-A308-F34C7F59D49A}"/>
              </a:ext>
            </a:extLst>
          </p:cNvPr>
          <p:cNvSpPr>
            <a:spLocks noGrp="1"/>
          </p:cNvSpPr>
          <p:nvPr>
            <p:ph type="ftr" sz="quarter" idx="4294967295"/>
          </p:nvPr>
        </p:nvSpPr>
        <p:spPr>
          <a:xfrm>
            <a:off x="5450446" y="6498149"/>
            <a:ext cx="6572221" cy="365125"/>
          </a:xfrm>
          <a:prstGeom prst="rect">
            <a:avLst/>
          </a:prstGeom>
        </p:spPr>
        <p:txBody>
          <a:bodyPr/>
          <a:lstStyle/>
          <a:p>
            <a:r>
              <a:rPr lang="en-GB" sz="1200">
                <a:solidFill>
                  <a:schemeClr val="bg1"/>
                </a:solidFill>
              </a:rPr>
              <a:t>R. Losito | Sustainability at CERN now and future | UK-HEP Forum | Abingdon</a:t>
            </a:r>
            <a:endParaRPr lang="en-US" sz="1200" dirty="0">
              <a:solidFill>
                <a:schemeClr val="bg1"/>
              </a:solidFill>
            </a:endParaRPr>
          </a:p>
        </p:txBody>
      </p:sp>
      <p:sp>
        <p:nvSpPr>
          <p:cNvPr id="5" name="TextBox 4"/>
          <p:cNvSpPr txBox="1"/>
          <p:nvPr/>
        </p:nvSpPr>
        <p:spPr>
          <a:xfrm>
            <a:off x="6860170" y="548258"/>
            <a:ext cx="5227781" cy="707886"/>
          </a:xfrm>
          <a:prstGeom prst="rect">
            <a:avLst/>
          </a:prstGeom>
          <a:noFill/>
          <a:ln>
            <a:solidFill>
              <a:schemeClr val="tx1"/>
            </a:solidFill>
          </a:ln>
        </p:spPr>
        <p:txBody>
          <a:bodyPr wrap="square" lIns="0" tIns="0" rIns="0" bIns="0" rtlCol="0">
            <a:spAutoFit/>
          </a:bodyPr>
          <a:lstStyle/>
          <a:p>
            <a:pPr marL="285750" indent="-285750" algn="l">
              <a:buFont typeface="Arial" panose="020B0604020202020204" pitchFamily="34" charset="0"/>
              <a:buChar char="•"/>
            </a:pPr>
            <a:r>
              <a:rPr lang="en-GB" sz="1500" b="1" dirty="0"/>
              <a:t>2017 initial mapping </a:t>
            </a:r>
            <a:r>
              <a:rPr lang="fr-CH" sz="1500" dirty="0"/>
              <a:t>=&gt; 5 Goals identified for priority</a:t>
            </a:r>
          </a:p>
          <a:p>
            <a:pPr marL="285750" indent="-285750">
              <a:buFont typeface="Arial" panose="020B0604020202020204" pitchFamily="34" charset="0"/>
              <a:buChar char="•"/>
            </a:pPr>
            <a:r>
              <a:rPr lang="fr-CH" sz="1500" b="1" dirty="0"/>
              <a:t>2021 updated mapping </a:t>
            </a:r>
            <a:r>
              <a:rPr lang="fr-CH" sz="1500" dirty="0"/>
              <a:t>=&gt; 2 further Goals added – SDG5 and SDG7 </a:t>
            </a:r>
            <a:r>
              <a:rPr lang="da-DK" sz="1400" dirty="0"/>
              <a:t>=&gt;</a:t>
            </a:r>
            <a:r>
              <a:rPr lang="fr-CH" sz="1500" dirty="0"/>
              <a:t> to align with Management Objectives</a:t>
            </a:r>
          </a:p>
        </p:txBody>
      </p:sp>
      <p:sp>
        <p:nvSpPr>
          <p:cNvPr id="6" name="Date Placeholder 5">
            <a:extLst>
              <a:ext uri="{FF2B5EF4-FFF2-40B4-BE49-F238E27FC236}">
                <a16:creationId xmlns:a16="http://schemas.microsoft.com/office/drawing/2014/main" id="{C3AE0280-A341-CFA8-1FC5-7984F6CCB076}"/>
              </a:ext>
            </a:extLst>
          </p:cNvPr>
          <p:cNvSpPr>
            <a:spLocks noGrp="1"/>
          </p:cNvSpPr>
          <p:nvPr>
            <p:ph type="dt" sz="half" idx="2"/>
          </p:nvPr>
        </p:nvSpPr>
        <p:spPr>
          <a:xfrm>
            <a:off x="1007103" y="6391253"/>
            <a:ext cx="1532897" cy="305819"/>
          </a:xfrm>
        </p:spPr>
        <p:txBody>
          <a:bodyPr/>
          <a:lstStyle/>
          <a:p>
            <a:r>
              <a:rPr lang="en-US" dirty="0"/>
              <a:t>26 November 2024</a:t>
            </a:r>
          </a:p>
        </p:txBody>
      </p:sp>
    </p:spTree>
    <p:extLst>
      <p:ext uri="{BB962C8B-B14F-4D97-AF65-F5344CB8AC3E}">
        <p14:creationId xmlns:p14="http://schemas.microsoft.com/office/powerpoint/2010/main" val="34779708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50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CACD06F-B047-4102-24A8-5E57897911B7}"/>
              </a:ext>
            </a:extLst>
          </p:cNvPr>
          <p:cNvSpPr>
            <a:spLocks noGrp="1"/>
          </p:cNvSpPr>
          <p:nvPr>
            <p:ph type="title"/>
          </p:nvPr>
        </p:nvSpPr>
        <p:spPr>
          <a:xfrm>
            <a:off x="407989" y="373593"/>
            <a:ext cx="11376025" cy="1065742"/>
          </a:xfrm>
        </p:spPr>
        <p:txBody>
          <a:bodyPr anchor="t">
            <a:normAutofit/>
          </a:bodyPr>
          <a:lstStyle/>
          <a:p>
            <a:r>
              <a:rPr lang="en-US" dirty="0"/>
              <a:t>Where/why are GHGs used at CERN?</a:t>
            </a:r>
            <a:endParaRPr lang="en-CH" dirty="0"/>
          </a:p>
        </p:txBody>
      </p:sp>
      <p:sp>
        <p:nvSpPr>
          <p:cNvPr id="5" name="Footer Placeholder 4">
            <a:extLst>
              <a:ext uri="{FF2B5EF4-FFF2-40B4-BE49-F238E27FC236}">
                <a16:creationId xmlns:a16="http://schemas.microsoft.com/office/drawing/2014/main" id="{3532978F-187D-B631-BD39-697E2B392057}"/>
              </a:ext>
            </a:extLst>
          </p:cNvPr>
          <p:cNvSpPr>
            <a:spLocks noGrp="1"/>
          </p:cNvSpPr>
          <p:nvPr>
            <p:ph type="ftr" sz="quarter" idx="11"/>
          </p:nvPr>
        </p:nvSpPr>
        <p:spPr>
          <a:xfrm>
            <a:off x="4259263" y="6356352"/>
            <a:ext cx="6572221" cy="365125"/>
          </a:xfrm>
        </p:spPr>
        <p:txBody>
          <a:bodyPr anchor="ctr">
            <a:normAutofit/>
          </a:bodyPr>
          <a:lstStyle/>
          <a:p>
            <a:pPr>
              <a:spcAft>
                <a:spcPts val="600"/>
              </a:spcAft>
            </a:pPr>
            <a:r>
              <a:rPr lang="en-GB"/>
              <a:t>R. Losito | Sustainability at CERN now and future | UK-HEP Forum | Abingdon</a:t>
            </a:r>
            <a:endParaRPr lang="en-US" dirty="0"/>
          </a:p>
        </p:txBody>
      </p:sp>
      <p:sp>
        <p:nvSpPr>
          <p:cNvPr id="6" name="Slide Number Placeholder 5">
            <a:extLst>
              <a:ext uri="{FF2B5EF4-FFF2-40B4-BE49-F238E27FC236}">
                <a16:creationId xmlns:a16="http://schemas.microsoft.com/office/drawing/2014/main" id="{2F3ED2EB-6AC1-EC1E-4F81-D7386BDAD287}"/>
              </a:ext>
            </a:extLst>
          </p:cNvPr>
          <p:cNvSpPr>
            <a:spLocks noGrp="1"/>
          </p:cNvSpPr>
          <p:nvPr>
            <p:ph type="sldNum" sz="quarter" idx="12"/>
          </p:nvPr>
        </p:nvSpPr>
        <p:spPr>
          <a:xfrm>
            <a:off x="11107546" y="6356352"/>
            <a:ext cx="681255" cy="365125"/>
          </a:xfrm>
        </p:spPr>
        <p:txBody>
          <a:bodyPr anchor="ctr">
            <a:normAutofit/>
          </a:bodyPr>
          <a:lstStyle/>
          <a:p>
            <a:pPr>
              <a:spcAft>
                <a:spcPts val="600"/>
              </a:spcAft>
            </a:pPr>
            <a:fld id="{36B5EA5A-BC32-A742-B11B-8E7414D5B535}" type="slidenum">
              <a:rPr lang="en-US" smtClean="0"/>
              <a:pPr>
                <a:spcAft>
                  <a:spcPts val="600"/>
                </a:spcAft>
              </a:pPr>
              <a:t>50</a:t>
            </a:fld>
            <a:endParaRPr lang="en-US" dirty="0"/>
          </a:p>
        </p:txBody>
      </p:sp>
      <p:sp>
        <p:nvSpPr>
          <p:cNvPr id="12" name="Rectangle: Rounded Corners 11">
            <a:extLst>
              <a:ext uri="{FF2B5EF4-FFF2-40B4-BE49-F238E27FC236}">
                <a16:creationId xmlns:a16="http://schemas.microsoft.com/office/drawing/2014/main" id="{71DE1C0A-46CF-6074-CDB2-DEAABF50468F}"/>
              </a:ext>
            </a:extLst>
          </p:cNvPr>
          <p:cNvSpPr/>
          <p:nvPr/>
        </p:nvSpPr>
        <p:spPr>
          <a:xfrm>
            <a:off x="265176" y="1353311"/>
            <a:ext cx="11658600" cy="2186507"/>
          </a:xfrm>
          <a:prstGeom prst="roundRect">
            <a:avLst/>
          </a:prstGeom>
          <a:noFill/>
          <a:ln w="38100">
            <a:solidFill>
              <a:srgbClr val="47C1E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dirty="0"/>
          </a:p>
        </p:txBody>
      </p:sp>
      <p:sp>
        <p:nvSpPr>
          <p:cNvPr id="13" name="Rectangle: Rounded Corners 12">
            <a:extLst>
              <a:ext uri="{FF2B5EF4-FFF2-40B4-BE49-F238E27FC236}">
                <a16:creationId xmlns:a16="http://schemas.microsoft.com/office/drawing/2014/main" id="{BA8887FB-005A-C633-38B8-6D86F403ABBA}"/>
              </a:ext>
            </a:extLst>
          </p:cNvPr>
          <p:cNvSpPr/>
          <p:nvPr/>
        </p:nvSpPr>
        <p:spPr>
          <a:xfrm>
            <a:off x="265176" y="3657613"/>
            <a:ext cx="11658600" cy="2598627"/>
          </a:xfrm>
          <a:prstGeom prst="roundRect">
            <a:avLst/>
          </a:prstGeom>
          <a:noFill/>
          <a:ln w="38100">
            <a:solidFill>
              <a:srgbClr val="185DA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dirty="0"/>
          </a:p>
        </p:txBody>
      </p:sp>
      <p:pic>
        <p:nvPicPr>
          <p:cNvPr id="16" name="Picture 15">
            <a:extLst>
              <a:ext uri="{FF2B5EF4-FFF2-40B4-BE49-F238E27FC236}">
                <a16:creationId xmlns:a16="http://schemas.microsoft.com/office/drawing/2014/main" id="{7E74D29E-7195-330A-B967-E15584B10905}"/>
              </a:ext>
            </a:extLst>
          </p:cNvPr>
          <p:cNvPicPr>
            <a:picLocks noChangeAspect="1"/>
          </p:cNvPicPr>
          <p:nvPr/>
        </p:nvPicPr>
        <p:blipFill>
          <a:blip r:embed="rId2" cstate="print">
            <a:extLst>
              <a:ext uri="{28A0092B-C50C-407E-A947-70E740481C1C}">
                <a14:useLocalDpi xmlns:a14="http://schemas.microsoft.com/office/drawing/2010/main"/>
              </a:ext>
            </a:extLst>
          </a:blip>
          <a:srcRect/>
          <a:stretch/>
        </p:blipFill>
        <p:spPr>
          <a:xfrm>
            <a:off x="8626896" y="1687090"/>
            <a:ext cx="3042501" cy="1751054"/>
          </a:xfrm>
          <a:prstGeom prst="rect">
            <a:avLst/>
          </a:prstGeom>
        </p:spPr>
      </p:pic>
      <p:pic>
        <p:nvPicPr>
          <p:cNvPr id="18" name="Picture 17">
            <a:extLst>
              <a:ext uri="{FF2B5EF4-FFF2-40B4-BE49-F238E27FC236}">
                <a16:creationId xmlns:a16="http://schemas.microsoft.com/office/drawing/2014/main" id="{816E4C24-B39B-88DB-5B4A-FF19BD51C43F}"/>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613181" y="4116683"/>
            <a:ext cx="3069931" cy="2055519"/>
          </a:xfrm>
          <a:prstGeom prst="rect">
            <a:avLst/>
          </a:prstGeom>
        </p:spPr>
      </p:pic>
      <p:graphicFrame>
        <p:nvGraphicFramePr>
          <p:cNvPr id="2" name="Content Placeholder 6">
            <a:extLst>
              <a:ext uri="{FF2B5EF4-FFF2-40B4-BE49-F238E27FC236}">
                <a16:creationId xmlns:a16="http://schemas.microsoft.com/office/drawing/2014/main" id="{9AC677C8-589F-CB59-64F7-1EB49967B04E}"/>
              </a:ext>
            </a:extLst>
          </p:cNvPr>
          <p:cNvGraphicFramePr>
            <a:graphicFrameLocks/>
          </p:cNvGraphicFramePr>
          <p:nvPr/>
        </p:nvGraphicFramePr>
        <p:xfrm>
          <a:off x="517483" y="923544"/>
          <a:ext cx="7986204" cy="5248658"/>
        </p:xfrm>
        <a:graphic>
          <a:graphicData uri="http://schemas.openxmlformats.org/drawingml/2006/table">
            <a:tbl>
              <a:tblPr firstRow="1">
                <a:tableStyleId>{8EC20E35-A176-4012-BC5E-935CFFF8708E}</a:tableStyleId>
              </a:tblPr>
              <a:tblGrid>
                <a:gridCol w="2481516">
                  <a:extLst>
                    <a:ext uri="{9D8B030D-6E8A-4147-A177-3AD203B41FA5}">
                      <a16:colId xmlns:a16="http://schemas.microsoft.com/office/drawing/2014/main" val="3515344459"/>
                    </a:ext>
                  </a:extLst>
                </a:gridCol>
                <a:gridCol w="2459736">
                  <a:extLst>
                    <a:ext uri="{9D8B030D-6E8A-4147-A177-3AD203B41FA5}">
                      <a16:colId xmlns:a16="http://schemas.microsoft.com/office/drawing/2014/main" val="2791558170"/>
                    </a:ext>
                  </a:extLst>
                </a:gridCol>
                <a:gridCol w="3044952">
                  <a:extLst>
                    <a:ext uri="{9D8B030D-6E8A-4147-A177-3AD203B41FA5}">
                      <a16:colId xmlns:a16="http://schemas.microsoft.com/office/drawing/2014/main" val="3683487317"/>
                    </a:ext>
                  </a:extLst>
                </a:gridCol>
              </a:tblGrid>
              <a:tr h="384208">
                <a:tc>
                  <a:txBody>
                    <a:bodyPr/>
                    <a:lstStyle/>
                    <a:p>
                      <a:r>
                        <a:rPr lang="en-GB" sz="1600" noProof="0" dirty="0">
                          <a:latin typeface="Calibri" panose="020F0502020204030204" pitchFamily="34" charset="0"/>
                          <a:ea typeface="Calibri" panose="020F0502020204030204" pitchFamily="34" charset="0"/>
                          <a:cs typeface="Calibri" panose="020F0502020204030204" pitchFamily="34" charset="0"/>
                        </a:rPr>
                        <a:t>Gas used</a:t>
                      </a:r>
                    </a:p>
                  </a:txBody>
                  <a:tcPr>
                    <a:lnB w="12700" cap="flat" cmpd="sng" algn="ctr">
                      <a:solidFill>
                        <a:schemeClr val="tx1"/>
                      </a:solidFill>
                      <a:prstDash val="solid"/>
                      <a:round/>
                      <a:headEnd type="none" w="med" len="med"/>
                      <a:tailEnd type="none" w="med" len="med"/>
                    </a:lnB>
                  </a:tcPr>
                </a:tc>
                <a:tc>
                  <a:txBody>
                    <a:bodyPr/>
                    <a:lstStyle/>
                    <a:p>
                      <a:r>
                        <a:rPr lang="en-GB" sz="1600" noProof="0" dirty="0">
                          <a:latin typeface="Calibri" panose="020F0502020204030204" pitchFamily="34" charset="0"/>
                          <a:ea typeface="Calibri" panose="020F0502020204030204" pitchFamily="34" charset="0"/>
                          <a:cs typeface="Calibri" panose="020F0502020204030204" pitchFamily="34" charset="0"/>
                        </a:rPr>
                        <a:t>Reason to use</a:t>
                      </a:r>
                    </a:p>
                  </a:txBody>
                  <a:tcPr>
                    <a:lnB w="12700" cap="flat" cmpd="sng" algn="ctr">
                      <a:solidFill>
                        <a:schemeClr val="tx1"/>
                      </a:solidFill>
                      <a:prstDash val="solid"/>
                      <a:round/>
                      <a:headEnd type="none" w="med" len="med"/>
                      <a:tailEnd type="none" w="med" len="med"/>
                    </a:lnB>
                  </a:tcPr>
                </a:tc>
                <a:tc>
                  <a:txBody>
                    <a:bodyPr/>
                    <a:lstStyle/>
                    <a:p>
                      <a:r>
                        <a:rPr lang="en-GB" sz="1600" noProof="0" dirty="0">
                          <a:latin typeface="Calibri" panose="020F0502020204030204" pitchFamily="34" charset="0"/>
                          <a:ea typeface="Calibri" panose="020F0502020204030204" pitchFamily="34" charset="0"/>
                          <a:cs typeface="Calibri" panose="020F0502020204030204" pitchFamily="34" charset="0"/>
                        </a:rPr>
                        <a:t>Detector</a:t>
                      </a:r>
                    </a:p>
                  </a:txBody>
                  <a:tcP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174089274"/>
                  </a:ext>
                </a:extLst>
              </a:tr>
              <a:tr h="384208">
                <a:tc>
                  <a:txBody>
                    <a:bodyPr/>
                    <a:lstStyle/>
                    <a:p>
                      <a:r>
                        <a:rPr lang="en-GB" sz="1600" noProof="0" dirty="0">
                          <a:latin typeface="Calibri" panose="020F0502020204030204" pitchFamily="34" charset="0"/>
                          <a:ea typeface="Calibri" panose="020F0502020204030204" pitchFamily="34" charset="0"/>
                          <a:cs typeface="Calibri" panose="020F0502020204030204" pitchFamily="34" charset="0"/>
                        </a:rPr>
                        <a:t>R410a (GWP 1430)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6">
                  <a:txBody>
                    <a:bodyPr/>
                    <a:lstStyle/>
                    <a:p>
                      <a:r>
                        <a:rPr lang="en-GB" sz="1600" noProof="0" dirty="0">
                          <a:latin typeface="Calibri" panose="020F0502020204030204" pitchFamily="34" charset="0"/>
                          <a:ea typeface="Calibri" panose="020F0502020204030204" pitchFamily="34" charset="0"/>
                          <a:cs typeface="Calibri" panose="020F0502020204030204" pitchFamily="34" charset="0"/>
                        </a:rPr>
                        <a:t>Cool down to prevent self-heating and annealing behaviour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6">
                  <a:txBody>
                    <a:bodyPr/>
                    <a:lstStyle/>
                    <a:p>
                      <a:r>
                        <a:rPr lang="en-GB" sz="1600" noProof="0" dirty="0">
                          <a:latin typeface="Calibri" panose="020F0502020204030204" pitchFamily="34" charset="0"/>
                          <a:ea typeface="Calibri" panose="020F0502020204030204" pitchFamily="34" charset="0"/>
                          <a:cs typeface="Calibri" panose="020F0502020204030204" pitchFamily="34" charset="0"/>
                        </a:rPr>
                        <a:t>Silicon detector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100471687"/>
                  </a:ext>
                </a:extLst>
              </a:tr>
              <a:tr h="384208">
                <a:tc>
                  <a:txBody>
                    <a:bodyPr/>
                    <a:lstStyle/>
                    <a:p>
                      <a:r>
                        <a:rPr lang="en-GB" sz="1600" noProof="0" dirty="0">
                          <a:latin typeface="Calibri" panose="020F0502020204030204" pitchFamily="34" charset="0"/>
                          <a:ea typeface="Calibri" panose="020F0502020204030204" pitchFamily="34" charset="0"/>
                          <a:cs typeface="Calibri" panose="020F0502020204030204" pitchFamily="34" charset="0"/>
                        </a:rPr>
                        <a:t>R404a (GWP 22800)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CH" dirty="0"/>
                    </a:p>
                  </a:txBody>
                  <a:tcPr/>
                </a:tc>
                <a:tc vMerge="1">
                  <a:txBody>
                    <a:bodyPr/>
                    <a:lstStyle/>
                    <a:p>
                      <a:endParaRPr lang="en-CH" dirty="0"/>
                    </a:p>
                  </a:txBody>
                  <a:tcPr/>
                </a:tc>
                <a:extLst>
                  <a:ext uri="{0D108BD9-81ED-4DB2-BD59-A6C34878D82A}">
                    <a16:rowId xmlns:a16="http://schemas.microsoft.com/office/drawing/2014/main" val="2023586412"/>
                  </a:ext>
                </a:extLst>
              </a:tr>
              <a:tr h="384208">
                <a:tc>
                  <a:txBody>
                    <a:bodyPr/>
                    <a:lstStyle/>
                    <a:p>
                      <a:r>
                        <a:rPr lang="en-GB" sz="1600" noProof="0" dirty="0">
                          <a:latin typeface="Calibri" panose="020F0502020204030204" pitchFamily="34" charset="0"/>
                          <a:ea typeface="Calibri" panose="020F0502020204030204" pitchFamily="34" charset="0"/>
                          <a:cs typeface="Calibri" panose="020F0502020204030204" pitchFamily="34" charset="0"/>
                        </a:rPr>
                        <a:t>R23 (GWP 12400)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GB" sz="1600" noProof="0" dirty="0">
                        <a:latin typeface="Calibri" panose="020F0502020204030204" pitchFamily="34" charset="0"/>
                        <a:ea typeface="Calibri" panose="020F0502020204030204" pitchFamily="34" charset="0"/>
                        <a:cs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GB" sz="1600" noProof="0" dirty="0">
                        <a:latin typeface="Calibri" panose="020F0502020204030204" pitchFamily="34" charset="0"/>
                        <a:ea typeface="Calibri" panose="020F0502020204030204" pitchFamily="34" charset="0"/>
                        <a:cs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174025955"/>
                  </a:ext>
                </a:extLst>
              </a:tr>
              <a:tr h="384208">
                <a:tc>
                  <a:txBody>
                    <a:bodyPr/>
                    <a:lstStyle/>
                    <a:p>
                      <a:r>
                        <a:rPr lang="en-GB" sz="1600" noProof="0" dirty="0">
                          <a:latin typeface="Calibri" panose="020F0502020204030204" pitchFamily="34" charset="0"/>
                          <a:ea typeface="Calibri" panose="020F0502020204030204" pitchFamily="34" charset="0"/>
                          <a:cs typeface="Calibri" panose="020F0502020204030204" pitchFamily="34" charset="0"/>
                        </a:rPr>
                        <a:t>C</a:t>
                      </a:r>
                      <a:r>
                        <a:rPr lang="en-GB" sz="1600" baseline="-25000" noProof="0" dirty="0">
                          <a:latin typeface="Calibri" panose="020F0502020204030204" pitchFamily="34" charset="0"/>
                          <a:ea typeface="Calibri" panose="020F0502020204030204" pitchFamily="34" charset="0"/>
                          <a:cs typeface="Calibri" panose="020F0502020204030204" pitchFamily="34" charset="0"/>
                        </a:rPr>
                        <a:t>3</a:t>
                      </a:r>
                      <a:r>
                        <a:rPr lang="en-GB" sz="1600" noProof="0" dirty="0">
                          <a:latin typeface="Calibri" panose="020F0502020204030204" pitchFamily="34" charset="0"/>
                          <a:ea typeface="Calibri" panose="020F0502020204030204" pitchFamily="34" charset="0"/>
                          <a:cs typeface="Calibri" panose="020F0502020204030204" pitchFamily="34" charset="0"/>
                        </a:rPr>
                        <a:t>F</a:t>
                      </a:r>
                      <a:r>
                        <a:rPr lang="en-GB" sz="1600" baseline="-25000" noProof="0" dirty="0">
                          <a:latin typeface="Calibri" panose="020F0502020204030204" pitchFamily="34" charset="0"/>
                          <a:ea typeface="Calibri" panose="020F0502020204030204" pitchFamily="34" charset="0"/>
                          <a:cs typeface="Calibri" panose="020F0502020204030204" pitchFamily="34" charset="0"/>
                        </a:rPr>
                        <a:t>8</a:t>
                      </a:r>
                      <a:r>
                        <a:rPr lang="en-GB" sz="1600" noProof="0" dirty="0">
                          <a:latin typeface="Calibri" panose="020F0502020204030204" pitchFamily="34" charset="0"/>
                          <a:ea typeface="Calibri" panose="020F0502020204030204" pitchFamily="34" charset="0"/>
                          <a:cs typeface="Calibri" panose="020F0502020204030204" pitchFamily="34" charset="0"/>
                        </a:rPr>
                        <a:t> (GWP 8830)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GB" sz="1600" noProof="0" dirty="0">
                        <a:latin typeface="Calibri" panose="020F0502020204030204" pitchFamily="34" charset="0"/>
                        <a:ea typeface="Calibri" panose="020F0502020204030204" pitchFamily="34" charset="0"/>
                        <a:cs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GB" sz="1600" noProof="0" dirty="0">
                        <a:latin typeface="Calibri" panose="020F0502020204030204" pitchFamily="34" charset="0"/>
                        <a:ea typeface="Calibri" panose="020F0502020204030204" pitchFamily="34" charset="0"/>
                        <a:cs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574049262"/>
                  </a:ext>
                </a:extLst>
              </a:tr>
              <a:tr h="384208">
                <a:tc>
                  <a:txBody>
                    <a:bodyPr/>
                    <a:lstStyle/>
                    <a:p>
                      <a:r>
                        <a:rPr lang="en-GB" sz="1600" noProof="0" dirty="0">
                          <a:latin typeface="Calibri" panose="020F0502020204030204" pitchFamily="34" charset="0"/>
                          <a:ea typeface="Calibri" panose="020F0502020204030204" pitchFamily="34" charset="0"/>
                          <a:cs typeface="Calibri" panose="020F0502020204030204" pitchFamily="34" charset="0"/>
                        </a:rPr>
                        <a:t>C</a:t>
                      </a:r>
                      <a:r>
                        <a:rPr lang="en-GB" sz="1600" baseline="-25000" noProof="0" dirty="0">
                          <a:latin typeface="Calibri" panose="020F0502020204030204" pitchFamily="34" charset="0"/>
                          <a:ea typeface="Calibri" panose="020F0502020204030204" pitchFamily="34" charset="0"/>
                          <a:cs typeface="Calibri" panose="020F0502020204030204" pitchFamily="34" charset="0"/>
                        </a:rPr>
                        <a:t>6</a:t>
                      </a:r>
                      <a:r>
                        <a:rPr lang="en-GB" sz="1600" noProof="0" dirty="0">
                          <a:latin typeface="Calibri" panose="020F0502020204030204" pitchFamily="34" charset="0"/>
                          <a:ea typeface="Calibri" panose="020F0502020204030204" pitchFamily="34" charset="0"/>
                          <a:cs typeface="Calibri" panose="020F0502020204030204" pitchFamily="34" charset="0"/>
                        </a:rPr>
                        <a:t>F</a:t>
                      </a:r>
                      <a:r>
                        <a:rPr lang="en-GB" sz="1600" baseline="-25000" noProof="0" dirty="0">
                          <a:latin typeface="Calibri" panose="020F0502020204030204" pitchFamily="34" charset="0"/>
                          <a:ea typeface="Calibri" panose="020F0502020204030204" pitchFamily="34" charset="0"/>
                          <a:cs typeface="Calibri" panose="020F0502020204030204" pitchFamily="34" charset="0"/>
                        </a:rPr>
                        <a:t>14</a:t>
                      </a:r>
                      <a:r>
                        <a:rPr lang="en-GB" sz="1600" noProof="0" dirty="0">
                          <a:latin typeface="Calibri" panose="020F0502020204030204" pitchFamily="34" charset="0"/>
                          <a:ea typeface="Calibri" panose="020F0502020204030204" pitchFamily="34" charset="0"/>
                          <a:cs typeface="Calibri" panose="020F0502020204030204" pitchFamily="34" charset="0"/>
                        </a:rPr>
                        <a:t> (GWP 9300)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GB" sz="1600" noProof="0" dirty="0">
                        <a:latin typeface="Calibri" panose="020F0502020204030204" pitchFamily="34" charset="0"/>
                        <a:ea typeface="Calibri" panose="020F0502020204030204" pitchFamily="34" charset="0"/>
                        <a:cs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GB" sz="1600" noProof="0" dirty="0">
                        <a:latin typeface="Calibri" panose="020F0502020204030204" pitchFamily="34" charset="0"/>
                        <a:ea typeface="Calibri" panose="020F0502020204030204" pitchFamily="34" charset="0"/>
                        <a:cs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422388657"/>
                  </a:ext>
                </a:extLst>
              </a:tr>
              <a:tr h="340790">
                <a:tc rowSpan="2">
                  <a:txBody>
                    <a:bodyPr/>
                    <a:lstStyle/>
                    <a:p>
                      <a:r>
                        <a:rPr lang="en-GB" sz="1600" noProof="0" dirty="0">
                          <a:latin typeface="Calibri" panose="020F0502020204030204" pitchFamily="34" charset="0"/>
                          <a:ea typeface="Calibri" panose="020F0502020204030204" pitchFamily="34" charset="0"/>
                          <a:cs typeface="Calibri" panose="020F0502020204030204" pitchFamily="34" charset="0"/>
                        </a:rPr>
                        <a:t>R134a (GWP 1430)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GB" sz="1600" noProof="0" dirty="0">
                        <a:latin typeface="Calibri" panose="020F0502020204030204" pitchFamily="34" charset="0"/>
                        <a:ea typeface="Calibri" panose="020F0502020204030204" pitchFamily="34" charset="0"/>
                        <a:cs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GB" sz="1600" noProof="0" dirty="0">
                        <a:latin typeface="Calibri" panose="020F0502020204030204" pitchFamily="34" charset="0"/>
                        <a:ea typeface="Calibri" panose="020F0502020204030204" pitchFamily="34" charset="0"/>
                        <a:cs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77116473"/>
                  </a:ext>
                </a:extLst>
              </a:tr>
              <a:tr h="340790">
                <a:tc vMerge="1">
                  <a:txBody>
                    <a:bodyPr/>
                    <a:lstStyle/>
                    <a:p>
                      <a:endParaRPr lang="en-GB" sz="1600" noProof="0" dirty="0">
                        <a:latin typeface="Calibri" panose="020F0502020204030204" pitchFamily="34" charset="0"/>
                        <a:ea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r>
                        <a:rPr lang="en-GB" sz="1600" noProof="0" dirty="0">
                          <a:latin typeface="Calibri" panose="020F0502020204030204" pitchFamily="34" charset="0"/>
                          <a:ea typeface="Calibri" panose="020F0502020204030204" pitchFamily="34" charset="0"/>
                          <a:cs typeface="Calibri" panose="020F0502020204030204" pitchFamily="34" charset="0"/>
                        </a:rPr>
                        <a:t>Containment of charge</a:t>
                      </a:r>
                    </a:p>
                    <a:p>
                      <a:r>
                        <a:rPr lang="en-GB" sz="1600" noProof="0" dirty="0">
                          <a:latin typeface="Calibri" panose="020F0502020204030204" pitchFamily="34" charset="0"/>
                          <a:ea typeface="Calibri" panose="020F0502020204030204" pitchFamily="34" charset="0"/>
                          <a:cs typeface="Calibri" panose="020F0502020204030204" pitchFamily="34" charset="0"/>
                        </a:rPr>
                        <a:t>Rate capability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r>
                        <a:rPr lang="en-GB" sz="1600" noProof="0" dirty="0">
                          <a:latin typeface="Calibri" panose="020F0502020204030204" pitchFamily="34" charset="0"/>
                          <a:ea typeface="Calibri" panose="020F0502020204030204" pitchFamily="34" charset="0"/>
                          <a:cs typeface="Calibri" panose="020F0502020204030204" pitchFamily="34" charset="0"/>
                        </a:rPr>
                        <a:t>Resistive Plate Chamber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16925886"/>
                  </a:ext>
                </a:extLst>
              </a:tr>
              <a:tr h="384208">
                <a:tc>
                  <a:txBody>
                    <a:bodyPr/>
                    <a:lstStyle/>
                    <a:p>
                      <a:r>
                        <a:rPr lang="en-GB" sz="1600" noProof="0" dirty="0">
                          <a:latin typeface="Calibri" panose="020F0502020204030204" pitchFamily="34" charset="0"/>
                          <a:ea typeface="Calibri" panose="020F0502020204030204" pitchFamily="34" charset="0"/>
                          <a:cs typeface="Calibri" panose="020F0502020204030204" pitchFamily="34" charset="0"/>
                        </a:rPr>
                        <a:t>SF</a:t>
                      </a:r>
                      <a:r>
                        <a:rPr lang="en-GB" sz="1600" baseline="-25000" noProof="0" dirty="0">
                          <a:latin typeface="Calibri" panose="020F0502020204030204" pitchFamily="34" charset="0"/>
                          <a:ea typeface="Calibri" panose="020F0502020204030204" pitchFamily="34" charset="0"/>
                          <a:cs typeface="Calibri" panose="020F0502020204030204" pitchFamily="34" charset="0"/>
                        </a:rPr>
                        <a:t>6</a:t>
                      </a:r>
                      <a:r>
                        <a:rPr lang="en-GB" sz="1600" noProof="0" dirty="0">
                          <a:latin typeface="Calibri" panose="020F0502020204030204" pitchFamily="34" charset="0"/>
                          <a:ea typeface="Calibri" panose="020F0502020204030204" pitchFamily="34" charset="0"/>
                          <a:cs typeface="Calibri" panose="020F0502020204030204" pitchFamily="34" charset="0"/>
                        </a:rPr>
                        <a:t> (GWP 22800)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GB" sz="1600" noProof="0" dirty="0">
                        <a:latin typeface="Calibri" panose="020F0502020204030204" pitchFamily="34" charset="0"/>
                        <a:ea typeface="Calibri" panose="020F0502020204030204" pitchFamily="34" charset="0"/>
                        <a:cs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GB" sz="1600" noProof="0" dirty="0">
                        <a:latin typeface="Calibri" panose="020F0502020204030204" pitchFamily="34" charset="0"/>
                        <a:ea typeface="Calibri" panose="020F0502020204030204" pitchFamily="34" charset="0"/>
                        <a:cs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708083143"/>
                  </a:ext>
                </a:extLst>
              </a:tr>
              <a:tr h="384208">
                <a:tc rowSpan="4">
                  <a:txBody>
                    <a:bodyPr/>
                    <a:lstStyle/>
                    <a:p>
                      <a:r>
                        <a:rPr lang="en-GB" sz="1600" noProof="0" dirty="0">
                          <a:latin typeface="Calibri" panose="020F0502020204030204" pitchFamily="34" charset="0"/>
                          <a:ea typeface="Calibri" panose="020F0502020204030204" pitchFamily="34" charset="0"/>
                          <a:cs typeface="Calibri" panose="020F0502020204030204" pitchFamily="34" charset="0"/>
                        </a:rPr>
                        <a:t>CF</a:t>
                      </a:r>
                      <a:r>
                        <a:rPr lang="en-GB" sz="1600" baseline="-25000" noProof="0" dirty="0">
                          <a:latin typeface="Calibri" panose="020F0502020204030204" pitchFamily="34" charset="0"/>
                          <a:ea typeface="Calibri" panose="020F0502020204030204" pitchFamily="34" charset="0"/>
                          <a:cs typeface="Calibri" panose="020F0502020204030204" pitchFamily="34" charset="0"/>
                        </a:rPr>
                        <a:t>4</a:t>
                      </a:r>
                      <a:r>
                        <a:rPr lang="en-GB" sz="1600" noProof="0" dirty="0">
                          <a:latin typeface="Calibri" panose="020F0502020204030204" pitchFamily="34" charset="0"/>
                          <a:ea typeface="Calibri" panose="020F0502020204030204" pitchFamily="34" charset="0"/>
                          <a:cs typeface="Calibri" panose="020F0502020204030204" pitchFamily="34" charset="0"/>
                        </a:rPr>
                        <a:t> (GWP 7390)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r>
                        <a:rPr lang="en-GB" sz="1600" noProof="0" dirty="0">
                          <a:latin typeface="Calibri" panose="020F0502020204030204" pitchFamily="34" charset="0"/>
                          <a:ea typeface="Calibri" panose="020F0502020204030204" pitchFamily="34" charset="0"/>
                          <a:cs typeface="Calibri" panose="020F0502020204030204" pitchFamily="34" charset="0"/>
                        </a:rPr>
                        <a:t>Mitigation of ageing effects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1600" noProof="0" dirty="0">
                          <a:latin typeface="Calibri" panose="020F0502020204030204" pitchFamily="34" charset="0"/>
                          <a:ea typeface="Calibri" panose="020F0502020204030204" pitchFamily="34" charset="0"/>
                          <a:cs typeface="Calibri" panose="020F0502020204030204" pitchFamily="34" charset="0"/>
                        </a:rPr>
                        <a:t>Cathode Strip Chamber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519201435"/>
                  </a:ext>
                </a:extLst>
              </a:tr>
              <a:tr h="384208">
                <a:tc vMerge="1">
                  <a:txBody>
                    <a:bodyPr/>
                    <a:lstStyle/>
                    <a:p>
                      <a:endParaRPr lang="en-GB" sz="1600" noProof="0" dirty="0">
                        <a:latin typeface="Calibri" panose="020F0502020204030204" pitchFamily="34" charset="0"/>
                        <a:ea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GB" sz="1600" noProof="0" dirty="0">
                        <a:latin typeface="Calibri" panose="020F0502020204030204" pitchFamily="34" charset="0"/>
                        <a:ea typeface="Calibri" panose="020F0502020204030204" pitchFamily="34" charset="0"/>
                        <a:cs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1600" noProof="0" dirty="0">
                          <a:latin typeface="Calibri" panose="020F0502020204030204" pitchFamily="34" charset="0"/>
                          <a:ea typeface="Calibri" panose="020F0502020204030204" pitchFamily="34" charset="0"/>
                          <a:cs typeface="Calibri" panose="020F0502020204030204" pitchFamily="34" charset="0"/>
                        </a:rPr>
                        <a:t>Multi Wire Proportional Chamber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730750280"/>
                  </a:ext>
                </a:extLst>
              </a:tr>
              <a:tr h="384208">
                <a:tc vMerge="1">
                  <a:txBody>
                    <a:bodyPr/>
                    <a:lstStyle/>
                    <a:p>
                      <a:endParaRPr lang="en-GB" sz="1600" noProof="0" dirty="0">
                        <a:latin typeface="Calibri" panose="020F0502020204030204" pitchFamily="34" charset="0"/>
                        <a:ea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1600" noProof="0" dirty="0">
                          <a:latin typeface="Calibri" panose="020F0502020204030204" pitchFamily="34" charset="0"/>
                          <a:ea typeface="Calibri" panose="020F0502020204030204" pitchFamily="34" charset="0"/>
                          <a:cs typeface="Calibri" panose="020F0502020204030204" pitchFamily="34" charset="0"/>
                        </a:rPr>
                        <a:t>Time resolution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1600" noProof="0" dirty="0">
                          <a:latin typeface="Calibri" panose="020F0502020204030204" pitchFamily="34" charset="0"/>
                          <a:ea typeface="Calibri" panose="020F0502020204030204" pitchFamily="34" charset="0"/>
                          <a:cs typeface="Calibri" panose="020F0502020204030204" pitchFamily="34" charset="0"/>
                        </a:rPr>
                        <a:t>Micro Pattern Gaseous Detector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035236758"/>
                  </a:ext>
                </a:extLst>
              </a:tr>
              <a:tr h="340790">
                <a:tc vMerge="1">
                  <a:txBody>
                    <a:bodyPr/>
                    <a:lstStyle/>
                    <a:p>
                      <a:endParaRPr lang="en-GB" sz="1600" noProof="0" dirty="0">
                        <a:latin typeface="Calibri" panose="020F0502020204030204" pitchFamily="34" charset="0"/>
                        <a:ea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r>
                        <a:rPr lang="en-GB" sz="1600" noProof="0" dirty="0">
                          <a:latin typeface="Calibri" panose="020F0502020204030204" pitchFamily="34" charset="0"/>
                          <a:ea typeface="Calibri" panose="020F0502020204030204" pitchFamily="34" charset="0"/>
                          <a:cs typeface="Calibri" panose="020F0502020204030204" pitchFamily="34" charset="0"/>
                        </a:rPr>
                        <a:t>Cherenkov radiator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r>
                        <a:rPr lang="en-GB" sz="1600" noProof="0" dirty="0">
                          <a:latin typeface="Calibri" panose="020F0502020204030204" pitchFamily="34" charset="0"/>
                          <a:ea typeface="Calibri" panose="020F0502020204030204" pitchFamily="34" charset="0"/>
                          <a:cs typeface="Calibri" panose="020F0502020204030204" pitchFamily="34" charset="0"/>
                        </a:rPr>
                        <a:t>Cherenkov detector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621331875"/>
                  </a:ext>
                </a:extLst>
              </a:tr>
              <a:tr h="384208">
                <a:tc>
                  <a:txBody>
                    <a:bodyPr/>
                    <a:lstStyle/>
                    <a:p>
                      <a:r>
                        <a:rPr lang="en-GB" sz="1600" noProof="0" dirty="0">
                          <a:latin typeface="Calibri" panose="020F0502020204030204" pitchFamily="34" charset="0"/>
                          <a:ea typeface="Calibri" panose="020F0502020204030204" pitchFamily="34" charset="0"/>
                          <a:cs typeface="Calibri" panose="020F0502020204030204" pitchFamily="34" charset="0"/>
                        </a:rPr>
                        <a:t>C</a:t>
                      </a:r>
                      <a:r>
                        <a:rPr lang="en-GB" sz="1600" baseline="-25000" noProof="0" dirty="0">
                          <a:latin typeface="Calibri" panose="020F0502020204030204" pitchFamily="34" charset="0"/>
                          <a:ea typeface="Calibri" panose="020F0502020204030204" pitchFamily="34" charset="0"/>
                          <a:cs typeface="Calibri" panose="020F0502020204030204" pitchFamily="34" charset="0"/>
                        </a:rPr>
                        <a:t>4</a:t>
                      </a:r>
                      <a:r>
                        <a:rPr lang="en-GB" sz="1600" noProof="0" dirty="0">
                          <a:latin typeface="Calibri" panose="020F0502020204030204" pitchFamily="34" charset="0"/>
                          <a:ea typeface="Calibri" panose="020F0502020204030204" pitchFamily="34" charset="0"/>
                          <a:cs typeface="Calibri" panose="020F0502020204030204" pitchFamily="34" charset="0"/>
                        </a:rPr>
                        <a:t>F</a:t>
                      </a:r>
                      <a:r>
                        <a:rPr lang="en-GB" sz="1600" baseline="-25000" noProof="0" dirty="0">
                          <a:latin typeface="Calibri" panose="020F0502020204030204" pitchFamily="34" charset="0"/>
                          <a:ea typeface="Calibri" panose="020F0502020204030204" pitchFamily="34" charset="0"/>
                          <a:cs typeface="Calibri" panose="020F0502020204030204" pitchFamily="34" charset="0"/>
                        </a:rPr>
                        <a:t>10</a:t>
                      </a:r>
                      <a:r>
                        <a:rPr lang="en-GB" sz="1600" noProof="0" dirty="0">
                          <a:latin typeface="Calibri" panose="020F0502020204030204" pitchFamily="34" charset="0"/>
                          <a:ea typeface="Calibri" panose="020F0502020204030204" pitchFamily="34" charset="0"/>
                          <a:cs typeface="Calibri" panose="020F0502020204030204" pitchFamily="34" charset="0"/>
                        </a:rPr>
                        <a:t> (GWP 8860)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GB" sz="1600" noProof="0" dirty="0">
                        <a:latin typeface="Calibri" panose="020F0502020204030204" pitchFamily="34" charset="0"/>
                        <a:ea typeface="Calibri" panose="020F0502020204030204" pitchFamily="34" charset="0"/>
                        <a:cs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GB" sz="1600" noProof="0" dirty="0">
                        <a:latin typeface="Calibri" panose="020F0502020204030204" pitchFamily="34" charset="0"/>
                        <a:ea typeface="Calibri" panose="020F0502020204030204" pitchFamily="34" charset="0"/>
                        <a:cs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427282478"/>
                  </a:ext>
                </a:extLst>
              </a:tr>
            </a:tbl>
          </a:graphicData>
        </a:graphic>
      </p:graphicFrame>
      <p:sp>
        <p:nvSpPr>
          <p:cNvPr id="10" name="TextBox 9">
            <a:extLst>
              <a:ext uri="{FF2B5EF4-FFF2-40B4-BE49-F238E27FC236}">
                <a16:creationId xmlns:a16="http://schemas.microsoft.com/office/drawing/2014/main" id="{0069CA66-A8CD-C458-E81E-E711620AEE42}"/>
              </a:ext>
            </a:extLst>
          </p:cNvPr>
          <p:cNvSpPr txBox="1"/>
          <p:nvPr/>
        </p:nvSpPr>
        <p:spPr>
          <a:xfrm>
            <a:off x="9314585" y="1400947"/>
            <a:ext cx="1667123" cy="276999"/>
          </a:xfrm>
          <a:prstGeom prst="rect">
            <a:avLst/>
          </a:prstGeom>
          <a:noFill/>
        </p:spPr>
        <p:txBody>
          <a:bodyPr wrap="none" lIns="0" tIns="0" rIns="0" bIns="0" rtlCol="0">
            <a:spAutoFit/>
          </a:bodyPr>
          <a:lstStyle/>
          <a:p>
            <a:pPr algn="l"/>
            <a:r>
              <a:rPr lang="en-GB" dirty="0">
                <a:solidFill>
                  <a:srgbClr val="47C1ED"/>
                </a:solidFill>
              </a:rPr>
              <a:t>Detector cooling</a:t>
            </a:r>
            <a:endParaRPr lang="en-CH" dirty="0">
              <a:solidFill>
                <a:srgbClr val="47C1ED"/>
              </a:solidFill>
            </a:endParaRPr>
          </a:p>
        </p:txBody>
      </p:sp>
      <p:sp>
        <p:nvSpPr>
          <p:cNvPr id="11" name="TextBox 10">
            <a:extLst>
              <a:ext uri="{FF2B5EF4-FFF2-40B4-BE49-F238E27FC236}">
                <a16:creationId xmlns:a16="http://schemas.microsoft.com/office/drawing/2014/main" id="{48FB97AA-A653-9411-DB63-A34C1C2B22AE}"/>
              </a:ext>
            </a:extLst>
          </p:cNvPr>
          <p:cNvSpPr txBox="1"/>
          <p:nvPr/>
        </p:nvSpPr>
        <p:spPr>
          <a:xfrm>
            <a:off x="9263289" y="3787573"/>
            <a:ext cx="1769715" cy="276999"/>
          </a:xfrm>
          <a:prstGeom prst="rect">
            <a:avLst/>
          </a:prstGeom>
          <a:noFill/>
        </p:spPr>
        <p:txBody>
          <a:bodyPr wrap="none" lIns="0" tIns="0" rIns="0" bIns="0" rtlCol="0">
            <a:spAutoFit/>
          </a:bodyPr>
          <a:lstStyle/>
          <a:p>
            <a:pPr algn="ctr"/>
            <a:r>
              <a:rPr lang="en-GB" dirty="0">
                <a:solidFill>
                  <a:srgbClr val="185DAA"/>
                </a:solidFill>
              </a:rPr>
              <a:t>Particle detection</a:t>
            </a:r>
            <a:endParaRPr lang="en-CH" dirty="0">
              <a:solidFill>
                <a:srgbClr val="185DAA"/>
              </a:solidFill>
            </a:endParaRPr>
          </a:p>
        </p:txBody>
      </p:sp>
      <p:sp>
        <p:nvSpPr>
          <p:cNvPr id="7" name="Date Placeholder 6">
            <a:extLst>
              <a:ext uri="{FF2B5EF4-FFF2-40B4-BE49-F238E27FC236}">
                <a16:creationId xmlns:a16="http://schemas.microsoft.com/office/drawing/2014/main" id="{9E41C744-8CB1-8632-4647-983DFECC09A9}"/>
              </a:ext>
            </a:extLst>
          </p:cNvPr>
          <p:cNvSpPr>
            <a:spLocks noGrp="1"/>
          </p:cNvSpPr>
          <p:nvPr>
            <p:ph type="dt" sz="half" idx="10"/>
          </p:nvPr>
        </p:nvSpPr>
        <p:spPr/>
        <p:txBody>
          <a:bodyPr/>
          <a:lstStyle/>
          <a:p>
            <a:r>
              <a:rPr lang="en-US"/>
              <a:t>26 November 2024</a:t>
            </a:r>
            <a:endParaRPr lang="en-US" dirty="0"/>
          </a:p>
        </p:txBody>
      </p:sp>
    </p:spTree>
    <p:extLst>
      <p:ext uri="{BB962C8B-B14F-4D97-AF65-F5344CB8AC3E}">
        <p14:creationId xmlns:p14="http://schemas.microsoft.com/office/powerpoint/2010/main" val="271643968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0569FF-04D6-0A0D-A1C2-9F851141D404}"/>
              </a:ext>
            </a:extLst>
          </p:cNvPr>
          <p:cNvSpPr>
            <a:spLocks noGrp="1"/>
          </p:cNvSpPr>
          <p:nvPr>
            <p:ph type="title"/>
          </p:nvPr>
        </p:nvSpPr>
        <p:spPr>
          <a:xfrm>
            <a:off x="407990" y="373593"/>
            <a:ext cx="5616575" cy="1065742"/>
          </a:xfrm>
        </p:spPr>
        <p:txBody>
          <a:bodyPr anchor="t">
            <a:normAutofit/>
          </a:bodyPr>
          <a:lstStyle/>
          <a:p>
            <a:r>
              <a:rPr lang="en-US" dirty="0"/>
              <a:t>Lifecycle assessment</a:t>
            </a:r>
            <a:endParaRPr lang="en-GB" dirty="0"/>
          </a:p>
        </p:txBody>
      </p:sp>
      <p:sp>
        <p:nvSpPr>
          <p:cNvPr id="9" name="Content Placeholder 8">
            <a:extLst>
              <a:ext uri="{FF2B5EF4-FFF2-40B4-BE49-F238E27FC236}">
                <a16:creationId xmlns:a16="http://schemas.microsoft.com/office/drawing/2014/main" id="{18BB2109-470F-CA97-DB9B-46BEB77A0E64}"/>
              </a:ext>
            </a:extLst>
          </p:cNvPr>
          <p:cNvSpPr>
            <a:spLocks noGrp="1"/>
          </p:cNvSpPr>
          <p:nvPr>
            <p:ph sz="half" idx="1"/>
          </p:nvPr>
        </p:nvSpPr>
        <p:spPr>
          <a:xfrm>
            <a:off x="407989" y="1598658"/>
            <a:ext cx="5616575" cy="4608512"/>
          </a:xfrm>
        </p:spPr>
        <p:txBody>
          <a:bodyPr>
            <a:normAutofit/>
          </a:bodyPr>
          <a:lstStyle/>
          <a:p>
            <a:pPr marL="342900" indent="-342900">
              <a:buFont typeface="Arial" panose="020B0604020202020204" pitchFamily="34" charset="0"/>
              <a:buChar char="•"/>
            </a:pPr>
            <a:r>
              <a:rPr lang="en-US" dirty="0"/>
              <a:t>Process to evaluate the impact of a human activity </a:t>
            </a:r>
          </a:p>
          <a:p>
            <a:pPr marL="342900" indent="-342900">
              <a:buFont typeface="Arial" panose="020B0604020202020204" pitchFamily="34" charset="0"/>
              <a:buChar char="•"/>
            </a:pPr>
            <a:r>
              <a:rPr lang="en-GB" dirty="0"/>
              <a:t>Long term (~5 - 10 years) vision: every component designed at CERN should integrate LCA from the start of the design process and be optimised </a:t>
            </a:r>
          </a:p>
          <a:p>
            <a:pPr marL="342900" indent="-342900">
              <a:buFont typeface="Arial" panose="020B0604020202020204" pitchFamily="34" charset="0"/>
              <a:buChar char="•"/>
            </a:pPr>
            <a:r>
              <a:rPr lang="en-GB" dirty="0"/>
              <a:t>S</a:t>
            </a:r>
            <a:r>
              <a:rPr lang="en-US" dirty="0" err="1"/>
              <a:t>ee</a:t>
            </a:r>
            <a:r>
              <a:rPr lang="en-US" dirty="0"/>
              <a:t> </a:t>
            </a:r>
            <a:r>
              <a:rPr lang="en-GB" dirty="0"/>
              <a:t>Int J Life Cycle Assess (2017) 22:138–147) for the </a:t>
            </a:r>
            <a:r>
              <a:rPr lang="en-GB" dirty="0" err="1"/>
              <a:t>ReCiPe</a:t>
            </a:r>
            <a:r>
              <a:rPr lang="en-GB" dirty="0"/>
              <a:t> Methodology (2016) --- </a:t>
            </a:r>
            <a:r>
              <a:rPr lang="en-GB" b="0" dirty="0">
                <a:solidFill>
                  <a:srgbClr val="222222"/>
                </a:solidFill>
                <a:latin typeface="Merriweather Sans" panose="020F0502020204030204" pitchFamily="2" charset="0"/>
                <a:hlinkClick r:id="rId2"/>
              </a:rPr>
              <a:t>https://doi.org/10.1007/s11367-016-1246-y</a:t>
            </a:r>
            <a:r>
              <a:rPr lang="en-GB" b="0" dirty="0">
                <a:solidFill>
                  <a:srgbClr val="222222"/>
                </a:solidFill>
                <a:latin typeface="Merriweather Sans" panose="020F0502020204030204" pitchFamily="2" charset="0"/>
              </a:rPr>
              <a:t> </a:t>
            </a:r>
            <a:endParaRPr lang="en-GB" dirty="0"/>
          </a:p>
          <a:p>
            <a:pPr marL="342900" indent="-342900">
              <a:buFont typeface="Arial" panose="020B0604020202020204" pitchFamily="34" charset="0"/>
              <a:buChar char="•"/>
            </a:pPr>
            <a:endParaRPr lang="en-GB" dirty="0"/>
          </a:p>
          <a:p>
            <a:endParaRPr lang="en-GB" dirty="0"/>
          </a:p>
        </p:txBody>
      </p:sp>
      <p:pic>
        <p:nvPicPr>
          <p:cNvPr id="8" name="Content Placeholder 7" descr="A diagram of a diagram&#10;&#10;Description automatically generated with medium confidence">
            <a:extLst>
              <a:ext uri="{FF2B5EF4-FFF2-40B4-BE49-F238E27FC236}">
                <a16:creationId xmlns:a16="http://schemas.microsoft.com/office/drawing/2014/main" id="{6AC368E7-FC42-DF9B-DE9F-98D0810C2483}"/>
              </a:ext>
            </a:extLst>
          </p:cNvPr>
          <p:cNvPicPr>
            <a:picLocks noGrp="1" noChangeAspect="1"/>
          </p:cNvPicPr>
          <p:nvPr>
            <p:ph type="pic" sz="quarter" idx="13"/>
          </p:nvPr>
        </p:nvPicPr>
        <p:blipFill>
          <a:blip r:embed="rId3"/>
          <a:stretch/>
        </p:blipFill>
        <p:spPr>
          <a:xfrm>
            <a:off x="6241856" y="0"/>
            <a:ext cx="5875724" cy="6317986"/>
          </a:xfrm>
          <a:noFill/>
        </p:spPr>
      </p:pic>
      <p:sp>
        <p:nvSpPr>
          <p:cNvPr id="6" name="Footer Placeholder 5">
            <a:extLst>
              <a:ext uri="{FF2B5EF4-FFF2-40B4-BE49-F238E27FC236}">
                <a16:creationId xmlns:a16="http://schemas.microsoft.com/office/drawing/2014/main" id="{2995DDB8-F31D-1125-453D-1989BB89F4D4}"/>
              </a:ext>
            </a:extLst>
          </p:cNvPr>
          <p:cNvSpPr>
            <a:spLocks noGrp="1"/>
          </p:cNvSpPr>
          <p:nvPr>
            <p:ph type="ftr" sz="quarter" idx="15"/>
          </p:nvPr>
        </p:nvSpPr>
        <p:spPr>
          <a:xfrm>
            <a:off x="4259263" y="6356352"/>
            <a:ext cx="6572221" cy="365125"/>
          </a:xfrm>
        </p:spPr>
        <p:txBody>
          <a:bodyPr anchor="ctr">
            <a:normAutofit/>
          </a:bodyPr>
          <a:lstStyle/>
          <a:p>
            <a:pPr>
              <a:spcAft>
                <a:spcPts val="600"/>
              </a:spcAft>
            </a:pPr>
            <a:r>
              <a:rPr lang="en-GB"/>
              <a:t>R. Losito | Sustainability at CERN now and future | UK-HEP Forum | Abingdon</a:t>
            </a:r>
            <a:endParaRPr lang="en-US"/>
          </a:p>
        </p:txBody>
      </p:sp>
      <p:sp>
        <p:nvSpPr>
          <p:cNvPr id="7" name="Slide Number Placeholder 6">
            <a:extLst>
              <a:ext uri="{FF2B5EF4-FFF2-40B4-BE49-F238E27FC236}">
                <a16:creationId xmlns:a16="http://schemas.microsoft.com/office/drawing/2014/main" id="{28E786A3-1332-A99A-694F-95049DD5E97E}"/>
              </a:ext>
            </a:extLst>
          </p:cNvPr>
          <p:cNvSpPr>
            <a:spLocks noGrp="1"/>
          </p:cNvSpPr>
          <p:nvPr>
            <p:ph type="sldNum" sz="quarter" idx="16"/>
          </p:nvPr>
        </p:nvSpPr>
        <p:spPr>
          <a:xfrm>
            <a:off x="11107546" y="6356352"/>
            <a:ext cx="681255" cy="365125"/>
          </a:xfrm>
        </p:spPr>
        <p:txBody>
          <a:bodyPr anchor="ctr">
            <a:normAutofit/>
          </a:bodyPr>
          <a:lstStyle/>
          <a:p>
            <a:pPr>
              <a:spcAft>
                <a:spcPts val="600"/>
              </a:spcAft>
            </a:pPr>
            <a:fld id="{36B5EA5A-BC32-A742-B11B-8E7414D5B535}" type="slidenum">
              <a:rPr lang="en-US" smtClean="0"/>
              <a:pPr>
                <a:spcAft>
                  <a:spcPts val="600"/>
                </a:spcAft>
              </a:pPr>
              <a:t>51</a:t>
            </a:fld>
            <a:endParaRPr lang="en-US"/>
          </a:p>
        </p:txBody>
      </p:sp>
      <p:sp>
        <p:nvSpPr>
          <p:cNvPr id="3" name="Date Placeholder 2">
            <a:extLst>
              <a:ext uri="{FF2B5EF4-FFF2-40B4-BE49-F238E27FC236}">
                <a16:creationId xmlns:a16="http://schemas.microsoft.com/office/drawing/2014/main" id="{ACB64CBC-3959-9A1D-4D75-E01F37CBE15C}"/>
              </a:ext>
            </a:extLst>
          </p:cNvPr>
          <p:cNvSpPr>
            <a:spLocks noGrp="1"/>
          </p:cNvSpPr>
          <p:nvPr>
            <p:ph type="dt" sz="half" idx="14"/>
          </p:nvPr>
        </p:nvSpPr>
        <p:spPr/>
        <p:txBody>
          <a:bodyPr/>
          <a:lstStyle/>
          <a:p>
            <a:r>
              <a:rPr lang="en-US"/>
              <a:t>26 November 2024</a:t>
            </a:r>
            <a:endParaRPr lang="en-US" dirty="0"/>
          </a:p>
        </p:txBody>
      </p:sp>
    </p:spTree>
    <p:extLst>
      <p:ext uri="{BB962C8B-B14F-4D97-AF65-F5344CB8AC3E}">
        <p14:creationId xmlns:p14="http://schemas.microsoft.com/office/powerpoint/2010/main" val="48235465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8">
            <a:extLst>
              <a:ext uri="{FF2B5EF4-FFF2-40B4-BE49-F238E27FC236}">
                <a16:creationId xmlns:a16="http://schemas.microsoft.com/office/drawing/2014/main" id="{5D042519-CDC5-E567-BE37-81C09376A27A}"/>
              </a:ext>
            </a:extLst>
          </p:cNvPr>
          <p:cNvSpPr>
            <a:spLocks noGrp="1"/>
          </p:cNvSpPr>
          <p:nvPr>
            <p:ph idx="1"/>
          </p:nvPr>
        </p:nvSpPr>
        <p:spPr>
          <a:xfrm>
            <a:off x="188070" y="945760"/>
            <a:ext cx="11376024" cy="1770393"/>
          </a:xfrm>
        </p:spPr>
        <p:txBody>
          <a:bodyPr/>
          <a:lstStyle/>
          <a:p>
            <a:pPr marL="342900" indent="-342900">
              <a:buFont typeface="Arial" panose="020B0604020202020204" pitchFamily="34" charset="0"/>
              <a:buChar char="•"/>
            </a:pPr>
            <a:r>
              <a:rPr lang="en-US" dirty="0"/>
              <a:t>The main issue of CERN accelerators is that most of the components cannot be free-released at the end of their lifetime.</a:t>
            </a:r>
          </a:p>
          <a:p>
            <a:pPr marL="342900" indent="-342900">
              <a:buFont typeface="Arial" panose="020B0604020202020204" pitchFamily="34" charset="0"/>
              <a:buChar char="•"/>
            </a:pPr>
            <a:r>
              <a:rPr lang="en-US" dirty="0"/>
              <a:t>We have powerful tools today to anticipate the level of activation in components based on operational scenarios:</a:t>
            </a:r>
          </a:p>
        </p:txBody>
      </p:sp>
      <p:sp>
        <p:nvSpPr>
          <p:cNvPr id="8" name="Title 7">
            <a:extLst>
              <a:ext uri="{FF2B5EF4-FFF2-40B4-BE49-F238E27FC236}">
                <a16:creationId xmlns:a16="http://schemas.microsoft.com/office/drawing/2014/main" id="{9825A5DF-F126-0EF5-37D8-E3434E0C2FC5}"/>
              </a:ext>
            </a:extLst>
          </p:cNvPr>
          <p:cNvSpPr>
            <a:spLocks noGrp="1"/>
          </p:cNvSpPr>
          <p:nvPr>
            <p:ph type="title"/>
          </p:nvPr>
        </p:nvSpPr>
        <p:spPr>
          <a:xfrm>
            <a:off x="407987" y="181391"/>
            <a:ext cx="11376025" cy="1065742"/>
          </a:xfrm>
        </p:spPr>
        <p:txBody>
          <a:bodyPr/>
          <a:lstStyle/>
          <a:p>
            <a:r>
              <a:rPr lang="en-US" dirty="0"/>
              <a:t>End of Life</a:t>
            </a:r>
            <a:endParaRPr lang="en-GB" dirty="0"/>
          </a:p>
        </p:txBody>
      </p:sp>
      <p:sp>
        <p:nvSpPr>
          <p:cNvPr id="6" name="Footer Placeholder 5">
            <a:extLst>
              <a:ext uri="{FF2B5EF4-FFF2-40B4-BE49-F238E27FC236}">
                <a16:creationId xmlns:a16="http://schemas.microsoft.com/office/drawing/2014/main" id="{7A45C403-E441-2143-973B-448F95D2F2DA}"/>
              </a:ext>
            </a:extLst>
          </p:cNvPr>
          <p:cNvSpPr>
            <a:spLocks noGrp="1"/>
          </p:cNvSpPr>
          <p:nvPr>
            <p:ph type="ftr" sz="quarter" idx="11"/>
          </p:nvPr>
        </p:nvSpPr>
        <p:spPr/>
        <p:txBody>
          <a:bodyPr/>
          <a:lstStyle/>
          <a:p>
            <a:r>
              <a:rPr lang="en-GB"/>
              <a:t>R. Losito | Sustainability at CERN now and future | UK-HEP Forum | Abingdon</a:t>
            </a:r>
            <a:endParaRPr lang="en-US" dirty="0"/>
          </a:p>
        </p:txBody>
      </p:sp>
      <p:sp>
        <p:nvSpPr>
          <p:cNvPr id="7" name="Slide Number Placeholder 6">
            <a:extLst>
              <a:ext uri="{FF2B5EF4-FFF2-40B4-BE49-F238E27FC236}">
                <a16:creationId xmlns:a16="http://schemas.microsoft.com/office/drawing/2014/main" id="{56394BA5-7E4A-A716-1E18-D6C93DF97C44}"/>
              </a:ext>
            </a:extLst>
          </p:cNvPr>
          <p:cNvSpPr>
            <a:spLocks noGrp="1"/>
          </p:cNvSpPr>
          <p:nvPr>
            <p:ph type="sldNum" sz="quarter" idx="12"/>
          </p:nvPr>
        </p:nvSpPr>
        <p:spPr/>
        <p:txBody>
          <a:bodyPr/>
          <a:lstStyle/>
          <a:p>
            <a:fld id="{36B5EA5A-BC32-A742-B11B-8E7414D5B535}" type="slidenum">
              <a:rPr lang="en-US" smtClean="0"/>
              <a:pPr/>
              <a:t>52</a:t>
            </a:fld>
            <a:endParaRPr lang="en-US" dirty="0"/>
          </a:p>
        </p:txBody>
      </p:sp>
      <p:pic>
        <p:nvPicPr>
          <p:cNvPr id="10" name="Picture 3" descr="\\cern.ch\dfs\Users\e\eskordis\Desktop\IP7Beam23dView.png"/>
          <p:cNvPicPr>
            <a:picLocks noChangeAspect="1" noChangeArrowheads="1"/>
          </p:cNvPicPr>
          <p:nvPr/>
        </p:nvPicPr>
        <p:blipFill rotWithShape="1">
          <a:blip r:embed="rId2" cstate="email">
            <a:extLst>
              <a:ext uri="{28A0092B-C50C-407E-A947-70E740481C1C}">
                <a14:useLocalDpi xmlns:a14="http://schemas.microsoft.com/office/drawing/2010/main" val="0"/>
              </a:ext>
            </a:extLst>
          </a:blip>
          <a:srcRect l="27203"/>
          <a:stretch/>
        </p:blipFill>
        <p:spPr bwMode="auto">
          <a:xfrm>
            <a:off x="5486399" y="4039953"/>
            <a:ext cx="6648679" cy="2221966"/>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descr="A blue text with white text&#10;&#10;Description automatically generated">
            <a:extLst>
              <a:ext uri="{FF2B5EF4-FFF2-40B4-BE49-F238E27FC236}">
                <a16:creationId xmlns:a16="http://schemas.microsoft.com/office/drawing/2014/main" id="{1E1D0395-2A8B-05D9-919A-C78DAA1CB7F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60281" y="2264422"/>
            <a:ext cx="5759746" cy="2521080"/>
          </a:xfrm>
          <a:prstGeom prst="rect">
            <a:avLst/>
          </a:prstGeom>
        </p:spPr>
      </p:pic>
      <p:sp>
        <p:nvSpPr>
          <p:cNvPr id="12" name="Content Placeholder 8">
            <a:extLst>
              <a:ext uri="{FF2B5EF4-FFF2-40B4-BE49-F238E27FC236}">
                <a16:creationId xmlns:a16="http://schemas.microsoft.com/office/drawing/2014/main" id="{CF946275-1F0C-8EE8-5D40-D7949B68876C}"/>
              </a:ext>
            </a:extLst>
          </p:cNvPr>
          <p:cNvSpPr txBox="1">
            <a:spLocks/>
          </p:cNvSpPr>
          <p:nvPr/>
        </p:nvSpPr>
        <p:spPr>
          <a:xfrm>
            <a:off x="72319" y="2947651"/>
            <a:ext cx="5688013" cy="3274219"/>
          </a:xfrm>
          <a:prstGeom prst="rect">
            <a:avLst/>
          </a:prstGeom>
        </p:spPr>
        <p:txBody>
          <a:bodyPr vert="horz" lIns="0" tIns="0" rIns="0" bIns="0" rtlCol="0">
            <a:normAutofit fontScale="92500"/>
          </a:bodyPr>
          <a:lstStyle>
            <a:lvl1pPr marL="0" indent="0" algn="l" defTabSz="914400" rtl="0" eaLnBrk="1" latinLnBrk="0" hangingPunct="1">
              <a:lnSpc>
                <a:spcPct val="90000"/>
              </a:lnSpc>
              <a:spcBef>
                <a:spcPts val="1800"/>
              </a:spcBef>
              <a:spcAft>
                <a:spcPts val="400"/>
              </a:spcAft>
              <a:buFont typeface="Arial"/>
              <a:buNone/>
              <a:tabLst/>
              <a:defRPr sz="2100" b="1" kern="1200">
                <a:solidFill>
                  <a:srgbClr val="0033A0"/>
                </a:solidFill>
                <a:latin typeface="+mn-lt"/>
                <a:ea typeface="+mn-ea"/>
                <a:cs typeface="+mn-cs"/>
              </a:defRPr>
            </a:lvl1pPr>
            <a:lvl2pPr marL="324000" indent="-324000" algn="l" defTabSz="914400" rtl="0" eaLnBrk="1" latinLnBrk="0" hangingPunct="1">
              <a:lnSpc>
                <a:spcPct val="100000"/>
              </a:lnSpc>
              <a:spcBef>
                <a:spcPts val="500"/>
              </a:spcBef>
              <a:spcAft>
                <a:spcPts val="300"/>
              </a:spcAft>
              <a:buFont typeface="Arial" charset="0"/>
              <a:buChar char="•"/>
              <a:tabLst/>
              <a:defRPr sz="1800" kern="1200">
                <a:solidFill>
                  <a:srgbClr val="0033A0"/>
                </a:solidFill>
                <a:latin typeface="+mn-lt"/>
                <a:ea typeface="+mn-ea"/>
                <a:cs typeface="+mn-cs"/>
              </a:defRPr>
            </a:lvl2pPr>
            <a:lvl3pPr marL="648000" indent="-324000" algn="l" defTabSz="914400" rtl="0" eaLnBrk="1" latinLnBrk="0" hangingPunct="1">
              <a:lnSpc>
                <a:spcPct val="100000"/>
              </a:lnSpc>
              <a:spcBef>
                <a:spcPts val="500"/>
              </a:spcBef>
              <a:spcAft>
                <a:spcPts val="300"/>
              </a:spcAft>
              <a:buSzPct val="100000"/>
              <a:buFont typeface="Arial" panose="020B0604020202020204" pitchFamily="34" charset="0"/>
              <a:buChar char="•"/>
              <a:tabLst/>
              <a:defRPr sz="1700" kern="1200">
                <a:solidFill>
                  <a:srgbClr val="0033A0"/>
                </a:solidFill>
                <a:latin typeface="+mn-lt"/>
                <a:ea typeface="+mn-ea"/>
                <a:cs typeface="+mn-cs"/>
              </a:defRPr>
            </a:lvl3pPr>
            <a:lvl4pPr marL="972000" indent="-324000" algn="l" defTabSz="914400" rtl="0" eaLnBrk="1" latinLnBrk="0" hangingPunct="1">
              <a:lnSpc>
                <a:spcPct val="100000"/>
              </a:lnSpc>
              <a:spcBef>
                <a:spcPts val="500"/>
              </a:spcBef>
              <a:spcAft>
                <a:spcPts val="300"/>
              </a:spcAft>
              <a:buSzPct val="100000"/>
              <a:buFont typeface="Arial" charset="0"/>
              <a:buChar char="•"/>
              <a:tabLst/>
              <a:defRPr sz="1600" kern="1200">
                <a:solidFill>
                  <a:srgbClr val="0033A0"/>
                </a:solidFill>
                <a:latin typeface="+mn-lt"/>
                <a:ea typeface="+mn-ea"/>
                <a:cs typeface="+mn-cs"/>
              </a:defRPr>
            </a:lvl4pPr>
            <a:lvl5pPr marL="2057400" indent="-228600" algn="l" defTabSz="914400" rtl="0" eaLnBrk="1" latinLnBrk="0" hangingPunct="1">
              <a:lnSpc>
                <a:spcPct val="90000"/>
              </a:lnSpc>
              <a:spcBef>
                <a:spcPts val="500"/>
              </a:spcBef>
              <a:buSzPct val="100000"/>
              <a:buFont typeface="Arial" charset="0"/>
              <a:buChar char="•"/>
              <a:defRPr sz="1600" kern="1200">
                <a:solidFill>
                  <a:schemeClr val="tx2">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342900" indent="-342900">
              <a:buFont typeface="Arial" panose="020B0604020202020204" pitchFamily="34" charset="0"/>
              <a:buChar char="•"/>
            </a:pPr>
            <a:r>
              <a:rPr lang="en-GB" dirty="0">
                <a:hlinkClick r:id="rId4"/>
              </a:rPr>
              <a:t>FLUKA.CERN </a:t>
            </a:r>
            <a:r>
              <a:rPr lang="en-GB" dirty="0"/>
              <a:t>is the Radiation physics code used to evaluate activation of materials, ambient dose, emission to atmosphere etc..</a:t>
            </a:r>
          </a:p>
          <a:p>
            <a:pPr marL="342900" indent="-342900">
              <a:buFont typeface="Arial" panose="020B0604020202020204" pitchFamily="34" charset="0"/>
              <a:buChar char="•"/>
            </a:pPr>
            <a:r>
              <a:rPr lang="en-GB" dirty="0"/>
              <a:t>Is used in all our communication with Radioprotection authorities in the two host States, including for the characterisation of radioactive waste.</a:t>
            </a:r>
          </a:p>
          <a:p>
            <a:pPr marL="342900" indent="-342900">
              <a:buFont typeface="Arial" panose="020B0604020202020204" pitchFamily="34" charset="0"/>
              <a:buChar char="•"/>
            </a:pPr>
            <a:r>
              <a:rPr lang="en-GB" dirty="0"/>
              <a:t>Can be downloaded at no charge for non-commercial (and non-military!) use, but requires some specific competence</a:t>
            </a:r>
          </a:p>
        </p:txBody>
      </p:sp>
      <p:sp>
        <p:nvSpPr>
          <p:cNvPr id="2" name="Date Placeholder 1">
            <a:extLst>
              <a:ext uri="{FF2B5EF4-FFF2-40B4-BE49-F238E27FC236}">
                <a16:creationId xmlns:a16="http://schemas.microsoft.com/office/drawing/2014/main" id="{70BC3D28-B060-1C32-4F9A-3C12B3D22305}"/>
              </a:ext>
            </a:extLst>
          </p:cNvPr>
          <p:cNvSpPr>
            <a:spLocks noGrp="1"/>
          </p:cNvSpPr>
          <p:nvPr>
            <p:ph type="dt" sz="half" idx="10"/>
          </p:nvPr>
        </p:nvSpPr>
        <p:spPr/>
        <p:txBody>
          <a:bodyPr/>
          <a:lstStyle/>
          <a:p>
            <a:r>
              <a:rPr lang="en-US"/>
              <a:t>26 November 2024</a:t>
            </a:r>
            <a:endParaRPr lang="en-US" dirty="0"/>
          </a:p>
        </p:txBody>
      </p:sp>
    </p:spTree>
    <p:extLst>
      <p:ext uri="{BB962C8B-B14F-4D97-AF65-F5344CB8AC3E}">
        <p14:creationId xmlns:p14="http://schemas.microsoft.com/office/powerpoint/2010/main" val="221430099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9825A5DF-F126-0EF5-37D8-E3434E0C2FC5}"/>
              </a:ext>
            </a:extLst>
          </p:cNvPr>
          <p:cNvSpPr>
            <a:spLocks noGrp="1"/>
          </p:cNvSpPr>
          <p:nvPr>
            <p:ph type="title"/>
          </p:nvPr>
        </p:nvSpPr>
        <p:spPr/>
        <p:txBody>
          <a:bodyPr/>
          <a:lstStyle/>
          <a:p>
            <a:r>
              <a:rPr lang="en-US" dirty="0"/>
              <a:t>Activation benchmarking </a:t>
            </a:r>
            <a:endParaRPr lang="en-GB" dirty="0"/>
          </a:p>
        </p:txBody>
      </p:sp>
      <p:sp>
        <p:nvSpPr>
          <p:cNvPr id="6" name="Footer Placeholder 5">
            <a:extLst>
              <a:ext uri="{FF2B5EF4-FFF2-40B4-BE49-F238E27FC236}">
                <a16:creationId xmlns:a16="http://schemas.microsoft.com/office/drawing/2014/main" id="{7A45C403-E441-2143-973B-448F95D2F2DA}"/>
              </a:ext>
            </a:extLst>
          </p:cNvPr>
          <p:cNvSpPr>
            <a:spLocks noGrp="1"/>
          </p:cNvSpPr>
          <p:nvPr>
            <p:ph type="ftr" sz="quarter" idx="11"/>
          </p:nvPr>
        </p:nvSpPr>
        <p:spPr/>
        <p:txBody>
          <a:bodyPr/>
          <a:lstStyle/>
          <a:p>
            <a:r>
              <a:rPr lang="en-GB"/>
              <a:t>R. Losito | Sustainability at CERN now and future | UK-HEP Forum | Abingdon</a:t>
            </a:r>
            <a:endParaRPr lang="en-US" dirty="0"/>
          </a:p>
        </p:txBody>
      </p:sp>
      <p:sp>
        <p:nvSpPr>
          <p:cNvPr id="7" name="Slide Number Placeholder 6">
            <a:extLst>
              <a:ext uri="{FF2B5EF4-FFF2-40B4-BE49-F238E27FC236}">
                <a16:creationId xmlns:a16="http://schemas.microsoft.com/office/drawing/2014/main" id="{56394BA5-7E4A-A716-1E18-D6C93DF97C44}"/>
              </a:ext>
            </a:extLst>
          </p:cNvPr>
          <p:cNvSpPr>
            <a:spLocks noGrp="1"/>
          </p:cNvSpPr>
          <p:nvPr>
            <p:ph type="sldNum" sz="quarter" idx="12"/>
          </p:nvPr>
        </p:nvSpPr>
        <p:spPr/>
        <p:txBody>
          <a:bodyPr/>
          <a:lstStyle/>
          <a:p>
            <a:fld id="{36B5EA5A-BC32-A742-B11B-8E7414D5B535}" type="slidenum">
              <a:rPr lang="en-US" smtClean="0"/>
              <a:pPr/>
              <a:t>53</a:t>
            </a:fld>
            <a:endParaRPr lang="en-US" dirty="0"/>
          </a:p>
        </p:txBody>
      </p:sp>
      <p:pic>
        <p:nvPicPr>
          <p:cNvPr id="13" name="Picture 14" descr="DR12"/>
          <p:cNvPicPr>
            <a:picLocks noChangeAspect="1" noChangeArrowheads="1"/>
          </p:cNvPicPr>
          <p:nvPr/>
        </p:nvPicPr>
        <p:blipFill rotWithShape="1">
          <a:blip r:embed="rId2" cstate="print"/>
          <a:srcRect l="1196" t="3551"/>
          <a:stretch/>
        </p:blipFill>
        <p:spPr bwMode="auto">
          <a:xfrm>
            <a:off x="8088263" y="3314783"/>
            <a:ext cx="3446779" cy="3007003"/>
          </a:xfrm>
          <a:prstGeom prst="rect">
            <a:avLst/>
          </a:prstGeom>
          <a:noFill/>
          <a:ln w="9525">
            <a:noFill/>
            <a:miter lim="800000"/>
            <a:headEnd/>
            <a:tailEnd/>
          </a:ln>
        </p:spPr>
      </p:pic>
      <p:sp>
        <p:nvSpPr>
          <p:cNvPr id="15" name="Text Box 20"/>
          <p:cNvSpPr txBox="1">
            <a:spLocks noChangeArrowheads="1"/>
          </p:cNvSpPr>
          <p:nvPr/>
        </p:nvSpPr>
        <p:spPr bwMode="auto">
          <a:xfrm>
            <a:off x="4968821" y="2741169"/>
            <a:ext cx="2032301" cy="523220"/>
          </a:xfrm>
          <a:prstGeom prst="rect">
            <a:avLst/>
          </a:prstGeom>
          <a:noFill/>
          <a:ln w="9525">
            <a:noFill/>
            <a:miter lim="800000"/>
            <a:headEnd/>
            <a:tailEnd/>
          </a:ln>
          <a:effectLst/>
        </p:spPr>
        <p:txBody>
          <a:bodyPr wrap="square">
            <a:spAutoFit/>
          </a:bodyPr>
          <a:lstStyle/>
          <a:p>
            <a:pPr eaLnBrk="0" hangingPunct="0">
              <a:defRPr/>
            </a:pPr>
            <a:r>
              <a:rPr lang="en-US" sz="1400" dirty="0" err="1">
                <a:solidFill>
                  <a:srgbClr val="00B050"/>
                </a:solidFill>
                <a:latin typeface="Tahoma"/>
              </a:rPr>
              <a:t>t</a:t>
            </a:r>
            <a:r>
              <a:rPr lang="en-US" sz="1400" baseline="-25000" dirty="0" err="1">
                <a:solidFill>
                  <a:srgbClr val="00B050"/>
                </a:solidFill>
                <a:latin typeface="Tahoma"/>
              </a:rPr>
              <a:t>c</a:t>
            </a:r>
            <a:r>
              <a:rPr lang="en-US" sz="1400" dirty="0">
                <a:solidFill>
                  <a:srgbClr val="00B050"/>
                </a:solidFill>
                <a:latin typeface="Tahoma"/>
              </a:rPr>
              <a:t> &lt; 2 hours : mostly</a:t>
            </a:r>
          </a:p>
          <a:p>
            <a:pPr eaLnBrk="0" hangingPunct="0">
              <a:defRPr/>
            </a:pPr>
            <a:r>
              <a:rPr lang="en-US" sz="1400" b="1" baseline="30000" dirty="0">
                <a:solidFill>
                  <a:srgbClr val="00B050"/>
                </a:solidFill>
                <a:latin typeface="Tahoma"/>
              </a:rPr>
              <a:t>11</a:t>
            </a:r>
            <a:r>
              <a:rPr lang="en-US" sz="1400" b="1" dirty="0">
                <a:solidFill>
                  <a:srgbClr val="00B050"/>
                </a:solidFill>
                <a:latin typeface="Tahoma"/>
              </a:rPr>
              <a:t>C</a:t>
            </a:r>
            <a:r>
              <a:rPr lang="en-US" sz="1400" dirty="0">
                <a:solidFill>
                  <a:srgbClr val="00B050"/>
                </a:solidFill>
                <a:latin typeface="Tahoma"/>
              </a:rPr>
              <a:t> (</a:t>
            </a:r>
            <a:r>
              <a:rPr lang="en-US" sz="1400" dirty="0">
                <a:solidFill>
                  <a:srgbClr val="00B050"/>
                </a:solidFill>
                <a:latin typeface="Symbol" panose="05050102010706020507" pitchFamily="18" charset="2"/>
              </a:rPr>
              <a:t>b</a:t>
            </a:r>
            <a:r>
              <a:rPr lang="en-US" sz="1400" baseline="30000" dirty="0">
                <a:solidFill>
                  <a:srgbClr val="00B050"/>
                </a:solidFill>
                <a:latin typeface="Tahoma"/>
              </a:rPr>
              <a:t>+</a:t>
            </a:r>
            <a:r>
              <a:rPr lang="en-US" sz="1400" dirty="0">
                <a:solidFill>
                  <a:srgbClr val="00B050"/>
                </a:solidFill>
                <a:latin typeface="Tahoma"/>
              </a:rPr>
              <a:t>, t</a:t>
            </a:r>
            <a:r>
              <a:rPr lang="en-US" sz="1400" baseline="-25000" dirty="0">
                <a:solidFill>
                  <a:srgbClr val="00B050"/>
                </a:solidFill>
                <a:latin typeface="Tahoma"/>
              </a:rPr>
              <a:t>1/2</a:t>
            </a:r>
            <a:r>
              <a:rPr lang="en-US" sz="1400" dirty="0">
                <a:solidFill>
                  <a:srgbClr val="00B050"/>
                </a:solidFill>
                <a:latin typeface="Tahoma"/>
              </a:rPr>
              <a:t> = 20min)</a:t>
            </a:r>
          </a:p>
        </p:txBody>
      </p:sp>
      <p:grpSp>
        <p:nvGrpSpPr>
          <p:cNvPr id="32" name="Group 31"/>
          <p:cNvGrpSpPr/>
          <p:nvPr/>
        </p:nvGrpSpPr>
        <p:grpSpPr>
          <a:xfrm>
            <a:off x="8594830" y="204393"/>
            <a:ext cx="3319827" cy="3089682"/>
            <a:chOff x="5836126" y="1040069"/>
            <a:chExt cx="3319827" cy="3089682"/>
          </a:xfrm>
        </p:grpSpPr>
        <p:pic>
          <p:nvPicPr>
            <p:cNvPr id="10" name="Picture 13"/>
            <p:cNvPicPr>
              <a:picLocks noChangeAspect="1" noChangeArrowheads="1"/>
            </p:cNvPicPr>
            <p:nvPr/>
          </p:nvPicPr>
          <p:blipFill>
            <a:blip r:embed="rId3" cstate="print"/>
            <a:srcRect/>
            <a:stretch>
              <a:fillRect/>
            </a:stretch>
          </p:blipFill>
          <p:spPr bwMode="auto">
            <a:xfrm>
              <a:off x="5836126" y="1040069"/>
              <a:ext cx="3319827" cy="3089682"/>
            </a:xfrm>
            <a:prstGeom prst="rect">
              <a:avLst/>
            </a:prstGeom>
            <a:noFill/>
            <a:ln w="6350">
              <a:noFill/>
              <a:miter lim="800000"/>
              <a:headEnd type="none" w="sm" len="sm"/>
              <a:tailEnd type="none" w="sm" len="sm"/>
            </a:ln>
          </p:spPr>
        </p:pic>
        <p:sp>
          <p:nvSpPr>
            <p:cNvPr id="16" name="Oval 23"/>
            <p:cNvSpPr>
              <a:spLocks noChangeArrowheads="1"/>
            </p:cNvSpPr>
            <p:nvPr/>
          </p:nvSpPr>
          <p:spPr bwMode="auto">
            <a:xfrm>
              <a:off x="6220235" y="1109737"/>
              <a:ext cx="1078106" cy="2899955"/>
            </a:xfrm>
            <a:prstGeom prst="ellipse">
              <a:avLst/>
            </a:prstGeom>
            <a:noFill/>
            <a:ln w="19050">
              <a:solidFill>
                <a:srgbClr val="49ED49"/>
              </a:solidFill>
              <a:round/>
              <a:headEnd/>
              <a:tailEnd/>
            </a:ln>
            <a:effectLst/>
          </p:spPr>
          <p:txBody>
            <a:bodyPr wrap="none" anchor="ctr"/>
            <a:lstStyle/>
            <a:p>
              <a:pPr algn="ctr">
                <a:defRPr/>
              </a:pPr>
              <a:endParaRPr lang="en-GB" sz="2400">
                <a:solidFill>
                  <a:srgbClr val="40458C"/>
                </a:solidFill>
                <a:latin typeface="Tahoma"/>
              </a:endParaRPr>
            </a:p>
          </p:txBody>
        </p:sp>
        <p:sp>
          <p:nvSpPr>
            <p:cNvPr id="18" name="Oval 25"/>
            <p:cNvSpPr>
              <a:spLocks noChangeArrowheads="1"/>
            </p:cNvSpPr>
            <p:nvPr/>
          </p:nvSpPr>
          <p:spPr bwMode="auto">
            <a:xfrm>
              <a:off x="7298342" y="1998012"/>
              <a:ext cx="907448" cy="1750421"/>
            </a:xfrm>
            <a:prstGeom prst="ellipse">
              <a:avLst/>
            </a:prstGeom>
            <a:noFill/>
            <a:ln w="19050">
              <a:solidFill>
                <a:srgbClr val="FF9933"/>
              </a:solidFill>
              <a:round/>
              <a:headEnd/>
              <a:tailEnd/>
            </a:ln>
            <a:effectLst/>
          </p:spPr>
          <p:txBody>
            <a:bodyPr wrap="none" anchor="ctr"/>
            <a:lstStyle/>
            <a:p>
              <a:pPr algn="ctr">
                <a:defRPr/>
              </a:pPr>
              <a:endParaRPr lang="en-GB" sz="1400">
                <a:solidFill>
                  <a:srgbClr val="40458C"/>
                </a:solidFill>
                <a:latin typeface="Tahoma"/>
              </a:endParaRPr>
            </a:p>
          </p:txBody>
        </p:sp>
      </p:grpSp>
      <p:sp>
        <p:nvSpPr>
          <p:cNvPr id="19" name="Rectangle 11"/>
          <p:cNvSpPr>
            <a:spLocks noChangeArrowheads="1"/>
          </p:cNvSpPr>
          <p:nvPr/>
        </p:nvSpPr>
        <p:spPr bwMode="auto">
          <a:xfrm>
            <a:off x="108197" y="5759694"/>
            <a:ext cx="3815721" cy="253916"/>
          </a:xfrm>
          <a:prstGeom prst="rect">
            <a:avLst/>
          </a:prstGeom>
          <a:noFill/>
          <a:ln w="9525">
            <a:noFill/>
            <a:miter lim="800000"/>
            <a:headEnd/>
            <a:tailEnd/>
          </a:ln>
        </p:spPr>
        <p:txBody>
          <a:bodyPr wrap="square">
            <a:spAutoFit/>
          </a:bodyPr>
          <a:lstStyle/>
          <a:p>
            <a:pPr eaLnBrk="0" hangingPunct="0"/>
            <a:r>
              <a:rPr lang="en-US" sz="1050" dirty="0">
                <a:solidFill>
                  <a:srgbClr val="000000"/>
                </a:solidFill>
                <a:latin typeface="Comic Sans MS" pitchFamily="66" charset="0"/>
              </a:rPr>
              <a:t> [M. </a:t>
            </a:r>
            <a:r>
              <a:rPr lang="en-US" sz="1050" dirty="0" err="1">
                <a:solidFill>
                  <a:srgbClr val="000000"/>
                </a:solidFill>
                <a:latin typeface="Comic Sans MS" pitchFamily="66" charset="0"/>
              </a:rPr>
              <a:t>Brugger</a:t>
            </a:r>
            <a:r>
              <a:rPr lang="en-US" sz="1050" dirty="0">
                <a:solidFill>
                  <a:srgbClr val="000000"/>
                </a:solidFill>
                <a:latin typeface="Comic Sans MS" pitchFamily="66" charset="0"/>
              </a:rPr>
              <a:t> </a:t>
            </a:r>
            <a:r>
              <a:rPr lang="en-US" sz="1050" i="1" dirty="0">
                <a:solidFill>
                  <a:srgbClr val="000000"/>
                </a:solidFill>
                <a:latin typeface="Comic Sans MS" pitchFamily="66" charset="0"/>
              </a:rPr>
              <a:t>et al.,</a:t>
            </a:r>
            <a:r>
              <a:rPr lang="en-US" sz="1050" dirty="0">
                <a:solidFill>
                  <a:srgbClr val="000000"/>
                </a:solidFill>
                <a:latin typeface="Comic Sans MS" pitchFamily="66" charset="0"/>
              </a:rPr>
              <a:t> </a:t>
            </a:r>
            <a:r>
              <a:rPr lang="en-US" sz="1050" dirty="0" err="1">
                <a:solidFill>
                  <a:srgbClr val="000000"/>
                </a:solidFill>
                <a:latin typeface="Comic Sans MS" pitchFamily="66" charset="0"/>
              </a:rPr>
              <a:t>Radiat</a:t>
            </a:r>
            <a:r>
              <a:rPr lang="en-US" sz="1050" dirty="0">
                <a:solidFill>
                  <a:srgbClr val="000000"/>
                </a:solidFill>
                <a:latin typeface="Comic Sans MS" pitchFamily="66" charset="0"/>
              </a:rPr>
              <a:t>. Prot. </a:t>
            </a:r>
            <a:r>
              <a:rPr lang="en-US" sz="1050" dirty="0" err="1">
                <a:solidFill>
                  <a:srgbClr val="000000"/>
                </a:solidFill>
                <a:latin typeface="Comic Sans MS" pitchFamily="66" charset="0"/>
              </a:rPr>
              <a:t>Dosim</a:t>
            </a:r>
            <a:r>
              <a:rPr lang="en-US" sz="1050" dirty="0">
                <a:solidFill>
                  <a:srgbClr val="000000"/>
                </a:solidFill>
                <a:latin typeface="Comic Sans MS" pitchFamily="66" charset="0"/>
              </a:rPr>
              <a:t>. 116 (2005) 12-15]</a:t>
            </a:r>
          </a:p>
        </p:txBody>
      </p:sp>
      <p:grpSp>
        <p:nvGrpSpPr>
          <p:cNvPr id="4" name="Group 3"/>
          <p:cNvGrpSpPr/>
          <p:nvPr/>
        </p:nvGrpSpPr>
        <p:grpSpPr>
          <a:xfrm>
            <a:off x="185769" y="845977"/>
            <a:ext cx="4610100" cy="2946400"/>
            <a:chOff x="53539" y="814559"/>
            <a:chExt cx="4610100" cy="2946400"/>
          </a:xfrm>
        </p:grpSpPr>
        <p:pic>
          <p:nvPicPr>
            <p:cNvPr id="24" name="Picture 7" descr="geometry"/>
            <p:cNvPicPr>
              <a:picLocks noChangeAspect="1" noChangeArrowheads="1"/>
            </p:cNvPicPr>
            <p:nvPr/>
          </p:nvPicPr>
          <p:blipFill>
            <a:blip r:embed="rId4" cstate="print"/>
            <a:srcRect/>
            <a:stretch>
              <a:fillRect/>
            </a:stretch>
          </p:blipFill>
          <p:spPr bwMode="auto">
            <a:xfrm>
              <a:off x="469464" y="814559"/>
              <a:ext cx="4194175" cy="2946400"/>
            </a:xfrm>
            <a:prstGeom prst="rect">
              <a:avLst/>
            </a:prstGeom>
            <a:noFill/>
            <a:ln w="9525">
              <a:noFill/>
              <a:miter lim="800000"/>
              <a:headEnd/>
              <a:tailEnd/>
            </a:ln>
          </p:spPr>
        </p:pic>
        <p:sp>
          <p:nvSpPr>
            <p:cNvPr id="25" name="Text Box 13"/>
            <p:cNvSpPr txBox="1">
              <a:spLocks noChangeArrowheads="1"/>
            </p:cNvSpPr>
            <p:nvPr/>
          </p:nvSpPr>
          <p:spPr bwMode="auto">
            <a:xfrm>
              <a:off x="1715993" y="2086940"/>
              <a:ext cx="860425" cy="274638"/>
            </a:xfrm>
            <a:prstGeom prst="rect">
              <a:avLst/>
            </a:prstGeom>
            <a:noFill/>
            <a:ln w="9525">
              <a:noFill/>
              <a:miter lim="800000"/>
              <a:headEnd/>
              <a:tailEnd/>
            </a:ln>
          </p:spPr>
          <p:txBody>
            <a:bodyPr wrap="none">
              <a:spAutoFit/>
            </a:bodyPr>
            <a:lstStyle/>
            <a:p>
              <a:pPr algn="ctr" eaLnBrk="0" fontAlgn="base" hangingPunct="0">
                <a:spcBef>
                  <a:spcPct val="0"/>
                </a:spcBef>
                <a:spcAft>
                  <a:spcPct val="0"/>
                </a:spcAft>
              </a:pPr>
              <a:r>
                <a:rPr lang="en-US" sz="1200" dirty="0">
                  <a:solidFill>
                    <a:srgbClr val="0000FF"/>
                  </a:solidFill>
                  <a:latin typeface="Comic Sans MS" pitchFamily="66" charset="0"/>
                </a:rPr>
                <a:t>Cu target</a:t>
              </a:r>
            </a:p>
          </p:txBody>
        </p:sp>
        <p:sp>
          <p:nvSpPr>
            <p:cNvPr id="26" name="Line 14"/>
            <p:cNvSpPr>
              <a:spLocks noChangeShapeType="1"/>
            </p:cNvSpPr>
            <p:nvPr/>
          </p:nvSpPr>
          <p:spPr bwMode="auto">
            <a:xfrm>
              <a:off x="583764" y="2224259"/>
              <a:ext cx="639763" cy="1588"/>
            </a:xfrm>
            <a:prstGeom prst="line">
              <a:avLst/>
            </a:prstGeom>
            <a:noFill/>
            <a:ln w="28575">
              <a:solidFill>
                <a:srgbClr val="009900"/>
              </a:solidFill>
              <a:round/>
              <a:headEnd/>
              <a:tailEnd type="triangle" w="med" len="med"/>
            </a:ln>
          </p:spPr>
          <p:txBody>
            <a:bodyPr wrap="none" anchor="ctr"/>
            <a:lstStyle/>
            <a:p>
              <a:pPr algn="ctr">
                <a:defRPr/>
              </a:pPr>
              <a:endParaRPr lang="en-GB" sz="2400" kern="0">
                <a:solidFill>
                  <a:srgbClr val="40458C"/>
                </a:solidFill>
                <a:latin typeface="Tahoma" pitchFamily="34" charset="0"/>
              </a:endParaRPr>
            </a:p>
          </p:txBody>
        </p:sp>
        <p:sp>
          <p:nvSpPr>
            <p:cNvPr id="27" name="Text Box 15"/>
            <p:cNvSpPr txBox="1">
              <a:spLocks noChangeArrowheads="1"/>
            </p:cNvSpPr>
            <p:nvPr/>
          </p:nvSpPr>
          <p:spPr bwMode="auto">
            <a:xfrm>
              <a:off x="53539" y="2246484"/>
              <a:ext cx="1063625" cy="457200"/>
            </a:xfrm>
            <a:prstGeom prst="rect">
              <a:avLst/>
            </a:prstGeom>
            <a:noFill/>
            <a:ln w="9525">
              <a:noFill/>
              <a:miter lim="800000"/>
              <a:headEnd/>
              <a:tailEnd/>
            </a:ln>
          </p:spPr>
          <p:txBody>
            <a:bodyPr wrap="none">
              <a:spAutoFit/>
            </a:bodyPr>
            <a:lstStyle/>
            <a:p>
              <a:pPr algn="ctr" eaLnBrk="0" fontAlgn="base" hangingPunct="0">
                <a:spcBef>
                  <a:spcPct val="0"/>
                </a:spcBef>
                <a:spcAft>
                  <a:spcPct val="0"/>
                </a:spcAft>
              </a:pPr>
              <a:r>
                <a:rPr lang="en-US" sz="1200">
                  <a:solidFill>
                    <a:srgbClr val="009900"/>
                  </a:solidFill>
                  <a:latin typeface="Comic Sans MS" pitchFamily="66" charset="0"/>
                </a:rPr>
                <a:t>120GeV</a:t>
              </a:r>
            </a:p>
            <a:p>
              <a:pPr algn="ctr" eaLnBrk="0" fontAlgn="base" hangingPunct="0">
                <a:spcBef>
                  <a:spcPct val="0"/>
                </a:spcBef>
                <a:spcAft>
                  <a:spcPct val="0"/>
                </a:spcAft>
              </a:pPr>
              <a:r>
                <a:rPr lang="en-US" sz="1200">
                  <a:solidFill>
                    <a:srgbClr val="009900"/>
                  </a:solidFill>
                  <a:latin typeface="Comic Sans MS" pitchFamily="66" charset="0"/>
                </a:rPr>
                <a:t>pos. hadrons</a:t>
              </a:r>
            </a:p>
          </p:txBody>
        </p:sp>
        <p:sp>
          <p:nvSpPr>
            <p:cNvPr id="29" name="Text Box 13"/>
            <p:cNvSpPr txBox="1">
              <a:spLocks noChangeArrowheads="1"/>
            </p:cNvSpPr>
            <p:nvPr/>
          </p:nvSpPr>
          <p:spPr bwMode="auto">
            <a:xfrm>
              <a:off x="1117164" y="2964013"/>
              <a:ext cx="625492" cy="307777"/>
            </a:xfrm>
            <a:prstGeom prst="rect">
              <a:avLst/>
            </a:prstGeom>
            <a:noFill/>
            <a:ln w="9525">
              <a:noFill/>
              <a:miter lim="800000"/>
              <a:headEnd/>
              <a:tailEnd/>
            </a:ln>
          </p:spPr>
          <p:txBody>
            <a:bodyPr wrap="none">
              <a:spAutoFit/>
            </a:bodyPr>
            <a:lstStyle/>
            <a:p>
              <a:pPr algn="ctr" eaLnBrk="0" hangingPunct="0"/>
              <a:r>
                <a:rPr lang="en-US" sz="1400" dirty="0">
                  <a:solidFill>
                    <a:schemeClr val="tx2"/>
                  </a:solidFill>
                  <a:latin typeface="Comic Sans MS" pitchFamily="66" charset="0"/>
                </a:rPr>
                <a:t>CERF</a:t>
              </a:r>
            </a:p>
          </p:txBody>
        </p:sp>
      </p:grpSp>
      <p:sp>
        <p:nvSpPr>
          <p:cNvPr id="28" name="Text Box 12"/>
          <p:cNvSpPr txBox="1">
            <a:spLocks noChangeArrowheads="1"/>
          </p:cNvSpPr>
          <p:nvPr/>
        </p:nvSpPr>
        <p:spPr bwMode="auto">
          <a:xfrm>
            <a:off x="108197" y="3661070"/>
            <a:ext cx="4094006" cy="830997"/>
          </a:xfrm>
          <a:prstGeom prst="rect">
            <a:avLst/>
          </a:prstGeom>
          <a:noFill/>
          <a:ln w="9525">
            <a:noFill/>
            <a:miter lim="800000"/>
            <a:headEnd/>
            <a:tailEnd/>
          </a:ln>
          <a:effectLst/>
        </p:spPr>
        <p:txBody>
          <a:bodyPr wrap="square">
            <a:spAutoFit/>
          </a:bodyPr>
          <a:lstStyle/>
          <a:p>
            <a:pPr eaLnBrk="0" hangingPunct="0">
              <a:buClr>
                <a:srgbClr val="B7C1EB"/>
              </a:buClr>
              <a:defRPr/>
            </a:pPr>
            <a:r>
              <a:rPr lang="en-US" sz="1600" dirty="0">
                <a:solidFill>
                  <a:schemeClr val="tx2"/>
                </a:solidFill>
                <a:latin typeface="Tahoma"/>
              </a:rPr>
              <a:t>Irradiation of </a:t>
            </a:r>
            <a:r>
              <a:rPr lang="en-US" sz="1600" dirty="0">
                <a:solidFill>
                  <a:srgbClr val="FF0000"/>
                </a:solidFill>
                <a:latin typeface="Tahoma"/>
              </a:rPr>
              <a:t>samples of different materials </a:t>
            </a:r>
            <a:r>
              <a:rPr lang="en-US" sz="1600" dirty="0">
                <a:solidFill>
                  <a:srgbClr val="000000"/>
                </a:solidFill>
                <a:latin typeface="Tahoma"/>
              </a:rPr>
              <a:t>to the stray radiation field behind the hadron beam target</a:t>
            </a:r>
          </a:p>
        </p:txBody>
      </p:sp>
      <p:sp>
        <p:nvSpPr>
          <p:cNvPr id="30" name="Line 10"/>
          <p:cNvSpPr>
            <a:spLocks noChangeShapeType="1"/>
          </p:cNvSpPr>
          <p:nvPr/>
        </p:nvSpPr>
        <p:spPr bwMode="auto">
          <a:xfrm flipV="1">
            <a:off x="2231412" y="2961379"/>
            <a:ext cx="59399" cy="576580"/>
          </a:xfrm>
          <a:prstGeom prst="line">
            <a:avLst/>
          </a:prstGeom>
          <a:noFill/>
          <a:ln w="19050">
            <a:solidFill>
              <a:srgbClr val="FF0000"/>
            </a:solidFill>
            <a:round/>
            <a:headEnd/>
            <a:tailEnd type="triangle" w="med" len="med"/>
          </a:ln>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a:ln>
                <a:noFill/>
              </a:ln>
              <a:solidFill>
                <a:srgbClr val="40458C"/>
              </a:solidFill>
              <a:effectLst/>
              <a:uLnTx/>
              <a:uFillTx/>
            </a:endParaRPr>
          </a:p>
        </p:txBody>
      </p:sp>
      <p:sp>
        <p:nvSpPr>
          <p:cNvPr id="31" name="Line 11"/>
          <p:cNvSpPr>
            <a:spLocks noChangeShapeType="1"/>
          </p:cNvSpPr>
          <p:nvPr/>
        </p:nvSpPr>
        <p:spPr bwMode="auto">
          <a:xfrm flipV="1">
            <a:off x="2368384" y="2537826"/>
            <a:ext cx="833777" cy="1000134"/>
          </a:xfrm>
          <a:prstGeom prst="line">
            <a:avLst/>
          </a:prstGeom>
          <a:noFill/>
          <a:ln w="19050">
            <a:solidFill>
              <a:srgbClr val="FF0000"/>
            </a:solidFill>
            <a:round/>
            <a:headEnd/>
            <a:tailEnd type="triangle" w="med" len="med"/>
          </a:ln>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a:ln>
                <a:noFill/>
              </a:ln>
              <a:solidFill>
                <a:srgbClr val="40458C"/>
              </a:solidFill>
              <a:effectLst/>
              <a:uLnTx/>
              <a:uFillTx/>
            </a:endParaRPr>
          </a:p>
        </p:txBody>
      </p:sp>
      <p:sp>
        <p:nvSpPr>
          <p:cNvPr id="33" name="Text Box 8"/>
          <p:cNvSpPr txBox="1">
            <a:spLocks noChangeArrowheads="1"/>
          </p:cNvSpPr>
          <p:nvPr/>
        </p:nvSpPr>
        <p:spPr bwMode="auto">
          <a:xfrm>
            <a:off x="5284588" y="929550"/>
            <a:ext cx="3636041" cy="830997"/>
          </a:xfrm>
          <a:prstGeom prst="rect">
            <a:avLst/>
          </a:prstGeom>
          <a:noFill/>
          <a:ln w="9525">
            <a:noFill/>
            <a:miter lim="800000"/>
            <a:headEnd/>
            <a:tailEnd/>
          </a:ln>
          <a:effectLst/>
        </p:spPr>
        <p:txBody>
          <a:bodyPr wrap="square">
            <a:spAutoFit/>
          </a:bodyPr>
          <a:lstStyle/>
          <a:p>
            <a:pPr eaLnBrk="0" hangingPunct="0">
              <a:buClr>
                <a:srgbClr val="B7C1EB"/>
              </a:buClr>
              <a:defRPr/>
            </a:pPr>
            <a:r>
              <a:rPr lang="en-US" sz="1600" dirty="0">
                <a:solidFill>
                  <a:srgbClr val="0000FF"/>
                </a:solidFill>
                <a:latin typeface="Tahoma"/>
              </a:rPr>
              <a:t>Dose rate as function of cooling time</a:t>
            </a:r>
            <a:r>
              <a:rPr lang="en-US" sz="1600" dirty="0">
                <a:solidFill>
                  <a:srgbClr val="B7C1EB"/>
                </a:solidFill>
                <a:latin typeface="Tahoma"/>
              </a:rPr>
              <a:t> </a:t>
            </a:r>
            <a:r>
              <a:rPr lang="en-US" sz="1600" dirty="0">
                <a:solidFill>
                  <a:srgbClr val="000000"/>
                </a:solidFill>
                <a:latin typeface="Tahoma"/>
              </a:rPr>
              <a:t>for different distances between sample and detector</a:t>
            </a:r>
          </a:p>
        </p:txBody>
      </p:sp>
      <p:pic>
        <p:nvPicPr>
          <p:cNvPr id="14" name="Picture 15" descr="DR12"/>
          <p:cNvPicPr>
            <a:picLocks noChangeAspect="1" noChangeArrowheads="1"/>
          </p:cNvPicPr>
          <p:nvPr/>
        </p:nvPicPr>
        <p:blipFill rotWithShape="1">
          <a:blip r:embed="rId5" cstate="print"/>
          <a:srcRect t="3830" r="1791"/>
          <a:stretch/>
        </p:blipFill>
        <p:spPr bwMode="auto">
          <a:xfrm>
            <a:off x="4558729" y="3319878"/>
            <a:ext cx="3426008" cy="2998296"/>
          </a:xfrm>
          <a:prstGeom prst="rect">
            <a:avLst/>
          </a:prstGeom>
          <a:noFill/>
          <a:ln w="9525">
            <a:noFill/>
            <a:miter lim="800000"/>
            <a:headEnd/>
            <a:tailEnd/>
          </a:ln>
        </p:spPr>
      </p:pic>
      <p:sp>
        <p:nvSpPr>
          <p:cNvPr id="17" name="Text Box 21"/>
          <p:cNvSpPr txBox="1">
            <a:spLocks noChangeArrowheads="1"/>
          </p:cNvSpPr>
          <p:nvPr/>
        </p:nvSpPr>
        <p:spPr bwMode="auto">
          <a:xfrm>
            <a:off x="10126596" y="4545099"/>
            <a:ext cx="2042254" cy="523220"/>
          </a:xfrm>
          <a:prstGeom prst="rect">
            <a:avLst/>
          </a:prstGeom>
          <a:noFill/>
          <a:ln w="9525">
            <a:noFill/>
            <a:miter lim="800000"/>
            <a:headEnd/>
            <a:tailEnd/>
          </a:ln>
          <a:effectLst/>
        </p:spPr>
        <p:txBody>
          <a:bodyPr wrap="square">
            <a:spAutoFit/>
          </a:bodyPr>
          <a:lstStyle/>
          <a:p>
            <a:pPr eaLnBrk="0" hangingPunct="0">
              <a:defRPr/>
            </a:pPr>
            <a:r>
              <a:rPr lang="en-US" sz="1400" dirty="0">
                <a:solidFill>
                  <a:srgbClr val="FF9933"/>
                </a:solidFill>
                <a:latin typeface="Tahoma"/>
              </a:rPr>
              <a:t>2 hours &lt; </a:t>
            </a:r>
            <a:r>
              <a:rPr lang="en-US" sz="1400" dirty="0" err="1">
                <a:solidFill>
                  <a:srgbClr val="FF9933"/>
                </a:solidFill>
                <a:latin typeface="Tahoma"/>
              </a:rPr>
              <a:t>t</a:t>
            </a:r>
            <a:r>
              <a:rPr lang="en-US" sz="1400" baseline="-25000" dirty="0" err="1">
                <a:solidFill>
                  <a:srgbClr val="FF9933"/>
                </a:solidFill>
                <a:latin typeface="Tahoma"/>
              </a:rPr>
              <a:t>c</a:t>
            </a:r>
            <a:r>
              <a:rPr lang="en-US" sz="1400" dirty="0">
                <a:solidFill>
                  <a:srgbClr val="FF9933"/>
                </a:solidFill>
                <a:latin typeface="Tahoma"/>
              </a:rPr>
              <a:t> &lt; 2 days : </a:t>
            </a:r>
          </a:p>
          <a:p>
            <a:pPr eaLnBrk="0" hangingPunct="0">
              <a:defRPr/>
            </a:pPr>
            <a:r>
              <a:rPr lang="en-US" sz="1400" b="1" baseline="30000" dirty="0">
                <a:solidFill>
                  <a:srgbClr val="FF9933"/>
                </a:solidFill>
                <a:latin typeface="Tahoma"/>
              </a:rPr>
              <a:t>24</a:t>
            </a:r>
            <a:r>
              <a:rPr lang="en-US" sz="1400" b="1" dirty="0">
                <a:solidFill>
                  <a:srgbClr val="FF9933"/>
                </a:solidFill>
                <a:latin typeface="Tahoma"/>
              </a:rPr>
              <a:t>Na</a:t>
            </a:r>
            <a:r>
              <a:rPr lang="en-US" sz="1400" dirty="0">
                <a:solidFill>
                  <a:srgbClr val="FF9933"/>
                </a:solidFill>
                <a:latin typeface="Tahoma"/>
              </a:rPr>
              <a:t> (</a:t>
            </a:r>
            <a:r>
              <a:rPr lang="en-US" sz="1400" dirty="0">
                <a:solidFill>
                  <a:srgbClr val="FF9933"/>
                </a:solidFill>
                <a:latin typeface="Symbol" panose="05050102010706020507" pitchFamily="18" charset="2"/>
              </a:rPr>
              <a:t>b</a:t>
            </a:r>
            <a:r>
              <a:rPr lang="en-US" sz="1400" baseline="30000" dirty="0">
                <a:solidFill>
                  <a:srgbClr val="FF9933"/>
                </a:solidFill>
                <a:latin typeface="Tahoma"/>
              </a:rPr>
              <a:t>-</a:t>
            </a:r>
            <a:r>
              <a:rPr lang="en-US" sz="1400" dirty="0">
                <a:solidFill>
                  <a:srgbClr val="FF9933"/>
                </a:solidFill>
                <a:latin typeface="Symbol" panose="05050102010706020507" pitchFamily="18" charset="2"/>
              </a:rPr>
              <a:t>g</a:t>
            </a:r>
            <a:r>
              <a:rPr lang="en-US" sz="1400" dirty="0">
                <a:solidFill>
                  <a:srgbClr val="FF9933"/>
                </a:solidFill>
                <a:latin typeface="Tahoma"/>
              </a:rPr>
              <a:t>, t</a:t>
            </a:r>
            <a:r>
              <a:rPr lang="en-US" sz="1400" baseline="-25000" dirty="0">
                <a:solidFill>
                  <a:srgbClr val="FF9933"/>
                </a:solidFill>
                <a:latin typeface="Tahoma"/>
              </a:rPr>
              <a:t>1/2</a:t>
            </a:r>
            <a:r>
              <a:rPr lang="en-US" sz="1400" dirty="0">
                <a:solidFill>
                  <a:srgbClr val="FF9933"/>
                </a:solidFill>
                <a:latin typeface="Tahoma"/>
              </a:rPr>
              <a:t> = 15h)</a:t>
            </a:r>
          </a:p>
        </p:txBody>
      </p:sp>
      <p:sp>
        <p:nvSpPr>
          <p:cNvPr id="2" name="Date Placeholder 1">
            <a:extLst>
              <a:ext uri="{FF2B5EF4-FFF2-40B4-BE49-F238E27FC236}">
                <a16:creationId xmlns:a16="http://schemas.microsoft.com/office/drawing/2014/main" id="{A7426472-38FB-AEA3-5F18-A0FC2E6C8DF0}"/>
              </a:ext>
            </a:extLst>
          </p:cNvPr>
          <p:cNvSpPr>
            <a:spLocks noGrp="1"/>
          </p:cNvSpPr>
          <p:nvPr>
            <p:ph type="dt" sz="half" idx="10"/>
          </p:nvPr>
        </p:nvSpPr>
        <p:spPr/>
        <p:txBody>
          <a:bodyPr/>
          <a:lstStyle/>
          <a:p>
            <a:r>
              <a:rPr lang="en-US"/>
              <a:t>26 November 2024</a:t>
            </a:r>
            <a:endParaRPr lang="en-US" dirty="0"/>
          </a:p>
        </p:txBody>
      </p:sp>
    </p:spTree>
    <p:extLst>
      <p:ext uri="{BB962C8B-B14F-4D97-AF65-F5344CB8AC3E}">
        <p14:creationId xmlns:p14="http://schemas.microsoft.com/office/powerpoint/2010/main" val="216359835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96A1A2-012C-7343-1844-76082AC7B8B1}"/>
              </a:ext>
            </a:extLst>
          </p:cNvPr>
          <p:cNvSpPr>
            <a:spLocks noGrp="1"/>
          </p:cNvSpPr>
          <p:nvPr>
            <p:ph type="title"/>
          </p:nvPr>
        </p:nvSpPr>
        <p:spPr>
          <a:xfrm>
            <a:off x="400050" y="-45080"/>
            <a:ext cx="11024311" cy="1120501"/>
          </a:xfrm>
        </p:spPr>
        <p:txBody>
          <a:bodyPr/>
          <a:lstStyle/>
          <a:p>
            <a:r>
              <a:rPr lang="fr-CH" err="1"/>
              <a:t>ActiWiz</a:t>
            </a:r>
            <a:endParaRPr lang="en-GB"/>
          </a:p>
        </p:txBody>
      </p:sp>
      <p:sp>
        <p:nvSpPr>
          <p:cNvPr id="6" name="Footer Placeholder 5">
            <a:extLst>
              <a:ext uri="{FF2B5EF4-FFF2-40B4-BE49-F238E27FC236}">
                <a16:creationId xmlns:a16="http://schemas.microsoft.com/office/drawing/2014/main" id="{881E7B03-4D1E-B60B-EB60-171A6B2791F3}"/>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srgbClr val="FFFFFF"/>
                </a:solidFill>
                <a:effectLst/>
                <a:uLnTx/>
                <a:uFillTx/>
                <a:latin typeface="Segoe UI Light"/>
                <a:ea typeface="+mn-ea"/>
                <a:cs typeface="+mn-cs"/>
              </a:rPr>
              <a:t>R. Losito | Sustainability at CERN now and future | UK-HEP Forum | Abingdon</a:t>
            </a:r>
            <a:endParaRPr kumimoji="0" lang="en-GB" sz="1000" b="0" i="0" u="none" strike="noStrike" kern="1200" cap="none" spc="0" normalizeH="0" baseline="0" noProof="0" dirty="0">
              <a:ln>
                <a:noFill/>
              </a:ln>
              <a:solidFill>
                <a:srgbClr val="FFFFFF"/>
              </a:solidFill>
              <a:effectLst/>
              <a:uLnTx/>
              <a:uFillTx/>
              <a:latin typeface="Segoe UI Light"/>
              <a:ea typeface="+mn-ea"/>
              <a:cs typeface="+mn-cs"/>
            </a:endParaRPr>
          </a:p>
        </p:txBody>
      </p:sp>
      <p:sp>
        <p:nvSpPr>
          <p:cNvPr id="7" name="Slide Number Placeholder 6">
            <a:extLst>
              <a:ext uri="{FF2B5EF4-FFF2-40B4-BE49-F238E27FC236}">
                <a16:creationId xmlns:a16="http://schemas.microsoft.com/office/drawing/2014/main" id="{B3D61067-5D8D-D3D8-F3EC-CF613224D4A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CD55979-00CC-4874-A80E-0959E76EB92F}" type="slidenum">
              <a:rPr kumimoji="0" lang="en-GB" sz="1000" b="0" i="0" u="none" strike="noStrike" kern="1200" cap="none" spc="0" normalizeH="0" baseline="0" noProof="0" smtClean="0">
                <a:ln>
                  <a:noFill/>
                </a:ln>
                <a:solidFill>
                  <a:srgbClr val="FFFFFF"/>
                </a:solidFill>
                <a:effectLst/>
                <a:uLnTx/>
                <a:uFillTx/>
                <a:latin typeface="Segoe UI Ligh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GB" sz="1000" b="0" i="0" u="none" strike="noStrike" kern="1200" cap="none" spc="0" normalizeH="0" baseline="0" noProof="0">
              <a:ln>
                <a:noFill/>
              </a:ln>
              <a:solidFill>
                <a:srgbClr val="FFFFFF"/>
              </a:solidFill>
              <a:effectLst/>
              <a:uLnTx/>
              <a:uFillTx/>
              <a:latin typeface="Segoe UI Light"/>
              <a:ea typeface="+mn-ea"/>
              <a:cs typeface="+mn-cs"/>
            </a:endParaRPr>
          </a:p>
        </p:txBody>
      </p:sp>
      <p:graphicFrame>
        <p:nvGraphicFramePr>
          <p:cNvPr id="10" name="Diagram 9">
            <a:extLst>
              <a:ext uri="{FF2B5EF4-FFF2-40B4-BE49-F238E27FC236}">
                <a16:creationId xmlns:a16="http://schemas.microsoft.com/office/drawing/2014/main" id="{F496A01B-4D10-4929-C9A3-97B79CB6CD34}"/>
              </a:ext>
            </a:extLst>
          </p:cNvPr>
          <p:cNvGraphicFramePr/>
          <p:nvPr/>
        </p:nvGraphicFramePr>
        <p:xfrm>
          <a:off x="1524000" y="3498167"/>
          <a:ext cx="8904938" cy="251210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1" name="TextBox 10">
            <a:extLst>
              <a:ext uri="{FF2B5EF4-FFF2-40B4-BE49-F238E27FC236}">
                <a16:creationId xmlns:a16="http://schemas.microsoft.com/office/drawing/2014/main" id="{785B5B85-451F-51B2-309F-2FB8320CD798}"/>
              </a:ext>
            </a:extLst>
          </p:cNvPr>
          <p:cNvSpPr txBox="1"/>
          <p:nvPr/>
        </p:nvSpPr>
        <p:spPr>
          <a:xfrm>
            <a:off x="283394" y="1223435"/>
            <a:ext cx="11623567" cy="2031325"/>
          </a:xfrm>
          <a:prstGeom prst="rect">
            <a:avLst/>
          </a:prstGeom>
          <a:noFill/>
        </p:spPr>
        <p:txBody>
          <a:bodyPr wrap="non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CH" sz="1800" b="0" i="0" u="none" strike="noStrike" kern="1200" cap="none" spc="0" normalizeH="0" baseline="0" noProof="0" dirty="0" err="1">
                <a:ln>
                  <a:noFill/>
                </a:ln>
                <a:solidFill>
                  <a:srgbClr val="0055A0"/>
                </a:solidFill>
                <a:effectLst/>
                <a:uLnTx/>
                <a:uFillTx/>
                <a:latin typeface="Segoe UI Light"/>
                <a:ea typeface="+mn-ea"/>
                <a:cs typeface="+mn-cs"/>
              </a:rPr>
              <a:t>Inhouse</a:t>
            </a:r>
            <a:r>
              <a:rPr kumimoji="0" lang="fr-CH" sz="1800" b="0" i="0" u="none" strike="noStrike" kern="1200" cap="none" spc="0" normalizeH="0" baseline="0" noProof="0" dirty="0">
                <a:ln>
                  <a:noFill/>
                </a:ln>
                <a:solidFill>
                  <a:srgbClr val="0055A0"/>
                </a:solidFill>
                <a:effectLst/>
                <a:uLnTx/>
                <a:uFillTx/>
                <a:latin typeface="Segoe UI Light"/>
                <a:ea typeface="+mn-ea"/>
                <a:cs typeface="+mn-cs"/>
              </a:rPr>
              <a:t> </a:t>
            </a:r>
            <a:r>
              <a:rPr kumimoji="0" lang="fr-CH" sz="1800" b="0" i="0" u="none" strike="noStrike" kern="1200" cap="none" spc="0" normalizeH="0" baseline="0" noProof="0" dirty="0" err="1">
                <a:ln>
                  <a:noFill/>
                </a:ln>
                <a:solidFill>
                  <a:srgbClr val="0055A0"/>
                </a:solidFill>
                <a:effectLst/>
                <a:uLnTx/>
                <a:uFillTx/>
                <a:latin typeface="Segoe UI Light"/>
                <a:ea typeface="+mn-ea"/>
                <a:cs typeface="+mn-cs"/>
              </a:rPr>
              <a:t>development</a:t>
            </a:r>
            <a:r>
              <a:rPr kumimoji="0" lang="fr-CH" sz="1800" b="0" i="0" u="none" strike="noStrike" kern="1200" cap="none" spc="0" normalizeH="0" baseline="0" noProof="0" dirty="0">
                <a:ln>
                  <a:noFill/>
                </a:ln>
                <a:solidFill>
                  <a:srgbClr val="0055A0"/>
                </a:solidFill>
                <a:effectLst/>
                <a:uLnTx/>
                <a:uFillTx/>
                <a:latin typeface="Segoe UI Light"/>
                <a:ea typeface="+mn-ea"/>
                <a:cs typeface="+mn-cs"/>
              </a:rPr>
              <a:t> </a:t>
            </a:r>
            <a:r>
              <a:rPr kumimoji="0" lang="fr-CH" sz="1800" b="0" i="0" u="none" strike="noStrike" kern="1200" cap="none" spc="0" normalizeH="0" baseline="0" noProof="0" dirty="0" err="1">
                <a:ln>
                  <a:noFill/>
                </a:ln>
                <a:solidFill>
                  <a:srgbClr val="0055A0"/>
                </a:solidFill>
                <a:effectLst/>
                <a:uLnTx/>
                <a:uFillTx/>
                <a:latin typeface="Segoe UI Light"/>
                <a:ea typeface="+mn-ea"/>
                <a:cs typeface="+mn-cs"/>
              </a:rPr>
              <a:t>based</a:t>
            </a:r>
            <a:r>
              <a:rPr kumimoji="0" lang="fr-CH" sz="1800" b="0" i="0" u="none" strike="noStrike" kern="1200" cap="none" spc="0" normalizeH="0" baseline="0" noProof="0" dirty="0">
                <a:ln>
                  <a:noFill/>
                </a:ln>
                <a:solidFill>
                  <a:srgbClr val="0055A0"/>
                </a:solidFill>
                <a:effectLst/>
                <a:uLnTx/>
                <a:uFillTx/>
                <a:latin typeface="Segoe UI Light"/>
                <a:ea typeface="+mn-ea"/>
                <a:cs typeface="+mn-cs"/>
              </a:rPr>
              <a:t> on CERN FLUKA</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CH" sz="1800" b="0" i="0" u="none" strike="noStrike" kern="1200" cap="none" spc="0" normalizeH="0" baseline="0" noProof="0" dirty="0" err="1">
                <a:ln>
                  <a:noFill/>
                </a:ln>
                <a:solidFill>
                  <a:srgbClr val="0055A0"/>
                </a:solidFill>
                <a:effectLst/>
                <a:uLnTx/>
                <a:uFillTx/>
                <a:latin typeface="Segoe UI Light"/>
                <a:ea typeface="+mn-ea"/>
                <a:cs typeface="+mn-cs"/>
              </a:rPr>
              <a:t>Within</a:t>
            </a:r>
            <a:r>
              <a:rPr kumimoji="0" lang="fr-CH" sz="1800" b="0" i="0" u="none" strike="noStrike" kern="1200" cap="none" spc="0" normalizeH="0" baseline="0" noProof="0" dirty="0">
                <a:ln>
                  <a:noFill/>
                </a:ln>
                <a:solidFill>
                  <a:srgbClr val="0055A0"/>
                </a:solidFill>
                <a:effectLst/>
                <a:uLnTx/>
                <a:uFillTx/>
                <a:latin typeface="Segoe UI Light"/>
                <a:ea typeface="+mn-ea"/>
                <a:cs typeface="+mn-cs"/>
              </a:rPr>
              <a:t> seconds </a:t>
            </a:r>
            <a:r>
              <a:rPr kumimoji="0" lang="fr-CH" sz="1800" b="0" i="0" u="none" strike="noStrike" kern="1200" cap="none" spc="0" normalizeH="0" baseline="0" noProof="0" dirty="0" err="1">
                <a:ln>
                  <a:noFill/>
                </a:ln>
                <a:solidFill>
                  <a:srgbClr val="0055A0"/>
                </a:solidFill>
                <a:effectLst/>
                <a:uLnTx/>
                <a:uFillTx/>
                <a:latin typeface="Segoe UI Light"/>
                <a:ea typeface="+mn-ea"/>
                <a:cs typeface="+mn-cs"/>
              </a:rPr>
              <a:t>it</a:t>
            </a:r>
            <a:r>
              <a:rPr kumimoji="0" lang="fr-CH" sz="1800" b="0" i="0" u="none" strike="noStrike" kern="1200" cap="none" spc="0" normalizeH="0" baseline="0" noProof="0" dirty="0">
                <a:ln>
                  <a:noFill/>
                </a:ln>
                <a:solidFill>
                  <a:srgbClr val="0055A0"/>
                </a:solidFill>
                <a:effectLst/>
                <a:uLnTx/>
                <a:uFillTx/>
                <a:latin typeface="Segoe UI Light"/>
                <a:ea typeface="+mn-ea"/>
                <a:cs typeface="+mn-cs"/>
              </a:rPr>
              <a:t> </a:t>
            </a:r>
            <a:r>
              <a:rPr kumimoji="0" lang="fr-CH" sz="1800" b="0" i="0" u="none" strike="noStrike" kern="1200" cap="none" spc="0" normalizeH="0" baseline="0" noProof="0" dirty="0" err="1">
                <a:ln>
                  <a:noFill/>
                </a:ln>
                <a:solidFill>
                  <a:srgbClr val="0055A0"/>
                </a:solidFill>
                <a:effectLst/>
                <a:uLnTx/>
                <a:uFillTx/>
                <a:latin typeface="Segoe UI Light"/>
                <a:ea typeface="+mn-ea"/>
                <a:cs typeface="+mn-cs"/>
              </a:rPr>
              <a:t>calculates</a:t>
            </a:r>
            <a:r>
              <a:rPr kumimoji="0" lang="fr-CH" sz="1800" b="0" i="0" u="none" strike="noStrike" kern="1200" cap="none" spc="0" normalizeH="0" baseline="0" noProof="0" dirty="0">
                <a:ln>
                  <a:noFill/>
                </a:ln>
                <a:solidFill>
                  <a:srgbClr val="0055A0"/>
                </a:solidFill>
                <a:effectLst/>
                <a:uLnTx/>
                <a:uFillTx/>
                <a:latin typeface="Segoe UI Light"/>
                <a:ea typeface="+mn-ea"/>
                <a:cs typeface="+mn-cs"/>
              </a:rPr>
              <a:t> </a:t>
            </a:r>
            <a:r>
              <a:rPr kumimoji="0" lang="fr-CH" sz="1800" b="0" i="0" u="none" strike="noStrike" kern="1200" cap="none" spc="0" normalizeH="0" baseline="0" noProof="0" dirty="0" err="1">
                <a:ln>
                  <a:noFill/>
                </a:ln>
                <a:solidFill>
                  <a:srgbClr val="0055A0"/>
                </a:solidFill>
                <a:effectLst/>
                <a:uLnTx/>
                <a:uFillTx/>
                <a:latin typeface="Segoe UI Light"/>
                <a:ea typeface="+mn-ea"/>
                <a:cs typeface="+mn-cs"/>
              </a:rPr>
              <a:t>radionuclide</a:t>
            </a:r>
            <a:r>
              <a:rPr kumimoji="0" lang="fr-CH" sz="1800" b="0" i="0" u="none" strike="noStrike" kern="1200" cap="none" spc="0" normalizeH="0" baseline="0" noProof="0" dirty="0">
                <a:ln>
                  <a:noFill/>
                </a:ln>
                <a:solidFill>
                  <a:srgbClr val="0055A0"/>
                </a:solidFill>
                <a:effectLst/>
                <a:uLnTx/>
                <a:uFillTx/>
                <a:latin typeface="Segoe UI Light"/>
                <a:ea typeface="+mn-ea"/>
                <a:cs typeface="+mn-cs"/>
              </a:rPr>
              <a:t> inventories and </a:t>
            </a:r>
            <a:r>
              <a:rPr kumimoji="0" lang="fr-CH" sz="1800" b="0" i="0" u="none" strike="noStrike" kern="1200" cap="none" spc="0" normalizeH="0" baseline="0" noProof="0" dirty="0" err="1">
                <a:ln>
                  <a:noFill/>
                </a:ln>
                <a:solidFill>
                  <a:srgbClr val="0055A0"/>
                </a:solidFill>
                <a:effectLst/>
                <a:uLnTx/>
                <a:uFillTx/>
                <a:latin typeface="Segoe UI Light"/>
                <a:ea typeface="+mn-ea"/>
                <a:cs typeface="+mn-cs"/>
              </a:rPr>
              <a:t>associated</a:t>
            </a:r>
            <a:r>
              <a:rPr kumimoji="0" lang="fr-CH" sz="1800" b="0" i="0" u="none" strike="noStrike" kern="1200" cap="none" spc="0" normalizeH="0" baseline="0" noProof="0" dirty="0">
                <a:ln>
                  <a:noFill/>
                </a:ln>
                <a:solidFill>
                  <a:srgbClr val="0055A0"/>
                </a:solidFill>
                <a:effectLst/>
                <a:uLnTx/>
                <a:uFillTx/>
                <a:latin typeface="Segoe UI Light"/>
                <a:ea typeface="+mn-ea"/>
                <a:cs typeface="+mn-cs"/>
              </a:rPr>
              <a:t> </a:t>
            </a:r>
            <a:r>
              <a:rPr kumimoji="0" lang="fr-CH" sz="1800" b="0" i="0" u="none" strike="noStrike" kern="1200" cap="none" spc="0" normalizeH="0" baseline="0" noProof="0" dirty="0" err="1">
                <a:ln>
                  <a:noFill/>
                </a:ln>
                <a:solidFill>
                  <a:srgbClr val="0055A0"/>
                </a:solidFill>
                <a:effectLst/>
                <a:uLnTx/>
                <a:uFillTx/>
                <a:latin typeface="Segoe UI Light"/>
                <a:ea typeface="+mn-ea"/>
                <a:cs typeface="+mn-cs"/>
              </a:rPr>
              <a:t>hazards</a:t>
            </a:r>
            <a:r>
              <a:rPr kumimoji="0" lang="fr-CH" sz="1800" b="0" i="0" u="none" strike="noStrike" kern="1200" cap="none" spc="0" normalizeH="0" baseline="0" noProof="0" dirty="0">
                <a:ln>
                  <a:noFill/>
                </a:ln>
                <a:solidFill>
                  <a:srgbClr val="0055A0"/>
                </a:solidFill>
                <a:effectLst/>
                <a:uLnTx/>
                <a:uFillTx/>
                <a:latin typeface="Segoe UI Light"/>
                <a:ea typeface="+mn-ea"/>
                <a:cs typeface="+mn-cs"/>
              </a:rPr>
              <a:t> for </a:t>
            </a:r>
            <a:r>
              <a:rPr kumimoji="0" lang="fr-CH" sz="1800" b="0" i="0" u="none" strike="noStrike" kern="1200" cap="none" spc="0" normalizeH="0" baseline="0" noProof="0" dirty="0" err="1">
                <a:ln>
                  <a:noFill/>
                </a:ln>
                <a:solidFill>
                  <a:srgbClr val="0055A0"/>
                </a:solidFill>
                <a:effectLst/>
                <a:uLnTx/>
                <a:uFillTx/>
                <a:latin typeface="Segoe UI Light"/>
                <a:ea typeface="+mn-ea"/>
                <a:cs typeface="+mn-cs"/>
              </a:rPr>
              <a:t>arbitrary</a:t>
            </a:r>
            <a:r>
              <a:rPr kumimoji="0" lang="fr-CH" sz="1800" b="0" i="0" u="none" strike="noStrike" kern="1200" cap="none" spc="0" normalizeH="0" baseline="0" noProof="0" dirty="0">
                <a:ln>
                  <a:noFill/>
                </a:ln>
                <a:solidFill>
                  <a:srgbClr val="0055A0"/>
                </a:solidFill>
                <a:effectLst/>
                <a:uLnTx/>
                <a:uFillTx/>
                <a:latin typeface="Segoe UI Light"/>
                <a:ea typeface="+mn-ea"/>
                <a:cs typeface="+mn-cs"/>
              </a:rPr>
              <a:t> </a:t>
            </a:r>
            <a:r>
              <a:rPr kumimoji="0" lang="fr-CH" sz="1800" b="0" i="0" u="none" strike="noStrike" kern="1200" cap="none" spc="0" normalizeH="0" baseline="0" noProof="0" dirty="0" err="1">
                <a:ln>
                  <a:noFill/>
                </a:ln>
                <a:solidFill>
                  <a:srgbClr val="0055A0"/>
                </a:solidFill>
                <a:effectLst/>
                <a:uLnTx/>
                <a:uFillTx/>
                <a:latin typeface="Segoe UI Light"/>
                <a:ea typeface="+mn-ea"/>
                <a:cs typeface="+mn-cs"/>
              </a:rPr>
              <a:t>materials</a:t>
            </a:r>
            <a:r>
              <a:rPr kumimoji="0" lang="fr-CH" sz="1800" b="0" i="0" u="none" strike="noStrike" kern="1200" cap="none" spc="0" normalizeH="0" baseline="0" noProof="0" dirty="0">
                <a:ln>
                  <a:noFill/>
                </a:ln>
                <a:solidFill>
                  <a:srgbClr val="0055A0"/>
                </a:solidFill>
                <a:effectLst/>
                <a:uLnTx/>
                <a:uFillTx/>
                <a:latin typeface="Segoe UI Light"/>
                <a:ea typeface="+mn-ea"/>
                <a:cs typeface="+mn-cs"/>
              </a:rPr>
              <a:t> &amp; radiation </a:t>
            </a:r>
            <a:r>
              <a:rPr kumimoji="0" lang="fr-CH" sz="1800" b="0" i="0" u="none" strike="noStrike" kern="1200" cap="none" spc="0" normalizeH="0" baseline="0" noProof="0" dirty="0" err="1">
                <a:ln>
                  <a:noFill/>
                </a:ln>
                <a:solidFill>
                  <a:srgbClr val="0055A0"/>
                </a:solidFill>
                <a:effectLst/>
                <a:uLnTx/>
                <a:uFillTx/>
                <a:latin typeface="Segoe UI Light"/>
                <a:ea typeface="+mn-ea"/>
                <a:cs typeface="+mn-cs"/>
              </a:rPr>
              <a:t>fields</a:t>
            </a:r>
            <a:endParaRPr kumimoji="0" lang="fr-CH" sz="1800" b="0" i="0" u="none" strike="noStrike" kern="1200" cap="none" spc="0" normalizeH="0" baseline="0" noProof="0" dirty="0">
              <a:ln>
                <a:noFill/>
              </a:ln>
              <a:solidFill>
                <a:srgbClr val="0055A0"/>
              </a:solidFill>
              <a:effectLst/>
              <a:uLnTx/>
              <a:uFillTx/>
              <a:latin typeface="Segoe UI Light"/>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CH" sz="1800" b="0" i="0" u="none" strike="noStrike" kern="1200" cap="none" spc="0" normalizeH="0" baseline="0" noProof="0" dirty="0">
                <a:ln>
                  <a:noFill/>
                </a:ln>
                <a:solidFill>
                  <a:srgbClr val="0055A0"/>
                </a:solidFill>
                <a:effectLst/>
                <a:uLnTx/>
                <a:uFillTx/>
                <a:latin typeface="Segoe UI Light"/>
                <a:ea typeface="+mn-ea"/>
                <a:cs typeface="+mn-cs"/>
              </a:rPr>
              <a:t>Comes </a:t>
            </a:r>
            <a:r>
              <a:rPr kumimoji="0" lang="fr-CH" sz="1800" b="0" i="0" u="none" strike="noStrike" kern="1200" cap="none" spc="0" normalizeH="0" baseline="0" noProof="0" dirty="0" err="1">
                <a:ln>
                  <a:noFill/>
                </a:ln>
                <a:solidFill>
                  <a:srgbClr val="0055A0"/>
                </a:solidFill>
                <a:effectLst/>
                <a:uLnTx/>
                <a:uFillTx/>
                <a:latin typeface="Segoe UI Light"/>
                <a:ea typeface="+mn-ea"/>
                <a:cs typeface="+mn-cs"/>
              </a:rPr>
              <a:t>with</a:t>
            </a:r>
            <a:r>
              <a:rPr kumimoji="0" lang="fr-CH" sz="1800" b="0" i="0" u="none" strike="noStrike" kern="1200" cap="none" spc="0" normalizeH="0" baseline="0" noProof="0" dirty="0">
                <a:ln>
                  <a:noFill/>
                </a:ln>
                <a:solidFill>
                  <a:srgbClr val="0055A0"/>
                </a:solidFill>
                <a:effectLst/>
                <a:uLnTx/>
                <a:uFillTx/>
                <a:latin typeface="Segoe UI Light"/>
                <a:ea typeface="+mn-ea"/>
                <a:cs typeface="+mn-cs"/>
              </a:rPr>
              <a:t> 80 </a:t>
            </a:r>
            <a:r>
              <a:rPr kumimoji="0" lang="fr-CH" sz="1800" b="0" i="0" u="none" strike="noStrike" kern="1200" cap="none" spc="0" normalizeH="0" baseline="0" noProof="0" dirty="0" err="1">
                <a:ln>
                  <a:noFill/>
                </a:ln>
                <a:solidFill>
                  <a:srgbClr val="0055A0"/>
                </a:solidFill>
                <a:effectLst/>
                <a:uLnTx/>
                <a:uFillTx/>
                <a:latin typeface="Segoe UI Light"/>
                <a:ea typeface="+mn-ea"/>
                <a:cs typeface="+mn-cs"/>
              </a:rPr>
              <a:t>built-in</a:t>
            </a:r>
            <a:r>
              <a:rPr kumimoji="0" lang="fr-CH" sz="1800" b="0" i="0" u="none" strike="noStrike" kern="1200" cap="none" spc="0" normalizeH="0" baseline="0" noProof="0" dirty="0">
                <a:ln>
                  <a:noFill/>
                </a:ln>
                <a:solidFill>
                  <a:srgbClr val="0055A0"/>
                </a:solidFill>
                <a:effectLst/>
                <a:uLnTx/>
                <a:uFillTx/>
                <a:latin typeface="Segoe UI Light"/>
                <a:ea typeface="+mn-ea"/>
                <a:cs typeface="+mn-cs"/>
              </a:rPr>
              <a:t> radiation scenarios </a:t>
            </a:r>
            <a:r>
              <a:rPr kumimoji="0" lang="fr-CH" sz="1800" b="0" i="0" u="none" strike="noStrike" kern="1200" cap="none" spc="0" normalizeH="0" baseline="0" noProof="0" dirty="0" err="1">
                <a:ln>
                  <a:noFill/>
                </a:ln>
                <a:solidFill>
                  <a:srgbClr val="0055A0"/>
                </a:solidFill>
                <a:effectLst/>
                <a:uLnTx/>
                <a:uFillTx/>
                <a:latin typeface="Segoe UI Light"/>
                <a:ea typeface="+mn-ea"/>
                <a:cs typeface="+mn-cs"/>
              </a:rPr>
              <a:t>specific</a:t>
            </a:r>
            <a:r>
              <a:rPr kumimoji="0" lang="fr-CH" sz="1800" b="0" i="0" u="none" strike="noStrike" kern="1200" cap="none" spc="0" normalizeH="0" baseline="0" noProof="0" dirty="0">
                <a:ln>
                  <a:noFill/>
                </a:ln>
                <a:solidFill>
                  <a:srgbClr val="0055A0"/>
                </a:solidFill>
                <a:effectLst/>
                <a:uLnTx/>
                <a:uFillTx/>
                <a:latin typeface="Segoe UI Light"/>
                <a:ea typeface="+mn-ea"/>
                <a:cs typeface="+mn-cs"/>
              </a:rPr>
              <a:t> to </a:t>
            </a:r>
            <a:r>
              <a:rPr kumimoji="0" lang="fr-CH" sz="1800" b="0" i="0" u="none" strike="noStrike" kern="1200" cap="none" spc="0" normalizeH="0" baseline="0" noProof="0" dirty="0" err="1">
                <a:ln>
                  <a:noFill/>
                </a:ln>
                <a:solidFill>
                  <a:srgbClr val="0055A0"/>
                </a:solidFill>
                <a:effectLst/>
                <a:uLnTx/>
                <a:uFillTx/>
                <a:latin typeface="Segoe UI Light"/>
                <a:ea typeface="+mn-ea"/>
                <a:cs typeface="+mn-cs"/>
              </a:rPr>
              <a:t>CERN’s</a:t>
            </a:r>
            <a:r>
              <a:rPr kumimoji="0" lang="fr-CH" sz="1800" b="0" i="0" u="none" strike="noStrike" kern="1200" cap="none" spc="0" normalizeH="0" baseline="0" noProof="0" dirty="0">
                <a:ln>
                  <a:noFill/>
                </a:ln>
                <a:solidFill>
                  <a:srgbClr val="0055A0"/>
                </a:solidFill>
                <a:effectLst/>
                <a:uLnTx/>
                <a:uFillTx/>
                <a:latin typeface="Segoe UI Light"/>
                <a:ea typeface="+mn-ea"/>
                <a:cs typeface="+mn-cs"/>
              </a:rPr>
              <a:t> </a:t>
            </a:r>
            <a:r>
              <a:rPr kumimoji="0" lang="fr-CH" sz="1800" b="0" i="0" u="none" strike="noStrike" kern="1200" cap="none" spc="0" normalizeH="0" baseline="0" noProof="0" dirty="0" err="1">
                <a:ln>
                  <a:noFill/>
                </a:ln>
                <a:solidFill>
                  <a:srgbClr val="0055A0"/>
                </a:solidFill>
                <a:effectLst/>
                <a:uLnTx/>
                <a:uFillTx/>
                <a:latin typeface="Segoe UI Light"/>
                <a:ea typeface="+mn-ea"/>
                <a:cs typeface="+mn-cs"/>
              </a:rPr>
              <a:t>accelerators</a:t>
            </a:r>
            <a:br>
              <a:rPr kumimoji="0" lang="fr-CH" sz="1800" b="0" i="0" u="none" strike="noStrike" kern="1200" cap="none" spc="0" normalizeH="0" baseline="0" noProof="0" dirty="0">
                <a:ln>
                  <a:noFill/>
                </a:ln>
                <a:solidFill>
                  <a:srgbClr val="0055A0"/>
                </a:solidFill>
                <a:effectLst/>
                <a:uLnTx/>
                <a:uFillTx/>
                <a:latin typeface="Segoe UI Light"/>
                <a:ea typeface="+mn-ea"/>
                <a:cs typeface="+mn-cs"/>
              </a:rPr>
            </a:br>
            <a:endParaRPr kumimoji="0" lang="fr-CH" sz="1800" b="0" i="0" u="none" strike="noStrike" kern="1200" cap="none" spc="0" normalizeH="0" baseline="0" noProof="0" dirty="0">
              <a:ln>
                <a:noFill/>
              </a:ln>
              <a:solidFill>
                <a:srgbClr val="0055A0"/>
              </a:solidFill>
              <a:effectLst/>
              <a:uLnTx/>
              <a:uFillTx/>
              <a:latin typeface="Segoe UI Light"/>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CH" sz="1800" b="0" i="0" u="none" strike="noStrike" kern="1200" cap="none" spc="0" normalizeH="0" baseline="0" noProof="0" dirty="0">
                <a:ln>
                  <a:noFill/>
                </a:ln>
                <a:solidFill>
                  <a:srgbClr val="0055A0"/>
                </a:solidFill>
                <a:effectLst/>
                <a:uLnTx/>
                <a:uFillTx/>
                <a:latin typeface="Segoe UI Light"/>
                <a:ea typeface="+mn-ea"/>
                <a:cs typeface="+mn-cs"/>
              </a:rPr>
              <a:t>Main use:</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CH" sz="1800" b="0" i="0" u="none" strike="noStrike" kern="1200" cap="none" spc="0" normalizeH="0" baseline="0" noProof="0" dirty="0" err="1">
                <a:ln>
                  <a:noFill/>
                </a:ln>
                <a:solidFill>
                  <a:srgbClr val="0055A0"/>
                </a:solidFill>
                <a:effectLst/>
                <a:uLnTx/>
                <a:uFillTx/>
                <a:latin typeface="Segoe UI Light"/>
                <a:ea typeface="+mn-ea"/>
                <a:cs typeface="+mn-cs"/>
              </a:rPr>
              <a:t>Radiologically</a:t>
            </a:r>
            <a:r>
              <a:rPr kumimoji="0" lang="fr-CH" sz="1800" b="0" i="0" u="none" strike="noStrike" kern="1200" cap="none" spc="0" normalizeH="0" baseline="0" noProof="0" dirty="0">
                <a:ln>
                  <a:noFill/>
                </a:ln>
                <a:solidFill>
                  <a:srgbClr val="0055A0"/>
                </a:solidFill>
                <a:effectLst/>
                <a:uLnTx/>
                <a:uFillTx/>
                <a:latin typeface="Segoe UI Light"/>
                <a:ea typeface="+mn-ea"/>
                <a:cs typeface="+mn-cs"/>
              </a:rPr>
              <a:t> </a:t>
            </a:r>
            <a:r>
              <a:rPr kumimoji="0" lang="fr-CH" sz="1800" b="0" i="0" u="none" strike="noStrike" kern="1200" cap="none" spc="0" normalizeH="0" baseline="0" noProof="0" dirty="0" err="1">
                <a:ln>
                  <a:noFill/>
                </a:ln>
                <a:solidFill>
                  <a:srgbClr val="0055A0"/>
                </a:solidFill>
                <a:effectLst/>
                <a:uLnTx/>
                <a:uFillTx/>
                <a:latin typeface="Segoe UI Light"/>
                <a:ea typeface="+mn-ea"/>
                <a:cs typeface="+mn-cs"/>
              </a:rPr>
              <a:t>optimized</a:t>
            </a:r>
            <a:r>
              <a:rPr kumimoji="0" lang="fr-CH" sz="1800" b="0" i="0" u="none" strike="noStrike" kern="1200" cap="none" spc="0" normalizeH="0" baseline="0" noProof="0" dirty="0">
                <a:ln>
                  <a:noFill/>
                </a:ln>
                <a:solidFill>
                  <a:srgbClr val="0055A0"/>
                </a:solidFill>
                <a:effectLst/>
                <a:uLnTx/>
                <a:uFillTx/>
                <a:latin typeface="Segoe UI Light"/>
                <a:ea typeface="+mn-ea"/>
                <a:cs typeface="+mn-cs"/>
              </a:rPr>
              <a:t> </a:t>
            </a:r>
            <a:r>
              <a:rPr kumimoji="0" lang="fr-CH" sz="1800" b="0" i="0" u="none" strike="noStrike" kern="1200" cap="none" spc="0" normalizeH="0" baseline="0" noProof="0" dirty="0" err="1">
                <a:ln>
                  <a:noFill/>
                </a:ln>
                <a:solidFill>
                  <a:srgbClr val="0055A0"/>
                </a:solidFill>
                <a:effectLst/>
                <a:uLnTx/>
                <a:uFillTx/>
                <a:latin typeface="Segoe UI Light"/>
                <a:ea typeface="+mn-ea"/>
                <a:cs typeface="+mn-cs"/>
              </a:rPr>
              <a:t>material</a:t>
            </a:r>
            <a:r>
              <a:rPr kumimoji="0" lang="fr-CH" sz="1800" b="0" i="0" u="none" strike="noStrike" kern="1200" cap="none" spc="0" normalizeH="0" baseline="0" noProof="0" dirty="0">
                <a:ln>
                  <a:noFill/>
                </a:ln>
                <a:solidFill>
                  <a:srgbClr val="0055A0"/>
                </a:solidFill>
                <a:effectLst/>
                <a:uLnTx/>
                <a:uFillTx/>
                <a:latin typeface="Segoe UI Light"/>
                <a:ea typeface="+mn-ea"/>
                <a:cs typeface="+mn-cs"/>
              </a:rPr>
              <a:t> </a:t>
            </a:r>
            <a:r>
              <a:rPr kumimoji="0" lang="fr-CH" sz="1800" b="0" i="0" u="none" strike="noStrike" kern="1200" cap="none" spc="0" normalizeH="0" baseline="0" noProof="0" err="1">
                <a:ln>
                  <a:noFill/>
                </a:ln>
                <a:solidFill>
                  <a:srgbClr val="0055A0"/>
                </a:solidFill>
                <a:effectLst/>
                <a:uLnTx/>
                <a:uFillTx/>
                <a:latin typeface="Segoe UI Light"/>
                <a:ea typeface="+mn-ea"/>
                <a:cs typeface="+mn-cs"/>
              </a:rPr>
              <a:t>selection</a:t>
            </a:r>
            <a:endParaRPr kumimoji="0" lang="fr-CH" sz="1800" b="0" i="0" u="none" strike="noStrike" kern="1200" cap="none" spc="0" normalizeH="0" baseline="0" noProof="0">
              <a:ln>
                <a:noFill/>
              </a:ln>
              <a:solidFill>
                <a:srgbClr val="0055A0"/>
              </a:solidFill>
              <a:effectLst/>
              <a:uLnTx/>
              <a:uFillTx/>
              <a:latin typeface="Segoe UI Light"/>
              <a:ea typeface="+mn-ea"/>
              <a:cs typeface="+mn-cs"/>
            </a:endParaRP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CH" sz="1800" b="0" i="0" u="none" strike="noStrike" kern="1200" cap="none" spc="0" normalizeH="0" baseline="0" noProof="0" dirty="0" err="1">
                <a:ln>
                  <a:noFill/>
                </a:ln>
                <a:solidFill>
                  <a:srgbClr val="0055A0"/>
                </a:solidFill>
                <a:effectLst/>
                <a:uLnTx/>
                <a:uFillTx/>
                <a:latin typeface="Segoe UI Light"/>
                <a:ea typeface="+mn-ea"/>
                <a:cs typeface="+mn-cs"/>
              </a:rPr>
              <a:t>Radiological</a:t>
            </a:r>
            <a:r>
              <a:rPr kumimoji="0" lang="fr-CH" sz="1800" b="0" i="0" u="none" strike="noStrike" kern="1200" cap="none" spc="0" normalizeH="0" baseline="0" noProof="0" dirty="0">
                <a:ln>
                  <a:noFill/>
                </a:ln>
                <a:solidFill>
                  <a:srgbClr val="0055A0"/>
                </a:solidFill>
                <a:effectLst/>
                <a:uLnTx/>
                <a:uFillTx/>
                <a:latin typeface="Segoe UI Light"/>
                <a:ea typeface="+mn-ea"/>
                <a:cs typeface="+mn-cs"/>
              </a:rPr>
              <a:t> </a:t>
            </a:r>
            <a:r>
              <a:rPr kumimoji="0" lang="fr-CH" sz="1800" b="0" i="0" u="none" strike="noStrike" kern="1200" cap="none" spc="0" normalizeH="0" baseline="0" noProof="0" dirty="0" err="1">
                <a:ln>
                  <a:noFill/>
                </a:ln>
                <a:solidFill>
                  <a:srgbClr val="0055A0"/>
                </a:solidFill>
                <a:effectLst/>
                <a:uLnTx/>
                <a:uFillTx/>
                <a:latin typeface="Segoe UI Light"/>
                <a:ea typeface="+mn-ea"/>
                <a:cs typeface="+mn-cs"/>
              </a:rPr>
              <a:t>characterization</a:t>
            </a:r>
            <a:r>
              <a:rPr kumimoji="0" lang="fr-CH" sz="1800" b="0" i="0" u="none" strike="noStrike" kern="1200" cap="none" spc="0" normalizeH="0" baseline="0" noProof="0" dirty="0">
                <a:ln>
                  <a:noFill/>
                </a:ln>
                <a:solidFill>
                  <a:srgbClr val="0055A0"/>
                </a:solidFill>
                <a:effectLst/>
                <a:uLnTx/>
                <a:uFillTx/>
                <a:latin typeface="Segoe UI Light"/>
                <a:ea typeface="+mn-ea"/>
                <a:cs typeface="+mn-cs"/>
              </a:rPr>
              <a:t> of radioactive </a:t>
            </a:r>
            <a:r>
              <a:rPr kumimoji="0" lang="fr-CH" sz="1800" b="0" i="0" u="none" strike="noStrike" kern="1200" cap="none" spc="0" normalizeH="0" baseline="0" noProof="0" dirty="0" err="1">
                <a:ln>
                  <a:noFill/>
                </a:ln>
                <a:solidFill>
                  <a:srgbClr val="0055A0"/>
                </a:solidFill>
                <a:effectLst/>
                <a:uLnTx/>
                <a:uFillTx/>
                <a:latin typeface="Segoe UI Light"/>
                <a:ea typeface="+mn-ea"/>
                <a:cs typeface="+mn-cs"/>
              </a:rPr>
              <a:t>waste</a:t>
            </a:r>
            <a:endParaRPr kumimoji="0" lang="en-GB" sz="1800" b="0" i="0" u="none" strike="noStrike" kern="1200" cap="none" spc="0" normalizeH="0" baseline="0" noProof="0" dirty="0">
              <a:ln>
                <a:noFill/>
              </a:ln>
              <a:solidFill>
                <a:srgbClr val="0055A0"/>
              </a:solidFill>
              <a:effectLst/>
              <a:uLnTx/>
              <a:uFillTx/>
              <a:latin typeface="Segoe UI Light"/>
              <a:ea typeface="+mn-ea"/>
              <a:cs typeface="+mn-cs"/>
            </a:endParaRPr>
          </a:p>
        </p:txBody>
      </p:sp>
      <p:pic>
        <p:nvPicPr>
          <p:cNvPr id="1026" name="Picture 2">
            <a:extLst>
              <a:ext uri="{FF2B5EF4-FFF2-40B4-BE49-F238E27FC236}">
                <a16:creationId xmlns:a16="http://schemas.microsoft.com/office/drawing/2014/main" id="{2339EE0A-B2EB-B4FE-D3EB-C4E73D50CC2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182811" y="204788"/>
            <a:ext cx="2724150" cy="1285875"/>
          </a:xfrm>
          <a:prstGeom prst="rect">
            <a:avLst/>
          </a:prstGeom>
          <a:noFill/>
          <a:extLst>
            <a:ext uri="{909E8E84-426E-40DD-AFC4-6F175D3DCCD1}">
              <a14:hiddenFill xmlns:a14="http://schemas.microsoft.com/office/drawing/2010/main">
                <a:solidFill>
                  <a:srgbClr val="FFFFFF"/>
                </a:solidFill>
              </a14:hiddenFill>
            </a:ext>
          </a:extLst>
        </p:spPr>
      </p:pic>
      <p:sp>
        <p:nvSpPr>
          <p:cNvPr id="3" name="Date Placeholder 2">
            <a:extLst>
              <a:ext uri="{FF2B5EF4-FFF2-40B4-BE49-F238E27FC236}">
                <a16:creationId xmlns:a16="http://schemas.microsoft.com/office/drawing/2014/main" id="{386BEE40-0EAF-BDE9-97D5-3A790433D535}"/>
              </a:ext>
            </a:extLst>
          </p:cNvPr>
          <p:cNvSpPr>
            <a:spLocks noGrp="1"/>
          </p:cNvSpPr>
          <p:nvPr>
            <p:ph type="dt" sz="half" idx="10"/>
          </p:nvPr>
        </p:nvSpPr>
        <p:spPr/>
        <p:txBody>
          <a:bodyPr/>
          <a:lstStyle/>
          <a:p>
            <a:r>
              <a:rPr lang="en-US"/>
              <a:t>26 November 2024</a:t>
            </a:r>
            <a:endParaRPr lang="en-GB"/>
          </a:p>
        </p:txBody>
      </p:sp>
    </p:spTree>
    <p:extLst>
      <p:ext uri="{BB962C8B-B14F-4D97-AF65-F5344CB8AC3E}">
        <p14:creationId xmlns:p14="http://schemas.microsoft.com/office/powerpoint/2010/main" val="185596618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30" name="Circle: Hollow 29">
            <a:extLst>
              <a:ext uri="{FF2B5EF4-FFF2-40B4-BE49-F238E27FC236}">
                <a16:creationId xmlns:a16="http://schemas.microsoft.com/office/drawing/2014/main" id="{C5A4E533-764E-421C-8E82-B91B16E3A60D}"/>
              </a:ext>
            </a:extLst>
          </p:cNvPr>
          <p:cNvSpPr>
            <a:spLocks noChangeAspect="1"/>
          </p:cNvSpPr>
          <p:nvPr/>
        </p:nvSpPr>
        <p:spPr>
          <a:xfrm rot="16200000">
            <a:off x="3111501" y="673763"/>
            <a:ext cx="5968998" cy="5968998"/>
          </a:xfrm>
          <a:prstGeom prst="donut">
            <a:avLst>
              <a:gd name="adj" fmla="val 10573"/>
            </a:avLst>
          </a:prstGeom>
          <a:gradFill flip="none" rotWithShape="1">
            <a:gsLst>
              <a:gs pos="11000">
                <a:srgbClr val="84B1B4"/>
              </a:gs>
              <a:gs pos="77872">
                <a:srgbClr val="A0CDCD"/>
              </a:gs>
              <a:gs pos="87624">
                <a:srgbClr val="B0D5D6"/>
              </a:gs>
              <a:gs pos="100000">
                <a:srgbClr val="C4E0E1"/>
              </a:gs>
              <a:gs pos="29000">
                <a:srgbClr val="95BEC0"/>
              </a:gs>
              <a:gs pos="63000">
                <a:srgbClr val="B5D7D8">
                  <a:alpha val="33000"/>
                </a:srgbClr>
              </a:gs>
              <a:gs pos="43000">
                <a:srgbClr val="B1D2D4"/>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grpSp>
        <p:nvGrpSpPr>
          <p:cNvPr id="40" name="Group 39">
            <a:extLst>
              <a:ext uri="{FF2B5EF4-FFF2-40B4-BE49-F238E27FC236}">
                <a16:creationId xmlns:a16="http://schemas.microsoft.com/office/drawing/2014/main" id="{B5AF415D-FA6E-4AFC-9834-5510AAE289D0}"/>
              </a:ext>
            </a:extLst>
          </p:cNvPr>
          <p:cNvGrpSpPr>
            <a:grpSpLocks noChangeAspect="1"/>
          </p:cNvGrpSpPr>
          <p:nvPr/>
        </p:nvGrpSpPr>
        <p:grpSpPr>
          <a:xfrm>
            <a:off x="2803034" y="256346"/>
            <a:ext cx="6477002" cy="6744934"/>
            <a:chOff x="1517650" y="611188"/>
            <a:chExt cx="4413250" cy="4595812"/>
          </a:xfrm>
        </p:grpSpPr>
        <p:pic>
          <p:nvPicPr>
            <p:cNvPr id="41" name="Picture 100">
              <a:extLst>
                <a:ext uri="{FF2B5EF4-FFF2-40B4-BE49-F238E27FC236}">
                  <a16:creationId xmlns:a16="http://schemas.microsoft.com/office/drawing/2014/main" id="{2E3B055C-7454-4FAA-9A99-1F5CF73AC588}"/>
                </a:ext>
              </a:extLst>
            </p:cNvPr>
            <p:cNvPicPr>
              <a:picLocks noChangeAspect="1" noChangeArrowheads="1"/>
            </p:cNvPicPr>
            <p:nvPr/>
          </p:nvPicPr>
          <p:blipFill>
            <a:blip r:embed="rId3">
              <a:lum bright="70000" contrast="-70000"/>
              <a:extLst>
                <a:ext uri="{28A0092B-C50C-407E-A947-70E740481C1C}">
                  <a14:useLocalDpi xmlns:a14="http://schemas.microsoft.com/office/drawing/2010/main"/>
                </a:ext>
              </a:extLst>
            </a:blip>
            <a:srcRect/>
            <a:stretch>
              <a:fillRect/>
            </a:stretch>
          </p:blipFill>
          <p:spPr bwMode="auto">
            <a:xfrm>
              <a:off x="1517650" y="611188"/>
              <a:ext cx="4413250" cy="4595812"/>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101">
              <a:extLst>
                <a:ext uri="{FF2B5EF4-FFF2-40B4-BE49-F238E27FC236}">
                  <a16:creationId xmlns:a16="http://schemas.microsoft.com/office/drawing/2014/main" id="{EDD9024D-7AE6-4964-B7CF-74DA89EF3B97}"/>
                </a:ext>
              </a:extLst>
            </p:cNvPr>
            <p:cNvPicPr>
              <a:picLocks noChangeAspect="1" noChangeArrowheads="1"/>
            </p:cNvPicPr>
            <p:nvPr/>
          </p:nvPicPr>
          <p:blipFill>
            <a:blip r:embed="rId4">
              <a:lum bright="70000" contrast="-70000"/>
              <a:extLst>
                <a:ext uri="{28A0092B-C50C-407E-A947-70E740481C1C}">
                  <a14:useLocalDpi xmlns:a14="http://schemas.microsoft.com/office/drawing/2010/main"/>
                </a:ext>
              </a:extLst>
            </a:blip>
            <a:srcRect/>
            <a:stretch>
              <a:fillRect/>
            </a:stretch>
          </p:blipFill>
          <p:spPr bwMode="auto">
            <a:xfrm>
              <a:off x="1552575" y="676275"/>
              <a:ext cx="4343400" cy="4479925"/>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102">
              <a:extLst>
                <a:ext uri="{FF2B5EF4-FFF2-40B4-BE49-F238E27FC236}">
                  <a16:creationId xmlns:a16="http://schemas.microsoft.com/office/drawing/2014/main" id="{613B95DE-EB96-4A41-B619-DE96FB549DEB}"/>
                </a:ext>
              </a:extLst>
            </p:cNvPr>
            <p:cNvPicPr>
              <a:picLocks noChangeAspect="1" noChangeArrowheads="1"/>
            </p:cNvPicPr>
            <p:nvPr/>
          </p:nvPicPr>
          <p:blipFill>
            <a:blip r:embed="rId5">
              <a:lum bright="70000" contrast="-70000"/>
              <a:extLst>
                <a:ext uri="{28A0092B-C50C-407E-A947-70E740481C1C}">
                  <a14:useLocalDpi xmlns:a14="http://schemas.microsoft.com/office/drawing/2010/main"/>
                </a:ext>
              </a:extLst>
            </a:blip>
            <a:srcRect/>
            <a:stretch>
              <a:fillRect/>
            </a:stretch>
          </p:blipFill>
          <p:spPr bwMode="auto">
            <a:xfrm>
              <a:off x="1601788" y="749300"/>
              <a:ext cx="4241800" cy="4333875"/>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103">
              <a:extLst>
                <a:ext uri="{FF2B5EF4-FFF2-40B4-BE49-F238E27FC236}">
                  <a16:creationId xmlns:a16="http://schemas.microsoft.com/office/drawing/2014/main" id="{215E06C0-4D7E-4580-AAD7-61C83BF1D16E}"/>
                </a:ext>
              </a:extLst>
            </p:cNvPr>
            <p:cNvPicPr>
              <a:picLocks noChangeAspect="1" noChangeArrowheads="1"/>
            </p:cNvPicPr>
            <p:nvPr/>
          </p:nvPicPr>
          <p:blipFill>
            <a:blip r:embed="rId6">
              <a:lum bright="70000" contrast="-70000"/>
              <a:extLst>
                <a:ext uri="{28A0092B-C50C-407E-A947-70E740481C1C}">
                  <a14:useLocalDpi xmlns:a14="http://schemas.microsoft.com/office/drawing/2010/main"/>
                </a:ext>
              </a:extLst>
            </a:blip>
            <a:srcRect/>
            <a:stretch>
              <a:fillRect/>
            </a:stretch>
          </p:blipFill>
          <p:spPr bwMode="auto">
            <a:xfrm>
              <a:off x="1655763" y="830263"/>
              <a:ext cx="4133850" cy="4181475"/>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104">
              <a:extLst>
                <a:ext uri="{FF2B5EF4-FFF2-40B4-BE49-F238E27FC236}">
                  <a16:creationId xmlns:a16="http://schemas.microsoft.com/office/drawing/2014/main" id="{5F2BDD39-72A1-407A-89D1-602375D6E3C4}"/>
                </a:ext>
              </a:extLst>
            </p:cNvPr>
            <p:cNvPicPr>
              <a:picLocks noChangeAspect="1" noChangeArrowheads="1"/>
            </p:cNvPicPr>
            <p:nvPr/>
          </p:nvPicPr>
          <p:blipFill>
            <a:blip r:embed="rId7">
              <a:lum bright="70000" contrast="-70000"/>
              <a:extLst>
                <a:ext uri="{28A0092B-C50C-407E-A947-70E740481C1C}">
                  <a14:useLocalDpi xmlns:a14="http://schemas.microsoft.com/office/drawing/2010/main"/>
                </a:ext>
              </a:extLst>
            </a:blip>
            <a:srcRect/>
            <a:stretch>
              <a:fillRect/>
            </a:stretch>
          </p:blipFill>
          <p:spPr bwMode="auto">
            <a:xfrm>
              <a:off x="1712913" y="908050"/>
              <a:ext cx="4021137" cy="4027488"/>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105">
              <a:extLst>
                <a:ext uri="{FF2B5EF4-FFF2-40B4-BE49-F238E27FC236}">
                  <a16:creationId xmlns:a16="http://schemas.microsoft.com/office/drawing/2014/main" id="{03B1EF7B-C8B0-48F9-9E26-D937F817BED4}"/>
                </a:ext>
              </a:extLst>
            </p:cNvPr>
            <p:cNvPicPr>
              <a:picLocks noChangeAspect="1" noChangeArrowheads="1"/>
            </p:cNvPicPr>
            <p:nvPr/>
          </p:nvPicPr>
          <p:blipFill>
            <a:blip r:embed="rId8">
              <a:lum bright="70000" contrast="-70000"/>
              <a:extLst>
                <a:ext uri="{28A0092B-C50C-407E-A947-70E740481C1C}">
                  <a14:useLocalDpi xmlns:a14="http://schemas.microsoft.com/office/drawing/2010/main"/>
                </a:ext>
              </a:extLst>
            </a:blip>
            <a:srcRect/>
            <a:stretch>
              <a:fillRect/>
            </a:stretch>
          </p:blipFill>
          <p:spPr bwMode="auto">
            <a:xfrm>
              <a:off x="1773238" y="992188"/>
              <a:ext cx="3900487" cy="3870325"/>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106">
              <a:extLst>
                <a:ext uri="{FF2B5EF4-FFF2-40B4-BE49-F238E27FC236}">
                  <a16:creationId xmlns:a16="http://schemas.microsoft.com/office/drawing/2014/main" id="{C75D1383-2AD5-4AD5-8354-2227AC190057}"/>
                </a:ext>
              </a:extLst>
            </p:cNvPr>
            <p:cNvPicPr>
              <a:picLocks noChangeAspect="1" noChangeArrowheads="1"/>
            </p:cNvPicPr>
            <p:nvPr/>
          </p:nvPicPr>
          <p:blipFill>
            <a:blip r:embed="rId9">
              <a:lum bright="70000" contrast="-70000"/>
              <a:extLst>
                <a:ext uri="{28A0092B-C50C-407E-A947-70E740481C1C}">
                  <a14:useLocalDpi xmlns:a14="http://schemas.microsoft.com/office/drawing/2010/main"/>
                </a:ext>
              </a:extLst>
            </a:blip>
            <a:srcRect/>
            <a:stretch>
              <a:fillRect/>
            </a:stretch>
          </p:blipFill>
          <p:spPr bwMode="auto">
            <a:xfrm>
              <a:off x="1835150" y="1073150"/>
              <a:ext cx="3775075" cy="3708400"/>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107">
              <a:extLst>
                <a:ext uri="{FF2B5EF4-FFF2-40B4-BE49-F238E27FC236}">
                  <a16:creationId xmlns:a16="http://schemas.microsoft.com/office/drawing/2014/main" id="{6092D904-06A0-439D-8FC8-93AC69629161}"/>
                </a:ext>
              </a:extLst>
            </p:cNvPr>
            <p:cNvPicPr>
              <a:picLocks noChangeAspect="1" noChangeArrowheads="1"/>
            </p:cNvPicPr>
            <p:nvPr/>
          </p:nvPicPr>
          <p:blipFill>
            <a:blip r:embed="rId10">
              <a:lum bright="70000" contrast="-70000"/>
              <a:extLst>
                <a:ext uri="{28A0092B-C50C-407E-A947-70E740481C1C}">
                  <a14:useLocalDpi xmlns:a14="http://schemas.microsoft.com/office/drawing/2010/main"/>
                </a:ext>
              </a:extLst>
            </a:blip>
            <a:srcRect/>
            <a:stretch>
              <a:fillRect/>
            </a:stretch>
          </p:blipFill>
          <p:spPr bwMode="auto">
            <a:xfrm>
              <a:off x="1901825" y="1154113"/>
              <a:ext cx="3644900" cy="3546475"/>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108">
              <a:extLst>
                <a:ext uri="{FF2B5EF4-FFF2-40B4-BE49-F238E27FC236}">
                  <a16:creationId xmlns:a16="http://schemas.microsoft.com/office/drawing/2014/main" id="{38864BF3-27DF-42F9-B861-3111D8E9DDDA}"/>
                </a:ext>
              </a:extLst>
            </p:cNvPr>
            <p:cNvPicPr>
              <a:picLocks noChangeAspect="1" noChangeArrowheads="1"/>
            </p:cNvPicPr>
            <p:nvPr/>
          </p:nvPicPr>
          <p:blipFill>
            <a:blip r:embed="rId11">
              <a:lum bright="70000" contrast="-70000"/>
              <a:extLst>
                <a:ext uri="{28A0092B-C50C-407E-A947-70E740481C1C}">
                  <a14:useLocalDpi xmlns:a14="http://schemas.microsoft.com/office/drawing/2010/main"/>
                </a:ext>
              </a:extLst>
            </a:blip>
            <a:srcRect/>
            <a:stretch>
              <a:fillRect/>
            </a:stretch>
          </p:blipFill>
          <p:spPr bwMode="auto">
            <a:xfrm>
              <a:off x="1968500" y="1241425"/>
              <a:ext cx="3509963" cy="3381375"/>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109">
              <a:extLst>
                <a:ext uri="{FF2B5EF4-FFF2-40B4-BE49-F238E27FC236}">
                  <a16:creationId xmlns:a16="http://schemas.microsoft.com/office/drawing/2014/main" id="{36757CEF-49B6-43F0-B9A1-024A83A2FAD7}"/>
                </a:ext>
              </a:extLst>
            </p:cNvPr>
            <p:cNvPicPr>
              <a:picLocks noChangeAspect="1" noChangeArrowheads="1"/>
            </p:cNvPicPr>
            <p:nvPr/>
          </p:nvPicPr>
          <p:blipFill>
            <a:blip r:embed="rId12">
              <a:lum bright="70000" contrast="-70000"/>
              <a:extLst>
                <a:ext uri="{28A0092B-C50C-407E-A947-70E740481C1C}">
                  <a14:useLocalDpi xmlns:a14="http://schemas.microsoft.com/office/drawing/2010/main"/>
                </a:ext>
              </a:extLst>
            </a:blip>
            <a:srcRect/>
            <a:stretch>
              <a:fillRect/>
            </a:stretch>
          </p:blipFill>
          <p:spPr bwMode="auto">
            <a:xfrm>
              <a:off x="2038350" y="1308100"/>
              <a:ext cx="3370263" cy="3249613"/>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110">
              <a:extLst>
                <a:ext uri="{FF2B5EF4-FFF2-40B4-BE49-F238E27FC236}">
                  <a16:creationId xmlns:a16="http://schemas.microsoft.com/office/drawing/2014/main" id="{EA47A8DA-53C7-4B4E-8E6D-AA5592A4AF42}"/>
                </a:ext>
              </a:extLst>
            </p:cNvPr>
            <p:cNvPicPr>
              <a:picLocks noChangeAspect="1" noChangeArrowheads="1"/>
            </p:cNvPicPr>
            <p:nvPr/>
          </p:nvPicPr>
          <p:blipFill>
            <a:blip r:embed="rId13">
              <a:lum bright="70000" contrast="-70000"/>
              <a:extLst>
                <a:ext uri="{28A0092B-C50C-407E-A947-70E740481C1C}">
                  <a14:useLocalDpi xmlns:a14="http://schemas.microsoft.com/office/drawing/2010/main"/>
                </a:ext>
              </a:extLst>
            </a:blip>
            <a:srcRect/>
            <a:stretch>
              <a:fillRect/>
            </a:stretch>
          </p:blipFill>
          <p:spPr bwMode="auto">
            <a:xfrm>
              <a:off x="2109788" y="1366838"/>
              <a:ext cx="3227387" cy="3141662"/>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111">
              <a:extLst>
                <a:ext uri="{FF2B5EF4-FFF2-40B4-BE49-F238E27FC236}">
                  <a16:creationId xmlns:a16="http://schemas.microsoft.com/office/drawing/2014/main" id="{402A944C-5D29-4E3B-B4A9-FD7034CAEE77}"/>
                </a:ext>
              </a:extLst>
            </p:cNvPr>
            <p:cNvPicPr>
              <a:picLocks noChangeAspect="1" noChangeArrowheads="1"/>
            </p:cNvPicPr>
            <p:nvPr/>
          </p:nvPicPr>
          <p:blipFill>
            <a:blip r:embed="rId14">
              <a:lum bright="70000" contrast="-70000"/>
              <a:extLst>
                <a:ext uri="{28A0092B-C50C-407E-A947-70E740481C1C}">
                  <a14:useLocalDpi xmlns:a14="http://schemas.microsoft.com/office/drawing/2010/main"/>
                </a:ext>
              </a:extLst>
            </a:blip>
            <a:srcRect/>
            <a:stretch>
              <a:fillRect/>
            </a:stretch>
          </p:blipFill>
          <p:spPr bwMode="auto">
            <a:xfrm>
              <a:off x="2182813" y="1423988"/>
              <a:ext cx="3081337" cy="3028950"/>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112">
              <a:extLst>
                <a:ext uri="{FF2B5EF4-FFF2-40B4-BE49-F238E27FC236}">
                  <a16:creationId xmlns:a16="http://schemas.microsoft.com/office/drawing/2014/main" id="{6D1D9584-9B9A-49D2-85D0-270326E0AA7B}"/>
                </a:ext>
              </a:extLst>
            </p:cNvPr>
            <p:cNvPicPr>
              <a:picLocks noChangeAspect="1" noChangeArrowheads="1"/>
            </p:cNvPicPr>
            <p:nvPr/>
          </p:nvPicPr>
          <p:blipFill>
            <a:blip r:embed="rId15">
              <a:lum bright="70000" contrast="-70000"/>
              <a:extLst>
                <a:ext uri="{28A0092B-C50C-407E-A947-70E740481C1C}">
                  <a14:useLocalDpi xmlns:a14="http://schemas.microsoft.com/office/drawing/2010/main"/>
                </a:ext>
              </a:extLst>
            </a:blip>
            <a:srcRect/>
            <a:stretch>
              <a:fillRect/>
            </a:stretch>
          </p:blipFill>
          <p:spPr bwMode="auto">
            <a:xfrm>
              <a:off x="2257425" y="1482725"/>
              <a:ext cx="2932113" cy="2911475"/>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113">
              <a:extLst>
                <a:ext uri="{FF2B5EF4-FFF2-40B4-BE49-F238E27FC236}">
                  <a16:creationId xmlns:a16="http://schemas.microsoft.com/office/drawing/2014/main" id="{EA0D414A-F5D7-4966-B11F-7CCEBBDD1FFD}"/>
                </a:ext>
              </a:extLst>
            </p:cNvPr>
            <p:cNvPicPr>
              <a:picLocks noChangeAspect="1" noChangeArrowheads="1"/>
            </p:cNvPicPr>
            <p:nvPr/>
          </p:nvPicPr>
          <p:blipFill>
            <a:blip r:embed="rId16">
              <a:lum bright="70000" contrast="-70000"/>
              <a:extLst>
                <a:ext uri="{28A0092B-C50C-407E-A947-70E740481C1C}">
                  <a14:useLocalDpi xmlns:a14="http://schemas.microsoft.com/office/drawing/2010/main"/>
                </a:ext>
              </a:extLst>
            </a:blip>
            <a:srcRect/>
            <a:stretch>
              <a:fillRect/>
            </a:stretch>
          </p:blipFill>
          <p:spPr bwMode="auto">
            <a:xfrm>
              <a:off x="2333625" y="1549400"/>
              <a:ext cx="2781300" cy="2787650"/>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114">
              <a:extLst>
                <a:ext uri="{FF2B5EF4-FFF2-40B4-BE49-F238E27FC236}">
                  <a16:creationId xmlns:a16="http://schemas.microsoft.com/office/drawing/2014/main" id="{6BF323BF-D029-4BBF-AA60-89A1953A7D9B}"/>
                </a:ext>
              </a:extLst>
            </p:cNvPr>
            <p:cNvPicPr>
              <a:picLocks noChangeAspect="1" noChangeArrowheads="1"/>
            </p:cNvPicPr>
            <p:nvPr/>
          </p:nvPicPr>
          <p:blipFill>
            <a:blip r:embed="rId17">
              <a:lum bright="70000" contrast="-70000"/>
              <a:extLst>
                <a:ext uri="{28A0092B-C50C-407E-A947-70E740481C1C}">
                  <a14:useLocalDpi xmlns:a14="http://schemas.microsoft.com/office/drawing/2010/main"/>
                </a:ext>
              </a:extLst>
            </a:blip>
            <a:srcRect/>
            <a:stretch>
              <a:fillRect/>
            </a:stretch>
          </p:blipFill>
          <p:spPr bwMode="auto">
            <a:xfrm>
              <a:off x="2409825" y="1612900"/>
              <a:ext cx="2627313" cy="2660650"/>
            </a:xfrm>
            <a:prstGeom prst="rect">
              <a:avLst/>
            </a:prstGeom>
            <a:noFill/>
            <a:extLst>
              <a:ext uri="{909E8E84-426E-40DD-AFC4-6F175D3DCCD1}">
                <a14:hiddenFill xmlns:a14="http://schemas.microsoft.com/office/drawing/2010/main">
                  <a:solidFill>
                    <a:srgbClr val="FFFFFF"/>
                  </a:solidFill>
                </a14:hiddenFill>
              </a:ext>
            </a:extLst>
          </p:spPr>
        </p:pic>
      </p:grpSp>
      <p:sp>
        <p:nvSpPr>
          <p:cNvPr id="34" name="TextBox 33">
            <a:extLst>
              <a:ext uri="{FF2B5EF4-FFF2-40B4-BE49-F238E27FC236}">
                <a16:creationId xmlns:a16="http://schemas.microsoft.com/office/drawing/2014/main" id="{6A6C89C3-5B1D-4376-B673-8130377DC8DE}"/>
              </a:ext>
            </a:extLst>
          </p:cNvPr>
          <p:cNvSpPr txBox="1">
            <a:spLocks/>
          </p:cNvSpPr>
          <p:nvPr/>
        </p:nvSpPr>
        <p:spPr bwMode="auto">
          <a:xfrm>
            <a:off x="-1043531" y="3523650"/>
            <a:ext cx="9506664" cy="2785258"/>
          </a:xfrm>
          <a:prstGeom prst="ellipse">
            <a:avLst/>
          </a:prstGeom>
          <a:noFill/>
        </p:spPr>
        <p:txBody>
          <a:bodyPr wrap="square" lIns="216000" rtlCol="0"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200" b="1" i="0" u="sng" strike="noStrike" kern="1200" cap="none" spc="0" normalizeH="0" baseline="0" noProof="0" dirty="0">
                <a:ln>
                  <a:noFill/>
                </a:ln>
                <a:solidFill>
                  <a:srgbClr val="0033A0"/>
                </a:solidFill>
                <a:effectLst/>
                <a:uLnTx/>
                <a:uFillTx/>
                <a:latin typeface="Arial"/>
                <a:ea typeface="Times New Roman" panose="02020603050405020304" pitchFamily="18" charset="0"/>
                <a:cs typeface="Times New Roman" panose="02020603050405020304" pitchFamily="18" charset="0"/>
              </a:rPr>
              <a:t>Purpose</a:t>
            </a:r>
            <a:r>
              <a:rPr kumimoji="0" lang="en-GB" sz="1200" b="1" i="0" u="none" strike="noStrike" kern="1200" cap="none" spc="0" normalizeH="0" baseline="0" noProof="0" dirty="0">
                <a:ln>
                  <a:noFill/>
                </a:ln>
                <a:solidFill>
                  <a:srgbClr val="0033A0"/>
                </a:solidFill>
                <a:effectLst/>
                <a:uLnTx/>
                <a:uFillTx/>
                <a:latin typeface="Arial"/>
                <a:ea typeface="Times New Roman" panose="02020603050405020304" pitchFamily="18" charset="0"/>
                <a:cs typeface="Times New Roman" panose="02020603050405020304" pitchFamily="18" charset="0"/>
              </a:rPr>
              <a:t> </a:t>
            </a:r>
            <a:r>
              <a:rPr kumimoji="0" lang="en-GB" sz="1200" b="0" i="0" u="none" strike="noStrike" kern="1200" cap="none" spc="0" normalizeH="0" baseline="0" noProof="0" dirty="0">
                <a:ln>
                  <a:noFill/>
                </a:ln>
                <a:solidFill>
                  <a:srgbClr val="0033A0"/>
                </a:solidFill>
                <a:effectLst/>
                <a:uLnTx/>
                <a:uFillTx/>
                <a:latin typeface="Arial"/>
                <a:ea typeface="Times New Roman" panose="02020603050405020304" pitchFamily="18" charset="0"/>
                <a:cs typeface="Times New Roman" panose="02020603050405020304" pitchFamily="18" charset="0"/>
              </a:rPr>
              <a:t>: </a:t>
            </a:r>
            <a:r>
              <a:rPr kumimoji="0" lang="en-GB" sz="1200" b="0" i="0" u="none" strike="noStrike" kern="1200" cap="none" spc="0" normalizeH="0" baseline="0" noProof="0" dirty="0">
                <a:ln>
                  <a:noFill/>
                </a:ln>
                <a:solidFill>
                  <a:srgbClr val="0033A0"/>
                </a:solidFill>
                <a:effectLst/>
                <a:uLnTx/>
                <a:uFillTx/>
                <a:latin typeface="Arial"/>
                <a:ea typeface="+mn-ea"/>
                <a:cs typeface="+mn-cs"/>
              </a:rPr>
              <a:t>The Contract is for the design, construction and 10-year M&amp;O of the building and equipment.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srgbClr val="0033A0"/>
              </a:solidFill>
              <a:effectLst/>
              <a:uLnTx/>
              <a:uFillTx/>
              <a:latin typeface="Arial"/>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200" b="1" i="0" u="sng" strike="noStrike" kern="1200" cap="none" spc="0" normalizeH="0" baseline="0" noProof="0" dirty="0">
                <a:ln>
                  <a:noFill/>
                </a:ln>
                <a:solidFill>
                  <a:srgbClr val="0033A0"/>
                </a:solidFill>
                <a:effectLst/>
                <a:uLnTx/>
                <a:uFillTx/>
                <a:latin typeface="Arial"/>
                <a:ea typeface="+mn-ea"/>
                <a:cs typeface="Times New Roman" panose="02020603050405020304" pitchFamily="18" charset="0"/>
              </a:rPr>
              <a:t>Needs : I</a:t>
            </a:r>
            <a:r>
              <a:rPr kumimoji="0" lang="en-GB" sz="1200" b="0" i="0" u="none" strike="noStrike" kern="1200" cap="none" spc="0" normalizeH="0" baseline="0" noProof="0" dirty="0">
                <a:ln>
                  <a:noFill/>
                </a:ln>
                <a:solidFill>
                  <a:srgbClr val="0033A0"/>
                </a:solidFill>
                <a:effectLst/>
                <a:uLnTx/>
                <a:uFillTx/>
                <a:latin typeface="Arial"/>
                <a:ea typeface="+mn-ea"/>
                <a:cs typeface="Times New Roman" panose="02020603050405020304" pitchFamily="18" charset="0"/>
              </a:rPr>
              <a:t>nitial capacity of 4 MW available for IT equipment with stepwise future increases to 12 MW.</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0033A0"/>
                </a:solidFill>
                <a:effectLst/>
                <a:uLnTx/>
                <a:uFillTx/>
                <a:latin typeface="Arial"/>
                <a:ea typeface="+mn-ea"/>
                <a:cs typeface="Times New Roman" panose="02020603050405020304" pitchFamily="18" charset="0"/>
              </a:rPr>
              <a:t>T</a:t>
            </a:r>
            <a:r>
              <a:rPr kumimoji="0" lang="en-GB" sz="1200" b="0" i="0" u="none" strike="noStrike" kern="1200" cap="none" spc="0" normalizeH="0" baseline="0" noProof="0" dirty="0">
                <a:ln>
                  <a:noFill/>
                </a:ln>
                <a:solidFill>
                  <a:srgbClr val="0033A0"/>
                </a:solidFill>
                <a:effectLst/>
                <a:uLnTx/>
                <a:uFillTx/>
                <a:latin typeface="Arial"/>
                <a:ea typeface="+mn-ea"/>
                <a:cs typeface="+mn-cs"/>
              </a:rPr>
              <a:t>o meet CERN's environmental goals the project incorporates the following considerations :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srgbClr val="0033A0"/>
              </a:solidFill>
              <a:effectLst/>
              <a:uLnTx/>
              <a:uFillTx/>
              <a:latin typeface="Arial"/>
              <a:ea typeface="+mn-ea"/>
              <a:cs typeface="+mn-cs"/>
            </a:endParaRP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srgbClr val="0033A0"/>
                </a:solidFill>
                <a:effectLst/>
                <a:uLnTx/>
                <a:uFillTx/>
                <a:latin typeface="Arial"/>
                <a:ea typeface="+mn-ea"/>
                <a:cs typeface="+mn-cs"/>
              </a:rPr>
              <a:t>The PCC is designed to be energy efficient with a target </a:t>
            </a:r>
            <a:r>
              <a:rPr kumimoji="0" lang="en-GB" sz="1200" b="1" i="0" u="none" strike="noStrike" kern="1200" cap="none" spc="0" normalizeH="0" baseline="0" noProof="0" dirty="0">
                <a:ln>
                  <a:noFill/>
                </a:ln>
                <a:solidFill>
                  <a:srgbClr val="0033A0"/>
                </a:solidFill>
                <a:effectLst/>
                <a:uLnTx/>
                <a:uFillTx/>
                <a:latin typeface="Arial"/>
                <a:ea typeface="+mn-ea"/>
                <a:cs typeface="+mn-cs"/>
              </a:rPr>
              <a:t>PUE </a:t>
            </a:r>
            <a:r>
              <a:rPr kumimoji="0" lang="en-GB" sz="1200" b="0" i="0" u="none" strike="noStrike" kern="1200" cap="none" spc="0" normalizeH="0" baseline="0" noProof="0" dirty="0">
                <a:ln>
                  <a:noFill/>
                </a:ln>
                <a:solidFill>
                  <a:srgbClr val="0033A0"/>
                </a:solidFill>
                <a:effectLst/>
                <a:uLnTx/>
                <a:uFillTx/>
                <a:latin typeface="Arial"/>
                <a:ea typeface="+mn-ea"/>
                <a:cs typeface="+mn-cs"/>
              </a:rPr>
              <a:t>(Power Usage Efficiency) of </a:t>
            </a:r>
            <a:r>
              <a:rPr kumimoji="0" lang="en-GB" sz="1200" b="1" i="0" u="none" strike="noStrike" kern="1200" cap="none" spc="0" normalizeH="0" baseline="0" noProof="0" dirty="0">
                <a:ln>
                  <a:noFill/>
                </a:ln>
                <a:solidFill>
                  <a:srgbClr val="0033A0"/>
                </a:solidFill>
                <a:effectLst/>
                <a:uLnTx/>
                <a:uFillTx/>
                <a:latin typeface="Arial"/>
                <a:ea typeface="+mn-ea"/>
                <a:cs typeface="+mn-cs"/>
              </a:rPr>
              <a:t>1.10</a:t>
            </a:r>
            <a:r>
              <a:rPr kumimoji="0" lang="en-GB" sz="1200" b="0" i="0" u="none" strike="noStrike" kern="1200" cap="none" spc="0" normalizeH="0" baseline="0" noProof="0" dirty="0">
                <a:ln>
                  <a:noFill/>
                </a:ln>
                <a:solidFill>
                  <a:srgbClr val="0033A0"/>
                </a:solidFill>
                <a:effectLst/>
                <a:uLnTx/>
                <a:uFillTx/>
                <a:latin typeface="Arial"/>
                <a:ea typeface="+mn-ea"/>
                <a:cs typeface="+mn-cs"/>
              </a:rPr>
              <a:t> (1.15 contractual) </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srgbClr val="0033A0"/>
                </a:solidFill>
                <a:effectLst/>
                <a:uLnTx/>
                <a:uFillTx/>
                <a:latin typeface="Arial"/>
                <a:ea typeface="+mn-ea"/>
                <a:cs typeface="+mn-cs"/>
              </a:rPr>
              <a:t>Optimised water consumption via a recirculation system lowering consumption in hot periods</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srgbClr val="0033A0"/>
                </a:solidFill>
                <a:effectLst/>
                <a:uLnTx/>
                <a:uFillTx/>
                <a:latin typeface="Arial"/>
                <a:ea typeface="+mn-ea"/>
                <a:cs typeface="+mn-cs"/>
              </a:rPr>
              <a:t>All cleared vegetation will be reconsolidated</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srgbClr val="0033A0"/>
                </a:solidFill>
                <a:effectLst/>
                <a:uLnTx/>
                <a:uFillTx/>
                <a:latin typeface="Arial"/>
                <a:ea typeface="+mn-ea"/>
                <a:cs typeface="+mn-cs"/>
              </a:rPr>
              <a:t>The acoustic study used for design of the building follows CERN commitments</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srgbClr val="0033A0"/>
                </a:solidFill>
                <a:effectLst/>
                <a:uLnTx/>
                <a:uFillTx/>
                <a:latin typeface="Arial"/>
                <a:ea typeface="+mn-ea"/>
                <a:cs typeface="+mn-cs"/>
              </a:rPr>
              <a:t>A heat recovery system is foreseen for up to 25% of power produced to be recovered</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srgbClr val="0033A0"/>
                </a:solidFill>
                <a:effectLst/>
                <a:uLnTx/>
                <a:uFillTx/>
                <a:latin typeface="Arial"/>
                <a:ea typeface="+mn-ea"/>
                <a:cs typeface="+mn-cs"/>
              </a:rPr>
              <a:t>Green terrace on the roof</a:t>
            </a:r>
          </a:p>
        </p:txBody>
      </p:sp>
      <p:pic>
        <p:nvPicPr>
          <p:cNvPr id="14" name="Picture 4">
            <a:extLst>
              <a:ext uri="{FF2B5EF4-FFF2-40B4-BE49-F238E27FC236}">
                <a16:creationId xmlns:a16="http://schemas.microsoft.com/office/drawing/2014/main" id="{1E00A44C-3870-4464-A179-74126375D418}"/>
              </a:ext>
            </a:extLst>
          </p:cNvPr>
          <p:cNvPicPr>
            <a:picLocks noChangeAspect="1"/>
          </p:cNvPicPr>
          <p:nvPr/>
        </p:nvPicPr>
        <p:blipFill>
          <a:blip r:embed="rId18" cstate="screen">
            <a:extLst>
              <a:ext uri="{28A0092B-C50C-407E-A947-70E740481C1C}">
                <a14:useLocalDpi xmlns:a14="http://schemas.microsoft.com/office/drawing/2010/main"/>
              </a:ext>
            </a:extLst>
          </a:blip>
          <a:stretch>
            <a:fillRect/>
          </a:stretch>
        </p:blipFill>
        <p:spPr bwMode="auto">
          <a:xfrm>
            <a:off x="292717" y="684633"/>
            <a:ext cx="5551012" cy="2615787"/>
          </a:xfrm>
          <a:prstGeom prst="rect">
            <a:avLst/>
          </a:prstGeom>
        </p:spPr>
      </p:pic>
      <p:pic>
        <p:nvPicPr>
          <p:cNvPr id="23" name="Picture 22">
            <a:extLst>
              <a:ext uri="{FF2B5EF4-FFF2-40B4-BE49-F238E27FC236}">
                <a16:creationId xmlns:a16="http://schemas.microsoft.com/office/drawing/2014/main" id="{05FC11AB-9D09-3DF0-C21D-C7FA4FEF83BD}"/>
              </a:ext>
            </a:extLst>
          </p:cNvPr>
          <p:cNvPicPr>
            <a:picLocks noChangeAspect="1"/>
          </p:cNvPicPr>
          <p:nvPr/>
        </p:nvPicPr>
        <p:blipFill>
          <a:blip r:embed="rId19" cstate="screen">
            <a:extLst>
              <a:ext uri="{28A0092B-C50C-407E-A947-70E740481C1C}">
                <a14:useLocalDpi xmlns:a14="http://schemas.microsoft.com/office/drawing/2010/main"/>
              </a:ext>
            </a:extLst>
          </a:blip>
          <a:stretch>
            <a:fillRect/>
          </a:stretch>
        </p:blipFill>
        <p:spPr>
          <a:xfrm>
            <a:off x="6602615" y="602242"/>
            <a:ext cx="4658525" cy="2698178"/>
          </a:xfrm>
          <a:prstGeom prst="rect">
            <a:avLst/>
          </a:prstGeom>
        </p:spPr>
      </p:pic>
      <p:sp>
        <p:nvSpPr>
          <p:cNvPr id="24" name="TextBox 23">
            <a:extLst>
              <a:ext uri="{FF2B5EF4-FFF2-40B4-BE49-F238E27FC236}">
                <a16:creationId xmlns:a16="http://schemas.microsoft.com/office/drawing/2014/main" id="{C60AEAA6-153F-4850-B693-E294100C5010}"/>
              </a:ext>
            </a:extLst>
          </p:cNvPr>
          <p:cNvSpPr txBox="1"/>
          <p:nvPr/>
        </p:nvSpPr>
        <p:spPr bwMode="auto">
          <a:xfrm>
            <a:off x="8080162" y="3627042"/>
            <a:ext cx="3968524" cy="1569660"/>
          </a:xfrm>
          <a:prstGeom prst="rect">
            <a:avLst/>
          </a:prstGeom>
          <a:noFill/>
        </p:spPr>
        <p:txBody>
          <a:bodyPr wrap="square" rtlCol="0">
            <a:spAutoFit/>
          </a:bodyPr>
          <a:lstStyle/>
          <a:p>
            <a:pPr marL="0" marR="0" lvl="1" indent="0" algn="l" defTabSz="4572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a:ln>
                  <a:noFill/>
                </a:ln>
                <a:solidFill>
                  <a:srgbClr val="0033A0"/>
                </a:solidFill>
                <a:effectLst/>
                <a:uLnTx/>
                <a:uFillTx/>
                <a:latin typeface="Arial"/>
                <a:ea typeface="+mn-ea"/>
                <a:cs typeface="+mn-cs"/>
              </a:rPr>
              <a:t>CIVIL WORKS EXECUTION :</a:t>
            </a:r>
            <a:endParaRPr kumimoji="0" lang="en-GB" sz="1200" b="0" i="0" u="none" strike="noStrike" kern="1200" cap="none" spc="0" normalizeH="0" baseline="0" noProof="0">
              <a:ln>
                <a:noFill/>
              </a:ln>
              <a:solidFill>
                <a:srgbClr val="0033A0"/>
              </a:solidFill>
              <a:effectLst/>
              <a:uLnTx/>
              <a:uFillTx/>
              <a:latin typeface="Arial"/>
              <a:ea typeface="+mn-ea"/>
              <a:cs typeface="+mn-cs"/>
            </a:endParaRPr>
          </a:p>
          <a:p>
            <a:pPr marL="2857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200" b="0" i="0" u="none" strike="noStrike" kern="1200" cap="none" spc="0" normalizeH="0" baseline="0" noProof="0">
                <a:ln>
                  <a:noFill/>
                </a:ln>
                <a:solidFill>
                  <a:srgbClr val="0033A0"/>
                </a:solidFill>
                <a:effectLst/>
                <a:uLnTx/>
                <a:uFillTx/>
                <a:latin typeface="Arial"/>
                <a:ea typeface="+mn-ea"/>
                <a:cs typeface="+mn-cs"/>
              </a:rPr>
              <a:t>Building foundations – 80%</a:t>
            </a:r>
          </a:p>
          <a:p>
            <a:pPr marL="2857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200" b="0" i="0" u="none" strike="noStrike" kern="1200" cap="none" spc="0" normalizeH="0" baseline="0" noProof="0">
                <a:ln>
                  <a:noFill/>
                </a:ln>
                <a:solidFill>
                  <a:srgbClr val="0033A0"/>
                </a:solidFill>
                <a:effectLst/>
                <a:uLnTx/>
                <a:uFillTx/>
                <a:latin typeface="Arial"/>
                <a:ea typeface="+mn-ea"/>
                <a:cs typeface="+mn-cs"/>
              </a:rPr>
              <a:t>Ground level concrete works – 50%</a:t>
            </a:r>
          </a:p>
          <a:p>
            <a:pPr marL="2857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200" b="0" i="0" u="none" strike="noStrike" kern="1200" cap="none" spc="0" normalizeH="0" baseline="0" noProof="0">
                <a:ln>
                  <a:noFill/>
                </a:ln>
                <a:solidFill>
                  <a:srgbClr val="0033A0"/>
                </a:solidFill>
                <a:effectLst/>
                <a:uLnTx/>
                <a:uFillTx/>
                <a:latin typeface="Arial"/>
                <a:ea typeface="+mn-ea"/>
                <a:cs typeface="+mn-cs"/>
              </a:rPr>
              <a:t>Below slab networks – 25%</a:t>
            </a:r>
          </a:p>
          <a:p>
            <a:pPr marL="2857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200" b="0" i="0" u="none" strike="noStrike" kern="1200" cap="none" spc="0" normalizeH="0" baseline="0" noProof="0">
              <a:ln>
                <a:noFill/>
              </a:ln>
              <a:solidFill>
                <a:srgbClr val="0033A0"/>
              </a:solidFill>
              <a:effectLst/>
              <a:uLnTx/>
              <a:uFillTx/>
              <a:latin typeface="Arial"/>
              <a:ea typeface="+mn-ea"/>
              <a:cs typeface="+mn-cs"/>
            </a:endParaRPr>
          </a:p>
          <a:p>
            <a:pPr marL="0" marR="0" lvl="1" indent="0" algn="l" defTabSz="4572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a:ln>
                  <a:noFill/>
                </a:ln>
                <a:solidFill>
                  <a:srgbClr val="0033A0"/>
                </a:solidFill>
                <a:effectLst/>
                <a:uLnTx/>
                <a:uFillTx/>
                <a:latin typeface="Arial"/>
                <a:ea typeface="+mn-ea"/>
                <a:cs typeface="+mn-cs"/>
              </a:rPr>
              <a:t>TESTING &amp; COMPLETION :</a:t>
            </a:r>
            <a:endParaRPr kumimoji="0" lang="en-GB" sz="1200" b="0" i="0" u="none" strike="noStrike" kern="1200" cap="none" spc="0" normalizeH="0" baseline="0" noProof="0">
              <a:ln>
                <a:noFill/>
              </a:ln>
              <a:solidFill>
                <a:srgbClr val="0033A0"/>
              </a:solidFill>
              <a:effectLst/>
              <a:uLnTx/>
              <a:uFillTx/>
              <a:latin typeface="Arial"/>
              <a:ea typeface="+mn-ea"/>
              <a:cs typeface="+mn-cs"/>
            </a:endParaRPr>
          </a:p>
          <a:p>
            <a:pPr marL="2857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200" b="0" i="0" u="none" strike="noStrike" kern="1200" cap="none" spc="0" normalizeH="0" baseline="0" noProof="0">
                <a:ln>
                  <a:noFill/>
                </a:ln>
                <a:solidFill>
                  <a:srgbClr val="0033A0"/>
                </a:solidFill>
                <a:effectLst/>
                <a:uLnTx/>
                <a:uFillTx/>
                <a:latin typeface="Arial"/>
                <a:ea typeface="+mn-ea"/>
                <a:cs typeface="+mn-cs"/>
              </a:rPr>
              <a:t>PCC Testing – Mar to Sept 23</a:t>
            </a:r>
          </a:p>
          <a:p>
            <a:pPr marL="2857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200" b="0" i="0" u="none" strike="noStrike" kern="1200" cap="none" spc="0" normalizeH="0" baseline="0" noProof="0">
                <a:ln>
                  <a:noFill/>
                </a:ln>
                <a:solidFill>
                  <a:srgbClr val="0033A0"/>
                </a:solidFill>
                <a:effectLst/>
                <a:uLnTx/>
                <a:uFillTx/>
                <a:latin typeface="Arial"/>
                <a:ea typeface="+mn-ea"/>
                <a:cs typeface="+mn-cs"/>
              </a:rPr>
              <a:t>Operational from October 23</a:t>
            </a:r>
          </a:p>
        </p:txBody>
      </p:sp>
      <p:sp>
        <p:nvSpPr>
          <p:cNvPr id="26" name="TextBox 25">
            <a:extLst>
              <a:ext uri="{FF2B5EF4-FFF2-40B4-BE49-F238E27FC236}">
                <a16:creationId xmlns:a16="http://schemas.microsoft.com/office/drawing/2014/main" id="{9F4E299B-1C21-76E4-773E-079293FD9B05}"/>
              </a:ext>
            </a:extLst>
          </p:cNvPr>
          <p:cNvSpPr txBox="1"/>
          <p:nvPr/>
        </p:nvSpPr>
        <p:spPr bwMode="auto">
          <a:xfrm>
            <a:off x="8080162" y="5488991"/>
            <a:ext cx="3968524" cy="646331"/>
          </a:xfrm>
          <a:prstGeom prst="rect">
            <a:avLst/>
          </a:prstGeom>
          <a:noFill/>
        </p:spPr>
        <p:txBody>
          <a:bodyPr wrap="square" rtlCol="0">
            <a:spAutoFit/>
          </a:bodyPr>
          <a:lstStyle/>
          <a:p>
            <a:pPr marL="0" marR="0" lvl="1" indent="0" algn="l" defTabSz="4572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C00000"/>
                </a:solidFill>
                <a:effectLst/>
                <a:uLnTx/>
                <a:uFillTx/>
                <a:latin typeface="Arial"/>
                <a:ea typeface="+mn-ea"/>
                <a:cs typeface="+mn-cs"/>
              </a:rPr>
              <a:t>PREVESSIN HEATING PLANT :</a:t>
            </a:r>
            <a:endParaRPr kumimoji="0" lang="en-GB" sz="1200" b="0" i="0" u="none" strike="noStrike" kern="1200" cap="none" spc="0" normalizeH="0" baseline="0" noProof="0" dirty="0">
              <a:ln>
                <a:noFill/>
              </a:ln>
              <a:solidFill>
                <a:srgbClr val="C00000"/>
              </a:solidFill>
              <a:effectLst/>
              <a:uLnTx/>
              <a:uFillTx/>
              <a:latin typeface="Arial"/>
              <a:ea typeface="+mn-ea"/>
              <a:cs typeface="+mn-cs"/>
            </a:endParaRPr>
          </a:p>
          <a:p>
            <a:pPr marL="2857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srgbClr val="C00000"/>
                </a:solidFill>
                <a:effectLst/>
                <a:uLnTx/>
                <a:uFillTx/>
                <a:latin typeface="Arial"/>
                <a:ea typeface="+mn-ea"/>
                <a:cs typeface="+mn-cs"/>
              </a:rPr>
              <a:t>MTP request 2021 and again in 2022</a:t>
            </a:r>
          </a:p>
          <a:p>
            <a:pPr marL="2857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srgbClr val="C00000"/>
                </a:solidFill>
                <a:effectLst/>
                <a:uLnTx/>
                <a:uFillTx/>
                <a:latin typeface="Arial"/>
                <a:ea typeface="+mn-ea"/>
                <a:cs typeface="+mn-cs"/>
              </a:rPr>
              <a:t>Operational from 2026 if approved in this MTP</a:t>
            </a:r>
          </a:p>
        </p:txBody>
      </p:sp>
      <p:sp>
        <p:nvSpPr>
          <p:cNvPr id="2" name="Date Placeholder 1">
            <a:extLst>
              <a:ext uri="{FF2B5EF4-FFF2-40B4-BE49-F238E27FC236}">
                <a16:creationId xmlns:a16="http://schemas.microsoft.com/office/drawing/2014/main" id="{49D8F62F-2EFB-1E69-D62F-A82AF4FBF493}"/>
              </a:ext>
            </a:extLst>
          </p:cNvPr>
          <p:cNvSpPr>
            <a:spLocks noGrp="1"/>
          </p:cNvSpPr>
          <p:nvPr>
            <p:ph type="dt" sz="half" idx="1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FFFFFF"/>
                </a:solidFill>
                <a:effectLst/>
                <a:uLnTx/>
                <a:uFillTx/>
                <a:latin typeface="Arial"/>
                <a:ea typeface="+mn-ea"/>
                <a:cs typeface="+mn-cs"/>
              </a:rPr>
              <a:t>16/10/2024</a:t>
            </a:r>
          </a:p>
        </p:txBody>
      </p:sp>
      <p:sp>
        <p:nvSpPr>
          <p:cNvPr id="3" name="Footer Placeholder 2">
            <a:extLst>
              <a:ext uri="{FF2B5EF4-FFF2-40B4-BE49-F238E27FC236}">
                <a16:creationId xmlns:a16="http://schemas.microsoft.com/office/drawing/2014/main" id="{E62F9B1E-FD50-0828-A8CF-5C5C1DE13A33}"/>
              </a:ext>
            </a:extLst>
          </p:cNvPr>
          <p:cNvSpPr>
            <a:spLocks noGrp="1"/>
          </p:cNvSpPr>
          <p:nvPr>
            <p:ph type="ftr" sz="quarter" idx="16"/>
          </p:nvPr>
        </p:nvSpPr>
        <p:spPr>
          <a:xfrm>
            <a:off x="4038600" y="6356350"/>
            <a:ext cx="4114800" cy="365125"/>
          </a:xfrm>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FFFFFF"/>
                </a:solidFill>
                <a:effectLst/>
                <a:uLnTx/>
                <a:uFillTx/>
                <a:latin typeface="Arial"/>
                <a:ea typeface="+mn-ea"/>
                <a:cs typeface="+mn-cs"/>
              </a:rPr>
              <a:t>R. Losito | Sustainability and Future Accelerators, challenge or opportunity? </a:t>
            </a:r>
            <a:endParaRPr kumimoji="0" lang="en-US" sz="1200" b="0" i="0" u="none" strike="noStrike" kern="1200" cap="none" spc="0" normalizeH="0" baseline="0" noProof="0">
              <a:ln>
                <a:noFill/>
              </a:ln>
              <a:solidFill>
                <a:srgbClr val="FFFFFF"/>
              </a:solidFill>
              <a:effectLst/>
              <a:uLnTx/>
              <a:uFillTx/>
              <a:latin typeface="Arial"/>
              <a:ea typeface="+mn-ea"/>
              <a:cs typeface="+mn-cs"/>
            </a:endParaRPr>
          </a:p>
        </p:txBody>
      </p:sp>
      <p:sp>
        <p:nvSpPr>
          <p:cNvPr id="4" name="Slide Number Placeholder 3">
            <a:extLst>
              <a:ext uri="{FF2B5EF4-FFF2-40B4-BE49-F238E27FC236}">
                <a16:creationId xmlns:a16="http://schemas.microsoft.com/office/drawing/2014/main" id="{E2157BEB-0B20-26B4-C49E-6BAE30D7C7C0}"/>
              </a:ext>
            </a:extLst>
          </p:cNvPr>
          <p:cNvSpPr>
            <a:spLocks noGrp="1"/>
          </p:cNvSpPr>
          <p:nvPr>
            <p:ph type="sldNum" sz="quarter" idx="17"/>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6B5EA5A-BC32-A742-B11B-8E7414D5B535}" type="slidenum">
              <a:rPr kumimoji="0" lang="en-US" sz="1000" b="0" i="0" u="none" strike="noStrike" kern="1200" cap="none" spc="0" normalizeH="0" baseline="0" noProof="0" smtClean="0">
                <a:ln>
                  <a:noFill/>
                </a:ln>
                <a:solidFill>
                  <a:srgbClr val="FFFFFF"/>
                </a:solidFill>
                <a:effectLst/>
                <a:uLnTx/>
                <a:uFillTx/>
                <a:latin typeface="Arial"/>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55</a:t>
            </a:fld>
            <a:endParaRPr kumimoji="0" lang="en-US" sz="1000" b="0" i="0" u="none" strike="noStrike" kern="1200" cap="none" spc="0" normalizeH="0" baseline="0" noProof="0">
              <a:ln>
                <a:noFill/>
              </a:ln>
              <a:solidFill>
                <a:srgbClr val="FFFFFF"/>
              </a:solidFill>
              <a:effectLst/>
              <a:uLnTx/>
              <a:uFillTx/>
              <a:latin typeface="Arial"/>
              <a:ea typeface="+mn-ea"/>
              <a:cs typeface="+mn-cs"/>
            </a:endParaRPr>
          </a:p>
        </p:txBody>
      </p:sp>
      <p:sp>
        <p:nvSpPr>
          <p:cNvPr id="28" name="Title 6">
            <a:extLst>
              <a:ext uri="{FF2B5EF4-FFF2-40B4-BE49-F238E27FC236}">
                <a16:creationId xmlns:a16="http://schemas.microsoft.com/office/drawing/2014/main" id="{6659B641-3A9C-36E7-F639-2A439C715DA3}"/>
              </a:ext>
            </a:extLst>
          </p:cNvPr>
          <p:cNvSpPr txBox="1">
            <a:spLocks noChangeArrowheads="1"/>
          </p:cNvSpPr>
          <p:nvPr/>
        </p:nvSpPr>
        <p:spPr bwMode="auto">
          <a:xfrm>
            <a:off x="0" y="165275"/>
            <a:ext cx="12192000" cy="460085"/>
          </a:xfrm>
          <a:prstGeom prst="rect">
            <a:avLst/>
          </a:prstGeom>
          <a:solidFill>
            <a:schemeClr val="bg1">
              <a:alpha val="63000"/>
            </a:schemeClr>
          </a:solidFill>
          <a:ln>
            <a:noFill/>
          </a:ln>
          <a:effectLst/>
        </p:spPr>
        <p:txBody>
          <a:bodyPr vert="horz" wrap="square" lIns="91440" tIns="45720" rIns="91440" bIns="45720" numCol="1" anchor="t" anchorCtr="0" compatLnSpc="1">
            <a:prstTxWarp prst="textNoShape">
              <a:avLst/>
            </a:prstTxWarp>
          </a:bodyPr>
          <a:lstStyle>
            <a:lvl1pPr algn="l">
              <a:lnSpc>
                <a:spcPct val="90000"/>
              </a:lnSpc>
              <a:spcBef>
                <a:spcPts val="0"/>
              </a:spcBef>
              <a:spcAft>
                <a:spcPts val="0"/>
              </a:spcAft>
              <a:defRPr sz="4400">
                <a:solidFill>
                  <a:schemeClr val="tx1"/>
                </a:solidFill>
                <a:latin typeface="+mj-lt"/>
                <a:ea typeface="+mj-ea"/>
                <a:cs typeface="+mj-cs"/>
              </a:defRPr>
            </a:lvl1pPr>
            <a:lvl2pPr algn="l">
              <a:lnSpc>
                <a:spcPct val="90000"/>
              </a:lnSpc>
              <a:spcBef>
                <a:spcPts val="0"/>
              </a:spcBef>
              <a:spcAft>
                <a:spcPts val="0"/>
              </a:spcAft>
              <a:defRPr sz="4400">
                <a:solidFill>
                  <a:schemeClr val="tx1"/>
                </a:solidFill>
                <a:latin typeface="Calibri Light"/>
              </a:defRPr>
            </a:lvl2pPr>
            <a:lvl3pPr algn="l">
              <a:lnSpc>
                <a:spcPct val="90000"/>
              </a:lnSpc>
              <a:spcBef>
                <a:spcPts val="0"/>
              </a:spcBef>
              <a:spcAft>
                <a:spcPts val="0"/>
              </a:spcAft>
              <a:defRPr sz="4400">
                <a:solidFill>
                  <a:schemeClr val="tx1"/>
                </a:solidFill>
                <a:latin typeface="Calibri Light"/>
              </a:defRPr>
            </a:lvl3pPr>
            <a:lvl4pPr algn="l">
              <a:lnSpc>
                <a:spcPct val="90000"/>
              </a:lnSpc>
              <a:spcBef>
                <a:spcPts val="0"/>
              </a:spcBef>
              <a:spcAft>
                <a:spcPts val="0"/>
              </a:spcAft>
              <a:defRPr sz="4400">
                <a:solidFill>
                  <a:schemeClr val="tx1"/>
                </a:solidFill>
                <a:latin typeface="Calibri Light"/>
              </a:defRPr>
            </a:lvl4pPr>
            <a:lvl5pPr algn="l">
              <a:lnSpc>
                <a:spcPct val="90000"/>
              </a:lnSpc>
              <a:spcBef>
                <a:spcPts val="0"/>
              </a:spcBef>
              <a:spcAft>
                <a:spcPts val="0"/>
              </a:spcAft>
              <a:defRPr sz="4400">
                <a:solidFill>
                  <a:schemeClr val="tx1"/>
                </a:solidFill>
                <a:latin typeface="Calibri Light"/>
              </a:defRPr>
            </a:lvl5pPr>
            <a:lvl6pPr marL="457200" algn="l">
              <a:lnSpc>
                <a:spcPct val="90000"/>
              </a:lnSpc>
              <a:spcBef>
                <a:spcPts val="0"/>
              </a:spcBef>
              <a:spcAft>
                <a:spcPts val="0"/>
              </a:spcAft>
              <a:defRPr sz="4400">
                <a:solidFill>
                  <a:schemeClr val="tx1"/>
                </a:solidFill>
                <a:latin typeface="Calibri Light"/>
              </a:defRPr>
            </a:lvl6pPr>
            <a:lvl7pPr marL="914400" algn="l">
              <a:lnSpc>
                <a:spcPct val="90000"/>
              </a:lnSpc>
              <a:spcBef>
                <a:spcPts val="0"/>
              </a:spcBef>
              <a:spcAft>
                <a:spcPts val="0"/>
              </a:spcAft>
              <a:defRPr sz="4400">
                <a:solidFill>
                  <a:schemeClr val="tx1"/>
                </a:solidFill>
                <a:latin typeface="Calibri Light"/>
              </a:defRPr>
            </a:lvl7pPr>
            <a:lvl8pPr marL="1371600" algn="l">
              <a:lnSpc>
                <a:spcPct val="90000"/>
              </a:lnSpc>
              <a:spcBef>
                <a:spcPts val="0"/>
              </a:spcBef>
              <a:spcAft>
                <a:spcPts val="0"/>
              </a:spcAft>
              <a:defRPr sz="4400">
                <a:solidFill>
                  <a:schemeClr val="tx1"/>
                </a:solidFill>
                <a:latin typeface="Calibri Light"/>
              </a:defRPr>
            </a:lvl8pPr>
            <a:lvl9pPr marL="1828800" algn="l">
              <a:lnSpc>
                <a:spcPct val="90000"/>
              </a:lnSpc>
              <a:spcBef>
                <a:spcPts val="0"/>
              </a:spcBef>
              <a:spcAft>
                <a:spcPts val="0"/>
              </a:spcAft>
              <a:defRPr sz="4400">
                <a:solidFill>
                  <a:schemeClr val="tx1"/>
                </a:solidFill>
                <a:latin typeface="Calibri Light"/>
              </a:defRPr>
            </a:lvl9pPr>
          </a:lstStyle>
          <a:p>
            <a:pPr marL="0" marR="0" lvl="0" indent="0" algn="ctr" defTabSz="457200" rtl="0" eaLnBrk="1" fontAlgn="auto" latinLnBrk="0" hangingPunct="1">
              <a:lnSpc>
                <a:spcPct val="90000"/>
              </a:lnSpc>
              <a:spcBef>
                <a:spcPts val="0"/>
              </a:spcBef>
              <a:spcAft>
                <a:spcPts val="0"/>
              </a:spcAft>
              <a:buClrTx/>
              <a:buSzTx/>
              <a:buFontTx/>
              <a:buNone/>
              <a:tabLst/>
              <a:defRPr/>
            </a:pPr>
            <a:r>
              <a:rPr kumimoji="0" lang="fr-CH" sz="4000" b="0" i="0" u="none" strike="noStrike" kern="1200" cap="none" spc="-300" normalizeH="0" baseline="0" noProof="0" dirty="0">
                <a:ln>
                  <a:noFill/>
                </a:ln>
                <a:solidFill>
                  <a:srgbClr val="006892"/>
                </a:solidFill>
                <a:effectLst/>
                <a:uLnTx/>
                <a:uFillTx/>
                <a:latin typeface="Franklin Gothic Heavy" panose="020B0903020102020204" pitchFamily="34" charset="0"/>
                <a:ea typeface="+mj-ea"/>
                <a:cs typeface="+mj-cs"/>
              </a:rPr>
              <a:t>PREVESSIN </a:t>
            </a:r>
            <a:r>
              <a:rPr kumimoji="0" lang="fr-CH" sz="4000" b="0" i="0" u="none" strike="noStrike" kern="1200" cap="none" spc="-300" normalizeH="0" baseline="0" noProof="0" dirty="0">
                <a:ln>
                  <a:noFill/>
                </a:ln>
                <a:solidFill>
                  <a:srgbClr val="0033A0"/>
                </a:solidFill>
                <a:effectLst/>
                <a:uLnTx/>
                <a:uFillTx/>
                <a:latin typeface="Franklin Gothic Heavy" panose="020B0903020102020204" pitchFamily="34" charset="0"/>
                <a:ea typeface="+mj-ea"/>
                <a:cs typeface="+mj-cs"/>
              </a:rPr>
              <a:t>COMPUTING CENTER</a:t>
            </a:r>
            <a:endParaRPr kumimoji="0" lang="fr-FR" sz="4000" b="1" i="0" u="none" strike="noStrike" kern="1200" cap="none" spc="-80" normalizeH="0" baseline="0" noProof="0" dirty="0">
              <a:ln>
                <a:noFill/>
              </a:ln>
              <a:solidFill>
                <a:srgbClr val="0033A0"/>
              </a:solidFill>
              <a:effectLst/>
              <a:uLnTx/>
              <a:uFillTx/>
              <a:latin typeface="Arial"/>
              <a:ea typeface="+mj-ea"/>
              <a:cs typeface="+mj-cs"/>
            </a:endParaRPr>
          </a:p>
        </p:txBody>
      </p:sp>
    </p:spTree>
    <p:extLst>
      <p:ext uri="{BB962C8B-B14F-4D97-AF65-F5344CB8AC3E}">
        <p14:creationId xmlns:p14="http://schemas.microsoft.com/office/powerpoint/2010/main" val="334488098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after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wheel(1)">
                                      <p:cBhvr>
                                        <p:cTn id="7" dur="20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9" name="Title 6">
            <a:extLst>
              <a:ext uri="{FF2B5EF4-FFF2-40B4-BE49-F238E27FC236}">
                <a16:creationId xmlns:a16="http://schemas.microsoft.com/office/drawing/2014/main" id="{10761BE8-819C-49D9-AC63-86AB25785526}"/>
              </a:ext>
            </a:extLst>
          </p:cNvPr>
          <p:cNvSpPr txBox="1">
            <a:spLocks noChangeArrowheads="1"/>
          </p:cNvSpPr>
          <p:nvPr/>
        </p:nvSpPr>
        <p:spPr bwMode="auto">
          <a:xfrm>
            <a:off x="0" y="165275"/>
            <a:ext cx="12192000" cy="460085"/>
          </a:xfrm>
          <a:prstGeom prst="rect">
            <a:avLst/>
          </a:prstGeom>
          <a:solidFill>
            <a:schemeClr val="bg1">
              <a:alpha val="63000"/>
            </a:schemeClr>
          </a:solidFill>
          <a:ln>
            <a:solidFill>
              <a:schemeClr val="bg2"/>
            </a:solidFill>
          </a:ln>
          <a:effectLst/>
        </p:spPr>
        <p:txBody>
          <a:bodyPr vert="horz" wrap="square" lIns="91440" tIns="45720" rIns="91440" bIns="45720" numCol="1" anchor="t" anchorCtr="0" compatLnSpc="1">
            <a:prstTxWarp prst="textNoShape">
              <a:avLst/>
            </a:prstTxWarp>
          </a:bodyPr>
          <a:lstStyle>
            <a:lvl1pPr algn="l">
              <a:lnSpc>
                <a:spcPct val="90000"/>
              </a:lnSpc>
              <a:spcBef>
                <a:spcPts val="0"/>
              </a:spcBef>
              <a:spcAft>
                <a:spcPts val="0"/>
              </a:spcAft>
              <a:defRPr sz="4400">
                <a:solidFill>
                  <a:schemeClr val="tx1"/>
                </a:solidFill>
                <a:latin typeface="+mj-lt"/>
                <a:ea typeface="+mj-ea"/>
                <a:cs typeface="+mj-cs"/>
              </a:defRPr>
            </a:lvl1pPr>
            <a:lvl2pPr algn="l">
              <a:lnSpc>
                <a:spcPct val="90000"/>
              </a:lnSpc>
              <a:spcBef>
                <a:spcPts val="0"/>
              </a:spcBef>
              <a:spcAft>
                <a:spcPts val="0"/>
              </a:spcAft>
              <a:defRPr sz="4400">
                <a:solidFill>
                  <a:schemeClr val="tx1"/>
                </a:solidFill>
                <a:latin typeface="Calibri Light"/>
              </a:defRPr>
            </a:lvl2pPr>
            <a:lvl3pPr algn="l">
              <a:lnSpc>
                <a:spcPct val="90000"/>
              </a:lnSpc>
              <a:spcBef>
                <a:spcPts val="0"/>
              </a:spcBef>
              <a:spcAft>
                <a:spcPts val="0"/>
              </a:spcAft>
              <a:defRPr sz="4400">
                <a:solidFill>
                  <a:schemeClr val="tx1"/>
                </a:solidFill>
                <a:latin typeface="Calibri Light"/>
              </a:defRPr>
            </a:lvl3pPr>
            <a:lvl4pPr algn="l">
              <a:lnSpc>
                <a:spcPct val="90000"/>
              </a:lnSpc>
              <a:spcBef>
                <a:spcPts val="0"/>
              </a:spcBef>
              <a:spcAft>
                <a:spcPts val="0"/>
              </a:spcAft>
              <a:defRPr sz="4400">
                <a:solidFill>
                  <a:schemeClr val="tx1"/>
                </a:solidFill>
                <a:latin typeface="Calibri Light"/>
              </a:defRPr>
            </a:lvl4pPr>
            <a:lvl5pPr algn="l">
              <a:lnSpc>
                <a:spcPct val="90000"/>
              </a:lnSpc>
              <a:spcBef>
                <a:spcPts val="0"/>
              </a:spcBef>
              <a:spcAft>
                <a:spcPts val="0"/>
              </a:spcAft>
              <a:defRPr sz="4400">
                <a:solidFill>
                  <a:schemeClr val="tx1"/>
                </a:solidFill>
                <a:latin typeface="Calibri Light"/>
              </a:defRPr>
            </a:lvl5pPr>
            <a:lvl6pPr marL="457200" algn="l">
              <a:lnSpc>
                <a:spcPct val="90000"/>
              </a:lnSpc>
              <a:spcBef>
                <a:spcPts val="0"/>
              </a:spcBef>
              <a:spcAft>
                <a:spcPts val="0"/>
              </a:spcAft>
              <a:defRPr sz="4400">
                <a:solidFill>
                  <a:schemeClr val="tx1"/>
                </a:solidFill>
                <a:latin typeface="Calibri Light"/>
              </a:defRPr>
            </a:lvl6pPr>
            <a:lvl7pPr marL="914400" algn="l">
              <a:lnSpc>
                <a:spcPct val="90000"/>
              </a:lnSpc>
              <a:spcBef>
                <a:spcPts val="0"/>
              </a:spcBef>
              <a:spcAft>
                <a:spcPts val="0"/>
              </a:spcAft>
              <a:defRPr sz="4400">
                <a:solidFill>
                  <a:schemeClr val="tx1"/>
                </a:solidFill>
                <a:latin typeface="Calibri Light"/>
              </a:defRPr>
            </a:lvl7pPr>
            <a:lvl8pPr marL="1371600" algn="l">
              <a:lnSpc>
                <a:spcPct val="90000"/>
              </a:lnSpc>
              <a:spcBef>
                <a:spcPts val="0"/>
              </a:spcBef>
              <a:spcAft>
                <a:spcPts val="0"/>
              </a:spcAft>
              <a:defRPr sz="4400">
                <a:solidFill>
                  <a:schemeClr val="tx1"/>
                </a:solidFill>
                <a:latin typeface="Calibri Light"/>
              </a:defRPr>
            </a:lvl8pPr>
            <a:lvl9pPr marL="1828800" algn="l">
              <a:lnSpc>
                <a:spcPct val="90000"/>
              </a:lnSpc>
              <a:spcBef>
                <a:spcPts val="0"/>
              </a:spcBef>
              <a:spcAft>
                <a:spcPts val="0"/>
              </a:spcAft>
              <a:defRPr sz="4400">
                <a:solidFill>
                  <a:schemeClr val="tx1"/>
                </a:solidFill>
                <a:latin typeface="Calibri Light"/>
              </a:defRPr>
            </a:lvl9pPr>
          </a:lstStyle>
          <a:p>
            <a:pPr algn="ctr">
              <a:defRPr/>
            </a:pPr>
            <a:r>
              <a:rPr lang="en-GB" sz="3000" b="1" dirty="0">
                <a:solidFill>
                  <a:srgbClr val="4C7FAE"/>
                </a:solidFill>
              </a:rPr>
              <a:t>Heat Recovery Plant  &amp; Prévessin Data </a:t>
            </a:r>
            <a:r>
              <a:rPr lang="en-GB" sz="3000" b="1" dirty="0" err="1">
                <a:solidFill>
                  <a:srgbClr val="4C7FAE"/>
                </a:solidFill>
              </a:rPr>
              <a:t>Center</a:t>
            </a:r>
            <a:endParaRPr lang="en-GB" sz="2200" b="1" spc="-80" dirty="0">
              <a:solidFill>
                <a:srgbClr val="4C7FAE"/>
              </a:solidFill>
            </a:endParaRPr>
          </a:p>
        </p:txBody>
      </p:sp>
      <p:sp>
        <p:nvSpPr>
          <p:cNvPr id="5" name="TextBox 4">
            <a:extLst>
              <a:ext uri="{FF2B5EF4-FFF2-40B4-BE49-F238E27FC236}">
                <a16:creationId xmlns:a16="http://schemas.microsoft.com/office/drawing/2014/main" id="{E33A5AAA-2EF8-D1AD-AB0C-750F4EAEF67E}"/>
              </a:ext>
            </a:extLst>
          </p:cNvPr>
          <p:cNvSpPr txBox="1"/>
          <p:nvPr/>
        </p:nvSpPr>
        <p:spPr>
          <a:xfrm>
            <a:off x="7270452" y="810547"/>
            <a:ext cx="1228670" cy="400110"/>
          </a:xfrm>
          <a:prstGeom prst="rect">
            <a:avLst/>
          </a:prstGeom>
          <a:noFill/>
        </p:spPr>
        <p:txBody>
          <a:bodyPr wrap="none" rtlCol="0">
            <a:spAutoFit/>
          </a:bodyPr>
          <a:lstStyle/>
          <a:p>
            <a:r>
              <a:rPr lang="en-GB" sz="2000" dirty="0">
                <a:solidFill>
                  <a:schemeClr val="bg1"/>
                </a:solidFill>
                <a:latin typeface="+mj-lt"/>
              </a:rPr>
              <a:t>Sept 2022</a:t>
            </a:r>
          </a:p>
        </p:txBody>
      </p:sp>
      <p:pic>
        <p:nvPicPr>
          <p:cNvPr id="8" name="Picture 3">
            <a:extLst>
              <a:ext uri="{FF2B5EF4-FFF2-40B4-BE49-F238E27FC236}">
                <a16:creationId xmlns:a16="http://schemas.microsoft.com/office/drawing/2014/main" id="{1B9B37AF-22CC-5BD0-4FE9-34EFAD54304B}"/>
              </a:ext>
            </a:extLst>
          </p:cNvPr>
          <p:cNvPicPr>
            <a:picLocks noChangeAspect="1"/>
          </p:cNvPicPr>
          <p:nvPr/>
        </p:nvPicPr>
        <p:blipFill rotWithShape="1">
          <a:blip r:embed="rId3"/>
          <a:srcRect l="35538" t="38997" r="15178" b="12857"/>
          <a:stretch/>
        </p:blipFill>
        <p:spPr>
          <a:xfrm flipH="1">
            <a:off x="766312" y="1469483"/>
            <a:ext cx="4499750" cy="2784018"/>
          </a:xfrm>
          <a:prstGeom prst="rect">
            <a:avLst/>
          </a:prstGeom>
        </p:spPr>
      </p:pic>
      <p:pic>
        <p:nvPicPr>
          <p:cNvPr id="9" name="Picture 7" descr="A building with a crane in the background&#10;&#10;Description automatically generated">
            <a:extLst>
              <a:ext uri="{FF2B5EF4-FFF2-40B4-BE49-F238E27FC236}">
                <a16:creationId xmlns:a16="http://schemas.microsoft.com/office/drawing/2014/main" id="{07FD5761-64E7-46B3-B3C7-EB9CF6815877}"/>
              </a:ext>
            </a:extLst>
          </p:cNvPr>
          <p:cNvPicPr>
            <a:picLocks noChangeAspect="1"/>
          </p:cNvPicPr>
          <p:nvPr/>
        </p:nvPicPr>
        <p:blipFill rotWithShape="1">
          <a:blip r:embed="rId4"/>
          <a:srcRect t="6168" r="3432"/>
          <a:stretch/>
        </p:blipFill>
        <p:spPr>
          <a:xfrm>
            <a:off x="5857012" y="1423174"/>
            <a:ext cx="5629205" cy="2800730"/>
          </a:xfrm>
          <a:prstGeom prst="rect">
            <a:avLst/>
          </a:prstGeom>
        </p:spPr>
      </p:pic>
      <p:sp>
        <p:nvSpPr>
          <p:cNvPr id="10" name="U-turn Arrow 8">
            <a:extLst>
              <a:ext uri="{FF2B5EF4-FFF2-40B4-BE49-F238E27FC236}">
                <a16:creationId xmlns:a16="http://schemas.microsoft.com/office/drawing/2014/main" id="{CC7E0681-2214-0C3E-860C-1A44EE731F76}"/>
              </a:ext>
            </a:extLst>
          </p:cNvPr>
          <p:cNvSpPr/>
          <p:nvPr/>
        </p:nvSpPr>
        <p:spPr>
          <a:xfrm>
            <a:off x="3751327" y="915206"/>
            <a:ext cx="3563501" cy="1108553"/>
          </a:xfrm>
          <a:prstGeom prst="uturnArrow">
            <a:avLst>
              <a:gd name="adj1" fmla="val 19666"/>
              <a:gd name="adj2" fmla="val 25000"/>
              <a:gd name="adj3" fmla="val 30085"/>
              <a:gd name="adj4" fmla="val 55395"/>
              <a:gd name="adj5" fmla="val 100000"/>
            </a:avLst>
          </a:prstGeom>
          <a:solidFill>
            <a:schemeClr val="accent3">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350">
              <a:solidFill>
                <a:schemeClr val="tx1"/>
              </a:solidFill>
            </a:endParaRPr>
          </a:p>
        </p:txBody>
      </p:sp>
      <p:sp>
        <p:nvSpPr>
          <p:cNvPr id="11" name="TextBox 11">
            <a:extLst>
              <a:ext uri="{FF2B5EF4-FFF2-40B4-BE49-F238E27FC236}">
                <a16:creationId xmlns:a16="http://schemas.microsoft.com/office/drawing/2014/main" id="{03480FFF-29C0-AB11-46C1-D64E9476C712}"/>
              </a:ext>
            </a:extLst>
          </p:cNvPr>
          <p:cNvSpPr txBox="1"/>
          <p:nvPr/>
        </p:nvSpPr>
        <p:spPr>
          <a:xfrm>
            <a:off x="7884787" y="883357"/>
            <a:ext cx="2034531" cy="507831"/>
          </a:xfrm>
          <a:prstGeom prst="rect">
            <a:avLst/>
          </a:prstGeom>
          <a:noFill/>
        </p:spPr>
        <p:txBody>
          <a:bodyPr wrap="none" rtlCol="0">
            <a:spAutoFit/>
          </a:bodyPr>
          <a:lstStyle/>
          <a:p>
            <a:pPr algn="ctr"/>
            <a:r>
              <a:rPr lang="en-GB" sz="1350" b="1" dirty="0">
                <a:latin typeface="Aptos Narrow" panose="020B0004020202020204" pitchFamily="34" charset="0"/>
              </a:rPr>
              <a:t>PDC (B.774)</a:t>
            </a:r>
          </a:p>
          <a:p>
            <a:pPr algn="ctr"/>
            <a:r>
              <a:rPr lang="en-GB" sz="1350" dirty="0">
                <a:latin typeface="Aptos Narrow" panose="020B0004020202020204" pitchFamily="34" charset="0"/>
              </a:rPr>
              <a:t>Inaugurated February 2024</a:t>
            </a:r>
          </a:p>
        </p:txBody>
      </p:sp>
      <p:sp>
        <p:nvSpPr>
          <p:cNvPr id="12" name="TextBox 11">
            <a:extLst>
              <a:ext uri="{FF2B5EF4-FFF2-40B4-BE49-F238E27FC236}">
                <a16:creationId xmlns:a16="http://schemas.microsoft.com/office/drawing/2014/main" id="{1491E366-6793-F567-28A4-72AE027B42DB}"/>
              </a:ext>
            </a:extLst>
          </p:cNvPr>
          <p:cNvSpPr txBox="1"/>
          <p:nvPr/>
        </p:nvSpPr>
        <p:spPr bwMode="auto">
          <a:xfrm>
            <a:off x="2107949" y="925721"/>
            <a:ext cx="1147237" cy="507831"/>
          </a:xfrm>
          <a:prstGeom prst="rect">
            <a:avLst/>
          </a:prstGeom>
          <a:noFill/>
        </p:spPr>
        <p:txBody>
          <a:bodyPr wrap="none" rtlCol="0">
            <a:spAutoFit/>
          </a:bodyPr>
          <a:lstStyle/>
          <a:p>
            <a:pPr algn="ctr"/>
            <a:r>
              <a:rPr lang="en-GB" sz="1350" b="1" dirty="0">
                <a:latin typeface="Aptos Narrow" panose="020B0004020202020204" pitchFamily="34" charset="0"/>
              </a:rPr>
              <a:t>Heating Plant</a:t>
            </a:r>
          </a:p>
          <a:p>
            <a:pPr algn="ctr"/>
            <a:r>
              <a:rPr lang="en-GB" sz="1350" dirty="0">
                <a:latin typeface="Aptos Narrow" panose="020B0004020202020204" pitchFamily="34" charset="0"/>
              </a:rPr>
              <a:t>2025</a:t>
            </a:r>
          </a:p>
        </p:txBody>
      </p:sp>
      <p:grpSp>
        <p:nvGrpSpPr>
          <p:cNvPr id="23" name="Group 22">
            <a:extLst>
              <a:ext uri="{FF2B5EF4-FFF2-40B4-BE49-F238E27FC236}">
                <a16:creationId xmlns:a16="http://schemas.microsoft.com/office/drawing/2014/main" id="{AF049BFB-E0A9-5E98-4D13-2C5E1D5A593C}"/>
              </a:ext>
            </a:extLst>
          </p:cNvPr>
          <p:cNvGrpSpPr/>
          <p:nvPr/>
        </p:nvGrpSpPr>
        <p:grpSpPr>
          <a:xfrm>
            <a:off x="5857012" y="4402692"/>
            <a:ext cx="5629204" cy="2290033"/>
            <a:chOff x="5857012" y="4402692"/>
            <a:chExt cx="5629204" cy="2290033"/>
          </a:xfrm>
        </p:grpSpPr>
        <p:pic>
          <p:nvPicPr>
            <p:cNvPr id="4" name="Picture 3">
              <a:extLst>
                <a:ext uri="{FF2B5EF4-FFF2-40B4-BE49-F238E27FC236}">
                  <a16:creationId xmlns:a16="http://schemas.microsoft.com/office/drawing/2014/main" id="{EC09BDDD-4360-BD88-F6AB-472D02266210}"/>
                </a:ext>
              </a:extLst>
            </p:cNvPr>
            <p:cNvPicPr>
              <a:picLocks noChangeAspect="1"/>
            </p:cNvPicPr>
            <p:nvPr/>
          </p:nvPicPr>
          <p:blipFill>
            <a:blip r:embed="rId5"/>
            <a:stretch>
              <a:fillRect/>
            </a:stretch>
          </p:blipFill>
          <p:spPr>
            <a:xfrm>
              <a:off x="5857012" y="4402692"/>
              <a:ext cx="5629204" cy="2290033"/>
            </a:xfrm>
            <a:prstGeom prst="rect">
              <a:avLst/>
            </a:prstGeom>
            <a:ln w="9525">
              <a:solidFill>
                <a:srgbClr val="000000"/>
              </a:solidFill>
            </a:ln>
          </p:spPr>
        </p:pic>
        <p:sp>
          <p:nvSpPr>
            <p:cNvPr id="16" name="TextBox 15">
              <a:extLst>
                <a:ext uri="{FF2B5EF4-FFF2-40B4-BE49-F238E27FC236}">
                  <a16:creationId xmlns:a16="http://schemas.microsoft.com/office/drawing/2014/main" id="{B7F98EA4-75CA-9CA6-FDBF-7EF8303BAD8D}"/>
                </a:ext>
              </a:extLst>
            </p:cNvPr>
            <p:cNvSpPr txBox="1"/>
            <p:nvPr/>
          </p:nvSpPr>
          <p:spPr bwMode="auto">
            <a:xfrm>
              <a:off x="7649113" y="5789977"/>
              <a:ext cx="1700017" cy="369332"/>
            </a:xfrm>
            <a:prstGeom prst="rect">
              <a:avLst/>
            </a:prstGeom>
            <a:noFill/>
          </p:spPr>
          <p:txBody>
            <a:bodyPr wrap="square" rtlCol="0">
              <a:spAutoFit/>
            </a:bodyPr>
            <a:lstStyle/>
            <a:p>
              <a:r>
                <a:rPr lang="fr-CH" b="1" dirty="0">
                  <a:solidFill>
                    <a:schemeClr val="bg1"/>
                  </a:solidFill>
                  <a:latin typeface="Aptos" panose="020B0004020202020204" pitchFamily="34" charset="0"/>
                </a:rPr>
                <a:t>PAC = 60 - 85%</a:t>
              </a:r>
              <a:endParaRPr lang="en-GB" b="1" dirty="0">
                <a:solidFill>
                  <a:schemeClr val="bg1"/>
                </a:solidFill>
                <a:latin typeface="Aptos" panose="020B0004020202020204" pitchFamily="34" charset="0"/>
              </a:endParaRPr>
            </a:p>
          </p:txBody>
        </p:sp>
      </p:grpSp>
      <p:sp>
        <p:nvSpPr>
          <p:cNvPr id="20" name="TextBox 19">
            <a:extLst>
              <a:ext uri="{FF2B5EF4-FFF2-40B4-BE49-F238E27FC236}">
                <a16:creationId xmlns:a16="http://schemas.microsoft.com/office/drawing/2014/main" id="{762A1220-8ADC-B9D8-5AFA-CFF9A0ED91C8}"/>
              </a:ext>
            </a:extLst>
          </p:cNvPr>
          <p:cNvSpPr txBox="1"/>
          <p:nvPr/>
        </p:nvSpPr>
        <p:spPr>
          <a:xfrm>
            <a:off x="601382" y="4203162"/>
            <a:ext cx="5023691" cy="2031325"/>
          </a:xfrm>
          <a:prstGeom prst="rect">
            <a:avLst/>
          </a:prstGeom>
          <a:noFill/>
        </p:spPr>
        <p:txBody>
          <a:bodyPr wrap="square">
            <a:spAutoFit/>
          </a:bodyPr>
          <a:lstStyle/>
          <a:p>
            <a:pPr marL="285750" indent="-285750">
              <a:buFont typeface="Arial" panose="020B0604020202020204" pitchFamily="34" charset="0"/>
              <a:buChar char="•"/>
            </a:pPr>
            <a:r>
              <a:rPr lang="en-GB" sz="1400" dirty="0">
                <a:latin typeface="+mj-lt"/>
              </a:rPr>
              <a:t>The new boiler room will include a 2 MW heat pump (with back-up boilers) and the possibility of installing a second heat pump in the future.</a:t>
            </a:r>
          </a:p>
          <a:p>
            <a:pPr marL="285750" indent="-285750">
              <a:buFont typeface="Arial" panose="020B0604020202020204" pitchFamily="34" charset="0"/>
              <a:buChar char="•"/>
            </a:pPr>
            <a:r>
              <a:rPr lang="en-GB" sz="1400" dirty="0">
                <a:latin typeface="+mj-lt"/>
              </a:rPr>
              <a:t>The heat pump will cover 60 to 85% of the Prévessin site's heating needs</a:t>
            </a:r>
          </a:p>
          <a:p>
            <a:pPr marL="285750" indent="-285750">
              <a:buFont typeface="Arial" panose="020B0604020202020204" pitchFamily="34" charset="0"/>
              <a:buChar char="•"/>
            </a:pPr>
            <a:r>
              <a:rPr lang="en-GB" sz="1400" dirty="0">
                <a:latin typeface="+mj-lt"/>
              </a:rPr>
              <a:t>Estimated reduction in emissions: 1,500 tCO2e from 2027 (80% reduction compared with current emissions in 2023-2024, which have already been significantly reduced compared with 2018)</a:t>
            </a:r>
          </a:p>
        </p:txBody>
      </p:sp>
      <p:sp>
        <p:nvSpPr>
          <p:cNvPr id="2" name="Date Placeholder 1">
            <a:extLst>
              <a:ext uri="{FF2B5EF4-FFF2-40B4-BE49-F238E27FC236}">
                <a16:creationId xmlns:a16="http://schemas.microsoft.com/office/drawing/2014/main" id="{E6BFF27A-4517-818E-E263-4132B16DE427}"/>
              </a:ext>
            </a:extLst>
          </p:cNvPr>
          <p:cNvSpPr>
            <a:spLocks noGrp="1"/>
          </p:cNvSpPr>
          <p:nvPr>
            <p:ph type="dt" sz="half" idx="15"/>
          </p:nvPr>
        </p:nvSpPr>
        <p:spPr/>
        <p:txBody>
          <a:bodyPr/>
          <a:lstStyle/>
          <a:p>
            <a:r>
              <a:rPr lang="en-US"/>
              <a:t>16/10/2024</a:t>
            </a:r>
            <a:endParaRPr lang="en-US" dirty="0"/>
          </a:p>
        </p:txBody>
      </p:sp>
      <p:sp>
        <p:nvSpPr>
          <p:cNvPr id="3" name="Footer Placeholder 2">
            <a:extLst>
              <a:ext uri="{FF2B5EF4-FFF2-40B4-BE49-F238E27FC236}">
                <a16:creationId xmlns:a16="http://schemas.microsoft.com/office/drawing/2014/main" id="{EDE175CE-47AA-C5B6-C052-EEF18B88F946}"/>
              </a:ext>
            </a:extLst>
          </p:cNvPr>
          <p:cNvSpPr>
            <a:spLocks noGrp="1"/>
          </p:cNvSpPr>
          <p:nvPr>
            <p:ph type="ftr" sz="quarter" idx="16"/>
          </p:nvPr>
        </p:nvSpPr>
        <p:spPr/>
        <p:txBody>
          <a:bodyPr/>
          <a:lstStyle/>
          <a:p>
            <a:r>
              <a:rPr lang="en-GB"/>
              <a:t>R. Losito | Sustainability and Future Accelerators, challenge or opportunity? </a:t>
            </a:r>
            <a:endParaRPr lang="en-US" dirty="0"/>
          </a:p>
        </p:txBody>
      </p:sp>
      <p:sp>
        <p:nvSpPr>
          <p:cNvPr id="6" name="Slide Number Placeholder 5">
            <a:extLst>
              <a:ext uri="{FF2B5EF4-FFF2-40B4-BE49-F238E27FC236}">
                <a16:creationId xmlns:a16="http://schemas.microsoft.com/office/drawing/2014/main" id="{F1DE5C51-ECEC-4322-D175-539C1478A9B7}"/>
              </a:ext>
            </a:extLst>
          </p:cNvPr>
          <p:cNvSpPr>
            <a:spLocks noGrp="1"/>
          </p:cNvSpPr>
          <p:nvPr>
            <p:ph type="sldNum" sz="quarter" idx="17"/>
          </p:nvPr>
        </p:nvSpPr>
        <p:spPr/>
        <p:txBody>
          <a:bodyPr/>
          <a:lstStyle/>
          <a:p>
            <a:fld id="{36B5EA5A-BC32-A742-B11B-8E7414D5B535}" type="slidenum">
              <a:rPr lang="en-US" smtClean="0"/>
              <a:pPr/>
              <a:t>56</a:t>
            </a:fld>
            <a:endParaRPr lang="en-US" dirty="0"/>
          </a:p>
        </p:txBody>
      </p:sp>
    </p:spTree>
    <p:extLst>
      <p:ext uri="{BB962C8B-B14F-4D97-AF65-F5344CB8AC3E}">
        <p14:creationId xmlns:p14="http://schemas.microsoft.com/office/powerpoint/2010/main" val="294683489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F93627A-4DF5-B43A-D016-FC09C1A4F8FB}"/>
              </a:ext>
            </a:extLst>
          </p:cNvPr>
          <p:cNvSpPr>
            <a:spLocks noGrp="1"/>
          </p:cNvSpPr>
          <p:nvPr>
            <p:ph type="title"/>
          </p:nvPr>
        </p:nvSpPr>
        <p:spPr/>
        <p:txBody>
          <a:bodyPr/>
          <a:lstStyle/>
          <a:p>
            <a:r>
              <a:rPr lang="en-US" dirty="0"/>
              <a:t>Roadmap of the European Cement Producers Association (CEMBUREAU)</a:t>
            </a:r>
            <a:endParaRPr lang="en-GB" dirty="0"/>
          </a:p>
        </p:txBody>
      </p:sp>
      <p:pic>
        <p:nvPicPr>
          <p:cNvPr id="10" name="Content Placeholder 9" descr="A diagram of a construction site&#10;&#10;Description automatically generated">
            <a:extLst>
              <a:ext uri="{FF2B5EF4-FFF2-40B4-BE49-F238E27FC236}">
                <a16:creationId xmlns:a16="http://schemas.microsoft.com/office/drawing/2014/main" id="{D0A3FBC0-B2E6-BB74-6337-2CC536B21DB3}"/>
              </a:ext>
            </a:extLst>
          </p:cNvPr>
          <p:cNvPicPr>
            <a:picLocks noGrp="1" noChangeAspect="1"/>
          </p:cNvPicPr>
          <p:nvPr>
            <p:ph sz="half" idx="1"/>
          </p:nvPr>
        </p:nvPicPr>
        <p:blipFill>
          <a:blip r:embed="rId2"/>
          <a:stretch>
            <a:fillRect/>
          </a:stretch>
        </p:blipFill>
        <p:spPr>
          <a:xfrm>
            <a:off x="407988" y="1645271"/>
            <a:ext cx="5616575" cy="4502495"/>
          </a:xfrm>
        </p:spPr>
      </p:pic>
      <p:pic>
        <p:nvPicPr>
          <p:cNvPr id="12" name="Content Placeholder 11" descr="A circular chart with numbers and text&#10;&#10;Description automatically generated">
            <a:extLst>
              <a:ext uri="{FF2B5EF4-FFF2-40B4-BE49-F238E27FC236}">
                <a16:creationId xmlns:a16="http://schemas.microsoft.com/office/drawing/2014/main" id="{3D10B15A-03BB-09AF-6018-F3D2335ED309}"/>
              </a:ext>
            </a:extLst>
          </p:cNvPr>
          <p:cNvPicPr>
            <a:picLocks noGrp="1" noChangeAspect="1"/>
          </p:cNvPicPr>
          <p:nvPr>
            <p:ph sz="half" idx="2"/>
          </p:nvPr>
        </p:nvPicPr>
        <p:blipFill>
          <a:blip r:embed="rId3"/>
          <a:stretch>
            <a:fillRect/>
          </a:stretch>
        </p:blipFill>
        <p:spPr>
          <a:xfrm>
            <a:off x="6497659" y="1592263"/>
            <a:ext cx="4960895" cy="4608512"/>
          </a:xfrm>
        </p:spPr>
      </p:pic>
      <p:sp>
        <p:nvSpPr>
          <p:cNvPr id="4" name="Date Placeholder 3">
            <a:extLst>
              <a:ext uri="{FF2B5EF4-FFF2-40B4-BE49-F238E27FC236}">
                <a16:creationId xmlns:a16="http://schemas.microsoft.com/office/drawing/2014/main" id="{5303950B-07E6-22F5-A877-EF1133634B26}"/>
              </a:ext>
            </a:extLst>
          </p:cNvPr>
          <p:cNvSpPr>
            <a:spLocks noGrp="1"/>
          </p:cNvSpPr>
          <p:nvPr>
            <p:ph type="dt" sz="half" idx="10"/>
          </p:nvPr>
        </p:nvSpPr>
        <p:spPr/>
        <p:txBody>
          <a:bodyPr/>
          <a:lstStyle/>
          <a:p>
            <a:r>
              <a:rPr lang="en-US"/>
              <a:t>16/10/2024</a:t>
            </a:r>
            <a:endParaRPr lang="en-US" dirty="0"/>
          </a:p>
        </p:txBody>
      </p:sp>
      <p:sp>
        <p:nvSpPr>
          <p:cNvPr id="5" name="Footer Placeholder 4">
            <a:extLst>
              <a:ext uri="{FF2B5EF4-FFF2-40B4-BE49-F238E27FC236}">
                <a16:creationId xmlns:a16="http://schemas.microsoft.com/office/drawing/2014/main" id="{1C6C35FD-4DB3-A32F-BF53-0F2B306F8957}"/>
              </a:ext>
            </a:extLst>
          </p:cNvPr>
          <p:cNvSpPr>
            <a:spLocks noGrp="1"/>
          </p:cNvSpPr>
          <p:nvPr>
            <p:ph type="ftr" sz="quarter" idx="11"/>
          </p:nvPr>
        </p:nvSpPr>
        <p:spPr/>
        <p:txBody>
          <a:bodyPr/>
          <a:lstStyle/>
          <a:p>
            <a:r>
              <a:rPr lang="en-GB"/>
              <a:t>R. Losito | Sustainability and Future Accelerators, challenge or opportunity? </a:t>
            </a:r>
            <a:endParaRPr lang="en-US" dirty="0"/>
          </a:p>
        </p:txBody>
      </p:sp>
      <p:sp>
        <p:nvSpPr>
          <p:cNvPr id="6" name="Slide Number Placeholder 5">
            <a:extLst>
              <a:ext uri="{FF2B5EF4-FFF2-40B4-BE49-F238E27FC236}">
                <a16:creationId xmlns:a16="http://schemas.microsoft.com/office/drawing/2014/main" id="{7202DDBD-B342-EA56-2EFA-D15227B56467}"/>
              </a:ext>
            </a:extLst>
          </p:cNvPr>
          <p:cNvSpPr>
            <a:spLocks noGrp="1"/>
          </p:cNvSpPr>
          <p:nvPr>
            <p:ph type="sldNum" sz="quarter" idx="12"/>
          </p:nvPr>
        </p:nvSpPr>
        <p:spPr/>
        <p:txBody>
          <a:bodyPr/>
          <a:lstStyle/>
          <a:p>
            <a:fld id="{36B5EA5A-BC32-A742-B11B-8E7414D5B535}" type="slidenum">
              <a:rPr lang="en-US" smtClean="0"/>
              <a:pPr/>
              <a:t>57</a:t>
            </a:fld>
            <a:endParaRPr lang="en-US" dirty="0"/>
          </a:p>
        </p:txBody>
      </p:sp>
    </p:spTree>
    <p:extLst>
      <p:ext uri="{BB962C8B-B14F-4D97-AF65-F5344CB8AC3E}">
        <p14:creationId xmlns:p14="http://schemas.microsoft.com/office/powerpoint/2010/main" val="75608305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BCCB6468-4DA8-53A3-D292-9DF2F88FD1E8}"/>
              </a:ext>
            </a:extLst>
          </p:cNvPr>
          <p:cNvSpPr>
            <a:spLocks noGrp="1"/>
          </p:cNvSpPr>
          <p:nvPr>
            <p:ph type="ctrTitle"/>
          </p:nvPr>
        </p:nvSpPr>
        <p:spPr/>
        <p:txBody>
          <a:bodyPr/>
          <a:lstStyle/>
          <a:p>
            <a:pPr algn="ctr"/>
            <a:r>
              <a:rPr lang="en-US" dirty="0"/>
              <a:t>Sustainability at CERN</a:t>
            </a:r>
            <a:br>
              <a:rPr lang="en-US" dirty="0"/>
            </a:br>
            <a:r>
              <a:rPr lang="en-US" dirty="0"/>
              <a:t>in a nutshell</a:t>
            </a:r>
            <a:endParaRPr lang="en-GB" dirty="0"/>
          </a:p>
        </p:txBody>
      </p:sp>
      <p:sp>
        <p:nvSpPr>
          <p:cNvPr id="8" name="Subtitle 7">
            <a:extLst>
              <a:ext uri="{FF2B5EF4-FFF2-40B4-BE49-F238E27FC236}">
                <a16:creationId xmlns:a16="http://schemas.microsoft.com/office/drawing/2014/main" id="{DF27F6DB-FB6D-FB28-3900-2157C7555220}"/>
              </a:ext>
            </a:extLst>
          </p:cNvPr>
          <p:cNvSpPr>
            <a:spLocks noGrp="1"/>
          </p:cNvSpPr>
          <p:nvPr>
            <p:ph type="subTitle" idx="1"/>
          </p:nvPr>
        </p:nvSpPr>
        <p:spPr/>
        <p:txBody>
          <a:bodyPr/>
          <a:lstStyle/>
          <a:p>
            <a:endParaRPr lang="en-GB"/>
          </a:p>
        </p:txBody>
      </p:sp>
      <p:sp>
        <p:nvSpPr>
          <p:cNvPr id="5" name="Footer Placeholder 4">
            <a:extLst>
              <a:ext uri="{FF2B5EF4-FFF2-40B4-BE49-F238E27FC236}">
                <a16:creationId xmlns:a16="http://schemas.microsoft.com/office/drawing/2014/main" id="{2A3328E4-59A9-1B99-813D-7AB0ED5E80EF}"/>
              </a:ext>
            </a:extLst>
          </p:cNvPr>
          <p:cNvSpPr>
            <a:spLocks noGrp="1"/>
          </p:cNvSpPr>
          <p:nvPr>
            <p:ph type="ftr" sz="quarter" idx="4294967295"/>
          </p:nvPr>
        </p:nvSpPr>
        <p:spPr>
          <a:xfrm>
            <a:off x="5619750" y="6356350"/>
            <a:ext cx="6572250" cy="365125"/>
          </a:xfrm>
        </p:spPr>
        <p:txBody>
          <a:bodyPr/>
          <a:lstStyle/>
          <a:p>
            <a:r>
              <a:rPr lang="en-GB"/>
              <a:t>R. Losito | Sustainability at CERN now and future | UK-HEP Forum | Abingdon</a:t>
            </a:r>
            <a:endParaRPr lang="en-US" dirty="0"/>
          </a:p>
        </p:txBody>
      </p:sp>
      <p:sp>
        <p:nvSpPr>
          <p:cNvPr id="6" name="Slide Number Placeholder 5">
            <a:extLst>
              <a:ext uri="{FF2B5EF4-FFF2-40B4-BE49-F238E27FC236}">
                <a16:creationId xmlns:a16="http://schemas.microsoft.com/office/drawing/2014/main" id="{7E388B0A-B8A6-F664-D5EF-FB86446AF4D9}"/>
              </a:ext>
            </a:extLst>
          </p:cNvPr>
          <p:cNvSpPr>
            <a:spLocks noGrp="1"/>
          </p:cNvSpPr>
          <p:nvPr>
            <p:ph type="sldNum" sz="quarter" idx="4294967295"/>
          </p:nvPr>
        </p:nvSpPr>
        <p:spPr>
          <a:xfrm>
            <a:off x="11510963" y="6356350"/>
            <a:ext cx="681037" cy="365125"/>
          </a:xfrm>
        </p:spPr>
        <p:txBody>
          <a:bodyPr/>
          <a:lstStyle/>
          <a:p>
            <a:fld id="{36B5EA5A-BC32-A742-B11B-8E7414D5B535}" type="slidenum">
              <a:rPr lang="en-US" smtClean="0"/>
              <a:pPr/>
              <a:t>6</a:t>
            </a:fld>
            <a:endParaRPr lang="en-US" dirty="0"/>
          </a:p>
        </p:txBody>
      </p:sp>
    </p:spTree>
    <p:extLst>
      <p:ext uri="{BB962C8B-B14F-4D97-AF65-F5344CB8AC3E}">
        <p14:creationId xmlns:p14="http://schemas.microsoft.com/office/powerpoint/2010/main" val="328842799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32104C6-05F3-8DA5-4CF0-BC3E7D151138}"/>
              </a:ext>
            </a:extLst>
          </p:cNvPr>
          <p:cNvSpPr>
            <a:spLocks noGrp="1"/>
          </p:cNvSpPr>
          <p:nvPr>
            <p:ph type="title"/>
          </p:nvPr>
        </p:nvSpPr>
        <p:spPr/>
        <p:txBody>
          <a:bodyPr/>
          <a:lstStyle/>
          <a:p>
            <a:pPr algn="ctr"/>
            <a:r>
              <a:rPr lang="en-US" dirty="0"/>
              <a:t>The three pillars of </a:t>
            </a:r>
            <a:r>
              <a:rPr lang="en-US" dirty="0" err="1"/>
              <a:t>sustainabiltiy</a:t>
            </a:r>
            <a:endParaRPr lang="en-GB" dirty="0"/>
          </a:p>
        </p:txBody>
      </p:sp>
      <p:sp>
        <p:nvSpPr>
          <p:cNvPr id="8" name="Content Placeholder 7">
            <a:extLst>
              <a:ext uri="{FF2B5EF4-FFF2-40B4-BE49-F238E27FC236}">
                <a16:creationId xmlns:a16="http://schemas.microsoft.com/office/drawing/2014/main" id="{99D1EF2F-F621-1E3E-5DEA-0BF1393A13A4}"/>
              </a:ext>
            </a:extLst>
          </p:cNvPr>
          <p:cNvSpPr>
            <a:spLocks noGrp="1"/>
          </p:cNvSpPr>
          <p:nvPr>
            <p:ph sz="half" idx="1"/>
          </p:nvPr>
        </p:nvSpPr>
        <p:spPr>
          <a:xfrm>
            <a:off x="407987" y="1592264"/>
            <a:ext cx="5825289" cy="4608512"/>
          </a:xfrm>
        </p:spPr>
        <p:txBody>
          <a:bodyPr>
            <a:normAutofit fontScale="92500"/>
          </a:bodyPr>
          <a:lstStyle/>
          <a:p>
            <a:pPr marL="342900" indent="-342900">
              <a:buFont typeface="Arial" panose="020B0604020202020204" pitchFamily="34" charset="0"/>
              <a:buChar char="•"/>
            </a:pPr>
            <a:r>
              <a:rPr lang="en-US" b="0" dirty="0"/>
              <a:t>Sustainability is not just about Environment. We need to measure the effects and the impact also from the Economic and Social point of view</a:t>
            </a:r>
          </a:p>
          <a:p>
            <a:pPr marL="342900" indent="-342900">
              <a:buFont typeface="Arial" panose="020B0604020202020204" pitchFamily="34" charset="0"/>
              <a:buChar char="•"/>
            </a:pPr>
            <a:r>
              <a:rPr lang="en-US" dirty="0"/>
              <a:t>Future colliders will have to produce </a:t>
            </a:r>
            <a:r>
              <a:rPr lang="en-US" dirty="0" err="1"/>
              <a:t>SocioEconomic</a:t>
            </a:r>
            <a:r>
              <a:rPr lang="en-US" dirty="0"/>
              <a:t> impact studies </a:t>
            </a:r>
            <a:r>
              <a:rPr lang="en-US" b="0" dirty="0"/>
              <a:t>to be considered for funding by a number of funding agencies:  EU, BEI …</a:t>
            </a:r>
          </a:p>
          <a:p>
            <a:pPr marL="342900" indent="-342900">
              <a:buFont typeface="Arial" panose="020B0604020202020204" pitchFamily="34" charset="0"/>
              <a:buChar char="•"/>
            </a:pPr>
            <a:r>
              <a:rPr lang="en-US" b="0" dirty="0"/>
              <a:t>It is also expected by the general public in order to decide about support to a scientific project: </a:t>
            </a:r>
          </a:p>
          <a:p>
            <a:pPr marL="666750" lvl="1" indent="-342900">
              <a:buFont typeface="Arial" panose="020B0604020202020204" pitchFamily="34" charset="0"/>
              <a:buChar char="•"/>
            </a:pPr>
            <a:r>
              <a:rPr lang="en-US" i="1" dirty="0"/>
              <a:t>What do we gain in our day-to-day life? </a:t>
            </a:r>
          </a:p>
          <a:p>
            <a:pPr marL="666750" lvl="1" indent="-342900">
              <a:buFont typeface="Arial" panose="020B0604020202020204" pitchFamily="34" charset="0"/>
              <a:buChar char="•"/>
            </a:pPr>
            <a:r>
              <a:rPr lang="en-US" b="0" i="1" dirty="0"/>
              <a:t>Why should I pay with my taxes ?</a:t>
            </a:r>
          </a:p>
          <a:p>
            <a:pPr marL="666750" lvl="1" indent="-342900">
              <a:buFont typeface="Arial" panose="020B0604020202020204" pitchFamily="34" charset="0"/>
              <a:buChar char="•"/>
            </a:pPr>
            <a:r>
              <a:rPr lang="en-US" i="1" dirty="0"/>
              <a:t>Why should I be bothered by construction works? </a:t>
            </a:r>
          </a:p>
          <a:p>
            <a:pPr marL="666750" lvl="1" indent="-342900">
              <a:buFont typeface="Arial" panose="020B0604020202020204" pitchFamily="34" charset="0"/>
              <a:buChar char="•"/>
            </a:pPr>
            <a:r>
              <a:rPr lang="en-US" b="0" i="1" dirty="0"/>
              <a:t>…</a:t>
            </a:r>
          </a:p>
          <a:p>
            <a:pPr marL="666750" lvl="1" indent="-342900">
              <a:buFont typeface="Arial" panose="020B0604020202020204" pitchFamily="34" charset="0"/>
              <a:buChar char="•"/>
            </a:pPr>
            <a:endParaRPr lang="en-GB" b="0" i="1" dirty="0"/>
          </a:p>
        </p:txBody>
      </p:sp>
      <p:sp>
        <p:nvSpPr>
          <p:cNvPr id="5" name="Footer Placeholder 4">
            <a:extLst>
              <a:ext uri="{FF2B5EF4-FFF2-40B4-BE49-F238E27FC236}">
                <a16:creationId xmlns:a16="http://schemas.microsoft.com/office/drawing/2014/main" id="{AAACDAB1-5810-4EC8-5955-72496AC46AFA}"/>
              </a:ext>
            </a:extLst>
          </p:cNvPr>
          <p:cNvSpPr>
            <a:spLocks noGrp="1"/>
          </p:cNvSpPr>
          <p:nvPr>
            <p:ph type="ftr" sz="quarter" idx="11"/>
          </p:nvPr>
        </p:nvSpPr>
        <p:spPr/>
        <p:txBody>
          <a:bodyPr/>
          <a:lstStyle/>
          <a:p>
            <a:r>
              <a:rPr lang="en-GB"/>
              <a:t>R. Losito | Sustainability at CERN now and future | UK-HEP Forum | Abingdon</a:t>
            </a:r>
            <a:endParaRPr lang="en-US" dirty="0"/>
          </a:p>
        </p:txBody>
      </p:sp>
      <p:sp>
        <p:nvSpPr>
          <p:cNvPr id="6" name="Slide Number Placeholder 5">
            <a:extLst>
              <a:ext uri="{FF2B5EF4-FFF2-40B4-BE49-F238E27FC236}">
                <a16:creationId xmlns:a16="http://schemas.microsoft.com/office/drawing/2014/main" id="{F5A49373-62CB-3661-8EDA-454C427E9AA4}"/>
              </a:ext>
            </a:extLst>
          </p:cNvPr>
          <p:cNvSpPr>
            <a:spLocks noGrp="1"/>
          </p:cNvSpPr>
          <p:nvPr>
            <p:ph type="sldNum" sz="quarter" idx="12"/>
          </p:nvPr>
        </p:nvSpPr>
        <p:spPr/>
        <p:txBody>
          <a:bodyPr/>
          <a:lstStyle/>
          <a:p>
            <a:fld id="{36B5EA5A-BC32-A742-B11B-8E7414D5B535}" type="slidenum">
              <a:rPr lang="en-US" smtClean="0"/>
              <a:pPr/>
              <a:t>7</a:t>
            </a:fld>
            <a:endParaRPr lang="en-US" dirty="0"/>
          </a:p>
        </p:txBody>
      </p:sp>
      <p:pic>
        <p:nvPicPr>
          <p:cNvPr id="10" name="Content Placeholder 11">
            <a:extLst>
              <a:ext uri="{FF2B5EF4-FFF2-40B4-BE49-F238E27FC236}">
                <a16:creationId xmlns:a16="http://schemas.microsoft.com/office/drawing/2014/main" id="{A10FD8E9-334F-6561-0BDF-285DB41E41B9}"/>
              </a:ext>
            </a:extLst>
          </p:cNvPr>
          <p:cNvPicPr>
            <a:picLocks noGrp="1" noChangeAspect="1"/>
          </p:cNvPicPr>
          <p:nvPr>
            <p:ph sz="half" idx="2"/>
          </p:nvPr>
        </p:nvPicPr>
        <p:blipFill>
          <a:blip r:embed="rId2"/>
          <a:stretch/>
        </p:blipFill>
        <p:spPr>
          <a:xfrm>
            <a:off x="6676741" y="1592263"/>
            <a:ext cx="4602730" cy="4608512"/>
          </a:xfrm>
          <a:prstGeom prst="rect">
            <a:avLst/>
          </a:prstGeom>
          <a:noFill/>
        </p:spPr>
      </p:pic>
      <p:sp>
        <p:nvSpPr>
          <p:cNvPr id="9" name="Date Placeholder 8">
            <a:extLst>
              <a:ext uri="{FF2B5EF4-FFF2-40B4-BE49-F238E27FC236}">
                <a16:creationId xmlns:a16="http://schemas.microsoft.com/office/drawing/2014/main" id="{D4C43618-374F-6F7E-7FB8-D4692BC03C58}"/>
              </a:ext>
            </a:extLst>
          </p:cNvPr>
          <p:cNvSpPr>
            <a:spLocks noGrp="1"/>
          </p:cNvSpPr>
          <p:nvPr>
            <p:ph type="dt" sz="half" idx="10"/>
          </p:nvPr>
        </p:nvSpPr>
        <p:spPr/>
        <p:txBody>
          <a:bodyPr/>
          <a:lstStyle/>
          <a:p>
            <a:r>
              <a:rPr lang="en-US"/>
              <a:t>26 November 2024</a:t>
            </a:r>
            <a:endParaRPr lang="en-US" dirty="0"/>
          </a:p>
        </p:txBody>
      </p:sp>
    </p:spTree>
    <p:extLst>
      <p:ext uri="{BB962C8B-B14F-4D97-AF65-F5344CB8AC3E}">
        <p14:creationId xmlns:p14="http://schemas.microsoft.com/office/powerpoint/2010/main" val="230572392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530331C-599E-B1A2-B104-8402429D6B0C}"/>
              </a:ext>
            </a:extLst>
          </p:cNvPr>
          <p:cNvSpPr>
            <a:spLocks noGrp="1"/>
          </p:cNvSpPr>
          <p:nvPr>
            <p:ph type="title"/>
          </p:nvPr>
        </p:nvSpPr>
        <p:spPr/>
        <p:txBody>
          <a:bodyPr/>
          <a:lstStyle/>
          <a:p>
            <a:r>
              <a:rPr lang="en-US" dirty="0"/>
              <a:t>Socioeconomic impact studies in HL-LHC</a:t>
            </a:r>
          </a:p>
        </p:txBody>
      </p:sp>
      <p:sp>
        <p:nvSpPr>
          <p:cNvPr id="2" name="Content Placeholder 1">
            <a:extLst>
              <a:ext uri="{FF2B5EF4-FFF2-40B4-BE49-F238E27FC236}">
                <a16:creationId xmlns:a16="http://schemas.microsoft.com/office/drawing/2014/main" id="{047C9FBC-F8FF-39A3-DAAB-D560FA1D8734}"/>
              </a:ext>
            </a:extLst>
          </p:cNvPr>
          <p:cNvSpPr>
            <a:spLocks noGrp="1"/>
          </p:cNvSpPr>
          <p:nvPr>
            <p:ph sz="half" idx="1"/>
          </p:nvPr>
        </p:nvSpPr>
        <p:spPr/>
        <p:txBody>
          <a:bodyPr/>
          <a:lstStyle/>
          <a:p>
            <a:pPr marL="342900" indent="-342900">
              <a:buFont typeface="Arial" panose="020B0604020202020204" pitchFamily="34" charset="0"/>
              <a:buChar char="•"/>
            </a:pPr>
            <a:r>
              <a:rPr lang="en-US" sz="2400" b="0" dirty="0">
                <a:solidFill>
                  <a:srgbClr val="0033A0"/>
                </a:solidFill>
                <a:latin typeface="Arial"/>
              </a:rPr>
              <a:t>The study identified and measured</a:t>
            </a:r>
            <a:r>
              <a:rPr lang="en-US" sz="2400" b="0" u="sng" dirty="0">
                <a:solidFill>
                  <a:srgbClr val="FF0000"/>
                </a:solidFill>
                <a:latin typeface="Arial"/>
              </a:rPr>
              <a:t> </a:t>
            </a:r>
            <a:r>
              <a:rPr lang="en-US" sz="2400" b="0" dirty="0">
                <a:solidFill>
                  <a:srgbClr val="0033A0"/>
                </a:solidFill>
                <a:latin typeface="Arial"/>
              </a:rPr>
              <a:t>KPIs to quantify the return to society</a:t>
            </a:r>
          </a:p>
          <a:p>
            <a:pPr marL="666743" lvl="1" indent="-342900">
              <a:buFont typeface="Arial" panose="020B0604020202020204" pitchFamily="34" charset="0"/>
              <a:buChar char="•"/>
            </a:pPr>
            <a:r>
              <a:rPr kumimoji="0" lang="en-US" sz="2100" strike="noStrike" kern="1200" cap="none" spc="0" normalizeH="0" baseline="0" noProof="0" dirty="0">
                <a:ln>
                  <a:noFill/>
                </a:ln>
                <a:solidFill>
                  <a:srgbClr val="0033A0"/>
                </a:solidFill>
                <a:uLnTx/>
                <a:uFillTx/>
                <a:latin typeface="Arial"/>
                <a:ea typeface="+mn-ea"/>
                <a:cs typeface="+mn-cs"/>
              </a:rPr>
              <a:t>Scientific papers and citations</a:t>
            </a:r>
          </a:p>
          <a:p>
            <a:pPr marL="666743" lvl="1" indent="-342900">
              <a:buFont typeface="Arial" panose="020B0604020202020204" pitchFamily="34" charset="0"/>
              <a:buChar char="•"/>
            </a:pPr>
            <a:r>
              <a:rPr kumimoji="0" lang="en-US" sz="2100" strike="noStrike" kern="1200" cap="none" spc="0" normalizeH="0" baseline="0" noProof="0" dirty="0">
                <a:ln>
                  <a:noFill/>
                </a:ln>
                <a:solidFill>
                  <a:srgbClr val="0033A0"/>
                </a:solidFill>
                <a:uLnTx/>
                <a:uFillTx/>
                <a:latin typeface="Arial"/>
                <a:ea typeface="+mn-ea"/>
                <a:cs typeface="+mn-cs"/>
              </a:rPr>
              <a:t>Increased turnover of industries involved in HL-LHC</a:t>
            </a:r>
          </a:p>
          <a:p>
            <a:pPr marL="666743" lvl="1" indent="-342900">
              <a:buFont typeface="Arial" panose="020B0604020202020204" pitchFamily="34" charset="0"/>
              <a:buChar char="•"/>
            </a:pPr>
            <a:r>
              <a:rPr lang="en-US" sz="2100" dirty="0">
                <a:solidFill>
                  <a:srgbClr val="0033A0"/>
                </a:solidFill>
                <a:latin typeface="Arial"/>
              </a:rPr>
              <a:t>Positive impact of discoveries (through n</a:t>
            </a:r>
            <a:r>
              <a:rPr kumimoji="0" lang="en-US" sz="2100" strike="noStrike" kern="1200" cap="none" spc="0" normalizeH="0" baseline="0" noProof="0" dirty="0" err="1">
                <a:ln>
                  <a:noFill/>
                </a:ln>
                <a:solidFill>
                  <a:srgbClr val="0033A0"/>
                </a:solidFill>
                <a:uLnTx/>
                <a:uFillTx/>
                <a:latin typeface="Arial"/>
                <a:ea typeface="+mn-ea"/>
                <a:cs typeface="+mn-cs"/>
              </a:rPr>
              <a:t>ew</a:t>
            </a:r>
            <a:r>
              <a:rPr kumimoji="0" lang="en-US" sz="2100" strike="noStrike" kern="1200" cap="none" spc="0" normalizeH="0" baseline="0" noProof="0" dirty="0">
                <a:ln>
                  <a:noFill/>
                </a:ln>
                <a:solidFill>
                  <a:srgbClr val="0033A0"/>
                </a:solidFill>
                <a:uLnTx/>
                <a:uFillTx/>
                <a:latin typeface="Arial"/>
                <a:ea typeface="+mn-ea"/>
                <a:cs typeface="+mn-cs"/>
              </a:rPr>
              <a:t> technologies, patents, training of scientists,</a:t>
            </a:r>
            <a:r>
              <a:rPr lang="en-US" sz="2100" dirty="0">
                <a:solidFill>
                  <a:srgbClr val="0033A0"/>
                </a:solidFill>
                <a:latin typeface="Arial"/>
              </a:rPr>
              <a:t> etc.)</a:t>
            </a:r>
          </a:p>
          <a:p>
            <a:pPr marL="666743" lvl="1" indent="-342900">
              <a:buFont typeface="Arial" panose="020B0604020202020204" pitchFamily="34" charset="0"/>
              <a:buChar char="•"/>
            </a:pPr>
            <a:endParaRPr kumimoji="0" lang="en-US" sz="2100" strike="noStrike" kern="1200" cap="none" spc="0" normalizeH="0" baseline="0" noProof="0" dirty="0">
              <a:ln>
                <a:noFill/>
              </a:ln>
              <a:solidFill>
                <a:srgbClr val="0033A0"/>
              </a:solidFill>
              <a:uLnTx/>
              <a:uFillTx/>
              <a:latin typeface="Arial"/>
              <a:ea typeface="+mn-ea"/>
              <a:cs typeface="+mn-cs"/>
            </a:endParaRPr>
          </a:p>
          <a:p>
            <a:r>
              <a:rPr lang="en-GB" sz="1200" b="0" u="sng" dirty="0">
                <a:solidFill>
                  <a:srgbClr val="006FB7"/>
                </a:solidFill>
                <a:hlinkClick r:id="rId2"/>
              </a:rPr>
              <a:t>https://doi.org/10.1093/icc/dty029</a:t>
            </a:r>
            <a:endParaRPr lang="en-GB" sz="1200" b="0" u="sng" dirty="0">
              <a:solidFill>
                <a:srgbClr val="006FB7"/>
              </a:solidFill>
            </a:endParaRPr>
          </a:p>
          <a:p>
            <a:r>
              <a:rPr lang="en-GB" sz="1200" b="0" dirty="0">
                <a:hlinkClick r:id="rId3"/>
              </a:rPr>
              <a:t>https://arxiv.org/pdf/1603.03654</a:t>
            </a:r>
            <a:r>
              <a:rPr lang="en-GB" sz="1200" b="0" dirty="0"/>
              <a:t> </a:t>
            </a:r>
          </a:p>
          <a:p>
            <a:pPr marL="666743" lvl="1" indent="-342900">
              <a:buFont typeface="Arial" panose="020B0604020202020204" pitchFamily="34" charset="0"/>
              <a:buChar char="•"/>
            </a:pPr>
            <a:endParaRPr kumimoji="0" lang="en-GB" sz="2100" b="0" strike="noStrike" kern="1200" cap="none" spc="0" normalizeH="0" baseline="0" noProof="0" dirty="0">
              <a:ln>
                <a:noFill/>
              </a:ln>
              <a:solidFill>
                <a:srgbClr val="006FB7"/>
              </a:solidFill>
              <a:uLnTx/>
              <a:uFillTx/>
              <a:latin typeface="Source Sans Pro" panose="020B0503030403020204" pitchFamily="34" charset="0"/>
              <a:ea typeface="+mn-ea"/>
              <a:cs typeface="+mn-cs"/>
            </a:endParaRPr>
          </a:p>
        </p:txBody>
      </p:sp>
      <p:pic>
        <p:nvPicPr>
          <p:cNvPr id="9" name="Content Placeholder 8" descr="A screenshot of a computer&#10;&#10;Description automatically generated">
            <a:extLst>
              <a:ext uri="{FF2B5EF4-FFF2-40B4-BE49-F238E27FC236}">
                <a16:creationId xmlns:a16="http://schemas.microsoft.com/office/drawing/2014/main" id="{D6F9D477-C569-DEF4-0275-BDCE60D4BB78}"/>
              </a:ext>
            </a:extLst>
          </p:cNvPr>
          <p:cNvPicPr>
            <a:picLocks noGrp="1" noChangeAspect="1"/>
          </p:cNvPicPr>
          <p:nvPr>
            <p:ph sz="half" idx="2"/>
          </p:nvPr>
        </p:nvPicPr>
        <p:blipFill>
          <a:blip r:embed="rId4"/>
          <a:stretch>
            <a:fillRect/>
          </a:stretch>
        </p:blipFill>
        <p:spPr>
          <a:xfrm>
            <a:off x="6176988" y="1592264"/>
            <a:ext cx="5611813" cy="3399049"/>
          </a:xfrm>
        </p:spPr>
      </p:pic>
      <p:sp>
        <p:nvSpPr>
          <p:cNvPr id="5" name="Footer Placeholder 4">
            <a:extLst>
              <a:ext uri="{FF2B5EF4-FFF2-40B4-BE49-F238E27FC236}">
                <a16:creationId xmlns:a16="http://schemas.microsoft.com/office/drawing/2014/main" id="{AC7F6C7E-4EAD-6720-A594-54048A2C3017}"/>
              </a:ext>
            </a:extLst>
          </p:cNvPr>
          <p:cNvSpPr>
            <a:spLocks noGrp="1"/>
          </p:cNvSpPr>
          <p:nvPr>
            <p:ph type="ftr" sz="quarter" idx="11"/>
          </p:nvPr>
        </p:nvSpPr>
        <p:spPr/>
        <p:txBody>
          <a:bodyPr/>
          <a:lstStyle/>
          <a:p>
            <a:r>
              <a:rPr lang="en-GB"/>
              <a:t>R. Losito | Sustainability at CERN now and future | UK-HEP Forum | Abingdon</a:t>
            </a:r>
            <a:endParaRPr lang="en-US" dirty="0"/>
          </a:p>
        </p:txBody>
      </p:sp>
      <p:sp>
        <p:nvSpPr>
          <p:cNvPr id="6" name="Slide Number Placeholder 5">
            <a:extLst>
              <a:ext uri="{FF2B5EF4-FFF2-40B4-BE49-F238E27FC236}">
                <a16:creationId xmlns:a16="http://schemas.microsoft.com/office/drawing/2014/main" id="{472C3346-C74B-3496-8824-487C60832EE2}"/>
              </a:ext>
            </a:extLst>
          </p:cNvPr>
          <p:cNvSpPr>
            <a:spLocks noGrp="1"/>
          </p:cNvSpPr>
          <p:nvPr>
            <p:ph type="sldNum" sz="quarter" idx="12"/>
          </p:nvPr>
        </p:nvSpPr>
        <p:spPr/>
        <p:txBody>
          <a:bodyPr/>
          <a:lstStyle/>
          <a:p>
            <a:fld id="{36B5EA5A-BC32-A742-B11B-8E7414D5B535}" type="slidenum">
              <a:rPr lang="en-US" smtClean="0"/>
              <a:pPr/>
              <a:t>8</a:t>
            </a:fld>
            <a:endParaRPr lang="en-US" dirty="0"/>
          </a:p>
        </p:txBody>
      </p:sp>
      <p:sp>
        <p:nvSpPr>
          <p:cNvPr id="7" name="Date Placeholder 6">
            <a:extLst>
              <a:ext uri="{FF2B5EF4-FFF2-40B4-BE49-F238E27FC236}">
                <a16:creationId xmlns:a16="http://schemas.microsoft.com/office/drawing/2014/main" id="{067FC576-5C7A-A478-FE91-BD5413FD75C9}"/>
              </a:ext>
            </a:extLst>
          </p:cNvPr>
          <p:cNvSpPr>
            <a:spLocks noGrp="1"/>
          </p:cNvSpPr>
          <p:nvPr>
            <p:ph type="dt" sz="half" idx="10"/>
          </p:nvPr>
        </p:nvSpPr>
        <p:spPr/>
        <p:txBody>
          <a:bodyPr/>
          <a:lstStyle/>
          <a:p>
            <a:r>
              <a:rPr lang="en-US"/>
              <a:t>26 November 2024</a:t>
            </a:r>
            <a:endParaRPr lang="en-US" dirty="0"/>
          </a:p>
        </p:txBody>
      </p:sp>
    </p:spTree>
    <p:extLst>
      <p:ext uri="{BB962C8B-B14F-4D97-AF65-F5344CB8AC3E}">
        <p14:creationId xmlns:p14="http://schemas.microsoft.com/office/powerpoint/2010/main" val="113400890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hand holding a green planet&#10;&#10;Description automatically generated">
            <a:extLst>
              <a:ext uri="{FF2B5EF4-FFF2-40B4-BE49-F238E27FC236}">
                <a16:creationId xmlns:a16="http://schemas.microsoft.com/office/drawing/2014/main" id="{B7507C7F-0958-2EFC-78FB-D2648844A039}"/>
              </a:ext>
            </a:extLst>
          </p:cNvPr>
          <p:cNvPicPr>
            <a:picLocks noChangeAspect="1"/>
          </p:cNvPicPr>
          <p:nvPr/>
        </p:nvPicPr>
        <p:blipFill>
          <a:blip r:embed="rId2">
            <a:alphaModFix amt="35000"/>
          </a:blip>
          <a:srcRect/>
          <a:stretch/>
        </p:blipFill>
        <p:spPr>
          <a:xfrm>
            <a:off x="20" y="10"/>
            <a:ext cx="12191980" cy="6857990"/>
          </a:xfrm>
          <a:prstGeom prst="rect">
            <a:avLst/>
          </a:prstGeom>
          <a:noFill/>
        </p:spPr>
      </p:pic>
      <p:sp>
        <p:nvSpPr>
          <p:cNvPr id="7" name="Title 6">
            <a:extLst>
              <a:ext uri="{FF2B5EF4-FFF2-40B4-BE49-F238E27FC236}">
                <a16:creationId xmlns:a16="http://schemas.microsoft.com/office/drawing/2014/main" id="{B869AB91-F069-87F7-F6CE-8F3B1DD1DA6C}"/>
              </a:ext>
            </a:extLst>
          </p:cNvPr>
          <p:cNvSpPr>
            <a:spLocks noGrp="1"/>
          </p:cNvSpPr>
          <p:nvPr>
            <p:ph type="ctrTitle"/>
          </p:nvPr>
        </p:nvSpPr>
        <p:spPr/>
        <p:txBody>
          <a:bodyPr/>
          <a:lstStyle/>
          <a:p>
            <a:r>
              <a:rPr lang="en-US" dirty="0"/>
              <a:t>CERN and the Environment</a:t>
            </a:r>
            <a:endParaRPr lang="en-GB" dirty="0"/>
          </a:p>
        </p:txBody>
      </p:sp>
      <p:sp>
        <p:nvSpPr>
          <p:cNvPr id="9" name="Subtitle 8">
            <a:extLst>
              <a:ext uri="{FF2B5EF4-FFF2-40B4-BE49-F238E27FC236}">
                <a16:creationId xmlns:a16="http://schemas.microsoft.com/office/drawing/2014/main" id="{F07C8C3C-BF52-E855-8E34-C8478D7C8417}"/>
              </a:ext>
            </a:extLst>
          </p:cNvPr>
          <p:cNvSpPr>
            <a:spLocks noGrp="1"/>
          </p:cNvSpPr>
          <p:nvPr>
            <p:ph type="subTitle" idx="1"/>
          </p:nvPr>
        </p:nvSpPr>
        <p:spPr/>
        <p:txBody>
          <a:bodyPr/>
          <a:lstStyle/>
          <a:p>
            <a:endParaRPr lang="en-GB"/>
          </a:p>
        </p:txBody>
      </p:sp>
      <p:sp>
        <p:nvSpPr>
          <p:cNvPr id="5" name="Footer Placeholder 4">
            <a:extLst>
              <a:ext uri="{FF2B5EF4-FFF2-40B4-BE49-F238E27FC236}">
                <a16:creationId xmlns:a16="http://schemas.microsoft.com/office/drawing/2014/main" id="{70A18005-5BB8-8148-B2AF-10A2993EAA15}"/>
              </a:ext>
            </a:extLst>
          </p:cNvPr>
          <p:cNvSpPr>
            <a:spLocks noGrp="1"/>
          </p:cNvSpPr>
          <p:nvPr>
            <p:ph type="ftr" sz="quarter" idx="11"/>
          </p:nvPr>
        </p:nvSpPr>
        <p:spPr/>
        <p:txBody>
          <a:bodyPr/>
          <a:lstStyle/>
          <a:p>
            <a:pPr>
              <a:spcAft>
                <a:spcPts val="600"/>
              </a:spcAft>
            </a:pPr>
            <a:r>
              <a:rPr lang="en-GB"/>
              <a:t>R. Losito | Sustainability at CERN now and future | UK-HEP Forum | Abingdon</a:t>
            </a:r>
            <a:endParaRPr lang="en-US"/>
          </a:p>
        </p:txBody>
      </p:sp>
      <p:sp>
        <p:nvSpPr>
          <p:cNvPr id="6" name="Slide Number Placeholder 5" hidden="1">
            <a:extLst>
              <a:ext uri="{FF2B5EF4-FFF2-40B4-BE49-F238E27FC236}">
                <a16:creationId xmlns:a16="http://schemas.microsoft.com/office/drawing/2014/main" id="{515C9A1B-7ADA-C571-39F3-4D16F5D5A1EE}"/>
              </a:ext>
            </a:extLst>
          </p:cNvPr>
          <p:cNvSpPr>
            <a:spLocks noGrp="1"/>
          </p:cNvSpPr>
          <p:nvPr>
            <p:ph type="sldNum" sz="quarter" idx="12"/>
          </p:nvPr>
        </p:nvSpPr>
        <p:spPr/>
        <p:txBody>
          <a:bodyPr/>
          <a:lstStyle/>
          <a:p>
            <a:pPr>
              <a:spcAft>
                <a:spcPts val="600"/>
              </a:spcAft>
            </a:pPr>
            <a:fld id="{36B5EA5A-BC32-A742-B11B-8E7414D5B535}" type="slidenum">
              <a:rPr lang="en-US" smtClean="0"/>
              <a:pPr>
                <a:spcAft>
                  <a:spcPts val="600"/>
                </a:spcAft>
              </a:pPr>
              <a:t>9</a:t>
            </a:fld>
            <a:endParaRPr lang="en-US"/>
          </a:p>
        </p:txBody>
      </p:sp>
      <p:sp>
        <p:nvSpPr>
          <p:cNvPr id="3" name="Date Placeholder 2">
            <a:extLst>
              <a:ext uri="{FF2B5EF4-FFF2-40B4-BE49-F238E27FC236}">
                <a16:creationId xmlns:a16="http://schemas.microsoft.com/office/drawing/2014/main" id="{8552E8FB-81DF-6210-13BC-07C5FE70C5F0}"/>
              </a:ext>
            </a:extLst>
          </p:cNvPr>
          <p:cNvSpPr>
            <a:spLocks noGrp="1"/>
          </p:cNvSpPr>
          <p:nvPr>
            <p:ph type="dt" sz="half" idx="10"/>
          </p:nvPr>
        </p:nvSpPr>
        <p:spPr/>
        <p:txBody>
          <a:bodyPr/>
          <a:lstStyle/>
          <a:p>
            <a:r>
              <a:rPr lang="en-US"/>
              <a:t>26 November 2024</a:t>
            </a:r>
            <a:endParaRPr lang="en-US" dirty="0"/>
          </a:p>
        </p:txBody>
      </p:sp>
    </p:spTree>
    <p:extLst>
      <p:ext uri="{BB962C8B-B14F-4D97-AF65-F5344CB8AC3E}">
        <p14:creationId xmlns:p14="http://schemas.microsoft.com/office/powerpoint/2010/main" val="850699248"/>
      </p:ext>
    </p:extLst>
  </p:cSld>
  <p:clrMapOvr>
    <a:masterClrMapping/>
  </p:clrMapOvr>
</p:sld>
</file>

<file path=ppt/theme/theme1.xml><?xml version="1.0" encoding="utf-8"?>
<a:theme xmlns:a="http://schemas.openxmlformats.org/drawingml/2006/main" name="1_Office Theme">
  <a:themeElements>
    <a:clrScheme name="CERN">
      <a:dk1>
        <a:srgbClr val="0033A0"/>
      </a:dk1>
      <a:lt1>
        <a:srgbClr val="FFFFFF"/>
      </a:lt1>
      <a:dk2>
        <a:srgbClr val="2F2F2F"/>
      </a:dk2>
      <a:lt2>
        <a:srgbClr val="F8F8F8"/>
      </a:lt2>
      <a:accent1>
        <a:srgbClr val="0033A0"/>
      </a:accent1>
      <a:accent2>
        <a:srgbClr val="61C4D3"/>
      </a:accent2>
      <a:accent3>
        <a:srgbClr val="E15E32"/>
      </a:accent3>
      <a:accent4>
        <a:srgbClr val="BEBECB"/>
      </a:accent4>
      <a:accent5>
        <a:srgbClr val="6E2466"/>
      </a:accent5>
      <a:accent6>
        <a:srgbClr val="1C446A"/>
      </a:accent6>
      <a:hlink>
        <a:srgbClr val="6D2466"/>
      </a:hlink>
      <a:folHlink>
        <a:srgbClr val="61C4D3"/>
      </a:folHlink>
    </a:clrScheme>
    <a:fontScheme name="CER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lIns="0" tIns="0" rIns="0" bIns="0" rtlCol="0">
        <a:spAutoFit/>
      </a:bodyPr>
      <a:lstStyle>
        <a:defPPr algn="l">
          <a:defRPr dirty="0" smtClean="0"/>
        </a:defPPr>
      </a:lstStyle>
    </a:txDef>
  </a:objectDefaults>
  <a:extraClrSchemeLst/>
  <a:extLst>
    <a:ext uri="{05A4C25C-085E-4340-85A3-A5531E510DB2}">
      <thm15:themeFamily xmlns:thm15="http://schemas.microsoft.com/office/thememl/2012/main" name="CERN Corporate16-9.pptx" id="{86E68773-CEFA-BA4D-AD6B-7D2DD58A86F6}" vid="{4DAB3E11-99D4-334F-AE04-8386311CDC28}"/>
    </a:ext>
  </a:extLst>
</a:theme>
</file>

<file path=ppt/theme/theme2.xml><?xml version="1.0" encoding="utf-8"?>
<a:theme xmlns:a="http://schemas.openxmlformats.org/drawingml/2006/main" name="Content Slides - Deep Blue">
  <a:themeElements>
    <a:clrScheme name="FFC">
      <a:dk1>
        <a:srgbClr val="0F124A"/>
      </a:dk1>
      <a:lt1>
        <a:srgbClr val="FFFFFF"/>
      </a:lt1>
      <a:dk2>
        <a:srgbClr val="0000FF"/>
      </a:dk2>
      <a:lt2>
        <a:srgbClr val="FFFFFF"/>
      </a:lt2>
      <a:accent1>
        <a:srgbClr val="0000FF"/>
      </a:accent1>
      <a:accent2>
        <a:srgbClr val="E8FF2E"/>
      </a:accent2>
      <a:accent3>
        <a:srgbClr val="8F3DFF"/>
      </a:accent3>
      <a:accent4>
        <a:srgbClr val="40C245"/>
      </a:accent4>
      <a:accent5>
        <a:srgbClr val="FF4A29"/>
      </a:accent5>
      <a:accent6>
        <a:srgbClr val="0F124A"/>
      </a:accent6>
      <a:hlink>
        <a:srgbClr val="000000"/>
      </a:hlink>
      <a:folHlink>
        <a:srgbClr val="000000"/>
      </a:folHlink>
    </a:clrScheme>
    <a:fontScheme name="FCC">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noFill/>
        <a:ln w="31750">
          <a:solidFill>
            <a:schemeClr val="accent1"/>
          </a:solid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9525" cap="flat" cmpd="sng" algn="ctr">
          <a:solidFill>
            <a:schemeClr val="dk1"/>
          </a:solidFill>
          <a:prstDash val="dash"/>
          <a:round/>
          <a:headEnd type="none" w="med" len="med"/>
          <a:tailEnd type="none" w="med" len="med"/>
        </a:ln>
      </a:spPr>
      <a:bodyPr/>
      <a:lstStyle/>
      <a:style>
        <a:lnRef idx="0">
          <a:scrgbClr r="0" g="0" b="0"/>
        </a:lnRef>
        <a:fillRef idx="0">
          <a:scrgbClr r="0" g="0" b="0"/>
        </a:fillRef>
        <a:effectRef idx="0">
          <a:scrgbClr r="0" g="0" b="0"/>
        </a:effectRef>
        <a:fontRef idx="minor">
          <a:schemeClr val="tx1"/>
        </a:fontRef>
      </a:style>
    </a:lnDef>
    <a:txDef>
      <a:spPr>
        <a:noFill/>
      </a:spPr>
      <a:bodyPr wrap="square" rtlCol="0">
        <a:spAutoFit/>
      </a:bodyPr>
      <a:lstStyle>
        <a:defPPr algn="l">
          <a:lnSpc>
            <a:spcPts val="3700"/>
          </a:lnSpc>
          <a:defRPr sz="3000" dirty="0"/>
        </a:defPPr>
      </a:lstStyle>
    </a:txDef>
  </a:objectDefaults>
  <a:extraClrSchemeLst/>
  <a:extLst>
    <a:ext uri="{05A4C25C-085E-4340-85A3-A5531E510DB2}">
      <thm15:themeFamily xmlns:thm15="http://schemas.microsoft.com/office/thememl/2012/main" name="PPT-FCC-template.potx" id="{61BC17D5-F2D1-4022-BE42-46346C78B90B}" vid="{3E267973-3E95-4F95-9FE4-94A439BD0280}"/>
    </a:ext>
  </a:extLst>
</a:theme>
</file>

<file path=ppt/theme/theme3.xml><?xml version="1.0" encoding="utf-8"?>
<a:theme xmlns:a="http://schemas.openxmlformats.org/drawingml/2006/main" name="CERNCorporate16-9">
  <a:themeElements>
    <a:clrScheme name="CERN_HSE_colors">
      <a:dk1>
        <a:srgbClr val="0055A0"/>
      </a:dk1>
      <a:lt1>
        <a:srgbClr val="FFFFFF"/>
      </a:lt1>
      <a:dk2>
        <a:srgbClr val="1C8DCD"/>
      </a:dk2>
      <a:lt2>
        <a:srgbClr val="E7E6E6"/>
      </a:lt2>
      <a:accent1>
        <a:srgbClr val="1C998E"/>
      </a:accent1>
      <a:accent2>
        <a:srgbClr val="418AC5"/>
      </a:accent2>
      <a:accent3>
        <a:srgbClr val="5EC135"/>
      </a:accent3>
      <a:accent4>
        <a:srgbClr val="E8BE28"/>
      </a:accent4>
      <a:accent5>
        <a:srgbClr val="A0252B"/>
      </a:accent5>
      <a:accent6>
        <a:srgbClr val="1A4670"/>
      </a:accent6>
      <a:hlink>
        <a:srgbClr val="1C998E"/>
      </a:hlink>
      <a:folHlink>
        <a:srgbClr val="00CEBF"/>
      </a:folHlink>
    </a:clrScheme>
    <a:fontScheme name="Custom 2">
      <a:majorFont>
        <a:latin typeface="Segoe UI"/>
        <a:ea typeface=""/>
        <a:cs typeface=""/>
      </a:majorFont>
      <a:minorFont>
        <a:latin typeface="Segoe UI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ERN_HSE.potx" id="{841DCAEE-5DAD-4E72-AC6C-2C4A54B657D8}" vid="{8F3FBE16-54EC-4D94-B216-CB2703F7C0AA}"/>
    </a:ext>
  </a:extLst>
</a:theme>
</file>

<file path=ppt/theme/theme4.xml><?xml version="1.0" encoding="utf-8"?>
<a:theme xmlns:a="http://schemas.openxmlformats.org/drawingml/2006/main" name="6_Office Theme">
  <a:themeElements>
    <a:clrScheme name="CERN">
      <a:dk1>
        <a:srgbClr val="0033A0"/>
      </a:dk1>
      <a:lt1>
        <a:srgbClr val="FFFFFF"/>
      </a:lt1>
      <a:dk2>
        <a:srgbClr val="2F2F2F"/>
      </a:dk2>
      <a:lt2>
        <a:srgbClr val="F8F8F8"/>
      </a:lt2>
      <a:accent1>
        <a:srgbClr val="0033A0"/>
      </a:accent1>
      <a:accent2>
        <a:srgbClr val="61C4D3"/>
      </a:accent2>
      <a:accent3>
        <a:srgbClr val="E15E32"/>
      </a:accent3>
      <a:accent4>
        <a:srgbClr val="BEBECB"/>
      </a:accent4>
      <a:accent5>
        <a:srgbClr val="6E2466"/>
      </a:accent5>
      <a:accent6>
        <a:srgbClr val="1C446A"/>
      </a:accent6>
      <a:hlink>
        <a:srgbClr val="6D2466"/>
      </a:hlink>
      <a:folHlink>
        <a:srgbClr val="61C4D3"/>
      </a:folHlink>
    </a:clrScheme>
    <a:fontScheme name="CER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lIns="0" tIns="0" rIns="0" bIns="0" rtlCol="0">
        <a:spAutoFit/>
      </a:bodyPr>
      <a:lstStyle>
        <a:defPPr algn="l">
          <a:defRPr dirty="0" smtClean="0"/>
        </a:defPPr>
      </a:lstStyle>
    </a:txDef>
  </a:objectDefaults>
  <a:extraClrSchemeLst/>
  <a:extLst>
    <a:ext uri="{05A4C25C-085E-4340-85A3-A5531E510DB2}">
      <thm15:themeFamily xmlns:thm15="http://schemas.microsoft.com/office/thememl/2012/main" name="CERN Corporate16-9.pptx" id="{86E68773-CEFA-BA4D-AD6B-7D2DD58A86F6}" vid="{4DAB3E11-99D4-334F-AE04-8386311CDC28}"/>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2776</TotalTime>
  <Words>4412</Words>
  <Application>Microsoft Office PowerPoint</Application>
  <PresentationFormat>Widescreen</PresentationFormat>
  <Paragraphs>573</Paragraphs>
  <Slides>57</Slides>
  <Notes>10</Notes>
  <HiddenSlides>0</HiddenSlides>
  <MMClips>0</MMClips>
  <ScaleCrop>false</ScaleCrop>
  <HeadingPairs>
    <vt:vector size="6" baseType="variant">
      <vt:variant>
        <vt:lpstr>Fonts Used</vt:lpstr>
      </vt:variant>
      <vt:variant>
        <vt:i4>18</vt:i4>
      </vt:variant>
      <vt:variant>
        <vt:lpstr>Theme</vt:lpstr>
      </vt:variant>
      <vt:variant>
        <vt:i4>4</vt:i4>
      </vt:variant>
      <vt:variant>
        <vt:lpstr>Slide Titles</vt:lpstr>
      </vt:variant>
      <vt:variant>
        <vt:i4>57</vt:i4>
      </vt:variant>
    </vt:vector>
  </HeadingPairs>
  <TitlesOfParts>
    <vt:vector size="79" baseType="lpstr">
      <vt:lpstr>Aptos</vt:lpstr>
      <vt:lpstr>Aptos Narrow</vt:lpstr>
      <vt:lpstr>Arial</vt:lpstr>
      <vt:lpstr>Arial Narrow</vt:lpstr>
      <vt:lpstr>Calibri</vt:lpstr>
      <vt:lpstr>Comic Sans MS</vt:lpstr>
      <vt:lpstr>Corbel</vt:lpstr>
      <vt:lpstr>Franklin Gothic Heavy</vt:lpstr>
      <vt:lpstr>Merriweather Sans</vt:lpstr>
      <vt:lpstr>Montserrat</vt:lpstr>
      <vt:lpstr>Myriad Pro Semibold</vt:lpstr>
      <vt:lpstr>Segoe UI</vt:lpstr>
      <vt:lpstr>Segoe UI Light</vt:lpstr>
      <vt:lpstr>Source Sans Pro</vt:lpstr>
      <vt:lpstr>Source Sans Pro Web</vt:lpstr>
      <vt:lpstr>Symbol</vt:lpstr>
      <vt:lpstr>Tahoma</vt:lpstr>
      <vt:lpstr>Wingdings</vt:lpstr>
      <vt:lpstr>1_Office Theme</vt:lpstr>
      <vt:lpstr>Content Slides - Deep Blue</vt:lpstr>
      <vt:lpstr>CERNCorporate16-9</vt:lpstr>
      <vt:lpstr>6_Office Theme</vt:lpstr>
      <vt:lpstr>Sustainability at CERN now and future</vt:lpstr>
      <vt:lpstr>CERN and the UN Sustainable Development Goals</vt:lpstr>
      <vt:lpstr>Management Objectives 2021-2025 Commitment to SDGs</vt:lpstr>
      <vt:lpstr>Sustainable Development Goals CERN input in the process</vt:lpstr>
      <vt:lpstr>Mapping CERN contribution to the Goals</vt:lpstr>
      <vt:lpstr>Sustainability at CERN in a nutshell</vt:lpstr>
      <vt:lpstr>The three pillars of sustainabiltiy</vt:lpstr>
      <vt:lpstr>Socioeconomic impact studies in HL-LHC</vt:lpstr>
      <vt:lpstr>CERN and the Environment</vt:lpstr>
      <vt:lpstr>CERN &amp; the Environment</vt:lpstr>
      <vt:lpstr>Hermann,  TDG 19/10/2023</vt:lpstr>
      <vt:lpstr>PowerPoint Presentation</vt:lpstr>
      <vt:lpstr>Environmental report: Materiality assessment</vt:lpstr>
      <vt:lpstr>Environmental report</vt:lpstr>
      <vt:lpstr>Initiatives/panels linked  to the Environmental impact</vt:lpstr>
      <vt:lpstr>CERN Environmental Protection Steering Board</vt:lpstr>
      <vt:lpstr>CERN High priority environmental objectives – Horizon 2025</vt:lpstr>
      <vt:lpstr>High priority – Horizon 2030</vt:lpstr>
      <vt:lpstr>Energy Management  &amp; Electricity sourcing</vt:lpstr>
      <vt:lpstr>CERN’s energy consumption</vt:lpstr>
      <vt:lpstr>ISO 50001 certification </vt:lpstr>
      <vt:lpstr>Energy performance plan (2022-2026)</vt:lpstr>
      <vt:lpstr>LESS: Improved efficiency</vt:lpstr>
      <vt:lpstr>BETTER: Forecasts &amp; measures</vt:lpstr>
      <vt:lpstr>RECOVER</vt:lpstr>
      <vt:lpstr>Action plan</vt:lpstr>
      <vt:lpstr>CERN’s electricity supply</vt:lpstr>
      <vt:lpstr>PPA implementation at CERN</vt:lpstr>
      <vt:lpstr>Renewable energy</vt:lpstr>
      <vt:lpstr>EMISSIONS</vt:lpstr>
      <vt:lpstr>CO2 eq emissions</vt:lpstr>
      <vt:lpstr>Scope 1</vt:lpstr>
      <vt:lpstr>Refrigerant families and history</vt:lpstr>
      <vt:lpstr>The new detector cooling architecture </vt:lpstr>
      <vt:lpstr>SCOPE 3</vt:lpstr>
      <vt:lpstr>CERN and Sustainability – Responsible Procurement</vt:lpstr>
      <vt:lpstr>PowerPoint Presentation</vt:lpstr>
      <vt:lpstr>Lifecycle assessment</vt:lpstr>
      <vt:lpstr>CERN and Sustainability</vt:lpstr>
      <vt:lpstr>Examples: CLIC, ILC and FCC tunnels</vt:lpstr>
      <vt:lpstr>New Technologies</vt:lpstr>
      <vt:lpstr>Superconductivity: High Field Magnets</vt:lpstr>
      <vt:lpstr>HTS is the future?</vt:lpstr>
      <vt:lpstr>New Technologies for sustainability - metamaterials</vt:lpstr>
      <vt:lpstr>Thank you for your attention!</vt:lpstr>
      <vt:lpstr>Trainings available at CERN (if you have a CERN account…) </vt:lpstr>
      <vt:lpstr>SPARE</vt:lpstr>
      <vt:lpstr>CERN’s electricity consumption</vt:lpstr>
      <vt:lpstr>BETTER: Forecasts &amp; awareness</vt:lpstr>
      <vt:lpstr>Where/why are GHGs used at CERN?</vt:lpstr>
      <vt:lpstr>Lifecycle assessment</vt:lpstr>
      <vt:lpstr>End of Life</vt:lpstr>
      <vt:lpstr>Activation benchmarking </vt:lpstr>
      <vt:lpstr>ActiWiz</vt:lpstr>
      <vt:lpstr>PowerPoint Presentation</vt:lpstr>
      <vt:lpstr>PowerPoint Presentation</vt:lpstr>
      <vt:lpstr>Roadmap of the European Cement Producers Association (CEMBUREAU)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Lifecycle assessment    at CERN</dc:title>
  <dc:creator>Roberto Losito</dc:creator>
  <cp:lastModifiedBy>Roberto Losito</cp:lastModifiedBy>
  <cp:revision>69</cp:revision>
  <dcterms:created xsi:type="dcterms:W3CDTF">2024-09-18T13:34:22Z</dcterms:created>
  <dcterms:modified xsi:type="dcterms:W3CDTF">2024-11-26T09:23:01Z</dcterms:modified>
</cp:coreProperties>
</file>