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2" r:id="rId1"/>
  </p:sldMasterIdLst>
  <p:notesMasterIdLst>
    <p:notesMasterId r:id="rId31"/>
  </p:notesMasterIdLst>
  <p:handoutMasterIdLst>
    <p:handoutMasterId r:id="rId32"/>
  </p:handoutMasterIdLst>
  <p:sldIdLst>
    <p:sldId id="293" r:id="rId2"/>
    <p:sldId id="580" r:id="rId3"/>
    <p:sldId id="592" r:id="rId4"/>
    <p:sldId id="589" r:id="rId5"/>
    <p:sldId id="602" r:id="rId6"/>
    <p:sldId id="603" r:id="rId7"/>
    <p:sldId id="594" r:id="rId8"/>
    <p:sldId id="593" r:id="rId9"/>
    <p:sldId id="590" r:id="rId10"/>
    <p:sldId id="591" r:id="rId11"/>
    <p:sldId id="533" r:id="rId12"/>
    <p:sldId id="557" r:id="rId13"/>
    <p:sldId id="562" r:id="rId14"/>
    <p:sldId id="566" r:id="rId15"/>
    <p:sldId id="567" r:id="rId16"/>
    <p:sldId id="568" r:id="rId17"/>
    <p:sldId id="569" r:id="rId18"/>
    <p:sldId id="570" r:id="rId19"/>
    <p:sldId id="572" r:id="rId20"/>
    <p:sldId id="604" r:id="rId21"/>
    <p:sldId id="596" r:id="rId22"/>
    <p:sldId id="595" r:id="rId23"/>
    <p:sldId id="597" r:id="rId24"/>
    <p:sldId id="598" r:id="rId25"/>
    <p:sldId id="599" r:id="rId26"/>
    <p:sldId id="600" r:id="rId27"/>
    <p:sldId id="579" r:id="rId28"/>
    <p:sldId id="565" r:id="rId29"/>
    <p:sldId id="584" r:id="rId30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800" b="1" kern="1200">
        <a:solidFill>
          <a:schemeClr val="accent1"/>
        </a:solidFill>
        <a:latin typeface="Trebuchet MS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chemeClr val="accent1"/>
        </a:solidFill>
        <a:latin typeface="Trebuchet MS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chemeClr val="accent1"/>
        </a:solidFill>
        <a:latin typeface="Trebuchet MS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chemeClr val="accent1"/>
        </a:solidFill>
        <a:latin typeface="Trebuchet MS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chemeClr val="accent1"/>
        </a:solidFill>
        <a:latin typeface="Trebuchet MS" charset="0"/>
        <a:ea typeface="Arial" charset="0"/>
        <a:cs typeface="Arial" charset="0"/>
      </a:defRPr>
    </a:lvl5pPr>
    <a:lvl6pPr marL="2286000" algn="l" defTabSz="457200" rtl="0" eaLnBrk="1" latinLnBrk="0" hangingPunct="1">
      <a:defRPr sz="2800" b="1" kern="1200">
        <a:solidFill>
          <a:schemeClr val="accent1"/>
        </a:solidFill>
        <a:latin typeface="Trebuchet MS" charset="0"/>
        <a:ea typeface="Arial" charset="0"/>
        <a:cs typeface="Arial" charset="0"/>
      </a:defRPr>
    </a:lvl6pPr>
    <a:lvl7pPr marL="2743200" algn="l" defTabSz="457200" rtl="0" eaLnBrk="1" latinLnBrk="0" hangingPunct="1">
      <a:defRPr sz="2800" b="1" kern="1200">
        <a:solidFill>
          <a:schemeClr val="accent1"/>
        </a:solidFill>
        <a:latin typeface="Trebuchet MS" charset="0"/>
        <a:ea typeface="Arial" charset="0"/>
        <a:cs typeface="Arial" charset="0"/>
      </a:defRPr>
    </a:lvl7pPr>
    <a:lvl8pPr marL="3200400" algn="l" defTabSz="457200" rtl="0" eaLnBrk="1" latinLnBrk="0" hangingPunct="1">
      <a:defRPr sz="2800" b="1" kern="1200">
        <a:solidFill>
          <a:schemeClr val="accent1"/>
        </a:solidFill>
        <a:latin typeface="Trebuchet MS" charset="0"/>
        <a:ea typeface="Arial" charset="0"/>
        <a:cs typeface="Arial" charset="0"/>
      </a:defRPr>
    </a:lvl8pPr>
    <a:lvl9pPr marL="3657600" algn="l" defTabSz="457200" rtl="0" eaLnBrk="1" latinLnBrk="0" hangingPunct="1">
      <a:defRPr sz="2800" b="1" kern="1200">
        <a:solidFill>
          <a:schemeClr val="accent1"/>
        </a:solidFill>
        <a:latin typeface="Trebuchet MS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162" userDrawn="1">
          <p15:clr>
            <a:srgbClr val="A4A3A4"/>
          </p15:clr>
        </p15:guide>
        <p15:guide id="2" pos="15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2E2"/>
    <a:srgbClr val="9A846D"/>
    <a:srgbClr val="7C7C7C"/>
    <a:srgbClr val="D451FF"/>
    <a:srgbClr val="FFAE35"/>
    <a:srgbClr val="5DBE5D"/>
    <a:srgbClr val="35BDBE"/>
    <a:srgbClr val="0A80C4"/>
    <a:srgbClr val="5656D7"/>
    <a:srgbClr val="FFFD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9" autoAdjust="0"/>
    <p:restoredTop sz="94149" autoAdjust="0"/>
  </p:normalViewPr>
  <p:slideViewPr>
    <p:cSldViewPr snapToGrid="0">
      <p:cViewPr>
        <p:scale>
          <a:sx n="114" d="100"/>
          <a:sy n="114" d="100"/>
        </p:scale>
        <p:origin x="344" y="376"/>
      </p:cViewPr>
      <p:guideLst>
        <p:guide orient="horz" pos="1162"/>
        <p:guide pos="15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4752"/>
    </p:cViewPr>
  </p:sorterViewPr>
  <p:notesViewPr>
    <p:cSldViewPr snapToGrid="0">
      <p:cViewPr varScale="1">
        <p:scale>
          <a:sx n="90" d="100"/>
          <a:sy n="90" d="100"/>
        </p:scale>
        <p:origin x="2328" y="21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EFCD32-6FD5-B74E-8964-4938957978FD}" type="doc">
      <dgm:prSet loTypeId="urn:microsoft.com/office/officeart/2005/8/layout/process1" loCatId="process" qsTypeId="urn:microsoft.com/office/officeart/2005/8/quickstyle/3d3" qsCatId="3D" csTypeId="urn:microsoft.com/office/officeart/2005/8/colors/accent1_2" csCatId="accent1" phldr="1"/>
      <dgm:spPr/>
    </dgm:pt>
    <dgm:pt modelId="{CB5AE7E0-3A8B-8542-9007-B48EBF34C6ED}">
      <dgm:prSet phldrT="[Text]" custT="1"/>
      <dgm:spPr/>
      <dgm:t>
        <a:bodyPr/>
        <a:lstStyle/>
        <a:p>
          <a:r>
            <a:rPr lang="en-GB" sz="1200">
              <a:solidFill>
                <a:srgbClr val="C00000"/>
              </a:solidFill>
            </a:rPr>
            <a:t>Define different nodes (specific x86 and ARM types) and form a compute cluster </a:t>
          </a:r>
          <a:endParaRPr lang="en-GB" sz="1200" dirty="0">
            <a:solidFill>
              <a:srgbClr val="C00000"/>
            </a:solidFill>
          </a:endParaRPr>
        </a:p>
      </dgm:t>
    </dgm:pt>
    <dgm:pt modelId="{EB575CD5-667D-4048-9E7B-ACF979BBBEFC}" type="parTrans" cxnId="{50D59B4C-8E91-F54B-A8A5-0A28BC70BE89}">
      <dgm:prSet/>
      <dgm:spPr/>
      <dgm:t>
        <a:bodyPr/>
        <a:lstStyle/>
        <a:p>
          <a:endParaRPr lang="en-GB"/>
        </a:p>
      </dgm:t>
    </dgm:pt>
    <dgm:pt modelId="{8737DB95-BA98-DB4F-9358-E5B6C676782D}" type="sibTrans" cxnId="{50D59B4C-8E91-F54B-A8A5-0A28BC70BE89}">
      <dgm:prSet/>
      <dgm:spPr/>
      <dgm:t>
        <a:bodyPr/>
        <a:lstStyle/>
        <a:p>
          <a:endParaRPr lang="en-GB"/>
        </a:p>
      </dgm:t>
    </dgm:pt>
    <dgm:pt modelId="{CF7760ED-606B-B94B-951D-EFCC8BD6AA74}">
      <dgm:prSet phldrT="[Text]" custT="1"/>
      <dgm:spPr/>
      <dgm:t>
        <a:bodyPr/>
        <a:lstStyle/>
        <a:p>
          <a:r>
            <a:rPr lang="en-GB" sz="1200" kern="1200" dirty="0">
              <a:solidFill>
                <a:srgbClr val="C00000"/>
              </a:solidFill>
              <a:latin typeface="Trebuchet MS"/>
              <a:ea typeface="Arial"/>
              <a:cs typeface="Arial"/>
            </a:rPr>
            <a:t>Define a job mix (length and memory requirements) and create a job scheduler</a:t>
          </a:r>
        </a:p>
      </dgm:t>
    </dgm:pt>
    <dgm:pt modelId="{899471D2-0341-FC48-AA41-FE88C0C7F270}" type="parTrans" cxnId="{29EF74AB-53FA-1E44-B457-6AF915B6D02E}">
      <dgm:prSet/>
      <dgm:spPr/>
      <dgm:t>
        <a:bodyPr/>
        <a:lstStyle/>
        <a:p>
          <a:endParaRPr lang="en-GB"/>
        </a:p>
      </dgm:t>
    </dgm:pt>
    <dgm:pt modelId="{5A7B9568-BC70-6341-B201-17C87821A5D0}" type="sibTrans" cxnId="{29EF74AB-53FA-1E44-B457-6AF915B6D02E}">
      <dgm:prSet/>
      <dgm:spPr/>
      <dgm:t>
        <a:bodyPr/>
        <a:lstStyle/>
        <a:p>
          <a:endParaRPr lang="en-GB"/>
        </a:p>
      </dgm:t>
    </dgm:pt>
    <dgm:pt modelId="{AEF1A6CC-ECC5-2C43-8BDE-BFC435694064}">
      <dgm:prSet phldrT="[Text]" custT="1"/>
      <dgm:spPr/>
      <dgm:t>
        <a:bodyPr/>
        <a:lstStyle/>
        <a:p>
          <a:r>
            <a:rPr lang="en-GB" sz="1200" kern="1200" dirty="0">
              <a:solidFill>
                <a:srgbClr val="C00000"/>
              </a:solidFill>
              <a:latin typeface="Trebuchet MS"/>
              <a:ea typeface="Arial"/>
              <a:cs typeface="Arial"/>
            </a:rPr>
            <a:t>Step through a year of carbon-intensity data, running cluster in chosen mode</a:t>
          </a:r>
        </a:p>
      </dgm:t>
    </dgm:pt>
    <dgm:pt modelId="{71EF65AA-5E0E-1143-A57E-F49A6E076E72}" type="parTrans" cxnId="{1B3E0A01-6FE0-7347-AB6E-66CB36273CAC}">
      <dgm:prSet/>
      <dgm:spPr/>
      <dgm:t>
        <a:bodyPr/>
        <a:lstStyle/>
        <a:p>
          <a:endParaRPr lang="en-GB"/>
        </a:p>
      </dgm:t>
    </dgm:pt>
    <dgm:pt modelId="{E2F65F0E-0C9B-5048-B373-00AA4D7D4B8B}" type="sibTrans" cxnId="{1B3E0A01-6FE0-7347-AB6E-66CB36273CAC}">
      <dgm:prSet/>
      <dgm:spPr/>
      <dgm:t>
        <a:bodyPr/>
        <a:lstStyle/>
        <a:p>
          <a:endParaRPr lang="en-GB"/>
        </a:p>
      </dgm:t>
    </dgm:pt>
    <dgm:pt modelId="{74395B96-E788-1549-B25F-B0560BA5AD0E}">
      <dgm:prSet custT="1"/>
      <dgm:spPr/>
      <dgm:t>
        <a:bodyPr/>
        <a:lstStyle/>
        <a:p>
          <a:pPr algn="ctr"/>
          <a:r>
            <a:rPr lang="en-GB" sz="1200" u="sng" kern="1200" dirty="0">
              <a:solidFill>
                <a:srgbClr val="C00000"/>
              </a:solidFill>
              <a:latin typeface="Trebuchet MS"/>
              <a:ea typeface="Arial"/>
              <a:cs typeface="Arial"/>
            </a:rPr>
            <a:t>Output</a:t>
          </a:r>
        </a:p>
        <a:p>
          <a:pPr algn="l"/>
          <a:r>
            <a:rPr lang="en-GB" sz="1200" u="none" kern="1200" dirty="0">
              <a:solidFill>
                <a:srgbClr val="C00000"/>
              </a:solidFill>
              <a:latin typeface="Trebuchet MS"/>
              <a:ea typeface="Arial"/>
              <a:cs typeface="Arial"/>
            </a:rPr>
            <a:t>- Jobs run</a:t>
          </a:r>
        </a:p>
        <a:p>
          <a:pPr algn="l"/>
          <a:r>
            <a:rPr lang="en-GB" sz="1200" u="none" kern="1200" dirty="0">
              <a:solidFill>
                <a:srgbClr val="C00000"/>
              </a:solidFill>
              <a:latin typeface="Trebuchet MS"/>
              <a:ea typeface="Arial"/>
              <a:cs typeface="Arial"/>
            </a:rPr>
            <a:t>- Energy used</a:t>
          </a:r>
        </a:p>
        <a:p>
          <a:pPr algn="l"/>
          <a:r>
            <a:rPr lang="en-GB" sz="1200" u="none" kern="1200" dirty="0">
              <a:solidFill>
                <a:srgbClr val="C00000"/>
              </a:solidFill>
              <a:latin typeface="Trebuchet MS"/>
              <a:ea typeface="Arial"/>
              <a:cs typeface="Arial"/>
            </a:rPr>
            <a:t>- Carbon produced</a:t>
          </a:r>
        </a:p>
      </dgm:t>
    </dgm:pt>
    <dgm:pt modelId="{B9BEE989-B66F-D64B-B93E-0911E659B70F}" type="parTrans" cxnId="{8FE6C1E4-D76A-A34C-96A1-C65F56798B73}">
      <dgm:prSet/>
      <dgm:spPr/>
      <dgm:t>
        <a:bodyPr/>
        <a:lstStyle/>
        <a:p>
          <a:endParaRPr lang="en-GB"/>
        </a:p>
      </dgm:t>
    </dgm:pt>
    <dgm:pt modelId="{838B3D53-BFE0-1845-AF8F-F368D6DB4D28}" type="sibTrans" cxnId="{8FE6C1E4-D76A-A34C-96A1-C65F56798B73}">
      <dgm:prSet/>
      <dgm:spPr/>
      <dgm:t>
        <a:bodyPr/>
        <a:lstStyle/>
        <a:p>
          <a:endParaRPr lang="en-GB"/>
        </a:p>
      </dgm:t>
    </dgm:pt>
    <dgm:pt modelId="{1D24CA4B-E271-1040-9609-4D778357D7B5}" type="pres">
      <dgm:prSet presAssocID="{04EFCD32-6FD5-B74E-8964-4938957978FD}" presName="Name0" presStyleCnt="0">
        <dgm:presLayoutVars>
          <dgm:dir/>
          <dgm:resizeHandles val="exact"/>
        </dgm:presLayoutVars>
      </dgm:prSet>
      <dgm:spPr/>
    </dgm:pt>
    <dgm:pt modelId="{C321C46F-D384-1D4C-B76E-039D1B9884B5}" type="pres">
      <dgm:prSet presAssocID="{CB5AE7E0-3A8B-8542-9007-B48EBF34C6ED}" presName="node" presStyleLbl="node1" presStyleIdx="0" presStyleCnt="4">
        <dgm:presLayoutVars>
          <dgm:bulletEnabled val="1"/>
        </dgm:presLayoutVars>
      </dgm:prSet>
      <dgm:spPr/>
    </dgm:pt>
    <dgm:pt modelId="{C16FC60F-8226-864C-9ED3-75FB03B5E037}" type="pres">
      <dgm:prSet presAssocID="{8737DB95-BA98-DB4F-9358-E5B6C676782D}" presName="sibTrans" presStyleLbl="sibTrans2D1" presStyleIdx="0" presStyleCnt="3"/>
      <dgm:spPr/>
    </dgm:pt>
    <dgm:pt modelId="{117678A8-38AB-4141-86F4-C52FA1EA6089}" type="pres">
      <dgm:prSet presAssocID="{8737DB95-BA98-DB4F-9358-E5B6C676782D}" presName="connectorText" presStyleLbl="sibTrans2D1" presStyleIdx="0" presStyleCnt="3"/>
      <dgm:spPr/>
    </dgm:pt>
    <dgm:pt modelId="{5FE559B4-CEE7-214D-A17F-7C263FEB7B0A}" type="pres">
      <dgm:prSet presAssocID="{CF7760ED-606B-B94B-951D-EFCC8BD6AA74}" presName="node" presStyleLbl="node1" presStyleIdx="1" presStyleCnt="4">
        <dgm:presLayoutVars>
          <dgm:bulletEnabled val="1"/>
        </dgm:presLayoutVars>
      </dgm:prSet>
      <dgm:spPr/>
    </dgm:pt>
    <dgm:pt modelId="{C58ABC42-5DDB-AF44-AEF7-554F737FE03B}" type="pres">
      <dgm:prSet presAssocID="{5A7B9568-BC70-6341-B201-17C87821A5D0}" presName="sibTrans" presStyleLbl="sibTrans2D1" presStyleIdx="1" presStyleCnt="3"/>
      <dgm:spPr/>
    </dgm:pt>
    <dgm:pt modelId="{D784CCE3-3726-AC4D-8A7F-96C260DB947A}" type="pres">
      <dgm:prSet presAssocID="{5A7B9568-BC70-6341-B201-17C87821A5D0}" presName="connectorText" presStyleLbl="sibTrans2D1" presStyleIdx="1" presStyleCnt="3"/>
      <dgm:spPr/>
    </dgm:pt>
    <dgm:pt modelId="{C0AD0718-846A-4D49-954F-EBD23EEACD28}" type="pres">
      <dgm:prSet presAssocID="{AEF1A6CC-ECC5-2C43-8BDE-BFC435694064}" presName="node" presStyleLbl="node1" presStyleIdx="2" presStyleCnt="4" custLinFactNeighborX="-2719" custLinFactNeighborY="-906">
        <dgm:presLayoutVars>
          <dgm:bulletEnabled val="1"/>
        </dgm:presLayoutVars>
      </dgm:prSet>
      <dgm:spPr/>
    </dgm:pt>
    <dgm:pt modelId="{2A55CD4F-D351-B041-8D36-C335AEDDB45F}" type="pres">
      <dgm:prSet presAssocID="{E2F65F0E-0C9B-5048-B373-00AA4D7D4B8B}" presName="sibTrans" presStyleLbl="sibTrans2D1" presStyleIdx="2" presStyleCnt="3"/>
      <dgm:spPr/>
    </dgm:pt>
    <dgm:pt modelId="{BC2CAE50-C100-3045-BA8A-CCA029C93E7E}" type="pres">
      <dgm:prSet presAssocID="{E2F65F0E-0C9B-5048-B373-00AA4D7D4B8B}" presName="connectorText" presStyleLbl="sibTrans2D1" presStyleIdx="2" presStyleCnt="3"/>
      <dgm:spPr/>
    </dgm:pt>
    <dgm:pt modelId="{6301FE62-6FA9-D440-A469-47AA73A10225}" type="pres">
      <dgm:prSet presAssocID="{74395B96-E788-1549-B25F-B0560BA5AD0E}" presName="node" presStyleLbl="node1" presStyleIdx="3" presStyleCnt="4">
        <dgm:presLayoutVars>
          <dgm:bulletEnabled val="1"/>
        </dgm:presLayoutVars>
      </dgm:prSet>
      <dgm:spPr/>
    </dgm:pt>
  </dgm:ptLst>
  <dgm:cxnLst>
    <dgm:cxn modelId="{BD5EFE00-BF44-3447-B292-0B4FDA9911E4}" type="presOf" srcId="{5A7B9568-BC70-6341-B201-17C87821A5D0}" destId="{D784CCE3-3726-AC4D-8A7F-96C260DB947A}" srcOrd="1" destOrd="0" presId="urn:microsoft.com/office/officeart/2005/8/layout/process1"/>
    <dgm:cxn modelId="{1B3E0A01-6FE0-7347-AB6E-66CB36273CAC}" srcId="{04EFCD32-6FD5-B74E-8964-4938957978FD}" destId="{AEF1A6CC-ECC5-2C43-8BDE-BFC435694064}" srcOrd="2" destOrd="0" parTransId="{71EF65AA-5E0E-1143-A57E-F49A6E076E72}" sibTransId="{E2F65F0E-0C9B-5048-B373-00AA4D7D4B8B}"/>
    <dgm:cxn modelId="{ECFDF102-A994-824C-B595-5AC1850AA30F}" type="presOf" srcId="{04EFCD32-6FD5-B74E-8964-4938957978FD}" destId="{1D24CA4B-E271-1040-9609-4D778357D7B5}" srcOrd="0" destOrd="0" presId="urn:microsoft.com/office/officeart/2005/8/layout/process1"/>
    <dgm:cxn modelId="{B8B3E70C-3A0A-5149-94EC-5EA9B7F870BC}" type="presOf" srcId="{CB5AE7E0-3A8B-8542-9007-B48EBF34C6ED}" destId="{C321C46F-D384-1D4C-B76E-039D1B9884B5}" srcOrd="0" destOrd="0" presId="urn:microsoft.com/office/officeart/2005/8/layout/process1"/>
    <dgm:cxn modelId="{4468D131-3A6D-FB4C-980C-B26ECBF73C8C}" type="presOf" srcId="{E2F65F0E-0C9B-5048-B373-00AA4D7D4B8B}" destId="{2A55CD4F-D351-B041-8D36-C335AEDDB45F}" srcOrd="0" destOrd="0" presId="urn:microsoft.com/office/officeart/2005/8/layout/process1"/>
    <dgm:cxn modelId="{00A21E35-52A5-4D47-8D75-40AC6BCBBBBA}" type="presOf" srcId="{8737DB95-BA98-DB4F-9358-E5B6C676782D}" destId="{C16FC60F-8226-864C-9ED3-75FB03B5E037}" srcOrd="0" destOrd="0" presId="urn:microsoft.com/office/officeart/2005/8/layout/process1"/>
    <dgm:cxn modelId="{50D59B4C-8E91-F54B-A8A5-0A28BC70BE89}" srcId="{04EFCD32-6FD5-B74E-8964-4938957978FD}" destId="{CB5AE7E0-3A8B-8542-9007-B48EBF34C6ED}" srcOrd="0" destOrd="0" parTransId="{EB575CD5-667D-4048-9E7B-ACF979BBBEFC}" sibTransId="{8737DB95-BA98-DB4F-9358-E5B6C676782D}"/>
    <dgm:cxn modelId="{0E5E1E79-8AB6-6948-ADA9-45EFCD81D696}" type="presOf" srcId="{8737DB95-BA98-DB4F-9358-E5B6C676782D}" destId="{117678A8-38AB-4141-86F4-C52FA1EA6089}" srcOrd="1" destOrd="0" presId="urn:microsoft.com/office/officeart/2005/8/layout/process1"/>
    <dgm:cxn modelId="{0AB4C77B-789C-164F-9E04-E932612EA552}" type="presOf" srcId="{5A7B9568-BC70-6341-B201-17C87821A5D0}" destId="{C58ABC42-5DDB-AF44-AEF7-554F737FE03B}" srcOrd="0" destOrd="0" presId="urn:microsoft.com/office/officeart/2005/8/layout/process1"/>
    <dgm:cxn modelId="{77B2D28E-A0C8-4844-8574-8214D76B20B3}" type="presOf" srcId="{CF7760ED-606B-B94B-951D-EFCC8BD6AA74}" destId="{5FE559B4-CEE7-214D-A17F-7C263FEB7B0A}" srcOrd="0" destOrd="0" presId="urn:microsoft.com/office/officeart/2005/8/layout/process1"/>
    <dgm:cxn modelId="{D272DEA5-4E6F-2741-85A3-A792C957023D}" type="presOf" srcId="{AEF1A6CC-ECC5-2C43-8BDE-BFC435694064}" destId="{C0AD0718-846A-4D49-954F-EBD23EEACD28}" srcOrd="0" destOrd="0" presId="urn:microsoft.com/office/officeart/2005/8/layout/process1"/>
    <dgm:cxn modelId="{29EF74AB-53FA-1E44-B457-6AF915B6D02E}" srcId="{04EFCD32-6FD5-B74E-8964-4938957978FD}" destId="{CF7760ED-606B-B94B-951D-EFCC8BD6AA74}" srcOrd="1" destOrd="0" parTransId="{899471D2-0341-FC48-AA41-FE88C0C7F270}" sibTransId="{5A7B9568-BC70-6341-B201-17C87821A5D0}"/>
    <dgm:cxn modelId="{6D4A7FBC-AB8F-7A4C-A176-708DE970E247}" type="presOf" srcId="{E2F65F0E-0C9B-5048-B373-00AA4D7D4B8B}" destId="{BC2CAE50-C100-3045-BA8A-CCA029C93E7E}" srcOrd="1" destOrd="0" presId="urn:microsoft.com/office/officeart/2005/8/layout/process1"/>
    <dgm:cxn modelId="{A5A9DBCE-6EDD-4E4F-BCF0-4636F42DE0ED}" type="presOf" srcId="{74395B96-E788-1549-B25F-B0560BA5AD0E}" destId="{6301FE62-6FA9-D440-A469-47AA73A10225}" srcOrd="0" destOrd="0" presId="urn:microsoft.com/office/officeart/2005/8/layout/process1"/>
    <dgm:cxn modelId="{8FE6C1E4-D76A-A34C-96A1-C65F56798B73}" srcId="{04EFCD32-6FD5-B74E-8964-4938957978FD}" destId="{74395B96-E788-1549-B25F-B0560BA5AD0E}" srcOrd="3" destOrd="0" parTransId="{B9BEE989-B66F-D64B-B93E-0911E659B70F}" sibTransId="{838B3D53-BFE0-1845-AF8F-F368D6DB4D28}"/>
    <dgm:cxn modelId="{D9BCD882-BDE0-B245-9F25-A59A202F08BE}" type="presParOf" srcId="{1D24CA4B-E271-1040-9609-4D778357D7B5}" destId="{C321C46F-D384-1D4C-B76E-039D1B9884B5}" srcOrd="0" destOrd="0" presId="urn:microsoft.com/office/officeart/2005/8/layout/process1"/>
    <dgm:cxn modelId="{85E1F5E4-93BA-3E40-84D3-AA43B0B679B8}" type="presParOf" srcId="{1D24CA4B-E271-1040-9609-4D778357D7B5}" destId="{C16FC60F-8226-864C-9ED3-75FB03B5E037}" srcOrd="1" destOrd="0" presId="urn:microsoft.com/office/officeart/2005/8/layout/process1"/>
    <dgm:cxn modelId="{F3B52A19-E87B-B74D-8997-ED7A8DA55474}" type="presParOf" srcId="{C16FC60F-8226-864C-9ED3-75FB03B5E037}" destId="{117678A8-38AB-4141-86F4-C52FA1EA6089}" srcOrd="0" destOrd="0" presId="urn:microsoft.com/office/officeart/2005/8/layout/process1"/>
    <dgm:cxn modelId="{1AA659C3-BDDE-9F4D-956C-5B7E89ACF098}" type="presParOf" srcId="{1D24CA4B-E271-1040-9609-4D778357D7B5}" destId="{5FE559B4-CEE7-214D-A17F-7C263FEB7B0A}" srcOrd="2" destOrd="0" presId="urn:microsoft.com/office/officeart/2005/8/layout/process1"/>
    <dgm:cxn modelId="{DD2B5C80-8A35-5246-9A28-EAD9A0A41B95}" type="presParOf" srcId="{1D24CA4B-E271-1040-9609-4D778357D7B5}" destId="{C58ABC42-5DDB-AF44-AEF7-554F737FE03B}" srcOrd="3" destOrd="0" presId="urn:microsoft.com/office/officeart/2005/8/layout/process1"/>
    <dgm:cxn modelId="{A8881E51-CCDA-9E41-9B0C-6FF507EAD13D}" type="presParOf" srcId="{C58ABC42-5DDB-AF44-AEF7-554F737FE03B}" destId="{D784CCE3-3726-AC4D-8A7F-96C260DB947A}" srcOrd="0" destOrd="0" presId="urn:microsoft.com/office/officeart/2005/8/layout/process1"/>
    <dgm:cxn modelId="{F427A205-18F4-0C4B-A675-345AAD373E61}" type="presParOf" srcId="{1D24CA4B-E271-1040-9609-4D778357D7B5}" destId="{C0AD0718-846A-4D49-954F-EBD23EEACD28}" srcOrd="4" destOrd="0" presId="urn:microsoft.com/office/officeart/2005/8/layout/process1"/>
    <dgm:cxn modelId="{9CDF4679-7A70-7446-81F8-C593A10A95F1}" type="presParOf" srcId="{1D24CA4B-E271-1040-9609-4D778357D7B5}" destId="{2A55CD4F-D351-B041-8D36-C335AEDDB45F}" srcOrd="5" destOrd="0" presId="urn:microsoft.com/office/officeart/2005/8/layout/process1"/>
    <dgm:cxn modelId="{4270181D-92E5-174B-B934-8672029D1919}" type="presParOf" srcId="{2A55CD4F-D351-B041-8D36-C335AEDDB45F}" destId="{BC2CAE50-C100-3045-BA8A-CCA029C93E7E}" srcOrd="0" destOrd="0" presId="urn:microsoft.com/office/officeart/2005/8/layout/process1"/>
    <dgm:cxn modelId="{9F6382C4-37F6-B34B-924B-F4FA9C983A2A}" type="presParOf" srcId="{1D24CA4B-E271-1040-9609-4D778357D7B5}" destId="{6301FE62-6FA9-D440-A469-47AA73A10225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21C46F-D384-1D4C-B76E-039D1B9884B5}">
      <dsp:nvSpPr>
        <dsp:cNvPr id="0" name=""/>
        <dsp:cNvSpPr/>
      </dsp:nvSpPr>
      <dsp:spPr>
        <a:xfrm>
          <a:off x="3394" y="392703"/>
          <a:ext cx="1484175" cy="1130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solidFill>
                <a:srgbClr val="C00000"/>
              </a:solidFill>
            </a:rPr>
            <a:t>Define different nodes (specific x86 and ARM types) and form a compute cluster </a:t>
          </a:r>
          <a:endParaRPr lang="en-GB" sz="1200" kern="1200" dirty="0">
            <a:solidFill>
              <a:srgbClr val="C00000"/>
            </a:solidFill>
          </a:endParaRPr>
        </a:p>
      </dsp:txBody>
      <dsp:txXfrm>
        <a:off x="36506" y="425815"/>
        <a:ext cx="1417951" cy="1064300"/>
      </dsp:txXfrm>
    </dsp:sp>
    <dsp:sp modelId="{C16FC60F-8226-864C-9ED3-75FB03B5E037}">
      <dsp:nvSpPr>
        <dsp:cNvPr id="0" name=""/>
        <dsp:cNvSpPr/>
      </dsp:nvSpPr>
      <dsp:spPr>
        <a:xfrm>
          <a:off x="1635987" y="773927"/>
          <a:ext cx="314645" cy="3680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1635987" y="847542"/>
        <a:ext cx="220252" cy="220845"/>
      </dsp:txXfrm>
    </dsp:sp>
    <dsp:sp modelId="{5FE559B4-CEE7-214D-A17F-7C263FEB7B0A}">
      <dsp:nvSpPr>
        <dsp:cNvPr id="0" name=""/>
        <dsp:cNvSpPr/>
      </dsp:nvSpPr>
      <dsp:spPr>
        <a:xfrm>
          <a:off x="2081240" y="392703"/>
          <a:ext cx="1484175" cy="1130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srgbClr val="C00000"/>
              </a:solidFill>
              <a:latin typeface="Trebuchet MS"/>
              <a:ea typeface="Arial"/>
              <a:cs typeface="Arial"/>
            </a:rPr>
            <a:t>Define a job mix (length and memory requirements) and create a job scheduler</a:t>
          </a:r>
        </a:p>
      </dsp:txBody>
      <dsp:txXfrm>
        <a:off x="2114352" y="425815"/>
        <a:ext cx="1417951" cy="1064300"/>
      </dsp:txXfrm>
    </dsp:sp>
    <dsp:sp modelId="{C58ABC42-5DDB-AF44-AEF7-554F737FE03B}">
      <dsp:nvSpPr>
        <dsp:cNvPr id="0" name=""/>
        <dsp:cNvSpPr/>
      </dsp:nvSpPr>
      <dsp:spPr>
        <a:xfrm rot="21582921">
          <a:off x="3709796" y="768763"/>
          <a:ext cx="306093" cy="3680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3709797" y="842606"/>
        <a:ext cx="214265" cy="220845"/>
      </dsp:txXfrm>
    </dsp:sp>
    <dsp:sp modelId="{C0AD0718-846A-4D49-954F-EBD23EEACD28}">
      <dsp:nvSpPr>
        <dsp:cNvPr id="0" name=""/>
        <dsp:cNvSpPr/>
      </dsp:nvSpPr>
      <dsp:spPr>
        <a:xfrm>
          <a:off x="4142944" y="382460"/>
          <a:ext cx="1484175" cy="1130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srgbClr val="C00000"/>
              </a:solidFill>
              <a:latin typeface="Trebuchet MS"/>
              <a:ea typeface="Arial"/>
              <a:cs typeface="Arial"/>
            </a:rPr>
            <a:t>Step through a year of carbon-intensity data, running cluster in chosen mode</a:t>
          </a:r>
        </a:p>
      </dsp:txBody>
      <dsp:txXfrm>
        <a:off x="4176056" y="415572"/>
        <a:ext cx="1417951" cy="1064300"/>
      </dsp:txXfrm>
    </dsp:sp>
    <dsp:sp modelId="{2A55CD4F-D351-B041-8D36-C335AEDDB45F}">
      <dsp:nvSpPr>
        <dsp:cNvPr id="0" name=""/>
        <dsp:cNvSpPr/>
      </dsp:nvSpPr>
      <dsp:spPr>
        <a:xfrm rot="16815">
          <a:off x="5779571" y="768851"/>
          <a:ext cx="323204" cy="3680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5779572" y="842229"/>
        <a:ext cx="226243" cy="220845"/>
      </dsp:txXfrm>
    </dsp:sp>
    <dsp:sp modelId="{6301FE62-6FA9-D440-A469-47AA73A10225}">
      <dsp:nvSpPr>
        <dsp:cNvPr id="0" name=""/>
        <dsp:cNvSpPr/>
      </dsp:nvSpPr>
      <dsp:spPr>
        <a:xfrm>
          <a:off x="6236932" y="392703"/>
          <a:ext cx="1484175" cy="1130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u="sng" kern="1200" dirty="0">
              <a:solidFill>
                <a:srgbClr val="C00000"/>
              </a:solidFill>
              <a:latin typeface="Trebuchet MS"/>
              <a:ea typeface="Arial"/>
              <a:cs typeface="Arial"/>
            </a:rPr>
            <a:t>Output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u="none" kern="1200" dirty="0">
              <a:solidFill>
                <a:srgbClr val="C00000"/>
              </a:solidFill>
              <a:latin typeface="Trebuchet MS"/>
              <a:ea typeface="Arial"/>
              <a:cs typeface="Arial"/>
            </a:rPr>
            <a:t>- Jobs run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u="none" kern="1200" dirty="0">
              <a:solidFill>
                <a:srgbClr val="C00000"/>
              </a:solidFill>
              <a:latin typeface="Trebuchet MS"/>
              <a:ea typeface="Arial"/>
              <a:cs typeface="Arial"/>
            </a:rPr>
            <a:t>- Energy used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u="none" kern="1200" dirty="0">
              <a:solidFill>
                <a:srgbClr val="C00000"/>
              </a:solidFill>
              <a:latin typeface="Trebuchet MS"/>
              <a:ea typeface="Arial"/>
              <a:cs typeface="Arial"/>
            </a:rPr>
            <a:t>- Carbon produced</a:t>
          </a:r>
        </a:p>
      </dsp:txBody>
      <dsp:txXfrm>
        <a:off x="6270044" y="425815"/>
        <a:ext cx="1417951" cy="10643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solidFill>
                  <a:schemeClr val="tx1"/>
                </a:solidFill>
                <a:latin typeface="Times" pitchFamily="-108" charset="0"/>
                <a:ea typeface="Arial" pitchFamily="-108" charset="0"/>
                <a:cs typeface="Arial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" pitchFamily="-108" charset="0"/>
                <a:ea typeface="Arial" pitchFamily="-108" charset="0"/>
                <a:cs typeface="Arial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78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solidFill>
                  <a:schemeClr val="tx1"/>
                </a:solidFill>
                <a:latin typeface="Times" pitchFamily="-108" charset="0"/>
                <a:ea typeface="Arial" pitchFamily="-108" charset="0"/>
                <a:cs typeface="Arial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78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" pitchFamily="-108" charset="0"/>
                <a:ea typeface="Arial" pitchFamily="-108" charset="0"/>
                <a:cs typeface="Arial" pitchFamily="-108" charset="0"/>
              </a:defRPr>
            </a:lvl1pPr>
          </a:lstStyle>
          <a:p>
            <a:pPr>
              <a:defRPr/>
            </a:pPr>
            <a:fld id="{95C8FE92-D6F1-F14A-BEB5-B895D4926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507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solidFill>
                  <a:schemeClr val="tx1"/>
                </a:solidFill>
                <a:latin typeface="Times" pitchFamily="-108" charset="0"/>
                <a:ea typeface="Arial" pitchFamily="-108" charset="0"/>
                <a:cs typeface="Arial" pitchFamily="-10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" pitchFamily="-108" charset="0"/>
                <a:ea typeface="Arial" pitchFamily="-108" charset="0"/>
                <a:cs typeface="Arial" pitchFamily="-10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solidFill>
                  <a:schemeClr val="tx1"/>
                </a:solidFill>
                <a:latin typeface="Times" pitchFamily="-108" charset="0"/>
                <a:ea typeface="Arial" pitchFamily="-108" charset="0"/>
                <a:cs typeface="Arial" pitchFamily="-10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" pitchFamily="-108" charset="0"/>
                <a:ea typeface="Arial" pitchFamily="-108" charset="0"/>
                <a:cs typeface="Arial" pitchFamily="-108" charset="0"/>
              </a:defRPr>
            </a:lvl1pPr>
          </a:lstStyle>
          <a:p>
            <a:pPr>
              <a:defRPr/>
            </a:pPr>
            <a:fld id="{501C4113-2466-DC48-BAFD-35BC4AF176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1271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Arial" pitchFamily="-108" charset="0"/>
        <a:cs typeface="Arial" pitchFamily="-10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Arial" pitchFamily="-108" charset="0"/>
        <a:cs typeface="Arial" pitchFamily="-10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Arial" pitchFamily="-108" charset="0"/>
        <a:cs typeface="Arial" pitchFamily="-10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Arial" pitchFamily="-108" charset="0"/>
        <a:cs typeface="Arial" pitchFamily="-10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Arial" pitchFamily="-108" charset="0"/>
        <a:cs typeface="Arial" pitchFamily="-108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F52C9B-CB35-E842-A61D-4B6E8920D33F}" type="slidenum">
              <a:rPr lang="en-GB">
                <a:latin typeface="Times" charset="0"/>
                <a:ea typeface="Arial" charset="0"/>
                <a:cs typeface="Arial" charset="0"/>
              </a:rPr>
              <a:pPr/>
              <a:t>1</a:t>
            </a:fld>
            <a:endParaRPr lang="en-GB">
              <a:latin typeface="Times" charset="0"/>
              <a:ea typeface="Arial" charset="0"/>
              <a:cs typeface="Arial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Roadmap towards NetZero and of this talk.  First part of talk is about VOLUME.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1C4113-2466-DC48-BAFD-35BC4AF17601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176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Volume is increasing; For LHC complexity is ALSO increasing (due to pile-up) so need scales bigger than linear.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1C4113-2466-DC48-BAFD-35BC4AF17601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63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Work improving event generation single-handedly reduced ATLAS requirements (globally) by 10% (BOUNCE – doesn’t reduce present but DOES reduce future)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1C4113-2466-DC48-BAFD-35BC4AF17601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50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1C4113-2466-DC48-BAFD-35BC4AF17601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98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2023 optimism (in slide) tempered more recently by hardware prices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1C4113-2466-DC48-BAFD-35BC4AF17601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316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does this Volume translate to Energy and Carbon?   These are out-of-date and need (will be) redone. But aspiration remains – reduce carbon footprint even in the face of significantly more computing.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1C4113-2466-DC48-BAFD-35BC4AF17601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816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1C4113-2466-DC48-BAFD-35BC4AF17601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452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1C4113-2466-DC48-BAFD-35BC4AF17601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681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 userDrawn="1"/>
        </p:nvSpPr>
        <p:spPr bwMode="auto">
          <a:xfrm>
            <a:off x="7761288" y="6616700"/>
            <a:ext cx="115411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1100" b="0">
                <a:solidFill>
                  <a:schemeClr val="accent2"/>
                </a:solidFill>
                <a:latin typeface="Trebuchet MS" pitchFamily="-108" charset="0"/>
                <a:ea typeface="Arial" pitchFamily="-108" charset="0"/>
                <a:cs typeface="Arial" pitchFamily="-108" charset="0"/>
              </a:rPr>
              <a:t>Slide </a:t>
            </a:r>
            <a:endParaRPr lang="en-GB" sz="1200" b="0">
              <a:solidFill>
                <a:schemeClr val="accent2"/>
              </a:solidFill>
              <a:latin typeface="Trebuchet MS" pitchFamily="-108" charset="0"/>
              <a:ea typeface="Arial" pitchFamily="-108" charset="0"/>
              <a:cs typeface="Arial" pitchFamily="-10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Bierstadt Display" panose="020B00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3789" y="3858388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1100" b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GB"/>
              <a:t>David Britton, University of Glasgow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 eaLnBrk="0" hangingPunct="0">
              <a:defRPr sz="1100" b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US" dirty="0"/>
              <a:t>UK HEP Forum, Nov 2024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00">
                <a:latin typeface="Bierstadt Display" panose="020B00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Bierstadt Display" panose="020B0004020202020204" pitchFamily="34" charset="0"/>
              </a:defRPr>
            </a:lvl1pPr>
            <a:lvl2pPr>
              <a:defRPr>
                <a:latin typeface="Bierstadt Display" panose="020B0004020202020204" pitchFamily="34" charset="0"/>
              </a:defRPr>
            </a:lvl2pPr>
            <a:lvl3pPr>
              <a:defRPr sz="1800">
                <a:latin typeface="Bierstadt Display" panose="020B0004020202020204" pitchFamily="34" charset="0"/>
              </a:defRPr>
            </a:lvl3pPr>
            <a:lvl4pPr>
              <a:defRPr sz="1600">
                <a:latin typeface="Bierstadt Display" panose="020B0004020202020204" pitchFamily="34" charset="0"/>
              </a:defRPr>
            </a:lvl4pPr>
            <a:lvl5pPr>
              <a:defRPr sz="1400">
                <a:latin typeface="Bierstadt Display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1100" b="0">
                <a:solidFill>
                  <a:srgbClr val="00C1C3"/>
                </a:solidFill>
              </a:defRPr>
            </a:lvl1pPr>
          </a:lstStyle>
          <a:p>
            <a:pPr>
              <a:defRPr/>
            </a:pPr>
            <a:r>
              <a:rPr lang="en-GB"/>
              <a:t>David Britton, University of Glasgow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 eaLnBrk="0" hangingPunct="0">
              <a:defRPr sz="1100" b="0" dirty="0" smtClean="0">
                <a:solidFill>
                  <a:srgbClr val="00C1C3"/>
                </a:solidFill>
              </a:defRPr>
            </a:lvl1pPr>
          </a:lstStyle>
          <a:p>
            <a:pPr>
              <a:defRPr/>
            </a:pPr>
            <a:r>
              <a:rPr lang="en-US" dirty="0"/>
              <a:t>UK HEP Forum, Nov 2024</a:t>
            </a:r>
          </a:p>
        </p:txBody>
      </p:sp>
      <p:sp>
        <p:nvSpPr>
          <p:cNvPr id="4" name="Text Box 6"/>
          <p:cNvSpPr txBox="1">
            <a:spLocks noChangeArrowheads="1"/>
          </p:cNvSpPr>
          <p:nvPr userDrawn="1"/>
        </p:nvSpPr>
        <p:spPr bwMode="auto">
          <a:xfrm>
            <a:off x="7897898" y="6593257"/>
            <a:ext cx="78311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1100" b="0" dirty="0">
                <a:solidFill>
                  <a:srgbClr val="00C1C3"/>
                </a:solidFill>
                <a:latin typeface="Bierstadt Display" panose="020B0004020202020204" pitchFamily="34" charset="0"/>
                <a:ea typeface="Arial" pitchFamily="-108" charset="0"/>
                <a:cs typeface="Arial" pitchFamily="-108" charset="0"/>
              </a:rPr>
              <a:t>Slide          </a:t>
            </a:r>
            <a:endParaRPr lang="en-GB" sz="1200" b="0" dirty="0">
              <a:solidFill>
                <a:srgbClr val="00C1C3"/>
              </a:solidFill>
              <a:latin typeface="Bierstadt Display" panose="020B0004020202020204" pitchFamily="34" charset="0"/>
              <a:ea typeface="Arial" pitchFamily="-108" charset="0"/>
              <a:cs typeface="Arial" pitchFamily="-108" charset="0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4203358-E74C-8298-4A90-E82A85326F7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259580" y="6590323"/>
            <a:ext cx="658714" cy="2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rgbClr val="000090"/>
                </a:solidFill>
                <a:latin typeface="Times" pitchFamily="-108" charset="0"/>
                <a:ea typeface="Arial" pitchFamily="-108" charset="0"/>
                <a:cs typeface="Arial" pitchFamily="-10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accent1"/>
                </a:solidFill>
                <a:latin typeface="Trebuchet MS" charset="0"/>
                <a:ea typeface="Arial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accent1"/>
                </a:solidFill>
                <a:latin typeface="Trebuchet MS" charset="0"/>
                <a:ea typeface="Arial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accent1"/>
                </a:solidFill>
                <a:latin typeface="Trebuchet MS" charset="0"/>
                <a:ea typeface="Arial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accent1"/>
                </a:solidFill>
                <a:latin typeface="Trebuchet MS" charset="0"/>
                <a:ea typeface="Arial" charset="0"/>
                <a:cs typeface="Arial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accent1"/>
                </a:solidFill>
                <a:latin typeface="Trebuchet MS" charset="0"/>
                <a:ea typeface="Arial" charset="0"/>
                <a:cs typeface="Arial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accent1"/>
                </a:solidFill>
                <a:latin typeface="Trebuchet MS" charset="0"/>
                <a:ea typeface="Arial" charset="0"/>
                <a:cs typeface="Arial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accent1"/>
                </a:solidFill>
                <a:latin typeface="Trebuchet MS" charset="0"/>
                <a:ea typeface="Arial" charset="0"/>
                <a:cs typeface="Arial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accent1"/>
                </a:solidFill>
                <a:latin typeface="Trebuchet MS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fld id="{732063B0-4899-BF45-843F-9D307B5E1ABD}" type="slidenum">
              <a:rPr lang="en-US" sz="1100" smtClean="0">
                <a:solidFill>
                  <a:srgbClr val="00C1C3"/>
                </a:solidFill>
                <a:latin typeface="Bierstadt Display" panose="020B0004020202020204" pitchFamily="34" charset="0"/>
              </a:rPr>
              <a:pPr>
                <a:defRPr/>
              </a:pPr>
              <a:t>‹#›</a:t>
            </a:fld>
            <a:r>
              <a:rPr lang="en-US" sz="1100" dirty="0">
                <a:solidFill>
                  <a:srgbClr val="00C1C3"/>
                </a:solidFill>
                <a:latin typeface="Bierstadt Display" panose="020B0004020202020204" pitchFamily="34" charset="0"/>
              </a:rPr>
              <a:t> of 29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3851AB-5155-73E5-303B-23DFB469C6C6}"/>
              </a:ext>
            </a:extLst>
          </p:cNvPr>
          <p:cNvSpPr txBox="1"/>
          <p:nvPr userDrawn="1"/>
        </p:nvSpPr>
        <p:spPr>
          <a:xfrm>
            <a:off x="8731045" y="7000568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GB" sz="1800" b="0" dirty="0" err="1">
              <a:solidFill>
                <a:srgbClr val="000090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6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31116" y="95250"/>
            <a:ext cx="5410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8534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700" y="6602413"/>
            <a:ext cx="33909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100" b="0">
                <a:solidFill>
                  <a:schemeClr val="accent2"/>
                </a:solidFill>
                <a:latin typeface="Bierstadt Display" panose="020B0004020202020204" pitchFamily="34" charset="0"/>
                <a:ea typeface="Bierstadt Display" panose="020B0004020202020204" pitchFamily="34" charset="0"/>
                <a:cs typeface="Arial" pitchFamily="-108" charset="0"/>
              </a:defRPr>
            </a:lvl1pPr>
          </a:lstStyle>
          <a:p>
            <a:pPr>
              <a:defRPr/>
            </a:pPr>
            <a:r>
              <a:rPr lang="en-GB"/>
              <a:t>David Britton, University of Glasgow</a:t>
            </a:r>
            <a:endParaRPr lang="en-US" dirty="0"/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8338" y="6594475"/>
            <a:ext cx="365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100" b="0" dirty="0" smtClean="0">
                <a:solidFill>
                  <a:schemeClr val="accent2"/>
                </a:solidFill>
                <a:latin typeface="Bierstadt Display" panose="020B0004020202020204" pitchFamily="34" charset="0"/>
                <a:ea typeface="Bierstadt Display" panose="020B0004020202020204" pitchFamily="34" charset="0"/>
                <a:cs typeface="Arial" pitchFamily="-108" charset="0"/>
              </a:defRPr>
            </a:lvl1pPr>
          </a:lstStyle>
          <a:p>
            <a:pPr>
              <a:defRPr/>
            </a:pPr>
            <a:r>
              <a:rPr lang="en-US" dirty="0"/>
              <a:t>UK HEP Forum, Nov 2024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9518BA4-416D-5157-CF45-07333A8ED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64500" y="6599312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2063B0-4899-BF45-843F-9D307B5E1ABD}" type="slidenum">
              <a:rPr lang="en-US" sz="1100" smtClean="0">
                <a:latin typeface="Bierstadt Display" panose="020B0004020202020204" pitchFamily="34" charset="0"/>
              </a:rPr>
              <a:pPr>
                <a:defRPr/>
              </a:pPr>
              <a:t>‹#›</a:t>
            </a:fld>
            <a:endParaRPr lang="en-US" sz="1100" dirty="0">
              <a:latin typeface="Bierstadt Display" panose="020B00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  <p:sldLayoutId id="2147484267" r:id="rId2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0">
          <a:solidFill>
            <a:srgbClr val="FFFF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66"/>
          </a:solidFill>
          <a:latin typeface="Trebuchet MS" pitchFamily="-108" charset="0"/>
          <a:ea typeface="Arial" pitchFamily="-108" charset="0"/>
          <a:cs typeface="Arial" pitchFamily="-10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66"/>
          </a:solidFill>
          <a:latin typeface="Trebuchet MS" pitchFamily="-108" charset="0"/>
          <a:ea typeface="Arial" pitchFamily="-108" charset="0"/>
          <a:cs typeface="Arial" pitchFamily="-10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66"/>
          </a:solidFill>
          <a:latin typeface="Trebuchet MS" pitchFamily="-108" charset="0"/>
          <a:ea typeface="Arial" pitchFamily="-108" charset="0"/>
          <a:cs typeface="Arial" pitchFamily="-10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66"/>
          </a:solidFill>
          <a:latin typeface="Trebuchet MS" pitchFamily="-108" charset="0"/>
          <a:ea typeface="Arial" pitchFamily="-108" charset="0"/>
          <a:cs typeface="Arial" pitchFamily="-10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66"/>
          </a:solidFill>
          <a:latin typeface="Trebuchet MS" pitchFamily="-108" charset="0"/>
          <a:ea typeface="Arial" pitchFamily="-108" charset="0"/>
          <a:cs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66"/>
          </a:solidFill>
          <a:latin typeface="Trebuchet MS" pitchFamily="-108" charset="0"/>
          <a:ea typeface="Arial" pitchFamily="-108" charset="0"/>
          <a:cs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66"/>
          </a:solidFill>
          <a:latin typeface="Trebuchet MS" pitchFamily="-108" charset="0"/>
          <a:ea typeface="Arial" pitchFamily="-108" charset="0"/>
          <a:cs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66"/>
          </a:solidFill>
          <a:latin typeface="Trebuchet MS" pitchFamily="-108" charset="0"/>
          <a:ea typeface="Arial" pitchFamily="-108" charset="0"/>
          <a:cs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Bierstadt Display" panose="020B00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333CC"/>
          </a:solidFill>
          <a:latin typeface="Bierstadt Display" panose="020B00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rgbClr val="6666FF"/>
          </a:solidFill>
          <a:latin typeface="Bierstadt Display" panose="020B0004020202020204" pitchFamily="34" charset="0"/>
          <a:ea typeface="+mn-ea"/>
          <a:cs typeface="+mn-cs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  <a:ea typeface="+mn-ea"/>
          <a:cs typeface="+mn-cs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  <a:cs typeface="+mn-cs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  <a:cs typeface="+mn-cs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  <a:cs typeface="+mn-cs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  <a:cs typeface="+mn-cs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pe.gla.ac.uk/smartpro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onalgrideso.com/data-portal/national-carbon-intensity-forecast/national_carbon_intensity_forecast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lloyd.web.cern.ch/power/power.php?page=performance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s://indico.cern.ch/event/1377701/contributions/5902267/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arxiv.org/abs/2209.0084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4" descr="gridpp_background_landscape_lowr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273"/>
            <a:ext cx="9144000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 descr="GridPP_logo_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263" y="147638"/>
            <a:ext cx="3186112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Rectangle 8"/>
          <p:cNvSpPr>
            <a:spLocks noChangeArrowheads="1"/>
          </p:cNvSpPr>
          <p:nvPr/>
        </p:nvSpPr>
        <p:spPr bwMode="auto">
          <a:xfrm>
            <a:off x="2265363" y="6038305"/>
            <a:ext cx="68230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GB" sz="1600" b="0" dirty="0">
                <a:solidFill>
                  <a:srgbClr val="FFFF66"/>
                </a:solidFill>
                <a:latin typeface="Bierstadt Display" panose="020B0004020202020204" pitchFamily="34" charset="0"/>
              </a:rPr>
              <a:t>David Britton</a:t>
            </a:r>
            <a:br>
              <a:rPr lang="en-GB" sz="1600" b="0" dirty="0">
                <a:solidFill>
                  <a:srgbClr val="FFFF66"/>
                </a:solidFill>
                <a:latin typeface="Bierstadt Display" panose="020B0004020202020204" pitchFamily="34" charset="0"/>
              </a:rPr>
            </a:br>
            <a:r>
              <a:rPr lang="en-GB" sz="1400" b="0" dirty="0">
                <a:solidFill>
                  <a:srgbClr val="FFFF66"/>
                </a:solidFill>
                <a:latin typeface="Bierstadt Display" panose="020B0004020202020204" pitchFamily="34" charset="0"/>
              </a:rPr>
              <a:t>GridPP Project Leader</a:t>
            </a:r>
          </a:p>
          <a:p>
            <a:pPr algn="r"/>
            <a:r>
              <a:rPr lang="en-GB" sz="1400" b="0" dirty="0">
                <a:solidFill>
                  <a:srgbClr val="FFFF66"/>
                </a:solidFill>
                <a:latin typeface="Bierstadt Display" panose="020B0004020202020204" pitchFamily="34" charset="0"/>
              </a:rPr>
              <a:t>WLCG Deputy Leader</a:t>
            </a:r>
          </a:p>
        </p:txBody>
      </p:sp>
      <p:pic>
        <p:nvPicPr>
          <p:cNvPr id="10248" name="Picture 23" descr="Glasgo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2650" y="303213"/>
            <a:ext cx="144303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9" name="TextBox 10"/>
          <p:cNvSpPr txBox="1">
            <a:spLocks noChangeArrowheads="1"/>
          </p:cNvSpPr>
          <p:nvPr/>
        </p:nvSpPr>
        <p:spPr bwMode="auto">
          <a:xfrm>
            <a:off x="157163" y="5927725"/>
            <a:ext cx="20589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0" dirty="0">
                <a:solidFill>
                  <a:srgbClr val="FFFF66"/>
                </a:solidFill>
                <a:latin typeface="Bierstadt Display" panose="020B0004020202020204" pitchFamily="34" charset="0"/>
              </a:rPr>
              <a:t>UK HEP Forum</a:t>
            </a:r>
          </a:p>
          <a:p>
            <a:r>
              <a:rPr lang="en-GB" sz="1800" b="0" dirty="0" err="1">
                <a:solidFill>
                  <a:srgbClr val="FFFF66"/>
                </a:solidFill>
                <a:latin typeface="Bierstadt Display" panose="020B0004020202020204" pitchFamily="34" charset="0"/>
              </a:rPr>
              <a:t>Coseners</a:t>
            </a:r>
            <a:r>
              <a:rPr lang="en-GB" sz="1800" b="0" dirty="0">
                <a:solidFill>
                  <a:srgbClr val="FFFF66"/>
                </a:solidFill>
                <a:latin typeface="Bierstadt Display" panose="020B0004020202020204" pitchFamily="34" charset="0"/>
              </a:rPr>
              <a:t>, Abingdon</a:t>
            </a:r>
          </a:p>
          <a:p>
            <a:r>
              <a:rPr lang="en-GB" sz="1800" b="0" dirty="0">
                <a:solidFill>
                  <a:srgbClr val="FFFF66"/>
                </a:solidFill>
                <a:latin typeface="Bierstadt Display" panose="020B0004020202020204" pitchFamily="34" charset="0"/>
              </a:rPr>
              <a:t>27</a:t>
            </a:r>
            <a:r>
              <a:rPr lang="en-GB" sz="1800" b="0" baseline="30000" dirty="0">
                <a:solidFill>
                  <a:srgbClr val="FFFF66"/>
                </a:solidFill>
                <a:latin typeface="Bierstadt Display" panose="020B0004020202020204" pitchFamily="34" charset="0"/>
              </a:rPr>
              <a:t>th </a:t>
            </a:r>
            <a:r>
              <a:rPr lang="en-GB" sz="1800" b="0" dirty="0">
                <a:solidFill>
                  <a:srgbClr val="FFFF66"/>
                </a:solidFill>
                <a:latin typeface="Bierstadt Display" panose="020B0004020202020204" pitchFamily="34" charset="0"/>
              </a:rPr>
              <a:t>Nov 2024</a:t>
            </a:r>
            <a:endParaRPr lang="en-GB" sz="2000" b="0" dirty="0">
              <a:solidFill>
                <a:srgbClr val="FFFF66"/>
              </a:solidFill>
              <a:latin typeface="Bierstadt Display" panose="020B0004020202020204" pitchFamily="34" charset="0"/>
            </a:endParaRPr>
          </a:p>
          <a:p>
            <a:endParaRPr lang="en-US" sz="1800" b="0" dirty="0">
              <a:latin typeface="Bierstadt Display" panose="020B0004020202020204" pitchFamily="34" charset="0"/>
            </a:endParaRPr>
          </a:p>
        </p:txBody>
      </p:sp>
      <p:sp>
        <p:nvSpPr>
          <p:cNvPr id="10250" name="Rectangle 16" descr="Large grid"/>
          <p:cNvSpPr>
            <a:spLocks noChangeArrowheads="1"/>
          </p:cNvSpPr>
          <p:nvPr/>
        </p:nvSpPr>
        <p:spPr bwMode="auto">
          <a:xfrm>
            <a:off x="1609911" y="2541811"/>
            <a:ext cx="6246813" cy="1936750"/>
          </a:xfrm>
          <a:prstGeom prst="rect">
            <a:avLst/>
          </a:prstGeom>
          <a:pattFill prst="lgGrid">
            <a:fgClr>
              <a:schemeClr val="accent1">
                <a:alpha val="20000"/>
              </a:schemeClr>
            </a:fgClr>
            <a:bgClr>
              <a:schemeClr val="accent2">
                <a:alpha val="20000"/>
              </a:schemeClr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4400">
              <a:latin typeface="Bierstadt Display" panose="020B0004020202020204" pitchFamily="34" charset="0"/>
            </a:endParaRPr>
          </a:p>
        </p:txBody>
      </p:sp>
      <p:sp>
        <p:nvSpPr>
          <p:cNvPr id="10251" name="Text Box 18"/>
          <p:cNvSpPr txBox="1">
            <a:spLocks noChangeArrowheads="1"/>
          </p:cNvSpPr>
          <p:nvPr/>
        </p:nvSpPr>
        <p:spPr bwMode="auto">
          <a:xfrm>
            <a:off x="1287275" y="3048521"/>
            <a:ext cx="656944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5400" b="0" dirty="0">
                <a:solidFill>
                  <a:srgbClr val="FFFF66"/>
                </a:solidFill>
                <a:latin typeface="Bierstadt Display" panose="020B0004020202020204" pitchFamily="34" charset="0"/>
              </a:rPr>
              <a:t>Greening the Grid</a:t>
            </a:r>
            <a:endParaRPr lang="en-GB" sz="4400" b="0" dirty="0">
              <a:solidFill>
                <a:srgbClr val="FFFF66"/>
              </a:solidFill>
              <a:latin typeface="Bierstadt Display" panose="020B00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55390AA-2C4B-9E30-53E8-A3B2DD0B223B}"/>
              </a:ext>
            </a:extLst>
          </p:cNvPr>
          <p:cNvGrpSpPr/>
          <p:nvPr/>
        </p:nvGrpSpPr>
        <p:grpSpPr>
          <a:xfrm>
            <a:off x="165849" y="3917240"/>
            <a:ext cx="2996189" cy="2637457"/>
            <a:chOff x="165849" y="3917240"/>
            <a:chExt cx="2996189" cy="263745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00F053A-2AF0-427A-8088-87D4611C8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5849" y="4183136"/>
              <a:ext cx="2996189" cy="2118282"/>
            </a:xfrm>
            <a:prstGeom prst="rect">
              <a:avLst/>
            </a:prstGeom>
            <a:effectLst>
              <a:outerShdw blurRad="177800" dist="381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FE41A7-C8FF-F92E-0D47-B9533ABDB07E}"/>
                </a:ext>
              </a:extLst>
            </p:cNvPr>
            <p:cNvSpPr txBox="1"/>
            <p:nvPr/>
          </p:nvSpPr>
          <p:spPr>
            <a:xfrm rot="20889325">
              <a:off x="925350" y="6216143"/>
              <a:ext cx="1138838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sz="1600" b="0" dirty="0">
                  <a:solidFill>
                    <a:srgbClr val="FF0000"/>
                  </a:solidFill>
                  <a:latin typeface="Bierstadt Display" panose="020B0004020202020204" pitchFamily="34" charset="0"/>
                </a:rPr>
                <a:t>ACAT </a:t>
              </a:r>
              <a:r>
                <a:rPr lang="en-GB" sz="1600" b="0" u="sng" dirty="0">
                  <a:solidFill>
                    <a:srgbClr val="FF0000"/>
                  </a:solidFill>
                  <a:latin typeface="Bierstadt Display" panose="020B0004020202020204" pitchFamily="34" charset="0"/>
                </a:rPr>
                <a:t>2013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7725856-DF89-9EC8-809D-EDE70E6DB1B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65899" y="3917240"/>
              <a:ext cx="628870" cy="1297157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/>
              <a:tailEnd type="triangle"/>
            </a:ln>
            <a:effectLst/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0019C6C-F74B-13BF-DE79-0A73C8E65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Scope2: Newer Hardware?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1E62A6-7D18-090A-43D5-BE27D34B8A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5849" y="1666753"/>
            <a:ext cx="2996189" cy="1762247"/>
          </a:xfrm>
          <a:effectLst>
            <a:outerShdw blurRad="177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7EC15-6CC6-841F-F5FF-3DB22D4A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David Britton, University of Glasgow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B1EFD-922E-A966-F755-5541187A3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UK HEP Forum, Nov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C8B5F-EC72-D3D3-D965-BB2528AC55F3}"/>
              </a:ext>
            </a:extLst>
          </p:cNvPr>
          <p:cNvSpPr txBox="1"/>
          <p:nvPr/>
        </p:nvSpPr>
        <p:spPr>
          <a:xfrm>
            <a:off x="557426" y="2986269"/>
            <a:ext cx="2520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1" dirty="0">
                <a:solidFill>
                  <a:schemeClr val="bg2">
                    <a:lumMod val="75000"/>
                  </a:schemeClr>
                </a:solidFill>
                <a:latin typeface="Bierstadt Display" panose="020B0004020202020204" pitchFamily="34" charset="0"/>
              </a:rPr>
              <a:t>Different generations of Glasgow CPU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72715E-8691-610F-8057-D7BA625437E6}"/>
              </a:ext>
            </a:extLst>
          </p:cNvPr>
          <p:cNvSpPr txBox="1"/>
          <p:nvPr/>
        </p:nvSpPr>
        <p:spPr>
          <a:xfrm>
            <a:off x="-33600" y="3645823"/>
            <a:ext cx="34731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What about ARM (used in phones)?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57665E-0876-D3CB-BF5E-E968DA940918}"/>
              </a:ext>
            </a:extLst>
          </p:cNvPr>
          <p:cNvGrpSpPr/>
          <p:nvPr/>
        </p:nvGrpSpPr>
        <p:grpSpPr>
          <a:xfrm>
            <a:off x="2052085" y="5061997"/>
            <a:ext cx="994814" cy="321105"/>
            <a:chOff x="2052085" y="5061997"/>
            <a:chExt cx="994814" cy="32110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951D255-7328-1A10-C86F-663128428320}"/>
                </a:ext>
              </a:extLst>
            </p:cNvPr>
            <p:cNvSpPr/>
            <p:nvPr/>
          </p:nvSpPr>
          <p:spPr bwMode="auto">
            <a:xfrm>
              <a:off x="2052085" y="5078302"/>
              <a:ext cx="439838" cy="304800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Trebuchet MS" pitchFamily="-108" charset="0"/>
                <a:ea typeface="Arial" pitchFamily="-108" charset="0"/>
                <a:cs typeface="Arial" pitchFamily="-10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316F6A7-34EC-C0BE-2EAB-B722D4ADCB36}"/>
                </a:ext>
              </a:extLst>
            </p:cNvPr>
            <p:cNvSpPr/>
            <p:nvPr/>
          </p:nvSpPr>
          <p:spPr bwMode="auto">
            <a:xfrm>
              <a:off x="2607061" y="5061997"/>
              <a:ext cx="439838" cy="304800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Trebuchet MS" pitchFamily="-108" charset="0"/>
                <a:ea typeface="Arial" pitchFamily="-108" charset="0"/>
                <a:cs typeface="Arial" pitchFamily="-10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5202A97-2D00-3D34-483C-FEAD43A94190}"/>
              </a:ext>
            </a:extLst>
          </p:cNvPr>
          <p:cNvSpPr txBox="1"/>
          <p:nvPr/>
        </p:nvSpPr>
        <p:spPr>
          <a:xfrm rot="21061548">
            <a:off x="3243957" y="5173441"/>
            <a:ext cx="14868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rgbClr val="FF0000"/>
                </a:solidFill>
                <a:latin typeface="Ink Free" panose="020F0502020204030204" pitchFamily="34" charset="0"/>
                <a:cs typeface="Ink Free" panose="020F0502020204030204" pitchFamily="34" charset="0"/>
              </a:rPr>
              <a:t>ARM was SLOW but energy efficient in 2013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770B76-4275-3D6C-7519-E07AD5EFE8DE}"/>
              </a:ext>
            </a:extLst>
          </p:cNvPr>
          <p:cNvSpPr txBox="1"/>
          <p:nvPr/>
        </p:nvSpPr>
        <p:spPr>
          <a:xfrm rot="21061548">
            <a:off x="3243958" y="2204655"/>
            <a:ext cx="14868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rgbClr val="FF0000"/>
                </a:solidFill>
                <a:latin typeface="Ink Free" panose="020F0502020204030204" pitchFamily="34" charset="0"/>
                <a:cs typeface="Ink Free" panose="020F0502020204030204" pitchFamily="34" charset="0"/>
              </a:rPr>
              <a:t>Efficiency gain associated with technology step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3FF40A-929E-9A06-E0BB-7A508FA7C99E}"/>
              </a:ext>
            </a:extLst>
          </p:cNvPr>
          <p:cNvSpPr txBox="1"/>
          <p:nvPr/>
        </p:nvSpPr>
        <p:spPr>
          <a:xfrm>
            <a:off x="4779299" y="1613718"/>
            <a:ext cx="4331292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Hardware efficiency (amount of compute per watt) has improved over time.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But, noticed that this was mainly associated with step-changes in technology.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In 2022, we asked, could ARM be the next step?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ARM CPUs run a different instruction-set (non x86) so experiment code would need to be ported and validated.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From 2022, </a:t>
            </a:r>
            <a:r>
              <a:rPr lang="en-GB" sz="1800" b="0" dirty="0" err="1">
                <a:solidFill>
                  <a:srgbClr val="000090"/>
                </a:solidFill>
                <a:latin typeface="Bierstadt Display" panose="020B0004020202020204" pitchFamily="34" charset="0"/>
              </a:rPr>
              <a:t>GridPP</a:t>
            </a: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 led/pushed this agenda within WLCG with investigations at Glasgow (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(ARM is now accepted for 2025 pledges by ATLAS; other experiments soon).</a:t>
            </a:r>
          </a:p>
        </p:txBody>
      </p:sp>
    </p:spTree>
    <p:extLst>
      <p:ext uri="{BB962C8B-B14F-4D97-AF65-F5344CB8AC3E}">
        <p14:creationId xmlns:p14="http://schemas.microsoft.com/office/powerpoint/2010/main" val="23342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  <p:bldP spid="20" grpId="0"/>
      <p:bldP spid="21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BF94C-B263-2652-1DC0-69DF94BE2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Hardware Choice </a:t>
            </a:r>
            <a:br>
              <a:rPr lang="en-GB" dirty="0"/>
            </a:br>
            <a:r>
              <a:rPr lang="en-GB" dirty="0"/>
              <a:t>(</a:t>
            </a:r>
            <a:r>
              <a:rPr lang="en-GB" sz="2800" dirty="0"/>
              <a:t>2022 Data)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59165-316A-3D31-B89F-E72833179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David Britton, University of Glasgow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5E040-A391-95EE-DCDA-1953CE93F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UK HEP Forum, Nov 2024</a:t>
            </a:r>
          </a:p>
        </p:txBody>
      </p:sp>
      <p:sp>
        <p:nvSpPr>
          <p:cNvPr id="8" name="Shape 136">
            <a:extLst>
              <a:ext uri="{FF2B5EF4-FFF2-40B4-BE49-F238E27FC236}">
                <a16:creationId xmlns:a16="http://schemas.microsoft.com/office/drawing/2014/main" id="{08CABC9E-E7D4-D4B6-5A58-32006378ABF6}"/>
              </a:ext>
            </a:extLst>
          </p:cNvPr>
          <p:cNvSpPr txBox="1">
            <a:spLocks/>
          </p:cNvSpPr>
          <p:nvPr/>
        </p:nvSpPr>
        <p:spPr>
          <a:xfrm>
            <a:off x="162898" y="1612890"/>
            <a:ext cx="8135528" cy="116217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 fontAlgn="auto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70C0"/>
                </a:solidFill>
                <a:latin typeface="Bierstadt Display" panose="020B0004020202020204" pitchFamily="34" charset="0"/>
                <a:cs typeface="Arial" panose="020B0604020202020204" pitchFamily="34" charset="0"/>
              </a:rPr>
              <a:t>Compared two </a:t>
            </a:r>
            <a:r>
              <a:rPr lang="en-US" sz="1800" b="0" i="1" dirty="0">
                <a:solidFill>
                  <a:srgbClr val="0061A7"/>
                </a:solidFill>
                <a:latin typeface="Bierstadt Display" panose="020B0004020202020204" pitchFamily="34" charset="0"/>
                <a:cs typeface="Arial" panose="020B0604020202020204" pitchFamily="34" charset="0"/>
              </a:rPr>
              <a:t>same-price</a:t>
            </a:r>
            <a:r>
              <a:rPr lang="en-US" sz="1800" b="0" dirty="0">
                <a:solidFill>
                  <a:srgbClr val="0070C0"/>
                </a:solidFill>
                <a:latin typeface="Bierstadt Display" panose="020B0004020202020204" pitchFamily="34" charset="0"/>
                <a:cs typeface="Arial" panose="020B0604020202020204" pitchFamily="34" charset="0"/>
              </a:rPr>
              <a:t> (but different core-count) machines:</a:t>
            </a:r>
            <a:br>
              <a:rPr lang="en-US" sz="1800" b="0" dirty="0">
                <a:solidFill>
                  <a:srgbClr val="0070C0"/>
                </a:solidFill>
                <a:latin typeface="Bierstadt Display" panose="020B0004020202020204" pitchFamily="34" charset="0"/>
                <a:cs typeface="Arial" panose="020B0604020202020204" pitchFamily="34" charset="0"/>
              </a:rPr>
            </a:br>
            <a:r>
              <a:rPr lang="en-US" sz="1800" b="0" dirty="0">
                <a:solidFill>
                  <a:srgbClr val="0070C0"/>
                </a:solidFill>
                <a:latin typeface="Bierstadt Display" panose="020B0004020202020204" pitchFamily="34" charset="0"/>
                <a:cs typeface="Arial" panose="020B0604020202020204" pitchFamily="34" charset="0"/>
              </a:rPr>
              <a:t>AMD EPYC 7643 48C/96T @ 2.3GHz TDP 225W, 48-cores (96 HT).</a:t>
            </a:r>
            <a:br>
              <a:rPr lang="en-US" sz="1800" b="0" dirty="0">
                <a:solidFill>
                  <a:srgbClr val="0070C0"/>
                </a:solidFill>
                <a:latin typeface="Bierstadt Display" panose="020B0004020202020204" pitchFamily="34" charset="0"/>
                <a:cs typeface="Arial" panose="020B0604020202020204" pitchFamily="34" charset="0"/>
              </a:rPr>
            </a:br>
            <a:r>
              <a:rPr lang="en-US" sz="1800" b="0" dirty="0">
                <a:solidFill>
                  <a:srgbClr val="C00000"/>
                </a:solidFill>
                <a:latin typeface="Bierstadt Display" panose="020B0004020202020204" pitchFamily="34" charset="0"/>
                <a:cs typeface="Arial" panose="020B0604020202020204" pitchFamily="34" charset="0"/>
              </a:rPr>
              <a:t>ARM Q80-30 80 core 210W TDP processor, 80-cores (no HT).</a:t>
            </a:r>
            <a:br>
              <a:rPr lang="en-US" sz="1800" b="0" dirty="0">
                <a:solidFill>
                  <a:srgbClr val="C00000"/>
                </a:solidFill>
                <a:latin typeface="Bierstadt Display" panose="020B0004020202020204" pitchFamily="34" charset="0"/>
                <a:cs typeface="Arial" panose="020B0604020202020204" pitchFamily="34" charset="0"/>
              </a:rPr>
            </a:br>
            <a:r>
              <a:rPr lang="en-US" sz="1800" b="0" dirty="0">
                <a:solidFill>
                  <a:srgbClr val="C00000"/>
                </a:solidFill>
                <a:latin typeface="Bierstadt Display" panose="020B0004020202020204" pitchFamily="34" charset="0"/>
                <a:cs typeface="Arial" panose="020B0604020202020204" pitchFamily="34" charset="0"/>
              </a:rPr>
              <a:t>  </a:t>
            </a:r>
            <a:endParaRPr lang="en-US" sz="1800" b="0" i="1" dirty="0">
              <a:solidFill>
                <a:srgbClr val="C00000"/>
              </a:solidFill>
              <a:latin typeface="Bierstadt Display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F6346C-865D-2325-0CEE-3ACA53083396}"/>
              </a:ext>
            </a:extLst>
          </p:cNvPr>
          <p:cNvSpPr txBox="1"/>
          <p:nvPr/>
        </p:nvSpPr>
        <p:spPr>
          <a:xfrm>
            <a:off x="6361471" y="2987366"/>
            <a:ext cx="2782529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Ran 8 candidate </a:t>
            </a:r>
            <a:r>
              <a:rPr lang="en-GB" sz="1800" b="0" dirty="0" err="1">
                <a:solidFill>
                  <a:srgbClr val="000090"/>
                </a:solidFill>
                <a:latin typeface="Bierstadt Display" panose="020B0004020202020204" pitchFamily="34" charset="0"/>
              </a:rPr>
              <a:t>HEPScore</a:t>
            </a: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 workloads: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On AMD, HT improves speed (energy efficiency) by up to 30% (20%) depending on workload.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On ARM, average speed is a little quicker, but average energy efficiency is much better (~50%).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0" dirty="0">
              <a:solidFill>
                <a:srgbClr val="000090"/>
              </a:solidFill>
              <a:latin typeface="Bierstadt Display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9A613E-8EC2-0610-30C4-2CC8CCF4D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07" y="2655794"/>
            <a:ext cx="6043909" cy="3578941"/>
          </a:xfrm>
          <a:prstGeom prst="rect">
            <a:avLst/>
          </a:prstGeom>
          <a:effectLst>
            <a:outerShdw blurRad="177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5ABD1A-8993-50EB-FFAE-0E4F265AFFC9}"/>
              </a:ext>
            </a:extLst>
          </p:cNvPr>
          <p:cNvSpPr txBox="1"/>
          <p:nvPr/>
        </p:nvSpPr>
        <p:spPr>
          <a:xfrm rot="21061548">
            <a:off x="6614987" y="1708574"/>
            <a:ext cx="2469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rgbClr val="FF0000"/>
                </a:solidFill>
                <a:latin typeface="Ink Free" panose="020F0502020204030204" pitchFamily="34" charset="0"/>
                <a:cs typeface="Ink Free" panose="020F0502020204030204" pitchFamily="34" charset="0"/>
              </a:rPr>
              <a:t>This work demonstrated that (in 2022) ARM was faster and more carbon-efficient for no additional cost!</a:t>
            </a:r>
          </a:p>
        </p:txBody>
      </p:sp>
    </p:spTree>
    <p:extLst>
      <p:ext uri="{BB962C8B-B14F-4D97-AF65-F5344CB8AC3E}">
        <p14:creationId xmlns:p14="http://schemas.microsoft.com/office/powerpoint/2010/main" val="266409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07F42-68DF-8896-4745-37FC36012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Extended Studies (2023-4)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D26B7-5314-BFD0-2128-00D66F260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David Britton, University of Glasgow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71EBA-84A9-A908-DA0B-2752B32C9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UK HEP Forum, Nov 2024</a:t>
            </a:r>
          </a:p>
        </p:txBody>
      </p:sp>
      <p:pic>
        <p:nvPicPr>
          <p:cNvPr id="6" name="Content Placeholder 30">
            <a:extLst>
              <a:ext uri="{FF2B5EF4-FFF2-40B4-BE49-F238E27FC236}">
                <a16:creationId xmlns:a16="http://schemas.microsoft.com/office/drawing/2014/main" id="{8BB0F7CE-EEC8-177B-540A-96A434E1B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599" y="1449217"/>
            <a:ext cx="5116718" cy="2048021"/>
          </a:xfrm>
          <a:effectLst>
            <a:outerShdw blurRad="177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E237DB-73A2-DDF5-9624-4A1372F05F63}"/>
              </a:ext>
            </a:extLst>
          </p:cNvPr>
          <p:cNvSpPr txBox="1"/>
          <p:nvPr/>
        </p:nvSpPr>
        <p:spPr>
          <a:xfrm>
            <a:off x="5651912" y="1441132"/>
            <a:ext cx="339089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Top plot is a comparison of different CPUs to which we had access.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000090"/>
              </a:solidFill>
              <a:latin typeface="Bierstadt Display" panose="020B000402020202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1800" i="1" dirty="0">
                <a:solidFill>
                  <a:srgbClr val="C00000"/>
                </a:solidFill>
                <a:latin typeface="Ink Free" panose="03080402000500000000" pitchFamily="66" charset="0"/>
              </a:rPr>
              <a:t>    But this is not the full story!      </a:t>
            </a:r>
          </a:p>
          <a:p>
            <a:pPr>
              <a:spcAft>
                <a:spcPts val="300"/>
              </a:spcAft>
            </a:pPr>
            <a:r>
              <a:rPr lang="en-GB" sz="1800" i="1" dirty="0">
                <a:solidFill>
                  <a:srgbClr val="C00000"/>
                </a:solidFill>
                <a:latin typeface="Ink Free" panose="03080402000500000000" pitchFamily="66" charset="0"/>
              </a:rPr>
              <a:t>    Efficiency  (and HEPScore23) </a:t>
            </a:r>
          </a:p>
          <a:p>
            <a:pPr>
              <a:spcAft>
                <a:spcPts val="300"/>
              </a:spcAft>
            </a:pPr>
            <a:r>
              <a:rPr lang="en-GB" sz="1800" i="1" dirty="0">
                <a:solidFill>
                  <a:srgbClr val="C00000"/>
                </a:solidFill>
                <a:latin typeface="Ink Free" panose="03080402000500000000" pitchFamily="66" charset="0"/>
              </a:rPr>
              <a:t>    depend on clock speed set</a:t>
            </a:r>
            <a:r>
              <a:rPr lang="en-GB" sz="1800" dirty="0">
                <a:solidFill>
                  <a:srgbClr val="C00000"/>
                </a:solidFill>
                <a:latin typeface="Ink Free" panose="03080402000500000000" pitchFamily="66" charset="0"/>
              </a:rPr>
              <a:t>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GB" sz="1200" b="0" dirty="0">
              <a:solidFill>
                <a:srgbClr val="958FF2"/>
              </a:solidFill>
              <a:latin typeface="Bierstadt Display" panose="020B0004020202020204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We started to perform ‘frequency scans’, as shown in lower plot, which shows the complexity.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GB" sz="1200" b="0" dirty="0">
              <a:solidFill>
                <a:srgbClr val="000090"/>
              </a:solidFill>
              <a:latin typeface="Bierstadt Display" panose="020B0004020202020204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800" i="1" dirty="0">
                <a:solidFill>
                  <a:srgbClr val="C00000"/>
                </a:solidFill>
                <a:latin typeface="Ink Free" panose="03080402000500000000" pitchFamily="66" charset="0"/>
              </a:rPr>
              <a:t>Particularly for ARM, reducing the operating frequency can significantly increase the efficiency… but at what cost?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302164-455E-DF7F-6EC2-C87FF3089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99" y="3784405"/>
            <a:ext cx="5116718" cy="2603154"/>
          </a:xfrm>
          <a:prstGeom prst="rect">
            <a:avLst/>
          </a:prstGeom>
          <a:effectLst>
            <a:outerShdw blurRad="177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D179615-1B48-17DE-6334-99C1E7EF6C98}"/>
              </a:ext>
            </a:extLst>
          </p:cNvPr>
          <p:cNvGrpSpPr/>
          <p:nvPr/>
        </p:nvGrpSpPr>
        <p:grpSpPr>
          <a:xfrm>
            <a:off x="3942073" y="3470835"/>
            <a:ext cx="1222771" cy="1036921"/>
            <a:chOff x="3942073" y="3470835"/>
            <a:chExt cx="1222771" cy="103692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A15FCD-0838-EAAD-58C8-031E55A6FA7D}"/>
                </a:ext>
              </a:extLst>
            </p:cNvPr>
            <p:cNvSpPr txBox="1"/>
            <p:nvPr/>
          </p:nvSpPr>
          <p:spPr>
            <a:xfrm>
              <a:off x="3942073" y="3818705"/>
              <a:ext cx="12227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0" dirty="0">
                  <a:solidFill>
                    <a:srgbClr val="958FF2"/>
                  </a:solidFill>
                  <a:latin typeface="Bierstadt Display" panose="020B0004020202020204" pitchFamily="34" charset="0"/>
                </a:rPr>
                <a:t>Grace Superchip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C2D6D45-63EF-2A38-53EB-A715FD2436A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53458" y="3470835"/>
              <a:ext cx="0" cy="377687"/>
            </a:xfrm>
            <a:prstGeom prst="straightConnector1">
              <a:avLst/>
            </a:prstGeom>
            <a:noFill/>
            <a:ln w="31750" cap="flat" cmpd="sng" algn="ctr">
              <a:solidFill>
                <a:srgbClr val="958FF2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302962A-D184-C30B-D063-FB36A94C3CE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553458" y="4095704"/>
              <a:ext cx="0" cy="412052"/>
            </a:xfrm>
            <a:prstGeom prst="straightConnector1">
              <a:avLst/>
            </a:prstGeom>
            <a:noFill/>
            <a:ln w="31750" cap="flat" cmpd="sng" algn="ctr">
              <a:solidFill>
                <a:srgbClr val="958FF2"/>
              </a:solidFill>
              <a:prstDash val="solid"/>
              <a:round/>
              <a:headEnd type="none"/>
              <a:tailEnd type="triangle"/>
            </a:ln>
            <a:effectLst/>
          </p:spPr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E0FA4BB-05A7-2CCC-E2BF-B4245DC25328}"/>
              </a:ext>
            </a:extLst>
          </p:cNvPr>
          <p:cNvSpPr txBox="1"/>
          <p:nvPr/>
        </p:nvSpPr>
        <p:spPr>
          <a:xfrm>
            <a:off x="4787730" y="2891849"/>
            <a:ext cx="5501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>
                <a:solidFill>
                  <a:schemeClr val="bg1"/>
                </a:solidFill>
              </a:rPr>
              <a:t>M128-28</a:t>
            </a:r>
            <a:endParaRPr lang="en-GB" sz="1000" b="0" dirty="0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829A17D-1811-9CB4-33AC-4624EE2E79AF}"/>
              </a:ext>
            </a:extLst>
          </p:cNvPr>
          <p:cNvGrpSpPr/>
          <p:nvPr/>
        </p:nvGrpSpPr>
        <p:grpSpPr>
          <a:xfrm>
            <a:off x="2210595" y="6363206"/>
            <a:ext cx="625492" cy="373822"/>
            <a:chOff x="2210595" y="6363206"/>
            <a:chExt cx="625492" cy="37382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D662DC7-0373-C785-40FF-556C10447E62}"/>
                </a:ext>
              </a:extLst>
            </p:cNvPr>
            <p:cNvSpPr txBox="1"/>
            <p:nvPr/>
          </p:nvSpPr>
          <p:spPr>
            <a:xfrm>
              <a:off x="2210595" y="6506196"/>
              <a:ext cx="62549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>
                  <a:solidFill>
                    <a:srgbClr val="FF0000"/>
                  </a:solidFill>
                  <a:latin typeface="Bierstadt Display" panose="020B0004020202020204" pitchFamily="34" charset="0"/>
                </a:rPr>
                <a:t>M128-30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D7065B6-3E08-1988-700F-B225341A137C}"/>
                </a:ext>
              </a:extLst>
            </p:cNvPr>
            <p:cNvCxnSpPr/>
            <p:nvPr/>
          </p:nvCxnSpPr>
          <p:spPr bwMode="auto">
            <a:xfrm>
              <a:off x="2210595" y="6363206"/>
              <a:ext cx="295275" cy="19169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/>
              <a:tailEnd type="non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61220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C0D1E-50A7-1F43-5C05-053098A78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Smart Procurement Utility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7DB1D-8170-92E3-0F53-4721E266C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David Britton, University of Glasgow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A0656-6F68-2A58-3D15-D5ABF9941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UK HEP Forum, Nov 2024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6A6C74C-566C-2216-C903-DA3E4AE05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2158774"/>
            <a:ext cx="8534400" cy="4329494"/>
          </a:xfrm>
          <a:ln w="25400">
            <a:solidFill>
              <a:srgbClr val="85B0F0"/>
            </a:solidFill>
          </a:ln>
          <a:effectLst>
            <a:outerShdw blurRad="177800" dist="38100" dir="2700000" sx="101000" sy="101000" algn="tl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051091-89E9-5314-88B7-A550965B2934}"/>
              </a:ext>
            </a:extLst>
          </p:cNvPr>
          <p:cNvSpPr txBox="1"/>
          <p:nvPr/>
        </p:nvSpPr>
        <p:spPr>
          <a:xfrm>
            <a:off x="5428942" y="2205483"/>
            <a:ext cx="2873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https://www.ppe.gla.ac.uk/smartpro/</a:t>
            </a:r>
            <a:endParaRPr lang="en-GB" sz="1200" b="0" dirty="0">
              <a:solidFill>
                <a:schemeClr val="bg1"/>
              </a:solidFill>
              <a:latin typeface="Bierstadt Display" panose="020B00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0FFBBE2-F77A-9BCE-E193-732FBF9D52B4}"/>
              </a:ext>
            </a:extLst>
          </p:cNvPr>
          <p:cNvSpPr/>
          <p:nvPr/>
        </p:nvSpPr>
        <p:spPr bwMode="auto">
          <a:xfrm>
            <a:off x="377955" y="2176908"/>
            <a:ext cx="695471" cy="31432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Trebuchet MS" pitchFamily="-108" charset="0"/>
              <a:ea typeface="Arial" pitchFamily="-108" charset="0"/>
              <a:cs typeface="Arial" pitchFamily="-10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E2690D-3B73-A10E-347D-9019BACD7790}"/>
              </a:ext>
            </a:extLst>
          </p:cNvPr>
          <p:cNvSpPr/>
          <p:nvPr/>
        </p:nvSpPr>
        <p:spPr bwMode="auto">
          <a:xfrm>
            <a:off x="1424877" y="6164729"/>
            <a:ext cx="1040027" cy="31432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Trebuchet MS" pitchFamily="-108" charset="0"/>
              <a:ea typeface="Arial" pitchFamily="-108" charset="0"/>
              <a:cs typeface="Arial" pitchFamily="-10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A784DC4-10B9-E34F-CA0A-B95954BF825D}"/>
              </a:ext>
            </a:extLst>
          </p:cNvPr>
          <p:cNvSpPr/>
          <p:nvPr/>
        </p:nvSpPr>
        <p:spPr bwMode="auto">
          <a:xfrm>
            <a:off x="3604859" y="6164729"/>
            <a:ext cx="1040027" cy="31432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Trebuchet MS" pitchFamily="-108" charset="0"/>
              <a:ea typeface="Arial" pitchFamily="-108" charset="0"/>
              <a:cs typeface="Arial" pitchFamily="-10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1CDF56-312D-F626-ECD2-22FBD77A0A6C}"/>
              </a:ext>
            </a:extLst>
          </p:cNvPr>
          <p:cNvSpPr txBox="1"/>
          <p:nvPr/>
        </p:nvSpPr>
        <p:spPr>
          <a:xfrm>
            <a:off x="257175" y="1604854"/>
            <a:ext cx="76732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2023/4:  Needed to procure CPU, so started to think about the cost-dimension…</a:t>
            </a:r>
          </a:p>
        </p:txBody>
      </p:sp>
    </p:spTree>
    <p:extLst>
      <p:ext uri="{BB962C8B-B14F-4D97-AF65-F5344CB8AC3E}">
        <p14:creationId xmlns:p14="http://schemas.microsoft.com/office/powerpoint/2010/main" val="3648845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BF6BB-C8BD-DBFF-235B-4F1216D5A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Hardware Choice?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3258B-F07D-4177-2D2C-80A6B2157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David Britton, University of Glasgow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FAD8B-77AE-9A12-471C-428EE0868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UK HEP Forum, Nov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D7AD7B-0D30-7BEA-E99C-9B79825E418B}"/>
              </a:ext>
            </a:extLst>
          </p:cNvPr>
          <p:cNvSpPr txBox="1"/>
          <p:nvPr/>
        </p:nvSpPr>
        <p:spPr>
          <a:xfrm>
            <a:off x="6865938" y="1709342"/>
            <a:ext cx="2278062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Each point on a curve still corresponds to a different frequency but the curves move left/right relative to each other as costs change. </a:t>
            </a:r>
          </a:p>
          <a:p>
            <a:r>
              <a:rPr lang="en-GB" sz="9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 </a:t>
            </a:r>
          </a:p>
          <a:p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For Glasgow  2024 procurement the </a:t>
            </a:r>
            <a:r>
              <a:rPr lang="en-GB" sz="1800" b="0" dirty="0">
                <a:solidFill>
                  <a:srgbClr val="FF0000"/>
                </a:solidFill>
                <a:latin typeface="Bierstadt Display" panose="020B0004020202020204" pitchFamily="34" charset="0"/>
              </a:rPr>
              <a:t>red</a:t>
            </a: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 curve was the best compromise between cost (x-axis) and energy efficiency       (y-axis)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9D070E3-5848-914F-2E32-63A0D99BAC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323" y="1466788"/>
            <a:ext cx="6443184" cy="5078312"/>
          </a:xfrm>
          <a:effectLst>
            <a:outerShdw blurRad="177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BC80DA9-EA81-194E-363D-3727002A7B9C}"/>
              </a:ext>
            </a:extLst>
          </p:cNvPr>
          <p:cNvGrpSpPr/>
          <p:nvPr/>
        </p:nvGrpSpPr>
        <p:grpSpPr>
          <a:xfrm>
            <a:off x="5607946" y="4251720"/>
            <a:ext cx="805065" cy="358725"/>
            <a:chOff x="5700546" y="4274870"/>
            <a:chExt cx="805065" cy="35872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51603DA-FC9E-5724-CD1E-191E676BA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00546" y="4274870"/>
              <a:ext cx="724317" cy="2997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7994524-6E75-0305-7420-4243ACF7C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98267" y="4526251"/>
              <a:ext cx="107344" cy="10734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29E3A6-D14D-7F05-EA64-BF098E0D37AE}"/>
              </a:ext>
            </a:extLst>
          </p:cNvPr>
          <p:cNvGrpSpPr/>
          <p:nvPr/>
        </p:nvGrpSpPr>
        <p:grpSpPr>
          <a:xfrm>
            <a:off x="2471446" y="2986656"/>
            <a:ext cx="1020830" cy="343873"/>
            <a:chOff x="2564046" y="3009806"/>
            <a:chExt cx="1020830" cy="34387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7A81B5F-4345-4D30-F893-0B0AC2483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4046" y="3009806"/>
              <a:ext cx="842618" cy="28672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C284ADC-14E6-18A5-E167-86F494965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85918" y="3243726"/>
              <a:ext cx="98958" cy="109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919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A76B7-2446-6B70-A251-3C268F644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Hardware Operation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F0AA3DF-C29B-C727-3C06-668CA61A3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4177" y="1594183"/>
            <a:ext cx="3242500" cy="237286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2FB35-5BA6-344B-BE80-0135DFAF2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David Britton, University of Glasgow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80E9E-3718-F7BF-FD8B-243A8179F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UK HEP Forum, Nov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B5D1A4-EDE5-7EF3-AC77-AEC1F8D0A267}"/>
              </a:ext>
            </a:extLst>
          </p:cNvPr>
          <p:cNvSpPr txBox="1"/>
          <p:nvPr/>
        </p:nvSpPr>
        <p:spPr>
          <a:xfrm>
            <a:off x="202019" y="1675028"/>
            <a:ext cx="4274288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Having chosen the hardware, can Carbon be minimised by intelligent operation?</a:t>
            </a:r>
          </a:p>
          <a:p>
            <a:endParaRPr lang="en-GB" sz="1800" b="0" dirty="0">
              <a:solidFill>
                <a:srgbClr val="000090"/>
              </a:solidFill>
              <a:latin typeface="Bierstadt Display" panose="020B0004020202020204" pitchFamily="34" charset="0"/>
            </a:endParaRPr>
          </a:p>
          <a:p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How much HS23 would be lost and how much carbon saved, if the operation frequency was reduced during periods of high Carbon Intensity?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2F1DBC-F3BE-EE63-2C93-5A190598B21C}"/>
              </a:ext>
            </a:extLst>
          </p:cNvPr>
          <p:cNvSpPr txBox="1"/>
          <p:nvPr/>
        </p:nvSpPr>
        <p:spPr>
          <a:xfrm>
            <a:off x="5954233" y="4731488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GB" sz="1800" b="0" dirty="0" err="1">
              <a:solidFill>
                <a:srgbClr val="00009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3393D1-E4FB-57BC-DB64-B1E13516B2EA}"/>
              </a:ext>
            </a:extLst>
          </p:cNvPr>
          <p:cNvGrpSpPr/>
          <p:nvPr/>
        </p:nvGrpSpPr>
        <p:grpSpPr>
          <a:xfrm>
            <a:off x="202019" y="4096519"/>
            <a:ext cx="9021467" cy="2551991"/>
            <a:chOff x="202019" y="4096519"/>
            <a:chExt cx="9021467" cy="255199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4FB93A-ACBE-A71E-FC7E-9BE0E931F1A9}"/>
                </a:ext>
              </a:extLst>
            </p:cNvPr>
            <p:cNvSpPr txBox="1"/>
            <p:nvPr/>
          </p:nvSpPr>
          <p:spPr>
            <a:xfrm>
              <a:off x="202019" y="4440648"/>
              <a:ext cx="4274288" cy="21852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b="0" dirty="0">
                  <a:solidFill>
                    <a:srgbClr val="000090"/>
                  </a:solidFill>
                  <a:latin typeface="Bierstadt Display" panose="020B0004020202020204" pitchFamily="34" charset="0"/>
                </a:rPr>
                <a:t>e.g. </a:t>
              </a:r>
              <a:r>
                <a:rPr lang="en-GB" sz="2000" b="0" dirty="0">
                  <a:solidFill>
                    <a:srgbClr val="000090"/>
                  </a:solidFill>
                  <a:latin typeface="Bierstadt Display" panose="020B0004020202020204" pitchFamily="34" charset="0"/>
                  <a:hlinkClick r:id="rId3"/>
                </a:rPr>
                <a:t>UK National Grid ESO data</a:t>
              </a:r>
              <a:r>
                <a:rPr lang="en-GB" b="0" dirty="0">
                  <a:solidFill>
                    <a:srgbClr val="000090"/>
                  </a:solidFill>
                  <a:latin typeface="Bierstadt Display" panose="020B0004020202020204" pitchFamily="34" charset="0"/>
                </a:rPr>
                <a:t> </a:t>
              </a:r>
              <a:r>
                <a:rPr lang="en-GB" sz="1800" b="0" dirty="0">
                  <a:solidFill>
                    <a:srgbClr val="000090"/>
                  </a:solidFill>
                  <a:latin typeface="Bierstadt Display" panose="020B0004020202020204" pitchFamily="34" charset="0"/>
                </a:rPr>
                <a:t>provides actual and forecast (48 hours in advance) data at 30min intervals.</a:t>
              </a:r>
            </a:p>
            <a:p>
              <a:endPara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endParaRPr>
            </a:p>
            <a:p>
              <a:r>
                <a:rPr lang="en-GB" sz="1800" b="0" dirty="0">
                  <a:solidFill>
                    <a:srgbClr val="000090"/>
                  </a:solidFill>
                  <a:latin typeface="Bierstadt Display" panose="020B0004020202020204" pitchFamily="34" charset="0"/>
                </a:rPr>
                <a:t>Can we use forecast carbon intensity to help optimise farm?</a:t>
              </a:r>
            </a:p>
            <a:p>
              <a:endPara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9531FA7-0472-EAA5-F946-EACBDDE46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96407" y="4286997"/>
              <a:ext cx="3297693" cy="206456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2F1743C-8003-F9D6-D610-2D15669CE959}"/>
                </a:ext>
              </a:extLst>
            </p:cNvPr>
            <p:cNvSpPr txBox="1"/>
            <p:nvPr/>
          </p:nvSpPr>
          <p:spPr>
            <a:xfrm rot="19787890">
              <a:off x="8003462" y="5171569"/>
              <a:ext cx="122002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b="0" dirty="0">
                  <a:solidFill>
                    <a:srgbClr val="FF0000"/>
                  </a:solidFill>
                  <a:latin typeface="Ink Free" panose="020F0502020204030204" pitchFamily="34" charset="0"/>
                  <a:cs typeface="Ink Free" panose="020F0502020204030204" pitchFamily="34" charset="0"/>
                </a:rPr>
                <a:t>Data missing for some days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F4CB7AF-B5D3-1A6A-B93D-EEAA4473C28E}"/>
                </a:ext>
              </a:extLst>
            </p:cNvPr>
            <p:cNvSpPr txBox="1"/>
            <p:nvPr/>
          </p:nvSpPr>
          <p:spPr>
            <a:xfrm rot="184287">
              <a:off x="4577500" y="6371511"/>
              <a:ext cx="267291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b="0" dirty="0">
                  <a:solidFill>
                    <a:srgbClr val="FF0000"/>
                  </a:solidFill>
                  <a:latin typeface="Ink Free" panose="020F0502020204030204" pitchFamily="34" charset="0"/>
                  <a:cs typeface="Ink Free" panose="020F0502020204030204" pitchFamily="34" charset="0"/>
                </a:rPr>
                <a:t>cf. average of 150-250 gCO</a:t>
              </a:r>
              <a:r>
                <a:rPr lang="en-GB" sz="1200" b="0" baseline="-25000" dirty="0">
                  <a:solidFill>
                    <a:srgbClr val="FF0000"/>
                  </a:solidFill>
                  <a:latin typeface="Ink Free" panose="020F0502020204030204" pitchFamily="34" charset="0"/>
                  <a:cs typeface="Ink Free" panose="020F0502020204030204" pitchFamily="34" charset="0"/>
                </a:rPr>
                <a:t>2</a:t>
              </a:r>
              <a:r>
                <a:rPr lang="en-GB" sz="1200" b="0" dirty="0">
                  <a:solidFill>
                    <a:srgbClr val="FF0000"/>
                  </a:solidFill>
                  <a:latin typeface="Ink Free" panose="020F0502020204030204" pitchFamily="34" charset="0"/>
                  <a:cs typeface="Ink Free" panose="020F0502020204030204" pitchFamily="34" charset="0"/>
                </a:rPr>
                <a:t>/kWh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C7DC4BF-FE9D-301C-37D6-DEAB0FBEAFC8}"/>
                </a:ext>
              </a:extLst>
            </p:cNvPr>
            <p:cNvSpPr txBox="1"/>
            <p:nvPr/>
          </p:nvSpPr>
          <p:spPr>
            <a:xfrm rot="184287">
              <a:off x="5412126" y="4096519"/>
              <a:ext cx="9348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0" dirty="0">
                  <a:solidFill>
                    <a:srgbClr val="FF0000"/>
                  </a:solidFill>
                  <a:latin typeface="Ink Free" panose="020F0502020204030204" pitchFamily="34" charset="0"/>
                  <a:cs typeface="Ink Free" panose="020F0502020204030204" pitchFamily="34" charset="0"/>
                </a:rPr>
                <a:t>gCO</a:t>
              </a:r>
              <a:r>
                <a:rPr lang="en-GB" sz="1200" b="0" baseline="-25000" dirty="0">
                  <a:solidFill>
                    <a:srgbClr val="FF0000"/>
                  </a:solidFill>
                  <a:latin typeface="Ink Free" panose="020F0502020204030204" pitchFamily="34" charset="0"/>
                  <a:cs typeface="Ink Free" panose="020F0502020204030204" pitchFamily="34" charset="0"/>
                </a:rPr>
                <a:t>2</a:t>
              </a:r>
              <a:r>
                <a:rPr lang="en-GB" sz="1200" b="0" dirty="0">
                  <a:solidFill>
                    <a:srgbClr val="FF0000"/>
                  </a:solidFill>
                  <a:latin typeface="Ink Free" panose="020F0502020204030204" pitchFamily="34" charset="0"/>
                  <a:cs typeface="Ink Free" panose="020F0502020204030204" pitchFamily="34" charset="0"/>
                </a:rPr>
                <a:t>/kWh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904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840E2-FAB9-3570-5F71-3DB97B2D2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UK Carbon Intensity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DA4AA-FB31-852D-5E0D-2643D5E8C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David Britton, University of Glasgow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664B6-2462-4DFA-7C5E-5351C4B0C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UK HEP Forum, Nov 2024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2211CB-0D49-B577-7299-3B3ACD37BA98}"/>
              </a:ext>
            </a:extLst>
          </p:cNvPr>
          <p:cNvSpPr txBox="1"/>
          <p:nvPr/>
        </p:nvSpPr>
        <p:spPr>
          <a:xfrm>
            <a:off x="640181" y="3136518"/>
            <a:ext cx="8347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200" b="0">
                <a:solidFill>
                  <a:srgbClr val="FF0000"/>
                </a:solidFill>
                <a:latin typeface="Ink Free" panose="020F0502020204030204" pitchFamily="34" charset="0"/>
                <a:cs typeface="Ink Free" panose="020F0502020204030204" pitchFamily="34" charset="0"/>
              </a:defRPr>
            </a:lvl1pPr>
          </a:lstStyle>
          <a:p>
            <a:r>
              <a:rPr lang="en-GB" sz="1800" dirty="0">
                <a:solidFill>
                  <a:srgbClr val="000090"/>
                </a:solidFill>
                <a:latin typeface="Bierstadt Display" panose="020B0004020202020204" pitchFamily="34" charset="0"/>
                <a:cs typeface="Arial" charset="0"/>
              </a:rPr>
              <a:t>Carbon Intensity is decreasing; eventually (2050) the Scope-2 problem goes away, leaving just Scope-3;  the  optimum compromises will become different!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F72F19-156A-0536-9147-AEE8A174E859}"/>
              </a:ext>
            </a:extLst>
          </p:cNvPr>
          <p:cNvSpPr txBox="1"/>
          <p:nvPr/>
        </p:nvSpPr>
        <p:spPr>
          <a:xfrm rot="16200000">
            <a:off x="-28936" y="2294943"/>
            <a:ext cx="671979" cy="20005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700" b="0" i="0" dirty="0">
                <a:solidFill>
                  <a:srgbClr val="000000"/>
                </a:solidFill>
                <a:effectLst/>
                <a:latin typeface="poppins" panose="020B0604020202020204" pitchFamily="34" charset="0"/>
              </a:rPr>
              <a:t>gCO2/kWh</a:t>
            </a:r>
            <a:endParaRPr lang="en-GB" sz="1000" b="0" dirty="0">
              <a:solidFill>
                <a:srgbClr val="000090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735F76C-643F-D51F-6B03-2D9AC6C3E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81" y="1465011"/>
            <a:ext cx="8347656" cy="16515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BC622C-98AA-E542-509E-8D7DA7EB780C}"/>
              </a:ext>
            </a:extLst>
          </p:cNvPr>
          <p:cNvGrpSpPr/>
          <p:nvPr/>
        </p:nvGrpSpPr>
        <p:grpSpPr>
          <a:xfrm>
            <a:off x="270663" y="4001557"/>
            <a:ext cx="8172531" cy="1805258"/>
            <a:chOff x="270663" y="4001557"/>
            <a:chExt cx="8172531" cy="180525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4072EBA-4B00-6935-A826-55CFB9ABAD37}"/>
                </a:ext>
              </a:extLst>
            </p:cNvPr>
            <p:cNvSpPr txBox="1"/>
            <p:nvPr/>
          </p:nvSpPr>
          <p:spPr>
            <a:xfrm rot="16200000">
              <a:off x="34701" y="4685086"/>
              <a:ext cx="671979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700" b="0" i="0" dirty="0">
                  <a:solidFill>
                    <a:srgbClr val="000000"/>
                  </a:solidFill>
                  <a:effectLst/>
                  <a:latin typeface="poppins" panose="020B0604020202020204" pitchFamily="34" charset="0"/>
                </a:rPr>
                <a:t>gCO2/kWh</a:t>
              </a:r>
              <a:endParaRPr lang="en-GB" sz="1000" b="0" dirty="0">
                <a:solidFill>
                  <a:srgbClr val="000090"/>
                </a:solidFill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12F6DBE-E9EB-EC3C-D198-055AA3BB7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926" y="4001557"/>
              <a:ext cx="7968268" cy="1805258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03600D4-D142-1C9F-3FF2-8EC9EA67EF46}"/>
              </a:ext>
            </a:extLst>
          </p:cNvPr>
          <p:cNvSpPr txBox="1"/>
          <p:nvPr/>
        </p:nvSpPr>
        <p:spPr>
          <a:xfrm>
            <a:off x="640181" y="6015979"/>
            <a:ext cx="72521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Fluctuations on the scale of hours and, perhaps, days might be exploitable!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A29CC8-92D5-F53D-4207-24DA53838070}"/>
              </a:ext>
            </a:extLst>
          </p:cNvPr>
          <p:cNvSpPr txBox="1"/>
          <p:nvPr/>
        </p:nvSpPr>
        <p:spPr>
          <a:xfrm>
            <a:off x="592556" y="2601870"/>
            <a:ext cx="925094" cy="1440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8000" bIns="18000" rtlCol="0">
            <a:spAutoFit/>
          </a:bodyPr>
          <a:lstStyle/>
          <a:p>
            <a:pPr algn="ctr"/>
            <a:r>
              <a:rPr lang="en-GB" sz="700" b="0" i="1" dirty="0">
                <a:solidFill>
                  <a:srgbClr val="14B688"/>
                </a:solidFill>
              </a:rPr>
              <a:t>2018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183CDB-DD5B-76C9-2E94-7F6EB07E1425}"/>
              </a:ext>
            </a:extLst>
          </p:cNvPr>
          <p:cNvSpPr txBox="1"/>
          <p:nvPr/>
        </p:nvSpPr>
        <p:spPr>
          <a:xfrm>
            <a:off x="7892287" y="2457797"/>
            <a:ext cx="925094" cy="1440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8000" bIns="18000" rtlCol="0">
            <a:spAutoFit/>
          </a:bodyPr>
          <a:lstStyle/>
          <a:p>
            <a:pPr algn="ctr"/>
            <a:r>
              <a:rPr lang="en-GB" sz="700" b="0" i="1" dirty="0">
                <a:solidFill>
                  <a:srgbClr val="14B688"/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32926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DB07F-BAD0-6A35-4F77-259B69C78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97F49-B03C-D1EF-9D20-525B10998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524000"/>
            <a:ext cx="8534400" cy="2037806"/>
          </a:xfrm>
        </p:spPr>
        <p:txBody>
          <a:bodyPr/>
          <a:lstStyle/>
          <a:p>
            <a:r>
              <a:rPr lang="en-GB" sz="1800" dirty="0"/>
              <a:t>Simulation of Glasgow Tier-2 site </a:t>
            </a:r>
            <a:r>
              <a:rPr lang="en-GB" sz="1400" dirty="0"/>
              <a:t>(developed by Dwayne </a:t>
            </a:r>
            <a:r>
              <a:rPr lang="en-GB" sz="1400" dirty="0" err="1"/>
              <a:t>Spitari</a:t>
            </a:r>
            <a:r>
              <a:rPr lang="en-GB" sz="1400" dirty="0"/>
              <a:t> based on original work by Gordon Stewart; presented previously </a:t>
            </a:r>
            <a:r>
              <a:rPr lang="en-GB" sz="1400" dirty="0">
                <a:hlinkClick r:id="rId2"/>
              </a:rPr>
              <a:t>here</a:t>
            </a:r>
            <a:r>
              <a:rPr lang="en-GB" sz="1400" dirty="0"/>
              <a:t>):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7A80F-D6F4-A1DA-6AF0-41B59D0B5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David Britton, University of Glasgow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E0CBB-4FAD-6CFD-B887-9F2909528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UK HEP Forum, Nov 2024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0EFF061-D604-8944-23CC-1EC6605493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7090754"/>
              </p:ext>
            </p:extLst>
          </p:nvPr>
        </p:nvGraphicFramePr>
        <p:xfrm>
          <a:off x="709748" y="1830932"/>
          <a:ext cx="7724503" cy="1915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2BE060D-480A-5D45-C644-CFE55CCCE21F}"/>
              </a:ext>
            </a:extLst>
          </p:cNvPr>
          <p:cNvSpPr txBox="1">
            <a:spLocks/>
          </p:cNvSpPr>
          <p:nvPr/>
        </p:nvSpPr>
        <p:spPr bwMode="auto">
          <a:xfrm>
            <a:off x="304800" y="3881801"/>
            <a:ext cx="8534400" cy="125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Bierstadt Display" panose="020B00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3333CC"/>
                </a:solidFill>
                <a:latin typeface="Bierstadt Display" panose="020B00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rgbClr val="6666FF"/>
                </a:solidFill>
                <a:latin typeface="Bierstadt Display" panose="020B0004020202020204" pitchFamily="34" charset="0"/>
                <a:ea typeface="+mn-ea"/>
                <a:cs typeface="+mn-cs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accent2"/>
                </a:solidFill>
                <a:latin typeface="Bierstadt Display" panose="020B0004020202020204" pitchFamily="34" charset="0"/>
                <a:ea typeface="+mn-ea"/>
                <a:cs typeface="+mn-cs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accent2"/>
                </a:solidFill>
                <a:latin typeface="Bierstadt Display" panose="020B0004020202020204" pitchFamily="34" charset="0"/>
                <a:ea typeface="+mn-ea"/>
                <a:cs typeface="+mn-cs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kern="0" dirty="0"/>
              <a:t>Program that directly calculates the same outputs for a specific node operated with a specific clock-down schedule by looking at average time above and below a given Carbon Threshold </a:t>
            </a:r>
            <a:r>
              <a:rPr lang="en-GB" sz="1400" b="0" kern="0" dirty="0"/>
              <a:t>(developed by Steve Lloyd - PHP script reading the ESO data and some JavaScript to make plots, output shown </a:t>
            </a:r>
            <a:r>
              <a:rPr lang="en-GB" sz="1400" b="0" kern="0" dirty="0">
                <a:hlinkClick r:id="rId8"/>
              </a:rPr>
              <a:t>here</a:t>
            </a:r>
            <a:r>
              <a:rPr lang="en-GB" sz="1400" b="0" kern="0" dirty="0"/>
              <a:t>).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5370E4F-6611-14F3-993E-350061FB50DE}"/>
              </a:ext>
            </a:extLst>
          </p:cNvPr>
          <p:cNvSpPr txBox="1">
            <a:spLocks/>
          </p:cNvSpPr>
          <p:nvPr/>
        </p:nvSpPr>
        <p:spPr bwMode="auto">
          <a:xfrm>
            <a:off x="304800" y="5344835"/>
            <a:ext cx="8534400" cy="1064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Bierstadt Display" panose="020B00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3333CC"/>
                </a:solidFill>
                <a:latin typeface="Bierstadt Display" panose="020B00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rgbClr val="6666FF"/>
                </a:solidFill>
                <a:latin typeface="Bierstadt Display" panose="020B0004020202020204" pitchFamily="34" charset="0"/>
                <a:ea typeface="+mn-ea"/>
                <a:cs typeface="+mn-cs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accent2"/>
                </a:solidFill>
                <a:latin typeface="Bierstadt Display" panose="020B0004020202020204" pitchFamily="34" charset="0"/>
                <a:ea typeface="+mn-ea"/>
                <a:cs typeface="+mn-cs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accent2"/>
                </a:solidFill>
                <a:latin typeface="Bierstadt Display" panose="020B0004020202020204" pitchFamily="34" charset="0"/>
                <a:ea typeface="+mn-ea"/>
                <a:cs typeface="+mn-cs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kern="0" dirty="0"/>
              <a:t>The results in this presentation were calculated with the Program but six simulations were run to spot-check: all results agree within 0.5%.</a:t>
            </a:r>
            <a:endParaRPr lang="en-GB" sz="1400" b="0" kern="0" dirty="0"/>
          </a:p>
        </p:txBody>
      </p:sp>
    </p:spTree>
    <p:extLst>
      <p:ext uri="{BB962C8B-B14F-4D97-AF65-F5344CB8AC3E}">
        <p14:creationId xmlns:p14="http://schemas.microsoft.com/office/powerpoint/2010/main" val="3006634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Content Placeholder 35">
            <a:extLst>
              <a:ext uri="{FF2B5EF4-FFF2-40B4-BE49-F238E27FC236}">
                <a16:creationId xmlns:a16="http://schemas.microsoft.com/office/drawing/2014/main" id="{2B84DA1B-1967-5C82-EB8E-C8B44E533A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972" y="1374496"/>
            <a:ext cx="8098055" cy="400415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1E63B3-B5ED-8106-7435-DEFEF62C3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        Example Result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FB3ED-F8AC-E164-4D7E-DA8656663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David Britton, University of Glasgow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397657-53EC-17D5-0BA6-0A4D2C4A8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UK HEP Forum, Nov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570222-DB5D-8B0D-E4B6-DFD8F04C78CB}"/>
              </a:ext>
            </a:extLst>
          </p:cNvPr>
          <p:cNvSpPr txBox="1"/>
          <p:nvPr/>
        </p:nvSpPr>
        <p:spPr>
          <a:xfrm>
            <a:off x="891357" y="1937590"/>
            <a:ext cx="231698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b="0" dirty="0" err="1">
                <a:solidFill>
                  <a:srgbClr val="14B688"/>
                </a:solidFill>
                <a:latin typeface="Bierstadt Display" panose="020B0004020202020204" pitchFamily="34" charset="0"/>
              </a:rPr>
              <a:t>Altra</a:t>
            </a:r>
            <a:r>
              <a:rPr lang="en-GB" sz="1200" b="0" dirty="0">
                <a:solidFill>
                  <a:srgbClr val="14B688"/>
                </a:solidFill>
                <a:latin typeface="Bierstadt Display" panose="020B0004020202020204" pitchFamily="34" charset="0"/>
              </a:rPr>
              <a:t> Max using 2023 Carbon Data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CA49BBB-BB11-6ABB-DA08-F99331943963}"/>
              </a:ext>
            </a:extLst>
          </p:cNvPr>
          <p:cNvSpPr txBox="1">
            <a:spLocks/>
          </p:cNvSpPr>
          <p:nvPr/>
        </p:nvSpPr>
        <p:spPr bwMode="auto">
          <a:xfrm>
            <a:off x="105878" y="5566854"/>
            <a:ext cx="9115124" cy="203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Bierstadt Display" panose="020B00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3333CC"/>
                </a:solidFill>
                <a:latin typeface="Bierstadt Display" panose="020B00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rgbClr val="6666FF"/>
                </a:solidFill>
                <a:latin typeface="Bierstadt Display" panose="020B0004020202020204" pitchFamily="34" charset="0"/>
                <a:ea typeface="+mn-ea"/>
                <a:cs typeface="+mn-cs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accent2"/>
                </a:solidFill>
                <a:latin typeface="Bierstadt Display" panose="020B0004020202020204" pitchFamily="34" charset="0"/>
                <a:ea typeface="+mn-ea"/>
                <a:cs typeface="+mn-cs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accent2"/>
                </a:solidFill>
                <a:latin typeface="Bierstadt Display" panose="020B0004020202020204" pitchFamily="34" charset="0"/>
                <a:ea typeface="+mn-ea"/>
                <a:cs typeface="+mn-cs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0" kern="0" dirty="0"/>
              <a:t>Each point represents a calculation/simulation of running an </a:t>
            </a:r>
            <a:r>
              <a:rPr lang="en-GB" sz="1800" b="0" kern="0" dirty="0" err="1"/>
              <a:t>Altra</a:t>
            </a:r>
            <a:r>
              <a:rPr lang="en-GB" sz="1800" b="0" kern="0" dirty="0"/>
              <a:t> Max node for a year, reducing the frequency from max (3.0 GHz) whenever the predicted carbon intensity rises above a chosen threshold. The points on an individual curve show the effect of changing the threshold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191B80-CF26-5981-85B9-9792FFC054F7}"/>
              </a:ext>
            </a:extLst>
          </p:cNvPr>
          <p:cNvSpPr txBox="1"/>
          <p:nvPr/>
        </p:nvSpPr>
        <p:spPr>
          <a:xfrm rot="21382761">
            <a:off x="703424" y="2744205"/>
            <a:ext cx="3869487" cy="461665"/>
          </a:xfrm>
          <a:prstGeom prst="rect">
            <a:avLst/>
          </a:prstGeom>
          <a:solidFill>
            <a:schemeClr val="bg1">
              <a:alpha val="26000"/>
            </a:schemeClr>
          </a:solidFill>
          <a:effectLst>
            <a:softEdge rad="1050605"/>
          </a:effectLst>
        </p:spPr>
        <p:txBody>
          <a:bodyPr wrap="square" rtlCol="0">
            <a:spAutoFit/>
          </a:bodyPr>
          <a:lstStyle/>
          <a:p>
            <a:r>
              <a:rPr lang="en-GB" sz="1200" b="0" dirty="0">
                <a:solidFill>
                  <a:srgbClr val="FF0000"/>
                </a:solidFill>
                <a:latin typeface="Ink Free" panose="020F0502020204030204" pitchFamily="34" charset="0"/>
                <a:cs typeface="Ink Free" panose="020F0502020204030204" pitchFamily="34" charset="0"/>
              </a:rPr>
              <a:t>“Increased Carbon Efficiency“ means the same work is done for less Carbon (but it takes longer to complete!)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813625D-EA17-FA73-5C54-89FA2903EAA2}"/>
              </a:ext>
            </a:extLst>
          </p:cNvPr>
          <p:cNvSpPr txBox="1"/>
          <p:nvPr/>
        </p:nvSpPr>
        <p:spPr>
          <a:xfrm>
            <a:off x="1295400" y="4732317"/>
            <a:ext cx="2447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dirty="0">
                <a:solidFill>
                  <a:srgbClr val="FF0000"/>
                </a:solidFill>
                <a:latin typeface="Ink Free" panose="020F0502020204030204" pitchFamily="34" charset="0"/>
              </a:rPr>
              <a:t>Running at 1 GHz too much of the time (low threshold), has a negative effect.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99A6841-F1CF-ED3F-C966-235D498CCEA1}"/>
              </a:ext>
            </a:extLst>
          </p:cNvPr>
          <p:cNvGrpSpPr/>
          <p:nvPr/>
        </p:nvGrpSpPr>
        <p:grpSpPr>
          <a:xfrm>
            <a:off x="6110695" y="4492925"/>
            <a:ext cx="3110307" cy="754160"/>
            <a:chOff x="6110695" y="4492925"/>
            <a:chExt cx="3110307" cy="75416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D309DD5-1FA5-A5FE-C357-65B59E7E5A76}"/>
                </a:ext>
              </a:extLst>
            </p:cNvPr>
            <p:cNvSpPr txBox="1"/>
            <p:nvPr/>
          </p:nvSpPr>
          <p:spPr>
            <a:xfrm>
              <a:off x="6110695" y="4970086"/>
              <a:ext cx="31103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0" dirty="0">
                  <a:solidFill>
                    <a:srgbClr val="FF0000"/>
                  </a:solidFill>
                  <a:latin typeface="Ink Free" panose="020F0502020204030204" pitchFamily="34" charset="0"/>
                </a:rPr>
                <a:t>Threshold = 300 (frequency never reduced)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4152B17-0645-AD2A-8AF4-436B293EBE0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191375" y="4492925"/>
              <a:ext cx="657225" cy="47716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/>
              <a:tailEnd type="triangle"/>
            </a:ln>
            <a:effectLst/>
          </p:spPr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8E084BC-6139-AF05-0A84-07023CB13303}"/>
              </a:ext>
            </a:extLst>
          </p:cNvPr>
          <p:cNvGrpSpPr/>
          <p:nvPr/>
        </p:nvGrpSpPr>
        <p:grpSpPr>
          <a:xfrm>
            <a:off x="3957242" y="1735078"/>
            <a:ext cx="3110307" cy="523954"/>
            <a:chOff x="3957242" y="1735078"/>
            <a:chExt cx="3110307" cy="523954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30F3214-2102-25BA-9616-F8F9AD019ABB}"/>
                </a:ext>
              </a:extLst>
            </p:cNvPr>
            <p:cNvSpPr txBox="1"/>
            <p:nvPr/>
          </p:nvSpPr>
          <p:spPr>
            <a:xfrm>
              <a:off x="3957242" y="1735078"/>
              <a:ext cx="31103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0" dirty="0">
                  <a:solidFill>
                    <a:srgbClr val="FF0000"/>
                  </a:solidFill>
                  <a:latin typeface="Ink Free" panose="020F0502020204030204" pitchFamily="34" charset="0"/>
                </a:rPr>
                <a:t>Threshold = 0 (frequency always reduced)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737C7CE-916E-DB01-076B-38CDFAE4074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829175" y="1982902"/>
              <a:ext cx="76200" cy="27613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792B1BFC-4778-ADA2-78BA-2A7C30E86E9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905375" y="1982902"/>
              <a:ext cx="261887" cy="268212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0AF8E76-3EB7-9E4E-279A-CAB7AC061FD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905375" y="1997490"/>
              <a:ext cx="523774" cy="19446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D7AD7442-AF0B-4B10-B38A-80A53213D21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905375" y="1997490"/>
              <a:ext cx="819200" cy="15096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/>
              <a:tailEnd type="triangle"/>
            </a:ln>
            <a:effectLst/>
          </p:spPr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A3BE61A-D5F9-3168-58E0-99E84C3053AF}"/>
              </a:ext>
            </a:extLst>
          </p:cNvPr>
          <p:cNvSpPr txBox="1"/>
          <p:nvPr/>
        </p:nvSpPr>
        <p:spPr>
          <a:xfrm rot="21382761">
            <a:off x="7904131" y="1743282"/>
            <a:ext cx="1357668" cy="1015663"/>
          </a:xfrm>
          <a:prstGeom prst="rect">
            <a:avLst/>
          </a:prstGeom>
          <a:solidFill>
            <a:schemeClr val="bg1">
              <a:alpha val="26000"/>
            </a:schemeClr>
          </a:solidFill>
          <a:effectLst>
            <a:softEdge rad="1050605"/>
          </a:effectLst>
        </p:spPr>
        <p:txBody>
          <a:bodyPr wrap="square" rtlCol="0">
            <a:spAutoFit/>
          </a:bodyPr>
          <a:lstStyle/>
          <a:p>
            <a:r>
              <a:rPr lang="en-GB" sz="1200" b="0" dirty="0">
                <a:solidFill>
                  <a:srgbClr val="FF0000"/>
                </a:solidFill>
                <a:latin typeface="Ink Free" panose="020F0502020204030204" pitchFamily="34" charset="0"/>
                <a:cs typeface="Ink Free" panose="020F0502020204030204" pitchFamily="34" charset="0"/>
              </a:rPr>
              <a:t>This is the frequency set when carbon intensity rises above threshold</a:t>
            </a:r>
          </a:p>
        </p:txBody>
      </p:sp>
    </p:spTree>
    <p:extLst>
      <p:ext uri="{BB962C8B-B14F-4D97-AF65-F5344CB8AC3E}">
        <p14:creationId xmlns:p14="http://schemas.microsoft.com/office/powerpoint/2010/main" val="61987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7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B84A4-E123-3157-FAB1-5D34922DF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3A104-D4F6-16E5-0543-4E3103197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7103" y="1732691"/>
            <a:ext cx="1856897" cy="1947129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/>
              <a:t>If the rate of work is reduced by 5% (or 10%), how much carbon would be saved?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686CE-397B-9D52-7A48-E9AA3091F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David Britton, University of Glasgow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D827F-9F03-6794-8C02-710D52272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UK HEP Forum, Nov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96235D-FBFD-AD76-1D6D-5F10DAEA1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14" y="1525230"/>
            <a:ext cx="6785788" cy="2154590"/>
          </a:xfrm>
          <a:prstGeom prst="rect">
            <a:avLst/>
          </a:prstGeom>
          <a:effectLst>
            <a:outerShdw blurRad="177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B3603CC-D52C-37A1-1FB8-EF06BAF603DE}"/>
              </a:ext>
            </a:extLst>
          </p:cNvPr>
          <p:cNvGrpSpPr/>
          <p:nvPr/>
        </p:nvGrpSpPr>
        <p:grpSpPr>
          <a:xfrm>
            <a:off x="5828278" y="2776793"/>
            <a:ext cx="102578" cy="697015"/>
            <a:chOff x="7133853" y="3432752"/>
            <a:chExt cx="117492" cy="82252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99B70B0-ABBF-2BF0-8E98-3595D163BDD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192599" y="3494052"/>
              <a:ext cx="0" cy="761228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ysDash"/>
              <a:round/>
              <a:headEnd type="none"/>
              <a:tailEnd type="none"/>
            </a:ln>
            <a:effectLst/>
          </p:spPr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3396BD5-8641-8465-1C90-37C4FC6168BE}"/>
                </a:ext>
              </a:extLst>
            </p:cNvPr>
            <p:cNvSpPr/>
            <p:nvPr/>
          </p:nvSpPr>
          <p:spPr bwMode="auto">
            <a:xfrm>
              <a:off x="7133853" y="3432752"/>
              <a:ext cx="117492" cy="122601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Trebuchet MS" pitchFamily="-108" charset="0"/>
                <a:ea typeface="Arial" pitchFamily="-108" charset="0"/>
                <a:cs typeface="Arial" pitchFamily="-10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29F39A-E83E-6587-F206-5D9B68C92D22}"/>
              </a:ext>
            </a:extLst>
          </p:cNvPr>
          <p:cNvGrpSpPr/>
          <p:nvPr/>
        </p:nvGrpSpPr>
        <p:grpSpPr>
          <a:xfrm>
            <a:off x="5336146" y="2531771"/>
            <a:ext cx="102578" cy="942037"/>
            <a:chOff x="6571080" y="3143608"/>
            <a:chExt cx="117492" cy="11116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1715893-68E7-62C8-8CB7-D01A222B62F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29826" y="3204908"/>
              <a:ext cx="0" cy="1050372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ysDash"/>
              <a:round/>
              <a:headEnd type="none"/>
              <a:tailEnd type="none"/>
            </a:ln>
            <a:effectLst/>
          </p:spPr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60C4B6A-BD9C-320A-914E-BBA2B9BEC483}"/>
                </a:ext>
              </a:extLst>
            </p:cNvPr>
            <p:cNvSpPr/>
            <p:nvPr/>
          </p:nvSpPr>
          <p:spPr bwMode="auto">
            <a:xfrm>
              <a:off x="6571080" y="3143608"/>
              <a:ext cx="117492" cy="122601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Trebuchet MS" pitchFamily="-108" charset="0"/>
                <a:ea typeface="Arial" pitchFamily="-108" charset="0"/>
                <a:cs typeface="Arial" pitchFamily="-108" charset="0"/>
              </a:endParaRPr>
            </a:p>
          </p:txBody>
        </p:sp>
      </p:grp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C1BEFD2-2C59-C76D-658B-2D59AA8F0A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970632"/>
              </p:ext>
            </p:extLst>
          </p:nvPr>
        </p:nvGraphicFramePr>
        <p:xfrm>
          <a:off x="196514" y="4112980"/>
          <a:ext cx="5410195" cy="22834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2039">
                  <a:extLst>
                    <a:ext uri="{9D8B030D-6E8A-4147-A177-3AD203B41FA5}">
                      <a16:colId xmlns:a16="http://schemas.microsoft.com/office/drawing/2014/main" val="1131208297"/>
                    </a:ext>
                  </a:extLst>
                </a:gridCol>
                <a:gridCol w="1082039">
                  <a:extLst>
                    <a:ext uri="{9D8B030D-6E8A-4147-A177-3AD203B41FA5}">
                      <a16:colId xmlns:a16="http://schemas.microsoft.com/office/drawing/2014/main" val="3608543972"/>
                    </a:ext>
                  </a:extLst>
                </a:gridCol>
                <a:gridCol w="1082039">
                  <a:extLst>
                    <a:ext uri="{9D8B030D-6E8A-4147-A177-3AD203B41FA5}">
                      <a16:colId xmlns:a16="http://schemas.microsoft.com/office/drawing/2014/main" val="3922748945"/>
                    </a:ext>
                  </a:extLst>
                </a:gridCol>
                <a:gridCol w="1082039">
                  <a:extLst>
                    <a:ext uri="{9D8B030D-6E8A-4147-A177-3AD203B41FA5}">
                      <a16:colId xmlns:a16="http://schemas.microsoft.com/office/drawing/2014/main" val="1663516625"/>
                    </a:ext>
                  </a:extLst>
                </a:gridCol>
                <a:gridCol w="1082039">
                  <a:extLst>
                    <a:ext uri="{9D8B030D-6E8A-4147-A177-3AD203B41FA5}">
                      <a16:colId xmlns:a16="http://schemas.microsoft.com/office/drawing/2014/main" val="1488426266"/>
                    </a:ext>
                  </a:extLst>
                </a:gridCol>
              </a:tblGrid>
              <a:tr h="253757"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2018 Carbon Data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2023 Carbon Data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845203"/>
                  </a:ext>
                </a:extLst>
              </a:tr>
              <a:tr h="253757">
                <a:tc>
                  <a:txBody>
                    <a:bodyPr/>
                    <a:lstStyle/>
                    <a:p>
                      <a:pPr algn="r" fontAlgn="b"/>
                      <a:endParaRPr lang="en-GB" sz="1600" b="0" i="0" u="none" strike="noStrike" dirty="0">
                        <a:solidFill>
                          <a:schemeClr val="accent2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Aptos Narrow" panose="020B0004020202020204" pitchFamily="34" charset="0"/>
                        </a:rPr>
                        <a:t>95% rate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Aptos Narrow" panose="020B0004020202020204" pitchFamily="34" charset="0"/>
                        </a:rPr>
                        <a:t>90% rate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Aptos Narrow" panose="020B0004020202020204" pitchFamily="34" charset="0"/>
                        </a:rPr>
                        <a:t>95% rate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Aptos Narrow" panose="020B0004020202020204" pitchFamily="34" charset="0"/>
                        </a:rPr>
                        <a:t>90% rate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7765930"/>
                  </a:ext>
                </a:extLst>
              </a:tr>
              <a:tr h="233816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NVidia Grace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27.2%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21.1%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29.5%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2728860"/>
                  </a:ext>
                </a:extLst>
              </a:tr>
              <a:tr h="253757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Altra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Max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20.0%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15.4%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21.5%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8391212"/>
                  </a:ext>
                </a:extLst>
              </a:tr>
              <a:tr h="253757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Altra Q80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17.2%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14.5%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18.1%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1757047"/>
                  </a:ext>
                </a:extLst>
              </a:tr>
              <a:tr h="253757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2xAltra Q80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10.8%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9.2%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8.8%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15653421"/>
                  </a:ext>
                </a:extLst>
              </a:tr>
              <a:tr h="253757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Xeon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5.2%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19267034"/>
                  </a:ext>
                </a:extLst>
              </a:tr>
              <a:tr h="253757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Milan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5.7%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8.3%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5945205"/>
                  </a:ext>
                </a:extLst>
              </a:tr>
              <a:tr h="253757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Genoa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3171675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0F57A57-9AFF-0615-D33D-AB257F319C03}"/>
              </a:ext>
            </a:extLst>
          </p:cNvPr>
          <p:cNvSpPr txBox="1"/>
          <p:nvPr/>
        </p:nvSpPr>
        <p:spPr>
          <a:xfrm>
            <a:off x="492883" y="1952520"/>
            <a:ext cx="2242922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50" b="0" dirty="0">
                <a:solidFill>
                  <a:srgbClr val="14B688"/>
                </a:solidFill>
                <a:latin typeface="Bierstadt Display" panose="020B0004020202020204" pitchFamily="34" charset="0"/>
              </a:rPr>
              <a:t>Nvidia Grace using 2023 Carbon Data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94CF223-F510-73F9-44FC-E5B1067EE6D7}"/>
              </a:ext>
            </a:extLst>
          </p:cNvPr>
          <p:cNvSpPr txBox="1">
            <a:spLocks/>
          </p:cNvSpPr>
          <p:nvPr/>
        </p:nvSpPr>
        <p:spPr bwMode="auto">
          <a:xfrm>
            <a:off x="5879567" y="4076705"/>
            <a:ext cx="3264433" cy="2319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Bierstadt Display" panose="020B00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3333CC"/>
                </a:solidFill>
                <a:latin typeface="Bierstadt Display" panose="020B00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rgbClr val="6666FF"/>
                </a:solidFill>
                <a:latin typeface="Bierstadt Display" panose="020B0004020202020204" pitchFamily="34" charset="0"/>
                <a:ea typeface="+mn-ea"/>
                <a:cs typeface="+mn-cs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accent2"/>
                </a:solidFill>
                <a:latin typeface="Bierstadt Display" panose="020B0004020202020204" pitchFamily="34" charset="0"/>
                <a:ea typeface="+mn-ea"/>
                <a:cs typeface="+mn-cs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accent2"/>
                </a:solidFill>
                <a:latin typeface="Bierstadt Display" panose="020B0004020202020204" pitchFamily="34" charset="0"/>
                <a:ea typeface="+mn-ea"/>
                <a:cs typeface="+mn-cs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kern="0" dirty="0"/>
              <a:t>Bigger effect in 2023 because denominator is smaller.</a:t>
            </a:r>
          </a:p>
          <a:p>
            <a:r>
              <a:rPr lang="en-GB" sz="1800" b="0" kern="0" dirty="0"/>
              <a:t>Bigger gains with ARM.</a:t>
            </a:r>
          </a:p>
          <a:p>
            <a:r>
              <a:rPr lang="en-GB" sz="1800" b="0" kern="0" dirty="0"/>
              <a:t>Dual socket </a:t>
            </a:r>
            <a:r>
              <a:rPr lang="en-GB" sz="1800" b="0" kern="0" dirty="0" err="1"/>
              <a:t>Altra</a:t>
            </a:r>
            <a:r>
              <a:rPr lang="en-GB" sz="1800" b="0" kern="0" dirty="0"/>
              <a:t> Q80 shows reduced effect...</a:t>
            </a:r>
          </a:p>
          <a:p>
            <a:r>
              <a:rPr lang="en-GB" sz="1800" b="0" kern="0" dirty="0"/>
              <a:t>More complicated strategies (multiple clock-down steps) give further small gains.</a:t>
            </a:r>
          </a:p>
        </p:txBody>
      </p:sp>
    </p:spTree>
    <p:extLst>
      <p:ext uri="{BB962C8B-B14F-4D97-AF65-F5344CB8AC3E}">
        <p14:creationId xmlns:p14="http://schemas.microsoft.com/office/powerpoint/2010/main" val="39948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29600-E39F-44EA-EDB5-9F6E15B19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Towards NetZero Computing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51C58-9C52-9DE7-D072-6211478E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David Britton, University of Glasgow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27CA5-F863-49E5-2788-B0026E461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UK HEP Forum, Nov 2024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FDE5D7C-82A5-D707-4CF1-C3478A45FA7C}"/>
              </a:ext>
            </a:extLst>
          </p:cNvPr>
          <p:cNvSpPr/>
          <p:nvPr/>
        </p:nvSpPr>
        <p:spPr bwMode="auto">
          <a:xfrm>
            <a:off x="4036902" y="1423630"/>
            <a:ext cx="1041936" cy="423361"/>
          </a:xfrm>
          <a:prstGeom prst="roundRect">
            <a:avLst/>
          </a:prstGeom>
          <a:solidFill>
            <a:srgbClr val="2B3D7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-108" charset="0"/>
                <a:ea typeface="Arial" pitchFamily="-108" charset="0"/>
                <a:cs typeface="Arial" pitchFamily="-108" charset="0"/>
              </a:rPr>
              <a:t>NetZero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F43DB71-0B86-4AC9-5685-2CCF902F92A4}"/>
              </a:ext>
            </a:extLst>
          </p:cNvPr>
          <p:cNvSpPr/>
          <p:nvPr/>
        </p:nvSpPr>
        <p:spPr bwMode="auto">
          <a:xfrm>
            <a:off x="2149089" y="2313904"/>
            <a:ext cx="1041936" cy="423361"/>
          </a:xfrm>
          <a:prstGeom prst="roundRect">
            <a:avLst/>
          </a:prstGeom>
          <a:solidFill>
            <a:srgbClr val="3550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-108" charset="0"/>
                <a:ea typeface="Arial" pitchFamily="-108" charset="0"/>
                <a:cs typeface="Arial" pitchFamily="-108" charset="0"/>
              </a:rPr>
              <a:t>Reduce Scope-2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14E0241-76E5-9392-D00E-AEB45C76B090}"/>
              </a:ext>
            </a:extLst>
          </p:cNvPr>
          <p:cNvSpPr/>
          <p:nvPr/>
        </p:nvSpPr>
        <p:spPr bwMode="auto">
          <a:xfrm>
            <a:off x="5919886" y="2313904"/>
            <a:ext cx="1041936" cy="423361"/>
          </a:xfrm>
          <a:prstGeom prst="roundRect">
            <a:avLst/>
          </a:prstGeom>
          <a:solidFill>
            <a:srgbClr val="3550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-108" charset="0"/>
                <a:ea typeface="Arial" pitchFamily="-108" charset="0"/>
                <a:cs typeface="Arial" pitchFamily="-108" charset="0"/>
              </a:rPr>
              <a:t>Reduce Scope-3</a:t>
            </a:r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99DE380D-96CA-210A-5F36-38902278FAB7}"/>
              </a:ext>
            </a:extLst>
          </p:cNvPr>
          <p:cNvCxnSpPr>
            <a:stCxn id="8" idx="2"/>
            <a:endCxn id="9" idx="0"/>
          </p:cNvCxnSpPr>
          <p:nvPr/>
        </p:nvCxnSpPr>
        <p:spPr bwMode="auto">
          <a:xfrm rot="5400000">
            <a:off x="3380508" y="1136541"/>
            <a:ext cx="466913" cy="1887813"/>
          </a:xfrm>
          <a:prstGeom prst="bentConnector3">
            <a:avLst/>
          </a:prstGeom>
          <a:noFill/>
          <a:ln w="31750" cap="flat" cmpd="sng" algn="ctr">
            <a:solidFill>
              <a:srgbClr val="35509A"/>
            </a:solidFill>
            <a:prstDash val="solid"/>
            <a:round/>
            <a:headEnd type="triangle"/>
            <a:tailEnd type="none"/>
          </a:ln>
          <a:effectLst/>
        </p:spPr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CD0CE9EA-32A7-4DCC-0E4F-59613CE10FFB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 bwMode="auto">
          <a:xfrm rot="16200000" flipH="1">
            <a:off x="5265906" y="1138955"/>
            <a:ext cx="466913" cy="1882984"/>
          </a:xfrm>
          <a:prstGeom prst="bentConnector3">
            <a:avLst>
              <a:gd name="adj1" fmla="val 50000"/>
            </a:avLst>
          </a:prstGeom>
          <a:noFill/>
          <a:ln w="31750" cap="flat" cmpd="sng" algn="ctr">
            <a:solidFill>
              <a:srgbClr val="35509A"/>
            </a:solidFill>
            <a:prstDash val="solid"/>
            <a:round/>
            <a:headEnd type="triangle"/>
            <a:tailEnd type="none"/>
          </a:ln>
          <a:effectLst/>
        </p:spPr>
      </p:cxn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78FF686E-EE19-2093-F09D-FE17CAC3CEA5}"/>
              </a:ext>
            </a:extLst>
          </p:cNvPr>
          <p:cNvGrpSpPr/>
          <p:nvPr/>
        </p:nvGrpSpPr>
        <p:grpSpPr>
          <a:xfrm>
            <a:off x="1392053" y="2732601"/>
            <a:ext cx="2529842" cy="1045915"/>
            <a:chOff x="1392053" y="2732601"/>
            <a:chExt cx="2529842" cy="1045915"/>
          </a:xfrm>
        </p:grpSpPr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2A434A0D-6BF9-4E33-C540-5B4CBDAC5087}"/>
                </a:ext>
              </a:extLst>
            </p:cNvPr>
            <p:cNvCxnSpPr>
              <a:cxnSpLocks/>
              <a:endCxn id="13" idx="0"/>
            </p:cNvCxnSpPr>
            <p:nvPr/>
          </p:nvCxnSpPr>
          <p:spPr bwMode="auto">
            <a:xfrm rot="5400000">
              <a:off x="1980263" y="2665360"/>
              <a:ext cx="622553" cy="757036"/>
            </a:xfrm>
            <a:prstGeom prst="bentConnector3">
              <a:avLst>
                <a:gd name="adj1" fmla="val 50000"/>
              </a:avLst>
            </a:prstGeom>
            <a:noFill/>
            <a:ln w="31750" cap="flat" cmpd="sng" algn="ctr">
              <a:solidFill>
                <a:srgbClr val="35509A"/>
              </a:solidFill>
              <a:prstDash val="solid"/>
              <a:round/>
              <a:headEnd type="triangle"/>
              <a:tailEnd type="none"/>
            </a:ln>
            <a:effectLst/>
          </p:spPr>
        </p:cxn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CF02131-6EFA-0FA3-430D-4646CF08E22A}"/>
                </a:ext>
              </a:extLst>
            </p:cNvPr>
            <p:cNvSpPr/>
            <p:nvPr/>
          </p:nvSpPr>
          <p:spPr bwMode="auto">
            <a:xfrm>
              <a:off x="1392053" y="3355155"/>
              <a:ext cx="1041936" cy="423361"/>
            </a:xfrm>
            <a:prstGeom prst="roundRect">
              <a:avLst/>
            </a:prstGeom>
            <a:solidFill>
              <a:srgbClr val="4A6B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Reduce Power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2A941A51-8B4F-EAAD-3C07-A75EDBFDF524}"/>
                </a:ext>
              </a:extLst>
            </p:cNvPr>
            <p:cNvSpPr/>
            <p:nvPr/>
          </p:nvSpPr>
          <p:spPr bwMode="auto">
            <a:xfrm>
              <a:off x="2879959" y="3355155"/>
              <a:ext cx="1041936" cy="423361"/>
            </a:xfrm>
            <a:prstGeom prst="roundRect">
              <a:avLst/>
            </a:prstGeom>
            <a:solidFill>
              <a:srgbClr val="4A6B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Greener Power</a:t>
              </a:r>
            </a:p>
          </p:txBody>
        </p:sp>
        <p:cxnSp>
          <p:nvCxnSpPr>
            <p:cNvPr id="34" name="Elbow Connector 33">
              <a:extLst>
                <a:ext uri="{FF2B5EF4-FFF2-40B4-BE49-F238E27FC236}">
                  <a16:creationId xmlns:a16="http://schemas.microsoft.com/office/drawing/2014/main" id="{BCEF82B1-8FFF-8E7C-37FD-15E305D65C1D}"/>
                </a:ext>
              </a:extLst>
            </p:cNvPr>
            <p:cNvCxnSpPr>
              <a:cxnSpLocks/>
              <a:endCxn id="14" idx="0"/>
            </p:cNvCxnSpPr>
            <p:nvPr/>
          </p:nvCxnSpPr>
          <p:spPr bwMode="auto">
            <a:xfrm rot="16200000" flipH="1">
              <a:off x="2724216" y="2678443"/>
              <a:ext cx="622553" cy="730870"/>
            </a:xfrm>
            <a:prstGeom prst="bentConnector3">
              <a:avLst>
                <a:gd name="adj1" fmla="val 50000"/>
              </a:avLst>
            </a:prstGeom>
            <a:noFill/>
            <a:ln w="31750" cap="flat" cmpd="sng" algn="ctr">
              <a:solidFill>
                <a:srgbClr val="35509A"/>
              </a:solidFill>
              <a:prstDash val="solid"/>
              <a:round/>
              <a:headEnd type="triangle"/>
              <a:tailEnd type="none"/>
            </a:ln>
            <a:effectLst/>
          </p:spPr>
        </p:cxn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AD061D21-01B5-488E-1423-7B2296E32FB7}"/>
              </a:ext>
            </a:extLst>
          </p:cNvPr>
          <p:cNvGrpSpPr/>
          <p:nvPr/>
        </p:nvGrpSpPr>
        <p:grpSpPr>
          <a:xfrm>
            <a:off x="1503801" y="3774505"/>
            <a:ext cx="964086" cy="2073859"/>
            <a:chOff x="1503801" y="3774505"/>
            <a:chExt cx="964086" cy="2073859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CC8214CF-419C-4612-DE4B-342DF277129E}"/>
                </a:ext>
              </a:extLst>
            </p:cNvPr>
            <p:cNvGrpSpPr/>
            <p:nvPr/>
          </p:nvGrpSpPr>
          <p:grpSpPr>
            <a:xfrm>
              <a:off x="1503802" y="3774505"/>
              <a:ext cx="964085" cy="1990460"/>
              <a:chOff x="1063963" y="3778515"/>
              <a:chExt cx="964085" cy="1990460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59ABF58B-296E-759F-644A-FFD7AF693C64}"/>
                  </a:ext>
                </a:extLst>
              </p:cNvPr>
              <p:cNvSpPr/>
              <p:nvPr/>
            </p:nvSpPr>
            <p:spPr bwMode="auto">
              <a:xfrm>
                <a:off x="1217968" y="4703545"/>
                <a:ext cx="810080" cy="423361"/>
              </a:xfrm>
              <a:prstGeom prst="roundRect">
                <a:avLst/>
              </a:prstGeom>
              <a:solidFill>
                <a:srgbClr val="547EF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1050" b="0" dirty="0">
                    <a:solidFill>
                      <a:schemeClr val="bg1"/>
                    </a:solidFill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Hardware Choice</a:t>
                </a:r>
                <a:endParaRPr kumimoji="0" lang="en-GB" sz="105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endParaRPr>
              </a:p>
            </p:txBody>
          </p:sp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EE6E9809-56AD-2FC0-B319-50F635835475}"/>
                  </a:ext>
                </a:extLst>
              </p:cNvPr>
              <p:cNvSpPr/>
              <p:nvPr/>
            </p:nvSpPr>
            <p:spPr bwMode="auto">
              <a:xfrm>
                <a:off x="1217968" y="5345614"/>
                <a:ext cx="810080" cy="423361"/>
              </a:xfrm>
              <a:prstGeom prst="roundRect">
                <a:avLst/>
              </a:prstGeom>
              <a:solidFill>
                <a:srgbClr val="547EF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05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Lower PUE</a:t>
                </a:r>
              </a:p>
            </p:txBody>
          </p:sp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B2DCF333-D95F-0BB9-6C73-65709E33F4B7}"/>
                  </a:ext>
                </a:extLst>
              </p:cNvPr>
              <p:cNvSpPr/>
              <p:nvPr/>
            </p:nvSpPr>
            <p:spPr bwMode="auto">
              <a:xfrm>
                <a:off x="1217968" y="4086069"/>
                <a:ext cx="810080" cy="423361"/>
              </a:xfrm>
              <a:prstGeom prst="roundRect">
                <a:avLst/>
              </a:prstGeom>
              <a:solidFill>
                <a:srgbClr val="547EF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05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Newer Hardware</a:t>
                </a:r>
              </a:p>
            </p:txBody>
          </p:sp>
          <p:cxnSp>
            <p:nvCxnSpPr>
              <p:cNvPr id="37" name="Elbow Connector 36">
                <a:extLst>
                  <a:ext uri="{FF2B5EF4-FFF2-40B4-BE49-F238E27FC236}">
                    <a16:creationId xmlns:a16="http://schemas.microsoft.com/office/drawing/2014/main" id="{9ACCE414-14B1-A49E-7403-55D3738C0668}"/>
                  </a:ext>
                </a:extLst>
              </p:cNvPr>
              <p:cNvCxnSpPr>
                <a:cxnSpLocks/>
                <a:endCxn id="18" idx="1"/>
              </p:cNvCxnSpPr>
              <p:nvPr/>
            </p:nvCxnSpPr>
            <p:spPr bwMode="auto">
              <a:xfrm rot="16200000" flipH="1">
                <a:off x="251576" y="4590902"/>
                <a:ext cx="1778779" cy="154006"/>
              </a:xfrm>
              <a:prstGeom prst="bentConnector2">
                <a:avLst/>
              </a:prstGeom>
              <a:noFill/>
              <a:ln w="31750" cap="flat" cmpd="sng" algn="ctr">
                <a:solidFill>
                  <a:srgbClr val="35509A"/>
                </a:solidFill>
                <a:prstDash val="solid"/>
                <a:round/>
                <a:headEnd type="triangle"/>
                <a:tailEnd type="none"/>
              </a:ln>
              <a:effectLst/>
            </p:spPr>
          </p:cxnSp>
          <p:cxnSp>
            <p:nvCxnSpPr>
              <p:cNvPr id="41" name="Elbow Connector 40">
                <a:extLst>
                  <a:ext uri="{FF2B5EF4-FFF2-40B4-BE49-F238E27FC236}">
                    <a16:creationId xmlns:a16="http://schemas.microsoft.com/office/drawing/2014/main" id="{01B421FE-53A2-D937-5025-B968CF9CBC08}"/>
                  </a:ext>
                </a:extLst>
              </p:cNvPr>
              <p:cNvCxnSpPr>
                <a:cxnSpLocks/>
                <a:endCxn id="15" idx="1"/>
              </p:cNvCxnSpPr>
              <p:nvPr/>
            </p:nvCxnSpPr>
            <p:spPr bwMode="auto">
              <a:xfrm rot="16200000" flipH="1">
                <a:off x="667337" y="4364595"/>
                <a:ext cx="947258" cy="154004"/>
              </a:xfrm>
              <a:prstGeom prst="bentConnector2">
                <a:avLst/>
              </a:prstGeom>
              <a:noFill/>
              <a:ln w="31750" cap="flat" cmpd="sng" algn="ctr">
                <a:solidFill>
                  <a:srgbClr val="35509A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44" name="Elbow Connector 43">
                <a:extLst>
                  <a:ext uri="{FF2B5EF4-FFF2-40B4-BE49-F238E27FC236}">
                    <a16:creationId xmlns:a16="http://schemas.microsoft.com/office/drawing/2014/main" id="{9E4B2742-A5CA-6B50-806D-8AF6B224C9E8}"/>
                  </a:ext>
                </a:extLst>
              </p:cNvPr>
              <p:cNvCxnSpPr>
                <a:cxnSpLocks/>
                <a:endCxn id="20" idx="1"/>
              </p:cNvCxnSpPr>
              <p:nvPr/>
            </p:nvCxnSpPr>
            <p:spPr bwMode="auto">
              <a:xfrm rot="16200000" flipH="1">
                <a:off x="1050579" y="4130360"/>
                <a:ext cx="180773" cy="154006"/>
              </a:xfrm>
              <a:prstGeom prst="bentConnector2">
                <a:avLst/>
              </a:prstGeom>
              <a:noFill/>
              <a:ln w="31750" cap="flat" cmpd="sng" algn="ctr">
                <a:solidFill>
                  <a:srgbClr val="35509A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</p:grp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30CB74FE-0C20-3A3E-A747-4C3FE125CB8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03801" y="5550449"/>
              <a:ext cx="0" cy="297915"/>
            </a:xfrm>
            <a:prstGeom prst="line">
              <a:avLst/>
            </a:prstGeom>
            <a:noFill/>
            <a:ln w="31750" cap="flat" cmpd="sng" algn="ctr">
              <a:solidFill>
                <a:srgbClr val="2B3D70"/>
              </a:solidFill>
              <a:prstDash val="sysDot"/>
              <a:round/>
              <a:headEnd type="none"/>
              <a:tailEnd type="none"/>
            </a:ln>
            <a:effectLst/>
          </p:spPr>
        </p:cxn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B6E21439-AC00-A1E2-F076-4A1147BA3C06}"/>
              </a:ext>
            </a:extLst>
          </p:cNvPr>
          <p:cNvGrpSpPr/>
          <p:nvPr/>
        </p:nvGrpSpPr>
        <p:grpSpPr>
          <a:xfrm>
            <a:off x="2990913" y="3755026"/>
            <a:ext cx="996532" cy="1522614"/>
            <a:chOff x="2990913" y="3755026"/>
            <a:chExt cx="996532" cy="1522614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DCC90AA4-6680-70FB-0B21-BCECA2DD7371}"/>
                </a:ext>
              </a:extLst>
            </p:cNvPr>
            <p:cNvGrpSpPr/>
            <p:nvPr/>
          </p:nvGrpSpPr>
          <p:grpSpPr>
            <a:xfrm>
              <a:off x="2990913" y="3755026"/>
              <a:ext cx="996532" cy="1360322"/>
              <a:chOff x="2551074" y="3759036"/>
              <a:chExt cx="996532" cy="1360322"/>
            </a:xfrm>
          </p:grpSpPr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9FA9E785-2E21-CEFF-4113-575FE536CB3C}"/>
                  </a:ext>
                </a:extLst>
              </p:cNvPr>
              <p:cNvSpPr/>
              <p:nvPr/>
            </p:nvSpPr>
            <p:spPr bwMode="auto">
              <a:xfrm>
                <a:off x="2737527" y="4086069"/>
                <a:ext cx="810079" cy="413216"/>
              </a:xfrm>
              <a:prstGeom prst="roundRect">
                <a:avLst/>
              </a:prstGeom>
              <a:solidFill>
                <a:srgbClr val="547EF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05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Supply Choice</a:t>
                </a:r>
              </a:p>
            </p:txBody>
          </p:sp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6AAB8700-69B7-A595-51CD-E53F6764A8EA}"/>
                  </a:ext>
                </a:extLst>
              </p:cNvPr>
              <p:cNvSpPr/>
              <p:nvPr/>
            </p:nvSpPr>
            <p:spPr bwMode="auto">
              <a:xfrm>
                <a:off x="2734246" y="4711245"/>
                <a:ext cx="810079" cy="408113"/>
              </a:xfrm>
              <a:prstGeom prst="roundRect">
                <a:avLst/>
              </a:prstGeom>
              <a:solidFill>
                <a:srgbClr val="547EF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05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Usage Pattern</a:t>
                </a:r>
              </a:p>
            </p:txBody>
          </p:sp>
          <p:cxnSp>
            <p:nvCxnSpPr>
              <p:cNvPr id="48" name="Elbow Connector 47">
                <a:extLst>
                  <a:ext uri="{FF2B5EF4-FFF2-40B4-BE49-F238E27FC236}">
                    <a16:creationId xmlns:a16="http://schemas.microsoft.com/office/drawing/2014/main" id="{1F096036-470C-BF8B-6800-E110A4A76826}"/>
                  </a:ext>
                </a:extLst>
              </p:cNvPr>
              <p:cNvCxnSpPr>
                <a:cxnSpLocks/>
                <a:endCxn id="17" idx="1"/>
              </p:cNvCxnSpPr>
              <p:nvPr/>
            </p:nvCxnSpPr>
            <p:spPr bwMode="auto">
              <a:xfrm rot="16200000" flipH="1">
                <a:off x="2064527" y="4245583"/>
                <a:ext cx="1156266" cy="183172"/>
              </a:xfrm>
              <a:prstGeom prst="bentConnector2">
                <a:avLst/>
              </a:prstGeom>
              <a:noFill/>
              <a:ln w="31750" cap="flat" cmpd="sng" algn="ctr">
                <a:solidFill>
                  <a:srgbClr val="35509A"/>
                </a:solidFill>
                <a:prstDash val="solid"/>
                <a:round/>
                <a:headEnd type="triangle"/>
                <a:tailEnd type="none"/>
              </a:ln>
              <a:effectLst/>
            </p:spPr>
          </p:cxnSp>
          <p:cxnSp>
            <p:nvCxnSpPr>
              <p:cNvPr id="50" name="Elbow Connector 49">
                <a:extLst>
                  <a:ext uri="{FF2B5EF4-FFF2-40B4-BE49-F238E27FC236}">
                    <a16:creationId xmlns:a16="http://schemas.microsoft.com/office/drawing/2014/main" id="{BC7BF6CF-BC2C-1B02-E74B-10914AA1306C}"/>
                  </a:ext>
                </a:extLst>
              </p:cNvPr>
              <p:cNvCxnSpPr>
                <a:cxnSpLocks/>
                <a:endCxn id="16" idx="1"/>
              </p:cNvCxnSpPr>
              <p:nvPr/>
            </p:nvCxnSpPr>
            <p:spPr bwMode="auto">
              <a:xfrm rot="16200000" flipH="1">
                <a:off x="2487138" y="4042287"/>
                <a:ext cx="314325" cy="186453"/>
              </a:xfrm>
              <a:prstGeom prst="bentConnector2">
                <a:avLst/>
              </a:prstGeom>
              <a:noFill/>
              <a:ln w="31750" cap="flat" cmpd="sng" algn="ctr">
                <a:solidFill>
                  <a:srgbClr val="35509A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</p:grp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5D35F2E-8E92-3C14-85A2-150A32584F0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990913" y="4937534"/>
              <a:ext cx="0" cy="340106"/>
            </a:xfrm>
            <a:prstGeom prst="line">
              <a:avLst/>
            </a:prstGeom>
            <a:noFill/>
            <a:ln w="31750" cap="flat" cmpd="sng" algn="ctr">
              <a:solidFill>
                <a:srgbClr val="2B3D70"/>
              </a:solidFill>
              <a:prstDash val="sysDot"/>
              <a:round/>
              <a:headEnd type="none"/>
              <a:tailEnd type="none"/>
            </a:ln>
            <a:effectLst/>
          </p:spPr>
        </p:cxn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25615A23-D339-5724-46AF-477813DCA0F0}"/>
              </a:ext>
            </a:extLst>
          </p:cNvPr>
          <p:cNvGrpSpPr/>
          <p:nvPr/>
        </p:nvGrpSpPr>
        <p:grpSpPr>
          <a:xfrm>
            <a:off x="6023284" y="2733939"/>
            <a:ext cx="1186280" cy="1550741"/>
            <a:chOff x="6023284" y="2733939"/>
            <a:chExt cx="1186280" cy="1550741"/>
          </a:xfrm>
        </p:grpSpPr>
        <p:cxnSp>
          <p:nvCxnSpPr>
            <p:cNvPr id="54" name="Elbow Connector 53">
              <a:extLst>
                <a:ext uri="{FF2B5EF4-FFF2-40B4-BE49-F238E27FC236}">
                  <a16:creationId xmlns:a16="http://schemas.microsoft.com/office/drawing/2014/main" id="{15AA4680-4191-AC20-517F-19CFE49F4E09}"/>
                </a:ext>
              </a:extLst>
            </p:cNvPr>
            <p:cNvCxnSpPr>
              <a:cxnSpLocks/>
              <a:endCxn id="25" idx="1"/>
            </p:cNvCxnSpPr>
            <p:nvPr/>
          </p:nvCxnSpPr>
          <p:spPr bwMode="auto">
            <a:xfrm rot="16200000" flipH="1">
              <a:off x="5529897" y="3228941"/>
              <a:ext cx="1207265" cy="217262"/>
            </a:xfrm>
            <a:prstGeom prst="bentConnector2">
              <a:avLst/>
            </a:prstGeom>
            <a:noFill/>
            <a:ln w="31750" cap="flat" cmpd="sng" algn="ctr">
              <a:solidFill>
                <a:srgbClr val="35509A"/>
              </a:solidFill>
              <a:prstDash val="solid"/>
              <a:round/>
              <a:headEnd type="triangle"/>
              <a:tailEnd type="none"/>
            </a:ln>
            <a:effectLst/>
          </p:spPr>
        </p:cxn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911A0BC6-1160-C128-F1A6-D1A841DAFD31}"/>
                </a:ext>
              </a:extLst>
            </p:cNvPr>
            <p:cNvGrpSpPr/>
            <p:nvPr/>
          </p:nvGrpSpPr>
          <p:grpSpPr>
            <a:xfrm>
              <a:off x="6023284" y="2970375"/>
              <a:ext cx="1186280" cy="1314305"/>
              <a:chOff x="6023284" y="2970375"/>
              <a:chExt cx="1186280" cy="1314305"/>
            </a:xfrm>
          </p:grpSpPr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961CC58E-CFA4-665E-2F1B-3B13EA9480DB}"/>
                  </a:ext>
                </a:extLst>
              </p:cNvPr>
              <p:cNvSpPr/>
              <p:nvPr/>
            </p:nvSpPr>
            <p:spPr bwMode="auto">
              <a:xfrm>
                <a:off x="6251760" y="3075603"/>
                <a:ext cx="957804" cy="413216"/>
              </a:xfrm>
              <a:prstGeom prst="roundRect">
                <a:avLst/>
              </a:prstGeom>
              <a:solidFill>
                <a:srgbClr val="547EF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1050" b="0" dirty="0">
                    <a:solidFill>
                      <a:schemeClr val="bg1"/>
                    </a:solidFill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Buy Lower Scope-3 HW</a:t>
                </a:r>
                <a:endParaRPr kumimoji="0" lang="en-GB" sz="105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endParaRPr>
              </a:p>
            </p:txBody>
          </p: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875EC71A-4AC9-D0A1-F753-E4284E99245E}"/>
                  </a:ext>
                </a:extLst>
              </p:cNvPr>
              <p:cNvSpPr/>
              <p:nvPr/>
            </p:nvSpPr>
            <p:spPr bwMode="auto">
              <a:xfrm>
                <a:off x="6242160" y="3734597"/>
                <a:ext cx="957804" cy="413216"/>
              </a:xfrm>
              <a:prstGeom prst="roundRect">
                <a:avLst/>
              </a:prstGeom>
              <a:solidFill>
                <a:srgbClr val="547EF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05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Hardware Lifetime</a:t>
                </a:r>
              </a:p>
            </p:txBody>
          </p:sp>
          <p:cxnSp>
            <p:nvCxnSpPr>
              <p:cNvPr id="63" name="Elbow Connector 62">
                <a:extLst>
                  <a:ext uri="{FF2B5EF4-FFF2-40B4-BE49-F238E27FC236}">
                    <a16:creationId xmlns:a16="http://schemas.microsoft.com/office/drawing/2014/main" id="{571E7152-7CEB-170E-203D-A5E45DAAFA60}"/>
                  </a:ext>
                </a:extLst>
              </p:cNvPr>
              <p:cNvCxnSpPr>
                <a:cxnSpLocks/>
                <a:endCxn id="22" idx="1"/>
              </p:cNvCxnSpPr>
              <p:nvPr/>
            </p:nvCxnSpPr>
            <p:spPr bwMode="auto">
              <a:xfrm rot="16200000" flipH="1">
                <a:off x="5981604" y="3012055"/>
                <a:ext cx="311836" cy="228476"/>
              </a:xfrm>
              <a:prstGeom prst="bentConnector2">
                <a:avLst/>
              </a:prstGeom>
              <a:noFill/>
              <a:ln w="31750" cap="flat" cmpd="sng" algn="ctr">
                <a:solidFill>
                  <a:srgbClr val="35509A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1195A9C4-A961-4446-F601-737B3F77D8A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34163" y="3973402"/>
                <a:ext cx="0" cy="311278"/>
              </a:xfrm>
              <a:prstGeom prst="line">
                <a:avLst/>
              </a:prstGeom>
              <a:noFill/>
              <a:ln w="31750" cap="flat" cmpd="sng" algn="ctr">
                <a:solidFill>
                  <a:srgbClr val="2B3D70"/>
                </a:solidFill>
                <a:prstDash val="sysDot"/>
                <a:round/>
                <a:headEnd type="none"/>
                <a:tailEnd type="none"/>
              </a:ln>
              <a:effectLst/>
            </p:spPr>
          </p:cxnSp>
        </p:grp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951BD645-D0A6-2D30-289D-64BDCFCFF518}"/>
              </a:ext>
            </a:extLst>
          </p:cNvPr>
          <p:cNvSpPr txBox="1"/>
          <p:nvPr/>
        </p:nvSpPr>
        <p:spPr>
          <a:xfrm rot="21061548">
            <a:off x="4479502" y="4769525"/>
            <a:ext cx="18177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rgbClr val="FF0000"/>
                </a:solidFill>
                <a:latin typeface="Ink Free" panose="020F0502020204030204" pitchFamily="34" charset="0"/>
                <a:cs typeface="Ink Free" panose="020F0502020204030204" pitchFamily="34" charset="0"/>
              </a:rPr>
              <a:t>Some of these things are not under direct site control. 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E108EA7-3394-D711-9703-FE88858D521E}"/>
              </a:ext>
            </a:extLst>
          </p:cNvPr>
          <p:cNvSpPr txBox="1"/>
          <p:nvPr/>
        </p:nvSpPr>
        <p:spPr>
          <a:xfrm rot="21061548">
            <a:off x="6501785" y="4758905"/>
            <a:ext cx="1664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rgbClr val="FF0000"/>
                </a:solidFill>
                <a:latin typeface="Ink Free" panose="020F0502020204030204" pitchFamily="34" charset="0"/>
                <a:cs typeface="Ink Free" panose="020F0502020204030204" pitchFamily="34" charset="0"/>
              </a:rPr>
              <a:t>Many of these things are costly.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F3B019E6-EE9E-FF59-EB73-AB1C3C2AAD5A}"/>
              </a:ext>
            </a:extLst>
          </p:cNvPr>
          <p:cNvGrpSpPr/>
          <p:nvPr/>
        </p:nvGrpSpPr>
        <p:grpSpPr>
          <a:xfrm>
            <a:off x="1418230" y="5965819"/>
            <a:ext cx="6320447" cy="589435"/>
            <a:chOff x="1418230" y="6161767"/>
            <a:chExt cx="6320447" cy="589435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510ED914-32DC-390F-DEA2-AAF1BD95F40F}"/>
                </a:ext>
              </a:extLst>
            </p:cNvPr>
            <p:cNvGrpSpPr/>
            <p:nvPr/>
          </p:nvGrpSpPr>
          <p:grpSpPr>
            <a:xfrm>
              <a:off x="1418230" y="6161767"/>
              <a:ext cx="6320447" cy="413216"/>
              <a:chOff x="147730" y="6161767"/>
              <a:chExt cx="6320447" cy="413216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917EAAE7-6ECF-A41D-A72A-0F7592F96AD6}"/>
                  </a:ext>
                </a:extLst>
              </p:cNvPr>
              <p:cNvGrpSpPr/>
              <p:nvPr/>
            </p:nvGrpSpPr>
            <p:grpSpPr>
              <a:xfrm>
                <a:off x="147730" y="6161767"/>
                <a:ext cx="5889514" cy="413216"/>
                <a:chOff x="147730" y="6027017"/>
                <a:chExt cx="5889514" cy="413216"/>
              </a:xfrm>
            </p:grpSpPr>
            <p:sp>
              <p:nvSpPr>
                <p:cNvPr id="23" name="Rounded Rectangle 22">
                  <a:extLst>
                    <a:ext uri="{FF2B5EF4-FFF2-40B4-BE49-F238E27FC236}">
                      <a16:creationId xmlns:a16="http://schemas.microsoft.com/office/drawing/2014/main" id="{CEF05BB9-4F41-E99A-0D24-FA1DC3E6C0BD}"/>
                    </a:ext>
                  </a:extLst>
                </p:cNvPr>
                <p:cNvSpPr/>
                <p:nvPr/>
              </p:nvSpPr>
              <p:spPr bwMode="auto">
                <a:xfrm>
                  <a:off x="3106756" y="6027017"/>
                  <a:ext cx="957804" cy="413216"/>
                </a:xfrm>
                <a:prstGeom prst="roundRect">
                  <a:avLst/>
                </a:prstGeom>
                <a:solidFill>
                  <a:srgbClr val="008365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sz="1050" b="0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Trebuchet MS" pitchFamily="-108" charset="0"/>
                      <a:ea typeface="Arial" pitchFamily="-108" charset="0"/>
                      <a:cs typeface="Arial" pitchFamily="-108" charset="0"/>
                    </a:rPr>
                    <a:t>Carbon Inventory</a:t>
                  </a:r>
                </a:p>
              </p:txBody>
            </p:sp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E3CC08EE-7535-1DA8-7EE0-F57828484C51}"/>
                    </a:ext>
                  </a:extLst>
                </p:cNvPr>
                <p:cNvSpPr/>
                <p:nvPr/>
              </p:nvSpPr>
              <p:spPr bwMode="auto">
                <a:xfrm>
                  <a:off x="5079440" y="6027017"/>
                  <a:ext cx="957804" cy="413216"/>
                </a:xfrm>
                <a:prstGeom prst="roundRect">
                  <a:avLst/>
                </a:prstGeom>
                <a:solidFill>
                  <a:srgbClr val="008365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sz="1050" b="0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Trebuchet MS" pitchFamily="-108" charset="0"/>
                      <a:ea typeface="Arial" pitchFamily="-108" charset="0"/>
                      <a:cs typeface="Arial" pitchFamily="-108" charset="0"/>
                    </a:rPr>
                    <a:t>Carbon Allocation</a:t>
                  </a:r>
                </a:p>
              </p:txBody>
            </p:sp>
            <p:sp>
              <p:nvSpPr>
                <p:cNvPr id="77" name="Rounded Rectangle 76">
                  <a:extLst>
                    <a:ext uri="{FF2B5EF4-FFF2-40B4-BE49-F238E27FC236}">
                      <a16:creationId xmlns:a16="http://schemas.microsoft.com/office/drawing/2014/main" id="{2CF0D835-561A-1AA3-45AF-9CF67DF54BFC}"/>
                    </a:ext>
                  </a:extLst>
                </p:cNvPr>
                <p:cNvSpPr/>
                <p:nvPr/>
              </p:nvSpPr>
              <p:spPr bwMode="auto">
                <a:xfrm>
                  <a:off x="1134072" y="6027017"/>
                  <a:ext cx="957804" cy="413216"/>
                </a:xfrm>
                <a:prstGeom prst="roundRect">
                  <a:avLst/>
                </a:prstGeom>
                <a:solidFill>
                  <a:srgbClr val="008365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sz="1050" b="0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Trebuchet MS" pitchFamily="-108" charset="0"/>
                      <a:ea typeface="Arial" pitchFamily="-108" charset="0"/>
                      <a:cs typeface="Arial" pitchFamily="-108" charset="0"/>
                    </a:rPr>
                    <a:t>Measure Power Use</a:t>
                  </a:r>
                </a:p>
              </p:txBody>
            </p:sp>
            <p:sp>
              <p:nvSpPr>
                <p:cNvPr id="78" name="Rounded Rectangle 77">
                  <a:extLst>
                    <a:ext uri="{FF2B5EF4-FFF2-40B4-BE49-F238E27FC236}">
                      <a16:creationId xmlns:a16="http://schemas.microsoft.com/office/drawing/2014/main" id="{96508ED8-1C69-0DCB-1890-47C4C3750F39}"/>
                    </a:ext>
                  </a:extLst>
                </p:cNvPr>
                <p:cNvSpPr/>
                <p:nvPr/>
              </p:nvSpPr>
              <p:spPr bwMode="auto">
                <a:xfrm>
                  <a:off x="2120414" y="6027017"/>
                  <a:ext cx="957804" cy="413216"/>
                </a:xfrm>
                <a:prstGeom prst="roundRect">
                  <a:avLst/>
                </a:prstGeom>
                <a:solidFill>
                  <a:srgbClr val="008365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sz="1050" b="0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Trebuchet MS" pitchFamily="-108" charset="0"/>
                      <a:ea typeface="Arial" pitchFamily="-108" charset="0"/>
                      <a:cs typeface="Arial" pitchFamily="-108" charset="0"/>
                    </a:rPr>
                    <a:t>Life-Cycle Assessment</a:t>
                  </a:r>
                </a:p>
              </p:txBody>
            </p:sp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F770C85A-F294-05F9-1D37-FB6F2214E190}"/>
                    </a:ext>
                  </a:extLst>
                </p:cNvPr>
                <p:cNvSpPr/>
                <p:nvPr/>
              </p:nvSpPr>
              <p:spPr bwMode="auto">
                <a:xfrm>
                  <a:off x="147730" y="6027017"/>
                  <a:ext cx="957804" cy="413216"/>
                </a:xfrm>
                <a:prstGeom prst="roundRect">
                  <a:avLst/>
                </a:prstGeom>
                <a:solidFill>
                  <a:srgbClr val="008365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sz="1050" b="0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Trebuchet MS" pitchFamily="-108" charset="0"/>
                      <a:ea typeface="Arial" pitchFamily="-108" charset="0"/>
                      <a:cs typeface="Arial" pitchFamily="-108" charset="0"/>
                    </a:rPr>
                    <a:t>Benchmark Hardware</a:t>
                  </a:r>
                </a:p>
              </p:txBody>
            </p:sp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B97FCBF2-FCCA-EDC1-3EDF-250BB50EA065}"/>
                    </a:ext>
                  </a:extLst>
                </p:cNvPr>
                <p:cNvSpPr/>
                <p:nvPr/>
              </p:nvSpPr>
              <p:spPr bwMode="auto">
                <a:xfrm>
                  <a:off x="4093098" y="6027017"/>
                  <a:ext cx="957804" cy="413216"/>
                </a:xfrm>
                <a:prstGeom prst="roundRect">
                  <a:avLst/>
                </a:prstGeom>
                <a:solidFill>
                  <a:srgbClr val="008365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sz="1050" b="0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Trebuchet MS" pitchFamily="-108" charset="0"/>
                      <a:ea typeface="Arial" pitchFamily="-108" charset="0"/>
                      <a:cs typeface="Arial" pitchFamily="-108" charset="0"/>
                    </a:rPr>
                    <a:t>Carbon Model</a:t>
                  </a:r>
                </a:p>
              </p:txBody>
            </p:sp>
          </p:grp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DC45E90F-4485-DB09-3D74-7FE4666E1FC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112041" y="6371924"/>
                <a:ext cx="356136" cy="0"/>
              </a:xfrm>
              <a:prstGeom prst="line">
                <a:avLst/>
              </a:prstGeom>
              <a:noFill/>
              <a:ln w="31750" cap="flat" cmpd="sng" algn="ctr">
                <a:solidFill>
                  <a:srgbClr val="008365"/>
                </a:solidFill>
                <a:prstDash val="sysDot"/>
                <a:round/>
                <a:headEnd type="none"/>
                <a:tailEnd type="none"/>
              </a:ln>
              <a:effectLst/>
            </p:spPr>
          </p:cxnSp>
        </p:grpSp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1BAF18DB-57C8-6B48-767F-E306280EFC47}"/>
                </a:ext>
              </a:extLst>
            </p:cNvPr>
            <p:cNvSpPr/>
            <p:nvPr/>
          </p:nvSpPr>
          <p:spPr bwMode="auto">
            <a:xfrm>
              <a:off x="1418230" y="6574983"/>
              <a:ext cx="5889514" cy="176219"/>
            </a:xfrm>
            <a:prstGeom prst="roundRect">
              <a:avLst/>
            </a:prstGeom>
            <a:solidFill>
              <a:srgbClr val="14B68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Measure   +   Model   +   Monitor   </a:t>
              </a: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  <a:sym typeface="Wingdings" pitchFamily="2" charset="2"/>
                </a:rPr>
                <a:t>   Moderate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-108" charset="0"/>
                <a:ea typeface="Arial" pitchFamily="-108" charset="0"/>
                <a:cs typeface="Arial" pitchFamily="-108" charset="0"/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D9D637B0-3574-30AA-740D-81687067EED1}"/>
              </a:ext>
            </a:extLst>
          </p:cNvPr>
          <p:cNvGrpSpPr/>
          <p:nvPr/>
        </p:nvGrpSpPr>
        <p:grpSpPr>
          <a:xfrm>
            <a:off x="2652087" y="1476212"/>
            <a:ext cx="3819078" cy="304800"/>
            <a:chOff x="2652087" y="1476212"/>
            <a:chExt cx="3819078" cy="304800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92FC9C7F-E511-10DF-E021-7D2E6C84118D}"/>
                </a:ext>
              </a:extLst>
            </p:cNvPr>
            <p:cNvSpPr/>
            <p:nvPr/>
          </p:nvSpPr>
          <p:spPr bwMode="auto">
            <a:xfrm>
              <a:off x="2652087" y="1476212"/>
              <a:ext cx="1041936" cy="304800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 Capture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6BD066F-68E0-CC04-E9D6-8283C8E99528}"/>
                </a:ext>
              </a:extLst>
            </p:cNvPr>
            <p:cNvSpPr/>
            <p:nvPr/>
          </p:nvSpPr>
          <p:spPr bwMode="auto">
            <a:xfrm>
              <a:off x="5429229" y="1476212"/>
              <a:ext cx="1041936" cy="304800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Offset</a:t>
              </a:r>
            </a:p>
          </p:txBody>
        </p: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7A169D0C-D5B2-D4D5-D7E5-84168E1C7E52}"/>
                </a:ext>
              </a:extLst>
            </p:cNvPr>
            <p:cNvCxnSpPr>
              <a:cxnSpLocks/>
              <a:endCxn id="8" idx="1"/>
            </p:cNvCxnSpPr>
            <p:nvPr/>
          </p:nvCxnSpPr>
          <p:spPr bwMode="auto">
            <a:xfrm>
              <a:off x="3694023" y="1628775"/>
              <a:ext cx="342879" cy="6536"/>
            </a:xfrm>
            <a:prstGeom prst="straightConnector1">
              <a:avLst/>
            </a:prstGeom>
            <a:noFill/>
            <a:ln w="31750" cap="flat" cmpd="sng" algn="ctr">
              <a:solidFill>
                <a:srgbClr val="304580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EFA6663E-0020-7E66-0EB5-359F6969A19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78838" y="1622239"/>
              <a:ext cx="342879" cy="6536"/>
            </a:xfrm>
            <a:prstGeom prst="straightConnector1">
              <a:avLst/>
            </a:prstGeom>
            <a:noFill/>
            <a:ln w="31750" cap="flat" cmpd="sng" algn="ctr">
              <a:solidFill>
                <a:srgbClr val="304580"/>
              </a:solidFill>
              <a:prstDash val="solid"/>
              <a:round/>
              <a:headEnd type="triangle"/>
              <a:tailEnd type="none"/>
            </a:ln>
            <a:effectLst/>
          </p:spPr>
        </p:cxn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7B6AA3A5-8E5B-0D85-E153-9F332F05F9FF}"/>
              </a:ext>
            </a:extLst>
          </p:cNvPr>
          <p:cNvGrpSpPr/>
          <p:nvPr/>
        </p:nvGrpSpPr>
        <p:grpSpPr>
          <a:xfrm>
            <a:off x="3191025" y="2314679"/>
            <a:ext cx="2728861" cy="2356773"/>
            <a:chOff x="3191025" y="2314679"/>
            <a:chExt cx="2728861" cy="2356773"/>
          </a:xfrm>
        </p:grpSpPr>
        <p:sp>
          <p:nvSpPr>
            <p:cNvPr id="129" name="Rounded Rectangle 128">
              <a:extLst>
                <a:ext uri="{FF2B5EF4-FFF2-40B4-BE49-F238E27FC236}">
                  <a16:creationId xmlns:a16="http://schemas.microsoft.com/office/drawing/2014/main" id="{E651B554-8C16-EB77-9401-3651777940B8}"/>
                </a:ext>
              </a:extLst>
            </p:cNvPr>
            <p:cNvSpPr/>
            <p:nvPr/>
          </p:nvSpPr>
          <p:spPr bwMode="auto">
            <a:xfrm>
              <a:off x="4137167" y="2314679"/>
              <a:ext cx="863063" cy="42336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Reduce Volume</a:t>
              </a:r>
            </a:p>
          </p:txBody>
        </p:sp>
        <p:sp>
          <p:nvSpPr>
            <p:cNvPr id="141" name="Rounded Rectangle 140">
              <a:extLst>
                <a:ext uri="{FF2B5EF4-FFF2-40B4-BE49-F238E27FC236}">
                  <a16:creationId xmlns:a16="http://schemas.microsoft.com/office/drawing/2014/main" id="{D2312EB1-C686-5C1E-5B96-81611754E9C6}"/>
                </a:ext>
              </a:extLst>
            </p:cNvPr>
            <p:cNvSpPr/>
            <p:nvPr/>
          </p:nvSpPr>
          <p:spPr bwMode="auto">
            <a:xfrm>
              <a:off x="4529242" y="3029997"/>
              <a:ext cx="859120" cy="332715"/>
            </a:xfrm>
            <a:prstGeom prst="roundRect">
              <a:avLst/>
            </a:prstGeom>
            <a:solidFill>
              <a:srgbClr val="C3D4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b="0" dirty="0">
                  <a:solidFill>
                    <a:schemeClr val="bg1"/>
                  </a:solidFill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Software</a:t>
              </a:r>
              <a:endParaRPr kumimoji="0" lang="en-GB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-108" charset="0"/>
                <a:ea typeface="Arial" pitchFamily="-108" charset="0"/>
                <a:cs typeface="Arial" pitchFamily="-108" charset="0"/>
              </a:endParaRPr>
            </a:p>
          </p:txBody>
        </p:sp>
        <p:sp>
          <p:nvSpPr>
            <p:cNvPr id="142" name="Rounded Rectangle 141">
              <a:extLst>
                <a:ext uri="{FF2B5EF4-FFF2-40B4-BE49-F238E27FC236}">
                  <a16:creationId xmlns:a16="http://schemas.microsoft.com/office/drawing/2014/main" id="{FB174596-1308-9809-9DD3-97B61E3A244A}"/>
                </a:ext>
              </a:extLst>
            </p:cNvPr>
            <p:cNvSpPr/>
            <p:nvPr/>
          </p:nvSpPr>
          <p:spPr bwMode="auto">
            <a:xfrm>
              <a:off x="4524414" y="3574392"/>
              <a:ext cx="859120" cy="332715"/>
            </a:xfrm>
            <a:prstGeom prst="roundRect">
              <a:avLst/>
            </a:prstGeom>
            <a:solidFill>
              <a:srgbClr val="C3D4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" tIns="45720" rIns="1800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Techniques</a:t>
              </a:r>
            </a:p>
          </p:txBody>
        </p:sp>
        <p:sp>
          <p:nvSpPr>
            <p:cNvPr id="143" name="Rounded Rectangle 142">
              <a:extLst>
                <a:ext uri="{FF2B5EF4-FFF2-40B4-BE49-F238E27FC236}">
                  <a16:creationId xmlns:a16="http://schemas.microsoft.com/office/drawing/2014/main" id="{F4A8837F-A0F5-EB75-89E5-30CBE65C0CF7}"/>
                </a:ext>
              </a:extLst>
            </p:cNvPr>
            <p:cNvSpPr/>
            <p:nvPr/>
          </p:nvSpPr>
          <p:spPr bwMode="auto">
            <a:xfrm>
              <a:off x="4522800" y="4153965"/>
              <a:ext cx="859120" cy="332715"/>
            </a:xfrm>
            <a:prstGeom prst="roundRect">
              <a:avLst/>
            </a:prstGeom>
            <a:solidFill>
              <a:srgbClr val="C3D4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050" b="0" dirty="0">
                  <a:solidFill>
                    <a:schemeClr val="bg1"/>
                  </a:solidFill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Computing Models</a:t>
              </a:r>
              <a:endParaRPr kumimoji="0" lang="en-GB" sz="105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-108" charset="0"/>
                <a:ea typeface="Arial" pitchFamily="-108" charset="0"/>
                <a:cs typeface="Arial" pitchFamily="-108" charset="0"/>
              </a:endParaRPr>
            </a:p>
          </p:txBody>
        </p:sp>
        <p:cxnSp>
          <p:nvCxnSpPr>
            <p:cNvPr id="145" name="Elbow Connector 144">
              <a:extLst>
                <a:ext uri="{FF2B5EF4-FFF2-40B4-BE49-F238E27FC236}">
                  <a16:creationId xmlns:a16="http://schemas.microsoft.com/office/drawing/2014/main" id="{357EC9A4-FCAF-FB69-CB73-FC544EB8BD43}"/>
                </a:ext>
              </a:extLst>
            </p:cNvPr>
            <p:cNvCxnSpPr>
              <a:cxnSpLocks/>
              <a:endCxn id="143" idx="1"/>
            </p:cNvCxnSpPr>
            <p:nvPr/>
          </p:nvCxnSpPr>
          <p:spPr bwMode="auto">
            <a:xfrm rot="16200000" flipH="1">
              <a:off x="3678839" y="3476361"/>
              <a:ext cx="1586383" cy="101539"/>
            </a:xfrm>
            <a:prstGeom prst="bentConnector2">
              <a:avLst/>
            </a:prstGeom>
            <a:noFill/>
            <a:ln w="31750" cap="flat" cmpd="sng" algn="ctr">
              <a:solidFill>
                <a:srgbClr val="82A0FF"/>
              </a:solidFill>
              <a:prstDash val="solid"/>
              <a:round/>
              <a:headEnd type="arrow"/>
              <a:tailEnd type="none"/>
            </a:ln>
            <a:effectLst/>
          </p:spPr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C16B6BBA-2374-D6FE-46CC-EE6952ECD81D}"/>
                </a:ext>
              </a:extLst>
            </p:cNvPr>
            <p:cNvCxnSpPr>
              <a:cxnSpLocks/>
              <a:endCxn id="142" idx="1"/>
            </p:cNvCxnSpPr>
            <p:nvPr/>
          </p:nvCxnSpPr>
          <p:spPr bwMode="auto">
            <a:xfrm>
              <a:off x="4421261" y="3740749"/>
              <a:ext cx="103153" cy="1"/>
            </a:xfrm>
            <a:prstGeom prst="line">
              <a:avLst/>
            </a:prstGeom>
            <a:noFill/>
            <a:ln w="31750" cap="flat" cmpd="sng" algn="ctr">
              <a:solidFill>
                <a:srgbClr val="82A0FF"/>
              </a:solidFill>
              <a:prstDash val="solid"/>
              <a:round/>
              <a:headEnd type="none"/>
              <a:tailEnd type="none"/>
            </a:ln>
            <a:effectLst/>
          </p:spPr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EF6EC3CA-1F65-D0DD-490B-5C28B4272D2E}"/>
                </a:ext>
              </a:extLst>
            </p:cNvPr>
            <p:cNvCxnSpPr>
              <a:cxnSpLocks/>
              <a:stCxn id="141" idx="1"/>
            </p:cNvCxnSpPr>
            <p:nvPr/>
          </p:nvCxnSpPr>
          <p:spPr bwMode="auto">
            <a:xfrm flipH="1">
              <a:off x="4421261" y="3196355"/>
              <a:ext cx="107981" cy="0"/>
            </a:xfrm>
            <a:prstGeom prst="line">
              <a:avLst/>
            </a:prstGeom>
            <a:noFill/>
            <a:ln w="31750" cap="flat" cmpd="sng" algn="ctr">
              <a:solidFill>
                <a:srgbClr val="82A0FF"/>
              </a:solidFill>
              <a:prstDash val="solid"/>
              <a:round/>
              <a:headEnd type="none"/>
              <a:tailEnd type="none"/>
            </a:ln>
            <a:effectLst/>
          </p:spPr>
        </p:cxnSp>
        <p:cxnSp>
          <p:nvCxnSpPr>
            <p:cNvPr id="156" name="Elbow Connector 155">
              <a:extLst>
                <a:ext uri="{FF2B5EF4-FFF2-40B4-BE49-F238E27FC236}">
                  <a16:creationId xmlns:a16="http://schemas.microsoft.com/office/drawing/2014/main" id="{01C850A1-B880-FA8A-991E-F8B28BBC4189}"/>
                </a:ext>
              </a:extLst>
            </p:cNvPr>
            <p:cNvCxnSpPr>
              <a:cxnSpLocks/>
              <a:stCxn id="10" idx="1"/>
              <a:endCxn id="129" idx="3"/>
            </p:cNvCxnSpPr>
            <p:nvPr/>
          </p:nvCxnSpPr>
          <p:spPr bwMode="auto">
            <a:xfrm rot="10800000" flipV="1">
              <a:off x="5000230" y="2525584"/>
              <a:ext cx="919656" cy="775"/>
            </a:xfrm>
            <a:prstGeom prst="bentConnector3">
              <a:avLst>
                <a:gd name="adj1" fmla="val 50000"/>
              </a:avLst>
            </a:prstGeom>
            <a:noFill/>
            <a:ln w="31750" cap="flat" cmpd="sng" algn="ctr">
              <a:solidFill>
                <a:srgbClr val="35509A"/>
              </a:solidFill>
              <a:prstDash val="solid"/>
              <a:round/>
              <a:headEnd type="triangle"/>
              <a:tailEnd type="none"/>
            </a:ln>
            <a:effectLst/>
          </p:spPr>
        </p:cxnSp>
        <p:cxnSp>
          <p:nvCxnSpPr>
            <p:cNvPr id="159" name="Elbow Connector 158">
              <a:extLst>
                <a:ext uri="{FF2B5EF4-FFF2-40B4-BE49-F238E27FC236}">
                  <a16:creationId xmlns:a16="http://schemas.microsoft.com/office/drawing/2014/main" id="{8FE1F917-333B-0854-E19C-B7C47D3B4E6F}"/>
                </a:ext>
              </a:extLst>
            </p:cNvPr>
            <p:cNvCxnSpPr>
              <a:cxnSpLocks/>
              <a:stCxn id="9" idx="3"/>
              <a:endCxn id="129" idx="1"/>
            </p:cNvCxnSpPr>
            <p:nvPr/>
          </p:nvCxnSpPr>
          <p:spPr bwMode="auto">
            <a:xfrm>
              <a:off x="3191025" y="2525585"/>
              <a:ext cx="946142" cy="775"/>
            </a:xfrm>
            <a:prstGeom prst="bentConnector3">
              <a:avLst>
                <a:gd name="adj1" fmla="val 50000"/>
              </a:avLst>
            </a:prstGeom>
            <a:noFill/>
            <a:ln w="31750" cap="flat" cmpd="sng" algn="ctr">
              <a:solidFill>
                <a:srgbClr val="35509A"/>
              </a:solidFill>
              <a:prstDash val="solid"/>
              <a:round/>
              <a:headEnd type="triangle"/>
              <a:tailEnd type="none"/>
            </a:ln>
            <a:effectLst/>
          </p:spPr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F03A46F9-02CD-CCE1-F63B-19C11118B7C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25843" y="4360174"/>
              <a:ext cx="0" cy="311278"/>
            </a:xfrm>
            <a:prstGeom prst="line">
              <a:avLst/>
            </a:prstGeom>
            <a:noFill/>
            <a:ln w="31750" cap="flat" cmpd="sng" algn="ctr">
              <a:solidFill>
                <a:srgbClr val="82A0FF"/>
              </a:solidFill>
              <a:prstDash val="sysDot"/>
              <a:round/>
              <a:headEnd type="none"/>
              <a:tailEnd type="none"/>
            </a:ln>
            <a:effectLst/>
          </p:spPr>
        </p:cxnSp>
      </p:grpSp>
      <p:sp>
        <p:nvSpPr>
          <p:cNvPr id="178" name="TextBox 177">
            <a:extLst>
              <a:ext uri="{FF2B5EF4-FFF2-40B4-BE49-F238E27FC236}">
                <a16:creationId xmlns:a16="http://schemas.microsoft.com/office/drawing/2014/main" id="{48B326EC-8DB2-555D-BABD-988C606FA622}"/>
              </a:ext>
            </a:extLst>
          </p:cNvPr>
          <p:cNvSpPr txBox="1"/>
          <p:nvPr/>
        </p:nvSpPr>
        <p:spPr>
          <a:xfrm rot="21061548">
            <a:off x="161035" y="2124380"/>
            <a:ext cx="1664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rgbClr val="FF0000"/>
                </a:solidFill>
                <a:latin typeface="Ink Free" panose="020F0502020204030204" pitchFamily="34" charset="0"/>
                <a:cs typeface="Ink Free" panose="020F0502020204030204" pitchFamily="34" charset="0"/>
              </a:rPr>
              <a:t>Scope-2: Indirect emission of CO</a:t>
            </a:r>
            <a:r>
              <a:rPr lang="en-GB" sz="1400" b="0" baseline="-25000" dirty="0">
                <a:solidFill>
                  <a:srgbClr val="FF0000"/>
                </a:solidFill>
                <a:latin typeface="Ink Free" panose="020F0502020204030204" pitchFamily="34" charset="0"/>
                <a:cs typeface="Ink Free" panose="020F0502020204030204" pitchFamily="34" charset="0"/>
              </a:rPr>
              <a:t>2</a:t>
            </a:r>
            <a:r>
              <a:rPr lang="en-GB" sz="1400" b="0" dirty="0">
                <a:solidFill>
                  <a:srgbClr val="FF0000"/>
                </a:solidFill>
                <a:latin typeface="Ink Free" panose="020F0502020204030204" pitchFamily="34" charset="0"/>
                <a:cs typeface="Ink Free" panose="020F0502020204030204" pitchFamily="34" charset="0"/>
              </a:rPr>
              <a:t> due to power used.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7C7A027F-5D2C-DFF1-BE68-59B07F519387}"/>
              </a:ext>
            </a:extLst>
          </p:cNvPr>
          <p:cNvSpPr txBox="1"/>
          <p:nvPr/>
        </p:nvSpPr>
        <p:spPr>
          <a:xfrm rot="21061548">
            <a:off x="7315396" y="2064976"/>
            <a:ext cx="174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rgbClr val="FF0000"/>
                </a:solidFill>
                <a:latin typeface="Ink Free" panose="020F0502020204030204" pitchFamily="34" charset="0"/>
                <a:cs typeface="Ink Free" panose="020F0502020204030204" pitchFamily="34" charset="0"/>
              </a:rPr>
              <a:t>Scope-3: (Embodied) CO</a:t>
            </a:r>
            <a:r>
              <a:rPr lang="en-GB" sz="1400" b="0" baseline="-25000" dirty="0">
                <a:solidFill>
                  <a:srgbClr val="FF0000"/>
                </a:solidFill>
                <a:latin typeface="Ink Free" panose="020F0502020204030204" pitchFamily="34" charset="0"/>
                <a:cs typeface="Ink Free" panose="020F0502020204030204" pitchFamily="34" charset="0"/>
              </a:rPr>
              <a:t>2</a:t>
            </a:r>
            <a:r>
              <a:rPr lang="en-GB" sz="1400" b="0" dirty="0">
                <a:solidFill>
                  <a:srgbClr val="FF0000"/>
                </a:solidFill>
                <a:latin typeface="Ink Free" panose="020F0502020204030204" pitchFamily="34" charset="0"/>
                <a:cs typeface="Ink Free" panose="020F0502020204030204" pitchFamily="34" charset="0"/>
              </a:rPr>
              <a:t> emitted during the manufacture of hardware.  </a:t>
            </a:r>
          </a:p>
        </p:txBody>
      </p:sp>
    </p:spTree>
    <p:extLst>
      <p:ext uri="{BB962C8B-B14F-4D97-AF65-F5344CB8AC3E}">
        <p14:creationId xmlns:p14="http://schemas.microsoft.com/office/powerpoint/2010/main" val="108527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6" grpId="0" animBg="1"/>
      <p:bldP spid="178" grpId="1"/>
      <p:bldP spid="17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A4115-F91C-BEFE-B533-B45964744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Improved Facilities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E3B66C5-CD42-E07B-E590-C1057F61E4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005" y="1150372"/>
            <a:ext cx="5209613" cy="2909520"/>
          </a:xfrm>
          <a:effectLst>
            <a:outerShdw blurRad="177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11085-AB0F-6F0F-6BD7-0D9F629C0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David Britton, University of Glasgow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23A86-D417-048B-8381-9ED5E0D64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UK HEP Forum, Nov 2024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D576D8-03F5-46F0-20A8-7C40DC3E7ED3}"/>
              </a:ext>
            </a:extLst>
          </p:cNvPr>
          <p:cNvSpPr txBox="1"/>
          <p:nvPr/>
        </p:nvSpPr>
        <p:spPr>
          <a:xfrm>
            <a:off x="5633515" y="1671481"/>
            <a:ext cx="3207801" cy="19851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High cost to update facilities.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Gains depend on how bad you are to start with!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Take the opportunity when possible.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800" b="0" dirty="0">
              <a:solidFill>
                <a:srgbClr val="000090"/>
              </a:solidFill>
              <a:latin typeface="Bierstadt Display" panose="020B00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9160D2-43EA-011B-F22B-537807E40DA0}"/>
              </a:ext>
            </a:extLst>
          </p:cNvPr>
          <p:cNvGrpSpPr/>
          <p:nvPr/>
        </p:nvGrpSpPr>
        <p:grpSpPr>
          <a:xfrm>
            <a:off x="3767384" y="3756911"/>
            <a:ext cx="5093110" cy="2817786"/>
            <a:chOff x="3403600" y="3756911"/>
            <a:chExt cx="5093110" cy="28177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11897AE-378B-4992-A05C-2EF23EC40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03600" y="3756911"/>
              <a:ext cx="5093110" cy="2817786"/>
            </a:xfrm>
            <a:prstGeom prst="rect">
              <a:avLst/>
            </a:prstGeom>
            <a:effectLst>
              <a:outerShdw blurRad="177800" dist="381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85DBD5-D4F9-68FC-2624-82B4662E07DC}"/>
                </a:ext>
              </a:extLst>
            </p:cNvPr>
            <p:cNvSpPr txBox="1"/>
            <p:nvPr/>
          </p:nvSpPr>
          <p:spPr>
            <a:xfrm>
              <a:off x="7178053" y="5110005"/>
              <a:ext cx="1189749" cy="369332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800" b="0" dirty="0">
                  <a:solidFill>
                    <a:schemeClr val="tx1"/>
                  </a:solidFill>
                  <a:latin typeface="Bierstadt Display" panose="020B0004020202020204" pitchFamily="34" charset="0"/>
                </a:rPr>
                <a:t>QMUL Site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ECE10E4-5BCF-E450-FA7C-126EC5FA1AF7}"/>
              </a:ext>
            </a:extLst>
          </p:cNvPr>
          <p:cNvSpPr txBox="1"/>
          <p:nvPr/>
        </p:nvSpPr>
        <p:spPr>
          <a:xfrm>
            <a:off x="4065087" y="1738163"/>
            <a:ext cx="974498" cy="369332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GB" sz="1800" b="0" dirty="0">
                <a:solidFill>
                  <a:schemeClr val="tx1"/>
                </a:solidFill>
                <a:latin typeface="Bierstadt Display" panose="020B0004020202020204" pitchFamily="34" charset="0"/>
              </a:rPr>
              <a:t>RAL Site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5FA3CD-2D1A-4F16-0FFC-EDAD4A2514D7}"/>
              </a:ext>
            </a:extLst>
          </p:cNvPr>
          <p:cNvSpPr txBox="1"/>
          <p:nvPr/>
        </p:nvSpPr>
        <p:spPr>
          <a:xfrm>
            <a:off x="283507" y="4486757"/>
            <a:ext cx="3147609" cy="18004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b="0" i="1" dirty="0">
                <a:solidFill>
                  <a:srgbClr val="000090"/>
                </a:solidFill>
                <a:latin typeface="Bierstadt Display" panose="020B0004020202020204" pitchFamily="34" charset="0"/>
              </a:rPr>
              <a:t>ABOVE:  New data centre room at RAL designed to efficiently host high power density kit.</a:t>
            </a:r>
          </a:p>
          <a:p>
            <a:pPr>
              <a:spcAft>
                <a:spcPts val="600"/>
              </a:spcAft>
            </a:pPr>
            <a:endParaRPr lang="en-GB" sz="500" b="0" i="1" dirty="0">
              <a:solidFill>
                <a:srgbClr val="000090"/>
              </a:solidFill>
              <a:latin typeface="Bierstadt Display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1600" b="0" i="1" dirty="0">
                <a:solidFill>
                  <a:srgbClr val="000090"/>
                </a:solidFill>
                <a:latin typeface="Bierstadt Display" panose="020B0004020202020204" pitchFamily="34" charset="0"/>
              </a:rPr>
              <a:t>RIGHT: New data centre at QMUL designed to recycle heat into the district heating system.</a:t>
            </a:r>
          </a:p>
        </p:txBody>
      </p:sp>
    </p:spTree>
    <p:extLst>
      <p:ext uri="{BB962C8B-B14F-4D97-AF65-F5344CB8AC3E}">
        <p14:creationId xmlns:p14="http://schemas.microsoft.com/office/powerpoint/2010/main" val="2816261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05B32-9EE5-A697-387B-27B556891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Interim Summary: Scope-2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5AA6C-38F2-0A99-72C3-D049E48BF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David Britton, University of Glasgow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BD142-00D6-209B-D834-2F0876681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UK HEP Forum, Nov 2024</a:t>
            </a: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704FAD-E303-5938-4ECD-67C4165957AC}"/>
              </a:ext>
            </a:extLst>
          </p:cNvPr>
          <p:cNvGrpSpPr/>
          <p:nvPr/>
        </p:nvGrpSpPr>
        <p:grpSpPr>
          <a:xfrm>
            <a:off x="95754" y="1562581"/>
            <a:ext cx="6131426" cy="4967027"/>
            <a:chOff x="1392053" y="1423630"/>
            <a:chExt cx="6346624" cy="5131624"/>
          </a:xfrm>
        </p:grpSpPr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7B74DE9B-41D8-FF30-E24B-53F1F26AA754}"/>
                </a:ext>
              </a:extLst>
            </p:cNvPr>
            <p:cNvSpPr/>
            <p:nvPr/>
          </p:nvSpPr>
          <p:spPr bwMode="auto">
            <a:xfrm>
              <a:off x="4036902" y="1423630"/>
              <a:ext cx="1041936" cy="423361"/>
            </a:xfrm>
            <a:prstGeom prst="roundRect">
              <a:avLst/>
            </a:prstGeom>
            <a:solidFill>
              <a:srgbClr val="2B3D7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NetZero</a:t>
              </a:r>
            </a:p>
          </p:txBody>
        </p:sp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9CB356D9-E29D-52BD-A5FE-7DE6C04DB72D}"/>
                </a:ext>
              </a:extLst>
            </p:cNvPr>
            <p:cNvSpPr/>
            <p:nvPr/>
          </p:nvSpPr>
          <p:spPr bwMode="auto">
            <a:xfrm>
              <a:off x="2149089" y="2313904"/>
              <a:ext cx="1041936" cy="423361"/>
            </a:xfrm>
            <a:prstGeom prst="roundRect">
              <a:avLst/>
            </a:prstGeom>
            <a:pattFill prst="wdDnDiag">
              <a:fgClr>
                <a:schemeClr val="accent5">
                  <a:lumMod val="90000"/>
                </a:schemeClr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Reduce Scope-2</a:t>
              </a: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512D12FC-5CF8-9437-10FE-025B688AD5F5}"/>
                </a:ext>
              </a:extLst>
            </p:cNvPr>
            <p:cNvSpPr/>
            <p:nvPr/>
          </p:nvSpPr>
          <p:spPr bwMode="auto">
            <a:xfrm>
              <a:off x="5919886" y="2313904"/>
              <a:ext cx="1041936" cy="423361"/>
            </a:xfrm>
            <a:prstGeom prst="roundRect">
              <a:avLst/>
            </a:prstGeom>
            <a:solidFill>
              <a:srgbClr val="35509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Reduce Scope-3</a:t>
              </a:r>
            </a:p>
          </p:txBody>
        </p:sp>
        <p:cxnSp>
          <p:nvCxnSpPr>
            <p:cNvPr id="72" name="Elbow Connector 71">
              <a:extLst>
                <a:ext uri="{FF2B5EF4-FFF2-40B4-BE49-F238E27FC236}">
                  <a16:creationId xmlns:a16="http://schemas.microsoft.com/office/drawing/2014/main" id="{613E8C77-F677-0079-9529-684A176D7E73}"/>
                </a:ext>
              </a:extLst>
            </p:cNvPr>
            <p:cNvCxnSpPr>
              <a:stCxn id="69" idx="2"/>
              <a:endCxn id="70" idx="0"/>
            </p:cNvCxnSpPr>
            <p:nvPr/>
          </p:nvCxnSpPr>
          <p:spPr bwMode="auto">
            <a:xfrm rot="5400000">
              <a:off x="3380508" y="1136541"/>
              <a:ext cx="466913" cy="1887813"/>
            </a:xfrm>
            <a:prstGeom prst="bentConnector3">
              <a:avLst/>
            </a:prstGeom>
            <a:noFill/>
            <a:ln w="31750" cap="flat" cmpd="sng" algn="ctr">
              <a:solidFill>
                <a:srgbClr val="35509A"/>
              </a:solidFill>
              <a:prstDash val="solid"/>
              <a:round/>
              <a:headEnd type="triangle"/>
              <a:tailEnd type="none"/>
            </a:ln>
            <a:effectLst/>
          </p:spPr>
        </p:cxnSp>
        <p:cxnSp>
          <p:nvCxnSpPr>
            <p:cNvPr id="73" name="Elbow Connector 72">
              <a:extLst>
                <a:ext uri="{FF2B5EF4-FFF2-40B4-BE49-F238E27FC236}">
                  <a16:creationId xmlns:a16="http://schemas.microsoft.com/office/drawing/2014/main" id="{7B29B990-8FD3-D251-2176-A01756A94EC9}"/>
                </a:ext>
              </a:extLst>
            </p:cNvPr>
            <p:cNvCxnSpPr>
              <a:cxnSpLocks/>
              <a:stCxn id="69" idx="2"/>
              <a:endCxn id="71" idx="0"/>
            </p:cNvCxnSpPr>
            <p:nvPr/>
          </p:nvCxnSpPr>
          <p:spPr bwMode="auto">
            <a:xfrm rot="16200000" flipH="1">
              <a:off x="5265906" y="1138955"/>
              <a:ext cx="466913" cy="1882984"/>
            </a:xfrm>
            <a:prstGeom prst="bentConnector3">
              <a:avLst>
                <a:gd name="adj1" fmla="val 50000"/>
              </a:avLst>
            </a:prstGeom>
            <a:noFill/>
            <a:ln w="31750" cap="flat" cmpd="sng" algn="ctr">
              <a:solidFill>
                <a:srgbClr val="35509A"/>
              </a:solidFill>
              <a:prstDash val="solid"/>
              <a:round/>
              <a:headEnd type="triangle"/>
              <a:tailEnd type="none"/>
            </a:ln>
            <a:effectLst/>
          </p:spPr>
        </p:cxn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55A65752-9D9C-58DA-F97E-34E851439474}"/>
                </a:ext>
              </a:extLst>
            </p:cNvPr>
            <p:cNvGrpSpPr/>
            <p:nvPr/>
          </p:nvGrpSpPr>
          <p:grpSpPr>
            <a:xfrm>
              <a:off x="1392053" y="2732601"/>
              <a:ext cx="2529842" cy="1045915"/>
              <a:chOff x="1392053" y="2732601"/>
              <a:chExt cx="2529842" cy="1045915"/>
            </a:xfrm>
          </p:grpSpPr>
          <p:cxnSp>
            <p:nvCxnSpPr>
              <p:cNvPr id="75" name="Elbow Connector 74">
                <a:extLst>
                  <a:ext uri="{FF2B5EF4-FFF2-40B4-BE49-F238E27FC236}">
                    <a16:creationId xmlns:a16="http://schemas.microsoft.com/office/drawing/2014/main" id="{DB744B7D-C3BB-2BF0-1C9F-32F9A7DC6D01}"/>
                  </a:ext>
                </a:extLst>
              </p:cNvPr>
              <p:cNvCxnSpPr>
                <a:cxnSpLocks/>
                <a:endCxn id="76" idx="0"/>
              </p:cNvCxnSpPr>
              <p:nvPr/>
            </p:nvCxnSpPr>
            <p:spPr bwMode="auto">
              <a:xfrm rot="5400000">
                <a:off x="1980263" y="2665360"/>
                <a:ext cx="622553" cy="757036"/>
              </a:xfrm>
              <a:prstGeom prst="bentConnector3">
                <a:avLst>
                  <a:gd name="adj1" fmla="val 50000"/>
                </a:avLst>
              </a:prstGeom>
              <a:noFill/>
              <a:ln w="31750" cap="flat" cmpd="sng" algn="ctr">
                <a:solidFill>
                  <a:srgbClr val="35509A"/>
                </a:solidFill>
                <a:prstDash val="solid"/>
                <a:round/>
                <a:headEnd type="triangle"/>
                <a:tailEnd type="none"/>
              </a:ln>
              <a:effectLst/>
            </p:spPr>
          </p:cxnSp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2F2A33C4-F9FA-2B00-2FD1-2CB7446D527A}"/>
                  </a:ext>
                </a:extLst>
              </p:cNvPr>
              <p:cNvSpPr/>
              <p:nvPr/>
            </p:nvSpPr>
            <p:spPr bwMode="auto">
              <a:xfrm>
                <a:off x="1392053" y="3355155"/>
                <a:ext cx="1041936" cy="423361"/>
              </a:xfrm>
              <a:prstGeom prst="roundRect">
                <a:avLst/>
              </a:prstGeom>
              <a:pattFill prst="wdDnDiag">
                <a:fgClr>
                  <a:schemeClr val="accent5">
                    <a:lumMod val="90000"/>
                  </a:schemeClr>
                </a:fgClr>
                <a:bgClr>
                  <a:schemeClr val="bg1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400" b="0" i="0" u="none" strike="noStrike" cap="none" normalizeH="0" baseline="0" dirty="0">
                    <a:ln>
                      <a:noFill/>
                    </a:ln>
                    <a:solidFill>
                      <a:schemeClr val="bg2">
                        <a:lumMod val="75000"/>
                      </a:schemeClr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Reduce Power</a:t>
                </a:r>
              </a:p>
            </p:txBody>
          </p:sp>
          <p:sp>
            <p:nvSpPr>
              <p:cNvPr id="77" name="Rounded Rectangle 76">
                <a:extLst>
                  <a:ext uri="{FF2B5EF4-FFF2-40B4-BE49-F238E27FC236}">
                    <a16:creationId xmlns:a16="http://schemas.microsoft.com/office/drawing/2014/main" id="{0AC8985D-8CFD-B8FB-1A8D-168D4D59D47F}"/>
                  </a:ext>
                </a:extLst>
              </p:cNvPr>
              <p:cNvSpPr/>
              <p:nvPr/>
            </p:nvSpPr>
            <p:spPr bwMode="auto">
              <a:xfrm>
                <a:off x="2879959" y="3355155"/>
                <a:ext cx="1041936" cy="423361"/>
              </a:xfrm>
              <a:prstGeom prst="roundRect">
                <a:avLst/>
              </a:prstGeom>
              <a:pattFill prst="wdDnDiag">
                <a:fgClr>
                  <a:schemeClr val="accent5">
                    <a:lumMod val="90000"/>
                  </a:schemeClr>
                </a:fgClr>
                <a:bgClr>
                  <a:schemeClr val="bg1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400" b="0" i="0" u="none" strike="noStrike" cap="none" normalizeH="0" baseline="0" dirty="0">
                    <a:ln>
                      <a:noFill/>
                    </a:ln>
                    <a:solidFill>
                      <a:schemeClr val="bg2">
                        <a:lumMod val="75000"/>
                      </a:schemeClr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Greener Power</a:t>
                </a:r>
              </a:p>
            </p:txBody>
          </p:sp>
          <p:cxnSp>
            <p:nvCxnSpPr>
              <p:cNvPr id="78" name="Elbow Connector 77">
                <a:extLst>
                  <a:ext uri="{FF2B5EF4-FFF2-40B4-BE49-F238E27FC236}">
                    <a16:creationId xmlns:a16="http://schemas.microsoft.com/office/drawing/2014/main" id="{DC59569D-D998-BFBD-222D-F1E57B3021D5}"/>
                  </a:ext>
                </a:extLst>
              </p:cNvPr>
              <p:cNvCxnSpPr>
                <a:cxnSpLocks/>
                <a:endCxn id="77" idx="0"/>
              </p:cNvCxnSpPr>
              <p:nvPr/>
            </p:nvCxnSpPr>
            <p:spPr bwMode="auto">
              <a:xfrm rot="16200000" flipH="1">
                <a:off x="2724216" y="2678443"/>
                <a:ext cx="622553" cy="730870"/>
              </a:xfrm>
              <a:prstGeom prst="bentConnector3">
                <a:avLst>
                  <a:gd name="adj1" fmla="val 50000"/>
                </a:avLst>
              </a:prstGeom>
              <a:noFill/>
              <a:ln w="31750" cap="flat" cmpd="sng" algn="ctr">
                <a:solidFill>
                  <a:srgbClr val="35509A"/>
                </a:solidFill>
                <a:prstDash val="solid"/>
                <a:round/>
                <a:headEnd type="triangle"/>
                <a:tailEnd type="none"/>
              </a:ln>
              <a:effectLst/>
            </p:spPr>
          </p:cxn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DB70378A-C237-2075-FE55-FF0462060CB8}"/>
                </a:ext>
              </a:extLst>
            </p:cNvPr>
            <p:cNvGrpSpPr/>
            <p:nvPr/>
          </p:nvGrpSpPr>
          <p:grpSpPr>
            <a:xfrm>
              <a:off x="1503801" y="3774505"/>
              <a:ext cx="964086" cy="2073859"/>
              <a:chOff x="1503801" y="3774505"/>
              <a:chExt cx="964086" cy="2073859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E96F1AAE-FF26-28D7-5A52-736128EDF1A0}"/>
                  </a:ext>
                </a:extLst>
              </p:cNvPr>
              <p:cNvGrpSpPr/>
              <p:nvPr/>
            </p:nvGrpSpPr>
            <p:grpSpPr>
              <a:xfrm>
                <a:off x="1503802" y="3774505"/>
                <a:ext cx="964085" cy="1990460"/>
                <a:chOff x="1063963" y="3778515"/>
                <a:chExt cx="964085" cy="1990460"/>
              </a:xfrm>
            </p:grpSpPr>
            <p:sp>
              <p:nvSpPr>
                <p:cNvPr id="82" name="Rounded Rectangle 81">
                  <a:extLst>
                    <a:ext uri="{FF2B5EF4-FFF2-40B4-BE49-F238E27FC236}">
                      <a16:creationId xmlns:a16="http://schemas.microsoft.com/office/drawing/2014/main" id="{74620C14-8A85-B0A5-50DE-C8CE1C484E50}"/>
                    </a:ext>
                  </a:extLst>
                </p:cNvPr>
                <p:cNvSpPr/>
                <p:nvPr/>
              </p:nvSpPr>
              <p:spPr bwMode="auto">
                <a:xfrm>
                  <a:off x="1217968" y="4703545"/>
                  <a:ext cx="810080" cy="423361"/>
                </a:xfrm>
                <a:prstGeom prst="roundRect">
                  <a:avLst/>
                </a:prstGeom>
                <a:pattFill prst="wdDnDiag">
                  <a:fgClr>
                    <a:schemeClr val="accent5">
                      <a:lumMod val="90000"/>
                    </a:schemeClr>
                  </a:fgClr>
                  <a:bgClr>
                    <a:schemeClr val="bg1"/>
                  </a:bgClr>
                </a:patt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GB" sz="1000" b="0" dirty="0">
                      <a:solidFill>
                        <a:schemeClr val="bg2">
                          <a:lumMod val="75000"/>
                        </a:schemeClr>
                      </a:solidFill>
                      <a:latin typeface="Trebuchet MS" pitchFamily="-108" charset="0"/>
                      <a:ea typeface="Arial" pitchFamily="-108" charset="0"/>
                      <a:cs typeface="Arial" pitchFamily="-108" charset="0"/>
                    </a:rPr>
                    <a:t>Hardware Choice</a:t>
                  </a:r>
                  <a:endParaRPr kumimoji="0" lang="en-GB" sz="1000" b="0" i="0" u="none" strike="noStrike" cap="none" normalizeH="0" baseline="0" dirty="0">
                    <a:ln>
                      <a:noFill/>
                    </a:ln>
                    <a:solidFill>
                      <a:schemeClr val="bg2">
                        <a:lumMod val="75000"/>
                      </a:schemeClr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endParaRPr>
                </a:p>
              </p:txBody>
            </p:sp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C8076081-A582-8CF4-7895-4422915F514B}"/>
                    </a:ext>
                  </a:extLst>
                </p:cNvPr>
                <p:cNvSpPr/>
                <p:nvPr/>
              </p:nvSpPr>
              <p:spPr bwMode="auto">
                <a:xfrm>
                  <a:off x="1217968" y="5345614"/>
                  <a:ext cx="810080" cy="423361"/>
                </a:xfrm>
                <a:prstGeom prst="roundRect">
                  <a:avLst/>
                </a:prstGeom>
                <a:pattFill prst="wdDnDiag">
                  <a:fgClr>
                    <a:schemeClr val="accent5">
                      <a:lumMod val="90000"/>
                    </a:schemeClr>
                  </a:fgClr>
                  <a:bgClr>
                    <a:schemeClr val="bg1"/>
                  </a:bgClr>
                </a:patt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sz="1050" b="0" i="0" u="none" strike="noStrike" cap="none" normalizeH="0" baseline="0" dirty="0">
                      <a:ln>
                        <a:noFill/>
                      </a:ln>
                      <a:solidFill>
                        <a:schemeClr val="bg2">
                          <a:lumMod val="75000"/>
                        </a:schemeClr>
                      </a:solidFill>
                      <a:effectLst/>
                      <a:latin typeface="Trebuchet MS" pitchFamily="-108" charset="0"/>
                      <a:ea typeface="Arial" pitchFamily="-108" charset="0"/>
                      <a:cs typeface="Arial" pitchFamily="-108" charset="0"/>
                    </a:rPr>
                    <a:t>Lower PUE</a:t>
                  </a:r>
                </a:p>
              </p:txBody>
            </p:sp>
            <p:sp>
              <p:nvSpPr>
                <p:cNvPr id="84" name="Rounded Rectangle 83">
                  <a:extLst>
                    <a:ext uri="{FF2B5EF4-FFF2-40B4-BE49-F238E27FC236}">
                      <a16:creationId xmlns:a16="http://schemas.microsoft.com/office/drawing/2014/main" id="{6E450B6F-8215-D00B-EA1D-4C24874E8B7F}"/>
                    </a:ext>
                  </a:extLst>
                </p:cNvPr>
                <p:cNvSpPr/>
                <p:nvPr/>
              </p:nvSpPr>
              <p:spPr bwMode="auto">
                <a:xfrm>
                  <a:off x="1217968" y="4086069"/>
                  <a:ext cx="810080" cy="423361"/>
                </a:xfrm>
                <a:prstGeom prst="roundRect">
                  <a:avLst/>
                </a:prstGeom>
                <a:pattFill prst="wdDnDiag">
                  <a:fgClr>
                    <a:schemeClr val="accent5">
                      <a:lumMod val="90000"/>
                    </a:schemeClr>
                  </a:fgClr>
                  <a:bgClr>
                    <a:schemeClr val="bg1"/>
                  </a:bgClr>
                </a:patt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sz="1000" b="0" i="0" u="none" strike="noStrike" cap="none" normalizeH="0" baseline="0" dirty="0">
                      <a:ln>
                        <a:noFill/>
                      </a:ln>
                      <a:solidFill>
                        <a:schemeClr val="bg2">
                          <a:lumMod val="75000"/>
                        </a:schemeClr>
                      </a:solidFill>
                      <a:effectLst/>
                      <a:latin typeface="Trebuchet MS" pitchFamily="-108" charset="0"/>
                      <a:ea typeface="Arial" pitchFamily="-108" charset="0"/>
                      <a:cs typeface="Arial" pitchFamily="-108" charset="0"/>
                    </a:rPr>
                    <a:t>Newer Hardware</a:t>
                  </a:r>
                </a:p>
              </p:txBody>
            </p:sp>
            <p:cxnSp>
              <p:nvCxnSpPr>
                <p:cNvPr id="85" name="Elbow Connector 84">
                  <a:extLst>
                    <a:ext uri="{FF2B5EF4-FFF2-40B4-BE49-F238E27FC236}">
                      <a16:creationId xmlns:a16="http://schemas.microsoft.com/office/drawing/2014/main" id="{B8336DFA-7B41-2F82-29A8-737EB5206FD8}"/>
                    </a:ext>
                  </a:extLst>
                </p:cNvPr>
                <p:cNvCxnSpPr>
                  <a:cxnSpLocks/>
                  <a:endCxn id="83" idx="1"/>
                </p:cNvCxnSpPr>
                <p:nvPr/>
              </p:nvCxnSpPr>
              <p:spPr bwMode="auto">
                <a:xfrm rot="16200000" flipH="1">
                  <a:off x="251576" y="4590902"/>
                  <a:ext cx="1778779" cy="154006"/>
                </a:xfrm>
                <a:prstGeom prst="bentConnector2">
                  <a:avLst/>
                </a:prstGeom>
                <a:noFill/>
                <a:ln w="31750" cap="flat" cmpd="sng" algn="ctr">
                  <a:solidFill>
                    <a:srgbClr val="35509A"/>
                  </a:solidFill>
                  <a:prstDash val="solid"/>
                  <a:round/>
                  <a:headEnd type="triangle"/>
                  <a:tailEnd type="none"/>
                </a:ln>
                <a:effectLst/>
              </p:spPr>
            </p:cxnSp>
            <p:cxnSp>
              <p:nvCxnSpPr>
                <p:cNvPr id="86" name="Elbow Connector 85">
                  <a:extLst>
                    <a:ext uri="{FF2B5EF4-FFF2-40B4-BE49-F238E27FC236}">
                      <a16:creationId xmlns:a16="http://schemas.microsoft.com/office/drawing/2014/main" id="{C3B1C719-1AEB-7B29-7CA4-BED09C40416F}"/>
                    </a:ext>
                  </a:extLst>
                </p:cNvPr>
                <p:cNvCxnSpPr>
                  <a:cxnSpLocks/>
                  <a:endCxn id="82" idx="1"/>
                </p:cNvCxnSpPr>
                <p:nvPr/>
              </p:nvCxnSpPr>
              <p:spPr bwMode="auto">
                <a:xfrm rot="16200000" flipH="1">
                  <a:off x="667337" y="4364595"/>
                  <a:ext cx="947258" cy="154004"/>
                </a:xfrm>
                <a:prstGeom prst="bentConnector2">
                  <a:avLst/>
                </a:prstGeom>
                <a:noFill/>
                <a:ln w="31750" cap="flat" cmpd="sng" algn="ctr">
                  <a:solidFill>
                    <a:srgbClr val="35509A"/>
                  </a:solidFill>
                  <a:prstDash val="solid"/>
                  <a:round/>
                  <a:headEnd type="none"/>
                  <a:tailEnd type="none"/>
                </a:ln>
                <a:effectLst/>
              </p:spPr>
            </p:cxnSp>
            <p:cxnSp>
              <p:nvCxnSpPr>
                <p:cNvPr id="87" name="Elbow Connector 86">
                  <a:extLst>
                    <a:ext uri="{FF2B5EF4-FFF2-40B4-BE49-F238E27FC236}">
                      <a16:creationId xmlns:a16="http://schemas.microsoft.com/office/drawing/2014/main" id="{DA47BB3C-F537-CC22-6D9D-0644A4171528}"/>
                    </a:ext>
                  </a:extLst>
                </p:cNvPr>
                <p:cNvCxnSpPr>
                  <a:cxnSpLocks/>
                  <a:endCxn id="84" idx="1"/>
                </p:cNvCxnSpPr>
                <p:nvPr/>
              </p:nvCxnSpPr>
              <p:spPr bwMode="auto">
                <a:xfrm rot="16200000" flipH="1">
                  <a:off x="1050579" y="4130360"/>
                  <a:ext cx="180773" cy="154006"/>
                </a:xfrm>
                <a:prstGeom prst="bentConnector2">
                  <a:avLst/>
                </a:prstGeom>
                <a:noFill/>
                <a:ln w="31750" cap="flat" cmpd="sng" algn="ctr">
                  <a:solidFill>
                    <a:srgbClr val="35509A"/>
                  </a:solidFill>
                  <a:prstDash val="solid"/>
                  <a:round/>
                  <a:headEnd type="none"/>
                  <a:tailEnd type="none"/>
                </a:ln>
                <a:effectLst/>
              </p:spPr>
            </p:cxnSp>
          </p:grp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F9136FF8-ABC7-D72C-A109-A2F228F248A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503801" y="5550449"/>
                <a:ext cx="0" cy="297915"/>
              </a:xfrm>
              <a:prstGeom prst="line">
                <a:avLst/>
              </a:prstGeom>
              <a:noFill/>
              <a:ln w="31750" cap="flat" cmpd="sng" algn="ctr">
                <a:solidFill>
                  <a:srgbClr val="2B3D70"/>
                </a:solidFill>
                <a:prstDash val="sysDot"/>
                <a:round/>
                <a:headEnd type="none"/>
                <a:tailEnd type="none"/>
              </a:ln>
              <a:effectLst/>
            </p:spPr>
          </p:cxn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BD14A5C1-D703-9620-4EF4-D7CAF36F6CE4}"/>
                </a:ext>
              </a:extLst>
            </p:cNvPr>
            <p:cNvGrpSpPr/>
            <p:nvPr/>
          </p:nvGrpSpPr>
          <p:grpSpPr>
            <a:xfrm>
              <a:off x="2990913" y="3755026"/>
              <a:ext cx="996532" cy="1522614"/>
              <a:chOff x="2990913" y="3755026"/>
              <a:chExt cx="996532" cy="1522614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DE43A6B7-4FA7-CA4F-F22C-E3E6AF794B58}"/>
                  </a:ext>
                </a:extLst>
              </p:cNvPr>
              <p:cNvGrpSpPr/>
              <p:nvPr/>
            </p:nvGrpSpPr>
            <p:grpSpPr>
              <a:xfrm>
                <a:off x="2990913" y="3755026"/>
                <a:ext cx="996532" cy="1360322"/>
                <a:chOff x="2551074" y="3759036"/>
                <a:chExt cx="996532" cy="1360322"/>
              </a:xfrm>
            </p:grpSpPr>
            <p:sp>
              <p:nvSpPr>
                <p:cNvPr id="91" name="Rounded Rectangle 90">
                  <a:extLst>
                    <a:ext uri="{FF2B5EF4-FFF2-40B4-BE49-F238E27FC236}">
                      <a16:creationId xmlns:a16="http://schemas.microsoft.com/office/drawing/2014/main" id="{A28A9ACE-1BCC-CC23-E9E2-37EA4D3C81C8}"/>
                    </a:ext>
                  </a:extLst>
                </p:cNvPr>
                <p:cNvSpPr/>
                <p:nvPr/>
              </p:nvSpPr>
              <p:spPr bwMode="auto">
                <a:xfrm>
                  <a:off x="2737527" y="4086069"/>
                  <a:ext cx="810079" cy="413216"/>
                </a:xfrm>
                <a:prstGeom prst="roundRect">
                  <a:avLst/>
                </a:prstGeom>
                <a:pattFill prst="wdDnDiag">
                  <a:fgClr>
                    <a:schemeClr val="accent5">
                      <a:lumMod val="90000"/>
                    </a:schemeClr>
                  </a:fgClr>
                  <a:bgClr>
                    <a:schemeClr val="bg1"/>
                  </a:bgClr>
                </a:patt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sz="1050" b="0" i="0" u="none" strike="noStrike" cap="none" normalizeH="0" baseline="0" dirty="0">
                      <a:ln>
                        <a:noFill/>
                      </a:ln>
                      <a:solidFill>
                        <a:schemeClr val="bg2">
                          <a:lumMod val="75000"/>
                        </a:schemeClr>
                      </a:solidFill>
                      <a:effectLst/>
                      <a:latin typeface="Trebuchet MS" pitchFamily="-108" charset="0"/>
                      <a:ea typeface="Arial" pitchFamily="-108" charset="0"/>
                      <a:cs typeface="Arial" pitchFamily="-108" charset="0"/>
                    </a:rPr>
                    <a:t>Supply Choice</a:t>
                  </a:r>
                </a:p>
              </p:txBody>
            </p:sp>
            <p:sp>
              <p:nvSpPr>
                <p:cNvPr id="92" name="Rounded Rectangle 91">
                  <a:extLst>
                    <a:ext uri="{FF2B5EF4-FFF2-40B4-BE49-F238E27FC236}">
                      <a16:creationId xmlns:a16="http://schemas.microsoft.com/office/drawing/2014/main" id="{470AEDD0-E597-1F53-892E-9B570815221A}"/>
                    </a:ext>
                  </a:extLst>
                </p:cNvPr>
                <p:cNvSpPr/>
                <p:nvPr/>
              </p:nvSpPr>
              <p:spPr bwMode="auto">
                <a:xfrm>
                  <a:off x="2734246" y="4711245"/>
                  <a:ext cx="810079" cy="408113"/>
                </a:xfrm>
                <a:prstGeom prst="roundRect">
                  <a:avLst/>
                </a:prstGeom>
                <a:pattFill prst="wdDnDiag">
                  <a:fgClr>
                    <a:schemeClr val="accent5">
                      <a:lumMod val="90000"/>
                    </a:schemeClr>
                  </a:fgClr>
                  <a:bgClr>
                    <a:schemeClr val="bg1"/>
                  </a:bgClr>
                </a:patt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sz="1050" b="0" i="0" u="none" strike="noStrike" cap="none" normalizeH="0" baseline="0" dirty="0">
                      <a:ln>
                        <a:noFill/>
                      </a:ln>
                      <a:solidFill>
                        <a:schemeClr val="bg2">
                          <a:lumMod val="75000"/>
                        </a:schemeClr>
                      </a:solidFill>
                      <a:effectLst/>
                      <a:latin typeface="Trebuchet MS" pitchFamily="-108" charset="0"/>
                      <a:ea typeface="Arial" pitchFamily="-108" charset="0"/>
                      <a:cs typeface="Arial" pitchFamily="-108" charset="0"/>
                    </a:rPr>
                    <a:t>Usage Pattern</a:t>
                  </a:r>
                </a:p>
              </p:txBody>
            </p:sp>
            <p:cxnSp>
              <p:nvCxnSpPr>
                <p:cNvPr id="93" name="Elbow Connector 92">
                  <a:extLst>
                    <a:ext uri="{FF2B5EF4-FFF2-40B4-BE49-F238E27FC236}">
                      <a16:creationId xmlns:a16="http://schemas.microsoft.com/office/drawing/2014/main" id="{21DCE937-C773-1C8D-E2E9-7DF507A865B7}"/>
                    </a:ext>
                  </a:extLst>
                </p:cNvPr>
                <p:cNvCxnSpPr>
                  <a:cxnSpLocks/>
                  <a:endCxn id="92" idx="1"/>
                </p:cNvCxnSpPr>
                <p:nvPr/>
              </p:nvCxnSpPr>
              <p:spPr bwMode="auto">
                <a:xfrm rot="16200000" flipH="1">
                  <a:off x="2064527" y="4245583"/>
                  <a:ext cx="1156266" cy="183172"/>
                </a:xfrm>
                <a:prstGeom prst="bentConnector2">
                  <a:avLst/>
                </a:prstGeom>
                <a:noFill/>
                <a:ln w="31750" cap="flat" cmpd="sng" algn="ctr">
                  <a:solidFill>
                    <a:srgbClr val="35509A"/>
                  </a:solidFill>
                  <a:prstDash val="solid"/>
                  <a:round/>
                  <a:headEnd type="triangle"/>
                  <a:tailEnd type="none"/>
                </a:ln>
                <a:effectLst/>
              </p:spPr>
            </p:cxnSp>
            <p:cxnSp>
              <p:nvCxnSpPr>
                <p:cNvPr id="94" name="Elbow Connector 93">
                  <a:extLst>
                    <a:ext uri="{FF2B5EF4-FFF2-40B4-BE49-F238E27FC236}">
                      <a16:creationId xmlns:a16="http://schemas.microsoft.com/office/drawing/2014/main" id="{9D4AE09D-9206-3173-A519-0C400FFE41BF}"/>
                    </a:ext>
                  </a:extLst>
                </p:cNvPr>
                <p:cNvCxnSpPr>
                  <a:cxnSpLocks/>
                  <a:endCxn id="91" idx="1"/>
                </p:cNvCxnSpPr>
                <p:nvPr/>
              </p:nvCxnSpPr>
              <p:spPr bwMode="auto">
                <a:xfrm rot="16200000" flipH="1">
                  <a:off x="2487138" y="4042287"/>
                  <a:ext cx="314325" cy="186453"/>
                </a:xfrm>
                <a:prstGeom prst="bentConnector2">
                  <a:avLst/>
                </a:prstGeom>
                <a:noFill/>
                <a:ln w="31750" cap="flat" cmpd="sng" algn="ctr">
                  <a:solidFill>
                    <a:srgbClr val="35509A"/>
                  </a:solidFill>
                  <a:prstDash val="solid"/>
                  <a:round/>
                  <a:headEnd type="none"/>
                  <a:tailEnd type="none"/>
                </a:ln>
                <a:effectLst/>
              </p:spPr>
            </p:cxnSp>
          </p:grp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F9B98786-C03C-0C95-A3A3-500A2C20EA7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990913" y="4937534"/>
                <a:ext cx="0" cy="340106"/>
              </a:xfrm>
              <a:prstGeom prst="line">
                <a:avLst/>
              </a:prstGeom>
              <a:noFill/>
              <a:ln w="31750" cap="flat" cmpd="sng" algn="ctr">
                <a:solidFill>
                  <a:srgbClr val="2B3D70"/>
                </a:solidFill>
                <a:prstDash val="sysDot"/>
                <a:round/>
                <a:headEnd type="none"/>
                <a:tailEnd type="none"/>
              </a:ln>
              <a:effectLst/>
            </p:spPr>
          </p:cxn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637B7501-F025-21C2-C777-10F501308393}"/>
                </a:ext>
              </a:extLst>
            </p:cNvPr>
            <p:cNvGrpSpPr/>
            <p:nvPr/>
          </p:nvGrpSpPr>
          <p:grpSpPr>
            <a:xfrm>
              <a:off x="6023284" y="2733939"/>
              <a:ext cx="1186280" cy="1550741"/>
              <a:chOff x="6023284" y="2733939"/>
              <a:chExt cx="1186280" cy="1550741"/>
            </a:xfrm>
          </p:grpSpPr>
          <p:cxnSp>
            <p:nvCxnSpPr>
              <p:cNvPr id="96" name="Elbow Connector 95">
                <a:extLst>
                  <a:ext uri="{FF2B5EF4-FFF2-40B4-BE49-F238E27FC236}">
                    <a16:creationId xmlns:a16="http://schemas.microsoft.com/office/drawing/2014/main" id="{D1F81594-D9FA-10DA-8D84-FAB14DFBB2B4}"/>
                  </a:ext>
                </a:extLst>
              </p:cNvPr>
              <p:cNvCxnSpPr>
                <a:cxnSpLocks/>
                <a:endCxn id="99" idx="1"/>
              </p:cNvCxnSpPr>
              <p:nvPr/>
            </p:nvCxnSpPr>
            <p:spPr bwMode="auto">
              <a:xfrm rot="16200000" flipH="1">
                <a:off x="5529897" y="3228941"/>
                <a:ext cx="1207265" cy="217262"/>
              </a:xfrm>
              <a:prstGeom prst="bentConnector2">
                <a:avLst/>
              </a:prstGeom>
              <a:noFill/>
              <a:ln w="31750" cap="flat" cmpd="sng" algn="ctr">
                <a:solidFill>
                  <a:srgbClr val="35509A"/>
                </a:solidFill>
                <a:prstDash val="solid"/>
                <a:round/>
                <a:headEnd type="triangle"/>
                <a:tailEnd type="none"/>
              </a:ln>
              <a:effectLst/>
            </p:spPr>
          </p:cxn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F0D39239-9C8F-07F3-0566-9CD3F3F8C49A}"/>
                  </a:ext>
                </a:extLst>
              </p:cNvPr>
              <p:cNvGrpSpPr/>
              <p:nvPr/>
            </p:nvGrpSpPr>
            <p:grpSpPr>
              <a:xfrm>
                <a:off x="6023284" y="2970375"/>
                <a:ext cx="1186280" cy="1314305"/>
                <a:chOff x="6023284" y="2970375"/>
                <a:chExt cx="1186280" cy="1314305"/>
              </a:xfrm>
            </p:grpSpPr>
            <p:sp>
              <p:nvSpPr>
                <p:cNvPr id="98" name="Rounded Rectangle 97">
                  <a:extLst>
                    <a:ext uri="{FF2B5EF4-FFF2-40B4-BE49-F238E27FC236}">
                      <a16:creationId xmlns:a16="http://schemas.microsoft.com/office/drawing/2014/main" id="{267D0832-2689-D036-BB12-81EC7D73B848}"/>
                    </a:ext>
                  </a:extLst>
                </p:cNvPr>
                <p:cNvSpPr/>
                <p:nvPr/>
              </p:nvSpPr>
              <p:spPr bwMode="auto">
                <a:xfrm>
                  <a:off x="6251760" y="3075603"/>
                  <a:ext cx="957804" cy="413216"/>
                </a:xfrm>
                <a:prstGeom prst="roundRect">
                  <a:avLst/>
                </a:prstGeom>
                <a:solidFill>
                  <a:srgbClr val="547EFE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GB" sz="1000" b="0" dirty="0">
                      <a:solidFill>
                        <a:schemeClr val="bg1"/>
                      </a:solidFill>
                      <a:latin typeface="Trebuchet MS" pitchFamily="-108" charset="0"/>
                      <a:ea typeface="Arial" pitchFamily="-108" charset="0"/>
                      <a:cs typeface="Arial" pitchFamily="-108" charset="0"/>
                    </a:rPr>
                    <a:t>Buy Lower Scope-3 HW</a:t>
                  </a:r>
                  <a:endParaRPr kumimoji="0" lang="en-GB" sz="10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endParaRPr>
                </a:p>
              </p:txBody>
            </p:sp>
            <p:sp>
              <p:nvSpPr>
                <p:cNvPr id="99" name="Rounded Rectangle 98">
                  <a:extLst>
                    <a:ext uri="{FF2B5EF4-FFF2-40B4-BE49-F238E27FC236}">
                      <a16:creationId xmlns:a16="http://schemas.microsoft.com/office/drawing/2014/main" id="{4F4FAD5E-0E38-E1C7-B849-D19CB03AD18D}"/>
                    </a:ext>
                  </a:extLst>
                </p:cNvPr>
                <p:cNvSpPr/>
                <p:nvPr/>
              </p:nvSpPr>
              <p:spPr bwMode="auto">
                <a:xfrm>
                  <a:off x="6242160" y="3734597"/>
                  <a:ext cx="957804" cy="413216"/>
                </a:xfrm>
                <a:prstGeom prst="roundRect">
                  <a:avLst/>
                </a:prstGeom>
                <a:solidFill>
                  <a:srgbClr val="547EFE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sz="1050" b="0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Trebuchet MS" pitchFamily="-108" charset="0"/>
                      <a:ea typeface="Arial" pitchFamily="-108" charset="0"/>
                      <a:cs typeface="Arial" pitchFamily="-108" charset="0"/>
                    </a:rPr>
                    <a:t>Hardware Lifetime</a:t>
                  </a:r>
                </a:p>
              </p:txBody>
            </p:sp>
            <p:cxnSp>
              <p:nvCxnSpPr>
                <p:cNvPr id="100" name="Elbow Connector 99">
                  <a:extLst>
                    <a:ext uri="{FF2B5EF4-FFF2-40B4-BE49-F238E27FC236}">
                      <a16:creationId xmlns:a16="http://schemas.microsoft.com/office/drawing/2014/main" id="{C7AB053C-0FCC-0587-17AC-1651669C1EA1}"/>
                    </a:ext>
                  </a:extLst>
                </p:cNvPr>
                <p:cNvCxnSpPr>
                  <a:cxnSpLocks/>
                  <a:endCxn id="98" idx="1"/>
                </p:cNvCxnSpPr>
                <p:nvPr/>
              </p:nvCxnSpPr>
              <p:spPr bwMode="auto">
                <a:xfrm rot="16200000" flipH="1">
                  <a:off x="5981604" y="3012055"/>
                  <a:ext cx="311836" cy="228476"/>
                </a:xfrm>
                <a:prstGeom prst="bentConnector2">
                  <a:avLst/>
                </a:prstGeom>
                <a:noFill/>
                <a:ln w="31750" cap="flat" cmpd="sng" algn="ctr">
                  <a:solidFill>
                    <a:srgbClr val="35509A"/>
                  </a:solidFill>
                  <a:prstDash val="solid"/>
                  <a:round/>
                  <a:headEnd type="none"/>
                  <a:tailEnd type="none"/>
                </a:ln>
                <a:effectLst/>
              </p:spPr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1E84EEF6-5DA5-4ED9-C469-34E34BA4764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6034163" y="3973402"/>
                  <a:ext cx="0" cy="311278"/>
                </a:xfrm>
                <a:prstGeom prst="line">
                  <a:avLst/>
                </a:prstGeom>
                <a:noFill/>
                <a:ln w="31750" cap="flat" cmpd="sng" algn="ctr">
                  <a:solidFill>
                    <a:srgbClr val="2B3D70"/>
                  </a:solidFill>
                  <a:prstDash val="sysDot"/>
                  <a:round/>
                  <a:headEnd type="none"/>
                  <a:tailEnd type="none"/>
                </a:ln>
                <a:effectLst/>
              </p:spPr>
            </p:cxnSp>
          </p:grp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226FD343-B178-83E1-324E-813918565A43}"/>
                </a:ext>
              </a:extLst>
            </p:cNvPr>
            <p:cNvGrpSpPr/>
            <p:nvPr/>
          </p:nvGrpSpPr>
          <p:grpSpPr>
            <a:xfrm>
              <a:off x="1418230" y="5965819"/>
              <a:ext cx="6320447" cy="589435"/>
              <a:chOff x="1418230" y="6161767"/>
              <a:chExt cx="6320447" cy="589435"/>
            </a:xfrm>
          </p:grpSpPr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7295C8D5-7A29-D001-39FD-F20D1F5B1135}"/>
                  </a:ext>
                </a:extLst>
              </p:cNvPr>
              <p:cNvGrpSpPr/>
              <p:nvPr/>
            </p:nvGrpSpPr>
            <p:grpSpPr>
              <a:xfrm>
                <a:off x="1418230" y="6161767"/>
                <a:ext cx="6320447" cy="413216"/>
                <a:chOff x="147730" y="6161767"/>
                <a:chExt cx="6320447" cy="413216"/>
              </a:xfrm>
            </p:grpSpPr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82F27383-459C-E292-DE02-88368069FCD5}"/>
                    </a:ext>
                  </a:extLst>
                </p:cNvPr>
                <p:cNvGrpSpPr/>
                <p:nvPr/>
              </p:nvGrpSpPr>
              <p:grpSpPr>
                <a:xfrm>
                  <a:off x="147730" y="6161767"/>
                  <a:ext cx="5889514" cy="413216"/>
                  <a:chOff x="147730" y="6027017"/>
                  <a:chExt cx="5889514" cy="413216"/>
                </a:xfrm>
              </p:grpSpPr>
              <p:sp>
                <p:nvSpPr>
                  <p:cNvPr id="107" name="Rounded Rectangle 106">
                    <a:extLst>
                      <a:ext uri="{FF2B5EF4-FFF2-40B4-BE49-F238E27FC236}">
                        <a16:creationId xmlns:a16="http://schemas.microsoft.com/office/drawing/2014/main" id="{1C3450D6-6C76-4404-41E6-D9EC48181BE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06756" y="6027017"/>
                    <a:ext cx="957804" cy="413216"/>
                  </a:xfrm>
                  <a:prstGeom prst="roundRect">
                    <a:avLst/>
                  </a:prstGeom>
                  <a:solidFill>
                    <a:srgbClr val="008365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GB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-108" charset="0"/>
                        <a:ea typeface="Arial" pitchFamily="-108" charset="0"/>
                        <a:cs typeface="Arial" pitchFamily="-108" charset="0"/>
                      </a:rPr>
                      <a:t>Carbon Inventory</a:t>
                    </a:r>
                  </a:p>
                </p:txBody>
              </p:sp>
              <p:sp>
                <p:nvSpPr>
                  <p:cNvPr id="108" name="Rounded Rectangle 107">
                    <a:extLst>
                      <a:ext uri="{FF2B5EF4-FFF2-40B4-BE49-F238E27FC236}">
                        <a16:creationId xmlns:a16="http://schemas.microsoft.com/office/drawing/2014/main" id="{A0B49352-DDC1-4F91-4363-8CE6D267971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79440" y="6027017"/>
                    <a:ext cx="957804" cy="413216"/>
                  </a:xfrm>
                  <a:prstGeom prst="roundRect">
                    <a:avLst/>
                  </a:prstGeom>
                  <a:solidFill>
                    <a:srgbClr val="008365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GB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-108" charset="0"/>
                        <a:ea typeface="Arial" pitchFamily="-108" charset="0"/>
                        <a:cs typeface="Arial" pitchFamily="-108" charset="0"/>
                      </a:rPr>
                      <a:t>Carbon Allocation</a:t>
                    </a:r>
                  </a:p>
                </p:txBody>
              </p:sp>
              <p:sp>
                <p:nvSpPr>
                  <p:cNvPr id="109" name="Rounded Rectangle 108">
                    <a:extLst>
                      <a:ext uri="{FF2B5EF4-FFF2-40B4-BE49-F238E27FC236}">
                        <a16:creationId xmlns:a16="http://schemas.microsoft.com/office/drawing/2014/main" id="{DEA3D4DD-7D42-F5CD-6631-C97A9C17A26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134072" y="6027017"/>
                    <a:ext cx="957804" cy="413216"/>
                  </a:xfrm>
                  <a:prstGeom prst="roundRect">
                    <a:avLst/>
                  </a:prstGeom>
                  <a:solidFill>
                    <a:srgbClr val="008365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GB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-108" charset="0"/>
                        <a:ea typeface="Arial" pitchFamily="-108" charset="0"/>
                        <a:cs typeface="Arial" pitchFamily="-108" charset="0"/>
                      </a:rPr>
                      <a:t>Measure Power Use</a:t>
                    </a:r>
                  </a:p>
                </p:txBody>
              </p:sp>
              <p:sp>
                <p:nvSpPr>
                  <p:cNvPr id="110" name="Rounded Rectangle 109">
                    <a:extLst>
                      <a:ext uri="{FF2B5EF4-FFF2-40B4-BE49-F238E27FC236}">
                        <a16:creationId xmlns:a16="http://schemas.microsoft.com/office/drawing/2014/main" id="{50345BE2-D4E4-3863-4D29-51A3D3DA9A4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120414" y="6027017"/>
                    <a:ext cx="957804" cy="413216"/>
                  </a:xfrm>
                  <a:prstGeom prst="roundRect">
                    <a:avLst/>
                  </a:prstGeom>
                  <a:solidFill>
                    <a:srgbClr val="008365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GB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-108" charset="0"/>
                        <a:ea typeface="Arial" pitchFamily="-108" charset="0"/>
                        <a:cs typeface="Arial" pitchFamily="-108" charset="0"/>
                      </a:rPr>
                      <a:t>Life-Cycle Assessment</a:t>
                    </a:r>
                  </a:p>
                </p:txBody>
              </p:sp>
              <p:sp>
                <p:nvSpPr>
                  <p:cNvPr id="111" name="Rounded Rectangle 110">
                    <a:extLst>
                      <a:ext uri="{FF2B5EF4-FFF2-40B4-BE49-F238E27FC236}">
                        <a16:creationId xmlns:a16="http://schemas.microsoft.com/office/drawing/2014/main" id="{AE7356FB-F835-0CAF-057C-71C0D645F1F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47730" y="6027017"/>
                    <a:ext cx="957804" cy="413216"/>
                  </a:xfrm>
                  <a:prstGeom prst="roundRect">
                    <a:avLst/>
                  </a:prstGeom>
                  <a:solidFill>
                    <a:srgbClr val="008365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GB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-108" charset="0"/>
                        <a:ea typeface="Arial" pitchFamily="-108" charset="0"/>
                        <a:cs typeface="Arial" pitchFamily="-108" charset="0"/>
                      </a:rPr>
                      <a:t>Benchmark Hardware</a:t>
                    </a:r>
                  </a:p>
                </p:txBody>
              </p:sp>
              <p:sp>
                <p:nvSpPr>
                  <p:cNvPr id="112" name="Rounded Rectangle 111">
                    <a:extLst>
                      <a:ext uri="{FF2B5EF4-FFF2-40B4-BE49-F238E27FC236}">
                        <a16:creationId xmlns:a16="http://schemas.microsoft.com/office/drawing/2014/main" id="{69042B27-F296-1D50-E7E3-2AB61B62B4B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93098" y="6027017"/>
                    <a:ext cx="957804" cy="413216"/>
                  </a:xfrm>
                  <a:prstGeom prst="roundRect">
                    <a:avLst/>
                  </a:prstGeom>
                  <a:solidFill>
                    <a:srgbClr val="008365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GB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-108" charset="0"/>
                        <a:ea typeface="Arial" pitchFamily="-108" charset="0"/>
                        <a:cs typeface="Arial" pitchFamily="-108" charset="0"/>
                      </a:rPr>
                      <a:t>Carbon Model</a:t>
                    </a:r>
                  </a:p>
                </p:txBody>
              </p:sp>
            </p:grp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D0029C3B-6BC7-DAEA-E125-39DF94E7038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6112041" y="6371924"/>
                  <a:ext cx="356136" cy="0"/>
                </a:xfrm>
                <a:prstGeom prst="line">
                  <a:avLst/>
                </a:prstGeom>
                <a:noFill/>
                <a:ln w="31750" cap="flat" cmpd="sng" algn="ctr">
                  <a:solidFill>
                    <a:srgbClr val="008365"/>
                  </a:solidFill>
                  <a:prstDash val="sysDot"/>
                  <a:round/>
                  <a:headEnd type="none"/>
                  <a:tailEnd type="none"/>
                </a:ln>
                <a:effectLst/>
              </p:spPr>
            </p:cxnSp>
          </p:grpSp>
          <p:sp>
            <p:nvSpPr>
              <p:cNvPr id="104" name="Rounded Rectangle 103">
                <a:extLst>
                  <a:ext uri="{FF2B5EF4-FFF2-40B4-BE49-F238E27FC236}">
                    <a16:creationId xmlns:a16="http://schemas.microsoft.com/office/drawing/2014/main" id="{51943CF1-5572-8F30-0B17-C629BD8DE85F}"/>
                  </a:ext>
                </a:extLst>
              </p:cNvPr>
              <p:cNvSpPr/>
              <p:nvPr/>
            </p:nvSpPr>
            <p:spPr bwMode="auto">
              <a:xfrm>
                <a:off x="1418230" y="6574983"/>
                <a:ext cx="5889514" cy="176219"/>
              </a:xfrm>
              <a:prstGeom prst="roundRect">
                <a:avLst/>
              </a:prstGeom>
              <a:solidFill>
                <a:srgbClr val="14B68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4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Measure   +   Model   +   Monitor   </a:t>
                </a:r>
                <a:r>
                  <a:rPr kumimoji="0" lang="en-GB" sz="14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  <a:sym typeface="Wingdings" pitchFamily="2" charset="2"/>
                  </a:rPr>
                  <a:t>   Moderate</a:t>
                </a:r>
                <a:endPara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endParaRP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77796BEE-CEDE-5245-6627-8494B5E690A6}"/>
                </a:ext>
              </a:extLst>
            </p:cNvPr>
            <p:cNvGrpSpPr/>
            <p:nvPr/>
          </p:nvGrpSpPr>
          <p:grpSpPr>
            <a:xfrm>
              <a:off x="2652087" y="1476212"/>
              <a:ext cx="3819078" cy="304800"/>
              <a:chOff x="2652087" y="1476212"/>
              <a:chExt cx="3819078" cy="304800"/>
            </a:xfrm>
          </p:grpSpPr>
          <p:sp>
            <p:nvSpPr>
              <p:cNvPr id="114" name="Rounded Rectangle 113">
                <a:extLst>
                  <a:ext uri="{FF2B5EF4-FFF2-40B4-BE49-F238E27FC236}">
                    <a16:creationId xmlns:a16="http://schemas.microsoft.com/office/drawing/2014/main" id="{98C309C0-0DC3-CFD6-4F8B-242886E78281}"/>
                  </a:ext>
                </a:extLst>
              </p:cNvPr>
              <p:cNvSpPr/>
              <p:nvPr/>
            </p:nvSpPr>
            <p:spPr bwMode="auto">
              <a:xfrm>
                <a:off x="2652087" y="1476212"/>
                <a:ext cx="1041936" cy="304800"/>
              </a:xfrm>
              <a:prstGeom prst="round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6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 Capture</a:t>
                </a:r>
              </a:p>
            </p:txBody>
          </p:sp>
          <p:sp>
            <p:nvSpPr>
              <p:cNvPr id="115" name="Rounded Rectangle 114">
                <a:extLst>
                  <a:ext uri="{FF2B5EF4-FFF2-40B4-BE49-F238E27FC236}">
                    <a16:creationId xmlns:a16="http://schemas.microsoft.com/office/drawing/2014/main" id="{66F598FB-A2C8-5CFD-04CB-0A0C6BEC2059}"/>
                  </a:ext>
                </a:extLst>
              </p:cNvPr>
              <p:cNvSpPr/>
              <p:nvPr/>
            </p:nvSpPr>
            <p:spPr bwMode="auto">
              <a:xfrm>
                <a:off x="5429229" y="1476212"/>
                <a:ext cx="1041936" cy="304800"/>
              </a:xfrm>
              <a:prstGeom prst="round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6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Offset</a:t>
                </a:r>
              </a:p>
            </p:txBody>
          </p:sp>
          <p:cxnSp>
            <p:nvCxnSpPr>
              <p:cNvPr id="116" name="Straight Arrow Connector 115">
                <a:extLst>
                  <a:ext uri="{FF2B5EF4-FFF2-40B4-BE49-F238E27FC236}">
                    <a16:creationId xmlns:a16="http://schemas.microsoft.com/office/drawing/2014/main" id="{08D0BFAD-613D-37DF-75A0-EF874DC9A6BC}"/>
                  </a:ext>
                </a:extLst>
              </p:cNvPr>
              <p:cNvCxnSpPr>
                <a:cxnSpLocks/>
                <a:endCxn id="69" idx="1"/>
              </p:cNvCxnSpPr>
              <p:nvPr/>
            </p:nvCxnSpPr>
            <p:spPr bwMode="auto">
              <a:xfrm>
                <a:off x="3694023" y="1628775"/>
                <a:ext cx="342879" cy="6536"/>
              </a:xfrm>
              <a:prstGeom prst="straightConnector1">
                <a:avLst/>
              </a:prstGeom>
              <a:noFill/>
              <a:ln w="31750" cap="flat" cmpd="sng" algn="ctr">
                <a:solidFill>
                  <a:srgbClr val="304580"/>
                </a:solidFill>
                <a:prstDash val="solid"/>
                <a:round/>
                <a:headEnd type="none"/>
                <a:tailEnd type="triangle"/>
              </a:ln>
              <a:effectLst/>
            </p:spPr>
          </p:cxnSp>
          <p:cxnSp>
            <p:nvCxnSpPr>
              <p:cNvPr id="117" name="Straight Arrow Connector 116">
                <a:extLst>
                  <a:ext uri="{FF2B5EF4-FFF2-40B4-BE49-F238E27FC236}">
                    <a16:creationId xmlns:a16="http://schemas.microsoft.com/office/drawing/2014/main" id="{1F90A5C4-C9D1-745B-876D-C8718D1BAEB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078838" y="1622239"/>
                <a:ext cx="342879" cy="6536"/>
              </a:xfrm>
              <a:prstGeom prst="straightConnector1">
                <a:avLst/>
              </a:prstGeom>
              <a:noFill/>
              <a:ln w="31750" cap="flat" cmpd="sng" algn="ctr">
                <a:solidFill>
                  <a:srgbClr val="304580"/>
                </a:solidFill>
                <a:prstDash val="solid"/>
                <a:round/>
                <a:headEnd type="triangle"/>
                <a:tailEnd type="none"/>
              </a:ln>
              <a:effectLst/>
            </p:spPr>
          </p:cxn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EB7BE40-2D56-4408-B834-2B8BFFDC9076}"/>
                </a:ext>
              </a:extLst>
            </p:cNvPr>
            <p:cNvGrpSpPr/>
            <p:nvPr/>
          </p:nvGrpSpPr>
          <p:grpSpPr>
            <a:xfrm>
              <a:off x="3191025" y="2314679"/>
              <a:ext cx="2728861" cy="2356773"/>
              <a:chOff x="3191025" y="2314679"/>
              <a:chExt cx="2728861" cy="2356773"/>
            </a:xfrm>
          </p:grpSpPr>
          <p:sp>
            <p:nvSpPr>
              <p:cNvPr id="119" name="Rounded Rectangle 118">
                <a:extLst>
                  <a:ext uri="{FF2B5EF4-FFF2-40B4-BE49-F238E27FC236}">
                    <a16:creationId xmlns:a16="http://schemas.microsoft.com/office/drawing/2014/main" id="{0ACCC094-E2E8-25B6-916A-674B66702690}"/>
                  </a:ext>
                </a:extLst>
              </p:cNvPr>
              <p:cNvSpPr/>
              <p:nvPr/>
            </p:nvSpPr>
            <p:spPr bwMode="auto">
              <a:xfrm>
                <a:off x="4137167" y="2314679"/>
                <a:ext cx="863063" cy="423361"/>
              </a:xfrm>
              <a:prstGeom prst="roundRect">
                <a:avLst/>
              </a:prstGeom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400" b="0" i="0" u="none" strike="noStrike" cap="none" normalizeH="0" baseline="0" dirty="0">
                    <a:ln>
                      <a:noFill/>
                    </a:ln>
                    <a:solidFill>
                      <a:schemeClr val="bg2">
                        <a:lumMod val="75000"/>
                      </a:schemeClr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Reduce Volume</a:t>
                </a:r>
              </a:p>
            </p:txBody>
          </p:sp>
          <p:sp>
            <p:nvSpPr>
              <p:cNvPr id="120" name="Rounded Rectangle 119">
                <a:extLst>
                  <a:ext uri="{FF2B5EF4-FFF2-40B4-BE49-F238E27FC236}">
                    <a16:creationId xmlns:a16="http://schemas.microsoft.com/office/drawing/2014/main" id="{6DC0123B-C128-230C-526A-7D72CD59B648}"/>
                  </a:ext>
                </a:extLst>
              </p:cNvPr>
              <p:cNvSpPr/>
              <p:nvPr/>
            </p:nvSpPr>
            <p:spPr bwMode="auto">
              <a:xfrm>
                <a:off x="4529242" y="3029997"/>
                <a:ext cx="859120" cy="332715"/>
              </a:xfrm>
              <a:prstGeom prst="roundRect">
                <a:avLst/>
              </a:prstGeom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1200" b="0" dirty="0">
                    <a:solidFill>
                      <a:schemeClr val="bg2">
                        <a:lumMod val="75000"/>
                      </a:schemeClr>
                    </a:solidFill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Software</a:t>
                </a:r>
                <a:endParaRPr kumimoji="0" lang="en-GB" sz="12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endParaRPr>
              </a:p>
            </p:txBody>
          </p:sp>
          <p:sp>
            <p:nvSpPr>
              <p:cNvPr id="121" name="Rounded Rectangle 120">
                <a:extLst>
                  <a:ext uri="{FF2B5EF4-FFF2-40B4-BE49-F238E27FC236}">
                    <a16:creationId xmlns:a16="http://schemas.microsoft.com/office/drawing/2014/main" id="{7B62DB35-36AF-E690-42C7-B57F74FFE015}"/>
                  </a:ext>
                </a:extLst>
              </p:cNvPr>
              <p:cNvSpPr/>
              <p:nvPr/>
            </p:nvSpPr>
            <p:spPr bwMode="auto">
              <a:xfrm>
                <a:off x="4524414" y="3574392"/>
                <a:ext cx="859120" cy="332715"/>
              </a:xfrm>
              <a:prstGeom prst="roundRect">
                <a:avLst/>
              </a:prstGeom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000" tIns="45720" rIns="1800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0" i="0" u="none" strike="noStrike" cap="none" normalizeH="0" baseline="0" dirty="0">
                    <a:ln>
                      <a:noFill/>
                    </a:ln>
                    <a:solidFill>
                      <a:schemeClr val="bg2">
                        <a:lumMod val="75000"/>
                      </a:schemeClr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Techniques</a:t>
                </a:r>
              </a:p>
            </p:txBody>
          </p:sp>
          <p:sp>
            <p:nvSpPr>
              <p:cNvPr id="122" name="Rounded Rectangle 121">
                <a:extLst>
                  <a:ext uri="{FF2B5EF4-FFF2-40B4-BE49-F238E27FC236}">
                    <a16:creationId xmlns:a16="http://schemas.microsoft.com/office/drawing/2014/main" id="{874918B2-FC19-991E-B7BF-CC809FE361FE}"/>
                  </a:ext>
                </a:extLst>
              </p:cNvPr>
              <p:cNvSpPr/>
              <p:nvPr/>
            </p:nvSpPr>
            <p:spPr bwMode="auto">
              <a:xfrm>
                <a:off x="4522800" y="4153965"/>
                <a:ext cx="859120" cy="332715"/>
              </a:xfrm>
              <a:prstGeom prst="roundRect">
                <a:avLst/>
              </a:prstGeom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1000" b="0" dirty="0">
                    <a:solidFill>
                      <a:schemeClr val="bg2">
                        <a:lumMod val="75000"/>
                      </a:schemeClr>
                    </a:solidFill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Computing Models</a:t>
                </a:r>
                <a:endParaRPr kumimoji="0" lang="en-GB" sz="10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endParaRPr>
              </a:p>
            </p:txBody>
          </p:sp>
          <p:cxnSp>
            <p:nvCxnSpPr>
              <p:cNvPr id="123" name="Elbow Connector 122">
                <a:extLst>
                  <a:ext uri="{FF2B5EF4-FFF2-40B4-BE49-F238E27FC236}">
                    <a16:creationId xmlns:a16="http://schemas.microsoft.com/office/drawing/2014/main" id="{AB83683D-80D5-EFB4-0FCD-F4E3BA1BCAE3}"/>
                  </a:ext>
                </a:extLst>
              </p:cNvPr>
              <p:cNvCxnSpPr>
                <a:cxnSpLocks/>
                <a:endCxn id="122" idx="1"/>
              </p:cNvCxnSpPr>
              <p:nvPr/>
            </p:nvCxnSpPr>
            <p:spPr bwMode="auto">
              <a:xfrm rot="16200000" flipH="1">
                <a:off x="3678839" y="3476361"/>
                <a:ext cx="1586383" cy="101539"/>
              </a:xfrm>
              <a:prstGeom prst="bentConnector2">
                <a:avLst/>
              </a:prstGeom>
              <a:noFill/>
              <a:ln w="31750" cap="flat" cmpd="sng" algn="ctr">
                <a:solidFill>
                  <a:srgbClr val="82A0FF"/>
                </a:solidFill>
                <a:prstDash val="solid"/>
                <a:round/>
                <a:headEnd type="arrow"/>
                <a:tailEnd type="none"/>
              </a:ln>
              <a:effectLst/>
            </p:spPr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B4DDC96C-C95E-79B2-BBF0-77EA2177A3D0}"/>
                  </a:ext>
                </a:extLst>
              </p:cNvPr>
              <p:cNvCxnSpPr>
                <a:cxnSpLocks/>
                <a:endCxn id="121" idx="1"/>
              </p:cNvCxnSpPr>
              <p:nvPr/>
            </p:nvCxnSpPr>
            <p:spPr bwMode="auto">
              <a:xfrm>
                <a:off x="4421261" y="3740749"/>
                <a:ext cx="103153" cy="1"/>
              </a:xfrm>
              <a:prstGeom prst="line">
                <a:avLst/>
              </a:prstGeom>
              <a:noFill/>
              <a:ln w="31750" cap="flat" cmpd="sng" algn="ctr">
                <a:solidFill>
                  <a:srgbClr val="82A0FF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620DBBBB-7A75-BA6E-556A-D657A5DFC6F6}"/>
                  </a:ext>
                </a:extLst>
              </p:cNvPr>
              <p:cNvCxnSpPr>
                <a:cxnSpLocks/>
                <a:stCxn id="120" idx="1"/>
              </p:cNvCxnSpPr>
              <p:nvPr/>
            </p:nvCxnSpPr>
            <p:spPr bwMode="auto">
              <a:xfrm flipH="1">
                <a:off x="4421261" y="3196355"/>
                <a:ext cx="107981" cy="0"/>
              </a:xfrm>
              <a:prstGeom prst="line">
                <a:avLst/>
              </a:prstGeom>
              <a:noFill/>
              <a:ln w="31750" cap="flat" cmpd="sng" algn="ctr">
                <a:solidFill>
                  <a:srgbClr val="82A0FF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126" name="Elbow Connector 125">
                <a:extLst>
                  <a:ext uri="{FF2B5EF4-FFF2-40B4-BE49-F238E27FC236}">
                    <a16:creationId xmlns:a16="http://schemas.microsoft.com/office/drawing/2014/main" id="{C2BD24B3-3066-4DC6-18AC-652DBE1E5908}"/>
                  </a:ext>
                </a:extLst>
              </p:cNvPr>
              <p:cNvCxnSpPr>
                <a:cxnSpLocks/>
                <a:stCxn id="71" idx="1"/>
                <a:endCxn id="119" idx="3"/>
              </p:cNvCxnSpPr>
              <p:nvPr/>
            </p:nvCxnSpPr>
            <p:spPr bwMode="auto">
              <a:xfrm rot="10800000" flipV="1">
                <a:off x="5000230" y="2525584"/>
                <a:ext cx="919656" cy="775"/>
              </a:xfrm>
              <a:prstGeom prst="bentConnector3">
                <a:avLst>
                  <a:gd name="adj1" fmla="val 50000"/>
                </a:avLst>
              </a:prstGeom>
              <a:noFill/>
              <a:ln w="31750" cap="flat" cmpd="sng" algn="ctr">
                <a:solidFill>
                  <a:srgbClr val="35509A"/>
                </a:solidFill>
                <a:prstDash val="solid"/>
                <a:round/>
                <a:headEnd type="triangle"/>
                <a:tailEnd type="none"/>
              </a:ln>
              <a:effectLst/>
            </p:spPr>
          </p:cxnSp>
          <p:cxnSp>
            <p:nvCxnSpPr>
              <p:cNvPr id="127" name="Elbow Connector 126">
                <a:extLst>
                  <a:ext uri="{FF2B5EF4-FFF2-40B4-BE49-F238E27FC236}">
                    <a16:creationId xmlns:a16="http://schemas.microsoft.com/office/drawing/2014/main" id="{7111D16C-F4CC-50A7-7ED9-7F34D4E31B3E}"/>
                  </a:ext>
                </a:extLst>
              </p:cNvPr>
              <p:cNvCxnSpPr>
                <a:cxnSpLocks/>
                <a:stCxn id="70" idx="3"/>
                <a:endCxn id="119" idx="1"/>
              </p:cNvCxnSpPr>
              <p:nvPr/>
            </p:nvCxnSpPr>
            <p:spPr bwMode="auto">
              <a:xfrm>
                <a:off x="3191025" y="2525585"/>
                <a:ext cx="946142" cy="775"/>
              </a:xfrm>
              <a:prstGeom prst="bentConnector3">
                <a:avLst>
                  <a:gd name="adj1" fmla="val 50000"/>
                </a:avLst>
              </a:prstGeom>
              <a:noFill/>
              <a:ln w="31750" cap="flat" cmpd="sng" algn="ctr">
                <a:solidFill>
                  <a:srgbClr val="35509A"/>
                </a:solidFill>
                <a:prstDash val="solid"/>
                <a:round/>
                <a:headEnd type="triangle"/>
                <a:tailEnd type="none"/>
              </a:ln>
              <a:effectLst/>
            </p:spPr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21C3E310-4C8E-E33F-4692-2570A347EAE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425843" y="4360174"/>
                <a:ext cx="0" cy="311278"/>
              </a:xfrm>
              <a:prstGeom prst="line">
                <a:avLst/>
              </a:prstGeom>
              <a:noFill/>
              <a:ln w="31750" cap="flat" cmpd="sng" algn="ctr">
                <a:solidFill>
                  <a:srgbClr val="82A0FF"/>
                </a:solidFill>
                <a:prstDash val="sysDot"/>
                <a:round/>
                <a:headEnd type="none"/>
                <a:tailEnd type="none"/>
              </a:ln>
              <a:effectLst/>
            </p:spPr>
          </p:cxnSp>
        </p:grp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5D00A94C-9A44-6F1A-F5FD-531EE9D57158}"/>
              </a:ext>
            </a:extLst>
          </p:cNvPr>
          <p:cNvSpPr txBox="1"/>
          <p:nvPr/>
        </p:nvSpPr>
        <p:spPr>
          <a:xfrm>
            <a:off x="5829329" y="1499382"/>
            <a:ext cx="3301969" cy="45550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Newer hardware tends to be more efficient but new hardware embodies new carbon.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At present, compared to x86 hardware, ARM tends to be greener/faster/cheaper.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ARM efficiency shows more significant dependence  on operating frequency…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…which gives opportunities for operational tactics to further reduce CO2e.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Improve facilities where possible.</a:t>
            </a:r>
          </a:p>
        </p:txBody>
      </p:sp>
    </p:spTree>
    <p:extLst>
      <p:ext uri="{BB962C8B-B14F-4D97-AF65-F5344CB8AC3E}">
        <p14:creationId xmlns:p14="http://schemas.microsoft.com/office/powerpoint/2010/main" val="2342861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62F6F061-CDD4-6F7E-0C5A-BB67F73AB5FC}"/>
              </a:ext>
            </a:extLst>
          </p:cNvPr>
          <p:cNvSpPr txBox="1"/>
          <p:nvPr/>
        </p:nvSpPr>
        <p:spPr>
          <a:xfrm>
            <a:off x="192169" y="4611104"/>
            <a:ext cx="32524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800" b="0" dirty="0">
                <a:solidFill>
                  <a:schemeClr val="tx1"/>
                </a:solidFill>
                <a:latin typeface="Bierstadt Display" panose="020B0004020202020204" pitchFamily="34" charset="0"/>
              </a:rPr>
              <a:t>Carbon footprint of typical server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F16863-75EB-8892-E9C9-03B527368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Scope-3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6498E-DFB1-DCE0-5B45-55C5A384F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David Britton, University of Glasgow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8AA7C-AA45-8468-C659-14F325AA2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UK HEP Forum, Nov 2024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A0170AE-3C20-A10A-CF2A-62E6E36C0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0835" y="1858777"/>
            <a:ext cx="4310206" cy="2771749"/>
          </a:xfrm>
        </p:spPr>
        <p:txBody>
          <a:bodyPr/>
          <a:lstStyle/>
          <a:p>
            <a:r>
              <a:rPr lang="en-GB" sz="1800" dirty="0"/>
              <a:t>Embodied carbon data is gradually becoming more available.</a:t>
            </a:r>
          </a:p>
          <a:p>
            <a:r>
              <a:rPr lang="en-GB" sz="1800" dirty="0"/>
              <a:t>Will enable us to make a carbon-inventory and identify best ways to minimise.</a:t>
            </a:r>
          </a:p>
          <a:p>
            <a:r>
              <a:rPr lang="en-GB" sz="1800" dirty="0"/>
              <a:t>We’ve started to look, for example, at the carbon footprint of storage (tape -vs- disk).</a:t>
            </a:r>
            <a:r>
              <a:rPr lang="en-GB" sz="1000" kern="1200" dirty="0">
                <a:solidFill>
                  <a:srgbClr val="14B688"/>
                </a:solidFill>
              </a:rPr>
              <a:t> https://</a:t>
            </a:r>
            <a:r>
              <a:rPr lang="en-GB" sz="1000" kern="1200" dirty="0" err="1">
                <a:solidFill>
                  <a:srgbClr val="14B688"/>
                </a:solidFill>
              </a:rPr>
              <a:t>indico.cern.ch</a:t>
            </a:r>
            <a:r>
              <a:rPr lang="en-GB" sz="1000" kern="1200" dirty="0">
                <a:solidFill>
                  <a:srgbClr val="14B688"/>
                </a:solidFill>
              </a:rPr>
              <a:t>/event/1338689/contributions/6010862/attachments/2953752/5193074/GridPP-Storage-CHEP24-v6.pptx</a:t>
            </a:r>
          </a:p>
          <a:p>
            <a:endParaRPr lang="en-GB" sz="18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FF7FC49-012F-7E16-289C-0697ADC9721D}"/>
              </a:ext>
            </a:extLst>
          </p:cNvPr>
          <p:cNvGrpSpPr/>
          <p:nvPr/>
        </p:nvGrpSpPr>
        <p:grpSpPr>
          <a:xfrm>
            <a:off x="250041" y="4966977"/>
            <a:ext cx="7772400" cy="1383430"/>
            <a:chOff x="250041" y="4966977"/>
            <a:chExt cx="7772400" cy="138343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81158FC-2AED-6A39-5304-354161222D9A}"/>
                </a:ext>
              </a:extLst>
            </p:cNvPr>
            <p:cNvGrpSpPr/>
            <p:nvPr/>
          </p:nvGrpSpPr>
          <p:grpSpPr>
            <a:xfrm>
              <a:off x="250041" y="4966977"/>
              <a:ext cx="7772400" cy="1383430"/>
              <a:chOff x="260499" y="5124469"/>
              <a:chExt cx="7772400" cy="1383430"/>
            </a:xfrm>
            <a:effectLst>
              <a:outerShdw blurRad="177800" dist="38100" dir="2700000" sx="101000" sy="101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5316301-7473-D957-4D5B-9D96558A08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0499" y="5125719"/>
                <a:ext cx="7772400" cy="1382180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80E04BE-A9E4-BDBC-A4B4-6EC4A3151BC3}"/>
                  </a:ext>
                </a:extLst>
              </p:cNvPr>
              <p:cNvSpPr txBox="1"/>
              <p:nvPr/>
            </p:nvSpPr>
            <p:spPr>
              <a:xfrm>
                <a:off x="4332389" y="5124469"/>
                <a:ext cx="2393604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000" b="0" dirty="0">
                    <a:solidFill>
                      <a:srgbClr val="14B688"/>
                    </a:solidFill>
                    <a:latin typeface="Bierstadt Display" panose="020B0004020202020204" pitchFamily="34" charset="0"/>
                    <a:ea typeface="+mn-ea"/>
                    <a:cs typeface="+mn-cs"/>
                  </a:rPr>
                  <a:t>https://</a:t>
                </a:r>
                <a:r>
                  <a:rPr lang="en-GB" sz="1000" b="0" dirty="0" err="1">
                    <a:solidFill>
                      <a:srgbClr val="14B688"/>
                    </a:solidFill>
                    <a:latin typeface="Bierstadt Display" panose="020B0004020202020204" pitchFamily="34" charset="0"/>
                    <a:ea typeface="+mn-ea"/>
                    <a:cs typeface="+mn-cs"/>
                  </a:rPr>
                  <a:t>dataviz.boavizta.org</a:t>
                </a:r>
                <a:r>
                  <a:rPr lang="en-GB" sz="1000" b="0" dirty="0">
                    <a:solidFill>
                      <a:srgbClr val="14B688"/>
                    </a:solidFill>
                    <a:latin typeface="Bierstadt Display" panose="020B0004020202020204" pitchFamily="34" charset="0"/>
                    <a:ea typeface="+mn-ea"/>
                    <a:cs typeface="+mn-cs"/>
                  </a:rPr>
                  <a:t>/</a:t>
                </a:r>
                <a:r>
                  <a:rPr lang="en-GB" sz="1000" b="0" dirty="0" err="1">
                    <a:solidFill>
                      <a:srgbClr val="14B688"/>
                    </a:solidFill>
                    <a:latin typeface="Bierstadt Display" panose="020B0004020202020204" pitchFamily="34" charset="0"/>
                    <a:ea typeface="+mn-ea"/>
                    <a:cs typeface="+mn-cs"/>
                  </a:rPr>
                  <a:t>serversimpact</a:t>
                </a:r>
                <a:endParaRPr lang="en-GB" sz="1000" b="0" dirty="0">
                  <a:solidFill>
                    <a:srgbClr val="14B688"/>
                  </a:solidFill>
                  <a:latin typeface="Bierstadt Display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1683CFC-478A-7D38-CD19-84C7F117984D}"/>
                </a:ext>
              </a:extLst>
            </p:cNvPr>
            <p:cNvSpPr txBox="1"/>
            <p:nvPr/>
          </p:nvSpPr>
          <p:spPr>
            <a:xfrm>
              <a:off x="1528890" y="5487767"/>
              <a:ext cx="21061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0" dirty="0">
                  <a:solidFill>
                    <a:schemeClr val="bg1"/>
                  </a:solidFill>
                  <a:latin typeface="Bierstadt Display" panose="020B0004020202020204" pitchFamily="34" charset="0"/>
                </a:rPr>
                <a:t>Scope-2 for 5yrs UK usage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2FA3558-C98A-1336-31FD-DB42E7EA4347}"/>
                </a:ext>
              </a:extLst>
            </p:cNvPr>
            <p:cNvSpPr txBox="1"/>
            <p:nvPr/>
          </p:nvSpPr>
          <p:spPr>
            <a:xfrm>
              <a:off x="5263366" y="5366575"/>
              <a:ext cx="23782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ierstadt Display" panose="020B0004020202020204" pitchFamily="34" charset="0"/>
                </a:rPr>
                <a:t>Scope-3 due to Manufacturing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3A8D027-963A-08AD-8E2C-F869A49ADAF4}"/>
                </a:ext>
              </a:extLst>
            </p:cNvPr>
            <p:cNvSpPr txBox="1"/>
            <p:nvPr/>
          </p:nvSpPr>
          <p:spPr>
            <a:xfrm>
              <a:off x="4922166" y="5614705"/>
              <a:ext cx="13749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0" dirty="0">
                  <a:solidFill>
                    <a:schemeClr val="bg1"/>
                  </a:solidFill>
                  <a:latin typeface="Bierstadt Display" panose="020B0004020202020204" pitchFamily="34" charset="0"/>
                </a:rPr>
                <a:t>16 x 32 GB RAM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0CAFDAF-6BBA-0763-5B56-309D1DBB8BDD}"/>
              </a:ext>
            </a:extLst>
          </p:cNvPr>
          <p:cNvSpPr txBox="1"/>
          <p:nvPr/>
        </p:nvSpPr>
        <p:spPr>
          <a:xfrm>
            <a:off x="192169" y="1502660"/>
            <a:ext cx="33887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800" b="0" dirty="0">
                <a:solidFill>
                  <a:schemeClr val="tx1"/>
                </a:solidFill>
                <a:latin typeface="Bierstadt Display" panose="020B0004020202020204" pitchFamily="34" charset="0"/>
              </a:rPr>
              <a:t>Carbon footprint of LTO Tape Drive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78B8076-0362-28FE-B8AD-86DCB5C38E5C}"/>
              </a:ext>
            </a:extLst>
          </p:cNvPr>
          <p:cNvGrpSpPr/>
          <p:nvPr/>
        </p:nvGrpSpPr>
        <p:grpSpPr>
          <a:xfrm>
            <a:off x="257804" y="1894690"/>
            <a:ext cx="4065418" cy="2330855"/>
            <a:chOff x="81280" y="1464968"/>
            <a:chExt cx="4443665" cy="247368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2541E1-EB69-E069-14C0-D80026E59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280" y="1464968"/>
              <a:ext cx="2330633" cy="2473689"/>
            </a:xfrm>
            <a:prstGeom prst="rect">
              <a:avLst/>
            </a:prstGeom>
            <a:effectLst>
              <a:outerShdw blurRad="177800" dist="381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54472A4-0F88-1FD1-D20C-DF78B34FF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1413" y="1476558"/>
              <a:ext cx="2113532" cy="2462099"/>
            </a:xfrm>
            <a:prstGeom prst="rect">
              <a:avLst/>
            </a:prstGeom>
            <a:effectLst>
              <a:outerShdw blurRad="177800" dist="38100" dir="2700000" sx="101000" sy="101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77721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1A61A-645C-B168-8739-675976D28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Hardware Lifetime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4D4AC-AC07-4F8B-2F9E-8412E589B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5336" y="1556844"/>
            <a:ext cx="3774703" cy="1930109"/>
          </a:xfrm>
        </p:spPr>
        <p:txBody>
          <a:bodyPr/>
          <a:lstStyle/>
          <a:p>
            <a:r>
              <a:rPr lang="en-GB" sz="1800" dirty="0"/>
              <a:t>Newer hardware tends to be more efficient (reduces Scope-2) but new hardware also embodies a new dose of Scope-3.</a:t>
            </a:r>
          </a:p>
          <a:p>
            <a:r>
              <a:rPr lang="en-GB" sz="1800" dirty="0"/>
              <a:t>Replacement strategy depends very much on the local power.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F53D4-A61A-F73A-B019-C269E8F63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David Britton, University of Glasgow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F5ED3-AFEC-0CD9-D365-A93B28E3B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UK HEP Forum, Nov 2024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99D3AF-7725-1F89-1CE6-F0EE1C3D9C4E}"/>
              </a:ext>
            </a:extLst>
          </p:cNvPr>
          <p:cNvGrpSpPr/>
          <p:nvPr/>
        </p:nvGrpSpPr>
        <p:grpSpPr>
          <a:xfrm>
            <a:off x="41748" y="1433734"/>
            <a:ext cx="4795284" cy="2574916"/>
            <a:chOff x="41748" y="1467187"/>
            <a:chExt cx="4795284" cy="2574916"/>
          </a:xfrm>
          <a:effectLst>
            <a:outerShdw blurRad="177800" dist="38100" dir="2700000" sx="101000" sy="101000" algn="tl" rotWithShape="0">
              <a:prstClr val="black">
                <a:alpha val="40000"/>
              </a:prstClr>
            </a:outerShdw>
          </a:effectLst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B55C331-F330-B606-439C-CC226D0C0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48" y="1467187"/>
              <a:ext cx="4795284" cy="257491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AA31C30-9BF7-6084-28ED-E5A96962DDEE}"/>
                </a:ext>
              </a:extLst>
            </p:cNvPr>
            <p:cNvSpPr txBox="1"/>
            <p:nvPr/>
          </p:nvSpPr>
          <p:spPr>
            <a:xfrm>
              <a:off x="2217404" y="1467187"/>
              <a:ext cx="261962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000" b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ierstadt Display" panose="020B0004020202020204" pitchFamily="34" charset="0"/>
                  <a:ea typeface="+mn-ea"/>
                  <a:cs typeface="+mn-cs"/>
                </a:rPr>
                <a:t>https://</a:t>
              </a:r>
              <a:r>
                <a:rPr lang="en-GB" sz="1000" b="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Bierstadt Display" panose="020B0004020202020204" pitchFamily="34" charset="0"/>
                  <a:ea typeface="+mn-ea"/>
                  <a:cs typeface="+mn-cs"/>
                </a:rPr>
                <a:t>app.electricitymaps.com</a:t>
              </a:r>
              <a:r>
                <a:rPr lang="en-GB" sz="1000" b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ierstadt Display" panose="020B0004020202020204" pitchFamily="34" charset="0"/>
                  <a:ea typeface="+mn-ea"/>
                  <a:cs typeface="+mn-cs"/>
                </a:rPr>
                <a:t>/zone/GB/24h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35B7600-0E67-223F-9961-FE81C85FDAF7}"/>
              </a:ext>
            </a:extLst>
          </p:cNvPr>
          <p:cNvGrpSpPr/>
          <p:nvPr/>
        </p:nvGrpSpPr>
        <p:grpSpPr>
          <a:xfrm>
            <a:off x="240250" y="3589775"/>
            <a:ext cx="8833540" cy="3132756"/>
            <a:chOff x="240250" y="3589775"/>
            <a:chExt cx="8833540" cy="313275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7001C0E-5387-D481-E114-AFABD977353D}"/>
                </a:ext>
              </a:extLst>
            </p:cNvPr>
            <p:cNvGrpSpPr/>
            <p:nvPr/>
          </p:nvGrpSpPr>
          <p:grpSpPr>
            <a:xfrm>
              <a:off x="4658018" y="3589775"/>
              <a:ext cx="4415772" cy="3132756"/>
              <a:chOff x="4658018" y="3589775"/>
              <a:chExt cx="4415772" cy="3132756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3E7F76A-A557-F1CD-E5CA-99C4663E4F5B}"/>
                  </a:ext>
                </a:extLst>
              </p:cNvPr>
              <p:cNvGrpSpPr/>
              <p:nvPr/>
            </p:nvGrpSpPr>
            <p:grpSpPr>
              <a:xfrm>
                <a:off x="5193333" y="3718748"/>
                <a:ext cx="3880457" cy="2793690"/>
                <a:chOff x="6626" y="3855701"/>
                <a:chExt cx="3880457" cy="2793690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06603AA0-A022-85F4-90E8-A09783CB33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626" y="5199905"/>
                  <a:ext cx="3774703" cy="1449486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D6ACE42D-A37B-BB0F-FE57-BB3A783925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1748" y="3855701"/>
                  <a:ext cx="3845335" cy="1485522"/>
                </a:xfrm>
                <a:prstGeom prst="rect">
                  <a:avLst/>
                </a:prstGeom>
              </p:spPr>
            </p:pic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5CB28F3-B30E-19CD-8461-E2AA885C99B6}"/>
                  </a:ext>
                </a:extLst>
              </p:cNvPr>
              <p:cNvSpPr txBox="1"/>
              <p:nvPr/>
            </p:nvSpPr>
            <p:spPr>
              <a:xfrm>
                <a:off x="6489210" y="6445532"/>
                <a:ext cx="523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0" dirty="0">
                    <a:solidFill>
                      <a:schemeClr val="bg2"/>
                    </a:solidFill>
                    <a:latin typeface="Bierstadt Display" panose="020B0004020202020204" pitchFamily="34" charset="0"/>
                  </a:rPr>
                  <a:t>Years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2CD13FA-B172-F7B9-A9BF-2B19BC564EC9}"/>
                  </a:ext>
                </a:extLst>
              </p:cNvPr>
              <p:cNvSpPr txBox="1"/>
              <p:nvPr/>
            </p:nvSpPr>
            <p:spPr>
              <a:xfrm>
                <a:off x="6489209" y="5159066"/>
                <a:ext cx="523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0" dirty="0">
                    <a:solidFill>
                      <a:schemeClr val="bg2"/>
                    </a:solidFill>
                    <a:latin typeface="Bierstadt Display" panose="020B0004020202020204" pitchFamily="34" charset="0"/>
                  </a:rPr>
                  <a:t>Years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7ADFF4E-BB8D-5632-D97A-DF977A042360}"/>
                  </a:ext>
                </a:extLst>
              </p:cNvPr>
              <p:cNvSpPr txBox="1"/>
              <p:nvPr/>
            </p:nvSpPr>
            <p:spPr>
              <a:xfrm>
                <a:off x="4658019" y="5649195"/>
                <a:ext cx="6463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0" dirty="0">
                    <a:solidFill>
                      <a:schemeClr val="bg2"/>
                    </a:solidFill>
                    <a:latin typeface="Bierstadt Display" panose="020B0004020202020204" pitchFamily="34" charset="0"/>
                  </a:rPr>
                  <a:t>Carbon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6ABDED8-5AC0-D7BF-145C-DF0EC314A2AA}"/>
                  </a:ext>
                </a:extLst>
              </p:cNvPr>
              <p:cNvSpPr txBox="1"/>
              <p:nvPr/>
            </p:nvSpPr>
            <p:spPr>
              <a:xfrm>
                <a:off x="4658018" y="4341028"/>
                <a:ext cx="6463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0" dirty="0">
                    <a:solidFill>
                      <a:schemeClr val="bg2"/>
                    </a:solidFill>
                    <a:latin typeface="Bierstadt Display" panose="020B0004020202020204" pitchFamily="34" charset="0"/>
                  </a:rPr>
                  <a:t>Carbon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F9BD67D-5CF7-620A-6EAC-89F08984F9D5}"/>
                  </a:ext>
                </a:extLst>
              </p:cNvPr>
              <p:cNvSpPr txBox="1"/>
              <p:nvPr/>
            </p:nvSpPr>
            <p:spPr>
              <a:xfrm>
                <a:off x="8279963" y="4064029"/>
                <a:ext cx="68807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0" dirty="0">
                    <a:solidFill>
                      <a:schemeClr val="bg2"/>
                    </a:solidFill>
                    <a:latin typeface="Bierstadt Display" panose="020B0004020202020204" pitchFamily="34" charset="0"/>
                  </a:rPr>
                  <a:t>Sweden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B41E811-590A-6F0F-5312-C6BF86A47A7D}"/>
                  </a:ext>
                </a:extLst>
              </p:cNvPr>
              <p:cNvSpPr txBox="1"/>
              <p:nvPr/>
            </p:nvSpPr>
            <p:spPr>
              <a:xfrm>
                <a:off x="8397730" y="5372196"/>
                <a:ext cx="45884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0" dirty="0">
                    <a:solidFill>
                      <a:schemeClr val="bg2"/>
                    </a:solidFill>
                    <a:latin typeface="Bierstadt Display" panose="020B0004020202020204" pitchFamily="34" charset="0"/>
                  </a:rPr>
                  <a:t>USA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F0726F4-C1E8-49D1-FAC5-1ED8406FB0BB}"/>
                  </a:ext>
                </a:extLst>
              </p:cNvPr>
              <p:cNvSpPr txBox="1"/>
              <p:nvPr/>
            </p:nvSpPr>
            <p:spPr>
              <a:xfrm>
                <a:off x="5616890" y="3589775"/>
                <a:ext cx="33909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Bierstadt Display" panose="020B0004020202020204" pitchFamily="34" charset="0"/>
                    <a:ea typeface="+mn-ea"/>
                    <a:cs typeface="+mn-cs"/>
                  </a:rPr>
                  <a:t>https://</a:t>
                </a:r>
                <a:r>
                  <a:rPr lang="en-GB" sz="1000" b="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Bierstadt Display" panose="020B0004020202020204" pitchFamily="34" charset="0"/>
                    <a:ea typeface="+mn-ea"/>
                    <a:cs typeface="+mn-cs"/>
                  </a:rPr>
                  <a:t>indico.cern.ch</a:t>
                </a:r>
                <a:r>
                  <a:rPr lang="en-GB" sz="1000" b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Bierstadt Display" panose="020B0004020202020204" pitchFamily="34" charset="0"/>
                    <a:ea typeface="+mn-ea"/>
                    <a:cs typeface="+mn-cs"/>
                  </a:rPr>
                  <a:t>/event/1377701/contributions/5894041/attachments/2839432/4962697/20240418-lca.pdf</a:t>
                </a:r>
              </a:p>
            </p:txBody>
          </p:sp>
        </p:grp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B71A7021-8691-D1B6-2E39-6A52228BEDD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0250" y="4604013"/>
              <a:ext cx="4407193" cy="1640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accent2"/>
                  </a:solidFill>
                  <a:latin typeface="Bierstadt Display" panose="020B0004020202020204" pitchFamily="34" charset="0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3333CC"/>
                  </a:solidFill>
                  <a:latin typeface="Bierstadt Display" panose="020B0004020202020204" pitchFamily="34" charset="0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800">
                  <a:solidFill>
                    <a:srgbClr val="6666FF"/>
                  </a:solidFill>
                  <a:latin typeface="Bierstadt Display" panose="020B0004020202020204" pitchFamily="34" charset="0"/>
                  <a:ea typeface="+mn-ea"/>
                  <a:cs typeface="+mn-cs"/>
                </a:defRPr>
              </a:lvl3pPr>
              <a:lvl4pPr marL="15621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accent2"/>
                  </a:solidFill>
                  <a:latin typeface="Bierstadt Display" panose="020B0004020202020204" pitchFamily="34" charset="0"/>
                  <a:ea typeface="+mn-ea"/>
                  <a:cs typeface="+mn-cs"/>
                </a:defRPr>
              </a:lvl4pPr>
              <a:lvl5pPr marL="1981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accent2"/>
                  </a:solidFill>
                  <a:latin typeface="Bierstadt Display" panose="020B0004020202020204" pitchFamily="34" charset="0"/>
                  <a:ea typeface="+mn-ea"/>
                  <a:cs typeface="+mn-cs"/>
                </a:defRPr>
              </a:lvl5pPr>
              <a:lvl6pPr marL="2438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6pPr>
              <a:lvl7pPr marL="2895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7pPr>
              <a:lvl8pPr marL="3352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8pPr>
              <a:lvl9pPr marL="3810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800" b="0" kern="0" dirty="0"/>
                <a:t>In high emission locations, replace old servers by new as soon as financially viable.</a:t>
              </a:r>
            </a:p>
            <a:p>
              <a:r>
                <a:rPr lang="en-GB" sz="1800" b="0" kern="0" dirty="0"/>
                <a:t> In low emission locations: Running old servers for a long time might be better.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92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2B856BA-E90F-1B1D-349C-6420B526E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83" y="1545166"/>
            <a:ext cx="4198040" cy="4956132"/>
          </a:xfrm>
          <a:prstGeom prst="rect">
            <a:avLst/>
          </a:prstGeom>
          <a:noFill/>
          <a:effectLst>
            <a:outerShdw blurRad="177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4CB275-6841-359A-7262-A59F9B16C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Regional Variation</a:t>
            </a:r>
            <a:br>
              <a:rPr lang="en-GB" dirty="0"/>
            </a:br>
            <a:r>
              <a:rPr lang="en-GB" sz="1600" dirty="0"/>
              <a:t>Sunday 24</a:t>
            </a:r>
            <a:r>
              <a:rPr lang="en-GB" sz="1600" baseline="30000" dirty="0"/>
              <a:t>th</a:t>
            </a:r>
            <a:r>
              <a:rPr lang="en-GB" sz="1600" dirty="0"/>
              <a:t> Nov 2024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EF280-23D6-7126-5896-D5B16843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David Britton, University of Glasgow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60B8F-7598-E53E-B89C-F8B18B661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UK HEP Forum, Nov 2024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22B358-E819-7A60-80DF-1097BF7DD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496" y="1434904"/>
            <a:ext cx="3548298" cy="2620903"/>
          </a:xfrm>
          <a:prstGeom prst="rect">
            <a:avLst/>
          </a:prstGeom>
          <a:effectLst>
            <a:outerShdw blurRad="177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927729-27C5-DCE7-5C18-01B138C167D6}"/>
              </a:ext>
            </a:extLst>
          </p:cNvPr>
          <p:cNvSpPr txBox="1"/>
          <p:nvPr/>
        </p:nvSpPr>
        <p:spPr>
          <a:xfrm>
            <a:off x="2443834" y="1611354"/>
            <a:ext cx="16658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000" b="0" i="1">
                <a:solidFill>
                  <a:schemeClr val="tx1"/>
                </a:solidFill>
                <a:latin typeface="Bierstadt Display" panose="020B0004020202020204" pitchFamily="34" charset="0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https://</a:t>
            </a:r>
            <a:r>
              <a:rPr lang="en-GB" dirty="0" err="1">
                <a:solidFill>
                  <a:schemeClr val="bg1"/>
                </a:solidFill>
              </a:rPr>
              <a:t>carbonintensity.org.uk</a:t>
            </a:r>
            <a:r>
              <a:rPr lang="en-GB" dirty="0">
                <a:solidFill>
                  <a:schemeClr val="bg1"/>
                </a:solidFill>
              </a:rPr>
              <a:t>/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7C9BDE5-44C8-D368-49B1-6AD54E0F9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99072" y="3915814"/>
            <a:ext cx="3566036" cy="2620902"/>
          </a:xfrm>
          <a:effectLst>
            <a:outerShdw blurRad="177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4408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EE2F3-AF0A-4B65-7713-02E63A247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Interim Summary: Scope-3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0805E-A8C9-4CDC-7F8A-9FC32798B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David Britton, University of Glasgow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65613-6A95-0556-AA7F-F55B97173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UK HEP Forum, Nov 2024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BDDFBA-D440-8E59-8E23-87CC34EDDE8C}"/>
              </a:ext>
            </a:extLst>
          </p:cNvPr>
          <p:cNvGrpSpPr/>
          <p:nvPr/>
        </p:nvGrpSpPr>
        <p:grpSpPr>
          <a:xfrm>
            <a:off x="95754" y="1562581"/>
            <a:ext cx="6131426" cy="4967027"/>
            <a:chOff x="1392053" y="1423630"/>
            <a:chExt cx="6346624" cy="513162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C2B19D5-7DCF-DCFA-5C58-BF1C8D488F14}"/>
                </a:ext>
              </a:extLst>
            </p:cNvPr>
            <p:cNvSpPr/>
            <p:nvPr/>
          </p:nvSpPr>
          <p:spPr bwMode="auto">
            <a:xfrm>
              <a:off x="4036902" y="1423630"/>
              <a:ext cx="1041936" cy="423361"/>
            </a:xfrm>
            <a:prstGeom prst="roundRect">
              <a:avLst/>
            </a:prstGeom>
            <a:solidFill>
              <a:srgbClr val="2B3D7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NetZero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BF2FC7A-DD6A-7BF6-A907-9430384BFFB6}"/>
                </a:ext>
              </a:extLst>
            </p:cNvPr>
            <p:cNvSpPr/>
            <p:nvPr/>
          </p:nvSpPr>
          <p:spPr bwMode="auto">
            <a:xfrm>
              <a:off x="2149089" y="2313904"/>
              <a:ext cx="1041936" cy="423361"/>
            </a:xfrm>
            <a:prstGeom prst="roundRect">
              <a:avLst/>
            </a:prstGeom>
            <a:pattFill prst="wdDnDiag">
              <a:fgClr>
                <a:schemeClr val="accent5">
                  <a:lumMod val="90000"/>
                </a:schemeClr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Reduce Scope-2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BBC44D02-C7A1-660D-88DA-2F05A73A2575}"/>
                </a:ext>
              </a:extLst>
            </p:cNvPr>
            <p:cNvSpPr/>
            <p:nvPr/>
          </p:nvSpPr>
          <p:spPr bwMode="auto">
            <a:xfrm>
              <a:off x="5919886" y="2313904"/>
              <a:ext cx="1041936" cy="423361"/>
            </a:xfrm>
            <a:prstGeom prst="roundRect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000" b="0" dirty="0">
                  <a:solidFill>
                    <a:schemeClr val="bg2">
                      <a:lumMod val="75000"/>
                    </a:schemeClr>
                  </a:solidFill>
                  <a:latin typeface="Trebuchet MS" pitchFamily="-108" charset="0"/>
                  <a:cs typeface="Arial" pitchFamily="-108" charset="0"/>
                </a:rPr>
                <a:t>Reduce Scope-3</a:t>
              </a:r>
            </a:p>
          </p:txBody>
        </p:sp>
        <p:cxnSp>
          <p:nvCxnSpPr>
            <p:cNvPr id="10" name="Elbow Connector 9">
              <a:extLst>
                <a:ext uri="{FF2B5EF4-FFF2-40B4-BE49-F238E27FC236}">
                  <a16:creationId xmlns:a16="http://schemas.microsoft.com/office/drawing/2014/main" id="{0DB4B484-5B8A-AC38-631E-9E9D591FB88C}"/>
                </a:ext>
              </a:extLst>
            </p:cNvPr>
            <p:cNvCxnSpPr>
              <a:stCxn id="7" idx="2"/>
              <a:endCxn id="8" idx="0"/>
            </p:cNvCxnSpPr>
            <p:nvPr/>
          </p:nvCxnSpPr>
          <p:spPr bwMode="auto">
            <a:xfrm rot="5400000">
              <a:off x="3380508" y="1136541"/>
              <a:ext cx="466913" cy="1887813"/>
            </a:xfrm>
            <a:prstGeom prst="bentConnector3">
              <a:avLst/>
            </a:prstGeom>
            <a:noFill/>
            <a:ln w="31750" cap="flat" cmpd="sng" algn="ctr">
              <a:solidFill>
                <a:srgbClr val="35509A"/>
              </a:solidFill>
              <a:prstDash val="solid"/>
              <a:round/>
              <a:headEnd type="triangle"/>
              <a:tailEnd type="none"/>
            </a:ln>
            <a:effectLst/>
          </p:spPr>
        </p:cxnSp>
        <p:cxnSp>
          <p:nvCxnSpPr>
            <p:cNvPr id="11" name="Elbow Connector 10">
              <a:extLst>
                <a:ext uri="{FF2B5EF4-FFF2-40B4-BE49-F238E27FC236}">
                  <a16:creationId xmlns:a16="http://schemas.microsoft.com/office/drawing/2014/main" id="{91C39E6D-F3AA-52BF-5821-1A9082CBF2F9}"/>
                </a:ext>
              </a:extLst>
            </p:cNvPr>
            <p:cNvCxnSpPr>
              <a:cxnSpLocks/>
              <a:stCxn id="7" idx="2"/>
              <a:endCxn id="9" idx="0"/>
            </p:cNvCxnSpPr>
            <p:nvPr/>
          </p:nvCxnSpPr>
          <p:spPr bwMode="auto">
            <a:xfrm rot="16200000" flipH="1">
              <a:off x="5265906" y="1138955"/>
              <a:ext cx="466913" cy="1882984"/>
            </a:xfrm>
            <a:prstGeom prst="bentConnector3">
              <a:avLst>
                <a:gd name="adj1" fmla="val 50000"/>
              </a:avLst>
            </a:prstGeom>
            <a:noFill/>
            <a:ln w="31750" cap="flat" cmpd="sng" algn="ctr">
              <a:solidFill>
                <a:srgbClr val="35509A"/>
              </a:solidFill>
              <a:prstDash val="solid"/>
              <a:round/>
              <a:headEnd type="triangle"/>
              <a:tailEnd type="none"/>
            </a:ln>
            <a:effectLst/>
          </p:spPr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0E34FA2-2D60-27EA-3F21-93805E023AD6}"/>
                </a:ext>
              </a:extLst>
            </p:cNvPr>
            <p:cNvGrpSpPr/>
            <p:nvPr/>
          </p:nvGrpSpPr>
          <p:grpSpPr>
            <a:xfrm>
              <a:off x="1392053" y="2732601"/>
              <a:ext cx="2529842" cy="1045915"/>
              <a:chOff x="1392053" y="2732601"/>
              <a:chExt cx="2529842" cy="1045915"/>
            </a:xfrm>
          </p:grpSpPr>
          <p:cxnSp>
            <p:nvCxnSpPr>
              <p:cNvPr id="63" name="Elbow Connector 62">
                <a:extLst>
                  <a:ext uri="{FF2B5EF4-FFF2-40B4-BE49-F238E27FC236}">
                    <a16:creationId xmlns:a16="http://schemas.microsoft.com/office/drawing/2014/main" id="{E946C9D4-5B6B-3444-A928-E50DFED5D427}"/>
                  </a:ext>
                </a:extLst>
              </p:cNvPr>
              <p:cNvCxnSpPr>
                <a:cxnSpLocks/>
                <a:endCxn id="64" idx="0"/>
              </p:cNvCxnSpPr>
              <p:nvPr/>
            </p:nvCxnSpPr>
            <p:spPr bwMode="auto">
              <a:xfrm rot="5400000">
                <a:off x="1980263" y="2665360"/>
                <a:ext cx="622553" cy="757036"/>
              </a:xfrm>
              <a:prstGeom prst="bentConnector3">
                <a:avLst>
                  <a:gd name="adj1" fmla="val 50000"/>
                </a:avLst>
              </a:prstGeom>
              <a:noFill/>
              <a:ln w="31750" cap="flat" cmpd="sng" algn="ctr">
                <a:solidFill>
                  <a:srgbClr val="35509A"/>
                </a:solidFill>
                <a:prstDash val="solid"/>
                <a:round/>
                <a:headEnd type="triangle"/>
                <a:tailEnd type="none"/>
              </a:ln>
              <a:effectLst/>
            </p:spPr>
          </p:cxnSp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BFCD0C93-B95A-F69A-2EDF-EE3C99869F17}"/>
                  </a:ext>
                </a:extLst>
              </p:cNvPr>
              <p:cNvSpPr/>
              <p:nvPr/>
            </p:nvSpPr>
            <p:spPr bwMode="auto">
              <a:xfrm>
                <a:off x="1392053" y="3355155"/>
                <a:ext cx="1041936" cy="423361"/>
              </a:xfrm>
              <a:prstGeom prst="roundRect">
                <a:avLst/>
              </a:prstGeom>
              <a:pattFill prst="wdDnDiag">
                <a:fgClr>
                  <a:schemeClr val="accent5">
                    <a:lumMod val="90000"/>
                  </a:schemeClr>
                </a:fgClr>
                <a:bgClr>
                  <a:schemeClr val="bg1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400" b="0" i="0" u="none" strike="noStrike" cap="none" normalizeH="0" baseline="0" dirty="0">
                    <a:ln>
                      <a:noFill/>
                    </a:ln>
                    <a:solidFill>
                      <a:schemeClr val="bg2">
                        <a:lumMod val="75000"/>
                      </a:schemeClr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Reduce Power</a:t>
                </a:r>
              </a:p>
            </p:txBody>
          </p:sp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5DFF7D7C-38CD-B626-A4B7-8357D4BC34F4}"/>
                  </a:ext>
                </a:extLst>
              </p:cNvPr>
              <p:cNvSpPr/>
              <p:nvPr/>
            </p:nvSpPr>
            <p:spPr bwMode="auto">
              <a:xfrm>
                <a:off x="2879959" y="3355155"/>
                <a:ext cx="1041936" cy="423361"/>
              </a:xfrm>
              <a:prstGeom prst="roundRect">
                <a:avLst/>
              </a:prstGeom>
              <a:pattFill prst="wdDnDiag">
                <a:fgClr>
                  <a:schemeClr val="accent5">
                    <a:lumMod val="90000"/>
                  </a:schemeClr>
                </a:fgClr>
                <a:bgClr>
                  <a:schemeClr val="bg1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400" b="0" i="0" u="none" strike="noStrike" cap="none" normalizeH="0" baseline="0" dirty="0">
                    <a:ln>
                      <a:noFill/>
                    </a:ln>
                    <a:solidFill>
                      <a:schemeClr val="bg2">
                        <a:lumMod val="75000"/>
                      </a:schemeClr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Greener Power</a:t>
                </a:r>
              </a:p>
            </p:txBody>
          </p:sp>
          <p:cxnSp>
            <p:nvCxnSpPr>
              <p:cNvPr id="66" name="Elbow Connector 65">
                <a:extLst>
                  <a:ext uri="{FF2B5EF4-FFF2-40B4-BE49-F238E27FC236}">
                    <a16:creationId xmlns:a16="http://schemas.microsoft.com/office/drawing/2014/main" id="{8F235978-054D-038A-215D-C6B40D6CCB92}"/>
                  </a:ext>
                </a:extLst>
              </p:cNvPr>
              <p:cNvCxnSpPr>
                <a:cxnSpLocks/>
                <a:endCxn id="65" idx="0"/>
              </p:cNvCxnSpPr>
              <p:nvPr/>
            </p:nvCxnSpPr>
            <p:spPr bwMode="auto">
              <a:xfrm rot="16200000" flipH="1">
                <a:off x="2724216" y="2678443"/>
                <a:ext cx="622553" cy="730870"/>
              </a:xfrm>
              <a:prstGeom prst="bentConnector3">
                <a:avLst>
                  <a:gd name="adj1" fmla="val 50000"/>
                </a:avLst>
              </a:prstGeom>
              <a:noFill/>
              <a:ln w="31750" cap="flat" cmpd="sng" algn="ctr">
                <a:solidFill>
                  <a:srgbClr val="35509A"/>
                </a:solidFill>
                <a:prstDash val="solid"/>
                <a:round/>
                <a:headEnd type="triangle"/>
                <a:tailEnd type="none"/>
              </a:ln>
              <a:effectLst/>
            </p:spPr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30886E4-7A00-91C6-A91B-D3ACA53DDED3}"/>
                </a:ext>
              </a:extLst>
            </p:cNvPr>
            <p:cNvGrpSpPr/>
            <p:nvPr/>
          </p:nvGrpSpPr>
          <p:grpSpPr>
            <a:xfrm>
              <a:off x="1503801" y="3774505"/>
              <a:ext cx="964086" cy="2073859"/>
              <a:chOff x="1503801" y="3774505"/>
              <a:chExt cx="964086" cy="2073859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5BE2BDB4-DDE5-2CBF-18B4-D3431CAB2A58}"/>
                  </a:ext>
                </a:extLst>
              </p:cNvPr>
              <p:cNvGrpSpPr/>
              <p:nvPr/>
            </p:nvGrpSpPr>
            <p:grpSpPr>
              <a:xfrm>
                <a:off x="1503802" y="3774505"/>
                <a:ext cx="964085" cy="1990460"/>
                <a:chOff x="1063963" y="3778515"/>
                <a:chExt cx="964085" cy="1990460"/>
              </a:xfrm>
            </p:grpSpPr>
            <p:sp>
              <p:nvSpPr>
                <p:cNvPr id="57" name="Rounded Rectangle 56">
                  <a:extLst>
                    <a:ext uri="{FF2B5EF4-FFF2-40B4-BE49-F238E27FC236}">
                      <a16:creationId xmlns:a16="http://schemas.microsoft.com/office/drawing/2014/main" id="{28EA0FB9-E3FE-8C53-C2E4-75B6B396D4AD}"/>
                    </a:ext>
                  </a:extLst>
                </p:cNvPr>
                <p:cNvSpPr/>
                <p:nvPr/>
              </p:nvSpPr>
              <p:spPr bwMode="auto">
                <a:xfrm>
                  <a:off x="1217968" y="4703545"/>
                  <a:ext cx="810080" cy="423361"/>
                </a:xfrm>
                <a:prstGeom prst="roundRect">
                  <a:avLst/>
                </a:prstGeom>
                <a:pattFill prst="wdDnDiag">
                  <a:fgClr>
                    <a:schemeClr val="accent5">
                      <a:lumMod val="90000"/>
                    </a:schemeClr>
                  </a:fgClr>
                  <a:bgClr>
                    <a:schemeClr val="bg1"/>
                  </a:bgClr>
                </a:patt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GB" sz="1000" b="0" dirty="0">
                      <a:solidFill>
                        <a:schemeClr val="bg2">
                          <a:lumMod val="75000"/>
                        </a:schemeClr>
                      </a:solidFill>
                      <a:latin typeface="Trebuchet MS" pitchFamily="-108" charset="0"/>
                      <a:ea typeface="Arial" pitchFamily="-108" charset="0"/>
                      <a:cs typeface="Arial" pitchFamily="-108" charset="0"/>
                    </a:rPr>
                    <a:t>Hardware Choice</a:t>
                  </a:r>
                  <a:endParaRPr kumimoji="0" lang="en-GB" sz="1000" b="0" i="0" u="none" strike="noStrike" cap="none" normalizeH="0" baseline="0" dirty="0">
                    <a:ln>
                      <a:noFill/>
                    </a:ln>
                    <a:solidFill>
                      <a:schemeClr val="bg2">
                        <a:lumMod val="75000"/>
                      </a:schemeClr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endParaRPr>
                </a:p>
              </p:txBody>
            </p:sp>
            <p:sp>
              <p:nvSpPr>
                <p:cNvPr id="58" name="Rounded Rectangle 57">
                  <a:extLst>
                    <a:ext uri="{FF2B5EF4-FFF2-40B4-BE49-F238E27FC236}">
                      <a16:creationId xmlns:a16="http://schemas.microsoft.com/office/drawing/2014/main" id="{2D77A05B-8154-2434-79E5-0B1A09DC0758}"/>
                    </a:ext>
                  </a:extLst>
                </p:cNvPr>
                <p:cNvSpPr/>
                <p:nvPr/>
              </p:nvSpPr>
              <p:spPr bwMode="auto">
                <a:xfrm>
                  <a:off x="1217968" y="5345614"/>
                  <a:ext cx="810080" cy="423361"/>
                </a:xfrm>
                <a:prstGeom prst="roundRect">
                  <a:avLst/>
                </a:prstGeom>
                <a:pattFill prst="wdDnDiag">
                  <a:fgClr>
                    <a:schemeClr val="accent5">
                      <a:lumMod val="90000"/>
                    </a:schemeClr>
                  </a:fgClr>
                  <a:bgClr>
                    <a:schemeClr val="bg1"/>
                  </a:bgClr>
                </a:patt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sz="1050" b="0" i="0" u="none" strike="noStrike" cap="none" normalizeH="0" baseline="0" dirty="0">
                      <a:ln>
                        <a:noFill/>
                      </a:ln>
                      <a:solidFill>
                        <a:schemeClr val="bg2">
                          <a:lumMod val="75000"/>
                        </a:schemeClr>
                      </a:solidFill>
                      <a:effectLst/>
                      <a:latin typeface="Trebuchet MS" pitchFamily="-108" charset="0"/>
                      <a:ea typeface="Arial" pitchFamily="-108" charset="0"/>
                      <a:cs typeface="Arial" pitchFamily="-108" charset="0"/>
                    </a:rPr>
                    <a:t>Lower PUE</a:t>
                  </a:r>
                </a:p>
              </p:txBody>
            </p:sp>
            <p:sp>
              <p:nvSpPr>
                <p:cNvPr id="59" name="Rounded Rectangle 58">
                  <a:extLst>
                    <a:ext uri="{FF2B5EF4-FFF2-40B4-BE49-F238E27FC236}">
                      <a16:creationId xmlns:a16="http://schemas.microsoft.com/office/drawing/2014/main" id="{D842D56A-A635-46D9-D2C3-69D41E46476F}"/>
                    </a:ext>
                  </a:extLst>
                </p:cNvPr>
                <p:cNvSpPr/>
                <p:nvPr/>
              </p:nvSpPr>
              <p:spPr bwMode="auto">
                <a:xfrm>
                  <a:off x="1217968" y="4086069"/>
                  <a:ext cx="810080" cy="423361"/>
                </a:xfrm>
                <a:prstGeom prst="roundRect">
                  <a:avLst/>
                </a:prstGeom>
                <a:pattFill prst="wdDnDiag">
                  <a:fgClr>
                    <a:schemeClr val="accent5">
                      <a:lumMod val="90000"/>
                    </a:schemeClr>
                  </a:fgClr>
                  <a:bgClr>
                    <a:schemeClr val="bg1"/>
                  </a:bgClr>
                </a:patt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sz="1000" b="0" i="0" u="none" strike="noStrike" cap="none" normalizeH="0" baseline="0" dirty="0">
                      <a:ln>
                        <a:noFill/>
                      </a:ln>
                      <a:solidFill>
                        <a:schemeClr val="bg2">
                          <a:lumMod val="75000"/>
                        </a:schemeClr>
                      </a:solidFill>
                      <a:effectLst/>
                      <a:latin typeface="Trebuchet MS" pitchFamily="-108" charset="0"/>
                      <a:ea typeface="Arial" pitchFamily="-108" charset="0"/>
                      <a:cs typeface="Arial" pitchFamily="-108" charset="0"/>
                    </a:rPr>
                    <a:t>Newer Hardware</a:t>
                  </a:r>
                </a:p>
              </p:txBody>
            </p:sp>
            <p:cxnSp>
              <p:nvCxnSpPr>
                <p:cNvPr id="60" name="Elbow Connector 59">
                  <a:extLst>
                    <a:ext uri="{FF2B5EF4-FFF2-40B4-BE49-F238E27FC236}">
                      <a16:creationId xmlns:a16="http://schemas.microsoft.com/office/drawing/2014/main" id="{49D4E8CD-9F0D-5F82-D9BE-548F9C2EAF05}"/>
                    </a:ext>
                  </a:extLst>
                </p:cNvPr>
                <p:cNvCxnSpPr>
                  <a:cxnSpLocks/>
                  <a:endCxn id="58" idx="1"/>
                </p:cNvCxnSpPr>
                <p:nvPr/>
              </p:nvCxnSpPr>
              <p:spPr bwMode="auto">
                <a:xfrm rot="16200000" flipH="1">
                  <a:off x="251576" y="4590902"/>
                  <a:ext cx="1778779" cy="154006"/>
                </a:xfrm>
                <a:prstGeom prst="bentConnector2">
                  <a:avLst/>
                </a:prstGeom>
                <a:noFill/>
                <a:ln w="31750" cap="flat" cmpd="sng" algn="ctr">
                  <a:solidFill>
                    <a:srgbClr val="35509A"/>
                  </a:solidFill>
                  <a:prstDash val="solid"/>
                  <a:round/>
                  <a:headEnd type="triangle"/>
                  <a:tailEnd type="none"/>
                </a:ln>
                <a:effectLst/>
              </p:spPr>
            </p:cxnSp>
            <p:cxnSp>
              <p:nvCxnSpPr>
                <p:cNvPr id="61" name="Elbow Connector 60">
                  <a:extLst>
                    <a:ext uri="{FF2B5EF4-FFF2-40B4-BE49-F238E27FC236}">
                      <a16:creationId xmlns:a16="http://schemas.microsoft.com/office/drawing/2014/main" id="{B6F2AB5D-83ED-E700-66A7-D179F63EBFC4}"/>
                    </a:ext>
                  </a:extLst>
                </p:cNvPr>
                <p:cNvCxnSpPr>
                  <a:cxnSpLocks/>
                  <a:endCxn id="57" idx="1"/>
                </p:cNvCxnSpPr>
                <p:nvPr/>
              </p:nvCxnSpPr>
              <p:spPr bwMode="auto">
                <a:xfrm rot="16200000" flipH="1">
                  <a:off x="667337" y="4364595"/>
                  <a:ext cx="947258" cy="154004"/>
                </a:xfrm>
                <a:prstGeom prst="bentConnector2">
                  <a:avLst/>
                </a:prstGeom>
                <a:noFill/>
                <a:ln w="31750" cap="flat" cmpd="sng" algn="ctr">
                  <a:solidFill>
                    <a:srgbClr val="35509A"/>
                  </a:solidFill>
                  <a:prstDash val="solid"/>
                  <a:round/>
                  <a:headEnd type="none"/>
                  <a:tailEnd type="none"/>
                </a:ln>
                <a:effectLst/>
              </p:spPr>
            </p:cxnSp>
            <p:cxnSp>
              <p:nvCxnSpPr>
                <p:cNvPr id="62" name="Elbow Connector 61">
                  <a:extLst>
                    <a:ext uri="{FF2B5EF4-FFF2-40B4-BE49-F238E27FC236}">
                      <a16:creationId xmlns:a16="http://schemas.microsoft.com/office/drawing/2014/main" id="{A7A8F8AE-866C-155E-64CA-9A39AE8278D4}"/>
                    </a:ext>
                  </a:extLst>
                </p:cNvPr>
                <p:cNvCxnSpPr>
                  <a:cxnSpLocks/>
                  <a:endCxn id="59" idx="1"/>
                </p:cNvCxnSpPr>
                <p:nvPr/>
              </p:nvCxnSpPr>
              <p:spPr bwMode="auto">
                <a:xfrm rot="16200000" flipH="1">
                  <a:off x="1050579" y="4130360"/>
                  <a:ext cx="180773" cy="154006"/>
                </a:xfrm>
                <a:prstGeom prst="bentConnector2">
                  <a:avLst/>
                </a:prstGeom>
                <a:noFill/>
                <a:ln w="31750" cap="flat" cmpd="sng" algn="ctr">
                  <a:solidFill>
                    <a:srgbClr val="35509A"/>
                  </a:solidFill>
                  <a:prstDash val="solid"/>
                  <a:round/>
                  <a:headEnd type="none"/>
                  <a:tailEnd type="none"/>
                </a:ln>
                <a:effectLst/>
              </p:spPr>
            </p:cxnSp>
          </p:grp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C2E21550-4D7F-7850-A16F-BFF2F0AB53A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503801" y="5550449"/>
                <a:ext cx="0" cy="297915"/>
              </a:xfrm>
              <a:prstGeom prst="line">
                <a:avLst/>
              </a:prstGeom>
              <a:noFill/>
              <a:ln w="31750" cap="flat" cmpd="sng" algn="ctr">
                <a:solidFill>
                  <a:srgbClr val="2B3D70"/>
                </a:solidFill>
                <a:prstDash val="sysDot"/>
                <a:round/>
                <a:headEnd type="none"/>
                <a:tailEnd type="none"/>
              </a:ln>
              <a:effectLst/>
            </p:spPr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24D76ED-070B-68FA-F946-D31082CE5C73}"/>
                </a:ext>
              </a:extLst>
            </p:cNvPr>
            <p:cNvGrpSpPr/>
            <p:nvPr/>
          </p:nvGrpSpPr>
          <p:grpSpPr>
            <a:xfrm>
              <a:off x="2990913" y="3755026"/>
              <a:ext cx="996532" cy="1522614"/>
              <a:chOff x="2990913" y="3755026"/>
              <a:chExt cx="996532" cy="1522614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5BD2AF9A-B40D-284B-842C-D925852A9899}"/>
                  </a:ext>
                </a:extLst>
              </p:cNvPr>
              <p:cNvGrpSpPr/>
              <p:nvPr/>
            </p:nvGrpSpPr>
            <p:grpSpPr>
              <a:xfrm>
                <a:off x="2990913" y="3755026"/>
                <a:ext cx="996532" cy="1360322"/>
                <a:chOff x="2551074" y="3759036"/>
                <a:chExt cx="996532" cy="1360322"/>
              </a:xfrm>
            </p:grpSpPr>
            <p:sp>
              <p:nvSpPr>
                <p:cNvPr id="51" name="Rounded Rectangle 50">
                  <a:extLst>
                    <a:ext uri="{FF2B5EF4-FFF2-40B4-BE49-F238E27FC236}">
                      <a16:creationId xmlns:a16="http://schemas.microsoft.com/office/drawing/2014/main" id="{94499EFD-0B0F-E1E1-0DC8-5DCCC71A9D40}"/>
                    </a:ext>
                  </a:extLst>
                </p:cNvPr>
                <p:cNvSpPr/>
                <p:nvPr/>
              </p:nvSpPr>
              <p:spPr bwMode="auto">
                <a:xfrm>
                  <a:off x="2737527" y="4086069"/>
                  <a:ext cx="810079" cy="413216"/>
                </a:xfrm>
                <a:prstGeom prst="roundRect">
                  <a:avLst/>
                </a:prstGeom>
                <a:pattFill prst="wdDnDiag">
                  <a:fgClr>
                    <a:schemeClr val="accent5">
                      <a:lumMod val="90000"/>
                    </a:schemeClr>
                  </a:fgClr>
                  <a:bgClr>
                    <a:schemeClr val="bg1"/>
                  </a:bgClr>
                </a:patt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sz="1050" b="0" i="0" u="none" strike="noStrike" cap="none" normalizeH="0" baseline="0" dirty="0">
                      <a:ln>
                        <a:noFill/>
                      </a:ln>
                      <a:solidFill>
                        <a:schemeClr val="bg2">
                          <a:lumMod val="75000"/>
                        </a:schemeClr>
                      </a:solidFill>
                      <a:effectLst/>
                      <a:latin typeface="Trebuchet MS" pitchFamily="-108" charset="0"/>
                      <a:ea typeface="Arial" pitchFamily="-108" charset="0"/>
                      <a:cs typeface="Arial" pitchFamily="-108" charset="0"/>
                    </a:rPr>
                    <a:t>Supply Choice</a:t>
                  </a:r>
                </a:p>
              </p:txBody>
            </p:sp>
            <p:sp>
              <p:nvSpPr>
                <p:cNvPr id="52" name="Rounded Rectangle 51">
                  <a:extLst>
                    <a:ext uri="{FF2B5EF4-FFF2-40B4-BE49-F238E27FC236}">
                      <a16:creationId xmlns:a16="http://schemas.microsoft.com/office/drawing/2014/main" id="{E0A4CE53-6B74-EE74-3BF1-C57C0BDBF3F4}"/>
                    </a:ext>
                  </a:extLst>
                </p:cNvPr>
                <p:cNvSpPr/>
                <p:nvPr/>
              </p:nvSpPr>
              <p:spPr bwMode="auto">
                <a:xfrm>
                  <a:off x="2734246" y="4711245"/>
                  <a:ext cx="810079" cy="408113"/>
                </a:xfrm>
                <a:prstGeom prst="roundRect">
                  <a:avLst/>
                </a:prstGeom>
                <a:pattFill prst="wdDnDiag">
                  <a:fgClr>
                    <a:schemeClr val="accent5">
                      <a:lumMod val="90000"/>
                    </a:schemeClr>
                  </a:fgClr>
                  <a:bgClr>
                    <a:schemeClr val="bg1"/>
                  </a:bgClr>
                </a:patt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sz="1050" b="0" i="0" u="none" strike="noStrike" cap="none" normalizeH="0" baseline="0" dirty="0">
                      <a:ln>
                        <a:noFill/>
                      </a:ln>
                      <a:solidFill>
                        <a:schemeClr val="bg2">
                          <a:lumMod val="75000"/>
                        </a:schemeClr>
                      </a:solidFill>
                      <a:effectLst/>
                      <a:latin typeface="Trebuchet MS" pitchFamily="-108" charset="0"/>
                      <a:ea typeface="Arial" pitchFamily="-108" charset="0"/>
                      <a:cs typeface="Arial" pitchFamily="-108" charset="0"/>
                    </a:rPr>
                    <a:t>Usage Pattern</a:t>
                  </a:r>
                </a:p>
              </p:txBody>
            </p:sp>
            <p:cxnSp>
              <p:nvCxnSpPr>
                <p:cNvPr id="53" name="Elbow Connector 52">
                  <a:extLst>
                    <a:ext uri="{FF2B5EF4-FFF2-40B4-BE49-F238E27FC236}">
                      <a16:creationId xmlns:a16="http://schemas.microsoft.com/office/drawing/2014/main" id="{61CF0106-1A68-E7D2-C498-01D1061F3D31}"/>
                    </a:ext>
                  </a:extLst>
                </p:cNvPr>
                <p:cNvCxnSpPr>
                  <a:cxnSpLocks/>
                  <a:endCxn id="52" idx="1"/>
                </p:cNvCxnSpPr>
                <p:nvPr/>
              </p:nvCxnSpPr>
              <p:spPr bwMode="auto">
                <a:xfrm rot="16200000" flipH="1">
                  <a:off x="2064527" y="4245583"/>
                  <a:ext cx="1156266" cy="183172"/>
                </a:xfrm>
                <a:prstGeom prst="bentConnector2">
                  <a:avLst/>
                </a:prstGeom>
                <a:noFill/>
                <a:ln w="31750" cap="flat" cmpd="sng" algn="ctr">
                  <a:solidFill>
                    <a:srgbClr val="35509A"/>
                  </a:solidFill>
                  <a:prstDash val="solid"/>
                  <a:round/>
                  <a:headEnd type="triangle"/>
                  <a:tailEnd type="none"/>
                </a:ln>
                <a:effectLst/>
              </p:spPr>
            </p:cxnSp>
            <p:cxnSp>
              <p:nvCxnSpPr>
                <p:cNvPr id="54" name="Elbow Connector 53">
                  <a:extLst>
                    <a:ext uri="{FF2B5EF4-FFF2-40B4-BE49-F238E27FC236}">
                      <a16:creationId xmlns:a16="http://schemas.microsoft.com/office/drawing/2014/main" id="{AFEFFD5A-FBD4-AE03-0291-479000321A5B}"/>
                    </a:ext>
                  </a:extLst>
                </p:cNvPr>
                <p:cNvCxnSpPr>
                  <a:cxnSpLocks/>
                  <a:endCxn id="51" idx="1"/>
                </p:cNvCxnSpPr>
                <p:nvPr/>
              </p:nvCxnSpPr>
              <p:spPr bwMode="auto">
                <a:xfrm rot="16200000" flipH="1">
                  <a:off x="2487138" y="4042287"/>
                  <a:ext cx="314325" cy="186453"/>
                </a:xfrm>
                <a:prstGeom prst="bentConnector2">
                  <a:avLst/>
                </a:prstGeom>
                <a:noFill/>
                <a:ln w="31750" cap="flat" cmpd="sng" algn="ctr">
                  <a:solidFill>
                    <a:srgbClr val="35509A"/>
                  </a:solidFill>
                  <a:prstDash val="solid"/>
                  <a:round/>
                  <a:headEnd type="none"/>
                  <a:tailEnd type="none"/>
                </a:ln>
                <a:effectLst/>
              </p:spPr>
            </p:cxnSp>
          </p:grp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F6C83256-55E0-204B-FF48-08ACAFBDB12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990913" y="4937534"/>
                <a:ext cx="0" cy="340106"/>
              </a:xfrm>
              <a:prstGeom prst="line">
                <a:avLst/>
              </a:prstGeom>
              <a:noFill/>
              <a:ln w="31750" cap="flat" cmpd="sng" algn="ctr">
                <a:solidFill>
                  <a:srgbClr val="2B3D70"/>
                </a:solidFill>
                <a:prstDash val="sysDot"/>
                <a:round/>
                <a:headEnd type="none"/>
                <a:tailEnd type="none"/>
              </a:ln>
              <a:effectLst/>
            </p:spPr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6F234A-3FA0-E675-A0D9-001101B8FA49}"/>
                </a:ext>
              </a:extLst>
            </p:cNvPr>
            <p:cNvGrpSpPr/>
            <p:nvPr/>
          </p:nvGrpSpPr>
          <p:grpSpPr>
            <a:xfrm>
              <a:off x="6023284" y="2733939"/>
              <a:ext cx="1186280" cy="1550741"/>
              <a:chOff x="6023284" y="2733939"/>
              <a:chExt cx="1186280" cy="1550741"/>
            </a:xfrm>
          </p:grpSpPr>
          <p:cxnSp>
            <p:nvCxnSpPr>
              <p:cNvPr id="43" name="Elbow Connector 42">
                <a:extLst>
                  <a:ext uri="{FF2B5EF4-FFF2-40B4-BE49-F238E27FC236}">
                    <a16:creationId xmlns:a16="http://schemas.microsoft.com/office/drawing/2014/main" id="{A4F2BD1F-3319-D71A-4103-0CBD0110A705}"/>
                  </a:ext>
                </a:extLst>
              </p:cNvPr>
              <p:cNvCxnSpPr>
                <a:cxnSpLocks/>
                <a:endCxn id="46" idx="1"/>
              </p:cNvCxnSpPr>
              <p:nvPr/>
            </p:nvCxnSpPr>
            <p:spPr bwMode="auto">
              <a:xfrm rot="16200000" flipH="1">
                <a:off x="5529897" y="3228941"/>
                <a:ext cx="1207265" cy="217262"/>
              </a:xfrm>
              <a:prstGeom prst="bentConnector2">
                <a:avLst/>
              </a:prstGeom>
              <a:noFill/>
              <a:ln w="31750" cap="flat" cmpd="sng" algn="ctr">
                <a:solidFill>
                  <a:srgbClr val="35509A"/>
                </a:solidFill>
                <a:prstDash val="solid"/>
                <a:round/>
                <a:headEnd type="triangle"/>
                <a:tailEnd type="none"/>
              </a:ln>
              <a:effectLst/>
            </p:spPr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3B841951-5281-68D0-0033-8F6597C18EE0}"/>
                  </a:ext>
                </a:extLst>
              </p:cNvPr>
              <p:cNvGrpSpPr/>
              <p:nvPr/>
            </p:nvGrpSpPr>
            <p:grpSpPr>
              <a:xfrm>
                <a:off x="6023284" y="2970375"/>
                <a:ext cx="1186280" cy="1314305"/>
                <a:chOff x="6023284" y="2970375"/>
                <a:chExt cx="1186280" cy="1314305"/>
              </a:xfrm>
            </p:grpSpPr>
            <p:sp>
              <p:nvSpPr>
                <p:cNvPr id="45" name="Rounded Rectangle 44">
                  <a:extLst>
                    <a:ext uri="{FF2B5EF4-FFF2-40B4-BE49-F238E27FC236}">
                      <a16:creationId xmlns:a16="http://schemas.microsoft.com/office/drawing/2014/main" id="{5B35CD05-4714-C6EA-34CB-4F8152D51BF5}"/>
                    </a:ext>
                  </a:extLst>
                </p:cNvPr>
                <p:cNvSpPr/>
                <p:nvPr/>
              </p:nvSpPr>
              <p:spPr bwMode="auto">
                <a:xfrm>
                  <a:off x="6251760" y="3075603"/>
                  <a:ext cx="957804" cy="413216"/>
                </a:xfrm>
                <a:prstGeom prst="roundRect">
                  <a:avLst/>
                </a:prstGeom>
                <a:pattFill prst="wdDnDiag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GB" sz="1000" b="0" dirty="0">
                      <a:solidFill>
                        <a:schemeClr val="bg2">
                          <a:lumMod val="75000"/>
                        </a:schemeClr>
                      </a:solidFill>
                      <a:latin typeface="Trebuchet MS" pitchFamily="-108" charset="0"/>
                      <a:cs typeface="Arial" pitchFamily="-108" charset="0"/>
                    </a:rPr>
                    <a:t>Buy Lower Scope-3 HW</a:t>
                  </a:r>
                </a:p>
              </p:txBody>
            </p:sp>
            <p:sp>
              <p:nvSpPr>
                <p:cNvPr id="46" name="Rounded Rectangle 45">
                  <a:extLst>
                    <a:ext uri="{FF2B5EF4-FFF2-40B4-BE49-F238E27FC236}">
                      <a16:creationId xmlns:a16="http://schemas.microsoft.com/office/drawing/2014/main" id="{354290E0-23CE-D3C7-AA3D-EB0DCB41E196}"/>
                    </a:ext>
                  </a:extLst>
                </p:cNvPr>
                <p:cNvSpPr/>
                <p:nvPr/>
              </p:nvSpPr>
              <p:spPr bwMode="auto">
                <a:xfrm>
                  <a:off x="6242160" y="3734597"/>
                  <a:ext cx="957804" cy="413216"/>
                </a:xfrm>
                <a:prstGeom prst="roundRect">
                  <a:avLst/>
                </a:prstGeom>
                <a:pattFill prst="wdDnDiag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GB" sz="1000" b="0" dirty="0">
                      <a:solidFill>
                        <a:schemeClr val="bg2">
                          <a:lumMod val="75000"/>
                        </a:schemeClr>
                      </a:solidFill>
                      <a:latin typeface="Trebuchet MS" pitchFamily="-108" charset="0"/>
                      <a:cs typeface="Arial" pitchFamily="-108" charset="0"/>
                    </a:rPr>
                    <a:t>Hardware Lifetime</a:t>
                  </a:r>
                </a:p>
              </p:txBody>
            </p:sp>
            <p:cxnSp>
              <p:nvCxnSpPr>
                <p:cNvPr id="47" name="Elbow Connector 46">
                  <a:extLst>
                    <a:ext uri="{FF2B5EF4-FFF2-40B4-BE49-F238E27FC236}">
                      <a16:creationId xmlns:a16="http://schemas.microsoft.com/office/drawing/2014/main" id="{CAC7E40E-5AE1-59B7-08D4-58E976BFF4DF}"/>
                    </a:ext>
                  </a:extLst>
                </p:cNvPr>
                <p:cNvCxnSpPr>
                  <a:cxnSpLocks/>
                  <a:endCxn id="45" idx="1"/>
                </p:cNvCxnSpPr>
                <p:nvPr/>
              </p:nvCxnSpPr>
              <p:spPr bwMode="auto">
                <a:xfrm rot="16200000" flipH="1">
                  <a:off x="5981604" y="3012055"/>
                  <a:ext cx="311836" cy="228476"/>
                </a:xfrm>
                <a:prstGeom prst="bentConnector2">
                  <a:avLst/>
                </a:prstGeom>
                <a:noFill/>
                <a:ln w="31750" cap="flat" cmpd="sng" algn="ctr">
                  <a:solidFill>
                    <a:srgbClr val="35509A"/>
                  </a:solidFill>
                  <a:prstDash val="solid"/>
                  <a:round/>
                  <a:headEnd type="none"/>
                  <a:tailEnd type="none"/>
                </a:ln>
                <a:effectLst/>
              </p:spPr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2AA27B94-A43C-B0E1-7A88-1C07A2E9B89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6034163" y="3973402"/>
                  <a:ext cx="0" cy="311278"/>
                </a:xfrm>
                <a:prstGeom prst="line">
                  <a:avLst/>
                </a:prstGeom>
                <a:noFill/>
                <a:ln w="31750" cap="flat" cmpd="sng" algn="ctr">
                  <a:solidFill>
                    <a:srgbClr val="2B3D70"/>
                  </a:solidFill>
                  <a:prstDash val="sysDot"/>
                  <a:round/>
                  <a:headEnd type="none"/>
                  <a:tailEnd type="none"/>
                </a:ln>
                <a:effectLst/>
              </p:spPr>
            </p:cxn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7EC0BA-DDC4-8898-0456-9504A241B4E0}"/>
                </a:ext>
              </a:extLst>
            </p:cNvPr>
            <p:cNvGrpSpPr/>
            <p:nvPr/>
          </p:nvGrpSpPr>
          <p:grpSpPr>
            <a:xfrm>
              <a:off x="1418230" y="5965819"/>
              <a:ext cx="6320447" cy="589435"/>
              <a:chOff x="1418230" y="6161767"/>
              <a:chExt cx="6320447" cy="589435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86EDED31-A21D-F0E1-CB4B-9D8D684264BA}"/>
                  </a:ext>
                </a:extLst>
              </p:cNvPr>
              <p:cNvGrpSpPr/>
              <p:nvPr/>
            </p:nvGrpSpPr>
            <p:grpSpPr>
              <a:xfrm>
                <a:off x="1418230" y="6161767"/>
                <a:ext cx="6320447" cy="413216"/>
                <a:chOff x="147730" y="6161767"/>
                <a:chExt cx="6320447" cy="413216"/>
              </a:xfrm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C69E6B11-09EF-8E03-FC3D-357C2AF81A76}"/>
                    </a:ext>
                  </a:extLst>
                </p:cNvPr>
                <p:cNvGrpSpPr/>
                <p:nvPr/>
              </p:nvGrpSpPr>
              <p:grpSpPr>
                <a:xfrm>
                  <a:off x="147730" y="6161767"/>
                  <a:ext cx="5889514" cy="413216"/>
                  <a:chOff x="147730" y="6027017"/>
                  <a:chExt cx="5889514" cy="413216"/>
                </a:xfrm>
              </p:grpSpPr>
              <p:sp>
                <p:nvSpPr>
                  <p:cNvPr id="37" name="Rounded Rectangle 36">
                    <a:extLst>
                      <a:ext uri="{FF2B5EF4-FFF2-40B4-BE49-F238E27FC236}">
                        <a16:creationId xmlns:a16="http://schemas.microsoft.com/office/drawing/2014/main" id="{9EAD7615-7698-720D-04D1-4A8333D475C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06756" y="6027017"/>
                    <a:ext cx="957804" cy="413216"/>
                  </a:xfrm>
                  <a:prstGeom prst="roundRect">
                    <a:avLst/>
                  </a:prstGeom>
                  <a:solidFill>
                    <a:srgbClr val="008365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GB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-108" charset="0"/>
                        <a:ea typeface="Arial" pitchFamily="-108" charset="0"/>
                        <a:cs typeface="Arial" pitchFamily="-108" charset="0"/>
                      </a:rPr>
                      <a:t>Carbon Inventory</a:t>
                    </a:r>
                  </a:p>
                </p:txBody>
              </p:sp>
              <p:sp>
                <p:nvSpPr>
                  <p:cNvPr id="38" name="Rounded Rectangle 37">
                    <a:extLst>
                      <a:ext uri="{FF2B5EF4-FFF2-40B4-BE49-F238E27FC236}">
                        <a16:creationId xmlns:a16="http://schemas.microsoft.com/office/drawing/2014/main" id="{5935FCAA-B80F-B1E2-06C4-C02F863570C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79440" y="6027017"/>
                    <a:ext cx="957804" cy="413216"/>
                  </a:xfrm>
                  <a:prstGeom prst="roundRect">
                    <a:avLst/>
                  </a:prstGeom>
                  <a:solidFill>
                    <a:srgbClr val="008365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GB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-108" charset="0"/>
                        <a:ea typeface="Arial" pitchFamily="-108" charset="0"/>
                        <a:cs typeface="Arial" pitchFamily="-108" charset="0"/>
                      </a:rPr>
                      <a:t>Carbon Allocation</a:t>
                    </a:r>
                  </a:p>
                </p:txBody>
              </p:sp>
              <p:sp>
                <p:nvSpPr>
                  <p:cNvPr id="39" name="Rounded Rectangle 38">
                    <a:extLst>
                      <a:ext uri="{FF2B5EF4-FFF2-40B4-BE49-F238E27FC236}">
                        <a16:creationId xmlns:a16="http://schemas.microsoft.com/office/drawing/2014/main" id="{B15B27FA-89E2-5B01-6BBE-CFC7DC0F464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134072" y="6027017"/>
                    <a:ext cx="957804" cy="413216"/>
                  </a:xfrm>
                  <a:prstGeom prst="roundRect">
                    <a:avLst/>
                  </a:prstGeom>
                  <a:solidFill>
                    <a:srgbClr val="008365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GB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-108" charset="0"/>
                        <a:ea typeface="Arial" pitchFamily="-108" charset="0"/>
                        <a:cs typeface="Arial" pitchFamily="-108" charset="0"/>
                      </a:rPr>
                      <a:t>Measure Power Use</a:t>
                    </a:r>
                  </a:p>
                </p:txBody>
              </p:sp>
              <p:sp>
                <p:nvSpPr>
                  <p:cNvPr id="40" name="Rounded Rectangle 39">
                    <a:extLst>
                      <a:ext uri="{FF2B5EF4-FFF2-40B4-BE49-F238E27FC236}">
                        <a16:creationId xmlns:a16="http://schemas.microsoft.com/office/drawing/2014/main" id="{953CB6A1-882B-A0F5-C781-755BECD5F2F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120414" y="6027017"/>
                    <a:ext cx="957804" cy="413216"/>
                  </a:xfrm>
                  <a:prstGeom prst="roundRect">
                    <a:avLst/>
                  </a:prstGeom>
                  <a:solidFill>
                    <a:srgbClr val="008365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GB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-108" charset="0"/>
                        <a:ea typeface="Arial" pitchFamily="-108" charset="0"/>
                        <a:cs typeface="Arial" pitchFamily="-108" charset="0"/>
                      </a:rPr>
                      <a:t>Life-Cycle Assessment</a:t>
                    </a:r>
                  </a:p>
                </p:txBody>
              </p:sp>
              <p:sp>
                <p:nvSpPr>
                  <p:cNvPr id="41" name="Rounded Rectangle 40">
                    <a:extLst>
                      <a:ext uri="{FF2B5EF4-FFF2-40B4-BE49-F238E27FC236}">
                        <a16:creationId xmlns:a16="http://schemas.microsoft.com/office/drawing/2014/main" id="{544CF134-52D5-34F7-4CAF-8CC7917CDA1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47730" y="6027017"/>
                    <a:ext cx="957804" cy="413216"/>
                  </a:xfrm>
                  <a:prstGeom prst="roundRect">
                    <a:avLst/>
                  </a:prstGeom>
                  <a:solidFill>
                    <a:srgbClr val="008365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GB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-108" charset="0"/>
                        <a:ea typeface="Arial" pitchFamily="-108" charset="0"/>
                        <a:cs typeface="Arial" pitchFamily="-108" charset="0"/>
                      </a:rPr>
                      <a:t>Benchmark Hardware</a:t>
                    </a:r>
                  </a:p>
                </p:txBody>
              </p:sp>
              <p:sp>
                <p:nvSpPr>
                  <p:cNvPr id="42" name="Rounded Rectangle 41">
                    <a:extLst>
                      <a:ext uri="{FF2B5EF4-FFF2-40B4-BE49-F238E27FC236}">
                        <a16:creationId xmlns:a16="http://schemas.microsoft.com/office/drawing/2014/main" id="{CB1E7408-84C0-B59C-920A-CE0DE95FEFA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93098" y="6027017"/>
                    <a:ext cx="957804" cy="413216"/>
                  </a:xfrm>
                  <a:prstGeom prst="roundRect">
                    <a:avLst/>
                  </a:prstGeom>
                  <a:solidFill>
                    <a:srgbClr val="008365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GB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-108" charset="0"/>
                        <a:ea typeface="Arial" pitchFamily="-108" charset="0"/>
                        <a:cs typeface="Arial" pitchFamily="-108" charset="0"/>
                      </a:rPr>
                      <a:t>Carbon Model</a:t>
                    </a:r>
                  </a:p>
                </p:txBody>
              </p:sp>
            </p:grp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162080B0-2EA4-A112-FC08-92DBF6C2B15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6112041" y="6371924"/>
                  <a:ext cx="356136" cy="0"/>
                </a:xfrm>
                <a:prstGeom prst="line">
                  <a:avLst/>
                </a:prstGeom>
                <a:noFill/>
                <a:ln w="31750" cap="flat" cmpd="sng" algn="ctr">
                  <a:solidFill>
                    <a:srgbClr val="008365"/>
                  </a:solidFill>
                  <a:prstDash val="sysDot"/>
                  <a:round/>
                  <a:headEnd type="none"/>
                  <a:tailEnd type="none"/>
                </a:ln>
                <a:effectLst/>
              </p:spPr>
            </p:cxnSp>
          </p:grp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CBDDBAE5-4D69-AD2E-C859-358D430BB3F0}"/>
                  </a:ext>
                </a:extLst>
              </p:cNvPr>
              <p:cNvSpPr/>
              <p:nvPr/>
            </p:nvSpPr>
            <p:spPr bwMode="auto">
              <a:xfrm>
                <a:off x="1418230" y="6574983"/>
                <a:ext cx="5889514" cy="176219"/>
              </a:xfrm>
              <a:prstGeom prst="roundRect">
                <a:avLst/>
              </a:prstGeom>
              <a:solidFill>
                <a:srgbClr val="14B68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4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Measure   +   Model   +   Monitor   </a:t>
                </a:r>
                <a:r>
                  <a:rPr kumimoji="0" lang="en-GB" sz="14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  <a:sym typeface="Wingdings" pitchFamily="2" charset="2"/>
                  </a:rPr>
                  <a:t>   Moderate</a:t>
                </a:r>
                <a:endPara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50D2BD-75FB-19F0-5AA7-B81F4D01F0B4}"/>
                </a:ext>
              </a:extLst>
            </p:cNvPr>
            <p:cNvGrpSpPr/>
            <p:nvPr/>
          </p:nvGrpSpPr>
          <p:grpSpPr>
            <a:xfrm>
              <a:off x="2652087" y="1476212"/>
              <a:ext cx="3819078" cy="304800"/>
              <a:chOff x="2652087" y="1476212"/>
              <a:chExt cx="3819078" cy="304800"/>
            </a:xfrm>
          </p:grpSpPr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D079E067-660E-18E8-67D3-D7627238680C}"/>
                  </a:ext>
                </a:extLst>
              </p:cNvPr>
              <p:cNvSpPr/>
              <p:nvPr/>
            </p:nvSpPr>
            <p:spPr bwMode="auto">
              <a:xfrm>
                <a:off x="2652087" y="1476212"/>
                <a:ext cx="1041936" cy="304800"/>
              </a:xfrm>
              <a:prstGeom prst="round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6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 Capture</a:t>
                </a:r>
              </a:p>
            </p:txBody>
          </p: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69E1A784-377E-89C4-9F94-1E649D107CF5}"/>
                  </a:ext>
                </a:extLst>
              </p:cNvPr>
              <p:cNvSpPr/>
              <p:nvPr/>
            </p:nvSpPr>
            <p:spPr bwMode="auto">
              <a:xfrm>
                <a:off x="5429229" y="1476212"/>
                <a:ext cx="1041936" cy="304800"/>
              </a:xfrm>
              <a:prstGeom prst="round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6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Offset</a:t>
                </a:r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1916C5CC-FD26-B716-534F-03F09FC2FE66}"/>
                  </a:ext>
                </a:extLst>
              </p:cNvPr>
              <p:cNvCxnSpPr>
                <a:cxnSpLocks/>
                <a:endCxn id="7" idx="1"/>
              </p:cNvCxnSpPr>
              <p:nvPr/>
            </p:nvCxnSpPr>
            <p:spPr bwMode="auto">
              <a:xfrm>
                <a:off x="3694023" y="1628775"/>
                <a:ext cx="342879" cy="6536"/>
              </a:xfrm>
              <a:prstGeom prst="straightConnector1">
                <a:avLst/>
              </a:prstGeom>
              <a:noFill/>
              <a:ln w="31750" cap="flat" cmpd="sng" algn="ctr">
                <a:solidFill>
                  <a:srgbClr val="304580"/>
                </a:solidFill>
                <a:prstDash val="solid"/>
                <a:round/>
                <a:headEnd type="none"/>
                <a:tailEnd type="triangle"/>
              </a:ln>
              <a:effectLst/>
            </p:spPr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0C9E7A66-8F24-7E86-4BA5-471D5E845B5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078838" y="1622239"/>
                <a:ext cx="342879" cy="6536"/>
              </a:xfrm>
              <a:prstGeom prst="straightConnector1">
                <a:avLst/>
              </a:prstGeom>
              <a:noFill/>
              <a:ln w="31750" cap="flat" cmpd="sng" algn="ctr">
                <a:solidFill>
                  <a:srgbClr val="304580"/>
                </a:solidFill>
                <a:prstDash val="solid"/>
                <a:round/>
                <a:headEnd type="triangle"/>
                <a:tailEnd type="none"/>
              </a:ln>
              <a:effectLst/>
            </p:spPr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D8FF5F5-EDA0-D102-5B80-B6156294C3F7}"/>
                </a:ext>
              </a:extLst>
            </p:cNvPr>
            <p:cNvGrpSpPr/>
            <p:nvPr/>
          </p:nvGrpSpPr>
          <p:grpSpPr>
            <a:xfrm>
              <a:off x="3191025" y="2314679"/>
              <a:ext cx="2728861" cy="2356773"/>
              <a:chOff x="3191025" y="2314679"/>
              <a:chExt cx="2728861" cy="2356773"/>
            </a:xfrm>
          </p:grpSpPr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ECB9D517-FC91-E391-CB50-0482E6CDD061}"/>
                  </a:ext>
                </a:extLst>
              </p:cNvPr>
              <p:cNvSpPr/>
              <p:nvPr/>
            </p:nvSpPr>
            <p:spPr bwMode="auto">
              <a:xfrm>
                <a:off x="4137167" y="2314679"/>
                <a:ext cx="863063" cy="423361"/>
              </a:xfrm>
              <a:prstGeom prst="roundRect">
                <a:avLst/>
              </a:prstGeom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400" b="0" i="0" u="none" strike="noStrike" cap="none" normalizeH="0" baseline="0" dirty="0">
                    <a:ln>
                      <a:noFill/>
                    </a:ln>
                    <a:solidFill>
                      <a:schemeClr val="bg2">
                        <a:lumMod val="75000"/>
                      </a:schemeClr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Reduce Volume</a:t>
                </a:r>
              </a:p>
            </p:txBody>
          </p:sp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A6E53246-B799-9EC7-226F-FA65D333E282}"/>
                  </a:ext>
                </a:extLst>
              </p:cNvPr>
              <p:cNvSpPr/>
              <p:nvPr/>
            </p:nvSpPr>
            <p:spPr bwMode="auto">
              <a:xfrm>
                <a:off x="4529242" y="3029997"/>
                <a:ext cx="859120" cy="332715"/>
              </a:xfrm>
              <a:prstGeom prst="roundRect">
                <a:avLst/>
              </a:prstGeom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1200" b="0" dirty="0">
                    <a:solidFill>
                      <a:schemeClr val="bg2">
                        <a:lumMod val="75000"/>
                      </a:schemeClr>
                    </a:solidFill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Software</a:t>
                </a:r>
                <a:endParaRPr kumimoji="0" lang="en-GB" sz="12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endParaRPr>
              </a:p>
            </p:txBody>
          </p:sp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190E34A8-0CFD-F737-9BC4-503E611BDF35}"/>
                  </a:ext>
                </a:extLst>
              </p:cNvPr>
              <p:cNvSpPr/>
              <p:nvPr/>
            </p:nvSpPr>
            <p:spPr bwMode="auto">
              <a:xfrm>
                <a:off x="4524414" y="3574392"/>
                <a:ext cx="859120" cy="332715"/>
              </a:xfrm>
              <a:prstGeom prst="roundRect">
                <a:avLst/>
              </a:prstGeom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000" tIns="45720" rIns="1800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0" i="0" u="none" strike="noStrike" cap="none" normalizeH="0" baseline="0" dirty="0">
                    <a:ln>
                      <a:noFill/>
                    </a:ln>
                    <a:solidFill>
                      <a:schemeClr val="bg2">
                        <a:lumMod val="75000"/>
                      </a:schemeClr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Techniques</a:t>
                </a:r>
              </a:p>
            </p:txBody>
          </p:sp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6E87DA2C-9730-D01C-151E-A93910CF165F}"/>
                  </a:ext>
                </a:extLst>
              </p:cNvPr>
              <p:cNvSpPr/>
              <p:nvPr/>
            </p:nvSpPr>
            <p:spPr bwMode="auto">
              <a:xfrm>
                <a:off x="4522800" y="4153965"/>
                <a:ext cx="859120" cy="332715"/>
              </a:xfrm>
              <a:prstGeom prst="roundRect">
                <a:avLst/>
              </a:prstGeom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1000" b="0" dirty="0">
                    <a:solidFill>
                      <a:schemeClr val="bg2">
                        <a:lumMod val="75000"/>
                      </a:schemeClr>
                    </a:solidFill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Computing Models</a:t>
                </a:r>
                <a:endParaRPr kumimoji="0" lang="en-GB" sz="10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endParaRPr>
              </a:p>
            </p:txBody>
          </p:sp>
          <p:cxnSp>
            <p:nvCxnSpPr>
              <p:cNvPr id="23" name="Elbow Connector 22">
                <a:extLst>
                  <a:ext uri="{FF2B5EF4-FFF2-40B4-BE49-F238E27FC236}">
                    <a16:creationId xmlns:a16="http://schemas.microsoft.com/office/drawing/2014/main" id="{17EFDCFA-22CA-B2AA-F78A-F7AB273EA052}"/>
                  </a:ext>
                </a:extLst>
              </p:cNvPr>
              <p:cNvCxnSpPr>
                <a:cxnSpLocks/>
                <a:endCxn id="22" idx="1"/>
              </p:cNvCxnSpPr>
              <p:nvPr/>
            </p:nvCxnSpPr>
            <p:spPr bwMode="auto">
              <a:xfrm rot="16200000" flipH="1">
                <a:off x="3678839" y="3476361"/>
                <a:ext cx="1586383" cy="101539"/>
              </a:xfrm>
              <a:prstGeom prst="bentConnector2">
                <a:avLst/>
              </a:prstGeom>
              <a:noFill/>
              <a:ln w="31750" cap="flat" cmpd="sng" algn="ctr">
                <a:solidFill>
                  <a:srgbClr val="82A0FF"/>
                </a:solidFill>
                <a:prstDash val="solid"/>
                <a:round/>
                <a:headEnd type="arrow"/>
                <a:tailEnd type="none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8A1EFAD-AD96-7AF8-AF83-49A4BE611C4E}"/>
                  </a:ext>
                </a:extLst>
              </p:cNvPr>
              <p:cNvCxnSpPr>
                <a:cxnSpLocks/>
                <a:endCxn id="21" idx="1"/>
              </p:cNvCxnSpPr>
              <p:nvPr/>
            </p:nvCxnSpPr>
            <p:spPr bwMode="auto">
              <a:xfrm>
                <a:off x="4421261" y="3740749"/>
                <a:ext cx="103153" cy="1"/>
              </a:xfrm>
              <a:prstGeom prst="line">
                <a:avLst/>
              </a:prstGeom>
              <a:noFill/>
              <a:ln w="31750" cap="flat" cmpd="sng" algn="ctr">
                <a:solidFill>
                  <a:srgbClr val="82A0FF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4AC500E-E48C-364D-A50C-4D5382830923}"/>
                  </a:ext>
                </a:extLst>
              </p:cNvPr>
              <p:cNvCxnSpPr>
                <a:cxnSpLocks/>
                <a:stCxn id="20" idx="1"/>
              </p:cNvCxnSpPr>
              <p:nvPr/>
            </p:nvCxnSpPr>
            <p:spPr bwMode="auto">
              <a:xfrm flipH="1">
                <a:off x="4421261" y="3196355"/>
                <a:ext cx="107981" cy="0"/>
              </a:xfrm>
              <a:prstGeom prst="line">
                <a:avLst/>
              </a:prstGeom>
              <a:noFill/>
              <a:ln w="31750" cap="flat" cmpd="sng" algn="ctr">
                <a:solidFill>
                  <a:srgbClr val="82A0FF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4986DED2-6204-98E6-A558-2F3F9DB97961}"/>
                  </a:ext>
                </a:extLst>
              </p:cNvPr>
              <p:cNvCxnSpPr>
                <a:cxnSpLocks/>
                <a:stCxn id="9" idx="1"/>
                <a:endCxn id="19" idx="3"/>
              </p:cNvCxnSpPr>
              <p:nvPr/>
            </p:nvCxnSpPr>
            <p:spPr bwMode="auto">
              <a:xfrm rot="10800000" flipV="1">
                <a:off x="5000230" y="2525584"/>
                <a:ext cx="919656" cy="775"/>
              </a:xfrm>
              <a:prstGeom prst="bentConnector3">
                <a:avLst>
                  <a:gd name="adj1" fmla="val 50000"/>
                </a:avLst>
              </a:prstGeom>
              <a:noFill/>
              <a:ln w="31750" cap="flat" cmpd="sng" algn="ctr">
                <a:solidFill>
                  <a:srgbClr val="35509A"/>
                </a:solidFill>
                <a:prstDash val="solid"/>
                <a:round/>
                <a:headEnd type="triangle"/>
                <a:tailEnd type="none"/>
              </a:ln>
              <a:effectLst/>
            </p:spPr>
          </p:cxnSp>
          <p:cxnSp>
            <p:nvCxnSpPr>
              <p:cNvPr id="27" name="Elbow Connector 26">
                <a:extLst>
                  <a:ext uri="{FF2B5EF4-FFF2-40B4-BE49-F238E27FC236}">
                    <a16:creationId xmlns:a16="http://schemas.microsoft.com/office/drawing/2014/main" id="{A75F5912-A9BF-F27F-7BC7-CA076893DB14}"/>
                  </a:ext>
                </a:extLst>
              </p:cNvPr>
              <p:cNvCxnSpPr>
                <a:cxnSpLocks/>
                <a:stCxn id="8" idx="3"/>
                <a:endCxn id="19" idx="1"/>
              </p:cNvCxnSpPr>
              <p:nvPr/>
            </p:nvCxnSpPr>
            <p:spPr bwMode="auto">
              <a:xfrm>
                <a:off x="3191025" y="2525585"/>
                <a:ext cx="946142" cy="775"/>
              </a:xfrm>
              <a:prstGeom prst="bentConnector3">
                <a:avLst>
                  <a:gd name="adj1" fmla="val 50000"/>
                </a:avLst>
              </a:prstGeom>
              <a:noFill/>
              <a:ln w="31750" cap="flat" cmpd="sng" algn="ctr">
                <a:solidFill>
                  <a:srgbClr val="35509A"/>
                </a:solidFill>
                <a:prstDash val="solid"/>
                <a:round/>
                <a:headEnd type="triangle"/>
                <a:tailEnd type="none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4C1C043-49CB-06DA-B431-77D529A942F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425843" y="4360174"/>
                <a:ext cx="0" cy="311278"/>
              </a:xfrm>
              <a:prstGeom prst="line">
                <a:avLst/>
              </a:prstGeom>
              <a:noFill/>
              <a:ln w="31750" cap="flat" cmpd="sng" algn="ctr">
                <a:solidFill>
                  <a:srgbClr val="82A0FF"/>
                </a:solidFill>
                <a:prstDash val="sysDot"/>
                <a:round/>
                <a:headEnd type="none"/>
                <a:tailEnd type="none"/>
              </a:ln>
              <a:effectLst/>
            </p:spPr>
          </p:cxn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5D4BE340-3EA6-705F-7211-E27B5F24F8B5}"/>
              </a:ext>
            </a:extLst>
          </p:cNvPr>
          <p:cNvSpPr txBox="1"/>
          <p:nvPr/>
        </p:nvSpPr>
        <p:spPr>
          <a:xfrm>
            <a:off x="5829329" y="1794342"/>
            <a:ext cx="3301969" cy="35240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Embodied Carbon is a complicated discussion.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In the UK, we are in the regime where extending hardware lifetime a bit, seems sensible.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We now plan ~6 years but there are compromises to explore between: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Costs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Carbon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Capacity</a:t>
            </a:r>
          </a:p>
        </p:txBody>
      </p:sp>
    </p:spTree>
    <p:extLst>
      <p:ext uri="{BB962C8B-B14F-4D97-AF65-F5344CB8AC3E}">
        <p14:creationId xmlns:p14="http://schemas.microsoft.com/office/powerpoint/2010/main" val="18188129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F3FD1-1B6F-F6B2-9AA4-9B990F407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Offsetting and Capture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B22AC-BED1-BC80-3812-C7736058F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2707" y="3981516"/>
            <a:ext cx="6399853" cy="1183549"/>
          </a:xfrm>
        </p:spPr>
        <p:txBody>
          <a:bodyPr/>
          <a:lstStyle/>
          <a:p>
            <a:r>
              <a:rPr lang="en-GB" sz="1800" dirty="0"/>
              <a:t>But, carbon capture is also about 40x cheaper than compensating the lost work due to clocking-down an ARM CPU to do the work 20% more efficiently, by purchasing additional hardware.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96409-625D-06D9-571F-4AB197004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David Britton, University of Glasgow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9DD10-2024-9B72-3FD5-249133407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UK HEP Forum, Nov 2024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D0E81-8F7C-9E4D-4E47-BA4C02C731AC}"/>
              </a:ext>
            </a:extLst>
          </p:cNvPr>
          <p:cNvGrpSpPr/>
          <p:nvPr/>
        </p:nvGrpSpPr>
        <p:grpSpPr>
          <a:xfrm>
            <a:off x="2981319" y="1528097"/>
            <a:ext cx="5859997" cy="2174369"/>
            <a:chOff x="3033005" y="4106209"/>
            <a:chExt cx="5859997" cy="21743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717678-B696-8211-F808-F3C7C4B71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33005" y="4106209"/>
              <a:ext cx="5846233" cy="1890343"/>
            </a:xfrm>
            <a:prstGeom prst="rect">
              <a:avLst/>
            </a:prstGeom>
            <a:effectLst>
              <a:outerShdw blurRad="177800" dist="381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A45452A-4DEC-A65D-4CD0-177907FF1FB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98804" y="5935136"/>
              <a:ext cx="5427133" cy="0"/>
            </a:xfrm>
            <a:prstGeom prst="line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/>
              <a:tailEnd type="none"/>
            </a:ln>
            <a:effectLst/>
          </p:spPr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30CAE9-675A-ABB3-CD81-1CF8D2647C8A}"/>
                </a:ext>
              </a:extLst>
            </p:cNvPr>
            <p:cNvSpPr txBox="1"/>
            <p:nvPr/>
          </p:nvSpPr>
          <p:spPr>
            <a:xfrm>
              <a:off x="5354854" y="6034357"/>
              <a:ext cx="35381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ierstadt Display" panose="020B0004020202020204" pitchFamily="34" charset="0"/>
                </a:rPr>
                <a:t>Source - International Energy Agency: https://</a:t>
              </a:r>
              <a:r>
                <a:rPr lang="en-GB" sz="1000" b="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Bierstadt Display" panose="020B0004020202020204" pitchFamily="34" charset="0"/>
                </a:rPr>
                <a:t>www.iea.org</a:t>
              </a:r>
              <a:r>
                <a:rPr lang="en-GB" sz="1000" b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ierstadt Display" panose="020B0004020202020204" pitchFamily="34" charset="0"/>
                </a:rPr>
                <a:t>/about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2F42607-4EA4-B733-4A70-F5219745C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21" y="1522004"/>
            <a:ext cx="2038093" cy="3343139"/>
          </a:xfrm>
          <a:prstGeom prst="rect">
            <a:avLst/>
          </a:prstGeom>
          <a:effectLst>
            <a:outerShdw blurRad="177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1A2130-3835-F33F-17EB-E4B936F27A70}"/>
              </a:ext>
            </a:extLst>
          </p:cNvPr>
          <p:cNvSpPr txBox="1"/>
          <p:nvPr/>
        </p:nvSpPr>
        <p:spPr>
          <a:xfrm>
            <a:off x="425952" y="4873081"/>
            <a:ext cx="2147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ierstadt Display" panose="020B0004020202020204" pitchFamily="34" charset="0"/>
              </a:rPr>
              <a:t>Source - Carbon Neutral Britain: https://</a:t>
            </a:r>
            <a:r>
              <a:rPr lang="en-GB" sz="1000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ierstadt Display" panose="020B0004020202020204" pitchFamily="34" charset="0"/>
              </a:rPr>
              <a:t>carbonneutralbritain.org</a:t>
            </a:r>
            <a:r>
              <a:rPr lang="en-GB" sz="100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ierstadt Display" panose="020B0004020202020204" pitchFamily="34" charset="0"/>
              </a:rPr>
              <a:t>/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59FBB60-ED50-831C-372B-704A84D0C3CA}"/>
              </a:ext>
            </a:extLst>
          </p:cNvPr>
          <p:cNvGrpSpPr/>
          <p:nvPr/>
        </p:nvGrpSpPr>
        <p:grpSpPr>
          <a:xfrm>
            <a:off x="2000775" y="2963837"/>
            <a:ext cx="855134" cy="276999"/>
            <a:chOff x="1949433" y="4898774"/>
            <a:chExt cx="855134" cy="27699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90173DB-73E6-EF4E-6B82-A0A6F4397324}"/>
                </a:ext>
              </a:extLst>
            </p:cNvPr>
            <p:cNvSpPr txBox="1"/>
            <p:nvPr/>
          </p:nvSpPr>
          <p:spPr>
            <a:xfrm>
              <a:off x="2163426" y="4898774"/>
              <a:ext cx="4379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0" dirty="0">
                  <a:solidFill>
                    <a:srgbClr val="FF0000"/>
                  </a:solidFill>
                  <a:latin typeface="Ink Free" panose="020F0502020204030204" pitchFamily="34" charset="0"/>
                </a:rPr>
                <a:t>x40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4ED68EA-34FC-C816-BF87-316600F08F2E}"/>
                </a:ext>
              </a:extLst>
            </p:cNvPr>
            <p:cNvCxnSpPr/>
            <p:nvPr/>
          </p:nvCxnSpPr>
          <p:spPr bwMode="auto">
            <a:xfrm>
              <a:off x="2516701" y="5037667"/>
              <a:ext cx="287866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BC15AC1-8388-7E11-1C00-24D1378F6F14}"/>
                </a:ext>
              </a:extLst>
            </p:cNvPr>
            <p:cNvCxnSpPr/>
            <p:nvPr/>
          </p:nvCxnSpPr>
          <p:spPr bwMode="auto">
            <a:xfrm>
              <a:off x="1949433" y="5037667"/>
              <a:ext cx="287866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/>
              <a:tailEnd type="none"/>
            </a:ln>
            <a:effectLst/>
          </p:spPr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8C51A3-9CC5-AE7E-8002-A3AF242A8DB5}"/>
              </a:ext>
            </a:extLst>
          </p:cNvPr>
          <p:cNvGrpSpPr/>
          <p:nvPr/>
        </p:nvGrpSpPr>
        <p:grpSpPr>
          <a:xfrm>
            <a:off x="3994635" y="3456245"/>
            <a:ext cx="437940" cy="597221"/>
            <a:chOff x="3994635" y="3456245"/>
            <a:chExt cx="437940" cy="59722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4751693-6B27-B7DA-4DBC-D4129A97E4BB}"/>
                </a:ext>
              </a:extLst>
            </p:cNvPr>
            <p:cNvSpPr txBox="1"/>
            <p:nvPr/>
          </p:nvSpPr>
          <p:spPr>
            <a:xfrm>
              <a:off x="3994635" y="3582527"/>
              <a:ext cx="437940" cy="305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0" dirty="0">
                  <a:solidFill>
                    <a:srgbClr val="FF0000"/>
                  </a:solidFill>
                  <a:latin typeface="Ink Free" panose="020F0502020204030204" pitchFamily="34" charset="0"/>
                </a:rPr>
                <a:t>x40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728ABB9-2D0B-52E1-7E33-5B57F1B5235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213605" y="3456245"/>
              <a:ext cx="0" cy="139457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/>
              <a:tailEnd type="none"/>
            </a:ln>
            <a:effectLst/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C00D88F-B9AB-696B-242B-4F99AE76660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213605" y="3839500"/>
              <a:ext cx="0" cy="213966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/>
              <a:tailEnd type="none"/>
            </a:ln>
            <a:effectLst/>
          </p:spPr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4BD7FDD-96C5-BFEA-F375-85B0B4A0E929}"/>
              </a:ext>
            </a:extLst>
          </p:cNvPr>
          <p:cNvSpPr txBox="1"/>
          <p:nvPr/>
        </p:nvSpPr>
        <p:spPr>
          <a:xfrm>
            <a:off x="324048" y="5450267"/>
            <a:ext cx="84386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We need a carbon mill-rate that defines the best way to spend money on reducing carbon.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B82CE3-045D-CEBF-D536-B7E754D6D055}"/>
              </a:ext>
            </a:extLst>
          </p:cNvPr>
          <p:cNvSpPr txBox="1"/>
          <p:nvPr/>
        </p:nvSpPr>
        <p:spPr>
          <a:xfrm rot="21441421">
            <a:off x="1245731" y="5930089"/>
            <a:ext cx="6595289" cy="584775"/>
          </a:xfrm>
          <a:prstGeom prst="rect">
            <a:avLst/>
          </a:prstGeom>
          <a:solidFill>
            <a:schemeClr val="bg1">
              <a:alpha val="26000"/>
            </a:schemeClr>
          </a:solidFill>
          <a:effectLst>
            <a:softEdge rad="1050605"/>
          </a:effectLst>
        </p:spPr>
        <p:txBody>
          <a:bodyPr wrap="square" rtlCol="0">
            <a:spAutoFit/>
          </a:bodyPr>
          <a:lstStyle/>
          <a:p>
            <a:r>
              <a:rPr lang="en-GB" sz="1600" b="0" dirty="0">
                <a:solidFill>
                  <a:srgbClr val="FF0000"/>
                </a:solidFill>
                <a:latin typeface="Ink Free" panose="020F0502020204030204" pitchFamily="34" charset="0"/>
                <a:cs typeface="Ink Free" panose="020F0502020204030204" pitchFamily="34" charset="0"/>
              </a:rPr>
              <a:t>Spending £20m on a new data centre to reduce  PUE by 20% may be laudable, but is it the best way to spend money to reduce carbon?</a:t>
            </a:r>
          </a:p>
        </p:txBody>
      </p:sp>
    </p:spTree>
    <p:extLst>
      <p:ext uri="{BB962C8B-B14F-4D97-AF65-F5344CB8AC3E}">
        <p14:creationId xmlns:p14="http://schemas.microsoft.com/office/powerpoint/2010/main" val="258426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0B670-6A7F-A701-7FE5-45F13266B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Bigger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1329C-E76F-3E90-C745-2855C75EF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David Britton, University of Glasgow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545DE-7B59-855E-C125-343E2C863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UK HEP Forum, Nov 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1A6E61-B157-5AD0-B3B8-10367D9E7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21515">
            <a:off x="1196427" y="1670047"/>
            <a:ext cx="6543198" cy="3609498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>
            <a:outerShdw blurRad="177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29B8F-3537-1753-8E0D-88E668DEF0A3}"/>
              </a:ext>
            </a:extLst>
          </p:cNvPr>
          <p:cNvSpPr txBox="1"/>
          <p:nvPr/>
        </p:nvSpPr>
        <p:spPr>
          <a:xfrm rot="21066051">
            <a:off x="2760858" y="1970604"/>
            <a:ext cx="43266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b="0" dirty="0">
                <a:solidFill>
                  <a:srgbClr val="FF0000"/>
                </a:solidFill>
                <a:latin typeface="Ink Free" panose="020F0502020204030204" pitchFamily="34" charset="0"/>
              </a:rPr>
              <a:t>UK 2025 LHC CPU pledges    =  1,034,997 HS23</a:t>
            </a:r>
          </a:p>
          <a:p>
            <a:pPr>
              <a:spcAft>
                <a:spcPts val="600"/>
              </a:spcAft>
            </a:pPr>
            <a:r>
              <a:rPr lang="en-GB" sz="1400" b="0" dirty="0">
                <a:solidFill>
                  <a:srgbClr val="FF0000"/>
                </a:solidFill>
                <a:latin typeface="Ink Free" panose="020F0502020204030204" pitchFamily="34" charset="0"/>
              </a:rPr>
              <a:t>(Tier-1 + Tier-2)                  ==  493 </a:t>
            </a:r>
            <a:r>
              <a:rPr lang="en-GB" sz="1400" b="0" dirty="0" err="1">
                <a:solidFill>
                  <a:srgbClr val="FF0000"/>
                </a:solidFill>
                <a:latin typeface="Ink Free" panose="020F0502020204030204" pitchFamily="34" charset="0"/>
              </a:rPr>
              <a:t>Altra</a:t>
            </a:r>
            <a:r>
              <a:rPr lang="en-GB" sz="1400" b="0" dirty="0">
                <a:solidFill>
                  <a:srgbClr val="FF0000"/>
                </a:solidFill>
                <a:latin typeface="Ink Free" panose="020F0502020204030204" pitchFamily="34" charset="0"/>
              </a:rPr>
              <a:t> Max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20569A-1AFF-A9F2-2036-340B849CF097}"/>
              </a:ext>
            </a:extLst>
          </p:cNvPr>
          <p:cNvSpPr txBox="1"/>
          <p:nvPr/>
        </p:nvSpPr>
        <p:spPr>
          <a:xfrm rot="21066051">
            <a:off x="1374969" y="3739329"/>
            <a:ext cx="6572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b="0" dirty="0">
                <a:solidFill>
                  <a:srgbClr val="FF0000"/>
                </a:solidFill>
                <a:latin typeface="Ink Free" panose="020F0502020204030204" pitchFamily="34" charset="0"/>
              </a:rPr>
              <a:t>Yearly Carbon Capture cost = 493 * 0.519tonnes * £300(?) = £76,760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B885B5-DA47-E302-6BA9-40C7BA15E860}"/>
              </a:ext>
            </a:extLst>
          </p:cNvPr>
          <p:cNvSpPr txBox="1"/>
          <p:nvPr/>
        </p:nvSpPr>
        <p:spPr>
          <a:xfrm rot="21250680">
            <a:off x="1578539" y="4899244"/>
            <a:ext cx="3170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b="0" dirty="0">
                <a:solidFill>
                  <a:srgbClr val="FF0000"/>
                </a:solidFill>
                <a:latin typeface="Ink Free" panose="020F0502020204030204" pitchFamily="34" charset="0"/>
              </a:rPr>
              <a:t>(UK is ~12% of WLCG (T1 + T2)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93F08C7-6FE6-C28E-9565-A282FC1167B1}"/>
              </a:ext>
            </a:extLst>
          </p:cNvPr>
          <p:cNvGrpSpPr/>
          <p:nvPr/>
        </p:nvGrpSpPr>
        <p:grpSpPr>
          <a:xfrm>
            <a:off x="5465747" y="3681095"/>
            <a:ext cx="2099352" cy="1318266"/>
            <a:chOff x="5465747" y="3681095"/>
            <a:chExt cx="2099352" cy="131826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2FEA087-2531-338A-15ED-02482DC23E50}"/>
                </a:ext>
              </a:extLst>
            </p:cNvPr>
            <p:cNvSpPr txBox="1"/>
            <p:nvPr/>
          </p:nvSpPr>
          <p:spPr>
            <a:xfrm rot="21250680">
              <a:off x="5615927" y="4181878"/>
              <a:ext cx="18497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600" b="0" dirty="0">
                  <a:solidFill>
                    <a:srgbClr val="FF0000"/>
                  </a:solidFill>
                  <a:latin typeface="Ink Free" panose="020F0502020204030204" pitchFamily="34" charset="0"/>
                </a:rPr>
                <a:t>Big, but still &lt;5% of hardware spend</a:t>
              </a:r>
            </a:p>
          </p:txBody>
        </p:sp>
        <p:sp>
          <p:nvSpPr>
            <p:cNvPr id="18" name="Cloud 17">
              <a:extLst>
                <a:ext uri="{FF2B5EF4-FFF2-40B4-BE49-F238E27FC236}">
                  <a16:creationId xmlns:a16="http://schemas.microsoft.com/office/drawing/2014/main" id="{0D39B6F7-95FA-1B6E-7A23-5C9CEA10DD54}"/>
                </a:ext>
              </a:extLst>
            </p:cNvPr>
            <p:cNvSpPr/>
            <p:nvPr/>
          </p:nvSpPr>
          <p:spPr bwMode="auto">
            <a:xfrm>
              <a:off x="5465747" y="4105126"/>
              <a:ext cx="2099352" cy="894235"/>
            </a:xfrm>
            <a:prstGeom prst="cloud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Trebuchet MS" pitchFamily="-108" charset="0"/>
                <a:ea typeface="Arial" pitchFamily="-108" charset="0"/>
                <a:cs typeface="Arial" pitchFamily="-108" charset="0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7FDC188-2468-4179-9E68-3A69D5A1FAC6}"/>
                </a:ext>
              </a:extLst>
            </p:cNvPr>
            <p:cNvSpPr/>
            <p:nvPr/>
          </p:nvSpPr>
          <p:spPr bwMode="auto">
            <a:xfrm>
              <a:off x="6229094" y="3681095"/>
              <a:ext cx="685800" cy="433872"/>
            </a:xfrm>
            <a:custGeom>
              <a:avLst/>
              <a:gdLst>
                <a:gd name="connsiteX0" fmla="*/ 0 w 584200"/>
                <a:gd name="connsiteY0" fmla="*/ 313266 h 313266"/>
                <a:gd name="connsiteX1" fmla="*/ 127000 w 584200"/>
                <a:gd name="connsiteY1" fmla="*/ 118533 h 313266"/>
                <a:gd name="connsiteX2" fmla="*/ 127000 w 584200"/>
                <a:gd name="connsiteY2" fmla="*/ 118533 h 313266"/>
                <a:gd name="connsiteX3" fmla="*/ 414866 w 584200"/>
                <a:gd name="connsiteY3" fmla="*/ 237066 h 313266"/>
                <a:gd name="connsiteX4" fmla="*/ 584200 w 584200"/>
                <a:gd name="connsiteY4" fmla="*/ 0 h 313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200" h="313266">
                  <a:moveTo>
                    <a:pt x="0" y="313266"/>
                  </a:moveTo>
                  <a:lnTo>
                    <a:pt x="127000" y="118533"/>
                  </a:lnTo>
                  <a:lnTo>
                    <a:pt x="127000" y="118533"/>
                  </a:lnTo>
                  <a:cubicBezTo>
                    <a:pt x="174978" y="138288"/>
                    <a:pt x="338666" y="256821"/>
                    <a:pt x="414866" y="237066"/>
                  </a:cubicBezTo>
                  <a:cubicBezTo>
                    <a:pt x="491066" y="217310"/>
                    <a:pt x="537633" y="108655"/>
                    <a:pt x="584200" y="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84A0636-1629-CEB9-428D-634D525F5B1E}"/>
              </a:ext>
            </a:extLst>
          </p:cNvPr>
          <p:cNvGrpSpPr/>
          <p:nvPr/>
        </p:nvGrpSpPr>
        <p:grpSpPr>
          <a:xfrm>
            <a:off x="1574445" y="2458268"/>
            <a:ext cx="6071119" cy="1288193"/>
            <a:chOff x="1574445" y="2458268"/>
            <a:chExt cx="6071119" cy="128819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156B84-6354-DF8C-3D01-84B848CAF9C1}"/>
                </a:ext>
              </a:extLst>
            </p:cNvPr>
            <p:cNvSpPr txBox="1"/>
            <p:nvPr/>
          </p:nvSpPr>
          <p:spPr>
            <a:xfrm rot="21066051">
              <a:off x="1574445" y="3407907"/>
              <a:ext cx="60711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600" b="0" dirty="0">
                  <a:solidFill>
                    <a:srgbClr val="FF0000"/>
                  </a:solidFill>
                  <a:latin typeface="Ink Free" panose="020F0502020204030204" pitchFamily="34" charset="0"/>
                </a:rPr>
                <a:t>Yearly offsetting cost = 493 * 0.519tonnes * £7.75 = £1983  !!</a:t>
              </a: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2560E269-42B0-50A3-03A5-20B213D1C131}"/>
                </a:ext>
              </a:extLst>
            </p:cNvPr>
            <p:cNvSpPr/>
            <p:nvPr/>
          </p:nvSpPr>
          <p:spPr bwMode="auto">
            <a:xfrm>
              <a:off x="3874792" y="2458268"/>
              <a:ext cx="1364435" cy="1066800"/>
            </a:xfrm>
            <a:custGeom>
              <a:avLst/>
              <a:gdLst>
                <a:gd name="connsiteX0" fmla="*/ 1338301 w 1364435"/>
                <a:gd name="connsiteY0" fmla="*/ 0 h 1066800"/>
                <a:gd name="connsiteX1" fmla="*/ 1363701 w 1364435"/>
                <a:gd name="connsiteY1" fmla="*/ 118533 h 1066800"/>
                <a:gd name="connsiteX2" fmla="*/ 1312901 w 1364435"/>
                <a:gd name="connsiteY2" fmla="*/ 237066 h 1066800"/>
                <a:gd name="connsiteX3" fmla="*/ 1092767 w 1364435"/>
                <a:gd name="connsiteY3" fmla="*/ 347133 h 1066800"/>
                <a:gd name="connsiteX4" fmla="*/ 762567 w 1364435"/>
                <a:gd name="connsiteY4" fmla="*/ 397933 h 1066800"/>
                <a:gd name="connsiteX5" fmla="*/ 305367 w 1364435"/>
                <a:gd name="connsiteY5" fmla="*/ 406400 h 1066800"/>
                <a:gd name="connsiteX6" fmla="*/ 76767 w 1364435"/>
                <a:gd name="connsiteY6" fmla="*/ 491066 h 1066800"/>
                <a:gd name="connsiteX7" fmla="*/ 567 w 1364435"/>
                <a:gd name="connsiteY7" fmla="*/ 685800 h 1066800"/>
                <a:gd name="connsiteX8" fmla="*/ 42901 w 1364435"/>
                <a:gd name="connsiteY8" fmla="*/ 922866 h 1066800"/>
                <a:gd name="connsiteX9" fmla="*/ 59834 w 1364435"/>
                <a:gd name="connsiteY9" fmla="*/ 106680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4435" h="1066800">
                  <a:moveTo>
                    <a:pt x="1338301" y="0"/>
                  </a:moveTo>
                  <a:cubicBezTo>
                    <a:pt x="1353117" y="39511"/>
                    <a:pt x="1367934" y="79022"/>
                    <a:pt x="1363701" y="118533"/>
                  </a:cubicBezTo>
                  <a:cubicBezTo>
                    <a:pt x="1359468" y="158044"/>
                    <a:pt x="1358057" y="198966"/>
                    <a:pt x="1312901" y="237066"/>
                  </a:cubicBezTo>
                  <a:cubicBezTo>
                    <a:pt x="1267745" y="275166"/>
                    <a:pt x="1184489" y="320322"/>
                    <a:pt x="1092767" y="347133"/>
                  </a:cubicBezTo>
                  <a:cubicBezTo>
                    <a:pt x="1001045" y="373944"/>
                    <a:pt x="893800" y="388055"/>
                    <a:pt x="762567" y="397933"/>
                  </a:cubicBezTo>
                  <a:cubicBezTo>
                    <a:pt x="631334" y="407811"/>
                    <a:pt x="419667" y="390878"/>
                    <a:pt x="305367" y="406400"/>
                  </a:cubicBezTo>
                  <a:cubicBezTo>
                    <a:pt x="191067" y="421922"/>
                    <a:pt x="127567" y="444499"/>
                    <a:pt x="76767" y="491066"/>
                  </a:cubicBezTo>
                  <a:cubicBezTo>
                    <a:pt x="25967" y="537633"/>
                    <a:pt x="6211" y="613833"/>
                    <a:pt x="567" y="685800"/>
                  </a:cubicBezTo>
                  <a:cubicBezTo>
                    <a:pt x="-5077" y="757767"/>
                    <a:pt x="33023" y="859366"/>
                    <a:pt x="42901" y="922866"/>
                  </a:cubicBezTo>
                  <a:cubicBezTo>
                    <a:pt x="52779" y="986366"/>
                    <a:pt x="56306" y="1026583"/>
                    <a:pt x="59834" y="106680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7B7D128-D8F3-49F9-AC5B-1EBCDD34CD8A}"/>
              </a:ext>
            </a:extLst>
          </p:cNvPr>
          <p:cNvSpPr txBox="1"/>
          <p:nvPr/>
        </p:nvSpPr>
        <p:spPr>
          <a:xfrm>
            <a:off x="244058" y="5729248"/>
            <a:ext cx="88984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Of course, it </a:t>
            </a:r>
            <a:r>
              <a:rPr lang="en-GB" sz="1800" b="0" i="1" dirty="0">
                <a:solidFill>
                  <a:srgbClr val="000090"/>
                </a:solidFill>
                <a:latin typeface="Bierstadt Display" panose="020B0004020202020204" pitchFamily="34" charset="0"/>
              </a:rPr>
              <a:t>is</a:t>
            </a: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 better not to produce CO2e in the first place, but carbon-capture has merit. (Offsetting may have a place, but only when we get the problem down to a manageable level).</a:t>
            </a:r>
          </a:p>
        </p:txBody>
      </p:sp>
    </p:spTree>
    <p:extLst>
      <p:ext uri="{BB962C8B-B14F-4D97-AF65-F5344CB8AC3E}">
        <p14:creationId xmlns:p14="http://schemas.microsoft.com/office/powerpoint/2010/main" val="98339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6D1CD-86F2-031B-BD52-FB08A3160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Small Steps - </a:t>
            </a:r>
            <a:r>
              <a:rPr lang="en-GB" dirty="0" err="1"/>
              <a:t>Heata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F7B5723-2AAC-2B28-6C41-54A2371F54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450" y="1507134"/>
            <a:ext cx="4626205" cy="2972765"/>
          </a:xfrm>
          <a:effectLst>
            <a:outerShdw blurRad="177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2A927-6483-8302-C787-4C193F34E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David Britton, University of Glasgow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AF627-8FC8-09D7-16D9-3762A3A4D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UK HEP Forum, Nov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1B5568-7F62-447E-22C7-237B0F69E808}"/>
              </a:ext>
            </a:extLst>
          </p:cNvPr>
          <p:cNvSpPr txBox="1"/>
          <p:nvPr/>
        </p:nvSpPr>
        <p:spPr>
          <a:xfrm>
            <a:off x="5458696" y="1507134"/>
            <a:ext cx="325704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Heating water in social housing with NA62 simulations.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383DA2E-A7C9-64B0-D2AB-DD01F32EA385}"/>
              </a:ext>
            </a:extLst>
          </p:cNvPr>
          <p:cNvGrpSpPr/>
          <p:nvPr/>
        </p:nvGrpSpPr>
        <p:grpSpPr>
          <a:xfrm>
            <a:off x="255098" y="2437575"/>
            <a:ext cx="8888902" cy="4102112"/>
            <a:chOff x="255098" y="2437575"/>
            <a:chExt cx="8888902" cy="41021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1A4045A-DB87-94D8-4A58-1FA67BCDA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0045" y="2437575"/>
              <a:ext cx="4443955" cy="410211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38CB5B-1D18-0E7F-1A10-6D5C30ECFE3B}"/>
                </a:ext>
              </a:extLst>
            </p:cNvPr>
            <p:cNvSpPr txBox="1"/>
            <p:nvPr/>
          </p:nvSpPr>
          <p:spPr>
            <a:xfrm>
              <a:off x="255098" y="5140091"/>
              <a:ext cx="4085409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90"/>
                  </a:solidFill>
                  <a:latin typeface="Bierstadt Display" panose="020B0004020202020204" pitchFamily="34" charset="0"/>
                </a:rPr>
                <a:t>Joint Glasgow-Imperial project to submit from the DIRAC service at IC to the </a:t>
              </a:r>
              <a:r>
                <a:rPr lang="en-GB" sz="1800" b="0" dirty="0" err="1">
                  <a:solidFill>
                    <a:srgbClr val="000090"/>
                  </a:solidFill>
                  <a:latin typeface="Bierstadt Display" panose="020B0004020202020204" pitchFamily="34" charset="0"/>
                </a:rPr>
                <a:t>Heata</a:t>
              </a:r>
              <a:r>
                <a:rPr lang="en-GB" sz="1800" b="0" dirty="0">
                  <a:solidFill>
                    <a:srgbClr val="000090"/>
                  </a:solidFill>
                  <a:latin typeface="Bierstadt Display" panose="020B0004020202020204" pitchFamily="34" charset="0"/>
                </a:rPr>
                <a:t> Cloud as part of the Glasgow NA62 Grid production system.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496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32ECA-5213-C04E-2F6A-4FBF42E55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21FC4-90A5-C7AD-F84E-28D9A410E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David Britton, University of Glasgow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5F399-CB3B-D038-9622-D5BD23362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UK HEP Forum, Nov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138C31-BCFB-6EF5-72A0-BB29C61B2AEB}"/>
              </a:ext>
            </a:extLst>
          </p:cNvPr>
          <p:cNvSpPr txBox="1"/>
          <p:nvPr/>
        </p:nvSpPr>
        <p:spPr>
          <a:xfrm>
            <a:off x="4526515" y="1422926"/>
            <a:ext cx="4678845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800" b="0" i="1" dirty="0">
                <a:solidFill>
                  <a:srgbClr val="000090"/>
                </a:solidFill>
                <a:latin typeface="Bierstadt Display" panose="020B0004020202020204" pitchFamily="34" charset="0"/>
              </a:rPr>
              <a:t>Greening the Grid?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 Many things will need to contribute to the journey to NetZero including: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Better software,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more efficient hardware,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improved facilities,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 and refined operational strategies.</a:t>
            </a:r>
            <a:endParaRPr lang="en-GB" sz="600" b="0" dirty="0">
              <a:solidFill>
                <a:srgbClr val="000090"/>
              </a:solidFill>
              <a:latin typeface="Bierstadt Display" panose="020B00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We need to fully explore the compromises between Costs, Carbon, and Capacity to optimise our strategies.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There is a lot we can do; are doing; and need to do; but most of it doesn’t come for free.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Money should be spent where it does the most good.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We still need to deliver the physics.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800" b="0" dirty="0">
              <a:solidFill>
                <a:srgbClr val="000090"/>
              </a:solidFill>
              <a:latin typeface="Bierstadt Display" panose="020B0004020202020204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B99AE26-F6D4-D821-780E-8172A487C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4226" y="1782636"/>
            <a:ext cx="4569360" cy="3927474"/>
          </a:xfrm>
        </p:spPr>
      </p:pic>
    </p:spTree>
    <p:extLst>
      <p:ext uri="{BB962C8B-B14F-4D97-AF65-F5344CB8AC3E}">
        <p14:creationId xmlns:p14="http://schemas.microsoft.com/office/powerpoint/2010/main" val="373100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56B3C-A160-7823-FB6C-83B70F3B1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Volume of Compute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D8C14-F994-A92E-7A5C-5DAC43F71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David Britton, University of Glasgow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A03AD-83B8-9FBD-E7B2-31C45A0C0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UK HEP Forum, Nov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59E51A-FAFF-A77B-0CFA-06159749C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90" y="1384032"/>
            <a:ext cx="4026753" cy="2223667"/>
          </a:xfrm>
          <a:prstGeom prst="rect">
            <a:avLst/>
          </a:prstGeom>
          <a:effectLst>
            <a:outerShdw blurRad="177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B658BA-D56A-6081-4234-3E2DC8E8F766}"/>
              </a:ext>
            </a:extLst>
          </p:cNvPr>
          <p:cNvSpPr txBox="1"/>
          <p:nvPr/>
        </p:nvSpPr>
        <p:spPr>
          <a:xfrm rot="17447151">
            <a:off x="2265224" y="1947237"/>
            <a:ext cx="7809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0" i="1" dirty="0">
                <a:solidFill>
                  <a:srgbClr val="C00000"/>
                </a:solidFill>
                <a:latin typeface="Bierstadt Display" panose="020B0004020202020204" pitchFamily="34" charset="0"/>
              </a:rPr>
              <a:t>2026-2030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913C18-D19C-5631-242C-3206D3B51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118" y="3829681"/>
            <a:ext cx="4107725" cy="2650711"/>
          </a:xfrm>
          <a:prstGeom prst="rect">
            <a:avLst/>
          </a:prstGeom>
          <a:effectLst>
            <a:outerShdw blurRad="177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93216D-FE5F-1019-A5E9-FEF288560B34}"/>
              </a:ext>
            </a:extLst>
          </p:cNvPr>
          <p:cNvSpPr txBox="1"/>
          <p:nvPr/>
        </p:nvSpPr>
        <p:spPr>
          <a:xfrm>
            <a:off x="2031374" y="5149507"/>
            <a:ext cx="7809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0" i="1" dirty="0">
                <a:solidFill>
                  <a:srgbClr val="C00000"/>
                </a:solidFill>
                <a:latin typeface="Bierstadt Display" panose="020B0004020202020204" pitchFamily="34" charset="0"/>
              </a:rPr>
              <a:t>2026-2030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6101E3-AF14-B5D9-1D89-F1B38263D59F}"/>
              </a:ext>
            </a:extLst>
          </p:cNvPr>
          <p:cNvSpPr txBox="1"/>
          <p:nvPr/>
        </p:nvSpPr>
        <p:spPr>
          <a:xfrm>
            <a:off x="2724872" y="4243373"/>
            <a:ext cx="7809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0" i="1" dirty="0">
                <a:solidFill>
                  <a:srgbClr val="C00000"/>
                </a:solidFill>
                <a:latin typeface="Bierstadt Display" panose="020B0004020202020204" pitchFamily="34" charset="0"/>
              </a:rPr>
              <a:t>2030-2034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DCF3E3-E1F4-C346-35DA-46B77CF25CD7}"/>
              </a:ext>
            </a:extLst>
          </p:cNvPr>
          <p:cNvSpPr txBox="1"/>
          <p:nvPr/>
        </p:nvSpPr>
        <p:spPr>
          <a:xfrm>
            <a:off x="5011738" y="1547282"/>
            <a:ext cx="4106862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The LHC volume of compute (and storage) will at ~ double by 2030’s.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DUNE will ramp-up on same timescale.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Other PPAN science running on the Grid will continue to grow.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DBE6879-2BD0-5D58-3938-A2CF08622A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7138" y="3845304"/>
            <a:ext cx="3881159" cy="25655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2FE0174-794E-C3AA-4F39-EDE5FADD09DF}"/>
              </a:ext>
            </a:extLst>
          </p:cNvPr>
          <p:cNvSpPr txBox="1"/>
          <p:nvPr/>
        </p:nvSpPr>
        <p:spPr>
          <a:xfrm>
            <a:off x="5965443" y="3568305"/>
            <a:ext cx="185178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b="0" i="1" dirty="0">
                <a:solidFill>
                  <a:schemeClr val="tx1"/>
                </a:solidFill>
                <a:latin typeface="Bierstadt Display" panose="020B0004020202020204" pitchFamily="34" charset="0"/>
              </a:rPr>
              <a:t>Experiments using the Grid</a:t>
            </a:r>
          </a:p>
        </p:txBody>
      </p:sp>
    </p:spTree>
    <p:extLst>
      <p:ext uri="{BB962C8B-B14F-4D97-AF65-F5344CB8AC3E}">
        <p14:creationId xmlns:p14="http://schemas.microsoft.com/office/powerpoint/2010/main" val="1598219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09144-096D-23CF-72E1-FC4134090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Software Improvements</a:t>
            </a:r>
            <a:br>
              <a:rPr lang="en-GB" dirty="0"/>
            </a:br>
            <a:r>
              <a:rPr lang="en-GB" sz="1800" dirty="0"/>
              <a:t>(Why we need UK Swift-HEP)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7048A1E-DA8E-395D-318F-618EC1FD2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35327" y="3543301"/>
            <a:ext cx="4200442" cy="2976294"/>
          </a:xfrm>
          <a:effectLst>
            <a:outerShdw blurRad="177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04B54-2CDB-DE76-2F03-D0D7F87A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David Britton, University of Glasgow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5DFF5-FAAD-F746-7011-E3E19B22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UK HEP Forum, Nov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BF4557-1E83-BEB2-5B95-A66DAB75B2AA}"/>
              </a:ext>
            </a:extLst>
          </p:cNvPr>
          <p:cNvSpPr txBox="1"/>
          <p:nvPr/>
        </p:nvSpPr>
        <p:spPr>
          <a:xfrm>
            <a:off x="4650525" y="1580073"/>
            <a:ext cx="4430826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2022: Dedicated profiling of </a:t>
            </a:r>
            <a:r>
              <a:rPr lang="en-GB" sz="1800" b="0" dirty="0" err="1">
                <a:solidFill>
                  <a:srgbClr val="000090"/>
                </a:solidFill>
                <a:latin typeface="Bierstadt Display" panose="020B0004020202020204" pitchFamily="34" charset="0"/>
              </a:rPr>
              <a:t>EvGen</a:t>
            </a: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 stage has reduced computing cost of CPU-based multi-leg event generation by factor 40x–80x.</a:t>
            </a:r>
          </a:p>
          <a:p>
            <a:endParaRPr lang="en-GB" sz="600" b="0" dirty="0">
              <a:solidFill>
                <a:srgbClr val="000090"/>
              </a:solidFill>
              <a:latin typeface="Bierstadt Display" panose="020B0004020202020204" pitchFamily="34" charset="0"/>
            </a:endParaRPr>
          </a:p>
          <a:p>
            <a:r>
              <a:rPr lang="en-GB" sz="1000" b="0" dirty="0">
                <a:solidFill>
                  <a:srgbClr val="14B688"/>
                </a:solidFill>
                <a:latin typeface="Bierstadt Display" panose="020B0004020202020204" pitchFamily="34" charset="0"/>
                <a:ea typeface="+mn-ea"/>
                <a:cs typeface="+mn-cs"/>
                <a:hlinkClick r:id="rId4"/>
              </a:rPr>
              <a:t>https://arxiv.org/abs/2209.00843</a:t>
            </a:r>
            <a:endParaRPr lang="en-GB" sz="1000" b="0" dirty="0">
              <a:solidFill>
                <a:srgbClr val="14B688"/>
              </a:solidFill>
              <a:latin typeface="Bierstadt Display" panose="020B0004020202020204" pitchFamily="34" charset="0"/>
              <a:ea typeface="+mn-ea"/>
              <a:cs typeface="+mn-cs"/>
            </a:endParaRPr>
          </a:p>
          <a:p>
            <a:endParaRPr lang="en-GB" sz="600" b="0" u="sng" dirty="0">
              <a:solidFill>
                <a:srgbClr val="14B688"/>
              </a:solidFill>
              <a:latin typeface="Bierstadt Display" panose="020B0004020202020204" pitchFamily="34" charset="0"/>
              <a:ea typeface="+mn-ea"/>
              <a:cs typeface="+mn-cs"/>
            </a:endParaRPr>
          </a:p>
          <a:p>
            <a:r>
              <a:rPr lang="en-GB" sz="1000" b="0" u="sng" dirty="0">
                <a:solidFill>
                  <a:srgbClr val="14B688"/>
                </a:solidFill>
                <a:latin typeface="Bierstadt Display" panose="020B0004020202020204" pitchFamily="34" charset="0"/>
                <a:ea typeface="+mn-ea"/>
                <a:cs typeface="+mn-cs"/>
              </a:rPr>
              <a:t>https://</a:t>
            </a:r>
            <a:r>
              <a:rPr lang="en-GB" sz="1000" b="0" u="sng" dirty="0" err="1">
                <a:solidFill>
                  <a:srgbClr val="14B688"/>
                </a:solidFill>
                <a:latin typeface="Bierstadt Display" panose="020B0004020202020204" pitchFamily="34" charset="0"/>
                <a:ea typeface="+mn-ea"/>
                <a:cs typeface="+mn-cs"/>
              </a:rPr>
              <a:t>indico.cern.ch</a:t>
            </a:r>
            <a:r>
              <a:rPr lang="en-GB" sz="1000" b="0" u="sng" dirty="0">
                <a:solidFill>
                  <a:srgbClr val="14B688"/>
                </a:solidFill>
                <a:latin typeface="Bierstadt Display" panose="020B0004020202020204" pitchFamily="34" charset="0"/>
                <a:ea typeface="+mn-ea"/>
                <a:cs typeface="+mn-cs"/>
              </a:rPr>
              <a:t>/event/1466097/contributions/6216468/attachments/2965443/5217083/</a:t>
            </a:r>
            <a:r>
              <a:rPr lang="en-GB" sz="1000" b="0" u="sng" dirty="0" err="1">
                <a:solidFill>
                  <a:srgbClr val="14B688"/>
                </a:solidFill>
                <a:latin typeface="Bierstadt Display" panose="020B0004020202020204" pitchFamily="34" charset="0"/>
                <a:ea typeface="+mn-ea"/>
                <a:cs typeface="+mn-cs"/>
              </a:rPr>
              <a:t>cg_swifthep_warwick.pdf</a:t>
            </a:r>
            <a:endParaRPr lang="en-GB" sz="1000" b="0" u="sng" dirty="0">
              <a:solidFill>
                <a:srgbClr val="14B688"/>
              </a:solidFill>
              <a:latin typeface="Bierstadt Display" panose="020B0004020202020204" pitchFamily="34" charset="0"/>
              <a:ea typeface="+mn-ea"/>
              <a:cs typeface="+mn-cs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C767B5E-9B79-E5E7-6F79-95426490F743}"/>
              </a:ext>
            </a:extLst>
          </p:cNvPr>
          <p:cNvGrpSpPr/>
          <p:nvPr/>
        </p:nvGrpSpPr>
        <p:grpSpPr>
          <a:xfrm>
            <a:off x="208232" y="1695997"/>
            <a:ext cx="4087322" cy="1455461"/>
            <a:chOff x="208231" y="1410518"/>
            <a:chExt cx="4301761" cy="1531821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AC737872-F467-F0FB-AF6E-BA793817CDEC}"/>
                </a:ext>
              </a:extLst>
            </p:cNvPr>
            <p:cNvSpPr/>
            <p:nvPr/>
          </p:nvSpPr>
          <p:spPr bwMode="auto">
            <a:xfrm>
              <a:off x="208231" y="1703865"/>
              <a:ext cx="616688" cy="356454"/>
            </a:xfrm>
            <a:prstGeom prst="roundRect">
              <a:avLst/>
            </a:prstGeom>
            <a:solidFill>
              <a:srgbClr val="5656D7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" tIns="36000" rIns="18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0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EvGen</a:t>
              </a:r>
              <a:endParaRPr kumimoji="0" lang="en-GB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-108" charset="0"/>
                <a:ea typeface="Arial" pitchFamily="-108" charset="0"/>
                <a:cs typeface="Arial" pitchFamily="-108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454C93C-011F-93C2-0A42-B601CAF2D097}"/>
                </a:ext>
              </a:extLst>
            </p:cNvPr>
            <p:cNvSpPr/>
            <p:nvPr/>
          </p:nvSpPr>
          <p:spPr bwMode="auto">
            <a:xfrm>
              <a:off x="208231" y="2585885"/>
              <a:ext cx="616688" cy="356454"/>
            </a:xfrm>
            <a:prstGeom prst="roundRect">
              <a:avLst/>
            </a:prstGeom>
            <a:solidFill>
              <a:srgbClr val="FFFDBA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" tIns="36000" rIns="18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000" b="0" dirty="0">
                  <a:solidFill>
                    <a:schemeClr val="tx1"/>
                  </a:solidFill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p-p</a:t>
              </a:r>
              <a:r>
                <a:rPr kumimoji="0" lang="en-GB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/HI Data</a:t>
              </a:r>
              <a:endParaRPr kumimoji="0" lang="en-GB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-108" charset="0"/>
                <a:ea typeface="Arial" pitchFamily="-108" charset="0"/>
                <a:cs typeface="Arial" pitchFamily="-108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3813270-6380-BA51-C016-03A9A3F1040A}"/>
                </a:ext>
              </a:extLst>
            </p:cNvPr>
            <p:cNvGrpSpPr/>
            <p:nvPr/>
          </p:nvGrpSpPr>
          <p:grpSpPr>
            <a:xfrm>
              <a:off x="1221867" y="1415763"/>
              <a:ext cx="616688" cy="932658"/>
              <a:chOff x="1253766" y="1415763"/>
              <a:chExt cx="616688" cy="932658"/>
            </a:xfrm>
          </p:grpSpPr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0E5CC5EC-9E6F-2DBE-608E-91F776EBC810}"/>
                  </a:ext>
                </a:extLst>
              </p:cNvPr>
              <p:cNvSpPr/>
              <p:nvPr/>
            </p:nvSpPr>
            <p:spPr bwMode="auto">
              <a:xfrm>
                <a:off x="1253766" y="1415763"/>
                <a:ext cx="616688" cy="356454"/>
              </a:xfrm>
              <a:prstGeom prst="roundRect">
                <a:avLst/>
              </a:prstGeom>
              <a:solidFill>
                <a:srgbClr val="35BDBE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000" tIns="36000" rIns="18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0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Full Sim</a:t>
                </a:r>
                <a:endParaRPr kumimoji="0" lang="en-GB" sz="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endParaRPr>
              </a:p>
            </p:txBody>
          </p:sp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EBE116AA-7056-3278-D9FB-51A5AE7E1606}"/>
                  </a:ext>
                </a:extLst>
              </p:cNvPr>
              <p:cNvSpPr/>
              <p:nvPr/>
            </p:nvSpPr>
            <p:spPr bwMode="auto">
              <a:xfrm>
                <a:off x="1253766" y="1991967"/>
                <a:ext cx="616688" cy="356454"/>
              </a:xfrm>
              <a:prstGeom prst="roundRect">
                <a:avLst/>
              </a:prstGeom>
              <a:solidFill>
                <a:srgbClr val="5DBE5D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000" tIns="36000" rIns="18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0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Fast Sim</a:t>
                </a:r>
                <a:endParaRPr kumimoji="0" lang="en-GB" sz="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29443F9-C419-F7FD-D986-27CD097A1E4C}"/>
                </a:ext>
              </a:extLst>
            </p:cNvPr>
            <p:cNvGrpSpPr/>
            <p:nvPr/>
          </p:nvGrpSpPr>
          <p:grpSpPr>
            <a:xfrm>
              <a:off x="2170830" y="1410518"/>
              <a:ext cx="616688" cy="930859"/>
              <a:chOff x="2266527" y="1410518"/>
              <a:chExt cx="616688" cy="930859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A0BE5C7C-477D-480C-C92C-E57E0CB8507F}"/>
                  </a:ext>
                </a:extLst>
              </p:cNvPr>
              <p:cNvSpPr/>
              <p:nvPr/>
            </p:nvSpPr>
            <p:spPr bwMode="auto">
              <a:xfrm>
                <a:off x="2266527" y="1410518"/>
                <a:ext cx="616688" cy="356454"/>
              </a:xfrm>
              <a:prstGeom prst="roundRect">
                <a:avLst/>
              </a:prstGeom>
              <a:solidFill>
                <a:srgbClr val="FFAE35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000" tIns="36000" rIns="18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0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Full </a:t>
                </a:r>
                <a:r>
                  <a:rPr kumimoji="0" lang="en-GB" sz="10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reco</a:t>
                </a:r>
                <a:endParaRPr kumimoji="0" lang="en-GB" sz="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endParaRPr>
              </a:p>
            </p:txBody>
          </p:sp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5B3FFA6F-588E-983F-1A12-BAB2779B933D}"/>
                  </a:ext>
                </a:extLst>
              </p:cNvPr>
              <p:cNvSpPr/>
              <p:nvPr/>
            </p:nvSpPr>
            <p:spPr bwMode="auto">
              <a:xfrm>
                <a:off x="2266527" y="1984923"/>
                <a:ext cx="616688" cy="356454"/>
              </a:xfrm>
              <a:prstGeom prst="roundRect">
                <a:avLst/>
              </a:prstGeom>
              <a:solidFill>
                <a:srgbClr val="D451FF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000" tIns="36000" rIns="18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0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Fast </a:t>
                </a:r>
                <a:r>
                  <a:rPr lang="en-GB" sz="1000" b="0" dirty="0" err="1">
                    <a:solidFill>
                      <a:schemeClr val="bg1"/>
                    </a:solidFill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r</a:t>
                </a:r>
                <a:r>
                  <a:rPr kumimoji="0" lang="en-GB" sz="10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eco</a:t>
                </a:r>
                <a:endParaRPr kumimoji="0" lang="en-GB" sz="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endParaRPr>
              </a:p>
            </p:txBody>
          </p:sp>
        </p:grp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AE46185C-D63E-13E9-9452-C852D728B0D3}"/>
                </a:ext>
              </a:extLst>
            </p:cNvPr>
            <p:cNvSpPr/>
            <p:nvPr/>
          </p:nvSpPr>
          <p:spPr bwMode="auto">
            <a:xfrm>
              <a:off x="2170830" y="2585885"/>
              <a:ext cx="616688" cy="356454"/>
            </a:xfrm>
            <a:prstGeom prst="roundRect">
              <a:avLst/>
            </a:prstGeom>
            <a:solidFill>
              <a:srgbClr val="0A80C4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" tIns="36000" rIns="18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Data Proc</a:t>
              </a:r>
              <a:endParaRPr kumimoji="0" lang="en-GB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-108" charset="0"/>
                <a:ea typeface="Arial" pitchFamily="-108" charset="0"/>
                <a:cs typeface="Arial" pitchFamily="-108" charset="0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5E50156-6926-48F9-6D1D-8E1CDC173C34}"/>
                </a:ext>
              </a:extLst>
            </p:cNvPr>
            <p:cNvSpPr/>
            <p:nvPr/>
          </p:nvSpPr>
          <p:spPr bwMode="auto">
            <a:xfrm>
              <a:off x="3169674" y="1657674"/>
              <a:ext cx="616688" cy="356454"/>
            </a:xfrm>
            <a:prstGeom prst="roundRect">
              <a:avLst/>
            </a:prstGeom>
            <a:solidFill>
              <a:srgbClr val="7C7C7C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" tIns="36000" rIns="18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MC   </a:t>
              </a:r>
              <a:r>
                <a:rPr kumimoji="0" lang="en-GB" sz="10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Deriv</a:t>
              </a:r>
              <a:endParaRPr kumimoji="0" lang="en-GB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-108" charset="0"/>
                <a:ea typeface="Arial" pitchFamily="-108" charset="0"/>
                <a:cs typeface="Arial" pitchFamily="-108" charset="0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25E3F55E-251B-A640-9A97-CAF05FAC97C3}"/>
                </a:ext>
              </a:extLst>
            </p:cNvPr>
            <p:cNvSpPr/>
            <p:nvPr/>
          </p:nvSpPr>
          <p:spPr bwMode="auto">
            <a:xfrm>
              <a:off x="3169674" y="2585885"/>
              <a:ext cx="616688" cy="356454"/>
            </a:xfrm>
            <a:prstGeom prst="roundRect">
              <a:avLst/>
            </a:prstGeom>
            <a:solidFill>
              <a:srgbClr val="9A846D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" tIns="36000" rIns="18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Data </a:t>
              </a:r>
              <a:r>
                <a:rPr kumimoji="0" lang="en-GB" sz="10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Deriv</a:t>
              </a:r>
              <a:endParaRPr kumimoji="0" lang="en-GB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-108" charset="0"/>
                <a:ea typeface="Arial" pitchFamily="-108" charset="0"/>
                <a:cs typeface="Arial" pitchFamily="-108" charset="0"/>
              </a:endParaRPr>
            </a:p>
          </p:txBody>
        </p:sp>
        <p:cxnSp>
          <p:nvCxnSpPr>
            <p:cNvPr id="23" name="Elbow Connector 22">
              <a:extLst>
                <a:ext uri="{FF2B5EF4-FFF2-40B4-BE49-F238E27FC236}">
                  <a16:creationId xmlns:a16="http://schemas.microsoft.com/office/drawing/2014/main" id="{C6334E62-8C67-D0F4-D53C-EABC3CA2251B}"/>
                </a:ext>
              </a:extLst>
            </p:cNvPr>
            <p:cNvCxnSpPr>
              <a:stCxn id="3" idx="3"/>
              <a:endCxn id="8" idx="1"/>
            </p:cNvCxnSpPr>
            <p:nvPr/>
          </p:nvCxnSpPr>
          <p:spPr bwMode="auto">
            <a:xfrm flipV="1">
              <a:off x="824919" y="1593990"/>
              <a:ext cx="396948" cy="288102"/>
            </a:xfrm>
            <a:prstGeom prst="bentConnector3">
              <a:avLst/>
            </a:pr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9E3A95D4-A31E-CF7A-3007-9F30DCEDDC0A}"/>
                </a:ext>
              </a:extLst>
            </p:cNvPr>
            <p:cNvCxnSpPr>
              <a:cxnSpLocks/>
              <a:endCxn id="10" idx="1"/>
            </p:cNvCxnSpPr>
            <p:nvPr/>
          </p:nvCxnSpPr>
          <p:spPr bwMode="auto">
            <a:xfrm>
              <a:off x="782845" y="1882092"/>
              <a:ext cx="439022" cy="288102"/>
            </a:xfrm>
            <a:prstGeom prst="bentConnector3">
              <a:avLst>
                <a:gd name="adj1" fmla="val 54844"/>
              </a:avLst>
            </a:pr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6D12AAF-8304-731B-484D-CA4C37552C54}"/>
                </a:ext>
              </a:extLst>
            </p:cNvPr>
            <p:cNvCxnSpPr>
              <a:stCxn id="6" idx="3"/>
              <a:endCxn id="14" idx="1"/>
            </p:cNvCxnSpPr>
            <p:nvPr/>
          </p:nvCxnSpPr>
          <p:spPr bwMode="auto">
            <a:xfrm>
              <a:off x="824919" y="2764112"/>
              <a:ext cx="1345911" cy="0"/>
            </a:xfrm>
            <a:prstGeom prst="straightConnector1">
              <a:avLst/>
            </a:prstGeom>
            <a:noFill/>
            <a:ln w="222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18695C5-0A63-864B-648E-D866AEEA8557}"/>
                </a:ext>
              </a:extLst>
            </p:cNvPr>
            <p:cNvCxnSpPr>
              <a:cxnSpLocks/>
              <a:stCxn id="14" idx="3"/>
              <a:endCxn id="16" idx="1"/>
            </p:cNvCxnSpPr>
            <p:nvPr/>
          </p:nvCxnSpPr>
          <p:spPr bwMode="auto">
            <a:xfrm>
              <a:off x="2787518" y="2764112"/>
              <a:ext cx="382156" cy="0"/>
            </a:xfrm>
            <a:prstGeom prst="straightConnector1">
              <a:avLst/>
            </a:prstGeom>
            <a:noFill/>
            <a:ln w="222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98AF5057-78A9-1B05-D824-33014758B966}"/>
                </a:ext>
              </a:extLst>
            </p:cNvPr>
            <p:cNvCxnSpPr>
              <a:cxnSpLocks/>
              <a:stCxn id="10" idx="3"/>
              <a:endCxn id="13" idx="1"/>
            </p:cNvCxnSpPr>
            <p:nvPr/>
          </p:nvCxnSpPr>
          <p:spPr bwMode="auto">
            <a:xfrm flipV="1">
              <a:off x="1838555" y="2163150"/>
              <a:ext cx="332275" cy="7044"/>
            </a:xfrm>
            <a:prstGeom prst="straightConnector1">
              <a:avLst/>
            </a:prstGeom>
            <a:noFill/>
            <a:ln w="222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1FEF277-72F9-CEE1-CEAE-6A5F612E3422}"/>
                </a:ext>
              </a:extLst>
            </p:cNvPr>
            <p:cNvCxnSpPr>
              <a:cxnSpLocks/>
              <a:stCxn id="8" idx="3"/>
              <a:endCxn id="11" idx="1"/>
            </p:cNvCxnSpPr>
            <p:nvPr/>
          </p:nvCxnSpPr>
          <p:spPr bwMode="auto">
            <a:xfrm flipV="1">
              <a:off x="1838555" y="1588745"/>
              <a:ext cx="332275" cy="5245"/>
            </a:xfrm>
            <a:prstGeom prst="straightConnector1">
              <a:avLst/>
            </a:prstGeom>
            <a:noFill/>
            <a:ln w="222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6" name="Elbow Connector 45">
              <a:extLst>
                <a:ext uri="{FF2B5EF4-FFF2-40B4-BE49-F238E27FC236}">
                  <a16:creationId xmlns:a16="http://schemas.microsoft.com/office/drawing/2014/main" id="{CECDC2D2-32AD-57F8-A23C-06A93EF74F16}"/>
                </a:ext>
              </a:extLst>
            </p:cNvPr>
            <p:cNvCxnSpPr>
              <a:cxnSpLocks/>
              <a:stCxn id="11" idx="3"/>
              <a:endCxn id="15" idx="1"/>
            </p:cNvCxnSpPr>
            <p:nvPr/>
          </p:nvCxnSpPr>
          <p:spPr bwMode="auto">
            <a:xfrm>
              <a:off x="2787518" y="1588745"/>
              <a:ext cx="382156" cy="247156"/>
            </a:xfrm>
            <a:prstGeom prst="bentConnector3">
              <a:avLst/>
            </a:pr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9" name="Elbow Connector 48">
              <a:extLst>
                <a:ext uri="{FF2B5EF4-FFF2-40B4-BE49-F238E27FC236}">
                  <a16:creationId xmlns:a16="http://schemas.microsoft.com/office/drawing/2014/main" id="{D728C7C7-D293-C8ED-0DEB-1502C3BB381D}"/>
                </a:ext>
              </a:extLst>
            </p:cNvPr>
            <p:cNvCxnSpPr>
              <a:cxnSpLocks/>
              <a:stCxn id="13" idx="3"/>
              <a:endCxn id="15" idx="1"/>
            </p:cNvCxnSpPr>
            <p:nvPr/>
          </p:nvCxnSpPr>
          <p:spPr bwMode="auto">
            <a:xfrm flipV="1">
              <a:off x="2787518" y="1835901"/>
              <a:ext cx="382156" cy="327249"/>
            </a:xfrm>
            <a:prstGeom prst="bentConnector3">
              <a:avLst/>
            </a:pr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/>
              <a:tailEnd type="triangle"/>
            </a:ln>
            <a:effectLst/>
          </p:spPr>
        </p:cxn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7F84A597-7145-E059-8B54-04231A701334}"/>
                </a:ext>
              </a:extLst>
            </p:cNvPr>
            <p:cNvSpPr/>
            <p:nvPr/>
          </p:nvSpPr>
          <p:spPr bwMode="auto">
            <a:xfrm>
              <a:off x="3893304" y="2121779"/>
              <a:ext cx="616688" cy="356454"/>
            </a:xfrm>
            <a:prstGeom prst="roundRect">
              <a:avLst/>
            </a:prstGeom>
            <a:solidFill>
              <a:srgbClr val="E2E2E2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" tIns="36000" rIns="18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Analysis</a:t>
              </a:r>
              <a:endParaRPr kumimoji="0" lang="en-GB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-108" charset="0"/>
                <a:ea typeface="Arial" pitchFamily="-108" charset="0"/>
                <a:cs typeface="Arial" pitchFamily="-108" charset="0"/>
              </a:endParaRPr>
            </a:p>
          </p:txBody>
        </p:sp>
        <p:cxnSp>
          <p:nvCxnSpPr>
            <p:cNvPr id="53" name="Elbow Connector 52">
              <a:extLst>
                <a:ext uri="{FF2B5EF4-FFF2-40B4-BE49-F238E27FC236}">
                  <a16:creationId xmlns:a16="http://schemas.microsoft.com/office/drawing/2014/main" id="{258E4FF5-5A70-7E75-66C5-94B968EF6F1F}"/>
                </a:ext>
              </a:extLst>
            </p:cNvPr>
            <p:cNvCxnSpPr>
              <a:cxnSpLocks/>
              <a:stCxn id="15" idx="3"/>
              <a:endCxn id="52" idx="0"/>
            </p:cNvCxnSpPr>
            <p:nvPr/>
          </p:nvCxnSpPr>
          <p:spPr bwMode="auto">
            <a:xfrm>
              <a:off x="3786362" y="1835901"/>
              <a:ext cx="415286" cy="285878"/>
            </a:xfrm>
            <a:prstGeom prst="bentConnector2">
              <a:avLst/>
            </a:pr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6" name="Elbow Connector 55">
              <a:extLst>
                <a:ext uri="{FF2B5EF4-FFF2-40B4-BE49-F238E27FC236}">
                  <a16:creationId xmlns:a16="http://schemas.microsoft.com/office/drawing/2014/main" id="{B3DF58F8-D479-B18C-52BE-3A4F89C1E356}"/>
                </a:ext>
              </a:extLst>
            </p:cNvPr>
            <p:cNvCxnSpPr>
              <a:cxnSpLocks/>
              <a:stCxn id="16" idx="3"/>
              <a:endCxn id="52" idx="2"/>
            </p:cNvCxnSpPr>
            <p:nvPr/>
          </p:nvCxnSpPr>
          <p:spPr bwMode="auto">
            <a:xfrm flipV="1">
              <a:off x="3786362" y="2478233"/>
              <a:ext cx="415286" cy="285879"/>
            </a:xfrm>
            <a:prstGeom prst="bentConnector2">
              <a:avLst/>
            </a:pr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/>
              <a:tailEnd type="triangle"/>
            </a:ln>
            <a:effectLst/>
          </p:spPr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B4205CDC-8D82-F684-7CCD-DC78E66157A6}"/>
              </a:ext>
            </a:extLst>
          </p:cNvPr>
          <p:cNvSpPr txBox="1"/>
          <p:nvPr/>
        </p:nvSpPr>
        <p:spPr>
          <a:xfrm>
            <a:off x="5390707" y="3774559"/>
            <a:ext cx="96532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0" dirty="0">
                <a:solidFill>
                  <a:schemeClr val="tx1"/>
                </a:solidFill>
                <a:latin typeface="Bierstadt Display" panose="020B0004020202020204" pitchFamily="34" charset="0"/>
              </a:rPr>
              <a:t>pp </a:t>
            </a:r>
            <a:r>
              <a:rPr lang="en-GB" sz="1400" b="0" dirty="0">
                <a:solidFill>
                  <a:schemeClr val="tx1"/>
                </a:solidFill>
                <a:latin typeface="Bierstadt Display" panose="020B0004020202020204" pitchFamily="34" charset="0"/>
                <a:sym typeface="Wingdings" pitchFamily="2" charset="2"/>
              </a:rPr>
              <a:t> e</a:t>
            </a:r>
            <a:r>
              <a:rPr lang="en-GB" sz="1400" b="0" baseline="30000" dirty="0">
                <a:solidFill>
                  <a:schemeClr val="tx1"/>
                </a:solidFill>
                <a:latin typeface="Bierstadt Display" panose="020B0004020202020204" pitchFamily="34" charset="0"/>
                <a:sym typeface="Wingdings" pitchFamily="2" charset="2"/>
              </a:rPr>
              <a:t>+</a:t>
            </a:r>
            <a:r>
              <a:rPr lang="en-GB" sz="1400" b="0" dirty="0">
                <a:solidFill>
                  <a:schemeClr val="tx1"/>
                </a:solidFill>
                <a:latin typeface="Bierstadt Display" panose="020B0004020202020204" pitchFamily="34" charset="0"/>
                <a:sym typeface="Wingdings" pitchFamily="2" charset="2"/>
              </a:rPr>
              <a:t> e</a:t>
            </a:r>
            <a:r>
              <a:rPr lang="en-GB" sz="1400" b="0" baseline="30000" dirty="0">
                <a:solidFill>
                  <a:schemeClr val="tx1"/>
                </a:solidFill>
                <a:latin typeface="Bierstadt Display" panose="020B0004020202020204" pitchFamily="34" charset="0"/>
                <a:sym typeface="Wingdings" pitchFamily="2" charset="2"/>
              </a:rPr>
              <a:t>- </a:t>
            </a:r>
          </a:p>
          <a:p>
            <a:r>
              <a:rPr lang="en-GB" sz="1100" b="0" dirty="0">
                <a:solidFill>
                  <a:schemeClr val="tx1"/>
                </a:solidFill>
                <a:latin typeface="Bierstadt Display" panose="020B0004020202020204" pitchFamily="34" charset="0"/>
                <a:sym typeface="Wingdings" pitchFamily="2" charset="2"/>
              </a:rPr>
              <a:t>(LO+NLO)</a:t>
            </a:r>
            <a:endParaRPr lang="en-GB" sz="1400" b="0" dirty="0">
              <a:solidFill>
                <a:schemeClr val="tx1"/>
              </a:solidFill>
              <a:latin typeface="Bierstadt Display" panose="020B0004020202020204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155C551-5019-A1BB-2098-B232E8CF3170}"/>
              </a:ext>
            </a:extLst>
          </p:cNvPr>
          <p:cNvGrpSpPr/>
          <p:nvPr/>
        </p:nvGrpSpPr>
        <p:grpSpPr>
          <a:xfrm>
            <a:off x="5390707" y="4814883"/>
            <a:ext cx="811441" cy="665242"/>
            <a:chOff x="5401340" y="4846782"/>
            <a:chExt cx="811441" cy="665242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22C4AC7-3F10-E59E-631E-F5E03890BC9D}"/>
                </a:ext>
              </a:extLst>
            </p:cNvPr>
            <p:cNvSpPr txBox="1"/>
            <p:nvPr/>
          </p:nvSpPr>
          <p:spPr>
            <a:xfrm>
              <a:off x="5401340" y="4988804"/>
              <a:ext cx="8114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0" dirty="0">
                  <a:solidFill>
                    <a:schemeClr val="tx1"/>
                  </a:solidFill>
                  <a:latin typeface="Bierstadt Display" panose="020B0004020202020204" pitchFamily="34" charset="0"/>
                </a:rPr>
                <a:t>pp </a:t>
              </a:r>
              <a:r>
                <a:rPr lang="en-GB" sz="1400" b="0" dirty="0">
                  <a:solidFill>
                    <a:schemeClr val="tx1"/>
                  </a:solidFill>
                  <a:latin typeface="Bierstadt Display" panose="020B0004020202020204" pitchFamily="34" charset="0"/>
                  <a:sym typeface="Wingdings" pitchFamily="2" charset="2"/>
                </a:rPr>
                <a:t> t t </a:t>
              </a:r>
            </a:p>
            <a:p>
              <a:r>
                <a:rPr lang="en-GB" sz="1100" b="0" dirty="0">
                  <a:solidFill>
                    <a:schemeClr val="tx1"/>
                  </a:solidFill>
                  <a:latin typeface="Bierstadt Display" panose="020B0004020202020204" pitchFamily="34" charset="0"/>
                  <a:sym typeface="Wingdings" pitchFamily="2" charset="2"/>
                </a:rPr>
                <a:t>(LO+NLO)</a:t>
              </a:r>
              <a:r>
                <a:rPr lang="en-GB" sz="1400" b="0" dirty="0">
                  <a:solidFill>
                    <a:schemeClr val="tx1"/>
                  </a:solidFill>
                  <a:latin typeface="Bierstadt Display" panose="020B0004020202020204" pitchFamily="34" charset="0"/>
                  <a:sym typeface="Wingdings" pitchFamily="2" charset="2"/>
                </a:rPr>
                <a:t> </a:t>
              </a:r>
              <a:endParaRPr lang="en-GB" sz="1400" b="0" dirty="0">
                <a:solidFill>
                  <a:schemeClr val="tx1"/>
                </a:solidFill>
                <a:latin typeface="Bierstadt Display" panose="020B00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9878604-A632-3F55-58AF-AB602D00E4F0}"/>
                </a:ext>
              </a:extLst>
            </p:cNvPr>
            <p:cNvSpPr txBox="1"/>
            <p:nvPr/>
          </p:nvSpPr>
          <p:spPr>
            <a:xfrm>
              <a:off x="5903259" y="4846782"/>
              <a:ext cx="2696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0" dirty="0">
                  <a:solidFill>
                    <a:srgbClr val="000090"/>
                  </a:solidFill>
                </a:rPr>
                <a:t>-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9CE761C7-E04E-11ED-4D5A-B972E6954238}"/>
              </a:ext>
            </a:extLst>
          </p:cNvPr>
          <p:cNvSpPr txBox="1"/>
          <p:nvPr/>
        </p:nvSpPr>
        <p:spPr>
          <a:xfrm>
            <a:off x="5929991" y="5992618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0" dirty="0">
                <a:solidFill>
                  <a:srgbClr val="FF0000"/>
                </a:solidFill>
                <a:latin typeface="Bierstadt Display" panose="020B0004020202020204" pitchFamily="34" charset="0"/>
              </a:rPr>
              <a:t>40x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CC17064-BC97-0145-B043-D619CD8CDD26}"/>
              </a:ext>
            </a:extLst>
          </p:cNvPr>
          <p:cNvCxnSpPr>
            <a:cxnSpLocks/>
          </p:cNvCxnSpPr>
          <p:nvPr/>
        </p:nvCxnSpPr>
        <p:spPr bwMode="auto">
          <a:xfrm>
            <a:off x="6292320" y="6123423"/>
            <a:ext cx="191387" cy="0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triangle"/>
            <a:tailEnd type="none"/>
          </a:ln>
          <a:effectLst/>
        </p:spPr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BC10F49-0FDC-EFE5-4AAC-8F6B1298283D}"/>
              </a:ext>
            </a:extLst>
          </p:cNvPr>
          <p:cNvCxnSpPr>
            <a:cxnSpLocks/>
          </p:cNvCxnSpPr>
          <p:nvPr/>
        </p:nvCxnSpPr>
        <p:spPr bwMode="auto">
          <a:xfrm>
            <a:off x="5766433" y="6123423"/>
            <a:ext cx="191387" cy="0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triangle"/>
            <a:tailEnd type="none"/>
          </a:ln>
          <a:effectLst/>
        </p:spPr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F472725D-B6AB-7D96-A85A-0F925F13D33D}"/>
              </a:ext>
            </a:extLst>
          </p:cNvPr>
          <p:cNvSpPr/>
          <p:nvPr/>
        </p:nvSpPr>
        <p:spPr bwMode="auto">
          <a:xfrm>
            <a:off x="70536" y="1916062"/>
            <a:ext cx="842118" cy="448065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Trebuchet MS" pitchFamily="-108" charset="0"/>
              <a:ea typeface="Arial" pitchFamily="-108" charset="0"/>
              <a:cs typeface="Arial" pitchFamily="-108" charset="0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46B6263-031C-87DF-D882-27C076BB2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32" y="3637932"/>
            <a:ext cx="3774957" cy="2689184"/>
          </a:xfrm>
          <a:prstGeom prst="rect">
            <a:avLst/>
          </a:prstGeom>
          <a:effectLst>
            <a:outerShdw blurRad="177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4256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09144-096D-23CF-72E1-FC4134090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Software Improvements</a:t>
            </a:r>
            <a:br>
              <a:rPr lang="en-GB" dirty="0"/>
            </a:br>
            <a:r>
              <a:rPr lang="en-GB" sz="1800" dirty="0"/>
              <a:t>(Why we need to fund Experiment software)</a:t>
            </a:r>
            <a:endParaRPr lang="en-GB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04B54-2CDB-DE76-2F03-D0D7F87A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David Britton, University of Glasgow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5DFF5-FAAD-F746-7011-E3E19B22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UK HEP Forum, Nov 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C583A3-51CD-43B1-12EF-C097B01C8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32" y="3637932"/>
            <a:ext cx="3774957" cy="2689184"/>
          </a:xfrm>
          <a:prstGeom prst="rect">
            <a:avLst/>
          </a:prstGeom>
          <a:effectLst>
            <a:outerShdw blurRad="177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BF4557-1E83-BEB2-5B95-A66DAB75B2AA}"/>
              </a:ext>
            </a:extLst>
          </p:cNvPr>
          <p:cNvSpPr txBox="1"/>
          <p:nvPr/>
        </p:nvSpPr>
        <p:spPr>
          <a:xfrm>
            <a:off x="4713174" y="2023972"/>
            <a:ext cx="443082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2020-2023: The ATLAS MC-Full(Sim) software has been progressively improved by almost a factor of 2x in speed.</a:t>
            </a:r>
            <a:endParaRPr lang="en-GB" sz="1000" b="0" u="sng" dirty="0">
              <a:solidFill>
                <a:srgbClr val="14B688"/>
              </a:solidFill>
              <a:latin typeface="Bierstadt Display" panose="020B0004020202020204" pitchFamily="34" charset="0"/>
              <a:ea typeface="+mn-ea"/>
              <a:cs typeface="+mn-cs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C767B5E-9B79-E5E7-6F79-95426490F743}"/>
              </a:ext>
            </a:extLst>
          </p:cNvPr>
          <p:cNvGrpSpPr/>
          <p:nvPr/>
        </p:nvGrpSpPr>
        <p:grpSpPr>
          <a:xfrm>
            <a:off x="208232" y="1695997"/>
            <a:ext cx="4087322" cy="1455461"/>
            <a:chOff x="208231" y="1410518"/>
            <a:chExt cx="4301761" cy="1531821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AC737872-F467-F0FB-AF6E-BA793817CDEC}"/>
                </a:ext>
              </a:extLst>
            </p:cNvPr>
            <p:cNvSpPr/>
            <p:nvPr/>
          </p:nvSpPr>
          <p:spPr bwMode="auto">
            <a:xfrm>
              <a:off x="208231" y="1703865"/>
              <a:ext cx="616688" cy="356454"/>
            </a:xfrm>
            <a:prstGeom prst="roundRect">
              <a:avLst/>
            </a:prstGeom>
            <a:solidFill>
              <a:srgbClr val="5656D7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" tIns="36000" rIns="18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0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EvGen</a:t>
              </a:r>
              <a:endParaRPr kumimoji="0" lang="en-GB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-108" charset="0"/>
                <a:ea typeface="Arial" pitchFamily="-108" charset="0"/>
                <a:cs typeface="Arial" pitchFamily="-108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454C93C-011F-93C2-0A42-B601CAF2D097}"/>
                </a:ext>
              </a:extLst>
            </p:cNvPr>
            <p:cNvSpPr/>
            <p:nvPr/>
          </p:nvSpPr>
          <p:spPr bwMode="auto">
            <a:xfrm>
              <a:off x="208231" y="2585885"/>
              <a:ext cx="616688" cy="356454"/>
            </a:xfrm>
            <a:prstGeom prst="roundRect">
              <a:avLst/>
            </a:prstGeom>
            <a:solidFill>
              <a:srgbClr val="FFFDBA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" tIns="36000" rIns="18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000" b="0" dirty="0">
                  <a:solidFill>
                    <a:schemeClr val="tx1"/>
                  </a:solidFill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p-p</a:t>
              </a:r>
              <a:r>
                <a:rPr kumimoji="0" lang="en-GB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/HI Data</a:t>
              </a:r>
              <a:endParaRPr kumimoji="0" lang="en-GB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-108" charset="0"/>
                <a:ea typeface="Arial" pitchFamily="-108" charset="0"/>
                <a:cs typeface="Arial" pitchFamily="-108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3813270-6380-BA51-C016-03A9A3F1040A}"/>
                </a:ext>
              </a:extLst>
            </p:cNvPr>
            <p:cNvGrpSpPr/>
            <p:nvPr/>
          </p:nvGrpSpPr>
          <p:grpSpPr>
            <a:xfrm>
              <a:off x="1221867" y="1415763"/>
              <a:ext cx="616688" cy="932658"/>
              <a:chOff x="1253766" y="1415763"/>
              <a:chExt cx="616688" cy="932658"/>
            </a:xfrm>
          </p:grpSpPr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0E5CC5EC-9E6F-2DBE-608E-91F776EBC810}"/>
                  </a:ext>
                </a:extLst>
              </p:cNvPr>
              <p:cNvSpPr/>
              <p:nvPr/>
            </p:nvSpPr>
            <p:spPr bwMode="auto">
              <a:xfrm>
                <a:off x="1253766" y="1415763"/>
                <a:ext cx="616688" cy="356454"/>
              </a:xfrm>
              <a:prstGeom prst="roundRect">
                <a:avLst/>
              </a:prstGeom>
              <a:solidFill>
                <a:srgbClr val="35BDBE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000" tIns="36000" rIns="18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0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Full Sim</a:t>
                </a:r>
                <a:endParaRPr kumimoji="0" lang="en-GB" sz="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endParaRPr>
              </a:p>
            </p:txBody>
          </p:sp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EBE116AA-7056-3278-D9FB-51A5AE7E1606}"/>
                  </a:ext>
                </a:extLst>
              </p:cNvPr>
              <p:cNvSpPr/>
              <p:nvPr/>
            </p:nvSpPr>
            <p:spPr bwMode="auto">
              <a:xfrm>
                <a:off x="1253766" y="1991967"/>
                <a:ext cx="616688" cy="356454"/>
              </a:xfrm>
              <a:prstGeom prst="roundRect">
                <a:avLst/>
              </a:prstGeom>
              <a:solidFill>
                <a:srgbClr val="5DBE5D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000" tIns="36000" rIns="18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0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Fast Sim</a:t>
                </a:r>
                <a:endParaRPr kumimoji="0" lang="en-GB" sz="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29443F9-C419-F7FD-D986-27CD097A1E4C}"/>
                </a:ext>
              </a:extLst>
            </p:cNvPr>
            <p:cNvGrpSpPr/>
            <p:nvPr/>
          </p:nvGrpSpPr>
          <p:grpSpPr>
            <a:xfrm>
              <a:off x="2170830" y="1410518"/>
              <a:ext cx="616688" cy="930859"/>
              <a:chOff x="2266527" y="1410518"/>
              <a:chExt cx="616688" cy="930859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A0BE5C7C-477D-480C-C92C-E57E0CB8507F}"/>
                  </a:ext>
                </a:extLst>
              </p:cNvPr>
              <p:cNvSpPr/>
              <p:nvPr/>
            </p:nvSpPr>
            <p:spPr bwMode="auto">
              <a:xfrm>
                <a:off x="2266527" y="1410518"/>
                <a:ext cx="616688" cy="356454"/>
              </a:xfrm>
              <a:prstGeom prst="roundRect">
                <a:avLst/>
              </a:prstGeom>
              <a:solidFill>
                <a:srgbClr val="FFAE35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000" tIns="36000" rIns="18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0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Full </a:t>
                </a:r>
                <a:r>
                  <a:rPr kumimoji="0" lang="en-GB" sz="10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reco</a:t>
                </a:r>
                <a:endParaRPr kumimoji="0" lang="en-GB" sz="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endParaRPr>
              </a:p>
            </p:txBody>
          </p:sp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5B3FFA6F-588E-983F-1A12-BAB2779B933D}"/>
                  </a:ext>
                </a:extLst>
              </p:cNvPr>
              <p:cNvSpPr/>
              <p:nvPr/>
            </p:nvSpPr>
            <p:spPr bwMode="auto">
              <a:xfrm>
                <a:off x="2266527" y="1984923"/>
                <a:ext cx="616688" cy="356454"/>
              </a:xfrm>
              <a:prstGeom prst="roundRect">
                <a:avLst/>
              </a:prstGeom>
              <a:solidFill>
                <a:srgbClr val="D451FF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000" tIns="36000" rIns="18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0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Fast </a:t>
                </a:r>
                <a:r>
                  <a:rPr lang="en-GB" sz="1000" b="0" dirty="0" err="1">
                    <a:solidFill>
                      <a:schemeClr val="bg1"/>
                    </a:solidFill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r</a:t>
                </a:r>
                <a:r>
                  <a:rPr kumimoji="0" lang="en-GB" sz="10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eco</a:t>
                </a:r>
                <a:endParaRPr kumimoji="0" lang="en-GB" sz="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endParaRPr>
              </a:p>
            </p:txBody>
          </p:sp>
        </p:grp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AE46185C-D63E-13E9-9452-C852D728B0D3}"/>
                </a:ext>
              </a:extLst>
            </p:cNvPr>
            <p:cNvSpPr/>
            <p:nvPr/>
          </p:nvSpPr>
          <p:spPr bwMode="auto">
            <a:xfrm>
              <a:off x="2170830" y="2585885"/>
              <a:ext cx="616688" cy="356454"/>
            </a:xfrm>
            <a:prstGeom prst="roundRect">
              <a:avLst/>
            </a:prstGeom>
            <a:solidFill>
              <a:srgbClr val="0A80C4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" tIns="36000" rIns="18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Data Proc</a:t>
              </a:r>
              <a:endParaRPr kumimoji="0" lang="en-GB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-108" charset="0"/>
                <a:ea typeface="Arial" pitchFamily="-108" charset="0"/>
                <a:cs typeface="Arial" pitchFamily="-108" charset="0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5E50156-6926-48F9-6D1D-8E1CDC173C34}"/>
                </a:ext>
              </a:extLst>
            </p:cNvPr>
            <p:cNvSpPr/>
            <p:nvPr/>
          </p:nvSpPr>
          <p:spPr bwMode="auto">
            <a:xfrm>
              <a:off x="3169674" y="1657674"/>
              <a:ext cx="616688" cy="356454"/>
            </a:xfrm>
            <a:prstGeom prst="roundRect">
              <a:avLst/>
            </a:prstGeom>
            <a:solidFill>
              <a:srgbClr val="7C7C7C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" tIns="36000" rIns="18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MC   </a:t>
              </a:r>
              <a:r>
                <a:rPr kumimoji="0" lang="en-GB" sz="10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Deriv</a:t>
              </a:r>
              <a:endParaRPr kumimoji="0" lang="en-GB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-108" charset="0"/>
                <a:ea typeface="Arial" pitchFamily="-108" charset="0"/>
                <a:cs typeface="Arial" pitchFamily="-108" charset="0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25E3F55E-251B-A640-9A97-CAF05FAC97C3}"/>
                </a:ext>
              </a:extLst>
            </p:cNvPr>
            <p:cNvSpPr/>
            <p:nvPr/>
          </p:nvSpPr>
          <p:spPr bwMode="auto">
            <a:xfrm>
              <a:off x="3169674" y="2585885"/>
              <a:ext cx="616688" cy="356454"/>
            </a:xfrm>
            <a:prstGeom prst="roundRect">
              <a:avLst/>
            </a:prstGeom>
            <a:solidFill>
              <a:srgbClr val="9A846D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" tIns="36000" rIns="18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Data </a:t>
              </a:r>
              <a:r>
                <a:rPr kumimoji="0" lang="en-GB" sz="10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Deriv</a:t>
              </a:r>
              <a:endParaRPr kumimoji="0" lang="en-GB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-108" charset="0"/>
                <a:ea typeface="Arial" pitchFamily="-108" charset="0"/>
                <a:cs typeface="Arial" pitchFamily="-108" charset="0"/>
              </a:endParaRPr>
            </a:p>
          </p:txBody>
        </p:sp>
        <p:cxnSp>
          <p:nvCxnSpPr>
            <p:cNvPr id="23" name="Elbow Connector 22">
              <a:extLst>
                <a:ext uri="{FF2B5EF4-FFF2-40B4-BE49-F238E27FC236}">
                  <a16:creationId xmlns:a16="http://schemas.microsoft.com/office/drawing/2014/main" id="{C6334E62-8C67-D0F4-D53C-EABC3CA2251B}"/>
                </a:ext>
              </a:extLst>
            </p:cNvPr>
            <p:cNvCxnSpPr>
              <a:stCxn id="3" idx="3"/>
              <a:endCxn id="8" idx="1"/>
            </p:cNvCxnSpPr>
            <p:nvPr/>
          </p:nvCxnSpPr>
          <p:spPr bwMode="auto">
            <a:xfrm flipV="1">
              <a:off x="824919" y="1593990"/>
              <a:ext cx="396948" cy="288102"/>
            </a:xfrm>
            <a:prstGeom prst="bentConnector3">
              <a:avLst/>
            </a:pr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9E3A95D4-A31E-CF7A-3007-9F30DCEDDC0A}"/>
                </a:ext>
              </a:extLst>
            </p:cNvPr>
            <p:cNvCxnSpPr>
              <a:cxnSpLocks/>
              <a:endCxn id="10" idx="1"/>
            </p:cNvCxnSpPr>
            <p:nvPr/>
          </p:nvCxnSpPr>
          <p:spPr bwMode="auto">
            <a:xfrm>
              <a:off x="782845" y="1882092"/>
              <a:ext cx="439022" cy="288102"/>
            </a:xfrm>
            <a:prstGeom prst="bentConnector3">
              <a:avLst>
                <a:gd name="adj1" fmla="val 54844"/>
              </a:avLst>
            </a:pr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6D12AAF-8304-731B-484D-CA4C37552C54}"/>
                </a:ext>
              </a:extLst>
            </p:cNvPr>
            <p:cNvCxnSpPr>
              <a:stCxn id="6" idx="3"/>
              <a:endCxn id="14" idx="1"/>
            </p:cNvCxnSpPr>
            <p:nvPr/>
          </p:nvCxnSpPr>
          <p:spPr bwMode="auto">
            <a:xfrm>
              <a:off x="824919" y="2764112"/>
              <a:ext cx="1345911" cy="0"/>
            </a:xfrm>
            <a:prstGeom prst="straightConnector1">
              <a:avLst/>
            </a:prstGeom>
            <a:noFill/>
            <a:ln w="222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18695C5-0A63-864B-648E-D866AEEA8557}"/>
                </a:ext>
              </a:extLst>
            </p:cNvPr>
            <p:cNvCxnSpPr>
              <a:cxnSpLocks/>
              <a:stCxn id="14" idx="3"/>
              <a:endCxn id="16" idx="1"/>
            </p:cNvCxnSpPr>
            <p:nvPr/>
          </p:nvCxnSpPr>
          <p:spPr bwMode="auto">
            <a:xfrm>
              <a:off x="2787518" y="2764112"/>
              <a:ext cx="382156" cy="0"/>
            </a:xfrm>
            <a:prstGeom prst="straightConnector1">
              <a:avLst/>
            </a:prstGeom>
            <a:noFill/>
            <a:ln w="222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98AF5057-78A9-1B05-D824-33014758B966}"/>
                </a:ext>
              </a:extLst>
            </p:cNvPr>
            <p:cNvCxnSpPr>
              <a:cxnSpLocks/>
              <a:stCxn id="10" idx="3"/>
              <a:endCxn id="13" idx="1"/>
            </p:cNvCxnSpPr>
            <p:nvPr/>
          </p:nvCxnSpPr>
          <p:spPr bwMode="auto">
            <a:xfrm flipV="1">
              <a:off x="1838555" y="2163150"/>
              <a:ext cx="332275" cy="7044"/>
            </a:xfrm>
            <a:prstGeom prst="straightConnector1">
              <a:avLst/>
            </a:prstGeom>
            <a:noFill/>
            <a:ln w="222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1FEF277-72F9-CEE1-CEAE-6A5F612E3422}"/>
                </a:ext>
              </a:extLst>
            </p:cNvPr>
            <p:cNvCxnSpPr>
              <a:cxnSpLocks/>
              <a:stCxn id="8" idx="3"/>
              <a:endCxn id="11" idx="1"/>
            </p:cNvCxnSpPr>
            <p:nvPr/>
          </p:nvCxnSpPr>
          <p:spPr bwMode="auto">
            <a:xfrm flipV="1">
              <a:off x="1838555" y="1588745"/>
              <a:ext cx="332275" cy="5245"/>
            </a:xfrm>
            <a:prstGeom prst="straightConnector1">
              <a:avLst/>
            </a:prstGeom>
            <a:noFill/>
            <a:ln w="222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6" name="Elbow Connector 45">
              <a:extLst>
                <a:ext uri="{FF2B5EF4-FFF2-40B4-BE49-F238E27FC236}">
                  <a16:creationId xmlns:a16="http://schemas.microsoft.com/office/drawing/2014/main" id="{CECDC2D2-32AD-57F8-A23C-06A93EF74F16}"/>
                </a:ext>
              </a:extLst>
            </p:cNvPr>
            <p:cNvCxnSpPr>
              <a:cxnSpLocks/>
              <a:stCxn id="11" idx="3"/>
              <a:endCxn id="15" idx="1"/>
            </p:cNvCxnSpPr>
            <p:nvPr/>
          </p:nvCxnSpPr>
          <p:spPr bwMode="auto">
            <a:xfrm>
              <a:off x="2787518" y="1588745"/>
              <a:ext cx="382156" cy="247156"/>
            </a:xfrm>
            <a:prstGeom prst="bentConnector3">
              <a:avLst/>
            </a:pr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9" name="Elbow Connector 48">
              <a:extLst>
                <a:ext uri="{FF2B5EF4-FFF2-40B4-BE49-F238E27FC236}">
                  <a16:creationId xmlns:a16="http://schemas.microsoft.com/office/drawing/2014/main" id="{D728C7C7-D293-C8ED-0DEB-1502C3BB381D}"/>
                </a:ext>
              </a:extLst>
            </p:cNvPr>
            <p:cNvCxnSpPr>
              <a:cxnSpLocks/>
              <a:stCxn id="13" idx="3"/>
              <a:endCxn id="15" idx="1"/>
            </p:cNvCxnSpPr>
            <p:nvPr/>
          </p:nvCxnSpPr>
          <p:spPr bwMode="auto">
            <a:xfrm flipV="1">
              <a:off x="2787518" y="1835901"/>
              <a:ext cx="382156" cy="327249"/>
            </a:xfrm>
            <a:prstGeom prst="bentConnector3">
              <a:avLst/>
            </a:pr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/>
              <a:tailEnd type="triangle"/>
            </a:ln>
            <a:effectLst/>
          </p:spPr>
        </p:cxn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7F84A597-7145-E059-8B54-04231A701334}"/>
                </a:ext>
              </a:extLst>
            </p:cNvPr>
            <p:cNvSpPr/>
            <p:nvPr/>
          </p:nvSpPr>
          <p:spPr bwMode="auto">
            <a:xfrm>
              <a:off x="3893304" y="2121779"/>
              <a:ext cx="616688" cy="356454"/>
            </a:xfrm>
            <a:prstGeom prst="roundRect">
              <a:avLst/>
            </a:prstGeom>
            <a:solidFill>
              <a:srgbClr val="E2E2E2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" tIns="36000" rIns="18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Analysis</a:t>
              </a:r>
              <a:endParaRPr kumimoji="0" lang="en-GB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-108" charset="0"/>
                <a:ea typeface="Arial" pitchFamily="-108" charset="0"/>
                <a:cs typeface="Arial" pitchFamily="-108" charset="0"/>
              </a:endParaRPr>
            </a:p>
          </p:txBody>
        </p:sp>
        <p:cxnSp>
          <p:nvCxnSpPr>
            <p:cNvPr id="53" name="Elbow Connector 52">
              <a:extLst>
                <a:ext uri="{FF2B5EF4-FFF2-40B4-BE49-F238E27FC236}">
                  <a16:creationId xmlns:a16="http://schemas.microsoft.com/office/drawing/2014/main" id="{258E4FF5-5A70-7E75-66C5-94B968EF6F1F}"/>
                </a:ext>
              </a:extLst>
            </p:cNvPr>
            <p:cNvCxnSpPr>
              <a:cxnSpLocks/>
              <a:stCxn id="15" idx="3"/>
              <a:endCxn id="52" idx="0"/>
            </p:cNvCxnSpPr>
            <p:nvPr/>
          </p:nvCxnSpPr>
          <p:spPr bwMode="auto">
            <a:xfrm>
              <a:off x="3786362" y="1835901"/>
              <a:ext cx="415286" cy="285878"/>
            </a:xfrm>
            <a:prstGeom prst="bentConnector2">
              <a:avLst/>
            </a:pr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6" name="Elbow Connector 55">
              <a:extLst>
                <a:ext uri="{FF2B5EF4-FFF2-40B4-BE49-F238E27FC236}">
                  <a16:creationId xmlns:a16="http://schemas.microsoft.com/office/drawing/2014/main" id="{B3DF58F8-D479-B18C-52BE-3A4F89C1E356}"/>
                </a:ext>
              </a:extLst>
            </p:cNvPr>
            <p:cNvCxnSpPr>
              <a:cxnSpLocks/>
              <a:stCxn id="16" idx="3"/>
              <a:endCxn id="52" idx="2"/>
            </p:cNvCxnSpPr>
            <p:nvPr/>
          </p:nvCxnSpPr>
          <p:spPr bwMode="auto">
            <a:xfrm flipV="1">
              <a:off x="3786362" y="2478233"/>
              <a:ext cx="415286" cy="285879"/>
            </a:xfrm>
            <a:prstGeom prst="bentConnector2">
              <a:avLst/>
            </a:pr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/>
              <a:tailEnd type="triangle"/>
            </a:ln>
            <a:effectLst/>
          </p:spPr>
        </p:cxnSp>
      </p:grp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F3AD826F-40AB-0F41-77EA-BD46234461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00346" y="3643604"/>
            <a:ext cx="4430826" cy="2683511"/>
          </a:xfrm>
          <a:effectLst>
            <a:outerShdw blurRad="177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A21DC65-AC51-36F8-2A3B-747287FC1ADB}"/>
              </a:ext>
            </a:extLst>
          </p:cNvPr>
          <p:cNvSpPr/>
          <p:nvPr/>
        </p:nvSpPr>
        <p:spPr bwMode="auto">
          <a:xfrm>
            <a:off x="1043253" y="1641306"/>
            <a:ext cx="842118" cy="448065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Trebuchet MS" pitchFamily="-108" charset="0"/>
              <a:ea typeface="Arial" pitchFamily="-108" charset="0"/>
              <a:cs typeface="Arial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807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09144-096D-23CF-72E1-FC4134090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Software Improvements</a:t>
            </a:r>
            <a:br>
              <a:rPr lang="en-GB" dirty="0"/>
            </a:br>
            <a:r>
              <a:rPr lang="en-GB" sz="1800" dirty="0"/>
              <a:t>(Why we need to fund upgrade software)</a:t>
            </a:r>
            <a:endParaRPr lang="en-GB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04B54-2CDB-DE76-2F03-D0D7F87A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David Britton, University of Glasgow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5DFF5-FAAD-F746-7011-E3E19B22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UK HEP Forum, Nov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BF4557-1E83-BEB2-5B95-A66DAB75B2AA}"/>
              </a:ext>
            </a:extLst>
          </p:cNvPr>
          <p:cNvSpPr txBox="1"/>
          <p:nvPr/>
        </p:nvSpPr>
        <p:spPr>
          <a:xfrm>
            <a:off x="4713174" y="2023972"/>
            <a:ext cx="443082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Development of AF3 (ATLAS Fast Sim) and AF3F (adding ‘fast tracking’) saves massive amounts of Full Sim compute time.</a:t>
            </a:r>
            <a:endParaRPr lang="en-GB" sz="1000" b="0" u="sng" dirty="0">
              <a:solidFill>
                <a:srgbClr val="14B688"/>
              </a:solidFill>
              <a:latin typeface="Bierstadt Display" panose="020B0004020202020204" pitchFamily="34" charset="0"/>
              <a:ea typeface="+mn-ea"/>
              <a:cs typeface="+mn-cs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C767B5E-9B79-E5E7-6F79-95426490F743}"/>
              </a:ext>
            </a:extLst>
          </p:cNvPr>
          <p:cNvGrpSpPr/>
          <p:nvPr/>
        </p:nvGrpSpPr>
        <p:grpSpPr>
          <a:xfrm>
            <a:off x="208232" y="1695997"/>
            <a:ext cx="4087322" cy="1455461"/>
            <a:chOff x="208231" y="1410518"/>
            <a:chExt cx="4301761" cy="1531821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AC737872-F467-F0FB-AF6E-BA793817CDEC}"/>
                </a:ext>
              </a:extLst>
            </p:cNvPr>
            <p:cNvSpPr/>
            <p:nvPr/>
          </p:nvSpPr>
          <p:spPr bwMode="auto">
            <a:xfrm>
              <a:off x="208231" y="1703865"/>
              <a:ext cx="616688" cy="356454"/>
            </a:xfrm>
            <a:prstGeom prst="roundRect">
              <a:avLst/>
            </a:prstGeom>
            <a:solidFill>
              <a:srgbClr val="5656D7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" tIns="36000" rIns="18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0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EvGen</a:t>
              </a:r>
              <a:endParaRPr kumimoji="0" lang="en-GB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-108" charset="0"/>
                <a:ea typeface="Arial" pitchFamily="-108" charset="0"/>
                <a:cs typeface="Arial" pitchFamily="-108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454C93C-011F-93C2-0A42-B601CAF2D097}"/>
                </a:ext>
              </a:extLst>
            </p:cNvPr>
            <p:cNvSpPr/>
            <p:nvPr/>
          </p:nvSpPr>
          <p:spPr bwMode="auto">
            <a:xfrm>
              <a:off x="208231" y="2585885"/>
              <a:ext cx="616688" cy="356454"/>
            </a:xfrm>
            <a:prstGeom prst="roundRect">
              <a:avLst/>
            </a:prstGeom>
            <a:solidFill>
              <a:srgbClr val="FFFDBA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" tIns="36000" rIns="18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000" b="0" dirty="0">
                  <a:solidFill>
                    <a:schemeClr val="tx1"/>
                  </a:solidFill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p-p</a:t>
              </a:r>
              <a:r>
                <a:rPr kumimoji="0" lang="en-GB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/HI Data</a:t>
              </a:r>
              <a:endParaRPr kumimoji="0" lang="en-GB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-108" charset="0"/>
                <a:ea typeface="Arial" pitchFamily="-108" charset="0"/>
                <a:cs typeface="Arial" pitchFamily="-108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3813270-6380-BA51-C016-03A9A3F1040A}"/>
                </a:ext>
              </a:extLst>
            </p:cNvPr>
            <p:cNvGrpSpPr/>
            <p:nvPr/>
          </p:nvGrpSpPr>
          <p:grpSpPr>
            <a:xfrm>
              <a:off x="1221867" y="1415763"/>
              <a:ext cx="616688" cy="932658"/>
              <a:chOff x="1253766" y="1415763"/>
              <a:chExt cx="616688" cy="932658"/>
            </a:xfrm>
          </p:grpSpPr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0E5CC5EC-9E6F-2DBE-608E-91F776EBC810}"/>
                  </a:ext>
                </a:extLst>
              </p:cNvPr>
              <p:cNvSpPr/>
              <p:nvPr/>
            </p:nvSpPr>
            <p:spPr bwMode="auto">
              <a:xfrm>
                <a:off x="1253766" y="1415763"/>
                <a:ext cx="616688" cy="356454"/>
              </a:xfrm>
              <a:prstGeom prst="roundRect">
                <a:avLst/>
              </a:prstGeom>
              <a:solidFill>
                <a:srgbClr val="35BDBE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000" tIns="36000" rIns="18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0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Full Sim</a:t>
                </a:r>
                <a:endParaRPr kumimoji="0" lang="en-GB" sz="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endParaRPr>
              </a:p>
            </p:txBody>
          </p:sp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EBE116AA-7056-3278-D9FB-51A5AE7E1606}"/>
                  </a:ext>
                </a:extLst>
              </p:cNvPr>
              <p:cNvSpPr/>
              <p:nvPr/>
            </p:nvSpPr>
            <p:spPr bwMode="auto">
              <a:xfrm>
                <a:off x="1253766" y="1991967"/>
                <a:ext cx="616688" cy="356454"/>
              </a:xfrm>
              <a:prstGeom prst="roundRect">
                <a:avLst/>
              </a:prstGeom>
              <a:solidFill>
                <a:srgbClr val="5DBE5D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000" tIns="36000" rIns="18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0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Fast Sim</a:t>
                </a:r>
                <a:endParaRPr kumimoji="0" lang="en-GB" sz="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29443F9-C419-F7FD-D986-27CD097A1E4C}"/>
                </a:ext>
              </a:extLst>
            </p:cNvPr>
            <p:cNvGrpSpPr/>
            <p:nvPr/>
          </p:nvGrpSpPr>
          <p:grpSpPr>
            <a:xfrm>
              <a:off x="2170830" y="1410518"/>
              <a:ext cx="616688" cy="930859"/>
              <a:chOff x="2266527" y="1410518"/>
              <a:chExt cx="616688" cy="930859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A0BE5C7C-477D-480C-C92C-E57E0CB8507F}"/>
                  </a:ext>
                </a:extLst>
              </p:cNvPr>
              <p:cNvSpPr/>
              <p:nvPr/>
            </p:nvSpPr>
            <p:spPr bwMode="auto">
              <a:xfrm>
                <a:off x="2266527" y="1410518"/>
                <a:ext cx="616688" cy="356454"/>
              </a:xfrm>
              <a:prstGeom prst="roundRect">
                <a:avLst/>
              </a:prstGeom>
              <a:solidFill>
                <a:srgbClr val="FFAE35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000" tIns="36000" rIns="18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0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Full </a:t>
                </a:r>
                <a:r>
                  <a:rPr kumimoji="0" lang="en-GB" sz="10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reco</a:t>
                </a:r>
                <a:endParaRPr kumimoji="0" lang="en-GB" sz="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endParaRPr>
              </a:p>
            </p:txBody>
          </p:sp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5B3FFA6F-588E-983F-1A12-BAB2779B933D}"/>
                  </a:ext>
                </a:extLst>
              </p:cNvPr>
              <p:cNvSpPr/>
              <p:nvPr/>
            </p:nvSpPr>
            <p:spPr bwMode="auto">
              <a:xfrm>
                <a:off x="2266527" y="1984923"/>
                <a:ext cx="616688" cy="356454"/>
              </a:xfrm>
              <a:prstGeom prst="roundRect">
                <a:avLst/>
              </a:prstGeom>
              <a:solidFill>
                <a:srgbClr val="D451FF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000" tIns="36000" rIns="18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0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Fast </a:t>
                </a:r>
                <a:r>
                  <a:rPr lang="en-GB" sz="1000" b="0" dirty="0" err="1">
                    <a:solidFill>
                      <a:schemeClr val="bg1"/>
                    </a:solidFill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r</a:t>
                </a:r>
                <a:r>
                  <a:rPr kumimoji="0" lang="en-GB" sz="10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eco</a:t>
                </a:r>
                <a:endParaRPr kumimoji="0" lang="en-GB" sz="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endParaRPr>
              </a:p>
            </p:txBody>
          </p:sp>
        </p:grp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AE46185C-D63E-13E9-9452-C852D728B0D3}"/>
                </a:ext>
              </a:extLst>
            </p:cNvPr>
            <p:cNvSpPr/>
            <p:nvPr/>
          </p:nvSpPr>
          <p:spPr bwMode="auto">
            <a:xfrm>
              <a:off x="2170830" y="2585885"/>
              <a:ext cx="616688" cy="356454"/>
            </a:xfrm>
            <a:prstGeom prst="roundRect">
              <a:avLst/>
            </a:prstGeom>
            <a:solidFill>
              <a:srgbClr val="0A80C4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" tIns="36000" rIns="18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Data Proc</a:t>
              </a:r>
              <a:endParaRPr kumimoji="0" lang="en-GB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-108" charset="0"/>
                <a:ea typeface="Arial" pitchFamily="-108" charset="0"/>
                <a:cs typeface="Arial" pitchFamily="-108" charset="0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5E50156-6926-48F9-6D1D-8E1CDC173C34}"/>
                </a:ext>
              </a:extLst>
            </p:cNvPr>
            <p:cNvSpPr/>
            <p:nvPr/>
          </p:nvSpPr>
          <p:spPr bwMode="auto">
            <a:xfrm>
              <a:off x="3169674" y="1657674"/>
              <a:ext cx="616688" cy="356454"/>
            </a:xfrm>
            <a:prstGeom prst="roundRect">
              <a:avLst/>
            </a:prstGeom>
            <a:solidFill>
              <a:srgbClr val="7C7C7C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" tIns="36000" rIns="18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MC   </a:t>
              </a:r>
              <a:r>
                <a:rPr kumimoji="0" lang="en-GB" sz="10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Deriv</a:t>
              </a:r>
              <a:endParaRPr kumimoji="0" lang="en-GB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-108" charset="0"/>
                <a:ea typeface="Arial" pitchFamily="-108" charset="0"/>
                <a:cs typeface="Arial" pitchFamily="-108" charset="0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25E3F55E-251B-A640-9A97-CAF05FAC97C3}"/>
                </a:ext>
              </a:extLst>
            </p:cNvPr>
            <p:cNvSpPr/>
            <p:nvPr/>
          </p:nvSpPr>
          <p:spPr bwMode="auto">
            <a:xfrm>
              <a:off x="3169674" y="2585885"/>
              <a:ext cx="616688" cy="356454"/>
            </a:xfrm>
            <a:prstGeom prst="roundRect">
              <a:avLst/>
            </a:prstGeom>
            <a:solidFill>
              <a:srgbClr val="9A846D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" tIns="36000" rIns="18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Data </a:t>
              </a:r>
              <a:r>
                <a:rPr kumimoji="0" lang="en-GB" sz="10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Deriv</a:t>
              </a:r>
              <a:endParaRPr kumimoji="0" lang="en-GB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-108" charset="0"/>
                <a:ea typeface="Arial" pitchFamily="-108" charset="0"/>
                <a:cs typeface="Arial" pitchFamily="-108" charset="0"/>
              </a:endParaRPr>
            </a:p>
          </p:txBody>
        </p:sp>
        <p:cxnSp>
          <p:nvCxnSpPr>
            <p:cNvPr id="23" name="Elbow Connector 22">
              <a:extLst>
                <a:ext uri="{FF2B5EF4-FFF2-40B4-BE49-F238E27FC236}">
                  <a16:creationId xmlns:a16="http://schemas.microsoft.com/office/drawing/2014/main" id="{C6334E62-8C67-D0F4-D53C-EABC3CA2251B}"/>
                </a:ext>
              </a:extLst>
            </p:cNvPr>
            <p:cNvCxnSpPr>
              <a:stCxn id="3" idx="3"/>
              <a:endCxn id="8" idx="1"/>
            </p:cNvCxnSpPr>
            <p:nvPr/>
          </p:nvCxnSpPr>
          <p:spPr bwMode="auto">
            <a:xfrm flipV="1">
              <a:off x="824919" y="1593990"/>
              <a:ext cx="396948" cy="288102"/>
            </a:xfrm>
            <a:prstGeom prst="bentConnector3">
              <a:avLst/>
            </a:pr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9E3A95D4-A31E-CF7A-3007-9F30DCEDDC0A}"/>
                </a:ext>
              </a:extLst>
            </p:cNvPr>
            <p:cNvCxnSpPr>
              <a:cxnSpLocks/>
              <a:endCxn id="10" idx="1"/>
            </p:cNvCxnSpPr>
            <p:nvPr/>
          </p:nvCxnSpPr>
          <p:spPr bwMode="auto">
            <a:xfrm>
              <a:off x="782845" y="1882092"/>
              <a:ext cx="439022" cy="288102"/>
            </a:xfrm>
            <a:prstGeom prst="bentConnector3">
              <a:avLst>
                <a:gd name="adj1" fmla="val 54844"/>
              </a:avLst>
            </a:pr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6D12AAF-8304-731B-484D-CA4C37552C54}"/>
                </a:ext>
              </a:extLst>
            </p:cNvPr>
            <p:cNvCxnSpPr>
              <a:stCxn id="6" idx="3"/>
              <a:endCxn id="14" idx="1"/>
            </p:cNvCxnSpPr>
            <p:nvPr/>
          </p:nvCxnSpPr>
          <p:spPr bwMode="auto">
            <a:xfrm>
              <a:off x="824919" y="2764112"/>
              <a:ext cx="1345911" cy="0"/>
            </a:xfrm>
            <a:prstGeom prst="straightConnector1">
              <a:avLst/>
            </a:prstGeom>
            <a:noFill/>
            <a:ln w="222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18695C5-0A63-864B-648E-D866AEEA8557}"/>
                </a:ext>
              </a:extLst>
            </p:cNvPr>
            <p:cNvCxnSpPr>
              <a:cxnSpLocks/>
              <a:stCxn id="14" idx="3"/>
              <a:endCxn id="16" idx="1"/>
            </p:cNvCxnSpPr>
            <p:nvPr/>
          </p:nvCxnSpPr>
          <p:spPr bwMode="auto">
            <a:xfrm>
              <a:off x="2787518" y="2764112"/>
              <a:ext cx="382156" cy="0"/>
            </a:xfrm>
            <a:prstGeom prst="straightConnector1">
              <a:avLst/>
            </a:prstGeom>
            <a:noFill/>
            <a:ln w="222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98AF5057-78A9-1B05-D824-33014758B966}"/>
                </a:ext>
              </a:extLst>
            </p:cNvPr>
            <p:cNvCxnSpPr>
              <a:cxnSpLocks/>
              <a:stCxn id="10" idx="3"/>
              <a:endCxn id="13" idx="1"/>
            </p:cNvCxnSpPr>
            <p:nvPr/>
          </p:nvCxnSpPr>
          <p:spPr bwMode="auto">
            <a:xfrm flipV="1">
              <a:off x="1838555" y="2163150"/>
              <a:ext cx="332275" cy="7044"/>
            </a:xfrm>
            <a:prstGeom prst="straightConnector1">
              <a:avLst/>
            </a:prstGeom>
            <a:noFill/>
            <a:ln w="222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1FEF277-72F9-CEE1-CEAE-6A5F612E3422}"/>
                </a:ext>
              </a:extLst>
            </p:cNvPr>
            <p:cNvCxnSpPr>
              <a:cxnSpLocks/>
              <a:stCxn id="8" idx="3"/>
              <a:endCxn id="11" idx="1"/>
            </p:cNvCxnSpPr>
            <p:nvPr/>
          </p:nvCxnSpPr>
          <p:spPr bwMode="auto">
            <a:xfrm flipV="1">
              <a:off x="1838555" y="1588745"/>
              <a:ext cx="332275" cy="5245"/>
            </a:xfrm>
            <a:prstGeom prst="straightConnector1">
              <a:avLst/>
            </a:prstGeom>
            <a:noFill/>
            <a:ln w="222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6" name="Elbow Connector 45">
              <a:extLst>
                <a:ext uri="{FF2B5EF4-FFF2-40B4-BE49-F238E27FC236}">
                  <a16:creationId xmlns:a16="http://schemas.microsoft.com/office/drawing/2014/main" id="{CECDC2D2-32AD-57F8-A23C-06A93EF74F16}"/>
                </a:ext>
              </a:extLst>
            </p:cNvPr>
            <p:cNvCxnSpPr>
              <a:cxnSpLocks/>
              <a:stCxn id="11" idx="3"/>
              <a:endCxn id="15" idx="1"/>
            </p:cNvCxnSpPr>
            <p:nvPr/>
          </p:nvCxnSpPr>
          <p:spPr bwMode="auto">
            <a:xfrm>
              <a:off x="2787518" y="1588745"/>
              <a:ext cx="382156" cy="247156"/>
            </a:xfrm>
            <a:prstGeom prst="bentConnector3">
              <a:avLst/>
            </a:pr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9" name="Elbow Connector 48">
              <a:extLst>
                <a:ext uri="{FF2B5EF4-FFF2-40B4-BE49-F238E27FC236}">
                  <a16:creationId xmlns:a16="http://schemas.microsoft.com/office/drawing/2014/main" id="{D728C7C7-D293-C8ED-0DEB-1502C3BB381D}"/>
                </a:ext>
              </a:extLst>
            </p:cNvPr>
            <p:cNvCxnSpPr>
              <a:cxnSpLocks/>
              <a:stCxn id="13" idx="3"/>
              <a:endCxn id="15" idx="1"/>
            </p:cNvCxnSpPr>
            <p:nvPr/>
          </p:nvCxnSpPr>
          <p:spPr bwMode="auto">
            <a:xfrm flipV="1">
              <a:off x="2787518" y="1835901"/>
              <a:ext cx="382156" cy="327249"/>
            </a:xfrm>
            <a:prstGeom prst="bentConnector3">
              <a:avLst/>
            </a:pr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/>
              <a:tailEnd type="triangle"/>
            </a:ln>
            <a:effectLst/>
          </p:spPr>
        </p:cxn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7F84A597-7145-E059-8B54-04231A701334}"/>
                </a:ext>
              </a:extLst>
            </p:cNvPr>
            <p:cNvSpPr/>
            <p:nvPr/>
          </p:nvSpPr>
          <p:spPr bwMode="auto">
            <a:xfrm>
              <a:off x="3893304" y="2121779"/>
              <a:ext cx="616688" cy="356454"/>
            </a:xfrm>
            <a:prstGeom prst="roundRect">
              <a:avLst/>
            </a:prstGeom>
            <a:solidFill>
              <a:srgbClr val="E2E2E2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" tIns="36000" rIns="18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Analysis</a:t>
              </a:r>
              <a:endParaRPr kumimoji="0" lang="en-GB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-108" charset="0"/>
                <a:ea typeface="Arial" pitchFamily="-108" charset="0"/>
                <a:cs typeface="Arial" pitchFamily="-108" charset="0"/>
              </a:endParaRPr>
            </a:p>
          </p:txBody>
        </p:sp>
        <p:cxnSp>
          <p:nvCxnSpPr>
            <p:cNvPr id="53" name="Elbow Connector 52">
              <a:extLst>
                <a:ext uri="{FF2B5EF4-FFF2-40B4-BE49-F238E27FC236}">
                  <a16:creationId xmlns:a16="http://schemas.microsoft.com/office/drawing/2014/main" id="{258E4FF5-5A70-7E75-66C5-94B968EF6F1F}"/>
                </a:ext>
              </a:extLst>
            </p:cNvPr>
            <p:cNvCxnSpPr>
              <a:cxnSpLocks/>
              <a:stCxn id="15" idx="3"/>
              <a:endCxn id="52" idx="0"/>
            </p:cNvCxnSpPr>
            <p:nvPr/>
          </p:nvCxnSpPr>
          <p:spPr bwMode="auto">
            <a:xfrm>
              <a:off x="3786362" y="1835901"/>
              <a:ext cx="415286" cy="285878"/>
            </a:xfrm>
            <a:prstGeom prst="bentConnector2">
              <a:avLst/>
            </a:pr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6" name="Elbow Connector 55">
              <a:extLst>
                <a:ext uri="{FF2B5EF4-FFF2-40B4-BE49-F238E27FC236}">
                  <a16:creationId xmlns:a16="http://schemas.microsoft.com/office/drawing/2014/main" id="{B3DF58F8-D479-B18C-52BE-3A4F89C1E356}"/>
                </a:ext>
              </a:extLst>
            </p:cNvPr>
            <p:cNvCxnSpPr>
              <a:cxnSpLocks/>
              <a:stCxn id="16" idx="3"/>
              <a:endCxn id="52" idx="2"/>
            </p:cNvCxnSpPr>
            <p:nvPr/>
          </p:nvCxnSpPr>
          <p:spPr bwMode="auto">
            <a:xfrm flipV="1">
              <a:off x="3786362" y="2478233"/>
              <a:ext cx="415286" cy="285879"/>
            </a:xfrm>
            <a:prstGeom prst="bentConnector2">
              <a:avLst/>
            </a:pr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/>
              <a:tailEnd type="triangle"/>
            </a:ln>
            <a:effectLst/>
          </p:spPr>
        </p:cxn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EA21DC65-AC51-36F8-2A3B-747287FC1ADB}"/>
              </a:ext>
            </a:extLst>
          </p:cNvPr>
          <p:cNvSpPr/>
          <p:nvPr/>
        </p:nvSpPr>
        <p:spPr bwMode="auto">
          <a:xfrm>
            <a:off x="994093" y="1572482"/>
            <a:ext cx="928134" cy="112055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Trebuchet MS" pitchFamily="-108" charset="0"/>
              <a:ea typeface="Arial" pitchFamily="-108" charset="0"/>
              <a:cs typeface="Arial" pitchFamily="-108" charset="0"/>
            </a:endParaRPr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B187C315-B903-EBF3-BC7C-42E642BE1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617" y="3581554"/>
            <a:ext cx="3486759" cy="2840766"/>
          </a:xfrm>
          <a:effectLst>
            <a:outerShdw blurRad="177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64567B8-5EB6-F145-87D1-A6AE2C798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655400"/>
            <a:ext cx="4280827" cy="2628966"/>
          </a:xfrm>
          <a:prstGeom prst="rect">
            <a:avLst/>
          </a:prstGeom>
          <a:effectLst>
            <a:outerShdw blurRad="177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6709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BA324-0F68-5662-58FF-5F5985CCB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Constraining Volume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1720E3E-1AFF-4A4E-0A92-E3A759706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1342" y="1617843"/>
            <a:ext cx="8841316" cy="4610986"/>
          </a:xfrm>
          <a:effectLst>
            <a:outerShdw blurRad="177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D04C2-67C7-F327-2E7C-3F514B4DE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David Britton, University of Glasgow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FEEC9-02F5-0DD1-4733-63E86A7B6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UK HEP Forum, Nov 2024</a:t>
            </a:r>
          </a:p>
        </p:txBody>
      </p:sp>
    </p:spTree>
    <p:extLst>
      <p:ext uri="{BB962C8B-B14F-4D97-AF65-F5344CB8AC3E}">
        <p14:creationId xmlns:p14="http://schemas.microsoft.com/office/powerpoint/2010/main" val="708573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15F12-A220-01AA-4F4B-F1112BA69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Modelling Carbon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D257B-3868-D029-D06A-953FD05C9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524000"/>
            <a:ext cx="4392886" cy="1633870"/>
          </a:xfrm>
        </p:spPr>
        <p:txBody>
          <a:bodyPr/>
          <a:lstStyle/>
          <a:p>
            <a:r>
              <a:rPr lang="en-GB" sz="1800" dirty="0" err="1"/>
              <a:t>GridPP</a:t>
            </a:r>
            <a:r>
              <a:rPr lang="en-GB" sz="1800" dirty="0"/>
              <a:t>: 2022 study showed (grey curve) that Carbon Footprint could fall over GridPP7 (2024-2028) due to more efficient hardware and facilities.</a:t>
            </a:r>
          </a:p>
          <a:p>
            <a:pPr marL="0" indent="0">
              <a:buNone/>
            </a:pPr>
            <a:endParaRPr lang="en-GB" sz="1000" dirty="0">
              <a:solidFill>
                <a:srgbClr val="14B688"/>
              </a:solidFill>
            </a:endParaRPr>
          </a:p>
          <a:p>
            <a:pPr marL="0" indent="0">
              <a:buNone/>
            </a:pPr>
            <a:r>
              <a:rPr lang="en-GB" sz="1000" dirty="0">
                <a:solidFill>
                  <a:srgbClr val="14B688"/>
                </a:solidFill>
              </a:rPr>
              <a:t>https://indico4.twgrid.org/event/25/contributions/1211/attachments/746/901/230324_ISGC-v1.pptx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7F016-EC8C-5B51-4F77-064FB76A8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David Britton, University of Glasgow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82C-F64E-40DB-3026-ACF4A7E67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UK HEP Forum, Nov 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6D7B85-EF38-B7BD-C27F-1C08F6C51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80" y="4021565"/>
            <a:ext cx="4007318" cy="2522825"/>
          </a:xfrm>
          <a:prstGeom prst="rect">
            <a:avLst/>
          </a:prstGeom>
          <a:effectLst>
            <a:outerShdw blurRad="177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585F04-34D5-2F9E-CA9C-C89051ED2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14" y="1390261"/>
            <a:ext cx="4015992" cy="2403093"/>
          </a:xfrm>
          <a:prstGeom prst="rect">
            <a:avLst/>
          </a:prstGeom>
          <a:effectLst>
            <a:outerShdw blurRad="177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043D50-B367-8B2C-D794-744DA63D718B}"/>
              </a:ext>
            </a:extLst>
          </p:cNvPr>
          <p:cNvSpPr txBox="1"/>
          <p:nvPr/>
        </p:nvSpPr>
        <p:spPr>
          <a:xfrm>
            <a:off x="609875" y="1840374"/>
            <a:ext cx="15712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0" i="1" dirty="0">
                <a:solidFill>
                  <a:schemeClr val="tx1"/>
                </a:solidFill>
                <a:latin typeface="Bierstadt Display" panose="020B0004020202020204" pitchFamily="34" charset="0"/>
              </a:rPr>
              <a:t>2022 </a:t>
            </a:r>
            <a:r>
              <a:rPr lang="en-GB" sz="1400" b="0" i="1" dirty="0" err="1">
                <a:solidFill>
                  <a:schemeClr val="tx1"/>
                </a:solidFill>
                <a:latin typeface="Bierstadt Display" panose="020B0004020202020204" pitchFamily="34" charset="0"/>
              </a:rPr>
              <a:t>GridPP</a:t>
            </a:r>
            <a:r>
              <a:rPr lang="en-GB" sz="1400" b="0" i="1" dirty="0">
                <a:solidFill>
                  <a:schemeClr val="tx1"/>
                </a:solidFill>
                <a:latin typeface="Bierstadt Display" panose="020B0004020202020204" pitchFamily="34" charset="0"/>
              </a:rPr>
              <a:t> Study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84E8F5-44F8-C61C-241D-2CC443DD3B54}"/>
              </a:ext>
            </a:extLst>
          </p:cNvPr>
          <p:cNvSpPr txBox="1"/>
          <p:nvPr/>
        </p:nvSpPr>
        <p:spPr>
          <a:xfrm>
            <a:off x="785425" y="4308178"/>
            <a:ext cx="154433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0" i="1" dirty="0">
                <a:solidFill>
                  <a:schemeClr val="tx1"/>
                </a:solidFill>
                <a:latin typeface="Bierstadt Display" panose="020B0004020202020204" pitchFamily="34" charset="0"/>
              </a:rPr>
              <a:t>2023 WLCG Study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EDCA8C8-E660-43E1-29BC-B1D2AEC67787}"/>
              </a:ext>
            </a:extLst>
          </p:cNvPr>
          <p:cNvSpPr txBox="1">
            <a:spLocks/>
          </p:cNvSpPr>
          <p:nvPr/>
        </p:nvSpPr>
        <p:spPr bwMode="auto">
          <a:xfrm>
            <a:off x="4572000" y="4154070"/>
            <a:ext cx="4392886" cy="1633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Bierstadt Display" panose="020B00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3333CC"/>
                </a:solidFill>
                <a:latin typeface="Bierstadt Display" panose="020B00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rgbClr val="6666FF"/>
                </a:solidFill>
                <a:latin typeface="Bierstadt Display" panose="020B0004020202020204" pitchFamily="34" charset="0"/>
                <a:ea typeface="+mn-ea"/>
                <a:cs typeface="+mn-cs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accent2"/>
                </a:solidFill>
                <a:latin typeface="Bierstadt Display" panose="020B0004020202020204" pitchFamily="34" charset="0"/>
                <a:ea typeface="+mn-ea"/>
                <a:cs typeface="+mn-cs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accent2"/>
                </a:solidFill>
                <a:latin typeface="Bierstadt Display" panose="020B0004020202020204" pitchFamily="34" charset="0"/>
                <a:ea typeface="+mn-ea"/>
                <a:cs typeface="+mn-cs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kern="0" dirty="0"/>
              <a:t>WLCG: 2023 study of long-term energy needs showed that the GWh/fb</a:t>
            </a:r>
            <a:r>
              <a:rPr lang="en-GB" sz="1800" b="0" kern="0" baseline="30000" dirty="0"/>
              <a:t>-1 </a:t>
            </a:r>
            <a:r>
              <a:rPr lang="en-GB" sz="1800" b="0" kern="0" dirty="0"/>
              <a:t>should drop by a factor of 10x between Run-1 and Run-5 (factor of 2x difference between optimistic and pessimistic assumptions).</a:t>
            </a:r>
          </a:p>
          <a:p>
            <a:endParaRPr lang="en-GB" sz="1000" b="0" kern="0" dirty="0"/>
          </a:p>
          <a:p>
            <a:pPr marL="0" indent="0">
              <a:buNone/>
            </a:pPr>
            <a:r>
              <a:rPr lang="en-GB" sz="1000" b="0" dirty="0">
                <a:solidFill>
                  <a:srgbClr val="14B688"/>
                </a:solidFill>
              </a:rPr>
              <a:t>https://</a:t>
            </a:r>
            <a:r>
              <a:rPr lang="en-GB" sz="1000" b="0" dirty="0" err="1">
                <a:solidFill>
                  <a:srgbClr val="14B688"/>
                </a:solidFill>
              </a:rPr>
              <a:t>indico.jlab.org</a:t>
            </a:r>
            <a:r>
              <a:rPr lang="en-GB" sz="1000" b="0" dirty="0">
                <a:solidFill>
                  <a:srgbClr val="14B688"/>
                </a:solidFill>
              </a:rPr>
              <a:t>/event/459/contributions/11499/attachments/9236/14205/WLCGEnergyNeedsCHEP2023.pdf</a:t>
            </a:r>
          </a:p>
        </p:txBody>
      </p:sp>
    </p:spTree>
    <p:extLst>
      <p:ext uri="{BB962C8B-B14F-4D97-AF65-F5344CB8AC3E}">
        <p14:creationId xmlns:p14="http://schemas.microsoft.com/office/powerpoint/2010/main" val="4286543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05B32-9EE5-A697-387B-27B556891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Interim Summary: Volume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5AA6C-38F2-0A99-72C3-D049E48BF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David Britton, University of Glasgow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BD142-00D6-209B-D834-2F0876681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UK HEP Forum, Nov 2024</a:t>
            </a: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704FAD-E303-5938-4ECD-67C4165957AC}"/>
              </a:ext>
            </a:extLst>
          </p:cNvPr>
          <p:cNvGrpSpPr/>
          <p:nvPr/>
        </p:nvGrpSpPr>
        <p:grpSpPr>
          <a:xfrm>
            <a:off x="95754" y="1562581"/>
            <a:ext cx="6131426" cy="4967027"/>
            <a:chOff x="1392053" y="1423630"/>
            <a:chExt cx="6346624" cy="5131624"/>
          </a:xfrm>
        </p:grpSpPr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7B74DE9B-41D8-FF30-E24B-53F1F26AA754}"/>
                </a:ext>
              </a:extLst>
            </p:cNvPr>
            <p:cNvSpPr/>
            <p:nvPr/>
          </p:nvSpPr>
          <p:spPr bwMode="auto">
            <a:xfrm>
              <a:off x="4036902" y="1423630"/>
              <a:ext cx="1041936" cy="423361"/>
            </a:xfrm>
            <a:prstGeom prst="roundRect">
              <a:avLst/>
            </a:prstGeom>
            <a:solidFill>
              <a:srgbClr val="2B3D7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NetZero</a:t>
              </a:r>
            </a:p>
          </p:txBody>
        </p:sp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9CB356D9-E29D-52BD-A5FE-7DE6C04DB72D}"/>
                </a:ext>
              </a:extLst>
            </p:cNvPr>
            <p:cNvSpPr/>
            <p:nvPr/>
          </p:nvSpPr>
          <p:spPr bwMode="auto">
            <a:xfrm>
              <a:off x="2149089" y="2313904"/>
              <a:ext cx="1041936" cy="423361"/>
            </a:xfrm>
            <a:prstGeom prst="roundRect">
              <a:avLst/>
            </a:prstGeom>
            <a:solidFill>
              <a:srgbClr val="35509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Reduce Scope-2</a:t>
              </a: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512D12FC-5CF8-9437-10FE-025B688AD5F5}"/>
                </a:ext>
              </a:extLst>
            </p:cNvPr>
            <p:cNvSpPr/>
            <p:nvPr/>
          </p:nvSpPr>
          <p:spPr bwMode="auto">
            <a:xfrm>
              <a:off x="5919886" y="2313904"/>
              <a:ext cx="1041936" cy="423361"/>
            </a:xfrm>
            <a:prstGeom prst="roundRect">
              <a:avLst/>
            </a:prstGeom>
            <a:solidFill>
              <a:srgbClr val="35509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rPr>
                <a:t>Reduce Scope-3</a:t>
              </a:r>
            </a:p>
          </p:txBody>
        </p:sp>
        <p:cxnSp>
          <p:nvCxnSpPr>
            <p:cNvPr id="72" name="Elbow Connector 71">
              <a:extLst>
                <a:ext uri="{FF2B5EF4-FFF2-40B4-BE49-F238E27FC236}">
                  <a16:creationId xmlns:a16="http://schemas.microsoft.com/office/drawing/2014/main" id="{613E8C77-F677-0079-9529-684A176D7E73}"/>
                </a:ext>
              </a:extLst>
            </p:cNvPr>
            <p:cNvCxnSpPr>
              <a:stCxn id="69" idx="2"/>
              <a:endCxn id="70" idx="0"/>
            </p:cNvCxnSpPr>
            <p:nvPr/>
          </p:nvCxnSpPr>
          <p:spPr bwMode="auto">
            <a:xfrm rot="5400000">
              <a:off x="3380508" y="1136541"/>
              <a:ext cx="466913" cy="1887813"/>
            </a:xfrm>
            <a:prstGeom prst="bentConnector3">
              <a:avLst/>
            </a:prstGeom>
            <a:noFill/>
            <a:ln w="31750" cap="flat" cmpd="sng" algn="ctr">
              <a:solidFill>
                <a:srgbClr val="35509A"/>
              </a:solidFill>
              <a:prstDash val="solid"/>
              <a:round/>
              <a:headEnd type="triangle"/>
              <a:tailEnd type="none"/>
            </a:ln>
            <a:effectLst/>
          </p:spPr>
        </p:cxnSp>
        <p:cxnSp>
          <p:nvCxnSpPr>
            <p:cNvPr id="73" name="Elbow Connector 72">
              <a:extLst>
                <a:ext uri="{FF2B5EF4-FFF2-40B4-BE49-F238E27FC236}">
                  <a16:creationId xmlns:a16="http://schemas.microsoft.com/office/drawing/2014/main" id="{7B29B990-8FD3-D251-2176-A01756A94EC9}"/>
                </a:ext>
              </a:extLst>
            </p:cNvPr>
            <p:cNvCxnSpPr>
              <a:cxnSpLocks/>
              <a:stCxn id="69" idx="2"/>
              <a:endCxn id="71" idx="0"/>
            </p:cNvCxnSpPr>
            <p:nvPr/>
          </p:nvCxnSpPr>
          <p:spPr bwMode="auto">
            <a:xfrm rot="16200000" flipH="1">
              <a:off x="5265906" y="1138955"/>
              <a:ext cx="466913" cy="1882984"/>
            </a:xfrm>
            <a:prstGeom prst="bentConnector3">
              <a:avLst>
                <a:gd name="adj1" fmla="val 50000"/>
              </a:avLst>
            </a:prstGeom>
            <a:noFill/>
            <a:ln w="31750" cap="flat" cmpd="sng" algn="ctr">
              <a:solidFill>
                <a:srgbClr val="35509A"/>
              </a:solidFill>
              <a:prstDash val="solid"/>
              <a:round/>
              <a:headEnd type="triangle"/>
              <a:tailEnd type="none"/>
            </a:ln>
            <a:effectLst/>
          </p:spPr>
        </p:cxn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55A65752-9D9C-58DA-F97E-34E851439474}"/>
                </a:ext>
              </a:extLst>
            </p:cNvPr>
            <p:cNvGrpSpPr/>
            <p:nvPr/>
          </p:nvGrpSpPr>
          <p:grpSpPr>
            <a:xfrm>
              <a:off x="1392053" y="2732601"/>
              <a:ext cx="2529842" cy="1045915"/>
              <a:chOff x="1392053" y="2732601"/>
              <a:chExt cx="2529842" cy="1045915"/>
            </a:xfrm>
          </p:grpSpPr>
          <p:cxnSp>
            <p:nvCxnSpPr>
              <p:cNvPr id="75" name="Elbow Connector 74">
                <a:extLst>
                  <a:ext uri="{FF2B5EF4-FFF2-40B4-BE49-F238E27FC236}">
                    <a16:creationId xmlns:a16="http://schemas.microsoft.com/office/drawing/2014/main" id="{DB744B7D-C3BB-2BF0-1C9F-32F9A7DC6D01}"/>
                  </a:ext>
                </a:extLst>
              </p:cNvPr>
              <p:cNvCxnSpPr>
                <a:cxnSpLocks/>
                <a:endCxn id="76" idx="0"/>
              </p:cNvCxnSpPr>
              <p:nvPr/>
            </p:nvCxnSpPr>
            <p:spPr bwMode="auto">
              <a:xfrm rot="5400000">
                <a:off x="1980263" y="2665360"/>
                <a:ext cx="622553" cy="757036"/>
              </a:xfrm>
              <a:prstGeom prst="bentConnector3">
                <a:avLst>
                  <a:gd name="adj1" fmla="val 50000"/>
                </a:avLst>
              </a:prstGeom>
              <a:noFill/>
              <a:ln w="31750" cap="flat" cmpd="sng" algn="ctr">
                <a:solidFill>
                  <a:srgbClr val="35509A"/>
                </a:solidFill>
                <a:prstDash val="solid"/>
                <a:round/>
                <a:headEnd type="triangle"/>
                <a:tailEnd type="none"/>
              </a:ln>
              <a:effectLst/>
            </p:spPr>
          </p:cxnSp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2F2A33C4-F9FA-2B00-2FD1-2CB7446D527A}"/>
                  </a:ext>
                </a:extLst>
              </p:cNvPr>
              <p:cNvSpPr/>
              <p:nvPr/>
            </p:nvSpPr>
            <p:spPr bwMode="auto">
              <a:xfrm>
                <a:off x="1392053" y="3355155"/>
                <a:ext cx="1041936" cy="423361"/>
              </a:xfrm>
              <a:prstGeom prst="roundRect">
                <a:avLst/>
              </a:prstGeom>
              <a:solidFill>
                <a:srgbClr val="4A6BC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4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Reduce Power</a:t>
                </a:r>
              </a:p>
            </p:txBody>
          </p:sp>
          <p:sp>
            <p:nvSpPr>
              <p:cNvPr id="77" name="Rounded Rectangle 76">
                <a:extLst>
                  <a:ext uri="{FF2B5EF4-FFF2-40B4-BE49-F238E27FC236}">
                    <a16:creationId xmlns:a16="http://schemas.microsoft.com/office/drawing/2014/main" id="{0AC8985D-8CFD-B8FB-1A8D-168D4D59D47F}"/>
                  </a:ext>
                </a:extLst>
              </p:cNvPr>
              <p:cNvSpPr/>
              <p:nvPr/>
            </p:nvSpPr>
            <p:spPr bwMode="auto">
              <a:xfrm>
                <a:off x="2879959" y="3355155"/>
                <a:ext cx="1041936" cy="423361"/>
              </a:xfrm>
              <a:prstGeom prst="roundRect">
                <a:avLst/>
              </a:prstGeom>
              <a:solidFill>
                <a:srgbClr val="4A6BC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4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Greener Power</a:t>
                </a:r>
              </a:p>
            </p:txBody>
          </p:sp>
          <p:cxnSp>
            <p:nvCxnSpPr>
              <p:cNvPr id="78" name="Elbow Connector 77">
                <a:extLst>
                  <a:ext uri="{FF2B5EF4-FFF2-40B4-BE49-F238E27FC236}">
                    <a16:creationId xmlns:a16="http://schemas.microsoft.com/office/drawing/2014/main" id="{DC59569D-D998-BFBD-222D-F1E57B3021D5}"/>
                  </a:ext>
                </a:extLst>
              </p:cNvPr>
              <p:cNvCxnSpPr>
                <a:cxnSpLocks/>
                <a:endCxn id="77" idx="0"/>
              </p:cNvCxnSpPr>
              <p:nvPr/>
            </p:nvCxnSpPr>
            <p:spPr bwMode="auto">
              <a:xfrm rot="16200000" flipH="1">
                <a:off x="2724216" y="2678443"/>
                <a:ext cx="622553" cy="730870"/>
              </a:xfrm>
              <a:prstGeom prst="bentConnector3">
                <a:avLst>
                  <a:gd name="adj1" fmla="val 50000"/>
                </a:avLst>
              </a:prstGeom>
              <a:noFill/>
              <a:ln w="31750" cap="flat" cmpd="sng" algn="ctr">
                <a:solidFill>
                  <a:srgbClr val="35509A"/>
                </a:solidFill>
                <a:prstDash val="solid"/>
                <a:round/>
                <a:headEnd type="triangle"/>
                <a:tailEnd type="none"/>
              </a:ln>
              <a:effectLst/>
            </p:spPr>
          </p:cxn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DB70378A-C237-2075-FE55-FF0462060CB8}"/>
                </a:ext>
              </a:extLst>
            </p:cNvPr>
            <p:cNvGrpSpPr/>
            <p:nvPr/>
          </p:nvGrpSpPr>
          <p:grpSpPr>
            <a:xfrm>
              <a:off x="1503801" y="3774505"/>
              <a:ext cx="964086" cy="2073859"/>
              <a:chOff x="1503801" y="3774505"/>
              <a:chExt cx="964086" cy="2073859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E96F1AAE-FF26-28D7-5A52-736128EDF1A0}"/>
                  </a:ext>
                </a:extLst>
              </p:cNvPr>
              <p:cNvGrpSpPr/>
              <p:nvPr/>
            </p:nvGrpSpPr>
            <p:grpSpPr>
              <a:xfrm>
                <a:off x="1503802" y="3774505"/>
                <a:ext cx="964085" cy="1990460"/>
                <a:chOff x="1063963" y="3778515"/>
                <a:chExt cx="964085" cy="1990460"/>
              </a:xfrm>
            </p:grpSpPr>
            <p:sp>
              <p:nvSpPr>
                <p:cNvPr id="82" name="Rounded Rectangle 81">
                  <a:extLst>
                    <a:ext uri="{FF2B5EF4-FFF2-40B4-BE49-F238E27FC236}">
                      <a16:creationId xmlns:a16="http://schemas.microsoft.com/office/drawing/2014/main" id="{74620C14-8A85-B0A5-50DE-C8CE1C484E50}"/>
                    </a:ext>
                  </a:extLst>
                </p:cNvPr>
                <p:cNvSpPr/>
                <p:nvPr/>
              </p:nvSpPr>
              <p:spPr bwMode="auto">
                <a:xfrm>
                  <a:off x="1217968" y="4703545"/>
                  <a:ext cx="810080" cy="423361"/>
                </a:xfrm>
                <a:prstGeom prst="roundRect">
                  <a:avLst/>
                </a:prstGeom>
                <a:solidFill>
                  <a:srgbClr val="547EFE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GB" sz="1000" b="0" dirty="0">
                      <a:solidFill>
                        <a:schemeClr val="bg1"/>
                      </a:solidFill>
                      <a:latin typeface="Trebuchet MS" pitchFamily="-108" charset="0"/>
                      <a:ea typeface="Arial" pitchFamily="-108" charset="0"/>
                      <a:cs typeface="Arial" pitchFamily="-108" charset="0"/>
                    </a:rPr>
                    <a:t>Hardware Choice</a:t>
                  </a:r>
                  <a:endParaRPr kumimoji="0" lang="en-GB" sz="10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endParaRPr>
                </a:p>
              </p:txBody>
            </p:sp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C8076081-A582-8CF4-7895-4422915F514B}"/>
                    </a:ext>
                  </a:extLst>
                </p:cNvPr>
                <p:cNvSpPr/>
                <p:nvPr/>
              </p:nvSpPr>
              <p:spPr bwMode="auto">
                <a:xfrm>
                  <a:off x="1217968" y="5345614"/>
                  <a:ext cx="810080" cy="423361"/>
                </a:xfrm>
                <a:prstGeom prst="roundRect">
                  <a:avLst/>
                </a:prstGeom>
                <a:solidFill>
                  <a:srgbClr val="547EFE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sz="1050" b="0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Trebuchet MS" pitchFamily="-108" charset="0"/>
                      <a:ea typeface="Arial" pitchFamily="-108" charset="0"/>
                      <a:cs typeface="Arial" pitchFamily="-108" charset="0"/>
                    </a:rPr>
                    <a:t>Lower PUE</a:t>
                  </a:r>
                </a:p>
              </p:txBody>
            </p:sp>
            <p:sp>
              <p:nvSpPr>
                <p:cNvPr id="84" name="Rounded Rectangle 83">
                  <a:extLst>
                    <a:ext uri="{FF2B5EF4-FFF2-40B4-BE49-F238E27FC236}">
                      <a16:creationId xmlns:a16="http://schemas.microsoft.com/office/drawing/2014/main" id="{6E450B6F-8215-D00B-EA1D-4C24874E8B7F}"/>
                    </a:ext>
                  </a:extLst>
                </p:cNvPr>
                <p:cNvSpPr/>
                <p:nvPr/>
              </p:nvSpPr>
              <p:spPr bwMode="auto">
                <a:xfrm>
                  <a:off x="1217968" y="4086069"/>
                  <a:ext cx="810080" cy="423361"/>
                </a:xfrm>
                <a:prstGeom prst="roundRect">
                  <a:avLst/>
                </a:prstGeom>
                <a:solidFill>
                  <a:srgbClr val="547EFE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sz="1000" b="0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Trebuchet MS" pitchFamily="-108" charset="0"/>
                      <a:ea typeface="Arial" pitchFamily="-108" charset="0"/>
                      <a:cs typeface="Arial" pitchFamily="-108" charset="0"/>
                    </a:rPr>
                    <a:t>Newer Hardware</a:t>
                  </a:r>
                </a:p>
              </p:txBody>
            </p:sp>
            <p:cxnSp>
              <p:nvCxnSpPr>
                <p:cNvPr id="85" name="Elbow Connector 84">
                  <a:extLst>
                    <a:ext uri="{FF2B5EF4-FFF2-40B4-BE49-F238E27FC236}">
                      <a16:creationId xmlns:a16="http://schemas.microsoft.com/office/drawing/2014/main" id="{B8336DFA-7B41-2F82-29A8-737EB5206FD8}"/>
                    </a:ext>
                  </a:extLst>
                </p:cNvPr>
                <p:cNvCxnSpPr>
                  <a:cxnSpLocks/>
                  <a:endCxn id="83" idx="1"/>
                </p:cNvCxnSpPr>
                <p:nvPr/>
              </p:nvCxnSpPr>
              <p:spPr bwMode="auto">
                <a:xfrm rot="16200000" flipH="1">
                  <a:off x="251576" y="4590902"/>
                  <a:ext cx="1778779" cy="154006"/>
                </a:xfrm>
                <a:prstGeom prst="bentConnector2">
                  <a:avLst/>
                </a:prstGeom>
                <a:noFill/>
                <a:ln w="31750" cap="flat" cmpd="sng" algn="ctr">
                  <a:solidFill>
                    <a:srgbClr val="35509A"/>
                  </a:solidFill>
                  <a:prstDash val="solid"/>
                  <a:round/>
                  <a:headEnd type="triangle"/>
                  <a:tailEnd type="none"/>
                </a:ln>
                <a:effectLst/>
              </p:spPr>
            </p:cxnSp>
            <p:cxnSp>
              <p:nvCxnSpPr>
                <p:cNvPr id="86" name="Elbow Connector 85">
                  <a:extLst>
                    <a:ext uri="{FF2B5EF4-FFF2-40B4-BE49-F238E27FC236}">
                      <a16:creationId xmlns:a16="http://schemas.microsoft.com/office/drawing/2014/main" id="{C3B1C719-1AEB-7B29-7CA4-BED09C40416F}"/>
                    </a:ext>
                  </a:extLst>
                </p:cNvPr>
                <p:cNvCxnSpPr>
                  <a:cxnSpLocks/>
                  <a:endCxn id="82" idx="1"/>
                </p:cNvCxnSpPr>
                <p:nvPr/>
              </p:nvCxnSpPr>
              <p:spPr bwMode="auto">
                <a:xfrm rot="16200000" flipH="1">
                  <a:off x="667337" y="4364595"/>
                  <a:ext cx="947258" cy="154004"/>
                </a:xfrm>
                <a:prstGeom prst="bentConnector2">
                  <a:avLst/>
                </a:prstGeom>
                <a:noFill/>
                <a:ln w="31750" cap="flat" cmpd="sng" algn="ctr">
                  <a:solidFill>
                    <a:srgbClr val="35509A"/>
                  </a:solidFill>
                  <a:prstDash val="solid"/>
                  <a:round/>
                  <a:headEnd type="none"/>
                  <a:tailEnd type="none"/>
                </a:ln>
                <a:effectLst/>
              </p:spPr>
            </p:cxnSp>
            <p:cxnSp>
              <p:nvCxnSpPr>
                <p:cNvPr id="87" name="Elbow Connector 86">
                  <a:extLst>
                    <a:ext uri="{FF2B5EF4-FFF2-40B4-BE49-F238E27FC236}">
                      <a16:creationId xmlns:a16="http://schemas.microsoft.com/office/drawing/2014/main" id="{DA47BB3C-F537-CC22-6D9D-0644A4171528}"/>
                    </a:ext>
                  </a:extLst>
                </p:cNvPr>
                <p:cNvCxnSpPr>
                  <a:cxnSpLocks/>
                  <a:endCxn id="84" idx="1"/>
                </p:cNvCxnSpPr>
                <p:nvPr/>
              </p:nvCxnSpPr>
              <p:spPr bwMode="auto">
                <a:xfrm rot="16200000" flipH="1">
                  <a:off x="1050579" y="4130360"/>
                  <a:ext cx="180773" cy="154006"/>
                </a:xfrm>
                <a:prstGeom prst="bentConnector2">
                  <a:avLst/>
                </a:prstGeom>
                <a:noFill/>
                <a:ln w="31750" cap="flat" cmpd="sng" algn="ctr">
                  <a:solidFill>
                    <a:srgbClr val="35509A"/>
                  </a:solidFill>
                  <a:prstDash val="solid"/>
                  <a:round/>
                  <a:headEnd type="none"/>
                  <a:tailEnd type="none"/>
                </a:ln>
                <a:effectLst/>
              </p:spPr>
            </p:cxnSp>
          </p:grp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F9136FF8-ABC7-D72C-A109-A2F228F248A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503801" y="5550449"/>
                <a:ext cx="0" cy="297915"/>
              </a:xfrm>
              <a:prstGeom prst="line">
                <a:avLst/>
              </a:prstGeom>
              <a:noFill/>
              <a:ln w="31750" cap="flat" cmpd="sng" algn="ctr">
                <a:solidFill>
                  <a:srgbClr val="2B3D70"/>
                </a:solidFill>
                <a:prstDash val="sysDot"/>
                <a:round/>
                <a:headEnd type="none"/>
                <a:tailEnd type="none"/>
              </a:ln>
              <a:effectLst/>
            </p:spPr>
          </p:cxn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BD14A5C1-D703-9620-4EF4-D7CAF36F6CE4}"/>
                </a:ext>
              </a:extLst>
            </p:cNvPr>
            <p:cNvGrpSpPr/>
            <p:nvPr/>
          </p:nvGrpSpPr>
          <p:grpSpPr>
            <a:xfrm>
              <a:off x="2990913" y="3755026"/>
              <a:ext cx="996532" cy="1522614"/>
              <a:chOff x="2990913" y="3755026"/>
              <a:chExt cx="996532" cy="1522614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DE43A6B7-4FA7-CA4F-F22C-E3E6AF794B58}"/>
                  </a:ext>
                </a:extLst>
              </p:cNvPr>
              <p:cNvGrpSpPr/>
              <p:nvPr/>
            </p:nvGrpSpPr>
            <p:grpSpPr>
              <a:xfrm>
                <a:off x="2990913" y="3755026"/>
                <a:ext cx="996532" cy="1360322"/>
                <a:chOff x="2551074" y="3759036"/>
                <a:chExt cx="996532" cy="1360322"/>
              </a:xfrm>
            </p:grpSpPr>
            <p:sp>
              <p:nvSpPr>
                <p:cNvPr id="91" name="Rounded Rectangle 90">
                  <a:extLst>
                    <a:ext uri="{FF2B5EF4-FFF2-40B4-BE49-F238E27FC236}">
                      <a16:creationId xmlns:a16="http://schemas.microsoft.com/office/drawing/2014/main" id="{A28A9ACE-1BCC-CC23-E9E2-37EA4D3C81C8}"/>
                    </a:ext>
                  </a:extLst>
                </p:cNvPr>
                <p:cNvSpPr/>
                <p:nvPr/>
              </p:nvSpPr>
              <p:spPr bwMode="auto">
                <a:xfrm>
                  <a:off x="2737527" y="4086069"/>
                  <a:ext cx="810079" cy="413216"/>
                </a:xfrm>
                <a:prstGeom prst="roundRect">
                  <a:avLst/>
                </a:prstGeom>
                <a:solidFill>
                  <a:srgbClr val="547EFE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sz="1050" b="0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Trebuchet MS" pitchFamily="-108" charset="0"/>
                      <a:ea typeface="Arial" pitchFamily="-108" charset="0"/>
                      <a:cs typeface="Arial" pitchFamily="-108" charset="0"/>
                    </a:rPr>
                    <a:t>Supply Choice</a:t>
                  </a:r>
                </a:p>
              </p:txBody>
            </p:sp>
            <p:sp>
              <p:nvSpPr>
                <p:cNvPr id="92" name="Rounded Rectangle 91">
                  <a:extLst>
                    <a:ext uri="{FF2B5EF4-FFF2-40B4-BE49-F238E27FC236}">
                      <a16:creationId xmlns:a16="http://schemas.microsoft.com/office/drawing/2014/main" id="{470AEDD0-E597-1F53-892E-9B570815221A}"/>
                    </a:ext>
                  </a:extLst>
                </p:cNvPr>
                <p:cNvSpPr/>
                <p:nvPr/>
              </p:nvSpPr>
              <p:spPr bwMode="auto">
                <a:xfrm>
                  <a:off x="2734246" y="4711245"/>
                  <a:ext cx="810079" cy="408113"/>
                </a:xfrm>
                <a:prstGeom prst="roundRect">
                  <a:avLst/>
                </a:prstGeom>
                <a:solidFill>
                  <a:srgbClr val="547EFE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sz="1050" b="0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Trebuchet MS" pitchFamily="-108" charset="0"/>
                      <a:ea typeface="Arial" pitchFamily="-108" charset="0"/>
                      <a:cs typeface="Arial" pitchFamily="-108" charset="0"/>
                    </a:rPr>
                    <a:t>Usage Pattern</a:t>
                  </a:r>
                </a:p>
              </p:txBody>
            </p:sp>
            <p:cxnSp>
              <p:nvCxnSpPr>
                <p:cNvPr id="93" name="Elbow Connector 92">
                  <a:extLst>
                    <a:ext uri="{FF2B5EF4-FFF2-40B4-BE49-F238E27FC236}">
                      <a16:creationId xmlns:a16="http://schemas.microsoft.com/office/drawing/2014/main" id="{21DCE937-C773-1C8D-E2E9-7DF507A865B7}"/>
                    </a:ext>
                  </a:extLst>
                </p:cNvPr>
                <p:cNvCxnSpPr>
                  <a:cxnSpLocks/>
                  <a:endCxn id="92" idx="1"/>
                </p:cNvCxnSpPr>
                <p:nvPr/>
              </p:nvCxnSpPr>
              <p:spPr bwMode="auto">
                <a:xfrm rot="16200000" flipH="1">
                  <a:off x="2064527" y="4245583"/>
                  <a:ext cx="1156266" cy="183172"/>
                </a:xfrm>
                <a:prstGeom prst="bentConnector2">
                  <a:avLst/>
                </a:prstGeom>
                <a:noFill/>
                <a:ln w="31750" cap="flat" cmpd="sng" algn="ctr">
                  <a:solidFill>
                    <a:srgbClr val="35509A"/>
                  </a:solidFill>
                  <a:prstDash val="solid"/>
                  <a:round/>
                  <a:headEnd type="triangle"/>
                  <a:tailEnd type="none"/>
                </a:ln>
                <a:effectLst/>
              </p:spPr>
            </p:cxnSp>
            <p:cxnSp>
              <p:nvCxnSpPr>
                <p:cNvPr id="94" name="Elbow Connector 93">
                  <a:extLst>
                    <a:ext uri="{FF2B5EF4-FFF2-40B4-BE49-F238E27FC236}">
                      <a16:creationId xmlns:a16="http://schemas.microsoft.com/office/drawing/2014/main" id="{9D4AE09D-9206-3173-A519-0C400FFE41BF}"/>
                    </a:ext>
                  </a:extLst>
                </p:cNvPr>
                <p:cNvCxnSpPr>
                  <a:cxnSpLocks/>
                  <a:endCxn id="91" idx="1"/>
                </p:cNvCxnSpPr>
                <p:nvPr/>
              </p:nvCxnSpPr>
              <p:spPr bwMode="auto">
                <a:xfrm rot="16200000" flipH="1">
                  <a:off x="2487138" y="4042287"/>
                  <a:ext cx="314325" cy="186453"/>
                </a:xfrm>
                <a:prstGeom prst="bentConnector2">
                  <a:avLst/>
                </a:prstGeom>
                <a:noFill/>
                <a:ln w="31750" cap="flat" cmpd="sng" algn="ctr">
                  <a:solidFill>
                    <a:srgbClr val="35509A"/>
                  </a:solidFill>
                  <a:prstDash val="solid"/>
                  <a:round/>
                  <a:headEnd type="none"/>
                  <a:tailEnd type="none"/>
                </a:ln>
                <a:effectLst/>
              </p:spPr>
            </p:cxnSp>
          </p:grp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F9B98786-C03C-0C95-A3A3-500A2C20EA7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990913" y="4937534"/>
                <a:ext cx="0" cy="340106"/>
              </a:xfrm>
              <a:prstGeom prst="line">
                <a:avLst/>
              </a:prstGeom>
              <a:noFill/>
              <a:ln w="31750" cap="flat" cmpd="sng" algn="ctr">
                <a:solidFill>
                  <a:srgbClr val="2B3D70"/>
                </a:solidFill>
                <a:prstDash val="sysDot"/>
                <a:round/>
                <a:headEnd type="none"/>
                <a:tailEnd type="none"/>
              </a:ln>
              <a:effectLst/>
            </p:spPr>
          </p:cxn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637B7501-F025-21C2-C777-10F501308393}"/>
                </a:ext>
              </a:extLst>
            </p:cNvPr>
            <p:cNvGrpSpPr/>
            <p:nvPr/>
          </p:nvGrpSpPr>
          <p:grpSpPr>
            <a:xfrm>
              <a:off x="6023284" y="2733939"/>
              <a:ext cx="1186280" cy="1550741"/>
              <a:chOff x="6023284" y="2733939"/>
              <a:chExt cx="1186280" cy="1550741"/>
            </a:xfrm>
          </p:grpSpPr>
          <p:cxnSp>
            <p:nvCxnSpPr>
              <p:cNvPr id="96" name="Elbow Connector 95">
                <a:extLst>
                  <a:ext uri="{FF2B5EF4-FFF2-40B4-BE49-F238E27FC236}">
                    <a16:creationId xmlns:a16="http://schemas.microsoft.com/office/drawing/2014/main" id="{D1F81594-D9FA-10DA-8D84-FAB14DFBB2B4}"/>
                  </a:ext>
                </a:extLst>
              </p:cNvPr>
              <p:cNvCxnSpPr>
                <a:cxnSpLocks/>
                <a:endCxn id="99" idx="1"/>
              </p:cNvCxnSpPr>
              <p:nvPr/>
            </p:nvCxnSpPr>
            <p:spPr bwMode="auto">
              <a:xfrm rot="16200000" flipH="1">
                <a:off x="5529897" y="3228941"/>
                <a:ext cx="1207265" cy="217262"/>
              </a:xfrm>
              <a:prstGeom prst="bentConnector2">
                <a:avLst/>
              </a:prstGeom>
              <a:noFill/>
              <a:ln w="31750" cap="flat" cmpd="sng" algn="ctr">
                <a:solidFill>
                  <a:srgbClr val="35509A"/>
                </a:solidFill>
                <a:prstDash val="solid"/>
                <a:round/>
                <a:headEnd type="triangle"/>
                <a:tailEnd type="none"/>
              </a:ln>
              <a:effectLst/>
            </p:spPr>
          </p:cxn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F0D39239-9C8F-07F3-0566-9CD3F3F8C49A}"/>
                  </a:ext>
                </a:extLst>
              </p:cNvPr>
              <p:cNvGrpSpPr/>
              <p:nvPr/>
            </p:nvGrpSpPr>
            <p:grpSpPr>
              <a:xfrm>
                <a:off x="6023284" y="2970375"/>
                <a:ext cx="1186280" cy="1314305"/>
                <a:chOff x="6023284" y="2970375"/>
                <a:chExt cx="1186280" cy="1314305"/>
              </a:xfrm>
            </p:grpSpPr>
            <p:sp>
              <p:nvSpPr>
                <p:cNvPr id="98" name="Rounded Rectangle 97">
                  <a:extLst>
                    <a:ext uri="{FF2B5EF4-FFF2-40B4-BE49-F238E27FC236}">
                      <a16:creationId xmlns:a16="http://schemas.microsoft.com/office/drawing/2014/main" id="{267D0832-2689-D036-BB12-81EC7D73B848}"/>
                    </a:ext>
                  </a:extLst>
                </p:cNvPr>
                <p:cNvSpPr/>
                <p:nvPr/>
              </p:nvSpPr>
              <p:spPr bwMode="auto">
                <a:xfrm>
                  <a:off x="6251760" y="3075603"/>
                  <a:ext cx="957804" cy="413216"/>
                </a:xfrm>
                <a:prstGeom prst="roundRect">
                  <a:avLst/>
                </a:prstGeom>
                <a:solidFill>
                  <a:srgbClr val="547EFE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GB" sz="1000" b="0" dirty="0">
                      <a:solidFill>
                        <a:schemeClr val="bg1"/>
                      </a:solidFill>
                      <a:latin typeface="Trebuchet MS" pitchFamily="-108" charset="0"/>
                      <a:ea typeface="Arial" pitchFamily="-108" charset="0"/>
                      <a:cs typeface="Arial" pitchFamily="-108" charset="0"/>
                    </a:rPr>
                    <a:t>Buy Lower Scope-3 HW</a:t>
                  </a:r>
                  <a:endParaRPr kumimoji="0" lang="en-GB" sz="10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endParaRPr>
                </a:p>
              </p:txBody>
            </p:sp>
            <p:sp>
              <p:nvSpPr>
                <p:cNvPr id="99" name="Rounded Rectangle 98">
                  <a:extLst>
                    <a:ext uri="{FF2B5EF4-FFF2-40B4-BE49-F238E27FC236}">
                      <a16:creationId xmlns:a16="http://schemas.microsoft.com/office/drawing/2014/main" id="{4F4FAD5E-0E38-E1C7-B849-D19CB03AD18D}"/>
                    </a:ext>
                  </a:extLst>
                </p:cNvPr>
                <p:cNvSpPr/>
                <p:nvPr/>
              </p:nvSpPr>
              <p:spPr bwMode="auto">
                <a:xfrm>
                  <a:off x="6242160" y="3734597"/>
                  <a:ext cx="957804" cy="413216"/>
                </a:xfrm>
                <a:prstGeom prst="roundRect">
                  <a:avLst/>
                </a:prstGeom>
                <a:solidFill>
                  <a:srgbClr val="547EFE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sz="1050" b="0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Trebuchet MS" pitchFamily="-108" charset="0"/>
                      <a:ea typeface="Arial" pitchFamily="-108" charset="0"/>
                      <a:cs typeface="Arial" pitchFamily="-108" charset="0"/>
                    </a:rPr>
                    <a:t>Hardware Lifetime</a:t>
                  </a:r>
                </a:p>
              </p:txBody>
            </p:sp>
            <p:cxnSp>
              <p:nvCxnSpPr>
                <p:cNvPr id="100" name="Elbow Connector 99">
                  <a:extLst>
                    <a:ext uri="{FF2B5EF4-FFF2-40B4-BE49-F238E27FC236}">
                      <a16:creationId xmlns:a16="http://schemas.microsoft.com/office/drawing/2014/main" id="{C7AB053C-0FCC-0587-17AC-1651669C1EA1}"/>
                    </a:ext>
                  </a:extLst>
                </p:cNvPr>
                <p:cNvCxnSpPr>
                  <a:cxnSpLocks/>
                  <a:endCxn id="98" idx="1"/>
                </p:cNvCxnSpPr>
                <p:nvPr/>
              </p:nvCxnSpPr>
              <p:spPr bwMode="auto">
                <a:xfrm rot="16200000" flipH="1">
                  <a:off x="5981604" y="3012055"/>
                  <a:ext cx="311836" cy="228476"/>
                </a:xfrm>
                <a:prstGeom prst="bentConnector2">
                  <a:avLst/>
                </a:prstGeom>
                <a:noFill/>
                <a:ln w="31750" cap="flat" cmpd="sng" algn="ctr">
                  <a:solidFill>
                    <a:srgbClr val="35509A"/>
                  </a:solidFill>
                  <a:prstDash val="solid"/>
                  <a:round/>
                  <a:headEnd type="none"/>
                  <a:tailEnd type="none"/>
                </a:ln>
                <a:effectLst/>
              </p:spPr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1E84EEF6-5DA5-4ED9-C469-34E34BA4764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6034163" y="3973402"/>
                  <a:ext cx="0" cy="311278"/>
                </a:xfrm>
                <a:prstGeom prst="line">
                  <a:avLst/>
                </a:prstGeom>
                <a:noFill/>
                <a:ln w="31750" cap="flat" cmpd="sng" algn="ctr">
                  <a:solidFill>
                    <a:srgbClr val="2B3D70"/>
                  </a:solidFill>
                  <a:prstDash val="sysDot"/>
                  <a:round/>
                  <a:headEnd type="none"/>
                  <a:tailEnd type="none"/>
                </a:ln>
                <a:effectLst/>
              </p:spPr>
            </p:cxnSp>
          </p:grp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226FD343-B178-83E1-324E-813918565A43}"/>
                </a:ext>
              </a:extLst>
            </p:cNvPr>
            <p:cNvGrpSpPr/>
            <p:nvPr/>
          </p:nvGrpSpPr>
          <p:grpSpPr>
            <a:xfrm>
              <a:off x="1418230" y="5965819"/>
              <a:ext cx="6320447" cy="589435"/>
              <a:chOff x="1418230" y="6161767"/>
              <a:chExt cx="6320447" cy="589435"/>
            </a:xfrm>
          </p:grpSpPr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7295C8D5-7A29-D001-39FD-F20D1F5B1135}"/>
                  </a:ext>
                </a:extLst>
              </p:cNvPr>
              <p:cNvGrpSpPr/>
              <p:nvPr/>
            </p:nvGrpSpPr>
            <p:grpSpPr>
              <a:xfrm>
                <a:off x="1418230" y="6161767"/>
                <a:ext cx="6320447" cy="413216"/>
                <a:chOff x="147730" y="6161767"/>
                <a:chExt cx="6320447" cy="413216"/>
              </a:xfrm>
            </p:grpSpPr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82F27383-459C-E292-DE02-88368069FCD5}"/>
                    </a:ext>
                  </a:extLst>
                </p:cNvPr>
                <p:cNvGrpSpPr/>
                <p:nvPr/>
              </p:nvGrpSpPr>
              <p:grpSpPr>
                <a:xfrm>
                  <a:off x="147730" y="6161767"/>
                  <a:ext cx="5889514" cy="413216"/>
                  <a:chOff x="147730" y="6027017"/>
                  <a:chExt cx="5889514" cy="413216"/>
                </a:xfrm>
              </p:grpSpPr>
              <p:sp>
                <p:nvSpPr>
                  <p:cNvPr id="107" name="Rounded Rectangle 106">
                    <a:extLst>
                      <a:ext uri="{FF2B5EF4-FFF2-40B4-BE49-F238E27FC236}">
                        <a16:creationId xmlns:a16="http://schemas.microsoft.com/office/drawing/2014/main" id="{1C3450D6-6C76-4404-41E6-D9EC48181BE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06756" y="6027017"/>
                    <a:ext cx="957804" cy="413216"/>
                  </a:xfrm>
                  <a:prstGeom prst="roundRect">
                    <a:avLst/>
                  </a:prstGeom>
                  <a:solidFill>
                    <a:srgbClr val="008365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GB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-108" charset="0"/>
                        <a:ea typeface="Arial" pitchFamily="-108" charset="0"/>
                        <a:cs typeface="Arial" pitchFamily="-108" charset="0"/>
                      </a:rPr>
                      <a:t>Carbon Inventory</a:t>
                    </a:r>
                  </a:p>
                </p:txBody>
              </p:sp>
              <p:sp>
                <p:nvSpPr>
                  <p:cNvPr id="108" name="Rounded Rectangle 107">
                    <a:extLst>
                      <a:ext uri="{FF2B5EF4-FFF2-40B4-BE49-F238E27FC236}">
                        <a16:creationId xmlns:a16="http://schemas.microsoft.com/office/drawing/2014/main" id="{A0B49352-DDC1-4F91-4363-8CE6D267971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79440" y="6027017"/>
                    <a:ext cx="957804" cy="413216"/>
                  </a:xfrm>
                  <a:prstGeom prst="roundRect">
                    <a:avLst/>
                  </a:prstGeom>
                  <a:solidFill>
                    <a:srgbClr val="008365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GB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-108" charset="0"/>
                        <a:ea typeface="Arial" pitchFamily="-108" charset="0"/>
                        <a:cs typeface="Arial" pitchFamily="-108" charset="0"/>
                      </a:rPr>
                      <a:t>Carbon Allocation</a:t>
                    </a:r>
                  </a:p>
                </p:txBody>
              </p:sp>
              <p:sp>
                <p:nvSpPr>
                  <p:cNvPr id="109" name="Rounded Rectangle 108">
                    <a:extLst>
                      <a:ext uri="{FF2B5EF4-FFF2-40B4-BE49-F238E27FC236}">
                        <a16:creationId xmlns:a16="http://schemas.microsoft.com/office/drawing/2014/main" id="{DEA3D4DD-7D42-F5CD-6631-C97A9C17A26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134072" y="6027017"/>
                    <a:ext cx="957804" cy="413216"/>
                  </a:xfrm>
                  <a:prstGeom prst="roundRect">
                    <a:avLst/>
                  </a:prstGeom>
                  <a:solidFill>
                    <a:srgbClr val="008365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GB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-108" charset="0"/>
                        <a:ea typeface="Arial" pitchFamily="-108" charset="0"/>
                        <a:cs typeface="Arial" pitchFamily="-108" charset="0"/>
                      </a:rPr>
                      <a:t>Measure Power Use</a:t>
                    </a:r>
                  </a:p>
                </p:txBody>
              </p:sp>
              <p:sp>
                <p:nvSpPr>
                  <p:cNvPr id="110" name="Rounded Rectangle 109">
                    <a:extLst>
                      <a:ext uri="{FF2B5EF4-FFF2-40B4-BE49-F238E27FC236}">
                        <a16:creationId xmlns:a16="http://schemas.microsoft.com/office/drawing/2014/main" id="{50345BE2-D4E4-3863-4D29-51A3D3DA9A4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120414" y="6027017"/>
                    <a:ext cx="957804" cy="413216"/>
                  </a:xfrm>
                  <a:prstGeom prst="roundRect">
                    <a:avLst/>
                  </a:prstGeom>
                  <a:solidFill>
                    <a:srgbClr val="008365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GB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-108" charset="0"/>
                        <a:ea typeface="Arial" pitchFamily="-108" charset="0"/>
                        <a:cs typeface="Arial" pitchFamily="-108" charset="0"/>
                      </a:rPr>
                      <a:t>Life-Cycle Assessment</a:t>
                    </a:r>
                  </a:p>
                </p:txBody>
              </p:sp>
              <p:sp>
                <p:nvSpPr>
                  <p:cNvPr id="111" name="Rounded Rectangle 110">
                    <a:extLst>
                      <a:ext uri="{FF2B5EF4-FFF2-40B4-BE49-F238E27FC236}">
                        <a16:creationId xmlns:a16="http://schemas.microsoft.com/office/drawing/2014/main" id="{AE7356FB-F835-0CAF-057C-71C0D645F1F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47730" y="6027017"/>
                    <a:ext cx="957804" cy="413216"/>
                  </a:xfrm>
                  <a:prstGeom prst="roundRect">
                    <a:avLst/>
                  </a:prstGeom>
                  <a:solidFill>
                    <a:srgbClr val="008365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GB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-108" charset="0"/>
                        <a:ea typeface="Arial" pitchFamily="-108" charset="0"/>
                        <a:cs typeface="Arial" pitchFamily="-108" charset="0"/>
                      </a:rPr>
                      <a:t>Benchmark Hardware</a:t>
                    </a:r>
                  </a:p>
                </p:txBody>
              </p:sp>
              <p:sp>
                <p:nvSpPr>
                  <p:cNvPr id="112" name="Rounded Rectangle 111">
                    <a:extLst>
                      <a:ext uri="{FF2B5EF4-FFF2-40B4-BE49-F238E27FC236}">
                        <a16:creationId xmlns:a16="http://schemas.microsoft.com/office/drawing/2014/main" id="{69042B27-F296-1D50-E7E3-2AB61B62B4B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93098" y="6027017"/>
                    <a:ext cx="957804" cy="413216"/>
                  </a:xfrm>
                  <a:prstGeom prst="roundRect">
                    <a:avLst/>
                  </a:prstGeom>
                  <a:solidFill>
                    <a:srgbClr val="008365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GB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-108" charset="0"/>
                        <a:ea typeface="Arial" pitchFamily="-108" charset="0"/>
                        <a:cs typeface="Arial" pitchFamily="-108" charset="0"/>
                      </a:rPr>
                      <a:t>Carbon Model</a:t>
                    </a:r>
                  </a:p>
                </p:txBody>
              </p:sp>
            </p:grp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D0029C3B-6BC7-DAEA-E125-39DF94E7038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6112041" y="6371924"/>
                  <a:ext cx="356136" cy="0"/>
                </a:xfrm>
                <a:prstGeom prst="line">
                  <a:avLst/>
                </a:prstGeom>
                <a:noFill/>
                <a:ln w="31750" cap="flat" cmpd="sng" algn="ctr">
                  <a:solidFill>
                    <a:srgbClr val="008365"/>
                  </a:solidFill>
                  <a:prstDash val="sysDot"/>
                  <a:round/>
                  <a:headEnd type="none"/>
                  <a:tailEnd type="none"/>
                </a:ln>
                <a:effectLst/>
              </p:spPr>
            </p:cxnSp>
          </p:grpSp>
          <p:sp>
            <p:nvSpPr>
              <p:cNvPr id="104" name="Rounded Rectangle 103">
                <a:extLst>
                  <a:ext uri="{FF2B5EF4-FFF2-40B4-BE49-F238E27FC236}">
                    <a16:creationId xmlns:a16="http://schemas.microsoft.com/office/drawing/2014/main" id="{51943CF1-5572-8F30-0B17-C629BD8DE85F}"/>
                  </a:ext>
                </a:extLst>
              </p:cNvPr>
              <p:cNvSpPr/>
              <p:nvPr/>
            </p:nvSpPr>
            <p:spPr bwMode="auto">
              <a:xfrm>
                <a:off x="1418230" y="6574983"/>
                <a:ext cx="5889514" cy="176219"/>
              </a:xfrm>
              <a:prstGeom prst="roundRect">
                <a:avLst/>
              </a:prstGeom>
              <a:solidFill>
                <a:srgbClr val="14B68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4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Measure   +   Model   +   Monitor   </a:t>
                </a:r>
                <a:r>
                  <a:rPr kumimoji="0" lang="en-GB" sz="14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  <a:sym typeface="Wingdings" pitchFamily="2" charset="2"/>
                  </a:rPr>
                  <a:t>   Moderate</a:t>
                </a:r>
                <a:endParaRPr kumimoji="0" lang="en-GB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endParaRP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77796BEE-CEDE-5245-6627-8494B5E690A6}"/>
                </a:ext>
              </a:extLst>
            </p:cNvPr>
            <p:cNvGrpSpPr/>
            <p:nvPr/>
          </p:nvGrpSpPr>
          <p:grpSpPr>
            <a:xfrm>
              <a:off x="2652087" y="1476212"/>
              <a:ext cx="3819078" cy="304800"/>
              <a:chOff x="2652087" y="1476212"/>
              <a:chExt cx="3819078" cy="304800"/>
            </a:xfrm>
          </p:grpSpPr>
          <p:sp>
            <p:nvSpPr>
              <p:cNvPr id="114" name="Rounded Rectangle 113">
                <a:extLst>
                  <a:ext uri="{FF2B5EF4-FFF2-40B4-BE49-F238E27FC236}">
                    <a16:creationId xmlns:a16="http://schemas.microsoft.com/office/drawing/2014/main" id="{98C309C0-0DC3-CFD6-4F8B-242886E78281}"/>
                  </a:ext>
                </a:extLst>
              </p:cNvPr>
              <p:cNvSpPr/>
              <p:nvPr/>
            </p:nvSpPr>
            <p:spPr bwMode="auto">
              <a:xfrm>
                <a:off x="2652087" y="1476212"/>
                <a:ext cx="1041936" cy="304800"/>
              </a:xfrm>
              <a:prstGeom prst="round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6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 Capture</a:t>
                </a:r>
              </a:p>
            </p:txBody>
          </p:sp>
          <p:sp>
            <p:nvSpPr>
              <p:cNvPr id="115" name="Rounded Rectangle 114">
                <a:extLst>
                  <a:ext uri="{FF2B5EF4-FFF2-40B4-BE49-F238E27FC236}">
                    <a16:creationId xmlns:a16="http://schemas.microsoft.com/office/drawing/2014/main" id="{66F598FB-A2C8-5CFD-04CB-0A0C6BEC2059}"/>
                  </a:ext>
                </a:extLst>
              </p:cNvPr>
              <p:cNvSpPr/>
              <p:nvPr/>
            </p:nvSpPr>
            <p:spPr bwMode="auto">
              <a:xfrm>
                <a:off x="5429229" y="1476212"/>
                <a:ext cx="1041936" cy="304800"/>
              </a:xfrm>
              <a:prstGeom prst="round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6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Offset</a:t>
                </a:r>
              </a:p>
            </p:txBody>
          </p:sp>
          <p:cxnSp>
            <p:nvCxnSpPr>
              <p:cNvPr id="116" name="Straight Arrow Connector 115">
                <a:extLst>
                  <a:ext uri="{FF2B5EF4-FFF2-40B4-BE49-F238E27FC236}">
                    <a16:creationId xmlns:a16="http://schemas.microsoft.com/office/drawing/2014/main" id="{08D0BFAD-613D-37DF-75A0-EF874DC9A6BC}"/>
                  </a:ext>
                </a:extLst>
              </p:cNvPr>
              <p:cNvCxnSpPr>
                <a:cxnSpLocks/>
                <a:endCxn id="69" idx="1"/>
              </p:cNvCxnSpPr>
              <p:nvPr/>
            </p:nvCxnSpPr>
            <p:spPr bwMode="auto">
              <a:xfrm>
                <a:off x="3694023" y="1628775"/>
                <a:ext cx="342879" cy="6536"/>
              </a:xfrm>
              <a:prstGeom prst="straightConnector1">
                <a:avLst/>
              </a:prstGeom>
              <a:noFill/>
              <a:ln w="31750" cap="flat" cmpd="sng" algn="ctr">
                <a:solidFill>
                  <a:srgbClr val="304580"/>
                </a:solidFill>
                <a:prstDash val="solid"/>
                <a:round/>
                <a:headEnd type="none"/>
                <a:tailEnd type="triangle"/>
              </a:ln>
              <a:effectLst/>
            </p:spPr>
          </p:cxnSp>
          <p:cxnSp>
            <p:nvCxnSpPr>
              <p:cNvPr id="117" name="Straight Arrow Connector 116">
                <a:extLst>
                  <a:ext uri="{FF2B5EF4-FFF2-40B4-BE49-F238E27FC236}">
                    <a16:creationId xmlns:a16="http://schemas.microsoft.com/office/drawing/2014/main" id="{1F90A5C4-C9D1-745B-876D-C8718D1BAEB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078838" y="1622239"/>
                <a:ext cx="342879" cy="6536"/>
              </a:xfrm>
              <a:prstGeom prst="straightConnector1">
                <a:avLst/>
              </a:prstGeom>
              <a:noFill/>
              <a:ln w="31750" cap="flat" cmpd="sng" algn="ctr">
                <a:solidFill>
                  <a:srgbClr val="304580"/>
                </a:solidFill>
                <a:prstDash val="solid"/>
                <a:round/>
                <a:headEnd type="triangle"/>
                <a:tailEnd type="none"/>
              </a:ln>
              <a:effectLst/>
            </p:spPr>
          </p:cxn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EB7BE40-2D56-4408-B834-2B8BFFDC9076}"/>
                </a:ext>
              </a:extLst>
            </p:cNvPr>
            <p:cNvGrpSpPr/>
            <p:nvPr/>
          </p:nvGrpSpPr>
          <p:grpSpPr>
            <a:xfrm>
              <a:off x="3191025" y="2314679"/>
              <a:ext cx="2728861" cy="2356773"/>
              <a:chOff x="3191025" y="2314679"/>
              <a:chExt cx="2728861" cy="2356773"/>
            </a:xfrm>
          </p:grpSpPr>
          <p:sp>
            <p:nvSpPr>
              <p:cNvPr id="119" name="Rounded Rectangle 118">
                <a:extLst>
                  <a:ext uri="{FF2B5EF4-FFF2-40B4-BE49-F238E27FC236}">
                    <a16:creationId xmlns:a16="http://schemas.microsoft.com/office/drawing/2014/main" id="{0ACCC094-E2E8-25B6-916A-674B66702690}"/>
                  </a:ext>
                </a:extLst>
              </p:cNvPr>
              <p:cNvSpPr/>
              <p:nvPr/>
            </p:nvSpPr>
            <p:spPr bwMode="auto">
              <a:xfrm>
                <a:off x="4137167" y="2314679"/>
                <a:ext cx="863063" cy="423361"/>
              </a:xfrm>
              <a:prstGeom prst="roundRect">
                <a:avLst/>
              </a:prstGeom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400" b="0" i="0" u="none" strike="noStrike" cap="none" normalizeH="0" baseline="0" dirty="0">
                    <a:ln>
                      <a:noFill/>
                    </a:ln>
                    <a:solidFill>
                      <a:schemeClr val="bg2">
                        <a:lumMod val="75000"/>
                      </a:schemeClr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Reduce Volume</a:t>
                </a:r>
              </a:p>
            </p:txBody>
          </p:sp>
          <p:sp>
            <p:nvSpPr>
              <p:cNvPr id="120" name="Rounded Rectangle 119">
                <a:extLst>
                  <a:ext uri="{FF2B5EF4-FFF2-40B4-BE49-F238E27FC236}">
                    <a16:creationId xmlns:a16="http://schemas.microsoft.com/office/drawing/2014/main" id="{6DC0123B-C128-230C-526A-7D72CD59B648}"/>
                  </a:ext>
                </a:extLst>
              </p:cNvPr>
              <p:cNvSpPr/>
              <p:nvPr/>
            </p:nvSpPr>
            <p:spPr bwMode="auto">
              <a:xfrm>
                <a:off x="4529242" y="3029997"/>
                <a:ext cx="859120" cy="332715"/>
              </a:xfrm>
              <a:prstGeom prst="roundRect">
                <a:avLst/>
              </a:prstGeom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1200" b="0" dirty="0">
                    <a:solidFill>
                      <a:schemeClr val="bg2">
                        <a:lumMod val="75000"/>
                      </a:schemeClr>
                    </a:solidFill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Software</a:t>
                </a:r>
                <a:endParaRPr kumimoji="0" lang="en-GB" sz="12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endParaRPr>
              </a:p>
            </p:txBody>
          </p:sp>
          <p:sp>
            <p:nvSpPr>
              <p:cNvPr id="121" name="Rounded Rectangle 120">
                <a:extLst>
                  <a:ext uri="{FF2B5EF4-FFF2-40B4-BE49-F238E27FC236}">
                    <a16:creationId xmlns:a16="http://schemas.microsoft.com/office/drawing/2014/main" id="{7B62DB35-36AF-E690-42C7-B57F74FFE015}"/>
                  </a:ext>
                </a:extLst>
              </p:cNvPr>
              <p:cNvSpPr/>
              <p:nvPr/>
            </p:nvSpPr>
            <p:spPr bwMode="auto">
              <a:xfrm>
                <a:off x="4524414" y="3574392"/>
                <a:ext cx="859120" cy="332715"/>
              </a:xfrm>
              <a:prstGeom prst="roundRect">
                <a:avLst/>
              </a:prstGeom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000" tIns="45720" rIns="1800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0" i="0" u="none" strike="noStrike" cap="none" normalizeH="0" baseline="0" dirty="0">
                    <a:ln>
                      <a:noFill/>
                    </a:ln>
                    <a:solidFill>
                      <a:schemeClr val="bg2">
                        <a:lumMod val="75000"/>
                      </a:schemeClr>
                    </a:solidFill>
                    <a:effectLst/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Techniques</a:t>
                </a:r>
              </a:p>
            </p:txBody>
          </p:sp>
          <p:sp>
            <p:nvSpPr>
              <p:cNvPr id="122" name="Rounded Rectangle 121">
                <a:extLst>
                  <a:ext uri="{FF2B5EF4-FFF2-40B4-BE49-F238E27FC236}">
                    <a16:creationId xmlns:a16="http://schemas.microsoft.com/office/drawing/2014/main" id="{874918B2-FC19-991E-B7BF-CC809FE361FE}"/>
                  </a:ext>
                </a:extLst>
              </p:cNvPr>
              <p:cNvSpPr/>
              <p:nvPr/>
            </p:nvSpPr>
            <p:spPr bwMode="auto">
              <a:xfrm>
                <a:off x="4522800" y="4153965"/>
                <a:ext cx="859120" cy="332715"/>
              </a:xfrm>
              <a:prstGeom prst="roundRect">
                <a:avLst/>
              </a:prstGeom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1000" b="0" dirty="0">
                    <a:solidFill>
                      <a:schemeClr val="bg2">
                        <a:lumMod val="75000"/>
                      </a:schemeClr>
                    </a:solidFill>
                    <a:latin typeface="Trebuchet MS" pitchFamily="-108" charset="0"/>
                    <a:ea typeface="Arial" pitchFamily="-108" charset="0"/>
                    <a:cs typeface="Arial" pitchFamily="-108" charset="0"/>
                  </a:rPr>
                  <a:t>Computing Models</a:t>
                </a:r>
                <a:endParaRPr kumimoji="0" lang="en-GB" sz="10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Trebuchet MS" pitchFamily="-108" charset="0"/>
                  <a:ea typeface="Arial" pitchFamily="-108" charset="0"/>
                  <a:cs typeface="Arial" pitchFamily="-108" charset="0"/>
                </a:endParaRPr>
              </a:p>
            </p:txBody>
          </p:sp>
          <p:cxnSp>
            <p:nvCxnSpPr>
              <p:cNvPr id="123" name="Elbow Connector 122">
                <a:extLst>
                  <a:ext uri="{FF2B5EF4-FFF2-40B4-BE49-F238E27FC236}">
                    <a16:creationId xmlns:a16="http://schemas.microsoft.com/office/drawing/2014/main" id="{AB83683D-80D5-EFB4-0FCD-F4E3BA1BCAE3}"/>
                  </a:ext>
                </a:extLst>
              </p:cNvPr>
              <p:cNvCxnSpPr>
                <a:cxnSpLocks/>
                <a:endCxn id="122" idx="1"/>
              </p:cNvCxnSpPr>
              <p:nvPr/>
            </p:nvCxnSpPr>
            <p:spPr bwMode="auto">
              <a:xfrm rot="16200000" flipH="1">
                <a:off x="3678839" y="3476361"/>
                <a:ext cx="1586383" cy="101539"/>
              </a:xfrm>
              <a:prstGeom prst="bentConnector2">
                <a:avLst/>
              </a:prstGeom>
              <a:noFill/>
              <a:ln w="31750" cap="flat" cmpd="sng" algn="ctr">
                <a:solidFill>
                  <a:srgbClr val="82A0FF"/>
                </a:solidFill>
                <a:prstDash val="solid"/>
                <a:round/>
                <a:headEnd type="arrow"/>
                <a:tailEnd type="none"/>
              </a:ln>
              <a:effectLst/>
            </p:spPr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B4DDC96C-C95E-79B2-BBF0-77EA2177A3D0}"/>
                  </a:ext>
                </a:extLst>
              </p:cNvPr>
              <p:cNvCxnSpPr>
                <a:cxnSpLocks/>
                <a:endCxn id="121" idx="1"/>
              </p:cNvCxnSpPr>
              <p:nvPr/>
            </p:nvCxnSpPr>
            <p:spPr bwMode="auto">
              <a:xfrm>
                <a:off x="4421261" y="3740749"/>
                <a:ext cx="103153" cy="1"/>
              </a:xfrm>
              <a:prstGeom prst="line">
                <a:avLst/>
              </a:prstGeom>
              <a:noFill/>
              <a:ln w="31750" cap="flat" cmpd="sng" algn="ctr">
                <a:solidFill>
                  <a:srgbClr val="82A0FF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620DBBBB-7A75-BA6E-556A-D657A5DFC6F6}"/>
                  </a:ext>
                </a:extLst>
              </p:cNvPr>
              <p:cNvCxnSpPr>
                <a:cxnSpLocks/>
                <a:stCxn id="120" idx="1"/>
              </p:cNvCxnSpPr>
              <p:nvPr/>
            </p:nvCxnSpPr>
            <p:spPr bwMode="auto">
              <a:xfrm flipH="1">
                <a:off x="4421261" y="3196355"/>
                <a:ext cx="107981" cy="0"/>
              </a:xfrm>
              <a:prstGeom prst="line">
                <a:avLst/>
              </a:prstGeom>
              <a:noFill/>
              <a:ln w="31750" cap="flat" cmpd="sng" algn="ctr">
                <a:solidFill>
                  <a:srgbClr val="82A0FF"/>
                </a:solidFill>
                <a:prstDash val="solid"/>
                <a:round/>
                <a:headEnd type="none"/>
                <a:tailEnd type="none"/>
              </a:ln>
              <a:effectLst/>
            </p:spPr>
          </p:cxnSp>
          <p:cxnSp>
            <p:nvCxnSpPr>
              <p:cNvPr id="126" name="Elbow Connector 125">
                <a:extLst>
                  <a:ext uri="{FF2B5EF4-FFF2-40B4-BE49-F238E27FC236}">
                    <a16:creationId xmlns:a16="http://schemas.microsoft.com/office/drawing/2014/main" id="{C2BD24B3-3066-4DC6-18AC-652DBE1E5908}"/>
                  </a:ext>
                </a:extLst>
              </p:cNvPr>
              <p:cNvCxnSpPr>
                <a:cxnSpLocks/>
                <a:stCxn id="71" idx="1"/>
                <a:endCxn id="119" idx="3"/>
              </p:cNvCxnSpPr>
              <p:nvPr/>
            </p:nvCxnSpPr>
            <p:spPr bwMode="auto">
              <a:xfrm rot="10800000" flipV="1">
                <a:off x="5000230" y="2525584"/>
                <a:ext cx="919656" cy="775"/>
              </a:xfrm>
              <a:prstGeom prst="bentConnector3">
                <a:avLst>
                  <a:gd name="adj1" fmla="val 50000"/>
                </a:avLst>
              </a:prstGeom>
              <a:noFill/>
              <a:ln w="31750" cap="flat" cmpd="sng" algn="ctr">
                <a:solidFill>
                  <a:srgbClr val="35509A"/>
                </a:solidFill>
                <a:prstDash val="solid"/>
                <a:round/>
                <a:headEnd type="triangle"/>
                <a:tailEnd type="none"/>
              </a:ln>
              <a:effectLst/>
            </p:spPr>
          </p:cxnSp>
          <p:cxnSp>
            <p:nvCxnSpPr>
              <p:cNvPr id="127" name="Elbow Connector 126">
                <a:extLst>
                  <a:ext uri="{FF2B5EF4-FFF2-40B4-BE49-F238E27FC236}">
                    <a16:creationId xmlns:a16="http://schemas.microsoft.com/office/drawing/2014/main" id="{7111D16C-F4CC-50A7-7ED9-7F34D4E31B3E}"/>
                  </a:ext>
                </a:extLst>
              </p:cNvPr>
              <p:cNvCxnSpPr>
                <a:cxnSpLocks/>
                <a:stCxn id="70" idx="3"/>
                <a:endCxn id="119" idx="1"/>
              </p:cNvCxnSpPr>
              <p:nvPr/>
            </p:nvCxnSpPr>
            <p:spPr bwMode="auto">
              <a:xfrm>
                <a:off x="3191025" y="2525585"/>
                <a:ext cx="946142" cy="775"/>
              </a:xfrm>
              <a:prstGeom prst="bentConnector3">
                <a:avLst>
                  <a:gd name="adj1" fmla="val 50000"/>
                </a:avLst>
              </a:prstGeom>
              <a:noFill/>
              <a:ln w="31750" cap="flat" cmpd="sng" algn="ctr">
                <a:solidFill>
                  <a:srgbClr val="35509A"/>
                </a:solidFill>
                <a:prstDash val="solid"/>
                <a:round/>
                <a:headEnd type="triangle"/>
                <a:tailEnd type="none"/>
              </a:ln>
              <a:effectLst/>
            </p:spPr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21C3E310-4C8E-E33F-4692-2570A347EAE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425843" y="4360174"/>
                <a:ext cx="0" cy="311278"/>
              </a:xfrm>
              <a:prstGeom prst="line">
                <a:avLst/>
              </a:prstGeom>
              <a:noFill/>
              <a:ln w="31750" cap="flat" cmpd="sng" algn="ctr">
                <a:solidFill>
                  <a:srgbClr val="82A0FF"/>
                </a:solidFill>
                <a:prstDash val="sysDot"/>
                <a:round/>
                <a:headEnd type="none"/>
                <a:tailEnd type="none"/>
              </a:ln>
              <a:effectLst/>
            </p:spPr>
          </p:cxnSp>
        </p:grp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5D00A94C-9A44-6F1A-F5FD-531EE9D57158}"/>
              </a:ext>
            </a:extLst>
          </p:cNvPr>
          <p:cNvSpPr txBox="1"/>
          <p:nvPr/>
        </p:nvSpPr>
        <p:spPr>
          <a:xfrm>
            <a:off x="5829329" y="1678592"/>
            <a:ext cx="3301969" cy="44781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Volume is increasing as we do more physics (HL-LHC, DUNE, SKA, etc) but for LHC we hope to reduce our carbon footprint.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The LHC experiments have made enormous progress in constraining volume through better software, techniques, and computing models.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Investment in improving software is vital.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0090"/>
                </a:solidFill>
                <a:latin typeface="Bierstadt Display" panose="020B0004020202020204" pitchFamily="34" charset="0"/>
              </a:rPr>
              <a:t>Investment in LHC software benefits wider scientific community.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E6615E01-F5C1-5991-87FD-B70EBDD8B938}"/>
              </a:ext>
            </a:extLst>
          </p:cNvPr>
          <p:cNvSpPr txBox="1"/>
          <p:nvPr/>
        </p:nvSpPr>
        <p:spPr>
          <a:xfrm>
            <a:off x="2766258" y="2390909"/>
            <a:ext cx="833799" cy="276999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en-GB" sz="1200" b="0" dirty="0">
                <a:solidFill>
                  <a:srgbClr val="FF0000"/>
                </a:solidFill>
                <a:latin typeface="Trebuchet MS" pitchFamily="-108" charset="0"/>
                <a:cs typeface="Arial" pitchFamily="-108" charset="0"/>
              </a:rPr>
              <a:t>Constrain</a:t>
            </a:r>
          </a:p>
        </p:txBody>
      </p:sp>
    </p:spTree>
    <p:extLst>
      <p:ext uri="{BB962C8B-B14F-4D97-AF65-F5344CB8AC3E}">
        <p14:creationId xmlns:p14="http://schemas.microsoft.com/office/powerpoint/2010/main" val="319946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</p:bldLst>
  </p:timing>
</p:sld>
</file>

<file path=ppt/theme/theme1.xml><?xml version="1.0" encoding="utf-8"?>
<a:theme xmlns:a="http://schemas.openxmlformats.org/drawingml/2006/main" name="GridPP_Liverpool_040914">
  <a:themeElements>
    <a:clrScheme name="GridPP_Liverpool_04091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ridPP_Liverpool_040914">
      <a:majorFont>
        <a:latin typeface="Trebuchet MS"/>
        <a:ea typeface="Arial"/>
        <a:cs typeface="Arial"/>
      </a:majorFont>
      <a:minorFont>
        <a:latin typeface="Trebuchet MS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1" i="0" u="none" strike="noStrike" cap="none" normalizeH="0" baseline="0">
            <a:ln>
              <a:noFill/>
            </a:ln>
            <a:solidFill>
              <a:schemeClr val="accent1"/>
            </a:solidFill>
            <a:effectLst/>
            <a:latin typeface="Trebuchet MS" pitchFamily="-108" charset="0"/>
            <a:ea typeface="Arial" pitchFamily="-108" charset="0"/>
            <a:cs typeface="Arial" pitchFamily="-108" charset="0"/>
          </a:defRPr>
        </a:defPPr>
      </a:lstStyle>
    </a:spDef>
    <a:lnDef>
      <a:spPr bwMode="auto">
        <a:noFill/>
        <a:ln w="31750" cap="flat" cmpd="sng" algn="ctr">
          <a:solidFill>
            <a:srgbClr val="FF0000"/>
          </a:solidFill>
          <a:prstDash val="solid"/>
          <a:round/>
          <a:headEnd type="arrow"/>
          <a:tailEnd type="none"/>
        </a:ln>
        <a:effectLst/>
      </a:spPr>
      <a:bodyPr/>
      <a:lstStyle/>
    </a:lnDef>
    <a:txDef>
      <a:spPr>
        <a:solidFill>
          <a:schemeClr val="bg1"/>
        </a:solidFill>
      </a:spPr>
      <a:bodyPr wrap="square" rtlCol="0">
        <a:spAutoFit/>
      </a:bodyPr>
      <a:lstStyle>
        <a:defPPr>
          <a:defRPr sz="1800" b="0" dirty="0" err="1" smtClean="0">
            <a:solidFill>
              <a:srgbClr val="000090"/>
            </a:solidFill>
          </a:defRPr>
        </a:defPPr>
      </a:lstStyle>
    </a:txDef>
  </a:objectDefaults>
  <a:extraClrSchemeLst>
    <a:extraClrScheme>
      <a:clrScheme name="GridPP_Liverpool_04091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idPP_Liverpool_04091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idPP_Liverpool_04091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idPP_Liverpool_04091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idPP_Liverpool_04091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idPP_Liverpool_04091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dPP_Liverpool_04091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dPP_Liverpool_04091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dPP_Liverpool_04091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dPP_Liverpool_04091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dPP_Liverpool_04091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idPP_Liverpool_04091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341686</TotalTime>
  <Words>2928</Words>
  <Application>Microsoft Macintosh PowerPoint</Application>
  <PresentationFormat>On-screen Show (4:3)</PresentationFormat>
  <Paragraphs>450</Paragraphs>
  <Slides>29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Aptos Narrow</vt:lpstr>
      <vt:lpstr>Arial</vt:lpstr>
      <vt:lpstr>Bierstadt Display</vt:lpstr>
      <vt:lpstr>Ink Free</vt:lpstr>
      <vt:lpstr>poppins</vt:lpstr>
      <vt:lpstr>Times</vt:lpstr>
      <vt:lpstr>Trebuchet MS</vt:lpstr>
      <vt:lpstr>GridPP_Liverpool_040914</vt:lpstr>
      <vt:lpstr>PowerPoint Presentation</vt:lpstr>
      <vt:lpstr>Towards NetZero Computing</vt:lpstr>
      <vt:lpstr>Volume of Compute</vt:lpstr>
      <vt:lpstr>Software Improvements (Why we need UK Swift-HEP)</vt:lpstr>
      <vt:lpstr>Software Improvements (Why we need to fund Experiment software)</vt:lpstr>
      <vt:lpstr>Software Improvements (Why we need to fund upgrade software)</vt:lpstr>
      <vt:lpstr>Constraining Volume</vt:lpstr>
      <vt:lpstr>Modelling Carbon </vt:lpstr>
      <vt:lpstr>Interim Summary: Volume</vt:lpstr>
      <vt:lpstr>Scope2: Newer Hardware?</vt:lpstr>
      <vt:lpstr>Hardware Choice  (2022 Data)</vt:lpstr>
      <vt:lpstr>Extended Studies (2023-4)</vt:lpstr>
      <vt:lpstr>Smart Procurement Utility</vt:lpstr>
      <vt:lpstr>Hardware Choice?</vt:lpstr>
      <vt:lpstr>Hardware Operation</vt:lpstr>
      <vt:lpstr>UK Carbon Intensity</vt:lpstr>
      <vt:lpstr>Tools</vt:lpstr>
      <vt:lpstr>         Example Result</vt:lpstr>
      <vt:lpstr>Results Summary</vt:lpstr>
      <vt:lpstr>Improved Facilities</vt:lpstr>
      <vt:lpstr>Interim Summary: Scope-2</vt:lpstr>
      <vt:lpstr>Scope-3</vt:lpstr>
      <vt:lpstr>Hardware Lifetime</vt:lpstr>
      <vt:lpstr>Regional Variation Sunday 24th Nov 2024</vt:lpstr>
      <vt:lpstr>Interim Summary: Scope-3</vt:lpstr>
      <vt:lpstr>Offsetting and Capture</vt:lpstr>
      <vt:lpstr>Bigger Picture</vt:lpstr>
      <vt:lpstr> Small Steps - Heata</vt:lpstr>
      <vt:lpstr>Conclusions</vt:lpstr>
    </vt:vector>
  </TitlesOfParts>
  <Company>QMW Physics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GridPP Public Service Summit</dc:title>
  <dc:creator>Steve Lloyd</dc:creator>
  <cp:lastModifiedBy>David Britton</cp:lastModifiedBy>
  <cp:revision>2267</cp:revision>
  <cp:lastPrinted>2023-04-28T14:47:16Z</cp:lastPrinted>
  <dcterms:created xsi:type="dcterms:W3CDTF">2011-09-14T12:54:35Z</dcterms:created>
  <dcterms:modified xsi:type="dcterms:W3CDTF">2024-11-27T10:13:24Z</dcterms:modified>
</cp:coreProperties>
</file>