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63" r:id="rId2"/>
  </p:sldMasterIdLst>
  <p:notesMasterIdLst>
    <p:notesMasterId r:id="rId23"/>
  </p:notesMasterIdLst>
  <p:sldIdLst>
    <p:sldId id="256" r:id="rId3"/>
    <p:sldId id="280" r:id="rId4"/>
    <p:sldId id="293" r:id="rId5"/>
    <p:sldId id="277" r:id="rId6"/>
    <p:sldId id="282" r:id="rId7"/>
    <p:sldId id="284" r:id="rId8"/>
    <p:sldId id="285" r:id="rId9"/>
    <p:sldId id="281" r:id="rId10"/>
    <p:sldId id="295" r:id="rId11"/>
    <p:sldId id="279" r:id="rId12"/>
    <p:sldId id="278" r:id="rId13"/>
    <p:sldId id="291" r:id="rId14"/>
    <p:sldId id="283" r:id="rId15"/>
    <p:sldId id="286" r:id="rId16"/>
    <p:sldId id="292" r:id="rId17"/>
    <p:sldId id="290" r:id="rId18"/>
    <p:sldId id="288" r:id="rId19"/>
    <p:sldId id="294" r:id="rId20"/>
    <p:sldId id="287" r:id="rId21"/>
    <p:sldId id="28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72D5D38-F9C5-54BD-50A5-AA6B4C99287A}" name="Boogert, Stewart (-,DL,-)" initials="SB" userId="S::Stewart.Boogert@cockcroft.ac.uk::137aa1b6-50ef-46da-bfaf-e4526a16d0b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4A6"/>
    <a:srgbClr val="741012"/>
    <a:srgbClr val="A5A5A5"/>
    <a:srgbClr val="636363"/>
    <a:srgbClr val="264478"/>
    <a:srgbClr val="5B9BD5"/>
    <a:srgbClr val="2E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–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42"/>
    <p:restoredTop sz="94610"/>
  </p:normalViewPr>
  <p:slideViewPr>
    <p:cSldViewPr snapToGrid="0">
      <p:cViewPr varScale="1">
        <p:scale>
          <a:sx n="85" d="100"/>
          <a:sy n="85" d="100"/>
        </p:scale>
        <p:origin x="200" y="8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microsoft.com/office/2018/10/relationships/authors" Target="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CE1EDA-A101-7B44-A004-5DDD922E1F8D}" type="datetimeFigureOut">
              <a:rPr lang="en-US" smtClean="0"/>
              <a:t>9/25/24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0392EA-F533-AF43-88D8-A5D1A3417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809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0392EA-F533-AF43-88D8-A5D1A3417E5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43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gif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gif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gif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gif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The Cockcroft Institute">
            <a:extLst>
              <a:ext uri="{FF2B5EF4-FFF2-40B4-BE49-F238E27FC236}">
                <a16:creationId xmlns:a16="http://schemas.microsoft.com/office/drawing/2014/main" id="{AC675E12-341E-6A02-D8C5-C0E869E1002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1" r="15260" b="30601"/>
          <a:stretch/>
        </p:blipFill>
        <p:spPr bwMode="auto">
          <a:xfrm>
            <a:off x="5633357" y="4539343"/>
            <a:ext cx="6558643" cy="231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72078F-AEFE-5A04-3559-D536D8AB24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4A4270-FE5C-C1B4-CFD3-28DAE1356E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552618"/>
            <a:ext cx="9144000" cy="150922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9D3590-4D52-4D12-C631-4573C12D5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C7FAA-6096-814A-A70B-0709AFE91E86}" type="datetime1">
              <a:rPr lang="en-GB" smtClean="0"/>
              <a:t>25/09/2024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9D8B38-0B0F-ABE5-069B-EF41C7CF2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ECFA-UK Meeting on UK studies for the European Strategy Particle Physics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7FA30-5EC9-F0DE-48BD-8AD4EC6FE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7C3-6267-F442-95A0-4C7C18A35ED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5C49A2E-19EA-1418-0FC3-2BF5EE21237F}"/>
              </a:ext>
            </a:extLst>
          </p:cNvPr>
          <p:cNvSpPr/>
          <p:nvPr userDrawn="1"/>
        </p:nvSpPr>
        <p:spPr>
          <a:xfrm>
            <a:off x="838200" y="2383224"/>
            <a:ext cx="10364354" cy="45719"/>
          </a:xfrm>
          <a:prstGeom prst="roundRect">
            <a:avLst/>
          </a:prstGeom>
          <a:solidFill>
            <a:srgbClr val="0054A6"/>
          </a:solidFill>
          <a:ln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The University of Liverpool">
            <a:extLst>
              <a:ext uri="{FF2B5EF4-FFF2-40B4-BE49-F238E27FC236}">
                <a16:creationId xmlns:a16="http://schemas.microsoft.com/office/drawing/2014/main" id="{8A3B4486-E055-FBFC-E208-AE80E6BD80F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970" y="5623278"/>
            <a:ext cx="1783651" cy="45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7C92CBBC-522E-6F8A-E3EE-658B71141B8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5968" y="4718160"/>
            <a:ext cx="1618168" cy="518841"/>
          </a:xfrm>
          <a:prstGeom prst="rect">
            <a:avLst/>
          </a:prstGeom>
        </p:spPr>
      </p:pic>
      <p:pic>
        <p:nvPicPr>
          <p:cNvPr id="11" name="Picture 2" descr="University logo | University brand | StaffNet | The ...">
            <a:extLst>
              <a:ext uri="{FF2B5EF4-FFF2-40B4-BE49-F238E27FC236}">
                <a16:creationId xmlns:a16="http://schemas.microsoft.com/office/drawing/2014/main" id="{84780EE4-8202-4CC8-ACA3-CB53A749A60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1" t="18643" r="18330" b="16091"/>
          <a:stretch/>
        </p:blipFill>
        <p:spPr bwMode="auto">
          <a:xfrm>
            <a:off x="2199208" y="4698358"/>
            <a:ext cx="1508226" cy="68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Branding | University of Strathclyde">
            <a:extLst>
              <a:ext uri="{FF2B5EF4-FFF2-40B4-BE49-F238E27FC236}">
                <a16:creationId xmlns:a16="http://schemas.microsoft.com/office/drawing/2014/main" id="{FBDABE94-FA9B-1E6F-6934-5EC04E38943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2" b="18985"/>
          <a:stretch/>
        </p:blipFill>
        <p:spPr bwMode="auto">
          <a:xfrm>
            <a:off x="3312797" y="5624963"/>
            <a:ext cx="1451606" cy="45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0D3E336B-B1D9-CAF2-AA77-23F9EE2103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r="65651"/>
          <a:stretch/>
        </p:blipFill>
        <p:spPr>
          <a:xfrm>
            <a:off x="3946093" y="4546409"/>
            <a:ext cx="1356098" cy="90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18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952816-5295-4039-1171-545A1478F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20F75-B2F0-164B-89FF-D91C750C4768}" type="datetime1">
              <a:rPr lang="en-GB" smtClean="0"/>
              <a:t>25/09/2024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559008-203F-C570-AC6A-62374F60A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ECFA-UK Meeting on UK studies for the European Strategy Particle Physics Update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944C2-181F-FA06-6F55-892D4DF69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A79A4FE-557A-8304-4C96-EBC6B26E9033}"/>
              </a:ext>
            </a:extLst>
          </p:cNvPr>
          <p:cNvSpPr/>
          <p:nvPr userDrawn="1"/>
        </p:nvSpPr>
        <p:spPr>
          <a:xfrm>
            <a:off x="36616" y="6286274"/>
            <a:ext cx="10364354" cy="45719"/>
          </a:xfrm>
          <a:prstGeom prst="roundRect">
            <a:avLst/>
          </a:prstGeom>
          <a:solidFill>
            <a:srgbClr val="0054A6"/>
          </a:solidFill>
          <a:ln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The Cockcroft Institute | Accelerator Science and Technology">
            <a:extLst>
              <a:ext uri="{FF2B5EF4-FFF2-40B4-BE49-F238E27FC236}">
                <a16:creationId xmlns:a16="http://schemas.microsoft.com/office/drawing/2014/main" id="{9574FEF8-F151-33A9-B4F8-F88626403F0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484" y="5262437"/>
            <a:ext cx="1932709" cy="109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172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8D147-8606-979F-7841-590EF488A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10F38-ED75-5320-42DB-F10AF5AD96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7982" y="1245497"/>
            <a:ext cx="5400000" cy="48600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BF80AF-D655-C44F-63E5-F7F574BB63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45497"/>
            <a:ext cx="5400000" cy="48600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EC91F7-7DA0-BEC7-73D8-7C0AFCCA7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DDA3F-7B7A-EE4B-AB7E-84D87C9223D3}" type="datetime1">
              <a:rPr lang="en-GB" smtClean="0"/>
              <a:t>25/09/2024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38454B-0A52-62FC-8770-15EE5E4F9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ECFA-UK Meeting on UK studies for the European Strategy Particle Physics Update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C09294-B6A7-DAE2-4DDA-DA9C7C204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639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1EAEE-E7A3-D79F-B027-9C4CD6FD1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046383-D99D-B57E-C0FA-9B8C83CFC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A28BB-A87F-AD48-BC7E-E7D8A94C45B5}" type="datetime1">
              <a:rPr lang="en-GB" smtClean="0"/>
              <a:t>25/09/2024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F667CD-2E85-A4E6-3A44-A39ACF78C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ECFA-UK Meeting on UK studies for the European Strategy Particle Physics Update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FEC632-9C3F-7383-A739-2D92E2C27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106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1FA83-8669-F75A-0D11-0023F02BC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D21B6-731D-8E62-0658-D4DC549B2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0CF1BA-D2BA-9876-185A-B4746994F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4EB6-3F41-8340-99EA-919DD5D4736E}" type="datetime1">
              <a:rPr lang="en-GB" smtClean="0"/>
              <a:t>25/09/2024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6425FA-3D84-BAA4-0892-8588D0407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ECFA-UK Meeting on UK studies for the European Strategy Particle Physics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A70D1-4762-8934-420A-B9B359129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7DB2D-3B8D-1E41-A0EA-DD84239D5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484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8D147-8606-979F-7841-590EF488A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10F38-ED75-5320-42DB-F10AF5AD96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7982" y="1245497"/>
            <a:ext cx="5400000" cy="48600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BF80AF-D655-C44F-63E5-F7F574BB63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45497"/>
            <a:ext cx="5400000" cy="48600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EC91F7-7DA0-BEC7-73D8-7C0AFCCA7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DE261-FE85-DD40-874C-383942E2982A}" type="datetime1">
              <a:rPr lang="en-GB" smtClean="0"/>
              <a:t>25/09/2024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38454B-0A52-62FC-8770-15EE5E4F9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ECFA-UK Meeting on UK studies for the European Strategy Particle Physics Update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C09294-B6A7-DAE2-4DDA-DA9C7C204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7459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C5A27-93C7-33B5-937D-17275D16D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97" y="5556"/>
            <a:ext cx="10096432" cy="1075100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F4BA3-7069-9266-2206-4332C93CB5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982" y="1252239"/>
            <a:ext cx="5400000" cy="823912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B27951-7824-E8DB-A716-8A823DEA76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7982" y="2106025"/>
            <a:ext cx="5400000" cy="399947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F167F6-B6A3-8066-E5DA-9AFF9E8372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611" y="1245497"/>
            <a:ext cx="5399999" cy="823912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676E17-A247-0251-6EB7-BECA078D45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612" y="2106024"/>
            <a:ext cx="5399998" cy="399947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38DC42-7EA4-0AC1-195C-8A732193B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24B56-E870-7042-885E-C84A44D946A0}" type="datetime1">
              <a:rPr lang="en-GB" smtClean="0"/>
              <a:t>25/09/2024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A88340-7826-31E5-CBC0-22854A812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ECFA-UK Meeting on UK studies for the European Strategy Particle Physics Update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70F981-C5E9-487B-05EA-EE8D801D9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801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CDA81-4EED-0006-3F3C-76D2E0CA0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12217D-5EE7-E6AA-DF94-DACDA746C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D15E8-A54F-AE41-BC1D-0D1CFFCBB27B}" type="datetime1">
              <a:rPr lang="en-GB" smtClean="0"/>
              <a:t>25/09/2024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90868D-E419-77E9-8444-429E760AD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ECFA-UK Meeting on UK studies for the European Strategy Particle Physics Update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596DFF-C857-6074-8C1F-5D57AEA95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CEE822D-6BE1-7CC3-76B7-D563E01C5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7982" y="1245497"/>
            <a:ext cx="5400000" cy="48600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08E522B-C8EF-C518-D426-B56188FAEC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45497"/>
            <a:ext cx="5400000" cy="2243026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AB0A189-7C8E-7F22-3CBE-98E825451A9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72200" y="3862471"/>
            <a:ext cx="5400000" cy="2243026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041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CDA81-4EED-0006-3F3C-76D2E0CA0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12217D-5EE7-E6AA-DF94-DACDA746C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ECA5F-6A34-D34E-8F0B-4A754C430953}" type="datetime1">
              <a:rPr lang="en-GB" smtClean="0"/>
              <a:t>25/09/2024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90868D-E419-77E9-8444-429E760AD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ECFA-UK Meeting on UK studies for the European Strategy Particle Physics Update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596DFF-C857-6074-8C1F-5D57AEA95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08E522B-C8EF-C518-D426-B56188FAEC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45497"/>
            <a:ext cx="5400000" cy="2243026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AB0A189-7C8E-7F22-3CBE-98E825451A9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72200" y="3862471"/>
            <a:ext cx="5400000" cy="2243026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BB8DD28-D63C-48C9-B697-11848F64A2D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77982" y="1245497"/>
            <a:ext cx="5400000" cy="2243026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AC469488-9EE1-41DB-6A2E-5017C4F766F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77982" y="3862471"/>
            <a:ext cx="5400000" cy="2243026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0086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CDA81-4EED-0006-3F3C-76D2E0CA0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12217D-5EE7-E6AA-DF94-DACDA746C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F514F-0565-0849-B81E-7BE0AE505905}" type="datetime1">
              <a:rPr lang="en-GB" smtClean="0"/>
              <a:t>25/09/2024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90868D-E419-77E9-8444-429E760AD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ECFA-UK Meeting on UK studies for the European Strategy Particle Physics Update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596DFF-C857-6074-8C1F-5D57AEA95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08E522B-C8EF-C518-D426-B56188FAEC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7982" y="4304873"/>
            <a:ext cx="4340598" cy="1692704"/>
          </a:xfrm>
        </p:spPr>
        <p:txBody>
          <a:bodyPr/>
          <a:lstStyle>
            <a:lvl1pPr>
              <a:defRPr sz="2000" b="1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AC469488-9EE1-41DB-6A2E-5017C4F766F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472200" y="2546397"/>
            <a:ext cx="5400000" cy="2243026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2F499707-395D-CBF8-11D9-B74CD3E01413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467243" y="1273835"/>
            <a:ext cx="4340598" cy="1692704"/>
          </a:xfrm>
        </p:spPr>
        <p:txBody>
          <a:bodyPr/>
          <a:lstStyle>
            <a:lvl1pPr>
              <a:defRPr sz="2000" b="1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9C40BC97-2052-ADB6-CDA2-34C90E06FE56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7231602" y="1273835"/>
            <a:ext cx="4340598" cy="1692704"/>
          </a:xfrm>
        </p:spPr>
        <p:txBody>
          <a:bodyPr/>
          <a:lstStyle>
            <a:lvl1pPr>
              <a:defRPr sz="2000" b="1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F8CCD6EE-91D1-79AB-D6E4-4768AB00B4AB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7231602" y="4301844"/>
            <a:ext cx="4340598" cy="169270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8136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CDA81-4EED-0006-3F3C-76D2E0CA0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12217D-5EE7-E6AA-DF94-DACDA746C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CA14B-36C4-5245-8F38-7C5F005552FD}" type="datetime1">
              <a:rPr lang="en-GB" smtClean="0"/>
              <a:t>25/09/2024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90868D-E419-77E9-8444-429E760AD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ECFA-UK Meeting on UK studies for the European Strategy Particle Physics Update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596DFF-C857-6074-8C1F-5D57AEA95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65755DF-868E-11C2-972D-C6DE0EBAFEC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00982" y="1245495"/>
            <a:ext cx="3523604" cy="48600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6B8D38B-82FC-F8A8-9AFC-493280C2B56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264206" y="1245495"/>
            <a:ext cx="3523604" cy="48600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83A0798-D45F-D11D-2AA8-A8AE2957BD8A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048596" y="1245495"/>
            <a:ext cx="3523604" cy="48600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672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2078F-AEFE-5A04-3559-D536D8AB24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4A4270-FE5C-C1B4-CFD3-28DAE1356E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552618"/>
            <a:ext cx="9144000" cy="150922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9D3590-4D52-4D12-C631-4573C12D5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B52C2-0C98-3340-B770-AA4C237A2EFF}" type="datetime1">
              <a:rPr lang="en-GB" smtClean="0"/>
              <a:t>25/09/2024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9D8B38-0B0F-ABE5-069B-EF41C7CF2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ECFA-UK Meeting on UK studies for the European Strategy Particle Physics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7FA30-5EC9-F0DE-48BD-8AD4EC6FE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7C3-6267-F442-95A0-4C7C18A35ED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5C49A2E-19EA-1418-0FC3-2BF5EE21237F}"/>
              </a:ext>
            </a:extLst>
          </p:cNvPr>
          <p:cNvSpPr/>
          <p:nvPr userDrawn="1"/>
        </p:nvSpPr>
        <p:spPr>
          <a:xfrm>
            <a:off x="838200" y="2383224"/>
            <a:ext cx="10364354" cy="45719"/>
          </a:xfrm>
          <a:prstGeom prst="roundRect">
            <a:avLst/>
          </a:prstGeom>
          <a:solidFill>
            <a:srgbClr val="0054A6"/>
          </a:solidFill>
          <a:ln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The Cockcroft Institute | Accelerator Science and Technology">
            <a:extLst>
              <a:ext uri="{FF2B5EF4-FFF2-40B4-BE49-F238E27FC236}">
                <a16:creationId xmlns:a16="http://schemas.microsoft.com/office/drawing/2014/main" id="{6465B44E-15F9-9EEC-CC67-507F6B4F690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50" y="4289461"/>
            <a:ext cx="3793213" cy="2146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The University of Liverpool">
            <a:extLst>
              <a:ext uri="{FF2B5EF4-FFF2-40B4-BE49-F238E27FC236}">
                <a16:creationId xmlns:a16="http://schemas.microsoft.com/office/drawing/2014/main" id="{FC3EC143-B556-FC0C-CBA6-A71A36A736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785" y="5728113"/>
            <a:ext cx="3063234" cy="78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6AFCB078-3F07-2C9E-AAB9-C94AAE2D10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45266" y="4764396"/>
            <a:ext cx="2779037" cy="891056"/>
          </a:xfrm>
          <a:prstGeom prst="rect">
            <a:avLst/>
          </a:prstGeom>
        </p:spPr>
      </p:pic>
      <p:pic>
        <p:nvPicPr>
          <p:cNvPr id="2050" name="Picture 2" descr="University logo | University brand | StaffNet | The ...">
            <a:extLst>
              <a:ext uri="{FF2B5EF4-FFF2-40B4-BE49-F238E27FC236}">
                <a16:creationId xmlns:a16="http://schemas.microsoft.com/office/drawing/2014/main" id="{28352ADB-B5D2-DA6A-0372-75A1EB1D0D7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1" t="18643" r="18330" b="16091"/>
          <a:stretch/>
        </p:blipFill>
        <p:spPr bwMode="auto">
          <a:xfrm>
            <a:off x="6501064" y="4607023"/>
            <a:ext cx="2590223" cy="1179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randing | University of Strathclyde">
            <a:extLst>
              <a:ext uri="{FF2B5EF4-FFF2-40B4-BE49-F238E27FC236}">
                <a16:creationId xmlns:a16="http://schemas.microsoft.com/office/drawing/2014/main" id="{B743528C-73AA-7530-783D-308CC051844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2" b="18985"/>
          <a:stretch/>
        </p:blipFill>
        <p:spPr bwMode="auto">
          <a:xfrm>
            <a:off x="8024041" y="5841447"/>
            <a:ext cx="2492982" cy="77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82A05CBF-19A3-8EE3-5AD0-333B22C15F4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58498" y="4344332"/>
            <a:ext cx="6780318" cy="154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08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The Cockcroft Institute">
            <a:extLst>
              <a:ext uri="{FF2B5EF4-FFF2-40B4-BE49-F238E27FC236}">
                <a16:creationId xmlns:a16="http://schemas.microsoft.com/office/drawing/2014/main" id="{2CCA22FC-2A15-6948-43A2-DBE30571F81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1" r="15260" b="30601"/>
          <a:stretch/>
        </p:blipFill>
        <p:spPr bwMode="auto">
          <a:xfrm>
            <a:off x="5633357" y="4539343"/>
            <a:ext cx="6558643" cy="231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F4BA8D-3368-1017-F440-431BCB74C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0"/>
            <a:ext cx="10515600" cy="2852737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8E0766-406A-80D5-4BB6-8962629A0C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870200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CF436-3E0A-983F-CD59-43B0FB195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A2231-9CE5-BA47-85BC-54B15445C424}" type="datetime1">
              <a:rPr lang="en-GB" smtClean="0"/>
              <a:t>25/09/2024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2C39F-63E9-E838-7D03-1B7555AB3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ECFA-UK Meeting on UK studies for the European Strategy Particle Physics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8B73C8-194A-A8D5-F30F-AF5716E0B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7C3-6267-F442-95A0-4C7C18A35ED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DFEA172-0C1E-17E7-6CCC-CA910D0B74CF}"/>
              </a:ext>
            </a:extLst>
          </p:cNvPr>
          <p:cNvSpPr/>
          <p:nvPr userDrawn="1"/>
        </p:nvSpPr>
        <p:spPr>
          <a:xfrm>
            <a:off x="838200" y="2807018"/>
            <a:ext cx="10364354" cy="45719"/>
          </a:xfrm>
          <a:prstGeom prst="roundRect">
            <a:avLst/>
          </a:prstGeom>
          <a:solidFill>
            <a:srgbClr val="0054A6"/>
          </a:solidFill>
          <a:ln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The University of Liverpool">
            <a:extLst>
              <a:ext uri="{FF2B5EF4-FFF2-40B4-BE49-F238E27FC236}">
                <a16:creationId xmlns:a16="http://schemas.microsoft.com/office/drawing/2014/main" id="{F7A493BD-B8F1-9B6E-BC21-0DE7C55303C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970" y="5623278"/>
            <a:ext cx="1783651" cy="45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0B57B7C-1682-312E-970A-E1239E4304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5968" y="4718160"/>
            <a:ext cx="1618168" cy="518841"/>
          </a:xfrm>
          <a:prstGeom prst="rect">
            <a:avLst/>
          </a:prstGeom>
        </p:spPr>
      </p:pic>
      <p:pic>
        <p:nvPicPr>
          <p:cNvPr id="11" name="Picture 2" descr="University logo | University brand | StaffNet | The ...">
            <a:extLst>
              <a:ext uri="{FF2B5EF4-FFF2-40B4-BE49-F238E27FC236}">
                <a16:creationId xmlns:a16="http://schemas.microsoft.com/office/drawing/2014/main" id="{3D7A1545-F555-19D4-E69D-0BF3C389A98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1" t="18643" r="18330" b="16091"/>
          <a:stretch/>
        </p:blipFill>
        <p:spPr bwMode="auto">
          <a:xfrm>
            <a:off x="2199208" y="4698358"/>
            <a:ext cx="1508226" cy="68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Branding | University of Strathclyde">
            <a:extLst>
              <a:ext uri="{FF2B5EF4-FFF2-40B4-BE49-F238E27FC236}">
                <a16:creationId xmlns:a16="http://schemas.microsoft.com/office/drawing/2014/main" id="{26AB2BE5-1284-F0F6-2AD0-81049B1981E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2" b="18985"/>
          <a:stretch/>
        </p:blipFill>
        <p:spPr bwMode="auto">
          <a:xfrm>
            <a:off x="3312797" y="5624963"/>
            <a:ext cx="1451606" cy="45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320E6AB-EC3D-09C2-1628-B14BBD1C12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r="65651"/>
          <a:stretch/>
        </p:blipFill>
        <p:spPr>
          <a:xfrm>
            <a:off x="3946093" y="4546409"/>
            <a:ext cx="1356098" cy="90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894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4BA8D-3368-1017-F440-431BCB74C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0"/>
            <a:ext cx="10515600" cy="2852737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8E0766-406A-80D5-4BB6-8962629A0C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870200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CF436-3E0A-983F-CD59-43B0FB195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B1C05-469D-CB41-B94A-C7F9E1FB9355}" type="datetime1">
              <a:rPr lang="en-GB" smtClean="0"/>
              <a:t>25/09/2024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2C39F-63E9-E838-7D03-1B7555AB3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ECFA-UK Meeting on UK studies for the European Strategy Particle Physics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8B73C8-194A-A8D5-F30F-AF5716E0B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7C3-6267-F442-95A0-4C7C18A35ED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DFEA172-0C1E-17E7-6CCC-CA910D0B74CF}"/>
              </a:ext>
            </a:extLst>
          </p:cNvPr>
          <p:cNvSpPr/>
          <p:nvPr userDrawn="1"/>
        </p:nvSpPr>
        <p:spPr>
          <a:xfrm>
            <a:off x="838200" y="2807018"/>
            <a:ext cx="10364354" cy="45719"/>
          </a:xfrm>
          <a:prstGeom prst="roundRect">
            <a:avLst/>
          </a:prstGeom>
          <a:solidFill>
            <a:srgbClr val="0054A6"/>
          </a:solidFill>
          <a:ln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The Cockcroft Institute | Accelerator Science and Technology">
            <a:extLst>
              <a:ext uri="{FF2B5EF4-FFF2-40B4-BE49-F238E27FC236}">
                <a16:creationId xmlns:a16="http://schemas.microsoft.com/office/drawing/2014/main" id="{BC590EA0-542F-384F-1003-BE2DD00703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50" y="4289461"/>
            <a:ext cx="3793213" cy="2146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he University of Liverpool">
            <a:extLst>
              <a:ext uri="{FF2B5EF4-FFF2-40B4-BE49-F238E27FC236}">
                <a16:creationId xmlns:a16="http://schemas.microsoft.com/office/drawing/2014/main" id="{60BA6EEF-7E36-989B-0C28-E0313FCB9E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785" y="5728113"/>
            <a:ext cx="3063234" cy="78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CD978E0-C786-DBD2-84D0-37B32A16EB5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45266" y="4764396"/>
            <a:ext cx="2779037" cy="891056"/>
          </a:xfrm>
          <a:prstGeom prst="rect">
            <a:avLst/>
          </a:prstGeom>
        </p:spPr>
      </p:pic>
      <p:pic>
        <p:nvPicPr>
          <p:cNvPr id="11" name="Picture 2" descr="University logo | University brand | StaffNet | The ...">
            <a:extLst>
              <a:ext uri="{FF2B5EF4-FFF2-40B4-BE49-F238E27FC236}">
                <a16:creationId xmlns:a16="http://schemas.microsoft.com/office/drawing/2014/main" id="{53F16EDC-08B1-3B30-0C1B-A3D6292A3D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1" t="18643" r="18330" b="16091"/>
          <a:stretch/>
        </p:blipFill>
        <p:spPr bwMode="auto">
          <a:xfrm>
            <a:off x="6501064" y="4607023"/>
            <a:ext cx="2590223" cy="1179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Branding | University of Strathclyde">
            <a:extLst>
              <a:ext uri="{FF2B5EF4-FFF2-40B4-BE49-F238E27FC236}">
                <a16:creationId xmlns:a16="http://schemas.microsoft.com/office/drawing/2014/main" id="{217FEAC2-06B9-EE5A-46D3-C901658B09C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2" b="18985"/>
          <a:stretch/>
        </p:blipFill>
        <p:spPr bwMode="auto">
          <a:xfrm>
            <a:off x="8024041" y="5841447"/>
            <a:ext cx="2492982" cy="77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8706865-0053-8E90-5057-84FE8A2BEBE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58498" y="4344332"/>
            <a:ext cx="6780318" cy="154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687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4BA8D-3368-1017-F440-431BCB74C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87132"/>
            <a:ext cx="10515600" cy="1165605"/>
          </a:xfrm>
          <a:prstGeom prst="rect">
            <a:avLst/>
          </a:prstGeom>
        </p:spPr>
        <p:txBody>
          <a:bodyPr anchor="ctr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8E0766-406A-80D5-4BB6-8962629A0C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870200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CF436-3E0A-983F-CD59-43B0FB195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B6AE0-1C3A-9E4F-AFB5-0047BE352E27}" type="datetime1">
              <a:rPr lang="en-GB" smtClean="0"/>
              <a:t>25/09/2024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2C39F-63E9-E838-7D03-1B7555AB3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ECFA-UK Meeting on UK studies for the European Strategy Particle Physics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8B73C8-194A-A8D5-F30F-AF5716E0B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7C3-6267-F442-95A0-4C7C18A35ED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DFEA172-0C1E-17E7-6CCC-CA910D0B74CF}"/>
              </a:ext>
            </a:extLst>
          </p:cNvPr>
          <p:cNvSpPr/>
          <p:nvPr userDrawn="1"/>
        </p:nvSpPr>
        <p:spPr>
          <a:xfrm>
            <a:off x="838200" y="2807018"/>
            <a:ext cx="10364354" cy="45719"/>
          </a:xfrm>
          <a:prstGeom prst="roundRect">
            <a:avLst/>
          </a:prstGeom>
          <a:solidFill>
            <a:srgbClr val="0054A6"/>
          </a:solidFill>
          <a:ln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The Cockcroft Institute | Accelerator Science and Technology">
            <a:extLst>
              <a:ext uri="{FF2B5EF4-FFF2-40B4-BE49-F238E27FC236}">
                <a16:creationId xmlns:a16="http://schemas.microsoft.com/office/drawing/2014/main" id="{38B9D26C-F568-A2D7-78A0-D4BF6438F90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28"/>
          <a:stretch/>
        </p:blipFill>
        <p:spPr bwMode="auto">
          <a:xfrm>
            <a:off x="-1431119" y="3216297"/>
            <a:ext cx="10939437" cy="4536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3763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86502-C26D-3045-1B6D-22876AA38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965906" cy="1244238"/>
          </a:xfrm>
          <a:prstGeom prst="rect">
            <a:avLst/>
          </a:prstGeom>
        </p:spPr>
        <p:txBody>
          <a:bodyPr anchor="ctr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60B4A-9C6D-B901-A121-F6E25B795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326571"/>
            <a:ext cx="6638698" cy="553447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CC4278-240D-B060-AC00-A050A2BA4C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80605"/>
            <a:ext cx="3932237" cy="428838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E0D85C-C6AD-DF35-FE31-F5BB864EB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9320-F120-ED40-BB06-532C7DC66E21}" type="datetime1">
              <a:rPr lang="en-GB" smtClean="0"/>
              <a:t>25/09/2024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344C0F-A518-8156-586B-A3B5F5F3B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ECFA-UK Meeting on UK studies for the European Strategy Particle Physics Update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BDECB3-E610-BACD-E39A-AF4927818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7C3-6267-F442-95A0-4C7C18A35ED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C5F9E28-0698-9447-A6A7-0B3BE8672CBE}"/>
              </a:ext>
            </a:extLst>
          </p:cNvPr>
          <p:cNvSpPr/>
          <p:nvPr userDrawn="1"/>
        </p:nvSpPr>
        <p:spPr>
          <a:xfrm>
            <a:off x="49800" y="1244238"/>
            <a:ext cx="5040000" cy="45719"/>
          </a:xfrm>
          <a:prstGeom prst="roundRect">
            <a:avLst/>
          </a:prstGeom>
          <a:solidFill>
            <a:srgbClr val="0054A6"/>
          </a:solidFill>
          <a:ln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The Cockcroft Institute | Accelerator Science and Technology">
            <a:extLst>
              <a:ext uri="{FF2B5EF4-FFF2-40B4-BE49-F238E27FC236}">
                <a16:creationId xmlns:a16="http://schemas.microsoft.com/office/drawing/2014/main" id="{5A40ACCD-AF1C-9E75-64E2-624DC4B149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8491" y="42273"/>
            <a:ext cx="1932709" cy="109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651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B15C2F-8D64-BA09-7BA6-D639CD60C1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372291"/>
            <a:ext cx="6720341" cy="54887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B72443-C59F-2DE5-F041-3F0DCB800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318E7-6BD0-FF42-B7AA-B2B867F9636B}" type="datetime1">
              <a:rPr lang="en-GB" smtClean="0"/>
              <a:t>25/09/2024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18F68F-D5AB-93F2-989B-BA668CA44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ECFA-UK Meeting on UK studies for the European Strategy Particle Physics Update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2AD312-953C-CE62-C20C-F7A8B4F71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7C3-6267-F442-95A0-4C7C18A35ED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9A019E5-BEA8-A0C3-B2C1-EABFB995A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965906" cy="1244238"/>
          </a:xfrm>
          <a:prstGeom prst="rect">
            <a:avLst/>
          </a:prstGeom>
        </p:spPr>
        <p:txBody>
          <a:bodyPr anchor="ctr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C94B9C8-17E8-7EFF-2EBE-68DE12D928D0}"/>
              </a:ext>
            </a:extLst>
          </p:cNvPr>
          <p:cNvSpPr/>
          <p:nvPr userDrawn="1"/>
        </p:nvSpPr>
        <p:spPr>
          <a:xfrm>
            <a:off x="49800" y="1244238"/>
            <a:ext cx="5040000" cy="45719"/>
          </a:xfrm>
          <a:prstGeom prst="roundRect">
            <a:avLst/>
          </a:prstGeom>
          <a:solidFill>
            <a:srgbClr val="0054A6"/>
          </a:solidFill>
          <a:ln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6E10E32-A70A-6B98-DB80-A5DE062077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80605"/>
            <a:ext cx="3932237" cy="428838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1" name="Picture 2" descr="The Cockcroft Institute | Accelerator Science and Technology">
            <a:extLst>
              <a:ext uri="{FF2B5EF4-FFF2-40B4-BE49-F238E27FC236}">
                <a16:creationId xmlns:a16="http://schemas.microsoft.com/office/drawing/2014/main" id="{3AAF3B50-5429-CCB4-BA4B-1648BE84EAF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8491" y="42273"/>
            <a:ext cx="1932709" cy="109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267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6F58D-D9D2-8899-3E54-710F7D511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444"/>
            <a:ext cx="10415154" cy="1079211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1E7076-40DF-920F-8BD1-B314BDA142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7EB92-3500-E3D8-6EDA-BF7CB13B1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0FDE5-0DEA-324E-A1E0-F2AB531FF564}" type="datetime1">
              <a:rPr lang="en-GB" smtClean="0"/>
              <a:t>25/09/2024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C93DB5-68E1-CAB0-BD69-930FD70F7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ECFA-UK Meeting on UK studies for the European Strategy Particle Physics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88FB05-DD87-99B4-6430-C71630160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7C3-6267-F442-95A0-4C7C18A35ED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The Cockcroft Institute | Accelerator Science and Technology">
            <a:extLst>
              <a:ext uri="{FF2B5EF4-FFF2-40B4-BE49-F238E27FC236}">
                <a16:creationId xmlns:a16="http://schemas.microsoft.com/office/drawing/2014/main" id="{E530C980-6C8A-F356-183D-BC53BE78652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8491" y="42273"/>
            <a:ext cx="1932709" cy="109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5F3A674-A8AA-66FD-1085-2EEAA06B542F}"/>
              </a:ext>
            </a:extLst>
          </p:cNvPr>
          <p:cNvSpPr/>
          <p:nvPr userDrawn="1"/>
        </p:nvSpPr>
        <p:spPr>
          <a:xfrm>
            <a:off x="50800" y="1077767"/>
            <a:ext cx="10364354" cy="45719"/>
          </a:xfrm>
          <a:prstGeom prst="roundRect">
            <a:avLst/>
          </a:prstGeom>
          <a:solidFill>
            <a:srgbClr val="0054A6"/>
          </a:solidFill>
          <a:ln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902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992972-BA73-3B79-1D57-81135A1052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543391" y="40250"/>
            <a:ext cx="1620818" cy="4419608"/>
          </a:xfrm>
          <a:prstGeom prst="rect">
            <a:avLst/>
          </a:prstGeom>
        </p:spPr>
        <p:txBody>
          <a:bodyPr vert="eaVert"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AE3935-D718-7C2B-9AC3-A445AB802B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F8B132-2050-5D9F-1BF0-57CDEC4B8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4F327-2A5D-8F48-ACB6-FB560404D579}" type="datetime1">
              <a:rPr lang="en-GB" smtClean="0"/>
              <a:t>25/09/2024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091C14-CC0B-85B6-CAA4-C9B1A401E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ECFA-UK Meeting on UK studies for the European Strategy Particle Physics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A6145A-AF29-ED7E-FBD5-77FFDFF7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7C3-6267-F442-95A0-4C7C18A35ED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The Cockcroft Institute | Accelerator Science and Technology">
            <a:extLst>
              <a:ext uri="{FF2B5EF4-FFF2-40B4-BE49-F238E27FC236}">
                <a16:creationId xmlns:a16="http://schemas.microsoft.com/office/drawing/2014/main" id="{910EE1AB-D313-0064-67A2-AB36428F30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53913" y="5131386"/>
            <a:ext cx="1932709" cy="109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AC5C989-1B1B-2A83-D1C4-13FA0F197B9C}"/>
              </a:ext>
            </a:extLst>
          </p:cNvPr>
          <p:cNvSpPr/>
          <p:nvPr userDrawn="1"/>
        </p:nvSpPr>
        <p:spPr>
          <a:xfrm flipV="1">
            <a:off x="10476923" y="292381"/>
            <a:ext cx="66468" cy="5811838"/>
          </a:xfrm>
          <a:prstGeom prst="roundRect">
            <a:avLst/>
          </a:prstGeom>
          <a:solidFill>
            <a:srgbClr val="0054A6"/>
          </a:solidFill>
          <a:ln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571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0BEBA1-A4FE-5315-98DA-C792A5FCE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A2D6A-6D7D-22C4-E522-D18FFD92B5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5937DA-C181-3811-E026-1315D4886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DDD676-F3F5-AE45-9173-CA374F30BE42}" type="datetime1">
              <a:rPr lang="en-GB" smtClean="0"/>
              <a:t>25/09/2024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15347-C119-BE80-A62C-EEA2035CDB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ECFA-UK Meeting on UK studies for the European Strategy Particle Physics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87414F-16A4-C9BC-F08D-95EFE54519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B6DC7-C8A9-CA49-BB8A-F7B946270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994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1" r:id="rId3"/>
    <p:sldLayoutId id="2147483662" r:id="rId4"/>
    <p:sldLayoutId id="2147483678" r:id="rId5"/>
    <p:sldLayoutId id="2147483656" r:id="rId6"/>
    <p:sldLayoutId id="2147483657" r:id="rId7"/>
    <p:sldLayoutId id="2147483658" r:id="rId8"/>
    <p:sldLayoutId id="2147483659" r:id="rId9"/>
    <p:sldLayoutId id="2147483670" r:id="rId10"/>
    <p:sldLayoutId id="2147483679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587004-55F3-F8D0-41C2-7FE134D95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22" y="18256"/>
            <a:ext cx="10439977" cy="10478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12AC23-5B14-5A1B-CBCB-9D14E8AFE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982" y="1245497"/>
            <a:ext cx="11236036" cy="4931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C5F12A-6606-C80A-7416-52F27A74B8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E83B4C-10D7-1041-B0A6-1FF2732D6C14}" type="datetime1">
              <a:rPr lang="en-GB" smtClean="0"/>
              <a:t>25/09/2024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D95FC2-004B-93D1-B7B4-2AD7155496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ECFA-UK Meeting on UK studies for the European Strategy Particle Physics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43C42C-0AAA-7622-1F81-7EDECB356E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B811-E27D-034E-9503-F15292FF948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EBF5897-0CDD-5FF1-5668-8776BE17806E}"/>
              </a:ext>
            </a:extLst>
          </p:cNvPr>
          <p:cNvSpPr/>
          <p:nvPr userDrawn="1"/>
        </p:nvSpPr>
        <p:spPr>
          <a:xfrm>
            <a:off x="75623" y="1066110"/>
            <a:ext cx="10364354" cy="45719"/>
          </a:xfrm>
          <a:prstGeom prst="roundRect">
            <a:avLst/>
          </a:prstGeom>
          <a:solidFill>
            <a:srgbClr val="0054A6"/>
          </a:solidFill>
          <a:ln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The Cockcroft Institute | Accelerator Science and Technology">
            <a:extLst>
              <a:ext uri="{FF2B5EF4-FFF2-40B4-BE49-F238E27FC236}">
                <a16:creationId xmlns:a16="http://schemas.microsoft.com/office/drawing/2014/main" id="{0D9E40C9-A54B-DB77-8F1F-9065F8CB3B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8491" y="42273"/>
            <a:ext cx="1932709" cy="109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870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3" r:id="rId2"/>
    <p:sldLayoutId id="2147483667" r:id="rId3"/>
    <p:sldLayoutId id="2147483668" r:id="rId4"/>
    <p:sldLayoutId id="2147483674" r:id="rId5"/>
    <p:sldLayoutId id="2147483676" r:id="rId6"/>
    <p:sldLayoutId id="2147483677" r:id="rId7"/>
    <p:sldLayoutId id="2147483675" r:id="rId8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hyperlink" Target="https://www.esrf.fr/files/live/sites/www/files/events/conferences/2019/IMMW21/presentationEventManager/IMMW21_sanfilippo_overview.pdf" TargetMode="Externa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6.jpeg"/><Relationship Id="rId4" Type="http://schemas.openxmlformats.org/officeDocument/2006/relationships/image" Target="../media/image25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7.xml"/><Relationship Id="rId5" Type="http://schemas.openxmlformats.org/officeDocument/2006/relationships/hyperlink" Target="https://www.clf.stfc.ac.uk/pages/epac-introduction-page.aspx" TargetMode="External"/><Relationship Id="rId4" Type="http://schemas.openxmlformats.org/officeDocument/2006/relationships/hyperlink" Target="https://journals.aps.org/prab/abstract/10.1103/PhysRevAccelBeams.27.041602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indico.cern.ch/event/1417048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391983/contributions/5939453/attachments/2874274/5033169/2024-06-11%20Shepherd%20-%20UK%20Sustainable%20Accelerator%20R&amp;D%20-%20SusHEP%20workshop,%20IOP%20PAB%20conference.pptx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9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1F2BF-837C-704D-95E7-DE787928E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576962"/>
            <a:ext cx="10515600" cy="1165605"/>
          </a:xfrm>
        </p:spPr>
        <p:txBody>
          <a:bodyPr>
            <a:normAutofit fontScale="90000"/>
          </a:bodyPr>
          <a:lstStyle/>
          <a:p>
            <a:r>
              <a:rPr lang="en-US" dirty="0"/>
              <a:t>Introduction and UK relationship to European roadmap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CE6F5D-5B87-7C46-AF79-1B767BA159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Stewart Boogert</a:t>
            </a:r>
          </a:p>
          <a:p>
            <a:r>
              <a:rPr lang="en-US" dirty="0"/>
              <a:t>ECFA-UK Meeting on UK studies for the European Strategy Particle Physics Update</a:t>
            </a:r>
          </a:p>
          <a:p>
            <a:r>
              <a:rPr lang="en-US" dirty="0"/>
              <a:t>25</a:t>
            </a:r>
            <a:r>
              <a:rPr lang="en-US" baseline="30000" dirty="0"/>
              <a:t>th</a:t>
            </a:r>
            <a:r>
              <a:rPr lang="en-US" dirty="0"/>
              <a:t> September 2024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6BB22-AF3E-4001-4572-26A1487F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99D9A-D079-394A-8FEF-5083A86BD6C6}" type="datetime1">
              <a:rPr lang="en-GB" smtClean="0"/>
              <a:t>25/09/2024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167A11-DCB0-4B95-CB41-3D5A7AE22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ECFA-UK Meeting on UK studies for the European Strategy Particle Physics Update</a:t>
            </a:r>
          </a:p>
        </p:txBody>
      </p:sp>
    </p:spTree>
    <p:extLst>
      <p:ext uri="{BB962C8B-B14F-4D97-AF65-F5344CB8AC3E}">
        <p14:creationId xmlns:p14="http://schemas.microsoft.com/office/powerpoint/2010/main" val="3761299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75085-01C2-B47C-D00D-7CB0ED5A4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European Strategy for Particle Physics </a:t>
            </a:r>
            <a:br>
              <a:rPr lang="en-US" dirty="0"/>
            </a:br>
            <a:r>
              <a:rPr lang="en-US" dirty="0"/>
              <a:t>Accelerator R&amp;D Roadmap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AC9451-B6EC-E52C-CFA9-414503D1BB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7981" y="1245497"/>
            <a:ext cx="8124151" cy="4860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Roadmap divided in following sections</a:t>
            </a:r>
          </a:p>
          <a:p>
            <a:r>
              <a:rPr lang="en-US" dirty="0">
                <a:solidFill>
                  <a:srgbClr val="C00000"/>
                </a:solidFill>
              </a:rPr>
              <a:t>High field magnets </a:t>
            </a:r>
            <a:r>
              <a:rPr lang="en-US" dirty="0"/>
              <a:t>(Gibson’s talk)</a:t>
            </a:r>
          </a:p>
          <a:p>
            <a:pPr lvl="1"/>
            <a:r>
              <a:rPr lang="en-US" dirty="0"/>
              <a:t>Industrial 16T magnets for FCC-</a:t>
            </a:r>
            <a:r>
              <a:rPr lang="en-US" dirty="0" err="1"/>
              <a:t>hh</a:t>
            </a:r>
            <a:r>
              <a:rPr lang="en-US" dirty="0"/>
              <a:t>, 11T for MC  </a:t>
            </a:r>
          </a:p>
          <a:p>
            <a:r>
              <a:rPr lang="en-US" dirty="0">
                <a:solidFill>
                  <a:schemeClr val="accent1"/>
                </a:solidFill>
              </a:rPr>
              <a:t>High-gradient RF structures and systems</a:t>
            </a:r>
          </a:p>
          <a:p>
            <a:pPr lvl="1"/>
            <a:r>
              <a:rPr lang="en-US" dirty="0"/>
              <a:t>SC thin films</a:t>
            </a:r>
          </a:p>
          <a:p>
            <a:r>
              <a:rPr lang="en-US" dirty="0">
                <a:solidFill>
                  <a:schemeClr val="accent1"/>
                </a:solidFill>
              </a:rPr>
              <a:t>High-gradient plasma and laser accelerators </a:t>
            </a:r>
            <a:r>
              <a:rPr lang="en-US" dirty="0"/>
              <a:t>(D’Arcy’s talk)</a:t>
            </a:r>
          </a:p>
          <a:p>
            <a:pPr lvl="1"/>
            <a:r>
              <a:rPr lang="en-US" dirty="0"/>
              <a:t>Staging, plasmas at collider beam powers </a:t>
            </a:r>
          </a:p>
          <a:p>
            <a:r>
              <a:rPr lang="en-US" dirty="0">
                <a:solidFill>
                  <a:srgbClr val="7030A0"/>
                </a:solidFill>
              </a:rPr>
              <a:t>Bright muon beams and colliders </a:t>
            </a:r>
            <a:r>
              <a:rPr lang="en-US" dirty="0"/>
              <a:t>(Rogers’ talk)</a:t>
            </a:r>
          </a:p>
          <a:p>
            <a:r>
              <a:rPr lang="en-US" dirty="0">
                <a:solidFill>
                  <a:srgbClr val="C00000"/>
                </a:solidFill>
              </a:rPr>
              <a:t>Energy recovery </a:t>
            </a:r>
            <a:r>
              <a:rPr lang="en-US" dirty="0" err="1">
                <a:solidFill>
                  <a:srgbClr val="C00000"/>
                </a:solidFill>
              </a:rPr>
              <a:t>linacs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0054A6"/>
                </a:solidFill>
              </a:rPr>
              <a:t>Sustainability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783A7AE-F9F8-9575-DEDD-D37FC900A96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610600" y="1245497"/>
            <a:ext cx="3518220" cy="529878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4FB1C-5922-D222-304B-91504B47D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7DFCA-B2D2-F240-89F7-E20C3D59A297}" type="datetime1">
              <a:rPr lang="en-GB" smtClean="0"/>
              <a:t>25/09/2024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8B491E-6A8F-D7B9-6CBD-C36AEE38A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ECFA-UK Meeting on UK studies for the European Strategy Particle Physics Update</a:t>
            </a:r>
          </a:p>
        </p:txBody>
      </p:sp>
    </p:spTree>
    <p:extLst>
      <p:ext uri="{BB962C8B-B14F-4D97-AF65-F5344CB8AC3E}">
        <p14:creationId xmlns:p14="http://schemas.microsoft.com/office/powerpoint/2010/main" val="10801822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C2683-6210-03F7-540D-19B1779ED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field magnets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FB6A14-E67F-A1C5-C9DC-BC363D87840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Main development around Nb</a:t>
            </a:r>
            <a:r>
              <a:rPr lang="en-US" baseline="-25000" dirty="0"/>
              <a:t>3</a:t>
            </a:r>
            <a:r>
              <a:rPr lang="en-US" dirty="0"/>
              <a:t>Sn</a:t>
            </a:r>
            <a:endParaRPr lang="en-US" baseline="-25000" dirty="0"/>
          </a:p>
          <a:p>
            <a:pPr lvl="1"/>
            <a:r>
              <a:rPr lang="en-US" dirty="0"/>
              <a:t>No current UK activity in this area </a:t>
            </a:r>
          </a:p>
          <a:p>
            <a:pPr lvl="1"/>
            <a:r>
              <a:rPr lang="en-US" dirty="0"/>
              <a:t>High capital cost for involvement in R&amp;D</a:t>
            </a:r>
          </a:p>
          <a:p>
            <a:pPr lvl="1"/>
            <a:r>
              <a:rPr lang="en-US" dirty="0"/>
              <a:t>Synergies with other scientific areas e.g. fusion</a:t>
            </a:r>
          </a:p>
          <a:p>
            <a:r>
              <a:rPr lang="en-US" dirty="0"/>
              <a:t>Opportunity to engage other disciplines </a:t>
            </a:r>
          </a:p>
          <a:p>
            <a:pPr lvl="1"/>
            <a:r>
              <a:rPr lang="en-US" dirty="0"/>
              <a:t>engineering and material sciences</a:t>
            </a:r>
          </a:p>
          <a:p>
            <a:pPr lvl="1"/>
            <a:r>
              <a:rPr lang="en-US" dirty="0"/>
              <a:t>HTC magnets</a:t>
            </a:r>
          </a:p>
          <a:p>
            <a:r>
              <a:rPr lang="en-US" dirty="0"/>
              <a:t>Example is PSI initiated a high field magnet program</a:t>
            </a:r>
          </a:p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0560F-E432-2281-E866-201448E8C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CCC24-6EB7-F344-9494-3064E5D35C9D}" type="datetime1">
              <a:rPr lang="en-GB" smtClean="0"/>
              <a:t>25/09/2024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3ACD6-4309-7C61-6BB6-3322D2636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ECFA-UK Meeting on UK studies for the European Strategy Particle Physics Update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DBD2FF-DA17-68BB-9397-646C46ABB3A4}"/>
              </a:ext>
            </a:extLst>
          </p:cNvPr>
          <p:cNvSpPr txBox="1"/>
          <p:nvPr/>
        </p:nvSpPr>
        <p:spPr>
          <a:xfrm>
            <a:off x="6314017" y="5728784"/>
            <a:ext cx="5400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PSI Magnet Section activities: Horizon 2020 and beyond</a:t>
            </a:r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ADDF27C-D120-D81A-F44A-D43FB0CA522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13343" y="1537616"/>
            <a:ext cx="5400675" cy="381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251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75313-DD18-4A38-4BFB-BE2B7F2E5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Superconducting RF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1427A7-8FA4-A05D-802E-7E8ABFF92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4EB6-3F41-8340-99EA-919DD5D4736E}" type="datetime1">
              <a:rPr lang="en-GB" smtClean="0"/>
              <a:t>25/09/2024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032A21-9BC8-2518-1B37-8E42ADBBC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ECFA-UK Meeting on UK studies for the European Strategy Particle Physics Update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472AAF0-B1ED-78AE-0C28-68D33BFE424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Daresbury (TD and ASTeC) is a contributor to international  SCRF projects </a:t>
            </a:r>
          </a:p>
          <a:p>
            <a:pPr lvl="1"/>
            <a:r>
              <a:rPr lang="en-US" dirty="0"/>
              <a:t>PIP-II</a:t>
            </a:r>
          </a:p>
          <a:p>
            <a:pPr lvl="1"/>
            <a:r>
              <a:rPr lang="en-US" dirty="0"/>
              <a:t>HL-LHC (+Lancaster University)</a:t>
            </a:r>
          </a:p>
          <a:p>
            <a:pPr lvl="1"/>
            <a:r>
              <a:rPr lang="en-US" dirty="0"/>
              <a:t>Electron ion collider</a:t>
            </a:r>
          </a:p>
          <a:p>
            <a:r>
              <a:rPr lang="en-US" dirty="0"/>
              <a:t>Sustainability developments </a:t>
            </a:r>
          </a:p>
          <a:p>
            <a:pPr lvl="1"/>
            <a:r>
              <a:rPr lang="en-US" dirty="0"/>
              <a:t>High efficiency klystrons </a:t>
            </a:r>
          </a:p>
          <a:p>
            <a:pPr lvl="1"/>
            <a:r>
              <a:rPr lang="en-US" dirty="0"/>
              <a:t>Fast reactive tuners</a:t>
            </a:r>
          </a:p>
          <a:p>
            <a:pPr lvl="1"/>
            <a:r>
              <a:rPr lang="en-US" dirty="0"/>
              <a:t>Super conducting thin films (Nb and higher T</a:t>
            </a:r>
            <a:r>
              <a:rPr lang="en-US" baseline="-25000" dirty="0"/>
              <a:t>c</a:t>
            </a:r>
            <a:r>
              <a:rPr lang="en-US" dirty="0"/>
              <a:t> superconductors)</a:t>
            </a:r>
            <a:endParaRPr lang="en-US" baseline="-250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4" name="Content Placeholder 8">
            <a:extLst>
              <a:ext uri="{FF2B5EF4-FFF2-40B4-BE49-F238E27FC236}">
                <a16:creationId xmlns:a16="http://schemas.microsoft.com/office/drawing/2014/main" id="{D72DB62D-7A4F-09C5-ABA2-53697C002C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470"/>
          <a:stretch/>
        </p:blipFill>
        <p:spPr>
          <a:xfrm rot="16200000">
            <a:off x="7623333" y="258710"/>
            <a:ext cx="2430416" cy="44039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8690B2-F371-CFA5-3887-4328CC8935C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965" y="3963161"/>
            <a:ext cx="1776610" cy="17411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069B6B2-B4BA-1318-F3A7-B3BBDC3204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7259" y="4081456"/>
            <a:ext cx="1795257" cy="1396872"/>
          </a:xfrm>
          <a:prstGeom prst="rect">
            <a:avLst/>
          </a:prstGeom>
        </p:spPr>
      </p:pic>
      <p:pic>
        <p:nvPicPr>
          <p:cNvPr id="17" name="Picture 16" descr="A pair of metal parts&#10;&#10;Description automatically generated">
            <a:extLst>
              <a:ext uri="{FF2B5EF4-FFF2-40B4-BE49-F238E27FC236}">
                <a16:creationId xmlns:a16="http://schemas.microsoft.com/office/drawing/2014/main" id="{D571150D-1BE9-9E60-7199-3DF7C2226BC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94798" y="4032361"/>
            <a:ext cx="1993416" cy="149506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851C965-6F60-8A93-A800-8CAB5227768C}"/>
              </a:ext>
            </a:extLst>
          </p:cNvPr>
          <p:cNvSpPr txBox="1"/>
          <p:nvPr/>
        </p:nvSpPr>
        <p:spPr>
          <a:xfrm>
            <a:off x="6330674" y="5783503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Deposit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14DB21-AC21-C8D4-6604-AE5FED814C1C}"/>
              </a:ext>
            </a:extLst>
          </p:cNvPr>
          <p:cNvSpPr txBox="1"/>
          <p:nvPr/>
        </p:nvSpPr>
        <p:spPr>
          <a:xfrm>
            <a:off x="8153400" y="5806001"/>
            <a:ext cx="15853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Fundamental</a:t>
            </a:r>
          </a:p>
          <a:p>
            <a:r>
              <a:rPr lang="en-US" dirty="0"/>
              <a:t>measurements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5094FD-06C5-E585-69DC-1DCDB13B3ADD}"/>
              </a:ext>
            </a:extLst>
          </p:cNvPr>
          <p:cNvSpPr txBox="1"/>
          <p:nvPr/>
        </p:nvSpPr>
        <p:spPr>
          <a:xfrm>
            <a:off x="10075749" y="5829669"/>
            <a:ext cx="1638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Acc structure</a:t>
            </a:r>
          </a:p>
          <a:p>
            <a:r>
              <a:rPr lang="en-US" dirty="0"/>
              <a:t>measurements </a:t>
            </a:r>
          </a:p>
        </p:txBody>
      </p:sp>
    </p:spTree>
    <p:extLst>
      <p:ext uri="{BB962C8B-B14F-4D97-AF65-F5344CB8AC3E}">
        <p14:creationId xmlns:p14="http://schemas.microsoft.com/office/powerpoint/2010/main" val="25532177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8EF66-A984-F044-2FCF-3A6FBF69E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Superconducting RF?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61533C-3E56-C432-9FAB-2A8C4DC24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1E050-0BE2-8248-9819-CFB02A2D8B95}" type="datetime1">
              <a:rPr lang="en-GB" smtClean="0"/>
              <a:t>25/09/2024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966CBF-BE0E-DA8D-9D1C-0C9DB4017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ECFA-UK Meeting on UK studies for the European Strategy Particle Physics Update</a:t>
            </a:r>
          </a:p>
        </p:txBody>
      </p:sp>
      <p:pic>
        <p:nvPicPr>
          <p:cNvPr id="8" name="Content Placeholder 7" descr="A group of people in suits&#10;&#10;Description automatically generated">
            <a:extLst>
              <a:ext uri="{FF2B5EF4-FFF2-40B4-BE49-F238E27FC236}">
                <a16:creationId xmlns:a16="http://schemas.microsoft.com/office/drawing/2014/main" id="{13D36377-5AE7-3268-60A7-E3333EDD1E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0176" y="1289050"/>
            <a:ext cx="7271647" cy="49307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D48AFF-F8B9-94D0-FBC3-9110328F8F03}"/>
              </a:ext>
            </a:extLst>
          </p:cNvPr>
          <p:cNvSpPr txBox="1"/>
          <p:nvPr/>
        </p:nvSpPr>
        <p:spPr>
          <a:xfrm>
            <a:off x="7887232" y="6488668"/>
            <a:ext cx="4304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PM visit to Daresbury 22</a:t>
            </a:r>
            <a:r>
              <a:rPr lang="en-US" baseline="30000" dirty="0"/>
              <a:t>nd</a:t>
            </a:r>
            <a:r>
              <a:rPr lang="en-US" dirty="0"/>
              <a:t> September 2024 </a:t>
            </a:r>
          </a:p>
        </p:txBody>
      </p:sp>
    </p:spTree>
    <p:extLst>
      <p:ext uri="{BB962C8B-B14F-4D97-AF65-F5344CB8AC3E}">
        <p14:creationId xmlns:p14="http://schemas.microsoft.com/office/powerpoint/2010/main" val="2725286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BB7BB-2AC8-EE58-8414-166FA5644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acceleration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E84C9B-EDED-03FC-7342-20597BA6B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4EB6-3F41-8340-99EA-919DD5D4736E}" type="datetime1">
              <a:rPr lang="en-GB" smtClean="0"/>
              <a:t>25/09/2024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4A019F-7055-A62B-212E-02AB145E1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ECFA-UK Meeting on UK studies for the European Strategy Particle Physics Update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8CF096-65C9-1EF7-ED78-82F7277E2F6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CLARA/FEBE</a:t>
            </a:r>
          </a:p>
          <a:p>
            <a:r>
              <a:rPr lang="en-US" dirty="0"/>
              <a:t>250 MeV FEL quality beam</a:t>
            </a:r>
          </a:p>
          <a:p>
            <a:r>
              <a:rPr lang="en-US" dirty="0"/>
              <a:t>125 TW laser system </a:t>
            </a:r>
          </a:p>
          <a:p>
            <a:r>
              <a:rPr lang="en-US" dirty="0"/>
              <a:t>Achieve GeV beams (PWFA, LWFA)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FCC2BA0-6EE1-7E1E-81B2-8558A0B2CF8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5622" y="1245497"/>
            <a:ext cx="5802360" cy="224302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Extreme photonics applications </a:t>
            </a:r>
            <a:r>
              <a:rPr lang="en-US" b="1" dirty="0" err="1"/>
              <a:t>centre</a:t>
            </a:r>
            <a:endParaRPr lang="en-US" b="1" dirty="0"/>
          </a:p>
          <a:p>
            <a:r>
              <a:rPr lang="en-US" dirty="0"/>
              <a:t>10 Hz PW class laser system</a:t>
            </a:r>
          </a:p>
          <a:p>
            <a:r>
              <a:rPr lang="en-US" dirty="0"/>
              <a:t>Primarily multi-GeV electron beams for applications and X-rays </a:t>
            </a:r>
          </a:p>
          <a:p>
            <a:r>
              <a:rPr lang="en-US" dirty="0"/>
              <a:t>Stable operation of LWFA </a:t>
            </a:r>
          </a:p>
          <a:p>
            <a:endParaRPr lang="en-US" b="1" dirty="0"/>
          </a:p>
        </p:txBody>
      </p:sp>
      <p:pic>
        <p:nvPicPr>
          <p:cNvPr id="10" name="Content Placeholder 12">
            <a:extLst>
              <a:ext uri="{FF2B5EF4-FFF2-40B4-BE49-F238E27FC236}">
                <a16:creationId xmlns:a16="http://schemas.microsoft.com/office/drawing/2014/main" id="{653B7909-C4B8-FB28-D4C1-598F2CBCC284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5316498" y="3764605"/>
            <a:ext cx="7111403" cy="2006479"/>
          </a:xfrm>
          <a:prstGeom prst="rect">
            <a:avLst/>
          </a:prstGeom>
        </p:spPr>
      </p:pic>
      <p:pic>
        <p:nvPicPr>
          <p:cNvPr id="11" name="Content Placeholder 8">
            <a:extLst>
              <a:ext uri="{FF2B5EF4-FFF2-40B4-BE49-F238E27FC236}">
                <a16:creationId xmlns:a16="http://schemas.microsoft.com/office/drawing/2014/main" id="{C5981C63-595D-6211-F9B7-AF705287291E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3"/>
          <a:stretch>
            <a:fillRect/>
          </a:stretch>
        </p:blipFill>
        <p:spPr>
          <a:xfrm>
            <a:off x="54734" y="3764605"/>
            <a:ext cx="5240876" cy="20874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3AEC39-478F-CFEF-C238-440F8DEC0D0C}"/>
              </a:ext>
            </a:extLst>
          </p:cNvPr>
          <p:cNvSpPr txBox="1"/>
          <p:nvPr/>
        </p:nvSpPr>
        <p:spPr>
          <a:xfrm>
            <a:off x="5877982" y="5919546"/>
            <a:ext cx="6314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PHYSICAL REVIEW ACCELERATORS AND BEAMS 27, 041602 (2024)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614AA4-5067-D478-C8DF-6E6A3E1E432D}"/>
              </a:ext>
            </a:extLst>
          </p:cNvPr>
          <p:cNvSpPr txBox="1"/>
          <p:nvPr/>
        </p:nvSpPr>
        <p:spPr>
          <a:xfrm>
            <a:off x="1894445" y="5936480"/>
            <a:ext cx="1561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EPAC webpage</a:t>
            </a:r>
            <a:endParaRPr lang="en-US" dirty="0"/>
          </a:p>
        </p:txBody>
      </p:sp>
      <p:pic>
        <p:nvPicPr>
          <p:cNvPr id="14" name="Content Placeholder 8">
            <a:extLst>
              <a:ext uri="{FF2B5EF4-FFF2-40B4-BE49-F238E27FC236}">
                <a16:creationId xmlns:a16="http://schemas.microsoft.com/office/drawing/2014/main" id="{82FA5203-05DC-53AA-4EDC-7D406E69B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991402"/>
            <a:ext cx="3774400" cy="150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192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C52CDE8-4608-543C-B902-86911FA07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beams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B280940-6B67-AFE4-5D37-79ADD325F51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UK focus in muon production and capture</a:t>
            </a:r>
          </a:p>
          <a:p>
            <a:pPr lvl="1"/>
            <a:r>
              <a:rPr lang="en-US" dirty="0"/>
              <a:t>Targets and capture</a:t>
            </a:r>
          </a:p>
          <a:p>
            <a:pPr lvl="1"/>
            <a:r>
              <a:rPr lang="en-US" dirty="0"/>
              <a:t>Cooling </a:t>
            </a:r>
          </a:p>
          <a:p>
            <a:pPr lvl="1"/>
            <a:r>
              <a:rPr lang="en-US" dirty="0"/>
              <a:t>Early acceleration </a:t>
            </a:r>
          </a:p>
          <a:p>
            <a:r>
              <a:rPr lang="en-US" dirty="0"/>
              <a:t>Demonstration of muon cooling with MICE</a:t>
            </a:r>
          </a:p>
          <a:p>
            <a:r>
              <a:rPr lang="en-US" dirty="0"/>
              <a:t>Proton target systems</a:t>
            </a:r>
          </a:p>
          <a:p>
            <a:r>
              <a:rPr lang="en-US" dirty="0"/>
              <a:t>Testing RF in high fields</a:t>
            </a:r>
          </a:p>
          <a:p>
            <a:pPr lvl="1"/>
            <a:r>
              <a:rPr lang="en-US" dirty="0"/>
              <a:t>Cockcroft RF shielded bunker in Daresbury</a:t>
            </a:r>
          </a:p>
          <a:p>
            <a:pPr lvl="1"/>
            <a:r>
              <a:rPr lang="en-US" dirty="0"/>
              <a:t>Bring together high fields and RF </a:t>
            </a:r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44EEF2-876F-5A63-0EA0-C53A0F20D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ECA5F-6A34-D34E-8F0B-4A754C430953}" type="datetime1">
              <a:rPr lang="en-GB" smtClean="0"/>
              <a:t>25/09/2024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D67ABF-A405-2E58-CEEE-682D80627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ECFA-UK Meeting on UK studies for the European Strategy Particle Physics Update</a:t>
            </a:r>
          </a:p>
        </p:txBody>
      </p:sp>
      <p:pic>
        <p:nvPicPr>
          <p:cNvPr id="13" name="Content Placeholder 13">
            <a:extLst>
              <a:ext uri="{FF2B5EF4-FFF2-40B4-BE49-F238E27FC236}">
                <a16:creationId xmlns:a16="http://schemas.microsoft.com/office/drawing/2014/main" id="{AF44FB24-C5B8-8FBE-98E3-861877133C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50286" y="1246188"/>
            <a:ext cx="3644502" cy="485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03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10273C2-B0E7-F955-0029-F6375CE24B2F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5695970" y="3303728"/>
            <a:ext cx="6353134" cy="29811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1C2478-A1C1-C930-AE50-BC5B8F885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recovery LINACs (ERLs)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70CD19-7AFF-886A-2352-1D81414C1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DE261-FE85-DD40-874C-383942E2982A}" type="datetime1">
              <a:rPr lang="en-GB" smtClean="0"/>
              <a:t>25/09/2024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B16545-8A86-A264-76B0-DBFC6ACF6FB5}"/>
              </a:ext>
            </a:extLst>
          </p:cNvPr>
          <p:cNvSpPr/>
          <p:nvPr/>
        </p:nvSpPr>
        <p:spPr>
          <a:xfrm rot="20252432">
            <a:off x="5358422" y="2651552"/>
            <a:ext cx="4429095" cy="21178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42FB24-1253-0DA3-D7C5-00E212609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ECFA-UK Meeting on UK studies for the European Strategy Particle Physics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7A3A94-DA5E-2746-995A-3588B9B077E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ALICE @ Daresbury was first operating ERL in Europe</a:t>
            </a:r>
          </a:p>
          <a:p>
            <a:r>
              <a:rPr lang="en-US" dirty="0"/>
              <a:t>PERLE being constructed in </a:t>
            </a:r>
            <a:r>
              <a:rPr lang="en-US" dirty="0" err="1"/>
              <a:t>IJCLab</a:t>
            </a:r>
            <a:endParaRPr lang="en-US" dirty="0"/>
          </a:p>
          <a:p>
            <a:r>
              <a:rPr lang="en-US" dirty="0"/>
              <a:t>Small involvement from CI (Liverpool, Lancaster and ASTeC) </a:t>
            </a:r>
          </a:p>
          <a:p>
            <a:pPr lvl="1"/>
            <a:r>
              <a:rPr lang="en-US" dirty="0"/>
              <a:t>Beam instrumentation </a:t>
            </a:r>
          </a:p>
          <a:p>
            <a:pPr lvl="1"/>
            <a:r>
              <a:rPr lang="en-US" dirty="0"/>
              <a:t>ERL beam dynamics</a:t>
            </a:r>
          </a:p>
          <a:p>
            <a:pPr lvl="1"/>
            <a:r>
              <a:rPr lang="en-US" dirty="0"/>
              <a:t>Backgrounds during acceleration/deceleration</a:t>
            </a:r>
          </a:p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EADAB2-0664-F3C4-0195-C193A3EF9178}"/>
              </a:ext>
            </a:extLst>
          </p:cNvPr>
          <p:cNvSpPr/>
          <p:nvPr/>
        </p:nvSpPr>
        <p:spPr>
          <a:xfrm rot="20252432">
            <a:off x="9657492" y="3135273"/>
            <a:ext cx="708782" cy="615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8CED3F4-89F3-F043-ADE9-38FDA49E5AA4}"/>
              </a:ext>
            </a:extLst>
          </p:cNvPr>
          <p:cNvSpPr/>
          <p:nvPr/>
        </p:nvSpPr>
        <p:spPr>
          <a:xfrm rot="20252432">
            <a:off x="8888404" y="4672829"/>
            <a:ext cx="4689832" cy="21178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Image 9">
            <a:extLst>
              <a:ext uri="{FF2B5EF4-FFF2-40B4-BE49-F238E27FC236}">
                <a16:creationId xmlns:a16="http://schemas.microsoft.com/office/drawing/2014/main" id="{B60ED1FC-4B50-CB48-59EB-4B18B47592E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21997" y="1269131"/>
            <a:ext cx="3796278" cy="253385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C0DA153-1EEF-2FB5-5264-100DF78D3EAB}"/>
              </a:ext>
            </a:extLst>
          </p:cNvPr>
          <p:cNvSpPr/>
          <p:nvPr/>
        </p:nvSpPr>
        <p:spPr>
          <a:xfrm rot="20252432">
            <a:off x="9798039" y="4938128"/>
            <a:ext cx="427690" cy="615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2749203-3FB2-3FCB-AF80-660178D8515A}"/>
              </a:ext>
            </a:extLst>
          </p:cNvPr>
          <p:cNvSpPr/>
          <p:nvPr/>
        </p:nvSpPr>
        <p:spPr>
          <a:xfrm rot="20252432">
            <a:off x="11002469" y="4486642"/>
            <a:ext cx="427690" cy="615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3B4496-6CEF-2D6F-A2A5-67AF29B60A00}"/>
              </a:ext>
            </a:extLst>
          </p:cNvPr>
          <p:cNvSpPr txBox="1"/>
          <p:nvPr/>
        </p:nvSpPr>
        <p:spPr>
          <a:xfrm>
            <a:off x="201203" y="5731731"/>
            <a:ext cx="38373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PERLE collaboration meeting</a:t>
            </a:r>
          </a:p>
          <a:p>
            <a:r>
              <a:rPr lang="en-US" dirty="0">
                <a:hlinkClick r:id="rId4"/>
              </a:rPr>
              <a:t>https://</a:t>
            </a:r>
            <a:r>
              <a:rPr lang="en-US" dirty="0" err="1">
                <a:hlinkClick r:id="rId4"/>
              </a:rPr>
              <a:t>indico.cern.ch</a:t>
            </a:r>
            <a:r>
              <a:rPr lang="en-US" dirty="0">
                <a:hlinkClick r:id="rId4"/>
              </a:rPr>
              <a:t>/event/1417048/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6097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75085-01C2-B47C-D00D-7CB0ED5A4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UK accelerator community involvement in collider HEP projects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AC9451-B6EC-E52C-CFA9-414503D1BB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7982" y="1441341"/>
            <a:ext cx="5400000" cy="466415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/>
              <a:t>ILC/CLIC</a:t>
            </a:r>
          </a:p>
          <a:p>
            <a:r>
              <a:rPr lang="en-US" dirty="0"/>
              <a:t>JAI (Oxford) </a:t>
            </a:r>
          </a:p>
          <a:p>
            <a:r>
              <a:rPr lang="en-US" dirty="0"/>
              <a:t>ASTeC/CI SCRF for main LINACs </a:t>
            </a:r>
          </a:p>
          <a:p>
            <a:r>
              <a:rPr lang="en-US" dirty="0"/>
              <a:t>UK academic accelerator community forged in 2000s working on ILC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FCC-</a:t>
            </a:r>
            <a:r>
              <a:rPr lang="en-US" b="1" dirty="0" err="1"/>
              <a:t>ee</a:t>
            </a:r>
            <a:endParaRPr lang="en-US" b="1" dirty="0"/>
          </a:p>
          <a:p>
            <a:r>
              <a:rPr lang="en-US" dirty="0"/>
              <a:t>Institute core grants </a:t>
            </a:r>
          </a:p>
          <a:p>
            <a:r>
              <a:rPr lang="en-US" dirty="0"/>
              <a:t>Fundamental SCRF R&amp;D</a:t>
            </a:r>
          </a:p>
          <a:p>
            <a:r>
              <a:rPr lang="en-US" dirty="0"/>
              <a:t>Beam instrumentation and machine detector interface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FCC-</a:t>
            </a:r>
            <a:r>
              <a:rPr lang="en-US" b="1" dirty="0" err="1"/>
              <a:t>hh</a:t>
            </a:r>
            <a:endParaRPr lang="en-US" b="1" dirty="0"/>
          </a:p>
          <a:p>
            <a:r>
              <a:rPr lang="en-US" dirty="0"/>
              <a:t>…  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4B6416-3C10-59A4-6B1A-5C778FEE99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41341"/>
            <a:ext cx="5400000" cy="466415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/>
              <a:t>Muon collider </a:t>
            </a:r>
          </a:p>
          <a:p>
            <a:r>
              <a:rPr lang="en-US" dirty="0"/>
              <a:t>Funding from Europe, consolidated grants</a:t>
            </a:r>
          </a:p>
          <a:p>
            <a:r>
              <a:rPr lang="en-US" dirty="0"/>
              <a:t>Warwick, ICL, Strathclyde, ISIS RAL, Lancaster </a:t>
            </a:r>
          </a:p>
          <a:p>
            <a:r>
              <a:rPr lang="en-US" dirty="0"/>
              <a:t>RF structures in high fields, targets, cooling</a:t>
            </a:r>
          </a:p>
          <a:p>
            <a:endParaRPr lang="en-US" b="1" dirty="0"/>
          </a:p>
          <a:p>
            <a:pPr marL="0" indent="0">
              <a:buNone/>
            </a:pPr>
            <a:r>
              <a:rPr lang="en-US" b="1" dirty="0"/>
              <a:t>HALHF</a:t>
            </a:r>
          </a:p>
          <a:p>
            <a:r>
              <a:rPr lang="en-US" dirty="0"/>
              <a:t>Institute core grants</a:t>
            </a:r>
          </a:p>
          <a:p>
            <a:r>
              <a:rPr lang="en-US" dirty="0"/>
              <a:t>UK “ownership” of the idea (Foster and D’Arcy) </a:t>
            </a:r>
          </a:p>
          <a:p>
            <a:r>
              <a:rPr lang="en-US" dirty="0"/>
              <a:t>Leverage EPAC and CLARA/FEBE</a:t>
            </a:r>
          </a:p>
          <a:p>
            <a:r>
              <a:rPr lang="en-US" dirty="0"/>
              <a:t>Provide input to the ESPPU and take design to next level of development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4FB1C-5922-D222-304B-91504B47D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7DFCA-B2D2-F240-89F7-E20C3D59A297}" type="datetime1">
              <a:rPr lang="en-GB" smtClean="0"/>
              <a:t>25/09/2024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8B491E-6A8F-D7B9-6CBD-C36AEE38A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ECFA-UK Meeting on UK studies for the European Strategy Particle Physics Update</a:t>
            </a:r>
          </a:p>
        </p:txBody>
      </p:sp>
    </p:spTree>
    <p:extLst>
      <p:ext uri="{BB962C8B-B14F-4D97-AF65-F5344CB8AC3E}">
        <p14:creationId xmlns:p14="http://schemas.microsoft.com/office/powerpoint/2010/main" val="7836554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E2262EF0-759A-F3A1-44E6-6202FA9DE91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975"/>
          <a:stretch>
            <a:fillRect/>
          </a:stretch>
        </p:blipFill>
        <p:spPr bwMode="auto">
          <a:xfrm>
            <a:off x="2007502" y="1245842"/>
            <a:ext cx="7818408" cy="493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805231-CC88-8A43-E8D3-7093D3978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sustainability (CESA)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B320E2-82D4-33DF-7678-797DD967F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DE261-FE85-DD40-874C-383942E2982A}" type="datetime1">
              <a:rPr lang="en-GB" smtClean="0"/>
              <a:t>25/09/2024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917E28-BDF9-8C8A-1AD3-47C216E25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ECFA-UK Meeting on UK studies for the European Strategy Particle Physics Update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9448BB-D94B-8F77-5076-2495C46D38A2}"/>
              </a:ext>
            </a:extLst>
          </p:cNvPr>
          <p:cNvSpPr txBox="1"/>
          <p:nvPr/>
        </p:nvSpPr>
        <p:spPr>
          <a:xfrm>
            <a:off x="8153400" y="6352143"/>
            <a:ext cx="4024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B Sheppard Talk at </a:t>
            </a:r>
            <a:r>
              <a:rPr lang="en-US" dirty="0" err="1">
                <a:hlinkClick r:id="rId3"/>
              </a:rPr>
              <a:t>IoP</a:t>
            </a:r>
            <a:r>
              <a:rPr lang="en-US" dirty="0">
                <a:hlinkClick r:id="rId3"/>
              </a:rPr>
              <a:t> PAB meeting 2024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48F1F8-4077-12F7-EB8C-90E764006AD2}"/>
              </a:ext>
            </a:extLst>
          </p:cNvPr>
          <p:cNvSpPr/>
          <p:nvPr/>
        </p:nvSpPr>
        <p:spPr>
          <a:xfrm>
            <a:off x="3048000" y="1320800"/>
            <a:ext cx="3860800" cy="4538133"/>
          </a:xfrm>
          <a:prstGeom prst="rect">
            <a:avLst/>
          </a:prstGeom>
          <a:noFill/>
          <a:ln w="6350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8EAB7F-6AAE-D578-F152-035F93AF4A36}"/>
              </a:ext>
            </a:extLst>
          </p:cNvPr>
          <p:cNvSpPr/>
          <p:nvPr/>
        </p:nvSpPr>
        <p:spPr>
          <a:xfrm>
            <a:off x="7878577" y="1320800"/>
            <a:ext cx="1947333" cy="4538133"/>
          </a:xfrm>
          <a:prstGeom prst="rect">
            <a:avLst/>
          </a:prstGeom>
          <a:noFill/>
          <a:ln w="6350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DE6AEF0-6829-85F1-4FCE-75FC1820A3BD}"/>
              </a:ext>
            </a:extLst>
          </p:cNvPr>
          <p:cNvSpPr/>
          <p:nvPr/>
        </p:nvSpPr>
        <p:spPr>
          <a:xfrm>
            <a:off x="6908800" y="1320799"/>
            <a:ext cx="969777" cy="4538133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41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B4659-1FC9-B543-2AE7-5525B4711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Mapping research onto projects</a:t>
            </a:r>
          </a:p>
        </p:txBody>
      </p:sp>
      <p:graphicFrame>
        <p:nvGraphicFramePr>
          <p:cNvPr id="16" name="Content Placeholder 15">
            <a:extLst>
              <a:ext uri="{FF2B5EF4-FFF2-40B4-BE49-F238E27FC236}">
                <a16:creationId xmlns:a16="http://schemas.microsoft.com/office/drawing/2014/main" id="{FD76EEC0-0103-BE64-3046-A913AB3537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7805549"/>
              </p:ext>
            </p:extLst>
          </p:nvPr>
        </p:nvGraphicFramePr>
        <p:xfrm>
          <a:off x="0" y="1103312"/>
          <a:ext cx="12191998" cy="562589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33722">
                  <a:extLst>
                    <a:ext uri="{9D8B030D-6E8A-4147-A177-3AD203B41FA5}">
                      <a16:colId xmlns:a16="http://schemas.microsoft.com/office/drawing/2014/main" val="4059794909"/>
                    </a:ext>
                  </a:extLst>
                </a:gridCol>
                <a:gridCol w="1094460">
                  <a:extLst>
                    <a:ext uri="{9D8B030D-6E8A-4147-A177-3AD203B41FA5}">
                      <a16:colId xmlns:a16="http://schemas.microsoft.com/office/drawing/2014/main" val="2816095312"/>
                    </a:ext>
                  </a:extLst>
                </a:gridCol>
                <a:gridCol w="1094460">
                  <a:extLst>
                    <a:ext uri="{9D8B030D-6E8A-4147-A177-3AD203B41FA5}">
                      <a16:colId xmlns:a16="http://schemas.microsoft.com/office/drawing/2014/main" val="1959014119"/>
                    </a:ext>
                  </a:extLst>
                </a:gridCol>
                <a:gridCol w="1209908">
                  <a:extLst>
                    <a:ext uri="{9D8B030D-6E8A-4147-A177-3AD203B41FA5}">
                      <a16:colId xmlns:a16="http://schemas.microsoft.com/office/drawing/2014/main" val="3015305505"/>
                    </a:ext>
                  </a:extLst>
                </a:gridCol>
                <a:gridCol w="1209908">
                  <a:extLst>
                    <a:ext uri="{9D8B030D-6E8A-4147-A177-3AD203B41FA5}">
                      <a16:colId xmlns:a16="http://schemas.microsoft.com/office/drawing/2014/main" val="3038292894"/>
                    </a:ext>
                  </a:extLst>
                </a:gridCol>
                <a:gridCol w="1209908">
                  <a:extLst>
                    <a:ext uri="{9D8B030D-6E8A-4147-A177-3AD203B41FA5}">
                      <a16:colId xmlns:a16="http://schemas.microsoft.com/office/drawing/2014/main" val="286972925"/>
                    </a:ext>
                  </a:extLst>
                </a:gridCol>
                <a:gridCol w="1209908">
                  <a:extLst>
                    <a:ext uri="{9D8B030D-6E8A-4147-A177-3AD203B41FA5}">
                      <a16:colId xmlns:a16="http://schemas.microsoft.com/office/drawing/2014/main" val="1049041932"/>
                    </a:ext>
                  </a:extLst>
                </a:gridCol>
                <a:gridCol w="1209908">
                  <a:extLst>
                    <a:ext uri="{9D8B030D-6E8A-4147-A177-3AD203B41FA5}">
                      <a16:colId xmlns:a16="http://schemas.microsoft.com/office/drawing/2014/main" val="1537429919"/>
                    </a:ext>
                  </a:extLst>
                </a:gridCol>
                <a:gridCol w="1209908">
                  <a:extLst>
                    <a:ext uri="{9D8B030D-6E8A-4147-A177-3AD203B41FA5}">
                      <a16:colId xmlns:a16="http://schemas.microsoft.com/office/drawing/2014/main" val="483650581"/>
                    </a:ext>
                  </a:extLst>
                </a:gridCol>
                <a:gridCol w="1209908">
                  <a:extLst>
                    <a:ext uri="{9D8B030D-6E8A-4147-A177-3AD203B41FA5}">
                      <a16:colId xmlns:a16="http://schemas.microsoft.com/office/drawing/2014/main" val="437030236"/>
                    </a:ext>
                  </a:extLst>
                </a:gridCol>
              </a:tblGrid>
              <a:tr h="319474">
                <a:tc>
                  <a:txBody>
                    <a:bodyPr/>
                    <a:lstStyle/>
                    <a:p>
                      <a:r>
                        <a:rPr lang="en-US" sz="1500" dirty="0"/>
                        <a:t>Research 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ILC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CLIC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FCC-</a:t>
                      </a:r>
                      <a:r>
                        <a:rPr lang="en-US" sz="1500" dirty="0" err="1"/>
                        <a:t>ee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HALHF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MC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err="1"/>
                        <a:t>LHeC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FCC-</a:t>
                      </a:r>
                      <a:r>
                        <a:rPr lang="en-US" sz="1500" dirty="0" err="1"/>
                        <a:t>hh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UK XFEL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ISIS2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0284172"/>
                  </a:ext>
                </a:extLst>
              </a:tr>
              <a:tr h="730227">
                <a:tc>
                  <a:txBody>
                    <a:bodyPr/>
                    <a:lstStyle/>
                    <a:p>
                      <a:r>
                        <a:rPr lang="en-US" sz="1400" dirty="0"/>
                        <a:t>SCRF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Main LINACs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Replace SR losses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500 GeV and 30 GeV  LINAC?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Proton </a:t>
                      </a:r>
                      <a:r>
                        <a:rPr lang="en-US" sz="1400" dirty="0" err="1"/>
                        <a:t>linac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ERLs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 GeV LINAC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1.2 GeV p LINAC (AR)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0295379"/>
                  </a:ext>
                </a:extLst>
              </a:tr>
              <a:tr h="730227">
                <a:tc>
                  <a:txBody>
                    <a:bodyPr/>
                    <a:lstStyle/>
                    <a:p>
                      <a:r>
                        <a:rPr lang="en-US" sz="1400" dirty="0"/>
                        <a:t>NCRF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High gradient cavities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Drive LINAC?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Breakdown in high fields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2053420"/>
                  </a:ext>
                </a:extLst>
              </a:tr>
              <a:tr h="517244">
                <a:tc>
                  <a:txBody>
                    <a:bodyPr/>
                    <a:lstStyle/>
                    <a:p>
                      <a:r>
                        <a:rPr lang="en-US" sz="1400" dirty="0"/>
                        <a:t>High field magnets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Collider ring and capture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Collider 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8558024"/>
                  </a:ext>
                </a:extLst>
              </a:tr>
              <a:tr h="304261">
                <a:tc>
                  <a:txBody>
                    <a:bodyPr/>
                    <a:lstStyle/>
                    <a:p>
                      <a:r>
                        <a:rPr lang="en-US" sz="1400" dirty="0"/>
                        <a:t>RCSs/FFAs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Rapid acc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High power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2319059"/>
                  </a:ext>
                </a:extLst>
              </a:tr>
              <a:tr h="517244">
                <a:tc>
                  <a:txBody>
                    <a:bodyPr/>
                    <a:lstStyle/>
                    <a:p>
                      <a:r>
                        <a:rPr lang="en-US" sz="1400" dirty="0"/>
                        <a:t>Advanced acceleration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Plasma staging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After burner (&gt;8 GeV)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1509518"/>
                  </a:ext>
                </a:extLst>
              </a:tr>
              <a:tr h="389890">
                <a:tc>
                  <a:txBody>
                    <a:bodyPr/>
                    <a:lstStyle/>
                    <a:p>
                      <a:r>
                        <a:rPr lang="en-US" sz="1400" dirty="0"/>
                        <a:t>Targets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e+ prod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e+ prod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e+ prod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mu prod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 prod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3681164"/>
                  </a:ext>
                </a:extLst>
              </a:tr>
              <a:tr h="862125">
                <a:tc>
                  <a:txBody>
                    <a:bodyPr/>
                    <a:lstStyle/>
                    <a:p>
                      <a:r>
                        <a:rPr lang="en-US" sz="1400" dirty="0"/>
                        <a:t>Machine detector interface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Involvement since LC-ABD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Involvement since LC-ABD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Significant IR radiation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See ILC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Complex IR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878119"/>
                  </a:ext>
                </a:extLst>
              </a:tr>
              <a:tr h="730227">
                <a:tc>
                  <a:txBody>
                    <a:bodyPr/>
                    <a:lstStyle/>
                    <a:p>
                      <a:r>
                        <a:rPr lang="en-US" sz="1400" dirty="0"/>
                        <a:t>Beam instrumentation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Lots of capability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Lots of capability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See P. Burrows talk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Lots of capability (e- LINAC)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Lots of capability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Lots of capability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2223818"/>
                  </a:ext>
                </a:extLst>
              </a:tr>
              <a:tr h="517244">
                <a:tc>
                  <a:txBody>
                    <a:bodyPr/>
                    <a:lstStyle/>
                    <a:p>
                      <a:r>
                        <a:rPr lang="en-US" sz="1400" dirty="0"/>
                        <a:t>Beam dynamics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leading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leading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capability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leading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capability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Former leadership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capability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leading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Int leading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7256778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2C9F83-671C-4F24-7399-E8DF2FE5F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31DB3-EFEA-2441-A702-334386335247}" type="datetime1">
              <a:rPr lang="en-GB" smtClean="0"/>
              <a:t>25/09/2024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718AF-0903-1D59-F15E-BEA8C3313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ECFA-UK Meeting on UK studies for the European Strategy Particle Physics Update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5A851C-E6BE-1F43-38C7-5064317C86E3}"/>
              </a:ext>
            </a:extLst>
          </p:cNvPr>
          <p:cNvSpPr/>
          <p:nvPr/>
        </p:nvSpPr>
        <p:spPr>
          <a:xfrm>
            <a:off x="0" y="4649117"/>
            <a:ext cx="12191998" cy="2072357"/>
          </a:xfrm>
          <a:prstGeom prst="rect">
            <a:avLst/>
          </a:prstGeom>
          <a:noFill/>
          <a:ln w="6350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6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BE27A-6831-A00A-54A5-D4A2742F3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European Strategy for Particle Physics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5D030-438C-58CA-D514-A7C6728591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arenR"/>
            </a:pPr>
            <a:r>
              <a:rPr lang="en-US" sz="2200" dirty="0"/>
              <a:t>the particle physics community should ramp up its R&amp;D effort focused on advanced accelerator technologies, in particular that for high-field superconducting magnets, including high-temperature superconductors;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200" dirty="0"/>
              <a:t>should investigate the technical and financial feasibility of a future hadron collider at CERN with a </a:t>
            </a:r>
            <a:r>
              <a:rPr lang="en-US" sz="2200" dirty="0" err="1"/>
              <a:t>centre</a:t>
            </a:r>
            <a:r>
              <a:rPr lang="en-US" sz="2200" dirty="0"/>
              <a:t>-of-mass energy of at least 100 </a:t>
            </a:r>
            <a:r>
              <a:rPr lang="en-US" sz="2200" dirty="0" err="1"/>
              <a:t>TeV</a:t>
            </a:r>
            <a:r>
              <a:rPr lang="en-US" sz="2200" dirty="0"/>
              <a:t> and with an electron-positron Higgs and electroweak factory as a possible first stage.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200" dirty="0"/>
              <a:t>The timely </a:t>
            </a:r>
            <a:r>
              <a:rPr lang="en-US" sz="2200" dirty="0" err="1"/>
              <a:t>realisation</a:t>
            </a:r>
            <a:r>
              <a:rPr lang="en-US" sz="2200" dirty="0"/>
              <a:t> of the electron-positron International Linear Collider (ILC) in Japan would be compatible with this strategy and, in that case, the European particle physics community would wish to collaborate.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200" dirty="0"/>
              <a:t>The European particle physics community must intensify accelerator R&amp;D and sustain it with adequate resources. A roadmap should </a:t>
            </a:r>
            <a:r>
              <a:rPr lang="en-US" sz="2200" dirty="0" err="1"/>
              <a:t>prioritise</a:t>
            </a:r>
            <a:r>
              <a:rPr lang="en-US" sz="2200" dirty="0"/>
              <a:t> the technology, taking into account synergies with international partners and other communities such as photon and neutron sources, fusion energy and industry. Deliverables for this decade should be defined in a timely fashion and coordinated among CERN and national laboratories and institutes.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0A77C2-7EBA-B487-8946-92A14E1A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E5597-9198-6645-AE8B-98EBDC618E2C}" type="datetime1">
              <a:rPr lang="en-GB" smtClean="0"/>
              <a:t>25/09/2024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DA51E3-CAF9-27A4-2527-38C18C64F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ECFA-UK Meeting on UK studies for the European Strategy Particle Physics Update</a:t>
            </a:r>
          </a:p>
        </p:txBody>
      </p:sp>
    </p:spTree>
    <p:extLst>
      <p:ext uri="{BB962C8B-B14F-4D97-AF65-F5344CB8AC3E}">
        <p14:creationId xmlns:p14="http://schemas.microsoft.com/office/powerpoint/2010/main" val="26895170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072CD-DB4D-2764-9C2A-C4FBCFE27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7ADA1-C4F5-9AB8-1AAA-358E29E450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Majority of UK academic accelerator community is focused on underpinning technologies, advanced acceleration and national projects</a:t>
            </a:r>
          </a:p>
          <a:p>
            <a:pPr lvl="1"/>
            <a:r>
              <a:rPr lang="en-US" dirty="0"/>
              <a:t>Focus is towards projects involving SCRF compared to NCRF  </a:t>
            </a:r>
          </a:p>
          <a:p>
            <a:r>
              <a:rPr lang="en-US" dirty="0"/>
              <a:t>Foundational technology and capability in accelerator physics can contribute to collider projects</a:t>
            </a:r>
          </a:p>
          <a:p>
            <a:pPr lvl="1"/>
            <a:r>
              <a:rPr lang="en-US" dirty="0"/>
              <a:t>Test facilities are available </a:t>
            </a:r>
          </a:p>
          <a:p>
            <a:pPr lvl="1"/>
            <a:r>
              <a:rPr lang="en-US" dirty="0"/>
              <a:t>Sustainability related technology research seen as key for future facilities</a:t>
            </a:r>
          </a:p>
          <a:p>
            <a:r>
              <a:rPr lang="en-US" dirty="0"/>
              <a:t>Novel acceleration is academically interesting, pathway for HEP relevance relies on projects like HALHF</a:t>
            </a:r>
          </a:p>
          <a:p>
            <a:r>
              <a:rPr lang="en-US" dirty="0"/>
              <a:t>High field magnets are relevant to FCC-</a:t>
            </a:r>
            <a:r>
              <a:rPr lang="en-US" dirty="0" err="1"/>
              <a:t>hh</a:t>
            </a:r>
            <a:r>
              <a:rPr lang="en-US" dirty="0"/>
              <a:t> and MC but we have a long way to go</a:t>
            </a:r>
          </a:p>
          <a:p>
            <a:pPr lvl="1"/>
            <a:r>
              <a:rPr lang="en-US" dirty="0"/>
              <a:t>10 </a:t>
            </a:r>
            <a:r>
              <a:rPr lang="en-US" dirty="0" err="1"/>
              <a:t>TeV</a:t>
            </a:r>
            <a:r>
              <a:rPr lang="en-US" dirty="0"/>
              <a:t> future requires it </a:t>
            </a:r>
          </a:p>
          <a:p>
            <a:r>
              <a:rPr lang="en-US" dirty="0"/>
              <a:t>Assuming a UK, European and international HEP consensus, funding will be needed for any impactful contribution to any project strongly endorsed by the ESPP</a:t>
            </a:r>
          </a:p>
          <a:p>
            <a:r>
              <a:rPr lang="en-US" dirty="0"/>
              <a:t>Accelerator community is ready and excited to engage with recommendations from national and European plans for HEP colliders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4B229-8DF5-850A-07C9-53A22FCE1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4EB6-3F41-8340-99EA-919DD5D4736E}" type="datetime1">
              <a:rPr lang="en-GB" smtClean="0"/>
              <a:t>25/09/2024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64867-C526-F181-0B71-268920F68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ECFA-UK Meeting on UK studies for the European Strategy Particle Physics Update</a:t>
            </a:r>
          </a:p>
        </p:txBody>
      </p:sp>
    </p:spTree>
    <p:extLst>
      <p:ext uri="{BB962C8B-B14F-4D97-AF65-F5344CB8AC3E}">
        <p14:creationId xmlns:p14="http://schemas.microsoft.com/office/powerpoint/2010/main" val="4288491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BE27A-6831-A00A-54A5-D4A2742F3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European Strategy for Particle Physics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5D030-438C-58CA-D514-A7C672859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2" y="1317355"/>
            <a:ext cx="11236036" cy="4859607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arenR"/>
            </a:pPr>
            <a:r>
              <a:rPr lang="en-US" dirty="0"/>
              <a:t>High field magnets </a:t>
            </a:r>
          </a:p>
          <a:p>
            <a:pPr marL="514350" indent="-514350">
              <a:buFont typeface="+mj-lt"/>
              <a:buAutoNum type="arabicParenR"/>
            </a:pPr>
            <a:endParaRPr lang="en-US" dirty="0"/>
          </a:p>
          <a:p>
            <a:pPr marL="514350" indent="-514350">
              <a:buFont typeface="+mj-lt"/>
              <a:buAutoNum type="arabicParenR"/>
            </a:pPr>
            <a:endParaRPr lang="en-US" dirty="0"/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Establish feasibility of FCC-</a:t>
            </a:r>
            <a:r>
              <a:rPr lang="en-US" dirty="0" err="1"/>
              <a:t>ee</a:t>
            </a:r>
            <a:r>
              <a:rPr lang="en-US" dirty="0"/>
              <a:t> </a:t>
            </a:r>
          </a:p>
          <a:p>
            <a:pPr marL="514350" indent="-514350">
              <a:buFont typeface="+mj-lt"/>
              <a:buAutoNum type="arabicParenR"/>
            </a:pPr>
            <a:endParaRPr lang="en-US" dirty="0"/>
          </a:p>
          <a:p>
            <a:pPr marL="514350" indent="-514350">
              <a:buFont typeface="+mj-lt"/>
              <a:buAutoNum type="arabicParenR"/>
            </a:pPr>
            <a:endParaRPr lang="en-US" dirty="0"/>
          </a:p>
          <a:p>
            <a:pPr marL="514350" indent="-514350">
              <a:buFont typeface="+mj-lt"/>
              <a:buAutoNum type="arabicParenR"/>
            </a:pPr>
            <a:r>
              <a:rPr lang="en-US" dirty="0" err="1"/>
              <a:t>Realise</a:t>
            </a:r>
            <a:r>
              <a:rPr lang="en-US" dirty="0"/>
              <a:t> ILC in Japan</a:t>
            </a:r>
          </a:p>
          <a:p>
            <a:pPr marL="514350" indent="-514350">
              <a:buFont typeface="+mj-lt"/>
              <a:buAutoNum type="arabicParenR"/>
            </a:pPr>
            <a:endParaRPr lang="en-US" dirty="0"/>
          </a:p>
          <a:p>
            <a:pPr marL="514350" indent="-514350">
              <a:buFont typeface="+mj-lt"/>
              <a:buAutoNum type="arabicParenR"/>
            </a:pPr>
            <a:endParaRPr lang="en-US" dirty="0"/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The European particle physics community must intensify </a:t>
            </a:r>
            <a:r>
              <a:rPr lang="en-US" b="1" dirty="0"/>
              <a:t>accelerator R&amp;D</a:t>
            </a:r>
            <a:r>
              <a:rPr lang="en-US" dirty="0"/>
              <a:t> and sustain it with adequate resources. A roadmap should </a:t>
            </a:r>
            <a:r>
              <a:rPr lang="en-US" b="1" dirty="0" err="1"/>
              <a:t>prioritise</a:t>
            </a:r>
            <a:r>
              <a:rPr lang="en-US" b="1" dirty="0"/>
              <a:t> the technology</a:t>
            </a:r>
            <a:r>
              <a:rPr lang="en-US" dirty="0"/>
              <a:t>, taking into account synergies with international partners and other communities such as </a:t>
            </a:r>
            <a:r>
              <a:rPr lang="en-US" b="1" dirty="0"/>
              <a:t>photon and neutron sources, fusion energy and industry</a:t>
            </a:r>
            <a:r>
              <a:rPr lang="en-US" dirty="0"/>
              <a:t>. Deliverables for this decade should be defined in a timely fashion and coordinated among CERN and national laboratories and institutes.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0A77C2-7EBA-B487-8946-92A14E1A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E5597-9198-6645-AE8B-98EBDC618E2C}" type="datetime1">
              <a:rPr lang="en-GB" smtClean="0"/>
              <a:t>25/09/2024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DA51E3-CAF9-27A4-2527-38C18C64F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ECFA-UK Meeting on UK studies for the European Strategy Particle Physics Update</a:t>
            </a:r>
          </a:p>
        </p:txBody>
      </p:sp>
    </p:spTree>
    <p:extLst>
      <p:ext uri="{BB962C8B-B14F-4D97-AF65-F5344CB8AC3E}">
        <p14:creationId xmlns:p14="http://schemas.microsoft.com/office/powerpoint/2010/main" val="575318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7138D19-E9B3-917E-5FFB-25D2AA6B4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0B4D8A8-4EFD-3DDC-1ABA-43A26693E9E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Boundary conditions</a:t>
            </a:r>
          </a:p>
          <a:p>
            <a:pPr lvl="1"/>
            <a:r>
              <a:rPr lang="en-US" dirty="0"/>
              <a:t>Institutes, funding etc. </a:t>
            </a:r>
          </a:p>
          <a:p>
            <a:r>
              <a:rPr lang="en-US" dirty="0"/>
              <a:t>National accelerator agenda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Diamond II 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RUEDI (Relativistic ultra-fast electron diffraction and imaging)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UK X-ray free electron laser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ISIS 2 Neutron and muon source</a:t>
            </a:r>
          </a:p>
          <a:p>
            <a:r>
              <a:rPr lang="en-US" dirty="0"/>
              <a:t>Current large contributions to international HEP and nuclear</a:t>
            </a:r>
          </a:p>
          <a:p>
            <a:pPr lvl="1"/>
            <a:r>
              <a:rPr lang="en-US" dirty="0"/>
              <a:t>HL-LHC @ CERN </a:t>
            </a:r>
          </a:p>
          <a:p>
            <a:pPr lvl="1"/>
            <a:r>
              <a:rPr lang="en-US" dirty="0"/>
              <a:t>PIP-II @ FNAL</a:t>
            </a:r>
          </a:p>
          <a:p>
            <a:pPr lvl="1"/>
            <a:r>
              <a:rPr lang="en-US" dirty="0"/>
              <a:t>EIC @  BNL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5D0EF9-BBAE-A6CA-1FEB-0FEBA46D94F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Sustainability</a:t>
            </a:r>
          </a:p>
          <a:p>
            <a:r>
              <a:rPr lang="en-US" dirty="0"/>
              <a:t>Technology foundation applied to HEP</a:t>
            </a:r>
          </a:p>
          <a:p>
            <a:pPr lvl="1"/>
            <a:r>
              <a:rPr lang="en-US" dirty="0"/>
              <a:t>Beam instrumentation</a:t>
            </a:r>
          </a:p>
          <a:p>
            <a:pPr lvl="1"/>
            <a:r>
              <a:rPr lang="en-US" dirty="0"/>
              <a:t>Machine detector interface </a:t>
            </a:r>
          </a:p>
          <a:p>
            <a:pPr lvl="1"/>
            <a:r>
              <a:rPr lang="en-US" dirty="0"/>
              <a:t>Beam dynamics </a:t>
            </a:r>
          </a:p>
          <a:p>
            <a:pPr lvl="1"/>
            <a:r>
              <a:rPr lang="en-US" dirty="0"/>
              <a:t>Superconducting RF</a:t>
            </a:r>
          </a:p>
          <a:p>
            <a:r>
              <a:rPr lang="en-US" dirty="0"/>
              <a:t>Not talking about </a:t>
            </a:r>
          </a:p>
          <a:p>
            <a:pPr lvl="1"/>
            <a:r>
              <a:rPr lang="en-US" dirty="0"/>
              <a:t>ILC/CLIC</a:t>
            </a:r>
          </a:p>
          <a:p>
            <a:pPr lvl="1"/>
            <a:r>
              <a:rPr lang="en-US" dirty="0"/>
              <a:t>future neutrino facilities</a:t>
            </a:r>
          </a:p>
          <a:p>
            <a:pPr lvl="1"/>
            <a:r>
              <a:rPr lang="en-US" dirty="0"/>
              <a:t>more exotic ideas (C3, HELEN)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63FF1-4805-EE81-2D4B-815419CC6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D64B9-0269-F241-A434-8553B53739BD}" type="datetime1">
              <a:rPr lang="en-GB" smtClean="0"/>
              <a:t>25/09/2024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26DD1B-0FC5-4AE7-9E4D-80BE63A67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ECFA-UK Meeting on UK studies for the European Strategy Particle Physics Update</a:t>
            </a:r>
          </a:p>
        </p:txBody>
      </p:sp>
    </p:spTree>
    <p:extLst>
      <p:ext uri="{BB962C8B-B14F-4D97-AF65-F5344CB8AC3E}">
        <p14:creationId xmlns:p14="http://schemas.microsoft.com/office/powerpoint/2010/main" val="2961677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7B9F1-96E5-61EB-1DA3-BD0E53E19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Boundary conditions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AD1FB-9113-78B7-CAB9-D980EA6FF2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Accelerator community in the UK</a:t>
            </a:r>
          </a:p>
          <a:p>
            <a:pPr lvl="1"/>
            <a:r>
              <a:rPr lang="en-US" dirty="0"/>
              <a:t>Cockcroft institute (CI)</a:t>
            </a:r>
          </a:p>
          <a:p>
            <a:pPr lvl="1"/>
            <a:r>
              <a:rPr lang="en-US" dirty="0"/>
              <a:t>John Adams Institute (JAI)</a:t>
            </a:r>
          </a:p>
          <a:p>
            <a:pPr lvl="1"/>
            <a:r>
              <a:rPr lang="en-US" dirty="0"/>
              <a:t>Accelerator Science Technology Centre (ASTeC)</a:t>
            </a:r>
          </a:p>
          <a:p>
            <a:pPr lvl="1"/>
            <a:r>
              <a:rPr lang="en-US" dirty="0"/>
              <a:t>Strong plasma acceleration community (JAI + CI + QUB + UCL + CLF) </a:t>
            </a:r>
          </a:p>
          <a:p>
            <a:r>
              <a:rPr lang="en-US" dirty="0"/>
              <a:t>Support collider HEP community in ESPPU and international projects</a:t>
            </a:r>
          </a:p>
          <a:p>
            <a:r>
              <a:rPr lang="en-US" dirty="0" err="1"/>
              <a:t>Maximise</a:t>
            </a:r>
            <a:r>
              <a:rPr lang="en-US" dirty="0"/>
              <a:t> UK return from investment in international projects in collaboration with industry</a:t>
            </a:r>
          </a:p>
          <a:p>
            <a:pPr lvl="1"/>
            <a:r>
              <a:rPr lang="en-US" dirty="0"/>
              <a:t>E.g. industrial return from CERN </a:t>
            </a:r>
          </a:p>
          <a:p>
            <a:r>
              <a:rPr lang="en-US" dirty="0"/>
              <a:t>Enhance synergies with other scientific areas</a:t>
            </a:r>
          </a:p>
          <a:p>
            <a:pPr lvl="1"/>
            <a:r>
              <a:rPr lang="en-US" dirty="0"/>
              <a:t>Other applications of HTC superconductors</a:t>
            </a:r>
          </a:p>
          <a:p>
            <a:pPr lvl="1"/>
            <a:r>
              <a:rPr lang="en-US" dirty="0"/>
              <a:t>Technological developments from other accelerator projects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CB6D64-6CA7-C705-DC1B-C557BE75C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812EB-3579-B647-9A20-9CE7175DDE80}" type="datetime1">
              <a:rPr lang="en-GB" smtClean="0"/>
              <a:t>25/09/2024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8639EE-A496-4A09-B1D0-3CC3137DA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ECFA-UK Meeting on UK studies for the European Strategy Particle Physics Update</a:t>
            </a:r>
          </a:p>
        </p:txBody>
      </p:sp>
    </p:spTree>
    <p:extLst>
      <p:ext uri="{BB962C8B-B14F-4D97-AF65-F5344CB8AC3E}">
        <p14:creationId xmlns:p14="http://schemas.microsoft.com/office/powerpoint/2010/main" val="4155158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B72AC-A29D-742A-4606-4C1F6EED4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Diamond-II and REUDI (funded)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427573-5515-81D3-1E81-501454CF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DE261-FE85-DD40-874C-383942E2982A}" type="datetime1">
              <a:rPr lang="en-GB" smtClean="0"/>
              <a:t>25/09/2024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46BB44-C7D8-06DE-C8FE-CC79459B9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ECFA-UK Meeting on UK studies for the European Strategy Particle Physics Update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9A67D54-182D-0CB9-2F30-C8FAD7B9CA8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Relativistic electron ultrafast diffraction and imaging </a:t>
            </a:r>
          </a:p>
          <a:p>
            <a:r>
              <a:rPr lang="en-US" dirty="0"/>
              <a:t>£124M from infrastructure fund</a:t>
            </a:r>
          </a:p>
          <a:p>
            <a:r>
              <a:rPr lang="en-US" dirty="0"/>
              <a:t>4 MeV, 10s fs diffraction and imaging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E512E7C-B40C-5D86-E4EA-D7B4BC298A76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Diamond-II</a:t>
            </a:r>
          </a:p>
          <a:p>
            <a:r>
              <a:rPr lang="en-US" dirty="0"/>
              <a:t>£350M from infrastructure fund</a:t>
            </a:r>
          </a:p>
          <a:p>
            <a:r>
              <a:rPr lang="en-US" dirty="0"/>
              <a:t>3 GeV → 3.5 GeV</a:t>
            </a:r>
          </a:p>
          <a:p>
            <a:r>
              <a:rPr lang="en-US" dirty="0"/>
              <a:t>New lattice based on double triple bend achromats </a:t>
            </a:r>
          </a:p>
        </p:txBody>
      </p:sp>
      <p:pic>
        <p:nvPicPr>
          <p:cNvPr id="11" name="Content Placeholder 7">
            <a:extLst>
              <a:ext uri="{FF2B5EF4-FFF2-40B4-BE49-F238E27FC236}">
                <a16:creationId xmlns:a16="http://schemas.microsoft.com/office/drawing/2014/main" id="{34BE5093-E930-6195-C58E-70DF4749FF3C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5821294" y="3676704"/>
            <a:ext cx="5957658" cy="2679646"/>
          </a:xfrm>
          <a:prstGeom prst="rect">
            <a:avLst/>
          </a:prstGeom>
        </p:spPr>
      </p:pic>
      <p:pic>
        <p:nvPicPr>
          <p:cNvPr id="12" name="Content Placeholder 8" descr="A diagram of different types of cell parts&#10;&#10;Description automatically generated">
            <a:extLst>
              <a:ext uri="{FF2B5EF4-FFF2-40B4-BE49-F238E27FC236}">
                <a16:creationId xmlns:a16="http://schemas.microsoft.com/office/drawing/2014/main" id="{00A1B166-5DB1-2D6C-D091-B0C3E011FF0D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 rotWithShape="1">
          <a:blip r:embed="rId3"/>
          <a:srcRect r="6734"/>
          <a:stretch/>
        </p:blipFill>
        <p:spPr>
          <a:xfrm>
            <a:off x="127076" y="3429000"/>
            <a:ext cx="5400000" cy="3375193"/>
          </a:xfrm>
        </p:spPr>
      </p:pic>
    </p:spTree>
    <p:extLst>
      <p:ext uri="{BB962C8B-B14F-4D97-AF65-F5344CB8AC3E}">
        <p14:creationId xmlns:p14="http://schemas.microsoft.com/office/powerpoint/2010/main" val="964290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0">
            <a:extLst>
              <a:ext uri="{FF2B5EF4-FFF2-40B4-BE49-F238E27FC236}">
                <a16:creationId xmlns:a16="http://schemas.microsoft.com/office/drawing/2014/main" id="{0D80ECA5-0316-0A4A-8EF9-6335DCDB5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5782" y="3495637"/>
            <a:ext cx="4508018" cy="29114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40B855-C014-9B9E-BCA6-45FA49E92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UK XFEL and ISIS II (not yet funded)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650092-ECBB-8F62-CACE-B1CEC11C3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DE261-FE85-DD40-874C-383942E2982A}" type="datetime1">
              <a:rPr lang="en-GB" smtClean="0"/>
              <a:t>25/09/2024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1AD099-CEA5-2AE2-202C-9B8C9C9D6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ECFA-UK Meeting on UK studies for the European Strategy Particle Physics Update</a:t>
            </a:r>
          </a:p>
        </p:txBody>
      </p:sp>
      <p:pic>
        <p:nvPicPr>
          <p:cNvPr id="8" name="Content Placeholder 10">
            <a:extLst>
              <a:ext uri="{FF2B5EF4-FFF2-40B4-BE49-F238E27FC236}">
                <a16:creationId xmlns:a16="http://schemas.microsoft.com/office/drawing/2014/main" id="{EA0E1C3A-C2E4-4D95-E445-63A91D3EC429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8498502" y="4426842"/>
            <a:ext cx="1430851" cy="924091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923440C-4CBA-3906-C4D2-4BD282096224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UK XFEL</a:t>
            </a:r>
          </a:p>
          <a:p>
            <a:r>
              <a:rPr lang="en-US" dirty="0">
                <a:solidFill>
                  <a:srgbClr val="C00000"/>
                </a:solidFill>
              </a:rPr>
              <a:t>Cost ~O(1B)</a:t>
            </a:r>
            <a:endParaRPr lang="en-US" dirty="0"/>
          </a:p>
          <a:p>
            <a:r>
              <a:rPr lang="en-US" dirty="0"/>
              <a:t>Superconducting 8 GeV MHz bunch rate LINAC </a:t>
            </a:r>
          </a:p>
          <a:p>
            <a:r>
              <a:rPr lang="en-US" dirty="0"/>
              <a:t>Multiple </a:t>
            </a:r>
            <a:r>
              <a:rPr lang="en-US" dirty="0" err="1"/>
              <a:t>colour</a:t>
            </a:r>
            <a:r>
              <a:rPr lang="en-US" dirty="0"/>
              <a:t> X-ray beams with high throughput   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F4C4C24-8531-6169-A21C-96323A66C01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ISIS II  </a:t>
            </a:r>
          </a:p>
          <a:p>
            <a:r>
              <a:rPr lang="en-US" dirty="0">
                <a:solidFill>
                  <a:srgbClr val="C00000"/>
                </a:solidFill>
              </a:rPr>
              <a:t>Cost ~O(£1B)</a:t>
            </a:r>
          </a:p>
          <a:p>
            <a:r>
              <a:rPr lang="en-US" dirty="0"/>
              <a:t>Options (RCS, FFAG, SC full energy LINAC to accumulator ring)</a:t>
            </a:r>
          </a:p>
          <a:p>
            <a:r>
              <a:rPr lang="en-US" dirty="0"/>
              <a:t>1.2 GeV full energy SC LINAC to accumulator ring</a:t>
            </a:r>
          </a:p>
        </p:txBody>
      </p:sp>
      <p:pic>
        <p:nvPicPr>
          <p:cNvPr id="13" name="Content Placeholder 13">
            <a:extLst>
              <a:ext uri="{FF2B5EF4-FFF2-40B4-BE49-F238E27FC236}">
                <a16:creationId xmlns:a16="http://schemas.microsoft.com/office/drawing/2014/main" id="{10D09EF2-B774-B43A-D369-5A9C7C169472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-25978" y="3199855"/>
            <a:ext cx="6494213" cy="352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82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5B45D09-64B9-1FEE-A049-AEF0F214394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13191"/>
          <a:stretch/>
        </p:blipFill>
        <p:spPr>
          <a:xfrm>
            <a:off x="477838" y="1787637"/>
            <a:ext cx="5400675" cy="31255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A384DBB-9C4B-37D0-457E-95DA1A0EC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34587"/>
            <a:ext cx="5766386" cy="26062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4BE949-AE1A-532D-8889-4323E1032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Substantial investments in the HEP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0C179F-87AD-0D91-1134-1A823B237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836E3-FE17-ED41-9BF2-98739222C3E3}" type="datetime1">
              <a:rPr lang="en-GB" smtClean="0"/>
              <a:t>25/09/2024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18CEA3-1A50-523C-337A-0509A6E94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ECFA-UK Meeting on UK studies for the European Strategy Particle Physics Update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1776CD-AD32-142F-E797-32CACB08C370}"/>
              </a:ext>
            </a:extLst>
          </p:cNvPr>
          <p:cNvSpPr txBox="1"/>
          <p:nvPr/>
        </p:nvSpPr>
        <p:spPr>
          <a:xfrm>
            <a:off x="1564079" y="1233018"/>
            <a:ext cx="32892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HL-LHC Crab cavity prototype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5B606D-855B-CA1D-498C-24E0625D954F}"/>
              </a:ext>
            </a:extLst>
          </p:cNvPr>
          <p:cNvSpPr txBox="1"/>
          <p:nvPr/>
        </p:nvSpPr>
        <p:spPr>
          <a:xfrm>
            <a:off x="6901252" y="1226818"/>
            <a:ext cx="4236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PIP-II 650 MHz high-beta cryomodules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37B9C4D-DA3A-CA15-7896-E7923952B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8957" y="2139860"/>
            <a:ext cx="6669911" cy="31255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3EF81B-BFF1-F00A-FE58-539B43CAF8C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7493"/>
          <a:stretch/>
        </p:blipFill>
        <p:spPr>
          <a:xfrm>
            <a:off x="5749238" y="2475414"/>
            <a:ext cx="6288752" cy="26062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63BE00-0B90-3CC1-0A19-7AD93A67522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8970"/>
          <a:stretch/>
        </p:blipFill>
        <p:spPr>
          <a:xfrm>
            <a:off x="5920396" y="2210737"/>
            <a:ext cx="5799278" cy="2870953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2A159DE-249B-653E-6F94-BAFD9254638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5974876" y="2234587"/>
            <a:ext cx="5915079" cy="2891227"/>
          </a:xfrm>
          <a:prstGeom prst="rect">
            <a:avLst/>
          </a:prstGeom>
        </p:spPr>
      </p:pic>
      <p:pic>
        <p:nvPicPr>
          <p:cNvPr id="18" name="Content Placeholder 7">
            <a:extLst>
              <a:ext uri="{FF2B5EF4-FFF2-40B4-BE49-F238E27FC236}">
                <a16:creationId xmlns:a16="http://schemas.microsoft.com/office/drawing/2014/main" id="{018D1671-D06C-A0A1-4AD6-B6E7CBD350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91"/>
          <a:stretch/>
        </p:blipFill>
        <p:spPr>
          <a:xfrm>
            <a:off x="1957048" y="2579512"/>
            <a:ext cx="2785321" cy="161193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A1A9ED3-24E3-EDFC-D034-36083E9B4405}"/>
              </a:ext>
            </a:extLst>
          </p:cNvPr>
          <p:cNvSpPr txBox="1"/>
          <p:nvPr/>
        </p:nvSpPr>
        <p:spPr>
          <a:xfrm>
            <a:off x="421149" y="5173130"/>
            <a:ext cx="11616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Other contributions to HL-LHC : beam instrumentation and dynamics, cold powering, laser</a:t>
            </a:r>
          </a:p>
          <a:p>
            <a:r>
              <a:rPr lang="en-US" sz="2400" dirty="0"/>
              <a:t>engineered surfaces  </a:t>
            </a:r>
          </a:p>
        </p:txBody>
      </p:sp>
    </p:spTree>
    <p:extLst>
      <p:ext uri="{BB962C8B-B14F-4D97-AF65-F5344CB8AC3E}">
        <p14:creationId xmlns:p14="http://schemas.microsoft.com/office/powerpoint/2010/main" val="182801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28529-2E1C-1093-5709-B375CA34E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ion collider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3A353-A749-9B0D-B3AE-D758E583967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UK accelerator contributions </a:t>
            </a:r>
          </a:p>
          <a:p>
            <a:pPr lvl="1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UKRI-IF is funding £6M of cryomodule construction</a:t>
            </a:r>
          </a:p>
          <a:p>
            <a:pPr lvl="1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Three PhD students funded 100% by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Jlab</a:t>
            </a:r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lvl="1"/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Jlab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are funding STFC TD to do a design of tooling for the 200 MHz crab cryomodule</a:t>
            </a:r>
          </a:p>
          <a:p>
            <a:pPr lvl="1"/>
            <a:r>
              <a:rPr lang="en-GB" dirty="0">
                <a:solidFill>
                  <a:srgbClr val="000000"/>
                </a:solidFill>
                <a:latin typeface="Helvetica" pitchFamily="2" charset="0"/>
              </a:rPr>
              <a:t>Interest in NEG vacuum coating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F774F9-95F3-1113-90DE-FCD6CF61E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DE261-FE85-DD40-874C-383942E2982A}" type="datetime1">
              <a:rPr lang="en-GB" smtClean="0"/>
              <a:t>25/09/2024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2F32A1-908F-CEFA-5281-2556488D9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ECFA-UK Meeting on UK studies for the European Strategy Particle Physics Update</a:t>
            </a:r>
          </a:p>
        </p:txBody>
      </p:sp>
      <p:pic>
        <p:nvPicPr>
          <p:cNvPr id="2050" name="Picture 2" descr="Aerial map of EIC complex">
            <a:extLst>
              <a:ext uri="{FF2B5EF4-FFF2-40B4-BE49-F238E27FC236}">
                <a16:creationId xmlns:a16="http://schemas.microsoft.com/office/drawing/2014/main" id="{09AE34B0-C546-5AB7-9449-A7427C94963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0" y="1245497"/>
            <a:ext cx="3928534" cy="499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05923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13322</TotalTime>
  <Words>1645</Words>
  <Application>Microsoft Macintosh PowerPoint</Application>
  <PresentationFormat>Widescreen</PresentationFormat>
  <Paragraphs>288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Helvetica</vt:lpstr>
      <vt:lpstr>Custom Design</vt:lpstr>
      <vt:lpstr>1_Custom Design</vt:lpstr>
      <vt:lpstr>Introduction and UK relationship to European roadmap </vt:lpstr>
      <vt:lpstr>European Strategy for Particle Physics </vt:lpstr>
      <vt:lpstr>European Strategy for Particle Physics </vt:lpstr>
      <vt:lpstr>Introduction</vt:lpstr>
      <vt:lpstr>Boundary conditions</vt:lpstr>
      <vt:lpstr>Diamond-II and REUDI (funded) </vt:lpstr>
      <vt:lpstr>UK XFEL and ISIS II (not yet funded)</vt:lpstr>
      <vt:lpstr>Substantial investments in the HEP</vt:lpstr>
      <vt:lpstr>Electron ion collider</vt:lpstr>
      <vt:lpstr>European Strategy for Particle Physics  Accelerator R&amp;D Roadmap</vt:lpstr>
      <vt:lpstr>High field magnets</vt:lpstr>
      <vt:lpstr>Superconducting RF </vt:lpstr>
      <vt:lpstr>Superconducting RF?</vt:lpstr>
      <vt:lpstr>Advanced acceleration</vt:lpstr>
      <vt:lpstr>Muon beams</vt:lpstr>
      <vt:lpstr>Energy recovery LINACs (ERLs)</vt:lpstr>
      <vt:lpstr>UK accelerator community involvement in collider HEP projects</vt:lpstr>
      <vt:lpstr>Accelerator sustainability (CESA)</vt:lpstr>
      <vt:lpstr>Mapping research onto projects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Boogert, Stewart (-,DL,-)</dc:creator>
  <cp:lastModifiedBy>Boogert, Stewart (-,DL,-)</cp:lastModifiedBy>
  <cp:revision>154</cp:revision>
  <dcterms:created xsi:type="dcterms:W3CDTF">2023-09-02T16:00:06Z</dcterms:created>
  <dcterms:modified xsi:type="dcterms:W3CDTF">2024-09-25T07:45:41Z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4496a64-e0e3-4038-91bc-493f618853ad_Enabled">
    <vt:lpwstr>true</vt:lpwstr>
  </property>
  <property fmtid="{D5CDD505-2E9C-101B-9397-08002B2CF9AE}" pid="3" name="MSIP_Label_c4496a64-e0e3-4038-91bc-493f618853ad_SetDate">
    <vt:lpwstr>2024-06-24T19:55:44Z</vt:lpwstr>
  </property>
  <property fmtid="{D5CDD505-2E9C-101B-9397-08002B2CF9AE}" pid="4" name="MSIP_Label_c4496a64-e0e3-4038-91bc-493f618853ad_Method">
    <vt:lpwstr>Standard</vt:lpwstr>
  </property>
  <property fmtid="{D5CDD505-2E9C-101B-9397-08002B2CF9AE}" pid="5" name="MSIP_Label_c4496a64-e0e3-4038-91bc-493f618853ad_Name">
    <vt:lpwstr>General</vt:lpwstr>
  </property>
  <property fmtid="{D5CDD505-2E9C-101B-9397-08002B2CF9AE}" pid="6" name="MSIP_Label_c4496a64-e0e3-4038-91bc-493f618853ad_SiteId">
    <vt:lpwstr>2efd699a-1922-4e69-b601-108008d28a2e</vt:lpwstr>
  </property>
  <property fmtid="{D5CDD505-2E9C-101B-9397-08002B2CF9AE}" pid="7" name="MSIP_Label_c4496a64-e0e3-4038-91bc-493f618853ad_ActionId">
    <vt:lpwstr>7027bfe1-8ea2-4b21-b0b1-bc0f95f09320</vt:lpwstr>
  </property>
  <property fmtid="{D5CDD505-2E9C-101B-9397-08002B2CF9AE}" pid="8" name="MSIP_Label_c4496a64-e0e3-4038-91bc-493f618853ad_ContentBits">
    <vt:lpwstr>0</vt:lpwstr>
  </property>
</Properties>
</file>