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218" r:id="rId3"/>
    <p:sldId id="2768" r:id="rId4"/>
    <p:sldId id="2770" r:id="rId5"/>
    <p:sldId id="3206" r:id="rId6"/>
    <p:sldId id="3228" r:id="rId7"/>
    <p:sldId id="286" r:id="rId8"/>
    <p:sldId id="285" r:id="rId9"/>
    <p:sldId id="276" r:id="rId10"/>
    <p:sldId id="2965" r:id="rId11"/>
    <p:sldId id="3214" r:id="rId12"/>
    <p:sldId id="3220" r:id="rId13"/>
    <p:sldId id="3221" r:id="rId14"/>
    <p:sldId id="3226" r:id="rId15"/>
    <p:sldId id="3225" r:id="rId16"/>
    <p:sldId id="3227" r:id="rId17"/>
    <p:sldId id="3232" r:id="rId18"/>
    <p:sldId id="264" r:id="rId19"/>
    <p:sldId id="3234" r:id="rId20"/>
    <p:sldId id="3236" r:id="rId21"/>
    <p:sldId id="3235" r:id="rId22"/>
    <p:sldId id="3229" r:id="rId23"/>
    <p:sldId id="3219" r:id="rId24"/>
    <p:sldId id="3223" r:id="rId25"/>
    <p:sldId id="3231" r:id="rId26"/>
    <p:sldId id="3207" r:id="rId27"/>
    <p:sldId id="1132" r:id="rId28"/>
    <p:sldId id="262" r:id="rId29"/>
    <p:sldId id="3190" r:id="rId30"/>
    <p:sldId id="3198" r:id="rId31"/>
    <p:sldId id="3205" r:id="rId32"/>
    <p:sldId id="3209" r:id="rId33"/>
    <p:sldId id="3215" r:id="rId34"/>
    <p:sldId id="3230" r:id="rId35"/>
    <p:sldId id="2922" r:id="rId36"/>
    <p:sldId id="261" r:id="rId37"/>
    <p:sldId id="265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9" autoAdjust="0"/>
    <p:restoredTop sz="87615"/>
  </p:normalViewPr>
  <p:slideViewPr>
    <p:cSldViewPr snapToGrid="0">
      <p:cViewPr>
        <p:scale>
          <a:sx n="98" d="100"/>
          <a:sy n="98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11EDD-E134-4A0A-9092-CF38F66C2E19}" type="datetimeFigureOut">
              <a:rPr lang="en-GB" smtClean="0"/>
              <a:t>23/09/2024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5C47-E02E-4028-9771-1ECEBC863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63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639becfc1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e639becfc1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103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>
          <a:extLst>
            <a:ext uri="{FF2B5EF4-FFF2-40B4-BE49-F238E27FC236}">
              <a16:creationId xmlns:a16="http://schemas.microsoft.com/office/drawing/2014/main" id="{EF4BFB2C-7043-D503-5220-92382BF91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639becfc1_0_420:notes">
            <a:extLst>
              <a:ext uri="{FF2B5EF4-FFF2-40B4-BE49-F238E27FC236}">
                <a16:creationId xmlns:a16="http://schemas.microsoft.com/office/drawing/2014/main" id="{0A762783-A38F-9F58-74C9-9741AE28D7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e639becfc1_0_420:notes">
            <a:extLst>
              <a:ext uri="{FF2B5EF4-FFF2-40B4-BE49-F238E27FC236}">
                <a16:creationId xmlns:a16="http://schemas.microsoft.com/office/drawing/2014/main" id="{D0A3B01E-AAFD-7199-BAAF-DD1C865AB3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56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6449e20d90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6449e20d90_0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6449e20d90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6449e20d90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e639becfc1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e639becfc1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31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12FA4-5EF3-914D-95CB-348238AF3568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656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5C47-E02E-4028-9771-1ECEBC86336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36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Drift field 500V/cm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5C47-E02E-4028-9771-1ECEBC86336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52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639becfc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639becfc1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475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639becfc1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e639becfc1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AFA2-F20F-4023-9975-EDCA7FE5C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D652F-353C-489F-871C-F5481EAE1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065A7-ECF9-4BCC-AF3B-052D31B6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B8A4A-2997-4762-ADCD-BDE1101A1640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96C1C-91C5-4229-BD4F-F760705D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DCE5D-4EC8-4140-908F-53A1F508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4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42C3-62B3-4C4C-8F77-75C19727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C3D46-3F89-4DB4-B30F-91EA0482F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9659-466C-4390-8C22-10E0E812D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B690-9021-432E-B780-4D70192CEADA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2E40-A8B8-4C2E-8755-8F337CDF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6AEF0-8AF6-4F96-BD04-FFFA8279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9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9F7E56-40CE-4837-A1E7-C984E010C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5E277-E4FA-4B7A-A50E-30DB70162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833A1-201B-4E36-B9C3-4A7AC7C7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18E96-4E24-41BE-A643-135C1AC60CC6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BB98F-3F82-4BB3-81D5-9B08C2979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1FDC3-9F17-431B-BC3C-1BB7B529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329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95C513F4-D710-4161-B693-9CB933AE46AF}" type="datetime1">
              <a:rPr lang="en-GB" smtClean="0"/>
              <a:t>23/09/2024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/>
              <a:t>Drag and drop picture</a:t>
            </a:r>
            <a:endParaRPr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/>
              <a:t>Drag and drop picture</a:t>
            </a:r>
            <a:endParaRPr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/>
              <a:t>Drag and drop picture</a:t>
            </a:r>
            <a:endParaRPr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 dirty="0"/>
              <a:t>Drag and drop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4319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rgbClr val="870000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414338">
              <a:lnSpc>
                <a:spcPct val="104000"/>
              </a:lnSpc>
              <a:spcBef>
                <a:spcPts val="0"/>
              </a:spcBef>
              <a:defRPr sz="36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2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432" y="-1"/>
            <a:ext cx="683569" cy="71499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14"/>
          <p:cNvSpPr/>
          <p:nvPr/>
        </p:nvSpPr>
        <p:spPr>
          <a:xfrm>
            <a:off x="-1" y="6525344"/>
            <a:ext cx="12192001" cy="332657"/>
          </a:xfrm>
          <a:prstGeom prst="rect">
            <a:avLst/>
          </a:prstGeom>
          <a:solidFill>
            <a:srgbClr val="870000"/>
          </a:solidFill>
          <a:ln w="12700">
            <a:miter lim="400000"/>
          </a:ln>
        </p:spPr>
        <p:txBody>
          <a:bodyPr tIns="45720" bIns="45720" anchor="ctr"/>
          <a:lstStyle/>
          <a:p>
            <a:pPr algn="ctr" defTabSz="414338">
              <a:lnSpc>
                <a:spcPct val="104000"/>
              </a:lnSpc>
              <a:spcBef>
                <a:spcPts val="0"/>
              </a:spcBef>
              <a:defRPr sz="36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grpSp>
        <p:nvGrpSpPr>
          <p:cNvPr id="31" name="Group"/>
          <p:cNvGrpSpPr/>
          <p:nvPr/>
        </p:nvGrpSpPr>
        <p:grpSpPr>
          <a:xfrm>
            <a:off x="156369" y="6551553"/>
            <a:ext cx="6556559" cy="306448"/>
            <a:chOff x="0" y="0"/>
            <a:chExt cx="13113116" cy="612894"/>
          </a:xfrm>
        </p:grpSpPr>
        <p:sp>
          <p:nvSpPr>
            <p:cNvPr id="29" name="Rectangle 7"/>
            <p:cNvSpPr txBox="1"/>
            <p:nvPr/>
          </p:nvSpPr>
          <p:spPr>
            <a:xfrm>
              <a:off x="0" y="121782"/>
              <a:ext cx="13113116" cy="3693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828675">
                <a:lnSpc>
                  <a:spcPct val="104000"/>
                </a:lnSpc>
                <a:spcBef>
                  <a:spcPts val="0"/>
                </a:spcBef>
                <a:defRPr sz="2400" cap="small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rPr sz="1200"/>
                <a:t>OLEG BRANDT         CAVENDISH LABORATORY </a:t>
              </a:r>
            </a:p>
          </p:txBody>
        </p:sp>
        <p:pic>
          <p:nvPicPr>
            <p:cNvPr id="30" name="Picture 5" descr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6526" y="0"/>
              <a:ext cx="528737" cy="612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xfrm>
            <a:off x="156369" y="548679"/>
            <a:ext cx="11793606" cy="59766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0852" y="6590585"/>
            <a:ext cx="218245" cy="2096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56369" y="-18314"/>
            <a:ext cx="6719887" cy="54927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5748801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F1A7-0C0B-4394-8D5E-825EEDE3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5A43-4747-4B73-AEA8-93DA7A864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970DB-4CEC-45D3-B61E-905AA08E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A0E1F-BCF6-45B7-88CF-D9218F13C77B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B5410-A188-499B-8BA3-CFF07EA3B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A9A01-1F75-4794-8266-46C83565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6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C6ED3-B314-4F9C-BC4B-5FD5A3D6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0A151-C5CE-4C5E-B4BF-EBE129CC8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60E6-4619-4CDD-9FCD-C2241CEF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CBC9-0C53-4A0F-AEEA-82EF270799AA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28244-3A3A-460C-BC6E-2F1F6467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4FDB6-DE28-4750-A5AE-EB547F0C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58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A4AD-C021-4220-8F1F-8C527B382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A9EE1-76D7-476E-B15F-5F629822B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B915E-F850-4D03-9E13-7D86FEAFE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2DF57-BB15-47EB-902A-B3150B97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182A-C8DD-4258-875E-22EB9BFD66C7}" type="datetime1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DDA6A-6030-4FA5-9865-832E7769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ABC08-1DFD-48CF-8989-0FEF6D5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7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648A-5EA0-40C0-8470-C91FE3CB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F763E-6AE5-45D3-B8CC-B9F8EE9CD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443CC-8245-4368-9E50-13336CFA2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01F005-F14E-4860-B082-3625A7F25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56544-71D4-42FF-9BF5-06A838D34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F16D9-7A1D-450D-BF96-C4A9D66B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61B1-61D9-4029-BEE9-5BBCF90A40D0}" type="datetime1">
              <a:rPr lang="en-GB" smtClean="0"/>
              <a:t>23/09/2024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50F555-D571-452E-ABEE-AA57ED5A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8653CD-A1FD-44DD-99DD-43FEB1C9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66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D4D4-D469-4011-947E-F1F97BA8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28CE9-5005-4756-8305-A97FA895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7E30-9CB9-431A-9B40-3C5CBD537B57}" type="datetime1">
              <a:rPr lang="en-GB" smtClean="0"/>
              <a:t>23/09/2024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A8937-CD40-4CD9-8F60-0C84E2B2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DE543-7789-414C-AC52-EA7E4E09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5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845C9D-49C1-4C67-99FC-C7666932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78EC-1E14-4C80-ABD4-3ECFCD3B331A}" type="datetime1">
              <a:rPr lang="en-GB" smtClean="0"/>
              <a:t>23/09/2024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C8CDE6-046A-4BF6-949A-394A3198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C72A-15A0-418C-9EC6-5CE94F27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1269D-A9E9-4B8B-8F96-9D213610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AC597-4F33-4F36-A467-EC0FC4144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68023-A73F-40D5-A391-832EBE29A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315C2-F3F7-45EF-B67C-24BA122D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5C78-954A-4AD1-BEC3-F129A8CFD256}" type="datetime1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3D956-7304-4962-BE9C-5C9D1138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E4FD-9C1D-412D-82A8-FDBDF6248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07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1390-4046-43FF-9AB0-FCD051FD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8AC6E-56C5-4E58-A5BF-2C221A6BE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0A4B6-E50C-41BA-9EDB-950C0DBFD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F3877-6A38-430B-9ED7-3F11697B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A8B9-4BB7-4EC1-9603-C7CFE4ACDA17}" type="datetime1">
              <a:rPr lang="en-GB" smtClean="0"/>
              <a:t>23/09/2024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5308D-43F5-4233-81D4-A7FD3CBA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F7658-16BB-402A-965C-81204F41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4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40FF0-1ADE-4FB1-8465-0C97BF83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A7D92-E41A-4655-B460-A841F8595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0EF7-5B14-418E-B0B1-D920D0DF6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B06FE-9A32-4036-8340-663396B6ABE2}" type="datetime1">
              <a:rPr lang="en-GB" smtClean="0"/>
              <a:t>23/09/2024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D3DB9-9650-4C24-92B4-D9A9EDC36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035B1-276E-4C65-BBD9-CC6193F41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3DB1F-44BF-4635-AFB2-1A614465D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5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851822/" TargetMode="External"/><Relationship Id="rId5" Type="http://schemas.openxmlformats.org/officeDocument/2006/relationships/hyperlink" Target="https://arxiv.org/abs/2203.05090" TargetMode="Externa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png"/><Relationship Id="rId7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3.05090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https://arxiv.org/abs/2308.05587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hyperlink" Target="https://arxiv.org/abs/2303.14185" TargetMode="Externa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hyperlink" Target="https://arxiv.org/abs/2005.06518" TargetMode="External"/><Relationship Id="rId5" Type="http://schemas.openxmlformats.org/officeDocument/2006/relationships/hyperlink" Target="https://arxiv.org/abs/2203.05090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5.jpeg"/><Relationship Id="rId9" Type="http://schemas.openxmlformats.org/officeDocument/2006/relationships/image" Target="../media/image33.png"/><Relationship Id="rId14" Type="http://schemas.openxmlformats.org/officeDocument/2006/relationships/hyperlink" Target="https://cds.cern.ch/record/286828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076733/" TargetMode="External"/><Relationship Id="rId13" Type="http://schemas.openxmlformats.org/officeDocument/2006/relationships/hyperlink" Target="https://indico.cern.ch/event/1296658/" TargetMode="External"/><Relationship Id="rId18" Type="http://schemas.openxmlformats.org/officeDocument/2006/relationships/hyperlink" Target="http://cds.cern.ch/record/2884754" TargetMode="External"/><Relationship Id="rId3" Type="http://schemas.openxmlformats.org/officeDocument/2006/relationships/image" Target="../media/image43.png"/><Relationship Id="rId21" Type="http://schemas.openxmlformats.org/officeDocument/2006/relationships/image" Target="../media/image46.png"/><Relationship Id="rId7" Type="http://schemas.openxmlformats.org/officeDocument/2006/relationships/hyperlink" Target="https://indico.cern.ch/event/1022352" TargetMode="External"/><Relationship Id="rId12" Type="http://schemas.openxmlformats.org/officeDocument/2006/relationships/hyperlink" Target="https://indico.cern.ch/event/1358966/" TargetMode="External"/><Relationship Id="rId17" Type="http://schemas.openxmlformats.org/officeDocument/2006/relationships/hyperlink" Target="https://cds.cern.ch/record/2851822/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bc.web.cern.ch/sites/default/files/2023-04/FPFSummary_final.pdf" TargetMode="External"/><Relationship Id="rId20" Type="http://schemas.openxmlformats.org/officeDocument/2006/relationships/hyperlink" Target="https://edms.cern.ch/document/2910442/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event/955956/" TargetMode="External"/><Relationship Id="rId11" Type="http://schemas.openxmlformats.org/officeDocument/2006/relationships/hyperlink" Target="https://indico.cern.ch/event/1275380/" TargetMode="External"/><Relationship Id="rId5" Type="http://schemas.openxmlformats.org/officeDocument/2006/relationships/image" Target="../media/image45.png"/><Relationship Id="rId15" Type="http://schemas.openxmlformats.org/officeDocument/2006/relationships/hyperlink" Target="https://arxiv.org/abs/2203.05090" TargetMode="External"/><Relationship Id="rId23" Type="http://schemas.openxmlformats.org/officeDocument/2006/relationships/image" Target="../media/image48.png"/><Relationship Id="rId10" Type="http://schemas.openxmlformats.org/officeDocument/2006/relationships/hyperlink" Target="https://indico.cern.ch/event/1196506/" TargetMode="External"/><Relationship Id="rId19" Type="http://schemas.openxmlformats.org/officeDocument/2006/relationships/hyperlink" Target="https://cds.cern.ch/record/2886326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s://indico.cern.ch/event/1110746/" TargetMode="External"/><Relationship Id="rId14" Type="http://schemas.openxmlformats.org/officeDocument/2006/relationships/hyperlink" Target="https://arxiv.org/abs/2109.10905" TargetMode="External"/><Relationship Id="rId2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cds.cern.ch/record/2851822/" TargetMode="External"/><Relationship Id="rId7" Type="http://schemas.openxmlformats.org/officeDocument/2006/relationships/hyperlink" Target="https://cds.cern.ch/record/2901520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cds.cern.ch/record/2904086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p.phy.cam.ac.uk/ANUBIS" TargetMode="External"/><Relationship Id="rId13" Type="http://schemas.openxmlformats.org/officeDocument/2006/relationships/image" Target="../media/image79.jpeg"/><Relationship Id="rId18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hyperlink" Target="https://twiki.cern.ch/twiki/bin/view/ANUBIS" TargetMode="External"/><Relationship Id="rId17" Type="http://schemas.openxmlformats.org/officeDocument/2006/relationships/hyperlink" Target="https://arxiv.org/pdf/1902.00260https:/arxiv.org/pdf/1902.00260" TargetMode="External"/><Relationship Id="rId2" Type="http://schemas.openxmlformats.org/officeDocument/2006/relationships/image" Target="../media/image72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1909.13022" TargetMode="External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hyperlink" Target="https://www.ukri.org/what-we-do/developing-people-and-skills/future-leaders-fellowships/" TargetMode="External"/><Relationship Id="rId1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201.0018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indico.cern.ch/event/1296658/contributions/5541999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hyperlink" Target="https://arxiv.org/abs/2309.09581" TargetMode="Externa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sti.gov/biblio/1972463" TargetMode="External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hyperlink" Target="https://indico.cern.ch/event/1358966/contributions/5806508/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CF83D51-55FD-443E-8B02-00C94AAC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01" y="294482"/>
            <a:ext cx="5798398" cy="16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85D8F-48A5-409E-B86B-E188A040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1</a:t>
            </a:fld>
            <a:endParaRPr lang="en-GB"/>
          </a:p>
        </p:txBody>
      </p:sp>
      <p:pic>
        <p:nvPicPr>
          <p:cNvPr id="1026" name="Picture 2" descr="University of Oxford Logo - PNG and Vector - Logo Download">
            <a:extLst>
              <a:ext uri="{FF2B5EF4-FFF2-40B4-BE49-F238E27FC236}">
                <a16:creationId xmlns:a16="http://schemas.microsoft.com/office/drawing/2014/main" id="{CE8B01BC-5384-45D1-A589-4EA026C5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867" y="294482"/>
            <a:ext cx="1721404" cy="17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logo5.jpg">
            <a:extLst>
              <a:ext uri="{FF2B5EF4-FFF2-40B4-BE49-F238E27FC236}">
                <a16:creationId xmlns:a16="http://schemas.microsoft.com/office/drawing/2014/main" id="{45BA77CD-BA0C-4302-87AC-5536629E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806" y="92467"/>
            <a:ext cx="1938481" cy="194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11F037-4A2C-0D9F-5027-9881FB5057DD}"/>
              </a:ext>
            </a:extLst>
          </p:cNvPr>
          <p:cNvSpPr txBox="1"/>
          <p:nvPr/>
        </p:nvSpPr>
        <p:spPr>
          <a:xfrm>
            <a:off x="522514" y="6257109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Alan Barr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E03A87-76EB-4243-5BD3-BB265A2D1965}"/>
              </a:ext>
            </a:extLst>
          </p:cNvPr>
          <p:cNvSpPr txBox="1"/>
          <p:nvPr/>
        </p:nvSpPr>
        <p:spPr>
          <a:xfrm>
            <a:off x="9614546" y="6352143"/>
            <a:ext cx="148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ECFA UK 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1234BC-F524-C878-3D76-93592BE03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0" y="2211889"/>
            <a:ext cx="11221680" cy="40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4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209800" y="104776"/>
            <a:ext cx="7772400" cy="7334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762000"/>
            <a:ext cx="8839200" cy="102980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 comprehensive site selection study by the CERN Civil Engineering group has identified an ideal location ~600 m west of ATLAS.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7390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5689376" y="643818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6697148" y="2565583"/>
            <a:ext cx="3792832" cy="1111122"/>
            <a:chOff x="5173148" y="2565583"/>
            <a:chExt cx="3792832" cy="11111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835499" y="2565583"/>
              <a:ext cx="41069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73148" y="2641784"/>
              <a:ext cx="573362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36054" y="3399706"/>
              <a:ext cx="429926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1524000" y="1961745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 w="22225"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530781" y="3839416"/>
              <a:ext cx="4564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2BEE6B2-D03C-1843-9323-1BF59A853FF2}"/>
              </a:ext>
            </a:extLst>
          </p:cNvPr>
          <p:cNvCxnSpPr>
            <a:cxnSpLocks/>
          </p:cNvCxnSpPr>
          <p:nvPr/>
        </p:nvCxnSpPr>
        <p:spPr>
          <a:xfrm>
            <a:off x="4118570" y="2502560"/>
            <a:ext cx="622276" cy="87442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CB67C81-B5D1-6546-94BD-112CA3B4D842}"/>
              </a:ext>
            </a:extLst>
          </p:cNvPr>
          <p:cNvCxnSpPr>
            <a:cxnSpLocks/>
          </p:cNvCxnSpPr>
          <p:nvPr/>
        </p:nvCxnSpPr>
        <p:spPr>
          <a:xfrm flipH="1">
            <a:off x="2116183" y="2365531"/>
            <a:ext cx="1271444" cy="101144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7D18135-D269-8D7B-0D5D-94E1314D6704}"/>
              </a:ext>
            </a:extLst>
          </p:cNvPr>
          <p:cNvSpPr txBox="1">
            <a:spLocks/>
          </p:cNvSpPr>
          <p:nvPr/>
        </p:nvSpPr>
        <p:spPr bwMode="auto">
          <a:xfrm>
            <a:off x="5689376" y="3979937"/>
            <a:ext cx="4673824" cy="2686132"/>
          </a:xfrm>
          <a:prstGeom prst="rect">
            <a:avLst/>
          </a:prstGeom>
          <a:solidFill>
            <a:srgbClr val="53537E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The site is </a:t>
            </a:r>
            <a:r>
              <a:rPr lang="en-GB" sz="1600" dirty="0">
                <a:solidFill>
                  <a:schemeClr val="bg1"/>
                </a:solidFill>
              </a:rPr>
              <a:t>on CERN land in France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cavern is 65 m-long, 9 m-wide/high</a:t>
            </a:r>
          </a:p>
          <a:p>
            <a:r>
              <a:rPr lang="en-GB" sz="1600" dirty="0">
                <a:solidFill>
                  <a:schemeClr val="bg1"/>
                </a:solidFill>
              </a:rPr>
              <a:t>Shielded from ATLAS by 200m of rock</a:t>
            </a:r>
          </a:p>
          <a:p>
            <a:r>
              <a:rPr lang="en-GB" sz="1600" dirty="0">
                <a:solidFill>
                  <a:schemeClr val="bg1"/>
                </a:solidFill>
              </a:rPr>
              <a:t>Disconnected from LHC tunnel</a:t>
            </a:r>
          </a:p>
          <a:p>
            <a:r>
              <a:rPr lang="en-GB" sz="1600" dirty="0">
                <a:solidFill>
                  <a:schemeClr val="bg1"/>
                </a:solidFill>
              </a:rPr>
              <a:t>Cost: ~CHF 40M</a:t>
            </a:r>
          </a:p>
          <a:p>
            <a:r>
              <a:rPr lang="en-GB" sz="1600" dirty="0">
                <a:solidFill>
                  <a:schemeClr val="bg1"/>
                </a:solidFill>
              </a:rPr>
              <a:t>Vibration, safety studies: can construct FPF without disrupting LHC operations</a:t>
            </a:r>
          </a:p>
          <a:p>
            <a:r>
              <a:rPr lang="en-GB" sz="1600" dirty="0">
                <a:solidFill>
                  <a:schemeClr val="bg1"/>
                </a:solidFill>
              </a:rPr>
              <a:t>Radiation studies: can work in FPF while LHC is running (HL-LHC starts 2029)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475C7A6-15D7-D94A-9048-31C96158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E:\logo5.jpg">
            <a:extLst>
              <a:ext uri="{FF2B5EF4-FFF2-40B4-BE49-F238E27FC236}">
                <a16:creationId xmlns:a16="http://schemas.microsoft.com/office/drawing/2014/main" id="{38CFB588-51D5-3449-B83B-2881F98D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83F220A-6ACD-0F49-9A0C-13204A9C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6583" y="6425406"/>
            <a:ext cx="2743200" cy="365125"/>
          </a:xfrm>
        </p:spPr>
        <p:txBody>
          <a:bodyPr/>
          <a:lstStyle/>
          <a:p>
            <a:fld id="{A39FEC5F-E574-7A45-83C5-B024448B2CFA}" type="slidenum">
              <a:rPr lang="en-CH" smtClean="0"/>
              <a:t>10</a:t>
            </a:fld>
            <a:endParaRPr lang="en-CH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31B395-2549-A44B-981D-556967973224}"/>
              </a:ext>
            </a:extLst>
          </p:cNvPr>
          <p:cNvSpPr txBox="1"/>
          <p:nvPr/>
        </p:nvSpPr>
        <p:spPr>
          <a:xfrm rot="5400000">
            <a:off x="10781554" y="2085299"/>
            <a:ext cx="2410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292929"/>
                </a:solidFill>
                <a:effectLst/>
                <a:latin typeface="sourcesans-regular"/>
                <a:hlinkClick r:id="rId5"/>
              </a:rPr>
              <a:t> </a:t>
            </a:r>
            <a:r>
              <a:rPr lang="en-GB" sz="1200" b="0" i="0" u="sng" dirty="0">
                <a:solidFill>
                  <a:srgbClr val="2574B9"/>
                </a:solidFill>
                <a:effectLst/>
                <a:latin typeface="sourcesans-regular"/>
                <a:hlinkClick r:id="rId5"/>
              </a:rPr>
              <a:t>J. Phys. G 50 (2023) 030501, 1-410</a:t>
            </a:r>
            <a:r>
              <a:rPr lang="en-GB" sz="1200" b="0" i="0" dirty="0">
                <a:solidFill>
                  <a:srgbClr val="292929"/>
                </a:solidFill>
                <a:effectLst/>
                <a:latin typeface="sourcesans-regular"/>
                <a:hlinkClick r:id="rId5"/>
              </a:rPr>
              <a:t> </a:t>
            </a:r>
            <a:endParaRPr lang="en-CH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6281F6-FC63-824B-A1B9-614FD24D6A8C}"/>
              </a:ext>
            </a:extLst>
          </p:cNvPr>
          <p:cNvSpPr txBox="1"/>
          <p:nvPr/>
        </p:nvSpPr>
        <p:spPr>
          <a:xfrm rot="5400000">
            <a:off x="8716437" y="3928810"/>
            <a:ext cx="6097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200" dirty="0">
                <a:hlinkClick r:id="rId6"/>
              </a:rPr>
              <a:t>https://cds.cern.ch/record/2851822/</a:t>
            </a:r>
            <a:endParaRPr lang="en-CH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7821F-4B17-9DD9-5176-45CBF2829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183" y="3077837"/>
            <a:ext cx="2614544" cy="36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6879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032508" y="-27163"/>
            <a:ext cx="11376024" cy="8951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FPF CE Site Investigation Works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1D36A31-BFD6-4FF1-96EE-F20B847DBC29}"/>
              </a:ext>
            </a:extLst>
          </p:cNvPr>
          <p:cNvSpPr txBox="1">
            <a:spLocks/>
          </p:cNvSpPr>
          <p:nvPr/>
        </p:nvSpPr>
        <p:spPr bwMode="auto">
          <a:xfrm>
            <a:off x="11261159" y="6356596"/>
            <a:ext cx="668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z="1400" smtClean="0"/>
              <a:pPr/>
              <a:t>11</a:t>
            </a:fld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16FA06-7194-9FCE-DF1E-E813D8A1D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007" y="752620"/>
            <a:ext cx="2498778" cy="5758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D6CFAE-B9F4-1D73-50AE-79B0571D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907" y="797891"/>
            <a:ext cx="1979431" cy="2998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E064CB-6582-000D-CBFE-A45C6FD4D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82"/>
          <a:stretch/>
        </p:blipFill>
        <p:spPr>
          <a:xfrm>
            <a:off x="318739" y="785247"/>
            <a:ext cx="4390083" cy="4628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A56884-D305-079B-DDCC-489CBE1BD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393" y="3640561"/>
            <a:ext cx="2604729" cy="80682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22D9D4B-BDF4-D716-B7DB-AC13A0507105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80705" y="5323449"/>
            <a:ext cx="4746302" cy="2992475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</a:pPr>
            <a:r>
              <a:rPr lang="en-US" sz="1800" dirty="0"/>
              <a:t>20cm diameter core taken to 100m depth at proposed FPF location</a:t>
            </a:r>
            <a:endParaRPr lang="en-US" sz="1800" b="0" dirty="0"/>
          </a:p>
          <a:p>
            <a:pPr algn="just">
              <a:spcBef>
                <a:spcPts val="600"/>
              </a:spcBef>
            </a:pPr>
            <a:r>
              <a:rPr lang="en-US" sz="1800" b="0" dirty="0"/>
              <a:t>Detailed geological study of core carried out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No showstoppers identified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US" sz="1800" b="0" dirty="0"/>
              <a:t>Area looks </a:t>
            </a:r>
            <a:r>
              <a:rPr lang="en-US" sz="1800" b="1" dirty="0">
                <a:solidFill>
                  <a:srgbClr val="FF0000"/>
                </a:solidFill>
              </a:rPr>
              <a:t>good for excavation</a:t>
            </a:r>
            <a:endParaRPr lang="hu-HU" sz="1800" b="1" dirty="0">
              <a:solidFill>
                <a:srgbClr val="FF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833FDC5-696C-B249-82B7-DA23F6B3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logo5.jpg">
            <a:extLst>
              <a:ext uri="{FF2B5EF4-FFF2-40B4-BE49-F238E27FC236}">
                <a16:creationId xmlns:a16="http://schemas.microsoft.com/office/drawing/2014/main" id="{BC550DE4-0DDD-7943-A8C6-D774FA25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BCD9581-2109-BD4D-A1AF-A4F5806A9772}"/>
              </a:ext>
            </a:extLst>
          </p:cNvPr>
          <p:cNvSpPr txBox="1">
            <a:spLocks/>
          </p:cNvSpPr>
          <p:nvPr/>
        </p:nvSpPr>
        <p:spPr>
          <a:xfrm>
            <a:off x="11494942" y="63986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8F025B-A8E6-0340-928E-37C93AA35636}" type="slidenum">
              <a:rPr lang="en-CH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11</a:t>
            </a:fld>
            <a:endParaRPr lang="en-CH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Picture 11" descr="A picture containing tree, outdoor, grass, yellow&#10;&#10;Description automatically generated">
            <a:extLst>
              <a:ext uri="{FF2B5EF4-FFF2-40B4-BE49-F238E27FC236}">
                <a16:creationId xmlns:a16="http://schemas.microsoft.com/office/drawing/2014/main" id="{24DD75F0-4FF2-A849-8DA7-A70EC294D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559" y="4023501"/>
            <a:ext cx="2023665" cy="269822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FE6A83F-9DDB-134A-95D7-185F0E3A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00" y="4023499"/>
            <a:ext cx="2023666" cy="269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D45A9-8F7C-4934-86BC-00C24F2622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0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2000" y="831607"/>
                <a:ext cx="10297682" cy="2680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There are </a:t>
                </a:r>
                <a:r>
                  <a:rPr lang="en-US" b="1" dirty="0">
                    <a:solidFill>
                      <a:srgbClr val="FF0000"/>
                    </a:solidFill>
                  </a:rPr>
                  <a:t>4 current experiments </a:t>
                </a:r>
                <a:r>
                  <a:rPr lang="en-US" dirty="0"/>
                  <a:t>being designed for the FPF</a:t>
                </a:r>
              </a:p>
              <a:p>
                <a:pPr lvl="1"/>
                <a:r>
                  <a:rPr lang="en-US" sz="1800" dirty="0"/>
                  <a:t>Diverse technologies optimized for particular SM and BSM topics</a:t>
                </a:r>
                <a:r>
                  <a:rPr lang="en-US" sz="1800" dirty="0">
                    <a:sym typeface="Wingdings" pitchFamily="2" charset="2"/>
                  </a:rPr>
                  <a:t> </a:t>
                </a:r>
              </a:p>
              <a:p>
                <a:pPr lvl="1"/>
                <a:r>
                  <a:rPr lang="en-US" sz="1800" dirty="0">
                    <a:sym typeface="Wingdings" pitchFamily="2" charset="2"/>
                  </a:rPr>
                  <a:t>FPF covers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1800" dirty="0">
                    <a:sym typeface="Wingdings" pitchFamily="2" charset="2"/>
                  </a:rPr>
                  <a:t> &gt; 5.5, experiments on LOS cover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18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≳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7</a:t>
                </a:r>
              </a:p>
              <a:p>
                <a:r>
                  <a:rPr lang="en-US" dirty="0">
                    <a:sym typeface="Wingdings" pitchFamily="2" charset="2"/>
                  </a:rPr>
                  <a:t>Experimental layout being </a:t>
                </a:r>
                <a:r>
                  <a:rPr lang="en-US" dirty="0" err="1">
                    <a:sym typeface="Wingdings" pitchFamily="2" charset="2"/>
                  </a:rPr>
                  <a:t>optimised</a:t>
                </a:r>
                <a:endParaRPr lang="en-US" dirty="0"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ym typeface="Wingdings" pitchFamily="2" charset="2"/>
                  </a:rPr>
                  <a:t>Many </a:t>
                </a:r>
                <a:r>
                  <a:rPr lang="en-US" sz="1800" b="1" dirty="0">
                    <a:solidFill>
                      <a:srgbClr val="FF0000"/>
                    </a:solidFill>
                    <a:sym typeface="Wingdings" pitchFamily="2" charset="2"/>
                  </a:rPr>
                  <a:t>opportunities </a:t>
                </a:r>
                <a:r>
                  <a:rPr lang="en-US" sz="1800" dirty="0">
                    <a:sym typeface="Wingdings" pitchFamily="2" charset="2"/>
                  </a:rPr>
                  <a:t>for new groups </a:t>
                </a:r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831607"/>
                <a:ext cx="10297682" cy="2680368"/>
              </a:xfrm>
              <a:prstGeom prst="rect">
                <a:avLst/>
              </a:prstGeom>
              <a:blipFill>
                <a:blip r:embed="rId3"/>
                <a:stretch>
                  <a:fillRect l="-863" t="-18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DDB3EC31-F840-C64D-921C-AF43CD47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16ABBFD5-EDA9-E142-B405-62EF24EB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6B643BD-AE66-8948-ADB8-DCCC9FE7E345}"/>
              </a:ext>
            </a:extLst>
          </p:cNvPr>
          <p:cNvSpPr txBox="1">
            <a:spLocks/>
          </p:cNvSpPr>
          <p:nvPr/>
        </p:nvSpPr>
        <p:spPr>
          <a:xfrm>
            <a:off x="3032776" y="-2055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b="1" dirty="0">
                <a:solidFill>
                  <a:schemeClr val="accent1">
                    <a:lumMod val="75000"/>
                  </a:schemeClr>
                </a:solidFill>
              </a:rPr>
              <a:t>FPF Experiments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3960BD1-0BBC-1743-AE80-70978826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6583" y="6425406"/>
            <a:ext cx="2743200" cy="365125"/>
          </a:xfrm>
        </p:spPr>
        <p:txBody>
          <a:bodyPr/>
          <a:lstStyle/>
          <a:p>
            <a:fld id="{A39FEC5F-E574-7A45-83C5-B024448B2CFA}" type="slidenum">
              <a:rPr lang="en-CH" smtClean="0"/>
              <a:t>12</a:t>
            </a:fld>
            <a:endParaRPr lang="en-CH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2DF06-89D0-CA41-87C2-882C79A3D4C4}"/>
              </a:ext>
            </a:extLst>
          </p:cNvPr>
          <p:cNvSpPr txBox="1"/>
          <p:nvPr/>
        </p:nvSpPr>
        <p:spPr>
          <a:xfrm>
            <a:off x="7604516" y="87867"/>
            <a:ext cx="2410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292929"/>
                </a:solidFill>
                <a:effectLst/>
                <a:latin typeface="sourcesans-regular"/>
                <a:hlinkClick r:id="rId6"/>
              </a:rPr>
              <a:t> </a:t>
            </a:r>
            <a:r>
              <a:rPr lang="en-GB" sz="1200" b="0" i="0" u="sng" dirty="0">
                <a:solidFill>
                  <a:srgbClr val="2574B9"/>
                </a:solidFill>
                <a:effectLst/>
                <a:latin typeface="sourcesans-regular"/>
                <a:hlinkClick r:id="rId6"/>
              </a:rPr>
              <a:t>J. Phys. G 50 (2023) 030501, 1-410</a:t>
            </a:r>
            <a:r>
              <a:rPr lang="en-GB" sz="1200" b="0" i="0" dirty="0">
                <a:solidFill>
                  <a:srgbClr val="292929"/>
                </a:solidFill>
                <a:effectLst/>
                <a:latin typeface="sourcesans-regular"/>
                <a:hlinkClick r:id="rId6"/>
              </a:rPr>
              <a:t> </a:t>
            </a:r>
            <a:endParaRPr lang="en-CH" sz="1200" dirty="0"/>
          </a:p>
        </p:txBody>
      </p:sp>
      <p:pic>
        <p:nvPicPr>
          <p:cNvPr id="11" name="Content Placeholder 5" descr="A diagram of a multicolored electrical system&#10;&#10;Description automatically generated">
            <a:extLst>
              <a:ext uri="{FF2B5EF4-FFF2-40B4-BE49-F238E27FC236}">
                <a16:creationId xmlns:a16="http://schemas.microsoft.com/office/drawing/2014/main" id="{9B4ED881-AD6C-2C4A-A8C5-BD37B5DA0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043609" y="3205832"/>
            <a:ext cx="10104782" cy="3631740"/>
          </a:xfrm>
        </p:spPr>
      </p:pic>
    </p:spTree>
    <p:extLst>
      <p:ext uri="{BB962C8B-B14F-4D97-AF65-F5344CB8AC3E}">
        <p14:creationId xmlns:p14="http://schemas.microsoft.com/office/powerpoint/2010/main" val="334709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2000" y="802663"/>
                <a:ext cx="10297682" cy="2680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At present there are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4 experiments </a:t>
                </a:r>
                <a:r>
                  <a:rPr lang="en-US" sz="2000" dirty="0"/>
                  <a:t>being designed for the FPF</a:t>
                </a:r>
              </a:p>
              <a:p>
                <a:pPr lvl="1"/>
                <a:r>
                  <a:rPr lang="en-US" sz="1600" dirty="0"/>
                  <a:t>Diverse technologies optimized for particular SM and BSM topics</a:t>
                </a:r>
                <a:r>
                  <a:rPr lang="en-US" sz="1600" dirty="0">
                    <a:sym typeface="Wingdings" pitchFamily="2" charset="2"/>
                  </a:rPr>
                  <a:t> </a:t>
                </a:r>
              </a:p>
              <a:p>
                <a:pPr lvl="1"/>
                <a:r>
                  <a:rPr lang="en-US" sz="1600" dirty="0">
                    <a:sym typeface="Wingdings" pitchFamily="2" charset="2"/>
                  </a:rPr>
                  <a:t>FPF covers </a:t>
                </a:r>
                <a:r>
                  <a:rPr lang="en-US" sz="16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1600" dirty="0">
                    <a:sym typeface="Wingdings" pitchFamily="2" charset="2"/>
                  </a:rPr>
                  <a:t> &gt; 5.5, experiments on LOS cover </a:t>
                </a:r>
                <a:r>
                  <a:rPr lang="en-US" sz="16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16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≳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 7</a:t>
                </a:r>
              </a:p>
              <a:p>
                <a:r>
                  <a:rPr lang="en-US" sz="2000" dirty="0">
                    <a:sym typeface="Wingdings" pitchFamily="2" charset="2"/>
                  </a:rPr>
                  <a:t>Experiment still in early design phase</a:t>
                </a:r>
              </a:p>
              <a:p>
                <a:pPr lvl="1"/>
                <a:r>
                  <a:rPr lang="en-US" sz="1600" dirty="0">
                    <a:sym typeface="Wingdings" pitchFamily="2" charset="2"/>
                  </a:rPr>
                  <a:t>Many </a:t>
                </a:r>
                <a:r>
                  <a:rPr lang="en-US" sz="1600" b="1" dirty="0">
                    <a:solidFill>
                      <a:srgbClr val="FF0000"/>
                    </a:solidFill>
                    <a:sym typeface="Wingdings" pitchFamily="2" charset="2"/>
                  </a:rPr>
                  <a:t>opportunities</a:t>
                </a:r>
                <a:r>
                  <a:rPr lang="en-US" sz="1600" dirty="0">
                    <a:sym typeface="Wingdings" pitchFamily="2" charset="2"/>
                  </a:rPr>
                  <a:t> for new groups 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802663"/>
                <a:ext cx="10297682" cy="2680368"/>
              </a:xfrm>
              <a:prstGeom prst="rect">
                <a:avLst/>
              </a:prstGeom>
              <a:blipFill>
                <a:blip r:embed="rId2"/>
                <a:stretch>
                  <a:fillRect l="-533" t="-136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DDB3EC31-F840-C64D-921C-AF43CD47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16ABBFD5-EDA9-E142-B405-62EF24EB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6B643BD-AE66-8948-ADB8-DCCC9FE7E345}"/>
              </a:ext>
            </a:extLst>
          </p:cNvPr>
          <p:cNvSpPr txBox="1">
            <a:spLocks/>
          </p:cNvSpPr>
          <p:nvPr/>
        </p:nvSpPr>
        <p:spPr>
          <a:xfrm>
            <a:off x="3032776" y="-196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b="1" dirty="0">
                <a:solidFill>
                  <a:schemeClr val="accent1">
                    <a:lumMod val="75000"/>
                  </a:schemeClr>
                </a:solidFill>
              </a:rPr>
              <a:t>FPF Experiments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2DF06-89D0-CA41-87C2-882C79A3D4C4}"/>
              </a:ext>
            </a:extLst>
          </p:cNvPr>
          <p:cNvSpPr txBox="1"/>
          <p:nvPr/>
        </p:nvSpPr>
        <p:spPr>
          <a:xfrm>
            <a:off x="7604516" y="87867"/>
            <a:ext cx="2410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292929"/>
                </a:solidFill>
                <a:effectLst/>
                <a:latin typeface="sourcesans-regular"/>
                <a:hlinkClick r:id="rId5"/>
              </a:rPr>
              <a:t> </a:t>
            </a:r>
            <a:r>
              <a:rPr lang="en-GB" sz="1200" b="0" i="0" u="sng" dirty="0">
                <a:solidFill>
                  <a:srgbClr val="2574B9"/>
                </a:solidFill>
                <a:effectLst/>
                <a:latin typeface="sourcesans-regular"/>
                <a:hlinkClick r:id="rId5"/>
              </a:rPr>
              <a:t>J. Phys. G 50 (2023) 030501, 1-410</a:t>
            </a:r>
            <a:r>
              <a:rPr lang="en-GB" sz="1200" b="0" i="0" dirty="0">
                <a:solidFill>
                  <a:srgbClr val="292929"/>
                </a:solidFill>
                <a:effectLst/>
                <a:latin typeface="sourcesans-regular"/>
                <a:hlinkClick r:id="rId5"/>
              </a:rPr>
              <a:t> </a:t>
            </a:r>
            <a:endParaRPr lang="en-CH" sz="1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DF24C1-A0CD-FC4F-8274-4DFDA38FEF85}"/>
              </a:ext>
            </a:extLst>
          </p:cNvPr>
          <p:cNvSpPr txBox="1">
            <a:spLocks/>
          </p:cNvSpPr>
          <p:nvPr/>
        </p:nvSpPr>
        <p:spPr bwMode="auto">
          <a:xfrm>
            <a:off x="762000" y="2422521"/>
            <a:ext cx="10668000" cy="268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 but one of the proposed FPF experiments have pathfinder versions </a:t>
            </a:r>
            <a:r>
              <a:rPr lang="en-US" b="1" dirty="0">
                <a:solidFill>
                  <a:srgbClr val="FF0000"/>
                </a:solidFill>
              </a:rPr>
              <a:t>already running </a:t>
            </a:r>
            <a:r>
              <a:rPr lang="en-US" dirty="0"/>
              <a:t>at the LHC</a:t>
            </a:r>
          </a:p>
          <a:p>
            <a:pPr lvl="1"/>
            <a:r>
              <a:rPr lang="en-US" sz="1800" dirty="0"/>
              <a:t>FASER, FASER</a:t>
            </a:r>
            <a:r>
              <a:rPr lang="en-CH" sz="1600" dirty="0"/>
              <a:t>ν</a:t>
            </a:r>
            <a:r>
              <a:rPr lang="en-US" sz="1800" dirty="0"/>
              <a:t>, </a:t>
            </a:r>
            <a:r>
              <a:rPr lang="en-US" sz="1800" dirty="0" err="1"/>
              <a:t>milliQan</a:t>
            </a:r>
            <a:endParaRPr lang="en-US" sz="1800" dirty="0"/>
          </a:p>
          <a:p>
            <a:pPr lvl="1"/>
            <a:r>
              <a:rPr lang="en-US" sz="1800" dirty="0">
                <a:sym typeface="Wingdings" pitchFamily="2" charset="2"/>
              </a:rPr>
              <a:t>Physics results from these experiments give confidence that the FPF physics potential can be realized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A899A2-B3EC-4E48-8ABB-0B4E49544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464" y="3944297"/>
            <a:ext cx="2620199" cy="2317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6EAB3-264D-5447-87DE-301516974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2" y="4600931"/>
            <a:ext cx="2834723" cy="2255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3520F-4BC7-BB47-ACE6-4DE20F19B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789" y="4074403"/>
            <a:ext cx="2333371" cy="2648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7A9AB-7980-6A4E-94B0-937BBFE43E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525" y="3986554"/>
            <a:ext cx="2216150" cy="287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D4BE67-F922-B547-9BC5-51292521F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6310" y="3963475"/>
            <a:ext cx="2405093" cy="287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9415DD-7CBE-D642-B5F8-3A93DAC912CF}"/>
              </a:ext>
            </a:extLst>
          </p:cNvPr>
          <p:cNvSpPr txBox="1"/>
          <p:nvPr/>
        </p:nvSpPr>
        <p:spPr>
          <a:xfrm>
            <a:off x="9676412" y="1046378"/>
            <a:ext cx="235673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0" dirty="0">
                <a:solidFill>
                  <a:srgbClr val="555555"/>
                </a:solidFill>
                <a:effectLst/>
                <a:latin typeface="Proxima Nova"/>
                <a:hlinkClick r:id="rId11"/>
              </a:rPr>
              <a:t>Phys. Rev. D </a:t>
            </a:r>
            <a:r>
              <a:rPr lang="en-GB" sz="1400" b="1" i="0" dirty="0">
                <a:solidFill>
                  <a:srgbClr val="555555"/>
                </a:solidFill>
                <a:effectLst/>
                <a:latin typeface="Proxima Nova"/>
                <a:hlinkClick r:id="rId11"/>
              </a:rPr>
              <a:t>102</a:t>
            </a:r>
            <a:r>
              <a:rPr lang="en-GB" sz="1400" b="0" i="0" dirty="0">
                <a:solidFill>
                  <a:srgbClr val="555555"/>
                </a:solidFill>
                <a:effectLst/>
                <a:latin typeface="Proxima Nova"/>
                <a:hlinkClick r:id="rId11"/>
              </a:rPr>
              <a:t>, 032002</a:t>
            </a:r>
            <a:endParaRPr lang="en-GB" sz="1400" b="0" i="0" dirty="0">
              <a:solidFill>
                <a:srgbClr val="555555"/>
              </a:solidFill>
              <a:effectLst/>
              <a:latin typeface="Proxima Nova"/>
            </a:endParaRPr>
          </a:p>
          <a:p>
            <a:r>
              <a:rPr lang="en-GB" sz="1400" b="0" i="0" dirty="0">
                <a:solidFill>
                  <a:srgbClr val="555555"/>
                </a:solidFill>
                <a:effectLst/>
                <a:latin typeface="Proxima Nova"/>
                <a:hlinkClick r:id="rId12"/>
              </a:rPr>
              <a:t>Phys. Rev. Lett. </a:t>
            </a:r>
            <a:r>
              <a:rPr lang="en-GB" sz="1400" b="1" i="0" dirty="0">
                <a:solidFill>
                  <a:srgbClr val="555555"/>
                </a:solidFill>
                <a:effectLst/>
                <a:latin typeface="Proxima Nova"/>
                <a:hlinkClick r:id="rId12"/>
              </a:rPr>
              <a:t>131</a:t>
            </a:r>
            <a:r>
              <a:rPr lang="en-GB" sz="1400" b="0" i="0" dirty="0">
                <a:solidFill>
                  <a:srgbClr val="555555"/>
                </a:solidFill>
                <a:effectLst/>
                <a:latin typeface="Proxima Nova"/>
                <a:hlinkClick r:id="rId12"/>
              </a:rPr>
              <a:t>, 031801 </a:t>
            </a:r>
            <a:endParaRPr lang="en-GB" sz="1400" b="0" i="0" dirty="0">
              <a:solidFill>
                <a:srgbClr val="555555"/>
              </a:solidFill>
              <a:effectLst/>
              <a:latin typeface="Proxima Nova"/>
            </a:endParaRPr>
          </a:p>
          <a:p>
            <a:r>
              <a:rPr lang="en-GB" sz="1400" b="0" i="0" dirty="0">
                <a:solidFill>
                  <a:schemeClr val="accent1"/>
                </a:solidFill>
                <a:effectLst/>
                <a:latin typeface="Proxima Nova"/>
                <a:hlinkClick r:id="rId13"/>
              </a:rPr>
              <a:t>Phys. Let B, </a:t>
            </a:r>
            <a:r>
              <a:rPr lang="en-GB" sz="1400" b="1" i="0" dirty="0">
                <a:solidFill>
                  <a:schemeClr val="accent1"/>
                </a:solidFill>
                <a:effectLst/>
                <a:latin typeface="Proxima Nova"/>
                <a:hlinkClick r:id="rId13"/>
              </a:rPr>
              <a:t>848</a:t>
            </a:r>
            <a:r>
              <a:rPr lang="en-GB" sz="1400" b="0" i="0" dirty="0">
                <a:solidFill>
                  <a:schemeClr val="accent1"/>
                </a:solidFill>
                <a:effectLst/>
                <a:latin typeface="Proxima Nova"/>
                <a:hlinkClick r:id="rId13"/>
              </a:rPr>
              <a:t>, 138378</a:t>
            </a:r>
            <a:endParaRPr lang="en-GB" sz="1400" b="0" i="0" dirty="0">
              <a:solidFill>
                <a:schemeClr val="accent1"/>
              </a:solidFill>
              <a:effectLst/>
              <a:latin typeface="Proxima Nova"/>
            </a:endParaRPr>
          </a:p>
          <a:p>
            <a:r>
              <a:rPr lang="en-GB" sz="1400" b="0" i="0" u="sng" dirty="0" err="1">
                <a:solidFill>
                  <a:srgbClr val="2574B9"/>
                </a:solidFill>
                <a:effectLst/>
                <a:latin typeface="sourcesans-regular"/>
              </a:rPr>
              <a:t>arxiv</a:t>
            </a:r>
            <a:r>
              <a:rPr lang="en-GB" sz="1400" b="0" i="0" u="sng" dirty="0">
                <a:solidFill>
                  <a:srgbClr val="2574B9"/>
                </a:solidFill>
                <a:effectLst/>
                <a:latin typeface="sourcesans-regular"/>
              </a:rPr>
              <a:t>: 2403.12520</a:t>
            </a:r>
          </a:p>
          <a:p>
            <a:r>
              <a:rPr lang="en-GB" sz="1400" b="0" i="0" u="sng" dirty="0">
                <a:solidFill>
                  <a:srgbClr val="2574B9"/>
                </a:solidFill>
                <a:effectLst/>
                <a:latin typeface="sourcesans-regular"/>
                <a:hlinkClick r:id="rId14"/>
              </a:rPr>
              <a:t>CERN-FASER-CONF-2024-00</a:t>
            </a:r>
            <a:r>
              <a:rPr lang="en-GB" sz="1400" b="0" i="0" u="sng" dirty="0">
                <a:solidFill>
                  <a:srgbClr val="2574B9"/>
                </a:solidFill>
                <a:effectLst/>
                <a:latin typeface="sourcesans-regular"/>
              </a:rPr>
              <a:t>1</a:t>
            </a:r>
            <a:endParaRPr lang="en-GB" sz="1400" b="0" i="0" dirty="0">
              <a:solidFill>
                <a:srgbClr val="555555"/>
              </a:solidFill>
              <a:effectLst/>
              <a:latin typeface="Proxima Nova"/>
            </a:endParaRPr>
          </a:p>
          <a:p>
            <a:endParaRPr lang="en-GB" b="0" i="0" dirty="0">
              <a:solidFill>
                <a:srgbClr val="555555"/>
              </a:solidFill>
              <a:effectLst/>
              <a:latin typeface="Proxima Nova"/>
            </a:endParaRPr>
          </a:p>
          <a:p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AA1B18-56B0-4904-96A1-158883A2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5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EB25D4-F15A-B941-A078-43BE9A27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-218690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FASER2 detector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2225F-567A-7B43-A45A-E4B9093C57F7}"/>
              </a:ext>
            </a:extLst>
          </p:cNvPr>
          <p:cNvSpPr txBox="1"/>
          <p:nvPr/>
        </p:nvSpPr>
        <p:spPr>
          <a:xfrm>
            <a:off x="85706" y="736655"/>
            <a:ext cx="10968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FASER2 scaled up version of </a:t>
            </a:r>
            <a:r>
              <a:rPr lang="en-US" b="1" dirty="0">
                <a:solidFill>
                  <a:srgbClr val="FF0000"/>
                </a:solidFill>
              </a:rPr>
              <a:t>FASER</a:t>
            </a:r>
            <a:r>
              <a:rPr lang="en-US" dirty="0"/>
              <a:t> experiment.</a:t>
            </a:r>
          </a:p>
          <a:p>
            <a:r>
              <a:rPr lang="en-US" dirty="0"/>
              <a:t>Designed to search for decaying </a:t>
            </a:r>
            <a:r>
              <a:rPr lang="en-US" b="1" dirty="0">
                <a:solidFill>
                  <a:srgbClr val="FF0000"/>
                </a:solidFill>
              </a:rPr>
              <a:t>BSM LLPs </a:t>
            </a:r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100x larger</a:t>
            </a:r>
            <a:r>
              <a:rPr lang="en-US" dirty="0"/>
              <a:t> transverse size to FASER, and 7x longer decay volume) and to measure charge/momentum of muons from </a:t>
            </a:r>
            <a:r>
              <a:rPr lang="en-US" b="1" dirty="0">
                <a:solidFill>
                  <a:srgbClr val="FF0000"/>
                </a:solidFill>
              </a:rPr>
              <a:t>neutrino interactions </a:t>
            </a:r>
            <a:r>
              <a:rPr lang="en-US" dirty="0"/>
              <a:t>in </a:t>
            </a:r>
            <a:r>
              <a:rPr lang="en-US" dirty="0" err="1"/>
              <a:t>FLArE</a:t>
            </a:r>
            <a:r>
              <a:rPr lang="en-US" dirty="0"/>
              <a:t> and FASERν2)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CH" dirty="0"/>
          </a:p>
          <a:p>
            <a:endParaRPr lang="en-CH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8014B99-D2B5-9A44-886E-7D37992C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logo5.jpg">
            <a:extLst>
              <a:ext uri="{FF2B5EF4-FFF2-40B4-BE49-F238E27FC236}">
                <a16:creationId xmlns:a16="http://schemas.microsoft.com/office/drawing/2014/main" id="{D8BD6F94-9DC0-4A4A-A533-87BD7E1E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26EDD-EBB9-2D4F-9346-1A3CD3A9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16E19C3-1729-FB46-8328-66B2BCF36AA6}" type="slidenum">
              <a:rPr lang="en-CH" smtClean="0"/>
              <a:t>14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F4847-98F7-3E43-96E6-27920D0B8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87" y="1719295"/>
            <a:ext cx="10030968" cy="2758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9FA9C2-2748-D740-89F6-207DE0FF6EA4}"/>
              </a:ext>
            </a:extLst>
          </p:cNvPr>
          <p:cNvSpPr txBox="1"/>
          <p:nvPr/>
        </p:nvSpPr>
        <p:spPr>
          <a:xfrm>
            <a:off x="276073" y="4440230"/>
            <a:ext cx="105873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Larger transverse size =&gt; need to use to different technologies than in FASER:</a:t>
            </a:r>
          </a:p>
          <a:p>
            <a:r>
              <a:rPr lang="en-CH" dirty="0"/>
              <a:t>Investigated different options for tracking detector technology and magnets.</a:t>
            </a:r>
          </a:p>
          <a:p>
            <a:r>
              <a:rPr lang="en-CH" dirty="0"/>
              <a:t>Baseline tracker – </a:t>
            </a:r>
            <a:r>
              <a:rPr lang="en-CH" b="1" dirty="0">
                <a:solidFill>
                  <a:srgbClr val="FF0000"/>
                </a:solidFill>
              </a:rPr>
              <a:t>SciFi tracker </a:t>
            </a:r>
            <a:r>
              <a:rPr lang="en-CH" dirty="0"/>
              <a:t>(maybe able to re-use LHCb modules removed in LS3 depending on timing).</a:t>
            </a:r>
          </a:p>
          <a:p>
            <a:r>
              <a:rPr lang="en-CH" dirty="0"/>
              <a:t>Two options for magnet:</a:t>
            </a:r>
          </a:p>
          <a:p>
            <a:pPr marL="285750" indent="-285750">
              <a:buFontTx/>
              <a:buChar char="-"/>
            </a:pPr>
            <a:r>
              <a:rPr lang="en-GB" dirty="0"/>
              <a:t>C</a:t>
            </a:r>
            <a:r>
              <a:rPr lang="en-CH" dirty="0"/>
              <a:t>ustom made </a:t>
            </a:r>
            <a:r>
              <a:rPr lang="en-CH" b="1" dirty="0">
                <a:solidFill>
                  <a:srgbClr val="FF0000"/>
                </a:solidFill>
              </a:rPr>
              <a:t>super-conducting dipole </a:t>
            </a:r>
            <a:r>
              <a:rPr lang="en-CH" dirty="0"/>
              <a:t>(2Tm bending power 1.7x1.7m</a:t>
            </a:r>
            <a:r>
              <a:rPr lang="en-CH" baseline="30000" dirty="0"/>
              <a:t>2</a:t>
            </a:r>
            <a:r>
              <a:rPr lang="en-CH" dirty="0"/>
              <a:t> square air-core apperture):</a:t>
            </a:r>
          </a:p>
          <a:p>
            <a:pPr marL="742950" lvl="1" indent="-285750">
              <a:buFontTx/>
              <a:buChar char="-"/>
            </a:pPr>
            <a:r>
              <a:rPr lang="en-CH" dirty="0"/>
              <a:t>Prelimiary quote from Toshiba: 4.1MCHF 3-4y lead-time</a:t>
            </a:r>
          </a:p>
          <a:p>
            <a:pPr marL="285750" indent="-285750">
              <a:buFontTx/>
              <a:buChar char="-"/>
            </a:pPr>
            <a:r>
              <a:rPr lang="en-CH" dirty="0"/>
              <a:t>4 </a:t>
            </a:r>
            <a:r>
              <a:rPr lang="en-CH"/>
              <a:t>off-the-shelf </a:t>
            </a:r>
            <a:r>
              <a:rPr lang="en-CH" b="1">
                <a:solidFill>
                  <a:srgbClr val="FF0000"/>
                </a:solidFill>
              </a:rPr>
              <a:t>crystal-puller </a:t>
            </a:r>
            <a:r>
              <a:rPr lang="en-CH" b="1" dirty="0">
                <a:solidFill>
                  <a:srgbClr val="FF0000"/>
                </a:solidFill>
              </a:rPr>
              <a:t>magnet </a:t>
            </a:r>
            <a:r>
              <a:rPr lang="en-CH" dirty="0"/>
              <a:t>units (2Tm (central) bending power 1.6m diameter air-core apperture):</a:t>
            </a:r>
          </a:p>
          <a:p>
            <a:pPr marL="742950" lvl="1" indent="-285750">
              <a:buFontTx/>
              <a:buChar char="-"/>
            </a:pPr>
            <a:r>
              <a:rPr lang="en-CH" dirty="0"/>
              <a:t>Prelimiary quote from Toshiba: 2.3MCHF 1-2y lead-time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4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EB25D4-F15A-B941-A078-43BE9A27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-218690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FASERν2 detector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2225F-567A-7B43-A45A-E4B9093C57F7}"/>
              </a:ext>
            </a:extLst>
          </p:cNvPr>
          <p:cNvSpPr txBox="1"/>
          <p:nvPr/>
        </p:nvSpPr>
        <p:spPr>
          <a:xfrm>
            <a:off x="85706" y="736655"/>
            <a:ext cx="710683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Emulsion</a:t>
            </a:r>
            <a:r>
              <a:rPr lang="en-US" dirty="0"/>
              <a:t> tungsten neutrino detector, scaled up version of </a:t>
            </a:r>
            <a:r>
              <a:rPr lang="en-US" b="1" dirty="0" err="1">
                <a:solidFill>
                  <a:srgbClr val="FF0000"/>
                </a:solidFill>
              </a:rPr>
              <a:t>FASERν</a:t>
            </a:r>
            <a:r>
              <a:rPr lang="en-US" dirty="0"/>
              <a:t>.</a:t>
            </a:r>
          </a:p>
          <a:p>
            <a:r>
              <a:rPr lang="en-US" dirty="0"/>
              <a:t>20tonne target mass: 	</a:t>
            </a:r>
          </a:p>
          <a:p>
            <a:pPr marL="285750" indent="-285750">
              <a:buFontTx/>
              <a:buChar char="-"/>
            </a:pPr>
            <a:r>
              <a:rPr lang="en-US" dirty="0"/>
              <a:t>80x20cm</a:t>
            </a:r>
            <a:r>
              <a:rPr lang="en-US" baseline="30000" dirty="0"/>
              <a:t>2</a:t>
            </a:r>
            <a:r>
              <a:rPr lang="en-US" dirty="0"/>
              <a:t> in transverse plane (64x25cm</a:t>
            </a:r>
            <a:r>
              <a:rPr lang="en-US" baseline="30000" dirty="0"/>
              <a:t>2</a:t>
            </a:r>
            <a:r>
              <a:rPr lang="en-US" dirty="0"/>
              <a:t> also under consideration)</a:t>
            </a:r>
          </a:p>
          <a:p>
            <a:pPr marL="285750" indent="-285750">
              <a:buFontTx/>
              <a:buChar char="-"/>
            </a:pPr>
            <a:r>
              <a:rPr lang="en-US" dirty="0"/>
              <a:t>8m long</a:t>
            </a:r>
          </a:p>
          <a:p>
            <a:pPr marL="285750" indent="-285750">
              <a:buFontTx/>
              <a:buChar char="-"/>
            </a:pPr>
            <a:r>
              <a:rPr lang="en-US" dirty="0"/>
              <a:t>3300x 2mm thick tungsten plates interleaved with emulsion film</a:t>
            </a:r>
          </a:p>
          <a:p>
            <a:r>
              <a:rPr lang="en-US" dirty="0"/>
              <a:t>Electronic detectors to allow to </a:t>
            </a:r>
            <a:r>
              <a:rPr lang="en-US" b="1" dirty="0">
                <a:solidFill>
                  <a:srgbClr val="FF0000"/>
                </a:solidFill>
              </a:rPr>
              <a:t>timestamp</a:t>
            </a:r>
            <a:r>
              <a:rPr lang="en-US" dirty="0"/>
              <a:t> events and connect muons from neutrino interactions with those reconstructed in the FASER2 spectrometer (for charge/momentum measurement).</a:t>
            </a:r>
          </a:p>
          <a:p>
            <a:r>
              <a:rPr lang="en-US" dirty="0"/>
              <a:t>Emulsion needs to be </a:t>
            </a:r>
            <a:r>
              <a:rPr lang="en-US" b="1" dirty="0">
                <a:solidFill>
                  <a:srgbClr val="FF0000"/>
                </a:solidFill>
              </a:rPr>
              <a:t>replaced</a:t>
            </a:r>
            <a:r>
              <a:rPr lang="en-US" dirty="0"/>
              <a:t> with track occupancy of O(10</a:t>
            </a:r>
            <a:r>
              <a:rPr lang="en-US" baseline="30000" dirty="0"/>
              <a:t>5</a:t>
            </a:r>
            <a:r>
              <a:rPr lang="en-US" dirty="0"/>
              <a:t>) tracks/cm</a:t>
            </a:r>
            <a:r>
              <a:rPr lang="en-US" baseline="30000" dirty="0"/>
              <a:t>2</a:t>
            </a:r>
            <a:r>
              <a:rPr lang="en-US" dirty="0"/>
              <a:t> (about 2months of HL-LHC running)</a:t>
            </a:r>
          </a:p>
          <a:p>
            <a:r>
              <a:rPr lang="en-US" dirty="0"/>
              <a:t>To save cost would like to improve this to have one set of emulsion per year: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reduce track multiplicity by factor of 3 with </a:t>
            </a:r>
            <a:r>
              <a:rPr lang="en-US" b="1" dirty="0">
                <a:solidFill>
                  <a:srgbClr val="FF0000"/>
                </a:solidFill>
              </a:rPr>
              <a:t>sweeper magnet</a:t>
            </a:r>
            <a:r>
              <a:rPr lang="en-US" dirty="0"/>
              <a:t>,</a:t>
            </a:r>
          </a:p>
          <a:p>
            <a:pPr marL="285750" indent="-285750">
              <a:buFontTx/>
              <a:buChar char="-"/>
            </a:pPr>
            <a:r>
              <a:rPr lang="en-US" dirty="0"/>
              <a:t>or </a:t>
            </a:r>
            <a:r>
              <a:rPr lang="en-US" b="1" dirty="0">
                <a:solidFill>
                  <a:srgbClr val="FF0000"/>
                </a:solidFill>
              </a:rPr>
              <a:t>improve tools </a:t>
            </a:r>
            <a:r>
              <a:rPr lang="en-US" dirty="0"/>
              <a:t>to allow analysis with higher occupancy</a:t>
            </a:r>
          </a:p>
          <a:p>
            <a:r>
              <a:rPr lang="en-US" dirty="0"/>
              <a:t>Under study…</a:t>
            </a:r>
          </a:p>
          <a:p>
            <a:r>
              <a:rPr lang="en-US" dirty="0"/>
              <a:t>Several </a:t>
            </a:r>
            <a:r>
              <a:rPr lang="en-US" dirty="0" err="1"/>
              <a:t>testbeam</a:t>
            </a:r>
            <a:r>
              <a:rPr lang="en-US" dirty="0"/>
              <a:t> studies and R&amp;D ongoing related to: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assembly</a:t>
            </a:r>
          </a:p>
          <a:p>
            <a:pPr marL="285750" indent="-285750">
              <a:buFontTx/>
              <a:buChar char="-"/>
            </a:pPr>
            <a:r>
              <a:rPr lang="en-US" dirty="0"/>
              <a:t>Emulsion film optimization (long term operation, higher track occupancy)</a:t>
            </a:r>
          </a:p>
          <a:p>
            <a:pPr marL="285750" indent="-285750">
              <a:buFontTx/>
              <a:buChar char="-"/>
            </a:pPr>
            <a:r>
              <a:rPr lang="en-US" dirty="0"/>
              <a:t>Analysis tools (re-reconstruct </a:t>
            </a:r>
            <a:r>
              <a:rPr lang="en-US" dirty="0" err="1"/>
              <a:t>FASERν</a:t>
            </a:r>
            <a:r>
              <a:rPr lang="en-US" dirty="0"/>
              <a:t> data skipping every-other-film to mimic 2mm thick tungsten)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CH" dirty="0"/>
          </a:p>
          <a:p>
            <a:endParaRPr lang="en-CH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8014B99-D2B5-9A44-886E-7D37992C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logo5.jpg">
            <a:extLst>
              <a:ext uri="{FF2B5EF4-FFF2-40B4-BE49-F238E27FC236}">
                <a16:creationId xmlns:a16="http://schemas.microsoft.com/office/drawing/2014/main" id="{D8BD6F94-9DC0-4A4A-A533-87BD7E1E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26EDD-EBB9-2D4F-9346-1A3CD3A9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27130"/>
            <a:ext cx="2743200" cy="365125"/>
          </a:xfrm>
        </p:spPr>
        <p:txBody>
          <a:bodyPr/>
          <a:lstStyle/>
          <a:p>
            <a:fld id="{A16E19C3-1729-FB46-8328-66B2BCF36AA6}" type="slidenum">
              <a:rPr lang="en-CH" smtClean="0"/>
              <a:t>15</a:t>
            </a:fld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1ED29-4D3E-954B-9624-6A3D28D0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857" y="926226"/>
            <a:ext cx="4822437" cy="366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43350-5444-054B-8692-86C486D06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392" y="4697571"/>
            <a:ext cx="5113608" cy="16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7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reenshot 2022-01-25 at 16.23.51.png" descr="Screenshot 2022-01-25 at 16.23.51.png">
            <a:extLst>
              <a:ext uri="{FF2B5EF4-FFF2-40B4-BE49-F238E27FC236}">
                <a16:creationId xmlns:a16="http://schemas.microsoft.com/office/drawing/2014/main" id="{FC7381F1-F5F2-484F-B6D9-A165FDC2F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" y="1385909"/>
            <a:ext cx="5435085" cy="41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EB25D4-F15A-B941-A078-43BE9A27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-218690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FORMOSA detector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2225F-567A-7B43-A45A-E4B9093C57F7}"/>
              </a:ext>
            </a:extLst>
          </p:cNvPr>
          <p:cNvSpPr txBox="1"/>
          <p:nvPr/>
        </p:nvSpPr>
        <p:spPr>
          <a:xfrm>
            <a:off x="85706" y="736655"/>
            <a:ext cx="10968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FORMOSA is a </a:t>
            </a:r>
            <a:r>
              <a:rPr lang="en-US" b="1" dirty="0">
                <a:solidFill>
                  <a:srgbClr val="FF0000"/>
                </a:solidFill>
              </a:rPr>
              <a:t>scintillator</a:t>
            </a:r>
            <a:r>
              <a:rPr lang="en-US" dirty="0"/>
              <a:t> based </a:t>
            </a:r>
            <a:r>
              <a:rPr lang="en-US" b="1" dirty="0">
                <a:solidFill>
                  <a:srgbClr val="FF0000"/>
                </a:solidFill>
              </a:rPr>
              <a:t>millicharged particle </a:t>
            </a:r>
            <a:r>
              <a:rPr lang="en-US" dirty="0"/>
              <a:t>detector (similar to the running </a:t>
            </a:r>
            <a:r>
              <a:rPr lang="en-US" b="1" dirty="0" err="1">
                <a:solidFill>
                  <a:srgbClr val="FF0000"/>
                </a:solidFill>
              </a:rPr>
              <a:t>miliQan</a:t>
            </a:r>
            <a:r>
              <a:rPr lang="en-US" dirty="0"/>
              <a:t> experiment).</a:t>
            </a:r>
          </a:p>
          <a:p>
            <a:r>
              <a:rPr lang="en-US" dirty="0"/>
              <a:t>Idea is to see low scintillation signal in multiple bars pointing at IP.</a:t>
            </a:r>
          </a:p>
          <a:p>
            <a:r>
              <a:rPr lang="en-US" dirty="0"/>
              <a:t>Baseline design: 20x20 array of scintillator bars (with surrounding scintillators to veto backgrounds)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CH" dirty="0"/>
          </a:p>
          <a:p>
            <a:endParaRPr lang="en-CH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8014B99-D2B5-9A44-886E-7D37992C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logo5.jpg">
            <a:extLst>
              <a:ext uri="{FF2B5EF4-FFF2-40B4-BE49-F238E27FC236}">
                <a16:creationId xmlns:a16="http://schemas.microsoft.com/office/drawing/2014/main" id="{D8BD6F94-9DC0-4A4A-A533-87BD7E1E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26EDD-EBB9-2D4F-9346-1A3CD3A9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0343"/>
            <a:ext cx="2743200" cy="365125"/>
          </a:xfrm>
        </p:spPr>
        <p:txBody>
          <a:bodyPr/>
          <a:lstStyle/>
          <a:p>
            <a:fld id="{A16E19C3-1729-FB46-8328-66B2BCF36AA6}" type="slidenum">
              <a:rPr lang="en-CH" smtClean="0"/>
              <a:t>16</a:t>
            </a:fld>
            <a:endParaRPr lang="en-C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ED49B-3C1C-6B48-97F4-B59C77A72A09}"/>
              </a:ext>
            </a:extLst>
          </p:cNvPr>
          <p:cNvSpPr txBox="1"/>
          <p:nvPr/>
        </p:nvSpPr>
        <p:spPr>
          <a:xfrm>
            <a:off x="5943601" y="1724780"/>
            <a:ext cx="6055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At start of 2024 a small </a:t>
            </a:r>
            <a:r>
              <a:rPr lang="en-CH" b="1" dirty="0">
                <a:solidFill>
                  <a:srgbClr val="FF0000"/>
                </a:solidFill>
              </a:rPr>
              <a:t>demonstrator detector </a:t>
            </a:r>
            <a:r>
              <a:rPr lang="en-CH" dirty="0"/>
              <a:t>was installed in TI12 (FASER location) to study the performance with a large rate of through going muons from t</a:t>
            </a:r>
            <a:r>
              <a:rPr lang="en-GB" dirty="0"/>
              <a:t>he</a:t>
            </a:r>
            <a:r>
              <a:rPr lang="en-CH" dirty="0"/>
              <a:t> IP. Using this demonstrator the DAQ concept for FORMOSA has been validated.</a:t>
            </a:r>
          </a:p>
        </p:txBody>
      </p:sp>
      <p:pic>
        <p:nvPicPr>
          <p:cNvPr id="11" name="DSC_0030-1.jpeg" descr="DSC_0030-1.jpeg">
            <a:extLst>
              <a:ext uri="{FF2B5EF4-FFF2-40B4-BE49-F238E27FC236}">
                <a16:creationId xmlns:a16="http://schemas.microsoft.com/office/drawing/2014/main" id="{089724D8-265B-E04D-A2C4-EBA10CEAE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462" y="2962572"/>
            <a:ext cx="4755251" cy="317016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FE096A-0BA7-DF4C-A587-3B298734F325}"/>
              </a:ext>
            </a:extLst>
          </p:cNvPr>
          <p:cNvCxnSpPr>
            <a:cxnSpLocks/>
          </p:cNvCxnSpPr>
          <p:nvPr/>
        </p:nvCxnSpPr>
        <p:spPr>
          <a:xfrm>
            <a:off x="6323486" y="3181448"/>
            <a:ext cx="2117987" cy="194811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F3C2B9-46B9-0444-ACC4-44A66EBBD114}"/>
              </a:ext>
            </a:extLst>
          </p:cNvPr>
          <p:cNvSpPr txBox="1"/>
          <p:nvPr/>
        </p:nvSpPr>
        <p:spPr>
          <a:xfrm>
            <a:off x="0" y="5532577"/>
            <a:ext cx="3978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Team studying updated design with central submodule of CeBr3 scintillator</a:t>
            </a:r>
          </a:p>
          <a:p>
            <a:r>
              <a:rPr lang="en-CH" b="1" dirty="0">
                <a:solidFill>
                  <a:srgbClr val="FF0000"/>
                </a:solidFill>
              </a:rPr>
              <a:t>~35 higher light yield</a:t>
            </a:r>
            <a:r>
              <a:rPr lang="en-CH" dirty="0"/>
              <a:t>, allows significant increase in sensitivity for low charges.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1E3D36-CF81-A340-A1CE-C0DC4A2BC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835" y="4383037"/>
            <a:ext cx="3365804" cy="240414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AA4BE7-60A6-814C-BBAC-AFAEDD2F82E8}"/>
              </a:ext>
            </a:extLst>
          </p:cNvPr>
          <p:cNvCxnSpPr>
            <a:cxnSpLocks/>
          </p:cNvCxnSpPr>
          <p:nvPr/>
        </p:nvCxnSpPr>
        <p:spPr>
          <a:xfrm>
            <a:off x="3534937" y="5731727"/>
            <a:ext cx="1828800" cy="4636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157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ack rectangular object with green doors&#10;&#10;Description automatically generated with medium confidence">
            <a:extLst>
              <a:ext uri="{FF2B5EF4-FFF2-40B4-BE49-F238E27FC236}">
                <a16:creationId xmlns:a16="http://schemas.microsoft.com/office/drawing/2014/main" id="{26178A1F-0661-2A65-9837-3042BB702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8023"/>
            <a:ext cx="6115012" cy="33114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DC93F-39D3-CEA5-FDBC-0CE6D6F3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17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5D37F6-CEE4-9368-52FD-92A8ABA278AE}"/>
              </a:ext>
            </a:extLst>
          </p:cNvPr>
          <p:cNvSpPr txBox="1">
            <a:spLocks/>
          </p:cNvSpPr>
          <p:nvPr/>
        </p:nvSpPr>
        <p:spPr>
          <a:xfrm>
            <a:off x="1905000" y="-2186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solidFill>
                  <a:srgbClr val="002060"/>
                </a:solidFill>
              </a:rPr>
              <a:t>FLArE</a:t>
            </a:r>
            <a:r>
              <a:rPr lang="en-CH" b="1">
                <a:solidFill>
                  <a:srgbClr val="002060"/>
                </a:solidFill>
              </a:rPr>
              <a:t> detector overview</a:t>
            </a:r>
            <a:endParaRPr lang="en-CH" b="1" dirty="0">
              <a:solidFill>
                <a:srgbClr val="00206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61C0D37-C432-090C-0BB9-752D51E75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logo5.jpg">
            <a:extLst>
              <a:ext uri="{FF2B5EF4-FFF2-40B4-BE49-F238E27FC236}">
                <a16:creationId xmlns:a16="http://schemas.microsoft.com/office/drawing/2014/main" id="{19FB8EE4-7E1B-0976-A36E-E63BBB20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1C9739-5348-07BB-034A-33DDED15DDEE}"/>
              </a:ext>
            </a:extLst>
          </p:cNvPr>
          <p:cNvSpPr txBox="1"/>
          <p:nvPr/>
        </p:nvSpPr>
        <p:spPr>
          <a:xfrm>
            <a:off x="123806" y="729665"/>
            <a:ext cx="10968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Liquid Argon TPC</a:t>
            </a:r>
          </a:p>
          <a:p>
            <a:r>
              <a:rPr lang="en-US" dirty="0"/>
              <a:t>Builds on investment in liquid noble gas detectors</a:t>
            </a:r>
          </a:p>
          <a:p>
            <a:r>
              <a:rPr lang="en-US" dirty="0"/>
              <a:t>Fiducial (active) mass </a:t>
            </a:r>
            <a:r>
              <a:rPr lang="en-US" b="1" dirty="0">
                <a:solidFill>
                  <a:srgbClr val="FF0000"/>
                </a:solidFill>
              </a:rPr>
              <a:t>10 (30) tons</a:t>
            </a:r>
          </a:p>
          <a:p>
            <a:r>
              <a:rPr lang="en-US" dirty="0"/>
              <a:t>Single-wall 8.8 x 2.0 x 2.4 m foam-insulated cryostat</a:t>
            </a:r>
          </a:p>
          <a:p>
            <a:r>
              <a:rPr lang="en-US" dirty="0"/>
              <a:t>7x3 modules, for space charge, scintillator light (trigger)</a:t>
            </a:r>
          </a:p>
          <a:p>
            <a:r>
              <a:rPr lang="en-US" dirty="0"/>
              <a:t>Anode charge readout pixelated ~5mm size</a:t>
            </a:r>
          </a:p>
          <a:p>
            <a:endParaRPr lang="en-US" dirty="0"/>
          </a:p>
          <a:p>
            <a:r>
              <a:rPr lang="en-US" dirty="0"/>
              <a:t>Alternative readout 3D optical TPC (ARIADNE)</a:t>
            </a:r>
          </a:p>
          <a:p>
            <a:r>
              <a:rPr lang="en-US" dirty="0" err="1"/>
              <a:t>TimePix</a:t>
            </a:r>
            <a:r>
              <a:rPr lang="en-US" dirty="0"/>
              <a:t> detects wavelength-shifted secondary scintillation light</a:t>
            </a:r>
          </a:p>
          <a:p>
            <a:r>
              <a:rPr lang="en-US" dirty="0" err="1"/>
              <a:t>THick</a:t>
            </a:r>
            <a:r>
              <a:rPr lang="en-US" dirty="0"/>
              <a:t> Gaseous Electron Multiplier in gas phase of a dual-phase </a:t>
            </a:r>
            <a:r>
              <a:rPr lang="en-US" dirty="0" err="1"/>
              <a:t>LArTPC</a:t>
            </a:r>
            <a:endParaRPr lang="en-CH" dirty="0"/>
          </a:p>
        </p:txBody>
      </p:sp>
      <p:pic>
        <p:nvPicPr>
          <p:cNvPr id="14" name="Picture 13" descr="A blueprint of a factory&#10;&#10;Description automatically generated">
            <a:extLst>
              <a:ext uri="{FF2B5EF4-FFF2-40B4-BE49-F238E27FC236}">
                <a16:creationId xmlns:a16="http://schemas.microsoft.com/office/drawing/2014/main" id="{7704FE0A-4D60-97FD-891A-E7F680C54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15" y="4427298"/>
            <a:ext cx="4038805" cy="20215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AD36B1-5770-58AA-20D4-0B6C2A6812D4}"/>
              </a:ext>
            </a:extLst>
          </p:cNvPr>
          <p:cNvSpPr txBox="1"/>
          <p:nvPr/>
        </p:nvSpPr>
        <p:spPr>
          <a:xfrm>
            <a:off x="6237515" y="3873108"/>
            <a:ext cx="6211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Horizontal “filing cabinet” installation</a:t>
            </a:r>
          </a:p>
          <a:p>
            <a:r>
              <a:rPr lang="en-US" dirty="0"/>
              <a:t>Cryogenic plant downstream of all detectors</a:t>
            </a:r>
            <a:br>
              <a:rPr lang="en-US" dirty="0"/>
            </a:br>
            <a:r>
              <a:rPr lang="en-US" dirty="0"/>
              <a:t>(noise/vibration)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014C9F-19D5-61AA-3A2C-588C1D11B11E}"/>
              </a:ext>
            </a:extLst>
          </p:cNvPr>
          <p:cNvSpPr txBox="1"/>
          <p:nvPr/>
        </p:nvSpPr>
        <p:spPr>
          <a:xfrm>
            <a:off x="6096000" y="4957436"/>
            <a:ext cx="53367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Hadron calorimeter/muon spectrometer downstream</a:t>
            </a:r>
            <a:br>
              <a:rPr lang="en-US" dirty="0"/>
            </a:br>
            <a:r>
              <a:rPr lang="en-US" dirty="0"/>
              <a:t>for low </a:t>
            </a:r>
            <a:r>
              <a:rPr lang="en-US" dirty="0" err="1"/>
              <a:t>mmtm</a:t>
            </a:r>
            <a:r>
              <a:rPr lang="en-US" dirty="0"/>
              <a:t> </a:t>
            </a:r>
          </a:p>
          <a:p>
            <a:r>
              <a:rPr lang="en-US" dirty="0"/>
              <a:t>Magnetized iron plates interleaved with scintillator modules</a:t>
            </a:r>
          </a:p>
          <a:p>
            <a:r>
              <a:rPr lang="en-US" dirty="0"/>
              <a:t>FASER2 provides the spectrometer for high </a:t>
            </a:r>
            <a:r>
              <a:rPr lang="en-US" dirty="0" err="1"/>
              <a:t>mmtm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ctrTitle"/>
          </p:nvPr>
        </p:nvSpPr>
        <p:spPr>
          <a:xfrm>
            <a:off x="1453703" y="0"/>
            <a:ext cx="933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de" sz="3333" b="1" dirty="0">
                <a:solidFill>
                  <a:srgbClr val="009FDF"/>
                </a:solidFill>
                <a:latin typeface="Gill Sans"/>
                <a:ea typeface="Gill Sans"/>
                <a:cs typeface="Gill Sans"/>
                <a:sym typeface="Gill Sans"/>
              </a:rPr>
              <a:t>FPF Documentation</a:t>
            </a:r>
            <a:endParaRPr sz="3333" b="1" dirty="0">
              <a:solidFill>
                <a:srgbClr val="009FD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20" name="Google Shape;220;p33"/>
          <p:cNvCxnSpPr/>
          <p:nvPr/>
        </p:nvCxnSpPr>
        <p:spPr>
          <a:xfrm>
            <a:off x="1716459" y="698500"/>
            <a:ext cx="8860000" cy="0"/>
          </a:xfrm>
          <a:prstGeom prst="straightConnector1">
            <a:avLst/>
          </a:prstGeom>
          <a:noFill/>
          <a:ln w="38100" cap="flat" cmpd="sng">
            <a:solidFill>
              <a:srgbClr val="F18F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0523" y="977400"/>
            <a:ext cx="2229536" cy="1827501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2663" y="3225801"/>
            <a:ext cx="1781619" cy="1827500"/>
          </a:xfrm>
          <a:prstGeom prst="rect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7620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3" name="Google Shape;22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4959" y="3432467"/>
            <a:ext cx="1781635" cy="2044813"/>
          </a:xfrm>
          <a:prstGeom prst="rect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7620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4" name="Google Shape;224;p33"/>
          <p:cNvSpPr txBox="1">
            <a:spLocks noGrp="1"/>
          </p:cNvSpPr>
          <p:nvPr>
            <p:ph type="sldNum" idx="12"/>
          </p:nvPr>
        </p:nvSpPr>
        <p:spPr>
          <a:xfrm>
            <a:off x="10416443" y="6493397"/>
            <a:ext cx="480000" cy="4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de"/>
              <a:pPr/>
              <a:t>18</a:t>
            </a:fld>
            <a:endParaRPr/>
          </a:p>
        </p:txBody>
      </p:sp>
      <p:sp>
        <p:nvSpPr>
          <p:cNvPr id="225" name="Google Shape;225;p33"/>
          <p:cNvSpPr txBox="1"/>
          <p:nvPr/>
        </p:nvSpPr>
        <p:spPr>
          <a:xfrm>
            <a:off x="1296459" y="977400"/>
            <a:ext cx="5235200" cy="6113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 i="1">
                <a:solidFill>
                  <a:srgbClr val="000000"/>
                </a:solidFill>
              </a:rPr>
              <a:t>FPF workshop series:</a:t>
            </a:r>
            <a:r>
              <a:rPr lang="de" sz="1733" b="1" i="1"/>
              <a:t> </a:t>
            </a:r>
            <a:br>
              <a:rPr lang="de" sz="1733" b="1" i="1"/>
            </a:br>
            <a:r>
              <a:rPr lang="de" sz="1733" u="sng">
                <a:solidFill>
                  <a:srgbClr val="009FD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FPF1</a:t>
            </a:r>
            <a:r>
              <a:rPr lang="de" sz="1733">
                <a:solidFill>
                  <a:srgbClr val="000000"/>
                </a:solidFill>
              </a:rPr>
              <a:t>,</a:t>
            </a:r>
            <a:r>
              <a:rPr lang="de" sz="1733">
                <a:solidFill>
                  <a:srgbClr val="009FDF"/>
                </a:solidFill>
              </a:rPr>
              <a:t> </a:t>
            </a:r>
            <a:r>
              <a:rPr lang="de" sz="1733" u="sng">
                <a:solidFill>
                  <a:srgbClr val="009FD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FPF2</a:t>
            </a:r>
            <a:r>
              <a:rPr lang="de" sz="1733">
                <a:solidFill>
                  <a:srgbClr val="000000"/>
                </a:solidFill>
              </a:rPr>
              <a:t>,</a:t>
            </a:r>
            <a:r>
              <a:rPr lang="de" sz="1733">
                <a:solidFill>
                  <a:srgbClr val="009FDF"/>
                </a:solidFill>
              </a:rPr>
              <a:t> </a:t>
            </a:r>
            <a:r>
              <a:rPr lang="de" sz="1733" u="sng">
                <a:solidFill>
                  <a:srgbClr val="009FD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FPF3</a:t>
            </a:r>
            <a:r>
              <a:rPr lang="de" sz="1733">
                <a:solidFill>
                  <a:srgbClr val="000000"/>
                </a:solidFill>
              </a:rPr>
              <a:t>,</a:t>
            </a:r>
            <a:r>
              <a:rPr lang="de" sz="1733">
                <a:solidFill>
                  <a:srgbClr val="009FDF"/>
                </a:solidFill>
              </a:rPr>
              <a:t> </a:t>
            </a:r>
            <a:r>
              <a:rPr lang="de" sz="1733" u="sng">
                <a:solidFill>
                  <a:srgbClr val="009FD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FPF4</a:t>
            </a:r>
            <a:r>
              <a:rPr lang="de" sz="1733">
                <a:solidFill>
                  <a:schemeClr val="dk1"/>
                </a:solidFill>
              </a:rPr>
              <a:t>, </a:t>
            </a:r>
            <a:r>
              <a:rPr lang="de" sz="1733" u="sng">
                <a:solidFill>
                  <a:srgbClr val="009FD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FPF5</a:t>
            </a:r>
            <a:r>
              <a:rPr lang="de" sz="1733">
                <a:solidFill>
                  <a:schemeClr val="dk1"/>
                </a:solidFill>
              </a:rPr>
              <a:t>,</a:t>
            </a:r>
            <a:r>
              <a:rPr lang="de" sz="1733">
                <a:solidFill>
                  <a:srgbClr val="009FDF"/>
                </a:solidFill>
              </a:rPr>
              <a:t> </a:t>
            </a:r>
            <a:br>
              <a:rPr lang="de" sz="1733">
                <a:solidFill>
                  <a:srgbClr val="009FDF"/>
                </a:solidFill>
              </a:rPr>
            </a:br>
            <a:r>
              <a:rPr lang="de" sz="1733" u="sng">
                <a:solidFill>
                  <a:srgbClr val="009FD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FPF6</a:t>
            </a:r>
            <a:r>
              <a:rPr lang="de" sz="1733">
                <a:solidFill>
                  <a:schemeClr val="dk1"/>
                </a:solidFill>
              </a:rPr>
              <a:t>,</a:t>
            </a:r>
            <a:r>
              <a:rPr lang="de" sz="1733">
                <a:solidFill>
                  <a:srgbClr val="009FDF"/>
                </a:solidFill>
              </a:rPr>
              <a:t> </a:t>
            </a:r>
            <a:r>
              <a:rPr lang="de" sz="1733" u="sng">
                <a:solidFill>
                  <a:srgbClr val="009FD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FPF7</a:t>
            </a:r>
            <a:r>
              <a:rPr lang="de" sz="1733"/>
              <a:t>, </a:t>
            </a:r>
            <a:r>
              <a:rPr lang="de" sz="1733" u="sng">
                <a:solidFill>
                  <a:srgbClr val="009FD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 Theory Day</a:t>
            </a:r>
            <a:br>
              <a:rPr lang="de" sz="1733">
                <a:solidFill>
                  <a:srgbClr val="009FDF"/>
                </a:solidFill>
              </a:rPr>
            </a:br>
            <a:br>
              <a:rPr lang="de" sz="1733">
                <a:solidFill>
                  <a:srgbClr val="009FDF"/>
                </a:solidFill>
              </a:rPr>
            </a:br>
            <a:r>
              <a:rPr lang="de" sz="1733" b="1" i="1">
                <a:solidFill>
                  <a:srgbClr val="000000"/>
                </a:solidFill>
              </a:rPr>
              <a:t>FPF Paper:</a:t>
            </a:r>
            <a:r>
              <a:rPr lang="de" sz="1733">
                <a:solidFill>
                  <a:srgbClr val="000000"/>
                </a:solidFill>
              </a:rPr>
              <a:t> </a:t>
            </a:r>
            <a:br>
              <a:rPr lang="de" sz="1733">
                <a:solidFill>
                  <a:srgbClr val="000000"/>
                </a:solidFill>
              </a:rPr>
            </a:br>
            <a:r>
              <a:rPr lang="de" sz="1733" u="sng">
                <a:solidFill>
                  <a:srgbClr val="009FD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2109.10905</a:t>
            </a:r>
            <a:br>
              <a:rPr lang="de" sz="1733">
                <a:solidFill>
                  <a:srgbClr val="009FDF"/>
                </a:solidFill>
              </a:rPr>
            </a:br>
            <a:r>
              <a:rPr lang="de" sz="1733">
                <a:solidFill>
                  <a:srgbClr val="000000"/>
                </a:solidFill>
              </a:rPr>
              <a:t>~75 pages, ~80 authors</a:t>
            </a:r>
            <a:br>
              <a:rPr lang="de" sz="1733">
                <a:solidFill>
                  <a:srgbClr val="009FDF"/>
                </a:solidFill>
              </a:rPr>
            </a:br>
            <a:br>
              <a:rPr lang="de" sz="1733">
                <a:solidFill>
                  <a:srgbClr val="009FDF"/>
                </a:solidFill>
              </a:rPr>
            </a:br>
            <a:r>
              <a:rPr lang="de" sz="1733" b="1" i="1">
                <a:solidFill>
                  <a:srgbClr val="000000"/>
                </a:solidFill>
              </a:rPr>
              <a:t>Snowmass Whitepaper:</a:t>
            </a:r>
            <a:br>
              <a:rPr lang="de" sz="1733" b="1" i="1">
                <a:solidFill>
                  <a:srgbClr val="000000"/>
                </a:solidFill>
              </a:rPr>
            </a:br>
            <a:r>
              <a:rPr lang="de" sz="1733" u="sng">
                <a:solidFill>
                  <a:srgbClr val="009FDF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2203.05090</a:t>
            </a:r>
            <a:endParaRPr sz="1733" u="sng">
              <a:solidFill>
                <a:srgbClr val="009FDF"/>
              </a:solidFill>
            </a:endParaRPr>
          </a:p>
          <a:p>
            <a:pPr algn="ctr"/>
            <a:r>
              <a:rPr lang="de" sz="1733">
                <a:solidFill>
                  <a:srgbClr val="000000"/>
                </a:solidFill>
              </a:rPr>
              <a:t>~450 pages, ~2</a:t>
            </a:r>
            <a:r>
              <a:rPr lang="de" sz="1733"/>
              <a:t>5</a:t>
            </a:r>
            <a:r>
              <a:rPr lang="de" sz="1733">
                <a:solidFill>
                  <a:srgbClr val="000000"/>
                </a:solidFill>
              </a:rPr>
              <a:t>0 authors</a:t>
            </a:r>
            <a:br>
              <a:rPr lang="de" sz="1733">
                <a:solidFill>
                  <a:srgbClr val="000000"/>
                </a:solidFill>
              </a:rPr>
            </a:br>
            <a:br>
              <a:rPr lang="de" sz="1733">
                <a:solidFill>
                  <a:srgbClr val="000000"/>
                </a:solidFill>
              </a:rPr>
            </a:br>
            <a:r>
              <a:rPr lang="de" sz="1733" b="1" i="1"/>
              <a:t>Recent </a:t>
            </a:r>
            <a:r>
              <a:rPr lang="de" sz="1733" b="1" i="1">
                <a:solidFill>
                  <a:srgbClr val="000000"/>
                </a:solidFill>
              </a:rPr>
              <a:t>Summary: </a:t>
            </a:r>
            <a:br>
              <a:rPr lang="de" sz="1733" b="1" i="1">
                <a:solidFill>
                  <a:srgbClr val="000000"/>
                </a:solidFill>
              </a:rPr>
            </a:br>
            <a:r>
              <a:rPr lang="de" sz="1733" u="sng">
                <a:solidFill>
                  <a:srgbClr val="009FDF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 Update</a:t>
            </a:r>
            <a:r>
              <a:rPr lang="de" sz="1733">
                <a:solidFill>
                  <a:srgbClr val="000000"/>
                </a:solidFill>
              </a:rPr>
              <a:t> </a:t>
            </a:r>
            <a:br>
              <a:rPr lang="de" sz="1733">
                <a:solidFill>
                  <a:srgbClr val="000000"/>
                </a:solidFill>
              </a:rPr>
            </a:br>
            <a:br>
              <a:rPr lang="de" sz="1733">
                <a:solidFill>
                  <a:srgbClr val="000000"/>
                </a:solidFill>
              </a:rPr>
            </a:br>
            <a:r>
              <a:rPr lang="de" sz="1733" b="1" i="1">
                <a:solidFill>
                  <a:srgbClr val="000000"/>
                </a:solidFill>
              </a:rPr>
              <a:t>Techn</a:t>
            </a:r>
            <a:r>
              <a:rPr lang="de" sz="1733" b="1" i="1"/>
              <a:t>ical Documents:</a:t>
            </a:r>
            <a:br>
              <a:rPr lang="de" sz="1733"/>
            </a:br>
            <a:r>
              <a:rPr lang="de" sz="1733" u="sng">
                <a:solidFill>
                  <a:srgbClr val="009FDF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Facility Technical Study</a:t>
            </a:r>
            <a:br>
              <a:rPr lang="de" sz="1733">
                <a:solidFill>
                  <a:srgbClr val="009FDF"/>
                </a:solidFill>
              </a:rPr>
            </a:br>
            <a:r>
              <a:rPr lang="de" sz="1733" u="sng">
                <a:solidFill>
                  <a:srgbClr val="009FDF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Muon Flux Study</a:t>
            </a:r>
            <a:r>
              <a:rPr lang="de" sz="1733">
                <a:solidFill>
                  <a:srgbClr val="009FDF"/>
                </a:solidFill>
              </a:rPr>
              <a:t> </a:t>
            </a:r>
            <a:br>
              <a:rPr lang="de" sz="1733">
                <a:solidFill>
                  <a:srgbClr val="009FDF"/>
                </a:solidFill>
              </a:rPr>
            </a:br>
            <a:r>
              <a:rPr lang="de" sz="1733" u="sng">
                <a:solidFill>
                  <a:srgbClr val="009FDF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Vibration Study</a:t>
            </a:r>
            <a:r>
              <a:rPr lang="de" sz="1733">
                <a:solidFill>
                  <a:srgbClr val="009FDF"/>
                </a:solidFill>
              </a:rPr>
              <a:t> </a:t>
            </a:r>
            <a:endParaRPr sz="1733">
              <a:solidFill>
                <a:srgbClr val="009FDF"/>
              </a:solidFill>
            </a:endParaRPr>
          </a:p>
          <a:p>
            <a:pPr algn="ctr"/>
            <a:r>
              <a:rPr lang="de" sz="1733" u="sng">
                <a:solidFill>
                  <a:srgbClr val="009FDF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Geotechnical Report</a:t>
            </a:r>
            <a:r>
              <a:rPr lang="de" sz="1733">
                <a:solidFill>
                  <a:srgbClr val="009FDF"/>
                </a:solidFill>
              </a:rPr>
              <a:t> </a:t>
            </a:r>
            <a:endParaRPr sz="1733">
              <a:solidFill>
                <a:srgbClr val="009FDF"/>
              </a:solidFill>
            </a:endParaRPr>
          </a:p>
          <a:p>
            <a:pPr algn="ctr"/>
            <a:br>
              <a:rPr lang="de" sz="1733">
                <a:solidFill>
                  <a:srgbClr val="009FDF"/>
                </a:solidFill>
              </a:rPr>
            </a:br>
            <a:endParaRPr sz="1733">
              <a:solidFill>
                <a:srgbClr val="009FDF"/>
              </a:solidFill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260892" y="1725349"/>
            <a:ext cx="2470475" cy="12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038932" y="4635499"/>
            <a:ext cx="1333800" cy="1748367"/>
          </a:xfrm>
          <a:prstGeom prst="rect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257175" dist="857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8" name="Google Shape;228;p3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372741" y="4799527"/>
            <a:ext cx="2046079" cy="1748368"/>
          </a:xfrm>
          <a:prstGeom prst="rect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14300" dir="444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335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474FF-2F85-84AD-1BB3-B660D0A2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EDBA1-40C6-8CA4-28CB-4BF186B3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23" y="393927"/>
            <a:ext cx="10317480" cy="580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7E3AF7-FF8A-1ED1-32C1-3050F87E1736}"/>
              </a:ext>
            </a:extLst>
          </p:cNvPr>
          <p:cNvSpPr txBox="1"/>
          <p:nvPr/>
        </p:nvSpPr>
        <p:spPr>
          <a:xfrm>
            <a:off x="4062549" y="1136468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ANUBIS</a:t>
            </a:r>
          </a:p>
          <a:p>
            <a:r>
              <a:rPr lang="en-US" dirty="0"/>
              <a:t>MATHUSLA</a:t>
            </a:r>
          </a:p>
          <a:p>
            <a:r>
              <a:rPr lang="en-US" dirty="0"/>
              <a:t>CODEX-b</a:t>
            </a:r>
          </a:p>
        </p:txBody>
      </p:sp>
    </p:spTree>
    <p:extLst>
      <p:ext uri="{BB962C8B-B14F-4D97-AF65-F5344CB8AC3E}">
        <p14:creationId xmlns:p14="http://schemas.microsoft.com/office/powerpoint/2010/main" val="274079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3238-9A80-5848-BA40-8FF1BB22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736" y="-35746"/>
            <a:ext cx="10515600" cy="1325563"/>
          </a:xfrm>
        </p:spPr>
        <p:txBody>
          <a:bodyPr/>
          <a:lstStyle/>
          <a:p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Physics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52045-C3FE-2440-A63D-CEF76E76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EC5F-E574-7A45-83C5-B024448B2CFA}" type="slidenum">
              <a:rPr lang="en-CH" smtClean="0"/>
              <a:t>2</a:t>
            </a:fld>
            <a:endParaRPr lang="en-CH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8AA658-A476-464A-8DCE-72A379EE3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2"/>
            <a:ext cx="1848736" cy="5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logo5.jpg">
            <a:extLst>
              <a:ext uri="{FF2B5EF4-FFF2-40B4-BE49-F238E27FC236}">
                <a16:creationId xmlns:a16="http://schemas.microsoft.com/office/drawing/2014/main" id="{02E39B52-1DE9-264D-9AFF-513B4E81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F43CE1-8B71-C243-BE9E-0E3451CAB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075041"/>
            <a:ext cx="11762308" cy="5633357"/>
          </a:xfrm>
        </p:spPr>
        <p:txBody>
          <a:bodyPr>
            <a:normAutofit/>
          </a:bodyPr>
          <a:lstStyle/>
          <a:p>
            <a:r>
              <a:rPr lang="en-GB" dirty="0"/>
              <a:t>T</a:t>
            </a:r>
            <a:r>
              <a:rPr lang="en-CH" dirty="0"/>
              <a:t>he </a:t>
            </a:r>
            <a:r>
              <a:rPr lang="en-CH" b="1" dirty="0">
                <a:solidFill>
                  <a:srgbClr val="FF0000"/>
                </a:solidFill>
              </a:rPr>
              <a:t>F</a:t>
            </a:r>
            <a:r>
              <a:rPr lang="en-GB" b="1" dirty="0" err="1">
                <a:solidFill>
                  <a:srgbClr val="FF0000"/>
                </a:solidFill>
              </a:rPr>
              <a:t>orward</a:t>
            </a:r>
            <a:r>
              <a:rPr lang="en-GB" b="1" dirty="0">
                <a:solidFill>
                  <a:srgbClr val="FF0000"/>
                </a:solidFill>
              </a:rPr>
              <a:t> Physics </a:t>
            </a:r>
            <a:r>
              <a:rPr lang="en-CH" b="1" dirty="0">
                <a:solidFill>
                  <a:srgbClr val="FF0000"/>
                </a:solidFill>
              </a:rPr>
              <a:t>F</a:t>
            </a:r>
            <a:r>
              <a:rPr lang="en-GB" b="1" dirty="0" err="1">
                <a:solidFill>
                  <a:srgbClr val="FF0000"/>
                </a:solidFill>
              </a:rPr>
              <a:t>acility</a:t>
            </a:r>
            <a:r>
              <a:rPr lang="en-CH" b="1" dirty="0">
                <a:solidFill>
                  <a:srgbClr val="FF0000"/>
                </a:solidFill>
              </a:rPr>
              <a:t> </a:t>
            </a:r>
            <a:r>
              <a:rPr lang="en-CH" dirty="0"/>
              <a:t>has a rich and </a:t>
            </a:r>
            <a:r>
              <a:rPr lang="en-CH" b="1" dirty="0">
                <a:solidFill>
                  <a:srgbClr val="FF0000"/>
                </a:solidFill>
              </a:rPr>
              <a:t>broad </a:t>
            </a:r>
            <a:r>
              <a:rPr lang="en-CH" dirty="0"/>
              <a:t>physics programme</a:t>
            </a:r>
          </a:p>
          <a:p>
            <a:r>
              <a:rPr lang="en-CH" dirty="0"/>
              <a:t>Three main physics motivations</a:t>
            </a:r>
          </a:p>
          <a:p>
            <a:pPr lvl="1"/>
            <a:r>
              <a:rPr lang="en-CH" dirty="0">
                <a:solidFill>
                  <a:schemeClr val="accent6">
                    <a:lumMod val="75000"/>
                  </a:schemeClr>
                </a:solidFill>
              </a:rPr>
              <a:t>Beyond Standard Model (BSM) “dark sector” searches</a:t>
            </a:r>
          </a:p>
          <a:p>
            <a:pPr lvl="1"/>
            <a:r>
              <a:rPr lang="en-CH" dirty="0">
                <a:solidFill>
                  <a:srgbClr val="7030A0"/>
                </a:solidFill>
              </a:rPr>
              <a:t>Neutrino physics</a:t>
            </a:r>
          </a:p>
          <a:p>
            <a:pPr lvl="1"/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QCD physics</a:t>
            </a:r>
          </a:p>
          <a:p>
            <a:pPr lvl="1"/>
            <a:endParaRPr lang="en-CH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CH" dirty="0">
                <a:solidFill>
                  <a:srgbClr val="C00000"/>
                </a:solidFill>
              </a:rPr>
              <a:t>In order to fully benefit from the increase in luminosity from the HL-LHC, the FPF will allow: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Longer detectors to increase target/decay volume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Wider detectors to increase sensitivity to heavy flavour produced particles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Space for new detectors with complementary physics capabilities</a:t>
            </a:r>
            <a:endParaRPr lang="en-CH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DC3ACE-3DBA-CF4E-AA04-2E41971F06EC}"/>
              </a:ext>
            </a:extLst>
          </p:cNvPr>
          <p:cNvSpPr/>
          <p:nvPr/>
        </p:nvSpPr>
        <p:spPr>
          <a:xfrm>
            <a:off x="310243" y="3557239"/>
            <a:ext cx="11426938" cy="220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99A165-E81A-8C19-4E81-17456FDAC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379" y="2654126"/>
            <a:ext cx="7244951" cy="40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61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1D795-424D-CEE6-7B51-B7850C22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604F0-CDD3-7D49-58EB-914878B3C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6A0C2-6427-7A67-D9FA-4E598420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3DC8E-BEDD-B816-00F3-2890977DA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83" y="237172"/>
            <a:ext cx="10800806" cy="60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42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BF052-6401-6929-FC05-15C62BE1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8F6AC-6AB8-01C1-00AC-5D431A28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" y="393926"/>
            <a:ext cx="10304417" cy="57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2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5B65-BCA2-489F-A784-2FE100F1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566" y="59201"/>
            <a:ext cx="10515600" cy="956833"/>
          </a:xfrm>
        </p:spPr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41CA-692B-43F4-8D4F-16AB5409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22</a:t>
            </a:fld>
            <a:endParaRPr lang="en-GB"/>
          </a:p>
        </p:txBody>
      </p:sp>
      <p:pic>
        <p:nvPicPr>
          <p:cNvPr id="5" name="Content Placeholder 5" descr="A diagram of a multicolored electrical system&#10;&#10;Description automatically generated">
            <a:extLst>
              <a:ext uri="{FF2B5EF4-FFF2-40B4-BE49-F238E27FC236}">
                <a16:creationId xmlns:a16="http://schemas.microsoft.com/office/drawing/2014/main" id="{77A89FFC-9AE0-4AB5-8FF2-589713E1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459" y="4173092"/>
            <a:ext cx="6074593" cy="21832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818F5C-7294-4AD4-A2BC-9A58EAFC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91" y="77693"/>
            <a:ext cx="4123909" cy="1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3CF74652-2ACC-4437-B08A-76554F11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82" y="39352"/>
            <a:ext cx="1338404" cy="134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4C4CB-DE6C-439F-A3C1-50F92A05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566" y="1050739"/>
            <a:ext cx="10515600" cy="4351338"/>
          </a:xfrm>
        </p:spPr>
        <p:txBody>
          <a:bodyPr/>
          <a:lstStyle/>
          <a:p>
            <a:r>
              <a:rPr lang="en-GB" dirty="0"/>
              <a:t>The FPF greatly </a:t>
            </a:r>
            <a:r>
              <a:rPr lang="en-GB" b="1" dirty="0">
                <a:solidFill>
                  <a:srgbClr val="FF0000"/>
                </a:solidFill>
              </a:rPr>
              <a:t>expands the LHC physics </a:t>
            </a:r>
            <a:r>
              <a:rPr lang="en-GB" b="1" dirty="0" err="1">
                <a:solidFill>
                  <a:srgbClr val="FF0000"/>
                </a:solidFill>
              </a:rPr>
              <a:t>progamme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The </a:t>
            </a:r>
            <a:r>
              <a:rPr lang="en-GB" b="1" dirty="0">
                <a:solidFill>
                  <a:srgbClr val="FF0000"/>
                </a:solidFill>
              </a:rPr>
              <a:t>beam </a:t>
            </a:r>
            <a:r>
              <a:rPr lang="en-GB" dirty="0"/>
              <a:t>is there already</a:t>
            </a:r>
          </a:p>
          <a:p>
            <a:r>
              <a:rPr lang="en-GB" dirty="0"/>
              <a:t>Broad and </a:t>
            </a:r>
            <a:r>
              <a:rPr lang="en-GB" b="1" dirty="0">
                <a:solidFill>
                  <a:srgbClr val="FF0000"/>
                </a:solidFill>
              </a:rPr>
              <a:t>interdisciplinary</a:t>
            </a:r>
            <a:r>
              <a:rPr lang="en-GB" dirty="0"/>
              <a:t> physics programme</a:t>
            </a:r>
          </a:p>
          <a:p>
            <a:pPr lvl="1"/>
            <a:r>
              <a:rPr lang="en-GB" dirty="0"/>
              <a:t>Neutrinos, QCD, Cosmic Ray, BSM, …</a:t>
            </a:r>
          </a:p>
          <a:p>
            <a:r>
              <a:rPr lang="en-GB" dirty="0"/>
              <a:t>The cost is </a:t>
            </a:r>
            <a:r>
              <a:rPr lang="en-GB" b="1" dirty="0">
                <a:solidFill>
                  <a:srgbClr val="FF0000"/>
                </a:solidFill>
              </a:rPr>
              <a:t>modest</a:t>
            </a:r>
            <a:r>
              <a:rPr lang="en-GB" dirty="0"/>
              <a:t> </a:t>
            </a:r>
          </a:p>
          <a:p>
            <a:r>
              <a:rPr lang="en-GB" dirty="0"/>
              <a:t>Fully aligned with existing </a:t>
            </a:r>
            <a:r>
              <a:rPr lang="en-GB" b="1" dirty="0">
                <a:solidFill>
                  <a:srgbClr val="FF0000"/>
                </a:solidFill>
              </a:rPr>
              <a:t>European strategy</a:t>
            </a:r>
          </a:p>
          <a:p>
            <a:r>
              <a:rPr lang="en-GB" dirty="0"/>
              <a:t>Great </a:t>
            </a:r>
            <a:r>
              <a:rPr lang="en-GB" b="1" dirty="0">
                <a:solidFill>
                  <a:srgbClr val="FF0000"/>
                </a:solidFill>
              </a:rPr>
              <a:t>test-bed </a:t>
            </a:r>
            <a:r>
              <a:rPr lang="en-GB" dirty="0"/>
              <a:t>for new ideas</a:t>
            </a:r>
          </a:p>
          <a:p>
            <a:r>
              <a:rPr lang="en-GB" dirty="0"/>
              <a:t>Could run in </a:t>
            </a:r>
            <a:r>
              <a:rPr lang="en-GB" b="1" dirty="0"/>
              <a:t>LHC Run 4</a:t>
            </a:r>
          </a:p>
        </p:txBody>
      </p:sp>
      <p:pic>
        <p:nvPicPr>
          <p:cNvPr id="8" name="Picture 2" descr="University of Oxford Logo - PNG and Vector - Logo Download">
            <a:extLst>
              <a:ext uri="{FF2B5EF4-FFF2-40B4-BE49-F238E27FC236}">
                <a16:creationId xmlns:a16="http://schemas.microsoft.com/office/drawing/2014/main" id="{4C3B0EF5-8C07-406D-9F26-EF13B438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7" y="5367372"/>
            <a:ext cx="1355984" cy="13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595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3FFACD-ADD8-4ABC-963C-D12AAAE9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5F29E-7A3A-40D3-98EC-D173A994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5838">
            <a:off x="5328636" y="754517"/>
            <a:ext cx="4589987" cy="5122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BB7B0-06D3-4A59-B29D-354CA4C0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1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DB3EC31-F840-C64D-921C-AF43CD47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16ABBFD5-EDA9-E142-B405-62EF24EB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3960BD1-0BBC-1743-AE80-70978826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A39FEC5F-E574-7A45-83C5-B024448B2CFA}" type="slidenum">
              <a:rPr lang="en-CH" smtClean="0"/>
              <a:t>24</a:t>
            </a:fld>
            <a:endParaRPr lang="en-CH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2D0C939-DDD3-A842-9A57-020A96D80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90" y="692331"/>
            <a:ext cx="11046991" cy="5930135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/>
              <a:t>FPF is a proposed </a:t>
            </a:r>
            <a:r>
              <a:rPr lang="en-US" sz="3400" b="1" dirty="0"/>
              <a:t>new facility </a:t>
            </a:r>
            <a:r>
              <a:rPr lang="en-US" sz="3400" dirty="0"/>
              <a:t>to house several experiments on the collision axis line-of-sight in the HL-LHC era</a:t>
            </a:r>
          </a:p>
          <a:p>
            <a:pPr lvl="1"/>
            <a:r>
              <a:rPr lang="en-US" sz="2600" b="1" dirty="0" err="1">
                <a:solidFill>
                  <a:srgbClr val="FF0000"/>
                </a:solidFill>
              </a:rPr>
              <a:t>Maximise</a:t>
            </a:r>
            <a:r>
              <a:rPr lang="en-US" sz="2600" b="1" dirty="0">
                <a:solidFill>
                  <a:srgbClr val="FF0000"/>
                </a:solidFill>
              </a:rPr>
              <a:t> the physics from the HL-LHC</a:t>
            </a:r>
          </a:p>
          <a:p>
            <a:r>
              <a:rPr lang="en-US" sz="3400" dirty="0"/>
              <a:t>The FPF experiments would :</a:t>
            </a:r>
          </a:p>
          <a:p>
            <a:pPr lvl="1"/>
            <a:r>
              <a:rPr lang="en-US" sz="3100" dirty="0"/>
              <a:t>Have </a:t>
            </a:r>
            <a:r>
              <a:rPr lang="en-US" sz="3100" b="1" dirty="0">
                <a:solidFill>
                  <a:srgbClr val="FF0000"/>
                </a:solidFill>
              </a:rPr>
              <a:t>world leading sensitivity </a:t>
            </a:r>
            <a:r>
              <a:rPr lang="en-US" sz="3100" dirty="0"/>
              <a:t>in several </a:t>
            </a:r>
            <a:r>
              <a:rPr lang="en-US" sz="3100" b="1" dirty="0">
                <a:solidFill>
                  <a:srgbClr val="7030A0"/>
                </a:solidFill>
              </a:rPr>
              <a:t>BSM models</a:t>
            </a:r>
          </a:p>
          <a:p>
            <a:pPr lvl="1"/>
            <a:r>
              <a:rPr lang="en-US" sz="3100" dirty="0"/>
              <a:t>Study O(1M) </a:t>
            </a:r>
            <a:r>
              <a:rPr lang="en-US" sz="3100" b="1" dirty="0" err="1">
                <a:solidFill>
                  <a:srgbClr val="FF0000"/>
                </a:solidFill>
              </a:rPr>
              <a:t>TeV</a:t>
            </a:r>
            <a:r>
              <a:rPr lang="en-US" sz="3100" b="1" dirty="0">
                <a:solidFill>
                  <a:srgbClr val="FF0000"/>
                </a:solidFill>
              </a:rPr>
              <a:t> neutrinos </a:t>
            </a:r>
            <a:r>
              <a:rPr lang="en-US" sz="3100" dirty="0"/>
              <a:t>(covering all </a:t>
            </a:r>
            <a:r>
              <a:rPr lang="en-US" sz="3100" dirty="0" err="1"/>
              <a:t>flavours</a:t>
            </a:r>
            <a:r>
              <a:rPr lang="en-US" sz="3100" dirty="0"/>
              <a:t>) with important implications for:</a:t>
            </a:r>
          </a:p>
          <a:p>
            <a:pPr lvl="2"/>
            <a:r>
              <a:rPr lang="en-US" sz="3100" b="1" dirty="0">
                <a:solidFill>
                  <a:srgbClr val="7030A0"/>
                </a:solidFill>
              </a:rPr>
              <a:t>Neutrino physics</a:t>
            </a:r>
          </a:p>
          <a:p>
            <a:pPr lvl="2"/>
            <a:r>
              <a:rPr lang="en-US" sz="3100" b="1" dirty="0">
                <a:solidFill>
                  <a:srgbClr val="7030A0"/>
                </a:solidFill>
              </a:rPr>
              <a:t>QCD</a:t>
            </a:r>
          </a:p>
          <a:p>
            <a:pPr lvl="2"/>
            <a:r>
              <a:rPr lang="en-US" sz="3100" b="1" dirty="0" err="1">
                <a:solidFill>
                  <a:srgbClr val="7030A0"/>
                </a:solidFill>
              </a:rPr>
              <a:t>Astroparticle</a:t>
            </a:r>
            <a:r>
              <a:rPr lang="en-US" sz="3100" b="1" dirty="0">
                <a:solidFill>
                  <a:srgbClr val="7030A0"/>
                </a:solidFill>
              </a:rPr>
              <a:t> physics</a:t>
            </a:r>
          </a:p>
          <a:p>
            <a:r>
              <a:rPr lang="en-US" sz="3400" dirty="0"/>
              <a:t>Following many studies within the PBC we have come-up with a baseline design for the facility that can house the proposed experiments</a:t>
            </a:r>
          </a:p>
          <a:p>
            <a:pPr lvl="1"/>
            <a:r>
              <a:rPr lang="en-US" sz="2600" dirty="0"/>
              <a:t>No showstoppers identified for implementing the facility or for operating the experiments</a:t>
            </a:r>
          </a:p>
          <a:p>
            <a:pPr lvl="1"/>
            <a:r>
              <a:rPr lang="en-US" sz="2600" dirty="0"/>
              <a:t>Facility cost of </a:t>
            </a:r>
            <a:r>
              <a:rPr lang="en-US" sz="2600" b="1" dirty="0">
                <a:solidFill>
                  <a:srgbClr val="FF0000"/>
                </a:solidFill>
              </a:rPr>
              <a:t>only ~40MCHF</a:t>
            </a:r>
          </a:p>
          <a:p>
            <a:r>
              <a:rPr lang="en-US" sz="3400" dirty="0"/>
              <a:t>Conceptual designs of the experiments are ongoing with </a:t>
            </a:r>
            <a:r>
              <a:rPr lang="en-US" sz="3400" b="1" dirty="0">
                <a:solidFill>
                  <a:srgbClr val="FF0000"/>
                </a:solidFill>
              </a:rPr>
              <a:t>baseline solutions available </a:t>
            </a:r>
            <a:r>
              <a:rPr lang="en-US" sz="3400" dirty="0"/>
              <a:t>for the different detector components</a:t>
            </a:r>
          </a:p>
          <a:p>
            <a:pPr lvl="1"/>
            <a:r>
              <a:rPr lang="en-US" sz="2600" dirty="0"/>
              <a:t>More studies will allow better optimizations and improved physics reach</a:t>
            </a:r>
          </a:p>
          <a:p>
            <a:r>
              <a:rPr lang="en-US" sz="3400" dirty="0"/>
              <a:t>Plan to submit  a proposal for the FPF to the ESPP in Q1 2025 </a:t>
            </a:r>
          </a:p>
          <a:p>
            <a:pPr lvl="1"/>
            <a:r>
              <a:rPr lang="en-US" sz="2600" dirty="0"/>
              <a:t>If viewed </a:t>
            </a:r>
            <a:r>
              <a:rPr lang="en-US" sz="2600" dirty="0" err="1"/>
              <a:t>favourably</a:t>
            </a:r>
            <a:r>
              <a:rPr lang="en-US" sz="2600" dirty="0"/>
              <a:t> the facility can be implemented to allow </a:t>
            </a:r>
            <a:r>
              <a:rPr lang="en-US" sz="2600" b="1" dirty="0">
                <a:solidFill>
                  <a:srgbClr val="FF0000"/>
                </a:solidFill>
              </a:rPr>
              <a:t>first physics during Run 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67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79926-4528-8AEC-B2DD-59D3FD7B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D764E-9C16-3CB8-4C6F-5564567C0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659" y="92467"/>
            <a:ext cx="6696540" cy="63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84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BFC81-6730-1646-9DFA-E2C0E085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86" y="0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Documentation on facility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36C0C-EAB4-F94A-8581-D5F6F63F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641" y="6356349"/>
            <a:ext cx="2743200" cy="365125"/>
          </a:xfrm>
        </p:spPr>
        <p:txBody>
          <a:bodyPr/>
          <a:lstStyle/>
          <a:p>
            <a:fld id="{A16E19C3-1729-FB46-8328-66B2BCF36AA6}" type="slidenum">
              <a:rPr lang="en-CH" smtClean="0"/>
              <a:t>26</a:t>
            </a:fld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E4293-AF3D-EA4E-8957-913EFA51A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4" y="2001795"/>
            <a:ext cx="3335241" cy="4719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D1448-2B92-8B4E-BB73-520F1BFB0122}"/>
              </a:ext>
            </a:extLst>
          </p:cNvPr>
          <p:cNvSpPr txBox="1"/>
          <p:nvPr/>
        </p:nvSpPr>
        <p:spPr>
          <a:xfrm>
            <a:off x="481914" y="1209696"/>
            <a:ext cx="371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CERN-PBC-NOTE 2023-002</a:t>
            </a:r>
          </a:p>
          <a:p>
            <a:r>
              <a:rPr lang="en-GB" dirty="0">
                <a:hlinkClick r:id="rId3"/>
              </a:rPr>
              <a:t>https://cds.cern.ch/record/2851822/</a:t>
            </a:r>
            <a:r>
              <a:rPr lang="en-GB" dirty="0"/>
              <a:t> 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1E296-A90B-9847-A661-DAAF59144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341" y="2044885"/>
            <a:ext cx="3335242" cy="4676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D62D39-9BE4-7643-8FFE-0FC13DB297A5}"/>
              </a:ext>
            </a:extLst>
          </p:cNvPr>
          <p:cNvSpPr txBox="1"/>
          <p:nvPr/>
        </p:nvSpPr>
        <p:spPr>
          <a:xfrm>
            <a:off x="4155391" y="1209696"/>
            <a:ext cx="3623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CERN-PBC-Notes-2024-004 </a:t>
            </a:r>
            <a:endParaRPr lang="en-GB" dirty="0"/>
          </a:p>
          <a:p>
            <a:r>
              <a:rPr lang="en-GB" dirty="0">
                <a:hlinkClick r:id="rId5"/>
              </a:rPr>
              <a:t>https://cds.cern.ch/record/2904086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B70D2-5F47-CD49-8E85-D16463E0A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723" y="2034996"/>
            <a:ext cx="3322192" cy="4686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BA21D2-CEEC-2945-985E-82C7498A0851}"/>
              </a:ext>
            </a:extLst>
          </p:cNvPr>
          <p:cNvSpPr txBox="1"/>
          <p:nvPr/>
        </p:nvSpPr>
        <p:spPr>
          <a:xfrm>
            <a:off x="7789723" y="1267630"/>
            <a:ext cx="371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CERN-PBC-NOTE 2024-003</a:t>
            </a:r>
          </a:p>
          <a:p>
            <a:r>
              <a:rPr lang="en-GB" dirty="0">
                <a:hlinkClick r:id="rId7"/>
              </a:rPr>
              <a:t>https://cds.cern.ch/record/2901520/</a:t>
            </a:r>
            <a:r>
              <a:rPr lang="en-GB" dirty="0"/>
              <a:t> </a:t>
            </a:r>
            <a:endParaRPr lang="en-CH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D165D2A-AA6E-9B41-AC6D-9BEF8545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logo5.jpg">
            <a:extLst>
              <a:ext uri="{FF2B5EF4-FFF2-40B4-BE49-F238E27FC236}">
                <a16:creationId xmlns:a16="http://schemas.microsoft.com/office/drawing/2014/main" id="{6A8895F9-E0E8-E146-B5E4-790F1ADFA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346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1DD1D1-AFC2-4F40-B285-6A38B365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997"/>
            <a:ext cx="12192000" cy="36827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ED41370-A808-7544-B12D-21AFE5AE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776" y="-205582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chemeClr val="accent1">
                    <a:lumMod val="75000"/>
                  </a:schemeClr>
                </a:solidFill>
              </a:rPr>
              <a:t>FPF Organization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27FE0-3B9D-4A43-9C39-78FEAB7B2073}"/>
              </a:ext>
            </a:extLst>
          </p:cNvPr>
          <p:cNvSpPr txBox="1"/>
          <p:nvPr/>
        </p:nvSpPr>
        <p:spPr>
          <a:xfrm>
            <a:off x="439386" y="4512944"/>
            <a:ext cx="10509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Technical group:</a:t>
            </a:r>
          </a:p>
          <a:p>
            <a:r>
              <a:rPr lang="en-CH" dirty="0"/>
              <a:t>Bringing together experts from CERN, BNL, and an external engineering contractor </a:t>
            </a:r>
            <a:r>
              <a:rPr lang="en-GB" dirty="0" err="1"/>
              <a:t>Bartoszek</a:t>
            </a:r>
            <a:r>
              <a:rPr lang="en-GB" dirty="0"/>
              <a:t> engineering</a:t>
            </a:r>
            <a:r>
              <a:rPr lang="en-CH" dirty="0"/>
              <a:t>:</a:t>
            </a:r>
          </a:p>
          <a:p>
            <a:r>
              <a:rPr lang="en-CH" dirty="0"/>
              <a:t>BNL: M. Diwan, S. Linden, Y. Li, </a:t>
            </a:r>
            <a:r>
              <a:rPr lang="en-GB" dirty="0"/>
              <a:t>C. Miraval </a:t>
            </a:r>
            <a:r>
              <a:rPr lang="en-CH" dirty="0"/>
              <a:t>+ L. </a:t>
            </a:r>
            <a:r>
              <a:rPr lang="en-GB" dirty="0" err="1"/>
              <a:t>Bartoszek</a:t>
            </a:r>
            <a:endParaRPr lang="en-GB" dirty="0"/>
          </a:p>
          <a:p>
            <a:r>
              <a:rPr lang="en-GB" dirty="0"/>
              <a:t>CERN: J. Boyd, J.P Corso (integration), A. </a:t>
            </a:r>
            <a:r>
              <a:rPr lang="en-GB" dirty="0" err="1"/>
              <a:t>Magazinik</a:t>
            </a:r>
            <a:r>
              <a:rPr lang="en-GB" dirty="0"/>
              <a:t> (integration), F. </a:t>
            </a:r>
            <a:r>
              <a:rPr lang="en-GB" dirty="0" err="1"/>
              <a:t>Resnati</a:t>
            </a:r>
            <a:r>
              <a:rPr lang="en-GB" dirty="0"/>
              <a:t> (neutrino platform)</a:t>
            </a:r>
          </a:p>
          <a:p>
            <a:r>
              <a:rPr lang="en-GB" dirty="0"/>
              <a:t>Meeting bi-weekly on Fridays.</a:t>
            </a:r>
          </a:p>
          <a:p>
            <a:endParaRPr lang="en-CH" dirty="0"/>
          </a:p>
        </p:txBody>
      </p:sp>
      <p:pic>
        <p:nvPicPr>
          <p:cNvPr id="12" name="Picture 3" descr="E:\logo5.jpg">
            <a:extLst>
              <a:ext uri="{FF2B5EF4-FFF2-40B4-BE49-F238E27FC236}">
                <a16:creationId xmlns:a16="http://schemas.microsoft.com/office/drawing/2014/main" id="{C2C31630-607D-4D4B-B441-8E6A16D4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E86127-FE6B-E64E-BB56-9774B5114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2"/>
            <a:ext cx="1848736" cy="5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4F52A-4168-4C45-BB25-AD27C506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8A11-4605-1D46-934F-C08AB2A0E573}" type="slidenum">
              <a:rPr lang="en-CH" smtClean="0"/>
              <a:t>27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DB561-E8FD-20D6-438C-204B6745FC58}"/>
              </a:ext>
            </a:extLst>
          </p:cNvPr>
          <p:cNvSpPr/>
          <p:nvPr/>
        </p:nvSpPr>
        <p:spPr>
          <a:xfrm>
            <a:off x="6758609" y="3429000"/>
            <a:ext cx="3485321" cy="334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29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ctrTitle"/>
          </p:nvPr>
        </p:nvSpPr>
        <p:spPr>
          <a:xfrm>
            <a:off x="1453703" y="0"/>
            <a:ext cx="933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de" sz="3333" b="1">
                <a:solidFill>
                  <a:srgbClr val="009FDF"/>
                </a:solidFill>
                <a:latin typeface="Gill Sans"/>
                <a:ea typeface="Gill Sans"/>
                <a:cs typeface="Gill Sans"/>
                <a:sym typeface="Gill Sans"/>
              </a:rPr>
              <a:t>Strongly Reviewed in Snowmass</a:t>
            </a:r>
            <a:r>
              <a:rPr lang="de" sz="3333" b="1">
                <a:solidFill>
                  <a:srgbClr val="F18F1F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3333" b="1">
              <a:solidFill>
                <a:srgbClr val="F18F1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07" name="Google Shape;207;p31"/>
          <p:cNvCxnSpPr/>
          <p:nvPr/>
        </p:nvCxnSpPr>
        <p:spPr>
          <a:xfrm>
            <a:off x="1716459" y="698500"/>
            <a:ext cx="8860000" cy="0"/>
          </a:xfrm>
          <a:prstGeom prst="straightConnector1">
            <a:avLst/>
          </a:prstGeom>
          <a:noFill/>
          <a:ln w="38100" cap="flat" cmpd="sng">
            <a:solidFill>
              <a:srgbClr val="F18F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059" y="1609601"/>
            <a:ext cx="9332799" cy="393786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>
            <a:spLocks noGrp="1"/>
          </p:cNvSpPr>
          <p:nvPr>
            <p:ph type="sldNum" idx="12"/>
          </p:nvPr>
        </p:nvSpPr>
        <p:spPr>
          <a:xfrm>
            <a:off x="10416443" y="6493397"/>
            <a:ext cx="480000" cy="4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de"/>
              <a:pPr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green cube&#10;&#10;Description automatically generated">
            <a:extLst>
              <a:ext uri="{FF2B5EF4-FFF2-40B4-BE49-F238E27FC236}">
                <a16:creationId xmlns:a16="http://schemas.microsoft.com/office/drawing/2014/main" id="{C7E81DA7-C149-174A-A06A-06D5214CF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19" y="828257"/>
            <a:ext cx="4661173" cy="23628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4B921-3A55-3F48-88EB-9478CC90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19C3-1729-FB46-8328-66B2BCF36AA6}" type="slidenum">
              <a:rPr lang="en-CH" smtClean="0"/>
              <a:t>29</a:t>
            </a:fld>
            <a:endParaRPr lang="en-CH"/>
          </a:p>
        </p:txBody>
      </p:sp>
      <p:pic>
        <p:nvPicPr>
          <p:cNvPr id="8" name="Picture 7" descr="A blue cylinder with three layers&#10;&#10;Description automatically generated with medium confidence">
            <a:extLst>
              <a:ext uri="{FF2B5EF4-FFF2-40B4-BE49-F238E27FC236}">
                <a16:creationId xmlns:a16="http://schemas.microsoft.com/office/drawing/2014/main" id="{A5A5007C-9CF4-4744-A302-E02A3C5E0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76" y="957342"/>
            <a:ext cx="5017487" cy="217586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B5280EE-9BC7-C744-A266-A4E36A65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logo5.jpg">
            <a:extLst>
              <a:ext uri="{FF2B5EF4-FFF2-40B4-BE49-F238E27FC236}">
                <a16:creationId xmlns:a16="http://schemas.microsoft.com/office/drawing/2014/main" id="{637BBE2A-E4AE-FB4D-A332-075FBFD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F5C5EB7-F99B-3749-930B-0F585692E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870" y="28666"/>
            <a:ext cx="8229600" cy="792162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FASER2 Magnet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46210-B5CA-FF49-B060-9258741C9665}"/>
              </a:ext>
            </a:extLst>
          </p:cNvPr>
          <p:cNvSpPr txBox="1"/>
          <p:nvPr/>
        </p:nvSpPr>
        <p:spPr>
          <a:xfrm>
            <a:off x="208497" y="3343522"/>
            <a:ext cx="118393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Two possible magnet solutions investigated for the FASER2 magnet:</a:t>
            </a:r>
          </a:p>
          <a:p>
            <a:pPr marL="285750" indent="-285750">
              <a:buFontTx/>
              <a:buChar char="-"/>
            </a:pPr>
            <a:r>
              <a:rPr lang="en-CH" dirty="0"/>
              <a:t>Custom made SC dipole based on (descoped) SAMURAI experiment magnet</a:t>
            </a:r>
          </a:p>
          <a:p>
            <a:pPr marL="742950" lvl="1" indent="-285750">
              <a:buFontTx/>
              <a:buChar char="-"/>
            </a:pPr>
            <a:r>
              <a:rPr lang="en-CH" dirty="0"/>
              <a:t>2Tm bending power, 1.7m x 1.7m apperture </a:t>
            </a:r>
          </a:p>
          <a:p>
            <a:pPr marL="742950" lvl="1" indent="-285750">
              <a:buFontTx/>
              <a:buChar char="-"/>
            </a:pPr>
            <a:r>
              <a:rPr lang="en-CH" dirty="0"/>
              <a:t>SAMURAI magnet built by Toshiba, JP, but similar magnet could be built by TESLA, UK</a:t>
            </a:r>
          </a:p>
          <a:p>
            <a:pPr marL="742950" lvl="1" indent="-285750">
              <a:buFontTx/>
              <a:buChar char="-"/>
            </a:pPr>
            <a:r>
              <a:rPr lang="en-CH" dirty="0"/>
              <a:t>Cost (Toshiba) 730 MJPY (4.1 MCHF today), 3-4y lead-time</a:t>
            </a:r>
          </a:p>
          <a:p>
            <a:pPr marL="285750" indent="-285750">
              <a:buFontTx/>
              <a:buChar char="-"/>
            </a:pPr>
            <a:r>
              <a:rPr lang="en-CH" dirty="0"/>
              <a:t>Off the shelf ‘crystal puller’ magnets: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4 units: 0.4T central field 1.25m depth =&gt; 2Tm bending power (central region)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1.6m diameter </a:t>
            </a:r>
            <a:r>
              <a:rPr lang="en-CH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en-CH" dirty="0"/>
              <a:t>Available from both Toshiba and TESLA</a:t>
            </a:r>
          </a:p>
          <a:p>
            <a:pPr marL="742950" lvl="1" indent="-285750">
              <a:buFontTx/>
              <a:buChar char="-"/>
            </a:pPr>
            <a:r>
              <a:rPr lang="en-CH" dirty="0"/>
              <a:t>Cost (Toshiba) with modified mechanics to operate on side: 400 MJPY (2.3MCHF), 1-2y lead-time</a:t>
            </a:r>
          </a:p>
        </p:txBody>
      </p:sp>
    </p:spTree>
    <p:extLst>
      <p:ext uri="{BB962C8B-B14F-4D97-AF65-F5344CB8AC3E}">
        <p14:creationId xmlns:p14="http://schemas.microsoft.com/office/powerpoint/2010/main" val="163878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1137-D03C-314D-9403-B308770D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F025B-A8E6-0340-928E-37C93AA35636}" type="slidenum">
              <a:rPr lang="en-CH" smtClean="0"/>
              <a:t>3</a:t>
            </a:fld>
            <a:endParaRPr lang="en-C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7C69D1-2D3B-6846-93A4-09A1885505FE}"/>
              </a:ext>
            </a:extLst>
          </p:cNvPr>
          <p:cNvGrpSpPr/>
          <p:nvPr/>
        </p:nvGrpSpPr>
        <p:grpSpPr>
          <a:xfrm>
            <a:off x="6610" y="928731"/>
            <a:ext cx="12185390" cy="3869300"/>
            <a:chOff x="6610" y="1690688"/>
            <a:chExt cx="12185390" cy="38305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0BE022-55F5-5E41-8585-7A597EB5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0" y="1690688"/>
              <a:ext cx="12185390" cy="38305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C0E640-963C-5C4B-9C3A-23F37E22465A}"/>
                </a:ext>
              </a:extLst>
            </p:cNvPr>
            <p:cNvSpPr/>
            <p:nvPr/>
          </p:nvSpPr>
          <p:spPr>
            <a:xfrm>
              <a:off x="9489989" y="3323968"/>
              <a:ext cx="2582563" cy="6054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dirty="0"/>
                <a:t>FASER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415AA7-4AFB-8E42-9964-7666B3A2939B}"/>
                </a:ext>
              </a:extLst>
            </p:cNvPr>
            <p:cNvSpPr txBox="1"/>
            <p:nvPr/>
          </p:nvSpPr>
          <p:spPr>
            <a:xfrm>
              <a:off x="4497855" y="3089875"/>
              <a:ext cx="1581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dirty="0">
                  <a:solidFill>
                    <a:srgbClr val="FFFF00"/>
                  </a:solidFill>
                </a:rPr>
                <a:t>Light LLPs /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B642D06-BBF9-BF46-B2E7-D98FB505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530" y="-260010"/>
            <a:ext cx="10515600" cy="1325563"/>
          </a:xfrm>
        </p:spPr>
        <p:txBody>
          <a:bodyPr/>
          <a:lstStyle/>
          <a:p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Introduction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D351DBB-4441-7242-96FE-BE566307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2"/>
            <a:ext cx="1848736" cy="5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logo5.jpg">
            <a:extLst>
              <a:ext uri="{FF2B5EF4-FFF2-40B4-BE49-F238E27FC236}">
                <a16:creationId xmlns:a16="http://schemas.microsoft.com/office/drawing/2014/main" id="{4CEEEEB4-52F1-7A43-9A45-31BC1069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FBB1E7-3EF9-BB4A-93FB-2763F114F6FE}"/>
              </a:ext>
            </a:extLst>
          </p:cNvPr>
          <p:cNvSpPr txBox="1"/>
          <p:nvPr/>
        </p:nvSpPr>
        <p:spPr>
          <a:xfrm>
            <a:off x="74139" y="4718458"/>
            <a:ext cx="12117861" cy="215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CH" sz="2200" b="1" dirty="0"/>
              <a:t>FASER</a:t>
            </a:r>
            <a:r>
              <a:rPr lang="en-CH" sz="2200" dirty="0"/>
              <a:t> designed to search for new, light, long-lived particles (</a:t>
            </a:r>
            <a:r>
              <a:rPr lang="en-CH" sz="2200" b="1" dirty="0">
                <a:solidFill>
                  <a:srgbClr val="FF0000"/>
                </a:solidFill>
              </a:rPr>
              <a:t>LLPs</a:t>
            </a:r>
            <a:r>
              <a:rPr lang="en-CH" sz="2200" dirty="0"/>
              <a:t>), and study </a:t>
            </a:r>
            <a:r>
              <a:rPr lang="en-CH" sz="2200" b="1" dirty="0">
                <a:solidFill>
                  <a:srgbClr val="FF0000"/>
                </a:solidFill>
              </a:rPr>
              <a:t>neutrinos</a:t>
            </a:r>
            <a:r>
              <a:rPr lang="en-CH" sz="2200" dirty="0"/>
              <a:t>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CH" sz="2200" dirty="0"/>
              <a:t>These are produced in the </a:t>
            </a:r>
            <a:r>
              <a:rPr lang="en-CH" sz="2200" b="1" dirty="0">
                <a:solidFill>
                  <a:srgbClr val="FF0000"/>
                </a:solidFill>
              </a:rPr>
              <a:t>decay of light hadrons </a:t>
            </a:r>
            <a:r>
              <a:rPr lang="en-CH" sz="2200" dirty="0"/>
              <a:t>wh</a:t>
            </a:r>
            <a:r>
              <a:rPr lang="en-GB" sz="2200" dirty="0" err="1"/>
              <a:t>ic</a:t>
            </a:r>
            <a:r>
              <a:rPr lang="en-CH" sz="2200" dirty="0"/>
              <a:t>h are produced in t</a:t>
            </a:r>
            <a:r>
              <a:rPr lang="en-GB" sz="2200" dirty="0"/>
              <a:t>he</a:t>
            </a:r>
            <a:r>
              <a:rPr lang="en-CH" sz="2200" dirty="0"/>
              <a:t> LHC collisions.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CH" sz="2200" dirty="0"/>
              <a:t>Light hadron production is very peaked in the </a:t>
            </a:r>
            <a:r>
              <a:rPr lang="en-CH" sz="2200" b="1" dirty="0">
                <a:solidFill>
                  <a:srgbClr val="FF0000"/>
                </a:solidFill>
              </a:rPr>
              <a:t>forward direction</a:t>
            </a:r>
            <a:r>
              <a:rPr lang="en-CH" sz="2200" dirty="0"/>
              <a:t>, extremely collimated with the beam collision axis line of sight (LOS), hence even small detectors covering the angular region less than a miliradian around the LOS have good physics sensitivity.</a:t>
            </a:r>
          </a:p>
        </p:txBody>
      </p:sp>
    </p:spTree>
    <p:extLst>
      <p:ext uri="{BB962C8B-B14F-4D97-AF65-F5344CB8AC3E}">
        <p14:creationId xmlns:p14="http://schemas.microsoft.com/office/powerpoint/2010/main" val="37585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BCAA9-A892-E14C-A82F-6F9C7610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19C3-1729-FB46-8328-66B2BCF36AA6}" type="slidenum">
              <a:rPr lang="en-CH" smtClean="0"/>
              <a:t>30</a:t>
            </a:fld>
            <a:endParaRPr lang="en-CH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AF4E37A-87EC-884E-AB74-D5B9954C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1706A8A3-714D-8E4E-BEE6-81D3FD75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AE9631-A464-0647-AD74-42221C26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579" y="-252963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BSM Physics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150F79-A350-5B42-B789-03BF8474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33" y="711400"/>
            <a:ext cx="10515600" cy="17257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FPF experiments have strong sensitivity in all of the dark sector PBC benchmark models</a:t>
            </a:r>
          </a:p>
          <a:p>
            <a:r>
              <a:rPr lang="en-US" dirty="0"/>
              <a:t>In some of these the sensitivity is not as strong as that of </a:t>
            </a:r>
            <a:r>
              <a:rPr lang="en-US" dirty="0" err="1"/>
              <a:t>SHiP</a:t>
            </a:r>
            <a:endParaRPr lang="en-US" dirty="0"/>
          </a:p>
          <a:p>
            <a:r>
              <a:rPr lang="en-US" dirty="0"/>
              <a:t>There are several classes of models where the FPF is </a:t>
            </a:r>
            <a:r>
              <a:rPr lang="en-US" b="1" dirty="0">
                <a:solidFill>
                  <a:srgbClr val="FF0000"/>
                </a:solidFill>
              </a:rPr>
              <a:t>more powerful than </a:t>
            </a:r>
            <a:r>
              <a:rPr lang="en-US" b="1" dirty="0" err="1">
                <a:solidFill>
                  <a:srgbClr val="FF0000"/>
                </a:solidFill>
              </a:rPr>
              <a:t>SHiP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endParaRPr lang="en-US" dirty="0"/>
          </a:p>
          <a:p>
            <a:endParaRPr lang="en-CH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500BF-6048-1840-853D-429B4B8D3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30" y="2224216"/>
            <a:ext cx="6030216" cy="4511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076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BCAA9-A892-E14C-A82F-6F9C7610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19C3-1729-FB46-8328-66B2BCF36AA6}" type="slidenum">
              <a:rPr lang="en-CH" smtClean="0"/>
              <a:t>31</a:t>
            </a:fld>
            <a:endParaRPr lang="en-CH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AF4E37A-87EC-884E-AB74-D5B9954C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1706A8A3-714D-8E4E-BEE6-81D3FD75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AE9631-A464-0647-AD74-42221C26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579" y="-252963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BSM Physics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150F79-A350-5B42-B789-03BF8474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33" y="711400"/>
            <a:ext cx="10515600" cy="17257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FPF experiments have strong sensitivity in all of the dark sector PBC benchmark models</a:t>
            </a:r>
          </a:p>
          <a:p>
            <a:r>
              <a:rPr lang="en-US" dirty="0"/>
              <a:t>In some of these the sensitivity is not as strong as that of </a:t>
            </a:r>
            <a:r>
              <a:rPr lang="en-US" dirty="0" err="1"/>
              <a:t>SHiP</a:t>
            </a:r>
            <a:endParaRPr lang="en-US" dirty="0"/>
          </a:p>
          <a:p>
            <a:r>
              <a:rPr lang="en-US" dirty="0"/>
              <a:t>There are several classes of models where the FPF is </a:t>
            </a:r>
            <a:r>
              <a:rPr lang="en-US" b="1" dirty="0">
                <a:solidFill>
                  <a:srgbClr val="FF0000"/>
                </a:solidFill>
              </a:rPr>
              <a:t>more powerful than </a:t>
            </a:r>
            <a:r>
              <a:rPr lang="en-US" b="1" dirty="0" err="1">
                <a:solidFill>
                  <a:srgbClr val="FF0000"/>
                </a:solidFill>
              </a:rPr>
              <a:t>SHiP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endParaRPr lang="en-US" dirty="0"/>
          </a:p>
          <a:p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25016-97F3-DD43-9E23-BAA0084F3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95" y="2134403"/>
            <a:ext cx="6312586" cy="472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090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009B9-0E2E-6D40-8156-E4768E7E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19C3-1729-FB46-8328-66B2BCF36AA6}" type="slidenum">
              <a:rPr lang="en-CH" smtClean="0"/>
              <a:t>32</a:t>
            </a:fld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C760F-19D8-B545-9891-6C6E1E4B7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26381" y="1032770"/>
            <a:ext cx="4267200" cy="31686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CB13F98-7F77-9445-8912-62958FD4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4C8F1FA8-3936-8F4B-9CC7-DC97183CC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71A567-41E9-3A41-9B31-F40751CD0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4343400" y="1032770"/>
            <a:ext cx="4267200" cy="3168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6AF8F7-4F0D-494C-9934-EA694064A414}"/>
              </a:ext>
            </a:extLst>
          </p:cNvPr>
          <p:cNvSpPr txBox="1"/>
          <p:nvPr/>
        </p:nvSpPr>
        <p:spPr>
          <a:xfrm>
            <a:off x="382859" y="4299302"/>
            <a:ext cx="92806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Detailed FLUKA simulations used to:</a:t>
            </a:r>
          </a:p>
          <a:p>
            <a:pPr marL="285750" indent="-285750">
              <a:buFontTx/>
              <a:buChar char="-"/>
            </a:pPr>
            <a:r>
              <a:rPr lang="en-GB" dirty="0"/>
              <a:t>E</a:t>
            </a:r>
            <a:r>
              <a:rPr lang="en-CH" dirty="0"/>
              <a:t>stimate muon background </a:t>
            </a:r>
          </a:p>
          <a:p>
            <a:pPr marL="285750" indent="-285750">
              <a:buFontTx/>
              <a:buChar char="-"/>
            </a:pPr>
            <a:r>
              <a:rPr lang="en-CH" dirty="0"/>
              <a:t>Estimate radiation levels (RP)</a:t>
            </a:r>
          </a:p>
          <a:p>
            <a:pPr marL="285750" indent="-285750">
              <a:buFontTx/>
              <a:buChar char="-"/>
            </a:pPr>
            <a:r>
              <a:rPr lang="en-CH" dirty="0"/>
              <a:t>Estimate radiation to electronics / detector</a:t>
            </a:r>
          </a:p>
          <a:p>
            <a:r>
              <a:rPr lang="en-CH" dirty="0"/>
              <a:t>All look encouraging for implemtning the FPF experiments</a:t>
            </a:r>
          </a:p>
          <a:p>
            <a:r>
              <a:rPr lang="en-CH" dirty="0"/>
              <a:t>FLUKA simulation of Run 3 LHC setup validated at 20% level by FASER/SND@LHC data</a:t>
            </a:r>
          </a:p>
          <a:p>
            <a:r>
              <a:rPr lang="en-CH" dirty="0"/>
              <a:t>(Note for HL-LHC much of the LSS changes =&gt; signifciantly reduces estimated muon flux per fb</a:t>
            </a:r>
            <a:r>
              <a:rPr lang="en-CH" baseline="30000" dirty="0"/>
              <a:t>-1</a:t>
            </a:r>
            <a:r>
              <a:rPr lang="en-CH" dirty="0"/>
              <a:t>)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92525-2182-1D47-9406-B512E70ECC14}"/>
              </a:ext>
            </a:extLst>
          </p:cNvPr>
          <p:cNvSpPr txBox="1"/>
          <p:nvPr/>
        </p:nvSpPr>
        <p:spPr>
          <a:xfrm>
            <a:off x="8610600" y="1129382"/>
            <a:ext cx="32784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Muon background flux estimatewd to be 0.6Hz/cm</a:t>
            </a:r>
            <a:r>
              <a:rPr lang="en-CH" baseline="30000" dirty="0"/>
              <a:t>2</a:t>
            </a:r>
            <a:r>
              <a:rPr lang="en-CH" dirty="0"/>
              <a:t> at L=5e34cm</a:t>
            </a:r>
            <a:r>
              <a:rPr lang="en-CH" baseline="30000" dirty="0"/>
              <a:t>-2</a:t>
            </a:r>
            <a:r>
              <a:rPr lang="en-CH" dirty="0"/>
              <a:t>s</a:t>
            </a:r>
            <a:r>
              <a:rPr lang="en-CH" baseline="30000" dirty="0"/>
              <a:t>-1 </a:t>
            </a:r>
            <a:r>
              <a:rPr lang="en-CH" dirty="0"/>
              <a:t>in region 20cm from LOS.</a:t>
            </a:r>
          </a:p>
          <a:p>
            <a:r>
              <a:rPr lang="en-CH" dirty="0"/>
              <a:t>Muon hotspots horizontally +/-2m from the LOS.</a:t>
            </a:r>
          </a:p>
          <a:p>
            <a:r>
              <a:rPr lang="en-CH" dirty="0"/>
              <a:t>Reducing t</a:t>
            </a:r>
            <a:r>
              <a:rPr lang="en-GB" dirty="0"/>
              <a:t>he</a:t>
            </a:r>
            <a:r>
              <a:rPr lang="en-CH" dirty="0"/>
              <a:t> muon flux would be beneficial for some experiments, investigating the possibility of a sweeper magnet to reduce the flux.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6E5FFA-8B47-BA4B-BB89-1C7719F0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638" y="-196181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3497890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9BEFE-2521-E245-92BC-EE588250C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7" t="9655" r="19457" b="30390"/>
          <a:stretch/>
        </p:blipFill>
        <p:spPr>
          <a:xfrm>
            <a:off x="208612" y="659855"/>
            <a:ext cx="5389705" cy="623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A0F5E-8A57-A340-9BE0-AD3AD15AF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7" t="70569" r="19457" b="12643"/>
          <a:stretch/>
        </p:blipFill>
        <p:spPr>
          <a:xfrm>
            <a:off x="5403885" y="1682338"/>
            <a:ext cx="5389705" cy="1746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2C88C-D836-784E-B533-977D1D4E6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108"/>
          <a:stretch/>
        </p:blipFill>
        <p:spPr>
          <a:xfrm>
            <a:off x="1" y="754129"/>
            <a:ext cx="10690126" cy="54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16DB09-F2D4-9245-88B2-E3C2AB2DD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61" r="33340"/>
          <a:stretch/>
        </p:blipFill>
        <p:spPr>
          <a:xfrm>
            <a:off x="5580337" y="4232875"/>
            <a:ext cx="6724628" cy="9427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E304699-A056-7740-BCC1-F9998274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496" y="-303754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Facility Costing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CC08130-8C55-174B-941C-7231034B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ome">
            <a:extLst>
              <a:ext uri="{FF2B5EF4-FFF2-40B4-BE49-F238E27FC236}">
                <a16:creationId xmlns:a16="http://schemas.microsoft.com/office/drawing/2014/main" id="{64E57FA6-71FC-2A4A-9F70-14ED441A7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r="39244"/>
          <a:stretch/>
        </p:blipFill>
        <p:spPr bwMode="auto">
          <a:xfrm>
            <a:off x="10690126" y="-1761"/>
            <a:ext cx="1501874" cy="11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777E1-467B-B946-8D69-6D873BA68CE6}"/>
              </a:ext>
            </a:extLst>
          </p:cNvPr>
          <p:cNvSpPr txBox="1"/>
          <p:nvPr/>
        </p:nvSpPr>
        <p:spPr>
          <a:xfrm>
            <a:off x="5598317" y="3612670"/>
            <a:ext cx="621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Very preliminary estimate of cost increase to make cavern larger (to accom</a:t>
            </a:r>
            <a:r>
              <a:rPr lang="en-GB" dirty="0"/>
              <a:t>m</a:t>
            </a:r>
            <a:r>
              <a:rPr lang="en-CH" dirty="0"/>
              <a:t>odate additional infrastructure etc..):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C514F-7B7F-8847-A572-C04EEAB9549A}"/>
              </a:ext>
            </a:extLst>
          </p:cNvPr>
          <p:cNvSpPr txBox="1"/>
          <p:nvPr/>
        </p:nvSpPr>
        <p:spPr>
          <a:xfrm>
            <a:off x="5687123" y="5397189"/>
            <a:ext cx="6296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Very preliminary costing of technical infrastructure for cavern at 10MCHF level.</a:t>
            </a:r>
          </a:p>
          <a:p>
            <a:r>
              <a:rPr lang="en-CH" b="1" dirty="0"/>
              <a:t>Total cost of facility (no experiments): ~40MCHF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7FD02-ABA3-4063-BA81-5F4FF15A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3DB1F-44BF-4635-AFB2-1A614465DFD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338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>
          <a:extLst>
            <a:ext uri="{FF2B5EF4-FFF2-40B4-BE49-F238E27FC236}">
              <a16:creationId xmlns:a16="http://schemas.microsoft.com/office/drawing/2014/main" id="{F406245E-8DF2-27E7-BB77-C9BEA0515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>
            <a:extLst>
              <a:ext uri="{FF2B5EF4-FFF2-40B4-BE49-F238E27FC236}">
                <a16:creationId xmlns:a16="http://schemas.microsoft.com/office/drawing/2014/main" id="{221E5C78-FD97-F4E3-5310-31DC98EDE50B}"/>
              </a:ext>
            </a:extLst>
          </p:cNvPr>
          <p:cNvSpPr txBox="1"/>
          <p:nvPr/>
        </p:nvSpPr>
        <p:spPr>
          <a:xfrm>
            <a:off x="1997059" y="5843500"/>
            <a:ext cx="8298800" cy="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338" name="Google Shape;338;p43">
            <a:extLst>
              <a:ext uri="{FF2B5EF4-FFF2-40B4-BE49-F238E27FC236}">
                <a16:creationId xmlns:a16="http://schemas.microsoft.com/office/drawing/2014/main" id="{19BE3EF0-DD10-B630-4F2C-77D084A121A1}"/>
              </a:ext>
            </a:extLst>
          </p:cNvPr>
          <p:cNvSpPr txBox="1"/>
          <p:nvPr/>
        </p:nvSpPr>
        <p:spPr>
          <a:xfrm>
            <a:off x="1158421" y="5843500"/>
            <a:ext cx="85796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2200" dirty="0" err="1">
                <a:solidFill>
                  <a:schemeClr val="dk1"/>
                </a:solidFill>
              </a:rPr>
              <a:t>Proposed</a:t>
            </a:r>
            <a:r>
              <a:rPr lang="de" sz="2200" dirty="0">
                <a:solidFill>
                  <a:schemeClr val="dk1"/>
                </a:solidFill>
              </a:rPr>
              <a:t> FPF </a:t>
            </a:r>
            <a:r>
              <a:rPr lang="de" sz="2200" dirty="0" err="1">
                <a:solidFill>
                  <a:schemeClr val="dk1"/>
                </a:solidFill>
              </a:rPr>
              <a:t>experiment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have</a:t>
            </a:r>
            <a:r>
              <a:rPr lang="de" sz="2200" dirty="0">
                <a:solidFill>
                  <a:schemeClr val="dk1"/>
                </a:solidFill>
              </a:rPr>
              <a:t> potential </a:t>
            </a:r>
            <a:r>
              <a:rPr lang="de" sz="2200" dirty="0" err="1">
                <a:solidFill>
                  <a:schemeClr val="dk1"/>
                </a:solidFill>
              </a:rPr>
              <a:t>to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detect</a:t>
            </a:r>
            <a:r>
              <a:rPr lang="de" sz="2200" dirty="0">
                <a:solidFill>
                  <a:schemeClr val="dk1"/>
                </a:solidFill>
              </a:rPr>
              <a:t> O(1M)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r>
              <a:rPr lang="de" sz="2200" dirty="0">
                <a:solidFill>
                  <a:schemeClr val="dk1"/>
                </a:solidFill>
              </a:rPr>
              <a:t>:</a:t>
            </a:r>
          </a:p>
          <a:p>
            <a:pPr algn="ctr"/>
            <a:r>
              <a:rPr lang="de" sz="2200" dirty="0">
                <a:solidFill>
                  <a:schemeClr val="dk1"/>
                </a:solidFill>
              </a:rPr>
              <a:t>O(</a:t>
            </a:r>
            <a:r>
              <a:rPr lang="de" sz="2200" b="1" dirty="0">
                <a:solidFill>
                  <a:srgbClr val="FF0000"/>
                </a:solidFill>
              </a:rPr>
              <a:t>10</a:t>
            </a:r>
            <a:r>
              <a:rPr lang="de" sz="2200" b="1" baseline="30000" dirty="0">
                <a:solidFill>
                  <a:srgbClr val="FF0000"/>
                </a:solidFill>
              </a:rPr>
              <a:t>6</a:t>
            </a:r>
            <a:r>
              <a:rPr lang="de" sz="2200" dirty="0">
                <a:solidFill>
                  <a:schemeClr val="dk1"/>
                </a:solidFill>
              </a:rPr>
              <a:t>) </a:t>
            </a:r>
            <a:r>
              <a:rPr lang="de" sz="2200" dirty="0" err="1">
                <a:solidFill>
                  <a:schemeClr val="dk1"/>
                </a:solidFill>
              </a:rPr>
              <a:t>muon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r>
              <a:rPr lang="de" sz="2200" dirty="0">
                <a:solidFill>
                  <a:schemeClr val="dk1"/>
                </a:solidFill>
              </a:rPr>
              <a:t>, O(</a:t>
            </a:r>
            <a:r>
              <a:rPr lang="de" sz="2200" b="1" dirty="0">
                <a:solidFill>
                  <a:srgbClr val="FF0000"/>
                </a:solidFill>
              </a:rPr>
              <a:t>10</a:t>
            </a:r>
            <a:r>
              <a:rPr lang="de" sz="2200" b="1" baseline="30000" dirty="0">
                <a:solidFill>
                  <a:srgbClr val="FF0000"/>
                </a:solidFill>
              </a:rPr>
              <a:t>5</a:t>
            </a:r>
            <a:r>
              <a:rPr lang="de" sz="2200" dirty="0">
                <a:solidFill>
                  <a:schemeClr val="dk1"/>
                </a:solidFill>
              </a:rPr>
              <a:t>) </a:t>
            </a:r>
            <a:r>
              <a:rPr lang="de" sz="2200" dirty="0" err="1">
                <a:solidFill>
                  <a:schemeClr val="dk1"/>
                </a:solidFill>
              </a:rPr>
              <a:t>electron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r>
              <a:rPr lang="de" sz="2200" dirty="0">
                <a:solidFill>
                  <a:schemeClr val="dk1"/>
                </a:solidFill>
              </a:rPr>
              <a:t>, O(</a:t>
            </a:r>
            <a:r>
              <a:rPr lang="de" sz="2200" b="1" dirty="0">
                <a:solidFill>
                  <a:srgbClr val="FF0000"/>
                </a:solidFill>
              </a:rPr>
              <a:t>10</a:t>
            </a:r>
            <a:r>
              <a:rPr lang="de" sz="2200" b="1" baseline="30000" dirty="0">
                <a:solidFill>
                  <a:srgbClr val="FF0000"/>
                </a:solidFill>
              </a:rPr>
              <a:t>4</a:t>
            </a:r>
            <a:r>
              <a:rPr lang="de" sz="2200" dirty="0">
                <a:solidFill>
                  <a:schemeClr val="dk1"/>
                </a:solidFill>
              </a:rPr>
              <a:t>) tau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endParaRPr lang="de" sz="2200" dirty="0">
              <a:solidFill>
                <a:schemeClr val="dk1"/>
              </a:solidFill>
            </a:endParaRPr>
          </a:p>
          <a:p>
            <a:pPr algn="ctr"/>
            <a:r>
              <a:rPr lang="de" sz="2200" dirty="0">
                <a:solidFill>
                  <a:schemeClr val="dk1"/>
                </a:solidFill>
              </a:rPr>
              <a:t> </a:t>
            </a:r>
            <a:endParaRPr sz="2200" dirty="0"/>
          </a:p>
        </p:txBody>
      </p:sp>
      <p:sp>
        <p:nvSpPr>
          <p:cNvPr id="339" name="Google Shape;339;p43">
            <a:extLst>
              <a:ext uri="{FF2B5EF4-FFF2-40B4-BE49-F238E27FC236}">
                <a16:creationId xmlns:a16="http://schemas.microsoft.com/office/drawing/2014/main" id="{3F25CB62-AD57-58DA-D5A5-6B2A3DD642B9}"/>
              </a:ext>
            </a:extLst>
          </p:cNvPr>
          <p:cNvSpPr txBox="1"/>
          <p:nvPr/>
        </p:nvSpPr>
        <p:spPr>
          <a:xfrm>
            <a:off x="0" y="774407"/>
            <a:ext cx="1089644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2200" dirty="0">
                <a:solidFill>
                  <a:schemeClr val="dk1"/>
                </a:solidFill>
              </a:rPr>
              <a:t>LHC provides a </a:t>
            </a:r>
            <a:r>
              <a:rPr lang="de" sz="2200" b="1" dirty="0">
                <a:solidFill>
                  <a:srgbClr val="FF0000"/>
                </a:solidFill>
              </a:rPr>
              <a:t>strongly collimated </a:t>
            </a:r>
            <a:r>
              <a:rPr lang="de" sz="2200" dirty="0">
                <a:solidFill>
                  <a:schemeClr val="dk1"/>
                </a:solidFill>
              </a:rPr>
              <a:t>beam of </a:t>
            </a:r>
            <a:r>
              <a:rPr lang="de" sz="2200" b="1" dirty="0">
                <a:solidFill>
                  <a:srgbClr val="FF0000"/>
                </a:solidFill>
              </a:rPr>
              <a:t>TeV energy neutrinos </a:t>
            </a:r>
            <a:br>
              <a:rPr lang="de" sz="2200" b="1" dirty="0">
                <a:solidFill>
                  <a:srgbClr val="FF0000"/>
                </a:solidFill>
              </a:rPr>
            </a:br>
            <a:r>
              <a:rPr lang="de" sz="2200" dirty="0">
                <a:solidFill>
                  <a:schemeClr val="dk1"/>
                </a:solidFill>
              </a:rPr>
              <a:t>of </a:t>
            </a:r>
            <a:r>
              <a:rPr lang="de" sz="2200" b="1" dirty="0">
                <a:solidFill>
                  <a:srgbClr val="FF0000"/>
                </a:solidFill>
              </a:rPr>
              <a:t>all three flavours</a:t>
            </a:r>
            <a:r>
              <a:rPr lang="de" sz="2200" dirty="0">
                <a:solidFill>
                  <a:schemeClr val="dk1"/>
                </a:solidFill>
              </a:rPr>
              <a:t> in the far forward direction. </a:t>
            </a:r>
            <a:endParaRPr sz="2200" dirty="0"/>
          </a:p>
        </p:txBody>
      </p:sp>
      <p:sp>
        <p:nvSpPr>
          <p:cNvPr id="340" name="Google Shape;340;p43">
            <a:extLst>
              <a:ext uri="{FF2B5EF4-FFF2-40B4-BE49-F238E27FC236}">
                <a16:creationId xmlns:a16="http://schemas.microsoft.com/office/drawing/2014/main" id="{B78BE71E-E8B1-DD52-8425-7A8A63CD32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16443" y="6493397"/>
            <a:ext cx="480000" cy="4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de"/>
              <a:pPr/>
              <a:t>34</a:t>
            </a:fld>
            <a:endParaRPr/>
          </a:p>
        </p:txBody>
      </p:sp>
      <p:pic>
        <p:nvPicPr>
          <p:cNvPr id="341" name="Google Shape;341;p43">
            <a:extLst>
              <a:ext uri="{FF2B5EF4-FFF2-40B4-BE49-F238E27FC236}">
                <a16:creationId xmlns:a16="http://schemas.microsoft.com/office/drawing/2014/main" id="{41416868-0906-612F-F342-6B06F200BC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92" y="1545973"/>
            <a:ext cx="11106974" cy="429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434C234-CA82-6A56-723A-8724967D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logo5.jpg">
            <a:extLst>
              <a:ext uri="{FF2B5EF4-FFF2-40B4-BE49-F238E27FC236}">
                <a16:creationId xmlns:a16="http://schemas.microsoft.com/office/drawing/2014/main" id="{4E3AFDFE-99BF-7C64-FD2C-FC2F713F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355A421-F437-6838-83D2-FDC2A28BFE20}"/>
              </a:ext>
            </a:extLst>
          </p:cNvPr>
          <p:cNvSpPr txBox="1">
            <a:spLocks/>
          </p:cNvSpPr>
          <p:nvPr/>
        </p:nvSpPr>
        <p:spPr>
          <a:xfrm>
            <a:off x="838200" y="-50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4400" b="1" dirty="0">
                <a:solidFill>
                  <a:srgbClr val="002060"/>
                </a:solidFill>
              </a:rPr>
              <a:t>Neutrinos at the FPF</a:t>
            </a:r>
          </a:p>
        </p:txBody>
      </p:sp>
    </p:spTree>
    <p:extLst>
      <p:ext uri="{BB962C8B-B14F-4D97-AF65-F5344CB8AC3E}">
        <p14:creationId xmlns:p14="http://schemas.microsoft.com/office/powerpoint/2010/main" val="1850212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2D4F0-926D-FB40-9779-DBDE7BFA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4032"/>
            <a:ext cx="2743200" cy="365125"/>
          </a:xfrm>
        </p:spPr>
        <p:txBody>
          <a:bodyPr/>
          <a:lstStyle/>
          <a:p>
            <a:fld id="{A39FEC5F-E574-7A45-83C5-B024448B2CFA}" type="slidenum">
              <a:rPr lang="en-CH" smtClean="0"/>
              <a:t>35</a:t>
            </a:fld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C6E4A-64AA-5145-B0EA-B951530B0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67" y="4108003"/>
            <a:ext cx="5123933" cy="2393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1B333-6FC6-E54E-A6A1-8F2B8C13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0567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6B481F-9EB1-054B-AA48-40373773A76E}"/>
              </a:ext>
            </a:extLst>
          </p:cNvPr>
          <p:cNvSpPr/>
          <p:nvPr/>
        </p:nvSpPr>
        <p:spPr>
          <a:xfrm rot="872069">
            <a:off x="512788" y="1193297"/>
            <a:ext cx="914400" cy="3512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435CBC-0AB5-074A-937A-5EED6E119F4A}"/>
              </a:ext>
            </a:extLst>
          </p:cNvPr>
          <p:cNvCxnSpPr>
            <a:cxnSpLocks/>
          </p:cNvCxnSpPr>
          <p:nvPr/>
        </p:nvCxnSpPr>
        <p:spPr>
          <a:xfrm flipH="1" flipV="1">
            <a:off x="580558" y="1309812"/>
            <a:ext cx="11267303" cy="24466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198C2E-F934-264D-92E4-6D02372AA580}"/>
              </a:ext>
            </a:extLst>
          </p:cNvPr>
          <p:cNvSpPr txBox="1"/>
          <p:nvPr/>
        </p:nvSpPr>
        <p:spPr>
          <a:xfrm>
            <a:off x="-1" y="4176582"/>
            <a:ext cx="70680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  <a:r>
              <a:rPr lang="en-CH" dirty="0"/>
              <a:t>lacing a sweeper magnet on the LOS can deflect these muons and reduce the background. </a:t>
            </a:r>
          </a:p>
          <a:p>
            <a:r>
              <a:rPr lang="en-CH" dirty="0"/>
              <a:t>Best place for such a magnet would be between where LOS leaves LHC magnets and where it leaves the LHC tunnel (200m lever-arm for deflected muons). </a:t>
            </a:r>
          </a:p>
          <a:p>
            <a:r>
              <a:rPr lang="en-CH" dirty="0"/>
              <a:t>Based on quick integration study required (will likely require some small local modifications to cryogenic infrastructure in the tunnel).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80E585-2EA1-954E-A11A-152C3FE2C12B}"/>
              </a:ext>
            </a:extLst>
          </p:cNvPr>
          <p:cNvSpPr/>
          <p:nvPr/>
        </p:nvSpPr>
        <p:spPr>
          <a:xfrm>
            <a:off x="5424616" y="2174789"/>
            <a:ext cx="1260389" cy="5931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9A5A7B-DC74-C142-AA1C-FCD4BD44D3EF}"/>
              </a:ext>
            </a:extLst>
          </p:cNvPr>
          <p:cNvSpPr txBox="1"/>
          <p:nvPr/>
        </p:nvSpPr>
        <p:spPr>
          <a:xfrm>
            <a:off x="753761" y="1186246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FPF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8896A-AA83-644C-9518-7B82E7F7FF42}"/>
              </a:ext>
            </a:extLst>
          </p:cNvPr>
          <p:cNvSpPr txBox="1"/>
          <p:nvPr/>
        </p:nvSpPr>
        <p:spPr>
          <a:xfrm>
            <a:off x="11133426" y="331298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IP1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BA42BA-C0A2-594A-B72C-0FA4534F0F6D}"/>
              </a:ext>
            </a:extLst>
          </p:cNvPr>
          <p:cNvCxnSpPr>
            <a:cxnSpLocks/>
          </p:cNvCxnSpPr>
          <p:nvPr/>
        </p:nvCxnSpPr>
        <p:spPr>
          <a:xfrm>
            <a:off x="6400800" y="2767914"/>
            <a:ext cx="1371600" cy="14951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3441A7-3511-3C4F-AD9E-89F28255B97F}"/>
              </a:ext>
            </a:extLst>
          </p:cNvPr>
          <p:cNvCxnSpPr>
            <a:cxnSpLocks/>
          </p:cNvCxnSpPr>
          <p:nvPr/>
        </p:nvCxnSpPr>
        <p:spPr>
          <a:xfrm flipH="1" flipV="1">
            <a:off x="7068067" y="4686906"/>
            <a:ext cx="5074505" cy="11207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26FCDCAE-0510-6840-9AFB-F634E11A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577" y="-30199"/>
            <a:ext cx="4556942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Muon Background:    Sweeper Magnet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470002-0527-2040-A2C3-D54FB0F1C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308" y="0"/>
            <a:ext cx="3764692" cy="2823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6A82D-1D1E-554E-9EFD-D42351FEAB17}"/>
              </a:ext>
            </a:extLst>
          </p:cNvPr>
          <p:cNvSpPr txBox="1"/>
          <p:nvPr/>
        </p:nvSpPr>
        <p:spPr>
          <a:xfrm>
            <a:off x="8949687" y="1801912"/>
            <a:ext cx="218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FLUKA:</a:t>
            </a:r>
          </a:p>
          <a:p>
            <a:r>
              <a:rPr lang="en-GB" dirty="0"/>
              <a:t>M</a:t>
            </a:r>
            <a:r>
              <a:rPr lang="en-CH" dirty="0"/>
              <a:t>uon energy spectra</a:t>
            </a:r>
          </a:p>
        </p:txBody>
      </p:sp>
    </p:spTree>
    <p:extLst>
      <p:ext uri="{BB962C8B-B14F-4D97-AF65-F5344CB8AC3E}">
        <p14:creationId xmlns:p14="http://schemas.microsoft.com/office/powerpoint/2010/main" val="3919220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6799" y="6590585"/>
            <a:ext cx="112298" cy="2096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300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Motivation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1" name="ANUBIS proposal: Extend fiducial volume    harvest sensitivity!"/>
              <p:cNvSpPr txBox="1"/>
              <p:nvPr/>
            </p:nvSpPr>
            <p:spPr>
              <a:xfrm>
                <a:off x="297992" y="993184"/>
                <a:ext cx="2725426" cy="1122038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45720" bIns="45720">
                <a:spAutoFit/>
              </a:bodyPr>
              <a:lstStyle/>
              <a:p>
                <a:pPr>
                  <a:defRPr sz="4200"/>
                </a:pPr>
                <a:r>
                  <a:rPr sz="2100"/>
                  <a:t>ANUBIS proposal:</a:t>
                </a:r>
                <a:br>
                  <a:rPr sz="2100"/>
                </a:br>
                <a:r>
                  <a:rPr sz="2100"/>
                  <a:t>Extend fiducial volume </a:t>
                </a:r>
                <a:br>
                  <a:rPr sz="2100"/>
                </a:br>
                <a14:m>
                  <m:oMath xmlns:m="http://schemas.openxmlformats.org/officeDocument/2006/math">
                    <m:r>
                      <a:rPr sz="2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2100"/>
                  <a:t> harvest sensitivity!</a:t>
                </a:r>
              </a:p>
            </p:txBody>
          </p:sp>
        </mc:Choice>
        <mc:Fallback>
          <p:sp>
            <p:nvSpPr>
              <p:cNvPr id="301" name="ANUBIS proposal: Extend fiducial volume    harvest sensitivity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92" y="993184"/>
                <a:ext cx="2725426" cy="1122038"/>
              </a:xfrm>
              <a:prstGeom prst="rect">
                <a:avLst/>
              </a:prstGeom>
              <a:blipFill>
                <a:blip r:embed="rId2"/>
                <a:stretch>
                  <a:fillRect l="-2778" t="-3371" r="-1389" b="-10112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2" name="RPC"/>
          <p:cNvSpPr txBox="1"/>
          <p:nvPr/>
        </p:nvSpPr>
        <p:spPr>
          <a:xfrm rot="21102274">
            <a:off x="5902294" y="1600942"/>
            <a:ext cx="777777" cy="4385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 sz="4500" i="1">
                <a:solidFill>
                  <a:schemeClr val="accent3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250"/>
              <a:t>RPC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3" name="Adapt and exploit ATLAS Phase II RPC technology!"/>
              <p:cNvSpPr txBox="1"/>
              <p:nvPr/>
            </p:nvSpPr>
            <p:spPr>
              <a:xfrm>
                <a:off x="8380281" y="2682022"/>
                <a:ext cx="3358613" cy="749501"/>
              </a:xfrm>
              <a:prstGeom prst="rect">
                <a:avLst/>
              </a:prstGeom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tIns="45720" bIns="45720">
                <a:spAutoFit/>
              </a:bodyPr>
              <a:lstStyle/>
              <a:p>
                <a:pPr algn="ctr">
                  <a:defRPr sz="3900"/>
                </a:pPr>
                <a14:m>
                  <m:oMath xmlns:m="http://schemas.openxmlformats.org/officeDocument/2006/math">
                    <m:r>
                      <a:rPr sz="237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sz="1950"/>
                  <a:t> Adapt and exploit</a:t>
                </a:r>
                <a:br>
                  <a:rPr sz="1950"/>
                </a:br>
                <a:r>
                  <a:rPr sz="1950"/>
                  <a:t>ATLAS Phase II RPC technology!</a:t>
                </a:r>
              </a:p>
            </p:txBody>
          </p:sp>
        </mc:Choice>
        <mc:Fallback>
          <p:sp>
            <p:nvSpPr>
              <p:cNvPr id="303" name="Adapt and exploit ATLAS Phase II RPC technology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281" y="2682022"/>
                <a:ext cx="3358613" cy="749501"/>
              </a:xfrm>
              <a:prstGeom prst="rect">
                <a:avLst/>
              </a:prstGeom>
              <a:blipFill>
                <a:blip r:embed="rId3"/>
                <a:stretch>
                  <a:fillRect l="-1509" r="-1132" b="-11667"/>
                </a:stretch>
              </a:blipFill>
              <a:ln w="254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0" name="Group"/>
          <p:cNvGrpSpPr/>
          <p:nvPr/>
        </p:nvGrpSpPr>
        <p:grpSpPr>
          <a:xfrm>
            <a:off x="12514" y="2484514"/>
            <a:ext cx="7210264" cy="4075690"/>
            <a:chOff x="0" y="0"/>
            <a:chExt cx="14420526" cy="8151377"/>
          </a:xfrm>
        </p:grpSpPr>
        <p:grpSp>
          <p:nvGrpSpPr>
            <p:cNvPr id="307" name="Group"/>
            <p:cNvGrpSpPr/>
            <p:nvPr/>
          </p:nvGrpSpPr>
          <p:grpSpPr>
            <a:xfrm>
              <a:off x="0" y="0"/>
              <a:ext cx="14420526" cy="7989555"/>
              <a:chOff x="0" y="0"/>
              <a:chExt cx="14420525" cy="7989554"/>
            </a:xfrm>
          </p:grpSpPr>
          <p:pic>
            <p:nvPicPr>
              <p:cNvPr id="304" name="pasted-movie.png" descr="pasted-movie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4420526" cy="7552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Line Shape" descr="Line Shape"/>
              <p:cNvPicPr>
                <a:picLocks/>
              </p:cNvPicPr>
              <p:nvPr/>
            </p:nvPicPr>
            <p:blipFill>
              <a:blip r:embed="rId5">
                <a:alphaModFix amt="30193"/>
              </a:blip>
              <a:stretch>
                <a:fillRect/>
              </a:stretch>
            </p:blipFill>
            <p:spPr>
              <a:xfrm>
                <a:off x="4432598" y="173363"/>
                <a:ext cx="6875138" cy="7816192"/>
              </a:xfrm>
              <a:prstGeom prst="rect">
                <a:avLst/>
              </a:prstGeom>
              <a:effectLst/>
            </p:spPr>
          </p:pic>
        </p:grpSp>
        <p:sp>
          <p:nvSpPr>
            <p:cNvPr id="308" name="Adapted from ATL-PHYS-PUB-2022-007"/>
            <p:cNvSpPr txBox="1"/>
            <p:nvPr/>
          </p:nvSpPr>
          <p:spPr>
            <a:xfrm>
              <a:off x="1451646" y="7505047"/>
              <a:ext cx="6276077" cy="64633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3000"/>
              </a:lvl1pPr>
            </a:lstStyle>
            <a:p>
              <a:r>
                <a:rPr sz="1500"/>
                <a:t>Adapted from ATL-PHYS-PUB-2022-007</a:t>
              </a:r>
            </a:p>
          </p:txBody>
        </p:sp>
        <p:sp>
          <p:nvSpPr>
            <p:cNvPr id="309" name="projection envelope"/>
            <p:cNvSpPr txBox="1"/>
            <p:nvPr/>
          </p:nvSpPr>
          <p:spPr>
            <a:xfrm rot="18146140">
              <a:off x="6951057" y="3605197"/>
              <a:ext cx="2217273" cy="4616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i="1">
                  <a:solidFill>
                    <a:srgbClr val="9411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900"/>
                <a:t>projection envelope</a:t>
              </a:r>
            </a:p>
          </p:txBody>
        </p:sp>
      </p:grpSp>
      <p:grpSp>
        <p:nvGrpSpPr>
          <p:cNvPr id="313" name="Group">
            <a:hlinkClick r:id="rId6"/>
          </p:cNvPr>
          <p:cNvGrpSpPr/>
          <p:nvPr/>
        </p:nvGrpSpPr>
        <p:grpSpPr>
          <a:xfrm>
            <a:off x="8187664" y="895026"/>
            <a:ext cx="3743847" cy="1844077"/>
            <a:chOff x="0" y="0"/>
            <a:chExt cx="7487692" cy="3688152"/>
          </a:xfrm>
        </p:grpSpPr>
        <p:pic>
          <p:nvPicPr>
            <p:cNvPr id="311" name="Google Shape;179;p25" descr="Google Shape;179;p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815107"/>
              <a:ext cx="7487692" cy="2873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" name="ANUBIS Detector requirements:"/>
            <p:cNvSpPr txBox="1"/>
            <p:nvPr/>
          </p:nvSpPr>
          <p:spPr>
            <a:xfrm>
              <a:off x="0" y="0"/>
              <a:ext cx="7122460" cy="8309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defRPr sz="4200"/>
              </a:lvl1pPr>
            </a:lstStyle>
            <a:p>
              <a:r>
                <a:rPr sz="2100"/>
                <a:t>ANUBIS Detector requirements:</a:t>
              </a:r>
            </a:p>
          </p:txBody>
        </p:sp>
      </p:grpSp>
      <p:sp>
        <p:nvSpPr>
          <p:cNvPr id="314" name="Ongoing RPC work at U Cambridge:…">
            <a:hlinkClick r:id="rId8"/>
          </p:cNvPr>
          <p:cNvSpPr txBox="1"/>
          <p:nvPr/>
        </p:nvSpPr>
        <p:spPr>
          <a:xfrm>
            <a:off x="7923864" y="3629842"/>
            <a:ext cx="3906435" cy="12080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/>
          <a:p>
            <a:pPr>
              <a:spcBef>
                <a:spcPts val="800"/>
              </a:spcBef>
              <a:defRPr sz="3700"/>
            </a:pPr>
            <a:r>
              <a:rPr sz="1850"/>
              <a:t>Ongoing RPC work at U Cambridge:</a:t>
            </a:r>
          </a:p>
          <a:p>
            <a:pPr marL="170447" indent="-170447">
              <a:buSzPct val="100000"/>
              <a:buChar char="•"/>
            </a:pPr>
            <a:r>
              <a:rPr sz="900"/>
              <a:t>RPC construction &amp; characterisation</a:t>
            </a:r>
          </a:p>
          <a:p>
            <a:pPr marL="170447" indent="-170447">
              <a:buSzPct val="100000"/>
              <a:buChar char="•"/>
            </a:pPr>
            <a:r>
              <a:rPr sz="900"/>
              <a:t>Eco-gases for RPCs</a:t>
            </a:r>
          </a:p>
          <a:p>
            <a:pPr marL="170447" indent="-170447">
              <a:buSzPct val="100000"/>
              <a:buChar char="•"/>
            </a:pPr>
            <a:r>
              <a:rPr sz="900"/>
              <a:t>Quality assurance (Q/A) of ATLAS Phase II RPC</a:t>
            </a:r>
          </a:p>
          <a:p>
            <a:pPr marL="360947" lvl="1" indent="-170447">
              <a:buSzPct val="100000"/>
              <a:buChar char="•"/>
            </a:pPr>
            <a:r>
              <a:rPr sz="900"/>
              <a:t>Gas leak studies</a:t>
            </a:r>
          </a:p>
          <a:p>
            <a:pPr marL="360947" lvl="1" indent="-170447">
              <a:buSzPct val="100000"/>
              <a:buChar char="•"/>
            </a:pPr>
            <a:r>
              <a:rPr sz="900"/>
              <a:t>Mechanical stability</a:t>
            </a:r>
          </a:p>
          <a:p>
            <a:pPr marL="170447" indent="-170447">
              <a:buSzPct val="100000"/>
              <a:buChar char="•"/>
            </a:pPr>
            <a:r>
              <a:rPr sz="900"/>
              <a:t>Within DRD1 context</a:t>
            </a:r>
          </a:p>
        </p:txBody>
      </p:sp>
      <p:pic>
        <p:nvPicPr>
          <p:cNvPr id="315" name="Image" descr="Image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7489" y="4943730"/>
            <a:ext cx="1561354" cy="579003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Happy to share effort &amp; expertise!"/>
          <p:cNvSpPr txBox="1"/>
          <p:nvPr/>
        </p:nvSpPr>
        <p:spPr>
          <a:xfrm>
            <a:off x="7894091" y="6015139"/>
            <a:ext cx="4083169" cy="4308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 sz="4400"/>
            </a:lvl1pPr>
          </a:lstStyle>
          <a:p>
            <a:r>
              <a:rPr sz="2200"/>
              <a:t>Happy to share effort &amp; expertise!</a:t>
            </a:r>
          </a:p>
        </p:txBody>
      </p:sp>
      <p:sp>
        <p:nvSpPr>
          <p:cNvPr id="317" name="RPC"/>
          <p:cNvSpPr txBox="1"/>
          <p:nvPr/>
        </p:nvSpPr>
        <p:spPr>
          <a:xfrm rot="21102274">
            <a:off x="5953094" y="1590566"/>
            <a:ext cx="777777" cy="4385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 sz="4500" i="1">
                <a:solidFill>
                  <a:schemeClr val="accent3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250"/>
              <a:t>RPC</a:t>
            </a:r>
          </a:p>
        </p:txBody>
      </p:sp>
      <p:sp>
        <p:nvSpPr>
          <p:cNvPr id="318" name="Motivation"/>
          <p:cNvSpPr txBox="1"/>
          <p:nvPr/>
        </p:nvSpPr>
        <p:spPr>
          <a:xfrm>
            <a:off x="4090007" y="-1566434"/>
            <a:ext cx="6719887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defTabSz="828675">
              <a:lnSpc>
                <a:spcPct val="104000"/>
              </a:lnSpc>
              <a:spcBef>
                <a:spcPts val="0"/>
              </a:spcBef>
              <a:defRPr sz="4800" cap="small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sz="2400"/>
              <a:t>Motivation</a:t>
            </a:r>
          </a:p>
        </p:txBody>
      </p:sp>
      <p:sp>
        <p:nvSpPr>
          <p:cNvPr id="319" name="RPC"/>
          <p:cNvSpPr txBox="1"/>
          <p:nvPr/>
        </p:nvSpPr>
        <p:spPr>
          <a:xfrm rot="21102274">
            <a:off x="5988820" y="2696562"/>
            <a:ext cx="646331" cy="3616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>
              <a:defRPr sz="3500" i="1">
                <a:solidFill>
                  <a:schemeClr val="accent3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750"/>
              <a:t>RPC</a:t>
            </a:r>
          </a:p>
        </p:txBody>
      </p:sp>
      <p:pic>
        <p:nvPicPr>
          <p:cNvPr id="320" name="pasted-movie.png" descr="pasted-movie.png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763329" y="4359963"/>
            <a:ext cx="1678064" cy="1432934"/>
          </a:xfrm>
          <a:prstGeom prst="rect">
            <a:avLst/>
          </a:prstGeom>
        </p:spPr>
      </p:pic>
      <p:grpSp>
        <p:nvGrpSpPr>
          <p:cNvPr id="339" name="Group"/>
          <p:cNvGrpSpPr/>
          <p:nvPr/>
        </p:nvGrpSpPr>
        <p:grpSpPr>
          <a:xfrm>
            <a:off x="3191368" y="-1877239"/>
            <a:ext cx="5070544" cy="5184460"/>
            <a:chOff x="0" y="0"/>
            <a:chExt cx="10141085" cy="10368918"/>
          </a:xfrm>
        </p:grpSpPr>
        <p:grpSp>
          <p:nvGrpSpPr>
            <p:cNvPr id="330" name="Group">
              <a:hlinkClick r:id="rId12"/>
            </p:cNvPr>
            <p:cNvGrpSpPr/>
            <p:nvPr/>
          </p:nvGrpSpPr>
          <p:grpSpPr>
            <a:xfrm>
              <a:off x="0" y="0"/>
              <a:ext cx="10141086" cy="10368919"/>
              <a:chOff x="0" y="0"/>
              <a:chExt cx="10141085" cy="10368918"/>
            </a:xfrm>
          </p:grpSpPr>
          <p:sp>
            <p:nvSpPr>
              <p:cNvPr id="321" name="Oval"/>
              <p:cNvSpPr/>
              <p:nvPr/>
            </p:nvSpPr>
            <p:spPr>
              <a:xfrm>
                <a:off x="0" y="0"/>
                <a:ext cx="10141086" cy="10368919"/>
              </a:xfrm>
              <a:prstGeom prst="ellipse">
                <a:avLst/>
              </a:prstGeom>
              <a:solidFill>
                <a:schemeClr val="accent3">
                  <a:lumOff val="44000"/>
                </a:schemeClr>
              </a:solidFill>
              <a:ln w="50800" cap="flat">
                <a:solidFill>
                  <a:schemeClr val="accent4"/>
                </a:solidFill>
                <a:prstDash val="solid"/>
                <a:round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defTabSz="414338">
                  <a:lnSpc>
                    <a:spcPct val="104000"/>
                  </a:lnSpc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329" name="Group"/>
              <p:cNvGrpSpPr/>
              <p:nvPr/>
            </p:nvGrpSpPr>
            <p:grpSpPr>
              <a:xfrm>
                <a:off x="2312966" y="74649"/>
                <a:ext cx="6353463" cy="10157620"/>
                <a:chOff x="2263854" y="0"/>
                <a:chExt cx="6353461" cy="10157618"/>
              </a:xfrm>
            </p:grpSpPr>
            <p:pic>
              <p:nvPicPr>
                <p:cNvPr id="322" name="cavern.jpg" descr="cavern.jpg"/>
                <p:cNvPicPr>
                  <a:picLocks/>
                </p:cNvPicPr>
                <p:nvPr/>
              </p:nvPicPr>
              <p:blipFill>
                <a:blip r:embed="rId13"/>
                <a:srcRect t="367" r="1"/>
                <a:stretch>
                  <a:fillRect/>
                </a:stretch>
              </p:blipFill>
              <p:spPr>
                <a:xfrm>
                  <a:off x="2263854" y="0"/>
                  <a:ext cx="6141165" cy="10157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696" y="0"/>
                      </a:moveTo>
                      <a:cubicBezTo>
                        <a:pt x="6314" y="0"/>
                        <a:pt x="2933" y="591"/>
                        <a:pt x="0" y="1771"/>
                      </a:cubicBezTo>
                      <a:lnTo>
                        <a:pt x="0" y="19829"/>
                      </a:lnTo>
                      <a:cubicBezTo>
                        <a:pt x="2933" y="21009"/>
                        <a:pt x="6314" y="21600"/>
                        <a:pt x="9696" y="21600"/>
                      </a:cubicBezTo>
                      <a:cubicBezTo>
                        <a:pt x="13966" y="21600"/>
                        <a:pt x="18234" y="20657"/>
                        <a:pt x="21600" y="18774"/>
                      </a:cubicBezTo>
                      <a:lnTo>
                        <a:pt x="21600" y="2826"/>
                      </a:lnTo>
                      <a:cubicBezTo>
                        <a:pt x="18234" y="943"/>
                        <a:pt x="13966" y="0"/>
                        <a:pt x="9696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3" name="Oval"/>
                <p:cNvSpPr/>
                <p:nvPr/>
              </p:nvSpPr>
              <p:spPr>
                <a:xfrm>
                  <a:off x="5797934" y="4003054"/>
                  <a:ext cx="1797396" cy="428399"/>
                </a:xfrm>
                <a:prstGeom prst="ellipse">
                  <a:avLst/>
                </a:prstGeom>
                <a:solidFill>
                  <a:schemeClr val="accent2">
                    <a:alpha val="45345"/>
                  </a:schemeClr>
                </a:solidFill>
                <a:ln w="25400" cap="flat">
                  <a:solidFill>
                    <a:schemeClr val="accent2">
                      <a:alpha val="45345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292100">
                    <a:defRPr sz="2200">
                      <a:solidFill>
                        <a:schemeClr val="accent3">
                          <a:lumOff val="44000"/>
                        </a:schemeClr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100"/>
                </a:p>
              </p:txBody>
            </p:sp>
            <p:sp>
              <p:nvSpPr>
                <p:cNvPr id="324" name="Oval"/>
                <p:cNvSpPr/>
                <p:nvPr/>
              </p:nvSpPr>
              <p:spPr>
                <a:xfrm>
                  <a:off x="2854438" y="4458688"/>
                  <a:ext cx="1312925" cy="370730"/>
                </a:xfrm>
                <a:prstGeom prst="ellipse">
                  <a:avLst/>
                </a:prstGeom>
                <a:solidFill>
                  <a:schemeClr val="accent2">
                    <a:alpha val="48230"/>
                  </a:schemeClr>
                </a:solidFill>
                <a:ln w="25400" cap="flat">
                  <a:solidFill>
                    <a:srgbClr val="FDA47C">
                      <a:alpha val="4823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292100">
                    <a:defRPr sz="2200">
                      <a:solidFill>
                        <a:schemeClr val="accent3">
                          <a:lumOff val="44000"/>
                        </a:schemeClr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100"/>
                </a:p>
              </p:txBody>
            </p:sp>
            <p:sp>
              <p:nvSpPr>
                <p:cNvPr id="325" name="Oval"/>
                <p:cNvSpPr/>
                <p:nvPr/>
              </p:nvSpPr>
              <p:spPr>
                <a:xfrm>
                  <a:off x="2852950" y="4449636"/>
                  <a:ext cx="1312925" cy="370730"/>
                </a:xfrm>
                <a:prstGeom prst="ellipse">
                  <a:avLst/>
                </a:prstGeom>
                <a:noFill/>
                <a:ln w="25400" cap="flat">
                  <a:solidFill>
                    <a:schemeClr val="accent2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292100">
                    <a:defRPr sz="2200">
                      <a:solidFill>
                        <a:schemeClr val="accent3">
                          <a:lumOff val="44000"/>
                        </a:schemeClr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100"/>
                </a:p>
              </p:txBody>
            </p:sp>
            <p:sp>
              <p:nvSpPr>
                <p:cNvPr id="326" name="Shape"/>
                <p:cNvSpPr/>
                <p:nvPr/>
              </p:nvSpPr>
              <p:spPr>
                <a:xfrm>
                  <a:off x="2534473" y="4765138"/>
                  <a:ext cx="486021" cy="42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7" h="21600" extrusionOk="0">
                      <a:moveTo>
                        <a:pt x="1451" y="21600"/>
                      </a:moveTo>
                      <a:cubicBezTo>
                        <a:pt x="5187" y="21448"/>
                        <a:pt x="8834" y="21144"/>
                        <a:pt x="12401" y="20654"/>
                      </a:cubicBezTo>
                      <a:cubicBezTo>
                        <a:pt x="15301" y="20255"/>
                        <a:pt x="18200" y="19721"/>
                        <a:pt x="21117" y="19049"/>
                      </a:cubicBezTo>
                      <a:cubicBezTo>
                        <a:pt x="19559" y="14268"/>
                        <a:pt x="17043" y="9977"/>
                        <a:pt x="13774" y="6525"/>
                      </a:cubicBezTo>
                      <a:cubicBezTo>
                        <a:pt x="11073" y="3673"/>
                        <a:pt x="7914" y="1457"/>
                        <a:pt x="4475" y="0"/>
                      </a:cubicBezTo>
                      <a:cubicBezTo>
                        <a:pt x="3064" y="1807"/>
                        <a:pt x="1951" y="3895"/>
                        <a:pt x="1191" y="6161"/>
                      </a:cubicBezTo>
                      <a:cubicBezTo>
                        <a:pt x="-483" y="11148"/>
                        <a:pt x="-390" y="16692"/>
                        <a:pt x="1451" y="21600"/>
                      </a:cubicBezTo>
                      <a:close/>
                    </a:path>
                  </a:pathLst>
                </a:custGeom>
                <a:solidFill>
                  <a:srgbClr val="FDA47C">
                    <a:alpha val="44310"/>
                  </a:srgbClr>
                </a:solidFill>
                <a:ln w="25400" cap="flat">
                  <a:solidFill>
                    <a:srgbClr val="FDA47C">
                      <a:alpha val="4431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292100">
                    <a:defRPr sz="2200">
                      <a:solidFill>
                        <a:schemeClr val="accent3">
                          <a:lumOff val="44000"/>
                        </a:schemeClr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100"/>
                </a:p>
              </p:txBody>
            </p:sp>
            <p:sp>
              <p:nvSpPr>
                <p:cNvPr id="327" name="Line"/>
                <p:cNvSpPr/>
                <p:nvPr/>
              </p:nvSpPr>
              <p:spPr>
                <a:xfrm>
                  <a:off x="2541859" y="4088262"/>
                  <a:ext cx="6075458" cy="16580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406" extrusionOk="0">
                      <a:moveTo>
                        <a:pt x="14796" y="7715"/>
                      </a:moveTo>
                      <a:cubicBezTo>
                        <a:pt x="15244" y="5824"/>
                        <a:pt x="15752" y="4136"/>
                        <a:pt x="16311" y="2687"/>
                      </a:cubicBezTo>
                      <a:cubicBezTo>
                        <a:pt x="16757" y="1530"/>
                        <a:pt x="17240" y="521"/>
                        <a:pt x="17780" y="152"/>
                      </a:cubicBezTo>
                      <a:cubicBezTo>
                        <a:pt x="18285" y="-194"/>
                        <a:pt x="18809" y="48"/>
                        <a:pt x="19264" y="915"/>
                      </a:cubicBezTo>
                      <a:cubicBezTo>
                        <a:pt x="19496" y="1358"/>
                        <a:pt x="19704" y="1955"/>
                        <a:pt x="19875" y="2675"/>
                      </a:cubicBezTo>
                      <a:cubicBezTo>
                        <a:pt x="20280" y="4105"/>
                        <a:pt x="20630" y="5725"/>
                        <a:pt x="20915" y="7493"/>
                      </a:cubicBezTo>
                      <a:cubicBezTo>
                        <a:pt x="21216" y="9361"/>
                        <a:pt x="21442" y="11375"/>
                        <a:pt x="21587" y="13475"/>
                      </a:cubicBezTo>
                      <a:lnTo>
                        <a:pt x="4769" y="21406"/>
                      </a:lnTo>
                      <a:cubicBezTo>
                        <a:pt x="4071" y="20668"/>
                        <a:pt x="3417" y="19459"/>
                        <a:pt x="2840" y="17851"/>
                      </a:cubicBezTo>
                      <a:cubicBezTo>
                        <a:pt x="2468" y="16811"/>
                        <a:pt x="2132" y="15607"/>
                        <a:pt x="1853" y="14234"/>
                      </a:cubicBezTo>
                      <a:cubicBezTo>
                        <a:pt x="1596" y="12966"/>
                        <a:pt x="1391" y="11564"/>
                        <a:pt x="1121" y="10331"/>
                      </a:cubicBezTo>
                      <a:cubicBezTo>
                        <a:pt x="871" y="9191"/>
                        <a:pt x="489" y="8379"/>
                        <a:pt x="202" y="9161"/>
                      </a:cubicBezTo>
                      <a:cubicBezTo>
                        <a:pt x="-9" y="9734"/>
                        <a:pt x="-13" y="10721"/>
                        <a:pt x="9" y="11588"/>
                      </a:cubicBezTo>
                      <a:cubicBezTo>
                        <a:pt x="30" y="12396"/>
                        <a:pt x="69" y="13202"/>
                        <a:pt x="130" y="14024"/>
                      </a:cubicBezTo>
                      <a:lnTo>
                        <a:pt x="14865" y="8013"/>
                      </a:lnTo>
                    </a:path>
                  </a:pathLst>
                </a:custGeom>
                <a:noFill/>
                <a:ln w="25400" cap="flat">
                  <a:solidFill>
                    <a:schemeClr val="accent2"/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292100">
                    <a:defRPr sz="2200">
                      <a:solidFill>
                        <a:schemeClr val="accent3">
                          <a:lumOff val="44000"/>
                        </a:schemeClr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100"/>
                </a:p>
              </p:txBody>
            </p:sp>
            <p:sp>
              <p:nvSpPr>
                <p:cNvPr id="328" name="Line"/>
                <p:cNvSpPr/>
                <p:nvPr/>
              </p:nvSpPr>
              <p:spPr>
                <a:xfrm>
                  <a:off x="2670819" y="4093103"/>
                  <a:ext cx="5946497" cy="16531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73" extrusionOk="0">
                      <a:moveTo>
                        <a:pt x="17614" y="133"/>
                      </a:moveTo>
                      <a:cubicBezTo>
                        <a:pt x="17646" y="117"/>
                        <a:pt x="17677" y="103"/>
                        <a:pt x="17708" y="90"/>
                      </a:cubicBezTo>
                      <a:cubicBezTo>
                        <a:pt x="18226" y="-127"/>
                        <a:pt x="18759" y="21"/>
                        <a:pt x="19225" y="858"/>
                      </a:cubicBezTo>
                      <a:cubicBezTo>
                        <a:pt x="19465" y="1289"/>
                        <a:pt x="19678" y="1892"/>
                        <a:pt x="19850" y="2629"/>
                      </a:cubicBezTo>
                      <a:cubicBezTo>
                        <a:pt x="20264" y="4067"/>
                        <a:pt x="20621" y="5697"/>
                        <a:pt x="20913" y="7476"/>
                      </a:cubicBezTo>
                      <a:cubicBezTo>
                        <a:pt x="21221" y="9355"/>
                        <a:pt x="21452" y="11382"/>
                        <a:pt x="21600" y="13494"/>
                      </a:cubicBezTo>
                      <a:lnTo>
                        <a:pt x="4407" y="21473"/>
                      </a:lnTo>
                      <a:cubicBezTo>
                        <a:pt x="3697" y="20696"/>
                        <a:pt x="3029" y="19486"/>
                        <a:pt x="2435" y="17896"/>
                      </a:cubicBezTo>
                      <a:cubicBezTo>
                        <a:pt x="2050" y="16866"/>
                        <a:pt x="1696" y="15679"/>
                        <a:pt x="1426" y="14258"/>
                      </a:cubicBezTo>
                      <a:cubicBezTo>
                        <a:pt x="1175" y="12944"/>
                        <a:pt x="998" y="11440"/>
                        <a:pt x="677" y="10330"/>
                      </a:cubicBezTo>
                      <a:cubicBezTo>
                        <a:pt x="487" y="9671"/>
                        <a:pt x="254" y="9184"/>
                        <a:pt x="0" y="8912"/>
                      </a:cubicBezTo>
                      <a:lnTo>
                        <a:pt x="17619" y="183"/>
                      </a:lnTo>
                    </a:path>
                  </a:pathLst>
                </a:custGeom>
                <a:solidFill>
                  <a:schemeClr val="accent2">
                    <a:alpha val="49502"/>
                  </a:schemeClr>
                </a:solidFill>
                <a:ln w="25400" cap="flat">
                  <a:solidFill>
                    <a:schemeClr val="accent2">
                      <a:alpha val="49502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 defTabSz="292100">
                    <a:defRPr sz="2200">
                      <a:solidFill>
                        <a:schemeClr val="accent3">
                          <a:lumOff val="44000"/>
                        </a:schemeClr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1100"/>
                </a:p>
              </p:txBody>
            </p:sp>
          </p:grpSp>
        </p:grpSp>
        <p:sp>
          <p:nvSpPr>
            <p:cNvPr id="331" name="RPC"/>
            <p:cNvSpPr txBox="1"/>
            <p:nvPr/>
          </p:nvSpPr>
          <p:spPr>
            <a:xfrm rot="21102274">
              <a:off x="4883864" y="4520950"/>
              <a:ext cx="1577115" cy="10124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noAutofit/>
            </a:bodyPr>
            <a:lstStyle>
              <a:lvl1pPr>
                <a:defRPr sz="5300" i="1">
                  <a:solidFill>
                    <a:schemeClr val="accent3">
                      <a:lumOff val="44000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650"/>
                <a:t>RPC</a:t>
              </a:r>
            </a:p>
          </p:txBody>
        </p:sp>
        <p:pic>
          <p:nvPicPr>
            <p:cNvPr id="332" name="ATLAS: active veto  ATLAS: active veto" descr="ATLAS: active veto  ATLAS: active veto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130001">
              <a:off x="2737669" y="6387671"/>
              <a:ext cx="5871114" cy="1673906"/>
            </a:xfrm>
            <a:prstGeom prst="rect">
              <a:avLst/>
            </a:prstGeom>
            <a:effectLst/>
          </p:spPr>
        </p:pic>
        <p:sp>
          <p:nvSpPr>
            <p:cNvPr id="333" name="fiducial volume"/>
            <p:cNvSpPr txBox="1"/>
            <p:nvPr/>
          </p:nvSpPr>
          <p:spPr>
            <a:xfrm rot="21143553">
              <a:off x="3435359" y="5318879"/>
              <a:ext cx="4474126" cy="10124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20" tIns="45720" rIns="45720" bIns="45720" numCol="1" anchor="t">
              <a:noAutofit/>
            </a:bodyPr>
            <a:lstStyle>
              <a:lvl1pPr>
                <a:defRPr sz="53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650"/>
                <a:t>fiducial volume</a:t>
              </a:r>
            </a:p>
          </p:txBody>
        </p:sp>
        <p:grpSp>
          <p:nvGrpSpPr>
            <p:cNvPr id="338" name="Group"/>
            <p:cNvGrpSpPr/>
            <p:nvPr/>
          </p:nvGrpSpPr>
          <p:grpSpPr>
            <a:xfrm>
              <a:off x="343525" y="3901485"/>
              <a:ext cx="1764886" cy="2991387"/>
              <a:chOff x="0" y="0"/>
              <a:chExt cx="1764885" cy="2991386"/>
            </a:xfrm>
          </p:grpSpPr>
          <p:pic>
            <p:nvPicPr>
              <p:cNvPr id="334" name="images.png" descr="images.png"/>
              <p:cNvPicPr>
                <a:picLocks noChangeAspect="1"/>
              </p:cNvPicPr>
              <p:nvPr/>
            </p:nvPicPr>
            <p:blipFill>
              <a:blip r:embed="rId15"/>
              <a:srcRect b="13451"/>
              <a:stretch>
                <a:fillRect/>
              </a:stretch>
            </p:blipFill>
            <p:spPr>
              <a:xfrm flipH="1">
                <a:off x="238805" y="0"/>
                <a:ext cx="1526081" cy="1320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37" name="Group"/>
              <p:cNvGrpSpPr/>
              <p:nvPr/>
            </p:nvGrpSpPr>
            <p:grpSpPr>
              <a:xfrm>
                <a:off x="0" y="1172695"/>
                <a:ext cx="1270204" cy="1818692"/>
                <a:chOff x="0" y="0"/>
                <a:chExt cx="1270203" cy="1818691"/>
              </a:xfrm>
            </p:grpSpPr>
            <p:sp>
              <p:nvSpPr>
                <p:cNvPr id="335" name="EXPERIMENT"/>
                <p:cNvSpPr/>
                <p:nvPr/>
              </p:nvSpPr>
              <p:spPr>
                <a:xfrm>
                  <a:off x="203" y="548691"/>
                  <a:ext cx="1270001" cy="1270001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20" tIns="45720" rIns="45720" bIns="45720" numCol="1" anchor="t">
                  <a:spAutoFit/>
                </a:bodyPr>
                <a:lstStyle>
                  <a:lvl1pPr>
                    <a:defRPr sz="2300"/>
                  </a:lvl1pPr>
                </a:lstStyle>
                <a:p>
                  <a:r>
                    <a:rPr sz="1150"/>
                    <a:t>EXPERIMENT</a:t>
                  </a:r>
                </a:p>
              </p:txBody>
            </p:sp>
            <p:sp>
              <p:nvSpPr>
                <p:cNvPr id="336" name="ANUBIS"/>
                <p:cNvSpPr/>
                <p:nvPr/>
              </p:nvSpPr>
              <p:spPr>
                <a:xfrm>
                  <a:off x="0" y="0"/>
                  <a:ext cx="1270000" cy="1270000"/>
                </a:xfrm>
                <a:prstGeom prst="line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20" tIns="45720" rIns="45720" bIns="45720" numCol="1" anchor="t">
                  <a:spAutoFit/>
                </a:bodyPr>
                <a:lstStyle>
                  <a:lvl1pPr>
                    <a:defRPr sz="3900"/>
                  </a:lvl1pPr>
                </a:lstStyle>
                <a:p>
                  <a:r>
                    <a:rPr sz="1950"/>
                    <a:t>ANUBIS</a:t>
                  </a:r>
                </a:p>
              </p:txBody>
            </p:sp>
          </p:grpSp>
        </p:grpSp>
      </p:grpSp>
      <p:pic>
        <p:nvPicPr>
          <p:cNvPr id="340" name="pasted-movie.png" descr="pasted-movi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6715" y="3307221"/>
            <a:ext cx="1003992" cy="95001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PBC model BC5">
            <a:hlinkClick r:id="rId17"/>
          </p:cNvPr>
          <p:cNvSpPr txBox="1"/>
          <p:nvPr/>
        </p:nvSpPr>
        <p:spPr>
          <a:xfrm>
            <a:off x="4769679" y="4206265"/>
            <a:ext cx="1943248" cy="408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/>
          <a:lstStyle/>
          <a:p>
            <a:r>
              <a:rPr sz="900"/>
              <a:t>PBC model BC5</a:t>
            </a:r>
          </a:p>
        </p:txBody>
      </p:sp>
      <p:pic>
        <p:nvPicPr>
          <p:cNvPr id="342" name="‘For free’:   (TOF)   unique sensitivity to anomalous slow charged particles ‘For free’:  Equation  (TOF)  Equation  unique sensitivity to anomalous slow charged particles  Equation Square" descr="‘For free’:   (TOF)   unique sensitivity to anomalous slow charged particles ‘For free’:  Equation  (TOF)  Equation  unique sensitivity to anomalous slow charged particles  Equation Square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 rot="21215806">
            <a:off x="7415109" y="-157202"/>
            <a:ext cx="3033771" cy="121518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Our current involvement in ATLAS RPCs:…"/>
          <p:cNvSpPr txBox="1">
            <a:spLocks noGrp="1"/>
          </p:cNvSpPr>
          <p:nvPr>
            <p:ph type="body" idx="1"/>
          </p:nvPr>
        </p:nvSpPr>
        <p:spPr>
          <a:xfrm>
            <a:off x="156369" y="555030"/>
            <a:ext cx="7588616" cy="5976664"/>
          </a:xfrm>
          <a:prstGeom prst="rect">
            <a:avLst/>
          </a:prstGeom>
        </p:spPr>
        <p:txBody>
          <a:bodyPr/>
          <a:lstStyle/>
          <a:p>
            <a:r>
              <a:t>Our </a:t>
            </a:r>
            <a:r>
              <a:rPr>
                <a:solidFill>
                  <a:srgbClr val="941100"/>
                </a:solidFill>
              </a:rPr>
              <a:t>current </a:t>
            </a:r>
            <a:r>
              <a:t>involvement in </a:t>
            </a:r>
            <a:r>
              <a:rPr>
                <a:solidFill>
                  <a:srgbClr val="941100"/>
                </a:solidFill>
              </a:rPr>
              <a:t>ATLAS RPCs:</a:t>
            </a:r>
          </a:p>
          <a:p>
            <a:pPr marL="783432" lvl="2" indent="-293688"/>
            <a:r>
              <a:t>Quality Assurance (Q/A) &amp; prospective Quality Checks (Q/C):</a:t>
            </a:r>
          </a:p>
          <a:p>
            <a:pPr marL="1174750" lvl="4" indent="-293688"/>
            <a:r>
              <a:t>Study leak formation, electric faults &amp; ageing in RPCs:</a:t>
            </a:r>
          </a:p>
          <a:p>
            <a:pPr marL="1589707" lvl="6" indent="-293688"/>
            <a:r>
              <a:t>Apply mechanical stress through thermal cycling</a:t>
            </a:r>
          </a:p>
          <a:p>
            <a:pPr marL="2004433" lvl="8" indent="-293688"/>
            <a:r>
              <a:t>Capitalise on our expertise in ITk Q/A &amp; Q/C</a:t>
            </a:r>
          </a:p>
          <a:p>
            <a:pPr marL="2004433" lvl="8" indent="-293688"/>
            <a:r>
              <a:t>USP: three (!) climate rooms at UCam</a:t>
            </a:r>
          </a:p>
          <a:p>
            <a:pPr marL="1589707" lvl="6" indent="-293688"/>
            <a:r>
              <a:t>Our proposal endorsed by ATLAS RPC community</a:t>
            </a:r>
          </a:p>
          <a:p>
            <a:r>
              <a:t>Our </a:t>
            </a:r>
            <a:r>
              <a:rPr>
                <a:solidFill>
                  <a:srgbClr val="941100"/>
                </a:solidFill>
              </a:rPr>
              <a:t>potential future</a:t>
            </a:r>
            <a:r>
              <a:t> involvement in </a:t>
            </a:r>
            <a:r>
              <a:rPr>
                <a:solidFill>
                  <a:srgbClr val="941100"/>
                </a:solidFill>
              </a:rPr>
              <a:t>ATLAS RPCs:</a:t>
            </a:r>
          </a:p>
          <a:p>
            <a:pPr marL="775368" lvl="2" indent="-267368">
              <a:buSzPct val="100000"/>
              <a:buAutoNum type="arabicPeriod"/>
            </a:pPr>
            <a:r>
              <a:t>Q/C: commissioning tests on significant RPC fraction</a:t>
            </a:r>
          </a:p>
          <a:p>
            <a:pPr marL="775368" lvl="2" indent="-267368">
              <a:buSzPct val="100000"/>
              <a:buAutoNum type="arabicPeriod"/>
            </a:pPr>
            <a:r>
              <a:t>Contribute to installation &amp; commissioning of Phase II RPCs</a:t>
            </a:r>
          </a:p>
          <a:p>
            <a:pPr marL="876300" lvl="3" indent="-114300">
              <a:buSzPct val="50000"/>
            </a:pPr>
            <a:r>
              <a:t>Need technicians (installation) &amp; PDRAs (commissioning)</a:t>
            </a:r>
          </a:p>
          <a:p>
            <a:pPr marL="876300" lvl="3" indent="-114300">
              <a:buSzPct val="50000"/>
            </a:pPr>
            <a:r>
              <a:t>Project very short of experienced PRDAs</a:t>
            </a:r>
          </a:p>
          <a:p>
            <a:pPr marL="1283368" lvl="4" indent="-267368">
              <a:buSzPct val="50000"/>
            </a:pPr>
            <a:r>
              <a:t>we could easily share expertise</a:t>
            </a:r>
          </a:p>
          <a:p>
            <a:pPr marL="1283368" lvl="4" indent="-267368">
              <a:buSzPct val="50000"/>
            </a:pPr>
            <a:r>
              <a:t>build up expertise base in the UK</a:t>
            </a:r>
          </a:p>
          <a:p>
            <a:pPr marL="775368" lvl="2" indent="-267368">
              <a:buSzPct val="100000"/>
              <a:buAutoNum type="arabicPeriod"/>
            </a:pPr>
            <a:r>
              <a:t>Produce BOR/BOM type RPC chambers (80/120)</a:t>
            </a:r>
          </a:p>
          <a:p>
            <a:pPr marL="1174750" lvl="4" indent="-293688"/>
            <a:r>
              <a:t>Establish RPC production line in UK!</a:t>
            </a:r>
          </a:p>
          <a:p>
            <a:pPr marL="775368" lvl="2" indent="-267368">
              <a:buSzPct val="100000"/>
              <a:buAutoNum type="arabicPeriod"/>
              <a:defRPr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Preserve UK leadership in ANUBIS also on detector front </a:t>
            </a:r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445" name="Our involvement in ATLAS RP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Our involvement in ATLAS RPCs</a:t>
            </a:r>
          </a:p>
        </p:txBody>
      </p:sp>
      <p:pic>
        <p:nvPicPr>
          <p:cNvPr id="446" name="pasted-movie.png" descr="pasted-movi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16807" y="274340"/>
            <a:ext cx="4718495" cy="6525343"/>
          </a:xfrm>
          <a:prstGeom prst="rect">
            <a:avLst/>
          </a:prstGeom>
        </p:spPr>
      </p:pic>
      <p:pic>
        <p:nvPicPr>
          <p:cNvPr id="447" name="pasted-movie.png" descr="pasted-movi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78408" y="3478153"/>
            <a:ext cx="2413001" cy="30734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roANUBIS location: similar to ANUBIS"/>
          <p:cNvSpPr txBox="1"/>
          <p:nvPr/>
        </p:nvSpPr>
        <p:spPr>
          <a:xfrm>
            <a:off x="2147003" y="223417"/>
            <a:ext cx="7897996" cy="61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66">
              <a:defRPr sz="7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3500">
                <a:latin typeface="Avenir Book Oblique"/>
                <a:ea typeface="Avenir Book Oblique"/>
                <a:cs typeface="Avenir Book Oblique"/>
                <a:sym typeface="Avenir Book Oblique"/>
              </a:rPr>
              <a:t>pro</a:t>
            </a:r>
            <a:r>
              <a:rPr sz="3500"/>
              <a:t>ANUBIS location: similar to ANUBIS</a:t>
            </a:r>
          </a:p>
        </p:txBody>
      </p:sp>
      <p:sp>
        <p:nvSpPr>
          <p:cNvPr id="4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2286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4572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6858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9144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11430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13716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16002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1828800" algn="l" defTabSz="9144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fld id="{86CB4B4D-7CA3-9044-876B-883B54F8677D}" type="slidenum">
              <a:rPr lang="en-GB" smtClean="0"/>
              <a:pPr/>
              <a:t>38</a:t>
            </a:fld>
            <a:endParaRPr/>
          </a:p>
        </p:txBody>
      </p:sp>
      <p:pic>
        <p:nvPicPr>
          <p:cNvPr id="459" name="images.png" descr="images.png"/>
          <p:cNvPicPr>
            <a:picLocks noChangeAspect="1"/>
          </p:cNvPicPr>
          <p:nvPr/>
        </p:nvPicPr>
        <p:blipFill>
          <a:blip r:embed="rId2"/>
          <a:srcRect b="13451"/>
          <a:stretch>
            <a:fillRect/>
          </a:stretch>
        </p:blipFill>
        <p:spPr>
          <a:xfrm flipH="1">
            <a:off x="9951028" y="57623"/>
            <a:ext cx="660449" cy="571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Group"/>
          <p:cNvGrpSpPr/>
          <p:nvPr/>
        </p:nvGrpSpPr>
        <p:grpSpPr>
          <a:xfrm>
            <a:off x="342886" y="1039374"/>
            <a:ext cx="11506308" cy="5616519"/>
            <a:chOff x="0" y="0"/>
            <a:chExt cx="23012615" cy="11233036"/>
          </a:xfrm>
        </p:grpSpPr>
        <p:pic>
          <p:nvPicPr>
            <p:cNvPr id="460" name="Google Shape;39;p6" descr="Google Shape;39;p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970099" y="0"/>
              <a:ext cx="15042517" cy="11233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path through air-filled volume"/>
            <p:cNvSpPr txBox="1"/>
            <p:nvPr/>
          </p:nvSpPr>
          <p:spPr>
            <a:xfrm>
              <a:off x="11274653" y="3821306"/>
              <a:ext cx="7090284" cy="7997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t">
              <a:normAutofit lnSpcReduction="10000"/>
            </a:bodyPr>
            <a:lstStyle>
              <a:lvl1pPr defTabSz="821531">
                <a:spcBef>
                  <a:spcPts val="5900"/>
                </a:spcBef>
                <a:defRPr sz="4400"/>
              </a:lvl1pPr>
            </a:lstStyle>
            <a:p>
              <a:r>
                <a:rPr sz="2200"/>
                <a:t>path through air-filled volume</a:t>
              </a:r>
            </a:p>
          </p:txBody>
        </p:sp>
        <p:sp>
          <p:nvSpPr>
            <p:cNvPr id="462" name="Line"/>
            <p:cNvSpPr/>
            <p:nvPr/>
          </p:nvSpPr>
          <p:spPr>
            <a:xfrm flipH="1">
              <a:off x="8412316" y="1902316"/>
              <a:ext cx="1130373" cy="1130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000">
                  <a:solidFill>
                    <a:schemeClr val="accent3">
                      <a:lumOff val="44000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463" name="IP"/>
            <p:cNvSpPr txBox="1"/>
            <p:nvPr/>
          </p:nvSpPr>
          <p:spPr>
            <a:xfrm>
              <a:off x="15763343" y="6413174"/>
              <a:ext cx="631673" cy="7997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t">
              <a:normAutofit lnSpcReduction="10000"/>
            </a:bodyPr>
            <a:lstStyle>
              <a:lvl1pPr defTabSz="821531">
                <a:spcBef>
                  <a:spcPts val="5900"/>
                </a:spcBef>
                <a:defRPr sz="4400"/>
              </a:lvl1pPr>
            </a:lstStyle>
            <a:p>
              <a:r>
                <a:rPr sz="2200"/>
                <a:t>IP</a:t>
              </a:r>
            </a:p>
          </p:txBody>
        </p:sp>
        <p:pic>
          <p:nvPicPr>
            <p:cNvPr id="464" name="Image" descr="Image"/>
            <p:cNvPicPr>
              <a:picLocks noChangeAspect="1"/>
            </p:cNvPicPr>
            <p:nvPr/>
          </p:nvPicPr>
          <p:blipFill>
            <a:blip r:embed="rId4"/>
            <a:srcRect r="46204"/>
            <a:stretch>
              <a:fillRect/>
            </a:stretch>
          </p:blipFill>
          <p:spPr>
            <a:xfrm>
              <a:off x="0" y="454952"/>
              <a:ext cx="8481136" cy="6758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5" name="Line"/>
            <p:cNvSpPr/>
            <p:nvPr/>
          </p:nvSpPr>
          <p:spPr>
            <a:xfrm flipH="1">
              <a:off x="8486657" y="1708010"/>
              <a:ext cx="1176456" cy="69164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defTabSz="414338">
                <a:lnSpc>
                  <a:spcPct val="104000"/>
                </a:lnSpc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3238-9A80-5848-BA40-8FF1BB22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736" y="-35746"/>
            <a:ext cx="10515600" cy="1325563"/>
          </a:xfrm>
        </p:spPr>
        <p:txBody>
          <a:bodyPr/>
          <a:lstStyle/>
          <a:p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Physics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52045-C3FE-2440-A63D-CEF76E76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EC5F-E574-7A45-83C5-B024448B2CFA}" type="slidenum">
              <a:rPr lang="en-CH" smtClean="0"/>
              <a:t>4</a:t>
            </a:fld>
            <a:endParaRPr lang="en-CH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8AA658-A476-464A-8DCE-72A379EE3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2"/>
            <a:ext cx="1848736" cy="5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logo5.jpg">
            <a:extLst>
              <a:ext uri="{FF2B5EF4-FFF2-40B4-BE49-F238E27FC236}">
                <a16:creationId xmlns:a16="http://schemas.microsoft.com/office/drawing/2014/main" id="{02E39B52-1DE9-264D-9AFF-513B4E81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F43CE1-8B71-C243-BE9E-0E3451CAB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075041"/>
            <a:ext cx="11762308" cy="5633357"/>
          </a:xfrm>
        </p:spPr>
        <p:txBody>
          <a:bodyPr>
            <a:normAutofit/>
          </a:bodyPr>
          <a:lstStyle/>
          <a:p>
            <a:r>
              <a:rPr lang="en-GB" dirty="0"/>
              <a:t>T</a:t>
            </a:r>
            <a:r>
              <a:rPr lang="en-CH" dirty="0"/>
              <a:t>he </a:t>
            </a:r>
            <a:r>
              <a:rPr lang="en-CH" b="1" dirty="0">
                <a:solidFill>
                  <a:srgbClr val="FF0000"/>
                </a:solidFill>
              </a:rPr>
              <a:t>F</a:t>
            </a:r>
            <a:r>
              <a:rPr lang="en-GB" b="1" dirty="0" err="1">
                <a:solidFill>
                  <a:srgbClr val="FF0000"/>
                </a:solidFill>
              </a:rPr>
              <a:t>orward</a:t>
            </a:r>
            <a:r>
              <a:rPr lang="en-GB" b="1" dirty="0">
                <a:solidFill>
                  <a:srgbClr val="FF0000"/>
                </a:solidFill>
              </a:rPr>
              <a:t> Physics </a:t>
            </a:r>
            <a:r>
              <a:rPr lang="en-CH" b="1" dirty="0">
                <a:solidFill>
                  <a:srgbClr val="FF0000"/>
                </a:solidFill>
              </a:rPr>
              <a:t>F</a:t>
            </a:r>
            <a:r>
              <a:rPr lang="en-GB" b="1" dirty="0" err="1">
                <a:solidFill>
                  <a:srgbClr val="FF0000"/>
                </a:solidFill>
              </a:rPr>
              <a:t>acility</a:t>
            </a:r>
            <a:r>
              <a:rPr lang="en-CH" b="1" dirty="0">
                <a:solidFill>
                  <a:srgbClr val="FF0000"/>
                </a:solidFill>
              </a:rPr>
              <a:t> </a:t>
            </a:r>
            <a:r>
              <a:rPr lang="en-CH" dirty="0"/>
              <a:t>has a rich and </a:t>
            </a:r>
            <a:r>
              <a:rPr lang="en-CH" b="1" dirty="0">
                <a:solidFill>
                  <a:srgbClr val="FF0000"/>
                </a:solidFill>
              </a:rPr>
              <a:t>broad </a:t>
            </a:r>
            <a:r>
              <a:rPr lang="en-CH" dirty="0"/>
              <a:t>physics programme</a:t>
            </a:r>
          </a:p>
          <a:p>
            <a:r>
              <a:rPr lang="en-CH" dirty="0"/>
              <a:t>Three main physics motivations</a:t>
            </a:r>
          </a:p>
          <a:p>
            <a:pPr lvl="1"/>
            <a:r>
              <a:rPr lang="en-CH" dirty="0">
                <a:solidFill>
                  <a:schemeClr val="accent6">
                    <a:lumMod val="75000"/>
                  </a:schemeClr>
                </a:solidFill>
              </a:rPr>
              <a:t>Beyond Standard Model (BSM) “dark sector” searches</a:t>
            </a:r>
          </a:p>
          <a:p>
            <a:pPr lvl="1"/>
            <a:r>
              <a:rPr lang="en-CH" dirty="0">
                <a:solidFill>
                  <a:srgbClr val="7030A0"/>
                </a:solidFill>
              </a:rPr>
              <a:t>Neutrino physics</a:t>
            </a:r>
          </a:p>
          <a:p>
            <a:pPr lvl="1"/>
            <a:r>
              <a:rPr lang="en-CH" dirty="0">
                <a:solidFill>
                  <a:schemeClr val="accent1">
                    <a:lumMod val="75000"/>
                  </a:schemeClr>
                </a:solidFill>
              </a:rPr>
              <a:t>QCD physics</a:t>
            </a:r>
          </a:p>
          <a:p>
            <a:pPr lvl="1"/>
            <a:endParaRPr lang="en-CH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CH" dirty="0"/>
              <a:t>In order to fully benefit from the increase in luminosity from the HL-LHC, the FPF will allow: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Longer detectors </a:t>
            </a:r>
            <a:r>
              <a:rPr lang="en-GB" dirty="0"/>
              <a:t>to increase target/decay volume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Wider detectors </a:t>
            </a:r>
            <a:r>
              <a:rPr lang="en-GB" dirty="0"/>
              <a:t>to increase sensitivity to heavy flavour produced particles</a:t>
            </a:r>
          </a:p>
          <a:p>
            <a:pPr lvl="1"/>
            <a:r>
              <a:rPr lang="en-GB" dirty="0"/>
              <a:t>Space for </a:t>
            </a:r>
            <a:r>
              <a:rPr lang="en-GB" b="1" dirty="0">
                <a:solidFill>
                  <a:srgbClr val="FF0000"/>
                </a:solidFill>
              </a:rPr>
              <a:t>new detectors </a:t>
            </a:r>
            <a:r>
              <a:rPr lang="en-GB" dirty="0"/>
              <a:t>with complementary physics capabilities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0247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BCAA9-A892-E14C-A82F-6F9C7610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19C3-1729-FB46-8328-66B2BCF36AA6}" type="slidenum">
              <a:rPr lang="en-CH" smtClean="0"/>
              <a:t>5</a:t>
            </a:fld>
            <a:endParaRPr lang="en-CH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AF4E37A-87EC-884E-AB74-D5B9954C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logo5.jpg">
            <a:extLst>
              <a:ext uri="{FF2B5EF4-FFF2-40B4-BE49-F238E27FC236}">
                <a16:creationId xmlns:a16="http://schemas.microsoft.com/office/drawing/2014/main" id="{1706A8A3-714D-8E4E-BEE6-81D3FD75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AE9631-A464-0647-AD74-42221C26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579" y="-252963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2060"/>
                </a:solidFill>
              </a:rPr>
              <a:t>BSM Physics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150F79-A350-5B42-B789-03BF8474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33" y="711400"/>
            <a:ext cx="9431751" cy="146384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FPF experiments have </a:t>
            </a:r>
            <a:r>
              <a:rPr lang="en-US" b="1" dirty="0">
                <a:solidFill>
                  <a:srgbClr val="FF0000"/>
                </a:solidFill>
              </a:rPr>
              <a:t>strong sensitivity </a:t>
            </a:r>
            <a:r>
              <a:rPr lang="en-US" dirty="0"/>
              <a:t>in all of the dark sector PBC benchmark models</a:t>
            </a:r>
          </a:p>
          <a:p>
            <a:r>
              <a:rPr lang="en-US" dirty="0"/>
              <a:t>In some cases the sensitivity is not as strong as that of </a:t>
            </a:r>
            <a:r>
              <a:rPr lang="en-US" dirty="0" err="1"/>
              <a:t>SHiP</a:t>
            </a:r>
            <a:endParaRPr lang="en-US" dirty="0"/>
          </a:p>
          <a:p>
            <a:r>
              <a:rPr lang="en-US" dirty="0"/>
              <a:t>There are classes of models where the FPF is </a:t>
            </a:r>
            <a:r>
              <a:rPr lang="en-US" b="1" dirty="0">
                <a:solidFill>
                  <a:srgbClr val="FF0000"/>
                </a:solidFill>
              </a:rPr>
              <a:t>more powerful than </a:t>
            </a:r>
            <a:r>
              <a:rPr lang="en-US" b="1" dirty="0" err="1">
                <a:solidFill>
                  <a:srgbClr val="FF0000"/>
                </a:solidFill>
              </a:rPr>
              <a:t>SHiP</a:t>
            </a:r>
            <a:endParaRPr lang="en-US" b="1" dirty="0">
              <a:solidFill>
                <a:srgbClr val="FF0000"/>
              </a:solidFill>
            </a:endParaRPr>
          </a:p>
          <a:p>
            <a:pPr lvl="2"/>
            <a:endParaRPr lang="en-US" dirty="0"/>
          </a:p>
          <a:p>
            <a:pPr marL="0" indent="0">
              <a:buNone/>
            </a:pPr>
            <a:endParaRPr lang="en-C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60D181-E335-4D4A-AAC2-185ED45A3D78}"/>
              </a:ext>
            </a:extLst>
          </p:cNvPr>
          <p:cNvSpPr/>
          <p:nvPr/>
        </p:nvSpPr>
        <p:spPr>
          <a:xfrm>
            <a:off x="8183903" y="6122679"/>
            <a:ext cx="2652205" cy="5987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/>
                </a:solidFill>
              </a:rPr>
              <a:t>Further examples in the backup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241ED-0F96-5227-B7DC-A7370C2E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012" y="2283699"/>
            <a:ext cx="4891994" cy="3363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D4F53-C306-B770-9BEA-1FAD5DCBD4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020" t="12673" r="2465" b="55265"/>
          <a:stretch/>
        </p:blipFill>
        <p:spPr>
          <a:xfrm>
            <a:off x="802876" y="2382826"/>
            <a:ext cx="3065811" cy="1824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E25A10-9F70-874C-8C2B-6082B1E099E8}"/>
              </a:ext>
            </a:extLst>
          </p:cNvPr>
          <p:cNvSpPr txBox="1"/>
          <p:nvPr/>
        </p:nvSpPr>
        <p:spPr>
          <a:xfrm>
            <a:off x="388237" y="4682754"/>
            <a:ext cx="84595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LLPs can result from weak couplings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can also arise generically from </a:t>
            </a:r>
            <a:br>
              <a:rPr lang="en-US" dirty="0"/>
            </a:br>
            <a:r>
              <a:rPr lang="en-US" dirty="0"/>
              <a:t>compressed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case soft photons are difficult to detect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LHC the parents have Lorentz boosts of order 1000. </a:t>
            </a:r>
            <a:br>
              <a:rPr lang="en-US" dirty="0"/>
            </a:br>
            <a:r>
              <a:rPr lang="en-US" dirty="0"/>
              <a:t>FASER2 can detect GeV particles with even ~MeV mass </a:t>
            </a:r>
            <a:r>
              <a:rPr lang="en-US" dirty="0" err="1"/>
              <a:t>splittings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Difficult at </a:t>
            </a:r>
            <a:r>
              <a:rPr lang="en-US" dirty="0" err="1"/>
              <a:t>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6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 txBox="1"/>
          <p:nvPr/>
        </p:nvSpPr>
        <p:spPr>
          <a:xfrm>
            <a:off x="1997059" y="5843500"/>
            <a:ext cx="8298800" cy="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338" name="Google Shape;338;p43"/>
          <p:cNvSpPr txBox="1"/>
          <p:nvPr/>
        </p:nvSpPr>
        <p:spPr>
          <a:xfrm>
            <a:off x="1158421" y="5843500"/>
            <a:ext cx="85796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2200" dirty="0" err="1">
                <a:solidFill>
                  <a:schemeClr val="dk1"/>
                </a:solidFill>
              </a:rPr>
              <a:t>Proposed</a:t>
            </a:r>
            <a:r>
              <a:rPr lang="de" sz="2200" dirty="0">
                <a:solidFill>
                  <a:schemeClr val="dk1"/>
                </a:solidFill>
              </a:rPr>
              <a:t> FPF </a:t>
            </a:r>
            <a:r>
              <a:rPr lang="de" sz="2200" dirty="0" err="1">
                <a:solidFill>
                  <a:schemeClr val="dk1"/>
                </a:solidFill>
              </a:rPr>
              <a:t>experiment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have</a:t>
            </a:r>
            <a:r>
              <a:rPr lang="de" sz="2200" dirty="0">
                <a:solidFill>
                  <a:schemeClr val="dk1"/>
                </a:solidFill>
              </a:rPr>
              <a:t> potential </a:t>
            </a:r>
            <a:r>
              <a:rPr lang="de" sz="2200" dirty="0" err="1">
                <a:solidFill>
                  <a:schemeClr val="dk1"/>
                </a:solidFill>
              </a:rPr>
              <a:t>to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detect</a:t>
            </a:r>
            <a:r>
              <a:rPr lang="de" sz="2200" dirty="0">
                <a:solidFill>
                  <a:schemeClr val="dk1"/>
                </a:solidFill>
              </a:rPr>
              <a:t> O(1M)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r>
              <a:rPr lang="de" sz="2200" dirty="0">
                <a:solidFill>
                  <a:schemeClr val="dk1"/>
                </a:solidFill>
              </a:rPr>
              <a:t>:</a:t>
            </a:r>
          </a:p>
          <a:p>
            <a:pPr algn="ctr"/>
            <a:r>
              <a:rPr lang="de" sz="2200" dirty="0">
                <a:solidFill>
                  <a:schemeClr val="dk1"/>
                </a:solidFill>
              </a:rPr>
              <a:t>O(</a:t>
            </a:r>
            <a:r>
              <a:rPr lang="de" sz="2200" b="1" dirty="0">
                <a:solidFill>
                  <a:srgbClr val="FF0000"/>
                </a:solidFill>
              </a:rPr>
              <a:t>10</a:t>
            </a:r>
            <a:r>
              <a:rPr lang="de" sz="2200" b="1" baseline="30000" dirty="0">
                <a:solidFill>
                  <a:srgbClr val="FF0000"/>
                </a:solidFill>
              </a:rPr>
              <a:t>5</a:t>
            </a:r>
            <a:r>
              <a:rPr lang="de" sz="2200" dirty="0">
                <a:solidFill>
                  <a:schemeClr val="dk1"/>
                </a:solidFill>
              </a:rPr>
              <a:t>) </a:t>
            </a:r>
            <a:r>
              <a:rPr lang="de" sz="2200" dirty="0" err="1">
                <a:solidFill>
                  <a:schemeClr val="dk1"/>
                </a:solidFill>
              </a:rPr>
              <a:t>electron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r>
              <a:rPr lang="de" sz="2200" dirty="0">
                <a:solidFill>
                  <a:schemeClr val="dk1"/>
                </a:solidFill>
              </a:rPr>
              <a:t>, O(</a:t>
            </a:r>
            <a:r>
              <a:rPr lang="de" sz="2200" b="1" dirty="0">
                <a:solidFill>
                  <a:srgbClr val="FF0000"/>
                </a:solidFill>
              </a:rPr>
              <a:t>10</a:t>
            </a:r>
            <a:r>
              <a:rPr lang="de" sz="2200" b="1" baseline="30000" dirty="0">
                <a:solidFill>
                  <a:srgbClr val="FF0000"/>
                </a:solidFill>
              </a:rPr>
              <a:t>6</a:t>
            </a:r>
            <a:r>
              <a:rPr lang="de" sz="2200" dirty="0">
                <a:solidFill>
                  <a:schemeClr val="dk1"/>
                </a:solidFill>
              </a:rPr>
              <a:t>) </a:t>
            </a:r>
            <a:r>
              <a:rPr lang="de" sz="2200" dirty="0" err="1">
                <a:solidFill>
                  <a:schemeClr val="dk1"/>
                </a:solidFill>
              </a:rPr>
              <a:t>muon</a:t>
            </a:r>
            <a:r>
              <a:rPr lang="de" sz="2200" dirty="0">
                <a:solidFill>
                  <a:schemeClr val="dk1"/>
                </a:solidFill>
              </a:rPr>
              <a:t>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r>
              <a:rPr lang="de" sz="2200" dirty="0">
                <a:solidFill>
                  <a:schemeClr val="dk1"/>
                </a:solidFill>
              </a:rPr>
              <a:t>, O(</a:t>
            </a:r>
            <a:r>
              <a:rPr lang="de" sz="2200" b="1" dirty="0">
                <a:solidFill>
                  <a:srgbClr val="FF0000"/>
                </a:solidFill>
              </a:rPr>
              <a:t>10</a:t>
            </a:r>
            <a:r>
              <a:rPr lang="de" sz="2200" b="1" baseline="30000" dirty="0">
                <a:solidFill>
                  <a:srgbClr val="FF0000"/>
                </a:solidFill>
              </a:rPr>
              <a:t>4</a:t>
            </a:r>
            <a:r>
              <a:rPr lang="de" sz="2200" dirty="0">
                <a:solidFill>
                  <a:schemeClr val="dk1"/>
                </a:solidFill>
              </a:rPr>
              <a:t>) tau </a:t>
            </a:r>
            <a:r>
              <a:rPr lang="de" sz="2200" dirty="0" err="1">
                <a:solidFill>
                  <a:schemeClr val="dk1"/>
                </a:solidFill>
              </a:rPr>
              <a:t>neutrinos</a:t>
            </a:r>
            <a:endParaRPr lang="de" sz="2200" dirty="0">
              <a:solidFill>
                <a:schemeClr val="dk1"/>
              </a:solidFill>
            </a:endParaRPr>
          </a:p>
          <a:p>
            <a:pPr algn="ctr"/>
            <a:r>
              <a:rPr lang="de" sz="2200" dirty="0">
                <a:solidFill>
                  <a:schemeClr val="dk1"/>
                </a:solidFill>
              </a:rPr>
              <a:t> </a:t>
            </a:r>
            <a:endParaRPr sz="2200" dirty="0"/>
          </a:p>
        </p:txBody>
      </p:sp>
      <p:sp>
        <p:nvSpPr>
          <p:cNvPr id="339" name="Google Shape;339;p43"/>
          <p:cNvSpPr txBox="1"/>
          <p:nvPr/>
        </p:nvSpPr>
        <p:spPr>
          <a:xfrm>
            <a:off x="-33180" y="681721"/>
            <a:ext cx="1089644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2200" dirty="0">
                <a:solidFill>
                  <a:schemeClr val="dk1"/>
                </a:solidFill>
              </a:rPr>
              <a:t>LHC provides a </a:t>
            </a:r>
            <a:r>
              <a:rPr lang="de" sz="2200" b="1" dirty="0">
                <a:solidFill>
                  <a:srgbClr val="FF0000"/>
                </a:solidFill>
              </a:rPr>
              <a:t>strongly collimated </a:t>
            </a:r>
            <a:r>
              <a:rPr lang="de" sz="2200" dirty="0">
                <a:solidFill>
                  <a:schemeClr val="dk1"/>
                </a:solidFill>
              </a:rPr>
              <a:t>beam of </a:t>
            </a:r>
            <a:r>
              <a:rPr lang="de" sz="2200" b="1" u="sng" dirty="0">
                <a:solidFill>
                  <a:srgbClr val="FF0000"/>
                </a:solidFill>
              </a:rPr>
              <a:t>TeV energy</a:t>
            </a:r>
            <a:r>
              <a:rPr lang="de" sz="2200" b="1" dirty="0">
                <a:solidFill>
                  <a:srgbClr val="FF0000"/>
                </a:solidFill>
              </a:rPr>
              <a:t> neutrinos </a:t>
            </a:r>
            <a:br>
              <a:rPr lang="de" sz="2200" b="1" dirty="0">
                <a:solidFill>
                  <a:srgbClr val="FF0000"/>
                </a:solidFill>
              </a:rPr>
            </a:br>
            <a:r>
              <a:rPr lang="de" sz="2200" dirty="0">
                <a:solidFill>
                  <a:schemeClr val="dk1"/>
                </a:solidFill>
              </a:rPr>
              <a:t>of </a:t>
            </a:r>
            <a:r>
              <a:rPr lang="de" sz="2200" b="1" dirty="0">
                <a:solidFill>
                  <a:srgbClr val="FF0000"/>
                </a:solidFill>
              </a:rPr>
              <a:t>all three flavours</a:t>
            </a:r>
            <a:r>
              <a:rPr lang="de" sz="2200" dirty="0">
                <a:solidFill>
                  <a:schemeClr val="dk1"/>
                </a:solidFill>
              </a:rPr>
              <a:t> in the far forward direction. </a:t>
            </a:r>
            <a:endParaRPr sz="2200" dirty="0"/>
          </a:p>
        </p:txBody>
      </p:sp>
      <p:sp>
        <p:nvSpPr>
          <p:cNvPr id="340" name="Google Shape;340;p43"/>
          <p:cNvSpPr txBox="1">
            <a:spLocks noGrp="1"/>
          </p:cNvSpPr>
          <p:nvPr>
            <p:ph type="sldNum" idx="12"/>
          </p:nvPr>
        </p:nvSpPr>
        <p:spPr>
          <a:xfrm>
            <a:off x="10416443" y="6493397"/>
            <a:ext cx="480000" cy="4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de"/>
              <a:pPr/>
              <a:t>6</a:t>
            </a:fld>
            <a:endParaRPr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F06F3F9-DE4F-D44C-B9B5-75B4CF35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logo5.jpg">
            <a:extLst>
              <a:ext uri="{FF2B5EF4-FFF2-40B4-BE49-F238E27FC236}">
                <a16:creationId xmlns:a16="http://schemas.microsoft.com/office/drawing/2014/main" id="{976A5775-6A9D-8943-AB5E-D22174B3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98A8091-672D-704F-BBD3-BFB81AA7D622}"/>
              </a:ext>
            </a:extLst>
          </p:cNvPr>
          <p:cNvSpPr txBox="1">
            <a:spLocks/>
          </p:cNvSpPr>
          <p:nvPr/>
        </p:nvSpPr>
        <p:spPr>
          <a:xfrm>
            <a:off x="838200" y="-50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4400" b="1" dirty="0">
                <a:solidFill>
                  <a:srgbClr val="002060"/>
                </a:solidFill>
              </a:rPr>
              <a:t>Neutrinos at the FPF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A13F-F963-22B0-43B0-6924A07BE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674" y="1641472"/>
            <a:ext cx="3636369" cy="4297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23DDE7-08E3-8DA5-3BEB-7735AA03B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826" y="1641472"/>
            <a:ext cx="3636369" cy="4297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B866D-8EED-E398-364C-6C51D59F8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83" y="1641472"/>
            <a:ext cx="3474764" cy="41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76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292" y="2747559"/>
            <a:ext cx="4762168" cy="403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6094" y="934232"/>
            <a:ext cx="5040365" cy="27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5"/>
          <p:cNvSpPr txBox="1"/>
          <p:nvPr/>
        </p:nvSpPr>
        <p:spPr>
          <a:xfrm>
            <a:off x="534256" y="1001200"/>
            <a:ext cx="5121636" cy="16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de" sz="2400" dirty="0">
                <a:solidFill>
                  <a:schemeClr val="dk1"/>
                </a:solidFill>
              </a:rPr>
              <a:t>Forward </a:t>
            </a:r>
            <a:r>
              <a:rPr lang="de" sz="2400" b="1" dirty="0">
                <a:solidFill>
                  <a:srgbClr val="FF0000"/>
                </a:solidFill>
              </a:rPr>
              <a:t>charm</a:t>
            </a:r>
            <a:r>
              <a:rPr lang="de" sz="2400" dirty="0">
                <a:solidFill>
                  <a:schemeClr val="dk1"/>
                </a:solidFill>
              </a:rPr>
              <a:t> production at the LHC </a:t>
            </a:r>
            <a:br>
              <a:rPr lang="de" sz="2400" dirty="0">
                <a:solidFill>
                  <a:schemeClr val="dk1"/>
                </a:solidFill>
              </a:rPr>
            </a:br>
            <a:br>
              <a:rPr lang="de" sz="2400" dirty="0">
                <a:solidFill>
                  <a:schemeClr val="dk1"/>
                </a:solidFill>
              </a:rPr>
            </a:br>
            <a:r>
              <a:rPr lang="de" sz="2400" dirty="0">
                <a:solidFill>
                  <a:schemeClr val="dk1"/>
                </a:solidFill>
              </a:rPr>
              <a:t>Constraints on </a:t>
            </a:r>
            <a:r>
              <a:rPr lang="de" sz="2400" b="1" dirty="0">
                <a:solidFill>
                  <a:srgbClr val="FF0000"/>
                </a:solidFill>
              </a:rPr>
              <a:t>prompt atmospheric neutrino flux </a:t>
            </a:r>
            <a:r>
              <a:rPr lang="de" sz="2400" dirty="0">
                <a:solidFill>
                  <a:schemeClr val="dk1"/>
                </a:solidFill>
              </a:rPr>
              <a:t>at IceCube</a:t>
            </a:r>
            <a:endParaRPr sz="2400" dirty="0">
              <a:solidFill>
                <a:srgbClr val="D82042"/>
              </a:solidFill>
            </a:endParaRPr>
          </a:p>
        </p:txBody>
      </p:sp>
      <p:sp>
        <p:nvSpPr>
          <p:cNvPr id="547" name="Google Shape;547;p55"/>
          <p:cNvSpPr txBox="1"/>
          <p:nvPr/>
        </p:nvSpPr>
        <p:spPr>
          <a:xfrm>
            <a:off x="6198057" y="3894700"/>
            <a:ext cx="5040400" cy="1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de" sz="1733" dirty="0">
                <a:solidFill>
                  <a:srgbClr val="009FDF"/>
                </a:solidFill>
              </a:rPr>
              <a:t>cosmic ray muon puzzle:</a:t>
            </a:r>
            <a:br>
              <a:rPr lang="de" sz="1733" dirty="0">
                <a:solidFill>
                  <a:schemeClr val="dk1"/>
                </a:solidFill>
              </a:rPr>
            </a:br>
            <a:r>
              <a:rPr lang="de" sz="1733" dirty="0">
                <a:solidFill>
                  <a:schemeClr val="dk1"/>
                </a:solidFill>
              </a:rPr>
              <a:t>observed excess of muons compared to hadronic interaction models</a:t>
            </a:r>
            <a:endParaRPr sz="1733" dirty="0">
              <a:solidFill>
                <a:schemeClr val="dk1"/>
              </a:solidFill>
            </a:endParaRPr>
          </a:p>
          <a:p>
            <a:pPr algn="ctr"/>
            <a:endParaRPr sz="1050" dirty="0">
              <a:solidFill>
                <a:schemeClr val="dk1"/>
              </a:solidFill>
            </a:endParaRPr>
          </a:p>
          <a:p>
            <a:pPr algn="ctr"/>
            <a:r>
              <a:rPr lang="de" sz="1733" dirty="0">
                <a:solidFill>
                  <a:schemeClr val="dk1"/>
                </a:solidFill>
              </a:rPr>
              <a:t>forward</a:t>
            </a:r>
            <a:r>
              <a:rPr lang="de" sz="1733" dirty="0">
                <a:solidFill>
                  <a:srgbClr val="009FDF"/>
                </a:solidFill>
              </a:rPr>
              <a:t> pion/kaons</a:t>
            </a:r>
            <a:r>
              <a:rPr lang="de" sz="1733" dirty="0">
                <a:solidFill>
                  <a:schemeClr val="dk1"/>
                </a:solidFill>
              </a:rPr>
              <a:t> fluxes will provide </a:t>
            </a:r>
            <a:br>
              <a:rPr lang="de" sz="1733" dirty="0">
                <a:solidFill>
                  <a:schemeClr val="dk1"/>
                </a:solidFill>
              </a:rPr>
            </a:br>
            <a:r>
              <a:rPr lang="de" sz="1733" dirty="0">
                <a:solidFill>
                  <a:schemeClr val="dk1"/>
                </a:solidFill>
              </a:rPr>
              <a:t>crucial input</a:t>
            </a:r>
            <a:endParaRPr sz="1733" dirty="0"/>
          </a:p>
        </p:txBody>
      </p:sp>
      <p:cxnSp>
        <p:nvCxnSpPr>
          <p:cNvPr id="551" name="Google Shape;551;p55"/>
          <p:cNvCxnSpPr/>
          <p:nvPr/>
        </p:nvCxnSpPr>
        <p:spPr>
          <a:xfrm>
            <a:off x="3115904" y="1554912"/>
            <a:ext cx="0" cy="25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2" name="Google Shape;552;p55"/>
          <p:cNvSpPr txBox="1">
            <a:spLocks noGrp="1"/>
          </p:cNvSpPr>
          <p:nvPr>
            <p:ph type="sldNum" idx="12"/>
          </p:nvPr>
        </p:nvSpPr>
        <p:spPr>
          <a:xfrm>
            <a:off x="10416443" y="6493397"/>
            <a:ext cx="480000" cy="4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de"/>
              <a:pPr/>
              <a:t>7</a:t>
            </a:fld>
            <a:endParaRPr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79E7484-CA40-8D4D-A1D4-D4694DC86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logo5.jpg">
            <a:extLst>
              <a:ext uri="{FF2B5EF4-FFF2-40B4-BE49-F238E27FC236}">
                <a16:creationId xmlns:a16="http://schemas.microsoft.com/office/drawing/2014/main" id="{DB47BDDA-E7C3-7F4B-BECD-21D566DC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C50C79A-E2B6-B04E-A512-FA1475B4C6F0}"/>
              </a:ext>
            </a:extLst>
          </p:cNvPr>
          <p:cNvSpPr txBox="1">
            <a:spLocks/>
          </p:cNvSpPr>
          <p:nvPr/>
        </p:nvSpPr>
        <p:spPr>
          <a:xfrm>
            <a:off x="940257" y="-411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4400" b="1" dirty="0">
                <a:solidFill>
                  <a:srgbClr val="002060"/>
                </a:solidFill>
              </a:rPr>
              <a:t>Application: Astroparticle Physics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8CAE97-77E9-4120-BB7C-971237EB8DB9}"/>
              </a:ext>
            </a:extLst>
          </p:cNvPr>
          <p:cNvSpPr/>
          <p:nvPr/>
        </p:nvSpPr>
        <p:spPr>
          <a:xfrm>
            <a:off x="6615084" y="5599185"/>
            <a:ext cx="4541179" cy="9016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bg1"/>
                </a:solidFill>
              </a:rPr>
              <a:t>See also: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Talk </a:t>
            </a:r>
            <a:r>
              <a:rPr lang="en-GB" sz="24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Subir Sarkar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6495F2-C0D3-56DA-167B-8FACF73FFFBF}"/>
              </a:ext>
            </a:extLst>
          </p:cNvPr>
          <p:cNvSpPr txBox="1"/>
          <p:nvPr/>
        </p:nvSpPr>
        <p:spPr>
          <a:xfrm>
            <a:off x="53668" y="3174659"/>
            <a:ext cx="1524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hlinkClick r:id="rId8"/>
              </a:rPr>
              <a:t>https://arxiv.org/pdf/1201.0018</a:t>
            </a:r>
            <a:r>
              <a:rPr lang="en-US" sz="700"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4"/>
          <p:cNvSpPr/>
          <p:nvPr/>
        </p:nvSpPr>
        <p:spPr>
          <a:xfrm>
            <a:off x="7413425" y="3618065"/>
            <a:ext cx="1738000" cy="1738000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endParaRPr sz="1733">
              <a:solidFill>
                <a:schemeClr val="dk1"/>
              </a:solidFill>
            </a:endParaRPr>
          </a:p>
        </p:txBody>
      </p:sp>
      <p:cxnSp>
        <p:nvCxnSpPr>
          <p:cNvPr id="478" name="Google Shape;478;p54"/>
          <p:cNvCxnSpPr/>
          <p:nvPr/>
        </p:nvCxnSpPr>
        <p:spPr>
          <a:xfrm>
            <a:off x="4801312" y="3997140"/>
            <a:ext cx="720000" cy="131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9" name="Google Shape;479;p54"/>
          <p:cNvCxnSpPr/>
          <p:nvPr/>
        </p:nvCxnSpPr>
        <p:spPr>
          <a:xfrm>
            <a:off x="4766312" y="4067007"/>
            <a:ext cx="720000" cy="131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0" name="Google Shape;480;p54"/>
          <p:cNvCxnSpPr/>
          <p:nvPr/>
        </p:nvCxnSpPr>
        <p:spPr>
          <a:xfrm>
            <a:off x="3712312" y="5009107"/>
            <a:ext cx="96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Google Shape;481;p54"/>
          <p:cNvCxnSpPr/>
          <p:nvPr/>
        </p:nvCxnSpPr>
        <p:spPr>
          <a:xfrm>
            <a:off x="3767445" y="4910440"/>
            <a:ext cx="90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2" name="Google Shape;482;p54"/>
          <p:cNvCxnSpPr/>
          <p:nvPr/>
        </p:nvCxnSpPr>
        <p:spPr>
          <a:xfrm>
            <a:off x="3712312" y="2749373"/>
            <a:ext cx="96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3" name="Google Shape;483;p54"/>
          <p:cNvCxnSpPr/>
          <p:nvPr/>
        </p:nvCxnSpPr>
        <p:spPr>
          <a:xfrm>
            <a:off x="3758845" y="2829240"/>
            <a:ext cx="919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5" name="Google Shape;485;p54"/>
          <p:cNvGrpSpPr/>
          <p:nvPr/>
        </p:nvGrpSpPr>
        <p:grpSpPr>
          <a:xfrm>
            <a:off x="2340326" y="2988800"/>
            <a:ext cx="875633" cy="0"/>
            <a:chOff x="629975" y="2352500"/>
            <a:chExt cx="656725" cy="0"/>
          </a:xfrm>
        </p:grpSpPr>
        <p:cxnSp>
          <p:nvCxnSpPr>
            <p:cNvPr id="486" name="Google Shape;486;p54"/>
            <p:cNvCxnSpPr/>
            <p:nvPr/>
          </p:nvCxnSpPr>
          <p:spPr>
            <a:xfrm>
              <a:off x="629975" y="2352500"/>
              <a:ext cx="4626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487" name="Google Shape;487;p54"/>
            <p:cNvCxnSpPr/>
            <p:nvPr/>
          </p:nvCxnSpPr>
          <p:spPr>
            <a:xfrm>
              <a:off x="796500" y="2352500"/>
              <a:ext cx="4902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8" name="Google Shape;488;p54"/>
          <p:cNvGrpSpPr/>
          <p:nvPr/>
        </p:nvGrpSpPr>
        <p:grpSpPr>
          <a:xfrm>
            <a:off x="2340326" y="4761733"/>
            <a:ext cx="875633" cy="0"/>
            <a:chOff x="629975" y="2352500"/>
            <a:chExt cx="656725" cy="0"/>
          </a:xfrm>
        </p:grpSpPr>
        <p:cxnSp>
          <p:nvCxnSpPr>
            <p:cNvPr id="489" name="Google Shape;489;p54"/>
            <p:cNvCxnSpPr/>
            <p:nvPr/>
          </p:nvCxnSpPr>
          <p:spPr>
            <a:xfrm>
              <a:off x="629975" y="2352500"/>
              <a:ext cx="4626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490" name="Google Shape;490;p54"/>
            <p:cNvCxnSpPr/>
            <p:nvPr/>
          </p:nvCxnSpPr>
          <p:spPr>
            <a:xfrm>
              <a:off x="796500" y="2352500"/>
              <a:ext cx="4902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54"/>
          <p:cNvCxnSpPr>
            <a:stCxn id="492" idx="5"/>
            <a:endCxn id="493" idx="1"/>
          </p:cNvCxnSpPr>
          <p:nvPr/>
        </p:nvCxnSpPr>
        <p:spPr>
          <a:xfrm>
            <a:off x="3712312" y="3228227"/>
            <a:ext cx="531200" cy="41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" name="Google Shape;494;p54"/>
          <p:cNvCxnSpPr>
            <a:stCxn id="495" idx="7"/>
            <a:endCxn id="493" idx="3"/>
          </p:cNvCxnSpPr>
          <p:nvPr/>
        </p:nvCxnSpPr>
        <p:spPr>
          <a:xfrm rot="10800000" flipH="1">
            <a:off x="3712312" y="4118707"/>
            <a:ext cx="531200" cy="403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6" name="Google Shape;496;p54"/>
          <p:cNvCxnSpPr/>
          <p:nvPr/>
        </p:nvCxnSpPr>
        <p:spPr>
          <a:xfrm rot="10800000" flipH="1">
            <a:off x="4766325" y="3435833"/>
            <a:ext cx="459600" cy="265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54"/>
          <p:cNvSpPr/>
          <p:nvPr/>
        </p:nvSpPr>
        <p:spPr>
          <a:xfrm>
            <a:off x="3218959" y="2650200"/>
            <a:ext cx="578000" cy="6772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de" sz="1733">
                <a:solidFill>
                  <a:schemeClr val="dk1"/>
                </a:solidFill>
              </a:rPr>
              <a:t>g,q</a:t>
            </a:r>
            <a:endParaRPr sz="1733">
              <a:solidFill>
                <a:schemeClr val="dk1"/>
              </a:solidFill>
            </a:endParaRPr>
          </a:p>
        </p:txBody>
      </p:sp>
      <p:sp>
        <p:nvSpPr>
          <p:cNvPr id="495" name="Google Shape;495;p54"/>
          <p:cNvSpPr/>
          <p:nvPr/>
        </p:nvSpPr>
        <p:spPr>
          <a:xfrm>
            <a:off x="3218959" y="4423133"/>
            <a:ext cx="578000" cy="6772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de" sz="1733">
                <a:solidFill>
                  <a:schemeClr val="dk1"/>
                </a:solidFill>
              </a:rPr>
              <a:t>g,q</a:t>
            </a:r>
            <a:endParaRPr sz="1733">
              <a:solidFill>
                <a:schemeClr val="dk1"/>
              </a:solidFill>
            </a:endParaRPr>
          </a:p>
        </p:txBody>
      </p:sp>
      <p:sp>
        <p:nvSpPr>
          <p:cNvPr id="497" name="Google Shape;497;p54"/>
          <p:cNvSpPr/>
          <p:nvPr/>
        </p:nvSpPr>
        <p:spPr>
          <a:xfrm>
            <a:off x="3218959" y="1785935"/>
            <a:ext cx="1194400" cy="576400"/>
          </a:xfrm>
          <a:prstGeom prst="roundRect">
            <a:avLst>
              <a:gd name="adj" fmla="val 16667"/>
            </a:avLst>
          </a:prstGeom>
          <a:solidFill>
            <a:srgbClr val="F18F1F">
              <a:alpha val="10190"/>
            </a:srgbClr>
          </a:solidFill>
          <a:ln w="9525" cap="flat" cmpd="sng">
            <a:solidFill>
              <a:srgbClr val="F18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F18F1F"/>
                </a:solidFill>
              </a:rPr>
              <a:t>intrinsic </a:t>
            </a:r>
            <a:endParaRPr sz="1600">
              <a:solidFill>
                <a:srgbClr val="F18F1F"/>
              </a:solidFill>
            </a:endParaRPr>
          </a:p>
          <a:p>
            <a:pPr algn="ctr"/>
            <a:r>
              <a:rPr lang="de" sz="1600">
                <a:solidFill>
                  <a:srgbClr val="F18F1F"/>
                </a:solidFill>
              </a:rPr>
              <a:t>charm</a:t>
            </a:r>
            <a:endParaRPr sz="1600">
              <a:solidFill>
                <a:srgbClr val="F18F1F"/>
              </a:solidFill>
            </a:endParaRPr>
          </a:p>
        </p:txBody>
      </p:sp>
      <p:sp>
        <p:nvSpPr>
          <p:cNvPr id="493" name="Google Shape;493;p54"/>
          <p:cNvSpPr/>
          <p:nvPr/>
        </p:nvSpPr>
        <p:spPr>
          <a:xfrm>
            <a:off x="4144359" y="3540635"/>
            <a:ext cx="677200" cy="6772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de" sz="1733">
                <a:solidFill>
                  <a:schemeClr val="dk1"/>
                </a:solidFill>
              </a:rPr>
              <a:t>cc</a:t>
            </a:r>
            <a:endParaRPr sz="1733">
              <a:solidFill>
                <a:schemeClr val="dk1"/>
              </a:solidFill>
            </a:endParaRPr>
          </a:p>
        </p:txBody>
      </p:sp>
      <p:sp>
        <p:nvSpPr>
          <p:cNvPr id="498" name="Google Shape;498;p54"/>
          <p:cNvSpPr/>
          <p:nvPr/>
        </p:nvSpPr>
        <p:spPr>
          <a:xfrm>
            <a:off x="5185325" y="2962635"/>
            <a:ext cx="677200" cy="6772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de" sz="1733">
                <a:solidFill>
                  <a:schemeClr val="dk1"/>
                </a:solidFill>
              </a:rPr>
              <a:t>D</a:t>
            </a:r>
            <a:endParaRPr sz="1733">
              <a:solidFill>
                <a:schemeClr val="dk1"/>
              </a:solidFill>
            </a:endParaRPr>
          </a:p>
        </p:txBody>
      </p:sp>
      <p:cxnSp>
        <p:nvCxnSpPr>
          <p:cNvPr id="499" name="Google Shape;499;p54"/>
          <p:cNvCxnSpPr/>
          <p:nvPr/>
        </p:nvCxnSpPr>
        <p:spPr>
          <a:xfrm flipH="1">
            <a:off x="5711925" y="2750667"/>
            <a:ext cx="172400" cy="26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" name="Google Shape;500;p54"/>
          <p:cNvCxnSpPr/>
          <p:nvPr/>
        </p:nvCxnSpPr>
        <p:spPr>
          <a:xfrm flipH="1">
            <a:off x="5762725" y="2795100"/>
            <a:ext cx="172400" cy="26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54"/>
          <p:cNvCxnSpPr>
            <a:stCxn id="502" idx="1"/>
          </p:cNvCxnSpPr>
          <p:nvPr/>
        </p:nvCxnSpPr>
        <p:spPr>
          <a:xfrm flipH="1">
            <a:off x="5842043" y="2650200"/>
            <a:ext cx="2440400" cy="545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03" name="Google Shape;503;p54"/>
          <p:cNvGrpSpPr/>
          <p:nvPr/>
        </p:nvGrpSpPr>
        <p:grpSpPr>
          <a:xfrm>
            <a:off x="1614856" y="3997147"/>
            <a:ext cx="1890032" cy="333183"/>
            <a:chOff x="-850325" y="1024750"/>
            <a:chExt cx="1192800" cy="360900"/>
          </a:xfrm>
        </p:grpSpPr>
        <p:sp>
          <p:nvSpPr>
            <p:cNvPr id="504" name="Google Shape;504;p54"/>
            <p:cNvSpPr/>
            <p:nvPr/>
          </p:nvSpPr>
          <p:spPr>
            <a:xfrm>
              <a:off x="-850325" y="1024750"/>
              <a:ext cx="1192800" cy="360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733"/>
            </a:p>
          </p:txBody>
        </p:sp>
        <p:sp>
          <p:nvSpPr>
            <p:cNvPr id="505" name="Google Shape;505;p54"/>
            <p:cNvSpPr/>
            <p:nvPr/>
          </p:nvSpPr>
          <p:spPr>
            <a:xfrm>
              <a:off x="-850325" y="1024750"/>
              <a:ext cx="1192800" cy="360900"/>
            </a:xfrm>
            <a:prstGeom prst="roundRect">
              <a:avLst>
                <a:gd name="adj" fmla="val 16667"/>
              </a:avLst>
            </a:prstGeom>
            <a:solidFill>
              <a:srgbClr val="F18F1F">
                <a:alpha val="10190"/>
              </a:srgbClr>
            </a:solidFill>
            <a:ln w="9525" cap="flat" cmpd="sng">
              <a:solidFill>
                <a:srgbClr val="F18F1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de" sz="1600">
                  <a:solidFill>
                    <a:srgbClr val="F18F1F"/>
                  </a:solidFill>
                </a:rPr>
                <a:t>BFKL dynamics</a:t>
              </a:r>
              <a:endParaRPr sz="1600">
                <a:solidFill>
                  <a:srgbClr val="F18F1F"/>
                </a:solidFill>
              </a:endParaRPr>
            </a:p>
          </p:txBody>
        </p:sp>
      </p:grpSp>
      <p:sp>
        <p:nvSpPr>
          <p:cNvPr id="506" name="Google Shape;506;p54"/>
          <p:cNvSpPr/>
          <p:nvPr/>
        </p:nvSpPr>
        <p:spPr>
          <a:xfrm>
            <a:off x="1825225" y="2041367"/>
            <a:ext cx="1275200" cy="576400"/>
          </a:xfrm>
          <a:prstGeom prst="roundRect">
            <a:avLst>
              <a:gd name="adj" fmla="val 16667"/>
            </a:avLst>
          </a:prstGeom>
          <a:solidFill>
            <a:srgbClr val="F18F1F">
              <a:alpha val="10190"/>
            </a:srgbClr>
          </a:solidFill>
          <a:ln w="9525" cap="flat" cmpd="sng">
            <a:solidFill>
              <a:srgbClr val="F18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F18F1F"/>
                </a:solidFill>
              </a:rPr>
              <a:t>large x PDFs: x~1</a:t>
            </a:r>
            <a:endParaRPr sz="1600" baseline="30000">
              <a:solidFill>
                <a:srgbClr val="F18F1F"/>
              </a:solidFill>
            </a:endParaRPr>
          </a:p>
        </p:txBody>
      </p:sp>
      <p:sp>
        <p:nvSpPr>
          <p:cNvPr id="507" name="Google Shape;507;p54"/>
          <p:cNvSpPr/>
          <p:nvPr/>
        </p:nvSpPr>
        <p:spPr>
          <a:xfrm>
            <a:off x="1695625" y="5100333"/>
            <a:ext cx="1534400" cy="576400"/>
          </a:xfrm>
          <a:prstGeom prst="roundRect">
            <a:avLst>
              <a:gd name="adj" fmla="val 16667"/>
            </a:avLst>
          </a:prstGeom>
          <a:solidFill>
            <a:srgbClr val="F18F1F">
              <a:alpha val="10190"/>
            </a:srgbClr>
          </a:solidFill>
          <a:ln w="9525" cap="flat" cmpd="sng">
            <a:solidFill>
              <a:srgbClr val="F18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F18F1F"/>
                </a:solidFill>
              </a:rPr>
              <a:t>ultra low-x </a:t>
            </a:r>
            <a:br>
              <a:rPr lang="de" sz="1600">
                <a:solidFill>
                  <a:srgbClr val="F18F1F"/>
                </a:solidFill>
              </a:rPr>
            </a:br>
            <a:r>
              <a:rPr lang="de" sz="1600">
                <a:solidFill>
                  <a:srgbClr val="F18F1F"/>
                </a:solidFill>
              </a:rPr>
              <a:t>PDFs: x~10</a:t>
            </a:r>
            <a:r>
              <a:rPr lang="de" sz="1600" baseline="30000">
                <a:solidFill>
                  <a:srgbClr val="F18F1F"/>
                </a:solidFill>
              </a:rPr>
              <a:t>-7</a:t>
            </a:r>
            <a:endParaRPr sz="1600" baseline="30000">
              <a:solidFill>
                <a:srgbClr val="F18F1F"/>
              </a:solidFill>
            </a:endParaRPr>
          </a:p>
        </p:txBody>
      </p:sp>
      <p:sp>
        <p:nvSpPr>
          <p:cNvPr id="508" name="Google Shape;508;p54"/>
          <p:cNvSpPr/>
          <p:nvPr/>
        </p:nvSpPr>
        <p:spPr>
          <a:xfrm>
            <a:off x="4821559" y="4330333"/>
            <a:ext cx="1275200" cy="522000"/>
          </a:xfrm>
          <a:prstGeom prst="roundRect">
            <a:avLst>
              <a:gd name="adj" fmla="val 16667"/>
            </a:avLst>
          </a:prstGeom>
          <a:solidFill>
            <a:srgbClr val="F18F1F">
              <a:alpha val="10190"/>
            </a:srgbClr>
          </a:solidFill>
          <a:ln w="9525" cap="flat" cmpd="sng">
            <a:solidFill>
              <a:srgbClr val="F18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F18F1F"/>
                </a:solidFill>
              </a:rPr>
              <a:t>forward charm </a:t>
            </a:r>
            <a:endParaRPr sz="1600" baseline="30000">
              <a:solidFill>
                <a:srgbClr val="F18F1F"/>
              </a:solidFill>
            </a:endParaRPr>
          </a:p>
        </p:txBody>
      </p:sp>
      <p:sp>
        <p:nvSpPr>
          <p:cNvPr id="509" name="Google Shape;509;p54"/>
          <p:cNvSpPr/>
          <p:nvPr/>
        </p:nvSpPr>
        <p:spPr>
          <a:xfrm>
            <a:off x="3449725" y="5298567"/>
            <a:ext cx="1351600" cy="576400"/>
          </a:xfrm>
          <a:prstGeom prst="roundRect">
            <a:avLst>
              <a:gd name="adj" fmla="val 16667"/>
            </a:avLst>
          </a:prstGeom>
          <a:solidFill>
            <a:srgbClr val="F18F1F">
              <a:alpha val="10190"/>
            </a:srgbClr>
          </a:solidFill>
          <a:ln w="9525" cap="flat" cmpd="sng">
            <a:solidFill>
              <a:srgbClr val="F18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F18F1F"/>
                </a:solidFill>
              </a:rPr>
              <a:t>color glass condensate</a:t>
            </a:r>
            <a:endParaRPr sz="1600">
              <a:solidFill>
                <a:srgbClr val="F18F1F"/>
              </a:solidFill>
            </a:endParaRPr>
          </a:p>
        </p:txBody>
      </p:sp>
      <p:sp>
        <p:nvSpPr>
          <p:cNvPr id="510" name="Google Shape;510;p54"/>
          <p:cNvSpPr/>
          <p:nvPr/>
        </p:nvSpPr>
        <p:spPr>
          <a:xfrm>
            <a:off x="4821559" y="2049100"/>
            <a:ext cx="1631600" cy="576400"/>
          </a:xfrm>
          <a:prstGeom prst="roundRect">
            <a:avLst>
              <a:gd name="adj" fmla="val 16667"/>
            </a:avLst>
          </a:prstGeom>
          <a:solidFill>
            <a:srgbClr val="F18F1F">
              <a:alpha val="10190"/>
            </a:srgbClr>
          </a:solidFill>
          <a:ln w="9525" cap="flat" cmpd="sng">
            <a:solidFill>
              <a:srgbClr val="F18F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F18F1F"/>
                </a:solidFill>
              </a:rPr>
              <a:t>charm</a:t>
            </a:r>
            <a:endParaRPr sz="1600">
              <a:solidFill>
                <a:srgbClr val="F18F1F"/>
              </a:solidFill>
            </a:endParaRPr>
          </a:p>
          <a:p>
            <a:pPr algn="ctr"/>
            <a:r>
              <a:rPr lang="de" sz="1600">
                <a:solidFill>
                  <a:srgbClr val="F18F1F"/>
                </a:solidFill>
              </a:rPr>
              <a:t>fragmentation</a:t>
            </a:r>
            <a:endParaRPr sz="1600">
              <a:solidFill>
                <a:srgbClr val="F18F1F"/>
              </a:solidFill>
            </a:endParaRPr>
          </a:p>
        </p:txBody>
      </p:sp>
      <p:sp>
        <p:nvSpPr>
          <p:cNvPr id="511" name="Google Shape;511;p54"/>
          <p:cNvSpPr/>
          <p:nvPr/>
        </p:nvSpPr>
        <p:spPr>
          <a:xfrm>
            <a:off x="7500759" y="4257267"/>
            <a:ext cx="459600" cy="4596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de" sz="1733">
                <a:solidFill>
                  <a:schemeClr val="dk1"/>
                </a:solidFill>
              </a:rPr>
              <a:t>q</a:t>
            </a:r>
            <a:endParaRPr sz="1733">
              <a:solidFill>
                <a:schemeClr val="dk1"/>
              </a:solidFill>
            </a:endParaRPr>
          </a:p>
        </p:txBody>
      </p:sp>
      <p:pic>
        <p:nvPicPr>
          <p:cNvPr id="502" name="Google Shape;502;p54"/>
          <p:cNvPicPr preferRelativeResize="0"/>
          <p:nvPr/>
        </p:nvPicPr>
        <p:blipFill rotWithShape="1">
          <a:blip r:embed="rId3">
            <a:alphaModFix/>
          </a:blip>
          <a:srcRect l="11564" t="40953" r="12849" b="40952"/>
          <a:stretch/>
        </p:blipFill>
        <p:spPr>
          <a:xfrm rot="5400000">
            <a:off x="7567293" y="3195667"/>
            <a:ext cx="1430300" cy="339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54"/>
          <p:cNvGrpSpPr/>
          <p:nvPr/>
        </p:nvGrpSpPr>
        <p:grpSpPr>
          <a:xfrm>
            <a:off x="6944193" y="4487067"/>
            <a:ext cx="469300" cy="0"/>
            <a:chOff x="934775" y="2352500"/>
            <a:chExt cx="351975" cy="0"/>
          </a:xfrm>
        </p:grpSpPr>
        <p:cxnSp>
          <p:nvCxnSpPr>
            <p:cNvPr id="513" name="Google Shape;513;p54"/>
            <p:cNvCxnSpPr/>
            <p:nvPr/>
          </p:nvCxnSpPr>
          <p:spPr>
            <a:xfrm>
              <a:off x="934775" y="2352500"/>
              <a:ext cx="3177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514" name="Google Shape;514;p54"/>
            <p:cNvCxnSpPr/>
            <p:nvPr/>
          </p:nvCxnSpPr>
          <p:spPr>
            <a:xfrm>
              <a:off x="1042850" y="2352500"/>
              <a:ext cx="2439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15" name="Google Shape;515;p54"/>
          <p:cNvCxnSpPr>
            <a:stCxn id="502" idx="1"/>
          </p:cNvCxnSpPr>
          <p:nvPr/>
        </p:nvCxnSpPr>
        <p:spPr>
          <a:xfrm rot="10800000" flipH="1">
            <a:off x="8282443" y="1934200"/>
            <a:ext cx="1269600" cy="716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54"/>
          <p:cNvCxnSpPr>
            <a:endCxn id="502" idx="3"/>
          </p:cNvCxnSpPr>
          <p:nvPr/>
        </p:nvCxnSpPr>
        <p:spPr>
          <a:xfrm rot="10800000" flipH="1">
            <a:off x="7830443" y="4080500"/>
            <a:ext cx="452000" cy="194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54"/>
          <p:cNvCxnSpPr/>
          <p:nvPr/>
        </p:nvCxnSpPr>
        <p:spPr>
          <a:xfrm>
            <a:off x="8260925" y="4074400"/>
            <a:ext cx="1354800" cy="487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8" name="Google Shape;518;p54"/>
          <p:cNvPicPr preferRelativeResize="0"/>
          <p:nvPr/>
        </p:nvPicPr>
        <p:blipFill rotWithShape="1">
          <a:blip r:embed="rId4">
            <a:alphaModFix/>
          </a:blip>
          <a:srcRect l="61652" t="33279" r="19562" b="29427"/>
          <a:stretch/>
        </p:blipFill>
        <p:spPr>
          <a:xfrm rot="8881091">
            <a:off x="8452567" y="3906095"/>
            <a:ext cx="571925" cy="16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4"/>
          <p:cNvPicPr preferRelativeResize="0"/>
          <p:nvPr/>
        </p:nvPicPr>
        <p:blipFill rotWithShape="1">
          <a:blip r:embed="rId4">
            <a:alphaModFix/>
          </a:blip>
          <a:srcRect l="61652" t="33279" r="19562" b="29427"/>
          <a:stretch/>
        </p:blipFill>
        <p:spPr>
          <a:xfrm rot="3543436">
            <a:off x="8520933" y="4452255"/>
            <a:ext cx="571923" cy="16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4"/>
          <p:cNvPicPr preferRelativeResize="0"/>
          <p:nvPr/>
        </p:nvPicPr>
        <p:blipFill rotWithShape="1">
          <a:blip r:embed="rId4">
            <a:alphaModFix/>
          </a:blip>
          <a:srcRect l="61652" t="33279" r="19562" b="29427"/>
          <a:stretch/>
        </p:blipFill>
        <p:spPr>
          <a:xfrm rot="8881091">
            <a:off x="9151867" y="4126397"/>
            <a:ext cx="571925" cy="1655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" name="Google Shape;521;p54"/>
          <p:cNvCxnSpPr/>
          <p:nvPr/>
        </p:nvCxnSpPr>
        <p:spPr>
          <a:xfrm flipH="1">
            <a:off x="9024992" y="4588500"/>
            <a:ext cx="565200" cy="13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54"/>
          <p:cNvCxnSpPr/>
          <p:nvPr/>
        </p:nvCxnSpPr>
        <p:spPr>
          <a:xfrm rot="10800000">
            <a:off x="9025192" y="4723300"/>
            <a:ext cx="438000" cy="17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3" name="Google Shape;523;p54"/>
          <p:cNvSpPr/>
          <p:nvPr/>
        </p:nvSpPr>
        <p:spPr>
          <a:xfrm>
            <a:off x="9552059" y="4361533"/>
            <a:ext cx="189200" cy="4036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endParaRPr sz="1733">
              <a:solidFill>
                <a:schemeClr val="dk1"/>
              </a:solidFill>
            </a:endParaRPr>
          </a:p>
        </p:txBody>
      </p:sp>
      <p:sp>
        <p:nvSpPr>
          <p:cNvPr id="524" name="Google Shape;524;p54"/>
          <p:cNvSpPr/>
          <p:nvPr/>
        </p:nvSpPr>
        <p:spPr>
          <a:xfrm>
            <a:off x="6726509" y="1851833"/>
            <a:ext cx="1631600" cy="576400"/>
          </a:xfrm>
          <a:prstGeom prst="roundRect">
            <a:avLst>
              <a:gd name="adj" fmla="val 16667"/>
            </a:avLst>
          </a:prstGeom>
          <a:solidFill>
            <a:srgbClr val="009FDF">
              <a:alpha val="1068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neutrino DIS at TeV scale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525" name="Google Shape;525;p54"/>
          <p:cNvSpPr/>
          <p:nvPr/>
        </p:nvSpPr>
        <p:spPr>
          <a:xfrm>
            <a:off x="8375192" y="5541767"/>
            <a:ext cx="1738000" cy="333200"/>
          </a:xfrm>
          <a:prstGeom prst="roundRect">
            <a:avLst>
              <a:gd name="adj" fmla="val 16667"/>
            </a:avLst>
          </a:prstGeom>
          <a:solidFill>
            <a:srgbClr val="009FDF">
              <a:alpha val="1068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nuclear PDFs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526" name="Google Shape;526;p54"/>
          <p:cNvSpPr/>
          <p:nvPr/>
        </p:nvSpPr>
        <p:spPr>
          <a:xfrm>
            <a:off x="6791792" y="6060667"/>
            <a:ext cx="1738000" cy="333200"/>
          </a:xfrm>
          <a:prstGeom prst="roundRect">
            <a:avLst>
              <a:gd name="adj" fmla="val 16667"/>
            </a:avLst>
          </a:prstGeom>
          <a:solidFill>
            <a:srgbClr val="009FDF">
              <a:alpha val="1068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shadowing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527" name="Google Shape;527;p54"/>
          <p:cNvSpPr/>
          <p:nvPr/>
        </p:nvSpPr>
        <p:spPr>
          <a:xfrm>
            <a:off x="6726524" y="5420167"/>
            <a:ext cx="1534400" cy="333200"/>
          </a:xfrm>
          <a:prstGeom prst="roundRect">
            <a:avLst>
              <a:gd name="adj" fmla="val 16667"/>
            </a:avLst>
          </a:prstGeom>
          <a:solidFill>
            <a:srgbClr val="009FDF">
              <a:alpha val="1068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strangeness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528" name="Google Shape;528;p54"/>
          <p:cNvSpPr/>
          <p:nvPr/>
        </p:nvSpPr>
        <p:spPr>
          <a:xfrm>
            <a:off x="9025192" y="2905451"/>
            <a:ext cx="1631600" cy="826800"/>
          </a:xfrm>
          <a:prstGeom prst="roundRect">
            <a:avLst>
              <a:gd name="adj" fmla="val 16667"/>
            </a:avLst>
          </a:prstGeom>
          <a:solidFill>
            <a:srgbClr val="009FDF">
              <a:alpha val="1068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hadronization in nuclear medium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529" name="Google Shape;529;p54"/>
          <p:cNvSpPr/>
          <p:nvPr/>
        </p:nvSpPr>
        <p:spPr>
          <a:xfrm>
            <a:off x="9151425" y="2223567"/>
            <a:ext cx="1534400" cy="576400"/>
          </a:xfrm>
          <a:prstGeom prst="roundRect">
            <a:avLst>
              <a:gd name="adj" fmla="val 16667"/>
            </a:avLst>
          </a:prstGeom>
          <a:solidFill>
            <a:srgbClr val="009FDF">
              <a:alpha val="1068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color transparency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530" name="Google Shape;530;p54"/>
          <p:cNvSpPr/>
          <p:nvPr/>
        </p:nvSpPr>
        <p:spPr>
          <a:xfrm>
            <a:off x="8772992" y="5986200"/>
            <a:ext cx="1441600" cy="333200"/>
          </a:xfrm>
          <a:prstGeom prst="roundRect">
            <a:avLst>
              <a:gd name="adj" fmla="val 16667"/>
            </a:avLst>
          </a:prstGeom>
          <a:solidFill>
            <a:srgbClr val="009FDF">
              <a:alpha val="10680"/>
            </a:srgbClr>
          </a:solidFill>
          <a:ln w="9525" cap="flat" cmpd="sng">
            <a:solidFill>
              <a:srgbClr val="009F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EMC effect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531" name="Google Shape;531;p54"/>
          <p:cNvSpPr txBox="1"/>
          <p:nvPr/>
        </p:nvSpPr>
        <p:spPr>
          <a:xfrm>
            <a:off x="2001125" y="2726167"/>
            <a:ext cx="3392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chemeClr val="dk1"/>
                </a:solidFill>
              </a:rPr>
              <a:t>p</a:t>
            </a:r>
            <a:endParaRPr sz="2400" b="1"/>
          </a:p>
        </p:txBody>
      </p:sp>
      <p:sp>
        <p:nvSpPr>
          <p:cNvPr id="532" name="Google Shape;532;p54"/>
          <p:cNvSpPr txBox="1"/>
          <p:nvPr/>
        </p:nvSpPr>
        <p:spPr>
          <a:xfrm>
            <a:off x="1990259" y="4458734"/>
            <a:ext cx="3392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chemeClr val="dk1"/>
                </a:solidFill>
              </a:rPr>
              <a:t>p</a:t>
            </a:r>
            <a:endParaRPr sz="2400" b="1"/>
          </a:p>
        </p:txBody>
      </p:sp>
      <p:sp>
        <p:nvSpPr>
          <p:cNvPr id="533" name="Google Shape;533;p54"/>
          <p:cNvSpPr txBox="1"/>
          <p:nvPr/>
        </p:nvSpPr>
        <p:spPr>
          <a:xfrm>
            <a:off x="6499743" y="3044634"/>
            <a:ext cx="3392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chemeClr val="dk1"/>
                </a:solidFill>
              </a:rPr>
              <a:t>v</a:t>
            </a:r>
            <a:endParaRPr sz="2400" b="1"/>
          </a:p>
        </p:txBody>
      </p:sp>
      <p:sp>
        <p:nvSpPr>
          <p:cNvPr id="534" name="Google Shape;534;p54"/>
          <p:cNvSpPr txBox="1"/>
          <p:nvPr/>
        </p:nvSpPr>
        <p:spPr>
          <a:xfrm>
            <a:off x="6076967" y="4232400"/>
            <a:ext cx="11148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 baseline="30000">
                <a:solidFill>
                  <a:schemeClr val="dk1"/>
                </a:solidFill>
              </a:rPr>
              <a:t>184</a:t>
            </a:r>
            <a:r>
              <a:rPr lang="de" sz="1733" b="1">
                <a:solidFill>
                  <a:schemeClr val="dk1"/>
                </a:solidFill>
              </a:rPr>
              <a:t>W</a:t>
            </a:r>
            <a:endParaRPr sz="2400" b="1"/>
          </a:p>
        </p:txBody>
      </p:sp>
      <p:sp>
        <p:nvSpPr>
          <p:cNvPr id="535" name="Google Shape;535;p54"/>
          <p:cNvSpPr txBox="1"/>
          <p:nvPr/>
        </p:nvSpPr>
        <p:spPr>
          <a:xfrm>
            <a:off x="9569776" y="1596184"/>
            <a:ext cx="3392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chemeClr val="dk1"/>
                </a:solidFill>
              </a:rPr>
              <a:t>l</a:t>
            </a:r>
            <a:endParaRPr sz="2400" b="1"/>
          </a:p>
        </p:txBody>
      </p:sp>
      <p:sp>
        <p:nvSpPr>
          <p:cNvPr id="536" name="Google Shape;536;p54"/>
          <p:cNvSpPr txBox="1"/>
          <p:nvPr/>
        </p:nvSpPr>
        <p:spPr>
          <a:xfrm>
            <a:off x="1825225" y="6164434"/>
            <a:ext cx="4000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rgbClr val="F18F1F"/>
                </a:solidFill>
              </a:rPr>
              <a:t>Forward Particle Production</a:t>
            </a:r>
            <a:endParaRPr sz="1733" b="1"/>
          </a:p>
        </p:txBody>
      </p:sp>
      <p:sp>
        <p:nvSpPr>
          <p:cNvPr id="537" name="Google Shape;537;p54"/>
          <p:cNvSpPr txBox="1"/>
          <p:nvPr/>
        </p:nvSpPr>
        <p:spPr>
          <a:xfrm>
            <a:off x="6453159" y="913085"/>
            <a:ext cx="4000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rgbClr val="009FDF"/>
                </a:solidFill>
              </a:rPr>
              <a:t>TeV Energy Neutrino Interaction</a:t>
            </a:r>
            <a:endParaRPr sz="1733" b="1">
              <a:solidFill>
                <a:srgbClr val="009FDF"/>
              </a:solidFill>
            </a:endParaRPr>
          </a:p>
        </p:txBody>
      </p:sp>
      <p:sp>
        <p:nvSpPr>
          <p:cNvPr id="539" name="Google Shape;539;p54"/>
          <p:cNvSpPr txBox="1">
            <a:spLocks noGrp="1"/>
          </p:cNvSpPr>
          <p:nvPr>
            <p:ph type="sldNum" idx="12"/>
          </p:nvPr>
        </p:nvSpPr>
        <p:spPr>
          <a:xfrm>
            <a:off x="10416443" y="6493397"/>
            <a:ext cx="480000" cy="4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de"/>
              <a:pPr/>
              <a:t>8</a:t>
            </a:fld>
            <a:endParaRPr/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A6B474EC-1CBD-EB4B-8346-10609D96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E:\logo5.jpg">
            <a:extLst>
              <a:ext uri="{FF2B5EF4-FFF2-40B4-BE49-F238E27FC236}">
                <a16:creationId xmlns:a16="http://schemas.microsoft.com/office/drawing/2014/main" id="{CBB68DE7-1AD5-B748-BC6F-12390C8C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164456DD-C166-694E-9671-406A0C080A43}"/>
              </a:ext>
            </a:extLst>
          </p:cNvPr>
          <p:cNvSpPr txBox="1">
            <a:spLocks/>
          </p:cNvSpPr>
          <p:nvPr/>
        </p:nvSpPr>
        <p:spPr>
          <a:xfrm>
            <a:off x="940257" y="-411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4400" b="1" dirty="0">
                <a:solidFill>
                  <a:srgbClr val="002060"/>
                </a:solidFill>
              </a:rPr>
              <a:t>Application: QCD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/>
          <p:nvPr/>
        </p:nvSpPr>
        <p:spPr>
          <a:xfrm>
            <a:off x="2293937" y="4050632"/>
            <a:ext cx="1738000" cy="1738000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endParaRPr sz="1733">
              <a:solidFill>
                <a:srgbClr val="000000"/>
              </a:solidFill>
            </a:endParaRPr>
          </a:p>
        </p:txBody>
      </p:sp>
      <p:cxnSp>
        <p:nvCxnSpPr>
          <p:cNvPr id="364" name="Google Shape;364;p45"/>
          <p:cNvCxnSpPr>
            <a:stCxn id="365" idx="1"/>
          </p:cNvCxnSpPr>
          <p:nvPr/>
        </p:nvCxnSpPr>
        <p:spPr>
          <a:xfrm flipH="1">
            <a:off x="722555" y="3082767"/>
            <a:ext cx="2440400" cy="54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6" name="Google Shape;366;p45"/>
          <p:cNvSpPr/>
          <p:nvPr/>
        </p:nvSpPr>
        <p:spPr>
          <a:xfrm>
            <a:off x="2381271" y="4689833"/>
            <a:ext cx="459600" cy="4596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de" sz="1733">
                <a:solidFill>
                  <a:srgbClr val="000000"/>
                </a:solidFill>
              </a:rPr>
              <a:t>q</a:t>
            </a:r>
            <a:endParaRPr sz="1733">
              <a:solidFill>
                <a:srgbClr val="000000"/>
              </a:solidFill>
            </a:endParaRPr>
          </a:p>
        </p:txBody>
      </p:sp>
      <p:pic>
        <p:nvPicPr>
          <p:cNvPr id="365" name="Google Shape;365;p45"/>
          <p:cNvPicPr preferRelativeResize="0"/>
          <p:nvPr/>
        </p:nvPicPr>
        <p:blipFill rotWithShape="1">
          <a:blip r:embed="rId3">
            <a:alphaModFix/>
          </a:blip>
          <a:srcRect l="11564" t="40953" r="12849" b="40952"/>
          <a:stretch/>
        </p:blipFill>
        <p:spPr>
          <a:xfrm rot="5400000">
            <a:off x="2447805" y="3628234"/>
            <a:ext cx="1430300" cy="339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7" name="Google Shape;367;p45"/>
          <p:cNvGrpSpPr/>
          <p:nvPr/>
        </p:nvGrpSpPr>
        <p:grpSpPr>
          <a:xfrm>
            <a:off x="1824705" y="4919633"/>
            <a:ext cx="469300" cy="0"/>
            <a:chOff x="934775" y="2352500"/>
            <a:chExt cx="351975" cy="0"/>
          </a:xfrm>
        </p:grpSpPr>
        <p:cxnSp>
          <p:nvCxnSpPr>
            <p:cNvPr id="368" name="Google Shape;368;p45"/>
            <p:cNvCxnSpPr/>
            <p:nvPr/>
          </p:nvCxnSpPr>
          <p:spPr>
            <a:xfrm>
              <a:off x="934775" y="2352500"/>
              <a:ext cx="317700" cy="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69" name="Google Shape;369;p45"/>
            <p:cNvCxnSpPr/>
            <p:nvPr/>
          </p:nvCxnSpPr>
          <p:spPr>
            <a:xfrm>
              <a:off x="1042850" y="2352500"/>
              <a:ext cx="243900" cy="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70" name="Google Shape;370;p45"/>
          <p:cNvCxnSpPr>
            <a:stCxn id="365" idx="1"/>
          </p:cNvCxnSpPr>
          <p:nvPr/>
        </p:nvCxnSpPr>
        <p:spPr>
          <a:xfrm rot="10800000" flipH="1">
            <a:off x="3162955" y="2366767"/>
            <a:ext cx="1269600" cy="716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1" name="Google Shape;371;p45"/>
          <p:cNvCxnSpPr>
            <a:endCxn id="365" idx="3"/>
          </p:cNvCxnSpPr>
          <p:nvPr/>
        </p:nvCxnSpPr>
        <p:spPr>
          <a:xfrm rot="10800000" flipH="1">
            <a:off x="2710955" y="4513067"/>
            <a:ext cx="452000" cy="194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" name="Google Shape;372;p45"/>
          <p:cNvCxnSpPr/>
          <p:nvPr/>
        </p:nvCxnSpPr>
        <p:spPr>
          <a:xfrm>
            <a:off x="3141437" y="4506967"/>
            <a:ext cx="1354800" cy="487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3" name="Google Shape;373;p45"/>
          <p:cNvPicPr preferRelativeResize="0"/>
          <p:nvPr/>
        </p:nvPicPr>
        <p:blipFill rotWithShape="1">
          <a:blip r:embed="rId4">
            <a:alphaModFix/>
          </a:blip>
          <a:srcRect l="61652" t="33279" r="19562" b="29427"/>
          <a:stretch/>
        </p:blipFill>
        <p:spPr>
          <a:xfrm rot="8881091">
            <a:off x="3333079" y="4338662"/>
            <a:ext cx="571925" cy="16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5"/>
          <p:cNvPicPr preferRelativeResize="0"/>
          <p:nvPr/>
        </p:nvPicPr>
        <p:blipFill rotWithShape="1">
          <a:blip r:embed="rId4">
            <a:alphaModFix/>
          </a:blip>
          <a:srcRect l="61652" t="33279" r="19562" b="29427"/>
          <a:stretch/>
        </p:blipFill>
        <p:spPr>
          <a:xfrm rot="3543436">
            <a:off x="3401445" y="4884822"/>
            <a:ext cx="571923" cy="16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5"/>
          <p:cNvPicPr preferRelativeResize="0"/>
          <p:nvPr/>
        </p:nvPicPr>
        <p:blipFill rotWithShape="1">
          <a:blip r:embed="rId4">
            <a:alphaModFix/>
          </a:blip>
          <a:srcRect l="61652" t="33279" r="19562" b="29427"/>
          <a:stretch/>
        </p:blipFill>
        <p:spPr>
          <a:xfrm rot="8881091">
            <a:off x="4032379" y="4558963"/>
            <a:ext cx="571925" cy="1655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45"/>
          <p:cNvCxnSpPr/>
          <p:nvPr/>
        </p:nvCxnSpPr>
        <p:spPr>
          <a:xfrm flipH="1">
            <a:off x="3905504" y="5021067"/>
            <a:ext cx="565200" cy="13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45"/>
          <p:cNvCxnSpPr/>
          <p:nvPr/>
        </p:nvCxnSpPr>
        <p:spPr>
          <a:xfrm rot="10800000">
            <a:off x="3905704" y="5155867"/>
            <a:ext cx="438000" cy="170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8" name="Google Shape;378;p45"/>
          <p:cNvSpPr/>
          <p:nvPr/>
        </p:nvSpPr>
        <p:spPr>
          <a:xfrm>
            <a:off x="4432571" y="4794100"/>
            <a:ext cx="189200" cy="403600"/>
          </a:xfrm>
          <a:prstGeom prst="ellipse">
            <a:avLst/>
          </a:prstGeom>
          <a:solidFill>
            <a:srgbClr val="D9D9D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endParaRPr sz="1733">
              <a:solidFill>
                <a:srgbClr val="000000"/>
              </a:solidFill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957479" y="4664967"/>
            <a:ext cx="11148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 baseline="30000">
                <a:solidFill>
                  <a:srgbClr val="000000"/>
                </a:solidFill>
              </a:rPr>
              <a:t>184</a:t>
            </a:r>
            <a:r>
              <a:rPr lang="de" sz="1733" b="1">
                <a:solidFill>
                  <a:srgbClr val="000000"/>
                </a:solidFill>
              </a:rPr>
              <a:t>W</a:t>
            </a:r>
            <a:endParaRPr sz="2400" b="1"/>
          </a:p>
        </p:txBody>
      </p:sp>
      <p:sp>
        <p:nvSpPr>
          <p:cNvPr id="380" name="Google Shape;380;p45"/>
          <p:cNvSpPr txBox="1"/>
          <p:nvPr/>
        </p:nvSpPr>
        <p:spPr>
          <a:xfrm>
            <a:off x="4450288" y="2028751"/>
            <a:ext cx="3392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rgbClr val="000000"/>
                </a:solidFill>
              </a:rPr>
              <a:t>l</a:t>
            </a:r>
            <a:endParaRPr sz="2400" b="1"/>
          </a:p>
        </p:txBody>
      </p:sp>
      <p:sp>
        <p:nvSpPr>
          <p:cNvPr id="381" name="Google Shape;381;p45"/>
          <p:cNvSpPr txBox="1"/>
          <p:nvPr/>
        </p:nvSpPr>
        <p:spPr>
          <a:xfrm>
            <a:off x="957455" y="3578800"/>
            <a:ext cx="3392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>
                <a:solidFill>
                  <a:srgbClr val="000000"/>
                </a:solidFill>
              </a:rPr>
              <a:t>v</a:t>
            </a:r>
            <a:endParaRPr sz="2400" b="1"/>
          </a:p>
        </p:txBody>
      </p:sp>
      <p:sp>
        <p:nvSpPr>
          <p:cNvPr id="382" name="Google Shape;382;p45"/>
          <p:cNvSpPr txBox="1"/>
          <p:nvPr/>
        </p:nvSpPr>
        <p:spPr>
          <a:xfrm>
            <a:off x="856355" y="1066092"/>
            <a:ext cx="4000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2000" dirty="0"/>
              <a:t>Collider Neutrino Experiments</a:t>
            </a:r>
            <a:br>
              <a:rPr lang="de" sz="2000" dirty="0"/>
            </a:br>
            <a:r>
              <a:rPr lang="de" sz="2000" dirty="0"/>
              <a:t>are a </a:t>
            </a:r>
            <a:r>
              <a:rPr lang="de" sz="2000" b="1" dirty="0">
                <a:solidFill>
                  <a:srgbClr val="FF0000"/>
                </a:solidFill>
              </a:rPr>
              <a:t>Neutrino-Ion Collider </a:t>
            </a:r>
            <a:br>
              <a:rPr lang="de" sz="2000" dirty="0">
                <a:solidFill>
                  <a:srgbClr val="009FDF"/>
                </a:solidFill>
              </a:rPr>
            </a:br>
            <a:r>
              <a:rPr lang="de" sz="2000" dirty="0"/>
              <a:t>at </a:t>
            </a:r>
            <a:r>
              <a:rPr lang="de" sz="2000" dirty="0">
                <a:solidFill>
                  <a:srgbClr val="009FDF"/>
                </a:solidFill>
              </a:rPr>
              <a:t>EIC</a:t>
            </a:r>
            <a:r>
              <a:rPr lang="de" sz="2000" dirty="0"/>
              <a:t> center of mass energies </a:t>
            </a:r>
            <a:endParaRPr sz="2000" dirty="0"/>
          </a:p>
        </p:txBody>
      </p:sp>
      <p:sp>
        <p:nvSpPr>
          <p:cNvPr id="383" name="Google Shape;383;p45"/>
          <p:cNvSpPr txBox="1"/>
          <p:nvPr/>
        </p:nvSpPr>
        <p:spPr>
          <a:xfrm>
            <a:off x="881971" y="2520734"/>
            <a:ext cx="1534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neutrino DIS at TeV scale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384" name="Google Shape;384;p45"/>
          <p:cNvSpPr txBox="1"/>
          <p:nvPr/>
        </p:nvSpPr>
        <p:spPr>
          <a:xfrm>
            <a:off x="3199137" y="2858251"/>
            <a:ext cx="183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600" dirty="0">
                <a:solidFill>
                  <a:srgbClr val="009FDF"/>
                </a:solidFill>
              </a:rPr>
              <a:t>color transparency</a:t>
            </a:r>
            <a:endParaRPr sz="1600" dirty="0">
              <a:solidFill>
                <a:srgbClr val="009FDF"/>
              </a:solidFill>
            </a:endParaRPr>
          </a:p>
        </p:txBody>
      </p:sp>
      <p:sp>
        <p:nvSpPr>
          <p:cNvPr id="385" name="Google Shape;385;p45"/>
          <p:cNvSpPr txBox="1"/>
          <p:nvPr/>
        </p:nvSpPr>
        <p:spPr>
          <a:xfrm>
            <a:off x="3824690" y="3631818"/>
            <a:ext cx="1919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600" dirty="0">
                <a:solidFill>
                  <a:srgbClr val="009FDF"/>
                </a:solidFill>
              </a:rPr>
              <a:t>hadronization in nuclear medium</a:t>
            </a:r>
            <a:endParaRPr sz="1600" dirty="0">
              <a:solidFill>
                <a:srgbClr val="009FDF"/>
              </a:solidFill>
            </a:endParaRPr>
          </a:p>
        </p:txBody>
      </p:sp>
      <p:sp>
        <p:nvSpPr>
          <p:cNvPr id="386" name="Google Shape;386;p45"/>
          <p:cNvSpPr txBox="1"/>
          <p:nvPr/>
        </p:nvSpPr>
        <p:spPr>
          <a:xfrm>
            <a:off x="461971" y="5021068"/>
            <a:ext cx="1832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strangeness </a:t>
            </a:r>
            <a:br>
              <a:rPr lang="de" sz="1600">
                <a:solidFill>
                  <a:srgbClr val="009FDF"/>
                </a:solidFill>
              </a:rPr>
            </a:br>
            <a:r>
              <a:rPr lang="de" sz="1600">
                <a:solidFill>
                  <a:srgbClr val="009FDF"/>
                </a:solidFill>
              </a:rPr>
              <a:t>content of proton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387" name="Google Shape;387;p45"/>
          <p:cNvSpPr txBox="1"/>
          <p:nvPr/>
        </p:nvSpPr>
        <p:spPr>
          <a:xfrm>
            <a:off x="831671" y="5894734"/>
            <a:ext cx="2009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shadowing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388" name="Google Shape;388;p45"/>
          <p:cNvSpPr txBox="1"/>
          <p:nvPr/>
        </p:nvSpPr>
        <p:spPr>
          <a:xfrm>
            <a:off x="3653504" y="5271684"/>
            <a:ext cx="1441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nuclear PDFs</a:t>
            </a:r>
            <a:endParaRPr sz="1600">
              <a:solidFill>
                <a:srgbClr val="009FDF"/>
              </a:solidFill>
            </a:endParaRPr>
          </a:p>
        </p:txBody>
      </p:sp>
      <p:sp>
        <p:nvSpPr>
          <p:cNvPr id="389" name="Google Shape;389;p45"/>
          <p:cNvSpPr txBox="1"/>
          <p:nvPr/>
        </p:nvSpPr>
        <p:spPr>
          <a:xfrm>
            <a:off x="2630504" y="5907901"/>
            <a:ext cx="1610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600">
                <a:solidFill>
                  <a:srgbClr val="009FDF"/>
                </a:solidFill>
              </a:rPr>
              <a:t>EMC effect</a:t>
            </a:r>
            <a:endParaRPr sz="1600">
              <a:solidFill>
                <a:srgbClr val="009FDF"/>
              </a:solidFill>
            </a:endParaRPr>
          </a:p>
        </p:txBody>
      </p:sp>
      <p:pic>
        <p:nvPicPr>
          <p:cNvPr id="390" name="Google Shape;39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193" y="1608000"/>
            <a:ext cx="1919199" cy="187175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5"/>
          <p:cNvSpPr txBox="1"/>
          <p:nvPr/>
        </p:nvSpPr>
        <p:spPr>
          <a:xfrm>
            <a:off x="6149437" y="859850"/>
            <a:ext cx="5342091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2000" dirty="0"/>
              <a:t>neutrino DIS data will </a:t>
            </a:r>
            <a:r>
              <a:rPr lang="de" sz="2000" b="1" dirty="0">
                <a:solidFill>
                  <a:srgbClr val="FF0000"/>
                </a:solidFill>
              </a:rPr>
              <a:t>improve PDFs</a:t>
            </a:r>
            <a:br>
              <a:rPr lang="de" sz="2000" dirty="0"/>
            </a:br>
            <a:r>
              <a:rPr lang="de" dirty="0">
                <a:solidFill>
                  <a:srgbClr val="999999"/>
                </a:solidFill>
              </a:rPr>
              <a:t>[FPF, </a:t>
            </a:r>
            <a:r>
              <a:rPr lang="de" u="sng" dirty="0">
                <a:solidFill>
                  <a:srgbClr val="99999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P5 Input</a:t>
            </a:r>
            <a:r>
              <a:rPr lang="de" dirty="0">
                <a:solidFill>
                  <a:srgbClr val="999999"/>
                </a:solidFill>
              </a:rPr>
              <a:t>] [Cruz-Martinez et al. </a:t>
            </a:r>
            <a:r>
              <a:rPr lang="de" u="sng" dirty="0">
                <a:solidFill>
                  <a:srgbClr val="999999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2309.09581</a:t>
            </a:r>
            <a:r>
              <a:rPr lang="de" dirty="0">
                <a:solidFill>
                  <a:srgbClr val="999999"/>
                </a:solidFill>
              </a:rPr>
              <a:t>]</a:t>
            </a:r>
            <a:endParaRPr sz="3200" dirty="0">
              <a:solidFill>
                <a:srgbClr val="999999"/>
              </a:solidFill>
            </a:endParaRPr>
          </a:p>
          <a:p>
            <a:pPr algn="ctr"/>
            <a:endParaRPr sz="2000" dirty="0"/>
          </a:p>
        </p:txBody>
      </p:sp>
      <p:pic>
        <p:nvPicPr>
          <p:cNvPr id="392" name="Google Shape;39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3126" y="4324167"/>
            <a:ext cx="2886333" cy="173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60856" y="1618480"/>
            <a:ext cx="1832000" cy="185076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5"/>
          <p:cNvSpPr txBox="1"/>
          <p:nvPr/>
        </p:nvSpPr>
        <p:spPr>
          <a:xfrm>
            <a:off x="6766241" y="3633562"/>
            <a:ext cx="4574400" cy="10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dirty="0" err="1"/>
              <a:t>reduced</a:t>
            </a:r>
            <a:r>
              <a:rPr lang="de" sz="1733" dirty="0"/>
              <a:t> PDF </a:t>
            </a:r>
            <a:r>
              <a:rPr lang="de" sz="1733" dirty="0" err="1"/>
              <a:t>uncertainties</a:t>
            </a:r>
            <a:r>
              <a:rPr lang="de" sz="1733" dirty="0"/>
              <a:t> </a:t>
            </a:r>
            <a:r>
              <a:rPr lang="de" sz="1733" dirty="0" err="1"/>
              <a:t>for</a:t>
            </a:r>
            <a:r>
              <a:rPr lang="de" sz="1733" dirty="0"/>
              <a:t> </a:t>
            </a:r>
            <a:br>
              <a:rPr lang="de" sz="1733" dirty="0"/>
            </a:br>
            <a:r>
              <a:rPr lang="de" sz="1733" dirty="0" err="1"/>
              <a:t>many</a:t>
            </a:r>
            <a:r>
              <a:rPr lang="de" sz="1733" dirty="0"/>
              <a:t>  LHC </a:t>
            </a:r>
            <a:r>
              <a:rPr lang="de" sz="1733" dirty="0" err="1"/>
              <a:t>processes</a:t>
            </a:r>
            <a:endParaRPr sz="2400" dirty="0">
              <a:solidFill>
                <a:srgbClr val="999999"/>
              </a:solidFill>
            </a:endParaRPr>
          </a:p>
          <a:p>
            <a:pPr algn="ctr"/>
            <a:endParaRPr sz="1733" dirty="0"/>
          </a:p>
        </p:txBody>
      </p:sp>
      <p:sp>
        <p:nvSpPr>
          <p:cNvPr id="395" name="Google Shape;395;p45"/>
          <p:cNvSpPr txBox="1">
            <a:spLocks noGrp="1"/>
          </p:cNvSpPr>
          <p:nvPr>
            <p:ph type="sldNum" idx="12"/>
          </p:nvPr>
        </p:nvSpPr>
        <p:spPr>
          <a:xfrm>
            <a:off x="11696461" y="6438400"/>
            <a:ext cx="480000" cy="4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de"/>
              <a:pPr/>
              <a:t>9</a:t>
            </a:fld>
            <a:endParaRPr dirty="0"/>
          </a:p>
        </p:txBody>
      </p:sp>
      <p:sp>
        <p:nvSpPr>
          <p:cNvPr id="396" name="Google Shape;396;p45"/>
          <p:cNvSpPr txBox="1"/>
          <p:nvPr/>
        </p:nvSpPr>
        <p:spPr>
          <a:xfrm>
            <a:off x="6313759" y="6062166"/>
            <a:ext cx="5718407" cy="153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de" sz="1733" b="1" dirty="0" err="1">
                <a:solidFill>
                  <a:srgbClr val="FF0000"/>
                </a:solidFill>
              </a:rPr>
              <a:t>breaks</a:t>
            </a:r>
            <a:r>
              <a:rPr lang="de" sz="1733" b="1" dirty="0">
                <a:solidFill>
                  <a:srgbClr val="FF0000"/>
                </a:solidFill>
              </a:rPr>
              <a:t> PDF/BSM </a:t>
            </a:r>
            <a:r>
              <a:rPr lang="de" sz="1733" b="1" dirty="0" err="1">
                <a:solidFill>
                  <a:srgbClr val="FF0000"/>
                </a:solidFill>
              </a:rPr>
              <a:t>degeneracy</a:t>
            </a:r>
            <a:r>
              <a:rPr lang="de" sz="1733" b="1" dirty="0">
                <a:solidFill>
                  <a:srgbClr val="FF0000"/>
                </a:solidFill>
              </a:rPr>
              <a:t> </a:t>
            </a:r>
            <a:r>
              <a:rPr lang="de" sz="1733" dirty="0" err="1"/>
              <a:t>for</a:t>
            </a:r>
            <a:r>
              <a:rPr lang="de" sz="1733" dirty="0"/>
              <a:t> </a:t>
            </a:r>
            <a:r>
              <a:rPr lang="de" sz="1733" dirty="0" err="1"/>
              <a:t>main</a:t>
            </a:r>
            <a:r>
              <a:rPr lang="de" sz="1733" dirty="0"/>
              <a:t> LHC </a:t>
            </a:r>
            <a:r>
              <a:rPr lang="de" sz="1733" dirty="0" err="1"/>
              <a:t>experiments</a:t>
            </a:r>
            <a:br>
              <a:rPr lang="de" sz="1733" dirty="0"/>
            </a:br>
            <a:r>
              <a:rPr lang="de" sz="1467" dirty="0">
                <a:solidFill>
                  <a:srgbClr val="999999"/>
                </a:solidFill>
              </a:rPr>
              <a:t>[</a:t>
            </a:r>
            <a:r>
              <a:rPr lang="de" sz="1467" dirty="0" err="1">
                <a:solidFill>
                  <a:srgbClr val="999999"/>
                </a:solidFill>
              </a:rPr>
              <a:t>Rojo</a:t>
            </a:r>
            <a:r>
              <a:rPr lang="de" sz="1467" dirty="0">
                <a:solidFill>
                  <a:srgbClr val="999999"/>
                </a:solidFill>
              </a:rPr>
              <a:t>, </a:t>
            </a:r>
            <a:r>
              <a:rPr lang="de" sz="1467" u="sng" dirty="0">
                <a:solidFill>
                  <a:srgbClr val="999999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FPF7 Talk</a:t>
            </a:r>
            <a:r>
              <a:rPr lang="de" sz="1467" dirty="0">
                <a:solidFill>
                  <a:srgbClr val="999999"/>
                </a:solidFill>
              </a:rPr>
              <a:t>]</a:t>
            </a:r>
            <a:endParaRPr sz="2400" dirty="0">
              <a:solidFill>
                <a:srgbClr val="999999"/>
              </a:solidFill>
            </a:endParaRPr>
          </a:p>
          <a:p>
            <a:pPr algn="ctr">
              <a:buClr>
                <a:schemeClr val="dk1"/>
              </a:buClr>
              <a:buSzPts val="1100"/>
            </a:pPr>
            <a:endParaRPr sz="1733" dirty="0">
              <a:solidFill>
                <a:schemeClr val="dk1"/>
              </a:solidFill>
            </a:endParaRPr>
          </a:p>
          <a:p>
            <a:pPr algn="ctr"/>
            <a:br>
              <a:rPr lang="de" sz="1733" dirty="0"/>
            </a:br>
            <a:endParaRPr sz="1733" dirty="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48B529E1-9B1B-D04B-89C5-2DBC01CC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8"/>
            <a:ext cx="1524000" cy="4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E:\logo5.jpg">
            <a:extLst>
              <a:ext uri="{FF2B5EF4-FFF2-40B4-BE49-F238E27FC236}">
                <a16:creationId xmlns:a16="http://schemas.microsoft.com/office/drawing/2014/main" id="{FC35E9FB-6AD7-FF4C-B63D-7E5B69A2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82363" y="0"/>
            <a:ext cx="909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83680442-A566-0643-91E7-73EC760EBC19}"/>
              </a:ext>
            </a:extLst>
          </p:cNvPr>
          <p:cNvSpPr txBox="1">
            <a:spLocks/>
          </p:cNvSpPr>
          <p:nvPr/>
        </p:nvSpPr>
        <p:spPr>
          <a:xfrm>
            <a:off x="569376" y="-388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sz="4400" b="1" dirty="0">
                <a:solidFill>
                  <a:srgbClr val="002060"/>
                </a:solidFill>
              </a:rPr>
              <a:t>Neutrino DIS at the FPF</a:t>
            </a:r>
          </a:p>
        </p:txBody>
      </p:sp>
    </p:spTree>
    <p:extLst>
      <p:ext uri="{BB962C8B-B14F-4D97-AF65-F5344CB8AC3E}">
        <p14:creationId xmlns:p14="http://schemas.microsoft.com/office/powerpoint/2010/main" val="3570537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2727</Words>
  <Application>Microsoft Macintosh PowerPoint</Application>
  <PresentationFormat>Widescreen</PresentationFormat>
  <Paragraphs>382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Avenir Book Oblique</vt:lpstr>
      <vt:lpstr>Calibri</vt:lpstr>
      <vt:lpstr>Calibri Light</vt:lpstr>
      <vt:lpstr>Cambria Math</vt:lpstr>
      <vt:lpstr>Gill Sans</vt:lpstr>
      <vt:lpstr>Proxima Nova</vt:lpstr>
      <vt:lpstr>PT Sans</vt:lpstr>
      <vt:lpstr>sourcesans-regular</vt:lpstr>
      <vt:lpstr>Symbol</vt:lpstr>
      <vt:lpstr>Wingdings</vt:lpstr>
      <vt:lpstr>Office Theme</vt:lpstr>
      <vt:lpstr>PowerPoint Presentation</vt:lpstr>
      <vt:lpstr>Physics Motivation</vt:lpstr>
      <vt:lpstr>Introduction</vt:lpstr>
      <vt:lpstr>Physics Motivation</vt:lpstr>
      <vt:lpstr>BSM Physics</vt:lpstr>
      <vt:lpstr>PowerPoint Presentation</vt:lpstr>
      <vt:lpstr>PowerPoint Presentation</vt:lpstr>
      <vt:lpstr>PowerPoint Presentation</vt:lpstr>
      <vt:lpstr>PowerPoint Presentation</vt:lpstr>
      <vt:lpstr>FORWARD PHYSICS FACILITY</vt:lpstr>
      <vt:lpstr>FPF CE Site Investigation Works</vt:lpstr>
      <vt:lpstr>PowerPoint Presentation</vt:lpstr>
      <vt:lpstr>PowerPoint Presentation</vt:lpstr>
      <vt:lpstr>FASER2 detector overview</vt:lpstr>
      <vt:lpstr>FASERν2 detector overview</vt:lpstr>
      <vt:lpstr>FORMOSA detector overview</vt:lpstr>
      <vt:lpstr>PowerPoint Presentation</vt:lpstr>
      <vt:lpstr>FPF Documentation</vt:lpstr>
      <vt:lpstr>PowerPoint Presentation</vt:lpstr>
      <vt:lpstr>PowerPoint Presentation</vt:lpstr>
      <vt:lpstr>PowerPoint Presentation</vt:lpstr>
      <vt:lpstr>Summary</vt:lpstr>
      <vt:lpstr>EXTRAS</vt:lpstr>
      <vt:lpstr>PowerPoint Presentation</vt:lpstr>
      <vt:lpstr>PowerPoint Presentation</vt:lpstr>
      <vt:lpstr>Documentation on facility studies</vt:lpstr>
      <vt:lpstr>FPF Organization</vt:lpstr>
      <vt:lpstr>Strongly Reviewed in Snowmass.</vt:lpstr>
      <vt:lpstr>FASER2 Magnet</vt:lpstr>
      <vt:lpstr>BSM Physics</vt:lpstr>
      <vt:lpstr>BSM Physics</vt:lpstr>
      <vt:lpstr>Backgrounds</vt:lpstr>
      <vt:lpstr>Facility Costing</vt:lpstr>
      <vt:lpstr>PowerPoint Presentation</vt:lpstr>
      <vt:lpstr>Muon Background:    Sweeper Magnet</vt:lpstr>
      <vt:lpstr>Motivation</vt:lpstr>
      <vt:lpstr>Our involvement in ATLAS RPCs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Alan Barr (Oxford)</dc:title>
  <dc:creator>Alan Barr</dc:creator>
  <cp:lastModifiedBy>Alan Barr</cp:lastModifiedBy>
  <cp:revision>30</cp:revision>
  <dcterms:created xsi:type="dcterms:W3CDTF">2024-07-15T13:26:19Z</dcterms:created>
  <dcterms:modified xsi:type="dcterms:W3CDTF">2024-09-25T06:29:06Z</dcterms:modified>
</cp:coreProperties>
</file>