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335" r:id="rId4"/>
    <p:sldId id="327" r:id="rId5"/>
    <p:sldId id="329" r:id="rId6"/>
    <p:sldId id="332" r:id="rId7"/>
    <p:sldId id="330" r:id="rId8"/>
    <p:sldId id="334" r:id="rId9"/>
    <p:sldId id="331" r:id="rId10"/>
    <p:sldId id="333" r:id="rId11"/>
    <p:sldId id="337" r:id="rId12"/>
    <p:sldId id="345" r:id="rId13"/>
    <p:sldId id="341" r:id="rId14"/>
    <p:sldId id="342" r:id="rId15"/>
    <p:sldId id="343" r:id="rId16"/>
    <p:sldId id="344" r:id="rId17"/>
    <p:sldId id="347" r:id="rId18"/>
    <p:sldId id="339" r:id="rId19"/>
    <p:sldId id="340" r:id="rId20"/>
    <p:sldId id="348" r:id="rId21"/>
    <p:sldId id="346" r:id="rId22"/>
    <p:sldId id="302" r:id="rId23"/>
    <p:sldId id="338" r:id="rId24"/>
    <p:sldId id="3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5"/>
    <p:restoredTop sz="92185"/>
  </p:normalViewPr>
  <p:slideViewPr>
    <p:cSldViewPr snapToGrid="0">
      <p:cViewPr varScale="1">
        <p:scale>
          <a:sx n="105" d="100"/>
          <a:sy n="105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5951D-974A-BB4B-AF38-94A1920610BF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244A7-4DBF-B442-9B62-22771768A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244A7-4DBF-B442-9B62-22771768AA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LS4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244A7-4DBF-B442-9B62-22771768A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1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089B9-36D9-6DEE-636C-F674DFB3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D90A2-B9F7-683D-A143-5811BF1C8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E677F-B8B7-27E6-9981-6BA5185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D3940-0F25-8943-B2C7-739553502FE6}" type="datetime1">
              <a:rPr lang="en-GB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2D87-45A4-5D25-25D8-1B56E28C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8B4A4-E55E-B5C2-013F-EC1FEE55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2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90FF-D451-617F-F5B3-24C8B411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9F5C6-11CE-D096-B9F2-BD0C1AF7B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30CFD-6EC1-BC5B-9C7D-68BA9237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1672C6-0C10-C64E-913D-6E1B6D6ABA62}" type="datetime1">
              <a:rPr lang="en-GB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F64AC-949C-EB57-0047-3C04F9E8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F3FB4-BF99-36B5-FE33-4EB3E317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D48CF0-BB2C-59A1-B496-CBF233B1B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8C788-E756-D199-8EA0-A3C5ADC96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A64FA-76D7-8A8E-2641-8498FD70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A7442-81E7-2A48-90CE-85C8B5D8D592}" type="datetime1">
              <a:rPr lang="en-GB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2D162-F37B-E38C-5F33-D610E30A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3A24-5BFB-856B-4B46-108E1496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8C81-1B84-2929-2B70-38659FD4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DA548-F0BB-735F-A55F-31520F22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E170A-9B9C-D6E9-48BB-EA3A8D3D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724EB0-57B7-3E4E-A88B-4DFD92900507}" type="datetime1">
              <a:rPr lang="en-GB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D8D6F-8C08-C54D-C8EC-12430D30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2A471-68A1-E765-9E89-66E7CA89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2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0930-9B43-82FF-2972-CE9F2AFE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33043-C742-1D0B-9BFF-33B0D856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F7AD3-DA0B-739D-4304-911B5D65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C49C0C-F017-274A-84B5-569097477DCD}" type="datetime1">
              <a:rPr lang="en-GB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98E0-FFC5-6E90-3332-F960383E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47750-C859-8A79-E5F6-1710FEC4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1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1844-9C92-1B6A-4987-739A27AC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CD1C-5BE7-D6F7-5E14-8FC419507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46413-6B36-8CEB-501A-43F302402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6423A-A845-2928-7BE3-CD6B3743F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7C346-07E1-AF4F-96D1-75F9A9B33DB6}" type="datetime1">
              <a:rPr lang="en-GB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87FFD-909B-95C8-1FA7-2AD8FB72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9B1A8-ED08-D78A-8176-E882B88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0E76-9244-D667-F458-9292FA35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0B893-B076-6D42-69A8-9505B5AA1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CE631-102D-F5BA-0DD8-01426F185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485D0-3D41-003C-E726-758593C00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9EC1D-A259-4771-6E15-0040F56C1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F2EA8-5043-04E5-23EC-8AB485A6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D3C41-80FE-FB44-82CE-EC867897B45F}" type="datetime1">
              <a:rPr lang="en-GB" smtClean="0"/>
              <a:t>23/09/2024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E500C-9262-5446-F955-48E8A9B0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D1BFD-577F-0F7B-127C-A806A5EC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4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C638-9A40-1306-8CD0-59D58529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609CF-9294-3E78-3848-F4F01994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D6DFC-1B21-964D-BFDC-7685E3AF7300}" type="datetime1">
              <a:rPr lang="en-GB" smtClean="0"/>
              <a:t>23/09/2024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D7F7E-73BB-800A-290A-8D2476F5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A3668-4ECE-EDF0-D296-B7B301FC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9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75487-1516-09C9-9CC7-622356C0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74818F-2926-6D49-B475-0B4C26E6DEA8}" type="datetime1">
              <a:rPr lang="en-GB" smtClean="0"/>
              <a:t>23/09/2024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3CEE8-67F2-661B-F037-2B41B21D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DE65-C0CF-90E8-4977-11BDF8DA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0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3E52-2807-3A57-D0E6-EA93E167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BB92-EECB-C90A-E363-58F1BE1E9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70C12-8833-C3C2-91C8-EDCFCBFBA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3B7B5-0416-B377-5A4B-814D3D8B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91008-9A73-A64D-8BC6-3190FC7932CE}" type="datetime1">
              <a:rPr lang="en-GB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1B8A9-F71E-3A10-7CDA-45E3DB3A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B9BD0-7B62-7434-766F-ED8A70C7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3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3D57-C9C3-F9FD-7F9F-51041D12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09C7B-4BC0-F623-2A37-972B18CC2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073A5-3D14-43C3-B5AA-153AB2F40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96ABC-4DCA-7C42-98A2-3A955C14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C43728-083F-2945-9913-B4D212B80EE5}" type="datetime1">
              <a:rPr lang="en-GB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3642E-FB97-9914-A1B0-20D2F1B9D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F2A1F-6CC7-500B-887E-9EC92152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6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25E2A-96BB-AF69-4720-28792919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71041-BA22-E946-8F8A-C3DB49049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15EC7-EB2E-C6D4-26C3-367AD8ECA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F28D-226F-674D-8F1B-AA1BC3B9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5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2D84-D676-E646-7884-5B4E98897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8" y="19270"/>
            <a:ext cx="1112996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Search for Hidden Particles (</a:t>
            </a:r>
            <a:r>
              <a:rPr lang="en-US" dirty="0" err="1"/>
              <a:t>SHiP</a:t>
            </a:r>
            <a:r>
              <a:rPr lang="en-US" dirty="0"/>
              <a:t>) experiment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8F77251-5F80-C2C0-8B2D-982EAF614C3E}"/>
              </a:ext>
            </a:extLst>
          </p:cNvPr>
          <p:cNvSpPr txBox="1">
            <a:spLocks/>
          </p:cNvSpPr>
          <p:nvPr/>
        </p:nvSpPr>
        <p:spPr>
          <a:xfrm>
            <a:off x="1268876" y="5260536"/>
            <a:ext cx="9144000" cy="93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Mitesh Patel (Imperial College London)</a:t>
            </a:r>
          </a:p>
          <a:p>
            <a:r>
              <a:rPr lang="en-US" dirty="0"/>
              <a:t>ECFA-UK Meeting Sept 23</a:t>
            </a:r>
            <a:r>
              <a:rPr lang="en-US" baseline="30000" dirty="0"/>
              <a:t>rd</a:t>
            </a:r>
            <a:r>
              <a:rPr lang="en-US" dirty="0"/>
              <a:t>-26</a:t>
            </a:r>
            <a:r>
              <a:rPr lang="en-US" baseline="30000" dirty="0"/>
              <a:t>th</a:t>
            </a:r>
            <a:r>
              <a:rPr lang="en-US" dirty="0"/>
              <a:t> 2024 </a:t>
            </a:r>
            <a:endParaRPr lang="en-US" strike="sngStrike" dirty="0"/>
          </a:p>
        </p:txBody>
      </p:sp>
      <p:pic>
        <p:nvPicPr>
          <p:cNvPr id="6" name="Picture 5" descr="iclogo.png">
            <a:extLst>
              <a:ext uri="{FF2B5EF4-FFF2-40B4-BE49-F238E27FC236}">
                <a16:creationId xmlns:a16="http://schemas.microsoft.com/office/drawing/2014/main" id="{79B4234B-2A6B-E873-2EA8-04E2A6DF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7" y="6278131"/>
            <a:ext cx="2203797" cy="57987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2EB10C-FEFC-A1C2-492E-01367FC1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832" y="4381500"/>
            <a:ext cx="18542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06447-F7E9-FCC1-1D14-20F036EDB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652" y="1794974"/>
            <a:ext cx="9021223" cy="346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FDCA-4843-E50B-263C-0669C35C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49"/>
            <a:ext cx="10515600" cy="1325563"/>
          </a:xfrm>
        </p:spPr>
        <p:txBody>
          <a:bodyPr/>
          <a:lstStyle/>
          <a:p>
            <a:r>
              <a:rPr lang="en-US" dirty="0"/>
              <a:t>The beam-dump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BA168-9827-670C-825B-01A8E9F8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2953" cy="4351338"/>
          </a:xfrm>
        </p:spPr>
        <p:txBody>
          <a:bodyPr>
            <a:normAutofit/>
          </a:bodyPr>
          <a:lstStyle/>
          <a:p>
            <a:r>
              <a:rPr lang="en-US" dirty="0"/>
              <a:t>Optimal target design :</a:t>
            </a:r>
          </a:p>
          <a:p>
            <a:pPr lvl="1"/>
            <a:r>
              <a:rPr lang="en-US" dirty="0"/>
              <a:t>Very thick </a:t>
            </a: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 dirty="0"/>
              <a:t> use full beam and secondary interactions (12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High-A&amp;Z </a:t>
            </a: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 dirty="0"/>
              <a:t> maximize production cross-sections (Mo/W alloy)</a:t>
            </a:r>
          </a:p>
          <a:p>
            <a:pPr lvl="1"/>
            <a:r>
              <a:rPr lang="en-US" dirty="0"/>
              <a:t>Short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 (high density) </a:t>
            </a: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 dirty="0"/>
              <a:t> stop </a:t>
            </a:r>
            <a:r>
              <a:rPr lang="en-US" dirty="0" err="1"/>
              <a:t>pions</a:t>
            </a:r>
            <a:r>
              <a:rPr lang="en-US" dirty="0"/>
              <a:t>/kaons before decay</a:t>
            </a:r>
          </a:p>
          <a:p>
            <a:pPr lvl="1"/>
            <a:endParaRPr lang="en-US" dirty="0"/>
          </a:p>
          <a:p>
            <a:r>
              <a:rPr lang="en-US" dirty="0"/>
              <a:t>4x10</a:t>
            </a:r>
            <a:r>
              <a:rPr lang="en-US" baseline="30000" dirty="0"/>
              <a:t>19</a:t>
            </a:r>
            <a:r>
              <a:rPr lang="en-US" dirty="0"/>
              <a:t> protons on target per year currently available at CERN’s SPS – no technical limitation to operation for 15 years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E5FE1-8F7E-32BC-5488-92769DA7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5DF40-A9D0-72F1-21D1-AF129A13D6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54" y="1373188"/>
            <a:ext cx="4031751" cy="33633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120F9D-0D9A-6979-228B-1718BFE69CB3}"/>
              </a:ext>
            </a:extLst>
          </p:cNvPr>
          <p:cNvSpPr/>
          <p:nvPr/>
        </p:nvSpPr>
        <p:spPr>
          <a:xfrm>
            <a:off x="8676547" y="5039365"/>
            <a:ext cx="3491065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u="none" dirty="0">
                <a:solidFill>
                  <a:schemeClr val="tx1"/>
                </a:solidFill>
              </a:rPr>
              <a:t>σ(</a:t>
            </a:r>
            <a:r>
              <a:rPr lang="en-GB" sz="1600" u="none" dirty="0" err="1">
                <a:solidFill>
                  <a:schemeClr val="tx1"/>
                </a:solidFill>
              </a:rPr>
              <a:t>pp→ssbar</a:t>
            </a:r>
            <a:r>
              <a:rPr lang="en-GB" sz="1600" u="none" dirty="0">
                <a:solidFill>
                  <a:schemeClr val="tx1"/>
                </a:solidFill>
              </a:rPr>
              <a:t> X)/</a:t>
            </a:r>
            <a:r>
              <a:rPr lang="en-GB" sz="1600" u="none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GB" sz="1600" u="none" dirty="0">
                <a:solidFill>
                  <a:schemeClr val="tx1"/>
                </a:solidFill>
              </a:rPr>
              <a:t>(</a:t>
            </a:r>
            <a:r>
              <a:rPr lang="en-GB" sz="1600" u="none" dirty="0" err="1">
                <a:solidFill>
                  <a:schemeClr val="tx1"/>
                </a:solidFill>
              </a:rPr>
              <a:t>pp→X</a:t>
            </a:r>
            <a:r>
              <a:rPr lang="en-GB" sz="1600" u="none" dirty="0">
                <a:solidFill>
                  <a:schemeClr val="tx1"/>
                </a:solidFill>
              </a:rPr>
              <a:t>) ~ 0.15</a:t>
            </a:r>
          </a:p>
          <a:p>
            <a:r>
              <a:rPr lang="el-GR" sz="1600" u="none" dirty="0">
                <a:solidFill>
                  <a:schemeClr val="tx1"/>
                </a:solidFill>
              </a:rPr>
              <a:t>σ(</a:t>
            </a:r>
            <a:r>
              <a:rPr lang="en-GB" sz="1600" u="none" dirty="0" err="1">
                <a:solidFill>
                  <a:schemeClr val="tx1"/>
                </a:solidFill>
              </a:rPr>
              <a:t>pp→ccbar</a:t>
            </a:r>
            <a:r>
              <a:rPr lang="en-GB" sz="1600" u="none" dirty="0">
                <a:solidFill>
                  <a:schemeClr val="tx1"/>
                </a:solidFill>
              </a:rPr>
              <a:t> X )/</a:t>
            </a:r>
            <a:r>
              <a:rPr lang="en-GB" sz="1600" u="none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GB" sz="1600" u="none" dirty="0">
                <a:solidFill>
                  <a:schemeClr val="tx1"/>
                </a:solidFill>
              </a:rPr>
              <a:t>(</a:t>
            </a:r>
            <a:r>
              <a:rPr lang="en-GB" sz="1600" u="none" dirty="0" err="1">
                <a:solidFill>
                  <a:schemeClr val="tx1"/>
                </a:solidFill>
              </a:rPr>
              <a:t>pp→X</a:t>
            </a:r>
            <a:r>
              <a:rPr lang="en-GB" sz="1600" u="none" dirty="0">
                <a:solidFill>
                  <a:schemeClr val="tx1"/>
                </a:solidFill>
              </a:rPr>
              <a:t>) ~ 2x10</a:t>
            </a:r>
            <a:r>
              <a:rPr lang="en-GB" sz="1600" u="none" baseline="30000" dirty="0">
                <a:solidFill>
                  <a:schemeClr val="tx1"/>
                </a:solidFill>
              </a:rPr>
              <a:t>-3</a:t>
            </a:r>
            <a:r>
              <a:rPr lang="en-GB" sz="1600" u="none" dirty="0">
                <a:solidFill>
                  <a:schemeClr val="tx1"/>
                </a:solidFill>
              </a:rPr>
              <a:t> </a:t>
            </a:r>
          </a:p>
          <a:p>
            <a:r>
              <a:rPr lang="el-GR" sz="1600" u="none" dirty="0">
                <a:solidFill>
                  <a:schemeClr val="tx1"/>
                </a:solidFill>
              </a:rPr>
              <a:t>σ(</a:t>
            </a:r>
            <a:r>
              <a:rPr lang="en-GB" sz="1600" u="none" dirty="0" err="1">
                <a:solidFill>
                  <a:schemeClr val="tx1"/>
                </a:solidFill>
              </a:rPr>
              <a:t>pp→bbbar</a:t>
            </a:r>
            <a:r>
              <a:rPr lang="en-GB" sz="1600" u="none" dirty="0">
                <a:solidFill>
                  <a:schemeClr val="tx1"/>
                </a:solidFill>
              </a:rPr>
              <a:t> X)/</a:t>
            </a:r>
            <a:r>
              <a:rPr lang="en-GB" sz="1600" u="none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GB" sz="1600" u="none" dirty="0">
                <a:solidFill>
                  <a:schemeClr val="tx1"/>
                </a:solidFill>
              </a:rPr>
              <a:t>(</a:t>
            </a:r>
            <a:r>
              <a:rPr lang="en-GB" sz="1600" u="none" dirty="0" err="1">
                <a:solidFill>
                  <a:schemeClr val="tx1"/>
                </a:solidFill>
              </a:rPr>
              <a:t>pp→X</a:t>
            </a:r>
            <a:r>
              <a:rPr lang="en-GB" sz="1600" u="none" dirty="0">
                <a:solidFill>
                  <a:schemeClr val="tx1"/>
                </a:solidFill>
              </a:rPr>
              <a:t>) ~ 1.6 x10</a:t>
            </a:r>
            <a:r>
              <a:rPr lang="en-GB" sz="1600" u="none" baseline="30000" dirty="0">
                <a:solidFill>
                  <a:schemeClr val="tx1"/>
                </a:solidFill>
              </a:rPr>
              <a:t>-7</a:t>
            </a:r>
            <a:r>
              <a:rPr lang="en-GB" sz="1600" u="none" dirty="0">
                <a:solidFill>
                  <a:schemeClr val="tx1"/>
                </a:solidFill>
              </a:rPr>
              <a:t> </a:t>
            </a:r>
          </a:p>
          <a:p>
            <a:r>
              <a:rPr lang="en-GB" sz="1600" u="none" dirty="0">
                <a:solidFill>
                  <a:schemeClr val="tx1"/>
                </a:solidFill>
              </a:rPr>
              <a:t>Cascade </a:t>
            </a:r>
            <a:r>
              <a:rPr lang="en-GB" sz="1600" u="none" dirty="0" err="1">
                <a:solidFill>
                  <a:schemeClr val="tx1"/>
                </a:solidFill>
              </a:rPr>
              <a:t>prodn</a:t>
            </a:r>
            <a:r>
              <a:rPr lang="en-GB" sz="1600" u="none" dirty="0">
                <a:solidFill>
                  <a:schemeClr val="tx1"/>
                </a:solidFill>
              </a:rPr>
              <a:t>, e.g. &gt;2 for charm</a:t>
            </a:r>
          </a:p>
          <a:p>
            <a:r>
              <a:rPr lang="en-GB" sz="1600" dirty="0"/>
              <a:t>(gives </a:t>
            </a:r>
            <a:r>
              <a:rPr lang="en-GB" sz="1600" dirty="0" err="1"/>
              <a:t>uncert</a:t>
            </a:r>
            <a:r>
              <a:rPr lang="en-GB" sz="1600" dirty="0"/>
              <a:t> in neutrino flux </a:t>
            </a:r>
            <a:r>
              <a:rPr lang="en-GB" sz="1600" dirty="0" err="1"/>
              <a:t>prodn</a:t>
            </a:r>
            <a:r>
              <a:rPr lang="en-GB" sz="1600" dirty="0"/>
              <a:t>)</a:t>
            </a:r>
            <a:endParaRPr lang="en-GB" sz="1600" u="none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F1384F-CFEE-D604-9348-E2E7415FBBDA}"/>
              </a:ext>
            </a:extLst>
          </p:cNvPr>
          <p:cNvCxnSpPr>
            <a:cxnSpLocks/>
          </p:cNvCxnSpPr>
          <p:nvPr/>
        </p:nvCxnSpPr>
        <p:spPr>
          <a:xfrm flipV="1">
            <a:off x="9501829" y="4384237"/>
            <a:ext cx="0" cy="361950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29DACC-659A-D929-F33B-21A9EE37C0F7}"/>
                  </a:ext>
                </a:extLst>
              </p:cNvPr>
              <p:cNvSpPr txBox="1"/>
              <p:nvPr/>
            </p:nvSpPr>
            <p:spPr>
              <a:xfrm>
                <a:off x="8866695" y="4697474"/>
                <a:ext cx="2058384" cy="557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BDF</m:t>
                      </m:r>
                      <m:r>
                        <a:rPr lang="en-US" b="0" i="0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 @</m:t>
                      </m:r>
                      <m:r>
                        <a:rPr lang="en-US" b="0" i="1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GB" i="1" u="none" smtClean="0">
                              <a:solidFill>
                                <a:srgbClr val="0F6FC6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u="none" smtClean="0">
                              <a:solidFill>
                                <a:srgbClr val="0F6FC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b="0" i="1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=27 </m:t>
                      </m:r>
                      <m:r>
                        <a:rPr lang="en-US" b="0" i="1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b="0" i="1" u="none" dirty="0">
                  <a:solidFill>
                    <a:srgbClr val="0F6FC6"/>
                  </a:solidFill>
                  <a:latin typeface="Cambria Math" panose="02040503050406030204" pitchFamily="18" charset="0"/>
                </a:endParaRPr>
              </a:p>
              <a:p>
                <a:endParaRPr lang="en-GB" u="none" dirty="0">
                  <a:solidFill>
                    <a:srgbClr val="0F6FC6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29DACC-659A-D929-F33B-21A9EE37C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695" y="4697474"/>
                <a:ext cx="2058384" cy="557012"/>
              </a:xfrm>
              <a:prstGeom prst="rect">
                <a:avLst/>
              </a:prstGeom>
              <a:blipFill>
                <a:blip r:embed="rId3"/>
                <a:stretch>
                  <a:fillRect l="-3681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196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FDCA-4843-E50B-263C-0669C35C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49"/>
            <a:ext cx="10515600" cy="1325563"/>
          </a:xfrm>
        </p:spPr>
        <p:txBody>
          <a:bodyPr/>
          <a:lstStyle/>
          <a:p>
            <a:r>
              <a:rPr lang="en-US" dirty="0"/>
              <a:t>The beam-dump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E5FE1-8F7E-32BC-5488-92769DA7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5DF40-A9D0-72F1-21D1-AF129A13D6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54" y="1373188"/>
            <a:ext cx="4031751" cy="33633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120F9D-0D9A-6979-228B-1718BFE69CB3}"/>
              </a:ext>
            </a:extLst>
          </p:cNvPr>
          <p:cNvSpPr/>
          <p:nvPr/>
        </p:nvSpPr>
        <p:spPr>
          <a:xfrm>
            <a:off x="8676547" y="5039365"/>
            <a:ext cx="3491065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u="none" dirty="0">
                <a:solidFill>
                  <a:schemeClr val="tx1"/>
                </a:solidFill>
              </a:rPr>
              <a:t>σ(</a:t>
            </a:r>
            <a:r>
              <a:rPr lang="en-GB" sz="1600" u="none" dirty="0" err="1">
                <a:solidFill>
                  <a:schemeClr val="tx1"/>
                </a:solidFill>
              </a:rPr>
              <a:t>pp→ssbar</a:t>
            </a:r>
            <a:r>
              <a:rPr lang="en-GB" sz="1600" u="none" dirty="0">
                <a:solidFill>
                  <a:schemeClr val="tx1"/>
                </a:solidFill>
              </a:rPr>
              <a:t> X)/</a:t>
            </a:r>
            <a:r>
              <a:rPr lang="en-GB" sz="1600" u="none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GB" sz="1600" u="none" dirty="0">
                <a:solidFill>
                  <a:schemeClr val="tx1"/>
                </a:solidFill>
              </a:rPr>
              <a:t>(</a:t>
            </a:r>
            <a:r>
              <a:rPr lang="en-GB" sz="1600" u="none" dirty="0" err="1">
                <a:solidFill>
                  <a:schemeClr val="tx1"/>
                </a:solidFill>
              </a:rPr>
              <a:t>pp→X</a:t>
            </a:r>
            <a:r>
              <a:rPr lang="en-GB" sz="1600" u="none" dirty="0">
                <a:solidFill>
                  <a:schemeClr val="tx1"/>
                </a:solidFill>
              </a:rPr>
              <a:t>) ~ 0.15</a:t>
            </a:r>
          </a:p>
          <a:p>
            <a:r>
              <a:rPr lang="el-GR" sz="1600" u="none" dirty="0">
                <a:solidFill>
                  <a:schemeClr val="tx1"/>
                </a:solidFill>
              </a:rPr>
              <a:t>σ(</a:t>
            </a:r>
            <a:r>
              <a:rPr lang="en-GB" sz="1600" u="none" dirty="0" err="1">
                <a:solidFill>
                  <a:schemeClr val="tx1"/>
                </a:solidFill>
              </a:rPr>
              <a:t>pp→ccbar</a:t>
            </a:r>
            <a:r>
              <a:rPr lang="en-GB" sz="1600" u="none" dirty="0">
                <a:solidFill>
                  <a:schemeClr val="tx1"/>
                </a:solidFill>
              </a:rPr>
              <a:t> X )/</a:t>
            </a:r>
            <a:r>
              <a:rPr lang="en-GB" sz="1600" u="none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GB" sz="1600" u="none" dirty="0">
                <a:solidFill>
                  <a:schemeClr val="tx1"/>
                </a:solidFill>
              </a:rPr>
              <a:t>(</a:t>
            </a:r>
            <a:r>
              <a:rPr lang="en-GB" sz="1600" u="none" dirty="0" err="1">
                <a:solidFill>
                  <a:schemeClr val="tx1"/>
                </a:solidFill>
              </a:rPr>
              <a:t>pp→X</a:t>
            </a:r>
            <a:r>
              <a:rPr lang="en-GB" sz="1600" u="none" dirty="0">
                <a:solidFill>
                  <a:schemeClr val="tx1"/>
                </a:solidFill>
              </a:rPr>
              <a:t>) ~ 2x10</a:t>
            </a:r>
            <a:r>
              <a:rPr lang="en-GB" sz="1600" u="none" baseline="30000" dirty="0">
                <a:solidFill>
                  <a:schemeClr val="tx1"/>
                </a:solidFill>
              </a:rPr>
              <a:t>-3</a:t>
            </a:r>
            <a:r>
              <a:rPr lang="en-GB" sz="1600" u="none" dirty="0">
                <a:solidFill>
                  <a:schemeClr val="tx1"/>
                </a:solidFill>
              </a:rPr>
              <a:t> </a:t>
            </a:r>
          </a:p>
          <a:p>
            <a:r>
              <a:rPr lang="el-GR" sz="1600" u="none" dirty="0">
                <a:solidFill>
                  <a:schemeClr val="tx1"/>
                </a:solidFill>
              </a:rPr>
              <a:t>σ(</a:t>
            </a:r>
            <a:r>
              <a:rPr lang="en-GB" sz="1600" u="none" dirty="0" err="1">
                <a:solidFill>
                  <a:schemeClr val="tx1"/>
                </a:solidFill>
              </a:rPr>
              <a:t>pp→bbbar</a:t>
            </a:r>
            <a:r>
              <a:rPr lang="en-GB" sz="1600" u="none" dirty="0">
                <a:solidFill>
                  <a:schemeClr val="tx1"/>
                </a:solidFill>
              </a:rPr>
              <a:t> X)/</a:t>
            </a:r>
            <a:r>
              <a:rPr lang="en-GB" sz="1600" u="none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GB" sz="1600" u="none" dirty="0">
                <a:solidFill>
                  <a:schemeClr val="tx1"/>
                </a:solidFill>
              </a:rPr>
              <a:t>(</a:t>
            </a:r>
            <a:r>
              <a:rPr lang="en-GB" sz="1600" u="none" dirty="0" err="1">
                <a:solidFill>
                  <a:schemeClr val="tx1"/>
                </a:solidFill>
              </a:rPr>
              <a:t>pp→X</a:t>
            </a:r>
            <a:r>
              <a:rPr lang="en-GB" sz="1600" u="none" dirty="0">
                <a:solidFill>
                  <a:schemeClr val="tx1"/>
                </a:solidFill>
              </a:rPr>
              <a:t>) ~ 1.6 x10</a:t>
            </a:r>
            <a:r>
              <a:rPr lang="en-GB" sz="1600" u="none" baseline="30000" dirty="0">
                <a:solidFill>
                  <a:schemeClr val="tx1"/>
                </a:solidFill>
              </a:rPr>
              <a:t>-7</a:t>
            </a:r>
            <a:r>
              <a:rPr lang="en-GB" sz="1600" u="none" dirty="0">
                <a:solidFill>
                  <a:schemeClr val="tx1"/>
                </a:solidFill>
              </a:rPr>
              <a:t> </a:t>
            </a:r>
          </a:p>
          <a:p>
            <a:r>
              <a:rPr lang="en-GB" sz="1600" u="none" dirty="0">
                <a:solidFill>
                  <a:schemeClr val="tx1"/>
                </a:solidFill>
              </a:rPr>
              <a:t>Cascade </a:t>
            </a:r>
            <a:r>
              <a:rPr lang="en-GB" sz="1600" u="none" dirty="0" err="1">
                <a:solidFill>
                  <a:schemeClr val="tx1"/>
                </a:solidFill>
              </a:rPr>
              <a:t>prodn</a:t>
            </a:r>
            <a:r>
              <a:rPr lang="en-GB" sz="1600" u="none" dirty="0">
                <a:solidFill>
                  <a:schemeClr val="tx1"/>
                </a:solidFill>
              </a:rPr>
              <a:t>, e.g. &gt;2 for charm</a:t>
            </a:r>
          </a:p>
          <a:p>
            <a:r>
              <a:rPr lang="en-GB" sz="1600" dirty="0"/>
              <a:t>(gives </a:t>
            </a:r>
            <a:r>
              <a:rPr lang="en-GB" sz="1600" dirty="0" err="1"/>
              <a:t>uncert</a:t>
            </a:r>
            <a:r>
              <a:rPr lang="en-GB" sz="1600" dirty="0"/>
              <a:t> in neutrino flux </a:t>
            </a:r>
            <a:r>
              <a:rPr lang="en-GB" sz="1600" dirty="0" err="1"/>
              <a:t>prodn</a:t>
            </a:r>
            <a:r>
              <a:rPr lang="en-GB" sz="1600" dirty="0"/>
              <a:t>)</a:t>
            </a:r>
            <a:endParaRPr lang="en-GB" sz="1600" u="none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F1384F-CFEE-D604-9348-E2E7415FBBDA}"/>
              </a:ext>
            </a:extLst>
          </p:cNvPr>
          <p:cNvCxnSpPr>
            <a:cxnSpLocks/>
          </p:cNvCxnSpPr>
          <p:nvPr/>
        </p:nvCxnSpPr>
        <p:spPr>
          <a:xfrm flipV="1">
            <a:off x="9501829" y="4384237"/>
            <a:ext cx="0" cy="361950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29DACC-659A-D929-F33B-21A9EE37C0F7}"/>
                  </a:ext>
                </a:extLst>
              </p:cNvPr>
              <p:cNvSpPr txBox="1"/>
              <p:nvPr/>
            </p:nvSpPr>
            <p:spPr>
              <a:xfrm>
                <a:off x="8866695" y="4697474"/>
                <a:ext cx="2058384" cy="557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BDF</m:t>
                      </m:r>
                      <m:r>
                        <a:rPr lang="en-US" b="0" i="0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 @</m:t>
                      </m:r>
                      <m:r>
                        <a:rPr lang="en-US" b="0" i="1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GB" i="1" u="none" smtClean="0">
                              <a:solidFill>
                                <a:srgbClr val="0F6FC6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u="none" smtClean="0">
                              <a:solidFill>
                                <a:srgbClr val="0F6FC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b="0" i="1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=27 </m:t>
                      </m:r>
                      <m:r>
                        <a:rPr lang="en-US" b="0" i="1" u="none" smtClean="0">
                          <a:solidFill>
                            <a:srgbClr val="0F6FC6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b="0" i="1" u="none" dirty="0">
                  <a:solidFill>
                    <a:srgbClr val="0F6FC6"/>
                  </a:solidFill>
                  <a:latin typeface="Cambria Math" panose="02040503050406030204" pitchFamily="18" charset="0"/>
                </a:endParaRPr>
              </a:p>
              <a:p>
                <a:endParaRPr lang="en-GB" u="none" dirty="0">
                  <a:solidFill>
                    <a:srgbClr val="0F6FC6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29DACC-659A-D929-F33B-21A9EE37C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695" y="4697474"/>
                <a:ext cx="2058384" cy="557012"/>
              </a:xfrm>
              <a:prstGeom prst="rect">
                <a:avLst/>
              </a:prstGeom>
              <a:blipFill>
                <a:blip r:embed="rId3"/>
                <a:stretch>
                  <a:fillRect l="-3681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EF5212-9AE4-A65F-8D63-5FC7DEB9F235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77546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BDF/</a:t>
            </a:r>
            <a:r>
              <a:rPr lang="en-US" dirty="0" err="1"/>
              <a:t>SHiP</a:t>
            </a:r>
            <a:r>
              <a:rPr lang="en-US" dirty="0"/>
              <a:t> annual yields in the detector acceptance:</a:t>
            </a:r>
          </a:p>
          <a:p>
            <a:pPr lvl="1"/>
            <a:r>
              <a:rPr lang="en-US" dirty="0"/>
              <a:t>∼ 2×10</a:t>
            </a:r>
            <a:r>
              <a:rPr lang="en-US" baseline="30000" dirty="0"/>
              <a:t>17</a:t>
            </a:r>
            <a:r>
              <a:rPr lang="en-US" dirty="0"/>
              <a:t> charmed hadrons  (&gt;10× HL-LHC yield)</a:t>
            </a:r>
          </a:p>
          <a:p>
            <a:pPr lvl="1"/>
            <a:r>
              <a:rPr lang="en-US" dirty="0"/>
              <a:t>∼ 2×10</a:t>
            </a:r>
            <a:r>
              <a:rPr lang="en-US" baseline="30000" dirty="0"/>
              <a:t>12</a:t>
            </a:r>
            <a:r>
              <a:rPr lang="en-US" dirty="0"/>
              <a:t> beauty hadrons</a:t>
            </a:r>
          </a:p>
          <a:p>
            <a:pPr lvl="1"/>
            <a:r>
              <a:rPr lang="en-US" dirty="0"/>
              <a:t>∼ 2×10</a:t>
            </a:r>
            <a:r>
              <a:rPr lang="en-US" baseline="30000" dirty="0"/>
              <a:t>15</a:t>
            </a:r>
            <a:r>
              <a:rPr lang="en-US" dirty="0"/>
              <a:t> tau leptons</a:t>
            </a:r>
          </a:p>
          <a:p>
            <a:pPr lvl="1"/>
            <a:r>
              <a:rPr lang="en-US" dirty="0"/>
              <a:t>O(10</a:t>
            </a:r>
            <a:r>
              <a:rPr lang="en-US" baseline="30000" dirty="0"/>
              <a:t>20</a:t>
            </a:r>
            <a:r>
              <a:rPr lang="en-US" dirty="0"/>
              <a:t>) photons above 100 MeV </a:t>
            </a:r>
          </a:p>
          <a:p>
            <a:endParaRPr lang="en-US" dirty="0"/>
          </a:p>
          <a:p>
            <a:r>
              <a:rPr lang="en-US" dirty="0"/>
              <a:t>Neutrino interaction yields with 3t-W </a:t>
            </a:r>
            <a:r>
              <a:rPr lang="en-GB" dirty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dirty="0"/>
              <a:t>-target:</a:t>
            </a:r>
          </a:p>
          <a:p>
            <a:pPr lvl="1"/>
            <a:r>
              <a:rPr lang="en-US" dirty="0"/>
              <a:t>3500 𝜈</a:t>
            </a:r>
            <a:r>
              <a:rPr lang="en-US" baseline="-25000" dirty="0"/>
              <a:t>𝜏</a:t>
            </a:r>
            <a:r>
              <a:rPr lang="en-US" dirty="0"/>
              <a:t>+𝜈</a:t>
            </a:r>
            <a:r>
              <a:rPr lang="en-US" baseline="-25000" dirty="0"/>
              <a:t>𝜏</a:t>
            </a:r>
            <a:r>
              <a:rPr lang="en-US" dirty="0"/>
              <a:t> per year</a:t>
            </a:r>
          </a:p>
          <a:p>
            <a:pPr lvl="1"/>
            <a:r>
              <a:rPr lang="en-US" dirty="0"/>
              <a:t>2×10</a:t>
            </a:r>
            <a:r>
              <a:rPr lang="en-US" baseline="30000" dirty="0"/>
              <a:t>5</a:t>
            </a:r>
            <a:r>
              <a:rPr lang="en-US" dirty="0"/>
              <a:t> 𝜈</a:t>
            </a:r>
            <a:r>
              <a:rPr lang="en-US" baseline="-25000" dirty="0"/>
              <a:t>𝑒</a:t>
            </a:r>
            <a:r>
              <a:rPr lang="en-US" dirty="0"/>
              <a:t>+𝜈</a:t>
            </a:r>
            <a:r>
              <a:rPr lang="en-US" baseline="-25000" dirty="0"/>
              <a:t>𝑒</a:t>
            </a:r>
            <a:r>
              <a:rPr lang="en-US" dirty="0"/>
              <a:t> / 7×10</a:t>
            </a:r>
            <a:r>
              <a:rPr lang="en-US" baseline="30000" dirty="0"/>
              <a:t>5 </a:t>
            </a:r>
            <a:r>
              <a:rPr lang="en-US" dirty="0"/>
              <a:t>𝜈</a:t>
            </a:r>
            <a:r>
              <a:rPr lang="en-US" baseline="-25000" dirty="0"/>
              <a:t>𝜇</a:t>
            </a:r>
            <a:r>
              <a:rPr lang="en-US" dirty="0"/>
              <a:t>+𝜈</a:t>
            </a:r>
            <a:r>
              <a:rPr lang="en-US" baseline="-25000" dirty="0"/>
              <a:t>𝜇</a:t>
            </a:r>
            <a:r>
              <a:rPr lang="en-US" dirty="0"/>
              <a:t> regardless of target design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333F2D-8AE5-0889-84ED-62F638A38FFF}"/>
              </a:ext>
            </a:extLst>
          </p:cNvPr>
          <p:cNvCxnSpPr/>
          <p:nvPr/>
        </p:nvCxnSpPr>
        <p:spPr>
          <a:xfrm>
            <a:off x="2828544" y="5002789"/>
            <a:ext cx="158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66882B-5E3E-A719-D96D-FABD7D6C6C44}"/>
              </a:ext>
            </a:extLst>
          </p:cNvPr>
          <p:cNvCxnSpPr/>
          <p:nvPr/>
        </p:nvCxnSpPr>
        <p:spPr>
          <a:xfrm>
            <a:off x="2932176" y="5350261"/>
            <a:ext cx="158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02D77F-458D-E11C-2A27-AA15BD23D897}"/>
              </a:ext>
            </a:extLst>
          </p:cNvPr>
          <p:cNvCxnSpPr/>
          <p:nvPr/>
        </p:nvCxnSpPr>
        <p:spPr>
          <a:xfrm>
            <a:off x="4742688" y="5344165"/>
            <a:ext cx="158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335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A30C-2943-2C3D-751D-7BD433BF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latin typeface="Arial" charset="0"/>
                <a:ea typeface="Arial" charset="0"/>
                <a:cs typeface="Arial" charset="0"/>
              </a:rPr>
              <a:t>Adapting BDF/</a:t>
            </a:r>
            <a:r>
              <a:rPr lang="en-US" sz="4400" dirty="0" err="1">
                <a:latin typeface="Arial" charset="0"/>
                <a:ea typeface="Arial" charset="0"/>
                <a:cs typeface="Arial" charset="0"/>
              </a:rPr>
              <a:t>SHiP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 to CERN’s ECN3 hall </a:t>
            </a:r>
            <a:endParaRPr lang="en-GB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B6779-FA8B-740A-DC15-9CFD5DCB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343818"/>
            <a:ext cx="11500328" cy="4833145"/>
          </a:xfrm>
        </p:spPr>
        <p:txBody>
          <a:bodyPr>
            <a:noAutofit/>
          </a:bodyPr>
          <a:lstStyle/>
          <a:p>
            <a:r>
              <a:rPr lang="en-US" dirty="0"/>
              <a:t>Two separate detector systems: </a:t>
            </a:r>
            <a:r>
              <a:rPr lang="en-US" b="1" dirty="0"/>
              <a:t>Scattering Neutrino Detector </a:t>
            </a:r>
            <a:r>
              <a:rPr lang="en-US" dirty="0"/>
              <a:t>(SND) and </a:t>
            </a:r>
            <a:r>
              <a:rPr lang="en-US" b="1" dirty="0"/>
              <a:t>Hidden Sector Decay Spectrometer</a:t>
            </a:r>
            <a:r>
              <a:rPr lang="en-US" dirty="0"/>
              <a:t> (HSDS)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dirty="0"/>
              <a:t>Reduce transverse size of detector </a:t>
            </a:r>
            <a:r>
              <a:rPr lang="en-US" dirty="0" err="1"/>
              <a:t>wrt</a:t>
            </a:r>
            <a:r>
              <a:rPr lang="en-US" dirty="0"/>
              <a:t> original design</a:t>
            </a:r>
          </a:p>
          <a:p>
            <a:r>
              <a:rPr lang="en-US" dirty="0"/>
              <a:t>Shorten muon-shield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FC9C6-E81D-E4AA-6E7E-FC135F64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86FA9371-232A-C215-06F9-2CF5E4AFF0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656893"/>
            <a:ext cx="10640744" cy="4412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01EA8-6AC3-2D16-8053-BC5EE33E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80" y="2290087"/>
            <a:ext cx="5157920" cy="219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576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171B-A85A-A47D-EDC3-748E2C7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Muon shield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8ED382-AD79-9A29-2613-30489596F1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5563"/>
                <a:ext cx="5437340" cy="485140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0" smtClean="0">
                        <a:latin typeface="Cambria Math" charset="0"/>
                        <a:ea typeface="Arial" charset="0"/>
                        <a:cs typeface="Arial" charset="0"/>
                      </a:rPr>
                      <m:t>𝒪</m:t>
                    </m:r>
                  </m:oMath>
                </a14:m>
                <a:r>
                  <a:rPr lang="en-GB" sz="2800" dirty="0">
                    <a:latin typeface="Arial" charset="0"/>
                    <a:ea typeface="Arial" charset="0"/>
                    <a:cs typeface="Arial" charset="0"/>
                  </a:rPr>
                  <a:t>(10</a:t>
                </a:r>
                <a:r>
                  <a:rPr lang="en-GB" sz="2800" baseline="30000" dirty="0">
                    <a:latin typeface="Arial" charset="0"/>
                    <a:ea typeface="Arial" charset="0"/>
                    <a:cs typeface="Arial" charset="0"/>
                  </a:rPr>
                  <a:t>11</a:t>
                </a:r>
                <a:r>
                  <a:rPr lang="en-GB" sz="2800" dirty="0">
                    <a:latin typeface="Arial" charset="0"/>
                    <a:ea typeface="Arial" charset="0"/>
                    <a:cs typeface="Arial" charset="0"/>
                  </a:rPr>
                  <a:t>) muons (&gt;1 GeV/c) per SPS spill of 4x10</a:t>
                </a:r>
                <a:r>
                  <a:rPr lang="en-GB" sz="2800" baseline="30000" dirty="0">
                    <a:latin typeface="Arial" charset="0"/>
                    <a:ea typeface="Arial" charset="0"/>
                    <a:cs typeface="Arial" charset="0"/>
                  </a:rPr>
                  <a:t>13</a:t>
                </a:r>
                <a:r>
                  <a:rPr lang="en-GB" sz="2800" dirty="0">
                    <a:latin typeface="Arial" charset="0"/>
                    <a:ea typeface="Arial" charset="0"/>
                    <a:cs typeface="Arial" charset="0"/>
                  </a:rPr>
                  <a:t> protons – must be swept out </a:t>
                </a:r>
              </a:p>
              <a:p>
                <a:endParaRPr lang="en-GB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dirty="0">
                    <a:latin typeface="Arial" charset="0"/>
                    <a:ea typeface="Arial" charset="0"/>
                    <a:cs typeface="Arial" charset="0"/>
                  </a:rPr>
                  <a:t>All detailed design work for technical proposal performed by RAL-TD; also employed by CERN to study hadron stopper</a:t>
                </a:r>
              </a:p>
              <a:p>
                <a:endParaRPr lang="en-GB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dirty="0">
                    <a:latin typeface="Arial" charset="0"/>
                    <a:ea typeface="Arial" charset="0"/>
                    <a:cs typeface="Arial" charset="0"/>
                  </a:rPr>
                  <a:t>Scale is such that magnets would need to be constructed in (UK) industry</a:t>
                </a:r>
              </a:p>
              <a:p>
                <a:endParaRPr lang="en-GB" sz="2800" dirty="0"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GB" sz="2800" dirty="0"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8ED382-AD79-9A29-2613-30489596F1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5563"/>
                <a:ext cx="5437340" cy="4851400"/>
              </a:xfrm>
              <a:blipFill>
                <a:blip r:embed="rId2"/>
                <a:stretch>
                  <a:fillRect l="-2103" t="-2089" b="-6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71C1B-6446-D977-F06A-4C653735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59E43-D8F5-096A-0ECD-6018CF0A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55" y="914445"/>
            <a:ext cx="5844815" cy="2655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1FF9E-F23D-F426-38D3-CE65DCA69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66"/>
          <a:stretch/>
        </p:blipFill>
        <p:spPr>
          <a:xfrm>
            <a:off x="7351743" y="3429000"/>
            <a:ext cx="4194114" cy="34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07F5E-793D-A612-E8E1-2708468A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Bkgrd</a:t>
            </a:r>
            <a:r>
              <a:rPr lang="en-US" dirty="0"/>
              <a:t> evaluation for FIP decay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5BCE1-8D14-BBDE-9653-D61FD55A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9199" cy="4351338"/>
          </a:xfrm>
        </p:spPr>
        <p:txBody>
          <a:bodyPr>
            <a:noAutofit/>
          </a:bodyPr>
          <a:lstStyle/>
          <a:p>
            <a:r>
              <a:rPr lang="en-US" sz="2400" dirty="0"/>
              <a:t>Background evaluation based on full GEANT simulation</a:t>
            </a:r>
          </a:p>
          <a:p>
            <a:endParaRPr lang="en-US" sz="1800" dirty="0"/>
          </a:p>
          <a:p>
            <a:r>
              <a:rPr lang="en-US" sz="2400" dirty="0"/>
              <a:t>Simple, common selection for both fully and partially reconstructed events – model independence</a:t>
            </a:r>
          </a:p>
          <a:p>
            <a:endParaRPr lang="en-US" sz="1800" dirty="0"/>
          </a:p>
          <a:p>
            <a:r>
              <a:rPr lang="en-US" sz="2400" dirty="0"/>
              <a:t>Envisage measuring </a:t>
            </a:r>
            <a:r>
              <a:rPr lang="en-US" sz="2400" dirty="0" err="1"/>
              <a:t>bkgrd</a:t>
            </a:r>
            <a:r>
              <a:rPr lang="en-US" sz="2400" dirty="0"/>
              <a:t> with data, relaxing vetoes and selection cuts, muon shield etc.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08D4F-C284-5AF4-8655-F6E8E6CD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D32C6-D7BE-023A-74B6-5CD07BB9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399" y="1443859"/>
            <a:ext cx="5770321" cy="2442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83D8F-6DF4-E46B-C657-FECAFB4ED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521" y="5051563"/>
            <a:ext cx="5472700" cy="10122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2BAD1-2B6C-014C-4429-494DF73CE25A}"/>
              </a:ext>
            </a:extLst>
          </p:cNvPr>
          <p:cNvSpPr txBox="1"/>
          <p:nvPr/>
        </p:nvSpPr>
        <p:spPr>
          <a:xfrm>
            <a:off x="6608521" y="4299377"/>
            <a:ext cx="5303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Expected background for 6×10</a:t>
            </a:r>
            <a:r>
              <a:rPr lang="en-US" baseline="30000" dirty="0"/>
              <a:t>20</a:t>
            </a:r>
            <a:r>
              <a:rPr lang="en-US" dirty="0"/>
              <a:t> pot (15 years of operation)</a:t>
            </a:r>
          </a:p>
        </p:txBody>
      </p:sp>
    </p:spTree>
    <p:extLst>
      <p:ext uri="{BB962C8B-B14F-4D97-AF65-F5344CB8AC3E}">
        <p14:creationId xmlns:p14="http://schemas.microsoft.com/office/powerpoint/2010/main" val="64535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2E16-4EA1-2729-FE7D-A416A163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67"/>
            <a:ext cx="10515600" cy="1325563"/>
          </a:xfrm>
        </p:spPr>
        <p:txBody>
          <a:bodyPr/>
          <a:lstStyle/>
          <a:p>
            <a:r>
              <a:rPr lang="en-US" dirty="0"/>
              <a:t>Hidden sector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6B757-A885-FE5D-F9BA-5E48E249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D42-CE1B-A792-EC3D-7B19DB904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7"/>
          <a:stretch/>
        </p:blipFill>
        <p:spPr>
          <a:xfrm>
            <a:off x="61903" y="2079321"/>
            <a:ext cx="6034097" cy="3769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B48E6B-C1CA-F19D-FE92-A1F7FCF77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77"/>
          <a:stretch/>
        </p:blipFill>
        <p:spPr>
          <a:xfrm>
            <a:off x="6004421" y="2053623"/>
            <a:ext cx="6101867" cy="3897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16748-E4E2-6D8B-12CF-2BBE0FD23F60}"/>
              </a:ext>
            </a:extLst>
          </p:cNvPr>
          <p:cNvSpPr txBox="1"/>
          <p:nvPr/>
        </p:nvSpPr>
        <p:spPr>
          <a:xfrm>
            <a:off x="1681039" y="5951122"/>
            <a:ext cx="958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SHiP</a:t>
            </a:r>
            <a:r>
              <a:rPr lang="en-US" sz="2000" dirty="0"/>
              <a:t> sensitivities to FIPs are orders of magnitude better than competing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Sensitivity is not limited by backgrounds in 6 x 10</a:t>
            </a:r>
            <a:r>
              <a:rPr lang="en-US" sz="2000" baseline="30000" dirty="0"/>
              <a:t>20</a:t>
            </a:r>
            <a:r>
              <a:rPr lang="en-US" sz="2000" dirty="0"/>
              <a:t> </a:t>
            </a:r>
            <a:r>
              <a:rPr lang="en-US" sz="2000" dirty="0" err="1"/>
              <a:t>PoT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43A9A-D0CF-E989-89C8-72B011207A81}"/>
              </a:ext>
            </a:extLst>
          </p:cNvPr>
          <p:cNvSpPr txBox="1"/>
          <p:nvPr/>
        </p:nvSpPr>
        <p:spPr>
          <a:xfrm>
            <a:off x="2410690" y="161871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Neutrino portal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EBD88-B17F-E934-20B7-0754BC467D77}"/>
              </a:ext>
            </a:extLst>
          </p:cNvPr>
          <p:cNvSpPr txBox="1"/>
          <p:nvPr/>
        </p:nvSpPr>
        <p:spPr>
          <a:xfrm>
            <a:off x="7910650" y="158111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9B8E91-F362-EA4A-AE16-85BE565FBCE3}"/>
              </a:ext>
            </a:extLst>
          </p:cNvPr>
          <p:cNvSpPr txBox="1"/>
          <p:nvPr/>
        </p:nvSpPr>
        <p:spPr>
          <a:xfrm>
            <a:off x="8674240" y="162912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Vector portal</a:t>
            </a:r>
          </a:p>
        </p:txBody>
      </p:sp>
    </p:spTree>
    <p:extLst>
      <p:ext uri="{BB962C8B-B14F-4D97-AF65-F5344CB8AC3E}">
        <p14:creationId xmlns:p14="http://schemas.microsoft.com/office/powerpoint/2010/main" val="390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161A-EBBD-576D-5B5C-0DB73D6A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28856-0DD5-1011-4898-AC1077A5D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5" r="51646"/>
          <a:stretch/>
        </p:blipFill>
        <p:spPr>
          <a:xfrm>
            <a:off x="5929129" y="1954657"/>
            <a:ext cx="6121504" cy="41304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DB08E2-AE48-3408-250E-FD1590B374BE}"/>
              </a:ext>
            </a:extLst>
          </p:cNvPr>
          <p:cNvSpPr txBox="1">
            <a:spLocks/>
          </p:cNvSpPr>
          <p:nvPr/>
        </p:nvSpPr>
        <p:spPr>
          <a:xfrm>
            <a:off x="838200" y="22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Hidden sector sensitivity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5C967B-2C72-8B1F-CC47-656F43051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/>
          <a:stretch/>
        </p:blipFill>
        <p:spPr bwMode="auto">
          <a:xfrm>
            <a:off x="0" y="2041743"/>
            <a:ext cx="5874359" cy="37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3A47C5-149A-DF0C-08E4-E870FAFF855F}"/>
              </a:ext>
            </a:extLst>
          </p:cNvPr>
          <p:cNvSpPr txBox="1"/>
          <p:nvPr/>
        </p:nvSpPr>
        <p:spPr>
          <a:xfrm>
            <a:off x="1681039" y="5951122"/>
            <a:ext cx="958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SHiP</a:t>
            </a:r>
            <a:r>
              <a:rPr lang="en-US" sz="2000" dirty="0"/>
              <a:t> sensitivities to FIPs are orders of magnitude better than competing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Sensitivity is not limited by backgrounds in 6 x 10</a:t>
            </a:r>
            <a:r>
              <a:rPr lang="en-US" sz="2000" baseline="30000" dirty="0"/>
              <a:t>20</a:t>
            </a:r>
            <a:r>
              <a:rPr lang="en-US" sz="2000" dirty="0"/>
              <a:t> </a:t>
            </a:r>
            <a:r>
              <a:rPr lang="en-US" sz="2000" dirty="0" err="1"/>
              <a:t>PoT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C3E52-DE89-EC91-95B1-8765EC4AD311}"/>
              </a:ext>
            </a:extLst>
          </p:cNvPr>
          <p:cNvSpPr txBox="1"/>
          <p:nvPr/>
        </p:nvSpPr>
        <p:spPr>
          <a:xfrm>
            <a:off x="2410690" y="161871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Scalar portal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0043E-82AE-C2B9-CA69-F28F063A8201}"/>
              </a:ext>
            </a:extLst>
          </p:cNvPr>
          <p:cNvSpPr txBox="1"/>
          <p:nvPr/>
        </p:nvSpPr>
        <p:spPr>
          <a:xfrm>
            <a:off x="8839200" y="1581119"/>
            <a:ext cx="2424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Axions</a:t>
            </a:r>
          </a:p>
        </p:txBody>
      </p:sp>
    </p:spTree>
    <p:extLst>
      <p:ext uri="{BB962C8B-B14F-4D97-AF65-F5344CB8AC3E}">
        <p14:creationId xmlns:p14="http://schemas.microsoft.com/office/powerpoint/2010/main" val="50638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8475-3C19-D1BF-D362-F18B2370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Tau neutrino physics with SND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0DBFA0-F5BC-3EA1-B403-8FA9079F86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8" y="1400721"/>
                <a:ext cx="1063575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Lepton </a:t>
                </a:r>
                <a:r>
                  <a:rPr lang="en-US" sz="2400" dirty="0" err="1"/>
                  <a:t>Flavour</a:t>
                </a:r>
                <a:r>
                  <a:rPr lang="en-US" sz="2400" dirty="0"/>
                  <a:t> Universality in neutrino interactions </a:t>
                </a:r>
              </a:p>
              <a:p>
                <a:pPr lvl="1"/>
                <a:r>
                  <a:rPr lang="el-GR" sz="2000" dirty="0"/>
                  <a:t>σ</a:t>
                </a:r>
                <a:r>
                  <a:rPr lang="en-US" sz="2000" baseline="-25000" dirty="0"/>
                  <a:t>stat+syst</a:t>
                </a:r>
                <a:r>
                  <a:rPr lang="en-US" sz="2000" dirty="0"/>
                  <a:t>~3% precision in ratios: 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e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</a:t>
                </a:r>
                <a:r>
                  <a:rPr lang="en-GB" sz="2000" u="none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/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</a:t>
                </a:r>
                <a:r>
                  <a:rPr lang="en-GB" sz="2000" u="none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,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n</a:t>
                </a:r>
                <a:r>
                  <a:rPr lang="en-GB" sz="2000" u="none" baseline="-25000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e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</a:t>
                </a:r>
                <a:r>
                  <a:rPr lang="en-GB" sz="2000" u="none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/</a:t>
                </a:r>
                <a:r>
                  <a:rPr lang="en-GB" sz="2000" u="none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t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</a:t>
                </a:r>
                <a:r>
                  <a:rPr lang="en-GB" sz="2000" u="none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 and 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</a:t>
                </a:r>
                <a:r>
                  <a:rPr lang="en-GB" sz="2000" u="none" dirty="0">
                    <a:solidFill>
                      <a:schemeClr val="tx1"/>
                    </a:solidFill>
                    <a:ea typeface="Arial" charset="0"/>
                    <a:cs typeface="Arial" charset="0"/>
                  </a:rPr>
                  <a:t>/</a:t>
                </a:r>
                <a:r>
                  <a:rPr lang="en-GB" sz="2000" u="none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t</a:t>
                </a:r>
                <a:endParaRPr lang="en-US" sz="2000" dirty="0"/>
              </a:p>
              <a:p>
                <a:pPr lvl="1"/>
                <a:endParaRPr lang="en-US" sz="2000" dirty="0"/>
              </a:p>
              <a:p>
                <a:r>
                  <a:rPr lang="en-US" sz="2400" dirty="0"/>
                  <a:t>Measurement of neutrino DIS cross-sections up to 100 GeV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ν</m:t>
                        </m:r>
                      </m:sub>
                    </m:sSub>
                    <m:r>
                      <a:rPr lang="en-GB" sz="200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 </m:t>
                    </m:r>
                  </m:oMath>
                </a14:m>
                <a:r>
                  <a:rPr lang="el-GR" sz="2000" dirty="0"/>
                  <a:t>&lt; 10 </a:t>
                </a:r>
                <a:r>
                  <a:rPr lang="en-US" sz="2000" dirty="0"/>
                  <a:t>GeV as input to neutrino oscillation </a:t>
                </a:r>
                <a:r>
                  <a:rPr lang="en-US" sz="2000" dirty="0" err="1"/>
                  <a:t>programme</a:t>
                </a:r>
                <a:r>
                  <a:rPr lang="en-US" sz="2000" dirty="0"/>
                  <a:t> (DUNE in particular)</a:t>
                </a:r>
              </a:p>
              <a:p>
                <a:pPr lvl="1"/>
                <a:r>
                  <a:rPr lang="en-GB" sz="2000" u="none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t</a:t>
                </a:r>
                <a:r>
                  <a:rPr lang="en-GB" sz="2000" u="none" dirty="0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 </a:t>
                </a:r>
                <a:r>
                  <a:rPr lang="en-US" sz="2000" dirty="0"/>
                  <a:t>cross-section at higher energies input to cosmic neutrino studies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stat</m:t>
                        </m:r>
                        <m:r>
                          <a:rPr lang="en-US" sz="2000" b="0" i="0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b="0" i="0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syst</m:t>
                        </m:r>
                      </m:sub>
                    </m:sSub>
                  </m:oMath>
                </a14:m>
                <a:r>
                  <a:rPr lang="en-US" sz="2000" dirty="0"/>
                  <a:t>&lt; 5%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0DBFA0-F5BC-3EA1-B403-8FA9079F8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400721"/>
                <a:ext cx="10635757" cy="4351338"/>
              </a:xfrm>
              <a:blipFill>
                <a:blip r:embed="rId2"/>
                <a:stretch>
                  <a:fillRect l="-715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9ADB4-D402-7448-52B1-7A5E9F65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D4EB7F-5222-C603-51CE-87A1A89903D9}"/>
                  </a:ext>
                </a:extLst>
              </p:cNvPr>
              <p:cNvSpPr txBox="1"/>
              <p:nvPr/>
            </p:nvSpPr>
            <p:spPr>
              <a:xfrm>
                <a:off x="838198" y="4276274"/>
                <a:ext cx="7466559" cy="186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Test of F</a:t>
                </a:r>
                <a:r>
                  <a:rPr kumimoji="0" lang="en-US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4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 and F</a:t>
                </a:r>
                <a:r>
                  <a:rPr kumimoji="0" lang="en-US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5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 structure functions in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ν</m:t>
                        </m:r>
                        <m:r>
                          <a:rPr lang="en-US" sz="24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CC</m:t>
                        </m:r>
                        <m:r>
                          <a:rPr lang="en-US" sz="24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u="none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DIS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 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Never measured, only accessible with </a:t>
                </a:r>
                <a:r>
                  <a:rPr lang="en-GB" sz="2000" u="none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GB" sz="2000" u="none" baseline="-25000" dirty="0" err="1">
                    <a:solidFill>
                      <a:schemeClr val="tx1"/>
                    </a:solidFill>
                    <a:latin typeface="Symbol" charset="2"/>
                    <a:ea typeface="Symbol" charset="2"/>
                    <a:cs typeface="Symbol" charset="2"/>
                  </a:rPr>
                  <a:t>t</a:t>
                </a:r>
                <a:endParaRPr lang="en-GB" sz="2000" u="none" baseline="-25000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000" b="0" i="0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Symbol" charset="2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Can also search for light DM via shower produced from e- scatter (and nothing else)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D4EB7F-5222-C603-51CE-87A1A8990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4276274"/>
                <a:ext cx="7466559" cy="1863587"/>
              </a:xfrm>
              <a:prstGeom prst="rect">
                <a:avLst/>
              </a:prstGeom>
              <a:blipFill>
                <a:blip r:embed="rId3"/>
                <a:stretch>
                  <a:fillRect l="-1019" t="-4730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F176A8A-5053-2E32-8E63-DD389DE2E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55" r="1"/>
          <a:stretch/>
        </p:blipFill>
        <p:spPr>
          <a:xfrm>
            <a:off x="7940842" y="3965764"/>
            <a:ext cx="4188529" cy="27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9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A651A-F9F2-C926-691E-514F87DE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78"/>
            <a:ext cx="10515600" cy="1325563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63FF0-FA5D-9EBD-38A7-08E2C851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69494"/>
            <a:ext cx="10397647" cy="153175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~2.5 years for detector TDRs </a:t>
            </a:r>
          </a:p>
          <a:p>
            <a:r>
              <a:rPr lang="en-US" dirty="0"/>
              <a:t>Construction / installation of facility and detector is decoupled from NA operation</a:t>
            </a:r>
          </a:p>
          <a:p>
            <a:r>
              <a:rPr lang="en-US" dirty="0"/>
              <a:t>Availability of test beams challenging</a:t>
            </a:r>
          </a:p>
          <a:p>
            <a:r>
              <a:rPr lang="en-US" dirty="0"/>
              <a:t>Important to start data taking &gt;1 year before LS4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74E64-0C18-2EF0-15C5-BA7928C4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8D6FA4-CDA6-D6A1-708C-19C53737D31E}"/>
              </a:ext>
            </a:extLst>
          </p:cNvPr>
          <p:cNvSpPr txBox="1">
            <a:spLocks/>
          </p:cNvSpPr>
          <p:nvPr/>
        </p:nvSpPr>
        <p:spPr>
          <a:xfrm>
            <a:off x="648929" y="576170"/>
            <a:ext cx="9873510" cy="6022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Font typeface="Arial"/>
              <a:buNone/>
            </a:pPr>
            <a:endParaRPr lang="en-GB" sz="1600" dirty="0"/>
          </a:p>
          <a:p>
            <a:pPr>
              <a:spcBef>
                <a:spcPts val="800"/>
              </a:spcBef>
              <a:buFont typeface="Arial" charset="0"/>
              <a:buChar char="•"/>
            </a:pPr>
            <a:endParaRPr lang="en-GB" sz="1600" i="1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è"/>
            </a:pPr>
            <a:endParaRPr lang="en-GB" sz="1600" dirty="0">
              <a:solidFill>
                <a:srgbClr val="FF66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397F2-315B-F95B-45A3-59C2E2CDE789}"/>
              </a:ext>
            </a:extLst>
          </p:cNvPr>
          <p:cNvGrpSpPr/>
          <p:nvPr/>
        </p:nvGrpSpPr>
        <p:grpSpPr>
          <a:xfrm>
            <a:off x="1491406" y="4455214"/>
            <a:ext cx="8966838" cy="1128585"/>
            <a:chOff x="1629057" y="3054178"/>
            <a:chExt cx="8966838" cy="1128585"/>
          </a:xfrm>
        </p:grpSpPr>
        <p:pic>
          <p:nvPicPr>
            <p:cNvPr id="7" name="Picture 2" descr="http://lhc-commissioning.web.cern.ch/schedule/images/2023/LHC-long-term-Apr23.png">
              <a:extLst>
                <a:ext uri="{FF2B5EF4-FFF2-40B4-BE49-F238E27FC236}">
                  <a16:creationId xmlns:a16="http://schemas.microsoft.com/office/drawing/2014/main" id="{D6A9D6D1-8C58-B87D-C1BA-662FD14EC5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1" b="33157"/>
            <a:stretch/>
          </p:blipFill>
          <p:spPr bwMode="auto">
            <a:xfrm>
              <a:off x="1629057" y="3054178"/>
              <a:ext cx="8966838" cy="1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5DA8D2-87CF-2440-952C-890ACD3F29A4}"/>
                </a:ext>
              </a:extLst>
            </p:cNvPr>
            <p:cNvSpPr txBox="1"/>
            <p:nvPr/>
          </p:nvSpPr>
          <p:spPr>
            <a:xfrm>
              <a:off x="1709848" y="3622365"/>
              <a:ext cx="10342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u="none" dirty="0">
                  <a:solidFill>
                    <a:schemeClr val="tx1"/>
                  </a:solidFill>
                </a:rPr>
                <a:t>BDF </a:t>
              </a:r>
            </a:p>
            <a:p>
              <a:r>
                <a:rPr lang="en-US" sz="1100" u="none" dirty="0">
                  <a:solidFill>
                    <a:schemeClr val="tx1"/>
                  </a:solidFill>
                </a:rPr>
                <a:t>commissioning</a:t>
              </a:r>
              <a:endParaRPr lang="en-GB" sz="1100" u="none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50ECEA-4B4B-9CB2-455A-C253E895CF6B}"/>
                </a:ext>
              </a:extLst>
            </p:cNvPr>
            <p:cNvSpPr txBox="1"/>
            <p:nvPr/>
          </p:nvSpPr>
          <p:spPr>
            <a:xfrm>
              <a:off x="2903137" y="3618469"/>
              <a:ext cx="17540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>
                  <a:solidFill>
                    <a:schemeClr val="tx1"/>
                  </a:solidFill>
                </a:rPr>
                <a:t>BDF/</a:t>
              </a:r>
              <a:r>
                <a:rPr lang="en-US" sz="1100" b="1" u="none" dirty="0" err="1">
                  <a:solidFill>
                    <a:schemeClr val="tx1"/>
                  </a:solidFill>
                </a:rPr>
                <a:t>SHiP</a:t>
              </a:r>
              <a:r>
                <a:rPr lang="en-US" sz="1100" b="1" u="none" dirty="0">
                  <a:solidFill>
                    <a:schemeClr val="tx1"/>
                  </a:solidFill>
                </a:rPr>
                <a:t> operation </a:t>
              </a:r>
              <a:r>
                <a:rPr lang="en-US" sz="1100" b="1" u="none" dirty="0">
                  <a:solidFill>
                    <a:schemeClr val="tx1"/>
                  </a:solidFill>
                  <a:sym typeface="Wingdings" panose="05000000000000000000" pitchFamily="2" charset="2"/>
                </a:rPr>
                <a:t> </a:t>
              </a:r>
              <a:endParaRPr lang="en-US" sz="1100" b="1" u="none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010D10-7923-C876-ACBF-514A2E693D90}"/>
                </a:ext>
              </a:extLst>
            </p:cNvPr>
            <p:cNvSpPr txBox="1"/>
            <p:nvPr/>
          </p:nvSpPr>
          <p:spPr>
            <a:xfrm>
              <a:off x="4516060" y="3713538"/>
              <a:ext cx="17988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>
                  <a:solidFill>
                    <a:schemeClr val="tx1"/>
                  </a:solidFill>
                </a:rPr>
                <a:t>Opportunity for </a:t>
              </a:r>
            </a:p>
            <a:p>
              <a:r>
                <a:rPr lang="en-US" sz="1100" b="1" u="none" dirty="0">
                  <a:solidFill>
                    <a:schemeClr val="tx1"/>
                  </a:solidFill>
                </a:rPr>
                <a:t>consolidation/extension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F66584-67EB-1622-51A8-52A4144BC961}"/>
              </a:ext>
            </a:extLst>
          </p:cNvPr>
          <p:cNvGrpSpPr/>
          <p:nvPr/>
        </p:nvGrpSpPr>
        <p:grpSpPr>
          <a:xfrm>
            <a:off x="1488051" y="5505493"/>
            <a:ext cx="8936663" cy="1388665"/>
            <a:chOff x="1606038" y="4443178"/>
            <a:chExt cx="8936663" cy="13886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377AB9-651B-DE68-7476-CB24739BA046}"/>
                </a:ext>
              </a:extLst>
            </p:cNvPr>
            <p:cNvGrpSpPr/>
            <p:nvPr/>
          </p:nvGrpSpPr>
          <p:grpSpPr>
            <a:xfrm>
              <a:off x="1606038" y="4646987"/>
              <a:ext cx="8936663" cy="1184856"/>
              <a:chOff x="15669" y="4243942"/>
              <a:chExt cx="8936663" cy="118485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EFD7104-4848-83FA-94F9-3208E480E3C6}"/>
                  </a:ext>
                </a:extLst>
              </p:cNvPr>
              <p:cNvGrpSpPr/>
              <p:nvPr/>
            </p:nvGrpSpPr>
            <p:grpSpPr>
              <a:xfrm>
                <a:off x="2938389" y="4578077"/>
                <a:ext cx="342361" cy="686558"/>
                <a:chOff x="3983900" y="4332952"/>
                <a:chExt cx="342361" cy="686558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3627E95D-5174-EFCF-0209-31FB516C0F43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D3A68C73-F8FE-E95A-DA4F-510400154ED0}"/>
                    </a:ext>
                  </a:extLst>
                </p:cNvPr>
                <p:cNvSpPr/>
                <p:nvPr/>
              </p:nvSpPr>
              <p:spPr>
                <a:xfrm>
                  <a:off x="4069491" y="4452470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55689014-C345-24DA-BD05-0F348DDDD993}"/>
                    </a:ext>
                  </a:extLst>
                </p:cNvPr>
                <p:cNvSpPr/>
                <p:nvPr/>
              </p:nvSpPr>
              <p:spPr>
                <a:xfrm>
                  <a:off x="4240671" y="4452470"/>
                  <a:ext cx="85590" cy="565083"/>
                </a:xfrm>
                <a:prstGeom prst="rect">
                  <a:avLst/>
                </a:prstGeom>
                <a:solidFill>
                  <a:srgbClr val="FEEAD9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05EB191-07DB-4325-55BB-2307438CDCDE}"/>
                    </a:ext>
                  </a:extLst>
                </p:cNvPr>
                <p:cNvSpPr/>
                <p:nvPr/>
              </p:nvSpPr>
              <p:spPr>
                <a:xfrm>
                  <a:off x="4155081" y="4454427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FF7B390-9D9F-95CD-DACE-224833E7B4E0}"/>
                    </a:ext>
                  </a:extLst>
                </p:cNvPr>
                <p:cNvSpPr/>
                <p:nvPr/>
              </p:nvSpPr>
              <p:spPr>
                <a:xfrm>
                  <a:off x="3983900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6671CB3-4A1B-F5DC-F0B2-7B46B2C5DB7C}"/>
                    </a:ext>
                  </a:extLst>
                </p:cNvPr>
                <p:cNvSpPr/>
                <p:nvPr/>
              </p:nvSpPr>
              <p:spPr>
                <a:xfrm>
                  <a:off x="4074188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4E3E63A-E6CF-E24F-F086-876FF0353359}"/>
                    </a:ext>
                  </a:extLst>
                </p:cNvPr>
                <p:cNvSpPr/>
                <p:nvPr/>
              </p:nvSpPr>
              <p:spPr>
                <a:xfrm>
                  <a:off x="4158173" y="4333334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B808644-050F-CCB3-5FFA-7F4521E8926D}"/>
                    </a:ext>
                  </a:extLst>
                </p:cNvPr>
                <p:cNvSpPr/>
                <p:nvPr/>
              </p:nvSpPr>
              <p:spPr>
                <a:xfrm>
                  <a:off x="4242425" y="4332952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69ADA41-F75B-2545-569B-3B8E28A63455}"/>
                  </a:ext>
                </a:extLst>
              </p:cNvPr>
              <p:cNvGrpSpPr/>
              <p:nvPr/>
            </p:nvGrpSpPr>
            <p:grpSpPr>
              <a:xfrm>
                <a:off x="7875180" y="4572149"/>
                <a:ext cx="342361" cy="686558"/>
                <a:chOff x="3983900" y="4332952"/>
                <a:chExt cx="342361" cy="686558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8C196BE-0E45-789F-88AA-4C78709B3FC0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2623F890-1625-6C36-9ABD-8E6843147070}"/>
                    </a:ext>
                  </a:extLst>
                </p:cNvPr>
                <p:cNvSpPr/>
                <p:nvPr/>
              </p:nvSpPr>
              <p:spPr>
                <a:xfrm>
                  <a:off x="4069491" y="4452470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F8A7082D-D451-9806-D19E-3CBD85376246}"/>
                    </a:ext>
                  </a:extLst>
                </p:cNvPr>
                <p:cNvSpPr/>
                <p:nvPr/>
              </p:nvSpPr>
              <p:spPr>
                <a:xfrm>
                  <a:off x="4240671" y="4452470"/>
                  <a:ext cx="85590" cy="565083"/>
                </a:xfrm>
                <a:prstGeom prst="rect">
                  <a:avLst/>
                </a:prstGeom>
                <a:solidFill>
                  <a:srgbClr val="FEEAD9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4EC566B-9391-772B-715E-2B530967A34A}"/>
                    </a:ext>
                  </a:extLst>
                </p:cNvPr>
                <p:cNvSpPr/>
                <p:nvPr/>
              </p:nvSpPr>
              <p:spPr>
                <a:xfrm>
                  <a:off x="4155081" y="4454427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3BE4B451-707B-0E03-5884-5D626B58C216}"/>
                    </a:ext>
                  </a:extLst>
                </p:cNvPr>
                <p:cNvSpPr/>
                <p:nvPr/>
              </p:nvSpPr>
              <p:spPr>
                <a:xfrm>
                  <a:off x="3983900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0DE6D7E-007D-D610-A537-29E0F8E84587}"/>
                    </a:ext>
                  </a:extLst>
                </p:cNvPr>
                <p:cNvSpPr/>
                <p:nvPr/>
              </p:nvSpPr>
              <p:spPr>
                <a:xfrm>
                  <a:off x="4074188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9E6E491-27B2-F947-68B4-774439E72F2A}"/>
                    </a:ext>
                  </a:extLst>
                </p:cNvPr>
                <p:cNvSpPr/>
                <p:nvPr/>
              </p:nvSpPr>
              <p:spPr>
                <a:xfrm>
                  <a:off x="4158173" y="4333334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D714F64-20D8-21AF-656E-69E002A76250}"/>
                    </a:ext>
                  </a:extLst>
                </p:cNvPr>
                <p:cNvSpPr/>
                <p:nvPr/>
              </p:nvSpPr>
              <p:spPr>
                <a:xfrm>
                  <a:off x="4242425" y="4332952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CD0E522-C7B6-857A-4C52-AB0386032927}"/>
                  </a:ext>
                </a:extLst>
              </p:cNvPr>
              <p:cNvGrpSpPr/>
              <p:nvPr/>
            </p:nvGrpSpPr>
            <p:grpSpPr>
              <a:xfrm>
                <a:off x="4912767" y="4576334"/>
                <a:ext cx="342361" cy="686558"/>
                <a:chOff x="3983900" y="4332952"/>
                <a:chExt cx="342361" cy="686558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82A50DC-2A9F-1801-2597-F163330B7731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CD081A1-0010-41CD-6A8B-AFB97FA40385}"/>
                    </a:ext>
                  </a:extLst>
                </p:cNvPr>
                <p:cNvSpPr/>
                <p:nvPr/>
              </p:nvSpPr>
              <p:spPr>
                <a:xfrm>
                  <a:off x="4069491" y="4452470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691DC2F-489D-24CF-E755-AE590B1E2B99}"/>
                    </a:ext>
                  </a:extLst>
                </p:cNvPr>
                <p:cNvSpPr/>
                <p:nvPr/>
              </p:nvSpPr>
              <p:spPr>
                <a:xfrm>
                  <a:off x="4240671" y="4452470"/>
                  <a:ext cx="85590" cy="565083"/>
                </a:xfrm>
                <a:prstGeom prst="rect">
                  <a:avLst/>
                </a:prstGeom>
                <a:solidFill>
                  <a:srgbClr val="FEEAD9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0EF5F78-CAB3-3F7F-EBD8-ECE65517B6A6}"/>
                    </a:ext>
                  </a:extLst>
                </p:cNvPr>
                <p:cNvSpPr/>
                <p:nvPr/>
              </p:nvSpPr>
              <p:spPr>
                <a:xfrm>
                  <a:off x="4155081" y="4454427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3C8B4FD-9E26-C6D2-6874-5691597F42B5}"/>
                    </a:ext>
                  </a:extLst>
                </p:cNvPr>
                <p:cNvSpPr/>
                <p:nvPr/>
              </p:nvSpPr>
              <p:spPr>
                <a:xfrm>
                  <a:off x="3983900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941E815-8933-4F8D-1709-0B8D67B9445D}"/>
                    </a:ext>
                  </a:extLst>
                </p:cNvPr>
                <p:cNvSpPr/>
                <p:nvPr/>
              </p:nvSpPr>
              <p:spPr>
                <a:xfrm>
                  <a:off x="4074188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81B9678-9987-45D1-9DD1-4730783A6047}"/>
                    </a:ext>
                  </a:extLst>
                </p:cNvPr>
                <p:cNvSpPr/>
                <p:nvPr/>
              </p:nvSpPr>
              <p:spPr>
                <a:xfrm>
                  <a:off x="4158173" y="4333334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B35249F-2599-90B4-5666-867A84F590A5}"/>
                    </a:ext>
                  </a:extLst>
                </p:cNvPr>
                <p:cNvSpPr/>
                <p:nvPr/>
              </p:nvSpPr>
              <p:spPr>
                <a:xfrm>
                  <a:off x="4242425" y="4332952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9A3CFE-DD8D-2F0B-8687-ED31185E9085}"/>
                  </a:ext>
                </a:extLst>
              </p:cNvPr>
              <p:cNvGrpSpPr/>
              <p:nvPr/>
            </p:nvGrpSpPr>
            <p:grpSpPr>
              <a:xfrm>
                <a:off x="5907194" y="4576334"/>
                <a:ext cx="342361" cy="686558"/>
                <a:chOff x="3983900" y="4332952"/>
                <a:chExt cx="342361" cy="686558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1ACEA8-AFB9-4257-D9D2-998171460B4A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DCFD627-CDCA-A179-69FC-8BFB9C1C1C16}"/>
                    </a:ext>
                  </a:extLst>
                </p:cNvPr>
                <p:cNvSpPr/>
                <p:nvPr/>
              </p:nvSpPr>
              <p:spPr>
                <a:xfrm>
                  <a:off x="4069491" y="4452470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2DF5EBD-8B4C-8BBA-8EB6-67F19BDFFC81}"/>
                    </a:ext>
                  </a:extLst>
                </p:cNvPr>
                <p:cNvSpPr/>
                <p:nvPr/>
              </p:nvSpPr>
              <p:spPr>
                <a:xfrm>
                  <a:off x="4240671" y="4452470"/>
                  <a:ext cx="85590" cy="565083"/>
                </a:xfrm>
                <a:prstGeom prst="rect">
                  <a:avLst/>
                </a:prstGeom>
                <a:solidFill>
                  <a:srgbClr val="FEEAD9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30C17AD-8F01-F8C2-5C05-99E57EC3D414}"/>
                    </a:ext>
                  </a:extLst>
                </p:cNvPr>
                <p:cNvSpPr/>
                <p:nvPr/>
              </p:nvSpPr>
              <p:spPr>
                <a:xfrm>
                  <a:off x="4155081" y="4454427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F6E9ED46-94C4-6DE4-4887-B1D54C7ED443}"/>
                    </a:ext>
                  </a:extLst>
                </p:cNvPr>
                <p:cNvSpPr/>
                <p:nvPr/>
              </p:nvSpPr>
              <p:spPr>
                <a:xfrm>
                  <a:off x="3983900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1B480AA-33BD-4D3C-1AD7-01074CB1D693}"/>
                    </a:ext>
                  </a:extLst>
                </p:cNvPr>
                <p:cNvSpPr/>
                <p:nvPr/>
              </p:nvSpPr>
              <p:spPr>
                <a:xfrm>
                  <a:off x="4074188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465679BE-1710-51BD-7E0D-B04EFA259147}"/>
                    </a:ext>
                  </a:extLst>
                </p:cNvPr>
                <p:cNvSpPr/>
                <p:nvPr/>
              </p:nvSpPr>
              <p:spPr>
                <a:xfrm>
                  <a:off x="4158173" y="4333334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48994FB-ED9A-9D38-DC14-C5CC103B6C72}"/>
                    </a:ext>
                  </a:extLst>
                </p:cNvPr>
                <p:cNvSpPr/>
                <p:nvPr/>
              </p:nvSpPr>
              <p:spPr>
                <a:xfrm>
                  <a:off x="4242425" y="4332952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ACD5DC-927B-D75D-1C2F-C087D90011FE}"/>
                  </a:ext>
                </a:extLst>
              </p:cNvPr>
              <p:cNvGrpSpPr/>
              <p:nvPr/>
            </p:nvGrpSpPr>
            <p:grpSpPr>
              <a:xfrm>
                <a:off x="6883659" y="4576334"/>
                <a:ext cx="342361" cy="686558"/>
                <a:chOff x="3983900" y="4332952"/>
                <a:chExt cx="342361" cy="686558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56D548F-DE0A-0272-7BBD-8C05C8B55D07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C0DB6B4-404E-0BD6-17B9-BE0450F1C21A}"/>
                    </a:ext>
                  </a:extLst>
                </p:cNvPr>
                <p:cNvSpPr/>
                <p:nvPr/>
              </p:nvSpPr>
              <p:spPr>
                <a:xfrm>
                  <a:off x="4069491" y="4452470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5275D09-0119-DFA6-9362-77F47CA41703}"/>
                    </a:ext>
                  </a:extLst>
                </p:cNvPr>
                <p:cNvSpPr/>
                <p:nvPr/>
              </p:nvSpPr>
              <p:spPr>
                <a:xfrm>
                  <a:off x="4240671" y="4452470"/>
                  <a:ext cx="85590" cy="565083"/>
                </a:xfrm>
                <a:prstGeom prst="rect">
                  <a:avLst/>
                </a:prstGeom>
                <a:solidFill>
                  <a:srgbClr val="FEEAD9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0C605CE-631A-EAF2-8D04-E4FDA8D00F90}"/>
                    </a:ext>
                  </a:extLst>
                </p:cNvPr>
                <p:cNvSpPr/>
                <p:nvPr/>
              </p:nvSpPr>
              <p:spPr>
                <a:xfrm>
                  <a:off x="4155081" y="4454427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21A34CE-6576-15F2-D9E4-D1BA62C03C54}"/>
                    </a:ext>
                  </a:extLst>
                </p:cNvPr>
                <p:cNvSpPr/>
                <p:nvPr/>
              </p:nvSpPr>
              <p:spPr>
                <a:xfrm>
                  <a:off x="3983900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526C3BD-4A52-EFB6-02DA-25ABAE0A453E}"/>
                    </a:ext>
                  </a:extLst>
                </p:cNvPr>
                <p:cNvSpPr/>
                <p:nvPr/>
              </p:nvSpPr>
              <p:spPr>
                <a:xfrm>
                  <a:off x="4074188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BB1D790-8921-5980-1041-60DAB65C1D03}"/>
                    </a:ext>
                  </a:extLst>
                </p:cNvPr>
                <p:cNvSpPr/>
                <p:nvPr/>
              </p:nvSpPr>
              <p:spPr>
                <a:xfrm>
                  <a:off x="4158173" y="4333334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E803CEE-4061-53B4-B632-2E4F17F39EEA}"/>
                    </a:ext>
                  </a:extLst>
                </p:cNvPr>
                <p:cNvSpPr/>
                <p:nvPr/>
              </p:nvSpPr>
              <p:spPr>
                <a:xfrm>
                  <a:off x="4242425" y="4332952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6A55724-3137-3AE5-E8DE-F3E45ED5737C}"/>
                  </a:ext>
                </a:extLst>
              </p:cNvPr>
              <p:cNvGrpSpPr/>
              <p:nvPr/>
            </p:nvGrpSpPr>
            <p:grpSpPr>
              <a:xfrm>
                <a:off x="3924523" y="4576334"/>
                <a:ext cx="342361" cy="686558"/>
                <a:chOff x="3983900" y="4332952"/>
                <a:chExt cx="342361" cy="686558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3DDDE59-2B87-4909-E70A-2690560949C7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526D465-48B1-AF97-33AE-5010346A19D5}"/>
                    </a:ext>
                  </a:extLst>
                </p:cNvPr>
                <p:cNvSpPr/>
                <p:nvPr/>
              </p:nvSpPr>
              <p:spPr>
                <a:xfrm>
                  <a:off x="4069491" y="4452470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C803B64-F3BD-4870-F857-D27620019B0D}"/>
                    </a:ext>
                  </a:extLst>
                </p:cNvPr>
                <p:cNvSpPr/>
                <p:nvPr/>
              </p:nvSpPr>
              <p:spPr>
                <a:xfrm>
                  <a:off x="4240671" y="4452470"/>
                  <a:ext cx="85590" cy="565083"/>
                </a:xfrm>
                <a:prstGeom prst="rect">
                  <a:avLst/>
                </a:prstGeom>
                <a:solidFill>
                  <a:srgbClr val="FEEAD9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A9BA8C0-9D6B-0504-1427-27699C003554}"/>
                    </a:ext>
                  </a:extLst>
                </p:cNvPr>
                <p:cNvSpPr/>
                <p:nvPr/>
              </p:nvSpPr>
              <p:spPr>
                <a:xfrm>
                  <a:off x="4155081" y="4454427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76E8A4B-59ED-79A9-8825-40F173BA8BA7}"/>
                    </a:ext>
                  </a:extLst>
                </p:cNvPr>
                <p:cNvSpPr/>
                <p:nvPr/>
              </p:nvSpPr>
              <p:spPr>
                <a:xfrm>
                  <a:off x="3983900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AC40CBB-8B45-4E43-3D38-BD5BBD072417}"/>
                    </a:ext>
                  </a:extLst>
                </p:cNvPr>
                <p:cNvSpPr/>
                <p:nvPr/>
              </p:nvSpPr>
              <p:spPr>
                <a:xfrm>
                  <a:off x="4074188" y="4332953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AABF173-2C8C-BCA0-B190-FA795BF92035}"/>
                    </a:ext>
                  </a:extLst>
                </p:cNvPr>
                <p:cNvSpPr/>
                <p:nvPr/>
              </p:nvSpPr>
              <p:spPr>
                <a:xfrm>
                  <a:off x="4158173" y="4333334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89E370-8EFA-4705-EB61-A23C6CD289F8}"/>
                    </a:ext>
                  </a:extLst>
                </p:cNvPr>
                <p:cNvSpPr/>
                <p:nvPr/>
              </p:nvSpPr>
              <p:spPr>
                <a:xfrm>
                  <a:off x="4242425" y="4332952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31AB61A-94B9-69B9-E22F-0AC5C0FFC6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t="69297" r="66463"/>
              <a:stretch/>
            </p:blipFill>
            <p:spPr>
              <a:xfrm>
                <a:off x="15669" y="4243942"/>
                <a:ext cx="3007617" cy="1184856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ABCF7E-FDEA-4325-5091-B5036A9BEB98}"/>
                  </a:ext>
                </a:extLst>
              </p:cNvPr>
              <p:cNvSpPr/>
              <p:nvPr/>
            </p:nvSpPr>
            <p:spPr>
              <a:xfrm>
                <a:off x="3021574" y="4317059"/>
                <a:ext cx="1001509" cy="945181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AB315A-BE42-8B4C-35EC-F4D7A7D4BD1C}"/>
                  </a:ext>
                </a:extLst>
              </p:cNvPr>
              <p:cNvSpPr/>
              <p:nvPr/>
            </p:nvSpPr>
            <p:spPr>
              <a:xfrm>
                <a:off x="4018352" y="4317059"/>
                <a:ext cx="983079" cy="945181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A3D27C-4ABB-A02E-DA29-05DE5BB7CEBA}"/>
                  </a:ext>
                </a:extLst>
              </p:cNvPr>
              <p:cNvSpPr/>
              <p:nvPr/>
            </p:nvSpPr>
            <p:spPr>
              <a:xfrm>
                <a:off x="4998654" y="4317059"/>
                <a:ext cx="999309" cy="945181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356CD7-38E8-E1D0-1C61-D00616038DAF}"/>
                  </a:ext>
                </a:extLst>
              </p:cNvPr>
              <p:cNvSpPr/>
              <p:nvPr/>
            </p:nvSpPr>
            <p:spPr>
              <a:xfrm>
                <a:off x="5995432" y="4318136"/>
                <a:ext cx="983133" cy="945181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EB4C42D-FE82-2D62-E493-1F02A20BC8C4}"/>
                  </a:ext>
                </a:extLst>
              </p:cNvPr>
              <p:cNvSpPr/>
              <p:nvPr/>
            </p:nvSpPr>
            <p:spPr>
              <a:xfrm>
                <a:off x="6975734" y="4317059"/>
                <a:ext cx="988594" cy="943876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85BAC0C-DC73-84AB-E06B-7129B2A2DACA}"/>
                  </a:ext>
                </a:extLst>
              </p:cNvPr>
              <p:cNvCxnSpPr/>
              <p:nvPr/>
            </p:nvCxnSpPr>
            <p:spPr>
              <a:xfrm>
                <a:off x="2699234" y="4577639"/>
                <a:ext cx="6251934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BD0669-50BC-0477-54E4-74471BE3E5E8}"/>
                  </a:ext>
                </a:extLst>
              </p:cNvPr>
              <p:cNvSpPr txBox="1"/>
              <p:nvPr/>
            </p:nvSpPr>
            <p:spPr>
              <a:xfrm>
                <a:off x="3218101" y="4281286"/>
                <a:ext cx="588623" cy="33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50" u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2042</a:t>
                </a:r>
                <a:endParaRPr lang="en-GB" sz="1550" u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E32EC4-5C2E-A74D-807D-F4BA49ABD005}"/>
                  </a:ext>
                </a:extLst>
              </p:cNvPr>
              <p:cNvSpPr txBox="1"/>
              <p:nvPr/>
            </p:nvSpPr>
            <p:spPr>
              <a:xfrm>
                <a:off x="4227797" y="4281286"/>
                <a:ext cx="588623" cy="33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50" u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2043</a:t>
                </a:r>
                <a:endParaRPr lang="en-GB" sz="1550" u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E8F17A-44E4-354B-CBC9-ED56BD9E5448}"/>
                  </a:ext>
                </a:extLst>
              </p:cNvPr>
              <p:cNvSpPr txBox="1"/>
              <p:nvPr/>
            </p:nvSpPr>
            <p:spPr>
              <a:xfrm>
                <a:off x="5206221" y="4281286"/>
                <a:ext cx="588623" cy="33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50" u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2044</a:t>
                </a:r>
                <a:endParaRPr lang="en-GB" sz="1550" u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CEBA2F-88CA-ECBB-A900-B8CC053D39EF}"/>
                  </a:ext>
                </a:extLst>
              </p:cNvPr>
              <p:cNvSpPr txBox="1"/>
              <p:nvPr/>
            </p:nvSpPr>
            <p:spPr>
              <a:xfrm>
                <a:off x="6194847" y="4281286"/>
                <a:ext cx="588623" cy="33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50" u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2045</a:t>
                </a:r>
                <a:endParaRPr lang="en-GB" sz="1550" u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B8884A4-6C4B-53A2-BC8D-53795F684D8B}"/>
                  </a:ext>
                </a:extLst>
              </p:cNvPr>
              <p:cNvCxnSpPr/>
              <p:nvPr/>
            </p:nvCxnSpPr>
            <p:spPr>
              <a:xfrm>
                <a:off x="2699234" y="4691472"/>
                <a:ext cx="6251934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6ECD15-DDEA-860A-3251-2BC4345135CB}"/>
                  </a:ext>
                </a:extLst>
              </p:cNvPr>
              <p:cNvSpPr txBox="1"/>
              <p:nvPr/>
            </p:nvSpPr>
            <p:spPr>
              <a:xfrm>
                <a:off x="7166354" y="4281286"/>
                <a:ext cx="588623" cy="33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50" u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2046</a:t>
                </a:r>
                <a:endParaRPr lang="en-GB" sz="1550" u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F93E930-C0D7-D833-0CD2-966CFFE82F32}"/>
                  </a:ext>
                </a:extLst>
              </p:cNvPr>
              <p:cNvSpPr/>
              <p:nvPr/>
            </p:nvSpPr>
            <p:spPr>
              <a:xfrm>
                <a:off x="7962574" y="4318820"/>
                <a:ext cx="988594" cy="943876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6EC793-9F7A-8547-EFF9-94BFF3D70402}"/>
                  </a:ext>
                </a:extLst>
              </p:cNvPr>
              <p:cNvSpPr txBox="1"/>
              <p:nvPr/>
            </p:nvSpPr>
            <p:spPr>
              <a:xfrm>
                <a:off x="8152117" y="4281286"/>
                <a:ext cx="588623" cy="330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50" u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2047</a:t>
                </a:r>
                <a:endParaRPr lang="en-GB" sz="1550" u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52FF95A-9967-DC58-54D0-8B9F2C37AB15}"/>
                  </a:ext>
                </a:extLst>
              </p:cNvPr>
              <p:cNvSpPr/>
              <p:nvPr/>
            </p:nvSpPr>
            <p:spPr>
              <a:xfrm>
                <a:off x="4275178" y="4707166"/>
                <a:ext cx="633930" cy="545669"/>
              </a:xfrm>
              <a:prstGeom prst="rect">
                <a:avLst/>
              </a:prstGeom>
              <a:pattFill prst="wdUpDiag">
                <a:fgClr>
                  <a:srgbClr val="8CB4E2"/>
                </a:fgClr>
                <a:bgClr>
                  <a:srgbClr val="CCFFCD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431704C-40CC-CCA6-70D6-3C9C71411063}"/>
                  </a:ext>
                </a:extLst>
              </p:cNvPr>
              <p:cNvSpPr/>
              <p:nvPr/>
            </p:nvSpPr>
            <p:spPr>
              <a:xfrm>
                <a:off x="3290955" y="4707167"/>
                <a:ext cx="633930" cy="548887"/>
              </a:xfrm>
              <a:prstGeom prst="rect">
                <a:avLst/>
              </a:prstGeom>
              <a:solidFill>
                <a:srgbClr val="CCFF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907DEDA-92A2-F46F-5595-022B9811396D}"/>
                  </a:ext>
                </a:extLst>
              </p:cNvPr>
              <p:cNvSpPr/>
              <p:nvPr/>
            </p:nvSpPr>
            <p:spPr>
              <a:xfrm>
                <a:off x="5271533" y="4703949"/>
                <a:ext cx="633930" cy="548887"/>
              </a:xfrm>
              <a:prstGeom prst="rect">
                <a:avLst/>
              </a:prstGeom>
              <a:solidFill>
                <a:srgbClr val="CCFF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30FF999-4DDC-5516-618E-AADB5142FCAB}"/>
                  </a:ext>
                </a:extLst>
              </p:cNvPr>
              <p:cNvSpPr/>
              <p:nvPr/>
            </p:nvSpPr>
            <p:spPr>
              <a:xfrm>
                <a:off x="6251757" y="4704064"/>
                <a:ext cx="633930" cy="548887"/>
              </a:xfrm>
              <a:prstGeom prst="rect">
                <a:avLst/>
              </a:prstGeom>
              <a:solidFill>
                <a:srgbClr val="CCFF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12249C1-AADA-AD59-62A1-1F2004DA58AA}"/>
                  </a:ext>
                </a:extLst>
              </p:cNvPr>
              <p:cNvSpPr/>
              <p:nvPr/>
            </p:nvSpPr>
            <p:spPr>
              <a:xfrm>
                <a:off x="7231318" y="4709959"/>
                <a:ext cx="633930" cy="548887"/>
              </a:xfrm>
              <a:prstGeom prst="rect">
                <a:avLst/>
              </a:prstGeom>
              <a:solidFill>
                <a:srgbClr val="CCFF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72E439F-C685-92A1-03EB-EF463A0A7A60}"/>
                  </a:ext>
                </a:extLst>
              </p:cNvPr>
              <p:cNvSpPr/>
              <p:nvPr/>
            </p:nvSpPr>
            <p:spPr>
              <a:xfrm>
                <a:off x="8241329" y="4709820"/>
                <a:ext cx="633930" cy="548887"/>
              </a:xfrm>
              <a:prstGeom prst="rect">
                <a:avLst/>
              </a:prstGeom>
              <a:solidFill>
                <a:srgbClr val="CCFF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E382494-0C66-7926-F099-8076ADA3E29C}"/>
                  </a:ext>
                </a:extLst>
              </p:cNvPr>
              <p:cNvGrpSpPr/>
              <p:nvPr/>
            </p:nvGrpSpPr>
            <p:grpSpPr>
              <a:xfrm>
                <a:off x="8866741" y="4583338"/>
                <a:ext cx="85591" cy="676363"/>
                <a:chOff x="3983900" y="4341191"/>
                <a:chExt cx="85591" cy="676363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5E2ABA6-6FD3-D4AD-DB4B-B72A42E3828A}"/>
                    </a:ext>
                  </a:extLst>
                </p:cNvPr>
                <p:cNvSpPr/>
                <p:nvPr/>
              </p:nvSpPr>
              <p:spPr>
                <a:xfrm>
                  <a:off x="3983901" y="4452471"/>
                  <a:ext cx="85590" cy="565083"/>
                </a:xfrm>
                <a:prstGeom prst="rect">
                  <a:avLst/>
                </a:prstGeom>
                <a:solidFill>
                  <a:srgbClr val="8CB4E2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99432E9-5D00-3230-B409-7EA3074071FD}"/>
                    </a:ext>
                  </a:extLst>
                </p:cNvPr>
                <p:cNvSpPr/>
                <p:nvPr/>
              </p:nvSpPr>
              <p:spPr>
                <a:xfrm>
                  <a:off x="3983900" y="4341191"/>
                  <a:ext cx="82201" cy="115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 u="none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endParaRPr lang="en-GB" sz="750" b="1" u="non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F5594B-9CBA-2853-DB28-ABD234006A5F}"/>
                </a:ext>
              </a:extLst>
            </p:cNvPr>
            <p:cNvSpPr txBox="1"/>
            <p:nvPr/>
          </p:nvSpPr>
          <p:spPr>
            <a:xfrm>
              <a:off x="3629967" y="5403810"/>
              <a:ext cx="992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>
                  <a:solidFill>
                    <a:schemeClr val="tx1"/>
                  </a:solidFill>
                  <a:sym typeface="Wingdings" panose="05000000000000000000" pitchFamily="2" charset="2"/>
                </a:rPr>
                <a:t>End of LHC </a:t>
              </a:r>
              <a:endParaRPr lang="en-US" sz="1100" b="1" u="none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B18909-6E27-442F-6B43-BE99713C9F42}"/>
                </a:ext>
              </a:extLst>
            </p:cNvPr>
            <p:cNvSpPr txBox="1"/>
            <p:nvPr/>
          </p:nvSpPr>
          <p:spPr>
            <a:xfrm>
              <a:off x="1678042" y="5442326"/>
              <a:ext cx="11320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>
                  <a:solidFill>
                    <a:schemeClr val="tx1"/>
                  </a:solidFill>
                </a:rPr>
                <a:t>Opportunity…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02A631-1685-13F5-8294-D587C2F04D1B}"/>
                </a:ext>
              </a:extLst>
            </p:cNvPr>
            <p:cNvSpPr txBox="1"/>
            <p:nvPr/>
          </p:nvSpPr>
          <p:spPr>
            <a:xfrm>
              <a:off x="4745590" y="4443178"/>
              <a:ext cx="56701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>
                  <a:solidFill>
                    <a:schemeClr val="tx1"/>
                  </a:solidFill>
                  <a:sym typeface="Wingdings" panose="05000000000000000000" pitchFamily="2" charset="2"/>
                </a:rPr>
                <a:t>SPS decoupled from injector role </a:t>
              </a:r>
              <a:r>
                <a:rPr lang="en-US" sz="1100" b="1" u="none">
                  <a:solidFill>
                    <a:schemeClr val="tx1"/>
                  </a:solidFill>
                  <a:sym typeface="Wingdings" panose="05000000000000000000" pitchFamily="2" charset="2"/>
                </a:rPr>
                <a:t>in 2042, fully dedicated to proton/ion FT physics</a:t>
              </a:r>
              <a:endParaRPr lang="en-US" sz="1100" b="1" u="none" dirty="0">
                <a:solidFill>
                  <a:schemeClr val="tx1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E6706A8-5869-FCB4-EFAA-0FFA5AD67F54}"/>
                </a:ext>
              </a:extLst>
            </p:cNvPr>
            <p:cNvSpPr/>
            <p:nvPr/>
          </p:nvSpPr>
          <p:spPr>
            <a:xfrm>
              <a:off x="5996331" y="5234781"/>
              <a:ext cx="370703" cy="26361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ADC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u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LSx</a:t>
              </a:r>
              <a:endParaRPr lang="en-GB" sz="110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90C8ABD2-7A2F-02F6-4994-775ABF01A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664" y="1246141"/>
            <a:ext cx="8689933" cy="182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1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FE68-7ADA-C2D1-61CC-6EE0B94F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8631A-7E9A-7542-7026-FC25198A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SHiP</a:t>
            </a:r>
            <a:r>
              <a:rPr lang="en-US" dirty="0"/>
              <a:t> will make the world’s leading direct searches for low-mass, very feebly interacting particles via all accessible portals</a:t>
            </a:r>
          </a:p>
          <a:p>
            <a:pPr lvl="1"/>
            <a:r>
              <a:rPr lang="en-US" dirty="0"/>
              <a:t>probe coupling strengths ~10</a:t>
            </a:r>
            <a:r>
              <a:rPr lang="en-US" baseline="30000" dirty="0"/>
              <a:t>4</a:t>
            </a:r>
            <a:r>
              <a:rPr lang="en-US" dirty="0"/>
              <a:t> times smaller than ever before</a:t>
            </a:r>
          </a:p>
          <a:p>
            <a:endParaRPr lang="en-US" sz="2400" dirty="0"/>
          </a:p>
          <a:p>
            <a:r>
              <a:rPr lang="en-US" dirty="0" err="1"/>
              <a:t>SHiP</a:t>
            </a:r>
            <a:r>
              <a:rPr lang="en-US" dirty="0"/>
              <a:t> will observe 10</a:t>
            </a:r>
            <a:r>
              <a:rPr lang="en-US" baseline="30000" dirty="0"/>
              <a:t>3</a:t>
            </a:r>
            <a:r>
              <a:rPr lang="en-US" dirty="0"/>
              <a:t> times more tau (anti-)neutrino interactions than any previous experiment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observation of tau antineutrino, 1</a:t>
            </a:r>
            <a:r>
              <a:rPr lang="en-US" baseline="30000" dirty="0"/>
              <a:t>st</a:t>
            </a:r>
            <a:r>
              <a:rPr lang="en-US" dirty="0"/>
              <a:t> measurement structure functions, tests of lepton universality in neutrino sector</a:t>
            </a:r>
          </a:p>
          <a:p>
            <a:pPr lvl="1"/>
            <a:endParaRPr lang="en-US" dirty="0"/>
          </a:p>
          <a:p>
            <a:r>
              <a:rPr lang="en-US" dirty="0"/>
              <a:t>UK has played a leading role in the experiment – have a significant opportunity to involve UK industry in construction of a critical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B6C37-02FF-901E-D11E-BFD74C56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5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FBB3-E019-C1DC-0B18-4173BCDC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Physics Motivation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B90D-3250-EF6C-BD61-2427F809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05929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Low-mass, feebly-interacting new particles can solve many problems of the SM</a:t>
            </a:r>
          </a:p>
          <a:p>
            <a:pPr lvl="1"/>
            <a:r>
              <a:rPr lang="en-US" dirty="0"/>
              <a:t>pattern of neutrino-masses and oscillation parameters; properties of dark matter, origin of cosmic inflation… </a:t>
            </a:r>
          </a:p>
          <a:p>
            <a:pPr lvl="1"/>
            <a:endParaRPr lang="en-US" dirty="0"/>
          </a:p>
          <a:p>
            <a:r>
              <a:rPr lang="en-US" dirty="0" err="1"/>
              <a:t>SHiP</a:t>
            </a:r>
            <a:r>
              <a:rPr lang="en-US" dirty="0"/>
              <a:t> will make the world’s leading direct searches for such particles in all the major sectors</a:t>
            </a:r>
          </a:p>
          <a:p>
            <a:pPr lvl="1"/>
            <a:r>
              <a:rPr lang="en-US" dirty="0"/>
              <a:t>probe coupling strengths ~10</a:t>
            </a:r>
            <a:r>
              <a:rPr lang="en-US" baseline="30000" dirty="0"/>
              <a:t>4</a:t>
            </a:r>
            <a:r>
              <a:rPr lang="en-US" dirty="0"/>
              <a:t> times smaller than ever before</a:t>
            </a:r>
          </a:p>
          <a:p>
            <a:endParaRPr lang="en-US" sz="2400" dirty="0"/>
          </a:p>
          <a:p>
            <a:r>
              <a:rPr lang="en-US" dirty="0" err="1"/>
              <a:t>SHiP</a:t>
            </a:r>
            <a:r>
              <a:rPr lang="en-US" dirty="0"/>
              <a:t> will observe 10</a:t>
            </a:r>
            <a:r>
              <a:rPr lang="en-US" baseline="30000" dirty="0"/>
              <a:t>3</a:t>
            </a:r>
            <a:r>
              <a:rPr lang="en-US" dirty="0"/>
              <a:t> times more tau (anti-)neutrino interactions than any previous experiment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observation of tau antineutrino, 1</a:t>
            </a:r>
            <a:r>
              <a:rPr lang="en-US" baseline="30000" dirty="0"/>
              <a:t>st</a:t>
            </a:r>
            <a:r>
              <a:rPr lang="en-US" dirty="0"/>
              <a:t> measurement structure functions, tests of lepton universality in neutrino sector…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037BA-CCFA-ECE7-16DA-4D71303C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DA525D-8807-0725-6DBF-2420CC0CB9D1}"/>
              </a:ext>
            </a:extLst>
          </p:cNvPr>
          <p:cNvSpPr txBox="1"/>
          <p:nvPr/>
        </p:nvSpPr>
        <p:spPr>
          <a:xfrm>
            <a:off x="8497824" y="1115700"/>
            <a:ext cx="3852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[</a:t>
            </a:r>
            <a:r>
              <a:rPr lang="en-US" sz="1800" dirty="0">
                <a:solidFill>
                  <a:srgbClr val="7030A0"/>
                </a:solidFill>
                <a:latin typeface="Arial"/>
                <a:cs typeface="Arial"/>
              </a:rPr>
              <a:t>Rep.Progr.Phys.79(2016) 124201</a:t>
            </a:r>
            <a:r>
              <a:rPr lang="en-US" sz="1800" dirty="0">
                <a:latin typeface="Arial"/>
                <a:cs typeface="Arial"/>
              </a:rPr>
              <a:t>]</a:t>
            </a:r>
          </a:p>
          <a:p>
            <a:r>
              <a:rPr lang="en-US" sz="1800" dirty="0">
                <a:latin typeface="Arial"/>
                <a:cs typeface="Arial"/>
              </a:rPr>
              <a:t>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320B3-7AED-C175-9DD7-595C9C769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824" y="1440080"/>
            <a:ext cx="3564455" cy="4412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0DD2C-FFD2-C03A-C7F8-D46AF2616B60}"/>
              </a:ext>
            </a:extLst>
          </p:cNvPr>
          <p:cNvSpPr txBox="1"/>
          <p:nvPr/>
        </p:nvSpPr>
        <p:spPr>
          <a:xfrm>
            <a:off x="36576" y="627322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[Report by Physics Beyond Collider (PBC) study group,</a:t>
            </a: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Arial"/>
                <a:cs typeface="Arial"/>
              </a:rPr>
              <a:t>arXiv</a:t>
            </a: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de-DE" sz="1600" dirty="0">
                <a:solidFill>
                  <a:srgbClr val="7030A0"/>
                </a:solidFill>
                <a:latin typeface="Arial"/>
                <a:cs typeface="Arial"/>
              </a:rPr>
              <a:t>1901.09966; </a:t>
            </a:r>
            <a:r>
              <a:rPr lang="en-US" sz="1600" dirty="0">
                <a:latin typeface="Arial"/>
                <a:cs typeface="Arial"/>
              </a:rPr>
              <a:t>Maryland Dark Sector Workshop 2017,</a:t>
            </a: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 arXiv:1707.04591; </a:t>
            </a:r>
            <a:r>
              <a:rPr lang="en-US" sz="1600" dirty="0">
                <a:latin typeface="Arial"/>
                <a:cs typeface="Arial"/>
              </a:rPr>
              <a:t>SLAC Dark Sector Workshop,</a:t>
            </a: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 arXiv:1608.08632… </a:t>
            </a:r>
            <a:r>
              <a:rPr lang="en-US" sz="1600" dirty="0">
                <a:latin typeface="Arial"/>
                <a:cs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6984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4952-B985-88C7-A1D2-24FB2CDB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FCBE-56E1-A117-F715-AAA354CC9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5E81E-0CA4-27D0-7B08-2990E50C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59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8475-3C19-D1BF-D362-F18B2370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Tau neutrino physics with SND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DBFA0-F5BC-3EA1-B403-8FA9079F8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sample of tau neutrinos available at SHIP via 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GB" sz="2800" baseline="-25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GB" sz="2800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800" dirty="0" err="1">
                <a:latin typeface="Symbol" charset="2"/>
                <a:ea typeface="Symbol" charset="2"/>
                <a:cs typeface="Symbol" charset="2"/>
              </a:rPr>
              <a:t>tn</a:t>
            </a:r>
            <a:r>
              <a:rPr lang="en-GB" sz="2800" baseline="-25000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    	</a:t>
            </a:r>
            <a:r>
              <a:rPr lang="en-GB" sz="2800" dirty="0"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GB" sz="28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n-GB" sz="2800" dirty="0" err="1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2800" baseline="-25000" dirty="0" err="1">
                <a:latin typeface="Arial" charset="0"/>
                <a:ea typeface="Arial" charset="0"/>
                <a:cs typeface="Arial" charset="0"/>
              </a:rPr>
              <a:t>stat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&lt; 1%</a:t>
            </a:r>
            <a:r>
              <a:rPr lang="en-GB" sz="28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/>
              <a:t>for all neutrino </a:t>
            </a:r>
            <a:r>
              <a:rPr lang="en-US" dirty="0" err="1"/>
              <a:t>flavours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Precision determined by systematic uncertainties</a:t>
            </a:r>
          </a:p>
          <a:p>
            <a:pPr lvl="1"/>
            <a:r>
              <a:rPr lang="en-US" dirty="0"/>
              <a:t>Uncertainty from cascade production in thick Mo/W </a:t>
            </a:r>
            <a:r>
              <a:rPr lang="en-US" dirty="0" err="1"/>
              <a:t>SHiP</a:t>
            </a:r>
            <a:r>
              <a:rPr lang="en-US" dirty="0"/>
              <a:t> target gives ~5% uncertainty in neutrino flux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9ADB4-D402-7448-52B1-7A5E9F65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E90600-67F0-A946-E8FF-B3CE1E459195}"/>
              </a:ext>
            </a:extLst>
          </p:cNvPr>
          <p:cNvGrpSpPr/>
          <p:nvPr/>
        </p:nvGrpSpPr>
        <p:grpSpPr>
          <a:xfrm>
            <a:off x="7215188" y="4413610"/>
            <a:ext cx="4843465" cy="2318100"/>
            <a:chOff x="5197115" y="1923414"/>
            <a:chExt cx="2776845" cy="13900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5A9FF6-5A32-CF94-A448-FA743765B012}"/>
                </a:ext>
              </a:extLst>
            </p:cNvPr>
            <p:cNvGrpSpPr/>
            <p:nvPr/>
          </p:nvGrpSpPr>
          <p:grpSpPr>
            <a:xfrm>
              <a:off x="5197115" y="1923414"/>
              <a:ext cx="2776845" cy="1390057"/>
              <a:chOff x="5108626" y="1923743"/>
              <a:chExt cx="2615520" cy="12225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D56107-FBE1-9681-B607-B35BA58EA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08626" y="1923743"/>
                <a:ext cx="2615520" cy="122258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CA0602-7BA6-35AB-C671-C60236FDB6DA}"/>
                  </a:ext>
                </a:extLst>
              </p:cNvPr>
              <p:cNvSpPr/>
              <p:nvPr/>
            </p:nvSpPr>
            <p:spPr>
              <a:xfrm>
                <a:off x="6272981" y="2172929"/>
                <a:ext cx="1366684" cy="167148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DEA6BE-6DC8-0CF1-5979-BC8DD981FDC3}"/>
                </a:ext>
              </a:extLst>
            </p:cNvPr>
            <p:cNvSpPr/>
            <p:nvPr/>
          </p:nvSpPr>
          <p:spPr>
            <a:xfrm>
              <a:off x="6408155" y="3051413"/>
              <a:ext cx="1450981" cy="190045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4CEE20-107B-204E-9100-2F5B7BC70008}"/>
                </a:ext>
              </a:extLst>
            </p:cNvPr>
            <p:cNvSpPr/>
            <p:nvPr/>
          </p:nvSpPr>
          <p:spPr>
            <a:xfrm>
              <a:off x="7307131" y="1948790"/>
              <a:ext cx="331612" cy="276999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88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811C-3884-6A43-9529-0205076E2D16}" type="slidenum">
              <a:rPr lang="en-GB" smtClean="0"/>
              <a:t>22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11814" y="83379"/>
            <a:ext cx="4014866" cy="510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Background simulations</a:t>
            </a:r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76354" y="728375"/>
                <a:ext cx="12134851" cy="57971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sz="1800" b="1" i="1" dirty="0">
                    <a:latin typeface="Arial" charset="0"/>
                    <a:ea typeface="Arial" charset="0"/>
                    <a:cs typeface="Arial" charset="0"/>
                  </a:rPr>
                  <a:t>Optimization and background challenges studied with complete experimental setup implemented in GEANT </a:t>
                </a:r>
                <a:r>
                  <a:rPr lang="en-US" sz="1800" i="1" dirty="0">
                    <a:latin typeface="Arial" charset="0"/>
                    <a:ea typeface="Arial" charset="0"/>
                    <a:cs typeface="Arial" charset="0"/>
                  </a:rPr>
                  <a:t>(</a:t>
                </a:r>
                <a:r>
                  <a:rPr lang="en-US" sz="1800" i="1" dirty="0" err="1">
                    <a:latin typeface="Arial" charset="0"/>
                    <a:ea typeface="Arial" charset="0"/>
                    <a:cs typeface="Arial" charset="0"/>
                  </a:rPr>
                  <a:t>FairShip</a:t>
                </a:r>
                <a:r>
                  <a:rPr lang="en-US" sz="1800" i="1" dirty="0"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800" i="1" dirty="0">
                    <a:latin typeface="Arial" charset="0"/>
                    <a:ea typeface="Arial" charset="0"/>
                    <a:cs typeface="Arial" charset="0"/>
                    <a:sym typeface="Wingdings" panose="05000000000000000000" pitchFamily="2" charset="2"/>
                  </a:rPr>
                  <a:t>     </a:t>
                </a:r>
                <a:r>
                  <a:rPr lang="en-US" sz="1800" i="1" dirty="0">
                    <a:latin typeface="Arial" charset="0"/>
                    <a:ea typeface="Arial" charset="0"/>
                    <a:cs typeface="Arial" charset="0"/>
                  </a:rPr>
                  <a:t>Simulation tuned with detector performance parameters measured in test beam on prototypes</a:t>
                </a:r>
              </a:p>
              <a:p>
                <a:pPr marL="0" indent="0">
                  <a:buFont typeface="Arial"/>
                  <a:buNone/>
                </a:pPr>
                <a:endParaRPr lang="en-GB" sz="1800" i="1" dirty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buFont typeface="Wingdings" charset="2"/>
                  <a:buChar char="ü"/>
                </a:pPr>
                <a:r>
                  <a:rPr lang="en-GB" sz="1800" b="1" i="1" dirty="0">
                    <a:latin typeface="Arial" charset="0"/>
                    <a:ea typeface="Arial" charset="0"/>
                    <a:cs typeface="Arial" charset="0"/>
                  </a:rPr>
                  <a:t>Large rejection power needed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GB" sz="1800" i="1">
                        <a:latin typeface="Cambria Math" charset="0"/>
                        <a:ea typeface="Arial" charset="0"/>
                        <a:cs typeface="Arial" charset="0"/>
                      </a:rPr>
                      <m:t>𝒪</m:t>
                    </m:r>
                  </m:oMath>
                </a14:m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(10</a:t>
                </a:r>
                <a:r>
                  <a:rPr lang="en-GB" sz="1800" i="1" baseline="30000" dirty="0">
                    <a:latin typeface="Arial" charset="0"/>
                    <a:ea typeface="Arial" charset="0"/>
                    <a:cs typeface="Arial" charset="0"/>
                  </a:rPr>
                  <a:t>11</a:t>
                </a: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) muons (&gt;1 GeV/c) per spill of 4x10</a:t>
                </a:r>
                <a:r>
                  <a:rPr lang="en-GB" sz="1800" i="1" baseline="30000" dirty="0">
                    <a:latin typeface="Arial" charset="0"/>
                    <a:ea typeface="Arial" charset="0"/>
                    <a:cs typeface="Arial" charset="0"/>
                  </a:rPr>
                  <a:t>13</a:t>
                </a: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 protons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1.3×10</a:t>
                </a:r>
                <a:r>
                  <a:rPr lang="en-GB" sz="1800" i="1" baseline="30000" dirty="0">
                    <a:latin typeface="Arial" charset="0"/>
                    <a:ea typeface="Arial" charset="0"/>
                    <a:cs typeface="Arial" charset="0"/>
                  </a:rPr>
                  <a:t>19</a:t>
                </a: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 neutrinos and 9x10</a:t>
                </a:r>
                <a:r>
                  <a:rPr lang="en-GB" sz="1800" i="1" baseline="30000" dirty="0">
                    <a:latin typeface="Arial" charset="0"/>
                    <a:ea typeface="Arial" charset="0"/>
                    <a:cs typeface="Arial" charset="0"/>
                  </a:rPr>
                  <a:t>18</a:t>
                </a: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 anti-neutrinos in acceptance in 6×10</a:t>
                </a:r>
                <a:r>
                  <a:rPr lang="en-GB" sz="1800" i="1" baseline="30000" dirty="0">
                    <a:latin typeface="Arial" charset="0"/>
                    <a:ea typeface="Arial" charset="0"/>
                    <a:cs typeface="Arial" charset="0"/>
                  </a:rPr>
                  <a:t>20</a:t>
                </a: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 proton on target</a:t>
                </a:r>
              </a:p>
              <a:p>
                <a:pPr lvl="1">
                  <a:buFont typeface="Wingdings" panose="05000000000000000000" pitchFamily="2" charset="2"/>
                  <a:buChar char="è"/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Requires large sample of simulated events</a:t>
                </a:r>
              </a:p>
              <a:p>
                <a:pPr lvl="1">
                  <a:buFont typeface="Wingdings" panose="05000000000000000000" pitchFamily="2" charset="2"/>
                  <a:buChar char="è"/>
                </a:pPr>
                <a:r>
                  <a:rPr lang="en-US" sz="1800" b="1" i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Muon spectrum validated at SPS with BDF/</a:t>
                </a:r>
                <a:r>
                  <a:rPr lang="en-US" sz="1800" b="1" i="1" dirty="0" err="1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SHiP</a:t>
                </a:r>
                <a:r>
                  <a:rPr lang="en-US" sz="1800" b="1" i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 prototype target - agreement within 30%</a:t>
                </a:r>
                <a:r>
                  <a:rPr lang="en-GB" sz="1800" b="1" i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      </a:t>
                </a:r>
              </a:p>
              <a:p>
                <a:pPr lvl="1">
                  <a:buFont typeface="Wingdings" panose="05000000000000000000" pitchFamily="2" charset="2"/>
                  <a:buChar char="è"/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Rates of neutrinos and muons efficiently suppressed by high-A&amp;Z target and muon shield</a:t>
                </a:r>
              </a:p>
              <a:p>
                <a:endParaRPr lang="en-GB" sz="1800" i="1" dirty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buFont typeface="Wingdings" charset="2"/>
                  <a:buChar char="ü"/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Most “dangerous” signal-type muons are produced in charm and beauty decays, and in QED resonance decays (e.g.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  <m:r>
                      <a:rPr lang="en-US" sz="1800" i="1">
                        <a:latin typeface="Cambria Math" charset="0"/>
                        <a:ea typeface="Arial" charset="0"/>
                        <a:cs typeface="Arial" charset="0"/>
                      </a:rPr>
                      <m:t>→</m:t>
                    </m:r>
                    <m:r>
                      <a:rPr lang="en-US" sz="1800" i="1">
                        <a:latin typeface="Cambria Math" charset="0"/>
                        <a:ea typeface="Arial" charset="0"/>
                        <a:cs typeface="Arial" charset="0"/>
                      </a:rPr>
                      <m:t>𝜇𝜇</m:t>
                    </m:r>
                  </m:oMath>
                </a14:m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).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Dedicated samples of charm and beauty decays with Pythia6, and resonance decays enhanced by two orders of magnitude</a:t>
                </a:r>
              </a:p>
              <a:p>
                <a:pPr>
                  <a:buFont typeface="Wingdings" charset="2"/>
                  <a:buChar char="ü"/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Muon and neutrino DIS processes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Use Pythia6 to generate muon DIS events and GENIE generator for neutrino DIS  events in material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sz="1800" i="1" dirty="0">
                    <a:latin typeface="Arial" charset="0"/>
                    <a:ea typeface="Arial" charset="0"/>
                    <a:cs typeface="Arial" charset="0"/>
                  </a:rPr>
                  <a:t>Boost statistics by forcing each muon and neutrino to interact according to the material distribution</a:t>
                </a:r>
              </a:p>
              <a:p>
                <a:pPr lvl="1"/>
                <a:endParaRPr lang="en-US" sz="1800" i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4" y="728375"/>
                <a:ext cx="12134851" cy="5797100"/>
              </a:xfrm>
              <a:prstGeom prst="rect">
                <a:avLst/>
              </a:prstGeom>
              <a:blipFill rotWithShape="0">
                <a:blip r:embed="rId2"/>
                <a:stretch>
                  <a:fillRect l="-452" t="-946" b="-2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479455" y="2709548"/>
            <a:ext cx="2651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none" dirty="0">
                <a:solidFill>
                  <a:prstClr val="black"/>
                </a:solidFill>
                <a:latin typeface="Arial"/>
              </a:rPr>
              <a:t>(</a:t>
            </a:r>
            <a:r>
              <a:rPr lang="fr-FR" sz="1400" dirty="0" err="1">
                <a:solidFill>
                  <a:prstClr val="black"/>
                </a:solidFill>
                <a:latin typeface="Arial"/>
              </a:rPr>
              <a:t>Eur</a:t>
            </a:r>
            <a:r>
              <a:rPr lang="fr-FR" sz="1400" dirty="0">
                <a:solidFill>
                  <a:prstClr val="black"/>
                </a:solidFill>
                <a:latin typeface="Arial"/>
              </a:rPr>
              <a:t>. Phys. J. C 80 (2020) 284</a:t>
            </a:r>
            <a:r>
              <a:rPr lang="fr-FR" sz="1400" u="none" dirty="0">
                <a:solidFill>
                  <a:prstClr val="black"/>
                </a:solidFill>
                <a:latin typeface="Arial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923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4AB75-1DCD-A9AA-0615-474F7E84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11" y="13448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SHiP</a:t>
            </a:r>
            <a:r>
              <a:rPr lang="en-US" dirty="0"/>
              <a:t> detector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9C76-2F13-3EF0-BA66-FF520C63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23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88929E-1DDB-3F3D-A3F3-2B95E704A851}"/>
              </a:ext>
            </a:extLst>
          </p:cNvPr>
          <p:cNvGrpSpPr/>
          <p:nvPr/>
        </p:nvGrpSpPr>
        <p:grpSpPr>
          <a:xfrm>
            <a:off x="495414" y="1320534"/>
            <a:ext cx="11376535" cy="5326677"/>
            <a:chOff x="495414" y="1470846"/>
            <a:chExt cx="11376535" cy="53266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914801-0EC0-723A-2ECC-14465916E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" t="38012" r="1095"/>
            <a:stretch/>
          </p:blipFill>
          <p:spPr bwMode="auto">
            <a:xfrm>
              <a:off x="495414" y="3084119"/>
              <a:ext cx="11376535" cy="175618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333F1FA-89BB-FC3F-E0D0-0B77A2CBC023}"/>
                </a:ext>
              </a:extLst>
            </p:cNvPr>
            <p:cNvCxnSpPr/>
            <p:nvPr/>
          </p:nvCxnSpPr>
          <p:spPr>
            <a:xfrm>
              <a:off x="509147" y="4768184"/>
              <a:ext cx="1173480" cy="0"/>
            </a:xfrm>
            <a:prstGeom prst="straightConnector1">
              <a:avLst/>
            </a:prstGeom>
            <a:ln w="28575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E0D2644-24D3-DD8D-AFA3-F3929C677480}"/>
                </a:ext>
              </a:extLst>
            </p:cNvPr>
            <p:cNvCxnSpPr>
              <a:cxnSpLocks/>
            </p:cNvCxnSpPr>
            <p:nvPr/>
          </p:nvCxnSpPr>
          <p:spPr>
            <a:xfrm>
              <a:off x="1183057" y="5591144"/>
              <a:ext cx="404320" cy="0"/>
            </a:xfrm>
            <a:prstGeom prst="straightConnector1">
              <a:avLst/>
            </a:prstGeom>
            <a:ln w="28575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1E886D6-0D46-4A4B-9408-F2D3AD1B2E78}"/>
                </a:ext>
              </a:extLst>
            </p:cNvPr>
            <p:cNvCxnSpPr>
              <a:cxnSpLocks/>
            </p:cNvCxnSpPr>
            <p:nvPr/>
          </p:nvCxnSpPr>
          <p:spPr>
            <a:xfrm>
              <a:off x="1638812" y="4768184"/>
              <a:ext cx="633787" cy="0"/>
            </a:xfrm>
            <a:prstGeom prst="straightConnector1">
              <a:avLst/>
            </a:prstGeom>
            <a:ln w="28575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FB88FD-C7D2-3C35-8B8F-1C28E2246CB8}"/>
                </a:ext>
              </a:extLst>
            </p:cNvPr>
            <p:cNvCxnSpPr>
              <a:cxnSpLocks/>
            </p:cNvCxnSpPr>
            <p:nvPr/>
          </p:nvCxnSpPr>
          <p:spPr>
            <a:xfrm>
              <a:off x="2405873" y="4768184"/>
              <a:ext cx="989349" cy="0"/>
            </a:xfrm>
            <a:prstGeom prst="straightConnector1">
              <a:avLst/>
            </a:prstGeom>
            <a:ln w="28575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E805CE-C3F7-333E-0756-A5AC7F829DA2}"/>
                </a:ext>
              </a:extLst>
            </p:cNvPr>
            <p:cNvCxnSpPr>
              <a:cxnSpLocks/>
            </p:cNvCxnSpPr>
            <p:nvPr/>
          </p:nvCxnSpPr>
          <p:spPr>
            <a:xfrm>
              <a:off x="3395222" y="4775804"/>
              <a:ext cx="597654" cy="0"/>
            </a:xfrm>
            <a:prstGeom prst="straightConnector1">
              <a:avLst/>
            </a:prstGeom>
            <a:ln w="28575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294F39-5072-DF6F-4FE6-ED3C786146AD}"/>
                </a:ext>
              </a:extLst>
            </p:cNvPr>
            <p:cNvCxnSpPr>
              <a:cxnSpLocks/>
            </p:cNvCxnSpPr>
            <p:nvPr/>
          </p:nvCxnSpPr>
          <p:spPr>
            <a:xfrm>
              <a:off x="3992876" y="4775804"/>
              <a:ext cx="5881251" cy="0"/>
            </a:xfrm>
            <a:prstGeom prst="straightConnector1">
              <a:avLst/>
            </a:prstGeom>
            <a:ln w="28575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009D4C-605D-0E43-8C0E-9157573A64A3}"/>
                </a:ext>
              </a:extLst>
            </p:cNvPr>
            <p:cNvSpPr txBox="1"/>
            <p:nvPr/>
          </p:nvSpPr>
          <p:spPr>
            <a:xfrm rot="18416449">
              <a:off x="424512" y="5050049"/>
              <a:ext cx="118013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u="none" dirty="0">
                  <a:solidFill>
                    <a:schemeClr val="tx1"/>
                  </a:solidFill>
                </a:rPr>
                <a:t>Target complex</a:t>
              </a:r>
            </a:p>
            <a:p>
              <a:endParaRPr lang="en-US" sz="1050" u="none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728ADD-B456-8A41-1C97-68DDA8829C9E}"/>
                </a:ext>
              </a:extLst>
            </p:cNvPr>
            <p:cNvSpPr txBox="1"/>
            <p:nvPr/>
          </p:nvSpPr>
          <p:spPr>
            <a:xfrm rot="18459622">
              <a:off x="612265" y="5816965"/>
              <a:ext cx="1314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none" dirty="0" err="1">
                  <a:solidFill>
                    <a:schemeClr val="tx1"/>
                  </a:solidFill>
                </a:rPr>
                <a:t>Magnetised</a:t>
              </a:r>
              <a:r>
                <a:rPr lang="en-US" sz="1200" b="1" u="none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US" sz="1200" b="1" u="none" dirty="0">
                  <a:solidFill>
                    <a:schemeClr val="tx1"/>
                  </a:solidFill>
                </a:rPr>
                <a:t>hadron stopper</a:t>
              </a:r>
            </a:p>
            <a:p>
              <a:endParaRPr lang="en-US" sz="1200" u="none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98C69E-7286-7C74-CA0F-D050F19D4805}"/>
                </a:ext>
              </a:extLst>
            </p:cNvPr>
            <p:cNvSpPr txBox="1"/>
            <p:nvPr/>
          </p:nvSpPr>
          <p:spPr>
            <a:xfrm rot="18428541">
              <a:off x="1340956" y="5003452"/>
              <a:ext cx="1026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none" dirty="0">
                  <a:solidFill>
                    <a:schemeClr val="tx1"/>
                  </a:solidFill>
                </a:rPr>
                <a:t>SC </a:t>
              </a:r>
              <a:r>
                <a:rPr lang="en-US" sz="1200" b="1" u="none" dirty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b="1" u="none" dirty="0">
                  <a:solidFill>
                    <a:schemeClr val="tx1"/>
                  </a:solidFill>
                </a:rPr>
                <a:t>-shield</a:t>
              </a:r>
            </a:p>
            <a:p>
              <a:endParaRPr lang="en-US" sz="1200" u="none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125B3-D385-ACA6-8D09-6D498E97B21B}"/>
                </a:ext>
              </a:extLst>
            </p:cNvPr>
            <p:cNvSpPr txBox="1"/>
            <p:nvPr/>
          </p:nvSpPr>
          <p:spPr>
            <a:xfrm rot="18428541">
              <a:off x="2197129" y="5035168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none" dirty="0">
                  <a:solidFill>
                    <a:schemeClr val="tx1"/>
                  </a:solidFill>
                  <a:latin typeface="+mn-lt"/>
                </a:rPr>
                <a:t>NC</a:t>
              </a:r>
              <a:r>
                <a:rPr lang="en-US" sz="1200" b="1" u="none" dirty="0">
                  <a:solidFill>
                    <a:schemeClr val="tx1"/>
                  </a:solidFill>
                  <a:latin typeface="Symbol" panose="05050102010706020507" pitchFamily="18" charset="2"/>
                </a:rPr>
                <a:t> m</a:t>
              </a:r>
              <a:r>
                <a:rPr lang="en-US" sz="1200" b="1" u="none" dirty="0">
                  <a:solidFill>
                    <a:schemeClr val="tx1"/>
                  </a:solidFill>
                </a:rPr>
                <a:t>-shield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D42D29-DB72-2D0F-3FD0-34298A624523}"/>
                </a:ext>
              </a:extLst>
            </p:cNvPr>
            <p:cNvSpPr txBox="1"/>
            <p:nvPr/>
          </p:nvSpPr>
          <p:spPr>
            <a:xfrm>
              <a:off x="3326528" y="4823012"/>
              <a:ext cx="928459" cy="25391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u="none" dirty="0">
                  <a:solidFill>
                    <a:schemeClr val="tx1"/>
                  </a:solidFill>
                </a:rPr>
                <a:t>SND detector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585107-1451-491C-C3DA-ABF25D896A67}"/>
                </a:ext>
              </a:extLst>
            </p:cNvPr>
            <p:cNvSpPr txBox="1"/>
            <p:nvPr/>
          </p:nvSpPr>
          <p:spPr>
            <a:xfrm>
              <a:off x="5085567" y="4795829"/>
              <a:ext cx="2979900" cy="25391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u="none" dirty="0">
                  <a:solidFill>
                    <a:schemeClr val="tx1"/>
                  </a:solidFill>
                </a:rPr>
                <a:t>Hidden Sector Decay Spectrometer (HSDS)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06771F-4F3E-AEF6-73A0-99E732FED1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4149" y="2971112"/>
              <a:ext cx="1687760" cy="1134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50D0DD-748E-5773-582F-8D0023474B51}"/>
                </a:ext>
              </a:extLst>
            </p:cNvPr>
            <p:cNvSpPr txBox="1"/>
            <p:nvPr/>
          </p:nvSpPr>
          <p:spPr>
            <a:xfrm>
              <a:off x="859011" y="2551936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Instrumented</a:t>
              </a:r>
              <a:r>
                <a:rPr lang="en-US" sz="1000" b="1" u="none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US" sz="1000" b="1" dirty="0"/>
                <a:t>Neutrino target </a:t>
              </a:r>
              <a:endParaRPr lang="en-US" sz="1000" b="1" u="none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B9612A-B302-6E31-E41A-1B4E394E8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3089" y="2281700"/>
              <a:ext cx="1432638" cy="18311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D889E5-F337-E010-E66F-DFEAA8E533FD}"/>
                </a:ext>
              </a:extLst>
            </p:cNvPr>
            <p:cNvSpPr txBox="1"/>
            <p:nvPr/>
          </p:nvSpPr>
          <p:spPr>
            <a:xfrm>
              <a:off x="1316576" y="2081644"/>
              <a:ext cx="1035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>
                  <a:solidFill>
                    <a:schemeClr val="tx1"/>
                  </a:solidFill>
                </a:rPr>
                <a:t>Target tracker</a:t>
              </a:r>
            </a:p>
            <a:p>
              <a:r>
                <a:rPr lang="en-US" sz="1000" b="1" u="none" dirty="0">
                  <a:solidFill>
                    <a:srgbClr val="000000"/>
                  </a:solidFill>
                </a:rPr>
                <a:t>(</a:t>
              </a:r>
              <a:r>
                <a:rPr lang="en-US" sz="1000" b="1" u="none" dirty="0" err="1">
                  <a:solidFill>
                    <a:srgbClr val="000000"/>
                  </a:solidFill>
                </a:rPr>
                <a:t>SciFi</a:t>
              </a:r>
              <a:r>
                <a:rPr lang="en-US" sz="1000" b="1" u="none" dirty="0">
                  <a:solidFill>
                    <a:srgbClr val="000000"/>
                  </a:solidFill>
                </a:rPr>
                <a:t>)</a:t>
              </a:r>
              <a:endParaRPr lang="en-US" sz="1000" u="none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5F1EED-978D-5914-F846-1C726CEF0C25}"/>
                </a:ext>
              </a:extLst>
            </p:cNvPr>
            <p:cNvSpPr txBox="1"/>
            <p:nvPr/>
          </p:nvSpPr>
          <p:spPr>
            <a:xfrm>
              <a:off x="2598031" y="1965284"/>
              <a:ext cx="843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 err="1">
                  <a:solidFill>
                    <a:schemeClr val="tx1"/>
                  </a:solidFill>
                </a:rPr>
                <a:t>Magnetised</a:t>
              </a:r>
              <a:r>
                <a:rPr lang="en-US" sz="1000" b="1" u="none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US" sz="1000" b="1" u="none" dirty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en-US" sz="1000" b="1" u="none" dirty="0">
                  <a:solidFill>
                    <a:schemeClr val="tx1"/>
                  </a:solidFill>
                </a:rPr>
                <a:t>-system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389728B-A599-EAE9-17BF-8285242590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63005" y="2415986"/>
              <a:ext cx="670468" cy="1679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692BF0-7069-7504-D5F5-5EB89C88E6B0}"/>
                </a:ext>
              </a:extLst>
            </p:cNvPr>
            <p:cNvSpPr txBox="1"/>
            <p:nvPr/>
          </p:nvSpPr>
          <p:spPr>
            <a:xfrm>
              <a:off x="4253512" y="2358367"/>
              <a:ext cx="9332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>
                  <a:solidFill>
                    <a:schemeClr val="tx1"/>
                  </a:solidFill>
                </a:rPr>
                <a:t>Decay volume</a:t>
              </a:r>
              <a:endParaRPr lang="en-US" sz="1000" b="1" u="none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39AA61-E55F-C7AB-AF1C-274FAA40509A}"/>
                </a:ext>
              </a:extLst>
            </p:cNvPr>
            <p:cNvCxnSpPr/>
            <p:nvPr/>
          </p:nvCxnSpPr>
          <p:spPr>
            <a:xfrm flipH="1" flipV="1">
              <a:off x="4730629" y="2642204"/>
              <a:ext cx="1051559" cy="1501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8EB051-211A-A0CA-B8E9-5A3C80A8B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876" y="1796245"/>
              <a:ext cx="303880" cy="2243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545976-551B-9873-AA52-5FD9E3C0CCF5}"/>
                </a:ext>
              </a:extLst>
            </p:cNvPr>
            <p:cNvSpPr txBox="1"/>
            <p:nvPr/>
          </p:nvSpPr>
          <p:spPr>
            <a:xfrm>
              <a:off x="3444876" y="1470846"/>
              <a:ext cx="2018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>
                  <a:solidFill>
                    <a:schemeClr val="tx1"/>
                  </a:solidFill>
                </a:rPr>
                <a:t>Upstream Background Tagger</a:t>
              </a:r>
            </a:p>
            <a:p>
              <a:r>
                <a:rPr lang="en-US" sz="1000" b="1" u="none" dirty="0">
                  <a:solidFill>
                    <a:schemeClr val="tx1"/>
                  </a:solidFill>
                </a:rPr>
                <a:t>(MRPC)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D01235-2D9A-DAA0-F0C5-9F45EA4E624C}"/>
                </a:ext>
              </a:extLst>
            </p:cNvPr>
            <p:cNvSpPr txBox="1"/>
            <p:nvPr/>
          </p:nvSpPr>
          <p:spPr>
            <a:xfrm>
              <a:off x="4925512" y="1690235"/>
              <a:ext cx="2198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>
                  <a:solidFill>
                    <a:schemeClr val="tx1"/>
                  </a:solidFill>
                </a:rPr>
                <a:t>Surrounding Background Tagger</a:t>
              </a:r>
            </a:p>
            <a:p>
              <a:r>
                <a:rPr lang="en-US" sz="1000" b="1" u="none" dirty="0">
                  <a:solidFill>
                    <a:schemeClr val="tx1"/>
                  </a:solidFill>
                </a:rPr>
                <a:t>(</a:t>
              </a:r>
              <a:r>
                <a:rPr lang="en-US" sz="1000" b="1" u="none" dirty="0" err="1">
                  <a:solidFill>
                    <a:schemeClr val="tx1"/>
                  </a:solidFill>
                </a:rPr>
                <a:t>LiqSci</a:t>
              </a:r>
              <a:r>
                <a:rPr lang="en-US" sz="1000" b="1" u="none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2C0FCB-84AF-9F6F-51D1-405AF4071E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47568" y="1978358"/>
              <a:ext cx="452780" cy="19440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809C5F-B5A4-ED08-B2BA-59C9BD939AA0}"/>
                </a:ext>
              </a:extLst>
            </p:cNvPr>
            <p:cNvSpPr txBox="1"/>
            <p:nvPr/>
          </p:nvSpPr>
          <p:spPr>
            <a:xfrm>
              <a:off x="6806903" y="2049332"/>
              <a:ext cx="9781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>
                  <a:solidFill>
                    <a:schemeClr val="tx1"/>
                  </a:solidFill>
                </a:rPr>
                <a:t>HSDS Tracker</a:t>
              </a:r>
            </a:p>
            <a:p>
              <a:r>
                <a:rPr lang="en-US" sz="1000" b="1" u="none" dirty="0">
                  <a:solidFill>
                    <a:schemeClr val="tx1"/>
                  </a:solidFill>
                </a:rPr>
                <a:t>(Straw tracker)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72A861-0AD6-3D28-BB86-9684D828FC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46474" y="2449442"/>
              <a:ext cx="1223186" cy="15144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22D384-7F0A-4910-3798-702EA6B68232}"/>
                </a:ext>
              </a:extLst>
            </p:cNvPr>
            <p:cNvCxnSpPr/>
            <p:nvPr/>
          </p:nvCxnSpPr>
          <p:spPr>
            <a:xfrm flipH="1" flipV="1">
              <a:off x="7346474" y="2449442"/>
              <a:ext cx="1819000" cy="15415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8660412-9711-7ADA-E10A-6B3FA4CEA766}"/>
                </a:ext>
              </a:extLst>
            </p:cNvPr>
            <p:cNvSpPr txBox="1"/>
            <p:nvPr/>
          </p:nvSpPr>
          <p:spPr>
            <a:xfrm>
              <a:off x="7278858" y="1666813"/>
              <a:ext cx="1144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>
                  <a:solidFill>
                    <a:schemeClr val="tx1"/>
                  </a:solidFill>
                </a:rPr>
                <a:t>Timing detector</a:t>
              </a:r>
            </a:p>
            <a:p>
              <a:r>
                <a:rPr lang="en-US" sz="1000" b="1" u="none" dirty="0">
                  <a:solidFill>
                    <a:schemeClr val="tx1"/>
                  </a:solidFill>
                </a:rPr>
                <a:t>(</a:t>
              </a:r>
              <a:r>
                <a:rPr lang="en-US" sz="1000" b="1" u="none" dirty="0" err="1">
                  <a:solidFill>
                    <a:schemeClr val="tx1"/>
                  </a:solidFill>
                </a:rPr>
                <a:t>SciBar</a:t>
              </a:r>
              <a:r>
                <a:rPr lang="en-US" sz="1000" b="1" u="none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D99EDE2-2CAA-4FB5-BD30-1B1569D112E2}"/>
                </a:ext>
              </a:extLst>
            </p:cNvPr>
            <p:cNvCxnSpPr/>
            <p:nvPr/>
          </p:nvCxnSpPr>
          <p:spPr>
            <a:xfrm flipH="1" flipV="1">
              <a:off x="8030089" y="2002126"/>
              <a:ext cx="1331043" cy="18418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A7AD64-36F7-B2EF-AB78-F02A46A4752D}"/>
                </a:ext>
              </a:extLst>
            </p:cNvPr>
            <p:cNvSpPr txBox="1"/>
            <p:nvPr/>
          </p:nvSpPr>
          <p:spPr>
            <a:xfrm>
              <a:off x="8442848" y="1825929"/>
              <a:ext cx="125867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u="none" dirty="0">
                  <a:solidFill>
                    <a:schemeClr val="tx1"/>
                  </a:solidFill>
                </a:rPr>
                <a:t>PID - ECAL/HCAL</a:t>
              </a:r>
            </a:p>
            <a:p>
              <a:r>
                <a:rPr lang="en-US" sz="1000" b="1" u="none" dirty="0">
                  <a:solidFill>
                    <a:schemeClr val="tx1"/>
                  </a:solidFill>
                </a:rPr>
                <a:t>(</a:t>
              </a:r>
              <a:r>
                <a:rPr lang="en-US" sz="1000" b="1" u="none" dirty="0" err="1">
                  <a:solidFill>
                    <a:schemeClr val="tx1"/>
                  </a:solidFill>
                </a:rPr>
                <a:t>SciBar</a:t>
              </a:r>
              <a:r>
                <a:rPr lang="en-US" sz="1000" b="1" u="none" dirty="0">
                  <a:solidFill>
                    <a:schemeClr val="tx1"/>
                  </a:solidFill>
                </a:rPr>
                <a:t>/</a:t>
              </a:r>
              <a:r>
                <a:rPr lang="en-US" sz="1000" b="1" u="none" dirty="0">
                  <a:solidFill>
                    <a:schemeClr val="tx1"/>
                  </a:solidFill>
                  <a:latin typeface="Symbol" panose="05050102010706020507" pitchFamily="18" charset="2"/>
                </a:rPr>
                <a:t>m-</a:t>
              </a:r>
              <a:r>
                <a:rPr lang="en-US" sz="1000" b="1" u="none" dirty="0" err="1">
                  <a:solidFill>
                    <a:schemeClr val="tx1"/>
                  </a:solidFill>
                </a:rPr>
                <a:t>megas</a:t>
              </a:r>
              <a:r>
                <a:rPr lang="en-US" sz="1000" b="1" u="none" dirty="0">
                  <a:solidFill>
                    <a:schemeClr val="tx1"/>
                  </a:solidFill>
                </a:rPr>
                <a:t>)</a:t>
              </a:r>
            </a:p>
            <a:p>
              <a:pPr marL="171450" indent="-171450">
                <a:buFontTx/>
                <a:buChar char="-"/>
              </a:pPr>
              <a:endParaRPr lang="en-US" sz="1000" u="none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A3CBDC-8CA5-AE69-9B6F-5747FCE7DE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6360" y="2255706"/>
              <a:ext cx="446336" cy="1577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1A7947-4261-4491-9D68-AFF218B4B04B}"/>
                </a:ext>
              </a:extLst>
            </p:cNvPr>
            <p:cNvSpPr txBox="1"/>
            <p:nvPr/>
          </p:nvSpPr>
          <p:spPr>
            <a:xfrm>
              <a:off x="8417613" y="4960190"/>
              <a:ext cx="19623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>
                  <a:solidFill>
                    <a:schemeClr val="tx1"/>
                  </a:solidFill>
                </a:rPr>
                <a:t>Spectrometer magnet (SC)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0D4F8B-0369-F696-BA1B-747DFCB85243}"/>
                </a:ext>
              </a:extLst>
            </p:cNvPr>
            <p:cNvCxnSpPr/>
            <p:nvPr/>
          </p:nvCxnSpPr>
          <p:spPr>
            <a:xfrm flipH="1" flipV="1">
              <a:off x="8924519" y="4476043"/>
              <a:ext cx="284521" cy="472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60A5BF-83EB-4248-3AD0-4C1102B69C2B}"/>
                </a:ext>
              </a:extLst>
            </p:cNvPr>
            <p:cNvSpPr txBox="1"/>
            <p:nvPr/>
          </p:nvSpPr>
          <p:spPr>
            <a:xfrm rot="16200000">
              <a:off x="8577191" y="3968219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u="none" dirty="0">
                  <a:solidFill>
                    <a:schemeClr val="tx1"/>
                  </a:solidFill>
                </a:rPr>
                <a:t>4x6 m</a:t>
              </a:r>
              <a:r>
                <a:rPr lang="en-US" sz="1050" b="1" u="none" baseline="30000" dirty="0">
                  <a:solidFill>
                    <a:schemeClr val="tx1"/>
                  </a:solidFill>
                </a:rPr>
                <a:t>2</a:t>
              </a:r>
              <a:r>
                <a:rPr lang="en-US" sz="1050" b="1" u="none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9176C1C-14ED-6902-1390-84A2AE313D22}"/>
              </a:ext>
            </a:extLst>
          </p:cNvPr>
          <p:cNvSpPr txBox="1"/>
          <p:nvPr/>
        </p:nvSpPr>
        <p:spPr>
          <a:xfrm>
            <a:off x="4454126" y="5198418"/>
            <a:ext cx="64784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Designed for “zero background” in decay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Muon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Decay volume under low air pressure (or 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Background veto taggers (SBT &amp; UBT)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Momentum and decay vertex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Impact parameter at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Time coincidence </a:t>
            </a:r>
          </a:p>
        </p:txBody>
      </p:sp>
    </p:spTree>
    <p:extLst>
      <p:ext uri="{BB962C8B-B14F-4D97-AF65-F5344CB8AC3E}">
        <p14:creationId xmlns:p14="http://schemas.microsoft.com/office/powerpoint/2010/main" val="1258222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811C-3884-6A43-9529-0205076E2D16}" type="slidenum">
              <a:rPr lang="en-GB" smtClean="0"/>
              <a:t>24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E5A7F5-AA7F-9679-C73F-48F55BC8E7A1}"/>
              </a:ext>
            </a:extLst>
          </p:cNvPr>
          <p:cNvSpPr txBox="1">
            <a:spLocks/>
          </p:cNvSpPr>
          <p:nvPr/>
        </p:nvSpPr>
        <p:spPr>
          <a:xfrm>
            <a:off x="3314716" y="37659"/>
            <a:ext cx="4029066" cy="3825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SND detector optimization</a:t>
            </a:r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9609" y="670612"/>
            <a:ext cx="3876597" cy="3405792"/>
            <a:chOff x="7971905" y="166408"/>
            <a:chExt cx="3912521" cy="34846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9"/>
            <a:stretch/>
          </p:blipFill>
          <p:spPr>
            <a:xfrm>
              <a:off x="7971905" y="372232"/>
              <a:ext cx="3912521" cy="21906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8116" y="2259120"/>
              <a:ext cx="2964871" cy="13919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827780" y="514739"/>
              <a:ext cx="1850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none" dirty="0">
                  <a:solidFill>
                    <a:schemeClr val="tx1"/>
                  </a:solidFill>
                </a:rPr>
                <a:t>Muon spectrometer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39638" y="2086296"/>
              <a:ext cx="574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 dirty="0">
                  <a:solidFill>
                    <a:schemeClr val="tx1"/>
                  </a:solidFill>
                </a:rPr>
                <a:t>UBT</a:t>
              </a:r>
              <a:endParaRPr lang="en-GB" b="1" u="none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66863" y="166408"/>
              <a:ext cx="2911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dirty="0">
                  <a:solidFill>
                    <a:schemeClr val="tx1"/>
                  </a:solidFill>
                  <a:latin typeface="Symbol" panose="05050102010706020507" pitchFamily="18" charset="2"/>
                </a:rPr>
                <a:t>n/</a:t>
              </a:r>
              <a:r>
                <a:rPr lang="en-US" b="1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LDM</a:t>
              </a:r>
              <a:r>
                <a:rPr lang="en-US" b="1" u="none" dirty="0">
                  <a:solidFill>
                    <a:schemeClr val="tx1"/>
                  </a:solidFill>
                </a:rPr>
                <a:t> target system</a:t>
              </a:r>
            </a:p>
            <a:p>
              <a:r>
                <a:rPr lang="en-US" sz="1600" b="1" u="none" dirty="0">
                  <a:solidFill>
                    <a:schemeClr val="tx1"/>
                  </a:solidFill>
                </a:rPr>
                <a:t>ECC + </a:t>
              </a:r>
              <a:r>
                <a:rPr lang="en-US" sz="1600" b="1" u="none" dirty="0" err="1">
                  <a:solidFill>
                    <a:schemeClr val="tx1"/>
                  </a:solidFill>
                </a:rPr>
                <a:t>SciFi</a:t>
              </a:r>
              <a:endParaRPr lang="en-US" sz="1600" b="1" u="none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05950" y="1066800"/>
              <a:ext cx="495992" cy="266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13273" y="2031076"/>
              <a:ext cx="914400" cy="266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81595" y="1340921"/>
              <a:ext cx="870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none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b="1" u="none">
                  <a:solidFill>
                    <a:schemeClr val="tx1"/>
                  </a:solidFill>
                </a:rPr>
                <a:t>-shield</a:t>
              </a:r>
              <a:endParaRPr lang="en-GB" sz="1600" b="1" u="none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43132" y="1235626"/>
              <a:ext cx="1201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none" dirty="0">
                  <a:solidFill>
                    <a:schemeClr val="bg1"/>
                  </a:solidFill>
                  <a:latin typeface="+mn-lt"/>
                </a:rPr>
                <a:t>HSDS decay volume</a:t>
              </a:r>
              <a:endParaRPr lang="en-GB" sz="1600" b="1" u="none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9119062" y="698269"/>
              <a:ext cx="58190" cy="6483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9900458" y="731520"/>
              <a:ext cx="432262" cy="5735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497283" y="1925583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>
                  <a:solidFill>
                    <a:schemeClr val="tx1"/>
                  </a:solidFill>
                  <a:latin typeface="+mn-lt"/>
                </a:rPr>
                <a:t>6m</a:t>
              </a:r>
              <a:endParaRPr lang="en-GB" b="1" u="none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1305" y="4123105"/>
            <a:ext cx="2289657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600" b="1" u="none">
                <a:solidFill>
                  <a:srgbClr val="365C9E"/>
                </a:solidFill>
              </a:rPr>
              <a:t>3.1 t W / 145 m</a:t>
            </a:r>
            <a:r>
              <a:rPr lang="en-US" sz="1600" b="1" u="none" baseline="30000">
                <a:solidFill>
                  <a:srgbClr val="365C9E"/>
                </a:solidFill>
              </a:rPr>
              <a:t>2</a:t>
            </a:r>
            <a:r>
              <a:rPr lang="en-US" sz="1600" b="1" u="none">
                <a:solidFill>
                  <a:srgbClr val="365C9E"/>
                </a:solidFill>
              </a:rPr>
              <a:t> emulsion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621953" y="2504878"/>
            <a:ext cx="2736112" cy="153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684848" y="1866192"/>
            <a:ext cx="252312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Replace emulsion films</a:t>
            </a:r>
          </a:p>
          <a:p>
            <a:pPr algn="ctr"/>
            <a:r>
              <a:rPr lang="en-GB" dirty="0"/>
              <a:t>with electronic detectors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B630864-CE3C-3430-6EEA-31841BD48C84}"/>
              </a:ext>
            </a:extLst>
          </p:cNvPr>
          <p:cNvSpPr txBox="1">
            <a:spLocks/>
          </p:cNvSpPr>
          <p:nvPr/>
        </p:nvSpPr>
        <p:spPr bwMode="auto">
          <a:xfrm>
            <a:off x="12469" y="4583641"/>
            <a:ext cx="5645381" cy="142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itchFamily="18" charset="2"/>
              <a:buChar char="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charset="2"/>
              <a:buChar char="ü"/>
            </a:pPr>
            <a:r>
              <a:rPr lang="en-GB" i="1" u="none" dirty="0">
                <a:latin typeface="Arial" charset="0"/>
                <a:ea typeface="Arial" charset="0"/>
                <a:cs typeface="Arial" charset="0"/>
              </a:rPr>
              <a:t>LDM/neutrino W-target instrumented with layers</a:t>
            </a:r>
          </a:p>
          <a:p>
            <a:pPr marL="0" indent="0">
              <a:buNone/>
            </a:pPr>
            <a:r>
              <a:rPr lang="en-GB" i="1" dirty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GB" i="1" u="none" dirty="0">
                <a:latin typeface="Arial" charset="0"/>
                <a:ea typeface="Arial" charset="0"/>
                <a:cs typeface="Arial" charset="0"/>
              </a:rPr>
              <a:t> of emulsion films (topological analysis only)</a:t>
            </a:r>
            <a:endParaRPr lang="en-GB" i="1" u="none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>
              <a:spcBef>
                <a:spcPts val="1200"/>
              </a:spcBef>
              <a:buFont typeface="Wingdings" charset="2"/>
              <a:buChar char="ü"/>
            </a:pPr>
            <a:r>
              <a:rPr lang="en-GB" i="1" u="none" dirty="0">
                <a:latin typeface="Arial" charset="0"/>
                <a:ea typeface="Arial" charset="0"/>
                <a:cs typeface="Arial" charset="0"/>
                <a:sym typeface="Wingdings"/>
              </a:rPr>
              <a:t>SND muon spectrometer measures muon charge and momentum (10% accuracy in 1T field)</a:t>
            </a:r>
            <a:endParaRPr lang="en-GB" i="1" dirty="0"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7166" y="4803429"/>
            <a:ext cx="5814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latin typeface="Arial" charset="0"/>
                <a:ea typeface="Arial" charset="0"/>
                <a:cs typeface="Arial" charset="0"/>
              </a:rPr>
              <a:t>Finely segmented tracking calorimeter with magnetised</a:t>
            </a:r>
          </a:p>
          <a:p>
            <a:r>
              <a:rPr lang="en-GB" i="1" dirty="0">
                <a:latin typeface="Arial" charset="0"/>
                <a:ea typeface="Arial" charset="0"/>
                <a:cs typeface="Arial" charset="0"/>
              </a:rPr>
              <a:t>absorber (missing P</a:t>
            </a:r>
            <a:r>
              <a:rPr lang="en-GB" i="1" baseline="-250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GB" i="1" dirty="0">
                <a:latin typeface="Arial" charset="0"/>
                <a:ea typeface="Arial" charset="0"/>
                <a:cs typeface="Arial" charset="0"/>
              </a:rPr>
              <a:t> analysis + Impact parameter (?)),</a:t>
            </a:r>
          </a:p>
          <a:p>
            <a:r>
              <a:rPr lang="en-GB" i="1" dirty="0">
                <a:latin typeface="Arial" charset="0"/>
                <a:ea typeface="Arial" charset="0"/>
                <a:cs typeface="Arial" charset="0"/>
              </a:rPr>
              <a:t>integrated to the muon shield</a:t>
            </a:r>
          </a:p>
          <a:p>
            <a:pPr marL="285750" indent="-285750">
              <a:buFont typeface="Wingdings" charset="2"/>
              <a:buChar char="ü"/>
            </a:pPr>
            <a:endParaRPr lang="en-GB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29695" y="4314833"/>
            <a:ext cx="27793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Parameters to be optimised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72625" y="995019"/>
            <a:ext cx="1447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Magnetised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HCAL/Tracker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3679" y="3228973"/>
            <a:ext cx="1153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W/Si vertex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detector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086" y="171456"/>
            <a:ext cx="3941557" cy="39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FBB3-E019-C1DC-0B18-4173BCDC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Status of the facility/experiment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037BA-CCFA-ECE7-16DA-4D71303C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80269-BFE9-C6D5-D79E-79ED997FE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349" y="4396318"/>
            <a:ext cx="1653742" cy="219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10968-4275-6571-4511-21F367400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17" y="3586295"/>
            <a:ext cx="1268083" cy="182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ERN Yellow Report Front Cover">
            <a:extLst>
              <a:ext uri="{FF2B5EF4-FFF2-40B4-BE49-F238E27FC236}">
                <a16:creationId xmlns:a16="http://schemas.microsoft.com/office/drawing/2014/main" id="{FB937EDA-9194-DDFE-D118-5636A952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778" y="2713150"/>
            <a:ext cx="1232675" cy="174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28D01-401E-A1C6-4F9B-AE3075EA59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33" t="4674" r="10507" b="7190"/>
          <a:stretch/>
        </p:blipFill>
        <p:spPr>
          <a:xfrm>
            <a:off x="10786266" y="1806028"/>
            <a:ext cx="1026702" cy="161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ECA61-3B72-4474-4C0E-1F098ADEB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865" y="1136980"/>
            <a:ext cx="1149881" cy="16281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522B4-902D-8A21-CF15-841E4DD2E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1618" y="738275"/>
            <a:ext cx="1161351" cy="16297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7514F-A90A-A7B6-ABA0-87C66E385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510881" y="1101742"/>
            <a:ext cx="1149840" cy="16297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51F2A-2EE8-C20E-975B-724F188FF1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6364" y="1802315"/>
            <a:ext cx="1150541" cy="16266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39A95E-0379-BFDB-60DD-BDF324AB7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576" y="2731530"/>
            <a:ext cx="1151036" cy="16266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F5C8A6-2E60-B720-1CCC-309185A69B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2647" y="3586294"/>
            <a:ext cx="1149840" cy="16266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8961C-338B-960C-0BE0-086490DDAC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0275" y="4043254"/>
            <a:ext cx="1150335" cy="16266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4AB91AE-76D9-E9A7-F3C3-1CA3D8E7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975" y="4527378"/>
            <a:ext cx="1146178" cy="162668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E80D739-613D-85E5-576F-3A6FEEC3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44" y="5138780"/>
            <a:ext cx="1165662" cy="162668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ECBA38-59F9-D2B5-A055-0019778CF4A5}"/>
              </a:ext>
            </a:extLst>
          </p:cNvPr>
          <p:cNvSpPr txBox="1"/>
          <p:nvPr/>
        </p:nvSpPr>
        <p:spPr>
          <a:xfrm>
            <a:off x="8731975" y="2582500"/>
            <a:ext cx="33044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BDF/SHIP reports/publications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17 reports submitted to SPSC and ESPPSU2020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26 on the facility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37 on the detector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11 on physics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20 on theory developments dedicated to </a:t>
            </a:r>
            <a:r>
              <a:rPr lang="en-US" sz="1400" b="1" dirty="0" err="1"/>
              <a:t>SHiP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20 PhD theses and counting…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B5ECD-568B-84C4-5135-0F775A8DE7CB}"/>
              </a:ext>
            </a:extLst>
          </p:cNvPr>
          <p:cNvSpPr txBox="1"/>
          <p:nvPr/>
        </p:nvSpPr>
        <p:spPr>
          <a:xfrm>
            <a:off x="1483177" y="6260732"/>
            <a:ext cx="9816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Proposal, BDF/</a:t>
            </a:r>
            <a:r>
              <a:rPr lang="en-US" sz="1600" dirty="0" err="1"/>
              <a:t>SHiP</a:t>
            </a:r>
            <a:r>
              <a:rPr lang="en-US" sz="1600" dirty="0"/>
              <a:t> at the ECN3 high-intensity beam facility, </a:t>
            </a:r>
            <a:r>
              <a:rPr lang="en-US" sz="1600" dirty="0">
                <a:solidFill>
                  <a:srgbClr val="7030A0"/>
                </a:solidFill>
              </a:rPr>
              <a:t>CERN-SPSC-2023-033</a:t>
            </a:r>
          </a:p>
          <a:p>
            <a:r>
              <a:rPr lang="en-US" sz="1600" dirty="0"/>
              <a:t>Letter of Intent, BDF/</a:t>
            </a:r>
            <a:r>
              <a:rPr lang="en-US" sz="1600" dirty="0" err="1"/>
              <a:t>SHiP</a:t>
            </a:r>
            <a:r>
              <a:rPr lang="en-US" sz="1600" dirty="0"/>
              <a:t> at the ECN3 high-intensity beam facility, </a:t>
            </a:r>
            <a:r>
              <a:rPr lang="en-US" sz="1600" dirty="0">
                <a:solidFill>
                  <a:srgbClr val="7030A0"/>
                </a:solidFill>
              </a:rPr>
              <a:t>CERN-SPSC-2022-032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B90D-3250-EF6C-BD61-2427F809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11859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CERN approved the experiment in Mar 2024</a:t>
            </a:r>
          </a:p>
          <a:p>
            <a:pPr lvl="1"/>
            <a:r>
              <a:rPr lang="en-US" dirty="0"/>
              <a:t>Committed 69MCHF to construction of beam-dump facility (BDF) for which </a:t>
            </a:r>
            <a:r>
              <a:rPr lang="en-US" dirty="0" err="1"/>
              <a:t>SHiP</a:t>
            </a:r>
            <a:r>
              <a:rPr lang="en-US" dirty="0"/>
              <a:t> is the sole user</a:t>
            </a:r>
          </a:p>
          <a:p>
            <a:pPr lvl="1"/>
            <a:r>
              <a:rPr lang="en-US" dirty="0"/>
              <a:t>Aim to take first commissioning data 2031 </a:t>
            </a:r>
          </a:p>
          <a:p>
            <a:pPr lvl="1"/>
            <a:endParaRPr lang="en-US" dirty="0"/>
          </a:p>
          <a:p>
            <a:r>
              <a:rPr lang="en-US" dirty="0"/>
              <a:t>Collaboration currently involves 38 institutes from 15 countries</a:t>
            </a:r>
          </a:p>
          <a:p>
            <a:endParaRPr lang="en-US" dirty="0"/>
          </a:p>
          <a:p>
            <a:r>
              <a:rPr lang="en-US" dirty="0"/>
              <a:t>UK collaboration currently comprises        </a:t>
            </a:r>
            <a:r>
              <a:rPr lang="en-US" sz="2400" dirty="0">
                <a:solidFill>
                  <a:schemeClr val="accent1"/>
                </a:solidFill>
              </a:rPr>
              <a:t>Bristol, Cambridge, Imperial, RAL-TD, Liverpool, UCL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Interested in developing large conventional magnets required for major subsystem (…) – opportunity for UK industrial return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3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FBB3-E019-C1DC-0B18-4173BCDC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Status of </a:t>
            </a:r>
            <a:r>
              <a:rPr lang="en-GB">
                <a:latin typeface="Arial" charset="0"/>
                <a:ea typeface="ＭＳ Ｐゴシック" charset="0"/>
              </a:rPr>
              <a:t>the facility/experiment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B90D-3250-EF6C-BD61-2427F809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37833" cy="4351338"/>
          </a:xfrm>
        </p:spPr>
        <p:txBody>
          <a:bodyPr>
            <a:normAutofit/>
          </a:bodyPr>
          <a:lstStyle/>
          <a:p>
            <a:r>
              <a:rPr lang="en-US" dirty="0"/>
              <a:t>UK physicists proposed experiment in 2013(!)</a:t>
            </a:r>
          </a:p>
          <a:p>
            <a:endParaRPr lang="en-US" dirty="0"/>
          </a:p>
          <a:p>
            <a:r>
              <a:rPr lang="en-US" dirty="0"/>
              <a:t>UK spokesperson since collaboration’s inception</a:t>
            </a:r>
          </a:p>
          <a:p>
            <a:endParaRPr lang="en-US" dirty="0"/>
          </a:p>
          <a:p>
            <a:r>
              <a:rPr lang="en-US" dirty="0"/>
              <a:t>In addition, UK currently has chair of the collaboration board and one of group conveners for major detector system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A5A441-ACE2-EF00-99AC-49491C84A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98" y="576197"/>
            <a:ext cx="4389693" cy="62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4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F24E-9F48-256E-0BA6-27E74535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A hidden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9EE81-0199-B628-C442-3171ED99F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Autofit/>
          </a:bodyPr>
          <a:lstStyle/>
          <a:p>
            <a:r>
              <a:rPr lang="en-US" dirty="0"/>
              <a:t>New hidden-sector particles not charged under any of the SM fields</a:t>
            </a:r>
          </a:p>
          <a:p>
            <a:endParaRPr lang="en-US" dirty="0"/>
          </a:p>
          <a:p>
            <a:r>
              <a:rPr lang="en-US" dirty="0"/>
              <a:t>Only interactions with the dark sector mediated by so-called portal particles</a:t>
            </a:r>
          </a:p>
          <a:p>
            <a:pPr lvl="1"/>
            <a:r>
              <a:rPr lang="en-US" dirty="0"/>
              <a:t>Depending on spin, portal particles can mix with their SM equivalents - vector, scalar, axial, neutrino portals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4BABC-F72D-AB03-89E1-36346724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91FE1A-8741-AC65-7040-09142D9C7894}"/>
              </a:ext>
            </a:extLst>
          </p:cNvPr>
          <p:cNvSpPr txBox="1"/>
          <p:nvPr/>
        </p:nvSpPr>
        <p:spPr>
          <a:xfrm>
            <a:off x="7126895" y="1716979"/>
            <a:ext cx="3711545" cy="1261884"/>
          </a:xfrm>
          <a:prstGeom prst="rect">
            <a:avLst/>
          </a:prstGeom>
          <a:solidFill>
            <a:schemeClr val="bg2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b="1" i="1" dirty="0">
                <a:latin typeface="Arial"/>
                <a:cs typeface="Arial"/>
              </a:rPr>
              <a:t>Hidden Sector</a:t>
            </a:r>
          </a:p>
          <a:p>
            <a:r>
              <a:rPr lang="en-US" sz="1600" i="1" dirty="0">
                <a:latin typeface="Arial"/>
                <a:cs typeface="Arial"/>
              </a:rPr>
              <a:t>Naturally accommodates Dark Matter </a:t>
            </a:r>
            <a:r>
              <a:rPr lang="en-US" i="1" dirty="0">
                <a:latin typeface="Arial"/>
                <a:cs typeface="Arial"/>
              </a:rPr>
              <a:t> </a:t>
            </a:r>
          </a:p>
          <a:p>
            <a:r>
              <a:rPr lang="en-US" sz="1600" i="1" dirty="0">
                <a:latin typeface="Arial"/>
                <a:cs typeface="Arial"/>
              </a:rPr>
              <a:t>(may have rich structure)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03264-776C-F815-C07F-AAFDCFE3D983}"/>
              </a:ext>
            </a:extLst>
          </p:cNvPr>
          <p:cNvSpPr txBox="1"/>
          <p:nvPr/>
        </p:nvSpPr>
        <p:spPr>
          <a:xfrm>
            <a:off x="1693424" y="1826735"/>
            <a:ext cx="2592288" cy="954107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i="1" dirty="0">
              <a:latin typeface="Arial"/>
              <a:cs typeface="Arial"/>
            </a:endParaRPr>
          </a:p>
          <a:p>
            <a:pPr algn="ctr"/>
            <a:r>
              <a:rPr lang="en-US" sz="2000" b="1" i="1" dirty="0">
                <a:latin typeface="Arial"/>
                <a:cs typeface="Arial"/>
              </a:rPr>
              <a:t>Visible Sector    </a:t>
            </a:r>
          </a:p>
          <a:p>
            <a:pPr algn="ctr"/>
            <a:r>
              <a:rPr lang="en-US" sz="1600" b="1" i="1" dirty="0">
                <a:latin typeface="Arial"/>
                <a:cs typeface="Arial"/>
              </a:rPr>
              <a:t>   </a:t>
            </a:r>
          </a:p>
        </p:txBody>
      </p:sp>
      <p:sp>
        <p:nvSpPr>
          <p:cNvPr id="12" name="Left-Right Arrow 8">
            <a:extLst>
              <a:ext uri="{FF2B5EF4-FFF2-40B4-BE49-F238E27FC236}">
                <a16:creationId xmlns:a16="http://schemas.microsoft.com/office/drawing/2014/main" id="{78CE39DC-38B6-7C77-A92F-300A2587CC6E}"/>
              </a:ext>
            </a:extLst>
          </p:cNvPr>
          <p:cNvSpPr/>
          <p:nvPr/>
        </p:nvSpPr>
        <p:spPr>
          <a:xfrm>
            <a:off x="4789768" y="2134191"/>
            <a:ext cx="1799856" cy="340616"/>
          </a:xfrm>
          <a:prstGeom prst="left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B5E07-F3A1-B4B1-93E5-7C7488FA13F6}"/>
              </a:ext>
            </a:extLst>
          </p:cNvPr>
          <p:cNvSpPr txBox="1"/>
          <p:nvPr/>
        </p:nvSpPr>
        <p:spPr>
          <a:xfrm>
            <a:off x="4333336" y="2474807"/>
            <a:ext cx="27684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</a:rPr>
              <a:t>Mediators or portals to the HS: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vector, scalar, axial, neutrino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F1FAF-55BE-BDB0-60D1-A54C8B01B362}"/>
              </a:ext>
            </a:extLst>
          </p:cNvPr>
          <p:cNvSpPr txBox="1"/>
          <p:nvPr/>
        </p:nvSpPr>
        <p:spPr>
          <a:xfrm>
            <a:off x="4222088" y="1252427"/>
            <a:ext cx="29660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/>
                <a:cs typeface="Arial"/>
              </a:rPr>
              <a:t>L</a:t>
            </a:r>
            <a:r>
              <a:rPr lang="en-US" sz="2000" b="1" i="1" dirty="0"/>
              <a:t> </a:t>
            </a:r>
            <a:r>
              <a:rPr lang="en-US" sz="2000" b="1" i="1" dirty="0">
                <a:latin typeface="Arial"/>
                <a:cs typeface="Arial"/>
              </a:rPr>
              <a:t>= L</a:t>
            </a:r>
            <a:r>
              <a:rPr lang="en-US" sz="2000" b="1" i="1" baseline="-25000" dirty="0">
                <a:latin typeface="Arial"/>
                <a:cs typeface="Arial"/>
              </a:rPr>
              <a:t>SM</a:t>
            </a:r>
            <a:r>
              <a:rPr lang="en-US" sz="2000" b="1" i="1" dirty="0">
                <a:latin typeface="Arial"/>
                <a:cs typeface="Arial"/>
              </a:rPr>
              <a:t> + </a:t>
            </a:r>
            <a:r>
              <a:rPr lang="en-US" sz="2000" b="1" i="1" dirty="0" err="1">
                <a:latin typeface="Arial"/>
                <a:cs typeface="Arial"/>
              </a:rPr>
              <a:t>L</a:t>
            </a:r>
            <a:r>
              <a:rPr lang="en-US" sz="2000" b="1" i="1" baseline="-25000" dirty="0" err="1">
                <a:latin typeface="Arial"/>
                <a:cs typeface="Arial"/>
              </a:rPr>
              <a:t>mediator</a:t>
            </a:r>
            <a:r>
              <a:rPr lang="en-US" sz="2000" b="1" i="1" dirty="0">
                <a:latin typeface="Arial"/>
                <a:cs typeface="Arial"/>
              </a:rPr>
              <a:t> + L</a:t>
            </a:r>
            <a:r>
              <a:rPr lang="en-US" sz="2000" b="1" i="1" baseline="-25000" dirty="0">
                <a:latin typeface="Arial"/>
                <a:cs typeface="Arial"/>
              </a:rPr>
              <a:t>HS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13578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A6B23-D23C-56A4-8148-79EDF697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Example hidden sector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639E-9687-605F-B87F-D3D3F14C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 minimal Standard Model adds three Heavy Neutral Leptons (HNL):  N</a:t>
            </a:r>
            <a:r>
              <a:rPr lang="en-US" baseline="-25000" dirty="0"/>
              <a:t>1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 and N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latin typeface="Arial"/>
                <a:cs typeface="Arial"/>
              </a:rPr>
              <a:t>N</a:t>
            </a:r>
            <a:r>
              <a:rPr lang="en-US" baseline="-25000" dirty="0">
                <a:latin typeface="Arial"/>
                <a:cs typeface="Arial"/>
              </a:rPr>
              <a:t>1</a:t>
            </a:r>
            <a:r>
              <a:rPr lang="en-US" dirty="0">
                <a:latin typeface="Arial"/>
                <a:cs typeface="Arial"/>
              </a:rPr>
              <a:t>   </a:t>
            </a: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 dirty="0">
                <a:latin typeface="Arial"/>
                <a:cs typeface="Arial"/>
              </a:rPr>
              <a:t> Light Dark Matter     				M(N</a:t>
            </a:r>
            <a:r>
              <a:rPr lang="en-US" baseline="-25000" dirty="0">
                <a:latin typeface="Arial"/>
                <a:cs typeface="Arial"/>
              </a:rPr>
              <a:t>1</a:t>
            </a:r>
            <a:r>
              <a:rPr lang="en-US" dirty="0">
                <a:latin typeface="Arial"/>
                <a:cs typeface="Arial"/>
              </a:rPr>
              <a:t>) ~ 1-100keV</a:t>
            </a:r>
          </a:p>
          <a:p>
            <a:pPr lvl="1"/>
            <a:r>
              <a:rPr lang="en-US" dirty="0">
                <a:latin typeface="Arial"/>
                <a:cs typeface="Arial"/>
              </a:rPr>
              <a:t>N</a:t>
            </a:r>
            <a:r>
              <a:rPr lang="en-US" baseline="-25000" dirty="0">
                <a:latin typeface="Arial"/>
                <a:cs typeface="Arial"/>
              </a:rPr>
              <a:t>2,3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 dirty="0">
                <a:latin typeface="Arial"/>
                <a:cs typeface="Arial"/>
              </a:rPr>
              <a:t> Neutrino masses and Baryon </a:t>
            </a:r>
            <a:r>
              <a:rPr lang="en-US" dirty="0" err="1">
                <a:latin typeface="Arial"/>
                <a:cs typeface="Arial"/>
              </a:rPr>
              <a:t>Asymm</a:t>
            </a:r>
            <a:r>
              <a:rPr lang="en-US" dirty="0">
                <a:latin typeface="Arial"/>
                <a:cs typeface="Arial"/>
              </a:rPr>
              <a:t> 	M(N</a:t>
            </a:r>
            <a:r>
              <a:rPr lang="en-US" baseline="-25000" dirty="0">
                <a:latin typeface="Arial"/>
                <a:cs typeface="Arial"/>
              </a:rPr>
              <a:t>2,3</a:t>
            </a:r>
            <a:r>
              <a:rPr lang="en-US" dirty="0">
                <a:latin typeface="Arial"/>
                <a:cs typeface="Arial"/>
              </a:rPr>
              <a:t>) ~ O(GeV)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192FE-FA78-30D0-07FD-5382864B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DACE4-8856-8453-361E-0D3A9A133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" t="22145" r="10842" b="40755"/>
          <a:stretch/>
        </p:blipFill>
        <p:spPr>
          <a:xfrm>
            <a:off x="1814565" y="3658935"/>
            <a:ext cx="8767390" cy="2871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8A7C6-1C4D-EA4E-4948-A3400ADCDA83}"/>
              </a:ext>
            </a:extLst>
          </p:cNvPr>
          <p:cNvSpPr txBox="1"/>
          <p:nvPr/>
        </p:nvSpPr>
        <p:spPr>
          <a:xfrm>
            <a:off x="7229856" y="14568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7030A0"/>
                </a:solidFill>
              </a:rPr>
              <a:t>T.Asaka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M.Shaposhnikov</a:t>
            </a:r>
            <a:r>
              <a:rPr lang="en-US" dirty="0">
                <a:solidFill>
                  <a:srgbClr val="7030A0"/>
                </a:solidFill>
              </a:rPr>
              <a:t> PLB 620 (2005) 17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89425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8814-89DE-BFFE-BEAD-7626B719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Generic hidden sectors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5ACCB-A4F2-3CEB-46C3-E82D1163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Autofit/>
          </a:bodyPr>
          <a:lstStyle/>
          <a:p>
            <a:r>
              <a:rPr lang="en-US" dirty="0"/>
              <a:t>Production and decay rates strongly suppressed </a:t>
            </a:r>
            <a:r>
              <a:rPr lang="en-US" dirty="0" err="1"/>
              <a:t>cf</a:t>
            </a:r>
            <a:r>
              <a:rPr lang="en-US" dirty="0"/>
              <a:t> SM</a:t>
            </a:r>
          </a:p>
          <a:p>
            <a:pPr lvl="1"/>
            <a:r>
              <a:rPr lang="en-US" dirty="0"/>
              <a:t>Branching fractions O(10</a:t>
            </a:r>
            <a:r>
              <a:rPr lang="en-US" baseline="30000" dirty="0"/>
              <a:t>-10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Long-lived objects</a:t>
            </a:r>
          </a:p>
          <a:p>
            <a:pPr lvl="1"/>
            <a:r>
              <a:rPr lang="en-US" dirty="0"/>
              <a:t>Interact very feebly with matter</a:t>
            </a:r>
          </a:p>
          <a:p>
            <a:pPr lvl="1"/>
            <a:r>
              <a:rPr lang="en-US" dirty="0"/>
              <a:t>May decay to various final states, e.g.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Full </a:t>
            </a:r>
            <a:r>
              <a:rPr lang="en-US" dirty="0" err="1"/>
              <a:t>reco</a:t>
            </a:r>
            <a:r>
              <a:rPr lang="en-US" dirty="0"/>
              <a:t> &amp; PID essential to </a:t>
            </a:r>
            <a:r>
              <a:rPr lang="en-US" dirty="0" err="1"/>
              <a:t>minimise</a:t>
            </a:r>
            <a:r>
              <a:rPr lang="en-US" dirty="0"/>
              <a:t> model dependence</a:t>
            </a:r>
          </a:p>
          <a:p>
            <a:r>
              <a:rPr lang="en-US" dirty="0"/>
              <a:t>Experimental challenge is background suppression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31D20-288B-2DF1-94D5-C2DB327E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F33434-38E1-7700-51F2-2EB648A28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2474"/>
              </p:ext>
            </p:extLst>
          </p:nvPr>
        </p:nvGraphicFramePr>
        <p:xfrm>
          <a:off x="1110343" y="3439886"/>
          <a:ext cx="6034204" cy="1412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982"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Portal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Final states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560"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HNL</a:t>
                      </a:r>
                    </a:p>
                    <a:p>
                      <a:r>
                        <a:rPr lang="en-US" sz="1600" b="1" i="1" dirty="0"/>
                        <a:t>Vector, scalar, </a:t>
                      </a:r>
                      <a:r>
                        <a:rPr lang="en-US" sz="1600" b="1" i="1" dirty="0" err="1"/>
                        <a:t>axion</a:t>
                      </a:r>
                      <a:r>
                        <a:rPr lang="en-US" sz="1600" b="1" i="1" baseline="0" dirty="0"/>
                        <a:t> portals</a:t>
                      </a:r>
                    </a:p>
                    <a:p>
                      <a:r>
                        <a:rPr lang="en-US" sz="1600" b="1" i="1" baseline="0" dirty="0"/>
                        <a:t>HNL</a:t>
                      </a:r>
                    </a:p>
                    <a:p>
                      <a:r>
                        <a:rPr lang="en-US" sz="1600" b="1" i="1" baseline="0" dirty="0" err="1"/>
                        <a:t>Axion</a:t>
                      </a:r>
                      <a:r>
                        <a:rPr lang="en-US" sz="1600" b="1" i="1" baseline="0" dirty="0"/>
                        <a:t>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</a:rPr>
                        <a:t>l</a:t>
                      </a:r>
                      <a:r>
                        <a:rPr lang="en-US" sz="1600" b="1" i="0" baseline="30000" dirty="0" err="1"/>
                        <a:t>+</a:t>
                      </a:r>
                      <a:r>
                        <a:rPr lang="en-US" sz="1600" b="1" i="0" baseline="0" dirty="0" err="1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600" b="1" i="0" baseline="30000" dirty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600" b="1" i="0" baseline="0" dirty="0">
                          <a:latin typeface="Symbol" charset="2"/>
                          <a:cs typeface="Symbol" charset="2"/>
                        </a:rPr>
                        <a:t>, </a:t>
                      </a:r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</a:rPr>
                        <a:t>l</a:t>
                      </a:r>
                      <a:r>
                        <a:rPr lang="en-US" sz="1600" b="1" i="0" baseline="30000" dirty="0" err="1"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sz="1600" b="1" i="0" baseline="0" dirty="0" err="1">
                          <a:latin typeface="Arial"/>
                          <a:cs typeface="Arial"/>
                        </a:rPr>
                        <a:t>K</a:t>
                      </a:r>
                      <a:r>
                        <a:rPr lang="en-US" sz="1600" b="1" i="0" baseline="30000" dirty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sz="1600" b="1" i="0" baseline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</a:rPr>
                        <a:t>l</a:t>
                      </a:r>
                      <a:r>
                        <a:rPr lang="en-US" sz="1600" b="1" i="0" baseline="30000" dirty="0" err="1"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sz="1600" b="1" i="0" baseline="0" dirty="0" err="1"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sz="1600" b="1" i="0" baseline="30000" dirty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600" b="1" i="0" baseline="0" dirty="0">
                          <a:latin typeface="Symbol" charset="2"/>
                          <a:cs typeface="Symbol" charset="2"/>
                        </a:rPr>
                        <a:t> </a:t>
                      </a:r>
                      <a:endParaRPr lang="en-US" sz="1600" b="1" i="0" baseline="30000" dirty="0">
                        <a:latin typeface="Symbol" charset="2"/>
                        <a:cs typeface="Symbol" charset="2"/>
                        <a:sym typeface="Wingdings"/>
                      </a:endParaRPr>
                    </a:p>
                    <a:p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  <a:sym typeface="Wingdings"/>
                        </a:rPr>
                        <a:t>l</a:t>
                      </a:r>
                      <a:r>
                        <a:rPr lang="en-US" sz="1600" b="1" i="0" baseline="30000" dirty="0" err="1">
                          <a:latin typeface="Symbol" charset="2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  <a:sym typeface="Wingdings"/>
                        </a:rPr>
                        <a:t>l</a:t>
                      </a:r>
                      <a:r>
                        <a:rPr lang="en-US" sz="1600" b="1" i="0" baseline="30000" dirty="0">
                          <a:latin typeface="Symbol" charset="2"/>
                          <a:cs typeface="Symbol" charset="2"/>
                          <a:sym typeface="Wingdings"/>
                        </a:rPr>
                        <a:t>-</a:t>
                      </a:r>
                    </a:p>
                    <a:p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  <a:sym typeface="Wingdings"/>
                        </a:rPr>
                        <a:t>l</a:t>
                      </a:r>
                      <a:r>
                        <a:rPr lang="en-US" sz="1600" b="1" i="0" baseline="30000" dirty="0" err="1">
                          <a:latin typeface="Symbol" charset="2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lang="en-US" sz="1600" b="1" i="1" baseline="0" dirty="0" err="1">
                          <a:latin typeface="Baskerville SemiBold"/>
                          <a:cs typeface="Baskerville SemiBold"/>
                          <a:sym typeface="Wingdings"/>
                        </a:rPr>
                        <a:t>l</a:t>
                      </a:r>
                      <a:r>
                        <a:rPr lang="en-US" sz="1600" b="1" i="1" baseline="30000" dirty="0" err="1">
                          <a:latin typeface="Baskerville SemiBold"/>
                          <a:cs typeface="Baskerville SemiBold"/>
                          <a:sym typeface="Wingdings"/>
                        </a:rPr>
                        <a:t>-</a:t>
                      </a:r>
                      <a:r>
                        <a:rPr lang="en-US" sz="1600" b="1" i="0" baseline="0" dirty="0" err="1">
                          <a:latin typeface="Symbol" charset="2"/>
                          <a:cs typeface="Symbol" charset="2"/>
                          <a:sym typeface="Wingdings"/>
                        </a:rPr>
                        <a:t>n</a:t>
                      </a:r>
                      <a:endParaRPr lang="en-US" sz="1600" b="1" i="0" baseline="0" dirty="0">
                        <a:latin typeface="Symbol" charset="2"/>
                        <a:cs typeface="Symbol" charset="2"/>
                        <a:sym typeface="Wingdings"/>
                      </a:endParaRPr>
                    </a:p>
                    <a:p>
                      <a:r>
                        <a:rPr lang="en-US" sz="1600" b="1" i="0" baseline="0" dirty="0"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69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27DD-4288-F46C-8A5A-A93D9A21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Experimental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2040-1E96-E72C-7886-B9FA7F43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59469" cy="4351338"/>
          </a:xfrm>
        </p:spPr>
        <p:txBody>
          <a:bodyPr>
            <a:noAutofit/>
          </a:bodyPr>
          <a:lstStyle/>
          <a:p>
            <a:r>
              <a:rPr lang="en-GB" sz="2400" dirty="0"/>
              <a:t>Proton-nucleon interactions in beam-dump produce vast numbers of SM mesons</a:t>
            </a:r>
          </a:p>
          <a:p>
            <a:endParaRPr lang="en-GB" sz="2400" dirty="0"/>
          </a:p>
          <a:p>
            <a:r>
              <a:rPr lang="en-GB" sz="2400" dirty="0"/>
              <a:t>The SM mediators involved in decays of such mesons can mix with hidden-sector mediators</a:t>
            </a:r>
          </a:p>
          <a:p>
            <a:endParaRPr lang="en-GB" sz="2400" dirty="0"/>
          </a:p>
          <a:p>
            <a:r>
              <a:rPr lang="en-GB" sz="2400" dirty="0"/>
              <a:t>Once produced, hidden-sector particles will fly through material with tiny probability of interacting </a:t>
            </a:r>
          </a:p>
          <a:p>
            <a:pPr lvl="1"/>
            <a:r>
              <a:rPr lang="en-GB" sz="2000" dirty="0"/>
              <a:t>interaction (or a visible decay) requires them to first mix back into a SM particle 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2DAC5-0EC2-675C-2EA2-6B7B990E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4F65AD-235C-0BF1-0BEB-BBD3199B2F24}"/>
              </a:ext>
            </a:extLst>
          </p:cNvPr>
          <p:cNvGrpSpPr/>
          <p:nvPr/>
        </p:nvGrpSpPr>
        <p:grpSpPr>
          <a:xfrm>
            <a:off x="7697396" y="2144870"/>
            <a:ext cx="3656404" cy="1284130"/>
            <a:chOff x="1769256" y="772900"/>
            <a:chExt cx="5463345" cy="17963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B2F0C5-F4CB-63E1-5DE1-529FA63021D4}"/>
                </a:ext>
              </a:extLst>
            </p:cNvPr>
            <p:cNvSpPr/>
            <p:nvPr/>
          </p:nvSpPr>
          <p:spPr>
            <a:xfrm>
              <a:off x="2405747" y="1547875"/>
              <a:ext cx="497908" cy="1574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CC0AD1-C170-9D29-9354-7547B9C246D3}"/>
                </a:ext>
              </a:extLst>
            </p:cNvPr>
            <p:cNvSpPr/>
            <p:nvPr/>
          </p:nvSpPr>
          <p:spPr>
            <a:xfrm>
              <a:off x="2934738" y="1281031"/>
              <a:ext cx="1170920" cy="72578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4D99E3-78BA-D476-7B8A-CF0099987125}"/>
                </a:ext>
              </a:extLst>
            </p:cNvPr>
            <p:cNvSpPr/>
            <p:nvPr/>
          </p:nvSpPr>
          <p:spPr>
            <a:xfrm>
              <a:off x="6229610" y="772900"/>
              <a:ext cx="568313" cy="3695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177B3E-E8EA-DB95-1235-56A162DC988A}"/>
                </a:ext>
              </a:extLst>
            </p:cNvPr>
            <p:cNvSpPr/>
            <p:nvPr/>
          </p:nvSpPr>
          <p:spPr>
            <a:xfrm>
              <a:off x="6229611" y="2196227"/>
              <a:ext cx="568313" cy="3730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4BA90B-6684-0258-107C-C49A3074027B}"/>
                </a:ext>
              </a:extLst>
            </p:cNvPr>
            <p:cNvGrpSpPr/>
            <p:nvPr/>
          </p:nvGrpSpPr>
          <p:grpSpPr>
            <a:xfrm>
              <a:off x="6424375" y="2302619"/>
              <a:ext cx="157135" cy="160269"/>
              <a:chOff x="4304401" y="5037268"/>
              <a:chExt cx="204395" cy="18825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517C210-6103-0BB5-04F0-90316AC54E6D}"/>
                  </a:ext>
                </a:extLst>
              </p:cNvPr>
              <p:cNvSpPr/>
              <p:nvPr/>
            </p:nvSpPr>
            <p:spPr>
              <a:xfrm>
                <a:off x="4304401" y="5037268"/>
                <a:ext cx="204395" cy="18825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3C7E721-5FD2-56F0-52E9-A77557A753BA}"/>
                  </a:ext>
                </a:extLst>
              </p:cNvPr>
              <p:cNvSpPr/>
              <p:nvPr/>
            </p:nvSpPr>
            <p:spPr>
              <a:xfrm>
                <a:off x="4383740" y="5099125"/>
                <a:ext cx="45719" cy="645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6699BB-3C9D-67FC-3A02-4BA976332D7D}"/>
                </a:ext>
              </a:extLst>
            </p:cNvPr>
            <p:cNvGrpSpPr/>
            <p:nvPr/>
          </p:nvGrpSpPr>
          <p:grpSpPr>
            <a:xfrm>
              <a:off x="6424376" y="895758"/>
              <a:ext cx="157135" cy="160269"/>
              <a:chOff x="4304401" y="5037268"/>
              <a:chExt cx="204395" cy="18825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4271C71-E41D-B193-CDFA-D3F993043290}"/>
                  </a:ext>
                </a:extLst>
              </p:cNvPr>
              <p:cNvSpPr/>
              <p:nvPr/>
            </p:nvSpPr>
            <p:spPr>
              <a:xfrm>
                <a:off x="4304401" y="5037268"/>
                <a:ext cx="204395" cy="18825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CBBE663-0CC7-1C90-1227-CF82CE72CD24}"/>
                  </a:ext>
                </a:extLst>
              </p:cNvPr>
              <p:cNvSpPr/>
              <p:nvPr/>
            </p:nvSpPr>
            <p:spPr>
              <a:xfrm>
                <a:off x="4383740" y="5099125"/>
                <a:ext cx="45719" cy="645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82FD48-A486-B6D1-A3BA-46783402AA75}"/>
                </a:ext>
              </a:extLst>
            </p:cNvPr>
            <p:cNvGrpSpPr/>
            <p:nvPr/>
          </p:nvGrpSpPr>
          <p:grpSpPr>
            <a:xfrm>
              <a:off x="6424375" y="1582931"/>
              <a:ext cx="157135" cy="160269"/>
              <a:chOff x="3141683" y="4969134"/>
              <a:chExt cx="204395" cy="18825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3D86DC-E37C-81C1-A9EB-C2C7E56C6826}"/>
                  </a:ext>
                </a:extLst>
              </p:cNvPr>
              <p:cNvSpPr/>
              <p:nvPr/>
            </p:nvSpPr>
            <p:spPr>
              <a:xfrm>
                <a:off x="3141683" y="4969134"/>
                <a:ext cx="204395" cy="18825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5652329-3450-F148-7AAD-E1CE5D946A16}"/>
                  </a:ext>
                </a:extLst>
              </p:cNvPr>
              <p:cNvCxnSpPr/>
              <p:nvPr/>
            </p:nvCxnSpPr>
            <p:spPr>
              <a:xfrm>
                <a:off x="3171616" y="4996704"/>
                <a:ext cx="144529" cy="13311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DD7E2BA-F891-6AC8-7F14-AC72B3FBDEDD}"/>
                  </a:ext>
                </a:extLst>
              </p:cNvPr>
              <p:cNvCxnSpPr/>
              <p:nvPr/>
            </p:nvCxnSpPr>
            <p:spPr>
              <a:xfrm flipH="1">
                <a:off x="3171616" y="4996704"/>
                <a:ext cx="144529" cy="13311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B031B4A-0C78-7E96-861F-7BF99CC8C351}"/>
                </a:ext>
              </a:extLst>
            </p:cNvPr>
            <p:cNvCxnSpPr/>
            <p:nvPr/>
          </p:nvCxnSpPr>
          <p:spPr>
            <a:xfrm flipV="1">
              <a:off x="2128532" y="1632453"/>
              <a:ext cx="277215" cy="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8">
              <a:extLst>
                <a:ext uri="{FF2B5EF4-FFF2-40B4-BE49-F238E27FC236}">
                  <a16:creationId xmlns:a16="http://schemas.microsoft.com/office/drawing/2014/main" id="{7B7DA008-2DBA-F934-8150-26CFC2D40224}"/>
                </a:ext>
              </a:extLst>
            </p:cNvPr>
            <p:cNvSpPr txBox="1"/>
            <p:nvPr/>
          </p:nvSpPr>
          <p:spPr>
            <a:xfrm>
              <a:off x="1769256" y="1310336"/>
              <a:ext cx="1001666" cy="365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100" u="none" dirty="0">
                  <a:solidFill>
                    <a:schemeClr val="tx1"/>
                  </a:solidFill>
                </a:rPr>
                <a:t>Protons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7073C-97FA-FBC3-3385-686E3D519999}"/>
                </a:ext>
              </a:extLst>
            </p:cNvPr>
            <p:cNvSpPr/>
            <p:nvPr/>
          </p:nvSpPr>
          <p:spPr>
            <a:xfrm>
              <a:off x="4120209" y="1122946"/>
              <a:ext cx="1908712" cy="104195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6F68980E-C3EF-CE07-D3E3-118CEB8E4F7D}"/>
                </a:ext>
              </a:extLst>
            </p:cNvPr>
            <p:cNvSpPr txBox="1"/>
            <p:nvPr/>
          </p:nvSpPr>
          <p:spPr>
            <a:xfrm>
              <a:off x="4539153" y="1093593"/>
              <a:ext cx="1557349" cy="344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000" b="1" u="none" dirty="0">
                  <a:solidFill>
                    <a:schemeClr val="tx1"/>
                  </a:solidFill>
                  <a:latin typeface="+mn-lt"/>
                </a:rPr>
                <a:t>Decay volume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64965B-57BE-39ED-6047-C217B1033825}"/>
                </a:ext>
              </a:extLst>
            </p:cNvPr>
            <p:cNvSpPr txBox="1"/>
            <p:nvPr/>
          </p:nvSpPr>
          <p:spPr>
            <a:xfrm>
              <a:off x="6470224" y="1159185"/>
              <a:ext cx="577718" cy="355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u="none" dirty="0">
                  <a:solidFill>
                    <a:srgbClr val="92D050"/>
                  </a:solidFill>
                  <a:latin typeface="+mn-lt"/>
                </a:rPr>
                <a:t>SM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D8F551-CA92-883A-AB3E-2E0670A11DC5}"/>
                </a:ext>
              </a:extLst>
            </p:cNvPr>
            <p:cNvSpPr txBox="1"/>
            <p:nvPr/>
          </p:nvSpPr>
          <p:spPr>
            <a:xfrm>
              <a:off x="6482257" y="1667202"/>
              <a:ext cx="577718" cy="355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u="none" dirty="0">
                  <a:solidFill>
                    <a:srgbClr val="996633"/>
                  </a:solidFill>
                  <a:latin typeface="+mn-lt"/>
                </a:rPr>
                <a:t>SM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29EF2E-0973-99A5-D224-EDC5E8420868}"/>
                </a:ext>
              </a:extLst>
            </p:cNvPr>
            <p:cNvCxnSpPr/>
            <p:nvPr/>
          </p:nvCxnSpPr>
          <p:spPr>
            <a:xfrm>
              <a:off x="6107960" y="1094792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61787B-4970-5F6C-3948-2E0D44A026EE}"/>
                </a:ext>
              </a:extLst>
            </p:cNvPr>
            <p:cNvCxnSpPr/>
            <p:nvPr/>
          </p:nvCxnSpPr>
          <p:spPr>
            <a:xfrm>
              <a:off x="6181366" y="1093207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5FD893-62F5-D8B4-ABE8-3F94659F4AFC}"/>
                </a:ext>
              </a:extLst>
            </p:cNvPr>
            <p:cNvCxnSpPr/>
            <p:nvPr/>
          </p:nvCxnSpPr>
          <p:spPr>
            <a:xfrm>
              <a:off x="6873528" y="1124345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32F448-0875-9E53-40EF-7B83ECFEF112}"/>
                </a:ext>
              </a:extLst>
            </p:cNvPr>
            <p:cNvCxnSpPr/>
            <p:nvPr/>
          </p:nvCxnSpPr>
          <p:spPr>
            <a:xfrm>
              <a:off x="6946935" y="1122761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592BE89E-3398-EF91-A7F1-B7EC173FBFC8}"/>
                </a:ext>
              </a:extLst>
            </p:cNvPr>
            <p:cNvSpPr txBox="1"/>
            <p:nvPr/>
          </p:nvSpPr>
          <p:spPr>
            <a:xfrm rot="5400000">
              <a:off x="5839173" y="1568300"/>
              <a:ext cx="1410952" cy="367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000" b="1" u="none" dirty="0">
                  <a:solidFill>
                    <a:schemeClr val="tx1"/>
                  </a:solidFill>
                  <a:latin typeface="+mn-lt"/>
                </a:rPr>
                <a:t>Spectrometer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0C1A35-039D-AF42-7FF1-082AEE59FC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>
              <a:off x="2575711" y="1276297"/>
              <a:ext cx="1404126" cy="35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E448FC-A223-F350-F77F-613EE2DC01A1}"/>
                </a:ext>
              </a:extLst>
            </p:cNvPr>
            <p:cNvSpPr txBox="1"/>
            <p:nvPr/>
          </p:nvSpPr>
          <p:spPr>
            <a:xfrm>
              <a:off x="2503387" y="1032114"/>
              <a:ext cx="1940578" cy="344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000" b="1" u="none" dirty="0">
                  <a:solidFill>
                    <a:schemeClr val="tx1"/>
                  </a:solidFill>
                  <a:latin typeface="+mn-lt"/>
                </a:rPr>
                <a:t>Absorber/sweeper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899441-8985-5FC3-53A1-429057785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 flipV="1">
              <a:off x="2549885" y="1638662"/>
              <a:ext cx="1491285" cy="36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39654F7-C786-395C-DC14-63CD868655D6}"/>
                </a:ext>
              </a:extLst>
            </p:cNvPr>
            <p:cNvCxnSpPr/>
            <p:nvPr/>
          </p:nvCxnSpPr>
          <p:spPr>
            <a:xfrm>
              <a:off x="2554759" y="1632453"/>
              <a:ext cx="2964317" cy="106377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0">
              <a:extLst>
                <a:ext uri="{FF2B5EF4-FFF2-40B4-BE49-F238E27FC236}">
                  <a16:creationId xmlns:a16="http://schemas.microsoft.com/office/drawing/2014/main" id="{6B8DB74D-6278-EFD3-0F3D-DEE8EBCE7FDC}"/>
                </a:ext>
              </a:extLst>
            </p:cNvPr>
            <p:cNvSpPr txBox="1"/>
            <p:nvPr/>
          </p:nvSpPr>
          <p:spPr>
            <a:xfrm>
              <a:off x="4144263" y="1477328"/>
              <a:ext cx="489098" cy="301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u="none" dirty="0">
                  <a:latin typeface="+mn-lt"/>
                </a:rPr>
                <a:t>HP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8C23DC0-15FB-C01D-E470-B9E2DCF3F245}"/>
                </a:ext>
              </a:extLst>
            </p:cNvPr>
            <p:cNvSpPr/>
            <p:nvPr/>
          </p:nvSpPr>
          <p:spPr>
            <a:xfrm rot="1021424">
              <a:off x="5602132" y="1183875"/>
              <a:ext cx="1630469" cy="811406"/>
            </a:xfrm>
            <a:custGeom>
              <a:avLst/>
              <a:gdLst>
                <a:gd name="connsiteX0" fmla="*/ 0 w 1609970"/>
                <a:gd name="connsiteY0" fmla="*/ 930031 h 930031"/>
                <a:gd name="connsiteX1" fmla="*/ 554893 w 1609970"/>
                <a:gd name="connsiteY1" fmla="*/ 500185 h 930031"/>
                <a:gd name="connsiteX2" fmla="*/ 976923 w 1609970"/>
                <a:gd name="connsiteY2" fmla="*/ 234462 h 930031"/>
                <a:gd name="connsiteX3" fmla="*/ 1297354 w 1609970"/>
                <a:gd name="connsiteY3" fmla="*/ 101600 h 930031"/>
                <a:gd name="connsiteX4" fmla="*/ 1609970 w 1609970"/>
                <a:gd name="connsiteY4" fmla="*/ 0 h 93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970" h="930031">
                  <a:moveTo>
                    <a:pt x="0" y="930031"/>
                  </a:moveTo>
                  <a:cubicBezTo>
                    <a:pt x="196036" y="773072"/>
                    <a:pt x="392073" y="616113"/>
                    <a:pt x="554893" y="500185"/>
                  </a:cubicBezTo>
                  <a:cubicBezTo>
                    <a:pt x="717714" y="384257"/>
                    <a:pt x="853180" y="300893"/>
                    <a:pt x="976923" y="234462"/>
                  </a:cubicBezTo>
                  <a:cubicBezTo>
                    <a:pt x="1100666" y="168031"/>
                    <a:pt x="1191846" y="140677"/>
                    <a:pt x="1297354" y="101600"/>
                  </a:cubicBezTo>
                  <a:cubicBezTo>
                    <a:pt x="1402862" y="62523"/>
                    <a:pt x="1506416" y="31261"/>
                    <a:pt x="1609970" y="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04A35A4-4878-344C-E157-B0386F0DC2CC}"/>
                </a:ext>
              </a:extLst>
            </p:cNvPr>
            <p:cNvSpPr/>
            <p:nvPr/>
          </p:nvSpPr>
          <p:spPr>
            <a:xfrm rot="774122">
              <a:off x="5529970" y="1730313"/>
              <a:ext cx="1613279" cy="195832"/>
            </a:xfrm>
            <a:custGeom>
              <a:avLst/>
              <a:gdLst>
                <a:gd name="connsiteX0" fmla="*/ 0 w 1391138"/>
                <a:gd name="connsiteY0" fmla="*/ 218831 h 224462"/>
                <a:gd name="connsiteX1" fmla="*/ 679938 w 1391138"/>
                <a:gd name="connsiteY1" fmla="*/ 211016 h 224462"/>
                <a:gd name="connsiteX2" fmla="*/ 1156677 w 1391138"/>
                <a:gd name="connsiteY2" fmla="*/ 101600 h 224462"/>
                <a:gd name="connsiteX3" fmla="*/ 1391138 w 1391138"/>
                <a:gd name="connsiteY3" fmla="*/ 0 h 22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138" h="224462">
                  <a:moveTo>
                    <a:pt x="0" y="218831"/>
                  </a:moveTo>
                  <a:cubicBezTo>
                    <a:pt x="243579" y="224692"/>
                    <a:pt x="487159" y="230554"/>
                    <a:pt x="679938" y="211016"/>
                  </a:cubicBezTo>
                  <a:cubicBezTo>
                    <a:pt x="872717" y="191478"/>
                    <a:pt x="1038144" y="136769"/>
                    <a:pt x="1156677" y="101600"/>
                  </a:cubicBezTo>
                  <a:cubicBezTo>
                    <a:pt x="1275210" y="66431"/>
                    <a:pt x="1333174" y="33215"/>
                    <a:pt x="1391138" y="0"/>
                  </a:cubicBezTo>
                </a:path>
              </a:pathLst>
            </a:custGeom>
            <a:noFill/>
            <a:ln w="19050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">
                <a:solidFill>
                  <a:srgbClr val="CC9900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D170A21-9AB0-ECCA-761C-B4BF6CA32F23}"/>
              </a:ext>
            </a:extLst>
          </p:cNvPr>
          <p:cNvSpPr/>
          <p:nvPr/>
        </p:nvSpPr>
        <p:spPr>
          <a:xfrm>
            <a:off x="8237882" y="3336906"/>
            <a:ext cx="2637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buClr>
                <a:prstClr val="black"/>
              </a:buClr>
              <a:buSzPct val="70000"/>
            </a:pPr>
            <a:r>
              <a:rPr lang="en-GB" sz="1400" b="1" dirty="0">
                <a:solidFill>
                  <a:prstClr val="black"/>
                </a:solidFill>
                <a:latin typeface="Arial"/>
              </a:rPr>
              <a:t>Visible decay to SM particles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7D7E1D-0F7A-C317-43FE-C7FE7782F63D}"/>
              </a:ext>
            </a:extLst>
          </p:cNvPr>
          <p:cNvGrpSpPr/>
          <p:nvPr/>
        </p:nvGrpSpPr>
        <p:grpSpPr>
          <a:xfrm>
            <a:off x="7486803" y="4883078"/>
            <a:ext cx="3675812" cy="1067181"/>
            <a:chOff x="1971570" y="3236759"/>
            <a:chExt cx="4324694" cy="113409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08BBB46-B6A3-8FCE-6A12-D214509EA455}"/>
                </a:ext>
              </a:extLst>
            </p:cNvPr>
            <p:cNvGrpSpPr/>
            <p:nvPr/>
          </p:nvGrpSpPr>
          <p:grpSpPr>
            <a:xfrm>
              <a:off x="4367379" y="3259910"/>
              <a:ext cx="1773641" cy="1110941"/>
              <a:chOff x="4224593" y="3206954"/>
              <a:chExt cx="1773641" cy="111094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4777BA1-B202-2AD7-ABA6-5E8EEBEE6FBB}"/>
                  </a:ext>
                </a:extLst>
              </p:cNvPr>
              <p:cNvSpPr/>
              <p:nvPr/>
            </p:nvSpPr>
            <p:spPr>
              <a:xfrm>
                <a:off x="4224593" y="3214133"/>
                <a:ext cx="1773641" cy="110125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500" u="none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ACE2AE2-31B0-8FDB-A206-0E19E41740E8}"/>
                  </a:ext>
                </a:extLst>
              </p:cNvPr>
              <p:cNvCxnSpPr/>
              <p:nvPr/>
            </p:nvCxnSpPr>
            <p:spPr>
              <a:xfrm flipV="1">
                <a:off x="5082649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DEB1B6F-F918-A33E-F68D-395DC4948054}"/>
                  </a:ext>
                </a:extLst>
              </p:cNvPr>
              <p:cNvCxnSpPr/>
              <p:nvPr/>
            </p:nvCxnSpPr>
            <p:spPr>
              <a:xfrm flipV="1">
                <a:off x="5694259" y="321426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C7A406F-32CE-BA5A-63A3-86D67B5B401F}"/>
                  </a:ext>
                </a:extLst>
              </p:cNvPr>
              <p:cNvCxnSpPr/>
              <p:nvPr/>
            </p:nvCxnSpPr>
            <p:spPr>
              <a:xfrm flipV="1">
                <a:off x="5661355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7CA61C6-4530-47D1-D474-3C2517ED4126}"/>
                  </a:ext>
                </a:extLst>
              </p:cNvPr>
              <p:cNvCxnSpPr/>
              <p:nvPr/>
            </p:nvCxnSpPr>
            <p:spPr>
              <a:xfrm flipV="1">
                <a:off x="5629966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3196CC2-2DCD-9C2D-DF10-99D8FBDCF217}"/>
                  </a:ext>
                </a:extLst>
              </p:cNvPr>
              <p:cNvCxnSpPr/>
              <p:nvPr/>
            </p:nvCxnSpPr>
            <p:spPr>
              <a:xfrm flipV="1">
                <a:off x="5596630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0E8200D-9BE2-EB4C-1179-B6EF19D3E502}"/>
                  </a:ext>
                </a:extLst>
              </p:cNvPr>
              <p:cNvCxnSpPr/>
              <p:nvPr/>
            </p:nvCxnSpPr>
            <p:spPr>
              <a:xfrm flipV="1">
                <a:off x="5565674" y="321425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4774E53-540D-D749-910A-145820DD0276}"/>
                  </a:ext>
                </a:extLst>
              </p:cNvPr>
              <p:cNvCxnSpPr/>
              <p:nvPr/>
            </p:nvCxnSpPr>
            <p:spPr>
              <a:xfrm flipV="1">
                <a:off x="5532325" y="321187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DB3A093-09E0-C882-42CB-F650E56F1BC2}"/>
                  </a:ext>
                </a:extLst>
              </p:cNvPr>
              <p:cNvCxnSpPr/>
              <p:nvPr/>
            </p:nvCxnSpPr>
            <p:spPr>
              <a:xfrm flipV="1">
                <a:off x="5885326" y="321664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A281A0E-AC81-F0DC-5070-2126D9BE6194}"/>
                  </a:ext>
                </a:extLst>
              </p:cNvPr>
              <p:cNvCxnSpPr/>
              <p:nvPr/>
            </p:nvCxnSpPr>
            <p:spPr>
              <a:xfrm flipV="1">
                <a:off x="5852422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714D811-8C2E-1DF0-46A4-26EC01205DB1}"/>
                  </a:ext>
                </a:extLst>
              </p:cNvPr>
              <p:cNvCxnSpPr/>
              <p:nvPr/>
            </p:nvCxnSpPr>
            <p:spPr>
              <a:xfrm flipV="1">
                <a:off x="5823414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FC02A45-4F7F-B4AA-53B8-887A14DBC12C}"/>
                  </a:ext>
                </a:extLst>
              </p:cNvPr>
              <p:cNvCxnSpPr/>
              <p:nvPr/>
            </p:nvCxnSpPr>
            <p:spPr>
              <a:xfrm flipV="1">
                <a:off x="5885326" y="321426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C3DAC86-641E-55C2-A907-CF03749EEC1E}"/>
                  </a:ext>
                </a:extLst>
              </p:cNvPr>
              <p:cNvCxnSpPr/>
              <p:nvPr/>
            </p:nvCxnSpPr>
            <p:spPr>
              <a:xfrm flipV="1">
                <a:off x="5790078" y="3211752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499CE66-DCBD-92CD-7550-E0B0A9BCCBBF}"/>
                  </a:ext>
                </a:extLst>
              </p:cNvPr>
              <p:cNvCxnSpPr/>
              <p:nvPr/>
            </p:nvCxnSpPr>
            <p:spPr>
              <a:xfrm flipV="1">
                <a:off x="5756741" y="321425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39541AE-601D-2FAD-7FD7-E9E0A358809B}"/>
                  </a:ext>
                </a:extLst>
              </p:cNvPr>
              <p:cNvCxnSpPr/>
              <p:nvPr/>
            </p:nvCxnSpPr>
            <p:spPr>
              <a:xfrm flipV="1">
                <a:off x="5723392" y="321187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E70374A-F30D-35C0-0665-FA4508CFB9EE}"/>
                  </a:ext>
                </a:extLst>
              </p:cNvPr>
              <p:cNvCxnSpPr/>
              <p:nvPr/>
            </p:nvCxnSpPr>
            <p:spPr>
              <a:xfrm flipV="1">
                <a:off x="5307078" y="3214252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419BABD-A66F-1D20-F2E8-D1CAA49FDEE0}"/>
                  </a:ext>
                </a:extLst>
              </p:cNvPr>
              <p:cNvCxnSpPr/>
              <p:nvPr/>
            </p:nvCxnSpPr>
            <p:spPr>
              <a:xfrm flipV="1">
                <a:off x="5276555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6F5C636-6367-106F-8A13-001AFF100D6C}"/>
                  </a:ext>
                </a:extLst>
              </p:cNvPr>
              <p:cNvCxnSpPr/>
              <p:nvPr/>
            </p:nvCxnSpPr>
            <p:spPr>
              <a:xfrm flipV="1">
                <a:off x="5242785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E409052-37E9-752F-BBC8-2D6DEFC20EA4}"/>
                  </a:ext>
                </a:extLst>
              </p:cNvPr>
              <p:cNvCxnSpPr/>
              <p:nvPr/>
            </p:nvCxnSpPr>
            <p:spPr>
              <a:xfrm flipV="1">
                <a:off x="5114979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7FCAA43-48BF-CA20-E452-C02AAD2BDA7E}"/>
                  </a:ext>
                </a:extLst>
              </p:cNvPr>
              <p:cNvCxnSpPr/>
              <p:nvPr/>
            </p:nvCxnSpPr>
            <p:spPr>
              <a:xfrm flipV="1">
                <a:off x="5211830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C6F61BF-C88B-E71A-0712-98162A241AC9}"/>
                  </a:ext>
                </a:extLst>
              </p:cNvPr>
              <p:cNvCxnSpPr/>
              <p:nvPr/>
            </p:nvCxnSpPr>
            <p:spPr>
              <a:xfrm flipV="1">
                <a:off x="5178493" y="321424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DFE3178-C2DE-53E2-9151-C894553609ED}"/>
                  </a:ext>
                </a:extLst>
              </p:cNvPr>
              <p:cNvCxnSpPr/>
              <p:nvPr/>
            </p:nvCxnSpPr>
            <p:spPr>
              <a:xfrm flipV="1">
                <a:off x="5145144" y="320947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469A128-B5C3-DE34-017A-6507B35EA5F2}"/>
                  </a:ext>
                </a:extLst>
              </p:cNvPr>
              <p:cNvCxnSpPr/>
              <p:nvPr/>
            </p:nvCxnSpPr>
            <p:spPr>
              <a:xfrm flipV="1">
                <a:off x="5500526" y="321187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48172F2-5504-BC3E-CB3F-50B11443DB3E}"/>
                  </a:ext>
                </a:extLst>
              </p:cNvPr>
              <p:cNvCxnSpPr/>
              <p:nvPr/>
            </p:nvCxnSpPr>
            <p:spPr>
              <a:xfrm flipV="1">
                <a:off x="5470003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B37C37D-D625-B9F2-197C-E7DE41EDAB29}"/>
                  </a:ext>
                </a:extLst>
              </p:cNvPr>
              <p:cNvCxnSpPr/>
              <p:nvPr/>
            </p:nvCxnSpPr>
            <p:spPr>
              <a:xfrm flipV="1">
                <a:off x="5436233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28F4F24-8E4C-CA78-FB0D-22572D994400}"/>
                  </a:ext>
                </a:extLst>
              </p:cNvPr>
              <p:cNvCxnSpPr/>
              <p:nvPr/>
            </p:nvCxnSpPr>
            <p:spPr>
              <a:xfrm flipV="1">
                <a:off x="5402897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865B4FD-9EED-54C2-87AB-8F0CBD41AF0F}"/>
                  </a:ext>
                </a:extLst>
              </p:cNvPr>
              <p:cNvCxnSpPr/>
              <p:nvPr/>
            </p:nvCxnSpPr>
            <p:spPr>
              <a:xfrm flipV="1">
                <a:off x="5371941" y="321424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67CCD2C-576D-63F8-E8BB-B2C6235987B9}"/>
                  </a:ext>
                </a:extLst>
              </p:cNvPr>
              <p:cNvCxnSpPr/>
              <p:nvPr/>
            </p:nvCxnSpPr>
            <p:spPr>
              <a:xfrm flipV="1">
                <a:off x="5338592" y="320947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1D67AA6-8932-52B8-24A7-980C5BC6880B}"/>
                  </a:ext>
                </a:extLst>
              </p:cNvPr>
              <p:cNvCxnSpPr/>
              <p:nvPr/>
            </p:nvCxnSpPr>
            <p:spPr>
              <a:xfrm flipV="1">
                <a:off x="4857141" y="32142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A971DD0-9B91-32CD-6F31-722445F58A95}"/>
                  </a:ext>
                </a:extLst>
              </p:cNvPr>
              <p:cNvCxnSpPr/>
              <p:nvPr/>
            </p:nvCxnSpPr>
            <p:spPr>
              <a:xfrm flipV="1">
                <a:off x="4824237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71B9E47-9A1C-353B-8643-832A50C4BC56}"/>
                  </a:ext>
                </a:extLst>
              </p:cNvPr>
              <p:cNvCxnSpPr/>
              <p:nvPr/>
            </p:nvCxnSpPr>
            <p:spPr>
              <a:xfrm flipV="1">
                <a:off x="4792848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FAE16DA-CB33-9429-E5AD-C5BF658A8848}"/>
                  </a:ext>
                </a:extLst>
              </p:cNvPr>
              <p:cNvCxnSpPr/>
              <p:nvPr/>
            </p:nvCxnSpPr>
            <p:spPr>
              <a:xfrm flipV="1">
                <a:off x="4759512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11BCADE-E5BE-81CB-93AF-B0CD7DCAAC1F}"/>
                  </a:ext>
                </a:extLst>
              </p:cNvPr>
              <p:cNvCxnSpPr/>
              <p:nvPr/>
            </p:nvCxnSpPr>
            <p:spPr>
              <a:xfrm flipV="1">
                <a:off x="4728556" y="321423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136CE83-9C5E-BBBD-9A44-7AE88AA814BD}"/>
                  </a:ext>
                </a:extLst>
              </p:cNvPr>
              <p:cNvCxnSpPr/>
              <p:nvPr/>
            </p:nvCxnSpPr>
            <p:spPr>
              <a:xfrm flipV="1">
                <a:off x="4695207" y="320946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1CFCF1B-5EA9-606D-CF64-F79FF180B12D}"/>
                  </a:ext>
                </a:extLst>
              </p:cNvPr>
              <p:cNvCxnSpPr/>
              <p:nvPr/>
            </p:nvCxnSpPr>
            <p:spPr>
              <a:xfrm flipV="1">
                <a:off x="5048208" y="3211859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E13AE7A-201B-6453-F919-282860D7E944}"/>
                  </a:ext>
                </a:extLst>
              </p:cNvPr>
              <p:cNvCxnSpPr/>
              <p:nvPr/>
            </p:nvCxnSpPr>
            <p:spPr>
              <a:xfrm flipV="1">
                <a:off x="5017685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8509CE9-7133-C531-BEC8-49A23AA03EAF}"/>
                  </a:ext>
                </a:extLst>
              </p:cNvPr>
              <p:cNvCxnSpPr/>
              <p:nvPr/>
            </p:nvCxnSpPr>
            <p:spPr>
              <a:xfrm flipV="1">
                <a:off x="4986296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D2B05AF-64EB-BB5C-984B-E76F755EDDBC}"/>
                  </a:ext>
                </a:extLst>
              </p:cNvPr>
              <p:cNvCxnSpPr/>
              <p:nvPr/>
            </p:nvCxnSpPr>
            <p:spPr>
              <a:xfrm flipV="1">
                <a:off x="4955341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E219EBE-7C27-C77A-5FF1-5103401A9D06}"/>
                  </a:ext>
                </a:extLst>
              </p:cNvPr>
              <p:cNvCxnSpPr/>
              <p:nvPr/>
            </p:nvCxnSpPr>
            <p:spPr>
              <a:xfrm flipV="1">
                <a:off x="4919623" y="321423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3880B25-259C-BE14-6A98-B458881C78A6}"/>
                  </a:ext>
                </a:extLst>
              </p:cNvPr>
              <p:cNvCxnSpPr/>
              <p:nvPr/>
            </p:nvCxnSpPr>
            <p:spPr>
              <a:xfrm flipV="1">
                <a:off x="4886274" y="320946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3859EC9-42EF-285F-72AB-0F21A2302B6C}"/>
                  </a:ext>
                </a:extLst>
              </p:cNvPr>
              <p:cNvCxnSpPr/>
              <p:nvPr/>
            </p:nvCxnSpPr>
            <p:spPr>
              <a:xfrm flipV="1">
                <a:off x="4663408" y="320946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FC73C91-7584-1963-47E3-DE2B173EEDF5}"/>
                  </a:ext>
                </a:extLst>
              </p:cNvPr>
              <p:cNvCxnSpPr/>
              <p:nvPr/>
            </p:nvCxnSpPr>
            <p:spPr>
              <a:xfrm flipV="1">
                <a:off x="4632885" y="320695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CC68AEB-9DBA-45DF-5F13-D2FBB61FDF56}"/>
                  </a:ext>
                </a:extLst>
              </p:cNvPr>
              <p:cNvCxnSpPr/>
              <p:nvPr/>
            </p:nvCxnSpPr>
            <p:spPr>
              <a:xfrm flipV="1">
                <a:off x="4502335" y="32142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7230D541-7918-7A79-DB62-FB158BD80780}"/>
                  </a:ext>
                </a:extLst>
              </p:cNvPr>
              <p:cNvCxnSpPr/>
              <p:nvPr/>
            </p:nvCxnSpPr>
            <p:spPr>
              <a:xfrm flipV="1">
                <a:off x="4469431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27D5CD5-A79B-7C77-BA2C-D839361C5E55}"/>
                  </a:ext>
                </a:extLst>
              </p:cNvPr>
              <p:cNvCxnSpPr/>
              <p:nvPr/>
            </p:nvCxnSpPr>
            <p:spPr>
              <a:xfrm flipV="1">
                <a:off x="4438042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2D3C28A-1B45-47B2-C464-6A95D863A172}"/>
                  </a:ext>
                </a:extLst>
              </p:cNvPr>
              <p:cNvCxnSpPr/>
              <p:nvPr/>
            </p:nvCxnSpPr>
            <p:spPr>
              <a:xfrm flipV="1">
                <a:off x="4404706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C0547DB-9D65-8C98-2690-F857878CEBA7}"/>
                  </a:ext>
                </a:extLst>
              </p:cNvPr>
              <p:cNvCxnSpPr/>
              <p:nvPr/>
            </p:nvCxnSpPr>
            <p:spPr>
              <a:xfrm flipV="1">
                <a:off x="4373750" y="3214219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796F3EC-8E7C-21D8-3E9E-ACEE0294F373}"/>
                  </a:ext>
                </a:extLst>
              </p:cNvPr>
              <p:cNvCxnSpPr/>
              <p:nvPr/>
            </p:nvCxnSpPr>
            <p:spPr>
              <a:xfrm flipV="1">
                <a:off x="4340401" y="321183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9A9CDBB-DB7A-5663-8EB6-DABC1E5D7626}"/>
                  </a:ext>
                </a:extLst>
              </p:cNvPr>
              <p:cNvCxnSpPr/>
              <p:nvPr/>
            </p:nvCxnSpPr>
            <p:spPr>
              <a:xfrm flipV="1">
                <a:off x="4600535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56C25F-AD3E-D1ED-D13C-DBA94BA2B56F}"/>
                  </a:ext>
                </a:extLst>
              </p:cNvPr>
              <p:cNvCxnSpPr/>
              <p:nvPr/>
            </p:nvCxnSpPr>
            <p:spPr>
              <a:xfrm flipV="1">
                <a:off x="4564817" y="3214219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260C65F-6AD1-49A1-C078-E80A5E696FD6}"/>
                  </a:ext>
                </a:extLst>
              </p:cNvPr>
              <p:cNvCxnSpPr/>
              <p:nvPr/>
            </p:nvCxnSpPr>
            <p:spPr>
              <a:xfrm flipV="1">
                <a:off x="4531468" y="320945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4427CE5-1F64-CE44-500B-24E8EDC19A98}"/>
                  </a:ext>
                </a:extLst>
              </p:cNvPr>
              <p:cNvCxnSpPr/>
              <p:nvPr/>
            </p:nvCxnSpPr>
            <p:spPr>
              <a:xfrm flipV="1">
                <a:off x="4308602" y="321183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FDB4854-85D0-126D-BA25-647856E6A15A}"/>
                  </a:ext>
                </a:extLst>
              </p:cNvPr>
              <p:cNvCxnSpPr/>
              <p:nvPr/>
            </p:nvCxnSpPr>
            <p:spPr>
              <a:xfrm flipV="1">
                <a:off x="4278079" y="320932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8252D84-F35C-2FDA-B445-EA22BAE294F7}"/>
                  </a:ext>
                </a:extLst>
              </p:cNvPr>
              <p:cNvCxnSpPr/>
              <p:nvPr/>
            </p:nvCxnSpPr>
            <p:spPr>
              <a:xfrm flipV="1">
                <a:off x="4249504" y="321170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1340054-827F-AA18-E291-A42B3A5EB23D}"/>
                  </a:ext>
                </a:extLst>
              </p:cNvPr>
              <p:cNvCxnSpPr/>
              <p:nvPr/>
            </p:nvCxnSpPr>
            <p:spPr>
              <a:xfrm flipV="1">
                <a:off x="5975814" y="321426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48376C1-3FB9-948F-C6C1-488D37C94E7C}"/>
                  </a:ext>
                </a:extLst>
              </p:cNvPr>
              <p:cNvCxnSpPr/>
              <p:nvPr/>
            </p:nvCxnSpPr>
            <p:spPr>
              <a:xfrm flipV="1">
                <a:off x="5942910" y="321175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24DE3DA-650B-B910-1A03-206CB55D41BC}"/>
                  </a:ext>
                </a:extLst>
              </p:cNvPr>
              <p:cNvCxnSpPr/>
              <p:nvPr/>
            </p:nvCxnSpPr>
            <p:spPr>
              <a:xfrm flipV="1">
                <a:off x="5913902" y="321175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FC27410-08C5-484F-E953-2D1CF7AD4065}"/>
                  </a:ext>
                </a:extLst>
              </p:cNvPr>
              <p:cNvCxnSpPr/>
              <p:nvPr/>
            </p:nvCxnSpPr>
            <p:spPr>
              <a:xfrm flipV="1">
                <a:off x="5975814" y="321188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65224A-4345-BCFD-B66C-C622561870FC}"/>
                </a:ext>
              </a:extLst>
            </p:cNvPr>
            <p:cNvSpPr/>
            <p:nvPr/>
          </p:nvSpPr>
          <p:spPr>
            <a:xfrm>
              <a:off x="2636386" y="3700035"/>
              <a:ext cx="497908" cy="157467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73FDA66-041B-EB81-1660-7301B1A3116E}"/>
                </a:ext>
              </a:extLst>
            </p:cNvPr>
            <p:cNvSpPr/>
            <p:nvPr/>
          </p:nvSpPr>
          <p:spPr>
            <a:xfrm>
              <a:off x="3165377" y="3433191"/>
              <a:ext cx="1170920" cy="725789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5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AAA636-FDCA-BC90-2114-65302868FA61}"/>
                </a:ext>
              </a:extLst>
            </p:cNvPr>
            <p:cNvCxnSpPr/>
            <p:nvPr/>
          </p:nvCxnSpPr>
          <p:spPr>
            <a:xfrm flipV="1">
              <a:off x="2359171" y="3784613"/>
              <a:ext cx="277215" cy="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AF7841AA-580C-CD24-103A-22E0DFD9B75F}"/>
                </a:ext>
              </a:extLst>
            </p:cNvPr>
            <p:cNvSpPr txBox="1"/>
            <p:nvPr/>
          </p:nvSpPr>
          <p:spPr>
            <a:xfrm>
              <a:off x="1971570" y="3489150"/>
              <a:ext cx="788716" cy="278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100" u="none" dirty="0">
                  <a:solidFill>
                    <a:schemeClr val="tx1"/>
                  </a:solidFill>
                </a:rPr>
                <a:t>Protons</a:t>
              </a:r>
              <a:endParaRPr lang="en-GB" sz="1100" u="none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30">
              <a:extLst>
                <a:ext uri="{FF2B5EF4-FFF2-40B4-BE49-F238E27FC236}">
                  <a16:creationId xmlns:a16="http://schemas.microsoft.com/office/drawing/2014/main" id="{2543F474-708A-E111-2482-63EDB99C42D3}"/>
                </a:ext>
              </a:extLst>
            </p:cNvPr>
            <p:cNvSpPr txBox="1"/>
            <p:nvPr/>
          </p:nvSpPr>
          <p:spPr>
            <a:xfrm>
              <a:off x="4316518" y="3271016"/>
              <a:ext cx="1884469" cy="261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000" b="1" u="none" dirty="0">
                  <a:solidFill>
                    <a:prstClr val="black"/>
                  </a:solidFill>
                  <a:latin typeface="Arial"/>
                </a:rPr>
                <a:t>Heavy target + detector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42DE503-8A5A-45B3-9601-4A8364BB06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>
              <a:off x="2806350" y="3428457"/>
              <a:ext cx="1404126" cy="35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B16D815E-1175-493F-2EAF-7C3FD05E7556}"/>
                </a:ext>
              </a:extLst>
            </p:cNvPr>
            <p:cNvSpPr txBox="1"/>
            <p:nvPr/>
          </p:nvSpPr>
          <p:spPr>
            <a:xfrm>
              <a:off x="3096311" y="3236759"/>
              <a:ext cx="1435606" cy="261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000" u="none" dirty="0">
                  <a:solidFill>
                    <a:prstClr val="white"/>
                  </a:solidFill>
                  <a:latin typeface="Arial"/>
                </a:rPr>
                <a:t>Absorber/sweeper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5965112-5E97-65B0-E5C8-F41A86E2A7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 flipV="1">
              <a:off x="2780524" y="3790822"/>
              <a:ext cx="1491285" cy="36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9E849B-530F-0F0F-1492-AD69B8C8002D}"/>
                </a:ext>
              </a:extLst>
            </p:cNvPr>
            <p:cNvCxnSpPr/>
            <p:nvPr/>
          </p:nvCxnSpPr>
          <p:spPr>
            <a:xfrm>
              <a:off x="2760326" y="3790088"/>
              <a:ext cx="2394098" cy="928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D5DB9FAE-B2CA-51B4-860F-641F7850C75B}"/>
                </a:ext>
              </a:extLst>
            </p:cNvPr>
            <p:cNvSpPr txBox="1"/>
            <p:nvPr/>
          </p:nvSpPr>
          <p:spPr>
            <a:xfrm>
              <a:off x="2237895" y="3824991"/>
              <a:ext cx="1114989" cy="392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 u="none" dirty="0">
                  <a:solidFill>
                    <a:prstClr val="white"/>
                  </a:solidFill>
                </a:rPr>
                <a:t>Long </a:t>
              </a:r>
            </a:p>
            <a:p>
              <a:pPr>
                <a:defRPr/>
              </a:pPr>
              <a:r>
                <a:rPr lang="en-GB" sz="900" u="none" dirty="0">
                  <a:solidFill>
                    <a:prstClr val="white"/>
                  </a:solidFill>
                </a:rPr>
                <a:t>high-Z/A target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AEF8A15-8F00-6401-99AB-5C0A7EEBBE2F}"/>
                </a:ext>
              </a:extLst>
            </p:cNvPr>
            <p:cNvCxnSpPr/>
            <p:nvPr/>
          </p:nvCxnSpPr>
          <p:spPr>
            <a:xfrm flipV="1">
              <a:off x="5139165" y="3388873"/>
              <a:ext cx="1157099" cy="49247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2B3920B-4918-E530-2D57-F283F166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57575"/>
                </a:clrFrom>
                <a:clrTo>
                  <a:srgbClr val="75757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094466" y="3891994"/>
              <a:ext cx="758358" cy="335874"/>
            </a:xfrm>
            <a:prstGeom prst="rect">
              <a:avLst/>
            </a:prstGeom>
          </p:spPr>
        </p:pic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DF94467-3926-1C18-CB48-4E28B8F9F793}"/>
              </a:ext>
            </a:extLst>
          </p:cNvPr>
          <p:cNvSpPr/>
          <p:nvPr/>
        </p:nvSpPr>
        <p:spPr>
          <a:xfrm>
            <a:off x="7689519" y="5972094"/>
            <a:ext cx="3849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prstClr val="black"/>
              </a:buClr>
              <a:buSzPct val="70000"/>
            </a:pPr>
            <a:r>
              <a:rPr lang="en-GB" sz="1400" b="1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Scattering off atomic electrons and nuclei</a:t>
            </a:r>
            <a:endParaRPr lang="en-GB" sz="1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BAF8231-00C4-B377-33E1-82EB30C6C3D6}"/>
              </a:ext>
            </a:extLst>
          </p:cNvPr>
          <p:cNvSpPr txBox="1"/>
          <p:nvPr/>
        </p:nvSpPr>
        <p:spPr>
          <a:xfrm>
            <a:off x="8349278" y="1538631"/>
            <a:ext cx="2926080" cy="397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Hidden sector searches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6E2CEA9-5219-3292-F252-51F43DE0F446}"/>
              </a:ext>
            </a:extLst>
          </p:cNvPr>
          <p:cNvSpPr txBox="1"/>
          <p:nvPr/>
        </p:nvSpPr>
        <p:spPr>
          <a:xfrm>
            <a:off x="8349278" y="4239363"/>
            <a:ext cx="2926080" cy="397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Neutrino physics</a:t>
            </a:r>
          </a:p>
        </p:txBody>
      </p:sp>
    </p:spTree>
    <p:extLst>
      <p:ext uri="{BB962C8B-B14F-4D97-AF65-F5344CB8AC3E}">
        <p14:creationId xmlns:p14="http://schemas.microsoft.com/office/powerpoint/2010/main" val="179613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27DD-4288-F46C-8A5A-A93D9A21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Experimental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2040-1E96-E72C-7886-B9FA7F43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38933" cy="4351338"/>
          </a:xfrm>
        </p:spPr>
        <p:txBody>
          <a:bodyPr>
            <a:normAutofit/>
          </a:bodyPr>
          <a:lstStyle/>
          <a:p>
            <a:r>
              <a:rPr lang="en-US" dirty="0"/>
              <a:t>Sensitivity depends on three factors</a:t>
            </a:r>
          </a:p>
          <a:p>
            <a:pPr lvl="1"/>
            <a:r>
              <a:rPr lang="en-US" dirty="0"/>
              <a:t>Yields (protons on target) </a:t>
            </a:r>
          </a:p>
          <a:p>
            <a:pPr lvl="1"/>
            <a:r>
              <a:rPr lang="en-US" dirty="0"/>
              <a:t>Acceptance (lifetime &amp; angular coverage)</a:t>
            </a:r>
          </a:p>
          <a:p>
            <a:pPr lvl="1"/>
            <a:r>
              <a:rPr lang="en-US" dirty="0"/>
              <a:t>Background level</a:t>
            </a:r>
          </a:p>
          <a:p>
            <a:pPr lvl="1"/>
            <a:endParaRPr lang="en-US" dirty="0"/>
          </a:p>
          <a:p>
            <a:r>
              <a:rPr lang="en-US" dirty="0"/>
              <a:t>Exhaustive search should aim at a “model-independent” detector setup</a:t>
            </a:r>
          </a:p>
          <a:p>
            <a:pPr lvl="1"/>
            <a:r>
              <a:rPr lang="en-US" dirty="0"/>
              <a:t>Full </a:t>
            </a:r>
            <a:r>
              <a:rPr lang="en-US" dirty="0" err="1"/>
              <a:t>reco</a:t>
            </a:r>
            <a:r>
              <a:rPr lang="en-US" dirty="0"/>
              <a:t> and id of both fully- and partially-</a:t>
            </a:r>
            <a:r>
              <a:rPr lang="en-US" dirty="0" err="1"/>
              <a:t>reconstructible</a:t>
            </a:r>
            <a:r>
              <a:rPr lang="en-US" dirty="0"/>
              <a:t> modes</a:t>
            </a:r>
          </a:p>
          <a:p>
            <a:pPr lvl="1"/>
            <a:r>
              <a:rPr lang="en-US" dirty="0"/>
              <a:t>Latter a proxy for the unknown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2DAC5-0EC2-675C-2EA2-6B7B990E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CF28D-226F-674D-8F1B-AA1BC3B9BA76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4F65AD-235C-0BF1-0BEB-BBD3199B2F24}"/>
              </a:ext>
            </a:extLst>
          </p:cNvPr>
          <p:cNvGrpSpPr/>
          <p:nvPr/>
        </p:nvGrpSpPr>
        <p:grpSpPr>
          <a:xfrm>
            <a:off x="7697396" y="2144870"/>
            <a:ext cx="3656404" cy="1284130"/>
            <a:chOff x="1769256" y="772900"/>
            <a:chExt cx="5463345" cy="17963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B2F0C5-F4CB-63E1-5DE1-529FA63021D4}"/>
                </a:ext>
              </a:extLst>
            </p:cNvPr>
            <p:cNvSpPr/>
            <p:nvPr/>
          </p:nvSpPr>
          <p:spPr>
            <a:xfrm>
              <a:off x="2405747" y="1547875"/>
              <a:ext cx="497908" cy="1574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CC0AD1-C170-9D29-9354-7547B9C246D3}"/>
                </a:ext>
              </a:extLst>
            </p:cNvPr>
            <p:cNvSpPr/>
            <p:nvPr/>
          </p:nvSpPr>
          <p:spPr>
            <a:xfrm>
              <a:off x="2934738" y="1281031"/>
              <a:ext cx="1170920" cy="72578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4D99E3-78BA-D476-7B8A-CF0099987125}"/>
                </a:ext>
              </a:extLst>
            </p:cNvPr>
            <p:cNvSpPr/>
            <p:nvPr/>
          </p:nvSpPr>
          <p:spPr>
            <a:xfrm>
              <a:off x="6229610" y="772900"/>
              <a:ext cx="568313" cy="3695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177B3E-E8EA-DB95-1235-56A162DC988A}"/>
                </a:ext>
              </a:extLst>
            </p:cNvPr>
            <p:cNvSpPr/>
            <p:nvPr/>
          </p:nvSpPr>
          <p:spPr>
            <a:xfrm>
              <a:off x="6229611" y="2196227"/>
              <a:ext cx="568313" cy="3730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5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4BA90B-6684-0258-107C-C49A3074027B}"/>
                </a:ext>
              </a:extLst>
            </p:cNvPr>
            <p:cNvGrpSpPr/>
            <p:nvPr/>
          </p:nvGrpSpPr>
          <p:grpSpPr>
            <a:xfrm>
              <a:off x="6424375" y="2302619"/>
              <a:ext cx="157135" cy="160269"/>
              <a:chOff x="4304401" y="5037268"/>
              <a:chExt cx="204395" cy="18825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517C210-6103-0BB5-04F0-90316AC54E6D}"/>
                  </a:ext>
                </a:extLst>
              </p:cNvPr>
              <p:cNvSpPr/>
              <p:nvPr/>
            </p:nvSpPr>
            <p:spPr>
              <a:xfrm>
                <a:off x="4304401" y="5037268"/>
                <a:ext cx="204395" cy="18825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3C7E721-5FD2-56F0-52E9-A77557A753BA}"/>
                  </a:ext>
                </a:extLst>
              </p:cNvPr>
              <p:cNvSpPr/>
              <p:nvPr/>
            </p:nvSpPr>
            <p:spPr>
              <a:xfrm>
                <a:off x="4383740" y="5099125"/>
                <a:ext cx="45719" cy="645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6699BB-3C9D-67FC-3A02-4BA976332D7D}"/>
                </a:ext>
              </a:extLst>
            </p:cNvPr>
            <p:cNvGrpSpPr/>
            <p:nvPr/>
          </p:nvGrpSpPr>
          <p:grpSpPr>
            <a:xfrm>
              <a:off x="6424376" y="895758"/>
              <a:ext cx="157135" cy="160269"/>
              <a:chOff x="4304401" y="5037268"/>
              <a:chExt cx="204395" cy="18825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4271C71-E41D-B193-CDFA-D3F993043290}"/>
                  </a:ext>
                </a:extLst>
              </p:cNvPr>
              <p:cNvSpPr/>
              <p:nvPr/>
            </p:nvSpPr>
            <p:spPr>
              <a:xfrm>
                <a:off x="4304401" y="5037268"/>
                <a:ext cx="204395" cy="18825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CBBE663-0CC7-1C90-1227-CF82CE72CD24}"/>
                  </a:ext>
                </a:extLst>
              </p:cNvPr>
              <p:cNvSpPr/>
              <p:nvPr/>
            </p:nvSpPr>
            <p:spPr>
              <a:xfrm>
                <a:off x="4383740" y="5099125"/>
                <a:ext cx="45719" cy="645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82FD48-A486-B6D1-A3BA-46783402AA75}"/>
                </a:ext>
              </a:extLst>
            </p:cNvPr>
            <p:cNvGrpSpPr/>
            <p:nvPr/>
          </p:nvGrpSpPr>
          <p:grpSpPr>
            <a:xfrm>
              <a:off x="6424375" y="1582931"/>
              <a:ext cx="157135" cy="160269"/>
              <a:chOff x="3141683" y="4969134"/>
              <a:chExt cx="204395" cy="18825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3D86DC-E37C-81C1-A9EB-C2C7E56C6826}"/>
                  </a:ext>
                </a:extLst>
              </p:cNvPr>
              <p:cNvSpPr/>
              <p:nvPr/>
            </p:nvSpPr>
            <p:spPr>
              <a:xfrm>
                <a:off x="3141683" y="4969134"/>
                <a:ext cx="204395" cy="18825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50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5652329-3450-F148-7AAD-E1CE5D946A16}"/>
                  </a:ext>
                </a:extLst>
              </p:cNvPr>
              <p:cNvCxnSpPr/>
              <p:nvPr/>
            </p:nvCxnSpPr>
            <p:spPr>
              <a:xfrm>
                <a:off x="3171616" y="4996704"/>
                <a:ext cx="144529" cy="13311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DD7E2BA-F891-6AC8-7F14-AC72B3FBDEDD}"/>
                  </a:ext>
                </a:extLst>
              </p:cNvPr>
              <p:cNvCxnSpPr/>
              <p:nvPr/>
            </p:nvCxnSpPr>
            <p:spPr>
              <a:xfrm flipH="1">
                <a:off x="3171616" y="4996704"/>
                <a:ext cx="144529" cy="13311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B031B4A-0C78-7E96-861F-7BF99CC8C351}"/>
                </a:ext>
              </a:extLst>
            </p:cNvPr>
            <p:cNvCxnSpPr/>
            <p:nvPr/>
          </p:nvCxnSpPr>
          <p:spPr>
            <a:xfrm flipV="1">
              <a:off x="2128532" y="1632453"/>
              <a:ext cx="277215" cy="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8">
              <a:extLst>
                <a:ext uri="{FF2B5EF4-FFF2-40B4-BE49-F238E27FC236}">
                  <a16:creationId xmlns:a16="http://schemas.microsoft.com/office/drawing/2014/main" id="{7B7DA008-2DBA-F934-8150-26CFC2D40224}"/>
                </a:ext>
              </a:extLst>
            </p:cNvPr>
            <p:cNvSpPr txBox="1"/>
            <p:nvPr/>
          </p:nvSpPr>
          <p:spPr>
            <a:xfrm>
              <a:off x="1769256" y="1310336"/>
              <a:ext cx="1001666" cy="365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100" u="none" dirty="0">
                  <a:solidFill>
                    <a:schemeClr val="tx1"/>
                  </a:solidFill>
                </a:rPr>
                <a:t>Protons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7073C-97FA-FBC3-3385-686E3D519999}"/>
                </a:ext>
              </a:extLst>
            </p:cNvPr>
            <p:cNvSpPr/>
            <p:nvPr/>
          </p:nvSpPr>
          <p:spPr>
            <a:xfrm>
              <a:off x="4120209" y="1122946"/>
              <a:ext cx="1908712" cy="104195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/>
            </a:p>
          </p:txBody>
        </p:sp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6F68980E-C3EF-CE07-D3E3-118CEB8E4F7D}"/>
                </a:ext>
              </a:extLst>
            </p:cNvPr>
            <p:cNvSpPr txBox="1"/>
            <p:nvPr/>
          </p:nvSpPr>
          <p:spPr>
            <a:xfrm>
              <a:off x="4539153" y="1093593"/>
              <a:ext cx="1557349" cy="344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000" b="1" u="none" dirty="0">
                  <a:solidFill>
                    <a:schemeClr val="tx1"/>
                  </a:solidFill>
                  <a:latin typeface="+mn-lt"/>
                </a:rPr>
                <a:t>Decay volume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64965B-57BE-39ED-6047-C217B1033825}"/>
                </a:ext>
              </a:extLst>
            </p:cNvPr>
            <p:cNvSpPr txBox="1"/>
            <p:nvPr/>
          </p:nvSpPr>
          <p:spPr>
            <a:xfrm>
              <a:off x="6470224" y="1159185"/>
              <a:ext cx="577718" cy="355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u="none" dirty="0">
                  <a:solidFill>
                    <a:srgbClr val="92D050"/>
                  </a:solidFill>
                  <a:latin typeface="+mn-lt"/>
                </a:rPr>
                <a:t>SM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D8F551-CA92-883A-AB3E-2E0670A11DC5}"/>
                </a:ext>
              </a:extLst>
            </p:cNvPr>
            <p:cNvSpPr txBox="1"/>
            <p:nvPr/>
          </p:nvSpPr>
          <p:spPr>
            <a:xfrm>
              <a:off x="6482257" y="1667202"/>
              <a:ext cx="577718" cy="355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u="none" dirty="0">
                  <a:solidFill>
                    <a:srgbClr val="996633"/>
                  </a:solidFill>
                  <a:latin typeface="+mn-lt"/>
                </a:rPr>
                <a:t>SM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29EF2E-0973-99A5-D224-EDC5E8420868}"/>
                </a:ext>
              </a:extLst>
            </p:cNvPr>
            <p:cNvCxnSpPr/>
            <p:nvPr/>
          </p:nvCxnSpPr>
          <p:spPr>
            <a:xfrm>
              <a:off x="6107960" y="1094792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61787B-4970-5F6C-3948-2E0D44A026EE}"/>
                </a:ext>
              </a:extLst>
            </p:cNvPr>
            <p:cNvCxnSpPr/>
            <p:nvPr/>
          </p:nvCxnSpPr>
          <p:spPr>
            <a:xfrm>
              <a:off x="6181366" y="1093207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5FD893-62F5-D8B4-ABE8-3F94659F4AFC}"/>
                </a:ext>
              </a:extLst>
            </p:cNvPr>
            <p:cNvCxnSpPr/>
            <p:nvPr/>
          </p:nvCxnSpPr>
          <p:spPr>
            <a:xfrm>
              <a:off x="6873528" y="1124345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32F448-0875-9E53-40EF-7B83ECFEF112}"/>
                </a:ext>
              </a:extLst>
            </p:cNvPr>
            <p:cNvCxnSpPr/>
            <p:nvPr/>
          </p:nvCxnSpPr>
          <p:spPr>
            <a:xfrm>
              <a:off x="6946935" y="1122761"/>
              <a:ext cx="0" cy="110143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592BE89E-3398-EF91-A7F1-B7EC173FBFC8}"/>
                </a:ext>
              </a:extLst>
            </p:cNvPr>
            <p:cNvSpPr txBox="1"/>
            <p:nvPr/>
          </p:nvSpPr>
          <p:spPr>
            <a:xfrm rot="5400000">
              <a:off x="5839173" y="1568300"/>
              <a:ext cx="1410952" cy="367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000" b="1" u="none" dirty="0">
                  <a:solidFill>
                    <a:schemeClr val="tx1"/>
                  </a:solidFill>
                  <a:latin typeface="+mn-lt"/>
                </a:rPr>
                <a:t>Spectrometer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0C1A35-039D-AF42-7FF1-082AEE59FC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>
              <a:off x="2575711" y="1276297"/>
              <a:ext cx="1404126" cy="35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E448FC-A223-F350-F77F-613EE2DC01A1}"/>
                </a:ext>
              </a:extLst>
            </p:cNvPr>
            <p:cNvSpPr txBox="1"/>
            <p:nvPr/>
          </p:nvSpPr>
          <p:spPr>
            <a:xfrm>
              <a:off x="2503387" y="1032114"/>
              <a:ext cx="1940578" cy="344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sz="1000" b="1" u="none" dirty="0">
                  <a:solidFill>
                    <a:schemeClr val="tx1"/>
                  </a:solidFill>
                  <a:latin typeface="+mn-lt"/>
                </a:rPr>
                <a:t>Absorber/sweeper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899441-8985-5FC3-53A1-429057785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 flipV="1">
              <a:off x="2549885" y="1638662"/>
              <a:ext cx="1491285" cy="36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39654F7-C786-395C-DC14-63CD868655D6}"/>
                </a:ext>
              </a:extLst>
            </p:cNvPr>
            <p:cNvCxnSpPr/>
            <p:nvPr/>
          </p:nvCxnSpPr>
          <p:spPr>
            <a:xfrm>
              <a:off x="2554759" y="1632453"/>
              <a:ext cx="2964317" cy="106377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0">
              <a:extLst>
                <a:ext uri="{FF2B5EF4-FFF2-40B4-BE49-F238E27FC236}">
                  <a16:creationId xmlns:a16="http://schemas.microsoft.com/office/drawing/2014/main" id="{6B8DB74D-6278-EFD3-0F3D-DEE8EBCE7FDC}"/>
                </a:ext>
              </a:extLst>
            </p:cNvPr>
            <p:cNvSpPr txBox="1"/>
            <p:nvPr/>
          </p:nvSpPr>
          <p:spPr>
            <a:xfrm>
              <a:off x="4144263" y="1477328"/>
              <a:ext cx="489098" cy="301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GB" u="none" dirty="0">
                  <a:latin typeface="+mn-lt"/>
                </a:rPr>
                <a:t>HP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8C23DC0-15FB-C01D-E470-B9E2DCF3F245}"/>
                </a:ext>
              </a:extLst>
            </p:cNvPr>
            <p:cNvSpPr/>
            <p:nvPr/>
          </p:nvSpPr>
          <p:spPr>
            <a:xfrm rot="1021424">
              <a:off x="5602132" y="1183875"/>
              <a:ext cx="1630469" cy="811406"/>
            </a:xfrm>
            <a:custGeom>
              <a:avLst/>
              <a:gdLst>
                <a:gd name="connsiteX0" fmla="*/ 0 w 1609970"/>
                <a:gd name="connsiteY0" fmla="*/ 930031 h 930031"/>
                <a:gd name="connsiteX1" fmla="*/ 554893 w 1609970"/>
                <a:gd name="connsiteY1" fmla="*/ 500185 h 930031"/>
                <a:gd name="connsiteX2" fmla="*/ 976923 w 1609970"/>
                <a:gd name="connsiteY2" fmla="*/ 234462 h 930031"/>
                <a:gd name="connsiteX3" fmla="*/ 1297354 w 1609970"/>
                <a:gd name="connsiteY3" fmla="*/ 101600 h 930031"/>
                <a:gd name="connsiteX4" fmla="*/ 1609970 w 1609970"/>
                <a:gd name="connsiteY4" fmla="*/ 0 h 93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970" h="930031">
                  <a:moveTo>
                    <a:pt x="0" y="930031"/>
                  </a:moveTo>
                  <a:cubicBezTo>
                    <a:pt x="196036" y="773072"/>
                    <a:pt x="392073" y="616113"/>
                    <a:pt x="554893" y="500185"/>
                  </a:cubicBezTo>
                  <a:cubicBezTo>
                    <a:pt x="717714" y="384257"/>
                    <a:pt x="853180" y="300893"/>
                    <a:pt x="976923" y="234462"/>
                  </a:cubicBezTo>
                  <a:cubicBezTo>
                    <a:pt x="1100666" y="168031"/>
                    <a:pt x="1191846" y="140677"/>
                    <a:pt x="1297354" y="101600"/>
                  </a:cubicBezTo>
                  <a:cubicBezTo>
                    <a:pt x="1402862" y="62523"/>
                    <a:pt x="1506416" y="31261"/>
                    <a:pt x="1609970" y="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04A35A4-4878-344C-E157-B0386F0DC2CC}"/>
                </a:ext>
              </a:extLst>
            </p:cNvPr>
            <p:cNvSpPr/>
            <p:nvPr/>
          </p:nvSpPr>
          <p:spPr>
            <a:xfrm rot="774122">
              <a:off x="5529970" y="1730313"/>
              <a:ext cx="1613279" cy="195832"/>
            </a:xfrm>
            <a:custGeom>
              <a:avLst/>
              <a:gdLst>
                <a:gd name="connsiteX0" fmla="*/ 0 w 1391138"/>
                <a:gd name="connsiteY0" fmla="*/ 218831 h 224462"/>
                <a:gd name="connsiteX1" fmla="*/ 679938 w 1391138"/>
                <a:gd name="connsiteY1" fmla="*/ 211016 h 224462"/>
                <a:gd name="connsiteX2" fmla="*/ 1156677 w 1391138"/>
                <a:gd name="connsiteY2" fmla="*/ 101600 h 224462"/>
                <a:gd name="connsiteX3" fmla="*/ 1391138 w 1391138"/>
                <a:gd name="connsiteY3" fmla="*/ 0 h 22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138" h="224462">
                  <a:moveTo>
                    <a:pt x="0" y="218831"/>
                  </a:moveTo>
                  <a:cubicBezTo>
                    <a:pt x="243579" y="224692"/>
                    <a:pt x="487159" y="230554"/>
                    <a:pt x="679938" y="211016"/>
                  </a:cubicBezTo>
                  <a:cubicBezTo>
                    <a:pt x="872717" y="191478"/>
                    <a:pt x="1038144" y="136769"/>
                    <a:pt x="1156677" y="101600"/>
                  </a:cubicBezTo>
                  <a:cubicBezTo>
                    <a:pt x="1275210" y="66431"/>
                    <a:pt x="1333174" y="33215"/>
                    <a:pt x="1391138" y="0"/>
                  </a:cubicBezTo>
                </a:path>
              </a:pathLst>
            </a:custGeom>
            <a:noFill/>
            <a:ln w="19050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">
                <a:solidFill>
                  <a:srgbClr val="CC9900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D170A21-9AB0-ECCA-761C-B4BF6CA32F23}"/>
              </a:ext>
            </a:extLst>
          </p:cNvPr>
          <p:cNvSpPr/>
          <p:nvPr/>
        </p:nvSpPr>
        <p:spPr>
          <a:xfrm>
            <a:off x="8237882" y="3336906"/>
            <a:ext cx="2637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buClr>
                <a:prstClr val="black"/>
              </a:buClr>
              <a:buSzPct val="70000"/>
            </a:pPr>
            <a:r>
              <a:rPr lang="en-GB" sz="1400" b="1" dirty="0">
                <a:solidFill>
                  <a:prstClr val="black"/>
                </a:solidFill>
                <a:latin typeface="Arial"/>
              </a:rPr>
              <a:t>Visible decay to SM particles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7D7E1D-0F7A-C317-43FE-C7FE7782F63D}"/>
              </a:ext>
            </a:extLst>
          </p:cNvPr>
          <p:cNvGrpSpPr/>
          <p:nvPr/>
        </p:nvGrpSpPr>
        <p:grpSpPr>
          <a:xfrm>
            <a:off x="7486803" y="4883078"/>
            <a:ext cx="3675812" cy="1067181"/>
            <a:chOff x="1971570" y="3236759"/>
            <a:chExt cx="4324694" cy="113409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08BBB46-B6A3-8FCE-6A12-D214509EA455}"/>
                </a:ext>
              </a:extLst>
            </p:cNvPr>
            <p:cNvGrpSpPr/>
            <p:nvPr/>
          </p:nvGrpSpPr>
          <p:grpSpPr>
            <a:xfrm>
              <a:off x="4367379" y="3259910"/>
              <a:ext cx="1773641" cy="1110941"/>
              <a:chOff x="4224593" y="3206954"/>
              <a:chExt cx="1773641" cy="111094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4777BA1-B202-2AD7-ABA6-5E8EEBEE6FBB}"/>
                  </a:ext>
                </a:extLst>
              </p:cNvPr>
              <p:cNvSpPr/>
              <p:nvPr/>
            </p:nvSpPr>
            <p:spPr>
              <a:xfrm>
                <a:off x="4224593" y="3214133"/>
                <a:ext cx="1773641" cy="110125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500" u="none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ACE2AE2-31B0-8FDB-A206-0E19E41740E8}"/>
                  </a:ext>
                </a:extLst>
              </p:cNvPr>
              <p:cNvCxnSpPr/>
              <p:nvPr/>
            </p:nvCxnSpPr>
            <p:spPr>
              <a:xfrm flipV="1">
                <a:off x="5082649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DEB1B6F-F918-A33E-F68D-395DC4948054}"/>
                  </a:ext>
                </a:extLst>
              </p:cNvPr>
              <p:cNvCxnSpPr/>
              <p:nvPr/>
            </p:nvCxnSpPr>
            <p:spPr>
              <a:xfrm flipV="1">
                <a:off x="5694259" y="321426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C7A406F-32CE-BA5A-63A3-86D67B5B401F}"/>
                  </a:ext>
                </a:extLst>
              </p:cNvPr>
              <p:cNvCxnSpPr/>
              <p:nvPr/>
            </p:nvCxnSpPr>
            <p:spPr>
              <a:xfrm flipV="1">
                <a:off x="5661355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7CA61C6-4530-47D1-D474-3C2517ED4126}"/>
                  </a:ext>
                </a:extLst>
              </p:cNvPr>
              <p:cNvCxnSpPr/>
              <p:nvPr/>
            </p:nvCxnSpPr>
            <p:spPr>
              <a:xfrm flipV="1">
                <a:off x="5629966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3196CC2-2DCD-9C2D-DF10-99D8FBDCF217}"/>
                  </a:ext>
                </a:extLst>
              </p:cNvPr>
              <p:cNvCxnSpPr/>
              <p:nvPr/>
            </p:nvCxnSpPr>
            <p:spPr>
              <a:xfrm flipV="1">
                <a:off x="5596630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0E8200D-9BE2-EB4C-1179-B6EF19D3E502}"/>
                  </a:ext>
                </a:extLst>
              </p:cNvPr>
              <p:cNvCxnSpPr/>
              <p:nvPr/>
            </p:nvCxnSpPr>
            <p:spPr>
              <a:xfrm flipV="1">
                <a:off x="5565674" y="321425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4774E53-540D-D749-910A-145820DD0276}"/>
                  </a:ext>
                </a:extLst>
              </p:cNvPr>
              <p:cNvCxnSpPr/>
              <p:nvPr/>
            </p:nvCxnSpPr>
            <p:spPr>
              <a:xfrm flipV="1">
                <a:off x="5532325" y="321187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DB3A093-09E0-C882-42CB-F650E56F1BC2}"/>
                  </a:ext>
                </a:extLst>
              </p:cNvPr>
              <p:cNvCxnSpPr/>
              <p:nvPr/>
            </p:nvCxnSpPr>
            <p:spPr>
              <a:xfrm flipV="1">
                <a:off x="5885326" y="321664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A281A0E-AC81-F0DC-5070-2126D9BE6194}"/>
                  </a:ext>
                </a:extLst>
              </p:cNvPr>
              <p:cNvCxnSpPr/>
              <p:nvPr/>
            </p:nvCxnSpPr>
            <p:spPr>
              <a:xfrm flipV="1">
                <a:off x="5852422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714D811-8C2E-1DF0-46A4-26EC01205DB1}"/>
                  </a:ext>
                </a:extLst>
              </p:cNvPr>
              <p:cNvCxnSpPr/>
              <p:nvPr/>
            </p:nvCxnSpPr>
            <p:spPr>
              <a:xfrm flipV="1">
                <a:off x="5823414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FC02A45-4F7F-B4AA-53B8-887A14DBC12C}"/>
                  </a:ext>
                </a:extLst>
              </p:cNvPr>
              <p:cNvCxnSpPr/>
              <p:nvPr/>
            </p:nvCxnSpPr>
            <p:spPr>
              <a:xfrm flipV="1">
                <a:off x="5885326" y="321426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C3DAC86-641E-55C2-A907-CF03749EEC1E}"/>
                  </a:ext>
                </a:extLst>
              </p:cNvPr>
              <p:cNvCxnSpPr/>
              <p:nvPr/>
            </p:nvCxnSpPr>
            <p:spPr>
              <a:xfrm flipV="1">
                <a:off x="5790078" y="3211752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499CE66-DCBD-92CD-7550-E0B0A9BCCBBF}"/>
                  </a:ext>
                </a:extLst>
              </p:cNvPr>
              <p:cNvCxnSpPr/>
              <p:nvPr/>
            </p:nvCxnSpPr>
            <p:spPr>
              <a:xfrm flipV="1">
                <a:off x="5756741" y="321425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39541AE-601D-2FAD-7FD7-E9E0A358809B}"/>
                  </a:ext>
                </a:extLst>
              </p:cNvPr>
              <p:cNvCxnSpPr/>
              <p:nvPr/>
            </p:nvCxnSpPr>
            <p:spPr>
              <a:xfrm flipV="1">
                <a:off x="5723392" y="321187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E70374A-F30D-35C0-0665-FA4508CFB9EE}"/>
                  </a:ext>
                </a:extLst>
              </p:cNvPr>
              <p:cNvCxnSpPr/>
              <p:nvPr/>
            </p:nvCxnSpPr>
            <p:spPr>
              <a:xfrm flipV="1">
                <a:off x="5307078" y="3214252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419BABD-A66F-1D20-F2E8-D1CAA49FDEE0}"/>
                  </a:ext>
                </a:extLst>
              </p:cNvPr>
              <p:cNvCxnSpPr/>
              <p:nvPr/>
            </p:nvCxnSpPr>
            <p:spPr>
              <a:xfrm flipV="1">
                <a:off x="5276555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6F5C636-6367-106F-8A13-001AFF100D6C}"/>
                  </a:ext>
                </a:extLst>
              </p:cNvPr>
              <p:cNvCxnSpPr/>
              <p:nvPr/>
            </p:nvCxnSpPr>
            <p:spPr>
              <a:xfrm flipV="1">
                <a:off x="5242785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E409052-37E9-752F-BBC8-2D6DEFC20EA4}"/>
                  </a:ext>
                </a:extLst>
              </p:cNvPr>
              <p:cNvCxnSpPr/>
              <p:nvPr/>
            </p:nvCxnSpPr>
            <p:spPr>
              <a:xfrm flipV="1">
                <a:off x="5114979" y="321413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7FCAA43-48BF-CA20-E452-C02AAD2BDA7E}"/>
                  </a:ext>
                </a:extLst>
              </p:cNvPr>
              <p:cNvCxnSpPr/>
              <p:nvPr/>
            </p:nvCxnSpPr>
            <p:spPr>
              <a:xfrm flipV="1">
                <a:off x="5211830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C6F61BF-C88B-E71A-0712-98162A241AC9}"/>
                  </a:ext>
                </a:extLst>
              </p:cNvPr>
              <p:cNvCxnSpPr/>
              <p:nvPr/>
            </p:nvCxnSpPr>
            <p:spPr>
              <a:xfrm flipV="1">
                <a:off x="5178493" y="321424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DFE3178-C2DE-53E2-9151-C894553609ED}"/>
                  </a:ext>
                </a:extLst>
              </p:cNvPr>
              <p:cNvCxnSpPr/>
              <p:nvPr/>
            </p:nvCxnSpPr>
            <p:spPr>
              <a:xfrm flipV="1">
                <a:off x="5145144" y="320947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469A128-B5C3-DE34-017A-6507B35EA5F2}"/>
                  </a:ext>
                </a:extLst>
              </p:cNvPr>
              <p:cNvCxnSpPr/>
              <p:nvPr/>
            </p:nvCxnSpPr>
            <p:spPr>
              <a:xfrm flipV="1">
                <a:off x="5500526" y="321187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48172F2-5504-BC3E-CB3F-50B11443DB3E}"/>
                  </a:ext>
                </a:extLst>
              </p:cNvPr>
              <p:cNvCxnSpPr/>
              <p:nvPr/>
            </p:nvCxnSpPr>
            <p:spPr>
              <a:xfrm flipV="1">
                <a:off x="5470003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B37C37D-D625-B9F2-197C-E7DE41EDAB29}"/>
                  </a:ext>
                </a:extLst>
              </p:cNvPr>
              <p:cNvCxnSpPr/>
              <p:nvPr/>
            </p:nvCxnSpPr>
            <p:spPr>
              <a:xfrm flipV="1">
                <a:off x="5436233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28F4F24-8E4C-CA78-FB0D-22572D994400}"/>
                  </a:ext>
                </a:extLst>
              </p:cNvPr>
              <p:cNvCxnSpPr/>
              <p:nvPr/>
            </p:nvCxnSpPr>
            <p:spPr>
              <a:xfrm flipV="1">
                <a:off x="5402897" y="32117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865B4FD-9EED-54C2-87AB-8F0CBD41AF0F}"/>
                  </a:ext>
                </a:extLst>
              </p:cNvPr>
              <p:cNvCxnSpPr/>
              <p:nvPr/>
            </p:nvCxnSpPr>
            <p:spPr>
              <a:xfrm flipV="1">
                <a:off x="5371941" y="321424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67CCD2C-576D-63F8-E8BB-B2C6235987B9}"/>
                  </a:ext>
                </a:extLst>
              </p:cNvPr>
              <p:cNvCxnSpPr/>
              <p:nvPr/>
            </p:nvCxnSpPr>
            <p:spPr>
              <a:xfrm flipV="1">
                <a:off x="5338592" y="320947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1D67AA6-8932-52B8-24A7-980C5BC6880B}"/>
                  </a:ext>
                </a:extLst>
              </p:cNvPr>
              <p:cNvCxnSpPr/>
              <p:nvPr/>
            </p:nvCxnSpPr>
            <p:spPr>
              <a:xfrm flipV="1">
                <a:off x="4857141" y="3214240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A971DD0-9B91-32CD-6F31-722445F58A95}"/>
                  </a:ext>
                </a:extLst>
              </p:cNvPr>
              <p:cNvCxnSpPr/>
              <p:nvPr/>
            </p:nvCxnSpPr>
            <p:spPr>
              <a:xfrm flipV="1">
                <a:off x="4824237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71B9E47-9A1C-353B-8643-832A50C4BC56}"/>
                  </a:ext>
                </a:extLst>
              </p:cNvPr>
              <p:cNvCxnSpPr/>
              <p:nvPr/>
            </p:nvCxnSpPr>
            <p:spPr>
              <a:xfrm flipV="1">
                <a:off x="4792848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FAE16DA-CB33-9429-E5AD-C5BF658A8848}"/>
                  </a:ext>
                </a:extLst>
              </p:cNvPr>
              <p:cNvCxnSpPr/>
              <p:nvPr/>
            </p:nvCxnSpPr>
            <p:spPr>
              <a:xfrm flipV="1">
                <a:off x="4759512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11BCADE-E5BE-81CB-93AF-B0CD7DCAAC1F}"/>
                  </a:ext>
                </a:extLst>
              </p:cNvPr>
              <p:cNvCxnSpPr/>
              <p:nvPr/>
            </p:nvCxnSpPr>
            <p:spPr>
              <a:xfrm flipV="1">
                <a:off x="4728556" y="321423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136CE83-9C5E-BBBD-9A44-7AE88AA814BD}"/>
                  </a:ext>
                </a:extLst>
              </p:cNvPr>
              <p:cNvCxnSpPr/>
              <p:nvPr/>
            </p:nvCxnSpPr>
            <p:spPr>
              <a:xfrm flipV="1">
                <a:off x="4695207" y="320946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1CFCF1B-5EA9-606D-CF64-F79FF180B12D}"/>
                  </a:ext>
                </a:extLst>
              </p:cNvPr>
              <p:cNvCxnSpPr/>
              <p:nvPr/>
            </p:nvCxnSpPr>
            <p:spPr>
              <a:xfrm flipV="1">
                <a:off x="5048208" y="3211859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E13AE7A-201B-6453-F919-282860D7E944}"/>
                  </a:ext>
                </a:extLst>
              </p:cNvPr>
              <p:cNvCxnSpPr/>
              <p:nvPr/>
            </p:nvCxnSpPr>
            <p:spPr>
              <a:xfrm flipV="1">
                <a:off x="5017685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8509CE9-7133-C531-BEC8-49A23AA03EAF}"/>
                  </a:ext>
                </a:extLst>
              </p:cNvPr>
              <p:cNvCxnSpPr/>
              <p:nvPr/>
            </p:nvCxnSpPr>
            <p:spPr>
              <a:xfrm flipV="1">
                <a:off x="4986296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D2B05AF-64EB-BB5C-984B-E76F755EDDBC}"/>
                  </a:ext>
                </a:extLst>
              </p:cNvPr>
              <p:cNvCxnSpPr/>
              <p:nvPr/>
            </p:nvCxnSpPr>
            <p:spPr>
              <a:xfrm flipV="1">
                <a:off x="4955341" y="32117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E219EBE-7C27-C77A-5FF1-5103401A9D06}"/>
                  </a:ext>
                </a:extLst>
              </p:cNvPr>
              <p:cNvCxnSpPr/>
              <p:nvPr/>
            </p:nvCxnSpPr>
            <p:spPr>
              <a:xfrm flipV="1">
                <a:off x="4919623" y="321423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3880B25-259C-BE14-6A98-B458881C78A6}"/>
                  </a:ext>
                </a:extLst>
              </p:cNvPr>
              <p:cNvCxnSpPr/>
              <p:nvPr/>
            </p:nvCxnSpPr>
            <p:spPr>
              <a:xfrm flipV="1">
                <a:off x="4886274" y="320946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3859EC9-42EF-285F-72AB-0F21A2302B6C}"/>
                  </a:ext>
                </a:extLst>
              </p:cNvPr>
              <p:cNvCxnSpPr/>
              <p:nvPr/>
            </p:nvCxnSpPr>
            <p:spPr>
              <a:xfrm flipV="1">
                <a:off x="4663408" y="320946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FC73C91-7584-1963-47E3-DE2B173EEDF5}"/>
                  </a:ext>
                </a:extLst>
              </p:cNvPr>
              <p:cNvCxnSpPr/>
              <p:nvPr/>
            </p:nvCxnSpPr>
            <p:spPr>
              <a:xfrm flipV="1">
                <a:off x="4632885" y="320695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CC68AEB-9DBA-45DF-5F13-D2FBB61FDF56}"/>
                  </a:ext>
                </a:extLst>
              </p:cNvPr>
              <p:cNvCxnSpPr/>
              <p:nvPr/>
            </p:nvCxnSpPr>
            <p:spPr>
              <a:xfrm flipV="1">
                <a:off x="4502335" y="3214228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7230D541-7918-7A79-DB62-FB158BD80780}"/>
                  </a:ext>
                </a:extLst>
              </p:cNvPr>
              <p:cNvCxnSpPr/>
              <p:nvPr/>
            </p:nvCxnSpPr>
            <p:spPr>
              <a:xfrm flipV="1">
                <a:off x="4469431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27D5CD5-A79B-7C77-BA2C-D839361C5E55}"/>
                  </a:ext>
                </a:extLst>
              </p:cNvPr>
              <p:cNvCxnSpPr/>
              <p:nvPr/>
            </p:nvCxnSpPr>
            <p:spPr>
              <a:xfrm flipV="1">
                <a:off x="4438042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2D3C28A-1B45-47B2-C464-6A95D863A172}"/>
                  </a:ext>
                </a:extLst>
              </p:cNvPr>
              <p:cNvCxnSpPr/>
              <p:nvPr/>
            </p:nvCxnSpPr>
            <p:spPr>
              <a:xfrm flipV="1">
                <a:off x="4404706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C0547DB-9D65-8C98-2690-F857878CEBA7}"/>
                  </a:ext>
                </a:extLst>
              </p:cNvPr>
              <p:cNvCxnSpPr/>
              <p:nvPr/>
            </p:nvCxnSpPr>
            <p:spPr>
              <a:xfrm flipV="1">
                <a:off x="4373750" y="3214219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796F3EC-8E7C-21D8-3E9E-ACEE0294F373}"/>
                  </a:ext>
                </a:extLst>
              </p:cNvPr>
              <p:cNvCxnSpPr/>
              <p:nvPr/>
            </p:nvCxnSpPr>
            <p:spPr>
              <a:xfrm flipV="1">
                <a:off x="4340401" y="321183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9A9CDBB-DB7A-5663-8EB6-DABC1E5D7626}"/>
                  </a:ext>
                </a:extLst>
              </p:cNvPr>
              <p:cNvCxnSpPr/>
              <p:nvPr/>
            </p:nvCxnSpPr>
            <p:spPr>
              <a:xfrm flipV="1">
                <a:off x="4600535" y="3211716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56C25F-AD3E-D1ED-D13C-DBA94BA2B56F}"/>
                  </a:ext>
                </a:extLst>
              </p:cNvPr>
              <p:cNvCxnSpPr/>
              <p:nvPr/>
            </p:nvCxnSpPr>
            <p:spPr>
              <a:xfrm flipV="1">
                <a:off x="4564817" y="3214219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260C65F-6AD1-49A1-C078-E80A5E696FD6}"/>
                  </a:ext>
                </a:extLst>
              </p:cNvPr>
              <p:cNvCxnSpPr/>
              <p:nvPr/>
            </p:nvCxnSpPr>
            <p:spPr>
              <a:xfrm flipV="1">
                <a:off x="4531468" y="320945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4427CE5-1F64-CE44-500B-24E8EDC19A98}"/>
                  </a:ext>
                </a:extLst>
              </p:cNvPr>
              <p:cNvCxnSpPr/>
              <p:nvPr/>
            </p:nvCxnSpPr>
            <p:spPr>
              <a:xfrm flipV="1">
                <a:off x="4308602" y="3211835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FDB4854-85D0-126D-BA25-647856E6A15A}"/>
                  </a:ext>
                </a:extLst>
              </p:cNvPr>
              <p:cNvCxnSpPr/>
              <p:nvPr/>
            </p:nvCxnSpPr>
            <p:spPr>
              <a:xfrm flipV="1">
                <a:off x="4278079" y="320932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8252D84-F35C-2FDA-B445-EA22BAE294F7}"/>
                  </a:ext>
                </a:extLst>
              </p:cNvPr>
              <p:cNvCxnSpPr/>
              <p:nvPr/>
            </p:nvCxnSpPr>
            <p:spPr>
              <a:xfrm flipV="1">
                <a:off x="4249504" y="3211704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1340054-827F-AA18-E291-A42B3A5EB23D}"/>
                  </a:ext>
                </a:extLst>
              </p:cNvPr>
              <p:cNvCxnSpPr/>
              <p:nvPr/>
            </p:nvCxnSpPr>
            <p:spPr>
              <a:xfrm flipV="1">
                <a:off x="5975814" y="321426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48376C1-3FB9-948F-C6C1-488D37C94E7C}"/>
                  </a:ext>
                </a:extLst>
              </p:cNvPr>
              <p:cNvCxnSpPr/>
              <p:nvPr/>
            </p:nvCxnSpPr>
            <p:spPr>
              <a:xfrm flipV="1">
                <a:off x="5942910" y="321175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24DE3DA-650B-B910-1A03-206CB55D41BC}"/>
                  </a:ext>
                </a:extLst>
              </p:cNvPr>
              <p:cNvCxnSpPr/>
              <p:nvPr/>
            </p:nvCxnSpPr>
            <p:spPr>
              <a:xfrm flipV="1">
                <a:off x="5913902" y="3211751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FC27410-08C5-484F-E953-2D1CF7AD4065}"/>
                  </a:ext>
                </a:extLst>
              </p:cNvPr>
              <p:cNvCxnSpPr/>
              <p:nvPr/>
            </p:nvCxnSpPr>
            <p:spPr>
              <a:xfrm flipV="1">
                <a:off x="5975814" y="3211883"/>
                <a:ext cx="0" cy="110125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65224A-4345-BCFD-B66C-C622561870FC}"/>
                </a:ext>
              </a:extLst>
            </p:cNvPr>
            <p:cNvSpPr/>
            <p:nvPr/>
          </p:nvSpPr>
          <p:spPr>
            <a:xfrm>
              <a:off x="2636386" y="3700035"/>
              <a:ext cx="497908" cy="157467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73FDA66-041B-EB81-1660-7301B1A3116E}"/>
                </a:ext>
              </a:extLst>
            </p:cNvPr>
            <p:cNvSpPr/>
            <p:nvPr/>
          </p:nvSpPr>
          <p:spPr>
            <a:xfrm>
              <a:off x="3165377" y="3433191"/>
              <a:ext cx="1170920" cy="725789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5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AAA636-FDCA-BC90-2114-65302868FA61}"/>
                </a:ext>
              </a:extLst>
            </p:cNvPr>
            <p:cNvCxnSpPr/>
            <p:nvPr/>
          </p:nvCxnSpPr>
          <p:spPr>
            <a:xfrm flipV="1">
              <a:off x="2359171" y="3784613"/>
              <a:ext cx="277215" cy="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AF7841AA-580C-CD24-103A-22E0DFD9B75F}"/>
                </a:ext>
              </a:extLst>
            </p:cNvPr>
            <p:cNvSpPr txBox="1"/>
            <p:nvPr/>
          </p:nvSpPr>
          <p:spPr>
            <a:xfrm>
              <a:off x="1971570" y="3489150"/>
              <a:ext cx="788716" cy="278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100" u="none" dirty="0">
                  <a:solidFill>
                    <a:schemeClr val="tx1"/>
                  </a:solidFill>
                </a:rPr>
                <a:t>Protons</a:t>
              </a:r>
              <a:endParaRPr lang="en-GB" sz="1100" u="none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30">
              <a:extLst>
                <a:ext uri="{FF2B5EF4-FFF2-40B4-BE49-F238E27FC236}">
                  <a16:creationId xmlns:a16="http://schemas.microsoft.com/office/drawing/2014/main" id="{2543F474-708A-E111-2482-63EDB99C42D3}"/>
                </a:ext>
              </a:extLst>
            </p:cNvPr>
            <p:cNvSpPr txBox="1"/>
            <p:nvPr/>
          </p:nvSpPr>
          <p:spPr>
            <a:xfrm>
              <a:off x="4316518" y="3271016"/>
              <a:ext cx="1884469" cy="261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000" b="1" u="none" dirty="0">
                  <a:solidFill>
                    <a:prstClr val="black"/>
                  </a:solidFill>
                  <a:latin typeface="Arial"/>
                </a:rPr>
                <a:t>Heavy target + detector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42DE503-8A5A-45B3-9601-4A8364BB06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>
              <a:off x="2806350" y="3428457"/>
              <a:ext cx="1404126" cy="35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B16D815E-1175-493F-2EAF-7C3FD05E7556}"/>
                </a:ext>
              </a:extLst>
            </p:cNvPr>
            <p:cNvSpPr txBox="1"/>
            <p:nvPr/>
          </p:nvSpPr>
          <p:spPr>
            <a:xfrm>
              <a:off x="3096311" y="3236759"/>
              <a:ext cx="1435606" cy="261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000" u="none" dirty="0">
                  <a:solidFill>
                    <a:prstClr val="white"/>
                  </a:solidFill>
                  <a:latin typeface="Arial"/>
                </a:rPr>
                <a:t>Absorber/sweeper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5965112-5E97-65B0-E5C8-F41A86E2A7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9" t="23486" r="31486" b="19268"/>
            <a:stretch/>
          </p:blipFill>
          <p:spPr bwMode="auto">
            <a:xfrm flipV="1">
              <a:off x="2780524" y="3790822"/>
              <a:ext cx="1491285" cy="36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9E849B-530F-0F0F-1492-AD69B8C8002D}"/>
                </a:ext>
              </a:extLst>
            </p:cNvPr>
            <p:cNvCxnSpPr/>
            <p:nvPr/>
          </p:nvCxnSpPr>
          <p:spPr>
            <a:xfrm>
              <a:off x="2760326" y="3790088"/>
              <a:ext cx="2394098" cy="928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D5DB9FAE-B2CA-51B4-860F-641F7850C75B}"/>
                </a:ext>
              </a:extLst>
            </p:cNvPr>
            <p:cNvSpPr txBox="1"/>
            <p:nvPr/>
          </p:nvSpPr>
          <p:spPr>
            <a:xfrm>
              <a:off x="2237895" y="3824991"/>
              <a:ext cx="1114989" cy="392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u="sng" kern="1200">
                  <a:solidFill>
                    <a:schemeClr val="bg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 u="none" dirty="0">
                  <a:solidFill>
                    <a:prstClr val="white"/>
                  </a:solidFill>
                </a:rPr>
                <a:t>Long </a:t>
              </a:r>
            </a:p>
            <a:p>
              <a:pPr>
                <a:defRPr/>
              </a:pPr>
              <a:r>
                <a:rPr lang="en-GB" sz="900" u="none" dirty="0">
                  <a:solidFill>
                    <a:prstClr val="white"/>
                  </a:solidFill>
                </a:rPr>
                <a:t>high-Z/A target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AEF8A15-8F00-6401-99AB-5C0A7EEBBE2F}"/>
                </a:ext>
              </a:extLst>
            </p:cNvPr>
            <p:cNvCxnSpPr/>
            <p:nvPr/>
          </p:nvCxnSpPr>
          <p:spPr>
            <a:xfrm flipV="1">
              <a:off x="5139165" y="3388873"/>
              <a:ext cx="1157099" cy="49247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2B3920B-4918-E530-2D57-F283F166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57575"/>
                </a:clrFrom>
                <a:clrTo>
                  <a:srgbClr val="75757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094466" y="3891994"/>
              <a:ext cx="758358" cy="335874"/>
            </a:xfrm>
            <a:prstGeom prst="rect">
              <a:avLst/>
            </a:prstGeom>
          </p:spPr>
        </p:pic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DF94467-3926-1C18-CB48-4E28B8F9F793}"/>
              </a:ext>
            </a:extLst>
          </p:cNvPr>
          <p:cNvSpPr/>
          <p:nvPr/>
        </p:nvSpPr>
        <p:spPr>
          <a:xfrm>
            <a:off x="7689519" y="5972094"/>
            <a:ext cx="3849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prstClr val="black"/>
              </a:buClr>
              <a:buSzPct val="70000"/>
            </a:pPr>
            <a:r>
              <a:rPr lang="en-GB" sz="1400" b="1" dirty="0">
                <a:solidFill>
                  <a:prstClr val="black"/>
                </a:solidFill>
                <a:latin typeface="Arial"/>
                <a:sym typeface="Wingdings" panose="05000000000000000000" pitchFamily="2" charset="2"/>
              </a:rPr>
              <a:t>Scattering off atomic electrons and nuclei</a:t>
            </a:r>
            <a:endParaRPr lang="en-GB" sz="1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BAF8231-00C4-B377-33E1-82EB30C6C3D6}"/>
              </a:ext>
            </a:extLst>
          </p:cNvPr>
          <p:cNvSpPr txBox="1"/>
          <p:nvPr/>
        </p:nvSpPr>
        <p:spPr>
          <a:xfrm>
            <a:off x="8349278" y="1538631"/>
            <a:ext cx="2926080" cy="397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Hidden sector searches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6E2CEA9-5219-3292-F252-51F43DE0F446}"/>
              </a:ext>
            </a:extLst>
          </p:cNvPr>
          <p:cNvSpPr txBox="1"/>
          <p:nvPr/>
        </p:nvSpPr>
        <p:spPr>
          <a:xfrm>
            <a:off x="8349278" y="4239363"/>
            <a:ext cx="2926080" cy="397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Neutrino physics</a:t>
            </a:r>
          </a:p>
        </p:txBody>
      </p:sp>
    </p:spTree>
    <p:extLst>
      <p:ext uri="{BB962C8B-B14F-4D97-AF65-F5344CB8AC3E}">
        <p14:creationId xmlns:p14="http://schemas.microsoft.com/office/powerpoint/2010/main" val="3120615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20461</TotalTime>
  <Words>2018</Words>
  <Application>Microsoft Macintosh PowerPoint</Application>
  <PresentationFormat>Widescreen</PresentationFormat>
  <Paragraphs>382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Baskerville SemiBold</vt:lpstr>
      <vt:lpstr>Calibri</vt:lpstr>
      <vt:lpstr>Cambria Math</vt:lpstr>
      <vt:lpstr>Segoe UI Semibold</vt:lpstr>
      <vt:lpstr>Symbol</vt:lpstr>
      <vt:lpstr>Wingdings</vt:lpstr>
      <vt:lpstr>Wingdings 2</vt:lpstr>
      <vt:lpstr>Office Theme</vt:lpstr>
      <vt:lpstr>The Search for Hidden Particles (SHiP) experiment </vt:lpstr>
      <vt:lpstr>Physics Motivation </vt:lpstr>
      <vt:lpstr>Status of the facility/experiment</vt:lpstr>
      <vt:lpstr>Status of the facility/experiment</vt:lpstr>
      <vt:lpstr>A hidden sector</vt:lpstr>
      <vt:lpstr>Example hidden sector model</vt:lpstr>
      <vt:lpstr>Generic hidden sectors models</vt:lpstr>
      <vt:lpstr>Experimental concept</vt:lpstr>
      <vt:lpstr>Experimental concept</vt:lpstr>
      <vt:lpstr>The beam-dump</vt:lpstr>
      <vt:lpstr>The beam-dump</vt:lpstr>
      <vt:lpstr>Adapting BDF/SHiP to CERN’s ECN3 hall </vt:lpstr>
      <vt:lpstr>Muon shield</vt:lpstr>
      <vt:lpstr>Bkgrd evaluation for FIP decay search</vt:lpstr>
      <vt:lpstr>Hidden sector sensitivity</vt:lpstr>
      <vt:lpstr>PowerPoint Presentation</vt:lpstr>
      <vt:lpstr>Tau neutrino physics with SND</vt:lpstr>
      <vt:lpstr>Schedule</vt:lpstr>
      <vt:lpstr>Summary</vt:lpstr>
      <vt:lpstr>PowerPoint Presentation</vt:lpstr>
      <vt:lpstr>Tau neutrino physics with SND</vt:lpstr>
      <vt:lpstr>PowerPoint Presentation</vt:lpstr>
      <vt:lpstr>The SHiP detector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Patel, Mitesh</dc:creator>
  <cp:lastModifiedBy>Patel, Mitesh</cp:lastModifiedBy>
  <cp:revision>379</cp:revision>
  <cp:lastPrinted>2024-09-25T09:20:43Z</cp:lastPrinted>
  <dcterms:created xsi:type="dcterms:W3CDTF">2023-02-28T14:44:30Z</dcterms:created>
  <dcterms:modified xsi:type="dcterms:W3CDTF">2024-09-25T09:20:53Z</dcterms:modified>
</cp:coreProperties>
</file>