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256" r:id="rId2"/>
    <p:sldId id="257" r:id="rId3"/>
    <p:sldId id="258" r:id="rId4"/>
    <p:sldId id="319" r:id="rId5"/>
    <p:sldId id="320" r:id="rId6"/>
    <p:sldId id="2466" r:id="rId7"/>
    <p:sldId id="2464" r:id="rId8"/>
    <p:sldId id="2467" r:id="rId9"/>
    <p:sldId id="2469" r:id="rId10"/>
    <p:sldId id="2468"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1FF"/>
    <a:srgbClr val="00F9FE"/>
    <a:srgbClr val="00D9FF"/>
    <a:srgbClr val="A5F15D"/>
    <a:srgbClr val="E2E2E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248"/>
    <p:restoredTop sz="94694"/>
  </p:normalViewPr>
  <p:slideViewPr>
    <p:cSldViewPr snapToGrid="0">
      <p:cViewPr varScale="1">
        <p:scale>
          <a:sx n="121" d="100"/>
          <a:sy n="121" d="100"/>
        </p:scale>
        <p:origin x="512"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703B62-2EA0-6C42-AE39-4608D828F467}" type="datetimeFigureOut">
              <a:rPr lang="en-US" smtClean="0"/>
              <a:t>9/24/24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7D837C-3E12-6044-BD80-68B67A66A6EB}" type="slidenum">
              <a:rPr lang="en-US" smtClean="0"/>
              <a:t>‹#›</a:t>
            </a:fld>
            <a:endParaRPr lang="en-US"/>
          </a:p>
        </p:txBody>
      </p:sp>
    </p:spTree>
    <p:extLst>
      <p:ext uri="{BB962C8B-B14F-4D97-AF65-F5344CB8AC3E}">
        <p14:creationId xmlns:p14="http://schemas.microsoft.com/office/powerpoint/2010/main" val="33740565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0622E93-88BF-444B-AFCD-F6FBE207741E}" type="slidenum">
              <a:rPr lang="en-US" smtClean="0"/>
              <a:t>7</a:t>
            </a:fld>
            <a:endParaRPr lang="en-US"/>
          </a:p>
        </p:txBody>
      </p:sp>
    </p:spTree>
    <p:extLst>
      <p:ext uri="{BB962C8B-B14F-4D97-AF65-F5344CB8AC3E}">
        <p14:creationId xmlns:p14="http://schemas.microsoft.com/office/powerpoint/2010/main" val="2739337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8DDB9-1375-8003-E622-E5073F639F96}"/>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047E0F6B-B960-4017-DC98-4B3593C7E1A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70BB75DA-6EB4-EBCB-4E87-A39FEBDC87F7}"/>
              </a:ext>
            </a:extLst>
          </p:cNvPr>
          <p:cNvSpPr>
            <a:spLocks noGrp="1"/>
          </p:cNvSpPr>
          <p:nvPr>
            <p:ph type="dt" sz="half" idx="10"/>
          </p:nvPr>
        </p:nvSpPr>
        <p:spPr/>
        <p:txBody>
          <a:bodyPr/>
          <a:lstStyle/>
          <a:p>
            <a:fld id="{A02EFBDD-3FF2-D44B-B509-05B5D9E32801}" type="datetimeFigureOut">
              <a:rPr lang="en-US" smtClean="0"/>
              <a:t>9/24/24</a:t>
            </a:fld>
            <a:endParaRPr lang="en-US"/>
          </a:p>
        </p:txBody>
      </p:sp>
      <p:sp>
        <p:nvSpPr>
          <p:cNvPr id="5" name="Footer Placeholder 4">
            <a:extLst>
              <a:ext uri="{FF2B5EF4-FFF2-40B4-BE49-F238E27FC236}">
                <a16:creationId xmlns:a16="http://schemas.microsoft.com/office/drawing/2014/main" id="{F966598F-512A-E3E3-46DB-7F40E92224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A7AAFC-07A2-EC29-191A-FF1E24FF9B58}"/>
              </a:ext>
            </a:extLst>
          </p:cNvPr>
          <p:cNvSpPr>
            <a:spLocks noGrp="1"/>
          </p:cNvSpPr>
          <p:nvPr>
            <p:ph type="sldNum" sz="quarter" idx="12"/>
          </p:nvPr>
        </p:nvSpPr>
        <p:spPr/>
        <p:txBody>
          <a:bodyPr/>
          <a:lstStyle/>
          <a:p>
            <a:fld id="{0CE2083E-0058-E249-89E3-DD5503F865F9}" type="slidenum">
              <a:rPr lang="en-US" smtClean="0"/>
              <a:t>‹#›</a:t>
            </a:fld>
            <a:endParaRPr lang="en-US"/>
          </a:p>
        </p:txBody>
      </p:sp>
    </p:spTree>
    <p:extLst>
      <p:ext uri="{BB962C8B-B14F-4D97-AF65-F5344CB8AC3E}">
        <p14:creationId xmlns:p14="http://schemas.microsoft.com/office/powerpoint/2010/main" val="42803638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C53B8-3390-E73D-8606-B700317736C5}"/>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A05F987-7ACE-2E07-D600-D4985428E91F}"/>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346CA83-8D2D-460B-1EB2-F3430720B116}"/>
              </a:ext>
            </a:extLst>
          </p:cNvPr>
          <p:cNvSpPr>
            <a:spLocks noGrp="1"/>
          </p:cNvSpPr>
          <p:nvPr>
            <p:ph type="dt" sz="half" idx="10"/>
          </p:nvPr>
        </p:nvSpPr>
        <p:spPr/>
        <p:txBody>
          <a:bodyPr/>
          <a:lstStyle/>
          <a:p>
            <a:fld id="{A02EFBDD-3FF2-D44B-B509-05B5D9E32801}" type="datetimeFigureOut">
              <a:rPr lang="en-US" smtClean="0"/>
              <a:t>9/24/24</a:t>
            </a:fld>
            <a:endParaRPr lang="en-US"/>
          </a:p>
        </p:txBody>
      </p:sp>
      <p:sp>
        <p:nvSpPr>
          <p:cNvPr id="5" name="Footer Placeholder 4">
            <a:extLst>
              <a:ext uri="{FF2B5EF4-FFF2-40B4-BE49-F238E27FC236}">
                <a16:creationId xmlns:a16="http://schemas.microsoft.com/office/drawing/2014/main" id="{70C3FE68-4F52-023B-2CAE-E619E6969A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727AE2-F03F-1B23-9796-241FFCE723DE}"/>
              </a:ext>
            </a:extLst>
          </p:cNvPr>
          <p:cNvSpPr>
            <a:spLocks noGrp="1"/>
          </p:cNvSpPr>
          <p:nvPr>
            <p:ph type="sldNum" sz="quarter" idx="12"/>
          </p:nvPr>
        </p:nvSpPr>
        <p:spPr/>
        <p:txBody>
          <a:bodyPr/>
          <a:lstStyle/>
          <a:p>
            <a:fld id="{0CE2083E-0058-E249-89E3-DD5503F865F9}" type="slidenum">
              <a:rPr lang="en-US" smtClean="0"/>
              <a:t>‹#›</a:t>
            </a:fld>
            <a:endParaRPr lang="en-US"/>
          </a:p>
        </p:txBody>
      </p:sp>
    </p:spTree>
    <p:extLst>
      <p:ext uri="{BB962C8B-B14F-4D97-AF65-F5344CB8AC3E}">
        <p14:creationId xmlns:p14="http://schemas.microsoft.com/office/powerpoint/2010/main" val="28864472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5167E4A-81D6-A79C-0A37-2316522ACC2F}"/>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A1319E2-D65A-0E82-34BA-D36E59061772}"/>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B2EE5A6-CD46-D8F6-5DDE-EE227B391BB6}"/>
              </a:ext>
            </a:extLst>
          </p:cNvPr>
          <p:cNvSpPr>
            <a:spLocks noGrp="1"/>
          </p:cNvSpPr>
          <p:nvPr>
            <p:ph type="dt" sz="half" idx="10"/>
          </p:nvPr>
        </p:nvSpPr>
        <p:spPr/>
        <p:txBody>
          <a:bodyPr/>
          <a:lstStyle/>
          <a:p>
            <a:fld id="{A02EFBDD-3FF2-D44B-B509-05B5D9E32801}" type="datetimeFigureOut">
              <a:rPr lang="en-US" smtClean="0"/>
              <a:t>9/24/24</a:t>
            </a:fld>
            <a:endParaRPr lang="en-US"/>
          </a:p>
        </p:txBody>
      </p:sp>
      <p:sp>
        <p:nvSpPr>
          <p:cNvPr id="5" name="Footer Placeholder 4">
            <a:extLst>
              <a:ext uri="{FF2B5EF4-FFF2-40B4-BE49-F238E27FC236}">
                <a16:creationId xmlns:a16="http://schemas.microsoft.com/office/drawing/2014/main" id="{E7B485CB-6DF3-0E54-E415-E2E158E7C3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A1A458-2E47-1BB8-4F5A-50CB99855CC0}"/>
              </a:ext>
            </a:extLst>
          </p:cNvPr>
          <p:cNvSpPr>
            <a:spLocks noGrp="1"/>
          </p:cNvSpPr>
          <p:nvPr>
            <p:ph type="sldNum" sz="quarter" idx="12"/>
          </p:nvPr>
        </p:nvSpPr>
        <p:spPr/>
        <p:txBody>
          <a:bodyPr/>
          <a:lstStyle/>
          <a:p>
            <a:fld id="{0CE2083E-0058-E249-89E3-DD5503F865F9}" type="slidenum">
              <a:rPr lang="en-US" smtClean="0"/>
              <a:t>‹#›</a:t>
            </a:fld>
            <a:endParaRPr lang="en-US"/>
          </a:p>
        </p:txBody>
      </p:sp>
    </p:spTree>
    <p:extLst>
      <p:ext uri="{BB962C8B-B14F-4D97-AF65-F5344CB8AC3E}">
        <p14:creationId xmlns:p14="http://schemas.microsoft.com/office/powerpoint/2010/main" val="9528132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3A7C0-15A7-2D5E-AD7E-9D8965A580A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B0F3F2F-D5A1-5D8E-10BC-8E7F99C397B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D5189DE-CB1A-4706-A5BF-D027FEA0B353}"/>
              </a:ext>
            </a:extLst>
          </p:cNvPr>
          <p:cNvSpPr>
            <a:spLocks noGrp="1"/>
          </p:cNvSpPr>
          <p:nvPr>
            <p:ph type="dt" sz="half" idx="10"/>
          </p:nvPr>
        </p:nvSpPr>
        <p:spPr/>
        <p:txBody>
          <a:bodyPr/>
          <a:lstStyle/>
          <a:p>
            <a:fld id="{A02EFBDD-3FF2-D44B-B509-05B5D9E32801}" type="datetimeFigureOut">
              <a:rPr lang="en-US" smtClean="0"/>
              <a:t>9/24/24</a:t>
            </a:fld>
            <a:endParaRPr lang="en-US"/>
          </a:p>
        </p:txBody>
      </p:sp>
      <p:sp>
        <p:nvSpPr>
          <p:cNvPr id="5" name="Footer Placeholder 4">
            <a:extLst>
              <a:ext uri="{FF2B5EF4-FFF2-40B4-BE49-F238E27FC236}">
                <a16:creationId xmlns:a16="http://schemas.microsoft.com/office/drawing/2014/main" id="{E399CCAD-C066-797B-F3C8-47EFD0AEE3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483302-8CCB-9379-7D1D-A2B32D581722}"/>
              </a:ext>
            </a:extLst>
          </p:cNvPr>
          <p:cNvSpPr>
            <a:spLocks noGrp="1"/>
          </p:cNvSpPr>
          <p:nvPr>
            <p:ph type="sldNum" sz="quarter" idx="12"/>
          </p:nvPr>
        </p:nvSpPr>
        <p:spPr/>
        <p:txBody>
          <a:bodyPr/>
          <a:lstStyle/>
          <a:p>
            <a:fld id="{0CE2083E-0058-E249-89E3-DD5503F865F9}" type="slidenum">
              <a:rPr lang="en-US" smtClean="0"/>
              <a:t>‹#›</a:t>
            </a:fld>
            <a:endParaRPr lang="en-US"/>
          </a:p>
        </p:txBody>
      </p:sp>
    </p:spTree>
    <p:extLst>
      <p:ext uri="{BB962C8B-B14F-4D97-AF65-F5344CB8AC3E}">
        <p14:creationId xmlns:p14="http://schemas.microsoft.com/office/powerpoint/2010/main" val="18505543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0B075-9B86-8EE1-A131-241C7B9B3248}"/>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1B9E7A52-25D7-547B-8E3B-140957CDF7B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501E267-787D-01CE-8863-61297C4CAC79}"/>
              </a:ext>
            </a:extLst>
          </p:cNvPr>
          <p:cNvSpPr>
            <a:spLocks noGrp="1"/>
          </p:cNvSpPr>
          <p:nvPr>
            <p:ph type="dt" sz="half" idx="10"/>
          </p:nvPr>
        </p:nvSpPr>
        <p:spPr/>
        <p:txBody>
          <a:bodyPr/>
          <a:lstStyle/>
          <a:p>
            <a:fld id="{A02EFBDD-3FF2-D44B-B509-05B5D9E32801}" type="datetimeFigureOut">
              <a:rPr lang="en-US" smtClean="0"/>
              <a:t>9/24/24</a:t>
            </a:fld>
            <a:endParaRPr lang="en-US"/>
          </a:p>
        </p:txBody>
      </p:sp>
      <p:sp>
        <p:nvSpPr>
          <p:cNvPr id="5" name="Footer Placeholder 4">
            <a:extLst>
              <a:ext uri="{FF2B5EF4-FFF2-40B4-BE49-F238E27FC236}">
                <a16:creationId xmlns:a16="http://schemas.microsoft.com/office/drawing/2014/main" id="{946958EB-1FEA-45AB-9197-3639DBD06C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21397B-BC92-F88D-39B1-CC8EA5E35D73}"/>
              </a:ext>
            </a:extLst>
          </p:cNvPr>
          <p:cNvSpPr>
            <a:spLocks noGrp="1"/>
          </p:cNvSpPr>
          <p:nvPr>
            <p:ph type="sldNum" sz="quarter" idx="12"/>
          </p:nvPr>
        </p:nvSpPr>
        <p:spPr/>
        <p:txBody>
          <a:bodyPr/>
          <a:lstStyle/>
          <a:p>
            <a:fld id="{0CE2083E-0058-E249-89E3-DD5503F865F9}" type="slidenum">
              <a:rPr lang="en-US" smtClean="0"/>
              <a:t>‹#›</a:t>
            </a:fld>
            <a:endParaRPr lang="en-US"/>
          </a:p>
        </p:txBody>
      </p:sp>
    </p:spTree>
    <p:extLst>
      <p:ext uri="{BB962C8B-B14F-4D97-AF65-F5344CB8AC3E}">
        <p14:creationId xmlns:p14="http://schemas.microsoft.com/office/powerpoint/2010/main" val="12729365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D54D0-04F9-F09C-E2C6-70139385F3D9}"/>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21D311B-8E82-B37E-3840-7556CE101AF8}"/>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995EBC9C-536A-A90C-C5D5-2F56DF3E5D2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3C3EA1E3-F1AF-5DD0-FA68-9DA1D2D041B8}"/>
              </a:ext>
            </a:extLst>
          </p:cNvPr>
          <p:cNvSpPr>
            <a:spLocks noGrp="1"/>
          </p:cNvSpPr>
          <p:nvPr>
            <p:ph type="dt" sz="half" idx="10"/>
          </p:nvPr>
        </p:nvSpPr>
        <p:spPr/>
        <p:txBody>
          <a:bodyPr/>
          <a:lstStyle/>
          <a:p>
            <a:fld id="{A02EFBDD-3FF2-D44B-B509-05B5D9E32801}" type="datetimeFigureOut">
              <a:rPr lang="en-US" smtClean="0"/>
              <a:t>9/24/24</a:t>
            </a:fld>
            <a:endParaRPr lang="en-US"/>
          </a:p>
        </p:txBody>
      </p:sp>
      <p:sp>
        <p:nvSpPr>
          <p:cNvPr id="6" name="Footer Placeholder 5">
            <a:extLst>
              <a:ext uri="{FF2B5EF4-FFF2-40B4-BE49-F238E27FC236}">
                <a16:creationId xmlns:a16="http://schemas.microsoft.com/office/drawing/2014/main" id="{3ED4B056-A7B7-BB34-0B54-3276191FDA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12E9BB-F200-DCB2-5666-C1875E9CAB8F}"/>
              </a:ext>
            </a:extLst>
          </p:cNvPr>
          <p:cNvSpPr>
            <a:spLocks noGrp="1"/>
          </p:cNvSpPr>
          <p:nvPr>
            <p:ph type="sldNum" sz="quarter" idx="12"/>
          </p:nvPr>
        </p:nvSpPr>
        <p:spPr/>
        <p:txBody>
          <a:bodyPr/>
          <a:lstStyle/>
          <a:p>
            <a:fld id="{0CE2083E-0058-E249-89E3-DD5503F865F9}" type="slidenum">
              <a:rPr lang="en-US" smtClean="0"/>
              <a:t>‹#›</a:t>
            </a:fld>
            <a:endParaRPr lang="en-US"/>
          </a:p>
        </p:txBody>
      </p:sp>
    </p:spTree>
    <p:extLst>
      <p:ext uri="{BB962C8B-B14F-4D97-AF65-F5344CB8AC3E}">
        <p14:creationId xmlns:p14="http://schemas.microsoft.com/office/powerpoint/2010/main" val="8074847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6BBD4-7FC7-58BD-232F-FC8EC834BAAB}"/>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C418B4F-EA5B-BAEA-3636-0D689A99F3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A349277-6A9A-03F1-2679-B4301CD7E9A4}"/>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12D957CC-BA08-84F9-BBCE-7E8DDC1323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5DAB74C2-FA47-129F-25D8-F1DB6B2399BA}"/>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711BBBAD-C6ED-9BA7-25D7-70E1BA921923}"/>
              </a:ext>
            </a:extLst>
          </p:cNvPr>
          <p:cNvSpPr>
            <a:spLocks noGrp="1"/>
          </p:cNvSpPr>
          <p:nvPr>
            <p:ph type="dt" sz="half" idx="10"/>
          </p:nvPr>
        </p:nvSpPr>
        <p:spPr/>
        <p:txBody>
          <a:bodyPr/>
          <a:lstStyle/>
          <a:p>
            <a:fld id="{A02EFBDD-3FF2-D44B-B509-05B5D9E32801}" type="datetimeFigureOut">
              <a:rPr lang="en-US" smtClean="0"/>
              <a:t>9/24/24</a:t>
            </a:fld>
            <a:endParaRPr lang="en-US"/>
          </a:p>
        </p:txBody>
      </p:sp>
      <p:sp>
        <p:nvSpPr>
          <p:cNvPr id="8" name="Footer Placeholder 7">
            <a:extLst>
              <a:ext uri="{FF2B5EF4-FFF2-40B4-BE49-F238E27FC236}">
                <a16:creationId xmlns:a16="http://schemas.microsoft.com/office/drawing/2014/main" id="{9A94FD8C-2AE4-B228-344F-8416BAAFCEF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2BCF3E8-3176-BC91-ADA9-4F2206E75EBC}"/>
              </a:ext>
            </a:extLst>
          </p:cNvPr>
          <p:cNvSpPr>
            <a:spLocks noGrp="1"/>
          </p:cNvSpPr>
          <p:nvPr>
            <p:ph type="sldNum" sz="quarter" idx="12"/>
          </p:nvPr>
        </p:nvSpPr>
        <p:spPr/>
        <p:txBody>
          <a:bodyPr/>
          <a:lstStyle/>
          <a:p>
            <a:fld id="{0CE2083E-0058-E249-89E3-DD5503F865F9}" type="slidenum">
              <a:rPr lang="en-US" smtClean="0"/>
              <a:t>‹#›</a:t>
            </a:fld>
            <a:endParaRPr lang="en-US"/>
          </a:p>
        </p:txBody>
      </p:sp>
    </p:spTree>
    <p:extLst>
      <p:ext uri="{BB962C8B-B14F-4D97-AF65-F5344CB8AC3E}">
        <p14:creationId xmlns:p14="http://schemas.microsoft.com/office/powerpoint/2010/main" val="3243864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5D3C1-1D66-2115-6430-1C1A408FD92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FC185F4A-60AF-C811-5BFD-99F7EF128B19}"/>
              </a:ext>
            </a:extLst>
          </p:cNvPr>
          <p:cNvSpPr>
            <a:spLocks noGrp="1"/>
          </p:cNvSpPr>
          <p:nvPr>
            <p:ph type="dt" sz="half" idx="10"/>
          </p:nvPr>
        </p:nvSpPr>
        <p:spPr/>
        <p:txBody>
          <a:bodyPr/>
          <a:lstStyle/>
          <a:p>
            <a:fld id="{A02EFBDD-3FF2-D44B-B509-05B5D9E32801}" type="datetimeFigureOut">
              <a:rPr lang="en-US" smtClean="0"/>
              <a:t>9/24/24</a:t>
            </a:fld>
            <a:endParaRPr lang="en-US"/>
          </a:p>
        </p:txBody>
      </p:sp>
      <p:sp>
        <p:nvSpPr>
          <p:cNvPr id="4" name="Footer Placeholder 3">
            <a:extLst>
              <a:ext uri="{FF2B5EF4-FFF2-40B4-BE49-F238E27FC236}">
                <a16:creationId xmlns:a16="http://schemas.microsoft.com/office/drawing/2014/main" id="{EE0108E9-3900-60FD-A706-079D2B2DBFD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8125AD5-B217-EEA4-B77D-D2ADF219E2C2}"/>
              </a:ext>
            </a:extLst>
          </p:cNvPr>
          <p:cNvSpPr>
            <a:spLocks noGrp="1"/>
          </p:cNvSpPr>
          <p:nvPr>
            <p:ph type="sldNum" sz="quarter" idx="12"/>
          </p:nvPr>
        </p:nvSpPr>
        <p:spPr/>
        <p:txBody>
          <a:bodyPr/>
          <a:lstStyle/>
          <a:p>
            <a:fld id="{0CE2083E-0058-E249-89E3-DD5503F865F9}" type="slidenum">
              <a:rPr lang="en-US" smtClean="0"/>
              <a:t>‹#›</a:t>
            </a:fld>
            <a:endParaRPr lang="en-US"/>
          </a:p>
        </p:txBody>
      </p:sp>
    </p:spTree>
    <p:extLst>
      <p:ext uri="{BB962C8B-B14F-4D97-AF65-F5344CB8AC3E}">
        <p14:creationId xmlns:p14="http://schemas.microsoft.com/office/powerpoint/2010/main" val="42354651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2F0E7C-7BDA-7E78-F0A6-E7FF5BB45D74}"/>
              </a:ext>
            </a:extLst>
          </p:cNvPr>
          <p:cNvSpPr>
            <a:spLocks noGrp="1"/>
          </p:cNvSpPr>
          <p:nvPr>
            <p:ph type="dt" sz="half" idx="10"/>
          </p:nvPr>
        </p:nvSpPr>
        <p:spPr/>
        <p:txBody>
          <a:bodyPr/>
          <a:lstStyle/>
          <a:p>
            <a:fld id="{A02EFBDD-3FF2-D44B-B509-05B5D9E32801}" type="datetimeFigureOut">
              <a:rPr lang="en-US" smtClean="0"/>
              <a:t>9/24/24</a:t>
            </a:fld>
            <a:endParaRPr lang="en-US"/>
          </a:p>
        </p:txBody>
      </p:sp>
      <p:sp>
        <p:nvSpPr>
          <p:cNvPr id="3" name="Footer Placeholder 2">
            <a:extLst>
              <a:ext uri="{FF2B5EF4-FFF2-40B4-BE49-F238E27FC236}">
                <a16:creationId xmlns:a16="http://schemas.microsoft.com/office/drawing/2014/main" id="{6D8EF1FD-5DE3-41D6-EE2F-36942E22243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B3161C5-9BB8-B4F7-39A7-2ACDF98C0B7F}"/>
              </a:ext>
            </a:extLst>
          </p:cNvPr>
          <p:cNvSpPr>
            <a:spLocks noGrp="1"/>
          </p:cNvSpPr>
          <p:nvPr>
            <p:ph type="sldNum" sz="quarter" idx="12"/>
          </p:nvPr>
        </p:nvSpPr>
        <p:spPr/>
        <p:txBody>
          <a:bodyPr/>
          <a:lstStyle/>
          <a:p>
            <a:fld id="{0CE2083E-0058-E249-89E3-DD5503F865F9}" type="slidenum">
              <a:rPr lang="en-US" smtClean="0"/>
              <a:t>‹#›</a:t>
            </a:fld>
            <a:endParaRPr lang="en-US"/>
          </a:p>
        </p:txBody>
      </p:sp>
    </p:spTree>
    <p:extLst>
      <p:ext uri="{BB962C8B-B14F-4D97-AF65-F5344CB8AC3E}">
        <p14:creationId xmlns:p14="http://schemas.microsoft.com/office/powerpoint/2010/main" val="39337714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CDE31-4D0B-6CB9-1720-E7FC567D8E4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AF363A18-28B0-0500-6EE9-F596072CBB5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77B85050-9F37-46A5-375B-411908AA94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B59715F9-0419-B4CE-B956-E8B0F7AEBCB9}"/>
              </a:ext>
            </a:extLst>
          </p:cNvPr>
          <p:cNvSpPr>
            <a:spLocks noGrp="1"/>
          </p:cNvSpPr>
          <p:nvPr>
            <p:ph type="dt" sz="half" idx="10"/>
          </p:nvPr>
        </p:nvSpPr>
        <p:spPr/>
        <p:txBody>
          <a:bodyPr/>
          <a:lstStyle/>
          <a:p>
            <a:fld id="{A02EFBDD-3FF2-D44B-B509-05B5D9E32801}" type="datetimeFigureOut">
              <a:rPr lang="en-US" smtClean="0"/>
              <a:t>9/24/24</a:t>
            </a:fld>
            <a:endParaRPr lang="en-US"/>
          </a:p>
        </p:txBody>
      </p:sp>
      <p:sp>
        <p:nvSpPr>
          <p:cNvPr id="6" name="Footer Placeholder 5">
            <a:extLst>
              <a:ext uri="{FF2B5EF4-FFF2-40B4-BE49-F238E27FC236}">
                <a16:creationId xmlns:a16="http://schemas.microsoft.com/office/drawing/2014/main" id="{C418E0ED-5413-F565-BBD4-B6094178A8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2C6B3E-4214-94F4-93BE-2BE5288D63AC}"/>
              </a:ext>
            </a:extLst>
          </p:cNvPr>
          <p:cNvSpPr>
            <a:spLocks noGrp="1"/>
          </p:cNvSpPr>
          <p:nvPr>
            <p:ph type="sldNum" sz="quarter" idx="12"/>
          </p:nvPr>
        </p:nvSpPr>
        <p:spPr/>
        <p:txBody>
          <a:bodyPr/>
          <a:lstStyle/>
          <a:p>
            <a:fld id="{0CE2083E-0058-E249-89E3-DD5503F865F9}" type="slidenum">
              <a:rPr lang="en-US" smtClean="0"/>
              <a:t>‹#›</a:t>
            </a:fld>
            <a:endParaRPr lang="en-US"/>
          </a:p>
        </p:txBody>
      </p:sp>
    </p:spTree>
    <p:extLst>
      <p:ext uri="{BB962C8B-B14F-4D97-AF65-F5344CB8AC3E}">
        <p14:creationId xmlns:p14="http://schemas.microsoft.com/office/powerpoint/2010/main" val="26754230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CF771-74DB-6D37-84A6-BD021952253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988A78BD-36B4-B765-D82F-DB4DA74298F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C20CB65-6B22-FF3D-5123-70BF54DE33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2C6493F-247A-1E84-24E2-9AE2B20A2A99}"/>
              </a:ext>
            </a:extLst>
          </p:cNvPr>
          <p:cNvSpPr>
            <a:spLocks noGrp="1"/>
          </p:cNvSpPr>
          <p:nvPr>
            <p:ph type="dt" sz="half" idx="10"/>
          </p:nvPr>
        </p:nvSpPr>
        <p:spPr/>
        <p:txBody>
          <a:bodyPr/>
          <a:lstStyle/>
          <a:p>
            <a:fld id="{A02EFBDD-3FF2-D44B-B509-05B5D9E32801}" type="datetimeFigureOut">
              <a:rPr lang="en-US" smtClean="0"/>
              <a:t>9/24/24</a:t>
            </a:fld>
            <a:endParaRPr lang="en-US"/>
          </a:p>
        </p:txBody>
      </p:sp>
      <p:sp>
        <p:nvSpPr>
          <p:cNvPr id="6" name="Footer Placeholder 5">
            <a:extLst>
              <a:ext uri="{FF2B5EF4-FFF2-40B4-BE49-F238E27FC236}">
                <a16:creationId xmlns:a16="http://schemas.microsoft.com/office/drawing/2014/main" id="{F95DD394-960D-EDEC-8D43-DE56D7132A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6561AA-31F4-957F-719F-86BB7794A797}"/>
              </a:ext>
            </a:extLst>
          </p:cNvPr>
          <p:cNvSpPr>
            <a:spLocks noGrp="1"/>
          </p:cNvSpPr>
          <p:nvPr>
            <p:ph type="sldNum" sz="quarter" idx="12"/>
          </p:nvPr>
        </p:nvSpPr>
        <p:spPr/>
        <p:txBody>
          <a:bodyPr/>
          <a:lstStyle/>
          <a:p>
            <a:fld id="{0CE2083E-0058-E249-89E3-DD5503F865F9}" type="slidenum">
              <a:rPr lang="en-US" smtClean="0"/>
              <a:t>‹#›</a:t>
            </a:fld>
            <a:endParaRPr lang="en-US"/>
          </a:p>
        </p:txBody>
      </p:sp>
    </p:spTree>
    <p:extLst>
      <p:ext uri="{BB962C8B-B14F-4D97-AF65-F5344CB8AC3E}">
        <p14:creationId xmlns:p14="http://schemas.microsoft.com/office/powerpoint/2010/main" val="35715310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D6750CD-05E1-513C-8C28-4F59A7E4E6E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D8CE4DD-38F8-FDBD-30F2-694F9D6687A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4879C2E-E66E-F173-A284-7237BD06D7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02EFBDD-3FF2-D44B-B509-05B5D9E32801}" type="datetimeFigureOut">
              <a:rPr lang="en-US" smtClean="0"/>
              <a:t>9/24/24</a:t>
            </a:fld>
            <a:endParaRPr lang="en-US"/>
          </a:p>
        </p:txBody>
      </p:sp>
      <p:sp>
        <p:nvSpPr>
          <p:cNvPr id="5" name="Footer Placeholder 4">
            <a:extLst>
              <a:ext uri="{FF2B5EF4-FFF2-40B4-BE49-F238E27FC236}">
                <a16:creationId xmlns:a16="http://schemas.microsoft.com/office/drawing/2014/main" id="{91449175-6744-AFB5-7730-843CA1BC8B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334FBB8-F4A6-B7A6-26C3-04A0D55469C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CE2083E-0058-E249-89E3-DD5503F865F9}" type="slidenum">
              <a:rPr lang="en-US" smtClean="0"/>
              <a:t>‹#›</a:t>
            </a:fld>
            <a:endParaRPr lang="en-US"/>
          </a:p>
        </p:txBody>
      </p:sp>
    </p:spTree>
    <p:extLst>
      <p:ext uri="{BB962C8B-B14F-4D97-AF65-F5344CB8AC3E}">
        <p14:creationId xmlns:p14="http://schemas.microsoft.com/office/powerpoint/2010/main" val="16381371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jpeg"/><Relationship Id="rId9" Type="http://schemas.openxmlformats.org/officeDocument/2006/relationships/image" Target="../media/image8.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0.emf"/><Relationship Id="rId7" Type="http://schemas.openxmlformats.org/officeDocument/2006/relationships/image" Target="../media/image14.png"/><Relationship Id="rId2" Type="http://schemas.openxmlformats.org/officeDocument/2006/relationships/image" Target="../media/image9.emf"/><Relationship Id="rId1" Type="http://schemas.openxmlformats.org/officeDocument/2006/relationships/slideLayout" Target="../slideLayouts/slideLayout6.xml"/><Relationship Id="rId6" Type="http://schemas.openxmlformats.org/officeDocument/2006/relationships/image" Target="../media/image13.emf"/><Relationship Id="rId5" Type="http://schemas.openxmlformats.org/officeDocument/2006/relationships/image" Target="../media/image12.emf"/><Relationship Id="rId4" Type="http://schemas.openxmlformats.org/officeDocument/2006/relationships/image" Target="../media/image11.emf"/></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tif"/><Relationship Id="rId7" Type="http://schemas.openxmlformats.org/officeDocument/2006/relationships/image" Target="../media/image25.png"/><Relationship Id="rId2" Type="http://schemas.openxmlformats.org/officeDocument/2006/relationships/image" Target="../media/image20.tif"/><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1.jpeg"/><Relationship Id="rId11" Type="http://schemas.microsoft.com/office/2007/relationships/hdphoto" Target="../media/hdphoto2.wdp"/><Relationship Id="rId5" Type="http://schemas.openxmlformats.org/officeDocument/2006/relationships/image" Target="../media/image30.png"/><Relationship Id="rId10" Type="http://schemas.openxmlformats.org/officeDocument/2006/relationships/image" Target="../media/image34.png"/><Relationship Id="rId4" Type="http://schemas.openxmlformats.org/officeDocument/2006/relationships/image" Target="../media/image29.png"/><Relationship Id="rId9" Type="http://schemas.openxmlformats.org/officeDocument/2006/relationships/image" Target="../media/image3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6.jpg"/><Relationship Id="rId7" Type="http://schemas.openxmlformats.org/officeDocument/2006/relationships/image" Target="../media/image3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jpg"/><Relationship Id="rId4" Type="http://schemas.openxmlformats.org/officeDocument/2006/relationships/image" Target="../media/image35.jpg"/><Relationship Id="rId9" Type="http://schemas.openxmlformats.org/officeDocument/2006/relationships/image" Target="NULL"/></Relationships>
</file>

<file path=ppt/slides/_rels/slide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1.emf"/><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5B5FC5A-C577-B8B8-9B8C-930B420CA88F}"/>
              </a:ext>
            </a:extLst>
          </p:cNvPr>
          <p:cNvSpPr>
            <a:spLocks noGrp="1"/>
          </p:cNvSpPr>
          <p:nvPr>
            <p:ph type="subTitle" idx="1"/>
          </p:nvPr>
        </p:nvSpPr>
        <p:spPr>
          <a:xfrm>
            <a:off x="3860178" y="1442550"/>
            <a:ext cx="4401015" cy="490460"/>
          </a:xfrm>
        </p:spPr>
        <p:txBody>
          <a:bodyPr/>
          <a:lstStyle/>
          <a:p>
            <a:r>
              <a:rPr lang="en-US" dirty="0">
                <a:latin typeface="Helvetica" pitchFamily="2" charset="0"/>
              </a:rPr>
              <a:t>Ed </a:t>
            </a:r>
            <a:r>
              <a:rPr lang="en-US" dirty="0" err="1">
                <a:latin typeface="Helvetica" pitchFamily="2" charset="0"/>
              </a:rPr>
              <a:t>Daw</a:t>
            </a:r>
            <a:r>
              <a:rPr lang="en-US" dirty="0">
                <a:latin typeface="Helvetica" pitchFamily="2" charset="0"/>
              </a:rPr>
              <a:t> (Univ. of Sheffield)</a:t>
            </a:r>
          </a:p>
        </p:txBody>
      </p:sp>
      <p:grpSp>
        <p:nvGrpSpPr>
          <p:cNvPr id="14" name="Group 13">
            <a:extLst>
              <a:ext uri="{FF2B5EF4-FFF2-40B4-BE49-F238E27FC236}">
                <a16:creationId xmlns:a16="http://schemas.microsoft.com/office/drawing/2014/main" id="{33C11944-E699-DDF1-2668-9895739BF210}"/>
              </a:ext>
            </a:extLst>
          </p:cNvPr>
          <p:cNvGrpSpPr/>
          <p:nvPr/>
        </p:nvGrpSpPr>
        <p:grpSpPr>
          <a:xfrm>
            <a:off x="8341138" y="-91431"/>
            <a:ext cx="3699331" cy="4685980"/>
            <a:chOff x="8964292" y="224858"/>
            <a:chExt cx="2963089" cy="4801632"/>
          </a:xfrm>
        </p:grpSpPr>
        <p:pic>
          <p:nvPicPr>
            <p:cNvPr id="9" name="Picture 8">
              <a:extLst>
                <a:ext uri="{FF2B5EF4-FFF2-40B4-BE49-F238E27FC236}">
                  <a16:creationId xmlns:a16="http://schemas.microsoft.com/office/drawing/2014/main" id="{0D83E3A3-AB2F-670C-502D-EB06DBCAF19F}"/>
                </a:ext>
              </a:extLst>
            </p:cNvPr>
            <p:cNvPicPr>
              <a:picLocks noChangeAspect="1"/>
            </p:cNvPicPr>
            <p:nvPr/>
          </p:nvPicPr>
          <p:blipFill>
            <a:blip r:embed="rId2"/>
            <a:stretch>
              <a:fillRect/>
            </a:stretch>
          </p:blipFill>
          <p:spPr>
            <a:xfrm>
              <a:off x="8964292" y="224858"/>
              <a:ext cx="2963089" cy="4801632"/>
            </a:xfrm>
            <a:prstGeom prst="rect">
              <a:avLst/>
            </a:prstGeom>
          </p:spPr>
        </p:pic>
        <p:sp>
          <p:nvSpPr>
            <p:cNvPr id="12" name="Rectangle 11">
              <a:extLst>
                <a:ext uri="{FF2B5EF4-FFF2-40B4-BE49-F238E27FC236}">
                  <a16:creationId xmlns:a16="http://schemas.microsoft.com/office/drawing/2014/main" id="{09685E3F-421C-A818-969C-67B3996850C4}"/>
                </a:ext>
              </a:extLst>
            </p:cNvPr>
            <p:cNvSpPr/>
            <p:nvPr/>
          </p:nvSpPr>
          <p:spPr>
            <a:xfrm>
              <a:off x="8992177" y="642551"/>
              <a:ext cx="1226861" cy="56841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0397F54-2BD6-E7CE-AEDA-04B8C9E20FEB}"/>
                </a:ext>
              </a:extLst>
            </p:cNvPr>
            <p:cNvSpPr/>
            <p:nvPr/>
          </p:nvSpPr>
          <p:spPr>
            <a:xfrm>
              <a:off x="9092252" y="3173022"/>
              <a:ext cx="1226861" cy="71935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Subtitle 2">
            <a:extLst>
              <a:ext uri="{FF2B5EF4-FFF2-40B4-BE49-F238E27FC236}">
                <a16:creationId xmlns:a16="http://schemas.microsoft.com/office/drawing/2014/main" id="{5754E973-AFA1-67DA-76D1-EBCA1FD1FA02}"/>
              </a:ext>
            </a:extLst>
          </p:cNvPr>
          <p:cNvSpPr txBox="1">
            <a:spLocks/>
          </p:cNvSpPr>
          <p:nvPr/>
        </p:nvSpPr>
        <p:spPr>
          <a:xfrm>
            <a:off x="1863508" y="2019374"/>
            <a:ext cx="8909825" cy="49046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000" dirty="0">
                <a:latin typeface="Helvetica" pitchFamily="2" charset="0"/>
              </a:rPr>
              <a:t>ECFA-UK meeting, Durham, 23</a:t>
            </a:r>
            <a:r>
              <a:rPr lang="en-US" sz="2000" baseline="30000" dirty="0">
                <a:latin typeface="Helvetica" pitchFamily="2" charset="0"/>
              </a:rPr>
              <a:t>rd</a:t>
            </a:r>
            <a:r>
              <a:rPr lang="en-US" sz="2000" dirty="0">
                <a:latin typeface="Helvetica" pitchFamily="2" charset="0"/>
              </a:rPr>
              <a:t>-26</a:t>
            </a:r>
            <a:r>
              <a:rPr lang="en-US" sz="2000" baseline="30000" dirty="0">
                <a:latin typeface="Helvetica" pitchFamily="2" charset="0"/>
              </a:rPr>
              <a:t>th</a:t>
            </a:r>
            <a:r>
              <a:rPr lang="en-US" sz="2000" dirty="0">
                <a:latin typeface="Helvetica" pitchFamily="2" charset="0"/>
              </a:rPr>
              <a:t> September 2024</a:t>
            </a:r>
          </a:p>
        </p:txBody>
      </p:sp>
      <p:sp>
        <p:nvSpPr>
          <p:cNvPr id="2" name="Title 1">
            <a:extLst>
              <a:ext uri="{FF2B5EF4-FFF2-40B4-BE49-F238E27FC236}">
                <a16:creationId xmlns:a16="http://schemas.microsoft.com/office/drawing/2014/main" id="{302DC5BE-2DBD-D92C-3958-D28389657B31}"/>
              </a:ext>
            </a:extLst>
          </p:cNvPr>
          <p:cNvSpPr>
            <a:spLocks noGrp="1"/>
          </p:cNvSpPr>
          <p:nvPr>
            <p:ph type="ctrTitle"/>
          </p:nvPr>
        </p:nvSpPr>
        <p:spPr>
          <a:xfrm>
            <a:off x="3129196" y="159095"/>
            <a:ext cx="5862981" cy="1197091"/>
          </a:xfrm>
        </p:spPr>
        <p:txBody>
          <a:bodyPr>
            <a:normAutofit/>
          </a:bodyPr>
          <a:lstStyle/>
          <a:p>
            <a:r>
              <a:rPr lang="en-US" sz="4000" dirty="0">
                <a:latin typeface="Helvetica" pitchFamily="2" charset="0"/>
              </a:rPr>
              <a:t>Quantum Technology for </a:t>
            </a:r>
            <a:br>
              <a:rPr lang="en-US" sz="4000" dirty="0">
                <a:latin typeface="Helvetica" pitchFamily="2" charset="0"/>
              </a:rPr>
            </a:br>
            <a:r>
              <a:rPr lang="en-US" sz="4000" dirty="0">
                <a:latin typeface="Helvetica" pitchFamily="2" charset="0"/>
              </a:rPr>
              <a:t>High Energy Physics</a:t>
            </a:r>
          </a:p>
        </p:txBody>
      </p:sp>
      <p:sp>
        <p:nvSpPr>
          <p:cNvPr id="5" name="Subtitle 2">
            <a:extLst>
              <a:ext uri="{FF2B5EF4-FFF2-40B4-BE49-F238E27FC236}">
                <a16:creationId xmlns:a16="http://schemas.microsoft.com/office/drawing/2014/main" id="{0456F8E5-24BE-B7EB-6528-AD17684BDA43}"/>
              </a:ext>
            </a:extLst>
          </p:cNvPr>
          <p:cNvSpPr txBox="1">
            <a:spLocks/>
          </p:cNvSpPr>
          <p:nvPr/>
        </p:nvSpPr>
        <p:spPr>
          <a:xfrm>
            <a:off x="3438871" y="2509834"/>
            <a:ext cx="5553306" cy="49046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000" dirty="0">
                <a:latin typeface="Helvetica" pitchFamily="2" charset="0"/>
              </a:rPr>
              <a:t>Detector Research and Development (DRD) 5</a:t>
            </a:r>
          </a:p>
        </p:txBody>
      </p:sp>
      <p:pic>
        <p:nvPicPr>
          <p:cNvPr id="16" name="Picture 15" descr="A close-up of a metal device&#10;&#10;Description automatically generated">
            <a:extLst>
              <a:ext uri="{FF2B5EF4-FFF2-40B4-BE49-F238E27FC236}">
                <a16:creationId xmlns:a16="http://schemas.microsoft.com/office/drawing/2014/main" id="{FB8CA13B-6342-3F0D-4A8F-153BCBD6733B}"/>
              </a:ext>
            </a:extLst>
          </p:cNvPr>
          <p:cNvPicPr>
            <a:picLocks noChangeAspect="1"/>
          </p:cNvPicPr>
          <p:nvPr/>
        </p:nvPicPr>
        <p:blipFill>
          <a:blip r:embed="rId3"/>
          <a:stretch>
            <a:fillRect/>
          </a:stretch>
        </p:blipFill>
        <p:spPr>
          <a:xfrm>
            <a:off x="103317" y="3427985"/>
            <a:ext cx="2544700" cy="1840363"/>
          </a:xfrm>
          <a:prstGeom prst="rect">
            <a:avLst/>
          </a:prstGeom>
        </p:spPr>
      </p:pic>
      <p:pic>
        <p:nvPicPr>
          <p:cNvPr id="17" name="Picture 16" descr="A close-up of a machine&#10;&#10;Description automatically generated">
            <a:extLst>
              <a:ext uri="{FF2B5EF4-FFF2-40B4-BE49-F238E27FC236}">
                <a16:creationId xmlns:a16="http://schemas.microsoft.com/office/drawing/2014/main" id="{D2F40EB6-7478-B7C9-C328-62A1ADDFADE4}"/>
              </a:ext>
            </a:extLst>
          </p:cNvPr>
          <p:cNvPicPr>
            <a:picLocks noChangeAspect="1"/>
          </p:cNvPicPr>
          <p:nvPr/>
        </p:nvPicPr>
        <p:blipFill>
          <a:blip r:embed="rId4"/>
          <a:stretch>
            <a:fillRect/>
          </a:stretch>
        </p:blipFill>
        <p:spPr>
          <a:xfrm>
            <a:off x="2783361" y="3000294"/>
            <a:ext cx="2773959" cy="3698611"/>
          </a:xfrm>
          <a:prstGeom prst="rect">
            <a:avLst/>
          </a:prstGeom>
        </p:spPr>
      </p:pic>
      <p:pic>
        <p:nvPicPr>
          <p:cNvPr id="20" name="Picture 19">
            <a:extLst>
              <a:ext uri="{FF2B5EF4-FFF2-40B4-BE49-F238E27FC236}">
                <a16:creationId xmlns:a16="http://schemas.microsoft.com/office/drawing/2014/main" id="{AF388A14-CF6E-7401-025A-8374365AFAE8}"/>
              </a:ext>
            </a:extLst>
          </p:cNvPr>
          <p:cNvPicPr>
            <a:picLocks noChangeAspect="1"/>
          </p:cNvPicPr>
          <p:nvPr/>
        </p:nvPicPr>
        <p:blipFill>
          <a:blip r:embed="rId5"/>
          <a:stretch>
            <a:fillRect/>
          </a:stretch>
        </p:blipFill>
        <p:spPr>
          <a:xfrm>
            <a:off x="103318" y="5309993"/>
            <a:ext cx="2544700" cy="1385808"/>
          </a:xfrm>
          <a:prstGeom prst="rect">
            <a:avLst/>
          </a:prstGeom>
        </p:spPr>
      </p:pic>
      <p:pic>
        <p:nvPicPr>
          <p:cNvPr id="21" name="Picture 20">
            <a:extLst>
              <a:ext uri="{FF2B5EF4-FFF2-40B4-BE49-F238E27FC236}">
                <a16:creationId xmlns:a16="http://schemas.microsoft.com/office/drawing/2014/main" id="{D99FBE1A-1E89-6F96-9EFD-1C7B11B38DD1}"/>
              </a:ext>
            </a:extLst>
          </p:cNvPr>
          <p:cNvPicPr>
            <a:picLocks noChangeAspect="1"/>
          </p:cNvPicPr>
          <p:nvPr/>
        </p:nvPicPr>
        <p:blipFill>
          <a:blip r:embed="rId6"/>
          <a:stretch>
            <a:fillRect/>
          </a:stretch>
        </p:blipFill>
        <p:spPr>
          <a:xfrm>
            <a:off x="5594854" y="4594548"/>
            <a:ext cx="6546132" cy="968364"/>
          </a:xfrm>
          <a:prstGeom prst="rect">
            <a:avLst/>
          </a:prstGeom>
        </p:spPr>
      </p:pic>
      <p:pic>
        <p:nvPicPr>
          <p:cNvPr id="22" name="Picture 21" descr="A close-up of a machine&#10;&#10;Description automatically generated with low confidence">
            <a:extLst>
              <a:ext uri="{FF2B5EF4-FFF2-40B4-BE49-F238E27FC236}">
                <a16:creationId xmlns:a16="http://schemas.microsoft.com/office/drawing/2014/main" id="{0CADD914-D730-00C7-8114-5B8C10655043}"/>
              </a:ext>
            </a:extLst>
          </p:cNvPr>
          <p:cNvPicPr>
            <a:picLocks noChangeAspect="1"/>
          </p:cNvPicPr>
          <p:nvPr/>
        </p:nvPicPr>
        <p:blipFill>
          <a:blip r:embed="rId7"/>
          <a:stretch>
            <a:fillRect/>
          </a:stretch>
        </p:blipFill>
        <p:spPr>
          <a:xfrm rot="5400000">
            <a:off x="-301120" y="476389"/>
            <a:ext cx="3235493" cy="2426620"/>
          </a:xfrm>
          <a:prstGeom prst="rect">
            <a:avLst/>
          </a:prstGeom>
        </p:spPr>
      </p:pic>
      <p:pic>
        <p:nvPicPr>
          <p:cNvPr id="23" name="Picture 22">
            <a:extLst>
              <a:ext uri="{FF2B5EF4-FFF2-40B4-BE49-F238E27FC236}">
                <a16:creationId xmlns:a16="http://schemas.microsoft.com/office/drawing/2014/main" id="{22075D12-CCEF-D5C5-BE13-BF0FBF4912D6}"/>
              </a:ext>
            </a:extLst>
          </p:cNvPr>
          <p:cNvPicPr>
            <a:picLocks noChangeAspect="1"/>
          </p:cNvPicPr>
          <p:nvPr/>
        </p:nvPicPr>
        <p:blipFill>
          <a:blip r:embed="rId8"/>
          <a:stretch>
            <a:fillRect/>
          </a:stretch>
        </p:blipFill>
        <p:spPr>
          <a:xfrm>
            <a:off x="5632046" y="5485918"/>
            <a:ext cx="6459023" cy="1311477"/>
          </a:xfrm>
          <a:prstGeom prst="rect">
            <a:avLst/>
          </a:prstGeom>
        </p:spPr>
      </p:pic>
      <p:pic>
        <p:nvPicPr>
          <p:cNvPr id="6" name="Picture 5">
            <a:extLst>
              <a:ext uri="{FF2B5EF4-FFF2-40B4-BE49-F238E27FC236}">
                <a16:creationId xmlns:a16="http://schemas.microsoft.com/office/drawing/2014/main" id="{4AFBDC90-CAE6-A2EA-2E21-DA9555206CBB}"/>
              </a:ext>
            </a:extLst>
          </p:cNvPr>
          <p:cNvPicPr>
            <a:picLocks noChangeAspect="1"/>
          </p:cNvPicPr>
          <p:nvPr/>
        </p:nvPicPr>
        <p:blipFill>
          <a:blip r:embed="rId9"/>
          <a:stretch>
            <a:fillRect/>
          </a:stretch>
        </p:blipFill>
        <p:spPr>
          <a:xfrm>
            <a:off x="5641089" y="2939241"/>
            <a:ext cx="4437739" cy="1634957"/>
          </a:xfrm>
          <a:prstGeom prst="rect">
            <a:avLst/>
          </a:prstGeom>
        </p:spPr>
      </p:pic>
    </p:spTree>
    <p:extLst>
      <p:ext uri="{BB962C8B-B14F-4D97-AF65-F5344CB8AC3E}">
        <p14:creationId xmlns:p14="http://schemas.microsoft.com/office/powerpoint/2010/main" val="27989356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D1961-73BC-7CC9-D23B-854A1363879D}"/>
              </a:ext>
            </a:extLst>
          </p:cNvPr>
          <p:cNvSpPr>
            <a:spLocks noGrp="1"/>
          </p:cNvSpPr>
          <p:nvPr>
            <p:ph type="title"/>
          </p:nvPr>
        </p:nvSpPr>
        <p:spPr>
          <a:xfrm>
            <a:off x="838200" y="365126"/>
            <a:ext cx="10515600" cy="821124"/>
          </a:xfrm>
        </p:spPr>
        <p:txBody>
          <a:bodyPr/>
          <a:lstStyle/>
          <a:p>
            <a:r>
              <a:rPr lang="en-US" dirty="0">
                <a:latin typeface="Helvetica" pitchFamily="2" charset="0"/>
              </a:rPr>
              <a:t>Summary</a:t>
            </a:r>
          </a:p>
        </p:txBody>
      </p:sp>
      <p:sp>
        <p:nvSpPr>
          <p:cNvPr id="3" name="TextBox 2">
            <a:extLst>
              <a:ext uri="{FF2B5EF4-FFF2-40B4-BE49-F238E27FC236}">
                <a16:creationId xmlns:a16="http://schemas.microsoft.com/office/drawing/2014/main" id="{FC1DE81B-3462-F9DA-427D-0EC6C8EDDA7A}"/>
              </a:ext>
            </a:extLst>
          </p:cNvPr>
          <p:cNvSpPr txBox="1"/>
          <p:nvPr/>
        </p:nvSpPr>
        <p:spPr>
          <a:xfrm>
            <a:off x="838200" y="1285102"/>
            <a:ext cx="10873946" cy="4524315"/>
          </a:xfrm>
          <a:prstGeom prst="rect">
            <a:avLst/>
          </a:prstGeom>
          <a:noFill/>
        </p:spPr>
        <p:txBody>
          <a:bodyPr wrap="square" rtlCol="0">
            <a:spAutoFit/>
          </a:bodyPr>
          <a:lstStyle/>
          <a:p>
            <a:pPr marL="457200" indent="-457200">
              <a:buFont typeface="+mj-lt"/>
              <a:buAutoNum type="arabicPeriod"/>
            </a:pPr>
            <a:r>
              <a:rPr lang="en-US" sz="2400" dirty="0">
                <a:solidFill>
                  <a:srgbClr val="0021FF"/>
                </a:solidFill>
                <a:latin typeface="Helvetica" pitchFamily="2" charset="0"/>
              </a:rPr>
              <a:t>Though the landscape is complicated, there are many cases of measurements at or below the standard quantum limit being critical for probing beyond-the-standard-model particle physics.</a:t>
            </a:r>
          </a:p>
          <a:p>
            <a:pPr marL="457200" indent="-457200">
              <a:buFont typeface="+mj-lt"/>
              <a:buAutoNum type="arabicPeriod"/>
            </a:pPr>
            <a:r>
              <a:rPr lang="en-US" sz="2400" dirty="0">
                <a:solidFill>
                  <a:srgbClr val="0021FF"/>
                </a:solidFill>
                <a:latin typeface="Helvetica" pitchFamily="2" charset="0"/>
              </a:rPr>
              <a:t>Several technology developments are critical in multiple experiments, notably microwave-band cryogenic amplifiers for QTNM/QSHS and squeezed light optical readout for QI and gravitational wave experiments.</a:t>
            </a:r>
          </a:p>
          <a:p>
            <a:pPr marL="457200" indent="-457200">
              <a:buFont typeface="+mj-lt"/>
              <a:buAutoNum type="arabicPeriod"/>
            </a:pPr>
            <a:r>
              <a:rPr lang="en-US" sz="2400" dirty="0">
                <a:solidFill>
                  <a:srgbClr val="0021FF"/>
                </a:solidFill>
                <a:latin typeface="Helvetica" pitchFamily="2" charset="0"/>
              </a:rPr>
              <a:t>Both electromagnetic and mechanical transduces are critical.</a:t>
            </a:r>
          </a:p>
          <a:p>
            <a:pPr marL="457200" indent="-457200">
              <a:buFont typeface="+mj-lt"/>
              <a:buAutoNum type="arabicPeriod"/>
            </a:pPr>
            <a:r>
              <a:rPr lang="en-US" sz="2400" dirty="0">
                <a:solidFill>
                  <a:srgbClr val="0021FF"/>
                </a:solidFill>
                <a:latin typeface="Helvetica" pitchFamily="2" charset="0"/>
              </a:rPr>
              <a:t>Ultra-sensitive detectors are frequently less naturally stable than their less sensitive cousins. CONTROL of quantum limited elements often by classical feedback circuits is a critical area of research.</a:t>
            </a:r>
          </a:p>
          <a:p>
            <a:pPr marL="457200" indent="-457200">
              <a:buFont typeface="+mj-lt"/>
              <a:buAutoNum type="arabicPeriod"/>
            </a:pPr>
            <a:r>
              <a:rPr lang="en-US" sz="2400" dirty="0">
                <a:solidFill>
                  <a:srgbClr val="0021FF"/>
                </a:solidFill>
                <a:latin typeface="Helvetica" pitchFamily="2" charset="0"/>
              </a:rPr>
              <a:t>Control circuitry may also need to be cryogenic in the future.</a:t>
            </a:r>
          </a:p>
          <a:p>
            <a:pPr marL="457200" indent="-457200">
              <a:buFont typeface="+mj-lt"/>
              <a:buAutoNum type="arabicPeriod"/>
            </a:pPr>
            <a:r>
              <a:rPr lang="en-US" sz="2400" dirty="0">
                <a:solidFill>
                  <a:srgbClr val="0021FF"/>
                </a:solidFill>
                <a:latin typeface="Helvetica" pitchFamily="2" charset="0"/>
              </a:rPr>
              <a:t>See talks in the QTFP session and panel discussion after coffee.</a:t>
            </a:r>
          </a:p>
        </p:txBody>
      </p:sp>
    </p:spTree>
    <p:extLst>
      <p:ext uri="{BB962C8B-B14F-4D97-AF65-F5344CB8AC3E}">
        <p14:creationId xmlns:p14="http://schemas.microsoft.com/office/powerpoint/2010/main" val="27241805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35877-580E-20BB-211C-F5D7F831A75B}"/>
              </a:ext>
            </a:extLst>
          </p:cNvPr>
          <p:cNvSpPr>
            <a:spLocks noGrp="1"/>
          </p:cNvSpPr>
          <p:nvPr>
            <p:ph type="title"/>
          </p:nvPr>
        </p:nvSpPr>
        <p:spPr>
          <a:xfrm>
            <a:off x="2443547" y="76682"/>
            <a:ext cx="7304903" cy="716543"/>
          </a:xfrm>
        </p:spPr>
        <p:txBody>
          <a:bodyPr>
            <a:normAutofit/>
          </a:bodyPr>
          <a:lstStyle/>
          <a:p>
            <a:pPr algn="ctr"/>
            <a:r>
              <a:rPr lang="en-US" sz="4000" dirty="0">
                <a:solidFill>
                  <a:srgbClr val="0021FF"/>
                </a:solidFill>
                <a:latin typeface="Helvetica" pitchFamily="2" charset="0"/>
              </a:rPr>
              <a:t>What Quantum Technology?</a:t>
            </a:r>
          </a:p>
        </p:txBody>
      </p:sp>
      <p:sp>
        <p:nvSpPr>
          <p:cNvPr id="8" name="Rounded Rectangle 7">
            <a:extLst>
              <a:ext uri="{FF2B5EF4-FFF2-40B4-BE49-F238E27FC236}">
                <a16:creationId xmlns:a16="http://schemas.microsoft.com/office/drawing/2014/main" id="{7211A49B-59C2-7713-1529-E1CD8E6BD5BF}"/>
              </a:ext>
            </a:extLst>
          </p:cNvPr>
          <p:cNvSpPr/>
          <p:nvPr/>
        </p:nvSpPr>
        <p:spPr>
          <a:xfrm>
            <a:off x="864973" y="706546"/>
            <a:ext cx="8116327" cy="2722454"/>
          </a:xfrm>
          <a:prstGeom prst="roundRect">
            <a:avLst/>
          </a:prstGeom>
          <a:solidFill>
            <a:srgbClr val="FFFF00"/>
          </a:solidFill>
          <a:ln>
            <a:solidFill>
              <a:srgbClr val="0021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 name="Group 14">
            <a:extLst>
              <a:ext uri="{FF2B5EF4-FFF2-40B4-BE49-F238E27FC236}">
                <a16:creationId xmlns:a16="http://schemas.microsoft.com/office/drawing/2014/main" id="{AF053E3D-408F-E00C-E313-7E72DA984A08}"/>
              </a:ext>
            </a:extLst>
          </p:cNvPr>
          <p:cNvGrpSpPr/>
          <p:nvPr/>
        </p:nvGrpSpPr>
        <p:grpSpPr>
          <a:xfrm>
            <a:off x="4538708" y="1270482"/>
            <a:ext cx="2923507" cy="2029086"/>
            <a:chOff x="4158567" y="1670886"/>
            <a:chExt cx="3262183" cy="2063578"/>
          </a:xfrm>
        </p:grpSpPr>
        <p:sp>
          <p:nvSpPr>
            <p:cNvPr id="6" name="Rounded Rectangle 5">
              <a:extLst>
                <a:ext uri="{FF2B5EF4-FFF2-40B4-BE49-F238E27FC236}">
                  <a16:creationId xmlns:a16="http://schemas.microsoft.com/office/drawing/2014/main" id="{2F0661CE-77ED-3DBB-2B2D-6E791D96335D}"/>
                </a:ext>
              </a:extLst>
            </p:cNvPr>
            <p:cNvSpPr/>
            <p:nvPr/>
          </p:nvSpPr>
          <p:spPr>
            <a:xfrm>
              <a:off x="4158567" y="1670886"/>
              <a:ext cx="3262183" cy="2063578"/>
            </a:xfrm>
            <a:prstGeom prst="roundRect">
              <a:avLst/>
            </a:prstGeom>
            <a:solidFill>
              <a:srgbClr val="A5F15D"/>
            </a:solidFill>
            <a:ln>
              <a:solidFill>
                <a:srgbClr val="0021FF"/>
              </a:solidFill>
            </a:ln>
            <a:effectLst>
              <a:outerShdw blurRad="50800" dist="50800" dir="5400000" sx="1000" sy="1000" algn="ctr" rotWithShape="0">
                <a:schemeClr val="bg1"/>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2349AAF-0639-1291-98E6-2142B2282D60}"/>
                </a:ext>
              </a:extLst>
            </p:cNvPr>
            <p:cNvPicPr>
              <a:picLocks noChangeAspect="1"/>
            </p:cNvPicPr>
            <p:nvPr/>
          </p:nvPicPr>
          <p:blipFill>
            <a:blip r:embed="rId2"/>
            <a:stretch>
              <a:fillRect/>
            </a:stretch>
          </p:blipFill>
          <p:spPr>
            <a:xfrm>
              <a:off x="4880975" y="2427243"/>
              <a:ext cx="1739900" cy="952500"/>
            </a:xfrm>
            <a:prstGeom prst="rect">
              <a:avLst/>
            </a:prstGeom>
          </p:spPr>
        </p:pic>
        <p:sp>
          <p:nvSpPr>
            <p:cNvPr id="7" name="TextBox 6">
              <a:extLst>
                <a:ext uri="{FF2B5EF4-FFF2-40B4-BE49-F238E27FC236}">
                  <a16:creationId xmlns:a16="http://schemas.microsoft.com/office/drawing/2014/main" id="{C67B6E11-4978-96F2-4A69-FE594174563B}"/>
                </a:ext>
              </a:extLst>
            </p:cNvPr>
            <p:cNvSpPr txBox="1"/>
            <p:nvPr/>
          </p:nvSpPr>
          <p:spPr>
            <a:xfrm>
              <a:off x="4966190" y="1689724"/>
              <a:ext cx="1348446" cy="461665"/>
            </a:xfrm>
            <a:prstGeom prst="rect">
              <a:avLst/>
            </a:prstGeom>
            <a:noFill/>
          </p:spPr>
          <p:txBody>
            <a:bodyPr wrap="none" rtlCol="0">
              <a:spAutoFit/>
            </a:bodyPr>
            <a:lstStyle/>
            <a:p>
              <a:r>
                <a:rPr lang="en-US" sz="2400" dirty="0">
                  <a:solidFill>
                    <a:srgbClr val="0021FF"/>
                  </a:solidFill>
                  <a:latin typeface="Helvetica" pitchFamily="2" charset="0"/>
                </a:rPr>
                <a:t>Detector</a:t>
              </a:r>
            </a:p>
          </p:txBody>
        </p:sp>
      </p:grpSp>
      <p:sp>
        <p:nvSpPr>
          <p:cNvPr id="12" name="TextBox 11">
            <a:extLst>
              <a:ext uri="{FF2B5EF4-FFF2-40B4-BE49-F238E27FC236}">
                <a16:creationId xmlns:a16="http://schemas.microsoft.com/office/drawing/2014/main" id="{2F10E2C8-9C8A-94B0-A1B4-C391563CCB5F}"/>
              </a:ext>
            </a:extLst>
          </p:cNvPr>
          <p:cNvSpPr txBox="1"/>
          <p:nvPr/>
        </p:nvSpPr>
        <p:spPr>
          <a:xfrm>
            <a:off x="3819795" y="706545"/>
            <a:ext cx="4395883" cy="461665"/>
          </a:xfrm>
          <a:prstGeom prst="rect">
            <a:avLst/>
          </a:prstGeom>
          <a:noFill/>
        </p:spPr>
        <p:txBody>
          <a:bodyPr wrap="square" rtlCol="0">
            <a:spAutoFit/>
          </a:bodyPr>
          <a:lstStyle/>
          <a:p>
            <a:r>
              <a:rPr lang="en-US" sz="2400" dirty="0">
                <a:solidFill>
                  <a:srgbClr val="0021FF"/>
                </a:solidFill>
              </a:rPr>
              <a:t>Detector Control &amp; </a:t>
            </a:r>
            <a:r>
              <a:rPr lang="en-US" sz="2400" dirty="0" err="1">
                <a:solidFill>
                  <a:srgbClr val="0021FF"/>
                </a:solidFill>
              </a:rPr>
              <a:t>Stabilisation</a:t>
            </a:r>
            <a:endParaRPr lang="en-US" sz="2400" dirty="0">
              <a:solidFill>
                <a:srgbClr val="0021FF"/>
              </a:solidFill>
            </a:endParaRPr>
          </a:p>
        </p:txBody>
      </p:sp>
      <p:grpSp>
        <p:nvGrpSpPr>
          <p:cNvPr id="36" name="Group 35">
            <a:extLst>
              <a:ext uri="{FF2B5EF4-FFF2-40B4-BE49-F238E27FC236}">
                <a16:creationId xmlns:a16="http://schemas.microsoft.com/office/drawing/2014/main" id="{8F1FAE2F-984D-81F2-F507-6337B069A5BC}"/>
              </a:ext>
            </a:extLst>
          </p:cNvPr>
          <p:cNvGrpSpPr/>
          <p:nvPr/>
        </p:nvGrpSpPr>
        <p:grpSpPr>
          <a:xfrm>
            <a:off x="9172655" y="4058863"/>
            <a:ext cx="2896632" cy="2709049"/>
            <a:chOff x="9172655" y="4058863"/>
            <a:chExt cx="2896632" cy="2709049"/>
          </a:xfrm>
        </p:grpSpPr>
        <p:sp>
          <p:nvSpPr>
            <p:cNvPr id="23" name="Rounded Rectangle 22">
              <a:extLst>
                <a:ext uri="{FF2B5EF4-FFF2-40B4-BE49-F238E27FC236}">
                  <a16:creationId xmlns:a16="http://schemas.microsoft.com/office/drawing/2014/main" id="{39C09501-BE70-FCFE-04F4-8AD9ABEF3E3D}"/>
                </a:ext>
              </a:extLst>
            </p:cNvPr>
            <p:cNvSpPr/>
            <p:nvPr/>
          </p:nvSpPr>
          <p:spPr>
            <a:xfrm>
              <a:off x="9172655" y="4058864"/>
              <a:ext cx="2896632" cy="2709048"/>
            </a:xfrm>
            <a:prstGeom prst="roundRect">
              <a:avLst/>
            </a:prstGeom>
            <a:solidFill>
              <a:srgbClr val="00F9F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rgbClr val="0021FF"/>
                  </a:solidFill>
                </a:rPr>
                <a:t>Squeezing for GW detector readout</a:t>
              </a:r>
            </a:p>
            <a:p>
              <a:pPr marL="285750" indent="-285750">
                <a:buFont typeface="Arial" panose="020B0604020202020204" pitchFamily="34" charset="0"/>
                <a:buChar char="•"/>
              </a:pPr>
              <a:r>
                <a:rPr lang="en-US" dirty="0">
                  <a:solidFill>
                    <a:srgbClr val="0021FF"/>
                  </a:solidFill>
                </a:rPr>
                <a:t>QI group experiments</a:t>
              </a:r>
            </a:p>
            <a:p>
              <a:pPr marL="285750" indent="-285750">
                <a:buFont typeface="Arial" panose="020B0604020202020204" pitchFamily="34" charset="0"/>
                <a:buChar char="•"/>
              </a:pPr>
              <a:r>
                <a:rPr lang="en-US" dirty="0">
                  <a:solidFill>
                    <a:srgbClr val="0021FF"/>
                  </a:solidFill>
                </a:rPr>
                <a:t>ALPS2 @ DESY</a:t>
              </a:r>
            </a:p>
            <a:p>
              <a:pPr marL="285750" indent="-285750">
                <a:buFont typeface="Arial" panose="020B0604020202020204" pitchFamily="34" charset="0"/>
                <a:buChar char="•"/>
              </a:pPr>
              <a:r>
                <a:rPr lang="en-US" dirty="0">
                  <a:solidFill>
                    <a:srgbClr val="0021FF"/>
                  </a:solidFill>
                </a:rPr>
                <a:t>AION optical drive/probe for ion beams.</a:t>
              </a:r>
            </a:p>
          </p:txBody>
        </p:sp>
        <p:sp>
          <p:nvSpPr>
            <p:cNvPr id="24" name="TextBox 23">
              <a:extLst>
                <a:ext uri="{FF2B5EF4-FFF2-40B4-BE49-F238E27FC236}">
                  <a16:creationId xmlns:a16="http://schemas.microsoft.com/office/drawing/2014/main" id="{0D942FFB-5CB5-9D57-B165-F298B4DFCCFA}"/>
                </a:ext>
              </a:extLst>
            </p:cNvPr>
            <p:cNvSpPr txBox="1"/>
            <p:nvPr/>
          </p:nvSpPr>
          <p:spPr>
            <a:xfrm>
              <a:off x="9848334" y="4058863"/>
              <a:ext cx="184731" cy="461665"/>
            </a:xfrm>
            <a:prstGeom prst="rect">
              <a:avLst/>
            </a:prstGeom>
            <a:noFill/>
          </p:spPr>
          <p:txBody>
            <a:bodyPr wrap="none" rtlCol="0">
              <a:spAutoFit/>
            </a:bodyPr>
            <a:lstStyle/>
            <a:p>
              <a:endParaRPr lang="en-US" sz="2400" dirty="0">
                <a:solidFill>
                  <a:srgbClr val="0021FF"/>
                </a:solidFill>
                <a:latin typeface="Helvetica" pitchFamily="2" charset="0"/>
              </a:endParaRPr>
            </a:p>
          </p:txBody>
        </p:sp>
      </p:grpSp>
      <p:grpSp>
        <p:nvGrpSpPr>
          <p:cNvPr id="35" name="Group 34">
            <a:extLst>
              <a:ext uri="{FF2B5EF4-FFF2-40B4-BE49-F238E27FC236}">
                <a16:creationId xmlns:a16="http://schemas.microsoft.com/office/drawing/2014/main" id="{DDE5112D-DC53-CC4E-A294-6BEB29B39BB8}"/>
              </a:ext>
            </a:extLst>
          </p:cNvPr>
          <p:cNvGrpSpPr/>
          <p:nvPr/>
        </p:nvGrpSpPr>
        <p:grpSpPr>
          <a:xfrm>
            <a:off x="6200513" y="4058863"/>
            <a:ext cx="2896632" cy="2722455"/>
            <a:chOff x="6200513" y="4058863"/>
            <a:chExt cx="2896632" cy="2722455"/>
          </a:xfrm>
        </p:grpSpPr>
        <p:sp>
          <p:nvSpPr>
            <p:cNvPr id="22" name="Rounded Rectangle 21">
              <a:extLst>
                <a:ext uri="{FF2B5EF4-FFF2-40B4-BE49-F238E27FC236}">
                  <a16:creationId xmlns:a16="http://schemas.microsoft.com/office/drawing/2014/main" id="{FEC4D583-5ECD-1333-7BDF-E84DDCBF6CE8}"/>
                </a:ext>
              </a:extLst>
            </p:cNvPr>
            <p:cNvSpPr/>
            <p:nvPr/>
          </p:nvSpPr>
          <p:spPr>
            <a:xfrm>
              <a:off x="6200513" y="4058864"/>
              <a:ext cx="2896632" cy="2722454"/>
            </a:xfrm>
            <a:prstGeom prst="roundRect">
              <a:avLst/>
            </a:prstGeom>
            <a:solidFill>
              <a:srgbClr val="00F9F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rgbClr val="0021FF"/>
                  </a:solidFill>
                </a:rPr>
                <a:t>QTNM – 18GHz microwave amplifier development.</a:t>
              </a:r>
            </a:p>
            <a:p>
              <a:pPr marL="285750" indent="-285750">
                <a:buFont typeface="Arial" panose="020B0604020202020204" pitchFamily="34" charset="0"/>
                <a:buChar char="•"/>
              </a:pPr>
              <a:r>
                <a:rPr lang="en-US" dirty="0">
                  <a:solidFill>
                    <a:srgbClr val="0021FF"/>
                  </a:solidFill>
                </a:rPr>
                <a:t>QSHS – 3 to 20GHz microwave sensor development.</a:t>
              </a:r>
            </a:p>
          </p:txBody>
        </p:sp>
        <p:sp>
          <p:nvSpPr>
            <p:cNvPr id="26" name="TextBox 25">
              <a:extLst>
                <a:ext uri="{FF2B5EF4-FFF2-40B4-BE49-F238E27FC236}">
                  <a16:creationId xmlns:a16="http://schemas.microsoft.com/office/drawing/2014/main" id="{D02B6FB3-6323-D5CF-62C1-F2C44378A1C4}"/>
                </a:ext>
              </a:extLst>
            </p:cNvPr>
            <p:cNvSpPr txBox="1"/>
            <p:nvPr/>
          </p:nvSpPr>
          <p:spPr>
            <a:xfrm>
              <a:off x="6505085" y="4058863"/>
              <a:ext cx="184731" cy="461665"/>
            </a:xfrm>
            <a:prstGeom prst="rect">
              <a:avLst/>
            </a:prstGeom>
            <a:noFill/>
          </p:spPr>
          <p:txBody>
            <a:bodyPr wrap="none" rtlCol="0">
              <a:spAutoFit/>
            </a:bodyPr>
            <a:lstStyle/>
            <a:p>
              <a:endParaRPr lang="en-US" sz="2400" dirty="0">
                <a:solidFill>
                  <a:srgbClr val="0021FF"/>
                </a:solidFill>
                <a:latin typeface="Helvetica" pitchFamily="2" charset="0"/>
              </a:endParaRPr>
            </a:p>
          </p:txBody>
        </p:sp>
      </p:grpSp>
      <p:sp>
        <p:nvSpPr>
          <p:cNvPr id="21" name="Rounded Rectangle 20">
            <a:extLst>
              <a:ext uri="{FF2B5EF4-FFF2-40B4-BE49-F238E27FC236}">
                <a16:creationId xmlns:a16="http://schemas.microsoft.com/office/drawing/2014/main" id="{B05CA366-5AB4-9BF8-7BD2-6015CE80F467}"/>
              </a:ext>
            </a:extLst>
          </p:cNvPr>
          <p:cNvSpPr/>
          <p:nvPr/>
        </p:nvSpPr>
        <p:spPr>
          <a:xfrm>
            <a:off x="237289" y="4030883"/>
            <a:ext cx="2896632" cy="2709049"/>
          </a:xfrm>
          <a:prstGeom prst="roundRect">
            <a:avLst/>
          </a:prstGeom>
          <a:solidFill>
            <a:srgbClr val="00F9F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dirty="0">
              <a:solidFill>
                <a:srgbClr val="0021FF"/>
              </a:solidFill>
            </a:endParaRPr>
          </a:p>
        </p:txBody>
      </p:sp>
      <p:grpSp>
        <p:nvGrpSpPr>
          <p:cNvPr id="34" name="Group 33">
            <a:extLst>
              <a:ext uri="{FF2B5EF4-FFF2-40B4-BE49-F238E27FC236}">
                <a16:creationId xmlns:a16="http://schemas.microsoft.com/office/drawing/2014/main" id="{A30E5E8D-9DB1-5459-AF0B-7EE6D98E7AAC}"/>
              </a:ext>
            </a:extLst>
          </p:cNvPr>
          <p:cNvGrpSpPr/>
          <p:nvPr/>
        </p:nvGrpSpPr>
        <p:grpSpPr>
          <a:xfrm>
            <a:off x="3218901" y="4044942"/>
            <a:ext cx="2896632" cy="2709051"/>
            <a:chOff x="3218901" y="4044942"/>
            <a:chExt cx="2896632" cy="2709051"/>
          </a:xfrm>
        </p:grpSpPr>
        <p:sp>
          <p:nvSpPr>
            <p:cNvPr id="20" name="Rounded Rectangle 19">
              <a:extLst>
                <a:ext uri="{FF2B5EF4-FFF2-40B4-BE49-F238E27FC236}">
                  <a16:creationId xmlns:a16="http://schemas.microsoft.com/office/drawing/2014/main" id="{C68CCDFC-B300-3DAA-36CA-451DCA6D2A1D}"/>
                </a:ext>
              </a:extLst>
            </p:cNvPr>
            <p:cNvSpPr/>
            <p:nvPr/>
          </p:nvSpPr>
          <p:spPr>
            <a:xfrm>
              <a:off x="3218901" y="4044943"/>
              <a:ext cx="2896632" cy="2709050"/>
            </a:xfrm>
            <a:prstGeom prst="roundRect">
              <a:avLst/>
            </a:prstGeom>
            <a:solidFill>
              <a:srgbClr val="00F9F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C3087EA7-8EA1-BAA7-F221-08399617682D}"/>
                </a:ext>
              </a:extLst>
            </p:cNvPr>
            <p:cNvSpPr txBox="1"/>
            <p:nvPr/>
          </p:nvSpPr>
          <p:spPr>
            <a:xfrm>
              <a:off x="4538708" y="4044942"/>
              <a:ext cx="184731" cy="400110"/>
            </a:xfrm>
            <a:prstGeom prst="rect">
              <a:avLst/>
            </a:prstGeom>
            <a:noFill/>
          </p:spPr>
          <p:txBody>
            <a:bodyPr wrap="none" rtlCol="0">
              <a:spAutoFit/>
            </a:bodyPr>
            <a:lstStyle/>
            <a:p>
              <a:pPr algn="ctr"/>
              <a:endParaRPr lang="en-US" sz="2000" dirty="0">
                <a:solidFill>
                  <a:srgbClr val="0021FF"/>
                </a:solidFill>
                <a:latin typeface="Helvetica" pitchFamily="2" charset="0"/>
              </a:endParaRPr>
            </a:p>
          </p:txBody>
        </p:sp>
      </p:grpSp>
      <p:cxnSp>
        <p:nvCxnSpPr>
          <p:cNvPr id="30" name="Straight Arrow Connector 29">
            <a:extLst>
              <a:ext uri="{FF2B5EF4-FFF2-40B4-BE49-F238E27FC236}">
                <a16:creationId xmlns:a16="http://schemas.microsoft.com/office/drawing/2014/main" id="{941E6E9C-1494-9CCF-A528-CBD25227BC34}"/>
              </a:ext>
            </a:extLst>
          </p:cNvPr>
          <p:cNvCxnSpPr/>
          <p:nvPr/>
        </p:nvCxnSpPr>
        <p:spPr>
          <a:xfrm>
            <a:off x="392891" y="3571103"/>
            <a:ext cx="11469595" cy="0"/>
          </a:xfrm>
          <a:prstGeom prst="straightConnector1">
            <a:avLst/>
          </a:prstGeom>
          <a:ln w="50800">
            <a:solidFill>
              <a:srgbClr val="0021FF"/>
            </a:solidFill>
            <a:tailEnd type="triangle" w="lg" len="lg"/>
          </a:ln>
        </p:spPr>
        <p:style>
          <a:lnRef idx="2">
            <a:schemeClr val="accent1"/>
          </a:lnRef>
          <a:fillRef idx="0">
            <a:schemeClr val="accent1"/>
          </a:fillRef>
          <a:effectRef idx="1">
            <a:schemeClr val="accent1"/>
          </a:effectRef>
          <a:fontRef idx="minor">
            <a:schemeClr val="tx1"/>
          </a:fontRef>
        </p:style>
      </p:cxnSp>
      <p:pic>
        <p:nvPicPr>
          <p:cNvPr id="31" name="Picture 30">
            <a:extLst>
              <a:ext uri="{FF2B5EF4-FFF2-40B4-BE49-F238E27FC236}">
                <a16:creationId xmlns:a16="http://schemas.microsoft.com/office/drawing/2014/main" id="{F826A738-56C2-A733-BD46-BD358F08F503}"/>
              </a:ext>
            </a:extLst>
          </p:cNvPr>
          <p:cNvPicPr>
            <a:picLocks noChangeAspect="1"/>
          </p:cNvPicPr>
          <p:nvPr/>
        </p:nvPicPr>
        <p:blipFill>
          <a:blip r:embed="rId3"/>
          <a:stretch>
            <a:fillRect/>
          </a:stretch>
        </p:blipFill>
        <p:spPr>
          <a:xfrm>
            <a:off x="9431295" y="3599083"/>
            <a:ext cx="1905000" cy="431800"/>
          </a:xfrm>
          <a:prstGeom prst="rect">
            <a:avLst/>
          </a:prstGeom>
        </p:spPr>
      </p:pic>
      <p:pic>
        <p:nvPicPr>
          <p:cNvPr id="32" name="Picture 31">
            <a:extLst>
              <a:ext uri="{FF2B5EF4-FFF2-40B4-BE49-F238E27FC236}">
                <a16:creationId xmlns:a16="http://schemas.microsoft.com/office/drawing/2014/main" id="{5A1D415F-D9A4-8F1F-B416-C99F46CD3797}"/>
              </a:ext>
            </a:extLst>
          </p:cNvPr>
          <p:cNvPicPr>
            <a:picLocks noChangeAspect="1"/>
          </p:cNvPicPr>
          <p:nvPr/>
        </p:nvPicPr>
        <p:blipFill>
          <a:blip r:embed="rId4"/>
          <a:stretch>
            <a:fillRect/>
          </a:stretch>
        </p:blipFill>
        <p:spPr>
          <a:xfrm>
            <a:off x="6557214" y="3605433"/>
            <a:ext cx="1727200" cy="419100"/>
          </a:xfrm>
          <a:prstGeom prst="rect">
            <a:avLst/>
          </a:prstGeom>
        </p:spPr>
      </p:pic>
      <p:pic>
        <p:nvPicPr>
          <p:cNvPr id="39" name="Picture 38">
            <a:extLst>
              <a:ext uri="{FF2B5EF4-FFF2-40B4-BE49-F238E27FC236}">
                <a16:creationId xmlns:a16="http://schemas.microsoft.com/office/drawing/2014/main" id="{75C0630C-D46C-3596-9452-1DE0D167E339}"/>
              </a:ext>
            </a:extLst>
          </p:cNvPr>
          <p:cNvPicPr>
            <a:picLocks noChangeAspect="1"/>
          </p:cNvPicPr>
          <p:nvPr/>
        </p:nvPicPr>
        <p:blipFill>
          <a:blip r:embed="rId5"/>
          <a:stretch>
            <a:fillRect/>
          </a:stretch>
        </p:blipFill>
        <p:spPr>
          <a:xfrm>
            <a:off x="3481724" y="3579423"/>
            <a:ext cx="2298700" cy="457200"/>
          </a:xfrm>
          <a:prstGeom prst="rect">
            <a:avLst/>
          </a:prstGeom>
        </p:spPr>
      </p:pic>
      <p:pic>
        <p:nvPicPr>
          <p:cNvPr id="40" name="Picture 39">
            <a:extLst>
              <a:ext uri="{FF2B5EF4-FFF2-40B4-BE49-F238E27FC236}">
                <a16:creationId xmlns:a16="http://schemas.microsoft.com/office/drawing/2014/main" id="{1971E624-4E0C-987E-185F-D09A071A5F74}"/>
              </a:ext>
            </a:extLst>
          </p:cNvPr>
          <p:cNvPicPr>
            <a:picLocks noChangeAspect="1"/>
          </p:cNvPicPr>
          <p:nvPr/>
        </p:nvPicPr>
        <p:blipFill>
          <a:blip r:embed="rId6"/>
          <a:stretch>
            <a:fillRect/>
          </a:stretch>
        </p:blipFill>
        <p:spPr>
          <a:xfrm>
            <a:off x="202335" y="3571103"/>
            <a:ext cx="2870200" cy="457200"/>
          </a:xfrm>
          <a:prstGeom prst="rect">
            <a:avLst/>
          </a:prstGeom>
        </p:spPr>
      </p:pic>
      <p:sp>
        <p:nvSpPr>
          <p:cNvPr id="41" name="TextBox 40">
            <a:extLst>
              <a:ext uri="{FF2B5EF4-FFF2-40B4-BE49-F238E27FC236}">
                <a16:creationId xmlns:a16="http://schemas.microsoft.com/office/drawing/2014/main" id="{C0096FAC-3159-55A0-180F-1A0A1DFAD8A7}"/>
              </a:ext>
            </a:extLst>
          </p:cNvPr>
          <p:cNvSpPr txBox="1"/>
          <p:nvPr/>
        </p:nvSpPr>
        <p:spPr>
          <a:xfrm>
            <a:off x="9742441" y="2736984"/>
            <a:ext cx="1743939" cy="830997"/>
          </a:xfrm>
          <a:prstGeom prst="rect">
            <a:avLst/>
          </a:prstGeom>
          <a:noFill/>
        </p:spPr>
        <p:txBody>
          <a:bodyPr wrap="none" rtlCol="0">
            <a:spAutoFit/>
          </a:bodyPr>
          <a:lstStyle/>
          <a:p>
            <a:r>
              <a:rPr lang="en-US" sz="2400" dirty="0">
                <a:solidFill>
                  <a:srgbClr val="0021FF"/>
                </a:solidFill>
                <a:latin typeface="Helvetica" pitchFamily="2" charset="0"/>
              </a:rPr>
              <a:t>Technology</a:t>
            </a:r>
          </a:p>
          <a:p>
            <a:pPr algn="r"/>
            <a:r>
              <a:rPr lang="en-US" sz="2400" dirty="0">
                <a:solidFill>
                  <a:srgbClr val="0021FF"/>
                </a:solidFill>
                <a:latin typeface="Helvetica" pitchFamily="2" charset="0"/>
              </a:rPr>
              <a:t>Frequency</a:t>
            </a:r>
          </a:p>
        </p:txBody>
      </p:sp>
      <p:sp>
        <p:nvSpPr>
          <p:cNvPr id="42" name="TextBox 41">
            <a:extLst>
              <a:ext uri="{FF2B5EF4-FFF2-40B4-BE49-F238E27FC236}">
                <a16:creationId xmlns:a16="http://schemas.microsoft.com/office/drawing/2014/main" id="{5FD28947-2601-103A-8B18-2A0FC46DE1DD}"/>
              </a:ext>
            </a:extLst>
          </p:cNvPr>
          <p:cNvSpPr txBox="1"/>
          <p:nvPr/>
        </p:nvSpPr>
        <p:spPr>
          <a:xfrm>
            <a:off x="280395" y="4296706"/>
            <a:ext cx="3201329" cy="2246769"/>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rgbClr val="0021FF"/>
                </a:solidFill>
              </a:rPr>
              <a:t>QUEST-DMC superconducting nanowire readout</a:t>
            </a:r>
          </a:p>
          <a:p>
            <a:pPr marL="285750" indent="-285750">
              <a:buFont typeface="Arial" panose="020B0604020202020204" pitchFamily="34" charset="0"/>
              <a:buChar char="•"/>
            </a:pPr>
            <a:r>
              <a:rPr lang="en-US" sz="2000" dirty="0">
                <a:solidFill>
                  <a:srgbClr val="0021FF"/>
                </a:solidFill>
              </a:rPr>
              <a:t>AION signal detection band</a:t>
            </a:r>
          </a:p>
          <a:p>
            <a:pPr marL="285750" indent="-285750">
              <a:buFont typeface="Arial" panose="020B0604020202020204" pitchFamily="34" charset="0"/>
              <a:buChar char="•"/>
            </a:pPr>
            <a:r>
              <a:rPr lang="en-US" sz="2000" dirty="0">
                <a:solidFill>
                  <a:srgbClr val="0021FF"/>
                </a:solidFill>
              </a:rPr>
              <a:t>Ground-based GW signal band</a:t>
            </a:r>
            <a:endParaRPr lang="en-US" sz="2000" dirty="0"/>
          </a:p>
        </p:txBody>
      </p:sp>
      <p:sp>
        <p:nvSpPr>
          <p:cNvPr id="43" name="TextBox 42">
            <a:extLst>
              <a:ext uri="{FF2B5EF4-FFF2-40B4-BE49-F238E27FC236}">
                <a16:creationId xmlns:a16="http://schemas.microsoft.com/office/drawing/2014/main" id="{3695A5D9-E066-D49C-85B9-E63BA79C5C0E}"/>
              </a:ext>
            </a:extLst>
          </p:cNvPr>
          <p:cNvSpPr txBox="1"/>
          <p:nvPr/>
        </p:nvSpPr>
        <p:spPr>
          <a:xfrm>
            <a:off x="3399657" y="4276083"/>
            <a:ext cx="2568657" cy="1631216"/>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rgbClr val="0021FF"/>
                </a:solidFill>
              </a:rPr>
              <a:t>Lumped-element wave-like dark matter searches like </a:t>
            </a:r>
            <a:r>
              <a:rPr lang="en-US" sz="2000" dirty="0" err="1">
                <a:solidFill>
                  <a:srgbClr val="0021FF"/>
                </a:solidFill>
              </a:rPr>
              <a:t>DMRadio</a:t>
            </a:r>
            <a:endParaRPr lang="en-US" sz="2000" dirty="0">
              <a:solidFill>
                <a:srgbClr val="0021FF"/>
              </a:solidFill>
            </a:endParaRPr>
          </a:p>
          <a:p>
            <a:pPr marL="285750" indent="-285750">
              <a:buFont typeface="Arial" panose="020B0604020202020204" pitchFamily="34" charset="0"/>
              <a:buChar char="•"/>
            </a:pPr>
            <a:endParaRPr lang="en-US" sz="2000" dirty="0">
              <a:solidFill>
                <a:srgbClr val="0021FF"/>
              </a:solidFill>
            </a:endParaRPr>
          </a:p>
        </p:txBody>
      </p:sp>
      <p:grpSp>
        <p:nvGrpSpPr>
          <p:cNvPr id="3" name="Group 2">
            <a:extLst>
              <a:ext uri="{FF2B5EF4-FFF2-40B4-BE49-F238E27FC236}">
                <a16:creationId xmlns:a16="http://schemas.microsoft.com/office/drawing/2014/main" id="{1FAA7A98-B4B3-8779-5433-FD5C2E315FE6}"/>
              </a:ext>
            </a:extLst>
          </p:cNvPr>
          <p:cNvGrpSpPr/>
          <p:nvPr/>
        </p:nvGrpSpPr>
        <p:grpSpPr>
          <a:xfrm>
            <a:off x="1243862" y="1117183"/>
            <a:ext cx="3027345" cy="2129962"/>
            <a:chOff x="1243862" y="1117183"/>
            <a:chExt cx="3027345" cy="2129962"/>
          </a:xfrm>
        </p:grpSpPr>
        <p:pic>
          <p:nvPicPr>
            <p:cNvPr id="44" name="Picture 43">
              <a:extLst>
                <a:ext uri="{FF2B5EF4-FFF2-40B4-BE49-F238E27FC236}">
                  <a16:creationId xmlns:a16="http://schemas.microsoft.com/office/drawing/2014/main" id="{6089C2B9-632A-CA8E-22C4-2E54B9BA699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43862" y="1117183"/>
              <a:ext cx="3027345" cy="2129962"/>
            </a:xfrm>
            <a:prstGeom prst="rect">
              <a:avLst/>
            </a:prstGeom>
          </p:spPr>
        </p:pic>
        <p:sp>
          <p:nvSpPr>
            <p:cNvPr id="45" name="TextBox 44">
              <a:extLst>
                <a:ext uri="{FF2B5EF4-FFF2-40B4-BE49-F238E27FC236}">
                  <a16:creationId xmlns:a16="http://schemas.microsoft.com/office/drawing/2014/main" id="{93A5D822-C036-1B20-35A4-A4BEF83F19AF}"/>
                </a:ext>
              </a:extLst>
            </p:cNvPr>
            <p:cNvSpPr txBox="1"/>
            <p:nvPr/>
          </p:nvSpPr>
          <p:spPr>
            <a:xfrm>
              <a:off x="2367057" y="2581444"/>
              <a:ext cx="1460400" cy="369332"/>
            </a:xfrm>
            <a:prstGeom prst="rect">
              <a:avLst/>
            </a:prstGeom>
            <a:noFill/>
          </p:spPr>
          <p:txBody>
            <a:bodyPr wrap="none" rtlCol="0">
              <a:spAutoFit/>
            </a:bodyPr>
            <a:lstStyle/>
            <a:p>
              <a:r>
                <a:rPr lang="en-US" dirty="0"/>
                <a:t>VTT (Finland)</a:t>
              </a:r>
            </a:p>
          </p:txBody>
        </p:sp>
      </p:grpSp>
    </p:spTree>
    <p:extLst>
      <p:ext uri="{BB962C8B-B14F-4D97-AF65-F5344CB8AC3E}">
        <p14:creationId xmlns:p14="http://schemas.microsoft.com/office/powerpoint/2010/main" val="2027172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43871A-1F1E-AAC3-4441-C46E9AC56F17}"/>
              </a:ext>
            </a:extLst>
          </p:cNvPr>
          <p:cNvPicPr>
            <a:picLocks noChangeAspect="1"/>
          </p:cNvPicPr>
          <p:nvPr/>
        </p:nvPicPr>
        <p:blipFill>
          <a:blip r:embed="rId2"/>
          <a:stretch>
            <a:fillRect/>
          </a:stretch>
        </p:blipFill>
        <p:spPr>
          <a:xfrm>
            <a:off x="538636" y="2652441"/>
            <a:ext cx="4711141" cy="1965052"/>
          </a:xfrm>
          <a:prstGeom prst="rect">
            <a:avLst/>
          </a:prstGeom>
        </p:spPr>
      </p:pic>
      <p:sp>
        <p:nvSpPr>
          <p:cNvPr id="3" name="TextBox 2">
            <a:extLst>
              <a:ext uri="{FF2B5EF4-FFF2-40B4-BE49-F238E27FC236}">
                <a16:creationId xmlns:a16="http://schemas.microsoft.com/office/drawing/2014/main" id="{414BA8A2-E475-68B7-F48A-79F3A7945C36}"/>
              </a:ext>
            </a:extLst>
          </p:cNvPr>
          <p:cNvSpPr txBox="1"/>
          <p:nvPr/>
        </p:nvSpPr>
        <p:spPr>
          <a:xfrm>
            <a:off x="357351" y="365448"/>
            <a:ext cx="6064469" cy="2585323"/>
          </a:xfrm>
          <a:prstGeom prst="rect">
            <a:avLst/>
          </a:prstGeom>
          <a:noFill/>
        </p:spPr>
        <p:txBody>
          <a:bodyPr wrap="square" rtlCol="0">
            <a:spAutoFit/>
          </a:bodyPr>
          <a:lstStyle/>
          <a:p>
            <a:pPr marL="285750" indent="-285750">
              <a:buFont typeface="Arial" panose="020B0604020202020204" pitchFamily="34" charset="0"/>
              <a:buChar char="•"/>
            </a:pPr>
            <a:r>
              <a:rPr lang="en-GB" dirty="0">
                <a:latin typeface="Euclid" panose="02020503060505020303" pitchFamily="18" charset="77"/>
              </a:rPr>
              <a:t>QTNM aims to probe the neutrino mass in a tritium end point experiment with ultra-low-noise readout of GHz microwave radiation from magnetically trapped tritium.</a:t>
            </a:r>
          </a:p>
          <a:p>
            <a:pPr marL="285750" indent="-285750">
              <a:buFont typeface="Arial" panose="020B0604020202020204" pitchFamily="34" charset="0"/>
              <a:buChar char="•"/>
            </a:pPr>
            <a:r>
              <a:rPr lang="en-GB" i="1" dirty="0">
                <a:latin typeface="Euclid" panose="02020503060505020303" pitchFamily="18" charset="77"/>
              </a:rPr>
              <a:t>O</a:t>
            </a:r>
            <a:r>
              <a:rPr lang="en-GB" dirty="0">
                <a:latin typeface="Euclid" panose="02020503060505020303" pitchFamily="18" charset="77"/>
              </a:rPr>
              <a:t>(10 GHz) microwave amplifiers operating at (or below) quantum noise level</a:t>
            </a:r>
          </a:p>
          <a:p>
            <a:pPr marL="285750" indent="-285750">
              <a:buFont typeface="Arial" panose="020B0604020202020204" pitchFamily="34" charset="0"/>
              <a:buChar char="•"/>
            </a:pPr>
            <a:r>
              <a:rPr lang="en-GB" sz="1800" dirty="0">
                <a:latin typeface="Euclid" panose="02020503060505020303" pitchFamily="18" charset="77"/>
              </a:rPr>
              <a:t>Robust and repeatable fabrication, </a:t>
            </a:r>
            <a:r>
              <a:rPr lang="en-GB" sz="1800" i="1" dirty="0">
                <a:solidFill>
                  <a:srgbClr val="FF0000"/>
                </a:solidFill>
                <a:latin typeface="Euclid" panose="02020503060505020303" pitchFamily="18" charset="77"/>
              </a:rPr>
              <a:t>quantum-noise limited </a:t>
            </a:r>
            <a:r>
              <a:rPr lang="en-GB" sz="1800" dirty="0">
                <a:latin typeface="Euclid" panose="02020503060505020303" pitchFamily="18" charset="77"/>
              </a:rPr>
              <a:t>performance for multi-channel readout</a:t>
            </a:r>
          </a:p>
          <a:p>
            <a:pPr marL="285750" indent="-285750">
              <a:buFont typeface="Arial" panose="020B0604020202020204" pitchFamily="34" charset="0"/>
              <a:buChar char="•"/>
            </a:pPr>
            <a:r>
              <a:rPr lang="en-GB" dirty="0">
                <a:latin typeface="Euclid" panose="02020503060505020303" pitchFamily="18" charset="77"/>
              </a:rPr>
              <a:t>Quantum amplifier </a:t>
            </a:r>
            <a:r>
              <a:rPr lang="en-GB" i="1" dirty="0">
                <a:solidFill>
                  <a:srgbClr val="FF0000"/>
                </a:solidFill>
                <a:latin typeface="Euclid" panose="02020503060505020303" pitchFamily="18" charset="77"/>
              </a:rPr>
              <a:t>systems</a:t>
            </a:r>
            <a:r>
              <a:rPr lang="en-GB" dirty="0">
                <a:latin typeface="Euclid" panose="02020503060505020303" pitchFamily="18" charset="77"/>
              </a:rPr>
              <a:t> TRL 3-6 and above</a:t>
            </a:r>
            <a:endParaRPr lang="en-GB" sz="1800" dirty="0">
              <a:latin typeface="Euclid" panose="02020503060505020303" pitchFamily="18" charset="77"/>
            </a:endParaRPr>
          </a:p>
          <a:p>
            <a:pPr marL="285750" indent="-285750">
              <a:buFont typeface="Arial" panose="020B0604020202020204" pitchFamily="34" charset="0"/>
              <a:buChar char="•"/>
            </a:pPr>
            <a:endParaRPr lang="en-GB" dirty="0">
              <a:latin typeface="Euclid" panose="02020503060505020303" pitchFamily="18" charset="77"/>
            </a:endParaRPr>
          </a:p>
        </p:txBody>
      </p:sp>
      <p:sp>
        <p:nvSpPr>
          <p:cNvPr id="5" name="TextBox 4">
            <a:extLst>
              <a:ext uri="{FF2B5EF4-FFF2-40B4-BE49-F238E27FC236}">
                <a16:creationId xmlns:a16="http://schemas.microsoft.com/office/drawing/2014/main" id="{C0A2ACBA-53B4-435D-A956-9D67FACFE74C}"/>
              </a:ext>
            </a:extLst>
          </p:cNvPr>
          <p:cNvSpPr txBox="1"/>
          <p:nvPr/>
        </p:nvSpPr>
        <p:spPr>
          <a:xfrm>
            <a:off x="2451" y="4726374"/>
            <a:ext cx="3657600" cy="1077218"/>
          </a:xfrm>
          <a:prstGeom prst="rect">
            <a:avLst/>
          </a:prstGeom>
          <a:noFill/>
        </p:spPr>
        <p:txBody>
          <a:bodyPr wrap="square">
            <a:spAutoFit/>
          </a:bodyPr>
          <a:lstStyle/>
          <a:p>
            <a:pPr marL="285750" indent="-285750">
              <a:buFont typeface="Arial" panose="020B0604020202020204" pitchFamily="34" charset="0"/>
              <a:buChar char="•"/>
            </a:pPr>
            <a:r>
              <a:rPr lang="en-GB" sz="1600" dirty="0" err="1">
                <a:latin typeface="Euclid" panose="02020503060505020303" pitchFamily="18" charset="77"/>
              </a:rPr>
              <a:t>NbN</a:t>
            </a:r>
            <a:r>
              <a:rPr lang="en-GB" sz="1600" dirty="0">
                <a:latin typeface="Euclid" panose="02020503060505020303" pitchFamily="18" charset="77"/>
              </a:rPr>
              <a:t>, Nb, Al, </a:t>
            </a:r>
            <a:r>
              <a:rPr lang="en-GB" sz="1600" dirty="0" err="1">
                <a:latin typeface="Euclid" panose="02020503060505020303" pitchFamily="18" charset="77"/>
              </a:rPr>
              <a:t>Ti</a:t>
            </a:r>
            <a:r>
              <a:rPr lang="en-GB" sz="1600" dirty="0">
                <a:latin typeface="Euclid" panose="02020503060505020303" pitchFamily="18" charset="77"/>
              </a:rPr>
              <a:t> </a:t>
            </a:r>
            <a:r>
              <a:rPr lang="en-GB" sz="1600" dirty="0" err="1">
                <a:latin typeface="Euclid" panose="02020503060505020303" pitchFamily="18" charset="77"/>
              </a:rPr>
              <a:t>paramps</a:t>
            </a:r>
            <a:r>
              <a:rPr lang="en-GB" sz="1600" dirty="0">
                <a:latin typeface="Euclid" panose="02020503060505020303" pitchFamily="18" charset="77"/>
              </a:rPr>
              <a:t> </a:t>
            </a:r>
            <a:r>
              <a:rPr lang="en-GB" sz="1600" i="1" dirty="0">
                <a:solidFill>
                  <a:srgbClr val="FF0000"/>
                </a:solidFill>
                <a:latin typeface="Euclid" panose="02020503060505020303" pitchFamily="18" charset="77"/>
              </a:rPr>
              <a:t>fabricated</a:t>
            </a:r>
            <a:r>
              <a:rPr lang="en-GB" sz="1600" dirty="0">
                <a:latin typeface="Euclid" panose="02020503060505020303" pitchFamily="18" charset="77"/>
              </a:rPr>
              <a:t> and </a:t>
            </a:r>
            <a:r>
              <a:rPr lang="en-GB" sz="1600" i="1" dirty="0">
                <a:solidFill>
                  <a:srgbClr val="FF0000"/>
                </a:solidFill>
                <a:latin typeface="Euclid" panose="02020503060505020303" pitchFamily="18" charset="77"/>
              </a:rPr>
              <a:t>tested</a:t>
            </a:r>
            <a:r>
              <a:rPr lang="en-GB" sz="1600" dirty="0">
                <a:latin typeface="Euclid" panose="02020503060505020303" pitchFamily="18" charset="77"/>
              </a:rPr>
              <a:t> at 18 GHz for QTNM </a:t>
            </a:r>
          </a:p>
          <a:p>
            <a:pPr marL="285750" indent="-285750">
              <a:buFont typeface="Arial" panose="020B0604020202020204" pitchFamily="34" charset="0"/>
              <a:buChar char="•"/>
            </a:pPr>
            <a:r>
              <a:rPr lang="en-GB" sz="1600" dirty="0">
                <a:latin typeface="Euclid" panose="02020503060505020303" pitchFamily="18" charset="77"/>
              </a:rPr>
              <a:t>Operation at ~100mK and 4K possible for two-stage readout </a:t>
            </a:r>
          </a:p>
        </p:txBody>
      </p:sp>
      <p:sp>
        <p:nvSpPr>
          <p:cNvPr id="6" name="TextBox 5">
            <a:extLst>
              <a:ext uri="{FF2B5EF4-FFF2-40B4-BE49-F238E27FC236}">
                <a16:creationId xmlns:a16="http://schemas.microsoft.com/office/drawing/2014/main" id="{53F6AA74-C4DB-3610-E6F1-0C7160920FEA}"/>
              </a:ext>
            </a:extLst>
          </p:cNvPr>
          <p:cNvSpPr txBox="1"/>
          <p:nvPr/>
        </p:nvSpPr>
        <p:spPr>
          <a:xfrm>
            <a:off x="6421820" y="503414"/>
            <a:ext cx="4897821" cy="2185214"/>
          </a:xfrm>
          <a:prstGeom prst="rect">
            <a:avLst/>
          </a:prstGeom>
          <a:noFill/>
        </p:spPr>
        <p:txBody>
          <a:bodyPr wrap="square" rtlCol="0">
            <a:spAutoFit/>
          </a:bodyPr>
          <a:lstStyle/>
          <a:p>
            <a:pPr marL="285750" indent="-285750">
              <a:buFont typeface="Arial" panose="020B0604020202020204" pitchFamily="34" charset="0"/>
              <a:buChar char="•"/>
            </a:pPr>
            <a:r>
              <a:rPr lang="en-GB" dirty="0">
                <a:latin typeface="Euclid" panose="02020503060505020303" pitchFamily="18" charset="77"/>
              </a:rPr>
              <a:t>Precision position sensitive </a:t>
            </a:r>
            <a:r>
              <a:rPr lang="en-GB" i="1" dirty="0">
                <a:solidFill>
                  <a:srgbClr val="FF0000"/>
                </a:solidFill>
                <a:latin typeface="Euclid" panose="02020503060505020303" pitchFamily="18" charset="77"/>
              </a:rPr>
              <a:t>magnetometry</a:t>
            </a:r>
            <a:r>
              <a:rPr lang="en-GB" dirty="0">
                <a:latin typeface="Euclid" panose="02020503060505020303" pitchFamily="18" charset="77"/>
              </a:rPr>
              <a:t> and </a:t>
            </a:r>
            <a:r>
              <a:rPr lang="en-GB" i="1" dirty="0">
                <a:solidFill>
                  <a:srgbClr val="FF0000"/>
                </a:solidFill>
                <a:latin typeface="Euclid" panose="02020503060505020303" pitchFamily="18" charset="77"/>
              </a:rPr>
              <a:t>electrometry</a:t>
            </a:r>
            <a:r>
              <a:rPr lang="en-GB" dirty="0">
                <a:latin typeface="Euclid" panose="02020503060505020303" pitchFamily="18" charset="77"/>
              </a:rPr>
              <a:t> with </a:t>
            </a:r>
            <a:r>
              <a:rPr lang="en-GB" i="1" dirty="0">
                <a:solidFill>
                  <a:srgbClr val="FF0000"/>
                </a:solidFill>
                <a:latin typeface="Euclid" panose="02020503060505020303" pitchFamily="18" charset="77"/>
              </a:rPr>
              <a:t>Rydberg</a:t>
            </a:r>
            <a:r>
              <a:rPr lang="en-GB" dirty="0">
                <a:latin typeface="Euclid" panose="02020503060505020303" pitchFamily="18" charset="77"/>
              </a:rPr>
              <a:t> atoms as </a:t>
            </a:r>
            <a:r>
              <a:rPr lang="en-GB" i="1" dirty="0">
                <a:solidFill>
                  <a:srgbClr val="FF0000"/>
                </a:solidFill>
                <a:latin typeface="Euclid" panose="02020503060505020303" pitchFamily="18" charset="77"/>
              </a:rPr>
              <a:t>quantum sensors  </a:t>
            </a:r>
            <a:endParaRPr lang="en-GB" dirty="0">
              <a:latin typeface="Euclid" panose="02020503060505020303" pitchFamily="18" charset="77"/>
            </a:endParaRPr>
          </a:p>
          <a:p>
            <a:pPr marL="285750" indent="-285750">
              <a:buFont typeface="Arial" panose="020B0604020202020204" pitchFamily="34" charset="0"/>
              <a:buChar char="•"/>
            </a:pPr>
            <a:r>
              <a:rPr lang="en-GB" dirty="0">
                <a:latin typeface="Euclid" panose="02020503060505020303" pitchFamily="18" charset="77"/>
              </a:rPr>
              <a:t>New quantum sensing protocols</a:t>
            </a:r>
          </a:p>
          <a:p>
            <a:pPr marL="742950" lvl="1" indent="-285750">
              <a:buFont typeface="Arial" panose="020B0604020202020204" pitchFamily="34" charset="0"/>
              <a:buChar char="•"/>
            </a:pPr>
            <a:r>
              <a:rPr lang="en-GB" sz="1600" dirty="0">
                <a:latin typeface="Euclid" panose="02020503060505020303" pitchFamily="18" charset="77"/>
              </a:rPr>
              <a:t>E-field sensing with atoms in superpositions of states with opposite EDM</a:t>
            </a:r>
          </a:p>
          <a:p>
            <a:pPr marL="742950" lvl="1" indent="-285750">
              <a:buFont typeface="Arial" panose="020B0604020202020204" pitchFamily="34" charset="0"/>
              <a:buChar char="•"/>
            </a:pPr>
            <a:r>
              <a:rPr lang="en-GB" sz="1600" dirty="0">
                <a:latin typeface="Euclid" panose="02020503060505020303" pitchFamily="18" charset="77"/>
              </a:rPr>
              <a:t>Frequency resolved Rydberg atom microwave sensing </a:t>
            </a:r>
          </a:p>
        </p:txBody>
      </p:sp>
      <p:pic>
        <p:nvPicPr>
          <p:cNvPr id="7" name="Picture 6" descr="A diagram of a magnetic field&#10;&#10;Description automatically generated">
            <a:extLst>
              <a:ext uri="{FF2B5EF4-FFF2-40B4-BE49-F238E27FC236}">
                <a16:creationId xmlns:a16="http://schemas.microsoft.com/office/drawing/2014/main" id="{08775F14-24FA-70F3-9D6B-BDD5C869E296}"/>
              </a:ext>
            </a:extLst>
          </p:cNvPr>
          <p:cNvPicPr>
            <a:picLocks noChangeAspect="1"/>
          </p:cNvPicPr>
          <p:nvPr/>
        </p:nvPicPr>
        <p:blipFill>
          <a:blip r:embed="rId3"/>
          <a:stretch>
            <a:fillRect/>
          </a:stretch>
        </p:blipFill>
        <p:spPr>
          <a:xfrm>
            <a:off x="3629758" y="4563058"/>
            <a:ext cx="2019597" cy="2286991"/>
          </a:xfrm>
          <a:prstGeom prst="rect">
            <a:avLst/>
          </a:prstGeom>
        </p:spPr>
      </p:pic>
      <p:sp>
        <p:nvSpPr>
          <p:cNvPr id="8" name="TextBox 7">
            <a:extLst>
              <a:ext uri="{FF2B5EF4-FFF2-40B4-BE49-F238E27FC236}">
                <a16:creationId xmlns:a16="http://schemas.microsoft.com/office/drawing/2014/main" id="{233630F0-99D3-A76C-71B8-E177D16692A1}"/>
              </a:ext>
            </a:extLst>
          </p:cNvPr>
          <p:cNvSpPr txBox="1"/>
          <p:nvPr/>
        </p:nvSpPr>
        <p:spPr>
          <a:xfrm>
            <a:off x="1189652" y="5935523"/>
            <a:ext cx="2619040" cy="830997"/>
          </a:xfrm>
          <a:prstGeom prst="rect">
            <a:avLst/>
          </a:prstGeom>
          <a:noFill/>
        </p:spPr>
        <p:txBody>
          <a:bodyPr wrap="square" rtlCol="0">
            <a:spAutoFit/>
          </a:bodyPr>
          <a:lstStyle/>
          <a:p>
            <a:pPr algn="r"/>
            <a:r>
              <a:rPr lang="en-GB" sz="1600" dirty="0">
                <a:latin typeface="Euclid" panose="02020503060505020303" pitchFamily="18" charset="77"/>
              </a:rPr>
              <a:t>QTNM: 1𝜇T with 0.9mm spatial resolution demonstrated </a:t>
            </a:r>
          </a:p>
        </p:txBody>
      </p:sp>
      <p:cxnSp>
        <p:nvCxnSpPr>
          <p:cNvPr id="10" name="Straight Connector 9">
            <a:extLst>
              <a:ext uri="{FF2B5EF4-FFF2-40B4-BE49-F238E27FC236}">
                <a16:creationId xmlns:a16="http://schemas.microsoft.com/office/drawing/2014/main" id="{A0F1A7C4-9865-363D-4A2A-DBC96A1F64EC}"/>
              </a:ext>
            </a:extLst>
          </p:cNvPr>
          <p:cNvCxnSpPr/>
          <p:nvPr/>
        </p:nvCxnSpPr>
        <p:spPr>
          <a:xfrm>
            <a:off x="-37070" y="2652441"/>
            <a:ext cx="12192000" cy="0"/>
          </a:xfrm>
          <a:prstGeom prst="line">
            <a:avLst/>
          </a:prstGeom>
          <a:ln w="22225">
            <a:solidFill>
              <a:srgbClr val="C000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96C2E1BA-5881-27A2-C923-39A918FB76F3}"/>
              </a:ext>
            </a:extLst>
          </p:cNvPr>
          <p:cNvSpPr txBox="1"/>
          <p:nvPr/>
        </p:nvSpPr>
        <p:spPr>
          <a:xfrm>
            <a:off x="0" y="-37070"/>
            <a:ext cx="4998344" cy="523220"/>
          </a:xfrm>
          <a:prstGeom prst="rect">
            <a:avLst/>
          </a:prstGeom>
          <a:noFill/>
        </p:spPr>
        <p:txBody>
          <a:bodyPr wrap="square" rtlCol="0">
            <a:spAutoFit/>
          </a:bodyPr>
          <a:lstStyle/>
          <a:p>
            <a:r>
              <a:rPr lang="en-GB" sz="2800" b="1" dirty="0">
                <a:solidFill>
                  <a:schemeClr val="accent2">
                    <a:lumMod val="75000"/>
                  </a:schemeClr>
                </a:solidFill>
                <a:latin typeface="Euclid" panose="02020503060505020303" pitchFamily="18" charset="77"/>
              </a:rPr>
              <a:t>QTNM goals connected to DRD5</a:t>
            </a:r>
          </a:p>
        </p:txBody>
      </p:sp>
      <p:pic>
        <p:nvPicPr>
          <p:cNvPr id="4" name="Picture 3">
            <a:extLst>
              <a:ext uri="{FF2B5EF4-FFF2-40B4-BE49-F238E27FC236}">
                <a16:creationId xmlns:a16="http://schemas.microsoft.com/office/drawing/2014/main" id="{5B4AF870-65DD-DAE1-31B2-CAC6E99AE270}"/>
              </a:ext>
            </a:extLst>
          </p:cNvPr>
          <p:cNvPicPr>
            <a:picLocks noChangeAspect="1"/>
          </p:cNvPicPr>
          <p:nvPr/>
        </p:nvPicPr>
        <p:blipFill>
          <a:blip r:embed="rId4"/>
          <a:stretch>
            <a:fillRect/>
          </a:stretch>
        </p:blipFill>
        <p:spPr>
          <a:xfrm>
            <a:off x="9996616" y="-109666"/>
            <a:ext cx="2191900" cy="783632"/>
          </a:xfrm>
          <a:prstGeom prst="rect">
            <a:avLst/>
          </a:prstGeom>
        </p:spPr>
      </p:pic>
      <p:pic>
        <p:nvPicPr>
          <p:cNvPr id="15" name="Picture 14" descr="A close-up of a machine&#10;&#10;Description automatically generated">
            <a:extLst>
              <a:ext uri="{FF2B5EF4-FFF2-40B4-BE49-F238E27FC236}">
                <a16:creationId xmlns:a16="http://schemas.microsoft.com/office/drawing/2014/main" id="{8AD0F489-72D0-8167-D23C-C5D4811EF0CE}"/>
              </a:ext>
            </a:extLst>
          </p:cNvPr>
          <p:cNvPicPr>
            <a:picLocks noChangeAspect="1"/>
          </p:cNvPicPr>
          <p:nvPr/>
        </p:nvPicPr>
        <p:blipFill>
          <a:blip r:embed="rId5"/>
          <a:stretch>
            <a:fillRect/>
          </a:stretch>
        </p:blipFill>
        <p:spPr>
          <a:xfrm>
            <a:off x="7546031" y="2721423"/>
            <a:ext cx="4525810" cy="1987113"/>
          </a:xfrm>
          <a:prstGeom prst="rect">
            <a:avLst/>
          </a:prstGeom>
        </p:spPr>
      </p:pic>
      <p:pic>
        <p:nvPicPr>
          <p:cNvPr id="17" name="Picture 16" descr="Close-up of a machine&#10;&#10;Description automatically generated">
            <a:extLst>
              <a:ext uri="{FF2B5EF4-FFF2-40B4-BE49-F238E27FC236}">
                <a16:creationId xmlns:a16="http://schemas.microsoft.com/office/drawing/2014/main" id="{466A4C49-BCE3-3FA5-9CA0-D1821781AFFD}"/>
              </a:ext>
            </a:extLst>
          </p:cNvPr>
          <p:cNvPicPr>
            <a:picLocks noChangeAspect="1"/>
          </p:cNvPicPr>
          <p:nvPr/>
        </p:nvPicPr>
        <p:blipFill>
          <a:blip r:embed="rId6"/>
          <a:stretch>
            <a:fillRect/>
          </a:stretch>
        </p:blipFill>
        <p:spPr>
          <a:xfrm rot="5400000">
            <a:off x="4604442" y="3838942"/>
            <a:ext cx="3986501" cy="1750322"/>
          </a:xfrm>
          <a:prstGeom prst="rect">
            <a:avLst/>
          </a:prstGeom>
        </p:spPr>
      </p:pic>
      <p:sp>
        <p:nvSpPr>
          <p:cNvPr id="18" name="TextBox 17">
            <a:extLst>
              <a:ext uri="{FF2B5EF4-FFF2-40B4-BE49-F238E27FC236}">
                <a16:creationId xmlns:a16="http://schemas.microsoft.com/office/drawing/2014/main" id="{DB22CF3F-E4DC-7860-D313-FE81A8CD05F4}"/>
              </a:ext>
            </a:extLst>
          </p:cNvPr>
          <p:cNvSpPr txBox="1"/>
          <p:nvPr/>
        </p:nvSpPr>
        <p:spPr>
          <a:xfrm>
            <a:off x="4028207" y="2572878"/>
            <a:ext cx="1728935" cy="400110"/>
          </a:xfrm>
          <a:prstGeom prst="rect">
            <a:avLst/>
          </a:prstGeom>
          <a:noFill/>
        </p:spPr>
        <p:txBody>
          <a:bodyPr wrap="none" rtlCol="0">
            <a:spAutoFit/>
          </a:bodyPr>
          <a:lstStyle/>
          <a:p>
            <a:r>
              <a:rPr lang="en-GB" sz="2000" b="1" dirty="0">
                <a:solidFill>
                  <a:schemeClr val="accent2">
                    <a:lumMod val="75000"/>
                  </a:schemeClr>
                </a:solidFill>
                <a:latin typeface="Euclid" panose="02020503060505020303" pitchFamily="18" charset="77"/>
              </a:rPr>
              <a:t>Achievements</a:t>
            </a:r>
          </a:p>
        </p:txBody>
      </p:sp>
      <p:sp>
        <p:nvSpPr>
          <p:cNvPr id="19" name="TextBox 18">
            <a:extLst>
              <a:ext uri="{FF2B5EF4-FFF2-40B4-BE49-F238E27FC236}">
                <a16:creationId xmlns:a16="http://schemas.microsoft.com/office/drawing/2014/main" id="{E2721703-96AC-B60B-879B-6681C8407048}"/>
              </a:ext>
            </a:extLst>
          </p:cNvPr>
          <p:cNvSpPr txBox="1"/>
          <p:nvPr/>
        </p:nvSpPr>
        <p:spPr>
          <a:xfrm>
            <a:off x="8089461" y="4726374"/>
            <a:ext cx="2649123" cy="369332"/>
          </a:xfrm>
          <a:prstGeom prst="rect">
            <a:avLst/>
          </a:prstGeom>
          <a:noFill/>
        </p:spPr>
        <p:txBody>
          <a:bodyPr wrap="none" rtlCol="0">
            <a:spAutoFit/>
          </a:bodyPr>
          <a:lstStyle/>
          <a:p>
            <a:r>
              <a:rPr lang="en-US" dirty="0"/>
              <a:t>Atomic hydrogen source.</a:t>
            </a:r>
          </a:p>
        </p:txBody>
      </p:sp>
      <p:sp>
        <p:nvSpPr>
          <p:cNvPr id="20" name="TextBox 19">
            <a:extLst>
              <a:ext uri="{FF2B5EF4-FFF2-40B4-BE49-F238E27FC236}">
                <a16:creationId xmlns:a16="http://schemas.microsoft.com/office/drawing/2014/main" id="{066BE10F-E637-322E-80FD-0D8A09824479}"/>
              </a:ext>
            </a:extLst>
          </p:cNvPr>
          <p:cNvSpPr txBox="1"/>
          <p:nvPr/>
        </p:nvSpPr>
        <p:spPr>
          <a:xfrm>
            <a:off x="7546030" y="6338022"/>
            <a:ext cx="2582245" cy="369332"/>
          </a:xfrm>
          <a:prstGeom prst="rect">
            <a:avLst/>
          </a:prstGeom>
          <a:noFill/>
        </p:spPr>
        <p:txBody>
          <a:bodyPr wrap="none" rtlCol="0">
            <a:spAutoFit/>
          </a:bodyPr>
          <a:lstStyle/>
          <a:p>
            <a:r>
              <a:rPr lang="en-US" dirty="0"/>
              <a:t>Penning electron source</a:t>
            </a:r>
          </a:p>
        </p:txBody>
      </p:sp>
    </p:spTree>
    <p:extLst>
      <p:ext uri="{BB962C8B-B14F-4D97-AF65-F5344CB8AC3E}">
        <p14:creationId xmlns:p14="http://schemas.microsoft.com/office/powerpoint/2010/main" val="415092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67C50EAE-FC2F-808E-BE16-6C6BAA7AF27E}"/>
              </a:ext>
            </a:extLst>
          </p:cNvPr>
          <p:cNvGrpSpPr/>
          <p:nvPr/>
        </p:nvGrpSpPr>
        <p:grpSpPr>
          <a:xfrm>
            <a:off x="515005" y="3970982"/>
            <a:ext cx="9967597" cy="3079773"/>
            <a:chOff x="391441" y="3993870"/>
            <a:chExt cx="12697728" cy="3710455"/>
          </a:xfrm>
        </p:grpSpPr>
        <p:pic>
          <p:nvPicPr>
            <p:cNvPr id="6" name="Picture 5" descr="A close-up of a computer screen&#10;&#10;Description automatically generated">
              <a:extLst>
                <a:ext uri="{FF2B5EF4-FFF2-40B4-BE49-F238E27FC236}">
                  <a16:creationId xmlns:a16="http://schemas.microsoft.com/office/drawing/2014/main" id="{3169E6B9-0362-B1DE-C450-3E71E3E4B3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441" y="4104681"/>
              <a:ext cx="3288605" cy="3213050"/>
            </a:xfrm>
            <a:prstGeom prst="rect">
              <a:avLst/>
            </a:prstGeom>
          </p:spPr>
        </p:pic>
        <p:cxnSp>
          <p:nvCxnSpPr>
            <p:cNvPr id="7" name="Straight Connector 6">
              <a:extLst>
                <a:ext uri="{FF2B5EF4-FFF2-40B4-BE49-F238E27FC236}">
                  <a16:creationId xmlns:a16="http://schemas.microsoft.com/office/drawing/2014/main" id="{A734AD1E-B55B-AD7F-DCCF-8149B1FFC7B3}"/>
                </a:ext>
              </a:extLst>
            </p:cNvPr>
            <p:cNvCxnSpPr>
              <a:cxnSpLocks/>
            </p:cNvCxnSpPr>
            <p:nvPr/>
          </p:nvCxnSpPr>
          <p:spPr>
            <a:xfrm>
              <a:off x="2141491" y="6467890"/>
              <a:ext cx="531492"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4FDB74E-6C30-6CAF-8CD0-88058EB5D8FD}"/>
                </a:ext>
              </a:extLst>
            </p:cNvPr>
            <p:cNvSpPr txBox="1"/>
            <p:nvPr/>
          </p:nvSpPr>
          <p:spPr>
            <a:xfrm>
              <a:off x="2192780" y="6503996"/>
              <a:ext cx="497599" cy="1200329"/>
            </a:xfrm>
            <a:prstGeom prst="rect">
              <a:avLst/>
            </a:prstGeom>
            <a:noFill/>
          </p:spPr>
          <p:txBody>
            <a:bodyPr wrap="square" rtlCol="0">
              <a:spAutoFit/>
            </a:bodyPr>
            <a:lstStyle/>
            <a:p>
              <a:r>
                <a:rPr lang="en-GB" dirty="0">
                  <a:solidFill>
                    <a:schemeClr val="bg1"/>
                  </a:solidFill>
                </a:rPr>
                <a:t>500 nm</a:t>
              </a:r>
              <a:r>
                <a:rPr lang="en-GB" dirty="0"/>
                <a:t> </a:t>
              </a:r>
            </a:p>
          </p:txBody>
        </p:sp>
        <p:pic>
          <p:nvPicPr>
            <p:cNvPr id="9" name="Picture 8" descr="A close-up of a rectangular object&#10;&#10;Description automatically generated">
              <a:extLst>
                <a:ext uri="{FF2B5EF4-FFF2-40B4-BE49-F238E27FC236}">
                  <a16:creationId xmlns:a16="http://schemas.microsoft.com/office/drawing/2014/main" id="{658A2D51-24B1-02F2-7277-D2CAA6FDF0B4}"/>
                </a:ext>
              </a:extLst>
            </p:cNvPr>
            <p:cNvPicPr>
              <a:picLocks noChangeAspect="1"/>
            </p:cNvPicPr>
            <p:nvPr/>
          </p:nvPicPr>
          <p:blipFill rotWithShape="1">
            <a:blip r:embed="rId3">
              <a:extLst>
                <a:ext uri="{28A0092B-C50C-407E-A947-70E740481C1C}">
                  <a14:useLocalDpi xmlns:a14="http://schemas.microsoft.com/office/drawing/2010/main" val="0"/>
                </a:ext>
              </a:extLst>
            </a:blip>
            <a:srcRect l="35034" t="25594" r="38357" b="50141"/>
            <a:stretch/>
          </p:blipFill>
          <p:spPr>
            <a:xfrm>
              <a:off x="3259218" y="5136991"/>
              <a:ext cx="2014284" cy="1377637"/>
            </a:xfrm>
            <a:prstGeom prst="rect">
              <a:avLst/>
            </a:prstGeom>
            <a:ln w="63500">
              <a:solidFill>
                <a:srgbClr val="FF0000"/>
              </a:solidFill>
            </a:ln>
          </p:spPr>
        </p:pic>
        <p:pic>
          <p:nvPicPr>
            <p:cNvPr id="10" name="Picture 9">
              <a:extLst>
                <a:ext uri="{FF2B5EF4-FFF2-40B4-BE49-F238E27FC236}">
                  <a16:creationId xmlns:a16="http://schemas.microsoft.com/office/drawing/2014/main" id="{A84B62A9-C110-4636-572F-077F86E4DA5A}"/>
                </a:ext>
              </a:extLst>
            </p:cNvPr>
            <p:cNvPicPr>
              <a:picLocks noChangeAspect="1"/>
            </p:cNvPicPr>
            <p:nvPr/>
          </p:nvPicPr>
          <p:blipFill rotWithShape="1">
            <a:blip r:embed="rId4"/>
            <a:srcRect l="34688" t="26944" r="34687" b="28333"/>
            <a:stretch/>
          </p:blipFill>
          <p:spPr>
            <a:xfrm>
              <a:off x="5390079" y="4104681"/>
              <a:ext cx="3657170" cy="3004104"/>
            </a:xfrm>
            <a:prstGeom prst="rect">
              <a:avLst/>
            </a:prstGeom>
          </p:spPr>
        </p:pic>
        <p:pic>
          <p:nvPicPr>
            <p:cNvPr id="11" name="Picture 10">
              <a:extLst>
                <a:ext uri="{FF2B5EF4-FFF2-40B4-BE49-F238E27FC236}">
                  <a16:creationId xmlns:a16="http://schemas.microsoft.com/office/drawing/2014/main" id="{E2C45D58-2624-6030-D495-B1210554E591}"/>
                </a:ext>
              </a:extLst>
            </p:cNvPr>
            <p:cNvPicPr>
              <a:picLocks noChangeAspect="1"/>
            </p:cNvPicPr>
            <p:nvPr/>
          </p:nvPicPr>
          <p:blipFill>
            <a:blip r:embed="rId5"/>
            <a:stretch>
              <a:fillRect/>
            </a:stretch>
          </p:blipFill>
          <p:spPr>
            <a:xfrm>
              <a:off x="8953544" y="3993870"/>
              <a:ext cx="4135625" cy="3434672"/>
            </a:xfrm>
            <a:prstGeom prst="rect">
              <a:avLst/>
            </a:prstGeom>
          </p:spPr>
        </p:pic>
      </p:grpSp>
      <p:sp>
        <p:nvSpPr>
          <p:cNvPr id="14" name="Title 1">
            <a:extLst>
              <a:ext uri="{FF2B5EF4-FFF2-40B4-BE49-F238E27FC236}">
                <a16:creationId xmlns:a16="http://schemas.microsoft.com/office/drawing/2014/main" id="{CFC4B5B9-6D3D-ACEC-292C-54258D02FE6B}"/>
              </a:ext>
            </a:extLst>
          </p:cNvPr>
          <p:cNvSpPr txBox="1">
            <a:spLocks/>
          </p:cNvSpPr>
          <p:nvPr/>
        </p:nvSpPr>
        <p:spPr>
          <a:xfrm>
            <a:off x="3780113" y="81908"/>
            <a:ext cx="6389498" cy="522042"/>
          </a:xfrm>
          <a:prstGeom prst="rect">
            <a:avLst/>
          </a:prstGeom>
        </p:spPr>
        <p:txBody>
          <a:bodyPr>
            <a:normAutofit fontScale="7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Helvetica" pitchFamily="2" charset="0"/>
              </a:rPr>
              <a:t>Quantum Electronics for QSHS</a:t>
            </a:r>
          </a:p>
        </p:txBody>
      </p:sp>
      <p:grpSp>
        <p:nvGrpSpPr>
          <p:cNvPr id="16" name="Group 15">
            <a:extLst>
              <a:ext uri="{FF2B5EF4-FFF2-40B4-BE49-F238E27FC236}">
                <a16:creationId xmlns:a16="http://schemas.microsoft.com/office/drawing/2014/main" id="{9C14FA29-E25E-5027-9467-1CF5E335774F}"/>
              </a:ext>
            </a:extLst>
          </p:cNvPr>
          <p:cNvGrpSpPr/>
          <p:nvPr/>
        </p:nvGrpSpPr>
        <p:grpSpPr>
          <a:xfrm>
            <a:off x="201185" y="425392"/>
            <a:ext cx="11880783" cy="3003608"/>
            <a:chOff x="201185" y="425392"/>
            <a:chExt cx="11880783" cy="3003608"/>
          </a:xfrm>
        </p:grpSpPr>
        <p:pic>
          <p:nvPicPr>
            <p:cNvPr id="2" name="0m4pfReTjx77XTmdl7wV-rMhFjWUAWJ7DiYG_aXRMFnQLSIx2Y8hdjkQzVdKYN5i7ZKzX-F19k4_jbK8k4n7NXcbEHF7T3WE0doeJdX_sngRI3tiDaoJGNikIpzvvnWsyT9HPfh3Sq2C.jpg" descr="0m4pfReTjx77XTmdl7wV-rMhFjWUAWJ7DiYG_aXRMFnQLSIx2Y8hdjkQzVdKYN5i7ZKzX-F19k4_jbK8k4n7NXcbEHF7T3WE0doeJdX_sngRI3tiDaoJGNikIpzvvnWsyT9HPfh3Sq2C.jpg">
              <a:extLst>
                <a:ext uri="{FF2B5EF4-FFF2-40B4-BE49-F238E27FC236}">
                  <a16:creationId xmlns:a16="http://schemas.microsoft.com/office/drawing/2014/main" id="{C32515C7-A844-AD30-1B4A-17C325354C06}"/>
                </a:ext>
              </a:extLst>
            </p:cNvPr>
            <p:cNvPicPr>
              <a:picLocks noChangeAspect="1"/>
            </p:cNvPicPr>
            <p:nvPr/>
          </p:nvPicPr>
          <p:blipFill>
            <a:blip r:embed="rId6"/>
            <a:stretch>
              <a:fillRect/>
            </a:stretch>
          </p:blipFill>
          <p:spPr>
            <a:xfrm>
              <a:off x="3884284" y="1028396"/>
              <a:ext cx="3247720" cy="1774623"/>
            </a:xfrm>
            <a:prstGeom prst="rect">
              <a:avLst/>
            </a:prstGeom>
            <a:ln w="3175">
              <a:miter lim="400000"/>
            </a:ln>
          </p:spPr>
        </p:pic>
        <p:pic>
          <p:nvPicPr>
            <p:cNvPr id="3" name="JClFJWrQsxN933td4rE9V6rYT_0D4SCJdRw281qMvdPeKTAZ97Jc3lbMwmjQexOfO3b6GUpl95MLzjjTaRPXZMBNbptt6FIzEaS6pWxHvoaK6dtXf5hHYdqumQsXzK-rDYV8jZkClICR.png" descr="JClFJWrQsxN933td4rE9V6rYT_0D4SCJdRw281qMvdPeKTAZ97Jc3lbMwmjQexOfO3b6GUpl95MLzjjTaRPXZMBNbptt6FIzEaS6pWxHvoaK6dtXf5hHYdqumQsXzK-rDYV8jZkClICR.png">
              <a:extLst>
                <a:ext uri="{FF2B5EF4-FFF2-40B4-BE49-F238E27FC236}">
                  <a16:creationId xmlns:a16="http://schemas.microsoft.com/office/drawing/2014/main" id="{D147DDBB-7305-5D2D-41D1-9F3AD7DE5248}"/>
                </a:ext>
              </a:extLst>
            </p:cNvPr>
            <p:cNvPicPr>
              <a:picLocks noChangeAspect="1"/>
            </p:cNvPicPr>
            <p:nvPr/>
          </p:nvPicPr>
          <p:blipFill>
            <a:blip r:embed="rId7"/>
            <a:stretch>
              <a:fillRect/>
            </a:stretch>
          </p:blipFill>
          <p:spPr>
            <a:xfrm>
              <a:off x="7236175" y="834812"/>
              <a:ext cx="4845793" cy="2400463"/>
            </a:xfrm>
            <a:prstGeom prst="rect">
              <a:avLst/>
            </a:prstGeom>
            <a:ln w="3175">
              <a:miter lim="400000"/>
            </a:ln>
          </p:spPr>
        </p:pic>
        <p:pic>
          <p:nvPicPr>
            <p:cNvPr id="4" name="device_parts.jpg" descr="device_parts.jpg">
              <a:extLst>
                <a:ext uri="{FF2B5EF4-FFF2-40B4-BE49-F238E27FC236}">
                  <a16:creationId xmlns:a16="http://schemas.microsoft.com/office/drawing/2014/main" id="{947C5ABF-68F0-F0A3-39B1-7D1566DFDB18}"/>
                </a:ext>
              </a:extLst>
            </p:cNvPr>
            <p:cNvPicPr>
              <a:picLocks noChangeAspect="1"/>
            </p:cNvPicPr>
            <p:nvPr/>
          </p:nvPicPr>
          <p:blipFill>
            <a:blip r:embed="rId8"/>
            <a:stretch>
              <a:fillRect/>
            </a:stretch>
          </p:blipFill>
          <p:spPr>
            <a:xfrm>
              <a:off x="299695" y="834812"/>
              <a:ext cx="3480418" cy="2594188"/>
            </a:xfrm>
            <a:prstGeom prst="rect">
              <a:avLst/>
            </a:prstGeom>
            <a:ln w="3175">
              <a:miter lim="400000"/>
            </a:ln>
          </p:spPr>
        </p:pic>
        <p:sp>
          <p:nvSpPr>
            <p:cNvPr id="15" name="TextBox 14">
              <a:extLst>
                <a:ext uri="{FF2B5EF4-FFF2-40B4-BE49-F238E27FC236}">
                  <a16:creationId xmlns:a16="http://schemas.microsoft.com/office/drawing/2014/main" id="{6AB3F25A-3CAE-538B-0132-E4CC48A820CD}"/>
                </a:ext>
              </a:extLst>
            </p:cNvPr>
            <p:cNvSpPr txBox="1"/>
            <p:nvPr/>
          </p:nvSpPr>
          <p:spPr>
            <a:xfrm>
              <a:off x="201185" y="425392"/>
              <a:ext cx="7102585" cy="369332"/>
            </a:xfrm>
            <a:prstGeom prst="rect">
              <a:avLst/>
            </a:prstGeom>
            <a:noFill/>
          </p:spPr>
          <p:txBody>
            <a:bodyPr wrap="none" rtlCol="0">
              <a:spAutoFit/>
            </a:bodyPr>
            <a:lstStyle/>
            <a:p>
              <a:r>
                <a:rPr lang="en-US" b="1" dirty="0"/>
                <a:t>Travelling Wave Parametric Amplifiers, Boon </a:t>
              </a:r>
              <a:r>
                <a:rPr lang="en-US" b="1" dirty="0" err="1"/>
                <a:t>Kok</a:t>
              </a:r>
              <a:r>
                <a:rPr lang="en-US" b="1" dirty="0"/>
                <a:t> Tan group, Oxford</a:t>
              </a:r>
            </a:p>
          </p:txBody>
        </p:sp>
      </p:grpSp>
      <p:sp>
        <p:nvSpPr>
          <p:cNvPr id="17" name="TextBox 16">
            <a:extLst>
              <a:ext uri="{FF2B5EF4-FFF2-40B4-BE49-F238E27FC236}">
                <a16:creationId xmlns:a16="http://schemas.microsoft.com/office/drawing/2014/main" id="{5E33CF89-037A-55DD-8C5D-4555BB32C0F9}"/>
              </a:ext>
            </a:extLst>
          </p:cNvPr>
          <p:cNvSpPr txBox="1"/>
          <p:nvPr/>
        </p:nvSpPr>
        <p:spPr>
          <a:xfrm>
            <a:off x="164575" y="3659863"/>
            <a:ext cx="7913448" cy="369332"/>
          </a:xfrm>
          <a:prstGeom prst="rect">
            <a:avLst/>
          </a:prstGeom>
          <a:noFill/>
        </p:spPr>
        <p:txBody>
          <a:bodyPr wrap="none" rtlCol="0">
            <a:spAutoFit/>
          </a:bodyPr>
          <a:lstStyle/>
          <a:p>
            <a:r>
              <a:rPr lang="en-US" b="1" dirty="0"/>
              <a:t>SLUG microwave SQUID amplifiers, Ling Hao, Ed Romans groups, NPL/UCL</a:t>
            </a:r>
          </a:p>
        </p:txBody>
      </p:sp>
    </p:spTree>
    <p:extLst>
      <p:ext uri="{BB962C8B-B14F-4D97-AF65-F5344CB8AC3E}">
        <p14:creationId xmlns:p14="http://schemas.microsoft.com/office/powerpoint/2010/main" val="7226551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F2FB1A5-F9B2-467C-FAD4-22AD2378E609}"/>
              </a:ext>
            </a:extLst>
          </p:cNvPr>
          <p:cNvGrpSpPr/>
          <p:nvPr/>
        </p:nvGrpSpPr>
        <p:grpSpPr>
          <a:xfrm>
            <a:off x="1187669" y="4120056"/>
            <a:ext cx="8271361" cy="2569779"/>
            <a:chOff x="2426689" y="3979842"/>
            <a:chExt cx="11299541" cy="4127501"/>
          </a:xfrm>
        </p:grpSpPr>
        <p:pic>
          <p:nvPicPr>
            <p:cNvPr id="2" name="8FfQAXazdjrJtOEQyFBnMyjEMTw4di88bcXRu8UXy1EIoGm_toZJaVUGIiABy8JJJ5Z5fNdqN82PK0E3_j9J1CqJb3FXYgweKg9xU1ck_ZEGjlPM2nKkzYnNwwItSB2W1F_ALADrTukH.png" descr="8FfQAXazdjrJtOEQyFBnMyjEMTw4di88bcXRu8UXy1EIoGm_toZJaVUGIiABy8JJJ5Z5fNdqN82PK0E3_j9J1CqJb3FXYgweKg9xU1ck_ZEGjlPM2nKkzYnNwwItSB2W1F_ALADrTukH.png">
              <a:extLst>
                <a:ext uri="{FF2B5EF4-FFF2-40B4-BE49-F238E27FC236}">
                  <a16:creationId xmlns:a16="http://schemas.microsoft.com/office/drawing/2014/main" id="{AECF2721-1B44-64AC-0A98-A22A909B0B49}"/>
                </a:ext>
              </a:extLst>
            </p:cNvPr>
            <p:cNvPicPr>
              <a:picLocks noChangeAspect="1"/>
            </p:cNvPicPr>
            <p:nvPr/>
          </p:nvPicPr>
          <p:blipFill>
            <a:blip r:embed="rId2"/>
            <a:stretch>
              <a:fillRect/>
            </a:stretch>
          </p:blipFill>
          <p:spPr>
            <a:xfrm>
              <a:off x="2426689" y="4061450"/>
              <a:ext cx="2844801" cy="2794001"/>
            </a:xfrm>
            <a:prstGeom prst="rect">
              <a:avLst/>
            </a:prstGeom>
            <a:ln w="3175">
              <a:miter lim="400000"/>
            </a:ln>
          </p:spPr>
        </p:pic>
        <p:pic>
          <p:nvPicPr>
            <p:cNvPr id="3" name="UBJBu9Jesj8aVVrTkb_veea93hiWoIgXd6xvmo12kyzycOwElQyYZ0av7c3KlXnHbiV7dop4HrIcqynbvygycnQ9bv-PBMsUUcXDHW0Hvh6-k7D9cP9qQ-STXPyODCSItOB87X9_XChr.png" descr="UBJBu9Jesj8aVVrTkb_veea93hiWoIgXd6xvmo12kyzycOwElQyYZ0av7c3KlXnHbiV7dop4HrIcqynbvygycnQ9bv-PBMsUUcXDHW0Hvh6-k7D9cP9qQ-STXPyODCSItOB87X9_XChr.png">
              <a:extLst>
                <a:ext uri="{FF2B5EF4-FFF2-40B4-BE49-F238E27FC236}">
                  <a16:creationId xmlns:a16="http://schemas.microsoft.com/office/drawing/2014/main" id="{D42FA8E9-8279-987B-C917-670C5C43F1DA}"/>
                </a:ext>
              </a:extLst>
            </p:cNvPr>
            <p:cNvPicPr>
              <a:picLocks noChangeAspect="1"/>
            </p:cNvPicPr>
            <p:nvPr/>
          </p:nvPicPr>
          <p:blipFill>
            <a:blip r:embed="rId3"/>
            <a:stretch>
              <a:fillRect/>
            </a:stretch>
          </p:blipFill>
          <p:spPr>
            <a:xfrm>
              <a:off x="5590347" y="3979842"/>
              <a:ext cx="3619501" cy="4127501"/>
            </a:xfrm>
            <a:prstGeom prst="rect">
              <a:avLst/>
            </a:prstGeom>
            <a:ln w="3175">
              <a:miter lim="400000"/>
            </a:ln>
          </p:spPr>
        </p:pic>
        <p:pic>
          <p:nvPicPr>
            <p:cNvPr id="4" name="PkHRwLU2dXQOxdwQDJb_RPE2Hc0NYKU8kNissyUumsGsJRQ98r9KIs0KbvmPom7WPkV15ggpwRHeT_X2SVshppF5NA4fZ2nskKiyiWVIyZTCuKZ8Ydk3RMsFc-L0K1caPfm5dLwlYhMS.png" descr="PkHRwLU2dXQOxdwQDJb_RPE2Hc0NYKU8kNissyUumsGsJRQ98r9KIs0KbvmPom7WPkV15ggpwRHeT_X2SVshppF5NA4fZ2nskKiyiWVIyZTCuKZ8Ydk3RMsFc-L0K1caPfm5dLwlYhMS.png">
              <a:extLst>
                <a:ext uri="{FF2B5EF4-FFF2-40B4-BE49-F238E27FC236}">
                  <a16:creationId xmlns:a16="http://schemas.microsoft.com/office/drawing/2014/main" id="{3444B5F6-4A19-F47D-3228-40EA265E5FDD}"/>
                </a:ext>
              </a:extLst>
            </p:cNvPr>
            <p:cNvPicPr>
              <a:picLocks noChangeAspect="1"/>
            </p:cNvPicPr>
            <p:nvPr/>
          </p:nvPicPr>
          <p:blipFill>
            <a:blip r:embed="rId4"/>
            <a:stretch>
              <a:fillRect/>
            </a:stretch>
          </p:blipFill>
          <p:spPr>
            <a:xfrm>
              <a:off x="9352192" y="4030060"/>
              <a:ext cx="4374038" cy="3033608"/>
            </a:xfrm>
            <a:prstGeom prst="rect">
              <a:avLst/>
            </a:prstGeom>
            <a:ln w="3175">
              <a:miter lim="400000"/>
            </a:ln>
          </p:spPr>
        </p:pic>
      </p:grpSp>
      <p:sp>
        <p:nvSpPr>
          <p:cNvPr id="6" name="TextBox 5">
            <a:extLst>
              <a:ext uri="{FF2B5EF4-FFF2-40B4-BE49-F238E27FC236}">
                <a16:creationId xmlns:a16="http://schemas.microsoft.com/office/drawing/2014/main" id="{4ACACEC6-D93B-AA3D-71EE-3E6079FFE3A0}"/>
              </a:ext>
            </a:extLst>
          </p:cNvPr>
          <p:cNvSpPr txBox="1"/>
          <p:nvPr/>
        </p:nvSpPr>
        <p:spPr>
          <a:xfrm>
            <a:off x="569965" y="3750724"/>
            <a:ext cx="9323193" cy="369332"/>
          </a:xfrm>
          <a:prstGeom prst="rect">
            <a:avLst/>
          </a:prstGeom>
          <a:noFill/>
        </p:spPr>
        <p:txBody>
          <a:bodyPr wrap="none" rtlCol="0">
            <a:spAutoFit/>
          </a:bodyPr>
          <a:lstStyle/>
          <a:p>
            <a:r>
              <a:rPr lang="en-US" b="1" dirty="0"/>
              <a:t>Homodyne Detection Schemes, Parametric Amplifier Design, </a:t>
            </a:r>
            <a:r>
              <a:rPr lang="en-US" b="1" dirty="0" err="1"/>
              <a:t>Withington</a:t>
            </a:r>
            <a:r>
              <a:rPr lang="en-US" b="1" dirty="0"/>
              <a:t> Group, Oxford</a:t>
            </a:r>
          </a:p>
        </p:txBody>
      </p:sp>
      <p:sp>
        <p:nvSpPr>
          <p:cNvPr id="7" name="Title 1">
            <a:extLst>
              <a:ext uri="{FF2B5EF4-FFF2-40B4-BE49-F238E27FC236}">
                <a16:creationId xmlns:a16="http://schemas.microsoft.com/office/drawing/2014/main" id="{2B425D0C-5296-6DE1-E8F7-AA7A7949D7BD}"/>
              </a:ext>
            </a:extLst>
          </p:cNvPr>
          <p:cNvSpPr txBox="1">
            <a:spLocks/>
          </p:cNvSpPr>
          <p:nvPr/>
        </p:nvSpPr>
        <p:spPr>
          <a:xfrm>
            <a:off x="1363486" y="25915"/>
            <a:ext cx="9465027" cy="867986"/>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latin typeface="Helvetica" pitchFamily="2" charset="0"/>
              </a:rPr>
              <a:t>More Quantum Electronics for QSHS</a:t>
            </a:r>
          </a:p>
        </p:txBody>
      </p:sp>
      <p:pic>
        <p:nvPicPr>
          <p:cNvPr id="8" name="Picture 7" descr="A diagram of a device&#10;&#10;Description automatically generated">
            <a:extLst>
              <a:ext uri="{FF2B5EF4-FFF2-40B4-BE49-F238E27FC236}">
                <a16:creationId xmlns:a16="http://schemas.microsoft.com/office/drawing/2014/main" id="{53B9993A-E52E-D8BB-BDFF-ADF5910FA4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18071" y="1219562"/>
            <a:ext cx="2143958" cy="2370187"/>
          </a:xfrm>
          <a:prstGeom prst="rect">
            <a:avLst/>
          </a:prstGeom>
        </p:spPr>
      </p:pic>
      <p:pic>
        <p:nvPicPr>
          <p:cNvPr id="9" name="Picture 8">
            <a:extLst>
              <a:ext uri="{FF2B5EF4-FFF2-40B4-BE49-F238E27FC236}">
                <a16:creationId xmlns:a16="http://schemas.microsoft.com/office/drawing/2014/main" id="{D36ACB50-5664-8577-B946-322DE70621B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78826" y="796468"/>
            <a:ext cx="1885708" cy="2827864"/>
          </a:xfrm>
          <a:prstGeom prst="rect">
            <a:avLst/>
          </a:prstGeom>
        </p:spPr>
      </p:pic>
      <p:grpSp>
        <p:nvGrpSpPr>
          <p:cNvPr id="10" name="Group 9">
            <a:extLst>
              <a:ext uri="{FF2B5EF4-FFF2-40B4-BE49-F238E27FC236}">
                <a16:creationId xmlns:a16="http://schemas.microsoft.com/office/drawing/2014/main" id="{2636948B-6231-B783-AAB3-B4B79DB4E5B7}"/>
              </a:ext>
            </a:extLst>
          </p:cNvPr>
          <p:cNvGrpSpPr/>
          <p:nvPr/>
        </p:nvGrpSpPr>
        <p:grpSpPr>
          <a:xfrm>
            <a:off x="85771" y="1969592"/>
            <a:ext cx="4467039" cy="1724009"/>
            <a:chOff x="3783806" y="2912833"/>
            <a:chExt cx="7567008" cy="4123556"/>
          </a:xfrm>
        </p:grpSpPr>
        <p:pic>
          <p:nvPicPr>
            <p:cNvPr id="11" name="Picture 10">
              <a:extLst>
                <a:ext uri="{FF2B5EF4-FFF2-40B4-BE49-F238E27FC236}">
                  <a16:creationId xmlns:a16="http://schemas.microsoft.com/office/drawing/2014/main" id="{8BD39A75-4085-54AA-432E-B5A7B0332166}"/>
                </a:ext>
              </a:extLst>
            </p:cNvPr>
            <p:cNvPicPr>
              <a:picLocks noChangeAspect="1"/>
            </p:cNvPicPr>
            <p:nvPr/>
          </p:nvPicPr>
          <p:blipFill rotWithShape="1">
            <a:blip r:embed="rId7">
              <a:extLst>
                <a:ext uri="{BEBA8EAE-BF5A-486C-A8C5-ECC9F3942E4B}">
                  <a14:imgProps xmlns:a14="http://schemas.microsoft.com/office/drawing/2010/main">
                    <a14:imgLayer r:embed="rId8">
                      <a14:imgEffect>
                        <a14:artisticPaintStrokes/>
                      </a14:imgEffect>
                    </a14:imgLayer>
                  </a14:imgProps>
                </a:ext>
              </a:extLst>
            </a:blip>
            <a:srcRect t="35616" r="24196" b="20533"/>
            <a:stretch/>
          </p:blipFill>
          <p:spPr>
            <a:xfrm>
              <a:off x="3783806" y="3857481"/>
              <a:ext cx="7408027" cy="3107550"/>
            </a:xfrm>
            <a:prstGeom prst="rect">
              <a:avLst/>
            </a:prstGeom>
          </p:spPr>
        </p:pic>
        <p:pic>
          <p:nvPicPr>
            <p:cNvPr id="12" name="Picture 11">
              <a:extLst>
                <a:ext uri="{FF2B5EF4-FFF2-40B4-BE49-F238E27FC236}">
                  <a16:creationId xmlns:a16="http://schemas.microsoft.com/office/drawing/2014/main" id="{7301C75B-E3F4-4941-C0DD-6A64AD1EB199}"/>
                </a:ext>
              </a:extLst>
            </p:cNvPr>
            <p:cNvPicPr>
              <a:picLocks noChangeAspect="1"/>
            </p:cNvPicPr>
            <p:nvPr/>
          </p:nvPicPr>
          <p:blipFill rotWithShape="1">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artisticPaintStrokes/>
                      </a14:imgEffect>
                    </a14:imgLayer>
                  </a14:imgProps>
                </a:ext>
              </a:extLst>
            </a:blip>
            <a:srcRect l="55999" t="42677" r="36633" b="41065"/>
            <a:stretch/>
          </p:blipFill>
          <p:spPr>
            <a:xfrm>
              <a:off x="9246195" y="4372744"/>
              <a:ext cx="720080" cy="1152128"/>
            </a:xfrm>
            <a:prstGeom prst="rect">
              <a:avLst/>
            </a:prstGeom>
          </p:spPr>
        </p:pic>
        <p:pic>
          <p:nvPicPr>
            <p:cNvPr id="13" name="Picture 12">
              <a:extLst>
                <a:ext uri="{FF2B5EF4-FFF2-40B4-BE49-F238E27FC236}">
                  <a16:creationId xmlns:a16="http://schemas.microsoft.com/office/drawing/2014/main" id="{6E1F8AC4-AB02-9B48-0942-980CC01C5DE0}"/>
                </a:ext>
              </a:extLst>
            </p:cNvPr>
            <p:cNvPicPr>
              <a:picLocks noChangeAspect="1"/>
            </p:cNvPicPr>
            <p:nvPr/>
          </p:nvPicPr>
          <p:blipFill rotWithShape="1">
            <a:blip r:embed="rId9">
              <a:clrChange>
                <a:clrFrom>
                  <a:srgbClr val="4B4E4B"/>
                </a:clrFrom>
                <a:clrTo>
                  <a:srgbClr val="4B4E4B">
                    <a:alpha val="0"/>
                  </a:srgbClr>
                </a:clrTo>
              </a:clrChange>
              <a:biLevel thresh="50000"/>
            </a:blip>
            <a:srcRect l="44681" t="29460" r="50088" b="58159"/>
            <a:stretch/>
          </p:blipFill>
          <p:spPr>
            <a:xfrm>
              <a:off x="9622370" y="5031121"/>
              <a:ext cx="187856" cy="276126"/>
            </a:xfrm>
            <a:prstGeom prst="rect">
              <a:avLst/>
            </a:prstGeom>
          </p:spPr>
        </p:pic>
        <p:grpSp>
          <p:nvGrpSpPr>
            <p:cNvPr id="14" name="Group 13">
              <a:extLst>
                <a:ext uri="{FF2B5EF4-FFF2-40B4-BE49-F238E27FC236}">
                  <a16:creationId xmlns:a16="http://schemas.microsoft.com/office/drawing/2014/main" id="{F2703159-65A0-47C2-1658-C120BE745DA9}"/>
                </a:ext>
              </a:extLst>
            </p:cNvPr>
            <p:cNvGrpSpPr/>
            <p:nvPr/>
          </p:nvGrpSpPr>
          <p:grpSpPr>
            <a:xfrm>
              <a:off x="5429771" y="4520592"/>
              <a:ext cx="360040" cy="1292312"/>
              <a:chOff x="2117403" y="4155789"/>
              <a:chExt cx="360040" cy="1292312"/>
            </a:xfrm>
          </p:grpSpPr>
          <p:cxnSp>
            <p:nvCxnSpPr>
              <p:cNvPr id="48" name="Straight Connector 47">
                <a:extLst>
                  <a:ext uri="{FF2B5EF4-FFF2-40B4-BE49-F238E27FC236}">
                    <a16:creationId xmlns:a16="http://schemas.microsoft.com/office/drawing/2014/main" id="{AE295533-9572-F250-22B4-1E942E4E1FEC}"/>
                  </a:ext>
                </a:extLst>
              </p:cNvPr>
              <p:cNvCxnSpPr>
                <a:cxnSpLocks/>
              </p:cNvCxnSpPr>
              <p:nvPr/>
            </p:nvCxnSpPr>
            <p:spPr>
              <a:xfrm>
                <a:off x="2299891" y="4266839"/>
                <a:ext cx="0" cy="1181262"/>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sp>
            <p:nvSpPr>
              <p:cNvPr id="49" name="Oval 48">
                <a:extLst>
                  <a:ext uri="{FF2B5EF4-FFF2-40B4-BE49-F238E27FC236}">
                    <a16:creationId xmlns:a16="http://schemas.microsoft.com/office/drawing/2014/main" id="{92CBCE3D-7625-0165-CD48-BD9FD0747570}"/>
                  </a:ext>
                </a:extLst>
              </p:cNvPr>
              <p:cNvSpPr/>
              <p:nvPr/>
            </p:nvSpPr>
            <p:spPr>
              <a:xfrm>
                <a:off x="2117403" y="4155789"/>
                <a:ext cx="360040" cy="216024"/>
              </a:xfrm>
              <a:prstGeom prst="ellipse">
                <a:avLst/>
              </a:prstGeom>
              <a:noFill/>
              <a:ln w="28575" cap="flat">
                <a:solidFill>
                  <a:srgbClr val="080808"/>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2400" b="0" i="0" u="none" strike="noStrike" cap="none" spc="0" normalizeH="0" baseline="0">
                  <a:ln>
                    <a:noFill/>
                  </a:ln>
                  <a:solidFill>
                    <a:srgbClr val="000000"/>
                  </a:solidFill>
                  <a:effectLst/>
                  <a:uFillTx/>
                  <a:latin typeface="+mn-lt"/>
                  <a:ea typeface="+mn-ea"/>
                  <a:cs typeface="+mn-cs"/>
                  <a:sym typeface="Helvetica Light"/>
                </a:endParaRPr>
              </a:p>
            </p:txBody>
          </p:sp>
          <p:sp>
            <p:nvSpPr>
              <p:cNvPr id="50" name="Oval 49">
                <a:extLst>
                  <a:ext uri="{FF2B5EF4-FFF2-40B4-BE49-F238E27FC236}">
                    <a16:creationId xmlns:a16="http://schemas.microsoft.com/office/drawing/2014/main" id="{6170E7FE-5072-B96E-91CA-B465BC2061C7}"/>
                  </a:ext>
                </a:extLst>
              </p:cNvPr>
              <p:cNvSpPr/>
              <p:nvPr/>
            </p:nvSpPr>
            <p:spPr>
              <a:xfrm>
                <a:off x="2117403" y="4768788"/>
                <a:ext cx="360040" cy="216024"/>
              </a:xfrm>
              <a:prstGeom prst="ellipse">
                <a:avLst/>
              </a:prstGeom>
              <a:noFill/>
              <a:ln w="28575" cap="flat">
                <a:solidFill>
                  <a:srgbClr val="080808"/>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2400" b="0" i="0" u="none" strike="noStrike" cap="none" spc="0" normalizeH="0" baseline="0">
                  <a:ln>
                    <a:noFill/>
                  </a:ln>
                  <a:solidFill>
                    <a:srgbClr val="000000"/>
                  </a:solidFill>
                  <a:effectLst/>
                  <a:uFillTx/>
                  <a:latin typeface="+mn-lt"/>
                  <a:ea typeface="+mn-ea"/>
                  <a:cs typeface="+mn-cs"/>
                  <a:sym typeface="Helvetica Light"/>
                </a:endParaRPr>
              </a:p>
            </p:txBody>
          </p:sp>
          <p:cxnSp>
            <p:nvCxnSpPr>
              <p:cNvPr id="51" name="Straight Connector 50">
                <a:extLst>
                  <a:ext uri="{FF2B5EF4-FFF2-40B4-BE49-F238E27FC236}">
                    <a16:creationId xmlns:a16="http://schemas.microsoft.com/office/drawing/2014/main" id="{A2E81FFF-441E-130E-5CBC-61D32944D26B}"/>
                  </a:ext>
                </a:extLst>
              </p:cNvPr>
              <p:cNvCxnSpPr>
                <a:cxnSpLocks/>
              </p:cNvCxnSpPr>
              <p:nvPr/>
            </p:nvCxnSpPr>
            <p:spPr>
              <a:xfrm>
                <a:off x="2473724" y="4273984"/>
                <a:ext cx="1339" cy="600435"/>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52" name="Straight Connector 51">
                <a:extLst>
                  <a:ext uri="{FF2B5EF4-FFF2-40B4-BE49-F238E27FC236}">
                    <a16:creationId xmlns:a16="http://schemas.microsoft.com/office/drawing/2014/main" id="{C6F80B9B-9C6E-6C17-B94B-6D6C0F8C5096}"/>
                  </a:ext>
                </a:extLst>
              </p:cNvPr>
              <p:cNvCxnSpPr>
                <a:cxnSpLocks/>
              </p:cNvCxnSpPr>
              <p:nvPr/>
            </p:nvCxnSpPr>
            <p:spPr>
              <a:xfrm>
                <a:off x="2119859" y="4285889"/>
                <a:ext cx="1339" cy="600435"/>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grpSp>
        <p:pic>
          <p:nvPicPr>
            <p:cNvPr id="15" name="Picture 14">
              <a:extLst>
                <a:ext uri="{FF2B5EF4-FFF2-40B4-BE49-F238E27FC236}">
                  <a16:creationId xmlns:a16="http://schemas.microsoft.com/office/drawing/2014/main" id="{1AC5A1FD-C860-EE66-971C-8FBBD09A5804}"/>
                </a:ext>
              </a:extLst>
            </p:cNvPr>
            <p:cNvPicPr>
              <a:picLocks noChangeAspect="1"/>
            </p:cNvPicPr>
            <p:nvPr/>
          </p:nvPicPr>
          <p:blipFill rotWithShape="1">
            <a:blip r:embed="rId9">
              <a:clrChange>
                <a:clrFrom>
                  <a:srgbClr val="4B4E4B"/>
                </a:clrFrom>
                <a:clrTo>
                  <a:srgbClr val="4B4E4B">
                    <a:alpha val="0"/>
                  </a:srgbClr>
                </a:clrTo>
              </a:clrChange>
              <a:biLevel thresh="50000"/>
            </a:blip>
            <a:srcRect l="44681" t="29460" r="50088" b="58159"/>
            <a:stretch/>
          </p:blipFill>
          <p:spPr>
            <a:xfrm>
              <a:off x="9628812" y="4562308"/>
              <a:ext cx="187856" cy="276126"/>
            </a:xfrm>
            <a:prstGeom prst="rect">
              <a:avLst/>
            </a:prstGeom>
          </p:spPr>
        </p:pic>
        <p:grpSp>
          <p:nvGrpSpPr>
            <p:cNvPr id="16" name="Group 15">
              <a:extLst>
                <a:ext uri="{FF2B5EF4-FFF2-40B4-BE49-F238E27FC236}">
                  <a16:creationId xmlns:a16="http://schemas.microsoft.com/office/drawing/2014/main" id="{4B2BE4AD-65F6-7F2D-7491-5530C38F8C0D}"/>
                </a:ext>
              </a:extLst>
            </p:cNvPr>
            <p:cNvGrpSpPr/>
            <p:nvPr/>
          </p:nvGrpSpPr>
          <p:grpSpPr>
            <a:xfrm rot="4417238">
              <a:off x="10066422" y="3683118"/>
              <a:ext cx="360040" cy="1292312"/>
              <a:chOff x="2117403" y="4155789"/>
              <a:chExt cx="360040" cy="1292312"/>
            </a:xfrm>
          </p:grpSpPr>
          <p:cxnSp>
            <p:nvCxnSpPr>
              <p:cNvPr id="43" name="Straight Connector 42">
                <a:extLst>
                  <a:ext uri="{FF2B5EF4-FFF2-40B4-BE49-F238E27FC236}">
                    <a16:creationId xmlns:a16="http://schemas.microsoft.com/office/drawing/2014/main" id="{8048BF3A-B9B6-C4CB-050F-103198078FFF}"/>
                  </a:ext>
                </a:extLst>
              </p:cNvPr>
              <p:cNvCxnSpPr>
                <a:cxnSpLocks/>
              </p:cNvCxnSpPr>
              <p:nvPr/>
            </p:nvCxnSpPr>
            <p:spPr>
              <a:xfrm>
                <a:off x="2299891" y="4266839"/>
                <a:ext cx="0" cy="1181262"/>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sp>
            <p:nvSpPr>
              <p:cNvPr id="44" name="Oval 43">
                <a:extLst>
                  <a:ext uri="{FF2B5EF4-FFF2-40B4-BE49-F238E27FC236}">
                    <a16:creationId xmlns:a16="http://schemas.microsoft.com/office/drawing/2014/main" id="{AB6CCF17-D12C-AEAF-7869-78671C716DB6}"/>
                  </a:ext>
                </a:extLst>
              </p:cNvPr>
              <p:cNvSpPr/>
              <p:nvPr/>
            </p:nvSpPr>
            <p:spPr>
              <a:xfrm>
                <a:off x="2117403" y="4155789"/>
                <a:ext cx="360040" cy="216024"/>
              </a:xfrm>
              <a:prstGeom prst="ellipse">
                <a:avLst/>
              </a:prstGeom>
              <a:noFill/>
              <a:ln w="28575" cap="flat">
                <a:solidFill>
                  <a:srgbClr val="080808"/>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2400" b="0" i="0" u="none" strike="noStrike" cap="none" spc="0" normalizeH="0" baseline="0">
                  <a:ln>
                    <a:noFill/>
                  </a:ln>
                  <a:solidFill>
                    <a:srgbClr val="000000"/>
                  </a:solidFill>
                  <a:effectLst/>
                  <a:uFillTx/>
                  <a:latin typeface="+mn-lt"/>
                  <a:ea typeface="+mn-ea"/>
                  <a:cs typeface="+mn-cs"/>
                  <a:sym typeface="Helvetica Light"/>
                </a:endParaRPr>
              </a:p>
            </p:txBody>
          </p:sp>
          <p:sp>
            <p:nvSpPr>
              <p:cNvPr id="45" name="Oval 44">
                <a:extLst>
                  <a:ext uri="{FF2B5EF4-FFF2-40B4-BE49-F238E27FC236}">
                    <a16:creationId xmlns:a16="http://schemas.microsoft.com/office/drawing/2014/main" id="{E72B0444-4F25-8F92-19F2-43E7C6938459}"/>
                  </a:ext>
                </a:extLst>
              </p:cNvPr>
              <p:cNvSpPr/>
              <p:nvPr/>
            </p:nvSpPr>
            <p:spPr>
              <a:xfrm>
                <a:off x="2117403" y="4768788"/>
                <a:ext cx="360040" cy="216024"/>
              </a:xfrm>
              <a:prstGeom prst="ellipse">
                <a:avLst/>
              </a:prstGeom>
              <a:noFill/>
              <a:ln w="28575" cap="flat">
                <a:solidFill>
                  <a:srgbClr val="080808"/>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2400" b="0" i="0" u="none" strike="noStrike" cap="none" spc="0" normalizeH="0" baseline="0">
                  <a:ln>
                    <a:noFill/>
                  </a:ln>
                  <a:solidFill>
                    <a:srgbClr val="000000"/>
                  </a:solidFill>
                  <a:effectLst/>
                  <a:uFillTx/>
                  <a:latin typeface="+mn-lt"/>
                  <a:ea typeface="+mn-ea"/>
                  <a:cs typeface="+mn-cs"/>
                  <a:sym typeface="Helvetica Light"/>
                </a:endParaRPr>
              </a:p>
            </p:txBody>
          </p:sp>
          <p:cxnSp>
            <p:nvCxnSpPr>
              <p:cNvPr id="46" name="Straight Connector 45">
                <a:extLst>
                  <a:ext uri="{FF2B5EF4-FFF2-40B4-BE49-F238E27FC236}">
                    <a16:creationId xmlns:a16="http://schemas.microsoft.com/office/drawing/2014/main" id="{0E5176BC-9F4B-506A-9652-4066A31B34D2}"/>
                  </a:ext>
                </a:extLst>
              </p:cNvPr>
              <p:cNvCxnSpPr>
                <a:cxnSpLocks/>
              </p:cNvCxnSpPr>
              <p:nvPr/>
            </p:nvCxnSpPr>
            <p:spPr>
              <a:xfrm>
                <a:off x="2473724" y="4273984"/>
                <a:ext cx="1339" cy="600435"/>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47" name="Straight Connector 46">
                <a:extLst>
                  <a:ext uri="{FF2B5EF4-FFF2-40B4-BE49-F238E27FC236}">
                    <a16:creationId xmlns:a16="http://schemas.microsoft.com/office/drawing/2014/main" id="{6062E221-9B96-3602-6EC9-E437FFD7E221}"/>
                  </a:ext>
                </a:extLst>
              </p:cNvPr>
              <p:cNvCxnSpPr>
                <a:cxnSpLocks/>
              </p:cNvCxnSpPr>
              <p:nvPr/>
            </p:nvCxnSpPr>
            <p:spPr>
              <a:xfrm>
                <a:off x="2119859" y="4285889"/>
                <a:ext cx="1339" cy="600435"/>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grpSp>
        <p:grpSp>
          <p:nvGrpSpPr>
            <p:cNvPr id="17" name="Group 16">
              <a:extLst>
                <a:ext uri="{FF2B5EF4-FFF2-40B4-BE49-F238E27FC236}">
                  <a16:creationId xmlns:a16="http://schemas.microsoft.com/office/drawing/2014/main" id="{7CBC2C4F-CA1B-1EBF-4958-1B1C86F00098}"/>
                </a:ext>
              </a:extLst>
            </p:cNvPr>
            <p:cNvGrpSpPr/>
            <p:nvPr/>
          </p:nvGrpSpPr>
          <p:grpSpPr>
            <a:xfrm rot="4417238">
              <a:off x="10497728" y="3842066"/>
              <a:ext cx="360040" cy="1292312"/>
              <a:chOff x="2117403" y="4155789"/>
              <a:chExt cx="360040" cy="1292312"/>
            </a:xfrm>
          </p:grpSpPr>
          <p:cxnSp>
            <p:nvCxnSpPr>
              <p:cNvPr id="38" name="Straight Connector 37">
                <a:extLst>
                  <a:ext uri="{FF2B5EF4-FFF2-40B4-BE49-F238E27FC236}">
                    <a16:creationId xmlns:a16="http://schemas.microsoft.com/office/drawing/2014/main" id="{BEB024DB-BA70-4B5B-464D-97B03E69A51F}"/>
                  </a:ext>
                </a:extLst>
              </p:cNvPr>
              <p:cNvCxnSpPr>
                <a:cxnSpLocks/>
              </p:cNvCxnSpPr>
              <p:nvPr/>
            </p:nvCxnSpPr>
            <p:spPr>
              <a:xfrm>
                <a:off x="2299891" y="4266839"/>
                <a:ext cx="0" cy="1181262"/>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sp>
            <p:nvSpPr>
              <p:cNvPr id="39" name="Oval 38">
                <a:extLst>
                  <a:ext uri="{FF2B5EF4-FFF2-40B4-BE49-F238E27FC236}">
                    <a16:creationId xmlns:a16="http://schemas.microsoft.com/office/drawing/2014/main" id="{456C42BB-FC4D-665E-4CE9-A7060B625591}"/>
                  </a:ext>
                </a:extLst>
              </p:cNvPr>
              <p:cNvSpPr/>
              <p:nvPr/>
            </p:nvSpPr>
            <p:spPr>
              <a:xfrm>
                <a:off x="2117403" y="4155789"/>
                <a:ext cx="360040" cy="216024"/>
              </a:xfrm>
              <a:prstGeom prst="ellipse">
                <a:avLst/>
              </a:prstGeom>
              <a:noFill/>
              <a:ln w="28575" cap="flat">
                <a:solidFill>
                  <a:srgbClr val="080808"/>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2400" b="0" i="0" u="none" strike="noStrike" cap="none" spc="0" normalizeH="0" baseline="0">
                  <a:ln>
                    <a:noFill/>
                  </a:ln>
                  <a:solidFill>
                    <a:srgbClr val="000000"/>
                  </a:solidFill>
                  <a:effectLst/>
                  <a:uFillTx/>
                  <a:latin typeface="+mn-lt"/>
                  <a:ea typeface="+mn-ea"/>
                  <a:cs typeface="+mn-cs"/>
                  <a:sym typeface="Helvetica Light"/>
                </a:endParaRPr>
              </a:p>
            </p:txBody>
          </p:sp>
          <p:sp>
            <p:nvSpPr>
              <p:cNvPr id="40" name="Oval 39">
                <a:extLst>
                  <a:ext uri="{FF2B5EF4-FFF2-40B4-BE49-F238E27FC236}">
                    <a16:creationId xmlns:a16="http://schemas.microsoft.com/office/drawing/2014/main" id="{54A8C93D-1A67-D3EC-7FD3-617759154E93}"/>
                  </a:ext>
                </a:extLst>
              </p:cNvPr>
              <p:cNvSpPr/>
              <p:nvPr/>
            </p:nvSpPr>
            <p:spPr>
              <a:xfrm>
                <a:off x="2117403" y="4768788"/>
                <a:ext cx="360040" cy="216024"/>
              </a:xfrm>
              <a:prstGeom prst="ellipse">
                <a:avLst/>
              </a:prstGeom>
              <a:noFill/>
              <a:ln w="28575" cap="flat">
                <a:solidFill>
                  <a:srgbClr val="080808"/>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2400" b="0" i="0" u="none" strike="noStrike" cap="none" spc="0" normalizeH="0" baseline="0">
                  <a:ln>
                    <a:noFill/>
                  </a:ln>
                  <a:solidFill>
                    <a:srgbClr val="000000"/>
                  </a:solidFill>
                  <a:effectLst/>
                  <a:uFillTx/>
                  <a:latin typeface="+mn-lt"/>
                  <a:ea typeface="+mn-ea"/>
                  <a:cs typeface="+mn-cs"/>
                  <a:sym typeface="Helvetica Light"/>
                </a:endParaRPr>
              </a:p>
            </p:txBody>
          </p:sp>
          <p:cxnSp>
            <p:nvCxnSpPr>
              <p:cNvPr id="41" name="Straight Connector 40">
                <a:extLst>
                  <a:ext uri="{FF2B5EF4-FFF2-40B4-BE49-F238E27FC236}">
                    <a16:creationId xmlns:a16="http://schemas.microsoft.com/office/drawing/2014/main" id="{F09AD5CB-3B97-D39A-8B76-4579B3216EC5}"/>
                  </a:ext>
                </a:extLst>
              </p:cNvPr>
              <p:cNvCxnSpPr>
                <a:cxnSpLocks/>
              </p:cNvCxnSpPr>
              <p:nvPr/>
            </p:nvCxnSpPr>
            <p:spPr>
              <a:xfrm>
                <a:off x="2473724" y="4273984"/>
                <a:ext cx="1339" cy="600435"/>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42" name="Straight Connector 41">
                <a:extLst>
                  <a:ext uri="{FF2B5EF4-FFF2-40B4-BE49-F238E27FC236}">
                    <a16:creationId xmlns:a16="http://schemas.microsoft.com/office/drawing/2014/main" id="{4B42A7FC-F860-DE50-6A39-87F1999AD660}"/>
                  </a:ext>
                </a:extLst>
              </p:cNvPr>
              <p:cNvCxnSpPr>
                <a:cxnSpLocks/>
              </p:cNvCxnSpPr>
              <p:nvPr/>
            </p:nvCxnSpPr>
            <p:spPr>
              <a:xfrm>
                <a:off x="2119859" y="4285889"/>
                <a:ext cx="1339" cy="600435"/>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grpSp>
        <p:cxnSp>
          <p:nvCxnSpPr>
            <p:cNvPr id="18" name="Straight Connector 17">
              <a:extLst>
                <a:ext uri="{FF2B5EF4-FFF2-40B4-BE49-F238E27FC236}">
                  <a16:creationId xmlns:a16="http://schemas.microsoft.com/office/drawing/2014/main" id="{919AD695-25F8-CD2B-E9CF-97A88127F848}"/>
                </a:ext>
              </a:extLst>
            </p:cNvPr>
            <p:cNvCxnSpPr>
              <a:cxnSpLocks/>
            </p:cNvCxnSpPr>
            <p:nvPr/>
          </p:nvCxnSpPr>
          <p:spPr>
            <a:xfrm flipH="1">
              <a:off x="9322492" y="4572000"/>
              <a:ext cx="688283" cy="173943"/>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grpSp>
          <p:nvGrpSpPr>
            <p:cNvPr id="19" name="Group 18">
              <a:extLst>
                <a:ext uri="{FF2B5EF4-FFF2-40B4-BE49-F238E27FC236}">
                  <a16:creationId xmlns:a16="http://schemas.microsoft.com/office/drawing/2014/main" id="{BEC1F41B-BBB4-38D6-F0B3-B14763ED5225}"/>
                </a:ext>
              </a:extLst>
            </p:cNvPr>
            <p:cNvGrpSpPr/>
            <p:nvPr/>
          </p:nvGrpSpPr>
          <p:grpSpPr>
            <a:xfrm rot="4417238">
              <a:off x="10046778" y="4141942"/>
              <a:ext cx="360040" cy="1292312"/>
              <a:chOff x="2117403" y="4155789"/>
              <a:chExt cx="360040" cy="1292312"/>
            </a:xfrm>
          </p:grpSpPr>
          <p:cxnSp>
            <p:nvCxnSpPr>
              <p:cNvPr id="33" name="Straight Connector 32">
                <a:extLst>
                  <a:ext uri="{FF2B5EF4-FFF2-40B4-BE49-F238E27FC236}">
                    <a16:creationId xmlns:a16="http://schemas.microsoft.com/office/drawing/2014/main" id="{3FF05271-74FC-9572-B362-75BA1C4A87E5}"/>
                  </a:ext>
                </a:extLst>
              </p:cNvPr>
              <p:cNvCxnSpPr>
                <a:cxnSpLocks/>
              </p:cNvCxnSpPr>
              <p:nvPr/>
            </p:nvCxnSpPr>
            <p:spPr>
              <a:xfrm>
                <a:off x="2299891" y="4266839"/>
                <a:ext cx="0" cy="1181262"/>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sp>
            <p:nvSpPr>
              <p:cNvPr id="34" name="Oval 33">
                <a:extLst>
                  <a:ext uri="{FF2B5EF4-FFF2-40B4-BE49-F238E27FC236}">
                    <a16:creationId xmlns:a16="http://schemas.microsoft.com/office/drawing/2014/main" id="{F165B3B6-5847-5D36-4432-59A853D03B61}"/>
                  </a:ext>
                </a:extLst>
              </p:cNvPr>
              <p:cNvSpPr/>
              <p:nvPr/>
            </p:nvSpPr>
            <p:spPr>
              <a:xfrm>
                <a:off x="2117403" y="4155789"/>
                <a:ext cx="360040" cy="216024"/>
              </a:xfrm>
              <a:prstGeom prst="ellipse">
                <a:avLst/>
              </a:prstGeom>
              <a:noFill/>
              <a:ln w="28575" cap="flat">
                <a:solidFill>
                  <a:srgbClr val="080808"/>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2400" b="0" i="0" u="none" strike="noStrike" cap="none" spc="0" normalizeH="0" baseline="0">
                  <a:ln>
                    <a:noFill/>
                  </a:ln>
                  <a:solidFill>
                    <a:srgbClr val="000000"/>
                  </a:solidFill>
                  <a:effectLst/>
                  <a:uFillTx/>
                  <a:latin typeface="+mn-lt"/>
                  <a:ea typeface="+mn-ea"/>
                  <a:cs typeface="+mn-cs"/>
                  <a:sym typeface="Helvetica Light"/>
                </a:endParaRPr>
              </a:p>
            </p:txBody>
          </p:sp>
          <p:sp>
            <p:nvSpPr>
              <p:cNvPr id="35" name="Oval 34">
                <a:extLst>
                  <a:ext uri="{FF2B5EF4-FFF2-40B4-BE49-F238E27FC236}">
                    <a16:creationId xmlns:a16="http://schemas.microsoft.com/office/drawing/2014/main" id="{1E7CBA4F-FAA8-9E67-0FC9-8986C91AA228}"/>
                  </a:ext>
                </a:extLst>
              </p:cNvPr>
              <p:cNvSpPr/>
              <p:nvPr/>
            </p:nvSpPr>
            <p:spPr>
              <a:xfrm>
                <a:off x="2117403" y="4768788"/>
                <a:ext cx="360040" cy="216024"/>
              </a:xfrm>
              <a:prstGeom prst="ellipse">
                <a:avLst/>
              </a:prstGeom>
              <a:noFill/>
              <a:ln w="28575" cap="flat">
                <a:solidFill>
                  <a:srgbClr val="080808"/>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2400" b="0" i="0" u="none" strike="noStrike" cap="none" spc="0" normalizeH="0" baseline="0">
                  <a:ln>
                    <a:noFill/>
                  </a:ln>
                  <a:solidFill>
                    <a:srgbClr val="000000"/>
                  </a:solidFill>
                  <a:effectLst/>
                  <a:uFillTx/>
                  <a:latin typeface="+mn-lt"/>
                  <a:ea typeface="+mn-ea"/>
                  <a:cs typeface="+mn-cs"/>
                  <a:sym typeface="Helvetica Light"/>
                </a:endParaRPr>
              </a:p>
            </p:txBody>
          </p:sp>
          <p:cxnSp>
            <p:nvCxnSpPr>
              <p:cNvPr id="36" name="Straight Connector 35">
                <a:extLst>
                  <a:ext uri="{FF2B5EF4-FFF2-40B4-BE49-F238E27FC236}">
                    <a16:creationId xmlns:a16="http://schemas.microsoft.com/office/drawing/2014/main" id="{73374959-B6F7-65E3-100A-AC156BB9B5E9}"/>
                  </a:ext>
                </a:extLst>
              </p:cNvPr>
              <p:cNvCxnSpPr>
                <a:cxnSpLocks/>
              </p:cNvCxnSpPr>
              <p:nvPr/>
            </p:nvCxnSpPr>
            <p:spPr>
              <a:xfrm>
                <a:off x="2473724" y="4273984"/>
                <a:ext cx="1339" cy="600435"/>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37" name="Straight Connector 36">
                <a:extLst>
                  <a:ext uri="{FF2B5EF4-FFF2-40B4-BE49-F238E27FC236}">
                    <a16:creationId xmlns:a16="http://schemas.microsoft.com/office/drawing/2014/main" id="{BF00EB01-A667-47FA-6D1F-4BDA66E2CC7C}"/>
                  </a:ext>
                </a:extLst>
              </p:cNvPr>
              <p:cNvCxnSpPr>
                <a:cxnSpLocks/>
              </p:cNvCxnSpPr>
              <p:nvPr/>
            </p:nvCxnSpPr>
            <p:spPr>
              <a:xfrm>
                <a:off x="2119859" y="4285889"/>
                <a:ext cx="1339" cy="600435"/>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grpSp>
        <p:pic>
          <p:nvPicPr>
            <p:cNvPr id="20" name="Picture 19">
              <a:extLst>
                <a:ext uri="{FF2B5EF4-FFF2-40B4-BE49-F238E27FC236}">
                  <a16:creationId xmlns:a16="http://schemas.microsoft.com/office/drawing/2014/main" id="{46A8F352-2A2A-62B8-5E30-5A751EFD95BA}"/>
                </a:ext>
              </a:extLst>
            </p:cNvPr>
            <p:cNvPicPr>
              <a:picLocks noChangeAspect="1"/>
            </p:cNvPicPr>
            <p:nvPr/>
          </p:nvPicPr>
          <p:blipFill rotWithShape="1">
            <a:blip r:embed="rId9">
              <a:clrChange>
                <a:clrFrom>
                  <a:srgbClr val="4B4E4B"/>
                </a:clrFrom>
                <a:clrTo>
                  <a:srgbClr val="4B4E4B">
                    <a:alpha val="0"/>
                  </a:srgbClr>
                </a:clrTo>
              </a:clrChange>
              <a:biLevel thresh="50000"/>
            </a:blip>
            <a:srcRect l="44681" t="29460" r="50088" b="58159"/>
            <a:stretch/>
          </p:blipFill>
          <p:spPr>
            <a:xfrm>
              <a:off x="9348321" y="4975001"/>
              <a:ext cx="187856" cy="276126"/>
            </a:xfrm>
            <a:prstGeom prst="rect">
              <a:avLst/>
            </a:prstGeom>
          </p:spPr>
        </p:pic>
        <p:grpSp>
          <p:nvGrpSpPr>
            <p:cNvPr id="21" name="Group 20">
              <a:extLst>
                <a:ext uri="{FF2B5EF4-FFF2-40B4-BE49-F238E27FC236}">
                  <a16:creationId xmlns:a16="http://schemas.microsoft.com/office/drawing/2014/main" id="{272EBB0B-577B-7457-C676-F96D094881AD}"/>
                </a:ext>
              </a:extLst>
            </p:cNvPr>
            <p:cNvGrpSpPr/>
            <p:nvPr/>
          </p:nvGrpSpPr>
          <p:grpSpPr>
            <a:xfrm rot="4417238">
              <a:off x="10478084" y="4331190"/>
              <a:ext cx="360040" cy="1292312"/>
              <a:chOff x="2117403" y="4155789"/>
              <a:chExt cx="360040" cy="1292312"/>
            </a:xfrm>
          </p:grpSpPr>
          <p:cxnSp>
            <p:nvCxnSpPr>
              <p:cNvPr id="28" name="Straight Connector 27">
                <a:extLst>
                  <a:ext uri="{FF2B5EF4-FFF2-40B4-BE49-F238E27FC236}">
                    <a16:creationId xmlns:a16="http://schemas.microsoft.com/office/drawing/2014/main" id="{D1D97D74-6E4B-81BC-CE95-830A59CD0FF5}"/>
                  </a:ext>
                </a:extLst>
              </p:cNvPr>
              <p:cNvCxnSpPr>
                <a:cxnSpLocks/>
              </p:cNvCxnSpPr>
              <p:nvPr/>
            </p:nvCxnSpPr>
            <p:spPr>
              <a:xfrm>
                <a:off x="2299891" y="4266839"/>
                <a:ext cx="0" cy="1181262"/>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sp>
            <p:nvSpPr>
              <p:cNvPr id="29" name="Oval 28">
                <a:extLst>
                  <a:ext uri="{FF2B5EF4-FFF2-40B4-BE49-F238E27FC236}">
                    <a16:creationId xmlns:a16="http://schemas.microsoft.com/office/drawing/2014/main" id="{AE6954E4-60BD-7935-1951-67CEB86AD045}"/>
                  </a:ext>
                </a:extLst>
              </p:cNvPr>
              <p:cNvSpPr/>
              <p:nvPr/>
            </p:nvSpPr>
            <p:spPr>
              <a:xfrm>
                <a:off x="2117403" y="4155789"/>
                <a:ext cx="360040" cy="216024"/>
              </a:xfrm>
              <a:prstGeom prst="ellipse">
                <a:avLst/>
              </a:prstGeom>
              <a:noFill/>
              <a:ln w="28575" cap="flat">
                <a:solidFill>
                  <a:srgbClr val="080808"/>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2400" b="0" i="0" u="none" strike="noStrike" cap="none" spc="0" normalizeH="0" baseline="0">
                  <a:ln>
                    <a:noFill/>
                  </a:ln>
                  <a:solidFill>
                    <a:srgbClr val="000000"/>
                  </a:solidFill>
                  <a:effectLst/>
                  <a:uFillTx/>
                  <a:latin typeface="+mn-lt"/>
                  <a:ea typeface="+mn-ea"/>
                  <a:cs typeface="+mn-cs"/>
                  <a:sym typeface="Helvetica Light"/>
                </a:endParaRPr>
              </a:p>
            </p:txBody>
          </p:sp>
          <p:sp>
            <p:nvSpPr>
              <p:cNvPr id="30" name="Oval 29">
                <a:extLst>
                  <a:ext uri="{FF2B5EF4-FFF2-40B4-BE49-F238E27FC236}">
                    <a16:creationId xmlns:a16="http://schemas.microsoft.com/office/drawing/2014/main" id="{76ACB679-F561-9E44-0796-CD6C288B33AB}"/>
                  </a:ext>
                </a:extLst>
              </p:cNvPr>
              <p:cNvSpPr/>
              <p:nvPr/>
            </p:nvSpPr>
            <p:spPr>
              <a:xfrm>
                <a:off x="2117403" y="4768788"/>
                <a:ext cx="360040" cy="216024"/>
              </a:xfrm>
              <a:prstGeom prst="ellipse">
                <a:avLst/>
              </a:prstGeom>
              <a:noFill/>
              <a:ln w="28575" cap="flat">
                <a:solidFill>
                  <a:srgbClr val="080808"/>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2400" b="0" i="0" u="none" strike="noStrike" cap="none" spc="0" normalizeH="0" baseline="0">
                  <a:ln>
                    <a:noFill/>
                  </a:ln>
                  <a:solidFill>
                    <a:srgbClr val="000000"/>
                  </a:solidFill>
                  <a:effectLst/>
                  <a:uFillTx/>
                  <a:latin typeface="+mn-lt"/>
                  <a:ea typeface="+mn-ea"/>
                  <a:cs typeface="+mn-cs"/>
                  <a:sym typeface="Helvetica Light"/>
                </a:endParaRPr>
              </a:p>
            </p:txBody>
          </p:sp>
          <p:cxnSp>
            <p:nvCxnSpPr>
              <p:cNvPr id="31" name="Straight Connector 30">
                <a:extLst>
                  <a:ext uri="{FF2B5EF4-FFF2-40B4-BE49-F238E27FC236}">
                    <a16:creationId xmlns:a16="http://schemas.microsoft.com/office/drawing/2014/main" id="{F1C0A5BA-BBFF-AFF7-E8DF-B2B8A0333C82}"/>
                  </a:ext>
                </a:extLst>
              </p:cNvPr>
              <p:cNvCxnSpPr>
                <a:cxnSpLocks/>
              </p:cNvCxnSpPr>
              <p:nvPr/>
            </p:nvCxnSpPr>
            <p:spPr>
              <a:xfrm>
                <a:off x="2473724" y="4273984"/>
                <a:ext cx="1339" cy="600435"/>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cxnSp>
            <p:nvCxnSpPr>
              <p:cNvPr id="32" name="Straight Connector 31">
                <a:extLst>
                  <a:ext uri="{FF2B5EF4-FFF2-40B4-BE49-F238E27FC236}">
                    <a16:creationId xmlns:a16="http://schemas.microsoft.com/office/drawing/2014/main" id="{1302982F-0EEE-ACE6-1DAC-4CDD2286BEC0}"/>
                  </a:ext>
                </a:extLst>
              </p:cNvPr>
              <p:cNvCxnSpPr>
                <a:cxnSpLocks/>
              </p:cNvCxnSpPr>
              <p:nvPr/>
            </p:nvCxnSpPr>
            <p:spPr>
              <a:xfrm>
                <a:off x="2119859" y="4285889"/>
                <a:ext cx="1339" cy="600435"/>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grpSp>
        <p:pic>
          <p:nvPicPr>
            <p:cNvPr id="22" name="Picture 21">
              <a:extLst>
                <a:ext uri="{FF2B5EF4-FFF2-40B4-BE49-F238E27FC236}">
                  <a16:creationId xmlns:a16="http://schemas.microsoft.com/office/drawing/2014/main" id="{925A69E0-3677-9E94-509E-7EE1C8D07E88}"/>
                </a:ext>
              </a:extLst>
            </p:cNvPr>
            <p:cNvPicPr>
              <a:picLocks noChangeAspect="1"/>
            </p:cNvPicPr>
            <p:nvPr/>
          </p:nvPicPr>
          <p:blipFill rotWithShape="1">
            <a:blip r:embed="rId9">
              <a:clrChange>
                <a:clrFrom>
                  <a:srgbClr val="4B4E4B"/>
                </a:clrFrom>
                <a:clrTo>
                  <a:srgbClr val="4B4E4B">
                    <a:alpha val="0"/>
                  </a:srgbClr>
                </a:clrTo>
              </a:clrChange>
              <a:biLevel thresh="50000"/>
            </a:blip>
            <a:srcRect l="44681" t="29460" r="50088" b="58159"/>
            <a:stretch/>
          </p:blipFill>
          <p:spPr>
            <a:xfrm>
              <a:off x="9354763" y="4506188"/>
              <a:ext cx="187856" cy="276126"/>
            </a:xfrm>
            <a:prstGeom prst="rect">
              <a:avLst/>
            </a:prstGeom>
          </p:spPr>
        </p:pic>
        <p:sp>
          <p:nvSpPr>
            <p:cNvPr id="23" name="Rectangle 22">
              <a:extLst>
                <a:ext uri="{FF2B5EF4-FFF2-40B4-BE49-F238E27FC236}">
                  <a16:creationId xmlns:a16="http://schemas.microsoft.com/office/drawing/2014/main" id="{8502CEF6-A29F-42AA-28FD-69BB606DD3A8}"/>
                </a:ext>
              </a:extLst>
            </p:cNvPr>
            <p:cNvSpPr/>
            <p:nvPr/>
          </p:nvSpPr>
          <p:spPr>
            <a:xfrm>
              <a:off x="3783806" y="3847419"/>
              <a:ext cx="7319716" cy="3188970"/>
            </a:xfrm>
            <a:prstGeom prst="rect">
              <a:avLst/>
            </a:prstGeom>
            <a:blipFill dpi="0" rotWithShape="1">
              <a:blip r:embed="rId10">
                <a:alphaModFix amt="48000"/>
                <a:extLst>
                  <a:ext uri="{BEBA8EAE-BF5A-486C-A8C5-ECC9F3942E4B}">
                    <a14:imgProps xmlns:a14="http://schemas.microsoft.com/office/drawing/2010/main">
                      <a14:imgLayer r:embed="rId11">
                        <a14:imgEffect>
                          <a14:backgroundRemoval t="9946" b="89919" l="7895" r="89961">
                            <a14:foregroundMark x1="7895" y1="71774" x2="8382" y2="59140"/>
                          </a14:backgroundRemoval>
                        </a14:imgEffect>
                      </a14:imgLayer>
                    </a14:imgProps>
                  </a:ext>
                </a:extLst>
              </a:blip>
              <a:srcRect/>
              <a:stretch>
                <a:fillRect l="1" t="-74806" r="-33512" b="-42240"/>
              </a:stretch>
            </a:bli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GB" sz="2400" b="0" i="0" u="none" strike="noStrike" cap="none" spc="0" normalizeH="0" baseline="0" dirty="0">
                <a:ln>
                  <a:noFill/>
                </a:ln>
                <a:solidFill>
                  <a:srgbClr val="000000"/>
                </a:solidFill>
                <a:effectLst/>
                <a:uFillTx/>
                <a:latin typeface="+mn-lt"/>
                <a:ea typeface="+mn-ea"/>
                <a:cs typeface="+mn-cs"/>
                <a:sym typeface="Helvetica Light"/>
              </a:endParaRPr>
            </a:p>
          </p:txBody>
        </p:sp>
        <p:sp>
          <p:nvSpPr>
            <p:cNvPr id="24" name="TextBox 23">
              <a:extLst>
                <a:ext uri="{FF2B5EF4-FFF2-40B4-BE49-F238E27FC236}">
                  <a16:creationId xmlns:a16="http://schemas.microsoft.com/office/drawing/2014/main" id="{A7B7EA0B-97B6-FE97-94E2-07526AC1EF8B}"/>
                </a:ext>
              </a:extLst>
            </p:cNvPr>
            <p:cNvSpPr txBox="1"/>
            <p:nvPr/>
          </p:nvSpPr>
          <p:spPr>
            <a:xfrm>
              <a:off x="4744706" y="3820590"/>
              <a:ext cx="1822615"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GB" sz="1800" b="0" i="0" u="none" strike="noStrike" cap="none" spc="0" normalizeH="0" baseline="0" dirty="0">
                  <a:ln>
                    <a:noFill/>
                  </a:ln>
                  <a:solidFill>
                    <a:srgbClr val="080808"/>
                  </a:solidFill>
                  <a:effectLst/>
                  <a:uFillTx/>
                  <a:latin typeface="+mn-lt"/>
                  <a:ea typeface="+mn-ea"/>
                  <a:cs typeface="+mn-cs"/>
                  <a:sym typeface="Helvetica Light"/>
                </a:rPr>
                <a:t>Waveguide Input </a:t>
              </a:r>
            </a:p>
            <a:p>
              <a:pPr marL="0" marR="0" indent="0" algn="l" defTabSz="584200" rtl="0" fontAlgn="auto" latinLnBrk="0" hangingPunct="0">
                <a:lnSpc>
                  <a:spcPct val="100000"/>
                </a:lnSpc>
                <a:spcBef>
                  <a:spcPts val="0"/>
                </a:spcBef>
                <a:spcAft>
                  <a:spcPts val="0"/>
                </a:spcAft>
                <a:buClrTx/>
                <a:buSzTx/>
                <a:buFontTx/>
                <a:buNone/>
                <a:tabLst/>
              </a:pPr>
              <a:r>
                <a:rPr kumimoji="0" lang="en-GB" sz="1800" b="0" i="0" u="none" strike="noStrike" cap="none" spc="0" normalizeH="0" baseline="0" dirty="0">
                  <a:ln>
                    <a:noFill/>
                  </a:ln>
                  <a:solidFill>
                    <a:srgbClr val="080808"/>
                  </a:solidFill>
                  <a:effectLst/>
                  <a:uFillTx/>
                  <a:latin typeface="+mn-lt"/>
                  <a:ea typeface="+mn-ea"/>
                  <a:cs typeface="+mn-cs"/>
                  <a:sym typeface="Helvetica Light"/>
                </a:rPr>
                <a:t>Port</a:t>
              </a:r>
            </a:p>
          </p:txBody>
        </p:sp>
        <p:sp>
          <p:nvSpPr>
            <p:cNvPr id="25" name="TextBox 24">
              <a:extLst>
                <a:ext uri="{FF2B5EF4-FFF2-40B4-BE49-F238E27FC236}">
                  <a16:creationId xmlns:a16="http://schemas.microsoft.com/office/drawing/2014/main" id="{B96C54BA-79D0-D6AB-9C29-A13F74ABEB40}"/>
                </a:ext>
              </a:extLst>
            </p:cNvPr>
            <p:cNvSpPr txBox="1"/>
            <p:nvPr/>
          </p:nvSpPr>
          <p:spPr>
            <a:xfrm>
              <a:off x="9678880" y="2912833"/>
              <a:ext cx="1671934"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GB" sz="1800" b="0" i="0" u="none" strike="noStrike" cap="none" spc="0" normalizeH="0" baseline="0" dirty="0">
                  <a:ln>
                    <a:noFill/>
                  </a:ln>
                  <a:solidFill>
                    <a:srgbClr val="080808"/>
                  </a:solidFill>
                  <a:effectLst/>
                  <a:uFillTx/>
                  <a:latin typeface="+mn-lt"/>
                  <a:ea typeface="+mn-ea"/>
                  <a:cs typeface="+mn-cs"/>
                  <a:sym typeface="Helvetica Light"/>
                </a:rPr>
                <a:t>Coaxial Control </a:t>
              </a:r>
            </a:p>
            <a:p>
              <a:pPr marL="0" marR="0" indent="0" algn="l" defTabSz="584200" rtl="0" fontAlgn="auto" latinLnBrk="0" hangingPunct="0">
                <a:lnSpc>
                  <a:spcPct val="100000"/>
                </a:lnSpc>
                <a:spcBef>
                  <a:spcPts val="0"/>
                </a:spcBef>
                <a:spcAft>
                  <a:spcPts val="0"/>
                </a:spcAft>
                <a:buClrTx/>
                <a:buSzTx/>
                <a:buFontTx/>
                <a:buNone/>
                <a:tabLst/>
              </a:pPr>
              <a:r>
                <a:rPr kumimoji="0" lang="en-GB" sz="1800" b="0" i="0" u="none" strike="noStrike" cap="none" spc="0" normalizeH="0" baseline="0" dirty="0">
                  <a:ln>
                    <a:noFill/>
                  </a:ln>
                  <a:solidFill>
                    <a:srgbClr val="080808"/>
                  </a:solidFill>
                  <a:effectLst/>
                  <a:uFillTx/>
                  <a:latin typeface="+mn-lt"/>
                  <a:ea typeface="+mn-ea"/>
                  <a:cs typeface="+mn-cs"/>
                  <a:sym typeface="Helvetica Light"/>
                </a:rPr>
                <a:t>Ports</a:t>
              </a:r>
            </a:p>
          </p:txBody>
        </p:sp>
        <p:sp>
          <p:nvSpPr>
            <p:cNvPr id="26" name="TextBox 25">
              <a:extLst>
                <a:ext uri="{FF2B5EF4-FFF2-40B4-BE49-F238E27FC236}">
                  <a16:creationId xmlns:a16="http://schemas.microsoft.com/office/drawing/2014/main" id="{5A8DD7CC-8EE3-95A0-76B6-DBE598CFA4C9}"/>
                </a:ext>
              </a:extLst>
            </p:cNvPr>
            <p:cNvSpPr txBox="1"/>
            <p:nvPr/>
          </p:nvSpPr>
          <p:spPr>
            <a:xfrm>
              <a:off x="8144734" y="3477890"/>
              <a:ext cx="1671934"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lang="en-GB" sz="1800" dirty="0">
                  <a:solidFill>
                    <a:srgbClr val="080808"/>
                  </a:solidFill>
                </a:rPr>
                <a:t>Device</a:t>
              </a:r>
              <a:endParaRPr kumimoji="0" lang="en-GB" sz="1800" b="0" i="0" u="none" strike="noStrike" cap="none" spc="0" normalizeH="0" baseline="0" dirty="0">
                <a:ln>
                  <a:noFill/>
                </a:ln>
                <a:solidFill>
                  <a:srgbClr val="080808"/>
                </a:solidFill>
                <a:effectLst/>
                <a:uFillTx/>
                <a:latin typeface="+mn-lt"/>
                <a:ea typeface="+mn-ea"/>
                <a:cs typeface="+mn-cs"/>
                <a:sym typeface="Helvetica Light"/>
              </a:endParaRPr>
            </a:p>
          </p:txBody>
        </p:sp>
        <p:cxnSp>
          <p:nvCxnSpPr>
            <p:cNvPr id="27" name="Straight Connector 26">
              <a:extLst>
                <a:ext uri="{FF2B5EF4-FFF2-40B4-BE49-F238E27FC236}">
                  <a16:creationId xmlns:a16="http://schemas.microsoft.com/office/drawing/2014/main" id="{CD231B8D-EFB0-DE1E-8D7C-A000E0E8CBE1}"/>
                </a:ext>
              </a:extLst>
            </p:cNvPr>
            <p:cNvCxnSpPr/>
            <p:nvPr/>
          </p:nvCxnSpPr>
          <p:spPr>
            <a:xfrm>
              <a:off x="8670131" y="3857481"/>
              <a:ext cx="432048" cy="448677"/>
            </a:xfrm>
            <a:prstGeom prst="line">
              <a:avLst/>
            </a:prstGeom>
            <a:noFill/>
            <a:ln w="25400" cap="flat">
              <a:solidFill>
                <a:srgbClr val="000000"/>
              </a:solidFill>
              <a:prstDash val="solid"/>
              <a:miter lim="400000"/>
            </a:ln>
            <a:effectLst/>
            <a:sp3d/>
          </p:spPr>
          <p:style>
            <a:lnRef idx="0">
              <a:scrgbClr r="0" g="0" b="0"/>
            </a:lnRef>
            <a:fillRef idx="0">
              <a:scrgbClr r="0" g="0" b="0"/>
            </a:fillRef>
            <a:effectRef idx="0">
              <a:scrgbClr r="0" g="0" b="0"/>
            </a:effectRef>
            <a:fontRef idx="none"/>
          </p:style>
        </p:cxnSp>
      </p:grpSp>
      <p:sp>
        <p:nvSpPr>
          <p:cNvPr id="53" name="TextBox 52">
            <a:extLst>
              <a:ext uri="{FF2B5EF4-FFF2-40B4-BE49-F238E27FC236}">
                <a16:creationId xmlns:a16="http://schemas.microsoft.com/office/drawing/2014/main" id="{A7E7024D-5F16-BD06-3326-C3A9C8BFB65C}"/>
              </a:ext>
            </a:extLst>
          </p:cNvPr>
          <p:cNvSpPr txBox="1"/>
          <p:nvPr/>
        </p:nvSpPr>
        <p:spPr>
          <a:xfrm>
            <a:off x="553207" y="777544"/>
            <a:ext cx="4737835" cy="369332"/>
          </a:xfrm>
          <a:prstGeom prst="rect">
            <a:avLst/>
          </a:prstGeom>
          <a:noFill/>
        </p:spPr>
        <p:txBody>
          <a:bodyPr wrap="none" rtlCol="0">
            <a:spAutoFit/>
          </a:bodyPr>
          <a:lstStyle/>
          <a:p>
            <a:r>
              <a:rPr lang="en-US" b="1" dirty="0" err="1"/>
              <a:t>Transmon</a:t>
            </a:r>
            <a:r>
              <a:rPr lang="en-US" b="1" dirty="0"/>
              <a:t> Qubit arrays, Leek group, Oxford</a:t>
            </a:r>
          </a:p>
        </p:txBody>
      </p:sp>
    </p:spTree>
    <p:extLst>
      <p:ext uri="{BB962C8B-B14F-4D97-AF65-F5344CB8AC3E}">
        <p14:creationId xmlns:p14="http://schemas.microsoft.com/office/powerpoint/2010/main" val="20869055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65B3D-8E15-D7B1-2285-53DB7E52461F}"/>
              </a:ext>
            </a:extLst>
          </p:cNvPr>
          <p:cNvSpPr>
            <a:spLocks noGrp="1"/>
          </p:cNvSpPr>
          <p:nvPr>
            <p:ph type="title"/>
          </p:nvPr>
        </p:nvSpPr>
        <p:spPr>
          <a:xfrm>
            <a:off x="838200" y="192131"/>
            <a:ext cx="10515600" cy="697556"/>
          </a:xfrm>
        </p:spPr>
        <p:txBody>
          <a:bodyPr>
            <a:normAutofit fontScale="90000"/>
          </a:bodyPr>
          <a:lstStyle/>
          <a:p>
            <a:pPr algn="ctr"/>
            <a:r>
              <a:rPr lang="en-US" dirty="0">
                <a:latin typeface="Helvetica" pitchFamily="2" charset="0"/>
              </a:rPr>
              <a:t>Optical Experiments and DRD5</a:t>
            </a:r>
          </a:p>
        </p:txBody>
      </p:sp>
      <p:sp>
        <p:nvSpPr>
          <p:cNvPr id="4" name="TextBox 3">
            <a:extLst>
              <a:ext uri="{FF2B5EF4-FFF2-40B4-BE49-F238E27FC236}">
                <a16:creationId xmlns:a16="http://schemas.microsoft.com/office/drawing/2014/main" id="{63FBA88D-2F66-AD59-860A-E9F3490FBB3F}"/>
              </a:ext>
            </a:extLst>
          </p:cNvPr>
          <p:cNvSpPr txBox="1"/>
          <p:nvPr/>
        </p:nvSpPr>
        <p:spPr>
          <a:xfrm>
            <a:off x="370703" y="889687"/>
            <a:ext cx="11479427" cy="6001643"/>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Helvetica" pitchFamily="2" charset="0"/>
              </a:rPr>
              <a:t>In HEP, energy scale of 1TeV probes a distance scale of about 1 attometer.</a:t>
            </a:r>
          </a:p>
          <a:p>
            <a:pPr marL="285750" indent="-285750">
              <a:buFont typeface="Arial" panose="020B0604020202020204" pitchFamily="34" charset="0"/>
              <a:buChar char="•"/>
            </a:pPr>
            <a:r>
              <a:rPr lang="en-US" sz="2400" dirty="0">
                <a:latin typeface="Helvetica" pitchFamily="2" charset="0"/>
              </a:rPr>
              <a:t>This is about the same as the detected displacement of the LIGO mirrors from a binary </a:t>
            </a:r>
            <a:r>
              <a:rPr lang="en-US" sz="2400" dirty="0" err="1">
                <a:latin typeface="Helvetica" pitchFamily="2" charset="0"/>
              </a:rPr>
              <a:t>inspiral</a:t>
            </a:r>
            <a:r>
              <a:rPr lang="en-US" sz="2400" dirty="0">
                <a:latin typeface="Helvetica" pitchFamily="2" charset="0"/>
              </a:rPr>
              <a:t> event.</a:t>
            </a:r>
          </a:p>
          <a:p>
            <a:pPr marL="285750" indent="-285750">
              <a:buFont typeface="Arial" panose="020B0604020202020204" pitchFamily="34" charset="0"/>
              <a:buChar char="•"/>
            </a:pPr>
            <a:r>
              <a:rPr lang="en-US" sz="2400" dirty="0">
                <a:latin typeface="Helvetica" pitchFamily="2" charset="0"/>
              </a:rPr>
              <a:t>This is possible because mirrors are heavy and macroscopic, hence their surfaces have an average position that is well defined on the attometer scale.</a:t>
            </a:r>
          </a:p>
          <a:p>
            <a:pPr marL="285750" indent="-285750">
              <a:buFont typeface="Arial" panose="020B0604020202020204" pitchFamily="34" charset="0"/>
              <a:buChar char="•"/>
            </a:pPr>
            <a:r>
              <a:rPr lang="en-US" sz="2400" dirty="0">
                <a:latin typeface="Helvetica" pitchFamily="2" charset="0"/>
              </a:rPr>
              <a:t>The AVERAGE position of the surface can be measured without single particle </a:t>
            </a:r>
            <a:r>
              <a:rPr lang="en-US" sz="2400" dirty="0" err="1">
                <a:latin typeface="Helvetica" pitchFamily="2" charset="0"/>
              </a:rPr>
              <a:t>TeV</a:t>
            </a:r>
            <a:r>
              <a:rPr lang="en-US" sz="2400" dirty="0">
                <a:latin typeface="Helvetica" pitchFamily="2" charset="0"/>
              </a:rPr>
              <a:t>-scale collisions that tend to produce new particles, rather than permitting precision measurements of position.</a:t>
            </a:r>
          </a:p>
          <a:p>
            <a:pPr marL="285750" indent="-285750">
              <a:buFont typeface="Arial" panose="020B0604020202020204" pitchFamily="34" charset="0"/>
              <a:buChar char="•"/>
            </a:pPr>
            <a:r>
              <a:rPr lang="en-US" sz="2400" dirty="0">
                <a:latin typeface="Helvetica" pitchFamily="2" charset="0"/>
              </a:rPr>
              <a:t>Further improvements in accuracy involve using squeezed laser light. Quantum effects appear at room temperature in the optical, which is in large part why quantum mechanics was first discovered through optical observations (atomic spectroscopy, photoelectric effect).</a:t>
            </a:r>
          </a:p>
          <a:p>
            <a:pPr marL="285750" indent="-285750">
              <a:buFont typeface="Arial" panose="020B0604020202020204" pitchFamily="34" charset="0"/>
              <a:buChar char="•"/>
            </a:pPr>
            <a:r>
              <a:rPr lang="en-US" sz="2400" dirty="0">
                <a:latin typeface="Helvetica" pitchFamily="2" charset="0"/>
              </a:rPr>
              <a:t>Einstein telescope, ALPS2, QI experiments, and AION all rely on quantum optics in the quest to achieve sensitivity to small signals.</a:t>
            </a:r>
          </a:p>
          <a:p>
            <a:pPr marL="285750" indent="-285750">
              <a:buFont typeface="Arial" panose="020B0604020202020204" pitchFamily="34" charset="0"/>
              <a:buChar char="•"/>
            </a:pPr>
            <a:r>
              <a:rPr lang="en-US" sz="2400" dirty="0">
                <a:latin typeface="Helvetica" pitchFamily="2" charset="0"/>
              </a:rPr>
              <a:t>QI in particular aims to probe hypotheses of quantized space-time (QUEST), ultra-light wave like dark matter AND gravitational waves using ‘table-top’ optics.</a:t>
            </a:r>
          </a:p>
        </p:txBody>
      </p:sp>
    </p:spTree>
    <p:extLst>
      <p:ext uri="{BB962C8B-B14F-4D97-AF65-F5344CB8AC3E}">
        <p14:creationId xmlns:p14="http://schemas.microsoft.com/office/powerpoint/2010/main" val="36261637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close-up of a machine&#10;&#10;Description automatically generated with low confidence">
            <a:extLst>
              <a:ext uri="{FF2B5EF4-FFF2-40B4-BE49-F238E27FC236}">
                <a16:creationId xmlns:a16="http://schemas.microsoft.com/office/drawing/2014/main" id="{665A4CBE-87C0-F7F3-8CB8-E4B07E7F7BE6}"/>
              </a:ext>
            </a:extLst>
          </p:cNvPr>
          <p:cNvPicPr>
            <a:picLocks noChangeAspect="1"/>
          </p:cNvPicPr>
          <p:nvPr/>
        </p:nvPicPr>
        <p:blipFill>
          <a:blip r:embed="rId3"/>
          <a:stretch>
            <a:fillRect/>
          </a:stretch>
        </p:blipFill>
        <p:spPr>
          <a:xfrm rot="5400000">
            <a:off x="5310788" y="4142548"/>
            <a:ext cx="3029923" cy="2272442"/>
          </a:xfrm>
          <a:prstGeom prst="rect">
            <a:avLst/>
          </a:prstGeom>
        </p:spPr>
      </p:pic>
      <p:cxnSp>
        <p:nvCxnSpPr>
          <p:cNvPr id="34" name="Straight Arrow Connector 33">
            <a:extLst>
              <a:ext uri="{FF2B5EF4-FFF2-40B4-BE49-F238E27FC236}">
                <a16:creationId xmlns:a16="http://schemas.microsoft.com/office/drawing/2014/main" id="{283BAD60-EE1A-7995-AEDB-9E93A77A7D5F}"/>
              </a:ext>
            </a:extLst>
          </p:cNvPr>
          <p:cNvCxnSpPr>
            <a:cxnSpLocks/>
          </p:cNvCxnSpPr>
          <p:nvPr/>
        </p:nvCxnSpPr>
        <p:spPr>
          <a:xfrm flipV="1">
            <a:off x="4270917" y="5278769"/>
            <a:ext cx="2398715" cy="460366"/>
          </a:xfrm>
          <a:prstGeom prst="straightConnector1">
            <a:avLst/>
          </a:prstGeom>
          <a:ln w="76200">
            <a:tailEnd type="triangle"/>
          </a:ln>
        </p:spPr>
        <p:style>
          <a:lnRef idx="3">
            <a:schemeClr val="accent2"/>
          </a:lnRef>
          <a:fillRef idx="0">
            <a:schemeClr val="accent2"/>
          </a:fillRef>
          <a:effectRef idx="2">
            <a:schemeClr val="accent2"/>
          </a:effectRef>
          <a:fontRef idx="minor">
            <a:schemeClr val="tx1"/>
          </a:fontRef>
        </p:style>
      </p:cxnSp>
      <p:pic>
        <p:nvPicPr>
          <p:cNvPr id="25" name="Picture 24" descr="A picture containing indoor, piece, chocolate, slice&#10;&#10;Description automatically generated">
            <a:extLst>
              <a:ext uri="{FF2B5EF4-FFF2-40B4-BE49-F238E27FC236}">
                <a16:creationId xmlns:a16="http://schemas.microsoft.com/office/drawing/2014/main" id="{C33B9837-73D6-5110-C69D-176BEF0E75FB}"/>
              </a:ext>
            </a:extLst>
          </p:cNvPr>
          <p:cNvPicPr>
            <a:picLocks noChangeAspect="1"/>
          </p:cNvPicPr>
          <p:nvPr/>
        </p:nvPicPr>
        <p:blipFill>
          <a:blip r:embed="rId4"/>
          <a:stretch>
            <a:fillRect/>
          </a:stretch>
        </p:blipFill>
        <p:spPr>
          <a:xfrm>
            <a:off x="2212483" y="4443140"/>
            <a:ext cx="3439052" cy="1934467"/>
          </a:xfrm>
          <a:prstGeom prst="rect">
            <a:avLst/>
          </a:prstGeom>
        </p:spPr>
      </p:pic>
      <p:sp>
        <p:nvSpPr>
          <p:cNvPr id="36" name="TextBox 35">
            <a:extLst>
              <a:ext uri="{FF2B5EF4-FFF2-40B4-BE49-F238E27FC236}">
                <a16:creationId xmlns:a16="http://schemas.microsoft.com/office/drawing/2014/main" id="{CDCF964F-9DAF-0529-057A-B230243CD72D}"/>
              </a:ext>
            </a:extLst>
          </p:cNvPr>
          <p:cNvSpPr txBox="1"/>
          <p:nvPr/>
        </p:nvSpPr>
        <p:spPr>
          <a:xfrm>
            <a:off x="2212483" y="6399345"/>
            <a:ext cx="3439052" cy="338554"/>
          </a:xfrm>
          <a:prstGeom prst="rect">
            <a:avLst/>
          </a:prstGeom>
          <a:solidFill>
            <a:schemeClr val="tx1">
              <a:lumMod val="75000"/>
              <a:lumOff val="25000"/>
              <a:alpha val="76863"/>
            </a:schemeClr>
          </a:solidFill>
        </p:spPr>
        <p:txBody>
          <a:bodyPr wrap="square" rtlCol="0">
            <a:spAutoFit/>
          </a:bodyPr>
          <a:lstStyle/>
          <a:p>
            <a:r>
              <a:rPr lang="en-GB" sz="1600" dirty="0">
                <a:solidFill>
                  <a:srgbClr val="FFFF00"/>
                </a:solidFill>
                <a:latin typeface="Bookman Old Style" panose="02050604050505020204" pitchFamily="18" charset="0"/>
              </a:rPr>
              <a:t>Squeezing cavity</a:t>
            </a:r>
            <a:endParaRPr lang="en-US" sz="1600" dirty="0">
              <a:solidFill>
                <a:srgbClr val="FFFF00"/>
              </a:solidFill>
              <a:latin typeface="Bookman Old Style" panose="02050604050505020204" pitchFamily="18" charset="0"/>
            </a:endParaRPr>
          </a:p>
        </p:txBody>
      </p:sp>
      <p:sp>
        <p:nvSpPr>
          <p:cNvPr id="9" name="TextBox 8">
            <a:extLst>
              <a:ext uri="{FF2B5EF4-FFF2-40B4-BE49-F238E27FC236}">
                <a16:creationId xmlns:a16="http://schemas.microsoft.com/office/drawing/2014/main" id="{F78B655D-3FFD-1967-3AF9-78C65FBAC972}"/>
              </a:ext>
            </a:extLst>
          </p:cNvPr>
          <p:cNvSpPr txBox="1"/>
          <p:nvPr/>
        </p:nvSpPr>
        <p:spPr>
          <a:xfrm>
            <a:off x="32411" y="964746"/>
            <a:ext cx="6063589" cy="3193503"/>
          </a:xfrm>
          <a:prstGeom prst="rect">
            <a:avLst/>
          </a:prstGeom>
          <a:noFill/>
        </p:spPr>
        <p:txBody>
          <a:bodyPr wrap="square">
            <a:spAutoFit/>
          </a:bodyPr>
          <a:lstStyle/>
          <a:p>
            <a:pPr>
              <a:lnSpc>
                <a:spcPct val="150000"/>
              </a:lnSpc>
            </a:pPr>
            <a:r>
              <a:rPr lang="en-GB" dirty="0">
                <a:solidFill>
                  <a:srgbClr val="005191"/>
                </a:solidFill>
                <a:latin typeface="Calibri" panose="020F0502020204030204"/>
              </a:rPr>
              <a:t>AION Labs (</a:t>
            </a:r>
            <a:r>
              <a:rPr lang="en-GB" dirty="0" err="1">
                <a:solidFill>
                  <a:srgbClr val="005191"/>
                </a:solidFill>
                <a:latin typeface="Calibri" panose="020F0502020204030204"/>
              </a:rPr>
              <a:t>UoB</a:t>
            </a:r>
            <a:r>
              <a:rPr lang="en-GB" dirty="0">
                <a:solidFill>
                  <a:srgbClr val="005191"/>
                </a:solidFill>
                <a:latin typeface="Calibri" panose="020F0502020204030204"/>
              </a:rPr>
              <a:t>, Cam, ICL, </a:t>
            </a:r>
            <a:r>
              <a:rPr lang="en-GB" dirty="0" err="1">
                <a:solidFill>
                  <a:srgbClr val="005191"/>
                </a:solidFill>
                <a:latin typeface="Calibri" panose="020F0502020204030204"/>
              </a:rPr>
              <a:t>Oxf</a:t>
            </a:r>
            <a:r>
              <a:rPr lang="en-GB" dirty="0">
                <a:solidFill>
                  <a:srgbClr val="005191"/>
                </a:solidFill>
                <a:latin typeface="Calibri" panose="020F0502020204030204"/>
              </a:rPr>
              <a:t>, RAL) participate in the Atom Interferometer (AI) WP-1b of DRD5, focus on High-Flux AI, Squeezing, and TVLBAI community building process. </a:t>
            </a:r>
          </a:p>
          <a:p>
            <a:pPr>
              <a:lnSpc>
                <a:spcPct val="150000"/>
              </a:lnSpc>
            </a:pPr>
            <a:r>
              <a:rPr lang="en-GB" b="1" dirty="0">
                <a:solidFill>
                  <a:srgbClr val="005191"/>
                </a:solidFill>
                <a:latin typeface="Calibri" panose="020F0502020204030204"/>
              </a:rPr>
              <a:t>Experimental Progress:    </a:t>
            </a:r>
          </a:p>
          <a:p>
            <a:pPr marL="742950" lvl="1" indent="-285750">
              <a:lnSpc>
                <a:spcPct val="150000"/>
              </a:lnSpc>
              <a:buFont typeface="Arial" panose="020B0604020202020204" pitchFamily="34" charset="0"/>
              <a:buChar char="•"/>
            </a:pPr>
            <a:r>
              <a:rPr lang="en-GB" sz="1600" dirty="0">
                <a:solidFill>
                  <a:srgbClr val="005191"/>
                </a:solidFill>
                <a:latin typeface="Calibri" panose="020F0502020204030204"/>
              </a:rPr>
              <a:t>Squeezing cavity installed, with 200k finesse</a:t>
            </a:r>
          </a:p>
          <a:p>
            <a:pPr marL="742950" lvl="1" indent="-285750">
              <a:lnSpc>
                <a:spcPct val="150000"/>
              </a:lnSpc>
              <a:buFont typeface="Arial" panose="020B0604020202020204" pitchFamily="34" charset="0"/>
              <a:buChar char="•"/>
            </a:pPr>
            <a:r>
              <a:rPr lang="en-GB" sz="1600" dirty="0">
                <a:solidFill>
                  <a:srgbClr val="005191"/>
                </a:solidFill>
                <a:latin typeface="Calibri" panose="020F0502020204030204"/>
              </a:rPr>
              <a:t>Blue MOT, red MOT, dipole trap, 689 nm interferometry, and intracavity lattice-trapped atoms</a:t>
            </a:r>
          </a:p>
          <a:p>
            <a:pPr marL="742950" lvl="1" indent="-285750">
              <a:lnSpc>
                <a:spcPct val="150000"/>
              </a:lnSpc>
              <a:buFont typeface="Arial" panose="020B0604020202020204" pitchFamily="34" charset="0"/>
              <a:buChar char="•"/>
            </a:pPr>
            <a:r>
              <a:rPr lang="en-GB" sz="1600" dirty="0">
                <a:solidFill>
                  <a:srgbClr val="005191"/>
                </a:solidFill>
                <a:latin typeface="Calibri" panose="020F0502020204030204"/>
              </a:rPr>
              <a:t>First LMT established </a:t>
            </a:r>
          </a:p>
        </p:txBody>
      </p:sp>
      <p:pic>
        <p:nvPicPr>
          <p:cNvPr id="11" name="Picture 10">
            <a:extLst>
              <a:ext uri="{FF2B5EF4-FFF2-40B4-BE49-F238E27FC236}">
                <a16:creationId xmlns:a16="http://schemas.microsoft.com/office/drawing/2014/main" id="{C0D77AC7-BB42-267C-7324-86B435ACC1CE}"/>
              </a:ext>
            </a:extLst>
          </p:cNvPr>
          <p:cNvPicPr>
            <a:picLocks noChangeAspect="1"/>
          </p:cNvPicPr>
          <p:nvPr/>
        </p:nvPicPr>
        <p:blipFill rotWithShape="1">
          <a:blip r:embed="rId5"/>
          <a:srcRect l="18228" r="1615"/>
          <a:stretch/>
        </p:blipFill>
        <p:spPr>
          <a:xfrm>
            <a:off x="107027" y="4443140"/>
            <a:ext cx="2067462" cy="1934467"/>
          </a:xfrm>
          <a:prstGeom prst="rect">
            <a:avLst/>
          </a:prstGeom>
        </p:spPr>
      </p:pic>
      <p:sp>
        <p:nvSpPr>
          <p:cNvPr id="15" name="TextBox 14">
            <a:extLst>
              <a:ext uri="{FF2B5EF4-FFF2-40B4-BE49-F238E27FC236}">
                <a16:creationId xmlns:a16="http://schemas.microsoft.com/office/drawing/2014/main" id="{BA86F3BA-1637-F1A2-3613-B8FF96C71EA2}"/>
              </a:ext>
            </a:extLst>
          </p:cNvPr>
          <p:cNvSpPr txBox="1"/>
          <p:nvPr/>
        </p:nvSpPr>
        <p:spPr>
          <a:xfrm>
            <a:off x="185736" y="6455177"/>
            <a:ext cx="1875872" cy="338554"/>
          </a:xfrm>
          <a:prstGeom prst="rect">
            <a:avLst/>
          </a:prstGeom>
          <a:solidFill>
            <a:schemeClr val="tx1">
              <a:lumMod val="75000"/>
              <a:lumOff val="25000"/>
              <a:alpha val="76863"/>
            </a:schemeClr>
          </a:solidFill>
        </p:spPr>
        <p:txBody>
          <a:bodyPr wrap="square" rtlCol="0">
            <a:spAutoFit/>
          </a:bodyPr>
          <a:lstStyle/>
          <a:p>
            <a:r>
              <a:rPr lang="en-US" sz="1600" dirty="0">
                <a:solidFill>
                  <a:srgbClr val="FFFF00"/>
                </a:solidFill>
                <a:latin typeface="Bookman Old Style" panose="02050604050505020204" pitchFamily="18" charset="0"/>
              </a:rPr>
              <a:t>2D MOT source</a:t>
            </a:r>
          </a:p>
        </p:txBody>
      </p:sp>
      <p:cxnSp>
        <p:nvCxnSpPr>
          <p:cNvPr id="3" name="Straight Connector 2">
            <a:extLst>
              <a:ext uri="{FF2B5EF4-FFF2-40B4-BE49-F238E27FC236}">
                <a16:creationId xmlns:a16="http://schemas.microsoft.com/office/drawing/2014/main" id="{31E128FE-E283-405B-CB28-F75E0598B903}"/>
              </a:ext>
            </a:extLst>
          </p:cNvPr>
          <p:cNvCxnSpPr/>
          <p:nvPr/>
        </p:nvCxnSpPr>
        <p:spPr>
          <a:xfrm>
            <a:off x="152174" y="934859"/>
            <a:ext cx="11832997" cy="0"/>
          </a:xfrm>
          <a:prstGeom prst="line">
            <a:avLst/>
          </a:prstGeom>
          <a:ln>
            <a:solidFill>
              <a:srgbClr val="005191"/>
            </a:solidFill>
          </a:ln>
          <a:effectLst>
            <a:outerShdw blurRad="50800" dist="38100" dir="5400000" algn="t"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
        <p:nvSpPr>
          <p:cNvPr id="6" name="TextBox 5">
            <a:extLst>
              <a:ext uri="{FF2B5EF4-FFF2-40B4-BE49-F238E27FC236}">
                <a16:creationId xmlns:a16="http://schemas.microsoft.com/office/drawing/2014/main" id="{2BCE5EFA-F6EB-2C0D-82FA-D9B7FC7B1B72}"/>
              </a:ext>
            </a:extLst>
          </p:cNvPr>
          <p:cNvSpPr txBox="1"/>
          <p:nvPr/>
        </p:nvSpPr>
        <p:spPr>
          <a:xfrm>
            <a:off x="1714856" y="140837"/>
            <a:ext cx="876228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4400" b="1" dirty="0">
                <a:solidFill>
                  <a:srgbClr val="005191"/>
                </a:solidFill>
                <a:latin typeface="Calibri Light" panose="020F0302020204030204"/>
              </a:rPr>
              <a:t>AION in DRD5 (WP-1b)</a:t>
            </a:r>
            <a:endParaRPr kumimoji="0" lang="en-GB" sz="4400" b="0" i="0" u="none" strike="noStrike" kern="1200" cap="none" spc="0" normalizeH="0" baseline="0" noProof="0" dirty="0">
              <a:ln>
                <a:noFill/>
              </a:ln>
              <a:solidFill>
                <a:prstClr val="white"/>
              </a:solidFill>
              <a:effectLst/>
              <a:uLnTx/>
              <a:uFillTx/>
              <a:latin typeface="DM Serif Text" pitchFamily="2" charset="0"/>
              <a:ea typeface="+mn-ea"/>
              <a:cs typeface="+mn-cs"/>
            </a:endParaRPr>
          </a:p>
        </p:txBody>
      </p:sp>
      <p:pic>
        <p:nvPicPr>
          <p:cNvPr id="7" name="Picture 6">
            <a:extLst>
              <a:ext uri="{FF2B5EF4-FFF2-40B4-BE49-F238E27FC236}">
                <a16:creationId xmlns:a16="http://schemas.microsoft.com/office/drawing/2014/main" id="{2F390678-DA5D-DED9-C030-605D49051D44}"/>
              </a:ext>
            </a:extLst>
          </p:cNvPr>
          <p:cNvPicPr>
            <a:picLocks noChangeAspect="1"/>
          </p:cNvPicPr>
          <p:nvPr/>
        </p:nvPicPr>
        <p:blipFill rotWithShape="1">
          <a:blip r:embed="rId6">
            <a:extLst>
              <a:ext uri="{28A0092B-C50C-407E-A947-70E740481C1C}">
                <a14:useLocalDpi xmlns:a14="http://schemas.microsoft.com/office/drawing/2010/main" val="0"/>
              </a:ext>
            </a:extLst>
          </a:blip>
          <a:srcRect t="5247" r="17143"/>
          <a:stretch/>
        </p:blipFill>
        <p:spPr>
          <a:xfrm>
            <a:off x="9000725" y="991269"/>
            <a:ext cx="2648483" cy="2271537"/>
          </a:xfrm>
          <a:prstGeom prst="rect">
            <a:avLst/>
          </a:prstGeom>
        </p:spPr>
      </p:pic>
      <p:pic>
        <p:nvPicPr>
          <p:cNvPr id="14" name="Picture 2">
            <a:extLst>
              <a:ext uri="{FF2B5EF4-FFF2-40B4-BE49-F238E27FC236}">
                <a16:creationId xmlns:a16="http://schemas.microsoft.com/office/drawing/2014/main" id="{E8FE9916-FDF7-2311-99F4-797C3EE0145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54875" y="1016622"/>
            <a:ext cx="3120408" cy="236856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graph with colored lines and white text&#10;&#10;Description automatically generated">
            <a:extLst>
              <a:ext uri="{FF2B5EF4-FFF2-40B4-BE49-F238E27FC236}">
                <a16:creationId xmlns:a16="http://schemas.microsoft.com/office/drawing/2014/main" id="{E5099962-D484-0DD6-6C94-EF62701E8DD2}"/>
              </a:ext>
            </a:extLst>
          </p:cNvPr>
          <p:cNvPicPr>
            <a:picLocks noChangeAspect="1"/>
          </p:cNvPicPr>
          <p:nvPr/>
        </p:nvPicPr>
        <p:blipFill>
          <a:blip r:embed="rId8"/>
          <a:stretch>
            <a:fillRect/>
          </a:stretch>
        </p:blipFill>
        <p:spPr>
          <a:xfrm>
            <a:off x="8125994" y="3618844"/>
            <a:ext cx="3846817" cy="2741280"/>
          </a:xfrm>
          <a:prstGeom prst="rect">
            <a:avLst/>
          </a:prstGeom>
        </p:spPr>
      </p:pic>
      <mc:AlternateContent xmlns:mc="http://schemas.openxmlformats.org/markup-compatibility/2006" xmlns:a14="http://schemas.microsoft.com/office/drawing/2010/main">
        <mc:Choice Requires="a14">
          <p:sp>
            <p:nvSpPr>
              <p:cNvPr id="13" name="Text Box 1072376204">
                <a:extLst>
                  <a:ext uri="{FF2B5EF4-FFF2-40B4-BE49-F238E27FC236}">
                    <a16:creationId xmlns:a16="http://schemas.microsoft.com/office/drawing/2014/main" id="{109D7CF5-F036-2A33-1EE0-0FF8F3156509}"/>
                  </a:ext>
                </a:extLst>
              </p:cNvPr>
              <p:cNvSpPr txBox="1"/>
              <p:nvPr/>
            </p:nvSpPr>
            <p:spPr>
              <a:xfrm>
                <a:off x="6380906" y="3246689"/>
                <a:ext cx="5495144" cy="276999"/>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spAutoFit/>
              </a:bodyPr>
              <a:lstStyle/>
              <a:p>
                <a:pPr>
                  <a:spcAft>
                    <a:spcPts val="1000"/>
                  </a:spcAft>
                </a:pPr>
                <a:r>
                  <a:rPr lang="en-GB" sz="900" b="1" i="1" dirty="0">
                    <a:solidFill>
                      <a:srgbClr val="4F81BD"/>
                    </a:solidFill>
                    <a:latin typeface="Calibri" panose="020F0502020204030204" pitchFamily="34" charset="0"/>
                    <a:ea typeface="Calibri" panose="020F0502020204030204" pitchFamily="34" charset="0"/>
                    <a:cs typeface="Times New Roman" panose="02020603050405020304" pitchFamily="18" charset="0"/>
                  </a:rPr>
                  <a:t>(left) </a:t>
                </a:r>
                <a:r>
                  <a:rPr lang="en-GB" sz="900" b="0" dirty="0">
                    <a:solidFill>
                      <a:srgbClr val="4F81BD"/>
                    </a:solidFill>
                    <a:effectLst/>
                    <a:latin typeface="Calibri" panose="020F0502020204030204" pitchFamily="34" charset="0"/>
                    <a:ea typeface="Calibri" panose="020F0502020204030204" pitchFamily="34" charset="0"/>
                    <a:cs typeface="Times New Roman" panose="02020603050405020304" pitchFamily="18" charset="0"/>
                  </a:rPr>
                  <a:t>Preliminary Mach-</a:t>
                </a:r>
                <a:r>
                  <a:rPr lang="en-GB" sz="900" b="0" dirty="0" err="1">
                    <a:solidFill>
                      <a:srgbClr val="4F81BD"/>
                    </a:solidFill>
                    <a:effectLst/>
                    <a:latin typeface="Calibri" panose="020F0502020204030204" pitchFamily="34" charset="0"/>
                    <a:ea typeface="Calibri" panose="020F0502020204030204" pitchFamily="34" charset="0"/>
                    <a:cs typeface="Times New Roman" panose="02020603050405020304" pitchFamily="18" charset="0"/>
                  </a:rPr>
                  <a:t>Zender</a:t>
                </a:r>
                <a:r>
                  <a:rPr lang="en-GB" sz="900" b="0" dirty="0">
                    <a:solidFill>
                      <a:srgbClr val="4F81BD"/>
                    </a:solidFill>
                    <a:effectLst/>
                    <a:latin typeface="Calibri" panose="020F0502020204030204" pitchFamily="34" charset="0"/>
                    <a:ea typeface="Calibri" panose="020F0502020204030204" pitchFamily="34" charset="0"/>
                    <a:cs typeface="Times New Roman" panose="02020603050405020304" pitchFamily="18" charset="0"/>
                  </a:rPr>
                  <a:t> configuration atom interferometry fringes using the </a:t>
                </a:r>
                <a:r>
                  <a:rPr lang="en-GB" sz="900" b="0" baseline="30000" dirty="0">
                    <a:solidFill>
                      <a:srgbClr val="4F81BD"/>
                    </a:solidFill>
                    <a:effectLst/>
                    <a:latin typeface="Calibri" panose="020F0502020204030204" pitchFamily="34" charset="0"/>
                    <a:ea typeface="Calibri" panose="020F0502020204030204" pitchFamily="34" charset="0"/>
                    <a:cs typeface="Times New Roman" panose="02020603050405020304" pitchFamily="18" charset="0"/>
                  </a:rPr>
                  <a:t>1</a:t>
                </a:r>
                <a:r>
                  <a:rPr lang="en-GB" sz="900" b="0" dirty="0">
                    <a:solidFill>
                      <a:srgbClr val="4F81BD"/>
                    </a:solidFill>
                    <a:effectLst/>
                    <a:latin typeface="Calibri" panose="020F0502020204030204" pitchFamily="34" charset="0"/>
                    <a:ea typeface="Calibri" panose="020F0502020204030204" pitchFamily="34" charset="0"/>
                    <a:cs typeface="Times New Roman" panose="02020603050405020304" pitchFamily="18" charset="0"/>
                  </a:rPr>
                  <a:t>S</a:t>
                </a:r>
                <a:r>
                  <a:rPr lang="en-GB" sz="900" b="0" baseline="-25000" dirty="0">
                    <a:solidFill>
                      <a:srgbClr val="4F81BD"/>
                    </a:solidFill>
                    <a:effectLst/>
                    <a:latin typeface="Calibri" panose="020F0502020204030204" pitchFamily="34" charset="0"/>
                    <a:ea typeface="Calibri" panose="020F0502020204030204" pitchFamily="34" charset="0"/>
                    <a:cs typeface="Times New Roman" panose="02020603050405020304" pitchFamily="18" charset="0"/>
                  </a:rPr>
                  <a:t>0</a:t>
                </a:r>
                <a:r>
                  <a:rPr lang="en-GB" sz="900" b="0" dirty="0">
                    <a:solidFill>
                      <a:srgbClr val="4F81BD"/>
                    </a:solidFill>
                    <a:effectLst/>
                    <a:latin typeface="Calibri" panose="020F0502020204030204" pitchFamily="34" charset="0"/>
                    <a:ea typeface="Calibri" panose="020F0502020204030204" pitchFamily="34" charset="0"/>
                    <a:cs typeface="Times New Roman" panose="02020603050405020304" pitchFamily="18" charset="0"/>
                  </a:rPr>
                  <a:t> to </a:t>
                </a:r>
                <a:r>
                  <a:rPr lang="en-GB" sz="900" b="0" baseline="30000" dirty="0">
                    <a:solidFill>
                      <a:srgbClr val="4F81BD"/>
                    </a:solidFill>
                    <a:effectLst/>
                    <a:latin typeface="Calibri" panose="020F0502020204030204" pitchFamily="34" charset="0"/>
                    <a:ea typeface="Calibri" panose="020F0502020204030204" pitchFamily="34" charset="0"/>
                    <a:cs typeface="Times New Roman" panose="02020603050405020304" pitchFamily="18" charset="0"/>
                  </a:rPr>
                  <a:t>3</a:t>
                </a:r>
                <a:r>
                  <a:rPr lang="en-GB" sz="900" b="0" dirty="0">
                    <a:solidFill>
                      <a:srgbClr val="4F81BD"/>
                    </a:solidFill>
                    <a:effectLst/>
                    <a:latin typeface="Calibri" panose="020F0502020204030204" pitchFamily="34" charset="0"/>
                    <a:ea typeface="Calibri" panose="020F0502020204030204" pitchFamily="34" charset="0"/>
                    <a:cs typeface="Times New Roman" panose="02020603050405020304" pitchFamily="18" charset="0"/>
                  </a:rPr>
                  <a:t>P</a:t>
                </a:r>
                <a:r>
                  <a:rPr lang="en-GB" sz="900" b="0" baseline="-25000" dirty="0">
                    <a:solidFill>
                      <a:srgbClr val="4F81BD"/>
                    </a:solidFill>
                    <a:effectLst/>
                    <a:latin typeface="Calibri" panose="020F0502020204030204" pitchFamily="34" charset="0"/>
                    <a:ea typeface="Calibri" panose="020F0502020204030204" pitchFamily="34" charset="0"/>
                    <a:cs typeface="Times New Roman" panose="02020603050405020304" pitchFamily="18" charset="0"/>
                  </a:rPr>
                  <a:t>1</a:t>
                </a:r>
                <a:r>
                  <a:rPr lang="en-GB" sz="900" b="0" dirty="0">
                    <a:solidFill>
                      <a:srgbClr val="4F81BD"/>
                    </a:solidFill>
                    <a:effectLst/>
                    <a:latin typeface="Calibri" panose="020F0502020204030204" pitchFamily="34" charset="0"/>
                    <a:ea typeface="Calibri" panose="020F0502020204030204" pitchFamily="34" charset="0"/>
                    <a:cs typeface="Times New Roman" panose="02020603050405020304" pitchFamily="18" charset="0"/>
                  </a:rPr>
                  <a:t> transition, with an applied phase shift </a:t>
                </a:r>
                <a14:m>
                  <m:oMath xmlns:m="http://schemas.openxmlformats.org/officeDocument/2006/math">
                    <m:r>
                      <a:rPr lang="en-GB" sz="900" b="1" i="1">
                        <a:solidFill>
                          <a:srgbClr val="4F81BD"/>
                        </a:solidFill>
                        <a:effectLst/>
                        <a:latin typeface="Cambria Math" panose="02040503050406030204" pitchFamily="18" charset="0"/>
                        <a:ea typeface="Calibri" panose="020F0502020204030204" pitchFamily="34" charset="0"/>
                        <a:cs typeface="Times New Roman" panose="02020603050405020304" pitchFamily="18" charset="0"/>
                      </a:rPr>
                      <m:t>𝝓</m:t>
                    </m:r>
                  </m:oMath>
                </a14:m>
                <a:r>
                  <a:rPr lang="en-GB" sz="900" b="0" dirty="0">
                    <a:solidFill>
                      <a:srgbClr val="4F81BD"/>
                    </a:solidFill>
                    <a:effectLst/>
                    <a:latin typeface="Calibri" panose="020F0502020204030204" pitchFamily="34" charset="0"/>
                    <a:ea typeface="Calibri" panose="020F0502020204030204" pitchFamily="34" charset="0"/>
                    <a:cs typeface="Times New Roman" panose="02020603050405020304" pitchFamily="18" charset="0"/>
                  </a:rPr>
                  <a:t>. </a:t>
                </a:r>
                <a:r>
                  <a:rPr lang="en-GB" sz="900" b="1" i="1" dirty="0">
                    <a:solidFill>
                      <a:srgbClr val="4F81BD"/>
                    </a:solidFill>
                    <a:effectLst/>
                    <a:latin typeface="Calibri" panose="020F0502020204030204" pitchFamily="34" charset="0"/>
                    <a:ea typeface="Calibri" panose="020F0502020204030204" pitchFamily="34" charset="0"/>
                    <a:cs typeface="Times New Roman" panose="02020603050405020304" pitchFamily="18" charset="0"/>
                  </a:rPr>
                  <a:t>(right) </a:t>
                </a:r>
                <a:r>
                  <a:rPr lang="en-GB" sz="900" b="0" dirty="0">
                    <a:solidFill>
                      <a:srgbClr val="4F81BD"/>
                    </a:solidFill>
                    <a:effectLst/>
                    <a:latin typeface="Calibri" panose="020F0502020204030204" pitchFamily="34" charset="0"/>
                    <a:ea typeface="Calibri" panose="020F0502020204030204" pitchFamily="34" charset="0"/>
                    <a:cs typeface="Times New Roman" panose="02020603050405020304" pitchFamily="18" charset="0"/>
                  </a:rPr>
                  <a:t>Atoms confined in a dipole trap in preparation for squeezing / entanglement. </a:t>
                </a:r>
                <a:endParaRPr lang="en-GB" sz="900" b="1" dirty="0">
                  <a:solidFill>
                    <a:srgbClr val="4F81BD"/>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xmlns="">
          <p:sp>
            <p:nvSpPr>
              <p:cNvPr id="13" name="Text Box 1072376204">
                <a:extLst>
                  <a:ext uri="{FF2B5EF4-FFF2-40B4-BE49-F238E27FC236}">
                    <a16:creationId xmlns:a16="http://schemas.microsoft.com/office/drawing/2014/main" id="{109D7CF5-F036-2A33-1EE0-0FF8F3156509}"/>
                  </a:ext>
                </a:extLst>
              </p:cNvPr>
              <p:cNvSpPr txBox="1">
                <a:spLocks noRot="1" noChangeAspect="1" noMove="1" noResize="1" noEditPoints="1" noAdjustHandles="1" noChangeArrowheads="1" noChangeShapeType="1" noTextEdit="1"/>
              </p:cNvSpPr>
              <p:nvPr/>
            </p:nvSpPr>
            <p:spPr>
              <a:xfrm>
                <a:off x="6380906" y="3246689"/>
                <a:ext cx="5495144" cy="276999"/>
              </a:xfrm>
              <a:prstGeom prst="rect">
                <a:avLst/>
              </a:prstGeom>
              <a:blipFill>
                <a:blip r:embed="rId9"/>
                <a:stretch>
                  <a:fillRect l="-1382" t="-13043" b="-21739"/>
                </a:stretch>
              </a:blipFill>
              <a:ln>
                <a:noFill/>
              </a:ln>
            </p:spPr>
            <p:txBody>
              <a:bodyPr/>
              <a:lstStyle/>
              <a:p>
                <a:r>
                  <a:rPr lang="en-US">
                    <a:noFill/>
                  </a:rPr>
                  <a:t> </a:t>
                </a:r>
              </a:p>
            </p:txBody>
          </p:sp>
        </mc:Fallback>
      </mc:AlternateContent>
      <p:sp>
        <p:nvSpPr>
          <p:cNvPr id="16" name="TextBox 15">
            <a:extLst>
              <a:ext uri="{FF2B5EF4-FFF2-40B4-BE49-F238E27FC236}">
                <a16:creationId xmlns:a16="http://schemas.microsoft.com/office/drawing/2014/main" id="{D46B8984-0396-E291-3150-8807927B0925}"/>
              </a:ext>
            </a:extLst>
          </p:cNvPr>
          <p:cNvSpPr txBox="1"/>
          <p:nvPr/>
        </p:nvSpPr>
        <p:spPr>
          <a:xfrm>
            <a:off x="8318809" y="6345892"/>
            <a:ext cx="3520516" cy="646331"/>
          </a:xfrm>
          <a:prstGeom prst="rect">
            <a:avLst/>
          </a:prstGeom>
          <a:noFill/>
        </p:spPr>
        <p:txBody>
          <a:bodyPr wrap="none" rtlCol="0">
            <a:spAutoFit/>
          </a:bodyPr>
          <a:lstStyle/>
          <a:p>
            <a:r>
              <a:rPr lang="en-GB" sz="900" dirty="0">
                <a:solidFill>
                  <a:srgbClr val="4F81BD"/>
                </a:solidFill>
                <a:latin typeface="Calibri" panose="020F0502020204030204" pitchFamily="34" charset="0"/>
                <a:ea typeface="Calibri" panose="020F0502020204030204" pitchFamily="34" charset="0"/>
                <a:cs typeface="Times New Roman" panose="02020603050405020304" pitchFamily="18" charset="0"/>
              </a:rPr>
              <a:t>A</a:t>
            </a:r>
            <a:r>
              <a:rPr lang="en-GB" sz="900" dirty="0">
                <a:solidFill>
                  <a:srgbClr val="4F81BD"/>
                </a:solidFill>
                <a:effectLst/>
                <a:latin typeface="Calibri" panose="020F0502020204030204" pitchFamily="34" charset="0"/>
                <a:ea typeface="Calibri" panose="020F0502020204030204" pitchFamily="34" charset="0"/>
                <a:cs typeface="Times New Roman" panose="02020603050405020304" pitchFamily="18" charset="0"/>
              </a:rPr>
              <a:t>tom interferometry outputs of the strontium apparatus at increasing </a:t>
            </a:r>
          </a:p>
          <a:p>
            <a:r>
              <a:rPr lang="en-GB" sz="900" dirty="0">
                <a:solidFill>
                  <a:srgbClr val="4F81BD"/>
                </a:solidFill>
                <a:effectLst/>
                <a:latin typeface="Calibri" panose="020F0502020204030204" pitchFamily="34" charset="0"/>
                <a:ea typeface="Calibri" panose="020F0502020204030204" pitchFamily="34" charset="0"/>
                <a:cs typeface="Times New Roman" panose="02020603050405020304" pitchFamily="18" charset="0"/>
              </a:rPr>
              <a:t>orders of large momentum transfer.</a:t>
            </a:r>
          </a:p>
          <a:p>
            <a:endParaRPr lang="en-US" dirty="0"/>
          </a:p>
        </p:txBody>
      </p:sp>
    </p:spTree>
    <p:extLst>
      <p:ext uri="{BB962C8B-B14F-4D97-AF65-F5344CB8AC3E}">
        <p14:creationId xmlns:p14="http://schemas.microsoft.com/office/powerpoint/2010/main" val="14665852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C55476-F401-23D9-BFF0-E7A822928C09}"/>
              </a:ext>
            </a:extLst>
          </p:cNvPr>
          <p:cNvSpPr>
            <a:spLocks noGrp="1"/>
          </p:cNvSpPr>
          <p:nvPr>
            <p:ph type="title"/>
          </p:nvPr>
        </p:nvSpPr>
        <p:spPr>
          <a:xfrm>
            <a:off x="534430" y="142704"/>
            <a:ext cx="11123140" cy="1325563"/>
          </a:xfrm>
        </p:spPr>
        <p:txBody>
          <a:bodyPr/>
          <a:lstStyle/>
          <a:p>
            <a:r>
              <a:rPr lang="en-US" dirty="0">
                <a:latin typeface="Helvetica" pitchFamily="2" charset="0"/>
              </a:rPr>
              <a:t>Mechanical Readout of QUEST-DMC using Superconducting Nanowires</a:t>
            </a:r>
          </a:p>
        </p:txBody>
      </p:sp>
      <p:pic>
        <p:nvPicPr>
          <p:cNvPr id="4" name="Picture 3">
            <a:extLst>
              <a:ext uri="{FF2B5EF4-FFF2-40B4-BE49-F238E27FC236}">
                <a16:creationId xmlns:a16="http://schemas.microsoft.com/office/drawing/2014/main" id="{0580F4C3-43C7-50C5-9E8A-E745C27522CF}"/>
              </a:ext>
            </a:extLst>
          </p:cNvPr>
          <p:cNvPicPr>
            <a:picLocks noChangeAspect="1"/>
          </p:cNvPicPr>
          <p:nvPr/>
        </p:nvPicPr>
        <p:blipFill>
          <a:blip r:embed="rId2"/>
          <a:stretch>
            <a:fillRect/>
          </a:stretch>
        </p:blipFill>
        <p:spPr>
          <a:xfrm>
            <a:off x="199785" y="1270559"/>
            <a:ext cx="3699331" cy="4685980"/>
          </a:xfrm>
          <a:prstGeom prst="rect">
            <a:avLst/>
          </a:prstGeom>
        </p:spPr>
      </p:pic>
      <p:pic>
        <p:nvPicPr>
          <p:cNvPr id="7" name="Picture 6">
            <a:extLst>
              <a:ext uri="{FF2B5EF4-FFF2-40B4-BE49-F238E27FC236}">
                <a16:creationId xmlns:a16="http://schemas.microsoft.com/office/drawing/2014/main" id="{23F29D30-B0DE-42C8-6692-FBFB76C19DB8}"/>
              </a:ext>
            </a:extLst>
          </p:cNvPr>
          <p:cNvPicPr>
            <a:picLocks noChangeAspect="1"/>
          </p:cNvPicPr>
          <p:nvPr/>
        </p:nvPicPr>
        <p:blipFill>
          <a:blip r:embed="rId3"/>
          <a:stretch>
            <a:fillRect/>
          </a:stretch>
        </p:blipFill>
        <p:spPr>
          <a:xfrm>
            <a:off x="8729563" y="3880803"/>
            <a:ext cx="3364684" cy="2691747"/>
          </a:xfrm>
          <a:prstGeom prst="rect">
            <a:avLst/>
          </a:prstGeom>
        </p:spPr>
      </p:pic>
      <p:pic>
        <p:nvPicPr>
          <p:cNvPr id="11" name="Picture 10">
            <a:extLst>
              <a:ext uri="{FF2B5EF4-FFF2-40B4-BE49-F238E27FC236}">
                <a16:creationId xmlns:a16="http://schemas.microsoft.com/office/drawing/2014/main" id="{5242EB3B-B33B-D0D9-4EA4-E73D22C28406}"/>
              </a:ext>
            </a:extLst>
          </p:cNvPr>
          <p:cNvPicPr>
            <a:picLocks noChangeAspect="1"/>
          </p:cNvPicPr>
          <p:nvPr/>
        </p:nvPicPr>
        <p:blipFill>
          <a:blip r:embed="rId4"/>
          <a:stretch>
            <a:fillRect/>
          </a:stretch>
        </p:blipFill>
        <p:spPr>
          <a:xfrm>
            <a:off x="3899117" y="1468268"/>
            <a:ext cx="4872794" cy="2930738"/>
          </a:xfrm>
          <a:prstGeom prst="rect">
            <a:avLst/>
          </a:prstGeom>
        </p:spPr>
      </p:pic>
      <p:sp>
        <p:nvSpPr>
          <p:cNvPr id="13" name="TextBox 12">
            <a:extLst>
              <a:ext uri="{FF2B5EF4-FFF2-40B4-BE49-F238E27FC236}">
                <a16:creationId xmlns:a16="http://schemas.microsoft.com/office/drawing/2014/main" id="{D738E3AD-1D29-E848-6794-D01888D7BC5B}"/>
              </a:ext>
            </a:extLst>
          </p:cNvPr>
          <p:cNvSpPr txBox="1"/>
          <p:nvPr/>
        </p:nvSpPr>
        <p:spPr>
          <a:xfrm>
            <a:off x="199785" y="6118974"/>
            <a:ext cx="8412875" cy="646331"/>
          </a:xfrm>
          <a:prstGeom prst="rect">
            <a:avLst/>
          </a:prstGeom>
          <a:noFill/>
        </p:spPr>
        <p:txBody>
          <a:bodyPr wrap="square">
            <a:spAutoFit/>
          </a:bodyPr>
          <a:lstStyle/>
          <a:p>
            <a:r>
              <a:rPr lang="en-US" dirty="0" err="1"/>
              <a:t>Autti</a:t>
            </a:r>
            <a:r>
              <a:rPr lang="en-US" dirty="0"/>
              <a:t>, S., Casey, A., </a:t>
            </a:r>
            <a:r>
              <a:rPr lang="en-US" dirty="0" err="1"/>
              <a:t>Eng</a:t>
            </a:r>
            <a:r>
              <a:rPr lang="en-US" dirty="0"/>
              <a:t>, N. et al. QUEST-DMC: Background Modelling and Resulting Heat Deposit for a Superfluid Helium-3 Bolometer. J Low Temp Phys (2024).</a:t>
            </a:r>
          </a:p>
        </p:txBody>
      </p:sp>
    </p:spTree>
    <p:extLst>
      <p:ext uri="{BB962C8B-B14F-4D97-AF65-F5344CB8AC3E}">
        <p14:creationId xmlns:p14="http://schemas.microsoft.com/office/powerpoint/2010/main" val="20297398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8DE484-3D01-96DF-D9B4-F02E2E2A9801}"/>
              </a:ext>
            </a:extLst>
          </p:cNvPr>
          <p:cNvSpPr>
            <a:spLocks noGrp="1"/>
          </p:cNvSpPr>
          <p:nvPr>
            <p:ph type="title"/>
          </p:nvPr>
        </p:nvSpPr>
        <p:spPr>
          <a:xfrm>
            <a:off x="3546088" y="0"/>
            <a:ext cx="4282068" cy="772299"/>
          </a:xfrm>
        </p:spPr>
        <p:txBody>
          <a:bodyPr>
            <a:normAutofit/>
          </a:bodyPr>
          <a:lstStyle/>
          <a:p>
            <a:pPr algn="ctr"/>
            <a:r>
              <a:rPr lang="en-US" sz="4000" dirty="0">
                <a:latin typeface="Arial" panose="020B0604020202020204" pitchFamily="34" charset="0"/>
                <a:cs typeface="Arial" panose="020B0604020202020204" pitchFamily="34" charset="0"/>
              </a:rPr>
              <a:t>Work packages</a:t>
            </a:r>
          </a:p>
        </p:txBody>
      </p:sp>
      <p:sp>
        <p:nvSpPr>
          <p:cNvPr id="3" name="TextBox 2">
            <a:extLst>
              <a:ext uri="{FF2B5EF4-FFF2-40B4-BE49-F238E27FC236}">
                <a16:creationId xmlns:a16="http://schemas.microsoft.com/office/drawing/2014/main" id="{C96859FE-1294-335C-497A-8260C127ADB5}"/>
              </a:ext>
            </a:extLst>
          </p:cNvPr>
          <p:cNvSpPr txBox="1"/>
          <p:nvPr/>
        </p:nvSpPr>
        <p:spPr>
          <a:xfrm>
            <a:off x="379141" y="772299"/>
            <a:ext cx="11602279" cy="5693866"/>
          </a:xfrm>
          <a:prstGeom prst="rect">
            <a:avLst/>
          </a:prstGeom>
          <a:noFill/>
        </p:spPr>
        <p:txBody>
          <a:bodyPr wrap="none" rtlCol="0">
            <a:spAutoFit/>
          </a:bodyPr>
          <a:lstStyle/>
          <a:p>
            <a:pPr marL="457200"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DRD5.0 – Coordination</a:t>
            </a:r>
          </a:p>
          <a:p>
            <a:pPr marL="457200"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DRD5.1 – Atom Interferometry – further development of technologies</a:t>
            </a:r>
          </a:p>
          <a:p>
            <a:r>
              <a:rPr lang="en-US" sz="2800" dirty="0">
                <a:latin typeface="Arial" panose="020B0604020202020204" pitchFamily="34" charset="0"/>
                <a:cs typeface="Arial" panose="020B0604020202020204" pitchFamily="34" charset="0"/>
              </a:rPr>
              <a:t>	            including new beam optics, laser atom interaction studies.</a:t>
            </a:r>
          </a:p>
          <a:p>
            <a:pPr marL="457200"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DRD5.2 – Coherent ultra low noise electronics, targeting 1-20GHz. </a:t>
            </a:r>
          </a:p>
          <a:p>
            <a:r>
              <a:rPr lang="en-US" sz="2800" dirty="0">
                <a:latin typeface="Arial" panose="020B0604020202020204" pitchFamily="34" charset="0"/>
                <a:cs typeface="Arial" panose="020B0604020202020204" pitchFamily="34" charset="0"/>
              </a:rPr>
              <a:t> 	             for wave-like dark matter, neutrino mass, quantum</a:t>
            </a:r>
          </a:p>
          <a:p>
            <a:r>
              <a:rPr lang="en-US" sz="2800" dirty="0">
                <a:latin typeface="Arial" panose="020B0604020202020204" pitchFamily="34" charset="0"/>
                <a:cs typeface="Arial" panose="020B0604020202020204" pitchFamily="34" charset="0"/>
              </a:rPr>
              <a:t>                      instrumentation and quantum computing.</a:t>
            </a:r>
          </a:p>
          <a:p>
            <a:pPr marL="457200"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DRD5.3 – Incoherent ultra low noise electronics, targeting 1-20GHz.</a:t>
            </a:r>
          </a:p>
          <a:p>
            <a:r>
              <a:rPr lang="en-US" sz="2800" dirty="0">
                <a:latin typeface="Arial" panose="020B0604020202020204" pitchFamily="34" charset="0"/>
                <a:cs typeface="Arial" panose="020B0604020202020204" pitchFamily="34" charset="0"/>
              </a:rPr>
              <a:t>                      Bolometry, homodyne detectors, relevant to wideband</a:t>
            </a:r>
          </a:p>
          <a:p>
            <a:r>
              <a:rPr lang="en-US" sz="2800" dirty="0">
                <a:latin typeface="Arial" panose="020B0604020202020204" pitchFamily="34" charset="0"/>
                <a:cs typeface="Arial" panose="020B0604020202020204" pitchFamily="34" charset="0"/>
              </a:rPr>
              <a:t>                      wavelike dark matter searches.</a:t>
            </a:r>
          </a:p>
          <a:p>
            <a:pPr marL="457200"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DRD5.4 – Qubit sensors – alternative technology for wave-like dark </a:t>
            </a:r>
          </a:p>
          <a:p>
            <a:r>
              <a:rPr lang="en-US" sz="2800" dirty="0">
                <a:latin typeface="Arial" panose="020B0604020202020204" pitchFamily="34" charset="0"/>
                <a:cs typeface="Arial" panose="020B0604020202020204" pitchFamily="34" charset="0"/>
              </a:rPr>
              <a:t>        matter, also of interest for more general quantum instrumentation.</a:t>
            </a:r>
          </a:p>
          <a:p>
            <a:pPr marL="457200"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DRD5.5 – </a:t>
            </a:r>
            <a:r>
              <a:rPr lang="en-US" sz="2800" dirty="0" err="1">
                <a:latin typeface="Arial" panose="020B0604020202020204" pitchFamily="34" charset="0"/>
                <a:cs typeface="Arial" panose="020B0604020202020204" pitchFamily="34" charset="0"/>
              </a:rPr>
              <a:t>CryoMulti</a:t>
            </a:r>
            <a:r>
              <a:rPr lang="en-US" sz="2800" dirty="0">
                <a:latin typeface="Arial" panose="020B0604020202020204" pitchFamily="34" charset="0"/>
                <a:cs typeface="Arial" panose="020B0604020202020204" pitchFamily="34" charset="0"/>
              </a:rPr>
              <a:t> – multi-channel quantum detectors.</a:t>
            </a:r>
          </a:p>
          <a:p>
            <a:pPr marL="457200"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DRD5.6 – </a:t>
            </a:r>
            <a:r>
              <a:rPr lang="en-US" sz="2800" dirty="0" err="1">
                <a:latin typeface="Arial" panose="020B0604020202020204" pitchFamily="34" charset="0"/>
                <a:cs typeface="Arial" panose="020B0604020202020204" pitchFamily="34" charset="0"/>
              </a:rPr>
              <a:t>CryoFPGA</a:t>
            </a:r>
            <a:r>
              <a:rPr lang="en-US" sz="2800" dirty="0">
                <a:latin typeface="Arial" panose="020B0604020202020204" pitchFamily="34" charset="0"/>
                <a:cs typeface="Arial" panose="020B0604020202020204" pitchFamily="34" charset="0"/>
              </a:rPr>
              <a:t> – cryogenic control for quantum systems.</a:t>
            </a:r>
          </a:p>
        </p:txBody>
      </p:sp>
    </p:spTree>
    <p:extLst>
      <p:ext uri="{BB962C8B-B14F-4D97-AF65-F5344CB8AC3E}">
        <p14:creationId xmlns:p14="http://schemas.microsoft.com/office/powerpoint/2010/main" val="16067690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387</TotalTime>
  <Words>910</Words>
  <Application>Microsoft Macintosh PowerPoint</Application>
  <PresentationFormat>Widescreen</PresentationFormat>
  <Paragraphs>90</Paragraphs>
  <Slides>10</Slides>
  <Notes>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10</vt:i4>
      </vt:variant>
    </vt:vector>
  </HeadingPairs>
  <TitlesOfParts>
    <vt:vector size="21" baseType="lpstr">
      <vt:lpstr>Aptos</vt:lpstr>
      <vt:lpstr>Aptos Display</vt:lpstr>
      <vt:lpstr>Arial</vt:lpstr>
      <vt:lpstr>Bookman Old Style</vt:lpstr>
      <vt:lpstr>Calibri</vt:lpstr>
      <vt:lpstr>Calibri Light</vt:lpstr>
      <vt:lpstr>Cambria Math</vt:lpstr>
      <vt:lpstr>DM Serif Text</vt:lpstr>
      <vt:lpstr>Euclid</vt:lpstr>
      <vt:lpstr>Helvetica</vt:lpstr>
      <vt:lpstr>Office Theme</vt:lpstr>
      <vt:lpstr>Quantum Technology for  High Energy Physics</vt:lpstr>
      <vt:lpstr>What Quantum Technology?</vt:lpstr>
      <vt:lpstr>PowerPoint Presentation</vt:lpstr>
      <vt:lpstr>PowerPoint Presentation</vt:lpstr>
      <vt:lpstr>PowerPoint Presentation</vt:lpstr>
      <vt:lpstr>Optical Experiments and DRD5</vt:lpstr>
      <vt:lpstr>PowerPoint Presentation</vt:lpstr>
      <vt:lpstr>Mechanical Readout of QUEST-DMC using Superconducting Nanowires</vt:lpstr>
      <vt:lpstr>Work packages</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Quantum Technology for  High Energy Physics</dc:title>
  <dc:creator>Edward Daw</dc:creator>
  <cp:lastModifiedBy>Edward Daw</cp:lastModifiedBy>
  <cp:revision>17</cp:revision>
  <dcterms:created xsi:type="dcterms:W3CDTF">2024-09-23T16:06:13Z</dcterms:created>
  <dcterms:modified xsi:type="dcterms:W3CDTF">2024-09-24T13:47:52Z</dcterms:modified>
</cp:coreProperties>
</file>