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81" r:id="rId3"/>
    <p:sldId id="317" r:id="rId4"/>
    <p:sldId id="313" r:id="rId5"/>
    <p:sldId id="259" r:id="rId6"/>
    <p:sldId id="258" r:id="rId7"/>
    <p:sldId id="320" r:id="rId8"/>
    <p:sldId id="319" r:id="rId9"/>
    <p:sldId id="318"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18977-DA7E-C733-AC2D-30A13903241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F08A0E3-1A67-CF3D-022F-0252BF052C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DDF2FDB-DB6C-FD60-3429-B720AD698053}"/>
              </a:ext>
            </a:extLst>
          </p:cNvPr>
          <p:cNvSpPr>
            <a:spLocks noGrp="1"/>
          </p:cNvSpPr>
          <p:nvPr>
            <p:ph type="dt" sz="half" idx="10"/>
          </p:nvPr>
        </p:nvSpPr>
        <p:spPr/>
        <p:txBody>
          <a:bodyPr/>
          <a:lstStyle/>
          <a:p>
            <a:fld id="{6B247A0E-58AA-7046-9899-5B6A863F5729}" type="datetimeFigureOut">
              <a:rPr lang="en-US" smtClean="0"/>
              <a:t>9/24/24</a:t>
            </a:fld>
            <a:endParaRPr lang="en-US"/>
          </a:p>
        </p:txBody>
      </p:sp>
      <p:sp>
        <p:nvSpPr>
          <p:cNvPr id="5" name="Footer Placeholder 4">
            <a:extLst>
              <a:ext uri="{FF2B5EF4-FFF2-40B4-BE49-F238E27FC236}">
                <a16:creationId xmlns:a16="http://schemas.microsoft.com/office/drawing/2014/main" id="{EAC3DDA3-C12F-D4EB-9D24-5CAF029106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A2CAC6-F2B6-50BE-C808-21CE6921209A}"/>
              </a:ext>
            </a:extLst>
          </p:cNvPr>
          <p:cNvSpPr>
            <a:spLocks noGrp="1"/>
          </p:cNvSpPr>
          <p:nvPr>
            <p:ph type="sldNum" sz="quarter" idx="12"/>
          </p:nvPr>
        </p:nvSpPr>
        <p:spPr/>
        <p:txBody>
          <a:bodyPr/>
          <a:lstStyle/>
          <a:p>
            <a:fld id="{41FF1369-B54A-294E-AC04-2B25A51D3647}" type="slidenum">
              <a:rPr lang="en-US" smtClean="0"/>
              <a:t>‹#›</a:t>
            </a:fld>
            <a:endParaRPr lang="en-US"/>
          </a:p>
        </p:txBody>
      </p:sp>
    </p:spTree>
    <p:extLst>
      <p:ext uri="{BB962C8B-B14F-4D97-AF65-F5344CB8AC3E}">
        <p14:creationId xmlns:p14="http://schemas.microsoft.com/office/powerpoint/2010/main" val="4065204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CEC02-5DEB-0893-BBD9-D03637D6CD7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9F15A7E-3A43-4431-829D-5A3086B2251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0CA4CB5-7ABD-C4BD-2611-C2E6F5B42BBB}"/>
              </a:ext>
            </a:extLst>
          </p:cNvPr>
          <p:cNvSpPr>
            <a:spLocks noGrp="1"/>
          </p:cNvSpPr>
          <p:nvPr>
            <p:ph type="dt" sz="half" idx="10"/>
          </p:nvPr>
        </p:nvSpPr>
        <p:spPr/>
        <p:txBody>
          <a:bodyPr/>
          <a:lstStyle/>
          <a:p>
            <a:fld id="{6B247A0E-58AA-7046-9899-5B6A863F5729}" type="datetimeFigureOut">
              <a:rPr lang="en-US" smtClean="0"/>
              <a:t>9/24/24</a:t>
            </a:fld>
            <a:endParaRPr lang="en-US"/>
          </a:p>
        </p:txBody>
      </p:sp>
      <p:sp>
        <p:nvSpPr>
          <p:cNvPr id="5" name="Footer Placeholder 4">
            <a:extLst>
              <a:ext uri="{FF2B5EF4-FFF2-40B4-BE49-F238E27FC236}">
                <a16:creationId xmlns:a16="http://schemas.microsoft.com/office/drawing/2014/main" id="{D8E925F2-9D3F-324F-371F-A0F8027C84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ED8622-9FB5-C9BA-A2D9-B905C67865CB}"/>
              </a:ext>
            </a:extLst>
          </p:cNvPr>
          <p:cNvSpPr>
            <a:spLocks noGrp="1"/>
          </p:cNvSpPr>
          <p:nvPr>
            <p:ph type="sldNum" sz="quarter" idx="12"/>
          </p:nvPr>
        </p:nvSpPr>
        <p:spPr/>
        <p:txBody>
          <a:bodyPr/>
          <a:lstStyle/>
          <a:p>
            <a:fld id="{41FF1369-B54A-294E-AC04-2B25A51D3647}" type="slidenum">
              <a:rPr lang="en-US" smtClean="0"/>
              <a:t>‹#›</a:t>
            </a:fld>
            <a:endParaRPr lang="en-US"/>
          </a:p>
        </p:txBody>
      </p:sp>
    </p:spTree>
    <p:extLst>
      <p:ext uri="{BB962C8B-B14F-4D97-AF65-F5344CB8AC3E}">
        <p14:creationId xmlns:p14="http://schemas.microsoft.com/office/powerpoint/2010/main" val="1960970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E3EE44-6F14-6064-8B1D-CED3406C7B2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37E90FD-95BA-9652-1154-AFEA21B96CE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1ABA7D8-795D-A9AD-E4D3-E0B7BBD334E1}"/>
              </a:ext>
            </a:extLst>
          </p:cNvPr>
          <p:cNvSpPr>
            <a:spLocks noGrp="1"/>
          </p:cNvSpPr>
          <p:nvPr>
            <p:ph type="dt" sz="half" idx="10"/>
          </p:nvPr>
        </p:nvSpPr>
        <p:spPr/>
        <p:txBody>
          <a:bodyPr/>
          <a:lstStyle/>
          <a:p>
            <a:fld id="{6B247A0E-58AA-7046-9899-5B6A863F5729}" type="datetimeFigureOut">
              <a:rPr lang="en-US" smtClean="0"/>
              <a:t>9/24/24</a:t>
            </a:fld>
            <a:endParaRPr lang="en-US"/>
          </a:p>
        </p:txBody>
      </p:sp>
      <p:sp>
        <p:nvSpPr>
          <p:cNvPr id="5" name="Footer Placeholder 4">
            <a:extLst>
              <a:ext uri="{FF2B5EF4-FFF2-40B4-BE49-F238E27FC236}">
                <a16:creationId xmlns:a16="http://schemas.microsoft.com/office/drawing/2014/main" id="{9F88A205-A778-4A65-E10A-9926CDE5EE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FF8033-BD89-F38A-74FD-6F73FE63896A}"/>
              </a:ext>
            </a:extLst>
          </p:cNvPr>
          <p:cNvSpPr>
            <a:spLocks noGrp="1"/>
          </p:cNvSpPr>
          <p:nvPr>
            <p:ph type="sldNum" sz="quarter" idx="12"/>
          </p:nvPr>
        </p:nvSpPr>
        <p:spPr/>
        <p:txBody>
          <a:bodyPr/>
          <a:lstStyle/>
          <a:p>
            <a:fld id="{41FF1369-B54A-294E-AC04-2B25A51D3647}" type="slidenum">
              <a:rPr lang="en-US" smtClean="0"/>
              <a:t>‹#›</a:t>
            </a:fld>
            <a:endParaRPr lang="en-US"/>
          </a:p>
        </p:txBody>
      </p:sp>
    </p:spTree>
    <p:extLst>
      <p:ext uri="{BB962C8B-B14F-4D97-AF65-F5344CB8AC3E}">
        <p14:creationId xmlns:p14="http://schemas.microsoft.com/office/powerpoint/2010/main" val="2580139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53" name="Title Text"/>
          <p:cNvSpPr txBox="1">
            <a:spLocks noGrp="1"/>
          </p:cNvSpPr>
          <p:nvPr>
            <p:ph type="title"/>
          </p:nvPr>
        </p:nvSpPr>
        <p:spPr>
          <a:xfrm>
            <a:off x="844550" y="990600"/>
            <a:ext cx="10502901" cy="857251"/>
          </a:xfrm>
          <a:prstGeom prst="rect">
            <a:avLst/>
          </a:prstGeom>
        </p:spPr>
        <p:txBody>
          <a:bodyPr lIns="27093" tIns="27093" rIns="27093" bIns="27093"/>
          <a:lstStyle>
            <a:lvl1pPr defTabSz="412735">
              <a:defRPr sz="5484">
                <a:latin typeface="+mn-lt"/>
                <a:ea typeface="+mn-ea"/>
                <a:cs typeface="+mn-cs"/>
                <a:sym typeface="Helvetica Neue Medium"/>
              </a:defRPr>
            </a:lvl1pPr>
          </a:lstStyle>
          <a:p>
            <a:r>
              <a:t>Title Text</a:t>
            </a:r>
          </a:p>
        </p:txBody>
      </p:sp>
      <p:pic>
        <p:nvPicPr>
          <p:cNvPr id="54" name="logo.png" descr="logo.png"/>
          <p:cNvPicPr>
            <a:picLocks noChangeAspect="1"/>
          </p:cNvPicPr>
          <p:nvPr/>
        </p:nvPicPr>
        <p:blipFill>
          <a:blip r:embed="rId2"/>
          <a:stretch>
            <a:fillRect/>
          </a:stretch>
        </p:blipFill>
        <p:spPr>
          <a:xfrm>
            <a:off x="133668" y="95893"/>
            <a:ext cx="1720383" cy="662390"/>
          </a:xfrm>
          <a:prstGeom prst="rect">
            <a:avLst/>
          </a:prstGeom>
          <a:ln w="3175">
            <a:miter lim="400000"/>
          </a:ln>
        </p:spPr>
      </p:pic>
      <p:sp>
        <p:nvSpPr>
          <p:cNvPr id="55" name="Slide Number"/>
          <p:cNvSpPr txBox="1">
            <a:spLocks noGrp="1"/>
          </p:cNvSpPr>
          <p:nvPr>
            <p:ph type="sldNum" sz="quarter" idx="2"/>
          </p:nvPr>
        </p:nvSpPr>
        <p:spPr>
          <a:xfrm>
            <a:off x="5955553" y="5762625"/>
            <a:ext cx="274543" cy="194691"/>
          </a:xfrm>
          <a:prstGeom prst="rect">
            <a:avLst/>
          </a:prstGeom>
        </p:spPr>
        <p:txBody>
          <a:bodyPr lIns="27093" tIns="27093" rIns="27093" bIns="27093"/>
          <a:lstStyle>
            <a:lvl1pPr defTabSz="412735">
              <a:defRPr sz="1125">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142339568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BC706-F066-E4D7-F3A1-2214F09A7D0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0FA7B5D-41E3-E1B7-F732-3B2C4FFBCEC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9436542-EA5E-F4B5-DDCB-62DDB721161C}"/>
              </a:ext>
            </a:extLst>
          </p:cNvPr>
          <p:cNvSpPr>
            <a:spLocks noGrp="1"/>
          </p:cNvSpPr>
          <p:nvPr>
            <p:ph type="dt" sz="half" idx="10"/>
          </p:nvPr>
        </p:nvSpPr>
        <p:spPr/>
        <p:txBody>
          <a:bodyPr/>
          <a:lstStyle/>
          <a:p>
            <a:fld id="{6B247A0E-58AA-7046-9899-5B6A863F5729}" type="datetimeFigureOut">
              <a:rPr lang="en-US" smtClean="0"/>
              <a:t>9/24/24</a:t>
            </a:fld>
            <a:endParaRPr lang="en-US"/>
          </a:p>
        </p:txBody>
      </p:sp>
      <p:sp>
        <p:nvSpPr>
          <p:cNvPr id="5" name="Footer Placeholder 4">
            <a:extLst>
              <a:ext uri="{FF2B5EF4-FFF2-40B4-BE49-F238E27FC236}">
                <a16:creationId xmlns:a16="http://schemas.microsoft.com/office/drawing/2014/main" id="{D15137C2-CE1D-4B2C-817D-D8D40439D4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66D590-A416-0C6C-3ADB-EAE2CCD8EA9C}"/>
              </a:ext>
            </a:extLst>
          </p:cNvPr>
          <p:cNvSpPr>
            <a:spLocks noGrp="1"/>
          </p:cNvSpPr>
          <p:nvPr>
            <p:ph type="sldNum" sz="quarter" idx="12"/>
          </p:nvPr>
        </p:nvSpPr>
        <p:spPr/>
        <p:txBody>
          <a:bodyPr/>
          <a:lstStyle/>
          <a:p>
            <a:fld id="{41FF1369-B54A-294E-AC04-2B25A51D3647}" type="slidenum">
              <a:rPr lang="en-US" smtClean="0"/>
              <a:t>‹#›</a:t>
            </a:fld>
            <a:endParaRPr lang="en-US"/>
          </a:p>
        </p:txBody>
      </p:sp>
    </p:spTree>
    <p:extLst>
      <p:ext uri="{BB962C8B-B14F-4D97-AF65-F5344CB8AC3E}">
        <p14:creationId xmlns:p14="http://schemas.microsoft.com/office/powerpoint/2010/main" val="2931737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961D8-D621-1045-760E-3D7D8494861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6627917-EF8C-89FE-5DC3-50029492098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EF1DCF5-04AA-5844-C026-465ED02C0411}"/>
              </a:ext>
            </a:extLst>
          </p:cNvPr>
          <p:cNvSpPr>
            <a:spLocks noGrp="1"/>
          </p:cNvSpPr>
          <p:nvPr>
            <p:ph type="dt" sz="half" idx="10"/>
          </p:nvPr>
        </p:nvSpPr>
        <p:spPr/>
        <p:txBody>
          <a:bodyPr/>
          <a:lstStyle/>
          <a:p>
            <a:fld id="{6B247A0E-58AA-7046-9899-5B6A863F5729}" type="datetimeFigureOut">
              <a:rPr lang="en-US" smtClean="0"/>
              <a:t>9/24/24</a:t>
            </a:fld>
            <a:endParaRPr lang="en-US"/>
          </a:p>
        </p:txBody>
      </p:sp>
      <p:sp>
        <p:nvSpPr>
          <p:cNvPr id="5" name="Footer Placeholder 4">
            <a:extLst>
              <a:ext uri="{FF2B5EF4-FFF2-40B4-BE49-F238E27FC236}">
                <a16:creationId xmlns:a16="http://schemas.microsoft.com/office/drawing/2014/main" id="{F4249E4A-4AE6-50C8-DA3D-6AF3715DB4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2A6A0C-9D79-323A-ED50-431729D19E49}"/>
              </a:ext>
            </a:extLst>
          </p:cNvPr>
          <p:cNvSpPr>
            <a:spLocks noGrp="1"/>
          </p:cNvSpPr>
          <p:nvPr>
            <p:ph type="sldNum" sz="quarter" idx="12"/>
          </p:nvPr>
        </p:nvSpPr>
        <p:spPr/>
        <p:txBody>
          <a:bodyPr/>
          <a:lstStyle/>
          <a:p>
            <a:fld id="{41FF1369-B54A-294E-AC04-2B25A51D3647}" type="slidenum">
              <a:rPr lang="en-US" smtClean="0"/>
              <a:t>‹#›</a:t>
            </a:fld>
            <a:endParaRPr lang="en-US"/>
          </a:p>
        </p:txBody>
      </p:sp>
    </p:spTree>
    <p:extLst>
      <p:ext uri="{BB962C8B-B14F-4D97-AF65-F5344CB8AC3E}">
        <p14:creationId xmlns:p14="http://schemas.microsoft.com/office/powerpoint/2010/main" val="3778221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20EE2-9C7C-A874-FA64-AB26CFC6744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5C6F6CA-5D35-90FD-606D-F25211FB101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0911BA1-5B21-BA15-CAF0-004765CBD59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7D9FE57-620A-CFB7-ADB4-2E6DA109E640}"/>
              </a:ext>
            </a:extLst>
          </p:cNvPr>
          <p:cNvSpPr>
            <a:spLocks noGrp="1"/>
          </p:cNvSpPr>
          <p:nvPr>
            <p:ph type="dt" sz="half" idx="10"/>
          </p:nvPr>
        </p:nvSpPr>
        <p:spPr/>
        <p:txBody>
          <a:bodyPr/>
          <a:lstStyle/>
          <a:p>
            <a:fld id="{6B247A0E-58AA-7046-9899-5B6A863F5729}" type="datetimeFigureOut">
              <a:rPr lang="en-US" smtClean="0"/>
              <a:t>9/24/24</a:t>
            </a:fld>
            <a:endParaRPr lang="en-US"/>
          </a:p>
        </p:txBody>
      </p:sp>
      <p:sp>
        <p:nvSpPr>
          <p:cNvPr id="6" name="Footer Placeholder 5">
            <a:extLst>
              <a:ext uri="{FF2B5EF4-FFF2-40B4-BE49-F238E27FC236}">
                <a16:creationId xmlns:a16="http://schemas.microsoft.com/office/drawing/2014/main" id="{C53D7D8D-6DF9-0D81-8D86-ECD0061B82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DA5E06-83E4-2A5E-8043-58E812BEF03D}"/>
              </a:ext>
            </a:extLst>
          </p:cNvPr>
          <p:cNvSpPr>
            <a:spLocks noGrp="1"/>
          </p:cNvSpPr>
          <p:nvPr>
            <p:ph type="sldNum" sz="quarter" idx="12"/>
          </p:nvPr>
        </p:nvSpPr>
        <p:spPr/>
        <p:txBody>
          <a:bodyPr/>
          <a:lstStyle/>
          <a:p>
            <a:fld id="{41FF1369-B54A-294E-AC04-2B25A51D3647}" type="slidenum">
              <a:rPr lang="en-US" smtClean="0"/>
              <a:t>‹#›</a:t>
            </a:fld>
            <a:endParaRPr lang="en-US"/>
          </a:p>
        </p:txBody>
      </p:sp>
    </p:spTree>
    <p:extLst>
      <p:ext uri="{BB962C8B-B14F-4D97-AF65-F5344CB8AC3E}">
        <p14:creationId xmlns:p14="http://schemas.microsoft.com/office/powerpoint/2010/main" val="2994297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8D425-35B2-A8BB-CFD2-62D07304097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EA9E367-2ABA-43DF-585E-016B625E5E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22C309B-B76F-CB5F-06A5-62BEA125DED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7B17B81-010B-3F23-CB5D-A2CB465374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2F81B1C-F1FC-174F-AD2A-5EFAFAD9DE7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2DCD9C3-2EC3-7763-77BD-8F3F356DADF2}"/>
              </a:ext>
            </a:extLst>
          </p:cNvPr>
          <p:cNvSpPr>
            <a:spLocks noGrp="1"/>
          </p:cNvSpPr>
          <p:nvPr>
            <p:ph type="dt" sz="half" idx="10"/>
          </p:nvPr>
        </p:nvSpPr>
        <p:spPr/>
        <p:txBody>
          <a:bodyPr/>
          <a:lstStyle/>
          <a:p>
            <a:fld id="{6B247A0E-58AA-7046-9899-5B6A863F5729}" type="datetimeFigureOut">
              <a:rPr lang="en-US" smtClean="0"/>
              <a:t>9/24/24</a:t>
            </a:fld>
            <a:endParaRPr lang="en-US"/>
          </a:p>
        </p:txBody>
      </p:sp>
      <p:sp>
        <p:nvSpPr>
          <p:cNvPr id="8" name="Footer Placeholder 7">
            <a:extLst>
              <a:ext uri="{FF2B5EF4-FFF2-40B4-BE49-F238E27FC236}">
                <a16:creationId xmlns:a16="http://schemas.microsoft.com/office/drawing/2014/main" id="{73C375F0-AD15-EBF0-5428-412EFCBDA1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F6253A-31A3-945B-4CA4-6B07B6B210EE}"/>
              </a:ext>
            </a:extLst>
          </p:cNvPr>
          <p:cNvSpPr>
            <a:spLocks noGrp="1"/>
          </p:cNvSpPr>
          <p:nvPr>
            <p:ph type="sldNum" sz="quarter" idx="12"/>
          </p:nvPr>
        </p:nvSpPr>
        <p:spPr/>
        <p:txBody>
          <a:bodyPr/>
          <a:lstStyle/>
          <a:p>
            <a:fld id="{41FF1369-B54A-294E-AC04-2B25A51D3647}" type="slidenum">
              <a:rPr lang="en-US" smtClean="0"/>
              <a:t>‹#›</a:t>
            </a:fld>
            <a:endParaRPr lang="en-US"/>
          </a:p>
        </p:txBody>
      </p:sp>
    </p:spTree>
    <p:extLst>
      <p:ext uri="{BB962C8B-B14F-4D97-AF65-F5344CB8AC3E}">
        <p14:creationId xmlns:p14="http://schemas.microsoft.com/office/powerpoint/2010/main" val="2810903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59EC7-2E13-B7E1-A2A9-D20656B92D5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EBA1D4D-0E3C-C9ED-8C6A-30DEF7CA4776}"/>
              </a:ext>
            </a:extLst>
          </p:cNvPr>
          <p:cNvSpPr>
            <a:spLocks noGrp="1"/>
          </p:cNvSpPr>
          <p:nvPr>
            <p:ph type="dt" sz="half" idx="10"/>
          </p:nvPr>
        </p:nvSpPr>
        <p:spPr/>
        <p:txBody>
          <a:bodyPr/>
          <a:lstStyle/>
          <a:p>
            <a:fld id="{6B247A0E-58AA-7046-9899-5B6A863F5729}" type="datetimeFigureOut">
              <a:rPr lang="en-US" smtClean="0"/>
              <a:t>9/24/24</a:t>
            </a:fld>
            <a:endParaRPr lang="en-US"/>
          </a:p>
        </p:txBody>
      </p:sp>
      <p:sp>
        <p:nvSpPr>
          <p:cNvPr id="4" name="Footer Placeholder 3">
            <a:extLst>
              <a:ext uri="{FF2B5EF4-FFF2-40B4-BE49-F238E27FC236}">
                <a16:creationId xmlns:a16="http://schemas.microsoft.com/office/drawing/2014/main" id="{ED51DF39-7274-2314-6ADD-91FF9D17C3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F47D98-CA5C-3C85-63F4-B171603C16C8}"/>
              </a:ext>
            </a:extLst>
          </p:cNvPr>
          <p:cNvSpPr>
            <a:spLocks noGrp="1"/>
          </p:cNvSpPr>
          <p:nvPr>
            <p:ph type="sldNum" sz="quarter" idx="12"/>
          </p:nvPr>
        </p:nvSpPr>
        <p:spPr/>
        <p:txBody>
          <a:bodyPr/>
          <a:lstStyle/>
          <a:p>
            <a:fld id="{41FF1369-B54A-294E-AC04-2B25A51D3647}" type="slidenum">
              <a:rPr lang="en-US" smtClean="0"/>
              <a:t>‹#›</a:t>
            </a:fld>
            <a:endParaRPr lang="en-US"/>
          </a:p>
        </p:txBody>
      </p:sp>
    </p:spTree>
    <p:extLst>
      <p:ext uri="{BB962C8B-B14F-4D97-AF65-F5344CB8AC3E}">
        <p14:creationId xmlns:p14="http://schemas.microsoft.com/office/powerpoint/2010/main" val="3090105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32770E-3300-F38A-D949-75F8C4C76F40}"/>
              </a:ext>
            </a:extLst>
          </p:cNvPr>
          <p:cNvSpPr>
            <a:spLocks noGrp="1"/>
          </p:cNvSpPr>
          <p:nvPr>
            <p:ph type="dt" sz="half" idx="10"/>
          </p:nvPr>
        </p:nvSpPr>
        <p:spPr/>
        <p:txBody>
          <a:bodyPr/>
          <a:lstStyle/>
          <a:p>
            <a:fld id="{6B247A0E-58AA-7046-9899-5B6A863F5729}" type="datetimeFigureOut">
              <a:rPr lang="en-US" smtClean="0"/>
              <a:t>9/24/24</a:t>
            </a:fld>
            <a:endParaRPr lang="en-US"/>
          </a:p>
        </p:txBody>
      </p:sp>
      <p:sp>
        <p:nvSpPr>
          <p:cNvPr id="3" name="Footer Placeholder 2">
            <a:extLst>
              <a:ext uri="{FF2B5EF4-FFF2-40B4-BE49-F238E27FC236}">
                <a16:creationId xmlns:a16="http://schemas.microsoft.com/office/drawing/2014/main" id="{57C8A29F-9B2E-3E4D-73D7-BBF61AEBEA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1770CC-14DC-B201-6811-B19674EB1E61}"/>
              </a:ext>
            </a:extLst>
          </p:cNvPr>
          <p:cNvSpPr>
            <a:spLocks noGrp="1"/>
          </p:cNvSpPr>
          <p:nvPr>
            <p:ph type="sldNum" sz="quarter" idx="12"/>
          </p:nvPr>
        </p:nvSpPr>
        <p:spPr/>
        <p:txBody>
          <a:bodyPr/>
          <a:lstStyle/>
          <a:p>
            <a:fld id="{41FF1369-B54A-294E-AC04-2B25A51D3647}" type="slidenum">
              <a:rPr lang="en-US" smtClean="0"/>
              <a:t>‹#›</a:t>
            </a:fld>
            <a:endParaRPr lang="en-US"/>
          </a:p>
        </p:txBody>
      </p:sp>
    </p:spTree>
    <p:extLst>
      <p:ext uri="{BB962C8B-B14F-4D97-AF65-F5344CB8AC3E}">
        <p14:creationId xmlns:p14="http://schemas.microsoft.com/office/powerpoint/2010/main" val="736867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9F508-3885-E5FB-1DEA-FD25BB08809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23E6B70-54A5-88AE-9436-FCEAFE1EFF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66248A6-2BDF-3D08-B923-7678A0A6A7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DDB76B5-F2EA-148A-CCE7-E516E840D46F}"/>
              </a:ext>
            </a:extLst>
          </p:cNvPr>
          <p:cNvSpPr>
            <a:spLocks noGrp="1"/>
          </p:cNvSpPr>
          <p:nvPr>
            <p:ph type="dt" sz="half" idx="10"/>
          </p:nvPr>
        </p:nvSpPr>
        <p:spPr/>
        <p:txBody>
          <a:bodyPr/>
          <a:lstStyle/>
          <a:p>
            <a:fld id="{6B247A0E-58AA-7046-9899-5B6A863F5729}" type="datetimeFigureOut">
              <a:rPr lang="en-US" smtClean="0"/>
              <a:t>9/24/24</a:t>
            </a:fld>
            <a:endParaRPr lang="en-US"/>
          </a:p>
        </p:txBody>
      </p:sp>
      <p:sp>
        <p:nvSpPr>
          <p:cNvPr id="6" name="Footer Placeholder 5">
            <a:extLst>
              <a:ext uri="{FF2B5EF4-FFF2-40B4-BE49-F238E27FC236}">
                <a16:creationId xmlns:a16="http://schemas.microsoft.com/office/drawing/2014/main" id="{BEFEA063-E63B-7527-6F0F-4F5D4A6324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BEF91F-CA3A-16D7-C8C8-BF2A56E7D685}"/>
              </a:ext>
            </a:extLst>
          </p:cNvPr>
          <p:cNvSpPr>
            <a:spLocks noGrp="1"/>
          </p:cNvSpPr>
          <p:nvPr>
            <p:ph type="sldNum" sz="quarter" idx="12"/>
          </p:nvPr>
        </p:nvSpPr>
        <p:spPr/>
        <p:txBody>
          <a:bodyPr/>
          <a:lstStyle/>
          <a:p>
            <a:fld id="{41FF1369-B54A-294E-AC04-2B25A51D3647}" type="slidenum">
              <a:rPr lang="en-US" smtClean="0"/>
              <a:t>‹#›</a:t>
            </a:fld>
            <a:endParaRPr lang="en-US"/>
          </a:p>
        </p:txBody>
      </p:sp>
    </p:spTree>
    <p:extLst>
      <p:ext uri="{BB962C8B-B14F-4D97-AF65-F5344CB8AC3E}">
        <p14:creationId xmlns:p14="http://schemas.microsoft.com/office/powerpoint/2010/main" val="2359448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EF307-4A4B-428D-AFF1-FF5C8E35DF1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90C9935-DCA6-515F-C0E6-8C97113C72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0A7C01-A3F6-D197-8D21-BE695B61D9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B124FA7-1043-2D1F-0748-61B23CC68F56}"/>
              </a:ext>
            </a:extLst>
          </p:cNvPr>
          <p:cNvSpPr>
            <a:spLocks noGrp="1"/>
          </p:cNvSpPr>
          <p:nvPr>
            <p:ph type="dt" sz="half" idx="10"/>
          </p:nvPr>
        </p:nvSpPr>
        <p:spPr/>
        <p:txBody>
          <a:bodyPr/>
          <a:lstStyle/>
          <a:p>
            <a:fld id="{6B247A0E-58AA-7046-9899-5B6A863F5729}" type="datetimeFigureOut">
              <a:rPr lang="en-US" smtClean="0"/>
              <a:t>9/24/24</a:t>
            </a:fld>
            <a:endParaRPr lang="en-US"/>
          </a:p>
        </p:txBody>
      </p:sp>
      <p:sp>
        <p:nvSpPr>
          <p:cNvPr id="6" name="Footer Placeholder 5">
            <a:extLst>
              <a:ext uri="{FF2B5EF4-FFF2-40B4-BE49-F238E27FC236}">
                <a16:creationId xmlns:a16="http://schemas.microsoft.com/office/drawing/2014/main" id="{889BF6FC-006D-1B58-89DD-F7D405EE1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123D7B-6DE4-E9D8-26DE-8EBF634588E1}"/>
              </a:ext>
            </a:extLst>
          </p:cNvPr>
          <p:cNvSpPr>
            <a:spLocks noGrp="1"/>
          </p:cNvSpPr>
          <p:nvPr>
            <p:ph type="sldNum" sz="quarter" idx="12"/>
          </p:nvPr>
        </p:nvSpPr>
        <p:spPr/>
        <p:txBody>
          <a:bodyPr/>
          <a:lstStyle/>
          <a:p>
            <a:fld id="{41FF1369-B54A-294E-AC04-2B25A51D3647}" type="slidenum">
              <a:rPr lang="en-US" smtClean="0"/>
              <a:t>‹#›</a:t>
            </a:fld>
            <a:endParaRPr lang="en-US"/>
          </a:p>
        </p:txBody>
      </p:sp>
    </p:spTree>
    <p:extLst>
      <p:ext uri="{BB962C8B-B14F-4D97-AF65-F5344CB8AC3E}">
        <p14:creationId xmlns:p14="http://schemas.microsoft.com/office/powerpoint/2010/main" val="2873541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35D2BA-2277-AA4C-D9A8-AE635E51B8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3910D2D-DD45-6F61-0D36-A2B7D079AA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D054CB6-AE0C-C269-1FA2-A9116B3CC9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B247A0E-58AA-7046-9899-5B6A863F5729}" type="datetimeFigureOut">
              <a:rPr lang="en-US" smtClean="0"/>
              <a:t>9/24/24</a:t>
            </a:fld>
            <a:endParaRPr lang="en-US"/>
          </a:p>
        </p:txBody>
      </p:sp>
      <p:sp>
        <p:nvSpPr>
          <p:cNvPr id="5" name="Footer Placeholder 4">
            <a:extLst>
              <a:ext uri="{FF2B5EF4-FFF2-40B4-BE49-F238E27FC236}">
                <a16:creationId xmlns:a16="http://schemas.microsoft.com/office/drawing/2014/main" id="{BA63AB1F-E2E4-0137-4BD2-DED4802DF4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8FBCD6E-AB87-FB91-3F4D-4AB1FAE81A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1FF1369-B54A-294E-AC04-2B25A51D3647}" type="slidenum">
              <a:rPr lang="en-US" smtClean="0"/>
              <a:t>‹#›</a:t>
            </a:fld>
            <a:endParaRPr lang="en-US"/>
          </a:p>
        </p:txBody>
      </p:sp>
    </p:spTree>
    <p:extLst>
      <p:ext uri="{BB962C8B-B14F-4D97-AF65-F5344CB8AC3E}">
        <p14:creationId xmlns:p14="http://schemas.microsoft.com/office/powerpoint/2010/main" val="1587469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em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18.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Layout" Target="../slideLayouts/slideLayout6.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6.xml"/><Relationship Id="rId4" Type="http://schemas.openxmlformats.org/officeDocument/2006/relationships/image" Target="../media/image22.emf"/></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hyperlink" Target="https://conference.ippp.dur.ac.uk/event/1357/contributions/7732/attachments/6146/8266/darksphere_knights.pdf" TargetMode="External"/><Relationship Id="rId2" Type="http://schemas.openxmlformats.org/officeDocument/2006/relationships/hyperlink" Target="https://conference.ippp.dur.ac.uk/event/1357/contributions/7734/attachments/6139/8256/UltraDark_ECFA_Sept24.pdf"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4847D-A03C-2A27-CBE5-01C090B59DF0}"/>
              </a:ext>
            </a:extLst>
          </p:cNvPr>
          <p:cNvSpPr>
            <a:spLocks noGrp="1"/>
          </p:cNvSpPr>
          <p:nvPr>
            <p:ph type="ctrTitle"/>
          </p:nvPr>
        </p:nvSpPr>
        <p:spPr>
          <a:xfrm>
            <a:off x="1524000" y="46605"/>
            <a:ext cx="9144000" cy="1368929"/>
          </a:xfrm>
        </p:spPr>
        <p:txBody>
          <a:bodyPr>
            <a:normAutofit/>
          </a:bodyPr>
          <a:lstStyle/>
          <a:p>
            <a:r>
              <a:rPr lang="en-US" sz="4400" dirty="0">
                <a:latin typeface="Helvetica" pitchFamily="2" charset="0"/>
              </a:rPr>
              <a:t>Quantum Sensing for Axions, ALPs and sub-GeV dark matter</a:t>
            </a:r>
          </a:p>
        </p:txBody>
      </p:sp>
      <p:sp>
        <p:nvSpPr>
          <p:cNvPr id="3" name="Subtitle 2">
            <a:extLst>
              <a:ext uri="{FF2B5EF4-FFF2-40B4-BE49-F238E27FC236}">
                <a16:creationId xmlns:a16="http://schemas.microsoft.com/office/drawing/2014/main" id="{6A9DB3A9-BDDC-F49E-7EA2-596230A29EAD}"/>
              </a:ext>
            </a:extLst>
          </p:cNvPr>
          <p:cNvSpPr>
            <a:spLocks noGrp="1"/>
          </p:cNvSpPr>
          <p:nvPr>
            <p:ph type="subTitle" idx="1"/>
          </p:nvPr>
        </p:nvSpPr>
        <p:spPr>
          <a:xfrm>
            <a:off x="3633439" y="1308939"/>
            <a:ext cx="4925122" cy="434703"/>
          </a:xfrm>
        </p:spPr>
        <p:txBody>
          <a:bodyPr/>
          <a:lstStyle/>
          <a:p>
            <a:r>
              <a:rPr lang="en-US" dirty="0"/>
              <a:t>Ed </a:t>
            </a:r>
            <a:r>
              <a:rPr lang="en-US" dirty="0" err="1"/>
              <a:t>Daw</a:t>
            </a:r>
            <a:r>
              <a:rPr lang="en-US" dirty="0"/>
              <a:t>, The University of Sheffield</a:t>
            </a:r>
          </a:p>
        </p:txBody>
      </p:sp>
      <p:pic>
        <p:nvPicPr>
          <p:cNvPr id="6" name="Picture 5">
            <a:extLst>
              <a:ext uri="{FF2B5EF4-FFF2-40B4-BE49-F238E27FC236}">
                <a16:creationId xmlns:a16="http://schemas.microsoft.com/office/drawing/2014/main" id="{96BAA5AF-B645-019F-BFB1-A154B4A098DF}"/>
              </a:ext>
            </a:extLst>
          </p:cNvPr>
          <p:cNvPicPr>
            <a:picLocks noChangeAspect="1"/>
          </p:cNvPicPr>
          <p:nvPr/>
        </p:nvPicPr>
        <p:blipFill>
          <a:blip r:embed="rId2"/>
          <a:stretch>
            <a:fillRect/>
          </a:stretch>
        </p:blipFill>
        <p:spPr>
          <a:xfrm>
            <a:off x="2335427" y="2071752"/>
            <a:ext cx="6991864" cy="4786248"/>
          </a:xfrm>
          <a:prstGeom prst="rect">
            <a:avLst/>
          </a:prstGeom>
        </p:spPr>
      </p:pic>
      <p:sp>
        <p:nvSpPr>
          <p:cNvPr id="7" name="TextBox 6">
            <a:extLst>
              <a:ext uri="{FF2B5EF4-FFF2-40B4-BE49-F238E27FC236}">
                <a16:creationId xmlns:a16="http://schemas.microsoft.com/office/drawing/2014/main" id="{E8934222-DEF4-A404-3108-709355CF1CCB}"/>
              </a:ext>
            </a:extLst>
          </p:cNvPr>
          <p:cNvSpPr txBox="1"/>
          <p:nvPr/>
        </p:nvSpPr>
        <p:spPr>
          <a:xfrm>
            <a:off x="123567" y="6442063"/>
            <a:ext cx="4012637" cy="369332"/>
          </a:xfrm>
          <a:prstGeom prst="rect">
            <a:avLst/>
          </a:prstGeom>
          <a:noFill/>
        </p:spPr>
        <p:txBody>
          <a:bodyPr wrap="none" rtlCol="0">
            <a:spAutoFit/>
          </a:bodyPr>
          <a:lstStyle/>
          <a:p>
            <a:r>
              <a:rPr lang="en-US" dirty="0"/>
              <a:t>https://</a:t>
            </a:r>
            <a:r>
              <a:rPr lang="en-US" dirty="0" err="1"/>
              <a:t>cajohare.github.io</a:t>
            </a:r>
            <a:r>
              <a:rPr lang="en-US" dirty="0"/>
              <a:t>/</a:t>
            </a:r>
            <a:r>
              <a:rPr lang="en-US" dirty="0" err="1"/>
              <a:t>AxionLimits</a:t>
            </a:r>
            <a:r>
              <a:rPr lang="en-US" dirty="0"/>
              <a:t>/</a:t>
            </a:r>
          </a:p>
        </p:txBody>
      </p:sp>
    </p:spTree>
    <p:extLst>
      <p:ext uri="{BB962C8B-B14F-4D97-AF65-F5344CB8AC3E}">
        <p14:creationId xmlns:p14="http://schemas.microsoft.com/office/powerpoint/2010/main" val="2866498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7091FAC-F499-0564-28EF-80A3C2EA3EEE}"/>
              </a:ext>
            </a:extLst>
          </p:cNvPr>
          <p:cNvGrpSpPr/>
          <p:nvPr/>
        </p:nvGrpSpPr>
        <p:grpSpPr>
          <a:xfrm>
            <a:off x="1047417" y="880970"/>
            <a:ext cx="5424507" cy="1659413"/>
            <a:chOff x="4557693" y="895278"/>
            <a:chExt cx="5424507" cy="1659413"/>
          </a:xfrm>
        </p:grpSpPr>
        <p:pic>
          <p:nvPicPr>
            <p:cNvPr id="17" name="Google Shape;64;p1" descr="Image">
              <a:extLst>
                <a:ext uri="{FF2B5EF4-FFF2-40B4-BE49-F238E27FC236}">
                  <a16:creationId xmlns:a16="http://schemas.microsoft.com/office/drawing/2014/main" id="{496B450C-9E60-6B89-51E7-27248A5FE288}"/>
                </a:ext>
              </a:extLst>
            </p:cNvPr>
            <p:cNvPicPr preferRelativeResize="0"/>
            <p:nvPr/>
          </p:nvPicPr>
          <p:blipFill rotWithShape="1">
            <a:blip r:embed="rId2">
              <a:alphaModFix/>
            </a:blip>
            <a:srcRect/>
            <a:stretch/>
          </p:blipFill>
          <p:spPr>
            <a:xfrm>
              <a:off x="8357842" y="982983"/>
              <a:ext cx="1405490" cy="521203"/>
            </a:xfrm>
            <a:prstGeom prst="rect">
              <a:avLst/>
            </a:prstGeom>
            <a:noFill/>
            <a:ln>
              <a:noFill/>
            </a:ln>
          </p:spPr>
        </p:pic>
        <p:pic>
          <p:nvPicPr>
            <p:cNvPr id="19" name="Google Shape;66;p1" descr="Image">
              <a:extLst>
                <a:ext uri="{FF2B5EF4-FFF2-40B4-BE49-F238E27FC236}">
                  <a16:creationId xmlns:a16="http://schemas.microsoft.com/office/drawing/2014/main" id="{D9876F7C-C350-51DD-2234-3C510FE8E984}"/>
                </a:ext>
              </a:extLst>
            </p:cNvPr>
            <p:cNvPicPr preferRelativeResize="0"/>
            <p:nvPr/>
          </p:nvPicPr>
          <p:blipFill rotWithShape="1">
            <a:blip r:embed="rId3">
              <a:alphaModFix/>
            </a:blip>
            <a:srcRect/>
            <a:stretch/>
          </p:blipFill>
          <p:spPr>
            <a:xfrm>
              <a:off x="4557693" y="931587"/>
              <a:ext cx="1571403" cy="701520"/>
            </a:xfrm>
            <a:prstGeom prst="rect">
              <a:avLst/>
            </a:prstGeom>
            <a:noFill/>
            <a:ln>
              <a:noFill/>
            </a:ln>
          </p:spPr>
        </p:pic>
        <p:pic>
          <p:nvPicPr>
            <p:cNvPr id="20" name="Google Shape;70;p1" descr="universityofsheffieldlogo.png">
              <a:extLst>
                <a:ext uri="{FF2B5EF4-FFF2-40B4-BE49-F238E27FC236}">
                  <a16:creationId xmlns:a16="http://schemas.microsoft.com/office/drawing/2014/main" id="{0F5D0FD0-1ABE-9C6F-BEC7-978D5B53DF2E}"/>
                </a:ext>
              </a:extLst>
            </p:cNvPr>
            <p:cNvPicPr preferRelativeResize="0"/>
            <p:nvPr/>
          </p:nvPicPr>
          <p:blipFill rotWithShape="1">
            <a:blip r:embed="rId4">
              <a:alphaModFix/>
            </a:blip>
            <a:srcRect/>
            <a:stretch/>
          </p:blipFill>
          <p:spPr>
            <a:xfrm>
              <a:off x="6513516" y="895278"/>
              <a:ext cx="1459906" cy="641537"/>
            </a:xfrm>
            <a:prstGeom prst="rect">
              <a:avLst/>
            </a:prstGeom>
            <a:noFill/>
            <a:ln>
              <a:noFill/>
            </a:ln>
          </p:spPr>
        </p:pic>
        <p:pic>
          <p:nvPicPr>
            <p:cNvPr id="13" name="Google Shape;67;p1" descr="Image">
              <a:extLst>
                <a:ext uri="{FF2B5EF4-FFF2-40B4-BE49-F238E27FC236}">
                  <a16:creationId xmlns:a16="http://schemas.microsoft.com/office/drawing/2014/main" id="{C8B7C398-1383-1BF9-7378-6CB276A049F0}"/>
                </a:ext>
              </a:extLst>
            </p:cNvPr>
            <p:cNvPicPr preferRelativeResize="0"/>
            <p:nvPr/>
          </p:nvPicPr>
          <p:blipFill rotWithShape="1">
            <a:blip r:embed="rId5">
              <a:alphaModFix/>
            </a:blip>
            <a:srcRect/>
            <a:stretch/>
          </p:blipFill>
          <p:spPr>
            <a:xfrm>
              <a:off x="4617413" y="1671387"/>
              <a:ext cx="1605427" cy="489791"/>
            </a:xfrm>
            <a:prstGeom prst="rect">
              <a:avLst/>
            </a:prstGeom>
            <a:noFill/>
            <a:ln>
              <a:noFill/>
            </a:ln>
          </p:spPr>
        </p:pic>
        <p:pic>
          <p:nvPicPr>
            <p:cNvPr id="15" name="Google Shape;69;p1" descr="Image">
              <a:extLst>
                <a:ext uri="{FF2B5EF4-FFF2-40B4-BE49-F238E27FC236}">
                  <a16:creationId xmlns:a16="http://schemas.microsoft.com/office/drawing/2014/main" id="{895506C6-19FC-2123-8627-3BDC23C10846}"/>
                </a:ext>
              </a:extLst>
            </p:cNvPr>
            <p:cNvPicPr preferRelativeResize="0"/>
            <p:nvPr/>
          </p:nvPicPr>
          <p:blipFill rotWithShape="1">
            <a:blip r:embed="rId6">
              <a:alphaModFix/>
            </a:blip>
            <a:srcRect/>
            <a:stretch/>
          </p:blipFill>
          <p:spPr>
            <a:xfrm>
              <a:off x="6606759" y="1617115"/>
              <a:ext cx="1133840" cy="578682"/>
            </a:xfrm>
            <a:prstGeom prst="rect">
              <a:avLst/>
            </a:prstGeom>
            <a:noFill/>
            <a:ln>
              <a:noFill/>
            </a:ln>
          </p:spPr>
        </p:pic>
        <p:pic>
          <p:nvPicPr>
            <p:cNvPr id="16" name="Google Shape;71;p1" descr="Image">
              <a:extLst>
                <a:ext uri="{FF2B5EF4-FFF2-40B4-BE49-F238E27FC236}">
                  <a16:creationId xmlns:a16="http://schemas.microsoft.com/office/drawing/2014/main" id="{6C1CC545-0052-18D7-1B75-8EFBA26F3094}"/>
                </a:ext>
              </a:extLst>
            </p:cNvPr>
            <p:cNvPicPr preferRelativeResize="0"/>
            <p:nvPr/>
          </p:nvPicPr>
          <p:blipFill rotWithShape="1">
            <a:blip r:embed="rId7">
              <a:alphaModFix/>
            </a:blip>
            <a:srcRect/>
            <a:stretch/>
          </p:blipFill>
          <p:spPr>
            <a:xfrm>
              <a:off x="8221213" y="1633107"/>
              <a:ext cx="1760987" cy="921584"/>
            </a:xfrm>
            <a:prstGeom prst="rect">
              <a:avLst/>
            </a:prstGeom>
            <a:noFill/>
            <a:ln>
              <a:noFill/>
            </a:ln>
          </p:spPr>
        </p:pic>
      </p:grpSp>
      <p:grpSp>
        <p:nvGrpSpPr>
          <p:cNvPr id="10" name="Group 9">
            <a:extLst>
              <a:ext uri="{FF2B5EF4-FFF2-40B4-BE49-F238E27FC236}">
                <a16:creationId xmlns:a16="http://schemas.microsoft.com/office/drawing/2014/main" id="{27902E36-CDF6-61B0-9510-75729D9BD701}"/>
              </a:ext>
            </a:extLst>
          </p:cNvPr>
          <p:cNvGrpSpPr/>
          <p:nvPr/>
        </p:nvGrpSpPr>
        <p:grpSpPr>
          <a:xfrm>
            <a:off x="7583367" y="1243218"/>
            <a:ext cx="3770433" cy="655627"/>
            <a:chOff x="4611057" y="7539242"/>
            <a:chExt cx="3770433" cy="655627"/>
          </a:xfrm>
        </p:grpSpPr>
        <p:pic>
          <p:nvPicPr>
            <p:cNvPr id="11" name="Picture 3" descr="ADMX logo">
              <a:extLst>
                <a:ext uri="{FF2B5EF4-FFF2-40B4-BE49-F238E27FC236}">
                  <a16:creationId xmlns:a16="http://schemas.microsoft.com/office/drawing/2014/main" id="{B0DCE823-767F-DB92-E908-D1DAD8AB49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11057" y="7542692"/>
              <a:ext cx="1028300" cy="6487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Science and Technologies Facilites Council Logo">
              <a:extLst>
                <a:ext uri="{FF2B5EF4-FFF2-40B4-BE49-F238E27FC236}">
                  <a16:creationId xmlns:a16="http://schemas.microsoft.com/office/drawing/2014/main" id="{6CE81442-F525-6E5A-DAAF-3D38E63F74E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41796" y="7539242"/>
              <a:ext cx="2539694" cy="655627"/>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Slide Number Placeholder 21">
            <a:extLst>
              <a:ext uri="{FF2B5EF4-FFF2-40B4-BE49-F238E27FC236}">
                <a16:creationId xmlns:a16="http://schemas.microsoft.com/office/drawing/2014/main" id="{40AD0C15-CA23-092A-8EA6-B1CBEDE770DC}"/>
              </a:ext>
            </a:extLst>
          </p:cNvPr>
          <p:cNvSpPr>
            <a:spLocks noGrp="1"/>
          </p:cNvSpPr>
          <p:nvPr>
            <p:ph type="sldNum" sz="quarter" idx="12"/>
          </p:nvPr>
        </p:nvSpPr>
        <p:spPr/>
        <p:txBody>
          <a:bodyPr/>
          <a:lstStyle/>
          <a:p>
            <a:fld id="{942DA17D-45EB-438E-B30A-97324C6234A1}" type="slidenum">
              <a:rPr lang="en-GB" smtClean="0"/>
              <a:t>2</a:t>
            </a:fld>
            <a:endParaRPr lang="en-GB"/>
          </a:p>
        </p:txBody>
      </p:sp>
      <p:sp>
        <p:nvSpPr>
          <p:cNvPr id="24" name="Title 1">
            <a:extLst>
              <a:ext uri="{FF2B5EF4-FFF2-40B4-BE49-F238E27FC236}">
                <a16:creationId xmlns:a16="http://schemas.microsoft.com/office/drawing/2014/main" id="{2BE29305-810D-2751-DDFC-E5F605568849}"/>
              </a:ext>
            </a:extLst>
          </p:cNvPr>
          <p:cNvSpPr txBox="1">
            <a:spLocks/>
          </p:cNvSpPr>
          <p:nvPr/>
        </p:nvSpPr>
        <p:spPr>
          <a:xfrm>
            <a:off x="838200" y="136525"/>
            <a:ext cx="10515600" cy="8943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QSHS Collaboration</a:t>
            </a:r>
          </a:p>
        </p:txBody>
      </p:sp>
      <p:pic>
        <p:nvPicPr>
          <p:cNvPr id="3" name="copper_cavity_PXL_20230919_215704689.jpg" descr="copper_cavity_PXL_20230919_215704689.jpg">
            <a:extLst>
              <a:ext uri="{FF2B5EF4-FFF2-40B4-BE49-F238E27FC236}">
                <a16:creationId xmlns:a16="http://schemas.microsoft.com/office/drawing/2014/main" id="{DA6231C4-4E0D-C995-108F-99854A44F6CD}"/>
              </a:ext>
            </a:extLst>
          </p:cNvPr>
          <p:cNvPicPr>
            <a:picLocks noChangeAspect="1"/>
          </p:cNvPicPr>
          <p:nvPr/>
        </p:nvPicPr>
        <p:blipFill>
          <a:blip r:embed="rId10"/>
          <a:stretch>
            <a:fillRect/>
          </a:stretch>
        </p:blipFill>
        <p:spPr>
          <a:xfrm>
            <a:off x="8260400" y="2146870"/>
            <a:ext cx="2972603" cy="3947987"/>
          </a:xfrm>
          <a:prstGeom prst="rect">
            <a:avLst/>
          </a:prstGeom>
          <a:ln w="3175">
            <a:miter lim="400000"/>
          </a:ln>
        </p:spPr>
      </p:pic>
      <p:pic>
        <p:nvPicPr>
          <p:cNvPr id="6" name="Picture 5">
            <a:extLst>
              <a:ext uri="{FF2B5EF4-FFF2-40B4-BE49-F238E27FC236}">
                <a16:creationId xmlns:a16="http://schemas.microsoft.com/office/drawing/2014/main" id="{77287117-AE30-BE54-4583-D8818F236BB5}"/>
              </a:ext>
            </a:extLst>
          </p:cNvPr>
          <p:cNvPicPr>
            <a:picLocks noChangeAspect="1"/>
          </p:cNvPicPr>
          <p:nvPr/>
        </p:nvPicPr>
        <p:blipFill>
          <a:blip r:embed="rId11"/>
          <a:stretch>
            <a:fillRect/>
          </a:stretch>
        </p:blipFill>
        <p:spPr>
          <a:xfrm>
            <a:off x="337489" y="3167019"/>
            <a:ext cx="7537062" cy="3343326"/>
          </a:xfrm>
          <a:prstGeom prst="rect">
            <a:avLst/>
          </a:prstGeom>
        </p:spPr>
      </p:pic>
      <p:grpSp>
        <p:nvGrpSpPr>
          <p:cNvPr id="7" name="Group 6">
            <a:extLst>
              <a:ext uri="{FF2B5EF4-FFF2-40B4-BE49-F238E27FC236}">
                <a16:creationId xmlns:a16="http://schemas.microsoft.com/office/drawing/2014/main" id="{D38FD00E-AD53-DD34-F60B-2D8252CDACE6}"/>
              </a:ext>
            </a:extLst>
          </p:cNvPr>
          <p:cNvGrpSpPr/>
          <p:nvPr/>
        </p:nvGrpSpPr>
        <p:grpSpPr>
          <a:xfrm>
            <a:off x="2433166" y="4922029"/>
            <a:ext cx="170079" cy="526978"/>
            <a:chOff x="3206181" y="1608880"/>
            <a:chExt cx="729211" cy="1388968"/>
          </a:xfrm>
        </p:grpSpPr>
        <p:grpSp>
          <p:nvGrpSpPr>
            <p:cNvPr id="65" name="Group 64">
              <a:extLst>
                <a:ext uri="{FF2B5EF4-FFF2-40B4-BE49-F238E27FC236}">
                  <a16:creationId xmlns:a16="http://schemas.microsoft.com/office/drawing/2014/main" id="{250EDAAF-CF65-356C-E9B1-1465E5FBB241}"/>
                </a:ext>
              </a:extLst>
            </p:cNvPr>
            <p:cNvGrpSpPr/>
            <p:nvPr/>
          </p:nvGrpSpPr>
          <p:grpSpPr>
            <a:xfrm>
              <a:off x="3206183" y="1608880"/>
              <a:ext cx="729209" cy="694484"/>
              <a:chOff x="3206183" y="1608880"/>
              <a:chExt cx="729209" cy="694484"/>
            </a:xfrm>
          </p:grpSpPr>
          <p:grpSp>
            <p:nvGrpSpPr>
              <p:cNvPr id="77" name="Group 76">
                <a:extLst>
                  <a:ext uri="{FF2B5EF4-FFF2-40B4-BE49-F238E27FC236}">
                    <a16:creationId xmlns:a16="http://schemas.microsoft.com/office/drawing/2014/main" id="{02AC1839-0E09-4B7E-8BE7-A58963D0AB16}"/>
                  </a:ext>
                </a:extLst>
              </p:cNvPr>
              <p:cNvGrpSpPr/>
              <p:nvPr/>
            </p:nvGrpSpPr>
            <p:grpSpPr>
              <a:xfrm>
                <a:off x="3206185" y="1608880"/>
                <a:ext cx="729207" cy="347242"/>
                <a:chOff x="3206185" y="1608880"/>
                <a:chExt cx="1296367" cy="995422"/>
              </a:xfrm>
            </p:grpSpPr>
            <p:sp>
              <p:nvSpPr>
                <p:cNvPr id="83" name="Arc 82">
                  <a:extLst>
                    <a:ext uri="{FF2B5EF4-FFF2-40B4-BE49-F238E27FC236}">
                      <a16:creationId xmlns:a16="http://schemas.microsoft.com/office/drawing/2014/main" id="{505BCAA6-02AC-957D-E0AB-8080A9DCEC69}"/>
                    </a:ext>
                  </a:extLst>
                </p:cNvPr>
                <p:cNvSpPr/>
                <p:nvPr/>
              </p:nvSpPr>
              <p:spPr>
                <a:xfrm>
                  <a:off x="3206187" y="1608881"/>
                  <a:ext cx="1296365" cy="497711"/>
                </a:xfrm>
                <a:prstGeom prst="arc">
                  <a:avLst/>
                </a:prstGeom>
                <a:ln w="317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4" name="Arc 83">
                  <a:extLst>
                    <a:ext uri="{FF2B5EF4-FFF2-40B4-BE49-F238E27FC236}">
                      <a16:creationId xmlns:a16="http://schemas.microsoft.com/office/drawing/2014/main" id="{8C286CF8-8E88-547D-E815-1B032B7FB806}"/>
                    </a:ext>
                  </a:extLst>
                </p:cNvPr>
                <p:cNvSpPr/>
                <p:nvPr/>
              </p:nvSpPr>
              <p:spPr>
                <a:xfrm flipV="1">
                  <a:off x="3206186" y="1608880"/>
                  <a:ext cx="1296365" cy="497711"/>
                </a:xfrm>
                <a:prstGeom prst="arc">
                  <a:avLst/>
                </a:prstGeom>
                <a:ln w="317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5" name="Arc 84">
                  <a:extLst>
                    <a:ext uri="{FF2B5EF4-FFF2-40B4-BE49-F238E27FC236}">
                      <a16:creationId xmlns:a16="http://schemas.microsoft.com/office/drawing/2014/main" id="{4513EA05-72D0-2082-1297-340A51070859}"/>
                    </a:ext>
                  </a:extLst>
                </p:cNvPr>
                <p:cNvSpPr/>
                <p:nvPr/>
              </p:nvSpPr>
              <p:spPr>
                <a:xfrm rot="10800000">
                  <a:off x="3206186" y="2106591"/>
                  <a:ext cx="1296365" cy="497711"/>
                </a:xfrm>
                <a:prstGeom prst="arc">
                  <a:avLst/>
                </a:prstGeom>
                <a:ln w="317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6" name="Arc 85">
                  <a:extLst>
                    <a:ext uri="{FF2B5EF4-FFF2-40B4-BE49-F238E27FC236}">
                      <a16:creationId xmlns:a16="http://schemas.microsoft.com/office/drawing/2014/main" id="{6F9B319E-01CB-699C-9BE5-6B7D43700ECD}"/>
                    </a:ext>
                  </a:extLst>
                </p:cNvPr>
                <p:cNvSpPr/>
                <p:nvPr/>
              </p:nvSpPr>
              <p:spPr>
                <a:xfrm rot="10800000" flipV="1">
                  <a:off x="3206185" y="2106590"/>
                  <a:ext cx="1296365" cy="497711"/>
                </a:xfrm>
                <a:prstGeom prst="arc">
                  <a:avLst/>
                </a:prstGeom>
                <a:ln w="317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78" name="Group 77">
                <a:extLst>
                  <a:ext uri="{FF2B5EF4-FFF2-40B4-BE49-F238E27FC236}">
                    <a16:creationId xmlns:a16="http://schemas.microsoft.com/office/drawing/2014/main" id="{565F08CA-05D0-4C3B-AC2B-6327814DB3D8}"/>
                  </a:ext>
                </a:extLst>
              </p:cNvPr>
              <p:cNvGrpSpPr/>
              <p:nvPr/>
            </p:nvGrpSpPr>
            <p:grpSpPr>
              <a:xfrm>
                <a:off x="3206183" y="1956122"/>
                <a:ext cx="729207" cy="347242"/>
                <a:chOff x="3206185" y="1608880"/>
                <a:chExt cx="1296367" cy="995422"/>
              </a:xfrm>
            </p:grpSpPr>
            <p:sp>
              <p:nvSpPr>
                <p:cNvPr id="79" name="Arc 78">
                  <a:extLst>
                    <a:ext uri="{FF2B5EF4-FFF2-40B4-BE49-F238E27FC236}">
                      <a16:creationId xmlns:a16="http://schemas.microsoft.com/office/drawing/2014/main" id="{1D056425-DB2D-E3CD-B33B-958D30D3D998}"/>
                    </a:ext>
                  </a:extLst>
                </p:cNvPr>
                <p:cNvSpPr/>
                <p:nvPr/>
              </p:nvSpPr>
              <p:spPr>
                <a:xfrm>
                  <a:off x="3206187" y="1608881"/>
                  <a:ext cx="1296365" cy="497711"/>
                </a:xfrm>
                <a:prstGeom prst="arc">
                  <a:avLst/>
                </a:prstGeom>
                <a:ln w="317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0" name="Arc 79">
                  <a:extLst>
                    <a:ext uri="{FF2B5EF4-FFF2-40B4-BE49-F238E27FC236}">
                      <a16:creationId xmlns:a16="http://schemas.microsoft.com/office/drawing/2014/main" id="{88430E67-6327-7769-7C1F-3184FBC51F95}"/>
                    </a:ext>
                  </a:extLst>
                </p:cNvPr>
                <p:cNvSpPr/>
                <p:nvPr/>
              </p:nvSpPr>
              <p:spPr>
                <a:xfrm flipV="1">
                  <a:off x="3206186" y="1608880"/>
                  <a:ext cx="1296365" cy="497711"/>
                </a:xfrm>
                <a:prstGeom prst="arc">
                  <a:avLst/>
                </a:prstGeom>
                <a:ln w="317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1" name="Arc 80">
                  <a:extLst>
                    <a:ext uri="{FF2B5EF4-FFF2-40B4-BE49-F238E27FC236}">
                      <a16:creationId xmlns:a16="http://schemas.microsoft.com/office/drawing/2014/main" id="{CCAB02D1-C274-B860-7921-A7E639E1D4EC}"/>
                    </a:ext>
                  </a:extLst>
                </p:cNvPr>
                <p:cNvSpPr/>
                <p:nvPr/>
              </p:nvSpPr>
              <p:spPr>
                <a:xfrm rot="10800000">
                  <a:off x="3206186" y="2106591"/>
                  <a:ext cx="1296365" cy="497711"/>
                </a:xfrm>
                <a:prstGeom prst="arc">
                  <a:avLst/>
                </a:prstGeom>
                <a:ln w="317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2" name="Arc 81">
                  <a:extLst>
                    <a:ext uri="{FF2B5EF4-FFF2-40B4-BE49-F238E27FC236}">
                      <a16:creationId xmlns:a16="http://schemas.microsoft.com/office/drawing/2014/main" id="{03E38430-BC6B-8D07-0719-21981F6BC109}"/>
                    </a:ext>
                  </a:extLst>
                </p:cNvPr>
                <p:cNvSpPr/>
                <p:nvPr/>
              </p:nvSpPr>
              <p:spPr>
                <a:xfrm rot="10800000" flipV="1">
                  <a:off x="3206185" y="2106590"/>
                  <a:ext cx="1296365" cy="497711"/>
                </a:xfrm>
                <a:prstGeom prst="arc">
                  <a:avLst/>
                </a:prstGeom>
                <a:ln w="317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66" name="Group 65">
              <a:extLst>
                <a:ext uri="{FF2B5EF4-FFF2-40B4-BE49-F238E27FC236}">
                  <a16:creationId xmlns:a16="http://schemas.microsoft.com/office/drawing/2014/main" id="{ED56B149-AAD8-3F23-64C8-7BD3E3D36550}"/>
                </a:ext>
              </a:extLst>
            </p:cNvPr>
            <p:cNvGrpSpPr/>
            <p:nvPr/>
          </p:nvGrpSpPr>
          <p:grpSpPr>
            <a:xfrm>
              <a:off x="3206181" y="2303364"/>
              <a:ext cx="729209" cy="694484"/>
              <a:chOff x="3206183" y="1608880"/>
              <a:chExt cx="729209" cy="694484"/>
            </a:xfrm>
          </p:grpSpPr>
          <p:grpSp>
            <p:nvGrpSpPr>
              <p:cNvPr id="67" name="Group 66">
                <a:extLst>
                  <a:ext uri="{FF2B5EF4-FFF2-40B4-BE49-F238E27FC236}">
                    <a16:creationId xmlns:a16="http://schemas.microsoft.com/office/drawing/2014/main" id="{21A0F75D-43EC-2866-0CB5-A8136285C448}"/>
                  </a:ext>
                </a:extLst>
              </p:cNvPr>
              <p:cNvGrpSpPr/>
              <p:nvPr/>
            </p:nvGrpSpPr>
            <p:grpSpPr>
              <a:xfrm>
                <a:off x="3206185" y="1608880"/>
                <a:ext cx="729207" cy="347242"/>
                <a:chOff x="3206185" y="1608880"/>
                <a:chExt cx="1296367" cy="995422"/>
              </a:xfrm>
            </p:grpSpPr>
            <p:sp>
              <p:nvSpPr>
                <p:cNvPr id="73" name="Arc 72">
                  <a:extLst>
                    <a:ext uri="{FF2B5EF4-FFF2-40B4-BE49-F238E27FC236}">
                      <a16:creationId xmlns:a16="http://schemas.microsoft.com/office/drawing/2014/main" id="{3E6B2CEC-EA23-0086-D81D-795EE587EB5D}"/>
                    </a:ext>
                  </a:extLst>
                </p:cNvPr>
                <p:cNvSpPr/>
                <p:nvPr/>
              </p:nvSpPr>
              <p:spPr>
                <a:xfrm>
                  <a:off x="3206187" y="1608881"/>
                  <a:ext cx="1296365" cy="497711"/>
                </a:xfrm>
                <a:prstGeom prst="arc">
                  <a:avLst/>
                </a:prstGeom>
                <a:ln w="317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4" name="Arc 73">
                  <a:extLst>
                    <a:ext uri="{FF2B5EF4-FFF2-40B4-BE49-F238E27FC236}">
                      <a16:creationId xmlns:a16="http://schemas.microsoft.com/office/drawing/2014/main" id="{AFE2BDD2-DB56-3372-09CD-C4038052111B}"/>
                    </a:ext>
                  </a:extLst>
                </p:cNvPr>
                <p:cNvSpPr/>
                <p:nvPr/>
              </p:nvSpPr>
              <p:spPr>
                <a:xfrm flipV="1">
                  <a:off x="3206186" y="1608880"/>
                  <a:ext cx="1296365" cy="497711"/>
                </a:xfrm>
                <a:prstGeom prst="arc">
                  <a:avLst/>
                </a:prstGeom>
                <a:ln w="317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5" name="Arc 74">
                  <a:extLst>
                    <a:ext uri="{FF2B5EF4-FFF2-40B4-BE49-F238E27FC236}">
                      <a16:creationId xmlns:a16="http://schemas.microsoft.com/office/drawing/2014/main" id="{C62D4CE2-348B-ACCF-EDE9-9916EA8CC78E}"/>
                    </a:ext>
                  </a:extLst>
                </p:cNvPr>
                <p:cNvSpPr/>
                <p:nvPr/>
              </p:nvSpPr>
              <p:spPr>
                <a:xfrm rot="10800000">
                  <a:off x="3206186" y="2106591"/>
                  <a:ext cx="1296365" cy="497711"/>
                </a:xfrm>
                <a:prstGeom prst="arc">
                  <a:avLst/>
                </a:prstGeom>
                <a:ln w="317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6" name="Arc 75">
                  <a:extLst>
                    <a:ext uri="{FF2B5EF4-FFF2-40B4-BE49-F238E27FC236}">
                      <a16:creationId xmlns:a16="http://schemas.microsoft.com/office/drawing/2014/main" id="{4676DB35-79EF-D2DF-5F09-66D19A64D711}"/>
                    </a:ext>
                  </a:extLst>
                </p:cNvPr>
                <p:cNvSpPr/>
                <p:nvPr/>
              </p:nvSpPr>
              <p:spPr>
                <a:xfrm rot="10800000" flipV="1">
                  <a:off x="3206185" y="2106590"/>
                  <a:ext cx="1296365" cy="497711"/>
                </a:xfrm>
                <a:prstGeom prst="arc">
                  <a:avLst/>
                </a:prstGeom>
                <a:ln w="317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68" name="Group 67">
                <a:extLst>
                  <a:ext uri="{FF2B5EF4-FFF2-40B4-BE49-F238E27FC236}">
                    <a16:creationId xmlns:a16="http://schemas.microsoft.com/office/drawing/2014/main" id="{F38D2AC7-5D58-2F05-550A-D80ECA70F847}"/>
                  </a:ext>
                </a:extLst>
              </p:cNvPr>
              <p:cNvGrpSpPr/>
              <p:nvPr/>
            </p:nvGrpSpPr>
            <p:grpSpPr>
              <a:xfrm>
                <a:off x="3206183" y="1956122"/>
                <a:ext cx="729207" cy="347242"/>
                <a:chOff x="3206185" y="1608880"/>
                <a:chExt cx="1296367" cy="995422"/>
              </a:xfrm>
            </p:grpSpPr>
            <p:sp>
              <p:nvSpPr>
                <p:cNvPr id="69" name="Arc 68">
                  <a:extLst>
                    <a:ext uri="{FF2B5EF4-FFF2-40B4-BE49-F238E27FC236}">
                      <a16:creationId xmlns:a16="http://schemas.microsoft.com/office/drawing/2014/main" id="{1A16D49C-A346-5034-F1FD-DA18E3AB438B}"/>
                    </a:ext>
                  </a:extLst>
                </p:cNvPr>
                <p:cNvSpPr/>
                <p:nvPr/>
              </p:nvSpPr>
              <p:spPr>
                <a:xfrm>
                  <a:off x="3206187" y="1608881"/>
                  <a:ext cx="1296365" cy="497711"/>
                </a:xfrm>
                <a:prstGeom prst="arc">
                  <a:avLst/>
                </a:prstGeom>
                <a:ln w="317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0" name="Arc 69">
                  <a:extLst>
                    <a:ext uri="{FF2B5EF4-FFF2-40B4-BE49-F238E27FC236}">
                      <a16:creationId xmlns:a16="http://schemas.microsoft.com/office/drawing/2014/main" id="{0D59DEE7-4DA7-307C-E903-015B435D7B2D}"/>
                    </a:ext>
                  </a:extLst>
                </p:cNvPr>
                <p:cNvSpPr/>
                <p:nvPr/>
              </p:nvSpPr>
              <p:spPr>
                <a:xfrm flipV="1">
                  <a:off x="3206186" y="1608880"/>
                  <a:ext cx="1296365" cy="497711"/>
                </a:xfrm>
                <a:prstGeom prst="arc">
                  <a:avLst/>
                </a:prstGeom>
                <a:ln w="317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1" name="Arc 70">
                  <a:extLst>
                    <a:ext uri="{FF2B5EF4-FFF2-40B4-BE49-F238E27FC236}">
                      <a16:creationId xmlns:a16="http://schemas.microsoft.com/office/drawing/2014/main" id="{BB731CC7-3350-D0A2-BC71-EAF327AAAD13}"/>
                    </a:ext>
                  </a:extLst>
                </p:cNvPr>
                <p:cNvSpPr/>
                <p:nvPr/>
              </p:nvSpPr>
              <p:spPr>
                <a:xfrm rot="10800000">
                  <a:off x="3206186" y="2106591"/>
                  <a:ext cx="1296365" cy="497711"/>
                </a:xfrm>
                <a:prstGeom prst="arc">
                  <a:avLst/>
                </a:prstGeom>
                <a:ln w="317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2" name="Arc 71">
                  <a:extLst>
                    <a:ext uri="{FF2B5EF4-FFF2-40B4-BE49-F238E27FC236}">
                      <a16:creationId xmlns:a16="http://schemas.microsoft.com/office/drawing/2014/main" id="{0DB5E673-4E17-FD16-2D09-3FB190C1059A}"/>
                    </a:ext>
                  </a:extLst>
                </p:cNvPr>
                <p:cNvSpPr/>
                <p:nvPr/>
              </p:nvSpPr>
              <p:spPr>
                <a:xfrm rot="10800000" flipV="1">
                  <a:off x="3206185" y="2106590"/>
                  <a:ext cx="1296365" cy="497711"/>
                </a:xfrm>
                <a:prstGeom prst="arc">
                  <a:avLst/>
                </a:prstGeom>
                <a:ln w="317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sp>
        <p:nvSpPr>
          <p:cNvPr id="8" name="Triangle 7">
            <a:extLst>
              <a:ext uri="{FF2B5EF4-FFF2-40B4-BE49-F238E27FC236}">
                <a16:creationId xmlns:a16="http://schemas.microsoft.com/office/drawing/2014/main" id="{4DC9D5FC-A22E-D2AA-AD26-E2EF871A6616}"/>
              </a:ext>
            </a:extLst>
          </p:cNvPr>
          <p:cNvSpPr/>
          <p:nvPr/>
        </p:nvSpPr>
        <p:spPr>
          <a:xfrm rot="10800000">
            <a:off x="2433165" y="4727593"/>
            <a:ext cx="196401" cy="173538"/>
          </a:xfrm>
          <a:prstGeom prst="triangle">
            <a:avLst/>
          </a:prstGeom>
          <a:noFill/>
          <a:ln w="222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D53C43BE-DE0E-6B27-D515-B3403BB8A43B}"/>
              </a:ext>
            </a:extLst>
          </p:cNvPr>
          <p:cNvGrpSpPr/>
          <p:nvPr/>
        </p:nvGrpSpPr>
        <p:grpSpPr>
          <a:xfrm rot="4484248">
            <a:off x="2767580" y="4478115"/>
            <a:ext cx="138137" cy="395533"/>
            <a:chOff x="3206181" y="1608880"/>
            <a:chExt cx="729211" cy="1388968"/>
          </a:xfrm>
        </p:grpSpPr>
        <p:grpSp>
          <p:nvGrpSpPr>
            <p:cNvPr id="43" name="Group 42">
              <a:extLst>
                <a:ext uri="{FF2B5EF4-FFF2-40B4-BE49-F238E27FC236}">
                  <a16:creationId xmlns:a16="http://schemas.microsoft.com/office/drawing/2014/main" id="{003DF26A-2834-EF53-50FF-DF2FBECF484F}"/>
                </a:ext>
              </a:extLst>
            </p:cNvPr>
            <p:cNvGrpSpPr/>
            <p:nvPr/>
          </p:nvGrpSpPr>
          <p:grpSpPr>
            <a:xfrm>
              <a:off x="3206183" y="1608880"/>
              <a:ext cx="729209" cy="694484"/>
              <a:chOff x="3206183" y="1608880"/>
              <a:chExt cx="729209" cy="694484"/>
            </a:xfrm>
          </p:grpSpPr>
          <p:grpSp>
            <p:nvGrpSpPr>
              <p:cNvPr id="55" name="Group 54">
                <a:extLst>
                  <a:ext uri="{FF2B5EF4-FFF2-40B4-BE49-F238E27FC236}">
                    <a16:creationId xmlns:a16="http://schemas.microsoft.com/office/drawing/2014/main" id="{8F29C8B6-088A-0343-24EC-43CFBD167B79}"/>
                  </a:ext>
                </a:extLst>
              </p:cNvPr>
              <p:cNvGrpSpPr/>
              <p:nvPr/>
            </p:nvGrpSpPr>
            <p:grpSpPr>
              <a:xfrm>
                <a:off x="3206185" y="1608880"/>
                <a:ext cx="729207" cy="347242"/>
                <a:chOff x="3206185" y="1608880"/>
                <a:chExt cx="1296367" cy="995422"/>
              </a:xfrm>
            </p:grpSpPr>
            <p:sp>
              <p:nvSpPr>
                <p:cNvPr id="61" name="Arc 60">
                  <a:extLst>
                    <a:ext uri="{FF2B5EF4-FFF2-40B4-BE49-F238E27FC236}">
                      <a16:creationId xmlns:a16="http://schemas.microsoft.com/office/drawing/2014/main" id="{9A2B42C4-1222-E701-8AF6-7870CBA02199}"/>
                    </a:ext>
                  </a:extLst>
                </p:cNvPr>
                <p:cNvSpPr/>
                <p:nvPr/>
              </p:nvSpPr>
              <p:spPr>
                <a:xfrm>
                  <a:off x="3206187" y="1608881"/>
                  <a:ext cx="1296365" cy="497711"/>
                </a:xfrm>
                <a:prstGeom prst="arc">
                  <a:avLst/>
                </a:prstGeom>
                <a:ln w="317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2" name="Arc 61">
                  <a:extLst>
                    <a:ext uri="{FF2B5EF4-FFF2-40B4-BE49-F238E27FC236}">
                      <a16:creationId xmlns:a16="http://schemas.microsoft.com/office/drawing/2014/main" id="{8335F66A-47C1-5D91-6885-4A0810A68ABD}"/>
                    </a:ext>
                  </a:extLst>
                </p:cNvPr>
                <p:cNvSpPr/>
                <p:nvPr/>
              </p:nvSpPr>
              <p:spPr>
                <a:xfrm flipV="1">
                  <a:off x="3206186" y="1608880"/>
                  <a:ext cx="1296365" cy="497711"/>
                </a:xfrm>
                <a:prstGeom prst="arc">
                  <a:avLst/>
                </a:prstGeom>
                <a:ln w="317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 name="Arc 62">
                  <a:extLst>
                    <a:ext uri="{FF2B5EF4-FFF2-40B4-BE49-F238E27FC236}">
                      <a16:creationId xmlns:a16="http://schemas.microsoft.com/office/drawing/2014/main" id="{A8D04D53-51F5-0199-FA5B-D53C8500D4A7}"/>
                    </a:ext>
                  </a:extLst>
                </p:cNvPr>
                <p:cNvSpPr/>
                <p:nvPr/>
              </p:nvSpPr>
              <p:spPr>
                <a:xfrm rot="10800000">
                  <a:off x="3206186" y="2106591"/>
                  <a:ext cx="1296365" cy="497711"/>
                </a:xfrm>
                <a:prstGeom prst="arc">
                  <a:avLst/>
                </a:prstGeom>
                <a:ln w="317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4" name="Arc 63">
                  <a:extLst>
                    <a:ext uri="{FF2B5EF4-FFF2-40B4-BE49-F238E27FC236}">
                      <a16:creationId xmlns:a16="http://schemas.microsoft.com/office/drawing/2014/main" id="{200EDC95-B2A0-A3A9-D0D2-6C658756E0C7}"/>
                    </a:ext>
                  </a:extLst>
                </p:cNvPr>
                <p:cNvSpPr/>
                <p:nvPr/>
              </p:nvSpPr>
              <p:spPr>
                <a:xfrm rot="10800000" flipV="1">
                  <a:off x="3206185" y="2106590"/>
                  <a:ext cx="1296365" cy="497711"/>
                </a:xfrm>
                <a:prstGeom prst="arc">
                  <a:avLst/>
                </a:prstGeom>
                <a:ln w="317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28BDAA05-30D6-6C06-F9F9-6A65587D8C4F}"/>
                  </a:ext>
                </a:extLst>
              </p:cNvPr>
              <p:cNvGrpSpPr/>
              <p:nvPr/>
            </p:nvGrpSpPr>
            <p:grpSpPr>
              <a:xfrm>
                <a:off x="3206183" y="1956122"/>
                <a:ext cx="729207" cy="347242"/>
                <a:chOff x="3206185" y="1608880"/>
                <a:chExt cx="1296367" cy="995422"/>
              </a:xfrm>
            </p:grpSpPr>
            <p:sp>
              <p:nvSpPr>
                <p:cNvPr id="57" name="Arc 56">
                  <a:extLst>
                    <a:ext uri="{FF2B5EF4-FFF2-40B4-BE49-F238E27FC236}">
                      <a16:creationId xmlns:a16="http://schemas.microsoft.com/office/drawing/2014/main" id="{B2EB506C-E9D6-BF79-962E-10285E19DE78}"/>
                    </a:ext>
                  </a:extLst>
                </p:cNvPr>
                <p:cNvSpPr/>
                <p:nvPr/>
              </p:nvSpPr>
              <p:spPr>
                <a:xfrm>
                  <a:off x="3206187" y="1608881"/>
                  <a:ext cx="1296365" cy="497711"/>
                </a:xfrm>
                <a:prstGeom prst="arc">
                  <a:avLst/>
                </a:prstGeom>
                <a:ln w="317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 name="Arc 57">
                  <a:extLst>
                    <a:ext uri="{FF2B5EF4-FFF2-40B4-BE49-F238E27FC236}">
                      <a16:creationId xmlns:a16="http://schemas.microsoft.com/office/drawing/2014/main" id="{ADC6A7D3-2E53-C704-5277-93A251CB3CD6}"/>
                    </a:ext>
                  </a:extLst>
                </p:cNvPr>
                <p:cNvSpPr/>
                <p:nvPr/>
              </p:nvSpPr>
              <p:spPr>
                <a:xfrm flipV="1">
                  <a:off x="3206186" y="1608880"/>
                  <a:ext cx="1296365" cy="497711"/>
                </a:xfrm>
                <a:prstGeom prst="arc">
                  <a:avLst/>
                </a:prstGeom>
                <a:ln w="317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Arc 58">
                  <a:extLst>
                    <a:ext uri="{FF2B5EF4-FFF2-40B4-BE49-F238E27FC236}">
                      <a16:creationId xmlns:a16="http://schemas.microsoft.com/office/drawing/2014/main" id="{53A7C15B-1DEF-A6E2-23CE-21B75D4A2572}"/>
                    </a:ext>
                  </a:extLst>
                </p:cNvPr>
                <p:cNvSpPr/>
                <p:nvPr/>
              </p:nvSpPr>
              <p:spPr>
                <a:xfrm rot="10800000">
                  <a:off x="3206186" y="2106591"/>
                  <a:ext cx="1296365" cy="497711"/>
                </a:xfrm>
                <a:prstGeom prst="arc">
                  <a:avLst/>
                </a:prstGeom>
                <a:ln w="317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 name="Arc 59">
                  <a:extLst>
                    <a:ext uri="{FF2B5EF4-FFF2-40B4-BE49-F238E27FC236}">
                      <a16:creationId xmlns:a16="http://schemas.microsoft.com/office/drawing/2014/main" id="{106F558F-7844-9A00-0D6F-156D18B34A63}"/>
                    </a:ext>
                  </a:extLst>
                </p:cNvPr>
                <p:cNvSpPr/>
                <p:nvPr/>
              </p:nvSpPr>
              <p:spPr>
                <a:xfrm rot="10800000" flipV="1">
                  <a:off x="3206185" y="2106590"/>
                  <a:ext cx="1296365" cy="497711"/>
                </a:xfrm>
                <a:prstGeom prst="arc">
                  <a:avLst/>
                </a:prstGeom>
                <a:ln w="317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44" name="Group 43">
              <a:extLst>
                <a:ext uri="{FF2B5EF4-FFF2-40B4-BE49-F238E27FC236}">
                  <a16:creationId xmlns:a16="http://schemas.microsoft.com/office/drawing/2014/main" id="{1237105B-08C4-FD3B-140E-432ED3969B9B}"/>
                </a:ext>
              </a:extLst>
            </p:cNvPr>
            <p:cNvGrpSpPr/>
            <p:nvPr/>
          </p:nvGrpSpPr>
          <p:grpSpPr>
            <a:xfrm>
              <a:off x="3206181" y="2303364"/>
              <a:ext cx="729209" cy="694484"/>
              <a:chOff x="3206183" y="1608880"/>
              <a:chExt cx="729209" cy="694484"/>
            </a:xfrm>
          </p:grpSpPr>
          <p:grpSp>
            <p:nvGrpSpPr>
              <p:cNvPr id="45" name="Group 44">
                <a:extLst>
                  <a:ext uri="{FF2B5EF4-FFF2-40B4-BE49-F238E27FC236}">
                    <a16:creationId xmlns:a16="http://schemas.microsoft.com/office/drawing/2014/main" id="{EB16E734-4FC5-F6F2-66C5-9052DF2C877F}"/>
                  </a:ext>
                </a:extLst>
              </p:cNvPr>
              <p:cNvGrpSpPr/>
              <p:nvPr/>
            </p:nvGrpSpPr>
            <p:grpSpPr>
              <a:xfrm>
                <a:off x="3206185" y="1608880"/>
                <a:ext cx="729207" cy="347242"/>
                <a:chOff x="3206185" y="1608880"/>
                <a:chExt cx="1296367" cy="995422"/>
              </a:xfrm>
            </p:grpSpPr>
            <p:sp>
              <p:nvSpPr>
                <p:cNvPr id="51" name="Arc 50">
                  <a:extLst>
                    <a:ext uri="{FF2B5EF4-FFF2-40B4-BE49-F238E27FC236}">
                      <a16:creationId xmlns:a16="http://schemas.microsoft.com/office/drawing/2014/main" id="{916BE7B6-C5F1-9C5F-7664-4D31A6A23581}"/>
                    </a:ext>
                  </a:extLst>
                </p:cNvPr>
                <p:cNvSpPr/>
                <p:nvPr/>
              </p:nvSpPr>
              <p:spPr>
                <a:xfrm>
                  <a:off x="3206187" y="1608881"/>
                  <a:ext cx="1296365" cy="497711"/>
                </a:xfrm>
                <a:prstGeom prst="arc">
                  <a:avLst/>
                </a:prstGeom>
                <a:ln w="317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2" name="Arc 51">
                  <a:extLst>
                    <a:ext uri="{FF2B5EF4-FFF2-40B4-BE49-F238E27FC236}">
                      <a16:creationId xmlns:a16="http://schemas.microsoft.com/office/drawing/2014/main" id="{FC75E13C-8417-CDB0-11AA-35BDB6774FA2}"/>
                    </a:ext>
                  </a:extLst>
                </p:cNvPr>
                <p:cNvSpPr/>
                <p:nvPr/>
              </p:nvSpPr>
              <p:spPr>
                <a:xfrm flipV="1">
                  <a:off x="3206186" y="1608880"/>
                  <a:ext cx="1296365" cy="497711"/>
                </a:xfrm>
                <a:prstGeom prst="arc">
                  <a:avLst/>
                </a:prstGeom>
                <a:ln w="317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3" name="Arc 52">
                  <a:extLst>
                    <a:ext uri="{FF2B5EF4-FFF2-40B4-BE49-F238E27FC236}">
                      <a16:creationId xmlns:a16="http://schemas.microsoft.com/office/drawing/2014/main" id="{2847759E-78D1-E0CB-23BB-38203A20C8AD}"/>
                    </a:ext>
                  </a:extLst>
                </p:cNvPr>
                <p:cNvSpPr/>
                <p:nvPr/>
              </p:nvSpPr>
              <p:spPr>
                <a:xfrm rot="10800000">
                  <a:off x="3206186" y="2106591"/>
                  <a:ext cx="1296365" cy="497711"/>
                </a:xfrm>
                <a:prstGeom prst="arc">
                  <a:avLst/>
                </a:prstGeom>
                <a:ln w="317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4" name="Arc 53">
                  <a:extLst>
                    <a:ext uri="{FF2B5EF4-FFF2-40B4-BE49-F238E27FC236}">
                      <a16:creationId xmlns:a16="http://schemas.microsoft.com/office/drawing/2014/main" id="{61D0045F-0FF8-EE8F-95DA-CCB219581D4F}"/>
                    </a:ext>
                  </a:extLst>
                </p:cNvPr>
                <p:cNvSpPr/>
                <p:nvPr/>
              </p:nvSpPr>
              <p:spPr>
                <a:xfrm rot="10800000" flipV="1">
                  <a:off x="3206185" y="2106590"/>
                  <a:ext cx="1296365" cy="497711"/>
                </a:xfrm>
                <a:prstGeom prst="arc">
                  <a:avLst/>
                </a:prstGeom>
                <a:ln w="317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76425C45-F4D0-D682-BFE2-8D0668796281}"/>
                  </a:ext>
                </a:extLst>
              </p:cNvPr>
              <p:cNvGrpSpPr/>
              <p:nvPr/>
            </p:nvGrpSpPr>
            <p:grpSpPr>
              <a:xfrm>
                <a:off x="3206183" y="1956122"/>
                <a:ext cx="729207" cy="347242"/>
                <a:chOff x="3206185" y="1608880"/>
                <a:chExt cx="1296367" cy="995422"/>
              </a:xfrm>
            </p:grpSpPr>
            <p:sp>
              <p:nvSpPr>
                <p:cNvPr id="47" name="Arc 46">
                  <a:extLst>
                    <a:ext uri="{FF2B5EF4-FFF2-40B4-BE49-F238E27FC236}">
                      <a16:creationId xmlns:a16="http://schemas.microsoft.com/office/drawing/2014/main" id="{C22A65B3-E0DE-278D-5591-91F0E6AFCABC}"/>
                    </a:ext>
                  </a:extLst>
                </p:cNvPr>
                <p:cNvSpPr/>
                <p:nvPr/>
              </p:nvSpPr>
              <p:spPr>
                <a:xfrm>
                  <a:off x="3206187" y="1608881"/>
                  <a:ext cx="1296365" cy="497711"/>
                </a:xfrm>
                <a:prstGeom prst="arc">
                  <a:avLst/>
                </a:prstGeom>
                <a:ln w="317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8" name="Arc 47">
                  <a:extLst>
                    <a:ext uri="{FF2B5EF4-FFF2-40B4-BE49-F238E27FC236}">
                      <a16:creationId xmlns:a16="http://schemas.microsoft.com/office/drawing/2014/main" id="{A3C5CB4A-8991-D903-98B1-A805AEE8B0B4}"/>
                    </a:ext>
                  </a:extLst>
                </p:cNvPr>
                <p:cNvSpPr/>
                <p:nvPr/>
              </p:nvSpPr>
              <p:spPr>
                <a:xfrm flipV="1">
                  <a:off x="3206186" y="1608880"/>
                  <a:ext cx="1296365" cy="497711"/>
                </a:xfrm>
                <a:prstGeom prst="arc">
                  <a:avLst/>
                </a:prstGeom>
                <a:ln w="317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 name="Arc 48">
                  <a:extLst>
                    <a:ext uri="{FF2B5EF4-FFF2-40B4-BE49-F238E27FC236}">
                      <a16:creationId xmlns:a16="http://schemas.microsoft.com/office/drawing/2014/main" id="{B097C7B8-4C96-4E24-647B-1D4717E6803E}"/>
                    </a:ext>
                  </a:extLst>
                </p:cNvPr>
                <p:cNvSpPr/>
                <p:nvPr/>
              </p:nvSpPr>
              <p:spPr>
                <a:xfrm rot="10800000">
                  <a:off x="3206186" y="2106591"/>
                  <a:ext cx="1296365" cy="497711"/>
                </a:xfrm>
                <a:prstGeom prst="arc">
                  <a:avLst/>
                </a:prstGeom>
                <a:ln w="317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Arc 49">
                  <a:extLst>
                    <a:ext uri="{FF2B5EF4-FFF2-40B4-BE49-F238E27FC236}">
                      <a16:creationId xmlns:a16="http://schemas.microsoft.com/office/drawing/2014/main" id="{D1958AC2-02EA-866A-6088-515D921637A4}"/>
                    </a:ext>
                  </a:extLst>
                </p:cNvPr>
                <p:cNvSpPr/>
                <p:nvPr/>
              </p:nvSpPr>
              <p:spPr>
                <a:xfrm rot="10800000" flipV="1">
                  <a:off x="3206185" y="2106590"/>
                  <a:ext cx="1296365" cy="497711"/>
                </a:xfrm>
                <a:prstGeom prst="arc">
                  <a:avLst/>
                </a:prstGeom>
                <a:ln w="317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cxnSp>
        <p:nvCxnSpPr>
          <p:cNvPr id="14" name="Straight Connector 13">
            <a:extLst>
              <a:ext uri="{FF2B5EF4-FFF2-40B4-BE49-F238E27FC236}">
                <a16:creationId xmlns:a16="http://schemas.microsoft.com/office/drawing/2014/main" id="{7A27A4DA-3D6B-9125-4ED5-632C593370C2}"/>
              </a:ext>
            </a:extLst>
          </p:cNvPr>
          <p:cNvCxnSpPr>
            <a:cxnSpLocks/>
            <a:endCxn id="8" idx="4"/>
          </p:cNvCxnSpPr>
          <p:nvPr/>
        </p:nvCxnSpPr>
        <p:spPr>
          <a:xfrm>
            <a:off x="1929002" y="3063595"/>
            <a:ext cx="504163" cy="1663998"/>
          </a:xfrm>
          <a:prstGeom prst="line">
            <a:avLst/>
          </a:prstGeom>
          <a:ln w="28575">
            <a:prstDash val="sysDash"/>
          </a:ln>
        </p:spPr>
        <p:style>
          <a:lnRef idx="2">
            <a:schemeClr val="accent1"/>
          </a:lnRef>
          <a:fillRef idx="0">
            <a:schemeClr val="accent1"/>
          </a:fillRef>
          <a:effectRef idx="1">
            <a:schemeClr val="accent1"/>
          </a:effectRef>
          <a:fontRef idx="minor">
            <a:schemeClr val="tx1"/>
          </a:fontRef>
        </p:style>
      </p:cxnSp>
      <p:grpSp>
        <p:nvGrpSpPr>
          <p:cNvPr id="18" name="Group 17">
            <a:extLst>
              <a:ext uri="{FF2B5EF4-FFF2-40B4-BE49-F238E27FC236}">
                <a16:creationId xmlns:a16="http://schemas.microsoft.com/office/drawing/2014/main" id="{959AEA4C-85C1-AD05-986F-D7FB0EB61A02}"/>
              </a:ext>
            </a:extLst>
          </p:cNvPr>
          <p:cNvGrpSpPr/>
          <p:nvPr/>
        </p:nvGrpSpPr>
        <p:grpSpPr>
          <a:xfrm>
            <a:off x="1499842" y="5908492"/>
            <a:ext cx="1594156" cy="517988"/>
            <a:chOff x="2623595" y="5949387"/>
            <a:chExt cx="2278283" cy="728148"/>
          </a:xfrm>
        </p:grpSpPr>
        <p:cxnSp>
          <p:nvCxnSpPr>
            <p:cNvPr id="33" name="Straight Arrow Connector 32">
              <a:extLst>
                <a:ext uri="{FF2B5EF4-FFF2-40B4-BE49-F238E27FC236}">
                  <a16:creationId xmlns:a16="http://schemas.microsoft.com/office/drawing/2014/main" id="{4422228A-3B89-C5D6-574B-613A33230C05}"/>
                </a:ext>
              </a:extLst>
            </p:cNvPr>
            <p:cNvCxnSpPr>
              <a:cxnSpLocks/>
            </p:cNvCxnSpPr>
            <p:nvPr/>
          </p:nvCxnSpPr>
          <p:spPr>
            <a:xfrm flipV="1">
              <a:off x="3217762" y="5949387"/>
              <a:ext cx="0" cy="358816"/>
            </a:xfrm>
            <a:prstGeom prst="straightConnector1">
              <a:avLst/>
            </a:prstGeom>
            <a:ln w="3492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F138A819-1F32-3DC2-998F-B6343D5BCAEB}"/>
                </a:ext>
              </a:extLst>
            </p:cNvPr>
            <p:cNvCxnSpPr>
              <a:cxnSpLocks/>
            </p:cNvCxnSpPr>
            <p:nvPr/>
          </p:nvCxnSpPr>
          <p:spPr>
            <a:xfrm flipV="1">
              <a:off x="3779134" y="5949387"/>
              <a:ext cx="0" cy="358816"/>
            </a:xfrm>
            <a:prstGeom prst="straightConnector1">
              <a:avLst/>
            </a:prstGeom>
            <a:ln w="3492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B0C6CA58-5B99-0FD6-47DC-CDD8569C1B8A}"/>
                </a:ext>
              </a:extLst>
            </p:cNvPr>
            <p:cNvCxnSpPr>
              <a:cxnSpLocks/>
            </p:cNvCxnSpPr>
            <p:nvPr/>
          </p:nvCxnSpPr>
          <p:spPr>
            <a:xfrm flipV="1">
              <a:off x="4059820" y="5949387"/>
              <a:ext cx="0" cy="358816"/>
            </a:xfrm>
            <a:prstGeom prst="straightConnector1">
              <a:avLst/>
            </a:prstGeom>
            <a:ln w="3492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28AA4650-1A9E-D22F-A063-7279CA67A23F}"/>
                </a:ext>
              </a:extLst>
            </p:cNvPr>
            <p:cNvCxnSpPr>
              <a:cxnSpLocks/>
            </p:cNvCxnSpPr>
            <p:nvPr/>
          </p:nvCxnSpPr>
          <p:spPr>
            <a:xfrm flipV="1">
              <a:off x="4340506" y="5949387"/>
              <a:ext cx="0" cy="358816"/>
            </a:xfrm>
            <a:prstGeom prst="straightConnector1">
              <a:avLst/>
            </a:prstGeom>
            <a:ln w="3492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153C7620-1EA2-FE6B-008B-6C57E7F154B6}"/>
                </a:ext>
              </a:extLst>
            </p:cNvPr>
            <p:cNvCxnSpPr>
              <a:cxnSpLocks/>
            </p:cNvCxnSpPr>
            <p:nvPr/>
          </p:nvCxnSpPr>
          <p:spPr>
            <a:xfrm flipV="1">
              <a:off x="4621192" y="5949387"/>
              <a:ext cx="0" cy="358816"/>
            </a:xfrm>
            <a:prstGeom prst="straightConnector1">
              <a:avLst/>
            </a:prstGeom>
            <a:ln w="3492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BA0F521B-D5B8-921B-BBF6-8B408CB535E1}"/>
                </a:ext>
              </a:extLst>
            </p:cNvPr>
            <p:cNvCxnSpPr>
              <a:cxnSpLocks/>
            </p:cNvCxnSpPr>
            <p:nvPr/>
          </p:nvCxnSpPr>
          <p:spPr>
            <a:xfrm flipV="1">
              <a:off x="3498448" y="5949387"/>
              <a:ext cx="0" cy="358816"/>
            </a:xfrm>
            <a:prstGeom prst="straightConnector1">
              <a:avLst/>
            </a:prstGeom>
            <a:ln w="3492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3B833E72-0E43-159A-AE16-1A040932D5E3}"/>
                </a:ext>
              </a:extLst>
            </p:cNvPr>
            <p:cNvCxnSpPr>
              <a:cxnSpLocks/>
            </p:cNvCxnSpPr>
            <p:nvPr/>
          </p:nvCxnSpPr>
          <p:spPr>
            <a:xfrm flipV="1">
              <a:off x="4901878" y="5949387"/>
              <a:ext cx="0" cy="358816"/>
            </a:xfrm>
            <a:prstGeom prst="straightConnector1">
              <a:avLst/>
            </a:prstGeom>
            <a:ln w="3492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FC405473-4DB5-5FF9-7DB4-12214C9DABDB}"/>
                </a:ext>
              </a:extLst>
            </p:cNvPr>
            <p:cNvSpPr txBox="1"/>
            <p:nvPr/>
          </p:nvSpPr>
          <p:spPr>
            <a:xfrm>
              <a:off x="2882407" y="6308203"/>
              <a:ext cx="1598515" cy="369332"/>
            </a:xfrm>
            <a:prstGeom prst="rect">
              <a:avLst/>
            </a:prstGeom>
            <a:noFill/>
          </p:spPr>
          <p:txBody>
            <a:bodyPr wrap="none" rtlCol="0">
              <a:spAutoFit/>
            </a:bodyPr>
            <a:lstStyle/>
            <a:p>
              <a:r>
                <a:rPr lang="en-US" dirty="0">
                  <a:solidFill>
                    <a:srgbClr val="FF0000"/>
                  </a:solidFill>
                  <a:latin typeface="Helvetica" pitchFamily="2" charset="0"/>
                </a:rPr>
                <a:t>magnetic field</a:t>
              </a:r>
            </a:p>
          </p:txBody>
        </p:sp>
        <p:cxnSp>
          <p:nvCxnSpPr>
            <p:cNvPr id="41" name="Straight Arrow Connector 40">
              <a:extLst>
                <a:ext uri="{FF2B5EF4-FFF2-40B4-BE49-F238E27FC236}">
                  <a16:creationId xmlns:a16="http://schemas.microsoft.com/office/drawing/2014/main" id="{7FD4C287-40A2-A92A-9B35-F8FC08D3304F}"/>
                </a:ext>
              </a:extLst>
            </p:cNvPr>
            <p:cNvCxnSpPr>
              <a:cxnSpLocks/>
            </p:cNvCxnSpPr>
            <p:nvPr/>
          </p:nvCxnSpPr>
          <p:spPr>
            <a:xfrm flipV="1">
              <a:off x="2623595" y="5949387"/>
              <a:ext cx="0" cy="358816"/>
            </a:xfrm>
            <a:prstGeom prst="straightConnector1">
              <a:avLst/>
            </a:prstGeom>
            <a:ln w="3492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06CB5E94-61B7-AAD8-7346-E6A17C3F688B}"/>
                </a:ext>
              </a:extLst>
            </p:cNvPr>
            <p:cNvCxnSpPr>
              <a:cxnSpLocks/>
            </p:cNvCxnSpPr>
            <p:nvPr/>
          </p:nvCxnSpPr>
          <p:spPr>
            <a:xfrm flipV="1">
              <a:off x="2904281" y="5949387"/>
              <a:ext cx="0" cy="358816"/>
            </a:xfrm>
            <a:prstGeom prst="straightConnector1">
              <a:avLst/>
            </a:prstGeom>
            <a:ln w="34925">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21" name="TextBox 20">
            <a:extLst>
              <a:ext uri="{FF2B5EF4-FFF2-40B4-BE49-F238E27FC236}">
                <a16:creationId xmlns:a16="http://schemas.microsoft.com/office/drawing/2014/main" id="{9C76CC92-DC56-26A0-6EA1-58B31CE12F5B}"/>
              </a:ext>
            </a:extLst>
          </p:cNvPr>
          <p:cNvSpPr txBox="1"/>
          <p:nvPr/>
        </p:nvSpPr>
        <p:spPr>
          <a:xfrm>
            <a:off x="1574692" y="2767319"/>
            <a:ext cx="272785" cy="459786"/>
          </a:xfrm>
          <a:prstGeom prst="rect">
            <a:avLst/>
          </a:prstGeom>
          <a:noFill/>
        </p:spPr>
        <p:txBody>
          <a:bodyPr wrap="none" rtlCol="0">
            <a:spAutoFit/>
          </a:bodyPr>
          <a:lstStyle/>
          <a:p>
            <a:r>
              <a:rPr lang="en-US" sz="3600" dirty="0">
                <a:latin typeface="Times New Roman" panose="02020603050405020304" pitchFamily="18" charset="0"/>
                <a:cs typeface="Times New Roman" panose="02020603050405020304" pitchFamily="18" charset="0"/>
              </a:rPr>
              <a:t>a</a:t>
            </a:r>
          </a:p>
        </p:txBody>
      </p:sp>
      <p:pic>
        <p:nvPicPr>
          <p:cNvPr id="23" name="Picture 22">
            <a:extLst>
              <a:ext uri="{FF2B5EF4-FFF2-40B4-BE49-F238E27FC236}">
                <a16:creationId xmlns:a16="http://schemas.microsoft.com/office/drawing/2014/main" id="{49DEE1AB-6732-FAD9-CD53-D0BBCF40939A}"/>
              </a:ext>
            </a:extLst>
          </p:cNvPr>
          <p:cNvPicPr>
            <a:picLocks noChangeAspect="1"/>
          </p:cNvPicPr>
          <p:nvPr/>
        </p:nvPicPr>
        <p:blipFill>
          <a:blip r:embed="rId12"/>
          <a:stretch>
            <a:fillRect/>
          </a:stretch>
        </p:blipFill>
        <p:spPr>
          <a:xfrm>
            <a:off x="2627975" y="5159160"/>
            <a:ext cx="293252" cy="316207"/>
          </a:xfrm>
          <a:prstGeom prst="rect">
            <a:avLst/>
          </a:prstGeom>
        </p:spPr>
      </p:pic>
      <p:pic>
        <p:nvPicPr>
          <p:cNvPr id="25" name="Picture 24">
            <a:extLst>
              <a:ext uri="{FF2B5EF4-FFF2-40B4-BE49-F238E27FC236}">
                <a16:creationId xmlns:a16="http://schemas.microsoft.com/office/drawing/2014/main" id="{A1E0A3DA-E9DA-1370-9BE2-0E6B26FE0158}"/>
              </a:ext>
            </a:extLst>
          </p:cNvPr>
          <p:cNvPicPr>
            <a:picLocks noChangeAspect="1"/>
          </p:cNvPicPr>
          <p:nvPr/>
        </p:nvPicPr>
        <p:blipFill>
          <a:blip r:embed="rId13"/>
          <a:stretch>
            <a:fillRect/>
          </a:stretch>
        </p:blipFill>
        <p:spPr>
          <a:xfrm>
            <a:off x="2869956" y="4758194"/>
            <a:ext cx="160214" cy="195461"/>
          </a:xfrm>
          <a:prstGeom prst="rect">
            <a:avLst/>
          </a:prstGeom>
        </p:spPr>
      </p:pic>
      <p:cxnSp>
        <p:nvCxnSpPr>
          <p:cNvPr id="26" name="Straight Connector 25">
            <a:extLst>
              <a:ext uri="{FF2B5EF4-FFF2-40B4-BE49-F238E27FC236}">
                <a16:creationId xmlns:a16="http://schemas.microsoft.com/office/drawing/2014/main" id="{C0670C2F-1847-575A-2324-621B9843E304}"/>
              </a:ext>
            </a:extLst>
          </p:cNvPr>
          <p:cNvCxnSpPr/>
          <p:nvPr/>
        </p:nvCxnSpPr>
        <p:spPr>
          <a:xfrm>
            <a:off x="3535252" y="2587304"/>
            <a:ext cx="0" cy="4075817"/>
          </a:xfrm>
          <a:prstGeom prst="line">
            <a:avLst/>
          </a:prstGeom>
          <a:ln w="31750">
            <a:prstDash val="dash"/>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29D9D095-87B5-BCB9-331B-21F5CF1A297F}"/>
              </a:ext>
            </a:extLst>
          </p:cNvPr>
          <p:cNvSpPr txBox="1"/>
          <p:nvPr/>
        </p:nvSpPr>
        <p:spPr>
          <a:xfrm>
            <a:off x="2225737" y="3221675"/>
            <a:ext cx="1343719" cy="646331"/>
          </a:xfrm>
          <a:prstGeom prst="rect">
            <a:avLst/>
          </a:prstGeom>
          <a:noFill/>
        </p:spPr>
        <p:txBody>
          <a:bodyPr wrap="square" rtlCol="0">
            <a:spAutoFit/>
          </a:bodyPr>
          <a:lstStyle/>
          <a:p>
            <a:r>
              <a:rPr lang="en-US" dirty="0">
                <a:latin typeface="Helvetica" pitchFamily="2" charset="0"/>
              </a:rPr>
              <a:t>low noise</a:t>
            </a:r>
          </a:p>
          <a:p>
            <a:r>
              <a:rPr lang="en-US" dirty="0">
                <a:latin typeface="Helvetica" pitchFamily="2" charset="0"/>
              </a:rPr>
              <a:t>amplifiers</a:t>
            </a:r>
          </a:p>
        </p:txBody>
      </p:sp>
      <p:cxnSp>
        <p:nvCxnSpPr>
          <p:cNvPr id="29" name="Straight Arrow Connector 28">
            <a:extLst>
              <a:ext uri="{FF2B5EF4-FFF2-40B4-BE49-F238E27FC236}">
                <a16:creationId xmlns:a16="http://schemas.microsoft.com/office/drawing/2014/main" id="{08A91F2C-F875-EFF7-E35D-58C0ECE1BE17}"/>
              </a:ext>
            </a:extLst>
          </p:cNvPr>
          <p:cNvCxnSpPr/>
          <p:nvPr/>
        </p:nvCxnSpPr>
        <p:spPr>
          <a:xfrm>
            <a:off x="3663403" y="2527765"/>
            <a:ext cx="1052872" cy="0"/>
          </a:xfrm>
          <a:prstGeom prst="straightConnector1">
            <a:avLst/>
          </a:prstGeom>
          <a:ln w="4762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CF75E86B-A5BA-7B6F-6383-B40320AE2EA6}"/>
              </a:ext>
            </a:extLst>
          </p:cNvPr>
          <p:cNvCxnSpPr>
            <a:cxnSpLocks/>
          </p:cNvCxnSpPr>
          <p:nvPr/>
        </p:nvCxnSpPr>
        <p:spPr>
          <a:xfrm flipH="1" flipV="1">
            <a:off x="2406147" y="2527765"/>
            <a:ext cx="982900" cy="10365"/>
          </a:xfrm>
          <a:prstGeom prst="straightConnector1">
            <a:avLst/>
          </a:prstGeom>
          <a:ln w="47625">
            <a:solidFill>
              <a:srgbClr val="3837F0"/>
            </a:solidFill>
            <a:tailEnd type="triangle"/>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9A332BE5-2F2D-C256-75C2-C2B1C6C334D1}"/>
              </a:ext>
            </a:extLst>
          </p:cNvPr>
          <p:cNvSpPr txBox="1"/>
          <p:nvPr/>
        </p:nvSpPr>
        <p:spPr>
          <a:xfrm>
            <a:off x="3652148" y="2597275"/>
            <a:ext cx="1882219" cy="262734"/>
          </a:xfrm>
          <a:prstGeom prst="rect">
            <a:avLst/>
          </a:prstGeom>
          <a:noFill/>
        </p:spPr>
        <p:txBody>
          <a:bodyPr wrap="none" rtlCol="0">
            <a:spAutoFit/>
          </a:bodyPr>
          <a:lstStyle/>
          <a:p>
            <a:r>
              <a:rPr lang="en-US" b="1" dirty="0">
                <a:solidFill>
                  <a:srgbClr val="FF0000"/>
                </a:solidFill>
                <a:latin typeface="Helvetica" pitchFamily="2" charset="0"/>
              </a:rPr>
              <a:t>ROOM TEMPERATURE</a:t>
            </a:r>
          </a:p>
        </p:txBody>
      </p:sp>
      <p:sp>
        <p:nvSpPr>
          <p:cNvPr id="32" name="TextBox 31">
            <a:extLst>
              <a:ext uri="{FF2B5EF4-FFF2-40B4-BE49-F238E27FC236}">
                <a16:creationId xmlns:a16="http://schemas.microsoft.com/office/drawing/2014/main" id="{F837FC33-7C68-D3DF-A5CB-94841348059C}"/>
              </a:ext>
            </a:extLst>
          </p:cNvPr>
          <p:cNvSpPr txBox="1"/>
          <p:nvPr/>
        </p:nvSpPr>
        <p:spPr>
          <a:xfrm>
            <a:off x="1857093" y="2618569"/>
            <a:ext cx="1104467" cy="262734"/>
          </a:xfrm>
          <a:prstGeom prst="rect">
            <a:avLst/>
          </a:prstGeom>
          <a:noFill/>
        </p:spPr>
        <p:txBody>
          <a:bodyPr wrap="none" rtlCol="0">
            <a:spAutoFit/>
          </a:bodyPr>
          <a:lstStyle/>
          <a:p>
            <a:r>
              <a:rPr lang="en-US" b="1" dirty="0">
                <a:solidFill>
                  <a:srgbClr val="3837F0"/>
                </a:solidFill>
                <a:latin typeface="Helvetica" pitchFamily="2" charset="0"/>
              </a:rPr>
              <a:t>CRYOGENIC</a:t>
            </a:r>
          </a:p>
        </p:txBody>
      </p:sp>
      <p:pic>
        <p:nvPicPr>
          <p:cNvPr id="87" name="Picture 86">
            <a:extLst>
              <a:ext uri="{FF2B5EF4-FFF2-40B4-BE49-F238E27FC236}">
                <a16:creationId xmlns:a16="http://schemas.microsoft.com/office/drawing/2014/main" id="{12C397E1-3EA8-290B-9D40-2688183D2562}"/>
              </a:ext>
            </a:extLst>
          </p:cNvPr>
          <p:cNvPicPr>
            <a:picLocks noChangeAspect="1"/>
          </p:cNvPicPr>
          <p:nvPr/>
        </p:nvPicPr>
        <p:blipFill>
          <a:blip r:embed="rId14"/>
          <a:stretch>
            <a:fillRect/>
          </a:stretch>
        </p:blipFill>
        <p:spPr>
          <a:xfrm>
            <a:off x="4945319" y="4445719"/>
            <a:ext cx="2759594" cy="2085993"/>
          </a:xfrm>
          <a:prstGeom prst="rect">
            <a:avLst/>
          </a:prstGeom>
        </p:spPr>
      </p:pic>
    </p:spTree>
    <p:extLst>
      <p:ext uri="{BB962C8B-B14F-4D97-AF65-F5344CB8AC3E}">
        <p14:creationId xmlns:p14="http://schemas.microsoft.com/office/powerpoint/2010/main" val="487905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wing of a machine&#10;&#10;Description automatically generated">
            <a:extLst>
              <a:ext uri="{FF2B5EF4-FFF2-40B4-BE49-F238E27FC236}">
                <a16:creationId xmlns:a16="http://schemas.microsoft.com/office/drawing/2014/main" id="{04115C05-CF08-9247-C565-C49D11827F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7685" y="598903"/>
            <a:ext cx="1940983" cy="6128795"/>
          </a:xfrm>
          <a:prstGeom prst="rect">
            <a:avLst/>
          </a:prstGeom>
        </p:spPr>
      </p:pic>
      <p:pic>
        <p:nvPicPr>
          <p:cNvPr id="4" name="Picture 3">
            <a:extLst>
              <a:ext uri="{FF2B5EF4-FFF2-40B4-BE49-F238E27FC236}">
                <a16:creationId xmlns:a16="http://schemas.microsoft.com/office/drawing/2014/main" id="{4247D056-FFCA-97CC-B75E-8C7B5886257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2000" contrast="-17000"/>
                    </a14:imgEffect>
                  </a14:imgLayer>
                </a14:imgProps>
              </a:ext>
            </a:extLst>
          </a:blip>
          <a:stretch>
            <a:fillRect/>
          </a:stretch>
        </p:blipFill>
        <p:spPr>
          <a:xfrm>
            <a:off x="3507175" y="60841"/>
            <a:ext cx="2588825" cy="6418128"/>
          </a:xfrm>
          <a:prstGeom prst="rect">
            <a:avLst/>
          </a:prstGeom>
        </p:spPr>
      </p:pic>
      <p:pic>
        <p:nvPicPr>
          <p:cNvPr id="5" name="Picture 4" descr="A close-up of a machine&#10;&#10;Description automatically generated">
            <a:extLst>
              <a:ext uri="{FF2B5EF4-FFF2-40B4-BE49-F238E27FC236}">
                <a16:creationId xmlns:a16="http://schemas.microsoft.com/office/drawing/2014/main" id="{1F2F1C37-C894-A12B-225E-4803623C3D20}"/>
              </a:ext>
            </a:extLst>
          </p:cNvPr>
          <p:cNvPicPr>
            <a:picLocks noChangeAspect="1"/>
          </p:cNvPicPr>
          <p:nvPr/>
        </p:nvPicPr>
        <p:blipFill>
          <a:blip r:embed="rId5"/>
          <a:stretch>
            <a:fillRect/>
          </a:stretch>
        </p:blipFill>
        <p:spPr>
          <a:xfrm>
            <a:off x="6423158" y="60841"/>
            <a:ext cx="4440503" cy="5920670"/>
          </a:xfrm>
          <a:prstGeom prst="rect">
            <a:avLst/>
          </a:prstGeom>
        </p:spPr>
      </p:pic>
      <p:sp>
        <p:nvSpPr>
          <p:cNvPr id="6" name="TextBox 5">
            <a:extLst>
              <a:ext uri="{FF2B5EF4-FFF2-40B4-BE49-F238E27FC236}">
                <a16:creationId xmlns:a16="http://schemas.microsoft.com/office/drawing/2014/main" id="{6D173B11-A9BD-BC15-A3A0-6C45C441CD19}"/>
              </a:ext>
            </a:extLst>
          </p:cNvPr>
          <p:cNvSpPr txBox="1"/>
          <p:nvPr/>
        </p:nvSpPr>
        <p:spPr>
          <a:xfrm>
            <a:off x="6313049" y="5981511"/>
            <a:ext cx="5437518" cy="1200329"/>
          </a:xfrm>
          <a:prstGeom prst="rect">
            <a:avLst/>
          </a:prstGeom>
          <a:noFill/>
        </p:spPr>
        <p:txBody>
          <a:bodyPr wrap="square" rtlCol="0">
            <a:spAutoFit/>
          </a:bodyPr>
          <a:lstStyle/>
          <a:p>
            <a:r>
              <a:rPr lang="en-US" dirty="0">
                <a:latin typeface="Helvetica" pitchFamily="2" charset="0"/>
              </a:rPr>
              <a:t>Steel frame designed by Trevor Gamble. Frame and cavity built by M&amp;J Engineering, </a:t>
            </a:r>
            <a:r>
              <a:rPr lang="en-US" dirty="0" err="1">
                <a:latin typeface="Helvetica" pitchFamily="2" charset="0"/>
              </a:rPr>
              <a:t>Eroda</a:t>
            </a:r>
            <a:r>
              <a:rPr lang="en-US" dirty="0">
                <a:latin typeface="Helvetica" pitchFamily="2" charset="0"/>
              </a:rPr>
              <a:t> Tools Ltd, and Simon Dixon</a:t>
            </a:r>
          </a:p>
          <a:p>
            <a:r>
              <a:rPr lang="en-US" dirty="0">
                <a:latin typeface="Helvetica" pitchFamily="2" charset="0"/>
              </a:rPr>
              <a:t> </a:t>
            </a:r>
          </a:p>
        </p:txBody>
      </p:sp>
    </p:spTree>
    <p:extLst>
      <p:ext uri="{BB962C8B-B14F-4D97-AF65-F5344CB8AC3E}">
        <p14:creationId xmlns:p14="http://schemas.microsoft.com/office/powerpoint/2010/main" val="43542426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30871-4997-0687-6509-DC430889A984}"/>
              </a:ext>
            </a:extLst>
          </p:cNvPr>
          <p:cNvSpPr>
            <a:spLocks noGrp="1"/>
          </p:cNvSpPr>
          <p:nvPr>
            <p:ph type="title"/>
          </p:nvPr>
        </p:nvSpPr>
        <p:spPr>
          <a:xfrm>
            <a:off x="838200" y="228491"/>
            <a:ext cx="10515600" cy="591316"/>
          </a:xfrm>
        </p:spPr>
        <p:txBody>
          <a:bodyPr>
            <a:normAutofit fontScale="90000"/>
          </a:bodyPr>
          <a:lstStyle/>
          <a:p>
            <a:pPr algn="ctr"/>
            <a:r>
              <a:rPr lang="en-US" dirty="0">
                <a:latin typeface="Helvetica" pitchFamily="2" charset="0"/>
              </a:rPr>
              <a:t>First Cavity Cool-down</a:t>
            </a:r>
          </a:p>
        </p:txBody>
      </p:sp>
      <p:pic>
        <p:nvPicPr>
          <p:cNvPr id="4" name="Picture 3" descr="A graph showing the different colors of the same graph&#10;&#10;Description automatically generated with medium confidence">
            <a:extLst>
              <a:ext uri="{FF2B5EF4-FFF2-40B4-BE49-F238E27FC236}">
                <a16:creationId xmlns:a16="http://schemas.microsoft.com/office/drawing/2014/main" id="{493E542F-07F4-34A2-7C51-47F339DA3E87}"/>
              </a:ext>
            </a:extLst>
          </p:cNvPr>
          <p:cNvPicPr>
            <a:picLocks noChangeAspect="1"/>
          </p:cNvPicPr>
          <p:nvPr/>
        </p:nvPicPr>
        <p:blipFill>
          <a:blip r:embed="rId2"/>
          <a:stretch>
            <a:fillRect/>
          </a:stretch>
        </p:blipFill>
        <p:spPr>
          <a:xfrm>
            <a:off x="1365813" y="1153211"/>
            <a:ext cx="7571451" cy="5476298"/>
          </a:xfrm>
          <a:prstGeom prst="rect">
            <a:avLst/>
          </a:prstGeom>
        </p:spPr>
      </p:pic>
      <p:pic>
        <p:nvPicPr>
          <p:cNvPr id="5" name="Picture 4">
            <a:extLst>
              <a:ext uri="{FF2B5EF4-FFF2-40B4-BE49-F238E27FC236}">
                <a16:creationId xmlns:a16="http://schemas.microsoft.com/office/drawing/2014/main" id="{056FB6F3-0230-241D-5C08-C1BD58A51B0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2000" contrast="-17000"/>
                    </a14:imgEffect>
                  </a14:imgLayer>
                </a14:imgProps>
              </a:ext>
            </a:extLst>
          </a:blip>
          <a:stretch>
            <a:fillRect/>
          </a:stretch>
        </p:blipFill>
        <p:spPr>
          <a:xfrm>
            <a:off x="9399556" y="228491"/>
            <a:ext cx="2581923" cy="6401018"/>
          </a:xfrm>
          <a:prstGeom prst="rect">
            <a:avLst/>
          </a:prstGeom>
        </p:spPr>
      </p:pic>
      <p:cxnSp>
        <p:nvCxnSpPr>
          <p:cNvPr id="7" name="Straight Arrow Connector 6">
            <a:extLst>
              <a:ext uri="{FF2B5EF4-FFF2-40B4-BE49-F238E27FC236}">
                <a16:creationId xmlns:a16="http://schemas.microsoft.com/office/drawing/2014/main" id="{FFA2D8A9-D958-6713-D675-542167AC2588}"/>
              </a:ext>
            </a:extLst>
          </p:cNvPr>
          <p:cNvCxnSpPr/>
          <p:nvPr/>
        </p:nvCxnSpPr>
        <p:spPr>
          <a:xfrm flipV="1">
            <a:off x="8623139" y="1516284"/>
            <a:ext cx="1122745" cy="567159"/>
          </a:xfrm>
          <a:prstGeom prst="straightConnector1">
            <a:avLst/>
          </a:prstGeom>
          <a:ln w="60325">
            <a:solidFill>
              <a:srgbClr val="F94241"/>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A2B30827-757D-35DF-55F2-56749A1F263C}"/>
              </a:ext>
            </a:extLst>
          </p:cNvPr>
          <p:cNvCxnSpPr>
            <a:cxnSpLocks/>
          </p:cNvCxnSpPr>
          <p:nvPr/>
        </p:nvCxnSpPr>
        <p:spPr>
          <a:xfrm flipV="1">
            <a:off x="8623139" y="2083443"/>
            <a:ext cx="1226917" cy="1157468"/>
          </a:xfrm>
          <a:prstGeom prst="straightConnector1">
            <a:avLst/>
          </a:prstGeom>
          <a:ln w="60325">
            <a:solidFill>
              <a:srgbClr val="C4BD25"/>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886CAF3D-FA29-9D73-7EB0-10BC71B6F3E3}"/>
              </a:ext>
            </a:extLst>
          </p:cNvPr>
          <p:cNvCxnSpPr>
            <a:cxnSpLocks/>
          </p:cNvCxnSpPr>
          <p:nvPr/>
        </p:nvCxnSpPr>
        <p:spPr>
          <a:xfrm flipV="1">
            <a:off x="8623139" y="2650602"/>
            <a:ext cx="1365813" cy="1275211"/>
          </a:xfrm>
          <a:prstGeom prst="straightConnector1">
            <a:avLst/>
          </a:prstGeom>
          <a:ln w="60325">
            <a:solidFill>
              <a:srgbClr val="2A8123"/>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18BBB8EF-3C70-2503-B0EC-D991F5B65729}"/>
              </a:ext>
            </a:extLst>
          </p:cNvPr>
          <p:cNvCxnSpPr>
            <a:cxnSpLocks/>
          </p:cNvCxnSpPr>
          <p:nvPr/>
        </p:nvCxnSpPr>
        <p:spPr>
          <a:xfrm flipV="1">
            <a:off x="8623138" y="3240911"/>
            <a:ext cx="1365814" cy="1463300"/>
          </a:xfrm>
          <a:prstGeom prst="straightConnector1">
            <a:avLst/>
          </a:prstGeom>
          <a:ln w="60325">
            <a:solidFill>
              <a:srgbClr val="3837F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CD9C0B30-4574-4E5D-AFD2-D2DB7369041C}"/>
              </a:ext>
            </a:extLst>
          </p:cNvPr>
          <p:cNvCxnSpPr>
            <a:cxnSpLocks/>
          </p:cNvCxnSpPr>
          <p:nvPr/>
        </p:nvCxnSpPr>
        <p:spPr>
          <a:xfrm flipV="1">
            <a:off x="8553690" y="3972561"/>
            <a:ext cx="1551009" cy="1927833"/>
          </a:xfrm>
          <a:prstGeom prst="straightConnector1">
            <a:avLst/>
          </a:prstGeom>
          <a:ln w="60325">
            <a:solidFill>
              <a:srgbClr val="0B0B0B"/>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4026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754F41B-C342-63C8-6329-891A78292AE8}"/>
              </a:ext>
            </a:extLst>
          </p:cNvPr>
          <p:cNvPicPr>
            <a:picLocks noChangeAspect="1"/>
          </p:cNvPicPr>
          <p:nvPr/>
        </p:nvPicPr>
        <p:blipFill>
          <a:blip r:embed="rId2"/>
          <a:stretch>
            <a:fillRect/>
          </a:stretch>
        </p:blipFill>
        <p:spPr>
          <a:xfrm>
            <a:off x="493441" y="3045650"/>
            <a:ext cx="5692610" cy="3380764"/>
          </a:xfrm>
          <a:prstGeom prst="rect">
            <a:avLst/>
          </a:prstGeom>
        </p:spPr>
      </p:pic>
      <p:sp>
        <p:nvSpPr>
          <p:cNvPr id="2" name="Title 1">
            <a:extLst>
              <a:ext uri="{FF2B5EF4-FFF2-40B4-BE49-F238E27FC236}">
                <a16:creationId xmlns:a16="http://schemas.microsoft.com/office/drawing/2014/main" id="{D2C78FB2-4586-94F9-7973-848128E33375}"/>
              </a:ext>
            </a:extLst>
          </p:cNvPr>
          <p:cNvSpPr>
            <a:spLocks noGrp="1"/>
          </p:cNvSpPr>
          <p:nvPr>
            <p:ph type="title"/>
          </p:nvPr>
        </p:nvSpPr>
        <p:spPr>
          <a:xfrm>
            <a:off x="493441" y="0"/>
            <a:ext cx="11205118" cy="705392"/>
          </a:xfrm>
        </p:spPr>
        <p:txBody>
          <a:bodyPr>
            <a:normAutofit/>
          </a:bodyPr>
          <a:lstStyle/>
          <a:p>
            <a:pPr algn="ctr"/>
            <a:r>
              <a:rPr lang="en-US" sz="4000" dirty="0">
                <a:latin typeface="Helvetica" pitchFamily="2" charset="0"/>
              </a:rPr>
              <a:t>Quantum Interferometry (QI) collaboration</a:t>
            </a:r>
          </a:p>
        </p:txBody>
      </p:sp>
      <p:sp>
        <p:nvSpPr>
          <p:cNvPr id="4" name="TextBox 3">
            <a:extLst>
              <a:ext uri="{FF2B5EF4-FFF2-40B4-BE49-F238E27FC236}">
                <a16:creationId xmlns:a16="http://schemas.microsoft.com/office/drawing/2014/main" id="{02A218CD-5EE2-D5A2-1176-07E5F61070D7}"/>
              </a:ext>
            </a:extLst>
          </p:cNvPr>
          <p:cNvSpPr txBox="1"/>
          <p:nvPr/>
        </p:nvSpPr>
        <p:spPr>
          <a:xfrm>
            <a:off x="248151" y="1938007"/>
            <a:ext cx="6306591" cy="1200329"/>
          </a:xfrm>
          <a:prstGeom prst="rect">
            <a:avLst/>
          </a:prstGeom>
          <a:noFill/>
        </p:spPr>
        <p:txBody>
          <a:bodyPr wrap="square" rtlCol="0">
            <a:spAutoFit/>
          </a:bodyPr>
          <a:lstStyle/>
          <a:p>
            <a:r>
              <a:rPr lang="en-US" sz="2400" dirty="0">
                <a:latin typeface="Helvetica" pitchFamily="2" charset="0"/>
              </a:rPr>
              <a:t>Ultra-low-mass </a:t>
            </a:r>
            <a:r>
              <a:rPr lang="en-US" sz="2400" b="1" dirty="0">
                <a:latin typeface="Helvetica" pitchFamily="2" charset="0"/>
              </a:rPr>
              <a:t>halo</a:t>
            </a:r>
            <a:r>
              <a:rPr lang="en-US" sz="2400" dirty="0">
                <a:latin typeface="Helvetica" pitchFamily="2" charset="0"/>
              </a:rPr>
              <a:t> axion search by detection of the plane of polarization of light (</a:t>
            </a:r>
            <a:r>
              <a:rPr lang="en-US" sz="2400" b="1" dirty="0">
                <a:latin typeface="Helvetica" pitchFamily="2" charset="0"/>
              </a:rPr>
              <a:t>LIDA</a:t>
            </a:r>
            <a:r>
              <a:rPr lang="en-US" sz="2400" dirty="0">
                <a:latin typeface="Helvetica" pitchFamily="2" charset="0"/>
              </a:rPr>
              <a:t>)</a:t>
            </a:r>
          </a:p>
        </p:txBody>
      </p:sp>
      <p:sp>
        <p:nvSpPr>
          <p:cNvPr id="10" name="TextBox 9">
            <a:extLst>
              <a:ext uri="{FF2B5EF4-FFF2-40B4-BE49-F238E27FC236}">
                <a16:creationId xmlns:a16="http://schemas.microsoft.com/office/drawing/2014/main" id="{2E2365C3-1CAC-AA21-9A26-A74E889EFC08}"/>
              </a:ext>
            </a:extLst>
          </p:cNvPr>
          <p:cNvSpPr txBox="1"/>
          <p:nvPr/>
        </p:nvSpPr>
        <p:spPr>
          <a:xfrm>
            <a:off x="1009922" y="6440141"/>
            <a:ext cx="4894994" cy="369332"/>
          </a:xfrm>
          <a:prstGeom prst="rect">
            <a:avLst/>
          </a:prstGeom>
          <a:noFill/>
        </p:spPr>
        <p:txBody>
          <a:bodyPr wrap="none" rtlCol="0">
            <a:spAutoFit/>
          </a:bodyPr>
          <a:lstStyle/>
          <a:p>
            <a:r>
              <a:rPr lang="en-US" dirty="0"/>
              <a:t>PHYSICAL REVIEW LETTERS 132, 191002 (2024)</a:t>
            </a:r>
          </a:p>
        </p:txBody>
      </p:sp>
      <p:pic>
        <p:nvPicPr>
          <p:cNvPr id="13" name="Picture 12">
            <a:extLst>
              <a:ext uri="{FF2B5EF4-FFF2-40B4-BE49-F238E27FC236}">
                <a16:creationId xmlns:a16="http://schemas.microsoft.com/office/drawing/2014/main" id="{EED5ED35-B826-C4A2-FFB5-C7579F09E532}"/>
              </a:ext>
            </a:extLst>
          </p:cNvPr>
          <p:cNvPicPr>
            <a:picLocks noChangeAspect="1"/>
          </p:cNvPicPr>
          <p:nvPr/>
        </p:nvPicPr>
        <p:blipFill>
          <a:blip r:embed="rId3"/>
          <a:stretch>
            <a:fillRect/>
          </a:stretch>
        </p:blipFill>
        <p:spPr>
          <a:xfrm>
            <a:off x="6940057" y="767327"/>
            <a:ext cx="3769149" cy="3075625"/>
          </a:xfrm>
          <a:prstGeom prst="rect">
            <a:avLst/>
          </a:prstGeom>
        </p:spPr>
      </p:pic>
      <p:pic>
        <p:nvPicPr>
          <p:cNvPr id="14" name="Picture 13">
            <a:extLst>
              <a:ext uri="{FF2B5EF4-FFF2-40B4-BE49-F238E27FC236}">
                <a16:creationId xmlns:a16="http://schemas.microsoft.com/office/drawing/2014/main" id="{9B1A3F57-BB09-045B-FC51-5D6F538F1791}"/>
              </a:ext>
            </a:extLst>
          </p:cNvPr>
          <p:cNvPicPr>
            <a:picLocks noChangeAspect="1"/>
          </p:cNvPicPr>
          <p:nvPr/>
        </p:nvPicPr>
        <p:blipFill>
          <a:blip r:embed="rId4"/>
          <a:stretch>
            <a:fillRect/>
          </a:stretch>
        </p:blipFill>
        <p:spPr>
          <a:xfrm>
            <a:off x="6940056" y="3842951"/>
            <a:ext cx="3909175" cy="2739175"/>
          </a:xfrm>
          <a:prstGeom prst="rect">
            <a:avLst/>
          </a:prstGeom>
        </p:spPr>
      </p:pic>
      <p:sp>
        <p:nvSpPr>
          <p:cNvPr id="15" name="TextBox 14">
            <a:extLst>
              <a:ext uri="{FF2B5EF4-FFF2-40B4-BE49-F238E27FC236}">
                <a16:creationId xmlns:a16="http://schemas.microsoft.com/office/drawing/2014/main" id="{611D8193-F8D8-1631-CA33-518BCA012473}"/>
              </a:ext>
            </a:extLst>
          </p:cNvPr>
          <p:cNvSpPr txBox="1"/>
          <p:nvPr/>
        </p:nvSpPr>
        <p:spPr>
          <a:xfrm>
            <a:off x="6940056" y="6488668"/>
            <a:ext cx="4258795" cy="369332"/>
          </a:xfrm>
          <a:prstGeom prst="rect">
            <a:avLst/>
          </a:prstGeom>
          <a:noFill/>
        </p:spPr>
        <p:txBody>
          <a:bodyPr wrap="none" rtlCol="0">
            <a:spAutoFit/>
          </a:bodyPr>
          <a:lstStyle/>
          <a:p>
            <a:r>
              <a:rPr lang="en-US" dirty="0" err="1"/>
              <a:t>DarkGEO</a:t>
            </a:r>
            <a:r>
              <a:rPr lang="en-US" dirty="0"/>
              <a:t> - New J. Phys. 26 (2024) 055002</a:t>
            </a:r>
          </a:p>
        </p:txBody>
      </p:sp>
      <p:sp>
        <p:nvSpPr>
          <p:cNvPr id="16" name="TextBox 15">
            <a:extLst>
              <a:ext uri="{FF2B5EF4-FFF2-40B4-BE49-F238E27FC236}">
                <a16:creationId xmlns:a16="http://schemas.microsoft.com/office/drawing/2014/main" id="{F9343FCC-8310-6DAC-1F27-FA7E8BDC0C34}"/>
              </a:ext>
            </a:extLst>
          </p:cNvPr>
          <p:cNvSpPr txBox="1"/>
          <p:nvPr/>
        </p:nvSpPr>
        <p:spPr>
          <a:xfrm>
            <a:off x="248151" y="546148"/>
            <a:ext cx="7448375" cy="461665"/>
          </a:xfrm>
          <a:prstGeom prst="rect">
            <a:avLst/>
          </a:prstGeom>
          <a:noFill/>
        </p:spPr>
        <p:txBody>
          <a:bodyPr wrap="square" rtlCol="0">
            <a:spAutoFit/>
          </a:bodyPr>
          <a:lstStyle/>
          <a:p>
            <a:r>
              <a:rPr lang="en-US" sz="2400" dirty="0">
                <a:latin typeface="Helvetica" pitchFamily="2" charset="0"/>
              </a:rPr>
              <a:t>Cardiff, Birmingham, Glasgow, Strathclyde, Warwick</a:t>
            </a:r>
          </a:p>
        </p:txBody>
      </p:sp>
      <p:sp>
        <p:nvSpPr>
          <p:cNvPr id="17" name="TextBox 16">
            <a:extLst>
              <a:ext uri="{FF2B5EF4-FFF2-40B4-BE49-F238E27FC236}">
                <a16:creationId xmlns:a16="http://schemas.microsoft.com/office/drawing/2014/main" id="{2543A880-B90B-A726-D427-8968E9BD837D}"/>
              </a:ext>
            </a:extLst>
          </p:cNvPr>
          <p:cNvSpPr txBox="1"/>
          <p:nvPr/>
        </p:nvSpPr>
        <p:spPr>
          <a:xfrm>
            <a:off x="282242" y="1014677"/>
            <a:ext cx="6030927" cy="923330"/>
          </a:xfrm>
          <a:prstGeom prst="rect">
            <a:avLst/>
          </a:prstGeom>
          <a:noFill/>
        </p:spPr>
        <p:txBody>
          <a:bodyPr wrap="square" rtlCol="0">
            <a:spAutoFit/>
          </a:bodyPr>
          <a:lstStyle/>
          <a:p>
            <a:r>
              <a:rPr lang="en-US" dirty="0">
                <a:latin typeface="Helvetica" pitchFamily="2" charset="0"/>
              </a:rPr>
              <a:t>International Partners: Fermilab / U Chicago, NIST, MIT, Caltech (US), DESY, PTB, Max Planck (Germany), Vienna (Au), U Western Australia (A)</a:t>
            </a:r>
          </a:p>
        </p:txBody>
      </p:sp>
    </p:spTree>
    <p:extLst>
      <p:ext uri="{BB962C8B-B14F-4D97-AF65-F5344CB8AC3E}">
        <p14:creationId xmlns:p14="http://schemas.microsoft.com/office/powerpoint/2010/main" val="2447223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Picture 128"/>
          <p:cNvPicPr/>
          <p:nvPr/>
        </p:nvPicPr>
        <p:blipFill>
          <a:blip r:embed="rId2"/>
          <a:stretch/>
        </p:blipFill>
        <p:spPr>
          <a:xfrm>
            <a:off x="6579337" y="979184"/>
            <a:ext cx="5617790" cy="5860300"/>
          </a:xfrm>
          <a:prstGeom prst="rect">
            <a:avLst/>
          </a:prstGeom>
          <a:ln>
            <a:noFill/>
          </a:ln>
        </p:spPr>
      </p:pic>
      <p:sp>
        <p:nvSpPr>
          <p:cNvPr id="130" name="CustomShape 1"/>
          <p:cNvSpPr/>
          <p:nvPr/>
        </p:nvSpPr>
        <p:spPr>
          <a:xfrm>
            <a:off x="115156" y="-261232"/>
            <a:ext cx="12104176" cy="1381045"/>
          </a:xfrm>
          <a:prstGeom prst="rect">
            <a:avLst/>
          </a:prstGeom>
          <a:noFill/>
          <a:ln>
            <a:noFill/>
          </a:ln>
        </p:spPr>
        <p:style>
          <a:lnRef idx="0">
            <a:scrgbClr r="0" g="0" b="0"/>
          </a:lnRef>
          <a:fillRef idx="0">
            <a:scrgbClr r="0" g="0" b="0"/>
          </a:fillRef>
          <a:effectRef idx="0">
            <a:scrgbClr r="0" g="0" b="0"/>
          </a:effectRef>
          <a:fontRef idx="minor"/>
        </p:style>
        <p:txBody>
          <a:bodyPr lIns="111459" tIns="55729" rIns="111459" bIns="55729" anchor="b">
            <a:noAutofit/>
          </a:bodyPr>
          <a:lstStyle/>
          <a:p>
            <a:pPr algn="ctr">
              <a:tabLst>
                <a:tab pos="0" algn="l"/>
                <a:tab pos="1105875" algn="l"/>
                <a:tab pos="2211751" algn="l"/>
                <a:tab pos="3317626" algn="l"/>
                <a:tab pos="4423501" algn="l"/>
                <a:tab pos="5529377" algn="l"/>
                <a:tab pos="6635252" algn="l"/>
                <a:tab pos="7741128" algn="l"/>
                <a:tab pos="8847003" algn="l"/>
                <a:tab pos="9952878" algn="l"/>
                <a:tab pos="11058754" algn="l"/>
                <a:tab pos="12164629" algn="l"/>
              </a:tabLst>
            </a:pPr>
            <a:r>
              <a:rPr lang="en-US" sz="3144" spc="-1">
                <a:solidFill>
                  <a:srgbClr val="000000"/>
                </a:solidFill>
                <a:latin typeface="Arial"/>
                <a:ea typeface="DejaVu Sans"/>
              </a:rPr>
              <a:t>Spin-off work in QI:</a:t>
            </a:r>
            <a:endParaRPr lang="en-GB" sz="3144" spc="-1">
              <a:latin typeface="Arial"/>
            </a:endParaRPr>
          </a:p>
          <a:p>
            <a:pPr algn="ctr">
              <a:tabLst>
                <a:tab pos="0" algn="l"/>
                <a:tab pos="1105875" algn="l"/>
                <a:tab pos="2211751" algn="l"/>
                <a:tab pos="3317626" algn="l"/>
                <a:tab pos="4423501" algn="l"/>
                <a:tab pos="5529377" algn="l"/>
                <a:tab pos="6635252" algn="l"/>
                <a:tab pos="7741128" algn="l"/>
                <a:tab pos="8847003" algn="l"/>
                <a:tab pos="9952878" algn="l"/>
                <a:tab pos="11058754" algn="l"/>
                <a:tab pos="12164629" algn="l"/>
              </a:tabLst>
            </a:pPr>
            <a:r>
              <a:rPr lang="en-US" sz="3144" spc="-1">
                <a:solidFill>
                  <a:srgbClr val="000000"/>
                </a:solidFill>
                <a:latin typeface="Arial"/>
                <a:ea typeface="DejaVu Sans"/>
              </a:rPr>
              <a:t>Scalar field Dark Matter Search with Gravitational-Wave Detectors</a:t>
            </a:r>
            <a:endParaRPr lang="en-GB" sz="3144" spc="-1">
              <a:latin typeface="Arial"/>
            </a:endParaRPr>
          </a:p>
        </p:txBody>
      </p:sp>
      <p:sp>
        <p:nvSpPr>
          <p:cNvPr id="131" name="CustomShape 2"/>
          <p:cNvSpPr/>
          <p:nvPr/>
        </p:nvSpPr>
        <p:spPr>
          <a:xfrm>
            <a:off x="115156" y="1199054"/>
            <a:ext cx="10865501" cy="1772458"/>
          </a:xfrm>
          <a:prstGeom prst="rect">
            <a:avLst/>
          </a:prstGeom>
          <a:noFill/>
          <a:ln>
            <a:noFill/>
          </a:ln>
        </p:spPr>
        <p:style>
          <a:lnRef idx="0">
            <a:scrgbClr r="0" g="0" b="0"/>
          </a:lnRef>
          <a:fillRef idx="0">
            <a:scrgbClr r="0" g="0" b="0"/>
          </a:fillRef>
          <a:effectRef idx="0">
            <a:scrgbClr r="0" g="0" b="0"/>
          </a:effectRef>
          <a:fontRef idx="minor"/>
        </p:style>
        <p:txBody>
          <a:bodyPr lIns="111459" tIns="55729" rIns="111459" bIns="55729">
            <a:normAutofit/>
          </a:bodyPr>
          <a:lstStyle/>
          <a:p>
            <a:pPr marL="414486" indent="-413179">
              <a:spcBef>
                <a:spcPts val="572"/>
              </a:spcBef>
              <a:buClr>
                <a:srgbClr val="114FFB"/>
              </a:buClr>
              <a:buSzPct val="75000"/>
              <a:buFont typeface="Monotype Sorts" charset="2"/>
              <a:buChar char=""/>
              <a:tabLst>
                <a:tab pos="1105875" algn="l"/>
                <a:tab pos="2211751" algn="l"/>
                <a:tab pos="3317626" algn="l"/>
                <a:tab pos="4423501" algn="l"/>
                <a:tab pos="5529377" algn="l"/>
                <a:tab pos="6635252" algn="l"/>
                <a:tab pos="7741128" algn="l"/>
                <a:tab pos="8847003" algn="l"/>
                <a:tab pos="9952878" algn="l"/>
                <a:tab pos="11058754" algn="l"/>
                <a:tab pos="12164629" algn="l"/>
              </a:tabLst>
            </a:pPr>
            <a:r>
              <a:rPr lang="en-US" sz="2298" spc="-1">
                <a:solidFill>
                  <a:srgbClr val="114FFB"/>
                </a:solidFill>
                <a:latin typeface="Arial"/>
                <a:ea typeface="DejaVu Sans"/>
              </a:rPr>
              <a:t>Discovered novel coupling path of scalar </a:t>
            </a:r>
            <a:endParaRPr lang="en-GB" sz="2298" spc="-1">
              <a:latin typeface="Arial"/>
            </a:endParaRPr>
          </a:p>
          <a:p>
            <a:pPr marL="414486" indent="-413179">
              <a:spcBef>
                <a:spcPts val="572"/>
              </a:spcBef>
              <a:buClr>
                <a:srgbClr val="114FFB"/>
              </a:buClr>
              <a:buSzPct val="75000"/>
              <a:buFont typeface="Monotype Sorts" charset="2"/>
              <a:buChar char=""/>
              <a:tabLst>
                <a:tab pos="1105875" algn="l"/>
                <a:tab pos="2211751" algn="l"/>
                <a:tab pos="3317626" algn="l"/>
                <a:tab pos="4423501" algn="l"/>
                <a:tab pos="5529377" algn="l"/>
                <a:tab pos="6635252" algn="l"/>
                <a:tab pos="7741128" algn="l"/>
                <a:tab pos="8847003" algn="l"/>
                <a:tab pos="9952878" algn="l"/>
                <a:tab pos="11058754" algn="l"/>
                <a:tab pos="12164629" algn="l"/>
              </a:tabLst>
            </a:pPr>
            <a:r>
              <a:rPr lang="en-US" sz="2298" spc="-1">
                <a:solidFill>
                  <a:srgbClr val="114FFB"/>
                </a:solidFill>
                <a:latin typeface="Arial"/>
                <a:ea typeface="DejaVu Sans"/>
              </a:rPr>
              <a:t>field dark matter to gravitational-wave detectors</a:t>
            </a:r>
            <a:endParaRPr lang="en-GB" sz="2298" spc="-1">
              <a:latin typeface="Arial"/>
            </a:endParaRPr>
          </a:p>
          <a:p>
            <a:pPr marL="414486" indent="-413179">
              <a:spcBef>
                <a:spcPts val="572"/>
              </a:spcBef>
              <a:buClr>
                <a:srgbClr val="114FFB"/>
              </a:buClr>
              <a:buSzPct val="75000"/>
              <a:buFont typeface="Monotype Sorts" charset="2"/>
              <a:buChar char=""/>
              <a:tabLst>
                <a:tab pos="1105875" algn="l"/>
                <a:tab pos="2211751" algn="l"/>
                <a:tab pos="3317626" algn="l"/>
                <a:tab pos="4423501" algn="l"/>
                <a:tab pos="5529377" algn="l"/>
                <a:tab pos="6635252" algn="l"/>
                <a:tab pos="7741128" algn="l"/>
                <a:tab pos="8847003" algn="l"/>
                <a:tab pos="9952878" algn="l"/>
                <a:tab pos="11058754" algn="l"/>
                <a:tab pos="12164629" algn="l"/>
              </a:tabLst>
            </a:pPr>
            <a:r>
              <a:rPr lang="en-US" sz="2298" spc="-1">
                <a:solidFill>
                  <a:srgbClr val="114FFB"/>
                </a:solidFill>
                <a:latin typeface="Arial"/>
                <a:ea typeface="DejaVu Sans"/>
              </a:rPr>
              <a:t>Conducted searches for GEO600, </a:t>
            </a:r>
            <a:endParaRPr lang="en-GB" sz="2298" spc="-1">
              <a:latin typeface="Arial"/>
            </a:endParaRPr>
          </a:p>
          <a:p>
            <a:pPr marL="414486" indent="-413179">
              <a:spcBef>
                <a:spcPts val="572"/>
              </a:spcBef>
              <a:buClr>
                <a:srgbClr val="114FFB"/>
              </a:buClr>
              <a:buSzPct val="75000"/>
              <a:buFont typeface="Monotype Sorts" charset="2"/>
              <a:buChar char=""/>
              <a:tabLst>
                <a:tab pos="1105875" algn="l"/>
                <a:tab pos="2211751" algn="l"/>
                <a:tab pos="3317626" algn="l"/>
                <a:tab pos="4423501" algn="l"/>
                <a:tab pos="5529377" algn="l"/>
                <a:tab pos="6635252" algn="l"/>
                <a:tab pos="7741128" algn="l"/>
                <a:tab pos="8847003" algn="l"/>
                <a:tab pos="9952878" algn="l"/>
                <a:tab pos="11058754" algn="l"/>
                <a:tab pos="12164629" algn="l"/>
              </a:tabLst>
            </a:pPr>
            <a:r>
              <a:rPr lang="en-US" sz="2298" spc="-1">
                <a:solidFill>
                  <a:srgbClr val="114FFB"/>
                </a:solidFill>
                <a:latin typeface="Arial"/>
                <a:ea typeface="DejaVu Sans"/>
              </a:rPr>
              <a:t>Holometer, and LIGO detectors</a:t>
            </a:r>
            <a:endParaRPr lang="en-GB" sz="2298" spc="-1">
              <a:latin typeface="Arial"/>
            </a:endParaRPr>
          </a:p>
          <a:p>
            <a:pPr>
              <a:spcBef>
                <a:spcPts val="572"/>
              </a:spcBef>
              <a:tabLst>
                <a:tab pos="1105875" algn="l"/>
                <a:tab pos="2211751" algn="l"/>
                <a:tab pos="3317626" algn="l"/>
                <a:tab pos="4423501" algn="l"/>
                <a:tab pos="5529377" algn="l"/>
                <a:tab pos="6635252" algn="l"/>
                <a:tab pos="7741128" algn="l"/>
                <a:tab pos="8847003" algn="l"/>
                <a:tab pos="9952878" algn="l"/>
                <a:tab pos="11058754" algn="l"/>
                <a:tab pos="12164629" algn="l"/>
              </a:tabLst>
            </a:pPr>
            <a:endParaRPr lang="en-GB" sz="2298" spc="-1">
              <a:latin typeface="Arial"/>
            </a:endParaRPr>
          </a:p>
        </p:txBody>
      </p:sp>
      <p:sp>
        <p:nvSpPr>
          <p:cNvPr id="132" name="CustomShape 3"/>
          <p:cNvSpPr/>
          <p:nvPr/>
        </p:nvSpPr>
        <p:spPr>
          <a:xfrm>
            <a:off x="9538658" y="6269564"/>
            <a:ext cx="2302758" cy="551634"/>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111459" tIns="55729" rIns="111459" bIns="55729" anchor="ctr">
            <a:noAutofit/>
          </a:bodyPr>
          <a:lstStyle/>
          <a:p>
            <a:pPr algn="r">
              <a:tabLst>
                <a:tab pos="0" algn="l"/>
                <a:tab pos="1105875" algn="l"/>
                <a:tab pos="2211751" algn="l"/>
                <a:tab pos="3317626" algn="l"/>
                <a:tab pos="4423501" algn="l"/>
                <a:tab pos="5529377" algn="l"/>
                <a:tab pos="6635252" algn="l"/>
                <a:tab pos="7741128" algn="l"/>
                <a:tab pos="8847003" algn="l"/>
                <a:tab pos="9952878" algn="l"/>
                <a:tab pos="11058754" algn="l"/>
                <a:tab pos="12164629" algn="l"/>
              </a:tabLst>
            </a:pPr>
            <a:fld id="{2F37E310-32A8-444E-A68A-6D333987E16B}" type="slidenum">
              <a:rPr lang="en-US" sz="1693" spc="-1">
                <a:solidFill>
                  <a:srgbClr val="114FFB"/>
                </a:solidFill>
                <a:latin typeface="Arial"/>
                <a:ea typeface="DejaVu Sans"/>
              </a:rPr>
              <a:pPr algn="r">
                <a:tabLst>
                  <a:tab pos="0" algn="l"/>
                  <a:tab pos="1105875" algn="l"/>
                  <a:tab pos="2211751" algn="l"/>
                  <a:tab pos="3317626" algn="l"/>
                  <a:tab pos="4423501" algn="l"/>
                  <a:tab pos="5529377" algn="l"/>
                  <a:tab pos="6635252" algn="l"/>
                  <a:tab pos="7741128" algn="l"/>
                  <a:tab pos="8847003" algn="l"/>
                  <a:tab pos="9952878" algn="l"/>
                  <a:tab pos="11058754" algn="l"/>
                  <a:tab pos="12164629" algn="l"/>
                </a:tabLst>
              </a:pPr>
              <a:t>6</a:t>
            </a:fld>
            <a:endParaRPr lang="en-GB" sz="1693" spc="-1">
              <a:latin typeface="Arial"/>
            </a:endParaRPr>
          </a:p>
        </p:txBody>
      </p:sp>
      <p:sp>
        <p:nvSpPr>
          <p:cNvPr id="133" name="CustomShape 4"/>
          <p:cNvSpPr/>
          <p:nvPr/>
        </p:nvSpPr>
        <p:spPr>
          <a:xfrm>
            <a:off x="112544" y="6111518"/>
            <a:ext cx="9814043" cy="727966"/>
          </a:xfrm>
          <a:prstGeom prst="rect">
            <a:avLst/>
          </a:prstGeom>
          <a:noFill/>
          <a:ln>
            <a:noFill/>
          </a:ln>
        </p:spPr>
        <p:style>
          <a:lnRef idx="0">
            <a:scrgbClr r="0" g="0" b="0"/>
          </a:lnRef>
          <a:fillRef idx="0">
            <a:scrgbClr r="0" g="0" b="0"/>
          </a:fillRef>
          <a:effectRef idx="0">
            <a:scrgbClr r="0" g="0" b="0"/>
          </a:effectRef>
          <a:fontRef idx="minor"/>
        </p:style>
        <p:txBody>
          <a:bodyPr lIns="108847" tIns="54423" rIns="108847" bIns="54423">
            <a:noAutofit/>
          </a:bodyPr>
          <a:lstStyle/>
          <a:p>
            <a:pPr>
              <a:lnSpc>
                <a:spcPct val="100000"/>
              </a:lnSpc>
            </a:pPr>
            <a:r>
              <a:rPr lang="en-GB" sz="2177" b="1" spc="-1">
                <a:solidFill>
                  <a:srgbClr val="000000"/>
                </a:solidFill>
                <a:latin typeface="Arial"/>
                <a:ea typeface="DejaVu Sans"/>
              </a:rPr>
              <a:t>Nature 600, 424 (2021); PRL 128, 121101 (2022); </a:t>
            </a:r>
            <a:endParaRPr lang="en-GB" sz="2177" spc="-1">
              <a:latin typeface="Arial"/>
            </a:endParaRPr>
          </a:p>
          <a:p>
            <a:pPr>
              <a:lnSpc>
                <a:spcPct val="100000"/>
              </a:lnSpc>
            </a:pPr>
            <a:r>
              <a:rPr lang="en-GB" sz="2177" b="1" spc="-1">
                <a:solidFill>
                  <a:srgbClr val="000000"/>
                </a:solidFill>
                <a:latin typeface="Arial"/>
                <a:ea typeface="DejaVu Sans"/>
              </a:rPr>
              <a:t>PRL 133, 101001 (2024)</a:t>
            </a:r>
            <a:endParaRPr lang="en-GB" sz="2177" spc="-1">
              <a:latin typeface="Arial"/>
            </a:endParaRPr>
          </a:p>
        </p:txBody>
      </p:sp>
      <p:pic>
        <p:nvPicPr>
          <p:cNvPr id="134" name="Picture 133"/>
          <p:cNvPicPr/>
          <p:nvPr/>
        </p:nvPicPr>
        <p:blipFill>
          <a:blip r:embed="rId3"/>
          <a:stretch/>
        </p:blipFill>
        <p:spPr>
          <a:xfrm>
            <a:off x="653293" y="3004166"/>
            <a:ext cx="3827917" cy="3134346"/>
          </a:xfrm>
          <a:prstGeom prst="rect">
            <a:avLst/>
          </a:prstGeom>
          <a:ln>
            <a:noFill/>
          </a:ln>
        </p:spPr>
      </p:pic>
      <p:pic>
        <p:nvPicPr>
          <p:cNvPr id="135" name="Picture 134"/>
          <p:cNvPicPr/>
          <p:nvPr/>
        </p:nvPicPr>
        <p:blipFill>
          <a:blip r:embed="rId4"/>
          <a:stretch/>
        </p:blipFill>
        <p:spPr>
          <a:xfrm>
            <a:off x="64651" y="131051"/>
            <a:ext cx="1328364" cy="524205"/>
          </a:xfrm>
          <a:prstGeom prst="rect">
            <a:avLst/>
          </a:prstGeom>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CustomShape 1"/>
          <p:cNvSpPr/>
          <p:nvPr/>
        </p:nvSpPr>
        <p:spPr>
          <a:xfrm>
            <a:off x="1469643" y="-16109"/>
            <a:ext cx="8753442" cy="1381045"/>
          </a:xfrm>
          <a:prstGeom prst="rect">
            <a:avLst/>
          </a:prstGeom>
          <a:noFill/>
          <a:ln>
            <a:noFill/>
          </a:ln>
        </p:spPr>
        <p:style>
          <a:lnRef idx="0">
            <a:scrgbClr r="0" g="0" b="0"/>
          </a:lnRef>
          <a:fillRef idx="0">
            <a:scrgbClr r="0" g="0" b="0"/>
          </a:fillRef>
          <a:effectRef idx="0">
            <a:scrgbClr r="0" g="0" b="0"/>
          </a:effectRef>
          <a:fontRef idx="minor"/>
        </p:style>
        <p:txBody>
          <a:bodyPr lIns="111459" tIns="55729" rIns="111459" bIns="55729" anchor="b">
            <a:noAutofit/>
          </a:bodyPr>
          <a:lstStyle/>
          <a:p>
            <a:pPr algn="ctr">
              <a:tabLst>
                <a:tab pos="0" algn="l"/>
                <a:tab pos="1105875" algn="l"/>
                <a:tab pos="2211751" algn="l"/>
                <a:tab pos="3317626" algn="l"/>
                <a:tab pos="4423501" algn="l"/>
                <a:tab pos="5529377" algn="l"/>
                <a:tab pos="6635252" algn="l"/>
                <a:tab pos="7741128" algn="l"/>
                <a:tab pos="8847003" algn="l"/>
                <a:tab pos="9952878" algn="l"/>
                <a:tab pos="11058754" algn="l"/>
                <a:tab pos="12164629" algn="l"/>
              </a:tabLst>
            </a:pPr>
            <a:r>
              <a:rPr lang="en-US" sz="4354" spc="-1">
                <a:solidFill>
                  <a:srgbClr val="000000"/>
                </a:solidFill>
                <a:latin typeface="Arial"/>
                <a:ea typeface="DejaVu Sans"/>
              </a:rPr>
              <a:t>WP 2: Support for the ALPS II</a:t>
            </a:r>
            <a:br>
              <a:rPr sz="2177"/>
            </a:br>
            <a:r>
              <a:rPr lang="en-US" sz="4354" spc="-1">
                <a:solidFill>
                  <a:srgbClr val="000000"/>
                </a:solidFill>
                <a:latin typeface="Arial"/>
                <a:ea typeface="DejaVu Sans"/>
              </a:rPr>
              <a:t>Axion search experiment</a:t>
            </a:r>
            <a:endParaRPr lang="en-GB" sz="4354" spc="-1">
              <a:latin typeface="Arial"/>
            </a:endParaRPr>
          </a:p>
        </p:txBody>
      </p:sp>
      <p:sp>
        <p:nvSpPr>
          <p:cNvPr id="137" name="CustomShape 2"/>
          <p:cNvSpPr/>
          <p:nvPr/>
        </p:nvSpPr>
        <p:spPr>
          <a:xfrm>
            <a:off x="87291" y="1333152"/>
            <a:ext cx="11736847" cy="2095848"/>
          </a:xfrm>
          <a:prstGeom prst="rect">
            <a:avLst/>
          </a:prstGeom>
          <a:noFill/>
          <a:ln>
            <a:noFill/>
          </a:ln>
        </p:spPr>
        <p:style>
          <a:lnRef idx="0">
            <a:scrgbClr r="0" g="0" b="0"/>
          </a:lnRef>
          <a:fillRef idx="0">
            <a:scrgbClr r="0" g="0" b="0"/>
          </a:fillRef>
          <a:effectRef idx="0">
            <a:scrgbClr r="0" g="0" b="0"/>
          </a:effectRef>
          <a:fontRef idx="minor"/>
        </p:style>
        <p:txBody>
          <a:bodyPr lIns="111459" tIns="55729" rIns="111459" bIns="55729">
            <a:normAutofit fontScale="81000" lnSpcReduction="10000"/>
          </a:bodyPr>
          <a:lstStyle/>
          <a:p>
            <a:pPr marL="414486" indent="-413179">
              <a:spcBef>
                <a:spcPts val="572"/>
              </a:spcBef>
              <a:buClr>
                <a:srgbClr val="114FFB"/>
              </a:buClr>
              <a:buSzPct val="75000"/>
              <a:buFont typeface="Monotype Sorts" charset="2"/>
              <a:buChar char=""/>
              <a:tabLst>
                <a:tab pos="1105875" algn="l"/>
                <a:tab pos="2211751" algn="l"/>
                <a:tab pos="3317626" algn="l"/>
                <a:tab pos="4423501" algn="l"/>
                <a:tab pos="5529377" algn="l"/>
                <a:tab pos="6635252" algn="l"/>
                <a:tab pos="7741128" algn="l"/>
                <a:tab pos="8847003" algn="l"/>
                <a:tab pos="9952878" algn="l"/>
                <a:tab pos="11058754" algn="l"/>
                <a:tab pos="12164629" algn="l"/>
              </a:tabLst>
            </a:pPr>
            <a:r>
              <a:rPr lang="en-US" sz="2298" spc="-1" dirty="0">
                <a:solidFill>
                  <a:srgbClr val="114FFB"/>
                </a:solidFill>
                <a:latin typeface="Arial"/>
                <a:ea typeface="DejaVu Sans"/>
              </a:rPr>
              <a:t>ALPS II is a new particle search experiment at DESY in Hamburg, 2 x 120m linear cavities</a:t>
            </a:r>
          </a:p>
          <a:p>
            <a:pPr marL="414486" indent="-413179">
              <a:spcBef>
                <a:spcPts val="572"/>
              </a:spcBef>
              <a:buClr>
                <a:srgbClr val="114FFB"/>
              </a:buClr>
              <a:buSzPct val="75000"/>
              <a:buFont typeface="Monotype Sorts" charset="2"/>
              <a:buChar char=""/>
              <a:tabLst>
                <a:tab pos="1105875" algn="l"/>
                <a:tab pos="2211751" algn="l"/>
                <a:tab pos="3317626" algn="l"/>
                <a:tab pos="4423501" algn="l"/>
                <a:tab pos="5529377" algn="l"/>
                <a:tab pos="6635252" algn="l"/>
                <a:tab pos="7741128" algn="l"/>
                <a:tab pos="8847003" algn="l"/>
                <a:tab pos="9952878" algn="l"/>
                <a:tab pos="11058754" algn="l"/>
                <a:tab pos="12164629" algn="l"/>
              </a:tabLst>
            </a:pPr>
            <a:r>
              <a:rPr lang="en-US" sz="2298" spc="-1" dirty="0">
                <a:solidFill>
                  <a:srgbClr val="114FFB"/>
                </a:solidFill>
                <a:latin typeface="Arial"/>
                <a:ea typeface="DejaVu Sans"/>
              </a:rPr>
              <a:t>APLS II is  a light-shining through a wall experiment using </a:t>
            </a:r>
            <a:r>
              <a:rPr lang="en-US" sz="2298" spc="-1" dirty="0" err="1">
                <a:solidFill>
                  <a:srgbClr val="114FFB"/>
                </a:solidFill>
                <a:latin typeface="Arial"/>
                <a:ea typeface="DejaVu Sans"/>
              </a:rPr>
              <a:t>fabry</a:t>
            </a:r>
            <a:r>
              <a:rPr lang="en-US" sz="2298" spc="-1" dirty="0">
                <a:solidFill>
                  <a:srgbClr val="114FFB"/>
                </a:solidFill>
                <a:latin typeface="Arial"/>
                <a:ea typeface="DejaVu Sans"/>
              </a:rPr>
              <a:t> </a:t>
            </a:r>
            <a:r>
              <a:rPr lang="en-US" sz="2298" spc="-1" dirty="0" err="1">
                <a:solidFill>
                  <a:srgbClr val="114FFB"/>
                </a:solidFill>
                <a:latin typeface="Arial"/>
                <a:ea typeface="DejaVu Sans"/>
              </a:rPr>
              <a:t>perot</a:t>
            </a:r>
            <a:r>
              <a:rPr lang="en-US" sz="2298" spc="-1" dirty="0">
                <a:solidFill>
                  <a:srgbClr val="114FFB"/>
                </a:solidFill>
                <a:latin typeface="Arial"/>
                <a:ea typeface="DejaVu Sans"/>
              </a:rPr>
              <a:t> cavities on either side of a wall. </a:t>
            </a:r>
            <a:endParaRPr lang="en-GB" sz="2298" spc="-1" dirty="0">
              <a:latin typeface="Arial"/>
            </a:endParaRPr>
          </a:p>
          <a:p>
            <a:pPr marL="414486" indent="-413179">
              <a:spcBef>
                <a:spcPts val="572"/>
              </a:spcBef>
              <a:buClr>
                <a:srgbClr val="114FFB"/>
              </a:buClr>
              <a:buSzPct val="75000"/>
              <a:buFont typeface="Monotype Sorts" charset="2"/>
              <a:buChar char=""/>
              <a:tabLst>
                <a:tab pos="1105875" algn="l"/>
                <a:tab pos="2211751" algn="l"/>
                <a:tab pos="3317626" algn="l"/>
                <a:tab pos="4423501" algn="l"/>
                <a:tab pos="5529377" algn="l"/>
                <a:tab pos="6635252" algn="l"/>
                <a:tab pos="7741128" algn="l"/>
                <a:tab pos="8847003" algn="l"/>
                <a:tab pos="9952878" algn="l"/>
                <a:tab pos="11058754" algn="l"/>
                <a:tab pos="12164629" algn="l"/>
              </a:tabLst>
            </a:pPr>
            <a:r>
              <a:rPr lang="en-US" sz="2298" spc="-1" dirty="0">
                <a:solidFill>
                  <a:srgbClr val="114FFB"/>
                </a:solidFill>
                <a:latin typeface="Arial"/>
                <a:ea typeface="DejaVu Sans"/>
              </a:rPr>
              <a:t>QI support to commissioning (optics and control expertise): Milestone of current first science run reached, science output paper in preparation</a:t>
            </a:r>
            <a:endParaRPr lang="en-GB" sz="2298" spc="-1" dirty="0">
              <a:latin typeface="Arial"/>
            </a:endParaRPr>
          </a:p>
          <a:p>
            <a:pPr marL="414486" indent="-413179">
              <a:spcBef>
                <a:spcPts val="572"/>
              </a:spcBef>
              <a:buClr>
                <a:srgbClr val="114FFB"/>
              </a:buClr>
              <a:buSzPct val="75000"/>
              <a:buFont typeface="Monotype Sorts" charset="2"/>
              <a:buChar char=""/>
              <a:tabLst>
                <a:tab pos="1105875" algn="l"/>
                <a:tab pos="2211751" algn="l"/>
                <a:tab pos="3317626" algn="l"/>
                <a:tab pos="4423501" algn="l"/>
                <a:tab pos="5529377" algn="l"/>
                <a:tab pos="6635252" algn="l"/>
                <a:tab pos="7741128" algn="l"/>
                <a:tab pos="8847003" algn="l"/>
                <a:tab pos="9952878" algn="l"/>
                <a:tab pos="11058754" algn="l"/>
                <a:tab pos="12164629" algn="l"/>
              </a:tabLst>
            </a:pPr>
            <a:r>
              <a:rPr lang="en-US" sz="2298" spc="-1" dirty="0">
                <a:solidFill>
                  <a:srgbClr val="114FFB"/>
                </a:solidFill>
                <a:latin typeface="Arial"/>
                <a:ea typeface="DejaVu Sans"/>
              </a:rPr>
              <a:t>World record for light storage time in 2-mirror cavity (67 </a:t>
            </a:r>
            <a:r>
              <a:rPr lang="en-US" sz="2298" spc="-1" dirty="0" err="1">
                <a:solidFill>
                  <a:srgbClr val="114FFB"/>
                </a:solidFill>
                <a:latin typeface="Arial"/>
                <a:ea typeface="DejaVu Sans"/>
              </a:rPr>
              <a:t>ms</a:t>
            </a:r>
            <a:r>
              <a:rPr lang="en-US" sz="2298" spc="-1" dirty="0">
                <a:solidFill>
                  <a:srgbClr val="114FFB"/>
                </a:solidFill>
                <a:latin typeface="Arial"/>
                <a:ea typeface="DejaVu Sans"/>
              </a:rPr>
              <a:t>)</a:t>
            </a:r>
            <a:endParaRPr lang="en-GB" sz="2298" spc="-1" dirty="0">
              <a:latin typeface="Arial"/>
            </a:endParaRPr>
          </a:p>
          <a:p>
            <a:pPr marL="414486" indent="-413179">
              <a:spcBef>
                <a:spcPts val="572"/>
              </a:spcBef>
              <a:buClr>
                <a:srgbClr val="114FFB"/>
              </a:buClr>
              <a:buSzPct val="75000"/>
              <a:buFont typeface="Monotype Sorts" charset="2"/>
              <a:buChar char=""/>
              <a:tabLst>
                <a:tab pos="1105875" algn="l"/>
                <a:tab pos="2211751" algn="l"/>
                <a:tab pos="3317626" algn="l"/>
                <a:tab pos="4423501" algn="l"/>
                <a:tab pos="5529377" algn="l"/>
                <a:tab pos="6635252" algn="l"/>
                <a:tab pos="7741128" algn="l"/>
                <a:tab pos="8847003" algn="l"/>
                <a:tab pos="9952878" algn="l"/>
                <a:tab pos="11058754" algn="l"/>
                <a:tab pos="12164629" algn="l"/>
              </a:tabLst>
            </a:pPr>
            <a:r>
              <a:rPr lang="en-US" sz="2298" spc="-1" dirty="0">
                <a:solidFill>
                  <a:srgbClr val="114FFB"/>
                </a:solidFill>
                <a:latin typeface="Arial"/>
                <a:ea typeface="DejaVu Sans"/>
              </a:rPr>
              <a:t>New TES detector under commissioning (50% QTFP funded)</a:t>
            </a:r>
            <a:endParaRPr lang="en-GB" sz="2298" spc="-1" dirty="0">
              <a:latin typeface="Arial"/>
            </a:endParaRPr>
          </a:p>
        </p:txBody>
      </p:sp>
      <p:sp>
        <p:nvSpPr>
          <p:cNvPr id="138" name="CustomShape 3"/>
          <p:cNvSpPr/>
          <p:nvPr/>
        </p:nvSpPr>
        <p:spPr>
          <a:xfrm>
            <a:off x="7925552" y="7557001"/>
            <a:ext cx="2302758" cy="551634"/>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111459" tIns="55729" rIns="111459" bIns="55729" anchor="ctr">
            <a:noAutofit/>
          </a:bodyPr>
          <a:lstStyle/>
          <a:p>
            <a:pPr algn="r">
              <a:tabLst>
                <a:tab pos="0" algn="l"/>
                <a:tab pos="1105875" algn="l"/>
                <a:tab pos="2211751" algn="l"/>
                <a:tab pos="3317626" algn="l"/>
                <a:tab pos="4423501" algn="l"/>
                <a:tab pos="5529377" algn="l"/>
                <a:tab pos="6635252" algn="l"/>
                <a:tab pos="7741128" algn="l"/>
                <a:tab pos="8847003" algn="l"/>
                <a:tab pos="9952878" algn="l"/>
                <a:tab pos="11058754" algn="l"/>
                <a:tab pos="12164629" algn="l"/>
              </a:tabLst>
            </a:pPr>
            <a:fld id="{22AAC97C-3E09-46DA-8D56-FCCCD8176390}" type="slidenum">
              <a:rPr lang="en-US" sz="1693" spc="-1">
                <a:solidFill>
                  <a:srgbClr val="114FFB"/>
                </a:solidFill>
                <a:latin typeface="Arial"/>
                <a:ea typeface="DejaVu Sans"/>
              </a:rPr>
              <a:pPr algn="r">
                <a:tabLst>
                  <a:tab pos="0" algn="l"/>
                  <a:tab pos="1105875" algn="l"/>
                  <a:tab pos="2211751" algn="l"/>
                  <a:tab pos="3317626" algn="l"/>
                  <a:tab pos="4423501" algn="l"/>
                  <a:tab pos="5529377" algn="l"/>
                  <a:tab pos="6635252" algn="l"/>
                  <a:tab pos="7741128" algn="l"/>
                  <a:tab pos="8847003" algn="l"/>
                  <a:tab pos="9952878" algn="l"/>
                  <a:tab pos="11058754" algn="l"/>
                  <a:tab pos="12164629" algn="l"/>
                </a:tabLst>
              </a:pPr>
              <a:t>7</a:t>
            </a:fld>
            <a:endParaRPr lang="en-GB" sz="1693" spc="-1">
              <a:latin typeface="Arial"/>
            </a:endParaRPr>
          </a:p>
        </p:txBody>
      </p:sp>
      <p:pic>
        <p:nvPicPr>
          <p:cNvPr id="139" name="Picture 138"/>
          <p:cNvPicPr/>
          <p:nvPr/>
        </p:nvPicPr>
        <p:blipFill>
          <a:blip r:embed="rId2"/>
          <a:stretch/>
        </p:blipFill>
        <p:spPr>
          <a:xfrm>
            <a:off x="87291" y="3570168"/>
            <a:ext cx="4526712" cy="3133475"/>
          </a:xfrm>
          <a:prstGeom prst="rect">
            <a:avLst/>
          </a:prstGeom>
          <a:ln>
            <a:noFill/>
          </a:ln>
        </p:spPr>
      </p:pic>
      <p:pic>
        <p:nvPicPr>
          <p:cNvPr id="140" name="Picture 139"/>
          <p:cNvPicPr/>
          <p:nvPr/>
        </p:nvPicPr>
        <p:blipFill>
          <a:blip r:embed="rId3"/>
          <a:stretch/>
        </p:blipFill>
        <p:spPr>
          <a:xfrm>
            <a:off x="8873823" y="2438163"/>
            <a:ext cx="3228825" cy="4309019"/>
          </a:xfrm>
          <a:prstGeom prst="rect">
            <a:avLst/>
          </a:prstGeom>
          <a:ln>
            <a:noFill/>
          </a:ln>
        </p:spPr>
      </p:pic>
      <p:pic>
        <p:nvPicPr>
          <p:cNvPr id="141" name="Picture 140"/>
          <p:cNvPicPr/>
          <p:nvPr/>
        </p:nvPicPr>
        <p:blipFill>
          <a:blip r:embed="rId4"/>
          <a:stretch/>
        </p:blipFill>
        <p:spPr>
          <a:xfrm>
            <a:off x="4942704" y="3570168"/>
            <a:ext cx="3709508" cy="2960192"/>
          </a:xfrm>
          <a:prstGeom prst="rect">
            <a:avLst/>
          </a:prstGeom>
          <a:ln>
            <a:noFill/>
          </a:ln>
        </p:spPr>
      </p:pic>
      <p:pic>
        <p:nvPicPr>
          <p:cNvPr id="142" name="Picture 141"/>
          <p:cNvPicPr/>
          <p:nvPr/>
        </p:nvPicPr>
        <p:blipFill>
          <a:blip r:embed="rId5"/>
          <a:stretch/>
        </p:blipFill>
        <p:spPr>
          <a:xfrm>
            <a:off x="64651" y="174590"/>
            <a:ext cx="1758961" cy="694006"/>
          </a:xfrm>
          <a:prstGeom prst="rect">
            <a:avLst/>
          </a:prstGeom>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91CC1-D0AD-14DC-3A8C-28408C14F3C8}"/>
              </a:ext>
            </a:extLst>
          </p:cNvPr>
          <p:cNvSpPr>
            <a:spLocks noGrp="1"/>
          </p:cNvSpPr>
          <p:nvPr>
            <p:ph type="title"/>
          </p:nvPr>
        </p:nvSpPr>
        <p:spPr>
          <a:xfrm>
            <a:off x="-1" y="0"/>
            <a:ext cx="7052441" cy="734626"/>
          </a:xfrm>
        </p:spPr>
        <p:txBody>
          <a:bodyPr>
            <a:normAutofit fontScale="90000"/>
          </a:bodyPr>
          <a:lstStyle/>
          <a:p>
            <a:r>
              <a:rPr lang="en-US" dirty="0">
                <a:latin typeface="Helvetica" pitchFamily="2" charset="0"/>
              </a:rPr>
              <a:t>Sub-GeV Particle Dark Matter</a:t>
            </a:r>
          </a:p>
        </p:txBody>
      </p:sp>
      <p:sp>
        <p:nvSpPr>
          <p:cNvPr id="3" name="TextBox 2">
            <a:extLst>
              <a:ext uri="{FF2B5EF4-FFF2-40B4-BE49-F238E27FC236}">
                <a16:creationId xmlns:a16="http://schemas.microsoft.com/office/drawing/2014/main" id="{90C35973-ADCF-58F8-E228-A38D68902047}"/>
              </a:ext>
            </a:extLst>
          </p:cNvPr>
          <p:cNvSpPr txBox="1"/>
          <p:nvPr/>
        </p:nvSpPr>
        <p:spPr>
          <a:xfrm>
            <a:off x="245076" y="926758"/>
            <a:ext cx="11726207"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Helvetica" pitchFamily="2" charset="0"/>
              </a:rPr>
              <a:t>There are various models that encourage the search for sub-GeV particle-like dark matter, for example asymmetric dark matter. There have been several excellent talks at this meeting about current and proposed experiments in this area. QUEST-DMC and </a:t>
            </a:r>
            <a:r>
              <a:rPr lang="en-US" sz="2400" dirty="0" err="1">
                <a:latin typeface="Helvetica" pitchFamily="2" charset="0"/>
              </a:rPr>
              <a:t>UltraDark</a:t>
            </a:r>
            <a:r>
              <a:rPr lang="en-US" sz="2400" dirty="0">
                <a:latin typeface="Helvetica" pitchFamily="2" charset="0"/>
              </a:rPr>
              <a:t> were presented earlier today by </a:t>
            </a:r>
            <a:r>
              <a:rPr lang="en-US" sz="2400" dirty="0">
                <a:latin typeface="Helvetica" pitchFamily="2" charset="0"/>
                <a:hlinkClick r:id="rId2"/>
              </a:rPr>
              <a:t>Elizabeth Leason</a:t>
            </a:r>
            <a:r>
              <a:rPr lang="en-US" sz="2400" dirty="0">
                <a:latin typeface="Helvetica" pitchFamily="2" charset="0"/>
              </a:rPr>
              <a:t>. </a:t>
            </a:r>
            <a:r>
              <a:rPr lang="en-US" sz="2400" dirty="0" err="1">
                <a:latin typeface="Helvetica" pitchFamily="2" charset="0"/>
              </a:rPr>
              <a:t>DarkSphere</a:t>
            </a:r>
            <a:r>
              <a:rPr lang="en-US" sz="2400" dirty="0">
                <a:latin typeface="Helvetica" pitchFamily="2" charset="0"/>
              </a:rPr>
              <a:t> was presented by </a:t>
            </a:r>
            <a:r>
              <a:rPr lang="en-US" sz="2400" dirty="0">
                <a:latin typeface="Helvetica" pitchFamily="2" charset="0"/>
                <a:hlinkClick r:id="rId3"/>
              </a:rPr>
              <a:t>Patrick Knights</a:t>
            </a:r>
            <a:r>
              <a:rPr lang="en-US" sz="2400" dirty="0">
                <a:latin typeface="Helvetica" pitchFamily="2" charset="0"/>
              </a:rPr>
              <a:t>. QTFP has been critical to getting QUEST-DMC off the ground, in particular.</a:t>
            </a:r>
          </a:p>
          <a:p>
            <a:pPr marL="285750" indent="-285750">
              <a:buFont typeface="Arial" panose="020B0604020202020204" pitchFamily="34" charset="0"/>
              <a:buChar char="•"/>
            </a:pPr>
            <a:endParaRPr lang="en-US" sz="2400" dirty="0">
              <a:latin typeface="Helvetica" pitchFamily="2" charset="0"/>
            </a:endParaRPr>
          </a:p>
          <a:p>
            <a:pPr marL="285750" indent="-285750">
              <a:buFont typeface="Arial" panose="020B0604020202020204" pitchFamily="34" charset="0"/>
              <a:buChar char="•"/>
            </a:pPr>
            <a:r>
              <a:rPr lang="en-US" sz="2400" dirty="0">
                <a:latin typeface="Helvetica" pitchFamily="2" charset="0"/>
              </a:rPr>
              <a:t>An appeal to stop using the term ‘light dark matter’ meaning light particle dark matter. All these particles are enormously more massive than wave-like candidates</a:t>
            </a:r>
          </a:p>
          <a:p>
            <a:endParaRPr lang="en-US" sz="2400" dirty="0">
              <a:latin typeface="Helvetica" pitchFamily="2" charset="0"/>
            </a:endParaRPr>
          </a:p>
          <a:p>
            <a:pPr marL="285750" indent="-285750">
              <a:buFont typeface="Arial" panose="020B0604020202020204" pitchFamily="34" charset="0"/>
              <a:buChar char="•"/>
            </a:pPr>
            <a:r>
              <a:rPr lang="en-US" sz="2400" dirty="0">
                <a:latin typeface="Helvetica" pitchFamily="2" charset="0"/>
              </a:rPr>
              <a:t>There is a strong possibility that dark matter may consist of many candidates co-existing in the galactic halo. This would not be good news for groups focused on any one candidate, but we should not underplay this possibility. Gravity does not discriminate!</a:t>
            </a:r>
          </a:p>
        </p:txBody>
      </p:sp>
    </p:spTree>
    <p:extLst>
      <p:ext uri="{BB962C8B-B14F-4D97-AF65-F5344CB8AC3E}">
        <p14:creationId xmlns:p14="http://schemas.microsoft.com/office/powerpoint/2010/main" val="2999441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0C5EE-1591-9659-EE89-2E7671046068}"/>
              </a:ext>
            </a:extLst>
          </p:cNvPr>
          <p:cNvSpPr>
            <a:spLocks noGrp="1"/>
          </p:cNvSpPr>
          <p:nvPr>
            <p:ph type="title"/>
          </p:nvPr>
        </p:nvSpPr>
        <p:spPr>
          <a:xfrm>
            <a:off x="343930" y="47590"/>
            <a:ext cx="3301314" cy="709913"/>
          </a:xfrm>
        </p:spPr>
        <p:txBody>
          <a:bodyPr/>
          <a:lstStyle/>
          <a:p>
            <a:r>
              <a:rPr lang="en-US" dirty="0">
                <a:latin typeface="Helvetica" pitchFamily="2" charset="0"/>
              </a:rPr>
              <a:t>Conclusions</a:t>
            </a:r>
          </a:p>
        </p:txBody>
      </p:sp>
      <p:sp>
        <p:nvSpPr>
          <p:cNvPr id="3" name="TextBox 2">
            <a:extLst>
              <a:ext uri="{FF2B5EF4-FFF2-40B4-BE49-F238E27FC236}">
                <a16:creationId xmlns:a16="http://schemas.microsoft.com/office/drawing/2014/main" id="{005B6DF2-308E-D358-F123-445988C1E878}"/>
              </a:ext>
            </a:extLst>
          </p:cNvPr>
          <p:cNvSpPr txBox="1"/>
          <p:nvPr/>
        </p:nvSpPr>
        <p:spPr>
          <a:xfrm>
            <a:off x="621957" y="738367"/>
            <a:ext cx="10876360" cy="6186309"/>
          </a:xfrm>
          <a:prstGeom prst="rect">
            <a:avLst/>
          </a:prstGeom>
          <a:noFill/>
        </p:spPr>
        <p:txBody>
          <a:bodyPr wrap="square" rtlCol="0">
            <a:spAutoFit/>
          </a:bodyPr>
          <a:lstStyle/>
          <a:p>
            <a:pPr marL="457200" indent="-457200">
              <a:buFont typeface="Arial" panose="020B0604020202020204" pitchFamily="34" charset="0"/>
              <a:buChar char="•"/>
            </a:pPr>
            <a:r>
              <a:rPr lang="en-US" sz="2200" dirty="0">
                <a:latin typeface="Helvetica" pitchFamily="2" charset="0"/>
              </a:rPr>
              <a:t>Particle dark matter searches continue in the UK, with the net widening to support more sensitive searches below 1GeV.</a:t>
            </a:r>
          </a:p>
          <a:p>
            <a:pPr marL="457200" indent="-457200">
              <a:buFont typeface="Arial" panose="020B0604020202020204" pitchFamily="34" charset="0"/>
              <a:buChar char="•"/>
            </a:pPr>
            <a:r>
              <a:rPr lang="en-US" sz="2200" dirty="0">
                <a:latin typeface="Helvetica" pitchFamily="2" charset="0"/>
              </a:rPr>
              <a:t>Wave-like dark matter search activity in the UK has been successfully kickstarted through the QTFP </a:t>
            </a:r>
            <a:r>
              <a:rPr lang="en-US" sz="2200" dirty="0" err="1">
                <a:latin typeface="Helvetica" pitchFamily="2" charset="0"/>
              </a:rPr>
              <a:t>programme</a:t>
            </a:r>
            <a:r>
              <a:rPr lang="en-US" sz="2200" dirty="0">
                <a:latin typeface="Helvetica" pitchFamily="2" charset="0"/>
              </a:rPr>
              <a:t>.</a:t>
            </a:r>
          </a:p>
          <a:p>
            <a:pPr marL="457200" indent="-457200">
              <a:buFont typeface="Arial" panose="020B0604020202020204" pitchFamily="34" charset="0"/>
              <a:buChar char="•"/>
            </a:pPr>
            <a:r>
              <a:rPr lang="en-US" sz="2200" dirty="0">
                <a:latin typeface="Helvetica" pitchFamily="2" charset="0"/>
              </a:rPr>
              <a:t>QSHS has achieved cooldown of a cavity resonator for axion searches in the micro-eV mass range to 17mK. This is the lowest temperature resonant axion search worldwide.</a:t>
            </a:r>
          </a:p>
          <a:p>
            <a:pPr marL="457200" indent="-457200">
              <a:buFont typeface="Arial" panose="020B0604020202020204" pitchFamily="34" charset="0"/>
              <a:buChar char="•"/>
            </a:pPr>
            <a:r>
              <a:rPr lang="en-US" sz="2200" dirty="0">
                <a:latin typeface="Helvetica" pitchFamily="2" charset="0"/>
              </a:rPr>
              <a:t>QI have published first results from the LIDA halo axion detector over a narrow band, activities towards a broadband search underway. Also significant involvement in ALPS2, scalar dark matter, and a proposal to turn GEO600 into an axion detector.</a:t>
            </a:r>
          </a:p>
          <a:p>
            <a:pPr marL="457200" indent="-457200">
              <a:buFont typeface="Arial" panose="020B0604020202020204" pitchFamily="34" charset="0"/>
              <a:buChar char="•"/>
            </a:pPr>
            <a:r>
              <a:rPr lang="en-US" sz="2200" dirty="0">
                <a:latin typeface="Helvetica" pitchFamily="2" charset="0"/>
              </a:rPr>
              <a:t>AION moving towards a pilot 10m atom interferometer with the long term aim of sensitivity to ultra-light axions. See the next talk by Jeremiah Mitchell</a:t>
            </a:r>
          </a:p>
          <a:p>
            <a:pPr marL="457200" indent="-457200">
              <a:buFont typeface="Arial" panose="020B0604020202020204" pitchFamily="34" charset="0"/>
              <a:buChar char="•"/>
            </a:pPr>
            <a:r>
              <a:rPr lang="en-US" sz="2200" dirty="0">
                <a:latin typeface="Helvetica" pitchFamily="2" charset="0"/>
              </a:rPr>
              <a:t>With the appropriate infrastructure available and diverse collaborations, more diverse projects can be carried out in the quantum world (e.g. recent Liverpool initiative being explored to develop resonant circuits for fundamental QED tests and axion searches) </a:t>
            </a:r>
          </a:p>
          <a:p>
            <a:pPr marL="457200" indent="-457200">
              <a:buFont typeface="Arial" panose="020B0604020202020204" pitchFamily="34" charset="0"/>
              <a:buChar char="•"/>
            </a:pPr>
            <a:r>
              <a:rPr lang="en-US" sz="2200" dirty="0">
                <a:latin typeface="Helvetica" pitchFamily="2" charset="0"/>
              </a:rPr>
              <a:t>It is critical to continue to support the QTFP community. </a:t>
            </a:r>
          </a:p>
        </p:txBody>
      </p:sp>
    </p:spTree>
    <p:extLst>
      <p:ext uri="{BB962C8B-B14F-4D97-AF65-F5344CB8AC3E}">
        <p14:creationId xmlns:p14="http://schemas.microsoft.com/office/powerpoint/2010/main" val="20597637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163</TotalTime>
  <Words>648</Words>
  <Application>Microsoft Macintosh PowerPoint</Application>
  <PresentationFormat>Widescreen</PresentationFormat>
  <Paragraphs>50</Paragraphs>
  <Slides>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Aptos</vt:lpstr>
      <vt:lpstr>Aptos Display</vt:lpstr>
      <vt:lpstr>Arial</vt:lpstr>
      <vt:lpstr>Helvetica</vt:lpstr>
      <vt:lpstr>Helvetica Neue Light</vt:lpstr>
      <vt:lpstr>Monotype Sorts</vt:lpstr>
      <vt:lpstr>Times New Roman</vt:lpstr>
      <vt:lpstr>Office Theme</vt:lpstr>
      <vt:lpstr>Quantum Sensing for Axions, ALPs and sub-GeV dark matter</vt:lpstr>
      <vt:lpstr>PowerPoint Presentation</vt:lpstr>
      <vt:lpstr>PowerPoint Presentation</vt:lpstr>
      <vt:lpstr>First Cavity Cool-down</vt:lpstr>
      <vt:lpstr>Quantum Interferometry (QI) collaboration</vt:lpstr>
      <vt:lpstr>PowerPoint Presentation</vt:lpstr>
      <vt:lpstr>PowerPoint Presentation</vt:lpstr>
      <vt:lpstr>Sub-GeV Particle Dark Matter</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Quantum Sensing for Axions, ALPs and sub-GeV dark matter</dc:title>
  <dc:creator>Edward Daw</dc:creator>
  <cp:lastModifiedBy>Edward Daw</cp:lastModifiedBy>
  <cp:revision>5</cp:revision>
  <dcterms:created xsi:type="dcterms:W3CDTF">2024-09-24T09:23:19Z</dcterms:created>
  <dcterms:modified xsi:type="dcterms:W3CDTF">2024-09-24T13:13:43Z</dcterms:modified>
</cp:coreProperties>
</file>