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6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69" r:id="rId13"/>
    <p:sldId id="273" r:id="rId14"/>
    <p:sldId id="3230" r:id="rId15"/>
    <p:sldId id="3232" r:id="rId16"/>
    <p:sldId id="3235" r:id="rId17"/>
    <p:sldId id="3233" r:id="rId18"/>
    <p:sldId id="3234" r:id="rId19"/>
    <p:sldId id="32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AF99"/>
    <a:srgbClr val="6CAAE4"/>
    <a:srgbClr val="8F1336"/>
    <a:srgbClr val="003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27"/>
    <p:restoredTop sz="96327"/>
  </p:normalViewPr>
  <p:slideViewPr>
    <p:cSldViewPr snapToGrid="0" snapToObjects="1">
      <p:cViewPr varScale="1">
        <p:scale>
          <a:sx n="160" d="100"/>
          <a:sy n="160" d="100"/>
        </p:scale>
        <p:origin x="21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19A5D-2B3D-2842-9672-6923F78D3E28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DDA59-DA73-284D-8832-3A569B694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91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07FB1-F16A-7243-952A-26F95A9DE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20CB06-6A56-C24F-8A7F-3E69FDF53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EEB43-9593-9B4D-9E16-20FFE551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B8A42-45ED-A345-8316-B9219F0CDE94}" type="datetime1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0E2AF-13A8-B54A-83D3-584BAB15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1D475-75A8-B146-AEEA-D1A254578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A14C-247F-A042-BC6F-575554F98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97EC3-4F3E-A64C-A491-16140012D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06A5C-CCB4-8547-A153-13DF71D7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D823-DBC9-084F-895A-04A00F599994}" type="datetime1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0C8D5-2263-EF46-8937-4436C2408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E5CBF-2E25-6A43-9F36-31D515B8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9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37DFE0-A2E5-344A-AA74-262B65843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9E9F33-DC26-164B-8B32-05AAF69B2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E7BBC-0878-ED49-8987-906D5452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0FD7-DEA0-5249-A84F-BE287B867CF1}" type="datetime1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825AB-6050-154A-AA9D-DF4CBECD7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60C84-BBCC-6A49-9440-25BCCA56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1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22EFA-A4EA-6249-80B9-C285D4728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8253B-93F6-0C48-9621-FA5FAA50A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BF907-9B5C-B643-9AA9-F8FCE453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A5BE-54F3-F340-838B-85BAEE681902}" type="datetime1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01EA0-CCF5-C745-A0B7-D87F0B7F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71ABC-69D7-5A43-A009-35690F71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91E8-AA41-804B-9775-33933DB6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86F2A-0920-494C-834E-3C6140F7E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5BD9F-CE1F-464F-A747-64508EC9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375C2-40B4-9848-B32D-EF5B78692208}" type="datetime1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83E33-D274-804C-B07E-3754557D1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7EB22-CBAF-ED45-AC25-78DD46F9D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5B47B-C686-0940-9EC4-94FABAD16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D25FF-6716-AC41-8B60-5AB194E7A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2BA18-CE96-A741-A505-46AF31100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2F682-5C4E-004C-8F66-C7446B10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F5EC7-3F5D-CA45-AD9D-E6E7C6EA894C}" type="datetime1">
              <a:rPr lang="en-US" smtClean="0"/>
              <a:t>9/23/24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4C7D8-6AE2-9845-AA43-65196440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25238-1E0A-4D4A-82C9-AFE64D774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8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0700-26BE-AD4D-B1A3-6C2D0C8B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623BD-3A7F-F441-924A-48C90F4E7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7A651-6F0A-2946-B86C-4891F040D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57302-E346-4F47-B327-873C331D1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4646F-BFAA-1348-96AE-5FC585AA4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AE9A4-6183-0E49-A890-EA2A4AE4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54B8-84B3-094D-8C42-2967007C1555}" type="datetime1">
              <a:rPr lang="en-US" smtClean="0"/>
              <a:t>9/23/24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6E999D-CFC9-D843-8DEB-9DE1A9B06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79932E-F070-C94A-9A28-5597107A7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6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4A6B-6918-E246-9E06-1B02F5C9D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6D0C01-FE27-F042-AEC3-ED10FF26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4CB2-9BC2-504F-8B82-6B0F41E1A6AB}" type="datetime1">
              <a:rPr lang="en-US" smtClean="0"/>
              <a:t>9/23/24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58B01-5A48-8B41-B1AB-1CB1E8BB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A47B0-8760-5943-8DF3-24E83F5C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2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7D86BC-6C6C-1744-8112-4DE7A5A8F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B463-12BE-4F45-A34D-74A9B76E4673}" type="datetime1">
              <a:rPr lang="en-US" smtClean="0"/>
              <a:t>9/23/24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D1134-21C3-6A4A-8553-27FA2AE96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DC1EB-2985-354E-B913-E7F8D02C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6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73D73-D3F2-AD41-9CC0-10764F7B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BACD8-49CA-6248-ABB1-224CFE178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5D4F1-A668-9A4F-9118-48097447A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A17FE-F125-9D49-953D-63E65F1E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A6B2-3AAB-EF42-B286-5E195BB7AA71}" type="datetime1">
              <a:rPr lang="en-US" smtClean="0"/>
              <a:t>9/23/24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303F1-2A8F-904C-83FA-B843090E1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D23F1-EBAB-E045-BAFE-4A52871B5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54E3-4A25-634C-99DF-B52F4EFB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D3BCA-BAD7-D040-A432-2CA2E32B5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22073-5F43-F44C-B67C-5456B6C22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E0D4E-00E1-A546-ADEB-224CF0518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1A3B4-E787-8C4E-80B9-63511A7DFDA0}" type="datetime1">
              <a:rPr lang="en-US" smtClean="0"/>
              <a:t>9/23/24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0F8BF-D483-AB41-8EE0-03396A5C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58D18-456C-2D42-8A60-99B26AB2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97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9F470E-4C04-B946-93AB-644CE83D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CC83-B031-5843-9DEA-D28777F4F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30491-C398-604A-A459-C4A1B8756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08E50-CE0B-AA44-BC00-6EB309CCEEEF}" type="datetime1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3565E-1892-4449-8072-F859B9313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J. Mitchell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25B1-1672-0B4D-B4AB-1E3EA6D1D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E4BCD-A555-5641-904F-43238A11F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7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22.png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2006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hyperlink" Target="https://doi.org/10.1116/5.017273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16/5.0185291" TargetMode="Externa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6.emf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7A1909-152D-BC45-AD9E-3CF80A245AE9}"/>
              </a:ext>
            </a:extLst>
          </p:cNvPr>
          <p:cNvSpPr/>
          <p:nvPr/>
        </p:nvSpPr>
        <p:spPr>
          <a:xfrm>
            <a:off x="-10886" y="-10886"/>
            <a:ext cx="12207240" cy="1600200"/>
          </a:xfrm>
          <a:prstGeom prst="rect">
            <a:avLst/>
          </a:prstGeom>
          <a:solidFill>
            <a:srgbClr val="87A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034ED-B165-8443-BCCE-133702965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7099"/>
            <a:ext cx="9144000" cy="208609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PT Sans" panose="020B0503020203020204" pitchFamily="34" charset="77"/>
              </a:rPr>
              <a:t>Jeremiah Mitchell</a:t>
            </a:r>
          </a:p>
          <a:p>
            <a:r>
              <a:rPr lang="en-US" sz="3200" dirty="0">
                <a:latin typeface="PT Sans" panose="020B0503020203020204" pitchFamily="34" charset="77"/>
              </a:rPr>
              <a:t>24 September 2024</a:t>
            </a:r>
          </a:p>
          <a:p>
            <a:r>
              <a:rPr lang="en-US" sz="3200" dirty="0">
                <a:latin typeface="PT Sans" panose="020B0503020203020204" pitchFamily="34" charset="77"/>
              </a:rPr>
              <a:t>ECFA-UK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7DA9AC-26CD-624B-9632-E0EE20B54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162" y="0"/>
            <a:ext cx="9144000" cy="157636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  <a:t>Quantum Sensing Interferometry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71C3C4-3518-1F47-BEBE-41241141E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29" y="5631250"/>
            <a:ext cx="2360141" cy="596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EF42E-EDF8-3B9A-4A3B-E0087664E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043" y="5518009"/>
            <a:ext cx="1371600" cy="822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53DE15-7216-0369-FD81-25EA83E1D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956" y="5697521"/>
            <a:ext cx="2286000" cy="463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AEB0B7-D816-7BB9-0A89-59441FE300F1}"/>
              </a:ext>
            </a:extLst>
          </p:cNvPr>
          <p:cNvSpPr txBox="1"/>
          <p:nvPr/>
        </p:nvSpPr>
        <p:spPr>
          <a:xfrm>
            <a:off x="3910321" y="1600200"/>
            <a:ext cx="43556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u="sng" dirty="0">
                <a:latin typeface="PT Sans" panose="020B0503020203020204" pitchFamily="34" charset="77"/>
              </a:rPr>
              <a:t>Laser and Atomic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AF61B7-CF99-1D7F-B1DA-814690C0D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693" y="5064827"/>
            <a:ext cx="1645654" cy="1162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FD001E-4616-F1B8-AAA8-759694EDCF77}"/>
              </a:ext>
            </a:extLst>
          </p:cNvPr>
          <p:cNvSpPr txBox="1"/>
          <p:nvPr/>
        </p:nvSpPr>
        <p:spPr>
          <a:xfrm>
            <a:off x="10391732" y="6161456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ckwell" panose="02060603020205020403" pitchFamily="18" charset="77"/>
              </a:rPr>
              <a:t>SENSE</a:t>
            </a:r>
          </a:p>
        </p:txBody>
      </p:sp>
    </p:spTree>
    <p:extLst>
      <p:ext uri="{BB962C8B-B14F-4D97-AF65-F5344CB8AC3E}">
        <p14:creationId xmlns:p14="http://schemas.microsoft.com/office/powerpoint/2010/main" val="467381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78BB1-8760-7A19-CDCD-4851FB24B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BCA0FF-AAE0-5D51-6872-5AED4102B46D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981F07-1C73-5F44-05A3-88E436E0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T Sans" panose="020B0503020203020204" pitchFamily="34" charset="77"/>
              </a:rPr>
              <a:t>Summary and Thanks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D4CBD6-1FDF-88BC-BB82-4120AE6E4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75BD65-9C5E-6250-01B8-B253EAA6E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2401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PT Sans" panose="020B0503020203020204" pitchFamily="34" charset="77"/>
              </a:rPr>
              <a:t>Interferometers provide extreme sensitivity platform for measurement for dark matter and gravitational waves</a:t>
            </a:r>
          </a:p>
          <a:p>
            <a:r>
              <a:rPr lang="en-US" dirty="0">
                <a:latin typeface="PT Sans" panose="020B0503020203020204" pitchFamily="34" charset="77"/>
              </a:rPr>
              <a:t>Quantum technologies and enhancements have the potential to unlock unprecedented sensitivity for key scientific questions in particle physics and beyond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C8E2AF-80B7-DFEC-2341-2DB9A5F44C64}"/>
              </a:ext>
            </a:extLst>
          </p:cNvPr>
          <p:cNvSpPr/>
          <p:nvPr/>
        </p:nvSpPr>
        <p:spPr>
          <a:xfrm>
            <a:off x="-2794" y="674914"/>
            <a:ext cx="12207240" cy="91440"/>
          </a:xfrm>
          <a:prstGeom prst="rect">
            <a:avLst/>
          </a:prstGeom>
          <a:solidFill>
            <a:srgbClr val="87A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3FF2D6-ABA4-F13C-DE4E-42FA7857F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E36E6-AFC7-DAEE-111C-AB9740F8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3C9E05D-AC21-CDBB-0607-5F3048919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183" y="4308556"/>
            <a:ext cx="6279419" cy="898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33401B-2ABA-0D07-3767-6E1ED1682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057" y="3749625"/>
            <a:ext cx="2689670" cy="545858"/>
          </a:xfrm>
          <a:prstGeom prst="rect">
            <a:avLst/>
          </a:prstGeom>
        </p:spPr>
      </p:pic>
      <p:pic>
        <p:nvPicPr>
          <p:cNvPr id="11" name="Content Placeholder 2">
            <a:extLst>
              <a:ext uri="{FF2B5EF4-FFF2-40B4-BE49-F238E27FC236}">
                <a16:creationId xmlns:a16="http://schemas.microsoft.com/office/drawing/2014/main" id="{DC7893ED-68EE-84A7-12D8-68DBCE1BE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141" y="1732248"/>
            <a:ext cx="4678837" cy="1678599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466666-9E2D-0C1B-7B8C-1F31C2113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287" y="922029"/>
            <a:ext cx="1401151" cy="8406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523096-91F8-A801-31B0-D6D65F2B2C81}"/>
              </a:ext>
            </a:extLst>
          </p:cNvPr>
          <p:cNvSpPr txBox="1"/>
          <p:nvPr/>
        </p:nvSpPr>
        <p:spPr>
          <a:xfrm>
            <a:off x="7570372" y="3009837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RAL</a:t>
            </a:r>
          </a:p>
        </p:txBody>
      </p:sp>
      <p:pic>
        <p:nvPicPr>
          <p:cNvPr id="14" name="Picture 13" descr="A white square with black text&#10;&#10;Description automatically generated">
            <a:extLst>
              <a:ext uri="{FF2B5EF4-FFF2-40B4-BE49-F238E27FC236}">
                <a16:creationId xmlns:a16="http://schemas.microsoft.com/office/drawing/2014/main" id="{66D93733-378C-0060-FD19-D1B15CCF3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3937" y="5561573"/>
            <a:ext cx="898772" cy="89877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0CFE0E-CEC1-3EAC-B2B7-E1DA054230A4}"/>
              </a:ext>
            </a:extLst>
          </p:cNvPr>
          <p:cNvCxnSpPr/>
          <p:nvPr/>
        </p:nvCxnSpPr>
        <p:spPr>
          <a:xfrm>
            <a:off x="6020308" y="3579866"/>
            <a:ext cx="605889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0D4CDB93-6BE4-52E1-B810-357B1B80F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9755" y="5718677"/>
            <a:ext cx="2184020" cy="5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05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51FAB-B737-ED76-D4F2-A786CDC11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DDEAB8-DC11-C736-110C-3DD6F6664E81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653832-C62C-C0C2-982F-DC5751656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endParaRPr lang="en-US" dirty="0">
              <a:latin typeface="PT Sans" panose="020B0503020203020204" pitchFamily="34" charset="77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0820EEE-DDF6-5F54-F8FC-F792500A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2AA8E0-5953-B492-B1B8-D24228293DF0}"/>
              </a:ext>
            </a:extLst>
          </p:cNvPr>
          <p:cNvSpPr/>
          <p:nvPr/>
        </p:nvSpPr>
        <p:spPr>
          <a:xfrm>
            <a:off x="-2794" y="674914"/>
            <a:ext cx="12207240" cy="91440"/>
          </a:xfrm>
          <a:prstGeom prst="rect">
            <a:avLst/>
          </a:prstGeom>
          <a:solidFill>
            <a:srgbClr val="87A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3F8AE9-7D47-EA68-F970-9692D82B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5FEBD-C743-04EC-0699-DB16280B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10</a:t>
            </a:fld>
            <a:endParaRPr lang="en-US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7FE6EFC-0F18-1267-1C92-15F769125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43" b="3080"/>
          <a:stretch/>
        </p:blipFill>
        <p:spPr>
          <a:xfrm>
            <a:off x="182880" y="1581449"/>
            <a:ext cx="7326061" cy="302178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359E08-6203-D686-1654-8F45A4ED9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334" y="813161"/>
            <a:ext cx="1401151" cy="840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D129F2-AE0F-5072-11F6-3AC9F95D4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27" y="1974364"/>
            <a:ext cx="3895745" cy="31958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8D4FB3-5DD1-F00E-B0C8-92FC3BFC77B7}"/>
              </a:ext>
            </a:extLst>
          </p:cNvPr>
          <p:cNvGrpSpPr/>
          <p:nvPr/>
        </p:nvGrpSpPr>
        <p:grpSpPr>
          <a:xfrm>
            <a:off x="347655" y="4840870"/>
            <a:ext cx="3690945" cy="1424040"/>
            <a:chOff x="6215728" y="4354299"/>
            <a:chExt cx="4583683" cy="1768476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141A557C-AC07-1421-1170-3F94B1275F11}"/>
                </a:ext>
              </a:extLst>
            </p:cNvPr>
            <p:cNvSpPr txBox="1">
              <a:spLocks/>
            </p:cNvSpPr>
            <p:nvPr/>
          </p:nvSpPr>
          <p:spPr>
            <a:xfrm>
              <a:off x="7158189" y="4354299"/>
              <a:ext cx="3641222" cy="80166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 dirty="0"/>
                <a:t>@</a:t>
              </a:r>
              <a:r>
                <a:rPr lang="en-GB" sz="2000" dirty="0" err="1"/>
                <a:t>AION_Science</a:t>
              </a:r>
              <a:endParaRPr lang="en-GB" sz="2000" dirty="0"/>
            </a:p>
          </p:txBody>
        </p:sp>
        <p:pic>
          <p:nvPicPr>
            <p:cNvPr id="14" name="Picture 1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1CAFB40-1F6C-EF1A-1C56-379AA7055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728" y="4374239"/>
              <a:ext cx="763715" cy="628551"/>
            </a:xfrm>
            <a:prstGeom prst="rect">
              <a:avLst/>
            </a:prstGeom>
          </p:spPr>
        </p:pic>
        <p:pic>
          <p:nvPicPr>
            <p:cNvPr id="15" name="Picture 1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40E0DF0-D65F-13DA-539C-F5A5DF847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728" y="5351294"/>
              <a:ext cx="763716" cy="763716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6DB5C73-E938-6808-FDDD-B4B247330BCE}"/>
                </a:ext>
              </a:extLst>
            </p:cNvPr>
            <p:cNvSpPr txBox="1">
              <a:spLocks/>
            </p:cNvSpPr>
            <p:nvPr/>
          </p:nvSpPr>
          <p:spPr>
            <a:xfrm>
              <a:off x="7158189" y="5541390"/>
              <a:ext cx="3054848" cy="58138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312863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84313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5735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82775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 dirty="0" err="1"/>
                <a:t>aion_science</a:t>
              </a:r>
              <a:endParaRPr lang="en-GB" sz="20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7C2900F-BEB0-21DB-9818-D88F2BCE396C}"/>
              </a:ext>
            </a:extLst>
          </p:cNvPr>
          <p:cNvSpPr txBox="1"/>
          <p:nvPr/>
        </p:nvSpPr>
        <p:spPr>
          <a:xfrm>
            <a:off x="4182532" y="5301622"/>
            <a:ext cx="2893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T Sans" panose="020B0503020203020204" pitchFamily="34" charset="77"/>
              </a:rPr>
              <a:t>Follow our progress!</a:t>
            </a:r>
          </a:p>
        </p:txBody>
      </p:sp>
    </p:spTree>
    <p:extLst>
      <p:ext uri="{BB962C8B-B14F-4D97-AF65-F5344CB8AC3E}">
        <p14:creationId xmlns:p14="http://schemas.microsoft.com/office/powerpoint/2010/main" val="1815721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1EB2B-810A-ED0B-8B82-6DAEA999B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0A0EE5-90A1-78DF-3AAE-A57C77F3A2B7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7E624F-7C70-18CC-37C3-93C0DA88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T Sans" panose="020B0503020203020204" pitchFamily="34" charset="77"/>
              </a:rPr>
              <a:t>Backups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FACAC-34A1-8C21-0997-4B8C417D3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7F61F-6491-63CB-6247-5CDFCD6FF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PT Sans" panose="020B0503020203020204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28EBB-D5F7-CE7A-CFDA-ADA2A607FC12}"/>
              </a:ext>
            </a:extLst>
          </p:cNvPr>
          <p:cNvSpPr/>
          <p:nvPr/>
        </p:nvSpPr>
        <p:spPr>
          <a:xfrm>
            <a:off x="-2794" y="674914"/>
            <a:ext cx="12207240" cy="91440"/>
          </a:xfrm>
          <a:prstGeom prst="rect">
            <a:avLst/>
          </a:prstGeom>
          <a:solidFill>
            <a:srgbClr val="87A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F2AB6E-C27F-4C45-4E7A-4A344847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19983-590E-FF0F-E03C-B2EE1748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84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34A11-79BC-91E1-06C7-3A4B115C5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37EB3A-7CC4-AF53-5C5E-BDBA4249C1F3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solidFill>
            <a:srgbClr val="003B7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2DB56F-9D5C-AF4E-ADE6-29A23BE4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  <a:t>Major Milestones in First Phase (30 months)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B26C54F-1477-2B5E-B86C-11D1138D2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B49F13-46AC-A636-85FB-AB30AA87CB2C}"/>
              </a:ext>
            </a:extLst>
          </p:cNvPr>
          <p:cNvSpPr/>
          <p:nvPr/>
        </p:nvSpPr>
        <p:spPr>
          <a:xfrm>
            <a:off x="-10886" y="674914"/>
            <a:ext cx="12207240" cy="91440"/>
          </a:xfrm>
          <a:prstGeom prst="rect">
            <a:avLst/>
          </a:prstGeom>
          <a:solidFill>
            <a:srgbClr val="6CA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650E03-7050-289F-BDEF-891C4658B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1F47F-BF53-D5BF-D70E-75A526F0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6D6A6B-E3E4-7BC9-1017-FACDBD4E7323}"/>
              </a:ext>
            </a:extLst>
          </p:cNvPr>
          <p:cNvSpPr txBox="1"/>
          <p:nvPr/>
        </p:nvSpPr>
        <p:spPr>
          <a:xfrm>
            <a:off x="220134" y="967627"/>
            <a:ext cx="3666066" cy="535531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PT Sans" panose="020B0503020203020204" pitchFamily="34" charset="77"/>
              </a:rPr>
              <a:t>5 ultracold Sr labs built in less than 24 months using large-scale Particle Physics production methods to significantly accelerate the turnaround – this will be critical for future success!</a:t>
            </a:r>
            <a:r>
              <a:rPr lang="en-US" dirty="0">
                <a:latin typeface="PT Sans" panose="020B0503020203020204" pitchFamily="34" charset="77"/>
              </a:rPr>
              <a:t>    </a:t>
            </a:r>
          </a:p>
          <a:p>
            <a:pPr algn="ctr"/>
            <a:endParaRPr lang="en-US" dirty="0">
              <a:latin typeface="PT Sans" panose="020B0503020203020204" pitchFamily="34" charset="77"/>
            </a:endParaRPr>
          </a:p>
          <a:p>
            <a:pPr algn="ctr"/>
            <a:r>
              <a:rPr lang="en-GB" dirty="0">
                <a:latin typeface="PT Sans" panose="020B0503020203020204" pitchFamily="34" charset="77"/>
              </a:rPr>
              <a:t>More than doubled the ultracold Sr R&amp;D capacity in the UK and increased it by about 25% worldwide. </a:t>
            </a:r>
          </a:p>
          <a:p>
            <a:pPr algn="ctr"/>
            <a:endParaRPr lang="en-GB" u="sng" dirty="0">
              <a:latin typeface="PT Sans" panose="020B0503020203020204" pitchFamily="34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b="0" i="0" u="none" strike="noStrike" dirty="0">
                <a:solidFill>
                  <a:srgbClr val="0066CC"/>
                </a:solidFill>
                <a:effectLst/>
                <a:latin typeface="PT Sans" panose="020B0503020203020204" pitchFamily="34" charset="77"/>
                <a:hlinkClick r:id="rId4"/>
              </a:rPr>
              <a:t>https://doi.org/10.1116/5.0172731</a:t>
            </a:r>
            <a:endParaRPr lang="en-GB" u="sng" dirty="0">
              <a:latin typeface="PT Sans" panose="020B0503020203020204" pitchFamily="34" charset="77"/>
            </a:endParaRPr>
          </a:p>
          <a:p>
            <a:pPr algn="ctr"/>
            <a:r>
              <a:rPr lang="en-GB" b="1" dirty="0">
                <a:latin typeface="PT Sans" panose="020B0503020203020204" pitchFamily="34" charset="77"/>
              </a:rPr>
              <a:t>[published </a:t>
            </a:r>
            <a:r>
              <a:rPr lang="en-GB" b="1" i="1" strike="noStrike" dirty="0">
                <a:solidFill>
                  <a:srgbClr val="1A1A1A"/>
                </a:solidFill>
                <a:effectLst/>
                <a:latin typeface="PT Sans" panose="020B0503020203020204" pitchFamily="34" charset="77"/>
              </a:rPr>
              <a:t>AVS Quantum Sci.</a:t>
            </a:r>
            <a:r>
              <a:rPr lang="en-GB" b="1" i="0" strike="noStrike" dirty="0">
                <a:solidFill>
                  <a:srgbClr val="1A1A1A"/>
                </a:solidFill>
                <a:effectLst/>
                <a:latin typeface="PT Sans" panose="020B0503020203020204" pitchFamily="34" charset="77"/>
              </a:rPr>
              <a:t> 6, 014409 (2024)</a:t>
            </a:r>
            <a:r>
              <a:rPr lang="en-GB" b="1" dirty="0">
                <a:latin typeface="PT Sans" panose="020B0503020203020204" pitchFamily="34" charset="77"/>
              </a:rPr>
              <a:t>]</a:t>
            </a:r>
          </a:p>
          <a:p>
            <a:pPr algn="ctr"/>
            <a:endParaRPr lang="en-US" dirty="0">
              <a:latin typeface="PT Sans" panose="020B0503020203020204" pitchFamily="34" charset="77"/>
            </a:endParaRPr>
          </a:p>
          <a:p>
            <a:pPr algn="ctr"/>
            <a:r>
              <a:rPr lang="en-US" dirty="0">
                <a:latin typeface="PT Sans" panose="020B0503020203020204" pitchFamily="34" charset="77"/>
              </a:rPr>
              <a:t>Discussing with </a:t>
            </a:r>
            <a:r>
              <a:rPr lang="en-GB" dirty="0">
                <a:latin typeface="PT Sans" panose="020B0503020203020204" pitchFamily="34" charset="77"/>
              </a:rPr>
              <a:t>established UK companies Torr Scientific and Kurt J. </a:t>
            </a:r>
            <a:r>
              <a:rPr lang="en-GB" dirty="0" err="1">
                <a:latin typeface="PT Sans" panose="020B0503020203020204" pitchFamily="34" charset="77"/>
              </a:rPr>
              <a:t>Lesker</a:t>
            </a:r>
            <a:r>
              <a:rPr lang="en-GB" dirty="0">
                <a:latin typeface="PT Sans" panose="020B0503020203020204" pitchFamily="34" charset="77"/>
              </a:rPr>
              <a:t> potential for spin-off. </a:t>
            </a:r>
            <a:endParaRPr lang="en-US" dirty="0">
              <a:latin typeface="PT Sans" panose="020B0503020203020204" pitchFamily="34" charset="77"/>
            </a:endParaRPr>
          </a:p>
        </p:txBody>
      </p:sp>
      <p:pic>
        <p:nvPicPr>
          <p:cNvPr id="11" name="Picture 10" descr="A blueprint of a crane&#10;&#10;Description automatically generated">
            <a:extLst>
              <a:ext uri="{FF2B5EF4-FFF2-40B4-BE49-F238E27FC236}">
                <a16:creationId xmlns:a16="http://schemas.microsoft.com/office/drawing/2014/main" id="{C63DD427-A757-CF22-C031-847FCB428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168" y="1061451"/>
            <a:ext cx="2265087" cy="5400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BC2379-9127-2627-0A8D-DCA497FBC79C}"/>
              </a:ext>
            </a:extLst>
          </p:cNvPr>
          <p:cNvSpPr txBox="1"/>
          <p:nvPr/>
        </p:nvSpPr>
        <p:spPr>
          <a:xfrm>
            <a:off x="4029862" y="766354"/>
            <a:ext cx="329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T Sans" panose="020B0503020203020204" pitchFamily="34" charset="77"/>
              </a:rPr>
              <a:t>Design of Oxford 10 m detector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EA1BE-8EF6-02E1-B67E-5849BEEED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6389" y="1097203"/>
            <a:ext cx="4610501" cy="2981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C07D45-C9DC-FD50-FB88-F156890B31F2}"/>
              </a:ext>
            </a:extLst>
          </p:cNvPr>
          <p:cNvSpPr txBox="1"/>
          <p:nvPr/>
        </p:nvSpPr>
        <p:spPr>
          <a:xfrm>
            <a:off x="8107269" y="743206"/>
            <a:ext cx="3035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PT Sans" panose="020B0503020203020204" pitchFamily="34" charset="77"/>
              </a:rPr>
              <a:t>Formalise</a:t>
            </a:r>
            <a:r>
              <a:rPr lang="en-US" dirty="0">
                <a:latin typeface="PT Sans" panose="020B0503020203020204" pitchFamily="34" charset="77"/>
              </a:rPr>
              <a:t> UK-US Partnership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380E8E-6A82-B459-0059-E5DA1C43689C}"/>
              </a:ext>
            </a:extLst>
          </p:cNvPr>
          <p:cNvSpPr txBox="1"/>
          <p:nvPr/>
        </p:nvSpPr>
        <p:spPr>
          <a:xfrm>
            <a:off x="7144761" y="4151323"/>
            <a:ext cx="4884529" cy="258532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i="0" u="none" strike="noStrike" dirty="0">
                <a:solidFill>
                  <a:srgbClr val="FF0000"/>
                </a:solidFill>
                <a:effectLst/>
                <a:latin typeface="PT Sans" panose="020B0503020203020204" pitchFamily="34" charset="77"/>
              </a:rPr>
              <a:t>Formalising the long-standing UK-US partnership between MAGIS-100 and AION, in conjunction with the participating UK institutions. </a:t>
            </a:r>
            <a:endParaRPr lang="en-GB" b="1" dirty="0">
              <a:solidFill>
                <a:srgbClr val="FF0000"/>
              </a:solidFill>
              <a:latin typeface="PT Sans" panose="020B0503020203020204" pitchFamily="34" charset="77"/>
            </a:endParaRPr>
          </a:p>
          <a:p>
            <a:pPr algn="ctr"/>
            <a:r>
              <a:rPr lang="en-GB" b="0" i="0" u="none" strike="noStrike" dirty="0">
                <a:effectLst/>
                <a:latin typeface="PT Sans" panose="020B0503020203020204" pitchFamily="34" charset="77"/>
              </a:rPr>
              <a:t>This stands as a successful instance of UK-US cooperation in the fields of science and quantum technology development, with the potential to unlock additional synergies and opportunities.</a:t>
            </a:r>
            <a:endParaRPr lang="en-US" dirty="0"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53739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AA2C2-DEF3-BEB7-850A-2F7E8F52D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968FA-28D9-6AD9-79B4-0659B5F00675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solidFill>
            <a:srgbClr val="003B7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84245C-7F27-CA9C-94CD-D81E944F5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  <a:t>Progressive Expansion of Quantum Detectors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656B2E-6687-C001-AADE-E66E06AFF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4CFF7B-414F-0781-47D7-EA253C0BFA86}"/>
              </a:ext>
            </a:extLst>
          </p:cNvPr>
          <p:cNvSpPr/>
          <p:nvPr/>
        </p:nvSpPr>
        <p:spPr>
          <a:xfrm>
            <a:off x="-10886" y="674914"/>
            <a:ext cx="12207240" cy="91440"/>
          </a:xfrm>
          <a:prstGeom prst="rect">
            <a:avLst/>
          </a:prstGeom>
          <a:solidFill>
            <a:srgbClr val="6CA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AE2F0-777E-6E3D-2867-A71577A34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63918-3798-184E-52B6-3524990F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13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A4A793-294B-8BBB-0704-BF5AF495F742}"/>
              </a:ext>
            </a:extLst>
          </p:cNvPr>
          <p:cNvSpPr txBox="1">
            <a:spLocks/>
          </p:cNvSpPr>
          <p:nvPr/>
        </p:nvSpPr>
        <p:spPr>
          <a:xfrm>
            <a:off x="115907" y="966450"/>
            <a:ext cx="5386755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PT Sans" panose="020B0503020203020204" pitchFamily="34" charset="77"/>
              </a:rPr>
              <a:t>Stage Expansion of Detector Length**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53A7C81-5CF5-3109-5EBF-A7F5280BB138}"/>
              </a:ext>
            </a:extLst>
          </p:cNvPr>
          <p:cNvSpPr txBox="1">
            <a:spLocks/>
          </p:cNvSpPr>
          <p:nvPr/>
        </p:nvSpPr>
        <p:spPr>
          <a:xfrm>
            <a:off x="263353" y="1412776"/>
            <a:ext cx="5832648" cy="471256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chemeClr val="accent2"/>
                </a:solidFill>
                <a:latin typeface="PT Sans" panose="020B0503020203020204" pitchFamily="34" charset="77"/>
              </a:rPr>
              <a:t>Stage 1: 2024 to 2027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dirty="0">
                <a:latin typeface="PT Sans" panose="020B0503020203020204" pitchFamily="34" charset="77"/>
              </a:rPr>
              <a:t>10 m detector protype to be built in Oxford, focus fundamental science and R&amp;D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dirty="0">
                <a:latin typeface="PT Sans" panose="020B0503020203020204" pitchFamily="34" charset="77"/>
              </a:rPr>
              <a:t>10–20 m AION “spin-off” from Oxford design &amp; experience at </a:t>
            </a:r>
            <a:r>
              <a:rPr lang="en-US" sz="2200" i="1" dirty="0">
                <a:latin typeface="PT Sans" panose="020B0503020203020204" pitchFamily="34" charset="77"/>
              </a:rPr>
              <a:t>Boulby</a:t>
            </a:r>
            <a:r>
              <a:rPr lang="en-US" sz="2200" dirty="0">
                <a:latin typeface="PT Sans" panose="020B0503020203020204" pitchFamily="34" charset="77"/>
              </a:rPr>
              <a:t> focus Earth Science applications.  </a:t>
            </a:r>
          </a:p>
          <a:p>
            <a:r>
              <a:rPr lang="en-US" sz="2300" b="1" dirty="0">
                <a:solidFill>
                  <a:schemeClr val="accent2"/>
                </a:solidFill>
                <a:latin typeface="PT Sans" panose="020B0503020203020204" pitchFamily="34" charset="77"/>
              </a:rPr>
              <a:t>Stage 2: 2028 to 2035</a:t>
            </a:r>
          </a:p>
          <a:p>
            <a:r>
              <a:rPr lang="en-US" sz="2200" dirty="0">
                <a:latin typeface="PT Sans" panose="020B0503020203020204" pitchFamily="34" charset="77"/>
              </a:rPr>
              <a:t>(Multi-)100 m detector: Site options are </a:t>
            </a:r>
            <a:r>
              <a:rPr lang="en-GB" sz="2200" i="1" dirty="0">
                <a:latin typeface="PT Sans" panose="020B0503020203020204" pitchFamily="34" charset="77"/>
              </a:rPr>
              <a:t>Boulby or Daresbury (UK), possibly also at CERN (France/Switzerland).</a:t>
            </a:r>
            <a:endParaRPr lang="en-US" sz="2200" b="1" i="1" dirty="0">
              <a:latin typeface="PT Sans" panose="020B0503020203020204" pitchFamily="34" charset="77"/>
            </a:endParaRPr>
          </a:p>
          <a:p>
            <a:r>
              <a:rPr lang="en-US" sz="2300" b="1" dirty="0">
                <a:solidFill>
                  <a:schemeClr val="accent2"/>
                </a:solidFill>
                <a:latin typeface="PT Sans" panose="020B0503020203020204" pitchFamily="34" charset="77"/>
              </a:rPr>
              <a:t>Stage 3: 2035 onwards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dirty="0">
                <a:latin typeface="PT Sans" panose="020B0503020203020204" pitchFamily="34" charset="77"/>
              </a:rPr>
              <a:t>Km-scale detector: Site options are </a:t>
            </a:r>
            <a:r>
              <a:rPr lang="en-GB" sz="2200" i="1" dirty="0">
                <a:latin typeface="PT Sans" panose="020B0503020203020204" pitchFamily="34" charset="77"/>
              </a:rPr>
              <a:t>Boulby </a:t>
            </a:r>
            <a:r>
              <a:rPr lang="en-GB" sz="2200" dirty="0">
                <a:latin typeface="PT Sans" panose="020B0503020203020204" pitchFamily="34" charset="77"/>
              </a:rPr>
              <a:t>and other international sites</a:t>
            </a:r>
            <a:endParaRPr lang="en-GB" sz="2200" i="1" dirty="0">
              <a:latin typeface="PT Sans" panose="020B0503020203020204" pitchFamily="34" charset="77"/>
            </a:endParaRPr>
          </a:p>
          <a:p>
            <a:pPr marL="0" indent="0"/>
            <a:endParaRPr lang="en-US" sz="2400" dirty="0">
              <a:latin typeface="PT Sans" panose="020B05030202030202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BD2A4A-9CAB-E190-252F-68B52960C2D9}"/>
              </a:ext>
            </a:extLst>
          </p:cNvPr>
          <p:cNvSpPr txBox="1"/>
          <p:nvPr/>
        </p:nvSpPr>
        <p:spPr>
          <a:xfrm>
            <a:off x="635000" y="5765790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T Sans" panose="020B0503020203020204" pitchFamily="34" charset="77"/>
              </a:rPr>
              <a:t>** Sensitivity scales with length of detector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05B35385-F75D-D43E-BA06-33739456FA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6425"/>
          <a:stretch/>
        </p:blipFill>
        <p:spPr>
          <a:xfrm>
            <a:off x="6638183" y="856100"/>
            <a:ext cx="5180327" cy="2275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black and white poster with text&#10;&#10;Description automatically generated">
            <a:extLst>
              <a:ext uri="{FF2B5EF4-FFF2-40B4-BE49-F238E27FC236}">
                <a16:creationId xmlns:a16="http://schemas.microsoft.com/office/drawing/2014/main" id="{3E676F21-70B7-B264-C300-94619BDC2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3" t="1774" r="2578" b="65526"/>
          <a:stretch/>
        </p:blipFill>
        <p:spPr>
          <a:xfrm>
            <a:off x="6519580" y="3136705"/>
            <a:ext cx="5400600" cy="22750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D43A72-FC26-5EF1-5A5E-6BCAF4FDD74F}"/>
              </a:ext>
            </a:extLst>
          </p:cNvPr>
          <p:cNvSpPr txBox="1"/>
          <p:nvPr/>
        </p:nvSpPr>
        <p:spPr>
          <a:xfrm>
            <a:off x="9387692" y="5534957"/>
            <a:ext cx="25409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1" u="none" strike="noStrike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AVS Quantum Science (Vol. 6, Issue 2)</a:t>
            </a:r>
          </a:p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77"/>
                <a:hlinkClick r:id="rId5"/>
              </a:rPr>
              <a:t>https://doi.org/10.1116/5.0185291</a:t>
            </a:r>
            <a:endParaRPr lang="en-GB" sz="1200" b="0" i="0" u="none" strike="noStrike" dirty="0">
              <a:solidFill>
                <a:srgbClr val="000000"/>
              </a:solidFill>
              <a:effectLst/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41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solidFill>
            <a:srgbClr val="003B7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Multi-</a:t>
            </a:r>
            <a:r>
              <a:rPr lang="en-US" dirty="0" err="1">
                <a:solidFill>
                  <a:schemeClr val="bg1"/>
                </a:solidFill>
              </a:rPr>
              <a:t>gradiometry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240672"/>
            <a:ext cx="2360141" cy="59647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E206C0-349F-0047-98E7-CCA55C074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334" y="1213594"/>
            <a:ext cx="9945043" cy="51534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Multiple atom interferometers synchronized along the baseline run in tandem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056C42-258D-0DF1-0E26-D2680D8921A9}"/>
              </a:ext>
            </a:extLst>
          </p:cNvPr>
          <p:cNvSpPr/>
          <p:nvPr/>
        </p:nvSpPr>
        <p:spPr>
          <a:xfrm>
            <a:off x="-10886" y="674914"/>
            <a:ext cx="12207240" cy="182880"/>
          </a:xfrm>
          <a:prstGeom prst="rect">
            <a:avLst/>
          </a:prstGeom>
          <a:solidFill>
            <a:srgbClr val="6CA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913DD-5A5F-4CA1-A62B-E466B769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Mitchell – IOP HEPP&amp;APP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3DDA4-3C1E-0A63-17FF-DBBD7EA5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14</a:t>
            </a:fld>
            <a:endParaRPr lang="en-US"/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CC2E337A-C351-BC8D-9CF6-620018D0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774" y="2975700"/>
            <a:ext cx="6245922" cy="3331159"/>
          </a:xfrm>
          <a:prstGeom prst="rect">
            <a:avLst/>
          </a:prstGeom>
        </p:spPr>
      </p:pic>
      <p:pic>
        <p:nvPicPr>
          <p:cNvPr id="11" name="Content Placeholder 2" descr="Table&#10;&#10;Description automatically generated">
            <a:extLst>
              <a:ext uri="{FF2B5EF4-FFF2-40B4-BE49-F238E27FC236}">
                <a16:creationId xmlns:a16="http://schemas.microsoft.com/office/drawing/2014/main" id="{F752D0BB-3AD7-D5C6-49CC-7E09B8F08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771" y="2104551"/>
            <a:ext cx="5877808" cy="874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91B8EC-B031-B8A5-E892-DAE2D2631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01" y="1835163"/>
            <a:ext cx="4114800" cy="44340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9E0C09-21D3-8FB1-19CF-29C689B4F62A}"/>
              </a:ext>
            </a:extLst>
          </p:cNvPr>
          <p:cNvSpPr txBox="1"/>
          <p:nvPr/>
        </p:nvSpPr>
        <p:spPr>
          <a:xfrm>
            <a:off x="8352322" y="6115326"/>
            <a:ext cx="4004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 err="1">
                <a:effectLst/>
              </a:rPr>
              <a:t>Badurina</a:t>
            </a:r>
            <a:r>
              <a:rPr lang="en-US" sz="1400" b="0" i="0" dirty="0">
                <a:effectLst/>
              </a:rPr>
              <a:t>, et al. Phys. Rev. D </a:t>
            </a:r>
            <a:r>
              <a:rPr lang="en-US" sz="1400" b="1" i="0" dirty="0">
                <a:effectLst/>
              </a:rPr>
              <a:t>107</a:t>
            </a:r>
            <a:r>
              <a:rPr lang="en-US" sz="1400" b="0" i="0" dirty="0">
                <a:effectLst/>
              </a:rPr>
              <a:t>, 055002</a:t>
            </a:r>
          </a:p>
        </p:txBody>
      </p:sp>
    </p:spTree>
    <p:extLst>
      <p:ext uri="{BB962C8B-B14F-4D97-AF65-F5344CB8AC3E}">
        <p14:creationId xmlns:p14="http://schemas.microsoft.com/office/powerpoint/2010/main" val="2038342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solidFill>
            <a:srgbClr val="003B7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GGN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240672"/>
            <a:ext cx="2360141" cy="5964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056C42-258D-0DF1-0E26-D2680D8921A9}"/>
              </a:ext>
            </a:extLst>
          </p:cNvPr>
          <p:cNvSpPr/>
          <p:nvPr/>
        </p:nvSpPr>
        <p:spPr>
          <a:xfrm>
            <a:off x="-10886" y="674914"/>
            <a:ext cx="12207240" cy="182880"/>
          </a:xfrm>
          <a:prstGeom prst="rect">
            <a:avLst/>
          </a:prstGeom>
          <a:solidFill>
            <a:srgbClr val="6CA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913DD-5A5F-4CA1-A62B-E466B769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Mitchell – IOP HEPP&amp;APP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3DDA4-3C1E-0A63-17FF-DBBD7EA5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15</a:t>
            </a:fld>
            <a:endParaRPr lang="en-US"/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CD346CF3-72DD-4D53-F079-5EDF62183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139" y="1664493"/>
            <a:ext cx="6858000" cy="431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0E7BCF-7443-03A1-1641-E75505BF8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06" y="1842293"/>
            <a:ext cx="5499100" cy="396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31198F-C89A-2378-F217-13CA50F8E1D9}"/>
              </a:ext>
            </a:extLst>
          </p:cNvPr>
          <p:cNvSpPr txBox="1"/>
          <p:nvPr/>
        </p:nvSpPr>
        <p:spPr>
          <a:xfrm>
            <a:off x="985527" y="1197748"/>
            <a:ext cx="443461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Low and High noise global bounds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35840-843A-A9EC-D3F6-07A2E82B20A8}"/>
              </a:ext>
            </a:extLst>
          </p:cNvPr>
          <p:cNvSpPr txBox="1"/>
          <p:nvPr/>
        </p:nvSpPr>
        <p:spPr>
          <a:xfrm>
            <a:off x="6092734" y="1208261"/>
            <a:ext cx="569944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Rayleigh surface waves (fundamental mode)</a:t>
            </a:r>
          </a:p>
        </p:txBody>
      </p:sp>
    </p:spTree>
    <p:extLst>
      <p:ext uri="{BB962C8B-B14F-4D97-AF65-F5344CB8AC3E}">
        <p14:creationId xmlns:p14="http://schemas.microsoft.com/office/powerpoint/2010/main" val="2021473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solidFill>
            <a:srgbClr val="003B7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Sensitivity with GGN backgrounds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240672"/>
            <a:ext cx="2360141" cy="5964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056C42-258D-0DF1-0E26-D2680D8921A9}"/>
              </a:ext>
            </a:extLst>
          </p:cNvPr>
          <p:cNvSpPr/>
          <p:nvPr/>
        </p:nvSpPr>
        <p:spPr>
          <a:xfrm>
            <a:off x="-10886" y="674914"/>
            <a:ext cx="12207240" cy="182880"/>
          </a:xfrm>
          <a:prstGeom prst="rect">
            <a:avLst/>
          </a:prstGeom>
          <a:solidFill>
            <a:srgbClr val="6CA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913DD-5A5F-4CA1-A62B-E466B769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Mitchell – IOP HEPP&amp;APP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3DDA4-3C1E-0A63-17FF-DBBD7EA5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16</a:t>
            </a:fld>
            <a:endParaRPr lang="en-US"/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0BD7E23F-3222-E5AD-FACB-7F75C7D1F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75375" y="1543593"/>
            <a:ext cx="5391599" cy="435133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0CD95C-54CD-8567-40F8-AE6929391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26" y="1533701"/>
            <a:ext cx="5397500" cy="435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8DC0B1-68BC-B7AC-A14C-1341CC15BD52}"/>
              </a:ext>
            </a:extLst>
          </p:cNvPr>
          <p:cNvSpPr txBox="1"/>
          <p:nvPr/>
        </p:nvSpPr>
        <p:spPr>
          <a:xfrm>
            <a:off x="7255174" y="6173470"/>
            <a:ext cx="3431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PT Sans" panose="020B0503020203020204" pitchFamily="34" charset="77"/>
              </a:rPr>
              <a:t>L. </a:t>
            </a:r>
            <a:r>
              <a:rPr lang="en-US" sz="1200" dirty="0" err="1">
                <a:effectLst/>
                <a:latin typeface="PT Sans" panose="020B0503020203020204" pitchFamily="34" charset="77"/>
              </a:rPr>
              <a:t>Badurina</a:t>
            </a:r>
            <a:r>
              <a:rPr lang="en-US" sz="1200" dirty="0">
                <a:effectLst/>
                <a:latin typeface="PT Sans" panose="020B0503020203020204" pitchFamily="34" charset="77"/>
              </a:rPr>
              <a:t> </a:t>
            </a:r>
            <a:r>
              <a:rPr lang="en-US" sz="1200" i="1" dirty="0">
                <a:effectLst/>
                <a:latin typeface="PT Sans" panose="020B0503020203020204" pitchFamily="34" charset="77"/>
              </a:rPr>
              <a:t>et al.</a:t>
            </a:r>
            <a:r>
              <a:rPr lang="en-US" sz="1200" dirty="0">
                <a:effectLst/>
                <a:latin typeface="PT Sans" panose="020B0503020203020204" pitchFamily="34" charset="77"/>
              </a:rPr>
              <a:t>, Phys. Rev. D </a:t>
            </a:r>
            <a:r>
              <a:rPr lang="en-US" sz="1200" b="1" dirty="0">
                <a:effectLst/>
                <a:latin typeface="PT Sans" panose="020B0503020203020204" pitchFamily="34" charset="77"/>
              </a:rPr>
              <a:t>107</a:t>
            </a:r>
            <a:r>
              <a:rPr lang="en-US" sz="1200" dirty="0">
                <a:effectLst/>
                <a:latin typeface="PT Sans" panose="020B0503020203020204" pitchFamily="34" charset="77"/>
              </a:rPr>
              <a:t>, 055002 (2023).</a:t>
            </a:r>
          </a:p>
        </p:txBody>
      </p:sp>
    </p:spTree>
    <p:extLst>
      <p:ext uri="{BB962C8B-B14F-4D97-AF65-F5344CB8AC3E}">
        <p14:creationId xmlns:p14="http://schemas.microsoft.com/office/powerpoint/2010/main" val="1142465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solidFill>
            <a:srgbClr val="003B7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Multi-gradiometer impact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240672"/>
            <a:ext cx="2360141" cy="5964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056C42-258D-0DF1-0E26-D2680D8921A9}"/>
              </a:ext>
            </a:extLst>
          </p:cNvPr>
          <p:cNvSpPr/>
          <p:nvPr/>
        </p:nvSpPr>
        <p:spPr>
          <a:xfrm>
            <a:off x="-10886" y="674914"/>
            <a:ext cx="12207240" cy="182880"/>
          </a:xfrm>
          <a:prstGeom prst="rect">
            <a:avLst/>
          </a:prstGeom>
          <a:solidFill>
            <a:srgbClr val="6CA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913DD-5A5F-4CA1-A62B-E466B769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Mitchell – IOP HEPP&amp;APP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3DDA4-3C1E-0A63-17FF-DBBD7EA5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17</a:t>
            </a:fld>
            <a:endParaRPr lang="en-US"/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6EC9E156-E951-3C56-217D-8ED19A5BA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721" y="1364569"/>
            <a:ext cx="5391599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2DC51B-658D-78BE-D5E3-DF8133630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80" y="1362188"/>
            <a:ext cx="53975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74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C16A8C-03BE-91E1-B69F-29FDBCD07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011" y="3714945"/>
            <a:ext cx="3719209" cy="25748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solidFill>
            <a:srgbClr val="003B7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  <a:t>Earth Science: backgrounds and signals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056C42-258D-0DF1-0E26-D2680D8921A9}"/>
              </a:ext>
            </a:extLst>
          </p:cNvPr>
          <p:cNvSpPr/>
          <p:nvPr/>
        </p:nvSpPr>
        <p:spPr>
          <a:xfrm>
            <a:off x="-10886" y="674914"/>
            <a:ext cx="12207240" cy="91440"/>
          </a:xfrm>
          <a:prstGeom prst="rect">
            <a:avLst/>
          </a:prstGeom>
          <a:solidFill>
            <a:srgbClr val="6CA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913DD-5A5F-4CA1-A62B-E466B769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3DDA4-3C1E-0A63-17FF-DBBD7EA5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10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984B5F62-38D3-8544-05B6-C440BB8C8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220" y="4194302"/>
            <a:ext cx="3331873" cy="2070851"/>
          </a:xfrm>
          <a:prstGeom prst="rect">
            <a:avLst/>
          </a:prstGeom>
        </p:spPr>
      </p:pic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65B50C53-837A-33CD-EFEC-A26B2EC7F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183" y="1392887"/>
            <a:ext cx="3615724" cy="22765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56FD50-FC42-426A-9891-875A4C3B3980}"/>
              </a:ext>
            </a:extLst>
          </p:cNvPr>
          <p:cNvSpPr txBox="1"/>
          <p:nvPr/>
        </p:nvSpPr>
        <p:spPr>
          <a:xfrm>
            <a:off x="2379274" y="6363928"/>
            <a:ext cx="27911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Mitchell </a:t>
            </a:r>
            <a:r>
              <a:rPr lang="en-US" sz="1200" i="1" dirty="0">
                <a:ea typeface="Verdana" panose="020B0604030504040204" pitchFamily="34" charset="0"/>
                <a:cs typeface="Verdana" panose="020B0604030504040204" pitchFamily="34" charset="0"/>
              </a:rPr>
              <a:t>et al</a:t>
            </a:r>
            <a:r>
              <a:rPr lang="en-US" sz="1200" dirty="0">
                <a:ea typeface="Verdana" panose="020B0604030504040204" pitchFamily="34" charset="0"/>
                <a:cs typeface="Verdana" panose="020B0604030504040204" pitchFamily="34" charset="0"/>
              </a:rPr>
              <a:t>.,</a:t>
            </a:r>
            <a:r>
              <a:rPr lang="en-US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i="1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J. Inst.</a:t>
            </a:r>
            <a:r>
              <a:rPr lang="en-US" sz="120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, vol. 17, 01, 2022</a:t>
            </a:r>
            <a:r>
              <a:rPr lang="en-US" sz="1200" dirty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dirty="0"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DD8A27-DDAE-BC62-05CE-DB4B44484A1D}"/>
              </a:ext>
            </a:extLst>
          </p:cNvPr>
          <p:cNvSpPr txBox="1"/>
          <p:nvPr/>
        </p:nvSpPr>
        <p:spPr>
          <a:xfrm>
            <a:off x="2379274" y="6560379"/>
            <a:ext cx="31409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 err="1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Badurina</a:t>
            </a:r>
            <a:r>
              <a:rPr lang="en-US" sz="1200" b="0" i="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, et al. Phys. Rev. D </a:t>
            </a:r>
            <a:r>
              <a:rPr lang="en-US" sz="1200" b="1" i="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107</a:t>
            </a:r>
            <a:r>
              <a:rPr lang="en-US" sz="1200" b="0" i="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, 055002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06619D-C20A-D327-2750-55C2394487B8}"/>
              </a:ext>
            </a:extLst>
          </p:cNvPr>
          <p:cNvSpPr txBox="1"/>
          <p:nvPr/>
        </p:nvSpPr>
        <p:spPr>
          <a:xfrm rot="856760">
            <a:off x="8038309" y="6004057"/>
            <a:ext cx="2565712" cy="400110"/>
          </a:xfrm>
          <a:prstGeom prst="rect">
            <a:avLst/>
          </a:prstGeom>
          <a:solidFill>
            <a:srgbClr val="FFFD78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Preliminary!</a:t>
            </a:r>
          </a:p>
        </p:txBody>
      </p:sp>
      <p:pic>
        <p:nvPicPr>
          <p:cNvPr id="17" name="Picture 16" descr="A graph with blue line and orange line&#10;&#10;Description automatically generated">
            <a:extLst>
              <a:ext uri="{FF2B5EF4-FFF2-40B4-BE49-F238E27FC236}">
                <a16:creationId xmlns:a16="http://schemas.microsoft.com/office/drawing/2014/main" id="{BB72BAC8-A36D-360C-D163-ED1DF0770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2249" y="1213154"/>
            <a:ext cx="3474720" cy="2585233"/>
          </a:xfrm>
          <a:prstGeom prst="rect">
            <a:avLst/>
          </a:prstGeom>
        </p:spPr>
      </p:pic>
      <p:pic>
        <p:nvPicPr>
          <p:cNvPr id="8" name="Picture 7" descr="A graph showing different types of mode&#10;&#10;Description automatically generated">
            <a:extLst>
              <a:ext uri="{FF2B5EF4-FFF2-40B4-BE49-F238E27FC236}">
                <a16:creationId xmlns:a16="http://schemas.microsoft.com/office/drawing/2014/main" id="{FC1E7496-918C-94E1-49D4-A6B5711A2F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57" y="3933047"/>
            <a:ext cx="3719210" cy="2350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DBD4EF-FF14-0F29-7214-79D1E4643EA4}"/>
              </a:ext>
            </a:extLst>
          </p:cNvPr>
          <p:cNvSpPr txBox="1"/>
          <p:nvPr/>
        </p:nvSpPr>
        <p:spPr>
          <a:xfrm>
            <a:off x="1502422" y="3590704"/>
            <a:ext cx="2702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PT Sans" panose="020B0503020203020204" pitchFamily="34" charset="77"/>
              </a:rPr>
              <a:t>Seismic Frequency Spectrum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8C6FF1-38EE-8847-5C70-0D8214741DD6}"/>
              </a:ext>
            </a:extLst>
          </p:cNvPr>
          <p:cNvSpPr txBox="1"/>
          <p:nvPr/>
        </p:nvSpPr>
        <p:spPr>
          <a:xfrm>
            <a:off x="5858933" y="863600"/>
            <a:ext cx="5134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PT Sans" panose="020B0503020203020204" pitchFamily="34" charset="77"/>
              </a:rPr>
              <a:t>Rayleigh seismic waves source gravitational fluctuations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235DC5-0100-A292-2F2F-21825228A8D8}"/>
              </a:ext>
            </a:extLst>
          </p:cNvPr>
          <p:cNvSpPr txBox="1"/>
          <p:nvPr/>
        </p:nvSpPr>
        <p:spPr>
          <a:xfrm>
            <a:off x="5887531" y="3609844"/>
            <a:ext cx="5207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T Sans" panose="020B0503020203020204" pitchFamily="34" charset="77"/>
              </a:rPr>
              <a:t>Atmospheric infrasound and temperature gradient noise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735D21-95BB-AA56-1BF5-0D5003549A94}"/>
              </a:ext>
            </a:extLst>
          </p:cNvPr>
          <p:cNvSpPr txBox="1"/>
          <p:nvPr/>
        </p:nvSpPr>
        <p:spPr>
          <a:xfrm>
            <a:off x="357616" y="982000"/>
            <a:ext cx="4717642" cy="230832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77"/>
              </a:rPr>
              <a:t>Terrestrial backgrounds cause gravity gradient noise limiting fundamental physics searches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77"/>
              </a:rPr>
              <a:t>AION can use gravitational signal channel to answer open questions in Earth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77"/>
              </a:rPr>
              <a:t>Earth’s free oscillation and normal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PT Sans" panose="020B0503020203020204" pitchFamily="34" charset="77"/>
              </a:rPr>
              <a:t>Low-frequency Earth dynamics</a:t>
            </a:r>
          </a:p>
        </p:txBody>
      </p:sp>
    </p:spTree>
    <p:extLst>
      <p:ext uri="{BB962C8B-B14F-4D97-AF65-F5344CB8AC3E}">
        <p14:creationId xmlns:p14="http://schemas.microsoft.com/office/powerpoint/2010/main" val="70463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03BD0-63AD-2F43-8314-804F607E4E14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00D1F6-63B6-704E-BA53-6E640B79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T Sans" panose="020B0503020203020204" pitchFamily="34" charset="77"/>
              </a:rPr>
              <a:t>Overview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E198E-10A0-C341-88D9-C9A75CC33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E206C0-349F-0047-98E7-CCA55C074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PT Sans" panose="020B0503020203020204" pitchFamily="34" charset="77"/>
              </a:rPr>
              <a:t>Interferometry and Quantum Enhancements</a:t>
            </a:r>
          </a:p>
          <a:p>
            <a:endParaRPr lang="en-US" dirty="0">
              <a:latin typeface="PT Sans" panose="020B0503020203020204" pitchFamily="34" charset="77"/>
            </a:endParaRPr>
          </a:p>
          <a:p>
            <a:r>
              <a:rPr lang="en-US" dirty="0">
                <a:latin typeface="PT Sans" panose="020B0503020203020204" pitchFamily="34" charset="77"/>
              </a:rPr>
              <a:t>Science Reach with Quantum Interferometry</a:t>
            </a:r>
          </a:p>
          <a:p>
            <a:endParaRPr lang="en-US" dirty="0">
              <a:latin typeface="PT Sans" panose="020B0503020203020204" pitchFamily="34" charset="77"/>
            </a:endParaRPr>
          </a:p>
          <a:p>
            <a:r>
              <a:rPr lang="en-US" dirty="0">
                <a:latin typeface="PT Sans" panose="020B0503020203020204" pitchFamily="34" charset="77"/>
              </a:rPr>
              <a:t>Atom Interferometry and AION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056C42-258D-0DF1-0E26-D2680D8921A9}"/>
              </a:ext>
            </a:extLst>
          </p:cNvPr>
          <p:cNvSpPr/>
          <p:nvPr/>
        </p:nvSpPr>
        <p:spPr>
          <a:xfrm>
            <a:off x="-2794" y="674914"/>
            <a:ext cx="12207240" cy="91440"/>
          </a:xfrm>
          <a:prstGeom prst="rect">
            <a:avLst/>
          </a:prstGeom>
          <a:solidFill>
            <a:srgbClr val="87A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913DD-5A5F-4CA1-A62B-E466B769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3DDA4-3C1E-0A63-17FF-DBBD7EA5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BA7AF-7F11-DFEC-1F7A-50DD1C5DA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467F64-948D-83B4-8185-D5E4C6086E9D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E0B93B-E2FA-387D-930A-D8DEDC9B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T Sans" panose="020B0503020203020204" pitchFamily="34" charset="77"/>
              </a:rPr>
              <a:t>Interferometry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680EBB-6242-164B-178B-C3A07D71E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81B486-7E33-EB29-0108-DA7044EB6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29" y="1607441"/>
            <a:ext cx="5257800" cy="4351338"/>
          </a:xfrm>
        </p:spPr>
        <p:txBody>
          <a:bodyPr/>
          <a:lstStyle/>
          <a:p>
            <a:r>
              <a:rPr lang="en-US" dirty="0">
                <a:latin typeface="PT Sans" panose="020B0503020203020204" pitchFamily="34" charset="77"/>
              </a:rPr>
              <a:t>Measurement using interference of superposed waves</a:t>
            </a:r>
          </a:p>
          <a:p>
            <a:r>
              <a:rPr lang="en-US" dirty="0">
                <a:latin typeface="PT Sans" panose="020B0503020203020204" pitchFamily="34" charset="77"/>
              </a:rPr>
              <a:t>Coherent periodic input</a:t>
            </a:r>
          </a:p>
          <a:p>
            <a:r>
              <a:rPr lang="en-US" dirty="0">
                <a:latin typeface="PT Sans" panose="020B0503020203020204" pitchFamily="34" charset="77"/>
              </a:rPr>
              <a:t>Splitting and recombination</a:t>
            </a:r>
          </a:p>
          <a:p>
            <a:r>
              <a:rPr lang="en-US" dirty="0">
                <a:latin typeface="PT Sans" panose="020B0503020203020204" pitchFamily="34" charset="77"/>
              </a:rPr>
              <a:t>Detection of interference fringes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052449-79F8-10A1-1969-1A91869E197F}"/>
              </a:ext>
            </a:extLst>
          </p:cNvPr>
          <p:cNvSpPr/>
          <p:nvPr/>
        </p:nvSpPr>
        <p:spPr>
          <a:xfrm>
            <a:off x="-2794" y="674914"/>
            <a:ext cx="12207240" cy="91440"/>
          </a:xfrm>
          <a:prstGeom prst="rect">
            <a:avLst/>
          </a:prstGeom>
          <a:solidFill>
            <a:srgbClr val="87A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DE146C-0117-C604-5076-60A9757B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0D691-167D-7D5D-B77C-28A252C2C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D2D173-9D35-B32C-BA4C-D48FF0881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862" y="1734185"/>
            <a:ext cx="5632792" cy="422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91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331DB-34F8-5866-7B8E-36CEF4B56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E2CDB5-54C0-0145-A2D4-CD93751EF328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3D70C6-E64C-613F-45F8-1E2D2B6B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T Sans" panose="020B0503020203020204" pitchFamily="34" charset="77"/>
              </a:rPr>
              <a:t>Atomic interferometry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290DA4-DE4C-E246-4D04-065458E3A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67FE95-E964-4560-664F-4D1E6A3B7331}"/>
              </a:ext>
            </a:extLst>
          </p:cNvPr>
          <p:cNvSpPr/>
          <p:nvPr/>
        </p:nvSpPr>
        <p:spPr>
          <a:xfrm>
            <a:off x="-2794" y="674914"/>
            <a:ext cx="12207240" cy="91440"/>
          </a:xfrm>
          <a:prstGeom prst="rect">
            <a:avLst/>
          </a:prstGeom>
          <a:solidFill>
            <a:srgbClr val="87A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F621C0-C2D8-C59F-0E83-DF99D676B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54B06-0688-919C-6C5D-F5C569FC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BA5026-B00D-5A33-5FD4-C14D27E26351}"/>
              </a:ext>
            </a:extLst>
          </p:cNvPr>
          <p:cNvGrpSpPr/>
          <p:nvPr/>
        </p:nvGrpSpPr>
        <p:grpSpPr>
          <a:xfrm>
            <a:off x="574103" y="1452153"/>
            <a:ext cx="5471407" cy="4095835"/>
            <a:chOff x="574103" y="1452153"/>
            <a:chExt cx="5471407" cy="40958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BEA3C4-365E-A136-B5AB-780BA6001A10}"/>
                </a:ext>
              </a:extLst>
            </p:cNvPr>
            <p:cNvSpPr/>
            <p:nvPr/>
          </p:nvSpPr>
          <p:spPr>
            <a:xfrm>
              <a:off x="1406241" y="4639003"/>
              <a:ext cx="530809" cy="57356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F65C5B-4323-8510-02C6-C596F1D32450}"/>
                </a:ext>
              </a:extLst>
            </p:cNvPr>
            <p:cNvSpPr/>
            <p:nvPr/>
          </p:nvSpPr>
          <p:spPr>
            <a:xfrm>
              <a:off x="4090592" y="2861677"/>
              <a:ext cx="530809" cy="57356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DD53CD-F256-6645-D30C-3EAC7D52DD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6241" y="4639003"/>
              <a:ext cx="530809" cy="57356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62F673A-B162-0579-DFB4-3FA3764E89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0592" y="2903238"/>
              <a:ext cx="530809" cy="5319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D32878E0-9F42-900A-D029-08038A1B15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103" y="3148457"/>
              <a:ext cx="3781892" cy="1779698"/>
            </a:xfrm>
            <a:prstGeom prst="bentConnector3">
              <a:avLst>
                <a:gd name="adj1" fmla="val 28640"/>
              </a:avLst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CF752607-0B3F-6F3F-4E94-782FE4C830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103" y="3139088"/>
              <a:ext cx="3781892" cy="1789067"/>
            </a:xfrm>
            <a:prstGeom prst="bentConnector3">
              <a:avLst>
                <a:gd name="adj1" fmla="val 100137"/>
              </a:avLst>
            </a:prstGeom>
            <a:ln w="28575" cap="flat" cmpd="sng" algn="ctr">
              <a:solidFill>
                <a:srgbClr val="8F133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ED9512-29D8-518A-5D19-B163A78218DF}"/>
                </a:ext>
              </a:extLst>
            </p:cNvPr>
            <p:cNvSpPr/>
            <p:nvPr/>
          </p:nvSpPr>
          <p:spPr>
            <a:xfrm>
              <a:off x="2687877" y="2852162"/>
              <a:ext cx="613433" cy="583075"/>
            </a:xfrm>
            <a:prstGeom prst="ellipse">
              <a:avLst/>
            </a:prstGeom>
            <a:solidFill>
              <a:srgbClr val="00A083"/>
            </a:solidFill>
            <a:ln w="12700">
              <a:solidFill>
                <a:srgbClr val="009193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elay 16">
              <a:extLst>
                <a:ext uri="{FF2B5EF4-FFF2-40B4-BE49-F238E27FC236}">
                  <a16:creationId xmlns:a16="http://schemas.microsoft.com/office/drawing/2014/main" id="{5F87C65F-0DAF-9FEF-8A38-925617A02E5E}"/>
                </a:ext>
              </a:extLst>
            </p:cNvPr>
            <p:cNvSpPr/>
            <p:nvPr/>
          </p:nvSpPr>
          <p:spPr>
            <a:xfrm>
              <a:off x="5130705" y="2900122"/>
              <a:ext cx="378133" cy="480924"/>
            </a:xfrm>
            <a:prstGeom prst="flowChartDelay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elay 17">
              <a:extLst>
                <a:ext uri="{FF2B5EF4-FFF2-40B4-BE49-F238E27FC236}">
                  <a16:creationId xmlns:a16="http://schemas.microsoft.com/office/drawing/2014/main" id="{A750F693-E9B9-A793-C746-516CEB3EC0D9}"/>
                </a:ext>
              </a:extLst>
            </p:cNvPr>
            <p:cNvSpPr/>
            <p:nvPr/>
          </p:nvSpPr>
          <p:spPr>
            <a:xfrm rot="16200000">
              <a:off x="4151702" y="2016247"/>
              <a:ext cx="408588" cy="445078"/>
            </a:xfrm>
            <a:prstGeom prst="flowChartDelay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2679747E-927E-92E4-12F7-C718BD8FC254}"/>
                </a:ext>
              </a:extLst>
            </p:cNvPr>
            <p:cNvSpPr/>
            <p:nvPr/>
          </p:nvSpPr>
          <p:spPr>
            <a:xfrm>
              <a:off x="4934744" y="3139088"/>
              <a:ext cx="1110766" cy="1200226"/>
            </a:xfrm>
            <a:prstGeom prst="arc">
              <a:avLst>
                <a:gd name="adj1" fmla="val 16273655"/>
                <a:gd name="adj2" fmla="val 1851573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4929FE2F-2933-C853-3376-8E94E8174751}"/>
                </a:ext>
              </a:extLst>
            </p:cNvPr>
            <p:cNvSpPr/>
            <p:nvPr/>
          </p:nvSpPr>
          <p:spPr>
            <a:xfrm rot="16200000">
              <a:off x="4311265" y="1496883"/>
              <a:ext cx="1200226" cy="1110766"/>
            </a:xfrm>
            <a:prstGeom prst="arc">
              <a:avLst>
                <a:gd name="adj1" fmla="val 16273655"/>
                <a:gd name="adj2" fmla="val 1851573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1F179-B97A-042C-1C99-E30BC062A3F0}"/>
                </a:ext>
              </a:extLst>
            </p:cNvPr>
            <p:cNvSpPr>
              <a:spLocks/>
            </p:cNvSpPr>
            <p:nvPr/>
          </p:nvSpPr>
          <p:spPr>
            <a:xfrm rot="2700000">
              <a:off x="1566993" y="2831978"/>
              <a:ext cx="120023" cy="53080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860A8B-D24C-1883-FF1D-56237CD53703}"/>
                </a:ext>
              </a:extLst>
            </p:cNvPr>
            <p:cNvSpPr/>
            <p:nvPr/>
          </p:nvSpPr>
          <p:spPr>
            <a:xfrm rot="2700000">
              <a:off x="4352191" y="4698685"/>
              <a:ext cx="120023" cy="53080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45815DC-7B4A-2AB3-D735-F966602D0F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0385" y="2443080"/>
              <a:ext cx="1" cy="69600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2E0A3D7-8ECE-391D-58EB-096EA0BD0BB2}"/>
                </a:ext>
              </a:extLst>
            </p:cNvPr>
            <p:cNvCxnSpPr/>
            <p:nvPr/>
          </p:nvCxnSpPr>
          <p:spPr>
            <a:xfrm flipV="1">
              <a:off x="4384044" y="2443564"/>
              <a:ext cx="1" cy="696008"/>
            </a:xfrm>
            <a:prstGeom prst="straightConnector1">
              <a:avLst/>
            </a:prstGeom>
            <a:ln w="28575">
              <a:solidFill>
                <a:srgbClr val="8F13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D58D7EF-8773-B5EA-3693-1546EE9D05D8}"/>
                </a:ext>
              </a:extLst>
            </p:cNvPr>
            <p:cNvCxnSpPr>
              <a:cxnSpLocks/>
            </p:cNvCxnSpPr>
            <p:nvPr/>
          </p:nvCxnSpPr>
          <p:spPr>
            <a:xfrm>
              <a:off x="4365399" y="3122258"/>
              <a:ext cx="73152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78A7C1E-53C2-C796-4399-BB65E17F0FE1}"/>
                </a:ext>
              </a:extLst>
            </p:cNvPr>
            <p:cNvCxnSpPr>
              <a:cxnSpLocks/>
            </p:cNvCxnSpPr>
            <p:nvPr/>
          </p:nvCxnSpPr>
          <p:spPr>
            <a:xfrm>
              <a:off x="4366056" y="3152434"/>
              <a:ext cx="730863" cy="0"/>
            </a:xfrm>
            <a:prstGeom prst="straightConnector1">
              <a:avLst/>
            </a:prstGeom>
            <a:ln w="28575">
              <a:solidFill>
                <a:srgbClr val="8F13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9B8CE0-7D21-BB7E-FEB7-AC0B9A1C48C6}"/>
                </a:ext>
              </a:extLst>
            </p:cNvPr>
            <p:cNvSpPr txBox="1"/>
            <p:nvPr/>
          </p:nvSpPr>
          <p:spPr>
            <a:xfrm>
              <a:off x="1059180" y="5209434"/>
              <a:ext cx="12907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PT Sans" panose="020B0503020203020204" pitchFamily="34" charset="77"/>
                </a:rPr>
                <a:t>beamsplitter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015353-E784-3CCF-3A4E-7A4028F69FC1}"/>
                </a:ext>
              </a:extLst>
            </p:cNvPr>
            <p:cNvSpPr txBox="1"/>
            <p:nvPr/>
          </p:nvSpPr>
          <p:spPr>
            <a:xfrm>
              <a:off x="4133457" y="5139295"/>
              <a:ext cx="728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PT Sans" panose="020B0503020203020204" pitchFamily="34" charset="77"/>
                </a:rPr>
                <a:t>mirror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4BD9E7-E12F-23A6-9AD6-9588FA695393}"/>
                </a:ext>
              </a:extLst>
            </p:cNvPr>
            <p:cNvSpPr txBox="1"/>
            <p:nvPr/>
          </p:nvSpPr>
          <p:spPr>
            <a:xfrm>
              <a:off x="4861953" y="3390756"/>
              <a:ext cx="9156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PT Sans" panose="020B0503020203020204" pitchFamily="34" charset="77"/>
                </a:rPr>
                <a:t>detector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BF03D1-47CE-0230-A6E9-65829986F617}"/>
                </a:ext>
              </a:extLst>
            </p:cNvPr>
            <p:cNvSpPr txBox="1"/>
            <p:nvPr/>
          </p:nvSpPr>
          <p:spPr>
            <a:xfrm>
              <a:off x="2666618" y="3368493"/>
              <a:ext cx="6559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PT Sans" panose="020B0503020203020204" pitchFamily="34" charset="77"/>
                </a:rPr>
                <a:t>delay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D2C1000-1CBF-D564-F12D-D55A9D16E1EE}"/>
              </a:ext>
            </a:extLst>
          </p:cNvPr>
          <p:cNvSpPr txBox="1"/>
          <p:nvPr/>
        </p:nvSpPr>
        <p:spPr>
          <a:xfrm>
            <a:off x="526704" y="1031231"/>
            <a:ext cx="5549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T Sans" panose="020B0503020203020204" pitchFamily="34" charset="77"/>
              </a:rPr>
              <a:t>Mach-Zehnder laser interferometer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2D4D21-D310-042A-1DEC-60463143BE98}"/>
              </a:ext>
            </a:extLst>
          </p:cNvPr>
          <p:cNvSpPr txBox="1"/>
          <p:nvPr/>
        </p:nvSpPr>
        <p:spPr>
          <a:xfrm>
            <a:off x="6298453" y="1023280"/>
            <a:ext cx="5595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T Sans" panose="020B0503020203020204" pitchFamily="34" charset="77"/>
              </a:rPr>
              <a:t>Mach-Zehnder atom interferometer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836A51-7889-42D8-DC4D-C3ECE2ACA87C}"/>
              </a:ext>
            </a:extLst>
          </p:cNvPr>
          <p:cNvGrpSpPr/>
          <p:nvPr/>
        </p:nvGrpSpPr>
        <p:grpSpPr>
          <a:xfrm>
            <a:off x="6108736" y="2974695"/>
            <a:ext cx="4843726" cy="1951088"/>
            <a:chOff x="6502361" y="3081846"/>
            <a:chExt cx="4577715" cy="184393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684B247-8F23-D9CC-3280-96D9CE85FE96}"/>
                </a:ext>
              </a:extLst>
            </p:cNvPr>
            <p:cNvCxnSpPr>
              <a:cxnSpLocks/>
            </p:cNvCxnSpPr>
            <p:nvPr/>
          </p:nvCxnSpPr>
          <p:spPr>
            <a:xfrm>
              <a:off x="6502361" y="4925783"/>
              <a:ext cx="1085217" cy="0"/>
            </a:xfrm>
            <a:prstGeom prst="line">
              <a:avLst/>
            </a:prstGeom>
            <a:ln w="28575">
              <a:solidFill>
                <a:srgbClr val="8F13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93C30B71-7DAD-765B-F8FC-D734F60ED6C4}"/>
                </a:ext>
              </a:extLst>
            </p:cNvPr>
            <p:cNvSpPr/>
            <p:nvPr/>
          </p:nvSpPr>
          <p:spPr>
            <a:xfrm>
              <a:off x="7587578" y="3739201"/>
              <a:ext cx="2761635" cy="1186582"/>
            </a:xfrm>
            <a:prstGeom prst="parallelogram">
              <a:avLst>
                <a:gd name="adj" fmla="val 116355"/>
              </a:avLst>
            </a:prstGeom>
            <a:noFill/>
            <a:ln w="28575">
              <a:solidFill>
                <a:srgbClr val="8F133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73B6AA1-00F9-E751-51DE-9B9811300E3C}"/>
                </a:ext>
              </a:extLst>
            </p:cNvPr>
            <p:cNvCxnSpPr>
              <a:cxnSpLocks/>
              <a:endCxn id="35" idx="0"/>
            </p:cNvCxnSpPr>
            <p:nvPr/>
          </p:nvCxnSpPr>
          <p:spPr>
            <a:xfrm flipV="1">
              <a:off x="7587578" y="3739201"/>
              <a:ext cx="1380818" cy="118658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B80AB0-D9BC-E03F-B56D-A86F2F341920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>
              <a:off x="8968396" y="3739201"/>
              <a:ext cx="138081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91A1604-10B0-6527-6AF4-91EC76D4FE7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556" y="3728427"/>
              <a:ext cx="73152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DA3FB37-3597-F1FE-8A49-014CE6F98EE8}"/>
                </a:ext>
              </a:extLst>
            </p:cNvPr>
            <p:cNvCxnSpPr>
              <a:cxnSpLocks/>
            </p:cNvCxnSpPr>
            <p:nvPr/>
          </p:nvCxnSpPr>
          <p:spPr>
            <a:xfrm>
              <a:off x="10349213" y="3758603"/>
              <a:ext cx="730863" cy="0"/>
            </a:xfrm>
            <a:prstGeom prst="straightConnector1">
              <a:avLst/>
            </a:prstGeom>
            <a:ln w="28575">
              <a:solidFill>
                <a:srgbClr val="8F13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401180F-29CF-334D-9DFD-8A15B9D3BDC4}"/>
                </a:ext>
              </a:extLst>
            </p:cNvPr>
            <p:cNvCxnSpPr>
              <a:cxnSpLocks/>
            </p:cNvCxnSpPr>
            <p:nvPr/>
          </p:nvCxnSpPr>
          <p:spPr>
            <a:xfrm rot="18300000">
              <a:off x="10157091" y="3447606"/>
              <a:ext cx="73152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BAF1D92-4641-28E5-6D74-0066D0F99FA2}"/>
                </a:ext>
              </a:extLst>
            </p:cNvPr>
            <p:cNvCxnSpPr>
              <a:cxnSpLocks/>
            </p:cNvCxnSpPr>
            <p:nvPr/>
          </p:nvCxnSpPr>
          <p:spPr>
            <a:xfrm rot="18300000">
              <a:off x="10192727" y="3447800"/>
              <a:ext cx="730863" cy="0"/>
            </a:xfrm>
            <a:prstGeom prst="straightConnector1">
              <a:avLst/>
            </a:prstGeom>
            <a:ln w="28575">
              <a:solidFill>
                <a:srgbClr val="8F13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1C7DF4A-B52D-DE14-25D9-0E900E0A3B0B}"/>
              </a:ext>
            </a:extLst>
          </p:cNvPr>
          <p:cNvGrpSpPr/>
          <p:nvPr/>
        </p:nvGrpSpPr>
        <p:grpSpPr>
          <a:xfrm>
            <a:off x="10335597" y="1998294"/>
            <a:ext cx="1333304" cy="1200226"/>
            <a:chOff x="11131261" y="2065529"/>
            <a:chExt cx="1333304" cy="1200226"/>
          </a:xfrm>
        </p:grpSpPr>
        <p:sp>
          <p:nvSpPr>
            <p:cNvPr id="43" name="Delay 42">
              <a:extLst>
                <a:ext uri="{FF2B5EF4-FFF2-40B4-BE49-F238E27FC236}">
                  <a16:creationId xmlns:a16="http://schemas.microsoft.com/office/drawing/2014/main" id="{95402D6F-7C6F-0851-9724-7E24EF33EBD0}"/>
                </a:ext>
              </a:extLst>
            </p:cNvPr>
            <p:cNvSpPr/>
            <p:nvPr/>
          </p:nvSpPr>
          <p:spPr>
            <a:xfrm rot="16200000">
              <a:off x="11149506" y="2629623"/>
              <a:ext cx="408588" cy="445078"/>
            </a:xfrm>
            <a:prstGeom prst="flowChartDelay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EED73DFB-190E-6239-E06E-5BBC61344410}"/>
                </a:ext>
              </a:extLst>
            </p:cNvPr>
            <p:cNvSpPr/>
            <p:nvPr/>
          </p:nvSpPr>
          <p:spPr>
            <a:xfrm rot="16200000">
              <a:off x="11309069" y="2110259"/>
              <a:ext cx="1200226" cy="1110766"/>
            </a:xfrm>
            <a:prstGeom prst="arc">
              <a:avLst>
                <a:gd name="adj1" fmla="val 16273655"/>
                <a:gd name="adj2" fmla="val 1851573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DD8981-7552-11E0-0248-E67DE846CC64}"/>
              </a:ext>
            </a:extLst>
          </p:cNvPr>
          <p:cNvGrpSpPr/>
          <p:nvPr/>
        </p:nvGrpSpPr>
        <p:grpSpPr>
          <a:xfrm>
            <a:off x="10778295" y="3434769"/>
            <a:ext cx="1200226" cy="1329643"/>
            <a:chOff x="10382886" y="5089695"/>
            <a:chExt cx="1200226" cy="1329643"/>
          </a:xfrm>
        </p:grpSpPr>
        <p:sp>
          <p:nvSpPr>
            <p:cNvPr id="46" name="Delay 45">
              <a:extLst>
                <a:ext uri="{FF2B5EF4-FFF2-40B4-BE49-F238E27FC236}">
                  <a16:creationId xmlns:a16="http://schemas.microsoft.com/office/drawing/2014/main" id="{B2A134B0-C22C-1509-394A-A6AB6D3A10CD}"/>
                </a:ext>
              </a:extLst>
            </p:cNvPr>
            <p:cNvSpPr/>
            <p:nvPr/>
          </p:nvSpPr>
          <p:spPr>
            <a:xfrm>
              <a:off x="10581465" y="5089695"/>
              <a:ext cx="408588" cy="445078"/>
            </a:xfrm>
            <a:prstGeom prst="flowChartDelay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E2FB6919-B2A2-FCD8-D54C-88A496C915DB}"/>
                </a:ext>
              </a:extLst>
            </p:cNvPr>
            <p:cNvSpPr/>
            <p:nvPr/>
          </p:nvSpPr>
          <p:spPr>
            <a:xfrm>
              <a:off x="10382886" y="5308572"/>
              <a:ext cx="1200226" cy="1110766"/>
            </a:xfrm>
            <a:prstGeom prst="arc">
              <a:avLst>
                <a:gd name="adj1" fmla="val 16273655"/>
                <a:gd name="adj2" fmla="val 18515739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8580F0E-00FE-EA2A-781B-A4C944C46809}"/>
              </a:ext>
            </a:extLst>
          </p:cNvPr>
          <p:cNvGrpSpPr/>
          <p:nvPr/>
        </p:nvGrpSpPr>
        <p:grpSpPr>
          <a:xfrm>
            <a:off x="7218754" y="2885787"/>
            <a:ext cx="187600" cy="2377440"/>
            <a:chOff x="7142863" y="2652379"/>
            <a:chExt cx="187600" cy="253323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1179506-2A0B-AEB8-79F4-7C1CB952AF67}"/>
                </a:ext>
              </a:extLst>
            </p:cNvPr>
            <p:cNvGrpSpPr/>
            <p:nvPr/>
          </p:nvGrpSpPr>
          <p:grpSpPr>
            <a:xfrm rot="16200000">
              <a:off x="6817753" y="4672905"/>
              <a:ext cx="846302" cy="179118"/>
              <a:chOff x="6943195" y="2982591"/>
              <a:chExt cx="1861950" cy="329114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575A444-206B-3192-D952-DBD6FA0F3141}"/>
                  </a:ext>
                </a:extLst>
              </p:cNvPr>
              <p:cNvSpPr/>
              <p:nvPr/>
            </p:nvSpPr>
            <p:spPr>
              <a:xfrm>
                <a:off x="6943195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452AE8A9-EAEC-0257-CE56-6D45A26EEB21}"/>
                  </a:ext>
                </a:extLst>
              </p:cNvPr>
              <p:cNvSpPr/>
              <p:nvPr/>
            </p:nvSpPr>
            <p:spPr>
              <a:xfrm>
                <a:off x="7560471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AE9EB608-8902-8F22-3D02-56CA3A46B1C2}"/>
                  </a:ext>
                </a:extLst>
              </p:cNvPr>
              <p:cNvSpPr/>
              <p:nvPr/>
            </p:nvSpPr>
            <p:spPr>
              <a:xfrm>
                <a:off x="8177747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FDF5FFC-8B36-314C-064B-2DB0A9F0B566}"/>
                </a:ext>
              </a:extLst>
            </p:cNvPr>
            <p:cNvGrpSpPr/>
            <p:nvPr/>
          </p:nvGrpSpPr>
          <p:grpSpPr>
            <a:xfrm rot="16200000">
              <a:off x="6809723" y="3826601"/>
              <a:ext cx="846302" cy="179118"/>
              <a:chOff x="6943195" y="2982591"/>
              <a:chExt cx="1861950" cy="329114"/>
            </a:xfrm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EC9E2F01-B9EF-85FB-F16F-4002CEF59D0F}"/>
                  </a:ext>
                </a:extLst>
              </p:cNvPr>
              <p:cNvSpPr/>
              <p:nvPr/>
            </p:nvSpPr>
            <p:spPr>
              <a:xfrm>
                <a:off x="6943195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71E53454-4C7D-9BC7-D9F4-706C99D9A61C}"/>
                  </a:ext>
                </a:extLst>
              </p:cNvPr>
              <p:cNvSpPr/>
              <p:nvPr/>
            </p:nvSpPr>
            <p:spPr>
              <a:xfrm>
                <a:off x="7560471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B7AE758F-60EA-42CE-D69A-55808DBFBABD}"/>
                  </a:ext>
                </a:extLst>
              </p:cNvPr>
              <p:cNvSpPr/>
              <p:nvPr/>
            </p:nvSpPr>
            <p:spPr>
              <a:xfrm>
                <a:off x="8177747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4F45F8D-4365-4587-51CD-C59D33FB38C5}"/>
                </a:ext>
              </a:extLst>
            </p:cNvPr>
            <p:cNvGrpSpPr/>
            <p:nvPr/>
          </p:nvGrpSpPr>
          <p:grpSpPr>
            <a:xfrm rot="16200000">
              <a:off x="6809271" y="2985971"/>
              <a:ext cx="846302" cy="179118"/>
              <a:chOff x="6943195" y="2982591"/>
              <a:chExt cx="1861950" cy="329114"/>
            </a:xfrm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540D8898-3468-9AB2-71F1-9F9AAB5E2A26}"/>
                  </a:ext>
                </a:extLst>
              </p:cNvPr>
              <p:cNvSpPr/>
              <p:nvPr/>
            </p:nvSpPr>
            <p:spPr>
              <a:xfrm>
                <a:off x="6943195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BBCD1B86-948C-5DEB-2BB6-17DB673C38CA}"/>
                  </a:ext>
                </a:extLst>
              </p:cNvPr>
              <p:cNvSpPr/>
              <p:nvPr/>
            </p:nvSpPr>
            <p:spPr>
              <a:xfrm>
                <a:off x="7560471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CCD67F63-6661-D1F3-7212-66D4E4A94584}"/>
                  </a:ext>
                </a:extLst>
              </p:cNvPr>
              <p:cNvSpPr/>
              <p:nvPr/>
            </p:nvSpPr>
            <p:spPr>
              <a:xfrm>
                <a:off x="8177747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033E204-A3BA-A9F0-7CBF-E01C640EA414}"/>
              </a:ext>
            </a:extLst>
          </p:cNvPr>
          <p:cNvGrpSpPr/>
          <p:nvPr/>
        </p:nvGrpSpPr>
        <p:grpSpPr>
          <a:xfrm>
            <a:off x="8682389" y="2883123"/>
            <a:ext cx="194580" cy="2377440"/>
            <a:chOff x="8594165" y="2680535"/>
            <a:chExt cx="194580" cy="254021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6E92454-6E03-1CAB-F475-11EA53E44DB5}"/>
                </a:ext>
              </a:extLst>
            </p:cNvPr>
            <p:cNvGrpSpPr/>
            <p:nvPr/>
          </p:nvGrpSpPr>
          <p:grpSpPr>
            <a:xfrm rot="16200000">
              <a:off x="8276035" y="4708041"/>
              <a:ext cx="846302" cy="179118"/>
              <a:chOff x="6943195" y="2982591"/>
              <a:chExt cx="1861950" cy="329114"/>
            </a:xfrm>
          </p:grpSpPr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8B377B68-52C5-DF41-1238-0DA2D3861CE6}"/>
                  </a:ext>
                </a:extLst>
              </p:cNvPr>
              <p:cNvSpPr/>
              <p:nvPr/>
            </p:nvSpPr>
            <p:spPr>
              <a:xfrm>
                <a:off x="6943195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65B3218-CBAC-A96B-C50C-458F6E1FA8D7}"/>
                  </a:ext>
                </a:extLst>
              </p:cNvPr>
              <p:cNvSpPr/>
              <p:nvPr/>
            </p:nvSpPr>
            <p:spPr>
              <a:xfrm>
                <a:off x="7560471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5D6C2E78-1E15-1F5A-DFAF-188FE9088E81}"/>
                  </a:ext>
                </a:extLst>
              </p:cNvPr>
              <p:cNvSpPr/>
              <p:nvPr/>
            </p:nvSpPr>
            <p:spPr>
              <a:xfrm>
                <a:off x="8177747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0F79457-A50B-F3AB-A5B8-A35B22541111}"/>
                </a:ext>
              </a:extLst>
            </p:cNvPr>
            <p:cNvGrpSpPr/>
            <p:nvPr/>
          </p:nvGrpSpPr>
          <p:grpSpPr>
            <a:xfrm rot="16200000">
              <a:off x="8268005" y="3861737"/>
              <a:ext cx="846302" cy="179118"/>
              <a:chOff x="6943195" y="2982591"/>
              <a:chExt cx="1861950" cy="329114"/>
            </a:xfrm>
          </p:grpSpPr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0813922C-857F-75AF-D3F1-733495D14795}"/>
                  </a:ext>
                </a:extLst>
              </p:cNvPr>
              <p:cNvSpPr/>
              <p:nvPr/>
            </p:nvSpPr>
            <p:spPr>
              <a:xfrm>
                <a:off x="6943195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1769F0F2-77BE-8DF2-2EEF-AD23A78549CC}"/>
                  </a:ext>
                </a:extLst>
              </p:cNvPr>
              <p:cNvSpPr/>
              <p:nvPr/>
            </p:nvSpPr>
            <p:spPr>
              <a:xfrm>
                <a:off x="7560471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038838AA-E421-8227-C633-479C10544B92}"/>
                  </a:ext>
                </a:extLst>
              </p:cNvPr>
              <p:cNvSpPr/>
              <p:nvPr/>
            </p:nvSpPr>
            <p:spPr>
              <a:xfrm>
                <a:off x="8177747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6B68A8B-C9C5-B00A-549F-649D4A163749}"/>
                </a:ext>
              </a:extLst>
            </p:cNvPr>
            <p:cNvGrpSpPr/>
            <p:nvPr/>
          </p:nvGrpSpPr>
          <p:grpSpPr>
            <a:xfrm rot="16200000">
              <a:off x="8260573" y="3014127"/>
              <a:ext cx="846302" cy="179118"/>
              <a:chOff x="6943195" y="2982591"/>
              <a:chExt cx="1861950" cy="329114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5E1AA02A-B48C-EF1D-EDDA-3F03505F3795}"/>
                  </a:ext>
                </a:extLst>
              </p:cNvPr>
              <p:cNvSpPr/>
              <p:nvPr/>
            </p:nvSpPr>
            <p:spPr>
              <a:xfrm>
                <a:off x="6943195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D7A4DDC2-3C87-0715-EBE5-7F85C81B3E9E}"/>
                  </a:ext>
                </a:extLst>
              </p:cNvPr>
              <p:cNvSpPr/>
              <p:nvPr/>
            </p:nvSpPr>
            <p:spPr>
              <a:xfrm>
                <a:off x="7560471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89166435-891A-2E60-74AD-729BEC7C95F2}"/>
                  </a:ext>
                </a:extLst>
              </p:cNvPr>
              <p:cNvSpPr/>
              <p:nvPr/>
            </p:nvSpPr>
            <p:spPr>
              <a:xfrm>
                <a:off x="8177747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5B29155-7FFC-0052-4554-38E35CAE8CDD}"/>
              </a:ext>
            </a:extLst>
          </p:cNvPr>
          <p:cNvGrpSpPr/>
          <p:nvPr/>
        </p:nvGrpSpPr>
        <p:grpSpPr>
          <a:xfrm>
            <a:off x="10051331" y="2883124"/>
            <a:ext cx="194580" cy="2377440"/>
            <a:chOff x="10038501" y="2680533"/>
            <a:chExt cx="194580" cy="2540216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0F48C2C-8109-E72A-7FE5-FAF41027237C}"/>
                </a:ext>
              </a:extLst>
            </p:cNvPr>
            <p:cNvGrpSpPr/>
            <p:nvPr/>
          </p:nvGrpSpPr>
          <p:grpSpPr>
            <a:xfrm rot="16200000">
              <a:off x="9720371" y="4708039"/>
              <a:ext cx="846302" cy="179118"/>
              <a:chOff x="6943195" y="2982591"/>
              <a:chExt cx="1861950" cy="329114"/>
            </a:xfrm>
          </p:grpSpPr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3A3D0200-4C2A-3F02-F4E5-CD6AB8A31458}"/>
                  </a:ext>
                </a:extLst>
              </p:cNvPr>
              <p:cNvSpPr/>
              <p:nvPr/>
            </p:nvSpPr>
            <p:spPr>
              <a:xfrm>
                <a:off x="6943195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2AD8BE41-F4C9-7601-8AFE-247AB0E1F5B8}"/>
                  </a:ext>
                </a:extLst>
              </p:cNvPr>
              <p:cNvSpPr/>
              <p:nvPr/>
            </p:nvSpPr>
            <p:spPr>
              <a:xfrm>
                <a:off x="7560471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E381F2C6-ADF5-4346-BFFC-57FFECA809A6}"/>
                  </a:ext>
                </a:extLst>
              </p:cNvPr>
              <p:cNvSpPr/>
              <p:nvPr/>
            </p:nvSpPr>
            <p:spPr>
              <a:xfrm>
                <a:off x="8177747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03E5021-EE31-D9CA-1F9C-71DAE70FA173}"/>
                </a:ext>
              </a:extLst>
            </p:cNvPr>
            <p:cNvGrpSpPr/>
            <p:nvPr/>
          </p:nvGrpSpPr>
          <p:grpSpPr>
            <a:xfrm rot="16200000">
              <a:off x="9712341" y="3861735"/>
              <a:ext cx="846302" cy="179118"/>
              <a:chOff x="6943195" y="2982591"/>
              <a:chExt cx="1861950" cy="329114"/>
            </a:xfrm>
          </p:grpSpPr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0EB1393E-748A-E926-2D76-E5A72E3CB29D}"/>
                  </a:ext>
                </a:extLst>
              </p:cNvPr>
              <p:cNvSpPr/>
              <p:nvPr/>
            </p:nvSpPr>
            <p:spPr>
              <a:xfrm>
                <a:off x="6943195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4A9D3F70-AA29-1944-C801-D7AEB2BD3DAB}"/>
                  </a:ext>
                </a:extLst>
              </p:cNvPr>
              <p:cNvSpPr/>
              <p:nvPr/>
            </p:nvSpPr>
            <p:spPr>
              <a:xfrm>
                <a:off x="7560471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21925F67-DFB8-9518-4F19-F50BBFC6B754}"/>
                  </a:ext>
                </a:extLst>
              </p:cNvPr>
              <p:cNvSpPr/>
              <p:nvPr/>
            </p:nvSpPr>
            <p:spPr>
              <a:xfrm>
                <a:off x="8177747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7440A7E-5C2E-1260-BD63-F00605ED3081}"/>
                </a:ext>
              </a:extLst>
            </p:cNvPr>
            <p:cNvGrpSpPr/>
            <p:nvPr/>
          </p:nvGrpSpPr>
          <p:grpSpPr>
            <a:xfrm rot="16200000">
              <a:off x="9704909" y="3014125"/>
              <a:ext cx="846302" cy="179118"/>
              <a:chOff x="6943195" y="2982591"/>
              <a:chExt cx="1861950" cy="329114"/>
            </a:xfrm>
          </p:grpSpPr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0BBE76B7-93D6-F7BF-FDA9-29BF937C2B4D}"/>
                  </a:ext>
                </a:extLst>
              </p:cNvPr>
              <p:cNvSpPr/>
              <p:nvPr/>
            </p:nvSpPr>
            <p:spPr>
              <a:xfrm>
                <a:off x="6943195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6B158B67-80A5-2D68-6A1A-E5130505628B}"/>
                  </a:ext>
                </a:extLst>
              </p:cNvPr>
              <p:cNvSpPr/>
              <p:nvPr/>
            </p:nvSpPr>
            <p:spPr>
              <a:xfrm>
                <a:off x="7560471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27DDEFCD-5B37-48EA-A1CC-37AE6891AF5E}"/>
                  </a:ext>
                </a:extLst>
              </p:cNvPr>
              <p:cNvSpPr/>
              <p:nvPr/>
            </p:nvSpPr>
            <p:spPr>
              <a:xfrm>
                <a:off x="8177747" y="2982591"/>
                <a:ext cx="627398" cy="329114"/>
              </a:xfrm>
              <a:custGeom>
                <a:avLst/>
                <a:gdLst>
                  <a:gd name="connsiteX0" fmla="*/ 0 w 1556951"/>
                  <a:gd name="connsiteY0" fmla="*/ 0 h 6178"/>
                  <a:gd name="connsiteX1" fmla="*/ 352168 w 1556951"/>
                  <a:gd name="connsiteY1" fmla="*/ 0 h 6178"/>
                  <a:gd name="connsiteX2" fmla="*/ 759941 w 1556951"/>
                  <a:gd name="connsiteY2" fmla="*/ 0 h 6178"/>
                  <a:gd name="connsiteX3" fmla="*/ 1149178 w 1556951"/>
                  <a:gd name="connsiteY3" fmla="*/ 6178 h 6178"/>
                  <a:gd name="connsiteX4" fmla="*/ 1556951 w 1556951"/>
                  <a:gd name="connsiteY4" fmla="*/ 0 h 6178"/>
                  <a:gd name="connsiteX0" fmla="*/ 0 w 10000"/>
                  <a:gd name="connsiteY0" fmla="*/ 520032 h 530032"/>
                  <a:gd name="connsiteX1" fmla="*/ 2421 w 10000"/>
                  <a:gd name="connsiteY1" fmla="*/ 0 h 530032"/>
                  <a:gd name="connsiteX2" fmla="*/ 4881 w 10000"/>
                  <a:gd name="connsiteY2" fmla="*/ 520032 h 530032"/>
                  <a:gd name="connsiteX3" fmla="*/ 7381 w 10000"/>
                  <a:gd name="connsiteY3" fmla="*/ 530032 h 530032"/>
                  <a:gd name="connsiteX4" fmla="*/ 10000 w 10000"/>
                  <a:gd name="connsiteY4" fmla="*/ 520032 h 530032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2 h 920056"/>
                  <a:gd name="connsiteX1" fmla="*/ 2421 w 10000"/>
                  <a:gd name="connsiteY1" fmla="*/ 0 h 920056"/>
                  <a:gd name="connsiteX2" fmla="*/ 4881 w 10000"/>
                  <a:gd name="connsiteY2" fmla="*/ 520032 h 920056"/>
                  <a:gd name="connsiteX3" fmla="*/ 7579 w 10000"/>
                  <a:gd name="connsiteY3" fmla="*/ 920056 h 920056"/>
                  <a:gd name="connsiteX4" fmla="*/ 10000 w 10000"/>
                  <a:gd name="connsiteY4" fmla="*/ 520032 h 920056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357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9"/>
                  <a:gd name="connsiteX1" fmla="*/ 2421 w 10000"/>
                  <a:gd name="connsiteY1" fmla="*/ 5 h 920069"/>
                  <a:gd name="connsiteX2" fmla="*/ 5119 w 10000"/>
                  <a:gd name="connsiteY2" fmla="*/ 530037 h 920069"/>
                  <a:gd name="connsiteX3" fmla="*/ 7579 w 10000"/>
                  <a:gd name="connsiteY3" fmla="*/ 920061 h 920069"/>
                  <a:gd name="connsiteX4" fmla="*/ 10000 w 10000"/>
                  <a:gd name="connsiteY4" fmla="*/ 520037 h 920069"/>
                  <a:gd name="connsiteX0" fmla="*/ 0 w 10000"/>
                  <a:gd name="connsiteY0" fmla="*/ 520037 h 920067"/>
                  <a:gd name="connsiteX1" fmla="*/ 2421 w 10000"/>
                  <a:gd name="connsiteY1" fmla="*/ 5 h 920067"/>
                  <a:gd name="connsiteX2" fmla="*/ 5119 w 10000"/>
                  <a:gd name="connsiteY2" fmla="*/ 530037 h 920067"/>
                  <a:gd name="connsiteX3" fmla="*/ 7579 w 10000"/>
                  <a:gd name="connsiteY3" fmla="*/ 920061 h 920067"/>
                  <a:gd name="connsiteX4" fmla="*/ 10000 w 10000"/>
                  <a:gd name="connsiteY4" fmla="*/ 520037 h 920067"/>
                  <a:gd name="connsiteX0" fmla="*/ 0 w 10000"/>
                  <a:gd name="connsiteY0" fmla="*/ 520050 h 920095"/>
                  <a:gd name="connsiteX1" fmla="*/ 2421 w 10000"/>
                  <a:gd name="connsiteY1" fmla="*/ 18 h 920095"/>
                  <a:gd name="connsiteX2" fmla="*/ 3929 w 10000"/>
                  <a:gd name="connsiteY2" fmla="*/ 500048 h 920095"/>
                  <a:gd name="connsiteX3" fmla="*/ 7579 w 10000"/>
                  <a:gd name="connsiteY3" fmla="*/ 920074 h 920095"/>
                  <a:gd name="connsiteX4" fmla="*/ 10000 w 10000"/>
                  <a:gd name="connsiteY4" fmla="*/ 520050 h 920095"/>
                  <a:gd name="connsiteX0" fmla="*/ 0 w 10000"/>
                  <a:gd name="connsiteY0" fmla="*/ 520055 h 890098"/>
                  <a:gd name="connsiteX1" fmla="*/ 2421 w 10000"/>
                  <a:gd name="connsiteY1" fmla="*/ 23 h 890098"/>
                  <a:gd name="connsiteX2" fmla="*/ 3929 w 10000"/>
                  <a:gd name="connsiteY2" fmla="*/ 500053 h 890098"/>
                  <a:gd name="connsiteX3" fmla="*/ 5635 w 10000"/>
                  <a:gd name="connsiteY3" fmla="*/ 890077 h 890098"/>
                  <a:gd name="connsiteX4" fmla="*/ 10000 w 10000"/>
                  <a:gd name="connsiteY4" fmla="*/ 520055 h 890098"/>
                  <a:gd name="connsiteX0" fmla="*/ 0 w 7460"/>
                  <a:gd name="connsiteY0" fmla="*/ 520055 h 890129"/>
                  <a:gd name="connsiteX1" fmla="*/ 2421 w 7460"/>
                  <a:gd name="connsiteY1" fmla="*/ 23 h 890129"/>
                  <a:gd name="connsiteX2" fmla="*/ 3929 w 7460"/>
                  <a:gd name="connsiteY2" fmla="*/ 500053 h 890129"/>
                  <a:gd name="connsiteX3" fmla="*/ 5635 w 7460"/>
                  <a:gd name="connsiteY3" fmla="*/ 890077 h 890129"/>
                  <a:gd name="connsiteX4" fmla="*/ 7460 w 7460"/>
                  <a:gd name="connsiteY4" fmla="*/ 530055 h 890129"/>
                  <a:gd name="connsiteX0" fmla="*/ 0 w 9096"/>
                  <a:gd name="connsiteY0" fmla="*/ 5280 h 9999"/>
                  <a:gd name="connsiteX1" fmla="*/ 2341 w 9096"/>
                  <a:gd name="connsiteY1" fmla="*/ 0 h 9999"/>
                  <a:gd name="connsiteX2" fmla="*/ 4363 w 9096"/>
                  <a:gd name="connsiteY2" fmla="*/ 5618 h 9999"/>
                  <a:gd name="connsiteX3" fmla="*/ 6650 w 9096"/>
                  <a:gd name="connsiteY3" fmla="*/ 9999 h 9999"/>
                  <a:gd name="connsiteX4" fmla="*/ 9096 w 9096"/>
                  <a:gd name="connsiteY4" fmla="*/ 5955 h 9999"/>
                  <a:gd name="connsiteX0" fmla="*/ 0 w 10000"/>
                  <a:gd name="connsiteY0" fmla="*/ 5281 h 10000"/>
                  <a:gd name="connsiteX1" fmla="*/ 2574 w 10000"/>
                  <a:gd name="connsiteY1" fmla="*/ 0 h 10000"/>
                  <a:gd name="connsiteX2" fmla="*/ 4797 w 10000"/>
                  <a:gd name="connsiteY2" fmla="*/ 5619 h 10000"/>
                  <a:gd name="connsiteX3" fmla="*/ 7311 w 10000"/>
                  <a:gd name="connsiteY3" fmla="*/ 10000 h 10000"/>
                  <a:gd name="connsiteX4" fmla="*/ 10000 w 10000"/>
                  <a:gd name="connsiteY4" fmla="*/ 5956 h 10000"/>
                  <a:gd name="connsiteX0" fmla="*/ 0 w 10000"/>
                  <a:gd name="connsiteY0" fmla="*/ 104 h 4823"/>
                  <a:gd name="connsiteX1" fmla="*/ 4797 w 10000"/>
                  <a:gd name="connsiteY1" fmla="*/ 442 h 4823"/>
                  <a:gd name="connsiteX2" fmla="*/ 7311 w 10000"/>
                  <a:gd name="connsiteY2" fmla="*/ 4823 h 4823"/>
                  <a:gd name="connsiteX3" fmla="*/ 10000 w 10000"/>
                  <a:gd name="connsiteY3" fmla="*/ 779 h 4823"/>
                  <a:gd name="connsiteX0" fmla="*/ 0 w 10000"/>
                  <a:gd name="connsiteY0" fmla="*/ 215 h 1614"/>
                  <a:gd name="connsiteX1" fmla="*/ 4797 w 10000"/>
                  <a:gd name="connsiteY1" fmla="*/ 915 h 1614"/>
                  <a:gd name="connsiteX2" fmla="*/ 10000 w 10000"/>
                  <a:gd name="connsiteY2" fmla="*/ 1614 h 1614"/>
                  <a:gd name="connsiteX0" fmla="*/ 0 w 10000"/>
                  <a:gd name="connsiteY0" fmla="*/ 0 h 8668"/>
                  <a:gd name="connsiteX1" fmla="*/ 4797 w 10000"/>
                  <a:gd name="connsiteY1" fmla="*/ 4337 h 8668"/>
                  <a:gd name="connsiteX2" fmla="*/ 10000 w 10000"/>
                  <a:gd name="connsiteY2" fmla="*/ 8668 h 8668"/>
                  <a:gd name="connsiteX0" fmla="*/ 0 w 10330"/>
                  <a:gd name="connsiteY0" fmla="*/ 0 h 5005"/>
                  <a:gd name="connsiteX1" fmla="*/ 4797 w 10330"/>
                  <a:gd name="connsiteY1" fmla="*/ 5003 h 5005"/>
                  <a:gd name="connsiteX2" fmla="*/ 10330 w 10330"/>
                  <a:gd name="connsiteY2" fmla="*/ 593 h 5005"/>
                  <a:gd name="connsiteX0" fmla="*/ 0 w 9616"/>
                  <a:gd name="connsiteY0" fmla="*/ 25127 h 25331"/>
                  <a:gd name="connsiteX1" fmla="*/ 4260 w 9616"/>
                  <a:gd name="connsiteY1" fmla="*/ 8811 h 25331"/>
                  <a:gd name="connsiteX2" fmla="*/ 9616 w 9616"/>
                  <a:gd name="connsiteY2" fmla="*/ 0 h 25331"/>
                  <a:gd name="connsiteX0" fmla="*/ 0 w 11530"/>
                  <a:gd name="connsiteY0" fmla="*/ 3983 h 4363"/>
                  <a:gd name="connsiteX1" fmla="*/ 5960 w 11530"/>
                  <a:gd name="connsiteY1" fmla="*/ 3478 h 4363"/>
                  <a:gd name="connsiteX2" fmla="*/ 11530 w 11530"/>
                  <a:gd name="connsiteY2" fmla="*/ 0 h 4363"/>
                  <a:gd name="connsiteX0" fmla="*/ 0 w 10000"/>
                  <a:gd name="connsiteY0" fmla="*/ 9129 h 10000"/>
                  <a:gd name="connsiteX1" fmla="*/ 5169 w 10000"/>
                  <a:gd name="connsiteY1" fmla="*/ 7972 h 10000"/>
                  <a:gd name="connsiteX2" fmla="*/ 10000 w 10000"/>
                  <a:gd name="connsiteY2" fmla="*/ 0 h 10000"/>
                  <a:gd name="connsiteX0" fmla="*/ 0 w 10000"/>
                  <a:gd name="connsiteY0" fmla="*/ 28499 h 53988"/>
                  <a:gd name="connsiteX1" fmla="*/ 5169 w 10000"/>
                  <a:gd name="connsiteY1" fmla="*/ 27342 h 53988"/>
                  <a:gd name="connsiteX2" fmla="*/ 10000 w 10000"/>
                  <a:gd name="connsiteY2" fmla="*/ 19370 h 53988"/>
                  <a:gd name="connsiteX0" fmla="*/ 0 w 10000"/>
                  <a:gd name="connsiteY0" fmla="*/ 65275 h 90764"/>
                  <a:gd name="connsiteX1" fmla="*/ 5169 w 10000"/>
                  <a:gd name="connsiteY1" fmla="*/ 64118 h 90764"/>
                  <a:gd name="connsiteX2" fmla="*/ 10000 w 10000"/>
                  <a:gd name="connsiteY2" fmla="*/ 56146 h 90764"/>
                  <a:gd name="connsiteX0" fmla="*/ 0 w 10000"/>
                  <a:gd name="connsiteY0" fmla="*/ 65275 h 135962"/>
                  <a:gd name="connsiteX1" fmla="*/ 5169 w 10000"/>
                  <a:gd name="connsiteY1" fmla="*/ 64118 h 135962"/>
                  <a:gd name="connsiteX2" fmla="*/ 10000 w 10000"/>
                  <a:gd name="connsiteY2" fmla="*/ 56146 h 135962"/>
                  <a:gd name="connsiteX0" fmla="*/ 0 w 10000"/>
                  <a:gd name="connsiteY0" fmla="*/ 81018 h 151705"/>
                  <a:gd name="connsiteX1" fmla="*/ 5169 w 10000"/>
                  <a:gd name="connsiteY1" fmla="*/ 79861 h 151705"/>
                  <a:gd name="connsiteX2" fmla="*/ 10000 w 10000"/>
                  <a:gd name="connsiteY2" fmla="*/ 71889 h 151705"/>
                  <a:gd name="connsiteX0" fmla="*/ 0 w 10000"/>
                  <a:gd name="connsiteY0" fmla="*/ 101447 h 193670"/>
                  <a:gd name="connsiteX1" fmla="*/ 5169 w 10000"/>
                  <a:gd name="connsiteY1" fmla="*/ 100290 h 193670"/>
                  <a:gd name="connsiteX2" fmla="*/ 10000 w 10000"/>
                  <a:gd name="connsiteY2" fmla="*/ 92318 h 193670"/>
                  <a:gd name="connsiteX0" fmla="*/ 0 w 10000"/>
                  <a:gd name="connsiteY0" fmla="*/ 85220 h 160363"/>
                  <a:gd name="connsiteX1" fmla="*/ 5169 w 10000"/>
                  <a:gd name="connsiteY1" fmla="*/ 84063 h 160363"/>
                  <a:gd name="connsiteX2" fmla="*/ 10000 w 10000"/>
                  <a:gd name="connsiteY2" fmla="*/ 76091 h 16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160363">
                    <a:moveTo>
                      <a:pt x="0" y="85220"/>
                    </a:moveTo>
                    <a:cubicBezTo>
                      <a:pt x="2430" y="-59153"/>
                      <a:pt x="3559" y="7360"/>
                      <a:pt x="5169" y="84063"/>
                    </a:cubicBezTo>
                    <a:cubicBezTo>
                      <a:pt x="6779" y="160766"/>
                      <a:pt x="7525" y="211391"/>
                      <a:pt x="10000" y="76091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3533C2C1-363C-E09E-4FB8-C01E3E2C5089}"/>
              </a:ext>
            </a:extLst>
          </p:cNvPr>
          <p:cNvSpPr txBox="1"/>
          <p:nvPr/>
        </p:nvSpPr>
        <p:spPr>
          <a:xfrm>
            <a:off x="6595535" y="5229476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PT Sans" panose="020B0503020203020204" pitchFamily="34" charset="77"/>
              </a:rPr>
              <a:t>beamsplitter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933736-76CA-B280-9F8F-ED61AFAB0F18}"/>
              </a:ext>
            </a:extLst>
          </p:cNvPr>
          <p:cNvSpPr txBox="1"/>
          <p:nvPr/>
        </p:nvSpPr>
        <p:spPr>
          <a:xfrm>
            <a:off x="9498153" y="5229476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PT Sans" panose="020B0503020203020204" pitchFamily="34" charset="77"/>
              </a:rPr>
              <a:t>beamsplitter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CFCC32D-0408-4135-A479-27BBA5FD7D35}"/>
              </a:ext>
            </a:extLst>
          </p:cNvPr>
          <p:cNvSpPr txBox="1"/>
          <p:nvPr/>
        </p:nvSpPr>
        <p:spPr>
          <a:xfrm>
            <a:off x="8395882" y="5229476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PT Sans" panose="020B0503020203020204" pitchFamily="34" charset="77"/>
              </a:rPr>
              <a:t>mirror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506B954-9DE5-5B4D-0F8E-FC5729CAEBC2}"/>
              </a:ext>
            </a:extLst>
          </p:cNvPr>
          <p:cNvSpPr txBox="1"/>
          <p:nvPr/>
        </p:nvSpPr>
        <p:spPr>
          <a:xfrm>
            <a:off x="6396649" y="5747148"/>
            <a:ext cx="4716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PT Sans" panose="020B0503020203020204" pitchFamily="34" charset="77"/>
              </a:rPr>
              <a:t>Atom interferometry tutorial:</a:t>
            </a:r>
          </a:p>
          <a:p>
            <a:r>
              <a:rPr lang="en-US" sz="1600" dirty="0">
                <a:effectLst/>
                <a:latin typeface="PT Sans" panose="020B0503020203020204" pitchFamily="34" charset="77"/>
              </a:rPr>
              <a:t>J. M. Hogan et al., arXiv:0806.3261 [physics] (2008).</a:t>
            </a:r>
          </a:p>
        </p:txBody>
      </p:sp>
    </p:spTree>
    <p:extLst>
      <p:ext uri="{BB962C8B-B14F-4D97-AF65-F5344CB8AC3E}">
        <p14:creationId xmlns:p14="http://schemas.microsoft.com/office/powerpoint/2010/main" val="2210709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FDA39-D1E8-5E80-B5E5-E6568F33E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7E5EB3-9096-EF10-407B-BED7D6E54761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DACCA6-B07F-0C46-FF65-191E84AF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T Sans" panose="020B0503020203020204" pitchFamily="34" charset="77"/>
              </a:rPr>
              <a:t>Where is the Quantum?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B5667F-A2ED-8B64-33C6-96191598B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BC9C64A-5ACA-A8B9-5EB6-7BBBAE014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6575" y="984224"/>
            <a:ext cx="7424677" cy="5737251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127FC5-D350-CBD3-EE86-D3C5773E4F4E}"/>
              </a:ext>
            </a:extLst>
          </p:cNvPr>
          <p:cNvSpPr/>
          <p:nvPr/>
        </p:nvSpPr>
        <p:spPr>
          <a:xfrm>
            <a:off x="-2794" y="674914"/>
            <a:ext cx="12207240" cy="91440"/>
          </a:xfrm>
          <a:prstGeom prst="rect">
            <a:avLst/>
          </a:prstGeom>
          <a:solidFill>
            <a:srgbClr val="87A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BE0400-31C8-A959-95F5-698904521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5A430-5A37-B6C0-D093-6BBD2784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78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68A3A-BB52-4F5E-6EF4-633FA0C6E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443FEF-1D47-EC68-DD14-F5BAA078DE0C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4150B2-EFA6-E991-A11C-1D2D2BB6F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T Sans" panose="020B0503020203020204" pitchFamily="34" charset="77"/>
              </a:rPr>
              <a:t>Quantum upgrades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15F61A6-9020-A5C7-4707-46164BC67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0229A3E-D5E9-7BD0-12C2-E3E3B85C11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5525"/>
                <a:ext cx="5801139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latin typeface="PT Sans" panose="020B0503020203020204" pitchFamily="34" charset="77"/>
                  </a:rPr>
                  <a:t>The standard quantum limit: Large atom ensembles</a:t>
                </a:r>
              </a:p>
              <a:p>
                <a:endParaRPr lang="en-US" sz="2000" dirty="0">
                  <a:latin typeface="PT Sans" panose="020B0503020203020204" pitchFamily="34" charset="77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1/√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000" dirty="0">
                  <a:latin typeface="PT Sans" panose="020B0503020203020204" pitchFamily="34" charset="77"/>
                </a:endParaRPr>
              </a:p>
              <a:p>
                <a:r>
                  <a:rPr lang="en-US" sz="2000" dirty="0">
                    <a:latin typeface="PT Sans" panose="020B0503020203020204" pitchFamily="34" charset="77"/>
                  </a:rPr>
                  <a:t>Beyond quantum limit (Heisenberg limit): Squeezed states</a:t>
                </a:r>
              </a:p>
              <a:p>
                <a:endParaRPr lang="en-US" sz="2000" dirty="0">
                  <a:latin typeface="PT Sans" panose="020B0503020203020204" pitchFamily="34" charset="77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1/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000" dirty="0">
                  <a:latin typeface="PT Sans" panose="020B0503020203020204" pitchFamily="34" charset="77"/>
                </a:endParaRPr>
              </a:p>
              <a:p>
                <a:endParaRPr lang="en-US" sz="2000" dirty="0">
                  <a:latin typeface="PT Sans" panose="020B0503020203020204" pitchFamily="34" charset="77"/>
                </a:endParaRPr>
              </a:p>
              <a:p>
                <a:r>
                  <a:rPr lang="en-US" sz="2000" dirty="0">
                    <a:latin typeface="PT Sans" panose="020B0503020203020204" pitchFamily="34" charset="77"/>
                  </a:rPr>
                  <a:t>Future horizon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1/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2000" dirty="0">
                  <a:latin typeface="PT Sans" panose="020B0503020203020204" pitchFamily="34" charset="77"/>
                </a:endParaRPr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0229A3E-D5E9-7BD0-12C2-E3E3B85C11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5525"/>
                <a:ext cx="5801139" cy="4351338"/>
              </a:xfrm>
              <a:blipFill>
                <a:blip r:embed="rId3"/>
                <a:stretch>
                  <a:fillRect l="-1094" t="-1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E8EBA91-D847-4550-8912-567F3424E02C}"/>
              </a:ext>
            </a:extLst>
          </p:cNvPr>
          <p:cNvSpPr/>
          <p:nvPr/>
        </p:nvSpPr>
        <p:spPr>
          <a:xfrm>
            <a:off x="-2794" y="674914"/>
            <a:ext cx="12207240" cy="91440"/>
          </a:xfrm>
          <a:prstGeom prst="rect">
            <a:avLst/>
          </a:prstGeom>
          <a:solidFill>
            <a:srgbClr val="87A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48DB5-00A5-E408-19D6-2B55D4157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AEEF3-790C-4789-1D96-62680BC93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B67C53-AC1B-F563-123E-4B3350410E1F}"/>
              </a:ext>
            </a:extLst>
          </p:cNvPr>
          <p:cNvSpPr txBox="1"/>
          <p:nvPr/>
        </p:nvSpPr>
        <p:spPr>
          <a:xfrm>
            <a:off x="7267269" y="6021587"/>
            <a:ext cx="3349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PT Sans" panose="020B0503020203020204" pitchFamily="34" charset="77"/>
              </a:rPr>
              <a:t>S. </a:t>
            </a:r>
            <a:r>
              <a:rPr lang="en-US" sz="1200" dirty="0" err="1">
                <a:effectLst/>
                <a:latin typeface="PT Sans" panose="020B0503020203020204" pitchFamily="34" charset="77"/>
              </a:rPr>
              <a:t>Boixo</a:t>
            </a:r>
            <a:r>
              <a:rPr lang="en-US" sz="1200" dirty="0">
                <a:effectLst/>
                <a:latin typeface="PT Sans" panose="020B0503020203020204" pitchFamily="34" charset="77"/>
              </a:rPr>
              <a:t> </a:t>
            </a:r>
            <a:r>
              <a:rPr lang="en-US" sz="1200" i="1" dirty="0">
                <a:effectLst/>
                <a:latin typeface="PT Sans" panose="020B0503020203020204" pitchFamily="34" charset="77"/>
              </a:rPr>
              <a:t>et al.</a:t>
            </a:r>
            <a:r>
              <a:rPr lang="en-US" sz="1200" dirty="0">
                <a:effectLst/>
                <a:latin typeface="PT Sans" panose="020B0503020203020204" pitchFamily="34" charset="77"/>
              </a:rPr>
              <a:t>, Phys. Rev. Lett. </a:t>
            </a:r>
            <a:r>
              <a:rPr lang="en-US" sz="1200" b="1" dirty="0">
                <a:effectLst/>
                <a:latin typeface="PT Sans" panose="020B0503020203020204" pitchFamily="34" charset="77"/>
              </a:rPr>
              <a:t>98</a:t>
            </a:r>
            <a:r>
              <a:rPr lang="en-US" sz="1200" dirty="0">
                <a:effectLst/>
                <a:latin typeface="PT Sans" panose="020B0503020203020204" pitchFamily="34" charset="77"/>
              </a:rPr>
              <a:t>, 090401 (2007).</a:t>
            </a:r>
          </a:p>
          <a:p>
            <a:r>
              <a:rPr lang="en-US" sz="1200" dirty="0">
                <a:effectLst/>
                <a:latin typeface="PT Sans" panose="020B0503020203020204" pitchFamily="34" charset="77"/>
              </a:rPr>
              <a:t>E. Rocco </a:t>
            </a:r>
            <a:r>
              <a:rPr lang="en-US" sz="1200" i="1" dirty="0">
                <a:effectLst/>
                <a:latin typeface="PT Sans" panose="020B0503020203020204" pitchFamily="34" charset="77"/>
              </a:rPr>
              <a:t>et al.</a:t>
            </a:r>
            <a:r>
              <a:rPr lang="en-US" sz="1200" dirty="0">
                <a:effectLst/>
                <a:latin typeface="PT Sans" panose="020B0503020203020204" pitchFamily="34" charset="77"/>
              </a:rPr>
              <a:t>, New J. Phys. </a:t>
            </a:r>
            <a:r>
              <a:rPr lang="en-US" sz="1200" b="1" dirty="0">
                <a:effectLst/>
                <a:latin typeface="PT Sans" panose="020B0503020203020204" pitchFamily="34" charset="77"/>
              </a:rPr>
              <a:t>16</a:t>
            </a:r>
            <a:r>
              <a:rPr lang="en-US" sz="1200" dirty="0">
                <a:effectLst/>
                <a:latin typeface="PT Sans" panose="020B0503020203020204" pitchFamily="34" charset="77"/>
              </a:rPr>
              <a:t>, 093046 (2014).</a:t>
            </a:r>
          </a:p>
          <a:p>
            <a:r>
              <a:rPr lang="en-US" sz="1200" dirty="0">
                <a:effectLst/>
                <a:latin typeface="PT Sans" panose="020B0503020203020204" pitchFamily="34" charset="77"/>
              </a:rPr>
              <a:t>L. Salvi </a:t>
            </a:r>
            <a:r>
              <a:rPr lang="en-US" sz="1200" i="1" dirty="0">
                <a:effectLst/>
                <a:latin typeface="PT Sans" panose="020B0503020203020204" pitchFamily="34" charset="77"/>
              </a:rPr>
              <a:t>et al.</a:t>
            </a:r>
            <a:r>
              <a:rPr lang="en-US" sz="1200" dirty="0">
                <a:effectLst/>
                <a:latin typeface="PT Sans" panose="020B0503020203020204" pitchFamily="34" charset="77"/>
              </a:rPr>
              <a:t>, Phys. Rev. Lett. </a:t>
            </a:r>
            <a:r>
              <a:rPr lang="en-US" sz="1200" b="1" dirty="0">
                <a:effectLst/>
                <a:latin typeface="PT Sans" panose="020B0503020203020204" pitchFamily="34" charset="77"/>
              </a:rPr>
              <a:t>120</a:t>
            </a:r>
            <a:r>
              <a:rPr lang="en-US" sz="1200" dirty="0">
                <a:effectLst/>
                <a:latin typeface="PT Sans" panose="020B0503020203020204" pitchFamily="34" charset="77"/>
              </a:rPr>
              <a:t>, 033601 (2018).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5C9694-BA88-CBBD-409A-58D2E1CB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764" y="116803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89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90307-AA63-763A-12A6-3A54D1435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CB950-94DC-558B-F03D-524BF40010AE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9860FC-FC60-FABD-E0BF-F6025E77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T Sans" panose="020B0503020203020204" pitchFamily="34" charset="77"/>
              </a:rPr>
              <a:t>Fundamental physics across scales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AEAA594-D8F5-E51C-06DB-D6149BA10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FA8E5E-3A35-1EE6-128B-8A8A4968BA98}"/>
              </a:ext>
            </a:extLst>
          </p:cNvPr>
          <p:cNvSpPr/>
          <p:nvPr/>
        </p:nvSpPr>
        <p:spPr>
          <a:xfrm>
            <a:off x="-2794" y="674914"/>
            <a:ext cx="12207240" cy="91440"/>
          </a:xfrm>
          <a:prstGeom prst="rect">
            <a:avLst/>
          </a:prstGeom>
          <a:solidFill>
            <a:srgbClr val="87A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DC6770-1230-A07C-D502-05E96E56E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7601D-3EA7-9784-A2FA-00B7E5B4B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286C81-4CE1-C710-096C-5E518F3B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5060" y="520266"/>
            <a:ext cx="4014001" cy="270863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03200"/>
          </a:effectLst>
        </p:spPr>
      </p:pic>
      <p:pic>
        <p:nvPicPr>
          <p:cNvPr id="10" name="Content Placeholder 9" descr="Text&#10;&#10;Description automatically generated">
            <a:extLst>
              <a:ext uri="{FF2B5EF4-FFF2-40B4-BE49-F238E27FC236}">
                <a16:creationId xmlns:a16="http://schemas.microsoft.com/office/drawing/2014/main" id="{FFF99BEB-016C-A902-BBF6-F3A164F59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01" y="3043752"/>
            <a:ext cx="5256130" cy="750876"/>
          </a:xfrm>
          <a:prstGeom prst="rect">
            <a:avLst/>
          </a:prstGeom>
        </p:spPr>
      </p:pic>
      <p:sp>
        <p:nvSpPr>
          <p:cNvPr id="11" name="Left Bracket 10">
            <a:extLst>
              <a:ext uri="{FF2B5EF4-FFF2-40B4-BE49-F238E27FC236}">
                <a16:creationId xmlns:a16="http://schemas.microsoft.com/office/drawing/2014/main" id="{C2556D6B-CB63-7E28-1F6C-454605FADDC6}"/>
              </a:ext>
            </a:extLst>
          </p:cNvPr>
          <p:cNvSpPr/>
          <p:nvPr/>
        </p:nvSpPr>
        <p:spPr>
          <a:xfrm rot="16200000">
            <a:off x="3092152" y="3101509"/>
            <a:ext cx="130627" cy="1255610"/>
          </a:xfrm>
          <a:prstGeom prst="leftBracket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6AF2E11B-F68D-B8E4-525F-C1DA6E078D05}"/>
              </a:ext>
            </a:extLst>
          </p:cNvPr>
          <p:cNvSpPr/>
          <p:nvPr/>
        </p:nvSpPr>
        <p:spPr>
          <a:xfrm rot="16200000">
            <a:off x="4757667" y="3116021"/>
            <a:ext cx="130627" cy="1255610"/>
          </a:xfrm>
          <a:prstGeom prst="leftBracke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1A4BF1D-0096-F971-25BE-AE8DB4321060}"/>
              </a:ext>
            </a:extLst>
          </p:cNvPr>
          <p:cNvSpPr/>
          <p:nvPr/>
        </p:nvSpPr>
        <p:spPr>
          <a:xfrm>
            <a:off x="396404" y="4259046"/>
            <a:ext cx="1920240" cy="76002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Photon Couplings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21493AD-6A0D-6C77-1BC7-32DA9D2B7726}"/>
              </a:ext>
            </a:extLst>
          </p:cNvPr>
          <p:cNvSpPr/>
          <p:nvPr/>
        </p:nvSpPr>
        <p:spPr>
          <a:xfrm>
            <a:off x="3044190" y="4253589"/>
            <a:ext cx="2011680" cy="76002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Mass Couplings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9E121-3C64-6C3F-E46C-0CE3B2C8DA3C}"/>
              </a:ext>
            </a:extLst>
          </p:cNvPr>
          <p:cNvSpPr txBox="1"/>
          <p:nvPr/>
        </p:nvSpPr>
        <p:spPr>
          <a:xfrm>
            <a:off x="140734" y="1388489"/>
            <a:ext cx="580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T Sans" panose="020B0503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Ultralight scalar dark matter → high density, wave-like characteristics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BA91D5-FBFA-CE80-4D38-ED5E394A2F9D}"/>
              </a:ext>
            </a:extLst>
          </p:cNvPr>
          <p:cNvGrpSpPr/>
          <p:nvPr/>
        </p:nvGrpSpPr>
        <p:grpSpPr>
          <a:xfrm>
            <a:off x="315589" y="2077696"/>
            <a:ext cx="4925957" cy="817099"/>
            <a:chOff x="2838203" y="2084576"/>
            <a:chExt cx="6400800" cy="74472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C056B3-DC7C-CF5F-3C50-A269E2A0EA4B}"/>
                </a:ext>
              </a:extLst>
            </p:cNvPr>
            <p:cNvCxnSpPr/>
            <p:nvPr/>
          </p:nvCxnSpPr>
          <p:spPr>
            <a:xfrm>
              <a:off x="2838203" y="2636322"/>
              <a:ext cx="640080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FF57952-44EE-03DF-A7ED-F4CAB2998788}"/>
                </a:ext>
              </a:extLst>
            </p:cNvPr>
            <p:cNvCxnSpPr>
              <a:cxnSpLocks/>
            </p:cNvCxnSpPr>
            <p:nvPr/>
          </p:nvCxnSpPr>
          <p:spPr>
            <a:xfrm>
              <a:off x="3645725" y="2461161"/>
              <a:ext cx="0" cy="36813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4C82ED-B074-094F-0204-23BD0DB2C621}"/>
                </a:ext>
              </a:extLst>
            </p:cNvPr>
            <p:cNvCxnSpPr>
              <a:cxnSpLocks/>
            </p:cNvCxnSpPr>
            <p:nvPr/>
          </p:nvCxnSpPr>
          <p:spPr>
            <a:xfrm>
              <a:off x="5349834" y="2461161"/>
              <a:ext cx="0" cy="36813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0BD4C49-C5E1-ECA7-B2CA-8AA9659B2072}"/>
                </a:ext>
              </a:extLst>
            </p:cNvPr>
            <p:cNvCxnSpPr>
              <a:cxnSpLocks/>
            </p:cNvCxnSpPr>
            <p:nvPr/>
          </p:nvCxnSpPr>
          <p:spPr>
            <a:xfrm>
              <a:off x="7053943" y="2461161"/>
              <a:ext cx="0" cy="36813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708DCF7-B644-388A-4FB7-1A5CCE133560}"/>
                </a:ext>
              </a:extLst>
            </p:cNvPr>
            <p:cNvCxnSpPr>
              <a:cxnSpLocks/>
            </p:cNvCxnSpPr>
            <p:nvPr/>
          </p:nvCxnSpPr>
          <p:spPr>
            <a:xfrm>
              <a:off x="8758052" y="2461161"/>
              <a:ext cx="0" cy="368135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A58F84-750D-2BB1-1761-8CFFABA23CD4}"/>
                </a:ext>
              </a:extLst>
            </p:cNvPr>
            <p:cNvSpPr txBox="1"/>
            <p:nvPr/>
          </p:nvSpPr>
          <p:spPr>
            <a:xfrm>
              <a:off x="3184701" y="2089581"/>
              <a:ext cx="10021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</a:t>
              </a:r>
              <a:r>
                <a:rPr lang="en-US" sz="2000" baseline="30000" dirty="0"/>
                <a:t>-22</a:t>
              </a:r>
              <a:r>
                <a:rPr lang="en-US" sz="2000" dirty="0"/>
                <a:t> eV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F058B1-AA00-77E6-2939-9E55135DFBA3}"/>
                </a:ext>
              </a:extLst>
            </p:cNvPr>
            <p:cNvSpPr txBox="1"/>
            <p:nvPr/>
          </p:nvSpPr>
          <p:spPr>
            <a:xfrm>
              <a:off x="4793907" y="2089581"/>
              <a:ext cx="10021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</a:t>
              </a:r>
              <a:r>
                <a:rPr lang="en-US" sz="2000" baseline="30000" dirty="0"/>
                <a:t>-17</a:t>
              </a:r>
              <a:r>
                <a:rPr lang="en-US" sz="2000" dirty="0"/>
                <a:t> eV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99AC0A-B3AD-7321-3FB8-D2251C86EADD}"/>
                </a:ext>
              </a:extLst>
            </p:cNvPr>
            <p:cNvSpPr txBox="1"/>
            <p:nvPr/>
          </p:nvSpPr>
          <p:spPr>
            <a:xfrm>
              <a:off x="6552844" y="2120391"/>
              <a:ext cx="10021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</a:t>
              </a:r>
              <a:r>
                <a:rPr lang="en-US" sz="2000" baseline="30000" dirty="0"/>
                <a:t>-12</a:t>
              </a:r>
              <a:r>
                <a:rPr lang="en-US" sz="2000" dirty="0"/>
                <a:t> 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296C12-EDB4-5D8C-8A3F-E367B5686CA7}"/>
                </a:ext>
              </a:extLst>
            </p:cNvPr>
            <p:cNvSpPr txBox="1"/>
            <p:nvPr/>
          </p:nvSpPr>
          <p:spPr>
            <a:xfrm>
              <a:off x="8262604" y="2084576"/>
              <a:ext cx="9156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</a:t>
              </a:r>
              <a:r>
                <a:rPr lang="en-US" sz="2000" baseline="30000" dirty="0"/>
                <a:t>-7</a:t>
              </a:r>
              <a:r>
                <a:rPr lang="en-US" sz="2000" dirty="0"/>
                <a:t> eV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EC3B5AA-B353-BEEA-2E2D-D0821EA51425}"/>
              </a:ext>
            </a:extLst>
          </p:cNvPr>
          <p:cNvSpPr txBox="1"/>
          <p:nvPr/>
        </p:nvSpPr>
        <p:spPr>
          <a:xfrm>
            <a:off x="1103515" y="933573"/>
            <a:ext cx="264207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PT Sans" panose="020B0503020203020204" pitchFamily="34" charset="77"/>
              </a:rPr>
              <a:t>Ultralight dark matter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4EE16A-DFCC-4DF5-D991-9B4B2AB42F24}"/>
              </a:ext>
            </a:extLst>
          </p:cNvPr>
          <p:cNvSpPr txBox="1"/>
          <p:nvPr/>
        </p:nvSpPr>
        <p:spPr>
          <a:xfrm>
            <a:off x="7331374" y="937473"/>
            <a:ext cx="222631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Gravitational waves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8C34B98-4D5E-B484-8BE0-D990965DA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52" y="5018330"/>
            <a:ext cx="3421771" cy="1368709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1FF2D47A-C158-1DC4-7A82-4AB6B4FA7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83250" y="4024989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11F6C7C4-9DFC-E142-7722-6FFCC19A9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0407" y="3453829"/>
            <a:ext cx="2481593" cy="43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18E769DB-5D53-D251-F771-4BD2CA4A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0424" y="4540241"/>
            <a:ext cx="223837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6D9983-A7DE-09D4-8C2F-9F6760866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7869" y="2312788"/>
            <a:ext cx="2756306" cy="41344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EE1F03B-17AE-FD77-0373-0485EB478687}"/>
              </a:ext>
            </a:extLst>
          </p:cNvPr>
          <p:cNvSpPr txBox="1"/>
          <p:nvPr/>
        </p:nvSpPr>
        <p:spPr>
          <a:xfrm>
            <a:off x="3852085" y="6114901"/>
            <a:ext cx="22406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PT Sans" panose="020B0503020203020204" pitchFamily="34" charset="77"/>
              </a:rPr>
              <a:t>Phys. Rev. D </a:t>
            </a:r>
            <a:r>
              <a:rPr lang="en-US" sz="1200" b="1" dirty="0">
                <a:effectLst/>
                <a:latin typeface="PT Sans" panose="020B0503020203020204" pitchFamily="34" charset="77"/>
              </a:rPr>
              <a:t>97</a:t>
            </a:r>
            <a:r>
              <a:rPr lang="en-US" sz="1200" dirty="0">
                <a:effectLst/>
                <a:latin typeface="PT Sans" panose="020B0503020203020204" pitchFamily="34" charset="77"/>
              </a:rPr>
              <a:t>, 075020 (2018).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2C3B49-9362-6CD4-E44A-9ACF476D3277}"/>
              </a:ext>
            </a:extLst>
          </p:cNvPr>
          <p:cNvSpPr txBox="1"/>
          <p:nvPr/>
        </p:nvSpPr>
        <p:spPr>
          <a:xfrm>
            <a:off x="9662910" y="6112005"/>
            <a:ext cx="2481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PT Sans" panose="020B0503020203020204" pitchFamily="34" charset="77"/>
              </a:rPr>
              <a:t>Phys. Rev. Lett. </a:t>
            </a:r>
            <a:r>
              <a:rPr lang="en-US" sz="1200" b="1" dirty="0">
                <a:latin typeface="PT Sans" panose="020B0503020203020204" pitchFamily="34" charset="77"/>
              </a:rPr>
              <a:t>110</a:t>
            </a:r>
            <a:r>
              <a:rPr lang="en-US" sz="1200" dirty="0">
                <a:latin typeface="PT Sans" panose="020B0503020203020204" pitchFamily="34" charset="77"/>
              </a:rPr>
              <a:t>, 171102 (2013).</a:t>
            </a:r>
          </a:p>
        </p:txBody>
      </p:sp>
    </p:spTree>
    <p:extLst>
      <p:ext uri="{BB962C8B-B14F-4D97-AF65-F5344CB8AC3E}">
        <p14:creationId xmlns:p14="http://schemas.microsoft.com/office/powerpoint/2010/main" val="267530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46063-7A1B-7FF5-45FD-B21D0CA54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9BB5EF-C950-7627-D2B8-1C3D4C246F29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F5C1BC-932B-05EF-3D4D-585681ED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-10885"/>
            <a:ext cx="10515600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T Sans" panose="020B0503020203020204" pitchFamily="34" charset="77"/>
              </a:rPr>
              <a:t>Potential sensitivities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BDAA63-B21F-98E8-C08C-7767EB555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02BA5F-4069-DBAE-80F9-D6285979F423}"/>
              </a:ext>
            </a:extLst>
          </p:cNvPr>
          <p:cNvSpPr/>
          <p:nvPr/>
        </p:nvSpPr>
        <p:spPr>
          <a:xfrm>
            <a:off x="-2794" y="674914"/>
            <a:ext cx="12207240" cy="91440"/>
          </a:xfrm>
          <a:prstGeom prst="rect">
            <a:avLst/>
          </a:prstGeom>
          <a:solidFill>
            <a:srgbClr val="87A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38787-13DA-958E-D44A-69BD74BB5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6FD63-A3F0-D175-6EA5-7EF8FEE0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542CA6D-A1C6-8178-F810-9CA740417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593" y="976092"/>
            <a:ext cx="3512227" cy="1151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627417-31A1-27D5-E3C3-1A701B19B1FD}"/>
              </a:ext>
            </a:extLst>
          </p:cNvPr>
          <p:cNvSpPr txBox="1"/>
          <p:nvPr/>
        </p:nvSpPr>
        <p:spPr>
          <a:xfrm>
            <a:off x="1965049" y="3261403"/>
            <a:ext cx="3421771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Ultralight dark matter searches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304E10-6A6E-053B-E168-42A76A201DD8}"/>
              </a:ext>
            </a:extLst>
          </p:cNvPr>
          <p:cNvSpPr txBox="1"/>
          <p:nvPr/>
        </p:nvSpPr>
        <p:spPr>
          <a:xfrm>
            <a:off x="8091531" y="942058"/>
            <a:ext cx="309456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Gravitational wave searches</a:t>
            </a:r>
          </a:p>
        </p:txBody>
      </p:sp>
      <p:pic>
        <p:nvPicPr>
          <p:cNvPr id="12" name="RSBHs.png" descr="RSBHs.png">
            <a:extLst>
              <a:ext uri="{FF2B5EF4-FFF2-40B4-BE49-F238E27FC236}">
                <a16:creationId xmlns:a16="http://schemas.microsoft.com/office/drawing/2014/main" id="{EEEA9483-8BB0-6703-9673-87772D1B9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500" y="1386672"/>
            <a:ext cx="4768948" cy="3059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580853-DC50-8A8D-8B73-97BA73B3479A}"/>
              </a:ext>
            </a:extLst>
          </p:cNvPr>
          <p:cNvSpPr txBox="1"/>
          <p:nvPr/>
        </p:nvSpPr>
        <p:spPr>
          <a:xfrm>
            <a:off x="8153400" y="4490176"/>
            <a:ext cx="39337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L.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Badurina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al., </a:t>
            </a:r>
            <a:r>
              <a:rPr lang="en-GB" sz="10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AION: An Atom Interferometer Observatory and Network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10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JCAP </a:t>
            </a:r>
            <a:r>
              <a:rPr lang="en-GB" sz="1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05 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(2020) 011</a:t>
            </a:r>
            <a:endParaRPr lang="en-US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61970-21E3-C6B5-D59A-64D03DFC48A8}"/>
              </a:ext>
            </a:extLst>
          </p:cNvPr>
          <p:cNvSpPr txBox="1"/>
          <p:nvPr/>
        </p:nvSpPr>
        <p:spPr>
          <a:xfrm>
            <a:off x="2284023" y="2358889"/>
            <a:ext cx="269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T Sans" panose="020B0503020203020204" pitchFamily="34" charset="77"/>
              </a:rPr>
              <a:t>Single-baseline detectors</a:t>
            </a:r>
          </a:p>
        </p:txBody>
      </p:sp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24791D5F-03C4-5AB7-EE5E-797705FBD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52" y="3679486"/>
            <a:ext cx="6800278" cy="257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91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085ED-9FB0-99E8-FB66-C95AE1DE1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375C06-02A5-D10E-77B2-292A89354292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EF3AF8-095D-F09D-8D29-DE6DB23A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63" y="-10885"/>
            <a:ext cx="10885051" cy="68579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T Sans" panose="020B0503020203020204" pitchFamily="34" charset="77"/>
              </a:rPr>
              <a:t>AION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47EF54B-8065-21EC-3816-DDF766EF4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2718EC-BE49-EFFF-6254-04570BE1E2F9}"/>
              </a:ext>
            </a:extLst>
          </p:cNvPr>
          <p:cNvSpPr/>
          <p:nvPr/>
        </p:nvSpPr>
        <p:spPr>
          <a:xfrm>
            <a:off x="-2794" y="674914"/>
            <a:ext cx="12207240" cy="91440"/>
          </a:xfrm>
          <a:prstGeom prst="rect">
            <a:avLst/>
          </a:prstGeom>
          <a:solidFill>
            <a:srgbClr val="87A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8A413-3578-BA63-89D1-6694B4B71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Mitchell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C7A53-D4C8-3745-7B57-82AFACC9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E4BCD-A555-5641-904F-43238A11FCA5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D975B-FC6F-F39F-F89C-412FA3A731AE}"/>
              </a:ext>
            </a:extLst>
          </p:cNvPr>
          <p:cNvSpPr txBox="1"/>
          <p:nvPr/>
        </p:nvSpPr>
        <p:spPr>
          <a:xfrm>
            <a:off x="2025903" y="26159"/>
            <a:ext cx="7334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PT Sans" panose="020B0503020203020204" pitchFamily="34" charset="77"/>
              </a:rPr>
              <a:t>A</a:t>
            </a:r>
            <a:r>
              <a:rPr lang="en-US" sz="2800" dirty="0">
                <a:latin typeface="PT Sans" panose="020B0503020203020204" pitchFamily="34" charset="77"/>
              </a:rPr>
              <a:t>tom </a:t>
            </a:r>
            <a:r>
              <a:rPr lang="en-US" sz="2800" b="1" dirty="0">
                <a:latin typeface="PT Sans" panose="020B0503020203020204" pitchFamily="34" charset="77"/>
              </a:rPr>
              <a:t>I</a:t>
            </a:r>
            <a:r>
              <a:rPr lang="en-US" sz="2800" dirty="0">
                <a:latin typeface="PT Sans" panose="020B0503020203020204" pitchFamily="34" charset="77"/>
              </a:rPr>
              <a:t>nterferometer </a:t>
            </a:r>
            <a:r>
              <a:rPr lang="en-US" sz="2800" b="1" dirty="0">
                <a:latin typeface="PT Sans" panose="020B0503020203020204" pitchFamily="34" charset="77"/>
              </a:rPr>
              <a:t>O</a:t>
            </a:r>
            <a:r>
              <a:rPr lang="en-US" sz="2800" dirty="0">
                <a:latin typeface="PT Sans" panose="020B0503020203020204" pitchFamily="34" charset="77"/>
              </a:rPr>
              <a:t>bservatory and </a:t>
            </a:r>
            <a:r>
              <a:rPr lang="en-US" sz="2800" b="1" dirty="0">
                <a:latin typeface="PT Sans" panose="020B0503020203020204" pitchFamily="34" charset="77"/>
              </a:rPr>
              <a:t>N</a:t>
            </a:r>
            <a:r>
              <a:rPr lang="en-US" sz="2800" dirty="0">
                <a:latin typeface="PT Sans" panose="020B0503020203020204" pitchFamily="34" charset="77"/>
              </a:rPr>
              <a:t>etwork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26A1927-101C-0AE2-DFCE-E92FA2154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7" y="6378236"/>
            <a:ext cx="1809044" cy="457200"/>
          </a:xfrm>
          <a:prstGeom prst="rect">
            <a:avLst/>
          </a:prstGeom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E3648AF-DB7D-6997-4D15-6D53AF5E3C66}"/>
              </a:ext>
            </a:extLst>
          </p:cNvPr>
          <p:cNvSpPr txBox="1">
            <a:spLocks/>
          </p:cNvSpPr>
          <p:nvPr/>
        </p:nvSpPr>
        <p:spPr>
          <a:xfrm>
            <a:off x="173034" y="1133603"/>
            <a:ext cx="3982483" cy="4014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PT Sans" panose="020B0503020203020204" pitchFamily="34" charset="77"/>
              </a:rPr>
              <a:t>UK consortium of 7 institutions</a:t>
            </a:r>
          </a:p>
          <a:p>
            <a:r>
              <a:rPr lang="en-US" sz="2000" dirty="0">
                <a:latin typeface="PT Sans" panose="020B0503020203020204" pitchFamily="34" charset="77"/>
              </a:rPr>
              <a:t>Multi-stage project</a:t>
            </a:r>
          </a:p>
          <a:p>
            <a:r>
              <a:rPr lang="en-US" sz="2000" dirty="0">
                <a:latin typeface="PT Sans" panose="020B0503020203020204" pitchFamily="34" charset="77"/>
              </a:rPr>
              <a:t>Develop 5 ultracold strontium UK laboratories for atom interferometry R&amp;D</a:t>
            </a:r>
          </a:p>
          <a:p>
            <a:r>
              <a:rPr lang="en-US" sz="2000" dirty="0">
                <a:latin typeface="PT Sans" panose="020B0503020203020204" pitchFamily="34" charset="77"/>
              </a:rPr>
              <a:t>Design and deploy increased baseline atom interferometers 10m -&gt; 100m -&gt; 1km</a:t>
            </a:r>
          </a:p>
          <a:p>
            <a:r>
              <a:rPr lang="en-US" sz="2000" dirty="0">
                <a:latin typeface="PT Sans" panose="020B0503020203020204" pitchFamily="34" charset="77"/>
              </a:rPr>
              <a:t>Investigate technology development and network with MAGIS-100 for large-scale science goals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C45F05-CFD0-9D04-F3A2-14C179C0974C}"/>
              </a:ext>
            </a:extLst>
          </p:cNvPr>
          <p:cNvSpPr txBox="1"/>
          <p:nvPr/>
        </p:nvSpPr>
        <p:spPr>
          <a:xfrm>
            <a:off x="7338326" y="6356350"/>
            <a:ext cx="28397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L. </a:t>
            </a:r>
            <a:r>
              <a:rPr lang="en-US" sz="1200" b="0" i="0" dirty="0" err="1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Badurina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et al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 JCAP05(2020)011</a:t>
            </a:r>
            <a:endParaRPr lang="en-US" sz="1200" dirty="0">
              <a:latin typeface="PT Sans" panose="020B0503020203020204" pitchFamily="34" charset="77"/>
            </a:endParaRPr>
          </a:p>
        </p:txBody>
      </p:sp>
      <p:pic>
        <p:nvPicPr>
          <p:cNvPr id="13" name="Picture 5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69201C-5A4D-29CD-7FDA-B59E2957F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326" y="2748155"/>
            <a:ext cx="1630148" cy="333609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D43DEFB-B780-154B-3434-2F6F450828C8}"/>
              </a:ext>
            </a:extLst>
          </p:cNvPr>
          <p:cNvCxnSpPr/>
          <p:nvPr/>
        </p:nvCxnSpPr>
        <p:spPr>
          <a:xfrm>
            <a:off x="7386533" y="2834670"/>
            <a:ext cx="658025" cy="0"/>
          </a:xfrm>
          <a:prstGeom prst="straightConnector1">
            <a:avLst/>
          </a:prstGeom>
          <a:ln w="76200" cmpd="sng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87FC43-0F16-038D-AAAD-959DB986BF0A}"/>
              </a:ext>
            </a:extLst>
          </p:cNvPr>
          <p:cNvGrpSpPr/>
          <p:nvPr/>
        </p:nvGrpSpPr>
        <p:grpSpPr>
          <a:xfrm>
            <a:off x="4407199" y="909045"/>
            <a:ext cx="3043284" cy="5374175"/>
            <a:chOff x="5174066" y="830298"/>
            <a:chExt cx="3043284" cy="53741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EF34E1-FC9A-E19D-8516-BBFE20516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040" t="8961"/>
            <a:stretch/>
          </p:blipFill>
          <p:spPr>
            <a:xfrm>
              <a:off x="5174066" y="830298"/>
              <a:ext cx="2979334" cy="5374175"/>
            </a:xfrm>
            <a:prstGeom prst="rect">
              <a:avLst/>
            </a:prstGeom>
          </p:spPr>
        </p:pic>
        <p:sp>
          <p:nvSpPr>
            <p:cNvPr id="17" name="Flowchart: Manual Input 16">
              <a:extLst>
                <a:ext uri="{FF2B5EF4-FFF2-40B4-BE49-F238E27FC236}">
                  <a16:creationId xmlns:a16="http://schemas.microsoft.com/office/drawing/2014/main" id="{F8A2B6E2-DEF0-2D7B-7AF7-F29498BD59D2}"/>
                </a:ext>
              </a:extLst>
            </p:cNvPr>
            <p:cNvSpPr/>
            <p:nvPr/>
          </p:nvSpPr>
          <p:spPr>
            <a:xfrm>
              <a:off x="6104260" y="4220359"/>
              <a:ext cx="826274" cy="1703966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261"/>
                <a:gd name="connsiteY0" fmla="*/ 2986 h 10000"/>
                <a:gd name="connsiteX1" fmla="*/ 10261 w 10261"/>
                <a:gd name="connsiteY1" fmla="*/ 0 h 10000"/>
                <a:gd name="connsiteX2" fmla="*/ 10261 w 10261"/>
                <a:gd name="connsiteY2" fmla="*/ 10000 h 10000"/>
                <a:gd name="connsiteX3" fmla="*/ 261 w 10261"/>
                <a:gd name="connsiteY3" fmla="*/ 10000 h 10000"/>
                <a:gd name="connsiteX4" fmla="*/ 0 w 10261"/>
                <a:gd name="connsiteY4" fmla="*/ 2986 h 10000"/>
                <a:gd name="connsiteX0" fmla="*/ 0 w 10065"/>
                <a:gd name="connsiteY0" fmla="*/ 2522 h 10000"/>
                <a:gd name="connsiteX1" fmla="*/ 10065 w 10065"/>
                <a:gd name="connsiteY1" fmla="*/ 0 h 10000"/>
                <a:gd name="connsiteX2" fmla="*/ 10065 w 10065"/>
                <a:gd name="connsiteY2" fmla="*/ 10000 h 10000"/>
                <a:gd name="connsiteX3" fmla="*/ 65 w 10065"/>
                <a:gd name="connsiteY3" fmla="*/ 10000 h 10000"/>
                <a:gd name="connsiteX4" fmla="*/ 0 w 10065"/>
                <a:gd name="connsiteY4" fmla="*/ 252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5" h="10000">
                  <a:moveTo>
                    <a:pt x="0" y="2522"/>
                  </a:moveTo>
                  <a:lnTo>
                    <a:pt x="10065" y="0"/>
                  </a:lnTo>
                  <a:lnTo>
                    <a:pt x="10065" y="10000"/>
                  </a:lnTo>
                  <a:lnTo>
                    <a:pt x="65" y="10000"/>
                  </a:lnTo>
                  <a:cubicBezTo>
                    <a:pt x="43" y="7507"/>
                    <a:pt x="22" y="5015"/>
                    <a:pt x="0" y="2522"/>
                  </a:cubicBez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28575">
              <a:solidFill>
                <a:srgbClr val="C0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51" tIns="38876" rIns="77751" bIns="38876"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CF2F053-79D7-9605-F182-7206E0035620}"/>
                </a:ext>
              </a:extLst>
            </p:cNvPr>
            <p:cNvCxnSpPr/>
            <p:nvPr/>
          </p:nvCxnSpPr>
          <p:spPr>
            <a:xfrm flipH="1">
              <a:off x="6850959" y="2759830"/>
              <a:ext cx="452089" cy="0"/>
            </a:xfrm>
            <a:prstGeom prst="straightConnector1">
              <a:avLst/>
            </a:prstGeom>
            <a:ln w="76200" cmpd="sng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E235EFC-98DB-70D2-C777-F63490276C4D}"/>
                </a:ext>
              </a:extLst>
            </p:cNvPr>
            <p:cNvCxnSpPr/>
            <p:nvPr/>
          </p:nvCxnSpPr>
          <p:spPr>
            <a:xfrm flipH="1">
              <a:off x="6825175" y="1142982"/>
              <a:ext cx="452089" cy="0"/>
            </a:xfrm>
            <a:prstGeom prst="straightConnector1">
              <a:avLst/>
            </a:prstGeom>
            <a:ln w="76200" cmpd="sng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572D22-4DFA-6B84-EF86-4D982288C054}"/>
                </a:ext>
              </a:extLst>
            </p:cNvPr>
            <p:cNvSpPr txBox="1"/>
            <p:nvPr/>
          </p:nvSpPr>
          <p:spPr>
            <a:xfrm>
              <a:off x="7277263" y="949881"/>
              <a:ext cx="798222" cy="3555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txBody>
            <a:bodyPr wrap="none" lIns="77751" tIns="38876" rIns="77751" bIns="38876" rtlCol="0">
              <a:spAutoFit/>
            </a:bodyPr>
            <a:lstStyle/>
            <a:p>
              <a:r>
                <a:rPr lang="en-GB"/>
                <a:t>14.7m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0118A9-4024-59FF-DE20-33FBB89D13F5}"/>
                </a:ext>
              </a:extLst>
            </p:cNvPr>
            <p:cNvSpPr txBox="1"/>
            <p:nvPr/>
          </p:nvSpPr>
          <p:spPr>
            <a:xfrm>
              <a:off x="7277263" y="2578168"/>
              <a:ext cx="798222" cy="3555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txBody>
            <a:bodyPr wrap="none" lIns="77751" tIns="38876" rIns="77751" bIns="38876" rtlCol="0">
              <a:spAutoFit/>
            </a:bodyPr>
            <a:lstStyle/>
            <a:p>
              <a:r>
                <a:rPr lang="en-GB"/>
                <a:t>10.0m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95FE8C1-2F73-35DF-BEA8-3376F7401B55}"/>
                </a:ext>
              </a:extLst>
            </p:cNvPr>
            <p:cNvCxnSpPr/>
            <p:nvPr/>
          </p:nvCxnSpPr>
          <p:spPr>
            <a:xfrm flipH="1">
              <a:off x="6850959" y="3513667"/>
              <a:ext cx="452089" cy="0"/>
            </a:xfrm>
            <a:prstGeom prst="straightConnector1">
              <a:avLst/>
            </a:prstGeom>
            <a:ln w="76200" cmpd="sng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093EC5-E61A-5791-2869-06671F26ABD8}"/>
                </a:ext>
              </a:extLst>
            </p:cNvPr>
            <p:cNvSpPr txBox="1"/>
            <p:nvPr/>
          </p:nvSpPr>
          <p:spPr>
            <a:xfrm>
              <a:off x="7277263" y="3333031"/>
              <a:ext cx="669982" cy="3555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txBody>
            <a:bodyPr wrap="none" lIns="77751" tIns="38876" rIns="77751" bIns="38876" rtlCol="0">
              <a:spAutoFit/>
            </a:bodyPr>
            <a:lstStyle/>
            <a:p>
              <a:r>
                <a:rPr lang="en-GB"/>
                <a:t>7.7m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69AF745-8E6B-0240-3CA6-44DC9C840C49}"/>
                </a:ext>
              </a:extLst>
            </p:cNvPr>
            <p:cNvCxnSpPr/>
            <p:nvPr/>
          </p:nvCxnSpPr>
          <p:spPr>
            <a:xfrm flipH="1">
              <a:off x="6850959" y="4354367"/>
              <a:ext cx="452089" cy="0"/>
            </a:xfrm>
            <a:prstGeom prst="straightConnector1">
              <a:avLst/>
            </a:prstGeom>
            <a:ln w="76200" cmpd="sng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311123-3590-7B68-C400-DE91A460E3FA}"/>
                </a:ext>
              </a:extLst>
            </p:cNvPr>
            <p:cNvSpPr txBox="1"/>
            <p:nvPr/>
          </p:nvSpPr>
          <p:spPr>
            <a:xfrm>
              <a:off x="7277263" y="4172706"/>
              <a:ext cx="669982" cy="3555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txBody>
            <a:bodyPr wrap="none" lIns="77751" tIns="38876" rIns="77751" bIns="38876" rtlCol="0">
              <a:spAutoFit/>
            </a:bodyPr>
            <a:lstStyle/>
            <a:p>
              <a:r>
                <a:rPr lang="en-GB"/>
                <a:t>5.0m</a:t>
              </a: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25310F1-43B7-E21E-4FD9-1C4F22F0FD69}"/>
                </a:ext>
              </a:extLst>
            </p:cNvPr>
            <p:cNvSpPr/>
            <p:nvPr/>
          </p:nvSpPr>
          <p:spPr>
            <a:xfrm>
              <a:off x="6104261" y="2314084"/>
              <a:ext cx="848591" cy="2040283"/>
            </a:xfrm>
            <a:custGeom>
              <a:avLst/>
              <a:gdLst>
                <a:gd name="connsiteX0" fmla="*/ 61847 w 904686"/>
                <a:gd name="connsiteY0" fmla="*/ 1741336 h 1787776"/>
                <a:gd name="connsiteX1" fmla="*/ 904686 w 904686"/>
                <a:gd name="connsiteY1" fmla="*/ 1240404 h 1787776"/>
                <a:gd name="connsiteX2" fmla="*/ 896734 w 904686"/>
                <a:gd name="connsiteY2" fmla="*/ 0 h 1787776"/>
                <a:gd name="connsiteX3" fmla="*/ 61847 w 904686"/>
                <a:gd name="connsiteY3" fmla="*/ 0 h 1787776"/>
                <a:gd name="connsiteX4" fmla="*/ 61847 w 904686"/>
                <a:gd name="connsiteY4" fmla="*/ 1741336 h 1787776"/>
                <a:gd name="connsiteX0" fmla="*/ 0 w 842839"/>
                <a:gd name="connsiteY0" fmla="*/ 1741336 h 1787776"/>
                <a:gd name="connsiteX1" fmla="*/ 842839 w 842839"/>
                <a:gd name="connsiteY1" fmla="*/ 1240404 h 1787776"/>
                <a:gd name="connsiteX2" fmla="*/ 834887 w 842839"/>
                <a:gd name="connsiteY2" fmla="*/ 0 h 1787776"/>
                <a:gd name="connsiteX3" fmla="*/ 0 w 842839"/>
                <a:gd name="connsiteY3" fmla="*/ 0 h 1787776"/>
                <a:gd name="connsiteX4" fmla="*/ 0 w 842839"/>
                <a:gd name="connsiteY4" fmla="*/ 1741336 h 1787776"/>
                <a:gd name="connsiteX0" fmla="*/ 0 w 842839"/>
                <a:gd name="connsiteY0" fmla="*/ 1741336 h 1787776"/>
                <a:gd name="connsiteX1" fmla="*/ 842839 w 842839"/>
                <a:gd name="connsiteY1" fmla="*/ 1240404 h 1787776"/>
                <a:gd name="connsiteX2" fmla="*/ 834887 w 842839"/>
                <a:gd name="connsiteY2" fmla="*/ 0 h 1787776"/>
                <a:gd name="connsiteX3" fmla="*/ 0 w 842839"/>
                <a:gd name="connsiteY3" fmla="*/ 0 h 1787776"/>
                <a:gd name="connsiteX4" fmla="*/ 0 w 842839"/>
                <a:gd name="connsiteY4" fmla="*/ 1741336 h 1787776"/>
                <a:gd name="connsiteX0" fmla="*/ 104858 w 947697"/>
                <a:gd name="connsiteY0" fmla="*/ 1741336 h 1787776"/>
                <a:gd name="connsiteX1" fmla="*/ 947697 w 947697"/>
                <a:gd name="connsiteY1" fmla="*/ 1240404 h 1787776"/>
                <a:gd name="connsiteX2" fmla="*/ 939745 w 947697"/>
                <a:gd name="connsiteY2" fmla="*/ 0 h 1787776"/>
                <a:gd name="connsiteX3" fmla="*/ 104858 w 947697"/>
                <a:gd name="connsiteY3" fmla="*/ 0 h 1787776"/>
                <a:gd name="connsiteX4" fmla="*/ 104858 w 947697"/>
                <a:gd name="connsiteY4" fmla="*/ 1741336 h 1787776"/>
                <a:gd name="connsiteX0" fmla="*/ 61844 w 904683"/>
                <a:gd name="connsiteY0" fmla="*/ 1741336 h 1787776"/>
                <a:gd name="connsiteX1" fmla="*/ 904683 w 904683"/>
                <a:gd name="connsiteY1" fmla="*/ 1240404 h 1787776"/>
                <a:gd name="connsiteX2" fmla="*/ 896731 w 904683"/>
                <a:gd name="connsiteY2" fmla="*/ 0 h 1787776"/>
                <a:gd name="connsiteX3" fmla="*/ 61844 w 904683"/>
                <a:gd name="connsiteY3" fmla="*/ 0 h 1787776"/>
                <a:gd name="connsiteX4" fmla="*/ 61844 w 904683"/>
                <a:gd name="connsiteY4" fmla="*/ 1741336 h 1787776"/>
                <a:gd name="connsiteX0" fmla="*/ 61844 w 904683"/>
                <a:gd name="connsiteY0" fmla="*/ 1741336 h 1741336"/>
                <a:gd name="connsiteX1" fmla="*/ 904683 w 904683"/>
                <a:gd name="connsiteY1" fmla="*/ 1240404 h 1741336"/>
                <a:gd name="connsiteX2" fmla="*/ 896731 w 904683"/>
                <a:gd name="connsiteY2" fmla="*/ 0 h 1741336"/>
                <a:gd name="connsiteX3" fmla="*/ 61844 w 904683"/>
                <a:gd name="connsiteY3" fmla="*/ 0 h 1741336"/>
                <a:gd name="connsiteX4" fmla="*/ 61844 w 904683"/>
                <a:gd name="connsiteY4" fmla="*/ 1741336 h 1741336"/>
                <a:gd name="connsiteX0" fmla="*/ 0 w 842839"/>
                <a:gd name="connsiteY0" fmla="*/ 1741336 h 1741336"/>
                <a:gd name="connsiteX1" fmla="*/ 842839 w 842839"/>
                <a:gd name="connsiteY1" fmla="*/ 1240404 h 1741336"/>
                <a:gd name="connsiteX2" fmla="*/ 834887 w 842839"/>
                <a:gd name="connsiteY2" fmla="*/ 0 h 1741336"/>
                <a:gd name="connsiteX3" fmla="*/ 0 w 842839"/>
                <a:gd name="connsiteY3" fmla="*/ 0 h 1741336"/>
                <a:gd name="connsiteX4" fmla="*/ 0 w 842839"/>
                <a:gd name="connsiteY4" fmla="*/ 1741336 h 174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839" h="1741336">
                  <a:moveTo>
                    <a:pt x="0" y="1741336"/>
                  </a:moveTo>
                  <a:lnTo>
                    <a:pt x="842839" y="1240404"/>
                  </a:lnTo>
                  <a:cubicBezTo>
                    <a:pt x="840188" y="826936"/>
                    <a:pt x="837538" y="413468"/>
                    <a:pt x="834887" y="0"/>
                  </a:cubicBezTo>
                  <a:lnTo>
                    <a:pt x="0" y="0"/>
                  </a:lnTo>
                  <a:cubicBezTo>
                    <a:pt x="3976" y="592373"/>
                    <a:pt x="0" y="870668"/>
                    <a:pt x="0" y="1741336"/>
                  </a:cubicBez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AI-10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9DF1DF-17E6-473B-A677-787DF12E4DC1}"/>
                </a:ext>
              </a:extLst>
            </p:cNvPr>
            <p:cNvSpPr txBox="1"/>
            <p:nvPr/>
          </p:nvSpPr>
          <p:spPr>
            <a:xfrm>
              <a:off x="6727613" y="1580576"/>
              <a:ext cx="1489737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/>
                <a:t>Ground level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F9C88AD-FF6A-EC44-F121-1414481A30FF}"/>
              </a:ext>
            </a:extLst>
          </p:cNvPr>
          <p:cNvSpPr txBox="1"/>
          <p:nvPr/>
        </p:nvSpPr>
        <p:spPr>
          <a:xfrm>
            <a:off x="9359962" y="3310623"/>
            <a:ext cx="2743199" cy="255454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T Sans" panose="020B0503020203020204" pitchFamily="34" charset="77"/>
              </a:rPr>
              <a:t>Project executed in national partnership with </a:t>
            </a:r>
            <a:r>
              <a:rPr lang="en-US" sz="1600" b="1" dirty="0">
                <a:latin typeface="PT Sans" panose="020B0503020203020204" pitchFamily="34" charset="77"/>
              </a:rPr>
              <a:t>UK National Quantum Technology Hub in Sensors and Timing, Birmingham, UK, </a:t>
            </a:r>
          </a:p>
          <a:p>
            <a:pPr algn="ctr"/>
            <a:r>
              <a:rPr lang="en-US" sz="1600" dirty="0">
                <a:latin typeface="PT Sans" panose="020B0503020203020204" pitchFamily="34" charset="77"/>
              </a:rPr>
              <a:t>and international partnership with </a:t>
            </a:r>
            <a:r>
              <a:rPr lang="en-US" sz="1600" b="1" dirty="0">
                <a:latin typeface="PT Sans" panose="020B0503020203020204" pitchFamily="34" charset="77"/>
              </a:rPr>
              <a:t>The MAGIS Collaboration </a:t>
            </a:r>
          </a:p>
          <a:p>
            <a:pPr algn="ctr"/>
            <a:r>
              <a:rPr lang="en-US" sz="1600" b="1" dirty="0">
                <a:latin typeface="PT Sans" panose="020B0503020203020204" pitchFamily="34" charset="77"/>
              </a:rPr>
              <a:t>and The Fermi National Laboratory, US 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9AB4B7D-0EF1-A6A5-0748-85E349B63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561" y="5905301"/>
            <a:ext cx="2286000" cy="4639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69970D-109B-BF7A-7DD5-B0C9315CF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874" y="901164"/>
            <a:ext cx="1371600" cy="82296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22941F8-87BC-4D38-1B35-90032BF82CC0}"/>
              </a:ext>
            </a:extLst>
          </p:cNvPr>
          <p:cNvGrpSpPr/>
          <p:nvPr/>
        </p:nvGrpSpPr>
        <p:grpSpPr>
          <a:xfrm>
            <a:off x="9248508" y="240184"/>
            <a:ext cx="2743200" cy="3030684"/>
            <a:chOff x="358202" y="322291"/>
            <a:chExt cx="5737798" cy="6339112"/>
          </a:xfrm>
        </p:grpSpPr>
        <p:pic>
          <p:nvPicPr>
            <p:cNvPr id="32" name="Picture 31" descr="A close up of a map&#10;&#10;Description automatically generated">
              <a:extLst>
                <a:ext uri="{FF2B5EF4-FFF2-40B4-BE49-F238E27FC236}">
                  <a16:creationId xmlns:a16="http://schemas.microsoft.com/office/drawing/2014/main" id="{54E73E41-2C29-A41E-6641-A17DA68F3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202" y="322291"/>
              <a:ext cx="5737798" cy="6339112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FBC526A-52EA-2BC9-318F-13A78E253922}"/>
                </a:ext>
              </a:extLst>
            </p:cNvPr>
            <p:cNvSpPr/>
            <p:nvPr/>
          </p:nvSpPr>
          <p:spPr>
            <a:xfrm>
              <a:off x="3562597" y="427512"/>
              <a:ext cx="1828800" cy="1698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7774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B6F6596-A177-9747-9E43-8C7D788049A2}" vid="{E368CBC0-9298-EE4F-930E-A63F16916D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2836</TotalTime>
  <Words>917</Words>
  <Application>Microsoft Macintosh PowerPoint</Application>
  <PresentationFormat>Widescreen</PresentationFormat>
  <Paragraphs>166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PT Sans</vt:lpstr>
      <vt:lpstr>Rockwell</vt:lpstr>
      <vt:lpstr>Verdana</vt:lpstr>
      <vt:lpstr>Wingdings</vt:lpstr>
      <vt:lpstr>Office Theme</vt:lpstr>
      <vt:lpstr>Quantum Sensing Interferometry</vt:lpstr>
      <vt:lpstr>Overview</vt:lpstr>
      <vt:lpstr>Interferometry</vt:lpstr>
      <vt:lpstr>Atomic interferometry</vt:lpstr>
      <vt:lpstr>Where is the Quantum?</vt:lpstr>
      <vt:lpstr>Quantum upgrades</vt:lpstr>
      <vt:lpstr>Fundamental physics across scales</vt:lpstr>
      <vt:lpstr>Potential sensitivities</vt:lpstr>
      <vt:lpstr>AION</vt:lpstr>
      <vt:lpstr>Summary and Thanks</vt:lpstr>
      <vt:lpstr>PowerPoint Presentation</vt:lpstr>
      <vt:lpstr>Backups</vt:lpstr>
      <vt:lpstr>Major Milestones in First Phase (30 months)</vt:lpstr>
      <vt:lpstr>Progressive Expansion of Quantum Detectors</vt:lpstr>
      <vt:lpstr>Multi-gradiometry</vt:lpstr>
      <vt:lpstr>GGN</vt:lpstr>
      <vt:lpstr>Sensitivity with GGN backgrounds</vt:lpstr>
      <vt:lpstr>Multi-gradiometer impact</vt:lpstr>
      <vt:lpstr>Earth Science: backgrounds and signals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Jeremiah Mitchell</dc:creator>
  <cp:lastModifiedBy>Jeremiah Mitchell</cp:lastModifiedBy>
  <cp:revision>39</cp:revision>
  <dcterms:created xsi:type="dcterms:W3CDTF">2024-09-20T11:38:44Z</dcterms:created>
  <dcterms:modified xsi:type="dcterms:W3CDTF">2024-09-24T09:03:36Z</dcterms:modified>
</cp:coreProperties>
</file>