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89"/>
  </p:notesMasterIdLst>
  <p:sldIdLst>
    <p:sldId id="256" r:id="rId2"/>
    <p:sldId id="257" r:id="rId3"/>
    <p:sldId id="354" r:id="rId4"/>
    <p:sldId id="261" r:id="rId5"/>
    <p:sldId id="262" r:id="rId6"/>
    <p:sldId id="263" r:id="rId7"/>
    <p:sldId id="264" r:id="rId8"/>
    <p:sldId id="259" r:id="rId9"/>
    <p:sldId id="321" r:id="rId10"/>
    <p:sldId id="355" r:id="rId11"/>
    <p:sldId id="356" r:id="rId12"/>
    <p:sldId id="301" r:id="rId13"/>
    <p:sldId id="357" r:id="rId14"/>
    <p:sldId id="358" r:id="rId15"/>
    <p:sldId id="359" r:id="rId16"/>
    <p:sldId id="360" r:id="rId17"/>
    <p:sldId id="361" r:id="rId18"/>
    <p:sldId id="362" r:id="rId19"/>
    <p:sldId id="303" r:id="rId20"/>
    <p:sldId id="265" r:id="rId21"/>
    <p:sldId id="342" r:id="rId22"/>
    <p:sldId id="341" r:id="rId23"/>
    <p:sldId id="305" r:id="rId24"/>
    <p:sldId id="304" r:id="rId25"/>
    <p:sldId id="343" r:id="rId26"/>
    <p:sldId id="266" r:id="rId27"/>
    <p:sldId id="300" r:id="rId28"/>
    <p:sldId id="299" r:id="rId29"/>
    <p:sldId id="298" r:id="rId30"/>
    <p:sldId id="306" r:id="rId31"/>
    <p:sldId id="322" r:id="rId32"/>
    <p:sldId id="268" r:id="rId33"/>
    <p:sldId id="267" r:id="rId34"/>
    <p:sldId id="307" r:id="rId35"/>
    <p:sldId id="269" r:id="rId36"/>
    <p:sldId id="270" r:id="rId37"/>
    <p:sldId id="308" r:id="rId38"/>
    <p:sldId id="309" r:id="rId39"/>
    <p:sldId id="271" r:id="rId40"/>
    <p:sldId id="279" r:id="rId41"/>
    <p:sldId id="275" r:id="rId42"/>
    <p:sldId id="318" r:id="rId43"/>
    <p:sldId id="276" r:id="rId44"/>
    <p:sldId id="311" r:id="rId45"/>
    <p:sldId id="277" r:id="rId46"/>
    <p:sldId id="338" r:id="rId47"/>
    <p:sldId id="345" r:id="rId48"/>
    <p:sldId id="340" r:id="rId49"/>
    <p:sldId id="346" r:id="rId50"/>
    <p:sldId id="339" r:id="rId51"/>
    <p:sldId id="351" r:id="rId52"/>
    <p:sldId id="352" r:id="rId53"/>
    <p:sldId id="347" r:id="rId54"/>
    <p:sldId id="280" r:id="rId55"/>
    <p:sldId id="272" r:id="rId56"/>
    <p:sldId id="281" r:id="rId57"/>
    <p:sldId id="282" r:id="rId58"/>
    <p:sldId id="313" r:id="rId59"/>
    <p:sldId id="283" r:id="rId60"/>
    <p:sldId id="314" r:id="rId61"/>
    <p:sldId id="284" r:id="rId62"/>
    <p:sldId id="285" r:id="rId63"/>
    <p:sldId id="286" r:id="rId64"/>
    <p:sldId id="287" r:id="rId65"/>
    <p:sldId id="288" r:id="rId66"/>
    <p:sldId id="290" r:id="rId67"/>
    <p:sldId id="315" r:id="rId68"/>
    <p:sldId id="291" r:id="rId69"/>
    <p:sldId id="336" r:id="rId70"/>
    <p:sldId id="324" r:id="rId71"/>
    <p:sldId id="325" r:id="rId72"/>
    <p:sldId id="326" r:id="rId73"/>
    <p:sldId id="328" r:id="rId74"/>
    <p:sldId id="316" r:id="rId75"/>
    <p:sldId id="323" r:id="rId76"/>
    <p:sldId id="349" r:id="rId77"/>
    <p:sldId id="329" r:id="rId78"/>
    <p:sldId id="350" r:id="rId79"/>
    <p:sldId id="293" r:id="rId80"/>
    <p:sldId id="332" r:id="rId81"/>
    <p:sldId id="334" r:id="rId82"/>
    <p:sldId id="333" r:id="rId83"/>
    <p:sldId id="344" r:id="rId84"/>
    <p:sldId id="348" r:id="rId85"/>
    <p:sldId id="295" r:id="rId86"/>
    <p:sldId id="319" r:id="rId87"/>
    <p:sldId id="297" r:id="rId88"/>
  </p:sldIdLst>
  <p:sldSz cx="9144000" cy="5143500" type="screen16x9"/>
  <p:notesSz cx="6858000" cy="9144000"/>
  <p:embeddedFontLst>
    <p:embeddedFont>
      <p:font typeface="Baguet Script" pitchFamily="2" charset="77"/>
      <p:regular r:id="rId90"/>
    </p:embeddedFont>
    <p:embeddedFont>
      <p:font typeface="Magneto" pitchFamily="82" charset="77"/>
      <p:bold r:id="rId91"/>
    </p:embeddedFont>
    <p:embeddedFont>
      <p:font typeface="Raleway" pitchFamily="2" charset="77"/>
      <p:regular r:id="rId92"/>
      <p:bold r:id="rId93"/>
      <p:italic r:id="rId94"/>
      <p:boldItalic r:id="rId95"/>
    </p:embeddedFont>
    <p:embeddedFont>
      <p:font typeface="Roboto" panose="02000000000000000000" pitchFamily="2" charset="0"/>
      <p:regular r:id="rId96"/>
      <p:bold r:id="rId97"/>
      <p:italic r:id="rId98"/>
      <p:boldItalic r:id="rId99"/>
    </p:embeddedFont>
    <p:embeddedFont>
      <p:font typeface="Source Sans Pro" panose="020B0503030403020204" pitchFamily="34" charset="0"/>
      <p:regular r:id="rId100"/>
      <p:bold r:id="rId101"/>
      <p:italic r:id="rId102"/>
      <p:boldItalic r:id="rId103"/>
    </p:embeddedFont>
    <p:embeddedFont>
      <p:font typeface="Verdana" panose="020B0604030504040204" pitchFamily="34" charset="0"/>
      <p:regular r:id="rId104"/>
      <p:bold r:id="rId105"/>
      <p:italic r:id="rId106"/>
      <p:boldItalic r:id="rId10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ing the Talk, Me, and BGA" id="{66F02782-BD4B-A94E-9780-C9CE58D9DF9A}">
          <p14:sldIdLst>
            <p14:sldId id="256"/>
            <p14:sldId id="257"/>
            <p14:sldId id="354"/>
          </p14:sldIdLst>
        </p14:section>
        <p14:section name="Definitions &amp; PGRiP Introduction" id="{E7D30E23-713D-A24B-8FA0-06AAB51A017E}">
          <p14:sldIdLst>
            <p14:sldId id="261"/>
            <p14:sldId id="262"/>
            <p14:sldId id="263"/>
            <p14:sldId id="264"/>
            <p14:sldId id="259"/>
            <p14:sldId id="321"/>
            <p14:sldId id="355"/>
            <p14:sldId id="356"/>
            <p14:sldId id="301"/>
            <p14:sldId id="357"/>
            <p14:sldId id="358"/>
            <p14:sldId id="359"/>
            <p14:sldId id="360"/>
            <p14:sldId id="361"/>
            <p14:sldId id="362"/>
            <p14:sldId id="303"/>
            <p14:sldId id="265"/>
            <p14:sldId id="342"/>
            <p14:sldId id="341"/>
          </p14:sldIdLst>
        </p14:section>
        <p14:section name="BGA Guidelines" id="{A74C9DC5-EC6C-C442-B8CA-C37C42B8E1AD}">
          <p14:sldIdLst>
            <p14:sldId id="305"/>
            <p14:sldId id="304"/>
            <p14:sldId id="343"/>
            <p14:sldId id="266"/>
            <p14:sldId id="300"/>
            <p14:sldId id="299"/>
            <p14:sldId id="298"/>
            <p14:sldId id="306"/>
          </p14:sldIdLst>
        </p14:section>
        <p14:section name="Logistical Foundations" id="{F100C962-4061-AB4B-9C1A-6DCFA25898BB}">
          <p14:sldIdLst>
            <p14:sldId id="322"/>
            <p14:sldId id="268"/>
            <p14:sldId id="267"/>
            <p14:sldId id="307"/>
            <p14:sldId id="269"/>
            <p14:sldId id="270"/>
            <p14:sldId id="308"/>
            <p14:sldId id="309"/>
            <p14:sldId id="271"/>
            <p14:sldId id="279"/>
          </p14:sldIdLst>
        </p14:section>
        <p14:section name="First Contact" id="{64CD7A39-8DE1-C643-ADC4-6E5CE2983345}">
          <p14:sldIdLst>
            <p14:sldId id="275"/>
            <p14:sldId id="318"/>
            <p14:sldId id="276"/>
            <p14:sldId id="311"/>
            <p14:sldId id="277"/>
            <p14:sldId id="338"/>
            <p14:sldId id="345"/>
            <p14:sldId id="340"/>
            <p14:sldId id="346"/>
            <p14:sldId id="339"/>
            <p14:sldId id="351"/>
            <p14:sldId id="352"/>
            <p14:sldId id="347"/>
            <p14:sldId id="280"/>
            <p14:sldId id="272"/>
            <p14:sldId id="281"/>
            <p14:sldId id="282"/>
            <p14:sldId id="313"/>
            <p14:sldId id="283"/>
            <p14:sldId id="314"/>
            <p14:sldId id="284"/>
            <p14:sldId id="285"/>
            <p14:sldId id="286"/>
            <p14:sldId id="287"/>
            <p14:sldId id="288"/>
          </p14:sldIdLst>
        </p14:section>
        <p14:section name="Code of Conduct" id="{462A7007-7AE3-9F45-B64E-605758A3B2E8}">
          <p14:sldIdLst>
            <p14:sldId id="290"/>
            <p14:sldId id="315"/>
            <p14:sldId id="291"/>
            <p14:sldId id="336"/>
          </p14:sldIdLst>
        </p14:section>
        <p14:section name="Pause" id="{F867CCBD-B584-3643-BEF8-4FE83EE10C6A}">
          <p14:sldIdLst>
            <p14:sldId id="324"/>
            <p14:sldId id="325"/>
            <p14:sldId id="326"/>
            <p14:sldId id="328"/>
          </p14:sldIdLst>
        </p14:section>
        <p14:section name="At the Conference" id="{A0458C14-E640-F142-BDDF-F356E399EC78}">
          <p14:sldIdLst>
            <p14:sldId id="316"/>
            <p14:sldId id="323"/>
            <p14:sldId id="349"/>
            <p14:sldId id="329"/>
            <p14:sldId id="350"/>
          </p14:sldIdLst>
        </p14:section>
        <p14:section name="After the Conference" id="{DE3436ED-5616-2C4C-8882-054508E42FFC}">
          <p14:sldIdLst>
            <p14:sldId id="293"/>
            <p14:sldId id="332"/>
            <p14:sldId id="334"/>
            <p14:sldId id="333"/>
            <p14:sldId id="344"/>
          </p14:sldIdLst>
        </p14:section>
        <p14:section name="Acknowledgements and Resource List" id="{4669C10C-0DB9-2540-9F97-A5DAC536B777}">
          <p14:sldIdLst>
            <p14:sldId id="348"/>
            <p14:sldId id="295"/>
            <p14:sldId id="319"/>
            <p14:sldId id="297"/>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7341"/>
    <a:srgbClr val="407742"/>
    <a:srgbClr val="78A600"/>
    <a:srgbClr val="78A742"/>
    <a:srgbClr val="FFFFFF"/>
    <a:srgbClr val="A8D379"/>
    <a:srgbClr val="B4E802"/>
    <a:srgbClr val="005520"/>
    <a:srgbClr val="568D6A"/>
    <a:srgbClr val="D8F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6"/>
    <p:restoredTop sz="75258"/>
  </p:normalViewPr>
  <p:slideViewPr>
    <p:cSldViewPr snapToGrid="0">
      <p:cViewPr>
        <p:scale>
          <a:sx n="122" d="100"/>
          <a:sy n="122" d="100"/>
        </p:scale>
        <p:origin x="288" y="376"/>
      </p:cViewPr>
      <p:guideLst>
        <p:guide orient="horz" pos="1620"/>
        <p:guide pos="2880"/>
      </p:guideLst>
    </p:cSldViewPr>
  </p:slideViewPr>
  <p:outlineViewPr>
    <p:cViewPr>
      <p:scale>
        <a:sx n="33" d="100"/>
        <a:sy n="33" d="100"/>
      </p:scale>
      <p:origin x="0" y="-199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font" Target="fonts/font18.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3.fntdata"/><Relationship Id="rId5" Type="http://schemas.openxmlformats.org/officeDocument/2006/relationships/slide" Target="slides/slide4.xml"/><Relationship Id="rId90" Type="http://schemas.openxmlformats.org/officeDocument/2006/relationships/font" Target="fonts/font1.fntdata"/><Relationship Id="rId95" Type="http://schemas.openxmlformats.org/officeDocument/2006/relationships/font" Target="fonts/font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4.fntdata"/><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5.fntdata"/><Relationship Id="rId99" Type="http://schemas.openxmlformats.org/officeDocument/2006/relationships/font" Target="fonts/font10.fntdata"/><Relationship Id="rId10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8.fntdata"/><Relationship Id="rId104"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1.fntdata"/><Relationship Id="rId105"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chemeClr val="accent3">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8E4F-2549-81FD-6F4B3D9B1D85}"/>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E4F-2549-81FD-6F4B3D9B1D85}"/>
              </c:ext>
            </c:extLst>
          </c:dPt>
          <c:dPt>
            <c:idx val="2"/>
            <c:bubble3D val="0"/>
            <c:spPr>
              <a:solidFill>
                <a:schemeClr val="accent3">
                  <a:tint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8E4F-2549-81FD-6F4B3D9B1D85}"/>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2-8E4F-2549-81FD-6F4B3D9B1D8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8E4F-2549-81FD-6F4B3D9B1D85}"/>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4-8E4F-2549-81FD-6F4B3D9B1D85}"/>
                </c:ext>
              </c:extLst>
            </c:dLbl>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Male</c:v>
                </c:pt>
                <c:pt idx="1">
                  <c:v>Female</c:v>
                </c:pt>
                <c:pt idx="2">
                  <c:v>Other</c:v>
                </c:pt>
              </c:strCache>
            </c:strRef>
          </c:cat>
          <c:val>
            <c:numRef>
              <c:f>Sheet1!$B$2:$B$4</c:f>
              <c:numCache>
                <c:formatCode>General</c:formatCode>
                <c:ptCount val="3"/>
                <c:pt idx="0">
                  <c:v>78</c:v>
                </c:pt>
                <c:pt idx="1">
                  <c:v>21</c:v>
                </c:pt>
                <c:pt idx="2">
                  <c:v>1</c:v>
                </c:pt>
              </c:numCache>
            </c:numRef>
          </c:val>
          <c:extLst>
            <c:ext xmlns:c16="http://schemas.microsoft.com/office/drawing/2014/chart" uri="{C3380CC4-5D6E-409C-BE32-E72D297353CC}">
              <c16:uniqueId val="{00000000-8E4F-2549-81FD-6F4B3D9B1D8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chemeClr val="accent3">
                  <a:shade val="53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FE8B-9742-994E-8B4D0590F2D2}"/>
              </c:ext>
            </c:extLst>
          </c:dPt>
          <c:dPt>
            <c:idx val="1"/>
            <c:bubble3D val="0"/>
            <c:spPr>
              <a:solidFill>
                <a:schemeClr val="accent3">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E8B-9742-994E-8B4D0590F2D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E8B-9742-994E-8B4D0590F2D2}"/>
              </c:ext>
            </c:extLst>
          </c:dPt>
          <c:dPt>
            <c:idx val="3"/>
            <c:bubble3D val="0"/>
            <c:spPr>
              <a:solidFill>
                <a:schemeClr val="accent3">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FE8B-9742-994E-8B4D0590F2D2}"/>
              </c:ext>
            </c:extLst>
          </c:dPt>
          <c:dPt>
            <c:idx val="4"/>
            <c:bubble3D val="0"/>
            <c:spPr>
              <a:solidFill>
                <a:schemeClr val="accent3">
                  <a:tint val="54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FE8B-9742-994E-8B4D0590F2D2}"/>
              </c:ext>
            </c:extLst>
          </c:dPt>
          <c:dLbls>
            <c:dLbl>
              <c:idx val="0"/>
              <c:layout>
                <c:manualLayout>
                  <c:x val="-0.2455464117273197"/>
                  <c:y val="-0.2300959950906621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1688548092171437"/>
                      <c:h val="0.18136760129162344"/>
                    </c:manualLayout>
                  </c15:layout>
                </c:ext>
                <c:ext xmlns:c16="http://schemas.microsoft.com/office/drawing/2014/chart" uri="{C3380CC4-5D6E-409C-BE32-E72D297353CC}">
                  <c16:uniqueId val="{00000000-FE8B-9742-994E-8B4D0590F2D2}"/>
                </c:ext>
              </c:extLst>
            </c:dLbl>
            <c:dLbl>
              <c:idx val="1"/>
              <c:layout>
                <c:manualLayout>
                  <c:x val="-7.8365876083187153E-2"/>
                  <c:y val="4.4534708727224925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8B-9742-994E-8B4D0590F2D2}"/>
                </c:ext>
              </c:extLst>
            </c:dLbl>
            <c:dLbl>
              <c:idx val="2"/>
              <c:layout>
                <c:manualLayout>
                  <c:x val="-0.12799759760253901"/>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8B-9742-994E-8B4D0590F2D2}"/>
                </c:ext>
              </c:extLst>
            </c:dLbl>
            <c:dLbl>
              <c:idx val="3"/>
              <c:layout>
                <c:manualLayout>
                  <c:x val="0.14889516455805557"/>
                  <c:y val="-4.4534708727224905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42624495815344493"/>
                      <c:h val="9.2298183837173628E-2"/>
                    </c:manualLayout>
                  </c15:layout>
                </c:ext>
                <c:ext xmlns:c16="http://schemas.microsoft.com/office/drawing/2014/chart" uri="{C3380CC4-5D6E-409C-BE32-E72D297353CC}">
                  <c16:uniqueId val="{00000004-FE8B-9742-994E-8B4D0590F2D2}"/>
                </c:ext>
              </c:extLst>
            </c:dLbl>
            <c:dLbl>
              <c:idx val="4"/>
              <c:layout>
                <c:manualLayout>
                  <c:x val="8.6202463691505832E-2"/>
                  <c:y val="0.2078286407270495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8B-9742-994E-8B4D0590F2D2}"/>
                </c:ext>
              </c:extLst>
            </c:dLbl>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Heterosexual / Straight</c:v>
                </c:pt>
                <c:pt idx="1">
                  <c:v>Bisexual</c:v>
                </c:pt>
                <c:pt idx="2">
                  <c:v>Gay Man</c:v>
                </c:pt>
                <c:pt idx="3">
                  <c:v>Gay Woman / Lesbian</c:v>
                </c:pt>
                <c:pt idx="4">
                  <c:v>Other Queer</c:v>
                </c:pt>
              </c:strCache>
            </c:strRef>
          </c:cat>
          <c:val>
            <c:numRef>
              <c:f>Sheet1!$B$2:$B$6</c:f>
              <c:numCache>
                <c:formatCode>General</c:formatCode>
                <c:ptCount val="5"/>
                <c:pt idx="0">
                  <c:v>89</c:v>
                </c:pt>
                <c:pt idx="1">
                  <c:v>6</c:v>
                </c:pt>
                <c:pt idx="2">
                  <c:v>3</c:v>
                </c:pt>
                <c:pt idx="3">
                  <c:v>1</c:v>
                </c:pt>
                <c:pt idx="4">
                  <c:v>1</c:v>
                </c:pt>
              </c:numCache>
            </c:numRef>
          </c:val>
          <c:extLst>
            <c:ext xmlns:c16="http://schemas.microsoft.com/office/drawing/2014/chart" uri="{C3380CC4-5D6E-409C-BE32-E72D297353CC}">
              <c16:uniqueId val="{00000000-8E4F-2549-81FD-6F4B3D9B1D8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accent3">
                    <a:lumMod val="20000"/>
                    <a:lumOff val="80000"/>
                  </a:schemeClr>
                </a:solidFill>
                <a:latin typeface="+mn-lt"/>
                <a:ea typeface="+mn-ea"/>
                <a:cs typeface="+mn-cs"/>
              </a:defRPr>
            </a:pPr>
            <a:r>
              <a:rPr lang="en-US" sz="1200" dirty="0">
                <a:solidFill>
                  <a:schemeClr val="accent3">
                    <a:lumMod val="20000"/>
                    <a:lumOff val="80000"/>
                  </a:schemeClr>
                </a:solidFill>
              </a:rPr>
              <a:t>Percentage</a:t>
            </a:r>
            <a:endParaRPr lang="en-US" dirty="0">
              <a:solidFill>
                <a:schemeClr val="accent3">
                  <a:lumMod val="20000"/>
                  <a:lumOff val="80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3">
                  <a:lumMod val="20000"/>
                  <a:lumOff val="80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cat>
            <c:strRef>
              <c:f>Sheet1!$A$2:$A$9</c:f>
              <c:strCache>
                <c:ptCount val="8"/>
                <c:pt idx="0">
                  <c:v>White British</c:v>
                </c:pt>
                <c:pt idx="1">
                  <c:v>Other White background</c:v>
                </c:pt>
                <c:pt idx="2">
                  <c:v>White Irish</c:v>
                </c:pt>
                <c:pt idx="3">
                  <c:v>Indian</c:v>
                </c:pt>
                <c:pt idx="4">
                  <c:v>Any other ethnic background</c:v>
                </c:pt>
                <c:pt idx="5">
                  <c:v>Any other Asian background</c:v>
                </c:pt>
                <c:pt idx="6">
                  <c:v>Chinese</c:v>
                </c:pt>
                <c:pt idx="7">
                  <c:v>Black</c:v>
                </c:pt>
              </c:strCache>
            </c:strRef>
          </c:cat>
          <c:val>
            <c:numRef>
              <c:f>Sheet1!$B$2:$B$9</c:f>
              <c:numCache>
                <c:formatCode>General</c:formatCode>
                <c:ptCount val="8"/>
                <c:pt idx="0">
                  <c:v>77</c:v>
                </c:pt>
                <c:pt idx="1">
                  <c:v>12</c:v>
                </c:pt>
                <c:pt idx="2">
                  <c:v>3</c:v>
                </c:pt>
                <c:pt idx="3">
                  <c:v>2</c:v>
                </c:pt>
                <c:pt idx="4">
                  <c:v>2</c:v>
                </c:pt>
                <c:pt idx="5">
                  <c:v>2</c:v>
                </c:pt>
                <c:pt idx="6">
                  <c:v>1</c:v>
                </c:pt>
                <c:pt idx="7">
                  <c:v>1</c:v>
                </c:pt>
              </c:numCache>
            </c:numRef>
          </c:val>
          <c:extLst>
            <c:ext xmlns:c16="http://schemas.microsoft.com/office/drawing/2014/chart" uri="{C3380CC4-5D6E-409C-BE32-E72D297353CC}">
              <c16:uniqueId val="{00000000-C4F8-7449-B178-AE11FC41D5EB}"/>
            </c:ext>
          </c:extLst>
        </c:ser>
        <c:dLbls>
          <c:showLegendKey val="0"/>
          <c:showVal val="0"/>
          <c:showCatName val="0"/>
          <c:showSerName val="0"/>
          <c:showPercent val="0"/>
          <c:showBubbleSize val="0"/>
        </c:dLbls>
        <c:gapWidth val="182"/>
        <c:axId val="711868432"/>
        <c:axId val="56647600"/>
      </c:barChart>
      <c:catAx>
        <c:axId val="711868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3">
                    <a:lumMod val="20000"/>
                    <a:lumOff val="80000"/>
                  </a:schemeClr>
                </a:solidFill>
                <a:latin typeface="+mn-lt"/>
                <a:ea typeface="+mn-ea"/>
                <a:cs typeface="+mn-cs"/>
              </a:defRPr>
            </a:pPr>
            <a:endParaRPr lang="en-US"/>
          </a:p>
        </c:txPr>
        <c:crossAx val="56647600"/>
        <c:crosses val="autoZero"/>
        <c:auto val="1"/>
        <c:lblAlgn val="ctr"/>
        <c:lblOffset val="100"/>
        <c:noMultiLvlLbl val="0"/>
      </c:catAx>
      <c:valAx>
        <c:axId val="56647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lumMod val="20000"/>
                    <a:lumOff val="80000"/>
                  </a:schemeClr>
                </a:solidFill>
                <a:latin typeface="+mn-lt"/>
                <a:ea typeface="+mn-ea"/>
                <a:cs typeface="+mn-cs"/>
              </a:defRPr>
            </a:pPr>
            <a:endParaRPr lang="en-US"/>
          </a:p>
        </c:txPr>
        <c:crossAx val="711868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chemeClr val="accent3">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265-8840-94A1-F171FB1CDC9B}"/>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265-8840-94A1-F171FB1CDC9B}"/>
              </c:ext>
            </c:extLst>
          </c:dPt>
          <c:dPt>
            <c:idx val="2"/>
            <c:bubble3D val="0"/>
            <c:spPr>
              <a:solidFill>
                <a:schemeClr val="accent3">
                  <a:tint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265-8840-94A1-F171FB1CDC9B}"/>
              </c:ext>
            </c:extLst>
          </c:dPt>
          <c:dLbls>
            <c:dLbl>
              <c:idx val="0"/>
              <c:layout>
                <c:manualLayout>
                  <c:x val="8.0978071952626601E-2"/>
                  <c:y val="-1.3607670469681601E-16"/>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65-8840-94A1-F171FB1CDC9B}"/>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7265-8840-94A1-F171FB1CDC9B}"/>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7265-8840-94A1-F171FB1CDC9B}"/>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 disability reported</c:v>
                </c:pt>
                <c:pt idx="1">
                  <c:v>Disabled</c:v>
                </c:pt>
              </c:strCache>
            </c:strRef>
          </c:cat>
          <c:val>
            <c:numRef>
              <c:f>Sheet1!$B$2:$B$3</c:f>
              <c:numCache>
                <c:formatCode>General</c:formatCode>
                <c:ptCount val="2"/>
                <c:pt idx="0">
                  <c:v>91</c:v>
                </c:pt>
                <c:pt idx="1">
                  <c:v>9</c:v>
                </c:pt>
              </c:numCache>
            </c:numRef>
          </c:val>
          <c:extLst>
            <c:ext xmlns:c16="http://schemas.microsoft.com/office/drawing/2014/chart" uri="{C3380CC4-5D6E-409C-BE32-E72D297353CC}">
              <c16:uniqueId val="{00000006-7265-8840-94A1-F171FB1CDC9B}"/>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accent3">
                    <a:lumMod val="20000"/>
                    <a:lumOff val="80000"/>
                  </a:schemeClr>
                </a:solidFill>
                <a:latin typeface="+mn-lt"/>
                <a:ea typeface="+mn-ea"/>
                <a:cs typeface="+mn-cs"/>
              </a:defRPr>
            </a:pPr>
            <a:r>
              <a:rPr lang="en-US" sz="1200" dirty="0">
                <a:solidFill>
                  <a:schemeClr val="accent3">
                    <a:lumMod val="20000"/>
                    <a:lumOff val="80000"/>
                  </a:schemeClr>
                </a:solidFill>
              </a:rPr>
              <a:t>Percentage</a:t>
            </a:r>
            <a:endParaRPr lang="en-US" dirty="0">
              <a:solidFill>
                <a:schemeClr val="accent3">
                  <a:lumMod val="20000"/>
                  <a:lumOff val="80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3">
                  <a:lumMod val="20000"/>
                  <a:lumOff val="80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cat>
            <c:strRef>
              <c:f>Sheet1!$A$2:$A$9</c:f>
              <c:strCache>
                <c:ptCount val="8"/>
                <c:pt idx="0">
                  <c:v>Non-religious</c:v>
                </c:pt>
                <c:pt idx="1">
                  <c:v>Christian</c:v>
                </c:pt>
                <c:pt idx="2">
                  <c:v>Sikh</c:v>
                </c:pt>
                <c:pt idx="3">
                  <c:v>Muslim</c:v>
                </c:pt>
                <c:pt idx="4">
                  <c:v>Buddhist</c:v>
                </c:pt>
                <c:pt idx="5">
                  <c:v>Hindu</c:v>
                </c:pt>
                <c:pt idx="6">
                  <c:v>Jewish</c:v>
                </c:pt>
                <c:pt idx="7">
                  <c:v>Other</c:v>
                </c:pt>
              </c:strCache>
            </c:strRef>
          </c:cat>
          <c:val>
            <c:numRef>
              <c:f>Sheet1!$B$2:$B$9</c:f>
              <c:numCache>
                <c:formatCode>General</c:formatCode>
                <c:ptCount val="8"/>
                <c:pt idx="0">
                  <c:v>57</c:v>
                </c:pt>
                <c:pt idx="1">
                  <c:v>36</c:v>
                </c:pt>
                <c:pt idx="2">
                  <c:v>0</c:v>
                </c:pt>
                <c:pt idx="3">
                  <c:v>1</c:v>
                </c:pt>
                <c:pt idx="4">
                  <c:v>1</c:v>
                </c:pt>
                <c:pt idx="5">
                  <c:v>1</c:v>
                </c:pt>
                <c:pt idx="6">
                  <c:v>1</c:v>
                </c:pt>
                <c:pt idx="7">
                  <c:v>2</c:v>
                </c:pt>
              </c:numCache>
            </c:numRef>
          </c:val>
          <c:extLst>
            <c:ext xmlns:c16="http://schemas.microsoft.com/office/drawing/2014/chart" uri="{C3380CC4-5D6E-409C-BE32-E72D297353CC}">
              <c16:uniqueId val="{00000000-C4F8-7449-B178-AE11FC41D5EB}"/>
            </c:ext>
          </c:extLst>
        </c:ser>
        <c:dLbls>
          <c:showLegendKey val="0"/>
          <c:showVal val="0"/>
          <c:showCatName val="0"/>
          <c:showSerName val="0"/>
          <c:showPercent val="0"/>
          <c:showBubbleSize val="0"/>
        </c:dLbls>
        <c:gapWidth val="182"/>
        <c:axId val="711868432"/>
        <c:axId val="56647600"/>
      </c:barChart>
      <c:catAx>
        <c:axId val="711868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3">
                    <a:lumMod val="20000"/>
                    <a:lumOff val="80000"/>
                  </a:schemeClr>
                </a:solidFill>
                <a:latin typeface="+mn-lt"/>
                <a:ea typeface="+mn-ea"/>
                <a:cs typeface="+mn-cs"/>
              </a:defRPr>
            </a:pPr>
            <a:endParaRPr lang="en-US"/>
          </a:p>
        </c:txPr>
        <c:crossAx val="56647600"/>
        <c:crosses val="autoZero"/>
        <c:auto val="1"/>
        <c:lblAlgn val="ctr"/>
        <c:lblOffset val="100"/>
        <c:noMultiLvlLbl val="0"/>
      </c:catAx>
      <c:valAx>
        <c:axId val="56647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lumMod val="20000"/>
                    <a:lumOff val="80000"/>
                  </a:schemeClr>
                </a:solidFill>
                <a:latin typeface="+mn-lt"/>
                <a:ea typeface="+mn-ea"/>
                <a:cs typeface="+mn-cs"/>
              </a:defRPr>
            </a:pPr>
            <a:endParaRPr lang="en-US"/>
          </a:p>
        </c:txPr>
        <c:crossAx val="711868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chemeClr val="accent3">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E86-6F44-8855-FAA27E0D4D24}"/>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E86-6F44-8855-FAA27E0D4D24}"/>
              </c:ext>
            </c:extLst>
          </c:dPt>
          <c:dPt>
            <c:idx val="2"/>
            <c:bubble3D val="0"/>
            <c:spPr>
              <a:solidFill>
                <a:schemeClr val="accent3">
                  <a:tint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E86-6F44-8855-FAA27E0D4D24}"/>
              </c:ext>
            </c:extLst>
          </c:dPt>
          <c:dLbls>
            <c:dLbl>
              <c:idx val="0"/>
              <c:layout>
                <c:manualLayout>
                  <c:x val="0.13060979347197843"/>
                  <c:y val="-1.3607670469681601E-16"/>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9831276828999898"/>
                      <c:h val="0.18136760129162344"/>
                    </c:manualLayout>
                  </c15:layout>
                </c:ext>
                <c:ext xmlns:c16="http://schemas.microsoft.com/office/drawing/2014/chart" uri="{C3380CC4-5D6E-409C-BE32-E72D297353CC}">
                  <c16:uniqueId val="{00000001-3E86-6F44-8855-FAA27E0D4D24}"/>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3E86-6F44-8855-FAA27E0D4D24}"/>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3E86-6F44-8855-FAA27E0D4D24}"/>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20000"/>
                        <a:lumOff val="80000"/>
                      </a:schemeClr>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 qualification</c:v>
                </c:pt>
                <c:pt idx="1">
                  <c:v>First degree or higher</c:v>
                </c:pt>
                <c:pt idx="2">
                  <c:v>Unknown</c:v>
                </c:pt>
              </c:strCache>
            </c:strRef>
          </c:cat>
          <c:val>
            <c:numRef>
              <c:f>Sheet1!$B$2:$B$4</c:f>
              <c:numCache>
                <c:formatCode>General</c:formatCode>
                <c:ptCount val="3"/>
                <c:pt idx="0">
                  <c:v>7</c:v>
                </c:pt>
                <c:pt idx="1">
                  <c:v>55</c:v>
                </c:pt>
                <c:pt idx="2">
                  <c:v>38</c:v>
                </c:pt>
              </c:numCache>
            </c:numRef>
          </c:val>
          <c:extLst>
            <c:ext xmlns:c16="http://schemas.microsoft.com/office/drawing/2014/chart" uri="{C3380CC4-5D6E-409C-BE32-E72D297353CC}">
              <c16:uniqueId val="{00000006-3E86-6F44-8855-FAA27E0D4D24}"/>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GB" dirty="0"/>
              <a:t>Hello everybody and thank you so much for coming to my talk this morning. My name is Sophia Baker and I am a PhD student in Geophysics at the University of Aberdeen. I did my undergrad degree in Physics here at Durham and it is really nice to be back!</a:t>
            </a:r>
          </a:p>
          <a:p>
            <a:pPr marL="457200" lvl="0" indent="-342900" algn="l" rtl="0">
              <a:lnSpc>
                <a:spcPct val="150000"/>
              </a:lnSpc>
              <a:spcBef>
                <a:spcPts val="0"/>
              </a:spcBef>
              <a:spcAft>
                <a:spcPts val="0"/>
              </a:spcAft>
              <a:buSzPts val="1800"/>
              <a:buChar char="●"/>
            </a:pPr>
            <a:endParaRPr lang="en-GB" dirty="0"/>
          </a:p>
          <a:p>
            <a:pPr marL="457200" lvl="0" indent="-342900" algn="l" rtl="0">
              <a:lnSpc>
                <a:spcPct val="150000"/>
              </a:lnSpc>
              <a:spcBef>
                <a:spcPts val="0"/>
              </a:spcBef>
              <a:spcAft>
                <a:spcPts val="0"/>
              </a:spcAft>
              <a:buSzPts val="1800"/>
              <a:buChar char="●"/>
            </a:pPr>
            <a:r>
              <a:rPr lang="en-GB" dirty="0"/>
              <a:t>Today's talk is not about physics or geophysics, but rather, one of the environments in which we work - conferences. Last year, I lead the organisation of the British Geophysical Association's Postgraduate Research in Progress Meeting, </a:t>
            </a:r>
            <a:r>
              <a:rPr lang="en-GB" dirty="0" err="1"/>
              <a:t>PGRiP</a:t>
            </a:r>
            <a:r>
              <a:rPr lang="en-GB" dirty="0"/>
              <a:t> for short, including the overseeing of equality, diversity and inclusion for the event.</a:t>
            </a:r>
            <a:br>
              <a:rPr lang="en-GB" dirty="0"/>
            </a:br>
            <a:endParaRPr lang="en-GB" dirty="0"/>
          </a:p>
          <a:p>
            <a:pPr marL="457200" marR="0" lvl="0" indent="-342900" algn="l" defTabSz="914400" rtl="0" eaLnBrk="1" fontAlgn="auto" latinLnBrk="0" hangingPunct="1">
              <a:lnSpc>
                <a:spcPct val="150000"/>
              </a:lnSpc>
              <a:spcBef>
                <a:spcPts val="0"/>
              </a:spcBef>
              <a:spcAft>
                <a:spcPts val="0"/>
              </a:spcAft>
              <a:buClr>
                <a:srgbClr val="000000"/>
              </a:buClr>
              <a:buSzPts val="1800"/>
              <a:buFont typeface="Arial"/>
              <a:buChar char="●"/>
              <a:tabLst/>
              <a:defRPr/>
            </a:pPr>
            <a:r>
              <a:rPr lang="en-GB" dirty="0"/>
              <a:t>The work we did on this event led to the publication of the British Geophysical Association's</a:t>
            </a:r>
            <a:r>
              <a:rPr lang="en-GB" b="1" dirty="0"/>
              <a:t> Accessible and Inclusive Meeting Organisation Guidelines</a:t>
            </a:r>
            <a:r>
              <a:rPr lang="en-GB" dirty="0"/>
              <a:t> and an accompanying article in the Royal Astronomical Society's monthly magazine, A&amp;G, which due to be published this August.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69726be3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69726be3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cs typeface="Source Sans Pro"/>
                <a:sym typeface="Source Sans Pro"/>
              </a:rPr>
              <a:t>When planning </a:t>
            </a:r>
            <a:r>
              <a:rPr lang="en-GB" sz="1800" dirty="0" err="1">
                <a:solidFill>
                  <a:srgbClr val="7F7F7F"/>
                </a:solidFill>
                <a:latin typeface="Source Sans Pro"/>
                <a:ea typeface="Source Sans Pro"/>
                <a:cs typeface="Source Sans Pro"/>
                <a:sym typeface="Source Sans Pro"/>
              </a:rPr>
              <a:t>PGRiP</a:t>
            </a:r>
            <a:r>
              <a:rPr lang="en-GB" sz="1800" dirty="0">
                <a:solidFill>
                  <a:srgbClr val="7F7F7F"/>
                </a:solidFill>
                <a:latin typeface="Source Sans Pro"/>
                <a:ea typeface="Source Sans Pro"/>
                <a:cs typeface="Source Sans Pro"/>
                <a:sym typeface="Source Sans Pro"/>
              </a:rPr>
              <a:t>, one of the first things we did was flag some of the EDI issues we face in the conference-space.</a:t>
            </a:r>
          </a:p>
          <a:p>
            <a:pPr marL="0" lvl="0" indent="0" algn="l" rtl="0">
              <a:lnSpc>
                <a:spcPct val="115000"/>
              </a:lnSpc>
              <a:spcBef>
                <a:spcPts val="0"/>
              </a:spcBef>
              <a:spcAft>
                <a:spcPts val="0"/>
              </a:spcAft>
              <a:buClr>
                <a:schemeClr val="dk1"/>
              </a:buClr>
              <a:buSzPts val="1100"/>
              <a:buFont typeface="Arial"/>
              <a:buNone/>
            </a:pPr>
            <a:endParaRPr lang="en-GB" sz="1800" dirty="0">
              <a:solidFill>
                <a:srgbClr val="7F7F7F"/>
              </a:solidFill>
              <a:latin typeface="Source Sans Pro"/>
              <a:ea typeface="Source Sans Pro"/>
              <a:cs typeface="Source Sans Pro"/>
              <a:sym typeface="Source Sans Pro"/>
            </a:endParaRPr>
          </a:p>
          <a:p>
            <a:pPr marL="0" lvl="0" indent="0" algn="l" rtl="0">
              <a:lnSpc>
                <a:spcPct val="115000"/>
              </a:lnSpc>
              <a:spcBef>
                <a:spcPts val="1200"/>
              </a:spcBef>
              <a:spcAft>
                <a:spcPts val="1200"/>
              </a:spcAft>
              <a:buClr>
                <a:schemeClr val="dk1"/>
              </a:buClr>
              <a:buSzPts val="1100"/>
              <a:buFont typeface="Arial"/>
              <a:buNone/>
            </a:pPr>
            <a:r>
              <a:rPr lang="en-GB" sz="1800" dirty="0">
                <a:solidFill>
                  <a:srgbClr val="7F7F7F"/>
                </a:solidFill>
                <a:latin typeface="Source Sans Pro"/>
                <a:ea typeface="Source Sans Pro"/>
                <a:sym typeface="Source Sans Pro"/>
              </a:rPr>
              <a:t>Financial hardship, travel issues, and inaccessible venues can stop people from being able to attend an event in the first place. Social events centred on alcohol can foster an exclusionary environment for those who don't drink, and limited food and drink options can mean people with dietary requirements have to miss parts of the conference to find food or spend more than other attendees. Exhaustion and burnout from intense, tight schedules was also flagged as an issue.</a:t>
            </a:r>
          </a:p>
        </p:txBody>
      </p:sp>
    </p:spTree>
    <p:extLst>
      <p:ext uri="{BB962C8B-B14F-4D97-AF65-F5344CB8AC3E}">
        <p14:creationId xmlns:p14="http://schemas.microsoft.com/office/powerpoint/2010/main" val="2296272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69726be3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69726be3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cs typeface="Source Sans Pro"/>
                <a:sym typeface="Source Sans Pro"/>
              </a:rPr>
              <a:t>Ways we addressed these issues included:</a:t>
            </a:r>
          </a:p>
          <a:p>
            <a:pPr marL="0" lvl="0" indent="0" algn="l" rtl="0">
              <a:lnSpc>
                <a:spcPct val="115000"/>
              </a:lnSpc>
              <a:spcBef>
                <a:spcPts val="0"/>
              </a:spcBef>
              <a:spcAft>
                <a:spcPts val="0"/>
              </a:spcAft>
              <a:buClr>
                <a:schemeClr val="dk1"/>
              </a:buClr>
              <a:buSzPts val="1100"/>
              <a:buFont typeface="Arial"/>
              <a:buNone/>
            </a:pPr>
            <a:endParaRPr lang="en-GB" sz="1800" dirty="0">
              <a:solidFill>
                <a:srgbClr val="7F7F7F"/>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cs typeface="Source Sans Pro"/>
                <a:sym typeface="Source Sans Pro"/>
              </a:rPr>
              <a:t>Providing fee waivers.</a:t>
            </a:r>
          </a:p>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cs typeface="Source Sans Pro"/>
                <a:sym typeface="Source Sans Pro"/>
              </a:rPr>
              <a:t>Asking attendees for dietary requirements.</a:t>
            </a:r>
          </a:p>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cs typeface="Source Sans Pro"/>
                <a:sym typeface="Source Sans Pro"/>
              </a:rPr>
              <a:t>Scheduling regular breaks and separating poster sessions from said breaks.</a:t>
            </a:r>
          </a:p>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cs typeface="Source Sans Pro"/>
                <a:sym typeface="Source Sans Pro"/>
              </a:rPr>
              <a:t>Hosting accessible, comfortable socials.</a:t>
            </a:r>
          </a:p>
        </p:txBody>
      </p:sp>
    </p:spTree>
    <p:extLst>
      <p:ext uri="{BB962C8B-B14F-4D97-AF65-F5344CB8AC3E}">
        <p14:creationId xmlns:p14="http://schemas.microsoft.com/office/powerpoint/2010/main" val="3892104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69726be3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69726be3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GB" sz="1800" dirty="0">
                <a:solidFill>
                  <a:srgbClr val="7F7F7F"/>
                </a:solidFill>
                <a:latin typeface="Source Sans Pro"/>
                <a:ea typeface="Source Sans Pro"/>
                <a:sym typeface="Source Sans Pro"/>
              </a:rPr>
              <a:t>These problems feed into the unintentional exclusion of early career and under-</a:t>
            </a:r>
            <a:r>
              <a:rPr lang="en-GB" sz="1800" dirty="0" err="1">
                <a:solidFill>
                  <a:srgbClr val="7F7F7F"/>
                </a:solidFill>
                <a:latin typeface="Source Sans Pro"/>
                <a:ea typeface="Source Sans Pro"/>
                <a:sym typeface="Source Sans Pro"/>
              </a:rPr>
              <a:t>respresented</a:t>
            </a:r>
            <a:r>
              <a:rPr lang="en-GB" sz="1800" dirty="0">
                <a:solidFill>
                  <a:srgbClr val="7F7F7F"/>
                </a:solidFill>
                <a:latin typeface="Source Sans Pro"/>
                <a:ea typeface="Source Sans Pro"/>
                <a:sym typeface="Source Sans Pro"/>
              </a:rPr>
              <a:t> scientists, as does underrepresentation and lack of diversity in invited speakers and panel members. </a:t>
            </a:r>
          </a:p>
          <a:p>
            <a:pPr marL="0" lvl="0" indent="0" algn="l" rtl="0">
              <a:lnSpc>
                <a:spcPct val="115000"/>
              </a:lnSpc>
              <a:spcBef>
                <a:spcPts val="1200"/>
              </a:spcBef>
              <a:spcAft>
                <a:spcPts val="1200"/>
              </a:spcAft>
              <a:buClr>
                <a:schemeClr val="dk1"/>
              </a:buClr>
              <a:buSzPts val="1100"/>
              <a:buFont typeface="Arial"/>
              <a:buNone/>
            </a:pPr>
            <a:endParaRPr lang="en-GB" sz="1800" dirty="0">
              <a:solidFill>
                <a:srgbClr val="7F7F7F"/>
              </a:solidFill>
              <a:latin typeface="Source Sans Pro"/>
              <a:ea typeface="Source Sans Pro"/>
              <a:sym typeface="Source Sans Pro"/>
            </a:endParaRPr>
          </a:p>
          <a:p>
            <a:pPr marL="0" lvl="0" indent="0" algn="l" rtl="0">
              <a:lnSpc>
                <a:spcPct val="115000"/>
              </a:lnSpc>
              <a:spcBef>
                <a:spcPts val="1200"/>
              </a:spcBef>
              <a:spcAft>
                <a:spcPts val="1200"/>
              </a:spcAft>
              <a:buClr>
                <a:schemeClr val="dk1"/>
              </a:buClr>
              <a:buSzPts val="1100"/>
              <a:buFont typeface="Arial"/>
              <a:buNone/>
            </a:pPr>
            <a:r>
              <a:rPr lang="en-GB" sz="1800" dirty="0">
                <a:solidFill>
                  <a:srgbClr val="7F7F7F"/>
                </a:solidFill>
                <a:latin typeface="Source Sans Pro"/>
                <a:ea typeface="Source Sans Pro"/>
                <a:sym typeface="Source Sans Pro"/>
              </a:rPr>
              <a:t>Parents and carers can also face barriers in attending conferences if they are unable to find alternative care for their child or the person they are caring for.</a:t>
            </a:r>
          </a:p>
          <a:p>
            <a:pPr marL="0" lvl="0" indent="0" algn="l" rtl="0">
              <a:lnSpc>
                <a:spcPct val="115000"/>
              </a:lnSpc>
              <a:spcBef>
                <a:spcPts val="1200"/>
              </a:spcBef>
              <a:spcAft>
                <a:spcPts val="1200"/>
              </a:spcAft>
              <a:buClr>
                <a:schemeClr val="dk1"/>
              </a:buClr>
              <a:buSzPts val="1100"/>
              <a:buFont typeface="Arial"/>
              <a:buNone/>
            </a:pPr>
            <a:endParaRPr lang="en-GB" sz="1800" dirty="0">
              <a:solidFill>
                <a:srgbClr val="7F7F7F"/>
              </a:solidFill>
              <a:latin typeface="Source Sans Pro"/>
              <a:ea typeface="Source Sans Pro"/>
              <a:sym typeface="Source Sans Pro"/>
            </a:endParaRPr>
          </a:p>
          <a:p>
            <a:pPr marL="0" lvl="0" indent="0" algn="l" rtl="0">
              <a:lnSpc>
                <a:spcPct val="115000"/>
              </a:lnSpc>
              <a:spcBef>
                <a:spcPts val="1200"/>
              </a:spcBef>
              <a:spcAft>
                <a:spcPts val="1200"/>
              </a:spcAft>
              <a:buClr>
                <a:schemeClr val="dk1"/>
              </a:buClr>
              <a:buSzPts val="1100"/>
              <a:buFont typeface="Arial"/>
              <a:buNone/>
            </a:pPr>
            <a:r>
              <a:rPr lang="en-GB" sz="1800" dirty="0">
                <a:solidFill>
                  <a:srgbClr val="7F7F7F"/>
                </a:solidFill>
                <a:latin typeface="Source Sans Pro"/>
                <a:ea typeface="Source Sans Pro"/>
                <a:sym typeface="Source Sans Pro"/>
              </a:rPr>
              <a:t>Harassment and inappropriate behaviour also remain an issue in the scientific community.</a:t>
            </a:r>
          </a:p>
          <a:p>
            <a:pPr marL="0" lvl="0" indent="0" algn="l" rtl="0">
              <a:lnSpc>
                <a:spcPct val="115000"/>
              </a:lnSpc>
              <a:spcBef>
                <a:spcPts val="1200"/>
              </a:spcBef>
              <a:spcAft>
                <a:spcPts val="1200"/>
              </a:spcAft>
              <a:buClr>
                <a:schemeClr val="dk1"/>
              </a:buClr>
              <a:buSzPts val="1100"/>
              <a:buFont typeface="Arial"/>
              <a:buNone/>
            </a:pPr>
            <a:endParaRPr lang="en-GB" sz="1800" dirty="0">
              <a:solidFill>
                <a:srgbClr val="7F7F7F"/>
              </a:solidFill>
              <a:latin typeface="Source Sans Pro"/>
              <a:ea typeface="Source Sans Pro"/>
              <a:sym typeface="Source Sans Pro"/>
            </a:endParaRPr>
          </a:p>
          <a:p>
            <a:pPr marL="0" lvl="0" indent="0" algn="l" rtl="0">
              <a:lnSpc>
                <a:spcPct val="115000"/>
              </a:lnSpc>
              <a:spcBef>
                <a:spcPts val="1200"/>
              </a:spcBef>
              <a:spcAft>
                <a:spcPts val="1200"/>
              </a:spcAft>
              <a:buClr>
                <a:schemeClr val="dk1"/>
              </a:buClr>
              <a:buSzPts val="1100"/>
              <a:buFont typeface="Arial"/>
              <a:buNone/>
            </a:pPr>
            <a:endParaRPr lang="en-GB" sz="1800" dirty="0">
              <a:solidFill>
                <a:srgbClr val="7F7F7F"/>
              </a:solidFill>
              <a:latin typeface="Source Sans Pro"/>
              <a:ea typeface="Source Sans Pro"/>
              <a:sym typeface="Source Sans Pro"/>
            </a:endParaRPr>
          </a:p>
          <a:p>
            <a:pPr marL="0" lvl="0" indent="0" algn="l" rtl="0">
              <a:lnSpc>
                <a:spcPct val="115000"/>
              </a:lnSpc>
              <a:spcBef>
                <a:spcPts val="1200"/>
              </a:spcBef>
              <a:spcAft>
                <a:spcPts val="1200"/>
              </a:spcAft>
              <a:buClr>
                <a:schemeClr val="dk1"/>
              </a:buClr>
              <a:buSzPts val="1100"/>
              <a:buFont typeface="Arial"/>
              <a:buNone/>
            </a:pPr>
            <a:endParaRPr lang="en-GB" sz="1800" dirty="0">
              <a:solidFill>
                <a:srgbClr val="7F7F7F"/>
              </a:solidFill>
              <a:latin typeface="Source Sans Pro"/>
              <a:ea typeface="Source Sans Pro"/>
              <a:sym typeface="Source Sans Pro"/>
            </a:endParaRPr>
          </a:p>
        </p:txBody>
      </p:sp>
    </p:spTree>
    <p:extLst>
      <p:ext uri="{BB962C8B-B14F-4D97-AF65-F5344CB8AC3E}">
        <p14:creationId xmlns:p14="http://schemas.microsoft.com/office/powerpoint/2010/main" val="3888115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33a21d96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e33a21d96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t>Let’s now briefly remind ourselves who is underrepresented in physics by looking at </a:t>
            </a:r>
            <a:r>
              <a:rPr lang="en-GB" dirty="0"/>
              <a:t>statistics from the latest IOP EDI policy document.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gender disparity in physics is massive. 78% of IOP members are male, with 21% female and 1% identifying otherwise. This is reflected in undergraduates, too.</a:t>
            </a:r>
          </a:p>
        </p:txBody>
      </p:sp>
    </p:spTree>
    <p:extLst>
      <p:ext uri="{BB962C8B-B14F-4D97-AF65-F5344CB8AC3E}">
        <p14:creationId xmlns:p14="http://schemas.microsoft.com/office/powerpoint/2010/main" val="2102565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33a21d96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e33a21d96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89% of physicists identify as straight, with 11% disclosing LGBTQ+ identities in the IOP Member diversity survey in 2019.</a:t>
            </a:r>
          </a:p>
        </p:txBody>
      </p:sp>
    </p:spTree>
    <p:extLst>
      <p:ext uri="{BB962C8B-B14F-4D97-AF65-F5344CB8AC3E}">
        <p14:creationId xmlns:p14="http://schemas.microsoft.com/office/powerpoint/2010/main" val="3480169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33a21d96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e33a21d96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Of respondents to the same survey who disclosed their ethnicity, 92% were White, leaving just 1% from Black backgrounds, 1% Chinese, 2% Indian, and 4% other ethnic backgrounds.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For context, the proportions of Pakistani and Bangladeshi physicists are each half of the equivalent proportions across all disciplines, and the proportion of black physicists is about a third of the equivalent proportions across all disciplines.</a:t>
            </a:r>
          </a:p>
        </p:txBody>
      </p:sp>
    </p:spTree>
    <p:extLst>
      <p:ext uri="{BB962C8B-B14F-4D97-AF65-F5344CB8AC3E}">
        <p14:creationId xmlns:p14="http://schemas.microsoft.com/office/powerpoint/2010/main" val="2750596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33a21d96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e33a21d96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People with disabilities are also underrepresented in physics. 9% of IOP respondents reported having a disability, compared to the 21% of the UK’s whole population who are disabled, and the 19% of the UK workforce. As of 2019, 13% of undergraduate physicists reported they were disabled.</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Of the 9% who reported a disability, 26% had a longstanding illness or health condition, 25% had a mental health condition such as depression, schizophrenia, or anxiety disorder, 19% had a physical impairment or mobility issues, and 17% were on the autistic spectrum.</a:t>
            </a:r>
          </a:p>
        </p:txBody>
      </p:sp>
    </p:spTree>
    <p:extLst>
      <p:ext uri="{BB962C8B-B14F-4D97-AF65-F5344CB8AC3E}">
        <p14:creationId xmlns:p14="http://schemas.microsoft.com/office/powerpoint/2010/main" val="1935015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33a21d96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e33a21d96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IOP collected data on religious beliefs. Non-religious and Christian physicists are relatively overrepresented in the UK compared to those of other faiths, who collectively make up 7% of the surveyed physicists.</a:t>
            </a:r>
          </a:p>
        </p:txBody>
      </p:sp>
    </p:spTree>
    <p:extLst>
      <p:ext uri="{BB962C8B-B14F-4D97-AF65-F5344CB8AC3E}">
        <p14:creationId xmlns:p14="http://schemas.microsoft.com/office/powerpoint/2010/main" val="1238204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33a21d96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e33a21d96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Finally, let’s look at the data collected on socio-economic background.</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IOP used highest parental qualification as a proxy for the socio-economic background of respondents. 7% of respondents’ parents held no qualifications and 55% had a first degree or higher. The remainder of respondents did not know their parents’ level of qualification, or did not disclose it.</a:t>
            </a:r>
          </a:p>
        </p:txBody>
      </p:sp>
    </p:spTree>
    <p:extLst>
      <p:ext uri="{BB962C8B-B14F-4D97-AF65-F5344CB8AC3E}">
        <p14:creationId xmlns:p14="http://schemas.microsoft.com/office/powerpoint/2010/main" val="2696930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69726be3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69726be3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sym typeface="Source Sans Pro"/>
              </a:rPr>
              <a:t>Having considered all these factors, we tried to address them in various ways, including by:</a:t>
            </a:r>
          </a:p>
          <a:p>
            <a:pPr marL="0" lvl="0" indent="0" algn="l" rtl="0">
              <a:lnSpc>
                <a:spcPct val="115000"/>
              </a:lnSpc>
              <a:spcBef>
                <a:spcPts val="0"/>
              </a:spcBef>
              <a:spcAft>
                <a:spcPts val="0"/>
              </a:spcAft>
              <a:buClr>
                <a:schemeClr val="dk1"/>
              </a:buClr>
              <a:buSzPts val="1100"/>
              <a:buFont typeface="Arial"/>
              <a:buNone/>
            </a:pPr>
            <a:endParaRPr lang="en-GB" sz="1800" dirty="0">
              <a:solidFill>
                <a:srgbClr val="7F7F7F"/>
              </a:solidFill>
              <a:latin typeface="Source Sans Pro"/>
              <a:ea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sym typeface="Source Sans Pro"/>
              </a:rPr>
              <a:t>Advertising via networks for underrepresented researchers.</a:t>
            </a:r>
          </a:p>
          <a:p>
            <a:pPr marL="0" lvl="0" indent="0" algn="l" rtl="0">
              <a:lnSpc>
                <a:spcPct val="115000"/>
              </a:lnSpc>
              <a:spcBef>
                <a:spcPts val="0"/>
              </a:spcBef>
              <a:spcAft>
                <a:spcPts val="0"/>
              </a:spcAft>
              <a:buClr>
                <a:schemeClr val="dk1"/>
              </a:buClr>
              <a:buSzPts val="1100"/>
              <a:buFont typeface="Arial"/>
              <a:buNone/>
            </a:pPr>
            <a:endParaRPr lang="en-GB" sz="1800" dirty="0">
              <a:solidFill>
                <a:srgbClr val="7F7F7F"/>
              </a:solidFill>
              <a:latin typeface="Source Sans Pro"/>
              <a:ea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sym typeface="Source Sans Pro"/>
              </a:rPr>
              <a:t>Providing grants to parents and carers.</a:t>
            </a:r>
          </a:p>
          <a:p>
            <a:pPr marL="0" lvl="0" indent="0" algn="l" rtl="0">
              <a:lnSpc>
                <a:spcPct val="115000"/>
              </a:lnSpc>
              <a:spcBef>
                <a:spcPts val="0"/>
              </a:spcBef>
              <a:spcAft>
                <a:spcPts val="0"/>
              </a:spcAft>
              <a:buClr>
                <a:schemeClr val="dk1"/>
              </a:buClr>
              <a:buSzPts val="1100"/>
              <a:buFont typeface="Arial"/>
              <a:buNone/>
            </a:pPr>
            <a:endParaRPr lang="en-GB" sz="1800" dirty="0">
              <a:solidFill>
                <a:srgbClr val="7F7F7F"/>
              </a:solidFill>
              <a:latin typeface="Source Sans Pro"/>
              <a:ea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sym typeface="Source Sans Pro"/>
              </a:rPr>
              <a:t>Inviting a range of speakers.</a:t>
            </a:r>
          </a:p>
          <a:p>
            <a:pPr marL="0" lvl="0" indent="0" algn="l" rtl="0">
              <a:lnSpc>
                <a:spcPct val="115000"/>
              </a:lnSpc>
              <a:spcBef>
                <a:spcPts val="0"/>
              </a:spcBef>
              <a:spcAft>
                <a:spcPts val="0"/>
              </a:spcAft>
              <a:buClr>
                <a:schemeClr val="dk1"/>
              </a:buClr>
              <a:buSzPts val="1100"/>
              <a:buFont typeface="Arial"/>
              <a:buNone/>
            </a:pPr>
            <a:endParaRPr lang="en-GB" sz="1800" dirty="0">
              <a:solidFill>
                <a:srgbClr val="7F7F7F"/>
              </a:solidFill>
              <a:latin typeface="Source Sans Pro"/>
              <a:ea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sym typeface="Source Sans Pro"/>
              </a:rPr>
              <a:t>Signposting our harassment reporting procedure, and ensuring our code of conduct was agreed to upon registration.</a:t>
            </a:r>
            <a:endParaRPr dirty="0"/>
          </a:p>
        </p:txBody>
      </p:sp>
    </p:spTree>
    <p:extLst>
      <p:ext uri="{BB962C8B-B14F-4D97-AF65-F5344CB8AC3E}">
        <p14:creationId xmlns:p14="http://schemas.microsoft.com/office/powerpoint/2010/main" val="236635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e33a21d96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e33a21d96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 this talk, I'll give a brief overview of what the British Geophysical Association (which I'll now refer to as BGA) is, then move on to state the case for making conferences more accessible and inclusive. I'll talk about the BGA’s postgrad meeting, </a:t>
            </a:r>
            <a:r>
              <a:rPr lang="en-GB" dirty="0" err="1"/>
              <a:t>PGRiP</a:t>
            </a:r>
            <a:r>
              <a:rPr lang="en-GB" dirty="0"/>
              <a:t>, and how we mitigated common issues before, during and after the conference, Then we'll take a tour through BGA's accessible and inclusive conference guidelines.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I'll finish off by signposting some helpful resources for conference organisers, presenters, exhibitors and attendees, and then we'll have a Q&amp;A with me and the IPPP EDI group.</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c69726be3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c69726be3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We didn’t pull these ideas from thin air - we benefitted greatly from existing resources such as this excellent guide by Alice </a:t>
            </a:r>
            <a:r>
              <a:rPr lang="en-GB" dirty="0" err="1"/>
              <a:t>Chautard</a:t>
            </a:r>
            <a:r>
              <a:rPr lang="en-GB" dirty="0"/>
              <a:t> and Clair Hann from the University of Oxford, from conversations with colleagues and peers about their conference experiences - positive, negative and neutral - and from engagement with a diverse range of media, including media presenting different experiences to our own.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Oxford guide is so good because it’s so clear, so concise, yet so comprehensive. I highly recommend it.</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Having implemented the aforementioned EDI measures, the feedback we got for </a:t>
            </a:r>
            <a:r>
              <a:rPr lang="en-GB" dirty="0" err="1"/>
              <a:t>PGRiP</a:t>
            </a:r>
            <a:r>
              <a:rPr lang="en-GB" dirty="0"/>
              <a:t> was overwhelmingly positive, with the vast majority saying that the meeting had been very accessible and inclusive …</a:t>
            </a:r>
            <a:endParaRPr lang="en-US" dirty="0"/>
          </a:p>
        </p:txBody>
      </p:sp>
    </p:spTree>
    <p:extLst>
      <p:ext uri="{BB962C8B-B14F-4D97-AF65-F5344CB8AC3E}">
        <p14:creationId xmlns:p14="http://schemas.microsoft.com/office/powerpoint/2010/main" val="4006566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 And every feedback form respondent saying we met their access needs.</a:t>
            </a:r>
            <a:endParaRPr lang="en-US" dirty="0"/>
          </a:p>
        </p:txBody>
      </p:sp>
    </p:spTree>
    <p:extLst>
      <p:ext uri="{BB962C8B-B14F-4D97-AF65-F5344CB8AC3E}">
        <p14:creationId xmlns:p14="http://schemas.microsoft.com/office/powerpoint/2010/main" val="2019394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e33a21d96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e33a21d96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With the EDI strategies implemented at </a:t>
            </a:r>
            <a:r>
              <a:rPr lang="en-GB" dirty="0" err="1"/>
              <a:t>PGRiP</a:t>
            </a:r>
            <a:r>
              <a:rPr lang="en-GB" dirty="0"/>
              <a:t> clearly proving successful, the BGA got together and developed a set of guidelines </a:t>
            </a:r>
            <a:r>
              <a:rPr lang="en-GB" dirty="0">
                <a:solidFill>
                  <a:schemeClr val="dk1"/>
                </a:solidFill>
              </a:rPr>
              <a:t>for accessible conference planning.</a:t>
            </a:r>
            <a:endParaRPr lang="en-GB" dirty="0"/>
          </a:p>
        </p:txBody>
      </p:sp>
    </p:spTree>
    <p:extLst>
      <p:ext uri="{BB962C8B-B14F-4D97-AF65-F5344CB8AC3E}">
        <p14:creationId xmlns:p14="http://schemas.microsoft.com/office/powerpoint/2010/main" val="732168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c69726be3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c69726be3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solidFill>
                  <a:schemeClr val="dk1"/>
                </a:solidFill>
              </a:rPr>
              <a:t>These guidelines were based not only on the work we did for </a:t>
            </a:r>
            <a:r>
              <a:rPr lang="en-GB" dirty="0" err="1">
                <a:solidFill>
                  <a:schemeClr val="dk1"/>
                </a:solidFill>
              </a:rPr>
              <a:t>PGRiP</a:t>
            </a:r>
            <a:r>
              <a:rPr lang="en-GB" dirty="0">
                <a:solidFill>
                  <a:schemeClr val="dk1"/>
                </a:solidFill>
              </a:rPr>
              <a:t>, but also on resources such as the Developing Inclusive Conferences guide I mentioned before, the policies of the BGA parent societies, and feedback from the leaders of Diversity in Geoscience-UK, the </a:t>
            </a:r>
            <a:r>
              <a:rPr lang="en-GB" b="0" i="0" dirty="0">
                <a:solidFill>
                  <a:srgbClr val="272626"/>
                </a:solidFill>
                <a:effectLst/>
                <a:highlight>
                  <a:srgbClr val="FFFFE3"/>
                </a:highlight>
                <a:latin typeface="Arial" panose="020B0604020202020204" pitchFamily="34" charset="0"/>
              </a:rPr>
              <a:t>UK chapter of the International Association for Geoscience Diversity.</a:t>
            </a:r>
          </a:p>
        </p:txBody>
      </p:sp>
    </p:spTree>
    <p:extLst>
      <p:ext uri="{BB962C8B-B14F-4D97-AF65-F5344CB8AC3E}">
        <p14:creationId xmlns:p14="http://schemas.microsoft.com/office/powerpoint/2010/main" val="254647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69726be3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69726be3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800" b="0" i="0" dirty="0">
                <a:solidFill>
                  <a:srgbClr val="666666"/>
                </a:solidFill>
                <a:effectLst/>
                <a:highlight>
                  <a:srgbClr val="FFFFFF"/>
                </a:highlight>
                <a:latin typeface="Droid Serif"/>
              </a:rPr>
              <a:t>Full details of the other resources used in the development of these guidelines can be found at the bottom of the page.</a:t>
            </a:r>
            <a:endParaRPr dirty="0"/>
          </a:p>
        </p:txBody>
      </p:sp>
    </p:spTree>
    <p:extLst>
      <p:ext uri="{BB962C8B-B14F-4D97-AF65-F5344CB8AC3E}">
        <p14:creationId xmlns:p14="http://schemas.microsoft.com/office/powerpoint/2010/main" val="39155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69726be3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69726be3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t>BGA states that the guidelines need to be followed by any conference organiser who wishes to benefit from BGA funding.</a:t>
            </a:r>
          </a:p>
          <a:p>
            <a:pPr marL="0" lvl="0" indent="0" algn="l" rtl="0">
              <a:lnSpc>
                <a:spcPct val="115000"/>
              </a:lnSpc>
              <a:spcBef>
                <a:spcPts val="0"/>
              </a:spcBef>
              <a:spcAft>
                <a:spcPts val="0"/>
              </a:spcAft>
              <a:buClr>
                <a:schemeClr val="dk1"/>
              </a:buClr>
              <a:buSzPts val="1100"/>
              <a:buFont typeface="Arial"/>
              <a:buNone/>
            </a:pPr>
            <a:endParaRPr lang="en-GB" dirty="0"/>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GB" sz="1100" dirty="0">
                <a:solidFill>
                  <a:srgbClr val="7F7F7F"/>
                </a:solidFill>
                <a:latin typeface="Source Sans Pro"/>
                <a:ea typeface="Source Sans Pro"/>
                <a:cs typeface="Source Sans Pro"/>
                <a:sym typeface="Source Sans Pro"/>
              </a:rPr>
              <a:t>I understand that as busy academics, who may not have any EDI-specific training and for whom organising a conference one of many, many tasks that must be done, an ultimatum like this might feel really overwhelming at first. </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GB" sz="1100" dirty="0">
              <a:solidFill>
                <a:srgbClr val="7F7F7F"/>
              </a:solidFill>
              <a:latin typeface="Source Sans Pro"/>
              <a:ea typeface="Source Sans Pro"/>
              <a:cs typeface="Source Sans Pro"/>
              <a:sym typeface="Source Sans Pro"/>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GB" sz="1100" dirty="0">
                <a:solidFill>
                  <a:srgbClr val="7F7F7F"/>
                </a:solidFill>
                <a:latin typeface="Source Sans Pro"/>
                <a:ea typeface="Source Sans Pro"/>
                <a:cs typeface="Source Sans Pro"/>
                <a:sym typeface="Source Sans Pro"/>
              </a:rPr>
              <a:t>It’s also very easy, when overwhelmed, or if you don’t feel it will affect you personally, to say “I’ll leave this to someone else”. Unfortunately, when this happens, it’s disproportionately people in minority groups who pick up the slack. Everyone can and should get involved – working together is the best way to make effective progress.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69726be3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69726be3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GB" sz="1100" dirty="0">
                <a:solidFill>
                  <a:srgbClr val="7F7F7F"/>
                </a:solidFill>
                <a:latin typeface="Source Sans Pro"/>
                <a:ea typeface="Source Sans Pro"/>
                <a:cs typeface="Source Sans Pro"/>
                <a:sym typeface="Source Sans Pro"/>
              </a:rPr>
              <a:t>The BGA committee know that many academics may be feeling daunted by EDI. This is why the guidelines, whilst very comprehensive, have been organised into bitesize pieces …</a:t>
            </a:r>
          </a:p>
        </p:txBody>
      </p:sp>
    </p:spTree>
    <p:extLst>
      <p:ext uri="{BB962C8B-B14F-4D97-AF65-F5344CB8AC3E}">
        <p14:creationId xmlns:p14="http://schemas.microsoft.com/office/powerpoint/2010/main" val="3998998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69726be3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69726be3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cs typeface="Source Sans Pro"/>
                <a:sym typeface="Source Sans Pro"/>
              </a:rPr>
              <a:t>… and templates and examples have been provided for key documents such as the feedback form and Code of Conduct.</a:t>
            </a:r>
            <a:endParaRPr dirty="0"/>
          </a:p>
        </p:txBody>
      </p:sp>
    </p:spTree>
    <p:extLst>
      <p:ext uri="{BB962C8B-B14F-4D97-AF65-F5344CB8AC3E}">
        <p14:creationId xmlns:p14="http://schemas.microsoft.com/office/powerpoint/2010/main" val="818549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69726be3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69726be3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cs typeface="Source Sans Pro"/>
                <a:sym typeface="Source Sans Pro"/>
              </a:rPr>
              <a:t>As well as this short-form list, the full guidelines are available for download on this page. We are now going to take a tour through the key guidelines to consider before, during and after your conference …</a:t>
            </a:r>
            <a:endParaRPr dirty="0"/>
          </a:p>
        </p:txBody>
      </p:sp>
    </p:spTree>
    <p:extLst>
      <p:ext uri="{BB962C8B-B14F-4D97-AF65-F5344CB8AC3E}">
        <p14:creationId xmlns:p14="http://schemas.microsoft.com/office/powerpoint/2010/main" val="195212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e33a21d96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e33a21d96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Before we dive in, I want to state that what I’m going to cover is just the tip of the accessibility and inclusion icebergs. I am learning every day, just like the rest of us. However, rather than shying away from the topic, I’d like to encourage more conversations so that we can keep learning together.</a:t>
            </a:r>
          </a:p>
        </p:txBody>
      </p:sp>
    </p:spTree>
    <p:extLst>
      <p:ext uri="{BB962C8B-B14F-4D97-AF65-F5344CB8AC3E}">
        <p14:creationId xmlns:p14="http://schemas.microsoft.com/office/powerpoint/2010/main" val="4043385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69726be3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69726be3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cs typeface="Source Sans Pro"/>
                <a:sym typeface="Source Sans Pro"/>
              </a:rPr>
              <a:t>… But before we start, I’d like to remind everybody that the guidelines are a living document. This means that BGA are open to improve upon and update the guidelines at any time – so if you think of anything that is missing, do please get in touch with the BGA EDI Officer, whose details I will provide at the end of the talk. I personally think that there is still a lot that could be added still.</a:t>
            </a:r>
            <a:endParaRPr dirty="0"/>
          </a:p>
        </p:txBody>
      </p:sp>
    </p:spTree>
    <p:extLst>
      <p:ext uri="{BB962C8B-B14F-4D97-AF65-F5344CB8AC3E}">
        <p14:creationId xmlns:p14="http://schemas.microsoft.com/office/powerpoint/2010/main" val="1588574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c69726be3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c69726be3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So, before the conference.</a:t>
            </a:r>
            <a:endParaRPr dirty="0"/>
          </a:p>
        </p:txBody>
      </p:sp>
    </p:spTree>
    <p:extLst>
      <p:ext uri="{BB962C8B-B14F-4D97-AF65-F5344CB8AC3E}">
        <p14:creationId xmlns:p14="http://schemas.microsoft.com/office/powerpoint/2010/main" val="1107814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c6811aa4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c6811aa4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Accessibility and inclusion starts within your committee. A functional, cohesive committee, where everybody’s access needs are met, and as many demographics are represented as is feasible, can provide a solid foundation for planning an event that’s not only inclusive and accessible, but high quality in other regards.</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Talk to your fellow committee members. If you feel comfortable doing so, talk about your experiences and offer each other support throughout the planning process. Don’t assume your fellow committee members all share your background – it is easy to fall into an uncomfortable “us and them” mentality.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c69726be3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c69726be3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With your committee assembled, it’s time to lay some logistical foundations.</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c6811aa4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c6811aa4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may seem like common sense, but you will need your date and venue to be inclusive and accessible to as many people as possible. You’ll also want to consider hybrid options – for example, streaming the conference, or using a tool like </a:t>
            </a:r>
            <a:r>
              <a:rPr lang="en-GB" dirty="0" err="1"/>
              <a:t>GatherTown</a:t>
            </a:r>
            <a:r>
              <a:rPr lang="en-GB" dirty="0"/>
              <a:t> to facilitate online networking, for those who cannot attend in person. Exactly what you choose and how you go about it will be interdependent with your budget - you’ll need to find sponsors and apply for funding.</a:t>
            </a:r>
            <a:endParaRPr dirty="0"/>
          </a:p>
        </p:txBody>
      </p:sp>
    </p:spTree>
    <p:extLst>
      <p:ext uri="{BB962C8B-B14F-4D97-AF65-F5344CB8AC3E}">
        <p14:creationId xmlns:p14="http://schemas.microsoft.com/office/powerpoint/2010/main" val="3040516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c69726be30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c69726be3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solidFill>
                  <a:schemeClr val="dk1"/>
                </a:solidFill>
              </a:rPr>
              <a:t>Making sure your venue and date are accessible is easier said than done, though. Different people have different access requirements</a:t>
            </a:r>
            <a:r>
              <a:rPr lang="en-GB" sz="1100" dirty="0">
                <a:solidFill>
                  <a:srgbClr val="131E2E"/>
                </a:solidFill>
                <a:highlight>
                  <a:srgbClr val="FFFFFF"/>
                </a:highlight>
              </a:rPr>
              <a:t>. How do you know what’s going to be accessible for your attendees before they’ve registered and provided their access requirements?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dirty="0">
              <a:solidFill>
                <a:srgbClr val="131E2E"/>
              </a:solidFill>
              <a:highlight>
                <a:srgbClr val="FFFFFF"/>
              </a:highligh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solidFill>
                  <a:srgbClr val="131E2E"/>
                </a:solidFill>
                <a:highlight>
                  <a:srgbClr val="FFFFFF"/>
                </a:highlight>
              </a:rPr>
              <a:t>The answer is, you don’t, and so you’ll need to implement as many accessibility measures as is feasible from the start. </a:t>
            </a:r>
            <a:endParaRPr lang="en-GB" dirty="0">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c69726be30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c69726be3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starts with choosing your date. It’s best to avoid major religious holidays so that you don’t inadvertently exclude people of particular faiths. School holidays are also best avoided, for childcare reasons.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Having your conference outside of university term dates can be a helpful way of securing cheaper accommodation and obviously also reducing the chance that attendees will have teaching commitments.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You’ll also want to check what other events are happening in your ideal date range, be that a clashing conference or a local event that might make accommodation and parking scarcer.</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c69726be3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c69726be3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solidFill>
                  <a:schemeClr val="dk1"/>
                </a:solidFill>
                <a:highlight>
                  <a:schemeClr val="lt1"/>
                </a:highlight>
              </a:rPr>
              <a:t>When choosing your venue, as well as considering cost and suitability for the format of your meeting, remember to consider accessibility not just for the main venue, but also for accommodation if you’re providing it, and social event venues.</a:t>
            </a:r>
            <a:endParaRPr dirty="0">
              <a:solidFill>
                <a:schemeClr val="dk1"/>
              </a:solidFill>
              <a:highlight>
                <a:schemeClr val="lt1"/>
              </a:highlight>
            </a:endParaRPr>
          </a:p>
        </p:txBody>
      </p:sp>
    </p:spTree>
    <p:extLst>
      <p:ext uri="{BB962C8B-B14F-4D97-AF65-F5344CB8AC3E}">
        <p14:creationId xmlns:p14="http://schemas.microsoft.com/office/powerpoint/2010/main" val="4033501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e4aba13a4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e4aba13a4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98450" algn="l" rtl="0">
              <a:lnSpc>
                <a:spcPct val="115000"/>
              </a:lnSpc>
              <a:spcBef>
                <a:spcPts val="0"/>
              </a:spcBef>
              <a:spcAft>
                <a:spcPts val="0"/>
              </a:spcAft>
              <a:buClr>
                <a:schemeClr val="dk1"/>
              </a:buClr>
              <a:buSzPts val="1100"/>
              <a:buFont typeface="Arial"/>
              <a:buChar char="●"/>
            </a:pPr>
            <a:r>
              <a:rPr lang="en-GB" dirty="0">
                <a:solidFill>
                  <a:srgbClr val="212121"/>
                </a:solidFill>
                <a:highlight>
                  <a:schemeClr val="lt1"/>
                </a:highlight>
              </a:rPr>
              <a:t>The full guidelines contain a detailed list of venue accessibility examples, which I have summarised into 5 key points here.</a:t>
            </a:r>
          </a:p>
          <a:p>
            <a:pPr marL="228600" lvl="0" indent="-298450" algn="l" rtl="0">
              <a:lnSpc>
                <a:spcPct val="115000"/>
              </a:lnSpc>
              <a:spcBef>
                <a:spcPts val="0"/>
              </a:spcBef>
              <a:spcAft>
                <a:spcPts val="0"/>
              </a:spcAft>
              <a:buClr>
                <a:schemeClr val="dk1"/>
              </a:buClr>
              <a:buSzPts val="1100"/>
              <a:buFont typeface="Arial"/>
              <a:buChar char="●"/>
            </a:pPr>
            <a:endParaRPr lang="en-GB" dirty="0">
              <a:solidFill>
                <a:srgbClr val="212121"/>
              </a:solidFill>
              <a:highlight>
                <a:schemeClr val="lt1"/>
              </a:highlight>
            </a:endParaRPr>
          </a:p>
          <a:p>
            <a:pPr marL="228600" lvl="0" indent="-298450" algn="l" rtl="0">
              <a:lnSpc>
                <a:spcPct val="115000"/>
              </a:lnSpc>
              <a:spcBef>
                <a:spcPts val="0"/>
              </a:spcBef>
              <a:spcAft>
                <a:spcPts val="0"/>
              </a:spcAft>
              <a:buClr>
                <a:schemeClr val="dk1"/>
              </a:buClr>
              <a:buSzPts val="1100"/>
              <a:buFont typeface="Arial"/>
              <a:buChar char="●"/>
            </a:pPr>
            <a:r>
              <a:rPr lang="en-GB" dirty="0">
                <a:solidFill>
                  <a:srgbClr val="212121"/>
                </a:solidFill>
                <a:highlight>
                  <a:schemeClr val="lt1"/>
                </a:highlight>
              </a:rPr>
              <a:t>Consider mobility-related requirements like step-free access, disabled parking, seating, and shuttles between venues if they’re far apart</a:t>
            </a:r>
          </a:p>
          <a:p>
            <a:pPr marL="228600" lvl="0" indent="-298450" algn="l" rtl="0">
              <a:lnSpc>
                <a:spcPct val="115000"/>
              </a:lnSpc>
              <a:spcBef>
                <a:spcPts val="0"/>
              </a:spcBef>
              <a:spcAft>
                <a:spcPts val="0"/>
              </a:spcAft>
              <a:buClr>
                <a:schemeClr val="dk1"/>
              </a:buClr>
              <a:buSzPts val="1100"/>
              <a:buFont typeface="Arial"/>
              <a:buChar char="●"/>
            </a:pPr>
            <a:r>
              <a:rPr lang="en-GB" dirty="0">
                <a:solidFill>
                  <a:srgbClr val="212121"/>
                </a:solidFill>
                <a:highlight>
                  <a:schemeClr val="lt1"/>
                </a:highlight>
              </a:rPr>
              <a:t>Make sure your venue has disabled and gender-neutral toilets, and that they’re close to the centre of the conference. You don’t want people having to go three floors away to go to the loo.</a:t>
            </a:r>
          </a:p>
          <a:p>
            <a:pPr marL="228600" lvl="0" indent="-298450" algn="l" rtl="0">
              <a:lnSpc>
                <a:spcPct val="115000"/>
              </a:lnSpc>
              <a:spcBef>
                <a:spcPts val="0"/>
              </a:spcBef>
              <a:spcAft>
                <a:spcPts val="0"/>
              </a:spcAft>
              <a:buClr>
                <a:schemeClr val="dk1"/>
              </a:buClr>
              <a:buSzPts val="1100"/>
              <a:buFont typeface="Arial"/>
              <a:buChar char="●"/>
            </a:pPr>
            <a:r>
              <a:rPr lang="en-GB" dirty="0">
                <a:solidFill>
                  <a:srgbClr val="212121"/>
                </a:solidFill>
                <a:highlight>
                  <a:schemeClr val="lt1"/>
                </a:highlight>
              </a:rPr>
              <a:t>Book multiple small rooms to be used by anyone who needs a quiet space to take a break, pray, breastfeed, or catch up on some work. We found that at </a:t>
            </a:r>
            <a:r>
              <a:rPr lang="en-GB" dirty="0" err="1">
                <a:solidFill>
                  <a:srgbClr val="212121"/>
                </a:solidFill>
                <a:highlight>
                  <a:schemeClr val="lt1"/>
                </a:highlight>
              </a:rPr>
              <a:t>PGRiP</a:t>
            </a:r>
            <a:r>
              <a:rPr lang="en-GB" dirty="0">
                <a:solidFill>
                  <a:srgbClr val="212121"/>
                </a:solidFill>
                <a:highlight>
                  <a:schemeClr val="lt1"/>
                </a:highlight>
              </a:rPr>
              <a:t>, even people who hadn’t specifically requested quiet space ended up using it.</a:t>
            </a:r>
          </a:p>
          <a:p>
            <a:pPr marL="228600" lvl="0" indent="-298450" algn="l" rtl="0">
              <a:lnSpc>
                <a:spcPct val="115000"/>
              </a:lnSpc>
              <a:spcBef>
                <a:spcPts val="0"/>
              </a:spcBef>
              <a:spcAft>
                <a:spcPts val="0"/>
              </a:spcAft>
              <a:buClr>
                <a:schemeClr val="dk1"/>
              </a:buClr>
              <a:buSzPts val="1100"/>
              <a:buFont typeface="Arial"/>
              <a:buChar char="●"/>
            </a:pPr>
            <a:r>
              <a:rPr lang="en-GB" dirty="0">
                <a:solidFill>
                  <a:srgbClr val="212121"/>
                </a:solidFill>
                <a:highlight>
                  <a:schemeClr val="lt1"/>
                </a:highlight>
              </a:rPr>
              <a:t>Check your venue has an appropriate sound system, with microphones, speakers and hearing loops. Consider hiring sign language interpreters.</a:t>
            </a:r>
          </a:p>
          <a:p>
            <a:pPr marL="228600" lvl="0" indent="-298450" algn="l" rtl="0">
              <a:lnSpc>
                <a:spcPct val="115000"/>
              </a:lnSpc>
              <a:spcBef>
                <a:spcPts val="0"/>
              </a:spcBef>
              <a:spcAft>
                <a:spcPts val="0"/>
              </a:spcAft>
              <a:buClr>
                <a:schemeClr val="dk1"/>
              </a:buClr>
              <a:buSzPts val="1100"/>
              <a:buFont typeface="Arial"/>
              <a:buChar char="●"/>
            </a:pPr>
            <a:r>
              <a:rPr lang="en-GB" dirty="0">
                <a:solidFill>
                  <a:srgbClr val="212121"/>
                </a:solidFill>
                <a:highlight>
                  <a:schemeClr val="lt1"/>
                </a:highlight>
              </a:rPr>
              <a:t>And make sure you’ll be able to effectively provide remote access to those who cannot attend in person. Platforms like Zoom can auto-generate subtitles, so streaming can double as subtitling for people both physically and virtually attending the conference.</a:t>
            </a:r>
          </a:p>
          <a:p>
            <a:pPr marL="228600" lvl="0" indent="-298450" algn="l" rtl="0">
              <a:lnSpc>
                <a:spcPct val="115000"/>
              </a:lnSpc>
              <a:spcBef>
                <a:spcPts val="0"/>
              </a:spcBef>
              <a:spcAft>
                <a:spcPts val="0"/>
              </a:spcAft>
              <a:buClr>
                <a:schemeClr val="dk1"/>
              </a:buClr>
              <a:buSzPts val="1100"/>
              <a:buFont typeface="Arial"/>
              <a:buChar char="●"/>
            </a:pPr>
            <a:endParaRPr lang="en-GB" dirty="0">
              <a:solidFill>
                <a:schemeClr val="dk1"/>
              </a:solidFill>
              <a:highlight>
                <a:schemeClr val="lt1"/>
              </a:highlight>
            </a:endParaRPr>
          </a:p>
          <a:p>
            <a:pPr marL="228600" lvl="0" indent="-298450" algn="l" rtl="0">
              <a:lnSpc>
                <a:spcPct val="115000"/>
              </a:lnSpc>
              <a:spcBef>
                <a:spcPts val="0"/>
              </a:spcBef>
              <a:spcAft>
                <a:spcPts val="0"/>
              </a:spcAft>
              <a:buClr>
                <a:schemeClr val="dk1"/>
              </a:buClr>
              <a:buSzPts val="1100"/>
              <a:buFont typeface="Arial"/>
              <a:buChar char="●"/>
            </a:pPr>
            <a:endParaRPr lang="en-GB" dirty="0">
              <a:solidFill>
                <a:schemeClr val="dk1"/>
              </a:solidFill>
              <a:highlight>
                <a:schemeClr val="lt1"/>
              </a:highlight>
            </a:endParaRPr>
          </a:p>
          <a:p>
            <a:pPr marL="228600" lvl="0" indent="-298450" algn="l" rtl="0">
              <a:lnSpc>
                <a:spcPct val="115000"/>
              </a:lnSpc>
              <a:spcBef>
                <a:spcPts val="0"/>
              </a:spcBef>
              <a:spcAft>
                <a:spcPts val="0"/>
              </a:spcAft>
              <a:buClr>
                <a:schemeClr val="dk1"/>
              </a:buClr>
              <a:buSzPts val="1100"/>
              <a:buFont typeface="Arial"/>
              <a:buChar char="●"/>
            </a:pPr>
            <a:r>
              <a:rPr lang="en-GB" dirty="0">
                <a:solidFill>
                  <a:schemeClr val="dk1"/>
                </a:solidFill>
                <a:highlight>
                  <a:schemeClr val="lt1"/>
                </a:highlight>
              </a:rPr>
              <a:t>Medical model vs social model</a:t>
            </a:r>
          </a:p>
        </p:txBody>
      </p:sp>
    </p:spTree>
    <p:extLst>
      <p:ext uri="{BB962C8B-B14F-4D97-AF65-F5344CB8AC3E}">
        <p14:creationId xmlns:p14="http://schemas.microsoft.com/office/powerpoint/2010/main" val="87586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c69726be30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c69726be30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87350" lvl="0" indent="0" algn="l" rtl="0">
              <a:lnSpc>
                <a:spcPct val="115000"/>
              </a:lnSpc>
              <a:spcBef>
                <a:spcPts val="0"/>
              </a:spcBef>
              <a:spcAft>
                <a:spcPts val="0"/>
              </a:spcAft>
              <a:buClr>
                <a:schemeClr val="dk1"/>
              </a:buClr>
              <a:buSzPts val="1100"/>
              <a:buFont typeface="Arial"/>
              <a:buNone/>
            </a:pPr>
            <a:r>
              <a:rPr lang="en-GB" dirty="0">
                <a:solidFill>
                  <a:srgbClr val="212121"/>
                </a:solidFill>
                <a:highlight>
                  <a:schemeClr val="lt1"/>
                </a:highlight>
              </a:rPr>
              <a:t>Providing an online or hybrid attendance option at a reduced rate can be helpful for people who would not otherwise be able to afford to attend your conference. </a:t>
            </a:r>
          </a:p>
          <a:p>
            <a:pPr marL="387350" lvl="0" indent="0" algn="l" rtl="0">
              <a:lnSpc>
                <a:spcPct val="115000"/>
              </a:lnSpc>
              <a:spcBef>
                <a:spcPts val="0"/>
              </a:spcBef>
              <a:spcAft>
                <a:spcPts val="0"/>
              </a:spcAft>
              <a:buClr>
                <a:schemeClr val="dk1"/>
              </a:buClr>
              <a:buSzPts val="1100"/>
              <a:buFont typeface="Arial"/>
              <a:buNone/>
            </a:pPr>
            <a:r>
              <a:rPr lang="en-GB" dirty="0">
                <a:solidFill>
                  <a:srgbClr val="212121"/>
                </a:solidFill>
                <a:highlight>
                  <a:schemeClr val="lt1"/>
                </a:highlight>
              </a:rPr>
              <a:t>To ensure as many people can attend in person as possible, though, try to minimise </a:t>
            </a:r>
            <a:r>
              <a:rPr lang="en-GB" dirty="0" err="1">
                <a:solidFill>
                  <a:srgbClr val="212121"/>
                </a:solidFill>
                <a:highlight>
                  <a:schemeClr val="lt1"/>
                </a:highlight>
              </a:rPr>
              <a:t>costes</a:t>
            </a:r>
            <a:r>
              <a:rPr lang="en-GB" dirty="0">
                <a:solidFill>
                  <a:srgbClr val="212121"/>
                </a:solidFill>
                <a:highlight>
                  <a:schemeClr val="lt1"/>
                </a:highlight>
              </a:rPr>
              <a:t> on, for example, venue hire and catering, and seek to maximise contributions from sponsors.</a:t>
            </a:r>
          </a:p>
          <a:p>
            <a:pPr marL="387350" lvl="0" indent="0" algn="l" rtl="0">
              <a:lnSpc>
                <a:spcPct val="115000"/>
              </a:lnSpc>
              <a:spcBef>
                <a:spcPts val="0"/>
              </a:spcBef>
              <a:spcAft>
                <a:spcPts val="0"/>
              </a:spcAft>
              <a:buClr>
                <a:schemeClr val="dk1"/>
              </a:buClr>
              <a:buSzPts val="1100"/>
              <a:buFont typeface="Arial"/>
              <a:buNone/>
            </a:pPr>
            <a:endParaRPr lang="en-GB" dirty="0">
              <a:solidFill>
                <a:srgbClr val="212121"/>
              </a:solidFill>
              <a:highlight>
                <a:schemeClr val="lt1"/>
              </a:highlight>
            </a:endParaRPr>
          </a:p>
          <a:p>
            <a:pPr marL="387350" lvl="0" indent="0" algn="l" rtl="0">
              <a:lnSpc>
                <a:spcPct val="115000"/>
              </a:lnSpc>
              <a:spcBef>
                <a:spcPts val="0"/>
              </a:spcBef>
              <a:spcAft>
                <a:spcPts val="0"/>
              </a:spcAft>
              <a:buClr>
                <a:schemeClr val="dk1"/>
              </a:buClr>
              <a:buSzPts val="1100"/>
              <a:buFont typeface="Arial"/>
              <a:buNone/>
            </a:pPr>
            <a:r>
              <a:rPr lang="en-GB" dirty="0">
                <a:solidFill>
                  <a:srgbClr val="212121"/>
                </a:solidFill>
                <a:highlight>
                  <a:schemeClr val="lt1"/>
                </a:highlight>
              </a:rPr>
              <a:t>At </a:t>
            </a:r>
            <a:r>
              <a:rPr lang="en-GB" dirty="0" err="1">
                <a:solidFill>
                  <a:srgbClr val="212121"/>
                </a:solidFill>
                <a:highlight>
                  <a:schemeClr val="lt1"/>
                </a:highlight>
              </a:rPr>
              <a:t>PGRiP</a:t>
            </a:r>
            <a:r>
              <a:rPr lang="en-GB" dirty="0">
                <a:solidFill>
                  <a:srgbClr val="212121"/>
                </a:solidFill>
                <a:highlight>
                  <a:schemeClr val="lt1"/>
                </a:highlight>
              </a:rPr>
              <a:t>, we provided fee waivers to postgrads who could not otherwise afford to attend the conference, requiring their supervisor to state why they were not able to fund their student. We also gave out accessibility grants to carers and those with additional access needs, to help cover the additional costs of care, specific transport and accommodation.</a:t>
            </a:r>
          </a:p>
          <a:p>
            <a:pPr marL="387350" lvl="0" indent="0" algn="l" rtl="0">
              <a:lnSpc>
                <a:spcPct val="115000"/>
              </a:lnSpc>
              <a:spcBef>
                <a:spcPts val="0"/>
              </a:spcBef>
              <a:spcAft>
                <a:spcPts val="0"/>
              </a:spcAft>
              <a:buClr>
                <a:schemeClr val="dk1"/>
              </a:buClr>
              <a:buSzPts val="1100"/>
              <a:buFont typeface="Arial"/>
              <a:buNone/>
            </a:pPr>
            <a:endParaRPr lang="en-GB" sz="1800" dirty="0">
              <a:solidFill>
                <a:srgbClr val="212121"/>
              </a:solidFill>
              <a:highlight>
                <a:schemeClr val="lt1"/>
              </a:highlight>
              <a:latin typeface="Source Sans Pro"/>
              <a:ea typeface="Source Sans Pro"/>
              <a:cs typeface="Source Sans Pro"/>
              <a:sym typeface="Source Sans Pro"/>
            </a:endParaRPr>
          </a:p>
          <a:p>
            <a:pPr marL="387350" lvl="0" indent="0" algn="l" rtl="0">
              <a:lnSpc>
                <a:spcPct val="115000"/>
              </a:lnSpc>
              <a:spcBef>
                <a:spcPts val="0"/>
              </a:spcBef>
              <a:spcAft>
                <a:spcPts val="0"/>
              </a:spcAft>
              <a:buClr>
                <a:schemeClr val="dk1"/>
              </a:buClr>
              <a:buSzPts val="1100"/>
              <a:buFont typeface="Arial"/>
              <a:buNone/>
            </a:pPr>
            <a:r>
              <a:rPr lang="en-GB" sz="1800" dirty="0">
                <a:solidFill>
                  <a:srgbClr val="212121"/>
                </a:solidFill>
                <a:highlight>
                  <a:schemeClr val="lt1"/>
                </a:highlight>
                <a:latin typeface="Source Sans Pro"/>
                <a:ea typeface="Source Sans Pro"/>
                <a:cs typeface="Source Sans Pro"/>
                <a:sym typeface="Source Sans Pro"/>
              </a:rPr>
              <a:t>Providing childcare, for example, an on-site creche, is an excellent move at larger conferences with the resources to do so.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e33a21d96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e33a21d96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Meetings and conferences like these can be amazing opportunities to share our work and connect with colleagues - but too often, a lack of consideration for accessibility and inclusion results in the exclusion of talented, hard-working scientists.</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c69726be3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c69726be3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Another way to foster inclusion is to give a platform to people who are underrepresented in your field. When you’re inviting speakers and panel members, as well as considering academic merit, think about gender, ethnicity, career stage and path, and disability. Ideally, you should have a diverse range of speakers from a variety of backgrounds.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However, bear in mind that some invitees may not be able to accept your invitation if they are receiving lots of requests.</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e4aba13a4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e4aba13a4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With the basics organised, it’s now time to make contact with your would-be attendees!</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e4aba13a4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e4aba13a4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When advertising your conference, consider who you are reaching and how. Email lists can be a good tool, as can social media …</a:t>
            </a:r>
          </a:p>
        </p:txBody>
      </p:sp>
    </p:spTree>
    <p:extLst>
      <p:ext uri="{BB962C8B-B14F-4D97-AF65-F5344CB8AC3E}">
        <p14:creationId xmlns:p14="http://schemas.microsoft.com/office/powerpoint/2010/main" val="3732123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e4aba13a4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e4aba13a4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 but you want to make sure you’re not stuck in a bubble. As well as reaching out to what you </a:t>
            </a:r>
            <a:r>
              <a:rPr lang="en-GB" dirty="0" err="1"/>
              <a:t>percieve</a:t>
            </a:r>
            <a:r>
              <a:rPr lang="en-GB" dirty="0"/>
              <a:t> as the broader community, get in touch with more specific networks and groups of scientists, particularly those representing groups that are underrepresented in your field. Some examples of such networks include the Blackett Lab Family, which is a group for black physicists, the Institute of Physics’ Women in Physics Group, and the LGBT+ Physical Sciences Network.</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e4aba13a4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e4aba13a4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1500" marR="0" lvl="1" indent="0" algn="l" defTabSz="914400" rtl="0" eaLnBrk="1" fontAlgn="auto" latinLnBrk="0" hangingPunct="1">
              <a:lnSpc>
                <a:spcPct val="200000"/>
              </a:lnSpc>
              <a:spcBef>
                <a:spcPts val="1200"/>
              </a:spcBef>
              <a:spcAft>
                <a:spcPts val="0"/>
              </a:spcAft>
              <a:buClr>
                <a:srgbClr val="000000"/>
              </a:buClr>
              <a:buSzPts val="1800"/>
              <a:buFont typeface="Arial"/>
              <a:buNone/>
              <a:tabLst/>
              <a:defRPr/>
            </a:pPr>
            <a:r>
              <a:rPr lang="en-GB" dirty="0"/>
              <a:t>I apologise if this seems like common sense, but it’s explicitly stated in the guidelines, so I’ll say it anyway:</a:t>
            </a:r>
          </a:p>
          <a:p>
            <a:pPr marL="571500" marR="0" lvl="1" indent="0" algn="l" defTabSz="914400" rtl="0" eaLnBrk="1" fontAlgn="auto" latinLnBrk="0" hangingPunct="1">
              <a:lnSpc>
                <a:spcPct val="200000"/>
              </a:lnSpc>
              <a:spcBef>
                <a:spcPts val="1200"/>
              </a:spcBef>
              <a:spcAft>
                <a:spcPts val="0"/>
              </a:spcAft>
              <a:buClr>
                <a:srgbClr val="000000"/>
              </a:buClr>
              <a:buSzPts val="1800"/>
              <a:buFont typeface="Arial"/>
              <a:buNone/>
              <a:tabLst/>
              <a:defRPr/>
            </a:pPr>
            <a:endParaRPr lang="en-GB" dirty="0"/>
          </a:p>
          <a:p>
            <a:pPr marL="571500" marR="0" lvl="1" indent="0" algn="l" defTabSz="914400" rtl="0" eaLnBrk="1" fontAlgn="auto" latinLnBrk="0" hangingPunct="1">
              <a:lnSpc>
                <a:spcPct val="200000"/>
              </a:lnSpc>
              <a:spcBef>
                <a:spcPts val="1200"/>
              </a:spcBef>
              <a:spcAft>
                <a:spcPts val="0"/>
              </a:spcAft>
              <a:buClr>
                <a:srgbClr val="000000"/>
              </a:buClr>
              <a:buSzPts val="1800"/>
              <a:buFont typeface="Arial"/>
              <a:buNone/>
              <a:tabLst/>
              <a:defRPr/>
            </a:pPr>
            <a:r>
              <a:rPr lang="en-GB" dirty="0"/>
              <a:t>get a provisional schedule and full venue details out as early as possible. </a:t>
            </a:r>
          </a:p>
          <a:p>
            <a:pPr marL="571500" marR="0" lvl="1" indent="0" algn="l" defTabSz="914400" rtl="0" eaLnBrk="1" fontAlgn="auto" latinLnBrk="0" hangingPunct="1">
              <a:lnSpc>
                <a:spcPct val="200000"/>
              </a:lnSpc>
              <a:spcBef>
                <a:spcPts val="1200"/>
              </a:spcBef>
              <a:spcAft>
                <a:spcPts val="0"/>
              </a:spcAft>
              <a:buClr>
                <a:srgbClr val="000000"/>
              </a:buClr>
              <a:buSzPts val="1800"/>
              <a:buFont typeface="Arial"/>
              <a:buNone/>
              <a:tabLst/>
              <a:defRPr/>
            </a:pPr>
            <a:endParaRPr lang="en-GB" dirty="0"/>
          </a:p>
          <a:p>
            <a:pPr marL="571500" marR="0" lvl="1" indent="0" algn="l" defTabSz="914400" rtl="0" eaLnBrk="1" fontAlgn="auto" latinLnBrk="0" hangingPunct="1">
              <a:lnSpc>
                <a:spcPct val="200000"/>
              </a:lnSpc>
              <a:spcBef>
                <a:spcPts val="1200"/>
              </a:spcBef>
              <a:spcAft>
                <a:spcPts val="0"/>
              </a:spcAft>
              <a:buClr>
                <a:srgbClr val="000000"/>
              </a:buClr>
              <a:buSzPts val="1800"/>
              <a:buFont typeface="Arial"/>
              <a:buNone/>
              <a:tabLst/>
              <a:defRPr/>
            </a:pPr>
            <a:r>
              <a:rPr lang="en-GB" dirty="0"/>
              <a:t>Venues should be able to provide full access guides and floorplans. If they do not, push for them to provide these.</a:t>
            </a:r>
          </a:p>
          <a:p>
            <a:pPr marL="571500" marR="0" lvl="1" indent="0" algn="l" defTabSz="914400" rtl="0" eaLnBrk="1" fontAlgn="auto" latinLnBrk="0" hangingPunct="1">
              <a:lnSpc>
                <a:spcPct val="200000"/>
              </a:lnSpc>
              <a:spcBef>
                <a:spcPts val="1200"/>
              </a:spcBef>
              <a:spcAft>
                <a:spcPts val="0"/>
              </a:spcAft>
              <a:buClr>
                <a:srgbClr val="000000"/>
              </a:buClr>
              <a:buSzPts val="1800"/>
              <a:buFont typeface="Arial"/>
              <a:buNone/>
              <a:tabLst/>
              <a:defRPr/>
            </a:pPr>
            <a:endParaRPr lang="en-GB" dirty="0"/>
          </a:p>
          <a:p>
            <a:pPr marL="571500" marR="0" lvl="1" indent="0" algn="l" defTabSz="914400" rtl="0" eaLnBrk="1" fontAlgn="auto" latinLnBrk="0" hangingPunct="1">
              <a:lnSpc>
                <a:spcPct val="200000"/>
              </a:lnSpc>
              <a:spcBef>
                <a:spcPts val="1200"/>
              </a:spcBef>
              <a:spcAft>
                <a:spcPts val="0"/>
              </a:spcAft>
              <a:buClr>
                <a:srgbClr val="000000"/>
              </a:buClr>
              <a:buSzPts val="1800"/>
              <a:buFont typeface="Arial"/>
              <a:buNone/>
              <a:tabLst/>
              <a:defRPr/>
            </a:pPr>
            <a:r>
              <a:rPr lang="en-GB" dirty="0"/>
              <a:t>This will be a huge help for anybody needing to make additional arrangements.</a:t>
            </a:r>
          </a:p>
          <a:p>
            <a:pPr marL="571500" marR="0" lvl="1" indent="0" algn="l" defTabSz="914400" rtl="0" eaLnBrk="1" fontAlgn="auto" latinLnBrk="0" hangingPunct="1">
              <a:lnSpc>
                <a:spcPct val="200000"/>
              </a:lnSpc>
              <a:spcBef>
                <a:spcPts val="1200"/>
              </a:spcBef>
              <a:spcAft>
                <a:spcPts val="0"/>
              </a:spcAft>
              <a:buClr>
                <a:srgbClr val="000000"/>
              </a:buClr>
              <a:buSzPts val="1800"/>
              <a:buFont typeface="Arial"/>
              <a:buNone/>
              <a:tabLst/>
              <a:defRPr/>
            </a:pPr>
            <a:endParaRPr lang="en-GB" dirty="0"/>
          </a:p>
        </p:txBody>
      </p:sp>
    </p:spTree>
    <p:extLst>
      <p:ext uri="{BB962C8B-B14F-4D97-AF65-F5344CB8AC3E}">
        <p14:creationId xmlns:p14="http://schemas.microsoft.com/office/powerpoint/2010/main" val="4198522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63c4a5d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63c4a5d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0" i="0" dirty="0">
                <a:solidFill>
                  <a:srgbClr val="BDC1C6"/>
                </a:solidFill>
                <a:effectLst/>
                <a:highlight>
                  <a:srgbClr val="202124"/>
                </a:highlight>
                <a:latin typeface="arial" panose="020B0604020202020204" pitchFamily="34" charset="0"/>
              </a:rPr>
              <a:t>There isn’t a one specific font, or universal combination of colours for text and background, that is accessible to everyone. However, t</a:t>
            </a:r>
            <a:r>
              <a:rPr lang="en-GB" dirty="0"/>
              <a:t>he format you present that information in is of non-trivial importance. It might be tempting to use a “fun” font, but that may end up being less fun for, say, your visually impaired or dyslexic attendees!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63c4a5d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63c4a5d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If in doubt, use simple, sans-serif fonts (e.g., Arial, Helvetica, Verdana). It’s also recommended that you avoid all-caps, underline and italics. Bold is best for emphasis.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lvl="0" indent="0" algn="l" rtl="0">
              <a:spcBef>
                <a:spcPts val="0"/>
              </a:spcBef>
              <a:spcAft>
                <a:spcPts val="0"/>
              </a:spcAft>
              <a:buNone/>
            </a:pPr>
            <a:r>
              <a:rPr lang="en-GB" dirty="0"/>
              <a:t>Measures like this help everybody.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p:txBody>
      </p:sp>
    </p:spTree>
    <p:extLst>
      <p:ext uri="{BB962C8B-B14F-4D97-AF65-F5344CB8AC3E}">
        <p14:creationId xmlns:p14="http://schemas.microsoft.com/office/powerpoint/2010/main" val="5378582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63c4a5d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63c4a5d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Colour is also important. Let’s say you really love the idea of lime green and white text. Even with a clear font, it’s really hard to read, because the contrast ratio is so low. You therefore want to aim for high contrast between your text and background, including for hyperlinks and titles.</a:t>
            </a:r>
          </a:p>
        </p:txBody>
      </p:sp>
    </p:spTree>
    <p:extLst>
      <p:ext uri="{BB962C8B-B14F-4D97-AF65-F5344CB8AC3E}">
        <p14:creationId xmlns:p14="http://schemas.microsoft.com/office/powerpoint/2010/main" val="20880440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63c4a5d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63c4a5d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marR="0" lvl="0" indent="-285750" algn="l" defTabSz="914400" rtl="0" eaLnBrk="1" fontAlgn="auto" latinLnBrk="0" hangingPunct="1">
              <a:lnSpc>
                <a:spcPct val="200000"/>
              </a:lnSpc>
              <a:spcBef>
                <a:spcPts val="0"/>
              </a:spcBef>
              <a:spcAft>
                <a:spcPts val="1200"/>
              </a:spcAft>
              <a:buClr>
                <a:srgbClr val="000000"/>
              </a:buClr>
              <a:buSzPts val="1100"/>
              <a:buFont typeface="Arial"/>
              <a:buChar char="●"/>
              <a:tabLst/>
              <a:defRPr/>
            </a:pPr>
            <a:r>
              <a:rPr lang="en-GB" dirty="0"/>
              <a:t>This is a screenshot of the </a:t>
            </a:r>
            <a:r>
              <a:rPr lang="en-GB" dirty="0" err="1"/>
              <a:t>WebAIM</a:t>
            </a:r>
            <a:r>
              <a:rPr lang="en-GB" dirty="0"/>
              <a:t> contrast checker, which is linked in the BGA guidelines. It gives a nice quantitative measure of whether your colour combination is accessible or not. As we can see, lime green fails the accessibility test for both white on green (click) and green on white.</a:t>
            </a:r>
          </a:p>
        </p:txBody>
      </p:sp>
    </p:spTree>
    <p:extLst>
      <p:ext uri="{BB962C8B-B14F-4D97-AF65-F5344CB8AC3E}">
        <p14:creationId xmlns:p14="http://schemas.microsoft.com/office/powerpoint/2010/main" val="460869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63c4a5d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63c4a5d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On the other extreme, dark green and white is more legible to most people ….</a:t>
            </a:r>
          </a:p>
        </p:txBody>
      </p:sp>
    </p:spTree>
    <p:extLst>
      <p:ext uri="{BB962C8B-B14F-4D97-AF65-F5344CB8AC3E}">
        <p14:creationId xmlns:p14="http://schemas.microsoft.com/office/powerpoint/2010/main" val="3687805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33a21d96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e33a21d96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Accessibility is a term that's most often used in the context of disability. It's the practice of making information, activities and / or environments sensible, meaningful, and usable for as many people as possible.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 like this definition because it highlights that accessibility aids everyone – it doesn’t just benefit the people requesting the accommodations, it makes things easier for everyone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63c4a5d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63c4a5d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lnSpc>
                <a:spcPct val="200000"/>
              </a:lnSpc>
              <a:spcAft>
                <a:spcPts val="1200"/>
              </a:spcAft>
            </a:pPr>
            <a:r>
              <a:rPr lang="en-GB" dirty="0"/>
              <a:t>But </a:t>
            </a:r>
            <a:r>
              <a:rPr lang="en-GB" b="0" i="0" dirty="0">
                <a:solidFill>
                  <a:srgbClr val="EBF1FF"/>
                </a:solidFill>
                <a:effectLst/>
                <a:highlight>
                  <a:srgbClr val="202124"/>
                </a:highlight>
                <a:latin typeface="Google Sans"/>
              </a:rPr>
              <a:t>as we can see, this is a very high contrast colour scheme, and though it passes the </a:t>
            </a:r>
            <a:r>
              <a:rPr lang="en-GB" b="0" i="0" dirty="0" err="1">
                <a:solidFill>
                  <a:srgbClr val="EBF1FF"/>
                </a:solidFill>
                <a:effectLst/>
                <a:highlight>
                  <a:srgbClr val="202124"/>
                </a:highlight>
                <a:latin typeface="Google Sans"/>
              </a:rPr>
              <a:t>WebAIM</a:t>
            </a:r>
            <a:r>
              <a:rPr lang="en-GB" b="0" i="0" dirty="0">
                <a:solidFill>
                  <a:srgbClr val="EBF1FF"/>
                </a:solidFill>
                <a:effectLst/>
                <a:highlight>
                  <a:srgbClr val="202124"/>
                </a:highlight>
                <a:latin typeface="Google Sans"/>
              </a:rPr>
              <a:t> test here, it can make reading more difficult for some people, especially those with dyslexia. Here’s f</a:t>
            </a:r>
            <a:r>
              <a:rPr lang="en-GB" dirty="0"/>
              <a:t>or white on green (click) and green on white.</a:t>
            </a:r>
          </a:p>
        </p:txBody>
      </p:sp>
    </p:spTree>
    <p:extLst>
      <p:ext uri="{BB962C8B-B14F-4D97-AF65-F5344CB8AC3E}">
        <p14:creationId xmlns:p14="http://schemas.microsoft.com/office/powerpoint/2010/main" val="25367868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63c4a5d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63c4a5d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Light grey or off-white with black text is cited as the ideal colour combination by many dyslexic people, but everyone has different preferences. If you were determined to keep using green, for example, there are shades that are better, such as this one:</a:t>
            </a:r>
          </a:p>
        </p:txBody>
      </p:sp>
    </p:spTree>
    <p:extLst>
      <p:ext uri="{BB962C8B-B14F-4D97-AF65-F5344CB8AC3E}">
        <p14:creationId xmlns:p14="http://schemas.microsoft.com/office/powerpoint/2010/main" val="2352660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e63c4a5d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e63c4a5d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lnSpc>
                <a:spcPct val="200000"/>
              </a:lnSpc>
              <a:spcAft>
                <a:spcPts val="1200"/>
              </a:spcAft>
            </a:pPr>
            <a:r>
              <a:rPr lang="en-GB" dirty="0"/>
              <a:t>Here’s the contrast ratio for this new green with white, for white on green (click) and green on white.</a:t>
            </a:r>
          </a:p>
          <a:p>
            <a:pPr marL="285750" indent="-285750">
              <a:lnSpc>
                <a:spcPct val="200000"/>
              </a:lnSpc>
              <a:spcAft>
                <a:spcPts val="1200"/>
              </a:spcAft>
            </a:pPr>
            <a:endParaRPr lang="en-GB" dirty="0"/>
          </a:p>
          <a:p>
            <a:pPr marL="285750" indent="-285750">
              <a:lnSpc>
                <a:spcPct val="200000"/>
              </a:lnSpc>
              <a:spcAft>
                <a:spcPts val="1200"/>
              </a:spcAft>
            </a:pPr>
            <a:r>
              <a:rPr lang="en-GB" dirty="0"/>
              <a:t>As you can see, the </a:t>
            </a:r>
            <a:r>
              <a:rPr lang="en-GB" dirty="0" err="1"/>
              <a:t>WebAIM</a:t>
            </a:r>
            <a:r>
              <a:rPr lang="en-GB" dirty="0"/>
              <a:t> site lets you test different colours really easily via sliders, HEX codes, and a colour picker tool. Again, you can find details in the BGA guidelines.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 You can also test your content using online colour-blindness simulators – there are a couple recommended in the BGA guidelines.</a:t>
            </a:r>
          </a:p>
        </p:txBody>
      </p:sp>
    </p:spTree>
    <p:extLst>
      <p:ext uri="{BB962C8B-B14F-4D97-AF65-F5344CB8AC3E}">
        <p14:creationId xmlns:p14="http://schemas.microsoft.com/office/powerpoint/2010/main" val="18996330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200000"/>
              </a:lnSpc>
              <a:spcBef>
                <a:spcPts val="0"/>
              </a:spcBef>
              <a:spcAft>
                <a:spcPts val="1200"/>
              </a:spcAft>
              <a:buClr>
                <a:srgbClr val="000000"/>
              </a:buClr>
              <a:buSzPts val="1100"/>
              <a:buFont typeface="Arial"/>
              <a:buChar char="●"/>
              <a:tabLst/>
              <a:defRPr/>
            </a:pPr>
            <a:r>
              <a:rPr lang="en-GB" dirty="0"/>
              <a:t>Of course, even the most carefully chosen font and colour combinations won’t agree with everyone. That’s why providing editable versions of, say, your conference guide are so important. </a:t>
            </a:r>
          </a:p>
          <a:p>
            <a:pPr marL="285750" marR="0" lvl="0" indent="-285750" algn="l" defTabSz="914400" rtl="0" eaLnBrk="1" fontAlgn="auto" latinLnBrk="0" hangingPunct="1">
              <a:lnSpc>
                <a:spcPct val="200000"/>
              </a:lnSpc>
              <a:spcBef>
                <a:spcPts val="0"/>
              </a:spcBef>
              <a:spcAft>
                <a:spcPts val="1200"/>
              </a:spcAft>
              <a:buClr>
                <a:srgbClr val="000000"/>
              </a:buClr>
              <a:buSzPts val="1100"/>
              <a:buFont typeface="Arial"/>
              <a:buChar char="●"/>
              <a:tabLst/>
              <a:defRPr/>
            </a:pPr>
            <a:endParaRPr lang="en-GB" dirty="0"/>
          </a:p>
          <a:p>
            <a:pPr marL="285750" marR="0" lvl="0" indent="-285750" algn="l" defTabSz="914400" rtl="0" eaLnBrk="1" fontAlgn="auto" latinLnBrk="0" hangingPunct="1">
              <a:lnSpc>
                <a:spcPct val="200000"/>
              </a:lnSpc>
              <a:spcBef>
                <a:spcPts val="0"/>
              </a:spcBef>
              <a:spcAft>
                <a:spcPts val="1200"/>
              </a:spcAft>
              <a:buClr>
                <a:srgbClr val="000000"/>
              </a:buClr>
              <a:buSzPts val="1100"/>
              <a:buFont typeface="Arial"/>
              <a:buChar char="●"/>
              <a:tabLst/>
              <a:defRPr/>
            </a:pPr>
            <a:r>
              <a:rPr lang="en-GB" dirty="0"/>
              <a:t>Some users might be using screen readers to access information about your event, too, and will need formats compatible with these.</a:t>
            </a:r>
          </a:p>
          <a:p>
            <a:pPr marL="285750" marR="0" lvl="0" indent="-285750" algn="l" defTabSz="914400" rtl="0" eaLnBrk="1" fontAlgn="auto" latinLnBrk="0" hangingPunct="1">
              <a:lnSpc>
                <a:spcPct val="200000"/>
              </a:lnSpc>
              <a:spcBef>
                <a:spcPts val="0"/>
              </a:spcBef>
              <a:spcAft>
                <a:spcPts val="1200"/>
              </a:spcAft>
              <a:buClr>
                <a:srgbClr val="000000"/>
              </a:buClr>
              <a:buSzPts val="1100"/>
              <a:buFont typeface="Arial"/>
              <a:buChar char="●"/>
              <a:tabLst/>
              <a:defRPr/>
            </a:pPr>
            <a:endParaRPr lang="en-GB" dirty="0"/>
          </a:p>
          <a:p>
            <a:pPr marL="285750" marR="0" lvl="0" indent="-285750" algn="l" defTabSz="914400" rtl="0" eaLnBrk="1" fontAlgn="auto" latinLnBrk="0" hangingPunct="1">
              <a:lnSpc>
                <a:spcPct val="200000"/>
              </a:lnSpc>
              <a:spcBef>
                <a:spcPts val="0"/>
              </a:spcBef>
              <a:spcAft>
                <a:spcPts val="1200"/>
              </a:spcAft>
              <a:buClr>
                <a:srgbClr val="000000"/>
              </a:buClr>
              <a:buSzPts val="1100"/>
              <a:buFont typeface="Arial"/>
              <a:buChar char="●"/>
              <a:tabLst/>
              <a:defRPr/>
            </a:pPr>
            <a:r>
              <a:rPr lang="en-GB" dirty="0"/>
              <a:t>This is why the BGA recommends the distribution of Word Documents alongside any PDFs.</a:t>
            </a:r>
          </a:p>
          <a:p>
            <a:pPr marL="285750" marR="0" lvl="0" indent="-285750" algn="l" defTabSz="914400" rtl="0" eaLnBrk="1" fontAlgn="auto" latinLnBrk="0" hangingPunct="1">
              <a:lnSpc>
                <a:spcPct val="200000"/>
              </a:lnSpc>
              <a:spcBef>
                <a:spcPts val="0"/>
              </a:spcBef>
              <a:spcAft>
                <a:spcPts val="1200"/>
              </a:spcAft>
              <a:buClr>
                <a:srgbClr val="000000"/>
              </a:buClr>
              <a:buSzPts val="1100"/>
              <a:buFont typeface="Arial"/>
              <a:buChar char="●"/>
              <a:tabLst/>
              <a:defRPr/>
            </a:pPr>
            <a:endParaRPr lang="en-GB" dirty="0"/>
          </a:p>
          <a:p>
            <a:pPr marL="285750" marR="0" lvl="0" indent="-285750" algn="l" defTabSz="914400" rtl="0" eaLnBrk="1" fontAlgn="auto" latinLnBrk="0" hangingPunct="1">
              <a:lnSpc>
                <a:spcPct val="200000"/>
              </a:lnSpc>
              <a:spcBef>
                <a:spcPts val="0"/>
              </a:spcBef>
              <a:spcAft>
                <a:spcPts val="1200"/>
              </a:spcAft>
              <a:buClr>
                <a:srgbClr val="000000"/>
              </a:buClr>
              <a:buSzPts val="1100"/>
              <a:buFont typeface="Arial"/>
              <a:buChar char="●"/>
              <a:tabLst/>
              <a:defRPr/>
            </a:pPr>
            <a:r>
              <a:rPr lang="en-GB" dirty="0"/>
              <a:t>I know this may be painful for the LaTeX lovers amongst you to hear this, but don’t worry. I did some digging and found that it’s possible to export to html format, which is more likely to be screen-reader compatible than a standard PDF; information on this is provided in the resource list I’ll be linking at the end of the talk.</a:t>
            </a:r>
          </a:p>
          <a:p>
            <a:pPr marL="285750" marR="0" lvl="0" indent="-285750" algn="l" defTabSz="914400" rtl="0" eaLnBrk="1" fontAlgn="auto" latinLnBrk="0" hangingPunct="1">
              <a:lnSpc>
                <a:spcPct val="200000"/>
              </a:lnSpc>
              <a:spcBef>
                <a:spcPts val="0"/>
              </a:spcBef>
              <a:spcAft>
                <a:spcPts val="1200"/>
              </a:spcAft>
              <a:buClr>
                <a:srgbClr val="000000"/>
              </a:buClr>
              <a:buSzPts val="1100"/>
              <a:buFont typeface="Arial"/>
              <a:buChar char="●"/>
              <a:tabLst/>
              <a:defRPr/>
            </a:pPr>
            <a:endParaRPr lang="en-GB" dirty="0"/>
          </a:p>
          <a:p>
            <a:pPr marL="285750" indent="-285750">
              <a:lnSpc>
                <a:spcPct val="200000"/>
              </a:lnSpc>
              <a:spcAft>
                <a:spcPts val="1200"/>
              </a:spcAft>
            </a:pPr>
            <a:r>
              <a:rPr lang="en-GB" dirty="0"/>
              <a:t>Alt text and image descriptions, especially for images containing text, will also benefit screen reader users greatly, as well as helping people who are, say, trying to view your content but are unable to load images due to poor internet connection; and having a contents page or menu means that that those using screen readers don’t have to listen to the entire document to find the section they need.</a:t>
            </a:r>
          </a:p>
          <a:p>
            <a:pPr marL="285750" marR="0" lvl="0" indent="-285750" algn="l" defTabSz="914400" rtl="0" eaLnBrk="1" fontAlgn="auto" latinLnBrk="0" hangingPunct="1">
              <a:lnSpc>
                <a:spcPct val="200000"/>
              </a:lnSpc>
              <a:spcBef>
                <a:spcPts val="0"/>
              </a:spcBef>
              <a:spcAft>
                <a:spcPts val="1200"/>
              </a:spcAft>
              <a:buClr>
                <a:srgbClr val="000000"/>
              </a:buClr>
              <a:buSzPts val="1100"/>
              <a:buFont typeface="Arial"/>
              <a:buChar char="●"/>
              <a:tabLst/>
              <a:defRPr/>
            </a:pPr>
            <a:endParaRPr lang="en-GB" dirty="0"/>
          </a:p>
          <a:p>
            <a:pPr marL="285750" marR="0" lvl="0" indent="-285750" algn="l" defTabSz="914400" rtl="0" eaLnBrk="1" fontAlgn="auto" latinLnBrk="0" hangingPunct="1">
              <a:lnSpc>
                <a:spcPct val="200000"/>
              </a:lnSpc>
              <a:spcBef>
                <a:spcPts val="0"/>
              </a:spcBef>
              <a:spcAft>
                <a:spcPts val="1200"/>
              </a:spcAft>
              <a:buClr>
                <a:srgbClr val="000000"/>
              </a:buClr>
              <a:buSzPts val="1100"/>
              <a:buFont typeface="Arial"/>
              <a:buChar char="●"/>
              <a:tabLst/>
              <a:defRPr/>
            </a:pPr>
            <a:r>
              <a:rPr lang="en-GB" dirty="0"/>
              <a:t>Offering alternative formats upon request is a smart move, too.</a:t>
            </a:r>
          </a:p>
          <a:p>
            <a:endParaRPr lang="en-US" dirty="0"/>
          </a:p>
        </p:txBody>
      </p:sp>
    </p:spTree>
    <p:extLst>
      <p:ext uri="{BB962C8B-B14F-4D97-AF65-F5344CB8AC3E}">
        <p14:creationId xmlns:p14="http://schemas.microsoft.com/office/powerpoint/2010/main" val="17478877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e4aba13a4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e4aba13a4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You’ll want to recommend that your presenters follow these guidelines, too, so that the posters and talks at your conference are as accessible as possible. BGA has a specific set of guidelines you can provide when you confirm an abstract submission has been successful.</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c69726be3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c69726be3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I’ve now covered quite a few accessibility measures you should be considering as default ….</a:t>
            </a: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e33a21d962_0_1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e33a21d962_0_1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solidFill>
                  <a:schemeClr val="dk1"/>
                </a:solidFill>
              </a:rPr>
              <a:t>…. But as we know, making something 100% accessible to one person won’t make it 100% accessible for everyone, and may even negate accessibility for someone else.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e4aba13a4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e4aba13a4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That’s why it’s so important that we consult our attendees, and find out what they want and need in order to fully engage with the conference.</a:t>
            </a: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e4aba13a4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e4aba13a4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easiest time to do this is at registration.</a:t>
            </a:r>
            <a:endParaRPr dirty="0"/>
          </a:p>
        </p:txBody>
      </p:sp>
    </p:spTree>
    <p:extLst>
      <p:ext uri="{BB962C8B-B14F-4D97-AF65-F5344CB8AC3E}">
        <p14:creationId xmlns:p14="http://schemas.microsoft.com/office/powerpoint/2010/main" val="12711733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c69726be30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c69726be30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Registration is the perfect opportunity to ask your attendees if they have any access, care or dietary requirements. We provided a set of free-text boxes on the registration form for </a:t>
            </a:r>
            <a:r>
              <a:rPr lang="en-GB" dirty="0" err="1"/>
              <a:t>PGRiP</a:t>
            </a:r>
            <a:r>
              <a:rPr lang="en-GB" dirty="0"/>
              <a:t> which enabled people to write as much or as little as they wanted to about their situation and any accommodations they wanted to request.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As we just discussed, it can be helpful to offer alternative formats of forms and documents.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It is also good practice to give your attendees the opportunity to include their pronouns on their conference badge, or even to allow free-form contents rather than limiting people to first name, surname, and institution.</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e33a21d962_0_1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e33a21d962_0_1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Inclusion pairs with accessibility. This definition from Harvard summarises the concept nicely: if something is inclusive, everyone is included, visible, heard and considered.</a:t>
            </a: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learned from experience that doing demographic data collection after the conference did not get as large a turnout as we hoped. BGA recommend that you collect demographic data at the same time as registration (but separately, so that respondents can remain anonymous).</a:t>
            </a:r>
          </a:p>
        </p:txBody>
      </p:sp>
    </p:spTree>
    <p:extLst>
      <p:ext uri="{BB962C8B-B14F-4D97-AF65-F5344CB8AC3E}">
        <p14:creationId xmlns:p14="http://schemas.microsoft.com/office/powerpoint/2010/main" val="37690384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c69726be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c69726be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We’ll just jump back to registration now and quickly go through the accessibility section of the </a:t>
            </a:r>
            <a:r>
              <a:rPr lang="en-GB" dirty="0" err="1"/>
              <a:t>PGRiP</a:t>
            </a:r>
            <a:r>
              <a:rPr lang="en-GB" dirty="0"/>
              <a:t> registration form. We start with an overview of the accessibility measures we’ve already put in place, then we ask attendees how else we can help them get the most out of </a:t>
            </a:r>
            <a:r>
              <a:rPr lang="en-GB" dirty="0" err="1"/>
              <a:t>PGRiP</a:t>
            </a:r>
            <a:r>
              <a:rPr lang="en-GB" dirty="0"/>
              <a:t> …</a:t>
            </a:r>
          </a:p>
          <a:p>
            <a:pPr marL="0" lvl="0" indent="0" algn="l" rtl="0">
              <a:spcBef>
                <a:spcPts val="0"/>
              </a:spcBef>
              <a:spcAft>
                <a:spcPts val="0"/>
              </a:spcAft>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e33a21d962_0_1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e33a21d962_0_1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By asking if they have any accessibility requests</a:t>
            </a: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e33a21d962_0_1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e33a21d962_0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Dietary requirements</a:t>
            </a:r>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e33a21d962_0_1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e33a21d962_0_1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Or care related-requests. We also asked people to provide a phone number for an emergency contact. This form is just a starting point, and there are more specific questions we could and should have asked.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e33a21d962_0_1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e33a21d962_0_1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Registration finishes with the requirement that attendees read and agree to the Code of Conduct.</a:t>
            </a:r>
            <a:endParaRPr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e33a21d962_0_1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e33a21d962_0_1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Having a clear Code of Conduct with clear consequences reduces any doubts anyone might have about what is appropriate conference behaviour and what is not, and provides a framework for the identification and reporting of harassment and other incidents.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At </a:t>
            </a:r>
            <a:r>
              <a:rPr lang="en-GB" dirty="0" err="1"/>
              <a:t>PGRiP</a:t>
            </a:r>
            <a:r>
              <a:rPr lang="en-GB" dirty="0"/>
              <a:t>, we reminded people of the Code of Conduct in the welcoming remarks. We also made sure everybody was aware of what to do in the event of a breach of the code …</a:t>
            </a:r>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e33a21d962_0_1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e33a21d962_0_1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 and what to do if they experienced harassment or any behaviour that made them feel unwelcome or uncomfortable.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 won’t go into the full details of the Code of Conduct and Harassment Reporting Procedure right now, but I will say that you should have a couple of people as designated contacts in the event that anything does go wrong, and that those people should have some training on how to handle anything serious. This should be available from your institution.</a:t>
            </a:r>
            <a:endParaRPr dirty="0"/>
          </a:p>
        </p:txBody>
      </p:sp>
    </p:spTree>
    <p:extLst>
      <p:ext uri="{BB962C8B-B14F-4D97-AF65-F5344CB8AC3E}">
        <p14:creationId xmlns:p14="http://schemas.microsoft.com/office/powerpoint/2010/main" val="33985606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e4aba13a4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e4aba13a4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As well as templates for the Code of Conduct and Harassment Reporting Procedure, BGA provides this little EDI statement template. An EDI statement is a simple way to state your intention to be an inclusive and welcoming space, and is a good first step in fostering a positive conference ethos.</a:t>
            </a:r>
            <a:endParaRPr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69726be3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69726be3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cs typeface="Source Sans Pro"/>
                <a:sym typeface="Source Sans Pro"/>
              </a:rPr>
              <a:t>All of the templates we just looked at are available on the BGA accessible meeting guide page.</a:t>
            </a:r>
            <a:endParaRPr dirty="0"/>
          </a:p>
        </p:txBody>
      </p:sp>
    </p:spTree>
    <p:extLst>
      <p:ext uri="{BB962C8B-B14F-4D97-AF65-F5344CB8AC3E}">
        <p14:creationId xmlns:p14="http://schemas.microsoft.com/office/powerpoint/2010/main" val="3915195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c69726be3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c69726be3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800" dirty="0">
                <a:solidFill>
                  <a:srgbClr val="7F7F7F"/>
                </a:solidFill>
                <a:latin typeface="Source Sans Pro"/>
                <a:ea typeface="Source Sans Pro"/>
                <a:cs typeface="Source Sans Pro"/>
                <a:sym typeface="Source Sans Pro"/>
              </a:rPr>
              <a:t>The lack of accessibility and inclusion we see too often at academic conferences is not on purpose or out of any malicious intent. But it does happen, usually because people aren't aware of the barriers they and their peers are facing.</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When we were organising </a:t>
            </a:r>
            <a:r>
              <a:rPr lang="en-GB" dirty="0" err="1"/>
              <a:t>PGRiP</a:t>
            </a:r>
            <a:r>
              <a:rPr lang="en-GB" dirty="0"/>
              <a:t>, I had to push surprisingly hard for a lot of the EDI considerations that are now part of the BGA guidelines to be accepted. People told me that ‘no one would notice’ either way. Funnily enough, people did notice, and they did voice their appreciation.</a:t>
            </a:r>
          </a:p>
          <a:p>
            <a:pPr marL="158750" indent="0">
              <a:buNone/>
            </a:pPr>
            <a:endParaRPr lang="en-GB" dirty="0"/>
          </a:p>
          <a:p>
            <a:pPr marL="158750" indent="0">
              <a:buNone/>
            </a:pPr>
            <a:r>
              <a:rPr lang="en-GB" dirty="0"/>
              <a:t>The next couple of slides show feedback we got from </a:t>
            </a:r>
            <a:r>
              <a:rPr lang="en-GB" dirty="0" err="1"/>
              <a:t>PGRiP</a:t>
            </a:r>
            <a:r>
              <a:rPr lang="en-GB" dirty="0"/>
              <a:t> to remind ourselves that considering EDI and accessibility is really worth it.</a:t>
            </a:r>
          </a:p>
        </p:txBody>
      </p:sp>
    </p:spTree>
    <p:extLst>
      <p:ext uri="{BB962C8B-B14F-4D97-AF65-F5344CB8AC3E}">
        <p14:creationId xmlns:p14="http://schemas.microsoft.com/office/powerpoint/2010/main" val="38042046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5008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19864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73473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e4aba13a4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e4aba13a4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So, it’s here! The first day of your conference!</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This second half of the talk is much shorter than the first – you will now have done most of the work, and a lot of what we spoke about before carries through to the conference itself and beyond.</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465421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Communication between you and the venue is key to make sure things go smoothly. Who is laying out your poster boards? Is that person aware of access requirements poster presenters and viewers may have?</a:t>
            </a:r>
          </a:p>
          <a:p>
            <a:pPr marL="158750" indent="0">
              <a:buNone/>
            </a:pPr>
            <a:endParaRPr lang="en-US" dirty="0"/>
          </a:p>
          <a:p>
            <a:pPr marL="158750" indent="0">
              <a:buNone/>
            </a:pPr>
            <a:r>
              <a:rPr lang="en-US" dirty="0"/>
              <a:t>Someone’s access needs could change last minute – do you have flexibility built in?</a:t>
            </a:r>
          </a:p>
          <a:p>
            <a:pPr marL="158750" indent="0">
              <a:buNone/>
            </a:pPr>
            <a:endParaRPr lang="en-US" dirty="0"/>
          </a:p>
          <a:p>
            <a:pPr marL="158750" indent="0">
              <a:buNone/>
            </a:pPr>
            <a:r>
              <a:rPr lang="en-US" dirty="0"/>
              <a:t>This is also the time to make sure your venue is clearly labelled up.</a:t>
            </a:r>
          </a:p>
        </p:txBody>
      </p:sp>
    </p:spTree>
    <p:extLst>
      <p:ext uri="{BB962C8B-B14F-4D97-AF65-F5344CB8AC3E}">
        <p14:creationId xmlns:p14="http://schemas.microsoft.com/office/powerpoint/2010/main" val="17286792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Communication with your attendees is vital too. Introduce key people, such as the committee, first aiders, and your designated harassment reporting contact. Talk though the layout and schedule of the conference, and give people the chance to ask questions.</a:t>
            </a:r>
          </a:p>
          <a:p>
            <a:endParaRPr lang="en-US" dirty="0"/>
          </a:p>
          <a:p>
            <a:r>
              <a:rPr lang="en-US" dirty="0"/>
              <a:t>Make sure people have their alternate format documents</a:t>
            </a:r>
          </a:p>
        </p:txBody>
      </p:sp>
    </p:spTree>
    <p:extLst>
      <p:ext uri="{BB962C8B-B14F-4D97-AF65-F5344CB8AC3E}">
        <p14:creationId xmlns:p14="http://schemas.microsoft.com/office/powerpoint/2010/main" val="39686422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People joining your event online are just as much a part of it as people who are attending in person. It’s awful when the online audience seems like it’s just an afterthought.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Be sure to test out all your tech before the event starts, and make sure your session conveners are comfortable navigating the online conference space, be it on zoom, teams, or another platform. Either check that they’ll be okay handling technical issues, or if they’re not, have someone on hand who can help.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Actively engaging with your online participants will make the event a much more inclusive space.</a:t>
            </a:r>
          </a:p>
        </p:txBody>
      </p:sp>
    </p:spTree>
    <p:extLst>
      <p:ext uri="{BB962C8B-B14F-4D97-AF65-F5344CB8AC3E}">
        <p14:creationId xmlns:p14="http://schemas.microsoft.com/office/powerpoint/2010/main" val="24443618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includes when the audience are invited to ask speakers questions post-talk.</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Some other things you might want to consider doing are reserving the first couple of questions for early career researchers, and, just as BGA encourage the selection of a diverse range of speakers, selecting questions from a diverse range of audience members.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Conveners should be advised to keep an eye on time to ensure one person isn’t taking all the Q&amp;A time – maybe gently suggest that a conversation continues in the participants’ own time if things are getting prolonged!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8194358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e4aba13a4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e4aba13a4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With the conference drawing to a close, now is the time to ask your attendees for feedback. As mentioned earlier, BGA has a template Feedback form that organisers can refer to. Attendees, even if your only comment is that the conference was fine, please leave feedback still!</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Not only does feedback help organisers know their hard work was worth it, but it can shine light on things they may not have managed to do to as high a standard as the rest of their organisational efforts.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e33a21d96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e33a21d96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3000" b="1" dirty="0">
                <a:solidFill>
                  <a:schemeClr val="dk1"/>
                </a:solidFill>
                <a:latin typeface="Raleway"/>
                <a:ea typeface="Raleway"/>
                <a:cs typeface="Raleway"/>
                <a:sym typeface="Raleway"/>
              </a:rPr>
              <a:t>With that said, let's talk about BGA quickly!</a:t>
            </a:r>
          </a:p>
          <a:p>
            <a:pPr marL="0" lvl="0" indent="0" algn="l" rtl="0">
              <a:spcBef>
                <a:spcPts val="0"/>
              </a:spcBef>
              <a:spcAft>
                <a:spcPts val="0"/>
              </a:spcAft>
              <a:buClr>
                <a:schemeClr val="dk1"/>
              </a:buClr>
              <a:buSzPts val="1100"/>
              <a:buFont typeface="Arial"/>
              <a:buNone/>
            </a:pPr>
            <a:endParaRPr lang="en-GB" sz="3000" b="1" dirty="0">
              <a:solidFill>
                <a:schemeClr val="dk1"/>
              </a:solidFill>
              <a:latin typeface="Raleway"/>
              <a:ea typeface="Raleway"/>
              <a:cs typeface="Raleway"/>
              <a:sym typeface="Raleway"/>
            </a:endParaRPr>
          </a:p>
          <a:p>
            <a:pPr marL="0" lvl="0" indent="0" algn="l" rtl="0">
              <a:spcBef>
                <a:spcPts val="0"/>
              </a:spcBef>
              <a:spcAft>
                <a:spcPts val="0"/>
              </a:spcAft>
              <a:buClr>
                <a:schemeClr val="dk1"/>
              </a:buClr>
              <a:buSzPts val="1100"/>
              <a:buFont typeface="Arial"/>
              <a:buNone/>
            </a:pPr>
            <a:r>
              <a:rPr lang="en-GB" sz="3000" b="1" dirty="0">
                <a:solidFill>
                  <a:schemeClr val="dk1"/>
                </a:solidFill>
                <a:latin typeface="Raleway"/>
                <a:ea typeface="Raleway"/>
                <a:cs typeface="Raleway"/>
                <a:sym typeface="Raleway"/>
              </a:rPr>
              <a:t>BGA is a joint association of the Geological Society of London and the Royal Astronomical Society. I imagine a good proportion of the audience today are fellows of the Royal Astronomical Society - those of you who are are all eligible to become BGA members.</a:t>
            </a:r>
            <a:endParaRPr sz="3000" b="1" dirty="0">
              <a:solidFill>
                <a:schemeClr val="dk1"/>
              </a:solidFill>
              <a:latin typeface="Raleway"/>
              <a:ea typeface="Raleway"/>
              <a:cs typeface="Raleway"/>
              <a:sym typeface="Raleway"/>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association exists to promote geophysics and strengthen its relationship with the other natural sciences.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It does this by </a:t>
            </a:r>
            <a:r>
              <a:rPr lang="en-GB" b="0" i="0" dirty="0">
                <a:solidFill>
                  <a:srgbClr val="666666"/>
                </a:solidFill>
                <a:effectLst/>
                <a:highlight>
                  <a:srgbClr val="FFFFFF"/>
                </a:highlight>
                <a:latin typeface="Droid Serif"/>
              </a:rPr>
              <a:t>encouraging the publication of research results and contributing consultation documents on relevant subjects to national enquiries and committees. </a:t>
            </a:r>
          </a:p>
          <a:p>
            <a:pPr marL="0" lvl="0" indent="0" algn="l" rtl="0">
              <a:spcBef>
                <a:spcPts val="0"/>
              </a:spcBef>
              <a:spcAft>
                <a:spcPts val="0"/>
              </a:spcAft>
              <a:buNone/>
            </a:pPr>
            <a:endParaRPr lang="en-GB" b="0" i="0" dirty="0">
              <a:solidFill>
                <a:srgbClr val="666666"/>
              </a:solidFill>
              <a:effectLst/>
              <a:highlight>
                <a:srgbClr val="FFFFFF"/>
              </a:highlight>
              <a:latin typeface="Droid Serif"/>
            </a:endParaRPr>
          </a:p>
          <a:p>
            <a:pPr marL="0" lvl="0" indent="0" algn="l" rtl="0">
              <a:spcBef>
                <a:spcPts val="0"/>
              </a:spcBef>
              <a:spcAft>
                <a:spcPts val="0"/>
              </a:spcAft>
              <a:buNone/>
            </a:pPr>
            <a:r>
              <a:rPr lang="en-GB" b="0" i="0" dirty="0">
                <a:solidFill>
                  <a:srgbClr val="666666"/>
                </a:solidFill>
                <a:effectLst/>
                <a:highlight>
                  <a:srgbClr val="FFFFFF"/>
                </a:highlight>
                <a:latin typeface="Droid Serif"/>
              </a:rPr>
              <a:t>BGA also annually presents the </a:t>
            </a:r>
            <a:r>
              <a:rPr lang="en-GB" b="0" i="0" dirty="0" err="1">
                <a:solidFill>
                  <a:srgbClr val="666666"/>
                </a:solidFill>
                <a:effectLst/>
                <a:highlight>
                  <a:srgbClr val="FFFFFF"/>
                </a:highlight>
                <a:latin typeface="Droid Serif"/>
              </a:rPr>
              <a:t>Bullerwell</a:t>
            </a:r>
            <a:r>
              <a:rPr lang="en-GB" b="0" i="0" dirty="0">
                <a:solidFill>
                  <a:srgbClr val="666666"/>
                </a:solidFill>
                <a:effectLst/>
                <a:highlight>
                  <a:srgbClr val="FFFFFF"/>
                </a:highlight>
                <a:latin typeface="Droid Serif"/>
              </a:rPr>
              <a:t> Lecturer award of to an outstanding young geophysicist, and </a:t>
            </a:r>
            <a:r>
              <a:rPr lang="en-GB" dirty="0"/>
              <a:t>providing funding for events such as </a:t>
            </a:r>
            <a:r>
              <a:rPr lang="en-GB" dirty="0" err="1"/>
              <a:t>PGRiP</a:t>
            </a:r>
            <a:r>
              <a:rPr lang="en-GB" dirty="0"/>
              <a:t> and the annual New Advances in Geophysics meetings.</a:t>
            </a:r>
            <a:endParaRPr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dirty="0"/>
              <a:t>Some of the ”negative” feedback we got for </a:t>
            </a:r>
            <a:r>
              <a:rPr lang="en-US" dirty="0" err="1"/>
              <a:t>PGRiP</a:t>
            </a:r>
            <a:r>
              <a:rPr lang="en-US" dirty="0"/>
              <a:t> included requests for plug sockets, </a:t>
            </a:r>
          </a:p>
        </p:txBody>
      </p:sp>
    </p:spTree>
    <p:extLst>
      <p:ext uri="{BB962C8B-B14F-4D97-AF65-F5344CB8AC3E}">
        <p14:creationId xmlns:p14="http://schemas.microsoft.com/office/powerpoint/2010/main" val="694548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02124"/>
                </a:solidFill>
                <a:effectLst/>
                <a:highlight>
                  <a:srgbClr val="FFFFFF"/>
                </a:highlight>
                <a:latin typeface="Roboto" panose="02000000000000000000" pitchFamily="2" charset="0"/>
              </a:rPr>
              <a:t>Better directions to the venue,</a:t>
            </a:r>
            <a:endParaRPr lang="en-US" dirty="0"/>
          </a:p>
        </p:txBody>
      </p:sp>
    </p:spTree>
    <p:extLst>
      <p:ext uri="{BB962C8B-B14F-4D97-AF65-F5344CB8AC3E}">
        <p14:creationId xmlns:p14="http://schemas.microsoft.com/office/powerpoint/2010/main" val="38408612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02124"/>
                </a:solidFill>
                <a:effectLst/>
                <a:highlight>
                  <a:srgbClr val="FFFFFF"/>
                </a:highlight>
                <a:latin typeface="Roboto" panose="02000000000000000000" pitchFamily="2" charset="0"/>
              </a:rPr>
              <a:t>for broader catering options, and for a slide clicker.</a:t>
            </a:r>
          </a:p>
          <a:p>
            <a:endParaRPr lang="en-GB" b="0" i="0" dirty="0">
              <a:solidFill>
                <a:srgbClr val="202124"/>
              </a:solidFill>
              <a:effectLst/>
              <a:highlight>
                <a:srgbClr val="FFFFFF"/>
              </a:highlight>
              <a:latin typeface="Roboto" panose="02000000000000000000" pitchFamily="2" charset="0"/>
            </a:endParaRPr>
          </a:p>
          <a:p>
            <a:r>
              <a:rPr lang="en-GB" b="0" i="0" dirty="0">
                <a:solidFill>
                  <a:srgbClr val="202124"/>
                </a:solidFill>
                <a:effectLst/>
                <a:highlight>
                  <a:srgbClr val="FFFFFF"/>
                </a:highlight>
                <a:latin typeface="Roboto" panose="02000000000000000000" pitchFamily="2" charset="0"/>
              </a:rPr>
              <a:t>Whilst this was the only comment we had about lack of meat, for future events with a vegetarian menu, we'd let people know this would be the case in advance in case they specifically wished to request meat options as a dietary requirement. </a:t>
            </a:r>
            <a:r>
              <a:rPr lang="en-GB" b="0" i="0" dirty="0" err="1">
                <a:solidFill>
                  <a:srgbClr val="202124"/>
                </a:solidFill>
                <a:effectLst/>
                <a:highlight>
                  <a:srgbClr val="FFFFFF"/>
                </a:highlight>
                <a:latin typeface="Roboto" panose="02000000000000000000" pitchFamily="2" charset="0"/>
              </a:rPr>
              <a:t>PGRiP</a:t>
            </a:r>
            <a:r>
              <a:rPr lang="en-GB" b="0" i="0" dirty="0">
                <a:solidFill>
                  <a:srgbClr val="202124"/>
                </a:solidFill>
                <a:effectLst/>
                <a:highlight>
                  <a:srgbClr val="FFFFFF"/>
                </a:highlight>
                <a:latin typeface="Roboto" panose="02000000000000000000" pitchFamily="2" charset="0"/>
              </a:rPr>
              <a:t> was meat free for environmental reasons.</a:t>
            </a:r>
            <a:endParaRPr lang="en-US" dirty="0"/>
          </a:p>
        </p:txBody>
      </p:sp>
    </p:spTree>
    <p:extLst>
      <p:ext uri="{BB962C8B-B14F-4D97-AF65-F5344CB8AC3E}">
        <p14:creationId xmlns:p14="http://schemas.microsoft.com/office/powerpoint/2010/main" val="30897716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e4aba13a4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e4aba13a4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feedback, good and bad, has all been passed on to next year’s </a:t>
            </a:r>
            <a:r>
              <a:rPr lang="en-GB" dirty="0" err="1"/>
              <a:t>PGRiP</a:t>
            </a:r>
            <a:r>
              <a:rPr lang="en-GB" dirty="0"/>
              <a:t> organisers, and was also a part of the development of the BGA guidelines that we have just explored together.</a:t>
            </a:r>
            <a:endParaRPr dirty="0"/>
          </a:p>
        </p:txBody>
      </p:sp>
    </p:spTree>
    <p:extLst>
      <p:ext uri="{BB962C8B-B14F-4D97-AF65-F5344CB8AC3E}">
        <p14:creationId xmlns:p14="http://schemas.microsoft.com/office/powerpoint/2010/main" val="2622887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e4aba13a4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e4aba13a4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With that, we’ve made it through the BGA accessible and inclusive conference guidelines. If you feel overwhelmed, don’t worry - this is a year’s work squashed into less than an hour. This is a learning curve for all of us, me included.</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It’s worth mentioning that the examples in this talk aren’t exhaustive. The BGA guidelines online are much more detailed and extensive, and even they don’t cover every scenario – so whilst they are a wonderful springboard into becoming more aware of what you can do to foster a more accessible and inclusive conference environment, there is so much to learn from elsewhere, whether that’s from each other, from other resources, or from your own experiences.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Even if you aren’t anticipating planning a conference yourself any time soon, I strongly encourage everybody to go and at least check out the BGA’s guide to accessible presentations and posters, and the Oxford University conference guide I mentioned at the start of the talk.</a:t>
            </a:r>
          </a:p>
        </p:txBody>
      </p:sp>
    </p:spTree>
    <p:extLst>
      <p:ext uri="{BB962C8B-B14F-4D97-AF65-F5344CB8AC3E}">
        <p14:creationId xmlns:p14="http://schemas.microsoft.com/office/powerpoint/2010/main" val="32603283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e33a21d962_0_1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e33a21d962_0_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work I just presented was not just my own. I would like to thank Jenny Jenkins, the BGA EDI officer, Andrew Curtis, the BGA president, and the rest of the BGA committee for their work on the BGA Accessible meeting guide; Ben Fernando for his advice on the </a:t>
            </a:r>
            <a:r>
              <a:rPr lang="en-GB" dirty="0" err="1"/>
              <a:t>PGRiP</a:t>
            </a:r>
            <a:r>
              <a:rPr lang="en-GB" dirty="0"/>
              <a:t> Code of Conduct and harassment reporting procedure; the rest of the </a:t>
            </a:r>
            <a:r>
              <a:rPr lang="en-GB" dirty="0" err="1"/>
              <a:t>PGRiP</a:t>
            </a:r>
            <a:r>
              <a:rPr lang="en-GB" dirty="0"/>
              <a:t> committee, Heather from Aberdeen and Fred and </a:t>
            </a:r>
            <a:r>
              <a:rPr lang="en-GB" dirty="0" err="1"/>
              <a:t>Aideliz</a:t>
            </a:r>
            <a:r>
              <a:rPr lang="en-GB" dirty="0"/>
              <a:t> from Edinburgh; and the IPPP for inviting me to speak today!</a:t>
            </a:r>
            <a:endParaRPr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I’d also like to invite any students whose work borders on geophysics to submit abstracts for BGA </a:t>
            </a:r>
            <a:r>
              <a:rPr lang="en-US" dirty="0" err="1"/>
              <a:t>PGRiP</a:t>
            </a:r>
            <a:r>
              <a:rPr lang="en-US" dirty="0"/>
              <a:t> 2024, which will be hosted by Imperial at the end of August. We’d love to have as many different voices as possible and everyone would be thrilled to find out about your research!</a:t>
            </a:r>
          </a:p>
        </p:txBody>
      </p:sp>
    </p:spTree>
    <p:extLst>
      <p:ext uri="{BB962C8B-B14F-4D97-AF65-F5344CB8AC3E}">
        <p14:creationId xmlns:p14="http://schemas.microsoft.com/office/powerpoint/2010/main" val="13665019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69726be3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69726be3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800" b="0" i="0" dirty="0">
                <a:solidFill>
                  <a:srgbClr val="666666"/>
                </a:solidFill>
                <a:effectLst/>
                <a:highlight>
                  <a:srgbClr val="FFFFFF"/>
                </a:highlight>
                <a:latin typeface="Droid Serif"/>
              </a:rPr>
              <a:t>And I will leave you with these QR codes, which will take you to the BGA guidelines we’ve been talking about, and other resources referenced in this talk.</a:t>
            </a:r>
          </a:p>
          <a:p>
            <a:pPr marL="0" lvl="0" indent="0" algn="l" rtl="0">
              <a:lnSpc>
                <a:spcPct val="115000"/>
              </a:lnSpc>
              <a:spcBef>
                <a:spcPts val="0"/>
              </a:spcBef>
              <a:spcAft>
                <a:spcPts val="0"/>
              </a:spcAft>
              <a:buClr>
                <a:schemeClr val="dk1"/>
              </a:buClr>
              <a:buSzPts val="1100"/>
              <a:buFont typeface="Arial"/>
              <a:buNone/>
            </a:pPr>
            <a:endParaRPr lang="en-GB" sz="1800" b="0" i="0" dirty="0">
              <a:solidFill>
                <a:srgbClr val="666666"/>
              </a:solidFill>
              <a:effectLst/>
              <a:highlight>
                <a:srgbClr val="FFFFFF"/>
              </a:highlight>
              <a:latin typeface="Droid Serif"/>
            </a:endParaRPr>
          </a:p>
          <a:p>
            <a:pPr marL="0" lvl="0" indent="0" algn="l" rtl="0">
              <a:lnSpc>
                <a:spcPct val="115000"/>
              </a:lnSpc>
              <a:spcBef>
                <a:spcPts val="0"/>
              </a:spcBef>
              <a:spcAft>
                <a:spcPts val="0"/>
              </a:spcAft>
              <a:buClr>
                <a:schemeClr val="dk1"/>
              </a:buClr>
              <a:buSzPts val="1100"/>
              <a:buFont typeface="Arial"/>
              <a:buNone/>
            </a:pPr>
            <a:r>
              <a:rPr lang="en-GB" sz="1800" b="0" i="0" dirty="0">
                <a:solidFill>
                  <a:srgbClr val="666666"/>
                </a:solidFill>
                <a:effectLst/>
                <a:highlight>
                  <a:srgbClr val="FFFFFF"/>
                </a:highlight>
                <a:latin typeface="Droid Serif"/>
              </a:rPr>
              <a:t>Thank you very much for having me, I’m happy to take questions!</a:t>
            </a:r>
            <a:endParaRPr lang="en-GB" dirty="0"/>
          </a:p>
        </p:txBody>
      </p:sp>
    </p:spTree>
    <p:extLst>
      <p:ext uri="{BB962C8B-B14F-4D97-AF65-F5344CB8AC3E}">
        <p14:creationId xmlns:p14="http://schemas.microsoft.com/office/powerpoint/2010/main" val="2733674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e33a21d96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e33a21d96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3000" b="1" dirty="0">
                <a:solidFill>
                  <a:schemeClr val="dk1"/>
                </a:solidFill>
                <a:latin typeface="Raleway"/>
                <a:sym typeface="Raleway"/>
              </a:rPr>
              <a:t>Part of what makes this conference special is that it is run for postgraduates, by postgraduates.</a:t>
            </a:r>
          </a:p>
          <a:p>
            <a:pPr marL="0" lvl="0" indent="0" algn="l" rtl="0">
              <a:spcBef>
                <a:spcPts val="0"/>
              </a:spcBef>
              <a:spcAft>
                <a:spcPts val="0"/>
              </a:spcAft>
              <a:buClr>
                <a:schemeClr val="dk1"/>
              </a:buClr>
              <a:buSzPts val="1100"/>
              <a:buFont typeface="Arial"/>
              <a:buNone/>
            </a:pPr>
            <a:endParaRPr lang="en-GB" sz="3000" b="1" dirty="0">
              <a:solidFill>
                <a:schemeClr val="dk1"/>
              </a:solidFill>
              <a:latin typeface="Raleway"/>
              <a:sym typeface="Raleway"/>
            </a:endParaRPr>
          </a:p>
          <a:p>
            <a:pPr marL="0" lvl="0" indent="0" algn="l" rtl="0">
              <a:spcBef>
                <a:spcPts val="0"/>
              </a:spcBef>
              <a:spcAft>
                <a:spcPts val="0"/>
              </a:spcAft>
              <a:buClr>
                <a:schemeClr val="dk1"/>
              </a:buClr>
              <a:buSzPts val="1100"/>
              <a:buFont typeface="Arial"/>
              <a:buNone/>
            </a:pPr>
            <a:r>
              <a:rPr lang="en-GB" sz="3000" b="1" dirty="0">
                <a:solidFill>
                  <a:schemeClr val="dk1"/>
                </a:solidFill>
                <a:latin typeface="Raleway"/>
                <a:sym typeface="Raleway"/>
              </a:rPr>
              <a:t>Last year it was hosted by the Universities of Aberdeen and Edinburgh, as is denoted in the logo.</a:t>
            </a:r>
          </a:p>
          <a:p>
            <a:pPr marL="0" lvl="0" indent="0" algn="l" rtl="0">
              <a:spcBef>
                <a:spcPts val="0"/>
              </a:spcBef>
              <a:spcAft>
                <a:spcPts val="0"/>
              </a:spcAft>
              <a:buClr>
                <a:schemeClr val="dk1"/>
              </a:buClr>
              <a:buSzPts val="1100"/>
              <a:buFont typeface="Arial"/>
              <a:buNone/>
            </a:pPr>
            <a:endParaRPr lang="en-GB" sz="3000" b="1" dirty="0">
              <a:solidFill>
                <a:schemeClr val="dk1"/>
              </a:solidFill>
              <a:latin typeface="Raleway"/>
              <a:sym typeface="Raleway"/>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100" dirty="0">
                <a:solidFill>
                  <a:srgbClr val="7F7F7F"/>
                </a:solidFill>
                <a:latin typeface="Source Sans Pro"/>
                <a:ea typeface="Source Sans Pro"/>
                <a:sym typeface="Source Sans Pro"/>
              </a:rPr>
              <a:t>When organising </a:t>
            </a:r>
            <a:r>
              <a:rPr lang="en-GB" sz="1100" dirty="0" err="1">
                <a:solidFill>
                  <a:srgbClr val="7F7F7F"/>
                </a:solidFill>
                <a:latin typeface="Source Sans Pro"/>
                <a:ea typeface="Source Sans Pro"/>
                <a:sym typeface="Source Sans Pro"/>
              </a:rPr>
              <a:t>PGRiP</a:t>
            </a:r>
            <a:r>
              <a:rPr lang="en-GB" sz="1100" dirty="0">
                <a:solidFill>
                  <a:srgbClr val="7F7F7F"/>
                </a:solidFill>
                <a:latin typeface="Source Sans Pro"/>
                <a:ea typeface="Source Sans Pro"/>
                <a:sym typeface="Source Sans Pro"/>
              </a:rPr>
              <a:t>, we wanted to do as much as we could to make the event accessible and inclusive.</a:t>
            </a:r>
          </a:p>
        </p:txBody>
      </p:sp>
    </p:spTree>
    <p:extLst>
      <p:ext uri="{BB962C8B-B14F-4D97-AF65-F5344CB8AC3E}">
        <p14:creationId xmlns:p14="http://schemas.microsoft.com/office/powerpoint/2010/main" val="5160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solidFill>
                  <a:schemeClr val="bg2"/>
                </a:solidFill>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dirty="0"/>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dirty="0"/>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bg2"/>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solidFill>
                  <a:schemeClr val="bg2"/>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bg1"/>
              </a:buClr>
              <a:buSzPts val="1800"/>
              <a:buChar char="●"/>
              <a:defRPr>
                <a:solidFill>
                  <a:schemeClr val="bg2"/>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bg2"/>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solidFill>
                  <a:schemeClr val="bg2"/>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solidFill>
                  <a:schemeClr val="bg2"/>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solidFill>
                  <a:schemeClr val="bg2"/>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bg2"/>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solidFill>
                  <a:schemeClr val="bg2"/>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bg2"/>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dirty="0"/>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solidFill>
                  <a:schemeClr val="bg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dirty="0"/>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solidFill>
                  <a:schemeClr val="bg2"/>
                </a:solidFill>
              </a:defRPr>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bg2"/>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dirty="0"/>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bg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22.jpe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50.svg"/></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56.sv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86.xml.rels><?xml version="1.0" encoding="UTF-8" standalone="yes"?>
<Relationships xmlns="http://schemas.openxmlformats.org/package/2006/relationships"><Relationship Id="rId3" Type="http://schemas.openxmlformats.org/officeDocument/2006/relationships/hyperlink" Target="https://www.pgrip2024.co.uk/index.html" TargetMode="External"/><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8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7.xml"/><Relationship Id="rId1" Type="http://schemas.openxmlformats.org/officeDocument/2006/relationships/slideLayout" Target="../slideLayouts/slideLayout5.xml"/><Relationship Id="rId6" Type="http://schemas.openxmlformats.org/officeDocument/2006/relationships/hyperlink" Target="https://github.com/sophiakibaker/Accessible-Python/blob/main/AccessibilityResourceMasterlist" TargetMode="External"/><Relationship Id="rId5" Type="http://schemas.openxmlformats.org/officeDocument/2006/relationships/image" Target="../media/image61.png"/><Relationship Id="rId4" Type="http://schemas.openxmlformats.org/officeDocument/2006/relationships/hyperlink" Target="https://geophysics.org.uk/bga-accessible-meeting-gui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13"/>
          <p:cNvSpPr txBox="1">
            <a:spLocks noGrp="1"/>
          </p:cNvSpPr>
          <p:nvPr>
            <p:ph type="ctrTitle"/>
          </p:nvPr>
        </p:nvSpPr>
        <p:spPr>
          <a:xfrm>
            <a:off x="485875" y="188275"/>
            <a:ext cx="8183700" cy="147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sz="4100" dirty="0"/>
              <a:t>Planning an Accessible Academic Conference</a:t>
            </a:r>
            <a:endParaRPr sz="4100" dirty="0"/>
          </a:p>
        </p:txBody>
      </p:sp>
      <p:sp>
        <p:nvSpPr>
          <p:cNvPr id="60" name="Google Shape;60;p13"/>
          <p:cNvSpPr txBox="1">
            <a:spLocks noGrp="1"/>
          </p:cNvSpPr>
          <p:nvPr>
            <p:ph type="subTitle" idx="1"/>
          </p:nvPr>
        </p:nvSpPr>
        <p:spPr>
          <a:xfrm>
            <a:off x="485875" y="1585675"/>
            <a:ext cx="81837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t>New guidelines as informed by the BGA </a:t>
            </a:r>
            <a:r>
              <a:rPr lang="en-GB" sz="2000" dirty="0" err="1"/>
              <a:t>PGRiP</a:t>
            </a:r>
            <a:r>
              <a:rPr lang="en-GB" sz="2000" dirty="0"/>
              <a:t> meeting 2023.</a:t>
            </a:r>
            <a:endParaRPr lang="en-GB" sz="1400" dirty="0"/>
          </a:p>
          <a:p>
            <a:pPr marL="0" lvl="0" indent="0" algn="l" rtl="0">
              <a:spcBef>
                <a:spcPts val="0"/>
              </a:spcBef>
              <a:spcAft>
                <a:spcPts val="0"/>
              </a:spcAft>
              <a:buNone/>
            </a:pPr>
            <a:r>
              <a:rPr lang="en-GB" sz="800" dirty="0"/>
              <a:t> </a:t>
            </a:r>
          </a:p>
          <a:p>
            <a:pPr marL="0" lvl="0" indent="0" algn="l" rtl="0">
              <a:spcBef>
                <a:spcPts val="0"/>
              </a:spcBef>
              <a:spcAft>
                <a:spcPts val="0"/>
              </a:spcAft>
              <a:buNone/>
            </a:pPr>
            <a:r>
              <a:rPr lang="en-GB" sz="1400" dirty="0"/>
              <a:t>Sophia Baker, School of Geosciences, University of Aberdeen.</a:t>
            </a:r>
            <a:endParaRPr sz="1400" dirty="0"/>
          </a:p>
        </p:txBody>
      </p:sp>
      <p:pic>
        <p:nvPicPr>
          <p:cNvPr id="2" name="Google Shape;80;p16" descr="The BGA logo. Large, blue, sans-serif text reads &quot;BGA&quot;, with the G formatted to look like a cross-section of the earth's interior. Beneath it, smaller text in the same font and colour reads &quot;BRITISH GEOPHYSICAL ASSOCIATION&quot;.">
            <a:extLst>
              <a:ext uri="{FF2B5EF4-FFF2-40B4-BE49-F238E27FC236}">
                <a16:creationId xmlns:a16="http://schemas.microsoft.com/office/drawing/2014/main" id="{27389EED-1B3B-32D7-6163-CEE4B06CA4B8}"/>
              </a:ext>
            </a:extLst>
          </p:cNvPr>
          <p:cNvPicPr preferRelativeResize="0">
            <a:picLocks noChangeAspect="1"/>
          </p:cNvPicPr>
          <p:nvPr/>
        </p:nvPicPr>
        <p:blipFill>
          <a:blip r:embed="rId3">
            <a:alphaModFix/>
          </a:blip>
          <a:stretch>
            <a:fillRect/>
          </a:stretch>
        </p:blipFill>
        <p:spPr>
          <a:xfrm>
            <a:off x="7447239" y="0"/>
            <a:ext cx="1696761" cy="1098399"/>
          </a:xfrm>
          <a:prstGeom prst="rect">
            <a:avLst/>
          </a:prstGeom>
          <a:noFill/>
          <a:ln>
            <a:noFill/>
          </a:ln>
        </p:spPr>
      </p:pic>
      <p:pic>
        <p:nvPicPr>
          <p:cNvPr id="3" name="Google Shape;58;p13" descr="A photograph of the attendees of the BGA PGRiP meeting 2023. There are approximately 50 people pictured, mainly dressed casually, stood on the steps of the Edinburgh Climate Change Institute, a light-coloured stone building with stone pillars. Most people are wearing rainbow lanyards and are smiling.">
            <a:extLst>
              <a:ext uri="{FF2B5EF4-FFF2-40B4-BE49-F238E27FC236}">
                <a16:creationId xmlns:a16="http://schemas.microsoft.com/office/drawing/2014/main" id="{8B739E77-D7A4-CBA8-04E7-ED9E4AD56D28}"/>
              </a:ext>
            </a:extLst>
          </p:cNvPr>
          <p:cNvPicPr preferRelativeResize="0">
            <a:picLocks noChangeAspect="1"/>
          </p:cNvPicPr>
          <p:nvPr/>
        </p:nvPicPr>
        <p:blipFill rotWithShape="1">
          <a:blip r:embed="rId4">
            <a:alphaModFix/>
          </a:blip>
          <a:srcRect l="276" t="48487" r="131" b="13386"/>
          <a:stretch/>
        </p:blipFill>
        <p:spPr>
          <a:xfrm>
            <a:off x="41656" y="2543247"/>
            <a:ext cx="9057373" cy="26002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EDI Issues flagged included:</a:t>
            </a:r>
            <a:endParaRPr dirty="0"/>
          </a:p>
        </p:txBody>
      </p:sp>
      <p:sp>
        <p:nvSpPr>
          <p:cNvPr id="115" name="Google Shape;115;p21"/>
          <p:cNvSpPr txBox="1">
            <a:spLocks noGrp="1"/>
          </p:cNvSpPr>
          <p:nvPr>
            <p:ph type="body" idx="1"/>
          </p:nvPr>
        </p:nvSpPr>
        <p:spPr>
          <a:xfrm>
            <a:off x="311700" y="1152475"/>
            <a:ext cx="8520600" cy="3416400"/>
          </a:xfrm>
          <a:prstGeom prst="rect">
            <a:avLst/>
          </a:prstGeom>
        </p:spPr>
        <p:txBody>
          <a:bodyPr spcFirstLastPara="1" wrap="square" lIns="91425" tIns="91425" rIns="91425" bIns="91425" numCol="1" anchor="ctr" anchorCtr="0">
            <a:normAutofit/>
          </a:bodyPr>
          <a:lstStyle/>
          <a:p>
            <a:pPr marL="285750" indent="-285750">
              <a:spcAft>
                <a:spcPts val="1200"/>
              </a:spcAft>
            </a:pPr>
            <a:r>
              <a:rPr lang="en-GB" dirty="0"/>
              <a:t>Financial barriers.</a:t>
            </a:r>
          </a:p>
          <a:p>
            <a:pPr marL="285750" indent="-285750">
              <a:spcAft>
                <a:spcPts val="1200"/>
              </a:spcAft>
            </a:pPr>
            <a:r>
              <a:rPr lang="en-GB" dirty="0"/>
              <a:t>Travel and transport issues.</a:t>
            </a:r>
          </a:p>
          <a:p>
            <a:pPr marL="285750" indent="-285750">
              <a:spcAft>
                <a:spcPts val="1200"/>
              </a:spcAft>
            </a:pPr>
            <a:r>
              <a:rPr lang="en-GB" dirty="0"/>
              <a:t>Alcohol-centred social events.</a:t>
            </a:r>
          </a:p>
          <a:p>
            <a:pPr marL="285750" indent="-285750">
              <a:spcAft>
                <a:spcPts val="1200"/>
              </a:spcAft>
            </a:pPr>
            <a:r>
              <a:rPr lang="en-GB" dirty="0"/>
              <a:t>Inaccessible venues and materials.</a:t>
            </a:r>
          </a:p>
          <a:p>
            <a:pPr marL="285750" indent="-285750">
              <a:spcAft>
                <a:spcPts val="1200"/>
              </a:spcAft>
            </a:pPr>
            <a:r>
              <a:rPr lang="en-GB" dirty="0"/>
              <a:t>Limited food and drink options.</a:t>
            </a:r>
          </a:p>
          <a:p>
            <a:pPr marL="285750" indent="-285750">
              <a:spcAft>
                <a:spcPts val="1200"/>
              </a:spcAft>
            </a:pPr>
            <a:r>
              <a:rPr lang="en-GB" dirty="0"/>
              <a:t>Tight schedules and lack of downtime.</a:t>
            </a:r>
          </a:p>
        </p:txBody>
      </p:sp>
      <p:sp>
        <p:nvSpPr>
          <p:cNvPr id="116" name="Google Shape;116;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10</a:t>
            </a:fld>
            <a:endParaRPr>
              <a:latin typeface="Source Sans Pro"/>
              <a:ea typeface="Source Sans Pro"/>
              <a:cs typeface="Source Sans Pro"/>
              <a:sym typeface="Source Sans Pro"/>
            </a:endParaRPr>
          </a:p>
        </p:txBody>
      </p:sp>
    </p:spTree>
    <p:extLst>
      <p:ext uri="{BB962C8B-B14F-4D97-AF65-F5344CB8AC3E}">
        <p14:creationId xmlns:p14="http://schemas.microsoft.com/office/powerpoint/2010/main" val="42067868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Ways we addressed them included:</a:t>
            </a:r>
            <a:endParaRPr dirty="0"/>
          </a:p>
        </p:txBody>
      </p:sp>
      <p:sp>
        <p:nvSpPr>
          <p:cNvPr id="115" name="Google Shape;115;p21"/>
          <p:cNvSpPr txBox="1">
            <a:spLocks noGrp="1"/>
          </p:cNvSpPr>
          <p:nvPr>
            <p:ph type="body" idx="1"/>
          </p:nvPr>
        </p:nvSpPr>
        <p:spPr>
          <a:xfrm>
            <a:off x="311700" y="1152474"/>
            <a:ext cx="8520600" cy="3728135"/>
          </a:xfrm>
          <a:prstGeom prst="rect">
            <a:avLst/>
          </a:prstGeom>
        </p:spPr>
        <p:txBody>
          <a:bodyPr spcFirstLastPara="1" wrap="square" lIns="91425" tIns="91425" rIns="91425" bIns="91425" numCol="1" anchor="ctr" anchorCtr="0">
            <a:normAutofit/>
          </a:bodyPr>
          <a:lstStyle/>
          <a:p>
            <a:pPr marL="285750" indent="-285750">
              <a:spcAft>
                <a:spcPts val="1200"/>
              </a:spcAft>
            </a:pPr>
            <a:r>
              <a:rPr lang="en-GB" dirty="0">
                <a:solidFill>
                  <a:schemeClr val="bg2">
                    <a:lumMod val="20000"/>
                    <a:lumOff val="80000"/>
                  </a:schemeClr>
                </a:solidFill>
              </a:rPr>
              <a:t>Providing fee waivers, travel grants, and grants for parents and carers.</a:t>
            </a:r>
          </a:p>
          <a:p>
            <a:pPr marL="285750" indent="-285750">
              <a:spcAft>
                <a:spcPts val="1200"/>
              </a:spcAft>
            </a:pPr>
            <a:r>
              <a:rPr lang="en-GB" dirty="0">
                <a:solidFill>
                  <a:schemeClr val="bg2">
                    <a:lumMod val="20000"/>
                    <a:lumOff val="80000"/>
                  </a:schemeClr>
                </a:solidFill>
              </a:rPr>
              <a:t>Asking attendees for their access and dietary requirements at registration.</a:t>
            </a:r>
          </a:p>
          <a:p>
            <a:pPr marL="285750" indent="-285750">
              <a:spcAft>
                <a:spcPts val="1200"/>
              </a:spcAft>
            </a:pPr>
            <a:r>
              <a:rPr lang="en-GB" dirty="0">
                <a:solidFill>
                  <a:schemeClr val="bg2">
                    <a:lumMod val="20000"/>
                    <a:lumOff val="80000"/>
                  </a:schemeClr>
                </a:solidFill>
              </a:rPr>
              <a:t>Scheduling regular breaks, avoiding combining poster sessions and breaks.</a:t>
            </a:r>
          </a:p>
          <a:p>
            <a:pPr marL="285750" indent="-285750">
              <a:spcAft>
                <a:spcPts val="1200"/>
              </a:spcAft>
            </a:pPr>
            <a:r>
              <a:rPr lang="en-GB" dirty="0">
                <a:solidFill>
                  <a:schemeClr val="bg2">
                    <a:lumMod val="20000"/>
                    <a:lumOff val="80000"/>
                  </a:schemeClr>
                </a:solidFill>
              </a:rPr>
              <a:t>Hosting varied social events in accessible, comfortable settings.</a:t>
            </a:r>
          </a:p>
        </p:txBody>
      </p:sp>
      <p:sp>
        <p:nvSpPr>
          <p:cNvPr id="116" name="Google Shape;116;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11</a:t>
            </a:fld>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8321958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 fill="hold"/>
                                        <p:tgtEl>
                                          <p:spTgt spid="115">
                                            <p:txEl>
                                              <p:pRg st="0" end="0"/>
                                            </p:txEl>
                                          </p:spTgt>
                                        </p:tgtEl>
                                        <p:attrNameLst>
                                          <p:attrName>style.color</p:attrName>
                                        </p:attrNameLst>
                                      </p:cBhvr>
                                      <p:to>
                                        <a:schemeClr val="bg2"/>
                                      </p:to>
                                    </p:animClr>
                                  </p:childTnLst>
                                  <p:subTnLst>
                                    <p:animClr clrSpc="rgb" dir="cw">
                                      <p:cBhvr override="childStyle">
                                        <p:cTn dur="1" fill="hold" display="0" masterRel="nextClick" afterEffect="1"/>
                                        <p:tgtEl>
                                          <p:spTgt spid="11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0" fill="hold"/>
                                        <p:tgtEl>
                                          <p:spTgt spid="115">
                                            <p:txEl>
                                              <p:pRg st="1" end="1"/>
                                            </p:txEl>
                                          </p:spTgt>
                                        </p:tgtEl>
                                        <p:attrNameLst>
                                          <p:attrName>style.color</p:attrName>
                                        </p:attrNameLst>
                                      </p:cBhvr>
                                      <p:to>
                                        <a:schemeClr val="bg2"/>
                                      </p:to>
                                    </p:animClr>
                                  </p:childTnLst>
                                  <p:subTnLst>
                                    <p:animClr clrSpc="rgb" dir="cw">
                                      <p:cBhvr override="childStyle">
                                        <p:cTn dur="1" fill="hold" display="0" masterRel="nextClick" afterEffect="1"/>
                                        <p:tgtEl>
                                          <p:spTgt spid="11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0" fill="hold"/>
                                        <p:tgtEl>
                                          <p:spTgt spid="115">
                                            <p:txEl>
                                              <p:pRg st="2" end="2"/>
                                            </p:txEl>
                                          </p:spTgt>
                                        </p:tgtEl>
                                        <p:attrNameLst>
                                          <p:attrName>style.color</p:attrName>
                                        </p:attrNameLst>
                                      </p:cBhvr>
                                      <p:to>
                                        <a:schemeClr val="bg2"/>
                                      </p:to>
                                    </p:animClr>
                                  </p:childTnLst>
                                  <p:subTnLst>
                                    <p:animClr clrSpc="rgb" dir="cw">
                                      <p:cBhvr override="childStyle">
                                        <p:cTn dur="1" fill="hold" display="0" masterRel="nextClick" afterEffect="1"/>
                                        <p:tgtEl>
                                          <p:spTgt spid="115">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0" fill="hold"/>
                                        <p:tgtEl>
                                          <p:spTgt spid="115">
                                            <p:txEl>
                                              <p:pRg st="3" end="3"/>
                                            </p:txEl>
                                          </p:spTgt>
                                        </p:tgtEl>
                                        <p:attrNameLst>
                                          <p:attrName>style.color</p:attrName>
                                        </p:attrNameLst>
                                      </p:cBhvr>
                                      <p:to>
                                        <a:schemeClr val="bg2"/>
                                      </p:to>
                                    </p:animClr>
                                  </p:childTnLst>
                                  <p:subTnLst>
                                    <p:animClr clrSpc="rgb" dir="cw">
                                      <p:cBhvr override="childStyle">
                                        <p:cTn dur="1" fill="hold" display="0" masterRel="nextClick" afterEffect="1"/>
                                        <p:tgtEl>
                                          <p:spTgt spid="11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EDI Issues flagged included:</a:t>
            </a:r>
            <a:endParaRPr dirty="0"/>
          </a:p>
        </p:txBody>
      </p:sp>
      <p:sp>
        <p:nvSpPr>
          <p:cNvPr id="115" name="Google Shape;115;p21"/>
          <p:cNvSpPr txBox="1">
            <a:spLocks noGrp="1"/>
          </p:cNvSpPr>
          <p:nvPr>
            <p:ph type="body" idx="1"/>
          </p:nvPr>
        </p:nvSpPr>
        <p:spPr>
          <a:xfrm>
            <a:off x="311700" y="1152475"/>
            <a:ext cx="8520600" cy="3416400"/>
          </a:xfrm>
          <a:prstGeom prst="rect">
            <a:avLst/>
          </a:prstGeom>
        </p:spPr>
        <p:txBody>
          <a:bodyPr spcFirstLastPara="1" wrap="square" lIns="91425" tIns="91425" rIns="91425" bIns="91425" numCol="1" anchor="ctr" anchorCtr="0">
            <a:normAutofit/>
          </a:bodyPr>
          <a:lstStyle/>
          <a:p>
            <a:pPr marL="285750" indent="-285750">
              <a:spcAft>
                <a:spcPts val="1200"/>
              </a:spcAft>
            </a:pPr>
            <a:r>
              <a:rPr lang="en-GB" dirty="0"/>
              <a:t>Exclusion of early career and underrepresented scientists.</a:t>
            </a:r>
          </a:p>
          <a:p>
            <a:pPr marL="285750" indent="-285750">
              <a:spcAft>
                <a:spcPts val="1200"/>
              </a:spcAft>
            </a:pPr>
            <a:r>
              <a:rPr lang="en-GB" dirty="0"/>
              <a:t>Lack of diversity in speakers.</a:t>
            </a:r>
          </a:p>
          <a:p>
            <a:pPr marL="285750" indent="-285750">
              <a:spcAft>
                <a:spcPts val="1200"/>
              </a:spcAft>
            </a:pPr>
            <a:r>
              <a:rPr lang="en-GB" dirty="0"/>
              <a:t>Little to no support for parents/carers.</a:t>
            </a:r>
          </a:p>
          <a:p>
            <a:pPr marL="285750" indent="-285750">
              <a:spcAft>
                <a:spcPts val="1200"/>
              </a:spcAft>
            </a:pPr>
            <a:r>
              <a:rPr lang="en-GB" dirty="0"/>
              <a:t>Harassment and inappropriate behaviour.</a:t>
            </a:r>
          </a:p>
        </p:txBody>
      </p:sp>
      <p:sp>
        <p:nvSpPr>
          <p:cNvPr id="116" name="Google Shape;116;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12</a:t>
            </a:fld>
            <a:endParaRPr>
              <a:latin typeface="Source Sans Pro"/>
              <a:ea typeface="Source Sans Pro"/>
              <a:cs typeface="Source Sans Pro"/>
              <a:sym typeface="Source Sans Pro"/>
            </a:endParaRPr>
          </a:p>
        </p:txBody>
      </p:sp>
    </p:spTree>
    <p:extLst>
      <p:ext uri="{BB962C8B-B14F-4D97-AF65-F5344CB8AC3E}">
        <p14:creationId xmlns:p14="http://schemas.microsoft.com/office/powerpoint/2010/main" val="42559764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dirty="0"/>
              <a:t>Underrepresented Groups in Physics</a:t>
            </a:r>
            <a:endParaRPr dirty="0"/>
          </a:p>
        </p:txBody>
      </p:sp>
      <p:sp>
        <p:nvSpPr>
          <p:cNvPr id="99" name="Google Shape;99;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13</a:t>
            </a:fld>
            <a:endParaRPr>
              <a:latin typeface="Source Sans Pro"/>
              <a:ea typeface="Source Sans Pro"/>
              <a:cs typeface="Source Sans Pro"/>
              <a:sym typeface="Source Sans Pro"/>
            </a:endParaRPr>
          </a:p>
        </p:txBody>
      </p:sp>
      <p:sp>
        <p:nvSpPr>
          <p:cNvPr id="100" name="Google Shape;100;p1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GB" sz="1000" dirty="0"/>
              <a:t>Source: https://</a:t>
            </a:r>
            <a:r>
              <a:rPr lang="en-GB" sz="1000" dirty="0" err="1"/>
              <a:t>www.iop.org</a:t>
            </a:r>
            <a:r>
              <a:rPr lang="en-GB" sz="1000" dirty="0"/>
              <a:t>/sites/default/files/2022-02/IOP-response-to-house-of-commons-science-technology-committee-inquiry-into-diversity-in-STEM.pdf</a:t>
            </a:r>
            <a:endParaRPr sz="1000" dirty="0"/>
          </a:p>
        </p:txBody>
      </p:sp>
      <p:graphicFrame>
        <p:nvGraphicFramePr>
          <p:cNvPr id="2" name="Chart 1" descr="78% of IOP members are male, with 21% female and 1% identifying otherwise.">
            <a:extLst>
              <a:ext uri="{FF2B5EF4-FFF2-40B4-BE49-F238E27FC236}">
                <a16:creationId xmlns:a16="http://schemas.microsoft.com/office/drawing/2014/main" id="{7C42E0BF-1AB8-6B1B-7C7C-97860E65B2F2}"/>
              </a:ext>
            </a:extLst>
          </p:cNvPr>
          <p:cNvGraphicFramePr/>
          <p:nvPr>
            <p:extLst>
              <p:ext uri="{D42A27DB-BD31-4B8C-83A1-F6EECF244321}">
                <p14:modId xmlns:p14="http://schemas.microsoft.com/office/powerpoint/2010/main" val="2974164926"/>
              </p:ext>
            </p:extLst>
          </p:nvPr>
        </p:nvGraphicFramePr>
        <p:xfrm>
          <a:off x="4502045" y="860725"/>
          <a:ext cx="4861810" cy="34220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3D5FD61-D7A5-B368-4BB9-CEFA17DD5C2F}"/>
              </a:ext>
            </a:extLst>
          </p:cNvPr>
          <p:cNvSpPr txBox="1"/>
          <p:nvPr/>
        </p:nvSpPr>
        <p:spPr>
          <a:xfrm>
            <a:off x="4641955" y="118193"/>
            <a:ext cx="4721900" cy="430887"/>
          </a:xfrm>
          <a:prstGeom prst="rect">
            <a:avLst/>
          </a:prstGeom>
          <a:noFill/>
        </p:spPr>
        <p:txBody>
          <a:bodyPr wrap="square">
            <a:spAutoFit/>
          </a:bodyPr>
          <a:lstStyle/>
          <a:p>
            <a:r>
              <a:rPr lang="en-GB" sz="1100" dirty="0">
                <a:solidFill>
                  <a:schemeClr val="bg1"/>
                </a:solidFill>
              </a:rPr>
              <a:t>Gender data from IOP membership figures, January 2022. N=13,340. Data includes working members from the UK only. </a:t>
            </a:r>
            <a:endParaRPr lang="en-US" sz="1100" dirty="0">
              <a:solidFill>
                <a:schemeClr val="bg1"/>
              </a:solidFill>
            </a:endParaRPr>
          </a:p>
        </p:txBody>
      </p:sp>
    </p:spTree>
    <p:extLst>
      <p:ext uri="{BB962C8B-B14F-4D97-AF65-F5344CB8AC3E}">
        <p14:creationId xmlns:p14="http://schemas.microsoft.com/office/powerpoint/2010/main" val="14912611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265500" y="1181700"/>
            <a:ext cx="4045200" cy="1533600"/>
          </a:xfrm>
        </p:spPr>
        <p:txBody>
          <a:bodyPr spcFirstLastPara="1" wrap="square" lIns="91425" tIns="91425" rIns="91425" bIns="91425" anchor="b" anchorCtr="0">
            <a:normAutofit fontScale="90000"/>
          </a:bodyPr>
          <a:lstStyle/>
          <a:p>
            <a:pPr lvl="0"/>
            <a:r>
              <a:rPr lang="en-GB" dirty="0"/>
              <a:t>Underrepresented Groups in Physics</a:t>
            </a:r>
          </a:p>
        </p:txBody>
      </p:sp>
      <p:sp>
        <p:nvSpPr>
          <p:cNvPr id="100" name="Google Shape;100;p19"/>
          <p:cNvSpPr txBox="1">
            <a:spLocks noGrp="1"/>
          </p:cNvSpPr>
          <p:nvPr>
            <p:ph type="subTitle" idx="1"/>
          </p:nvPr>
        </p:nvSpPr>
        <p:spPr>
          <a:xfrm>
            <a:off x="265500" y="2769001"/>
            <a:ext cx="4045200" cy="1345500"/>
          </a:xfrm>
        </p:spPr>
        <p:txBody>
          <a:bodyPr spcFirstLastPara="1" wrap="square" lIns="91425" tIns="91425" rIns="91425" bIns="91425" anchor="t" anchorCtr="0">
            <a:normAutofit/>
          </a:bodyPr>
          <a:lstStyle/>
          <a:p>
            <a:pPr lvl="0" algn="r"/>
            <a:r>
              <a:rPr lang="en-GB" sz="1000" dirty="0"/>
              <a:t>Source: https://</a:t>
            </a:r>
            <a:r>
              <a:rPr lang="en-GB" sz="1000" dirty="0" err="1"/>
              <a:t>www.iop.org</a:t>
            </a:r>
            <a:r>
              <a:rPr lang="en-GB" sz="1000" dirty="0"/>
              <a:t>/sites/default/files/2022-02/IOP-response-to-house-of-commons-science-technology-committee-inquiry-into-diversity-in-STEM.pdf</a:t>
            </a:r>
          </a:p>
        </p:txBody>
      </p:sp>
      <p:sp>
        <p:nvSpPr>
          <p:cNvPr id="8" name="Text Placeholder 7">
            <a:extLst>
              <a:ext uri="{FF2B5EF4-FFF2-40B4-BE49-F238E27FC236}">
                <a16:creationId xmlns:a16="http://schemas.microsoft.com/office/drawing/2014/main" id="{9D02667D-6343-1606-3E6B-F21D30AE281F}"/>
              </a:ext>
            </a:extLst>
          </p:cNvPr>
          <p:cNvSpPr>
            <a:spLocks noGrp="1"/>
          </p:cNvSpPr>
          <p:nvPr>
            <p:ph type="body" idx="2"/>
          </p:nvPr>
        </p:nvSpPr>
        <p:spPr/>
        <p:txBody>
          <a:bodyPr/>
          <a:lstStyle/>
          <a:p>
            <a:endParaRPr lang="en-US"/>
          </a:p>
        </p:txBody>
      </p:sp>
      <p:sp>
        <p:nvSpPr>
          <p:cNvPr id="99" name="Google Shape;99;p19"/>
          <p:cNvSpPr txBox="1">
            <a:spLocks noGrp="1"/>
          </p:cNvSpPr>
          <p:nvPr>
            <p:ph type="sldNum" idx="12"/>
          </p:nvPr>
        </p:nvSpPr>
        <p:spPr>
          <a:xfrm>
            <a:off x="8497999" y="4688759"/>
            <a:ext cx="548700" cy="393600"/>
          </a:xfrm>
        </p:spPr>
        <p:txBody>
          <a:bodyPr spcFirstLastPara="1" wrap="square" lIns="91425" tIns="91425" rIns="91425" bIns="91425" anchor="ctr" anchorCtr="0">
            <a:normAutofit/>
          </a:bodyPr>
          <a:lstStyle/>
          <a:p>
            <a:pPr lvl="0"/>
            <a:fld id="{00000000-1234-1234-1234-123412341234}" type="slidenum">
              <a:rPr lang="en-GB">
                <a:sym typeface="Source Sans Pro"/>
              </a:rPr>
              <a:pPr lvl="0"/>
              <a:t>14</a:t>
            </a:fld>
            <a:endParaRPr lang="en-GB">
              <a:sym typeface="Source Sans Pro"/>
            </a:endParaRPr>
          </a:p>
        </p:txBody>
      </p:sp>
      <p:graphicFrame>
        <p:nvGraphicFramePr>
          <p:cNvPr id="2" name="Chart 1">
            <a:extLst>
              <a:ext uri="{FF2B5EF4-FFF2-40B4-BE49-F238E27FC236}">
                <a16:creationId xmlns:a16="http://schemas.microsoft.com/office/drawing/2014/main" id="{7C42E0BF-1AB8-6B1B-7C7C-97860E65B2F2}"/>
              </a:ext>
            </a:extLst>
          </p:cNvPr>
          <p:cNvGraphicFramePr/>
          <p:nvPr>
            <p:extLst>
              <p:ext uri="{D42A27DB-BD31-4B8C-83A1-F6EECF244321}">
                <p14:modId xmlns:p14="http://schemas.microsoft.com/office/powerpoint/2010/main" val="1622859684"/>
              </p:ext>
            </p:extLst>
          </p:nvPr>
        </p:nvGraphicFramePr>
        <p:xfrm>
          <a:off x="4508972" y="860725"/>
          <a:ext cx="4861810" cy="34220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3D5FD61-D7A5-B368-4BB9-CEFA17DD5C2F}"/>
              </a:ext>
            </a:extLst>
          </p:cNvPr>
          <p:cNvSpPr txBox="1"/>
          <p:nvPr/>
        </p:nvSpPr>
        <p:spPr>
          <a:xfrm>
            <a:off x="4641955" y="118193"/>
            <a:ext cx="4721900" cy="261610"/>
          </a:xfrm>
          <a:prstGeom prst="rect">
            <a:avLst/>
          </a:prstGeom>
          <a:noFill/>
        </p:spPr>
        <p:txBody>
          <a:bodyPr wrap="square">
            <a:spAutoFit/>
          </a:bodyPr>
          <a:lstStyle/>
          <a:p>
            <a:r>
              <a:rPr lang="en-GB" sz="1100" dirty="0">
                <a:solidFill>
                  <a:schemeClr val="bg1"/>
                </a:solidFill>
              </a:rPr>
              <a:t>Sexuality data from the IOP Member Diversity Survey, 2019. N=1908</a:t>
            </a:r>
            <a:endParaRPr lang="en-US" sz="1100" dirty="0">
              <a:solidFill>
                <a:schemeClr val="bg1"/>
              </a:solidFill>
            </a:endParaRPr>
          </a:p>
        </p:txBody>
      </p:sp>
    </p:spTree>
    <p:extLst>
      <p:ext uri="{BB962C8B-B14F-4D97-AF65-F5344CB8AC3E}">
        <p14:creationId xmlns:p14="http://schemas.microsoft.com/office/powerpoint/2010/main" val="30730072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265500" y="1181700"/>
            <a:ext cx="4045200" cy="1533600"/>
          </a:xfrm>
        </p:spPr>
        <p:txBody>
          <a:bodyPr spcFirstLastPara="1" wrap="square" lIns="91425" tIns="91425" rIns="91425" bIns="91425" anchor="b" anchorCtr="0">
            <a:normAutofit fontScale="90000"/>
          </a:bodyPr>
          <a:lstStyle/>
          <a:p>
            <a:pPr lvl="0"/>
            <a:r>
              <a:rPr lang="en-GB" dirty="0"/>
              <a:t>Underrepresented Groups in Physics</a:t>
            </a:r>
          </a:p>
        </p:txBody>
      </p:sp>
      <p:sp>
        <p:nvSpPr>
          <p:cNvPr id="100" name="Google Shape;100;p19"/>
          <p:cNvSpPr txBox="1">
            <a:spLocks noGrp="1"/>
          </p:cNvSpPr>
          <p:nvPr>
            <p:ph type="subTitle" idx="1"/>
          </p:nvPr>
        </p:nvSpPr>
        <p:spPr>
          <a:xfrm>
            <a:off x="265500" y="2769001"/>
            <a:ext cx="4045200" cy="1345500"/>
          </a:xfrm>
        </p:spPr>
        <p:txBody>
          <a:bodyPr spcFirstLastPara="1" wrap="square" lIns="91425" tIns="91425" rIns="91425" bIns="91425" anchor="t" anchorCtr="0">
            <a:normAutofit/>
          </a:bodyPr>
          <a:lstStyle/>
          <a:p>
            <a:pPr lvl="0" algn="r"/>
            <a:r>
              <a:rPr lang="en-GB" sz="1000" dirty="0"/>
              <a:t>Source: https://</a:t>
            </a:r>
            <a:r>
              <a:rPr lang="en-GB" sz="1000" dirty="0" err="1"/>
              <a:t>www.iop.org</a:t>
            </a:r>
            <a:r>
              <a:rPr lang="en-GB" sz="1000" dirty="0"/>
              <a:t>/sites/default/files/2022-02/IOP-response-to-house-of-commons-science-technology-committee-inquiry-into-diversity-in-STEM.pdf</a:t>
            </a:r>
          </a:p>
        </p:txBody>
      </p:sp>
      <p:sp>
        <p:nvSpPr>
          <p:cNvPr id="99" name="Google Shape;99;p19"/>
          <p:cNvSpPr txBox="1">
            <a:spLocks noGrp="1"/>
          </p:cNvSpPr>
          <p:nvPr>
            <p:ph type="sldNum" idx="12"/>
          </p:nvPr>
        </p:nvSpPr>
        <p:spPr>
          <a:xfrm>
            <a:off x="8497999" y="4688759"/>
            <a:ext cx="548700" cy="393600"/>
          </a:xfrm>
        </p:spPr>
        <p:txBody>
          <a:bodyPr spcFirstLastPara="1" wrap="square" lIns="91425" tIns="91425" rIns="91425" bIns="91425" anchor="ctr" anchorCtr="0">
            <a:normAutofit/>
          </a:bodyPr>
          <a:lstStyle/>
          <a:p>
            <a:pPr lvl="0"/>
            <a:fld id="{00000000-1234-1234-1234-123412341234}" type="slidenum">
              <a:rPr lang="en-GB">
                <a:sym typeface="Source Sans Pro"/>
              </a:rPr>
              <a:pPr lvl="0"/>
              <a:t>15</a:t>
            </a:fld>
            <a:endParaRPr lang="en-GB">
              <a:sym typeface="Source Sans Pro"/>
            </a:endParaRPr>
          </a:p>
        </p:txBody>
      </p:sp>
      <p:sp>
        <p:nvSpPr>
          <p:cNvPr id="4" name="TextBox 3">
            <a:extLst>
              <a:ext uri="{FF2B5EF4-FFF2-40B4-BE49-F238E27FC236}">
                <a16:creationId xmlns:a16="http://schemas.microsoft.com/office/drawing/2014/main" id="{F3D5FD61-D7A5-B368-4BB9-CEFA17DD5C2F}"/>
              </a:ext>
            </a:extLst>
          </p:cNvPr>
          <p:cNvSpPr txBox="1"/>
          <p:nvPr/>
        </p:nvSpPr>
        <p:spPr>
          <a:xfrm>
            <a:off x="4641955" y="118193"/>
            <a:ext cx="4721900" cy="261610"/>
          </a:xfrm>
          <a:prstGeom prst="rect">
            <a:avLst/>
          </a:prstGeom>
          <a:noFill/>
        </p:spPr>
        <p:txBody>
          <a:bodyPr wrap="square">
            <a:spAutoFit/>
          </a:bodyPr>
          <a:lstStyle/>
          <a:p>
            <a:r>
              <a:rPr lang="en-GB" sz="1100" dirty="0">
                <a:solidFill>
                  <a:schemeClr val="bg1"/>
                </a:solidFill>
              </a:rPr>
              <a:t>Ethnicity data from the IOP Member Diversity Survey, 2019. N=2,005.</a:t>
            </a:r>
            <a:endParaRPr lang="en-US" sz="1100" dirty="0">
              <a:solidFill>
                <a:schemeClr val="bg1"/>
              </a:solidFill>
            </a:endParaRPr>
          </a:p>
        </p:txBody>
      </p:sp>
      <p:graphicFrame>
        <p:nvGraphicFramePr>
          <p:cNvPr id="3" name="Chart 2">
            <a:extLst>
              <a:ext uri="{FF2B5EF4-FFF2-40B4-BE49-F238E27FC236}">
                <a16:creationId xmlns:a16="http://schemas.microsoft.com/office/drawing/2014/main" id="{AD1EAC1D-DBEA-2532-DF41-F2F2B924FA98}"/>
              </a:ext>
            </a:extLst>
          </p:cNvPr>
          <p:cNvGraphicFramePr/>
          <p:nvPr>
            <p:extLst>
              <p:ext uri="{D42A27DB-BD31-4B8C-83A1-F6EECF244321}">
                <p14:modId xmlns:p14="http://schemas.microsoft.com/office/powerpoint/2010/main" val="1330880174"/>
              </p:ext>
            </p:extLst>
          </p:nvPr>
        </p:nvGraphicFramePr>
        <p:xfrm>
          <a:off x="4833939" y="826476"/>
          <a:ext cx="4044948" cy="2989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6931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265500" y="1181700"/>
            <a:ext cx="4045200" cy="1533600"/>
          </a:xfrm>
        </p:spPr>
        <p:txBody>
          <a:bodyPr spcFirstLastPara="1" wrap="square" lIns="91425" tIns="91425" rIns="91425" bIns="91425" anchor="b" anchorCtr="0">
            <a:normAutofit fontScale="90000"/>
          </a:bodyPr>
          <a:lstStyle/>
          <a:p>
            <a:pPr lvl="0"/>
            <a:r>
              <a:rPr lang="en-GB" dirty="0"/>
              <a:t>Underrepresented Groups in Physics</a:t>
            </a:r>
          </a:p>
        </p:txBody>
      </p:sp>
      <p:sp>
        <p:nvSpPr>
          <p:cNvPr id="100" name="Google Shape;100;p19"/>
          <p:cNvSpPr txBox="1">
            <a:spLocks noGrp="1"/>
          </p:cNvSpPr>
          <p:nvPr>
            <p:ph type="subTitle" idx="1"/>
          </p:nvPr>
        </p:nvSpPr>
        <p:spPr>
          <a:xfrm>
            <a:off x="265500" y="2769001"/>
            <a:ext cx="4045200" cy="1345500"/>
          </a:xfrm>
        </p:spPr>
        <p:txBody>
          <a:bodyPr spcFirstLastPara="1" wrap="square" lIns="91425" tIns="91425" rIns="91425" bIns="91425" anchor="t" anchorCtr="0">
            <a:normAutofit/>
          </a:bodyPr>
          <a:lstStyle/>
          <a:p>
            <a:pPr lvl="0" algn="r"/>
            <a:r>
              <a:rPr lang="en-GB" sz="1000" dirty="0"/>
              <a:t>Source: https://</a:t>
            </a:r>
            <a:r>
              <a:rPr lang="en-GB" sz="1000" dirty="0" err="1"/>
              <a:t>www.iop.org</a:t>
            </a:r>
            <a:r>
              <a:rPr lang="en-GB" sz="1000" dirty="0"/>
              <a:t>/sites/default/files/2022-02/IOP-response-to-house-of-commons-science-technology-committee-inquiry-into-diversity-in-STEM.pdf</a:t>
            </a:r>
          </a:p>
        </p:txBody>
      </p:sp>
      <p:sp>
        <p:nvSpPr>
          <p:cNvPr id="99" name="Google Shape;99;p19"/>
          <p:cNvSpPr txBox="1">
            <a:spLocks noGrp="1"/>
          </p:cNvSpPr>
          <p:nvPr>
            <p:ph type="sldNum" idx="12"/>
          </p:nvPr>
        </p:nvSpPr>
        <p:spPr>
          <a:xfrm>
            <a:off x="8497999" y="4688759"/>
            <a:ext cx="548700" cy="393600"/>
          </a:xfrm>
        </p:spPr>
        <p:txBody>
          <a:bodyPr spcFirstLastPara="1" wrap="square" lIns="91425" tIns="91425" rIns="91425" bIns="91425" anchor="ctr" anchorCtr="0">
            <a:normAutofit/>
          </a:bodyPr>
          <a:lstStyle/>
          <a:p>
            <a:pPr lvl="0"/>
            <a:fld id="{00000000-1234-1234-1234-123412341234}" type="slidenum">
              <a:rPr lang="en-GB">
                <a:sym typeface="Source Sans Pro"/>
              </a:rPr>
              <a:pPr lvl="0"/>
              <a:t>16</a:t>
            </a:fld>
            <a:endParaRPr lang="en-GB">
              <a:sym typeface="Source Sans Pro"/>
            </a:endParaRPr>
          </a:p>
        </p:txBody>
      </p:sp>
      <p:sp>
        <p:nvSpPr>
          <p:cNvPr id="4" name="TextBox 3">
            <a:extLst>
              <a:ext uri="{FF2B5EF4-FFF2-40B4-BE49-F238E27FC236}">
                <a16:creationId xmlns:a16="http://schemas.microsoft.com/office/drawing/2014/main" id="{F3D5FD61-D7A5-B368-4BB9-CEFA17DD5C2F}"/>
              </a:ext>
            </a:extLst>
          </p:cNvPr>
          <p:cNvSpPr txBox="1"/>
          <p:nvPr/>
        </p:nvSpPr>
        <p:spPr>
          <a:xfrm>
            <a:off x="4641955" y="118193"/>
            <a:ext cx="4721900" cy="261610"/>
          </a:xfrm>
          <a:prstGeom prst="rect">
            <a:avLst/>
          </a:prstGeom>
          <a:noFill/>
        </p:spPr>
        <p:txBody>
          <a:bodyPr wrap="square">
            <a:spAutoFit/>
          </a:bodyPr>
          <a:lstStyle/>
          <a:p>
            <a:r>
              <a:rPr lang="en-GB" sz="1100" dirty="0">
                <a:solidFill>
                  <a:schemeClr val="bg1"/>
                </a:solidFill>
              </a:rPr>
              <a:t>Disability data from the IOP Member Diversity Survey, 2019.</a:t>
            </a:r>
            <a:endParaRPr lang="en-US" sz="1100" dirty="0">
              <a:solidFill>
                <a:schemeClr val="bg1"/>
              </a:solidFill>
            </a:endParaRPr>
          </a:p>
        </p:txBody>
      </p:sp>
      <p:graphicFrame>
        <p:nvGraphicFramePr>
          <p:cNvPr id="6" name="Chart 5" descr="78% of IOP members are male, with 21% female and 1% identifying otherwise.">
            <a:extLst>
              <a:ext uri="{FF2B5EF4-FFF2-40B4-BE49-F238E27FC236}">
                <a16:creationId xmlns:a16="http://schemas.microsoft.com/office/drawing/2014/main" id="{0E7CB137-C4F6-8C0E-E372-E303FAAE142B}"/>
              </a:ext>
            </a:extLst>
          </p:cNvPr>
          <p:cNvGraphicFramePr/>
          <p:nvPr>
            <p:extLst>
              <p:ext uri="{D42A27DB-BD31-4B8C-83A1-F6EECF244321}">
                <p14:modId xmlns:p14="http://schemas.microsoft.com/office/powerpoint/2010/main" val="1743947430"/>
              </p:ext>
            </p:extLst>
          </p:nvPr>
        </p:nvGraphicFramePr>
        <p:xfrm>
          <a:off x="4502045" y="860725"/>
          <a:ext cx="4861810" cy="3422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20010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265500" y="1181700"/>
            <a:ext cx="4045200" cy="1533600"/>
          </a:xfrm>
        </p:spPr>
        <p:txBody>
          <a:bodyPr spcFirstLastPara="1" wrap="square" lIns="91425" tIns="91425" rIns="91425" bIns="91425" anchor="b" anchorCtr="0">
            <a:normAutofit fontScale="90000"/>
          </a:bodyPr>
          <a:lstStyle/>
          <a:p>
            <a:pPr lvl="0"/>
            <a:r>
              <a:rPr lang="en-GB" dirty="0"/>
              <a:t>Underrepresented Groups in Physics</a:t>
            </a:r>
          </a:p>
        </p:txBody>
      </p:sp>
      <p:sp>
        <p:nvSpPr>
          <p:cNvPr id="100" name="Google Shape;100;p19"/>
          <p:cNvSpPr txBox="1">
            <a:spLocks noGrp="1"/>
          </p:cNvSpPr>
          <p:nvPr>
            <p:ph type="subTitle" idx="1"/>
          </p:nvPr>
        </p:nvSpPr>
        <p:spPr>
          <a:xfrm>
            <a:off x="265500" y="2769001"/>
            <a:ext cx="4045200" cy="1345500"/>
          </a:xfrm>
        </p:spPr>
        <p:txBody>
          <a:bodyPr spcFirstLastPara="1" wrap="square" lIns="91425" tIns="91425" rIns="91425" bIns="91425" anchor="t" anchorCtr="0">
            <a:normAutofit/>
          </a:bodyPr>
          <a:lstStyle/>
          <a:p>
            <a:pPr lvl="0" algn="r"/>
            <a:r>
              <a:rPr lang="en-GB" sz="1000" dirty="0"/>
              <a:t>Source: https://</a:t>
            </a:r>
            <a:r>
              <a:rPr lang="en-GB" sz="1000" dirty="0" err="1"/>
              <a:t>www.iop.org</a:t>
            </a:r>
            <a:r>
              <a:rPr lang="en-GB" sz="1000" dirty="0"/>
              <a:t>/sites/default/files/2022-02/IOP-response-to-house-of-commons-science-technology-committee-inquiry-into-diversity-in-STEM.pdf</a:t>
            </a:r>
          </a:p>
        </p:txBody>
      </p:sp>
      <p:sp>
        <p:nvSpPr>
          <p:cNvPr id="99" name="Google Shape;99;p19"/>
          <p:cNvSpPr txBox="1">
            <a:spLocks noGrp="1"/>
          </p:cNvSpPr>
          <p:nvPr>
            <p:ph type="sldNum" idx="12"/>
          </p:nvPr>
        </p:nvSpPr>
        <p:spPr>
          <a:xfrm>
            <a:off x="8497999" y="4688759"/>
            <a:ext cx="548700" cy="393600"/>
          </a:xfrm>
        </p:spPr>
        <p:txBody>
          <a:bodyPr spcFirstLastPara="1" wrap="square" lIns="91425" tIns="91425" rIns="91425" bIns="91425" anchor="ctr" anchorCtr="0">
            <a:normAutofit/>
          </a:bodyPr>
          <a:lstStyle/>
          <a:p>
            <a:pPr lvl="0"/>
            <a:fld id="{00000000-1234-1234-1234-123412341234}" type="slidenum">
              <a:rPr lang="en-GB">
                <a:sym typeface="Source Sans Pro"/>
              </a:rPr>
              <a:pPr lvl="0"/>
              <a:t>17</a:t>
            </a:fld>
            <a:endParaRPr lang="en-GB">
              <a:sym typeface="Source Sans Pro"/>
            </a:endParaRPr>
          </a:p>
        </p:txBody>
      </p:sp>
      <p:sp>
        <p:nvSpPr>
          <p:cNvPr id="4" name="TextBox 3">
            <a:extLst>
              <a:ext uri="{FF2B5EF4-FFF2-40B4-BE49-F238E27FC236}">
                <a16:creationId xmlns:a16="http://schemas.microsoft.com/office/drawing/2014/main" id="{F3D5FD61-D7A5-B368-4BB9-CEFA17DD5C2F}"/>
              </a:ext>
            </a:extLst>
          </p:cNvPr>
          <p:cNvSpPr txBox="1"/>
          <p:nvPr/>
        </p:nvSpPr>
        <p:spPr>
          <a:xfrm>
            <a:off x="4641955" y="118193"/>
            <a:ext cx="4721900" cy="261610"/>
          </a:xfrm>
          <a:prstGeom prst="rect">
            <a:avLst/>
          </a:prstGeom>
          <a:noFill/>
        </p:spPr>
        <p:txBody>
          <a:bodyPr wrap="square">
            <a:spAutoFit/>
          </a:bodyPr>
          <a:lstStyle/>
          <a:p>
            <a:r>
              <a:rPr lang="en-GB" sz="1100" dirty="0">
                <a:solidFill>
                  <a:schemeClr val="bg1"/>
                </a:solidFill>
              </a:rPr>
              <a:t>Ethnicity data from the IOP Member Diversity Survey, 2019. N=1,954.</a:t>
            </a:r>
            <a:endParaRPr lang="en-US" sz="1100" dirty="0">
              <a:solidFill>
                <a:schemeClr val="bg1"/>
              </a:solidFill>
            </a:endParaRPr>
          </a:p>
        </p:txBody>
      </p:sp>
      <p:graphicFrame>
        <p:nvGraphicFramePr>
          <p:cNvPr id="3" name="Chart 2">
            <a:extLst>
              <a:ext uri="{FF2B5EF4-FFF2-40B4-BE49-F238E27FC236}">
                <a16:creationId xmlns:a16="http://schemas.microsoft.com/office/drawing/2014/main" id="{AD1EAC1D-DBEA-2532-DF41-F2F2B924FA98}"/>
              </a:ext>
            </a:extLst>
          </p:cNvPr>
          <p:cNvGraphicFramePr/>
          <p:nvPr>
            <p:extLst>
              <p:ext uri="{D42A27DB-BD31-4B8C-83A1-F6EECF244321}">
                <p14:modId xmlns:p14="http://schemas.microsoft.com/office/powerpoint/2010/main" val="454654850"/>
              </p:ext>
            </p:extLst>
          </p:nvPr>
        </p:nvGraphicFramePr>
        <p:xfrm>
          <a:off x="4833939" y="826476"/>
          <a:ext cx="4044948" cy="2989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03704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265500" y="1181700"/>
            <a:ext cx="4045200" cy="1533600"/>
          </a:xfrm>
        </p:spPr>
        <p:txBody>
          <a:bodyPr spcFirstLastPara="1" wrap="square" lIns="91425" tIns="91425" rIns="91425" bIns="91425" anchor="b" anchorCtr="0">
            <a:normAutofit fontScale="90000"/>
          </a:bodyPr>
          <a:lstStyle/>
          <a:p>
            <a:pPr lvl="0"/>
            <a:r>
              <a:rPr lang="en-GB" dirty="0"/>
              <a:t>Underrepresented Groups in Physics</a:t>
            </a:r>
          </a:p>
        </p:txBody>
      </p:sp>
      <p:sp>
        <p:nvSpPr>
          <p:cNvPr id="100" name="Google Shape;100;p19"/>
          <p:cNvSpPr txBox="1">
            <a:spLocks noGrp="1"/>
          </p:cNvSpPr>
          <p:nvPr>
            <p:ph type="subTitle" idx="1"/>
          </p:nvPr>
        </p:nvSpPr>
        <p:spPr>
          <a:xfrm>
            <a:off x="265500" y="2769001"/>
            <a:ext cx="4045200" cy="1345500"/>
          </a:xfrm>
        </p:spPr>
        <p:txBody>
          <a:bodyPr spcFirstLastPara="1" wrap="square" lIns="91425" tIns="91425" rIns="91425" bIns="91425" anchor="t" anchorCtr="0">
            <a:normAutofit/>
          </a:bodyPr>
          <a:lstStyle/>
          <a:p>
            <a:pPr lvl="0" algn="r"/>
            <a:r>
              <a:rPr lang="en-GB" sz="1000" dirty="0"/>
              <a:t>Source: https://</a:t>
            </a:r>
            <a:r>
              <a:rPr lang="en-GB" sz="1000" dirty="0" err="1"/>
              <a:t>www.iop.org</a:t>
            </a:r>
            <a:r>
              <a:rPr lang="en-GB" sz="1000" dirty="0"/>
              <a:t>/sites/default/files/2022-02/IOP-response-to-house-of-commons-science-technology-committee-inquiry-into-diversity-in-STEM.pdf</a:t>
            </a:r>
          </a:p>
        </p:txBody>
      </p:sp>
      <p:sp>
        <p:nvSpPr>
          <p:cNvPr id="99" name="Google Shape;99;p19"/>
          <p:cNvSpPr txBox="1">
            <a:spLocks noGrp="1"/>
          </p:cNvSpPr>
          <p:nvPr>
            <p:ph type="sldNum" idx="12"/>
          </p:nvPr>
        </p:nvSpPr>
        <p:spPr>
          <a:xfrm>
            <a:off x="8497999" y="4688759"/>
            <a:ext cx="548700" cy="393600"/>
          </a:xfrm>
        </p:spPr>
        <p:txBody>
          <a:bodyPr spcFirstLastPara="1" wrap="square" lIns="91425" tIns="91425" rIns="91425" bIns="91425" anchor="ctr" anchorCtr="0">
            <a:normAutofit/>
          </a:bodyPr>
          <a:lstStyle/>
          <a:p>
            <a:pPr lvl="0"/>
            <a:fld id="{00000000-1234-1234-1234-123412341234}" type="slidenum">
              <a:rPr lang="en-GB">
                <a:sym typeface="Source Sans Pro"/>
              </a:rPr>
              <a:pPr lvl="0"/>
              <a:t>18</a:t>
            </a:fld>
            <a:endParaRPr lang="en-GB">
              <a:sym typeface="Source Sans Pro"/>
            </a:endParaRPr>
          </a:p>
        </p:txBody>
      </p:sp>
      <p:sp>
        <p:nvSpPr>
          <p:cNvPr id="4" name="TextBox 3">
            <a:extLst>
              <a:ext uri="{FF2B5EF4-FFF2-40B4-BE49-F238E27FC236}">
                <a16:creationId xmlns:a16="http://schemas.microsoft.com/office/drawing/2014/main" id="{F3D5FD61-D7A5-B368-4BB9-CEFA17DD5C2F}"/>
              </a:ext>
            </a:extLst>
          </p:cNvPr>
          <p:cNvSpPr txBox="1"/>
          <p:nvPr/>
        </p:nvSpPr>
        <p:spPr>
          <a:xfrm>
            <a:off x="4641955" y="118193"/>
            <a:ext cx="4721900" cy="430887"/>
          </a:xfrm>
          <a:prstGeom prst="rect">
            <a:avLst/>
          </a:prstGeom>
          <a:noFill/>
        </p:spPr>
        <p:txBody>
          <a:bodyPr wrap="square">
            <a:spAutoFit/>
          </a:bodyPr>
          <a:lstStyle/>
          <a:p>
            <a:r>
              <a:rPr lang="en-GB" sz="1100" dirty="0">
                <a:solidFill>
                  <a:schemeClr val="bg1"/>
                </a:solidFill>
              </a:rPr>
              <a:t>Data on parental qualification from the IOP Member Diversity Survey, 2019. </a:t>
            </a:r>
            <a:endParaRPr lang="en-US" sz="1100" dirty="0">
              <a:solidFill>
                <a:schemeClr val="bg1"/>
              </a:solidFill>
            </a:endParaRPr>
          </a:p>
        </p:txBody>
      </p:sp>
      <p:graphicFrame>
        <p:nvGraphicFramePr>
          <p:cNvPr id="6" name="Chart 5" descr="78% of IOP members are male, with 21% female and 1% identifying otherwise.">
            <a:extLst>
              <a:ext uri="{FF2B5EF4-FFF2-40B4-BE49-F238E27FC236}">
                <a16:creationId xmlns:a16="http://schemas.microsoft.com/office/drawing/2014/main" id="{1181BFAC-78D6-5ECB-69F7-0DC5655FAC1C}"/>
              </a:ext>
            </a:extLst>
          </p:cNvPr>
          <p:cNvGraphicFramePr/>
          <p:nvPr>
            <p:extLst>
              <p:ext uri="{D42A27DB-BD31-4B8C-83A1-F6EECF244321}">
                <p14:modId xmlns:p14="http://schemas.microsoft.com/office/powerpoint/2010/main" val="3673836917"/>
              </p:ext>
            </p:extLst>
          </p:nvPr>
        </p:nvGraphicFramePr>
        <p:xfrm>
          <a:off x="4502045" y="860725"/>
          <a:ext cx="4861810" cy="3422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4990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Ways we addressed them included:</a:t>
            </a:r>
            <a:endParaRPr dirty="0"/>
          </a:p>
        </p:txBody>
      </p:sp>
      <p:sp>
        <p:nvSpPr>
          <p:cNvPr id="115" name="Google Shape;115;p21"/>
          <p:cNvSpPr txBox="1">
            <a:spLocks noGrp="1"/>
          </p:cNvSpPr>
          <p:nvPr>
            <p:ph type="body" idx="1"/>
          </p:nvPr>
        </p:nvSpPr>
        <p:spPr>
          <a:xfrm>
            <a:off x="311700" y="1152474"/>
            <a:ext cx="8520600" cy="3728135"/>
          </a:xfrm>
          <a:prstGeom prst="rect">
            <a:avLst/>
          </a:prstGeom>
        </p:spPr>
        <p:txBody>
          <a:bodyPr spcFirstLastPara="1" wrap="square" lIns="91425" tIns="91425" rIns="91425" bIns="91425" numCol="1" anchor="ctr" anchorCtr="0">
            <a:normAutofit/>
          </a:bodyPr>
          <a:lstStyle/>
          <a:p>
            <a:pPr marL="285750" indent="-285750">
              <a:spcAft>
                <a:spcPts val="1200"/>
              </a:spcAft>
            </a:pPr>
            <a:r>
              <a:rPr lang="en-GB" dirty="0">
                <a:solidFill>
                  <a:schemeClr val="bg2">
                    <a:lumMod val="20000"/>
                    <a:lumOff val="80000"/>
                  </a:schemeClr>
                </a:solidFill>
              </a:rPr>
              <a:t>Advertising the conference via networks for underrepresented researchers.</a:t>
            </a:r>
          </a:p>
          <a:p>
            <a:pPr marL="285750" indent="-285750">
              <a:spcAft>
                <a:spcPts val="1200"/>
              </a:spcAft>
            </a:pPr>
            <a:r>
              <a:rPr lang="en-GB" dirty="0">
                <a:solidFill>
                  <a:schemeClr val="bg2">
                    <a:lumMod val="20000"/>
                    <a:lumOff val="80000"/>
                  </a:schemeClr>
                </a:solidFill>
              </a:rPr>
              <a:t>Providing grants for parents and carers.</a:t>
            </a:r>
          </a:p>
          <a:p>
            <a:pPr marL="285750" indent="-285750">
              <a:spcAft>
                <a:spcPts val="1200"/>
              </a:spcAft>
            </a:pPr>
            <a:r>
              <a:rPr lang="en-GB" dirty="0">
                <a:solidFill>
                  <a:schemeClr val="bg2">
                    <a:lumMod val="20000"/>
                    <a:lumOff val="80000"/>
                  </a:schemeClr>
                </a:solidFill>
              </a:rPr>
              <a:t>Inviting a range of speakers from industry and academia at a range of career stages.</a:t>
            </a:r>
          </a:p>
          <a:p>
            <a:pPr marL="285750" indent="-285750">
              <a:spcAft>
                <a:spcPts val="1200"/>
              </a:spcAft>
            </a:pPr>
            <a:r>
              <a:rPr lang="en-GB" dirty="0">
                <a:solidFill>
                  <a:schemeClr val="bg2">
                    <a:lumMod val="20000"/>
                    <a:lumOff val="80000"/>
                  </a:schemeClr>
                </a:solidFill>
              </a:rPr>
              <a:t>Clearly signposting the harassment reporting procedure, and mandating agreement to our Code of Conduct, with solid consequences for any breaches.</a:t>
            </a:r>
          </a:p>
        </p:txBody>
      </p:sp>
      <p:sp>
        <p:nvSpPr>
          <p:cNvPr id="116" name="Google Shape;116;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19</a:t>
            </a:fld>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8869314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 fill="hold"/>
                                        <p:tgtEl>
                                          <p:spTgt spid="115">
                                            <p:txEl>
                                              <p:pRg st="0" end="0"/>
                                            </p:txEl>
                                          </p:spTgt>
                                        </p:tgtEl>
                                        <p:attrNameLst>
                                          <p:attrName>style.color</p:attrName>
                                        </p:attrNameLst>
                                      </p:cBhvr>
                                      <p:to>
                                        <a:schemeClr val="bg2"/>
                                      </p:to>
                                    </p:animClr>
                                  </p:childTnLst>
                                  <p:subTnLst>
                                    <p:animClr clrSpc="rgb" dir="cw">
                                      <p:cBhvr override="childStyle">
                                        <p:cTn dur="1" fill="hold" display="0" masterRel="nextClick" afterEffect="1"/>
                                        <p:tgtEl>
                                          <p:spTgt spid="11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0" fill="hold"/>
                                        <p:tgtEl>
                                          <p:spTgt spid="115">
                                            <p:txEl>
                                              <p:pRg st="1" end="1"/>
                                            </p:txEl>
                                          </p:spTgt>
                                        </p:tgtEl>
                                        <p:attrNameLst>
                                          <p:attrName>style.color</p:attrName>
                                        </p:attrNameLst>
                                      </p:cBhvr>
                                      <p:to>
                                        <a:schemeClr val="bg2"/>
                                      </p:to>
                                    </p:animClr>
                                  </p:childTnLst>
                                  <p:subTnLst>
                                    <p:animClr clrSpc="rgb" dir="cw">
                                      <p:cBhvr override="childStyle">
                                        <p:cTn dur="1" fill="hold" display="0" masterRel="nextClick" afterEffect="1"/>
                                        <p:tgtEl>
                                          <p:spTgt spid="11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0" fill="hold"/>
                                        <p:tgtEl>
                                          <p:spTgt spid="115">
                                            <p:txEl>
                                              <p:pRg st="2" end="2"/>
                                            </p:txEl>
                                          </p:spTgt>
                                        </p:tgtEl>
                                        <p:attrNameLst>
                                          <p:attrName>style.color</p:attrName>
                                        </p:attrNameLst>
                                      </p:cBhvr>
                                      <p:to>
                                        <a:schemeClr val="bg2"/>
                                      </p:to>
                                    </p:animClr>
                                  </p:childTnLst>
                                  <p:subTnLst>
                                    <p:animClr clrSpc="rgb" dir="cw">
                                      <p:cBhvr override="childStyle">
                                        <p:cTn dur="1" fill="hold" display="0" masterRel="nextClick" afterEffect="1"/>
                                        <p:tgtEl>
                                          <p:spTgt spid="115">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0" fill="hold"/>
                                        <p:tgtEl>
                                          <p:spTgt spid="115">
                                            <p:txEl>
                                              <p:pRg st="3" end="3"/>
                                            </p:txEl>
                                          </p:spTgt>
                                        </p:tgtEl>
                                        <p:attrNameLst>
                                          <p:attrName>style.color</p:attrName>
                                        </p:attrNameLst>
                                      </p:cBhvr>
                                      <p:to>
                                        <a:schemeClr val="bg2"/>
                                      </p:to>
                                    </p:animClr>
                                  </p:childTnLst>
                                  <p:subTnLst>
                                    <p:animClr clrSpc="rgb" dir="cw">
                                      <p:cBhvr override="childStyle">
                                        <p:cTn dur="1" fill="hold" display="0" masterRel="nextClick" afterEffect="1"/>
                                        <p:tgtEl>
                                          <p:spTgt spid="11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In this presentation</a:t>
            </a:r>
            <a:endParaRPr dirty="0"/>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25755" algn="l" rtl="0">
              <a:lnSpc>
                <a:spcPct val="200000"/>
              </a:lnSpc>
              <a:spcBef>
                <a:spcPts val="0"/>
              </a:spcBef>
              <a:spcAft>
                <a:spcPts val="0"/>
              </a:spcAft>
              <a:buSzPct val="100000"/>
              <a:buChar char="●"/>
            </a:pPr>
            <a:r>
              <a:rPr lang="en-GB" dirty="0"/>
              <a:t>The case for more accessible conferences - why accessibility matters.</a:t>
            </a:r>
          </a:p>
          <a:p>
            <a:pPr indent="-325755">
              <a:lnSpc>
                <a:spcPct val="200000"/>
              </a:lnSpc>
              <a:buSzPct val="100000"/>
            </a:pPr>
            <a:r>
              <a:rPr lang="en-GB" dirty="0"/>
              <a:t>What the British Geophysical Association (BGA) is.</a:t>
            </a:r>
            <a:endParaRPr dirty="0"/>
          </a:p>
          <a:p>
            <a:pPr marL="457200" lvl="0" indent="-325755" algn="l" rtl="0">
              <a:lnSpc>
                <a:spcPct val="200000"/>
              </a:lnSpc>
              <a:spcBef>
                <a:spcPts val="0"/>
              </a:spcBef>
              <a:spcAft>
                <a:spcPts val="0"/>
              </a:spcAft>
              <a:buSzPct val="100000"/>
              <a:buChar char="●"/>
            </a:pPr>
            <a:r>
              <a:rPr lang="en-GB" dirty="0"/>
              <a:t>Case study: BGA Postgraduate Research in Progress meeting 2023 (</a:t>
            </a:r>
            <a:r>
              <a:rPr lang="en-GB" dirty="0" err="1"/>
              <a:t>PGRiP</a:t>
            </a:r>
            <a:r>
              <a:rPr lang="en-GB" dirty="0"/>
              <a:t>).</a:t>
            </a:r>
          </a:p>
          <a:p>
            <a:pPr marL="457200" lvl="0" indent="-325755" algn="l" rtl="0">
              <a:lnSpc>
                <a:spcPct val="200000"/>
              </a:lnSpc>
              <a:spcBef>
                <a:spcPts val="0"/>
              </a:spcBef>
              <a:spcAft>
                <a:spcPts val="0"/>
              </a:spcAft>
              <a:buSzPct val="100000"/>
              <a:buChar char="●"/>
            </a:pPr>
            <a:r>
              <a:rPr lang="en-GB" dirty="0"/>
              <a:t>Tour through BGA’s guidelines for hosting an accessible conference.</a:t>
            </a:r>
            <a:endParaRPr dirty="0"/>
          </a:p>
          <a:p>
            <a:pPr marL="457200" lvl="0" indent="-325755" algn="l" rtl="0">
              <a:lnSpc>
                <a:spcPct val="200000"/>
              </a:lnSpc>
              <a:spcBef>
                <a:spcPts val="0"/>
              </a:spcBef>
              <a:spcAft>
                <a:spcPts val="0"/>
              </a:spcAft>
              <a:buSzPct val="100000"/>
              <a:buChar char="●"/>
            </a:pPr>
            <a:r>
              <a:rPr lang="en-GB" dirty="0"/>
              <a:t>Signposting to helpful resources.</a:t>
            </a:r>
            <a:endParaRPr dirty="0"/>
          </a:p>
        </p:txBody>
      </p:sp>
      <p:sp>
        <p:nvSpPr>
          <p:cNvPr id="67" name="Google Shape;67;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2</a:t>
            </a:fld>
            <a:endParaRPr>
              <a:latin typeface="Source Sans Pro"/>
              <a:ea typeface="Source Sans Pro"/>
              <a:cs typeface="Source Sans Pro"/>
              <a:sym typeface="Source Sans Pro"/>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Learning from each other</a:t>
            </a:r>
            <a:endParaRPr/>
          </a:p>
        </p:txBody>
      </p:sp>
      <p:sp>
        <p:nvSpPr>
          <p:cNvPr id="123" name="Google Shape;123;p22"/>
          <p:cNvSpPr txBox="1">
            <a:spLocks noGrp="1"/>
          </p:cNvSpPr>
          <p:nvPr>
            <p:ph type="body" idx="1"/>
          </p:nvPr>
        </p:nvSpPr>
        <p:spPr>
          <a:xfrm>
            <a:off x="311700" y="1152475"/>
            <a:ext cx="4666253" cy="3416400"/>
          </a:xfrm>
          <a:prstGeom prst="rect">
            <a:avLst/>
          </a:prstGeom>
        </p:spPr>
        <p:txBody>
          <a:bodyPr spcFirstLastPara="1" wrap="square" lIns="91425" tIns="91425" rIns="91425" bIns="91425" anchor="t" anchorCtr="0">
            <a:normAutofit/>
          </a:bodyPr>
          <a:lstStyle/>
          <a:p>
            <a:pPr marL="285750" indent="-285750">
              <a:lnSpc>
                <a:spcPct val="200000"/>
              </a:lnSpc>
            </a:pPr>
            <a:r>
              <a:rPr lang="en-GB" dirty="0">
                <a:solidFill>
                  <a:schemeClr val="bg2">
                    <a:lumMod val="20000"/>
                    <a:lumOff val="80000"/>
                  </a:schemeClr>
                </a:solidFill>
              </a:rPr>
              <a:t>Existing resources</a:t>
            </a:r>
          </a:p>
          <a:p>
            <a:pPr marL="285750" indent="-285750">
              <a:lnSpc>
                <a:spcPct val="200000"/>
              </a:lnSpc>
            </a:pPr>
            <a:r>
              <a:rPr lang="en-GB" dirty="0">
                <a:solidFill>
                  <a:schemeClr val="bg2">
                    <a:lumMod val="20000"/>
                    <a:lumOff val="80000"/>
                  </a:schemeClr>
                </a:solidFill>
              </a:rPr>
              <a:t>Conversations with colleagues and peers</a:t>
            </a:r>
          </a:p>
          <a:p>
            <a:pPr marL="285750" indent="-285750">
              <a:lnSpc>
                <a:spcPct val="200000"/>
              </a:lnSpc>
            </a:pPr>
            <a:r>
              <a:rPr lang="en-GB" dirty="0">
                <a:solidFill>
                  <a:schemeClr val="bg2">
                    <a:lumMod val="20000"/>
                    <a:lumOff val="80000"/>
                  </a:schemeClr>
                </a:solidFill>
              </a:rPr>
              <a:t>Engagement with diverse media</a:t>
            </a:r>
            <a:endParaRPr dirty="0">
              <a:solidFill>
                <a:schemeClr val="bg2">
                  <a:lumMod val="20000"/>
                  <a:lumOff val="80000"/>
                </a:schemeClr>
              </a:solidFill>
            </a:endParaRPr>
          </a:p>
        </p:txBody>
      </p:sp>
      <p:sp>
        <p:nvSpPr>
          <p:cNvPr id="124" name="Google Shape;124;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20</a:t>
            </a:fld>
            <a:endParaRPr dirty="0">
              <a:latin typeface="Source Sans Pro"/>
              <a:ea typeface="Source Sans Pro"/>
              <a:cs typeface="Source Sans Pro"/>
              <a:sym typeface="Source Sans Pro"/>
            </a:endParaRPr>
          </a:p>
        </p:txBody>
      </p:sp>
      <p:pic>
        <p:nvPicPr>
          <p:cNvPr id="5" name="Picture 4" descr="The cover page of the Oxford University School of Geography and the Environment &quot;Developing inclusive conferences' guidebook.&#10;&#10;It features an image of a group of people sitting in a room.&#10;&#10;PDF including text available at: https://www.geog.ox.ac.uk/sites/default/files/2023-07/190522_Inclusive_Conference_Guide.pdf/">
            <a:extLst>
              <a:ext uri="{FF2B5EF4-FFF2-40B4-BE49-F238E27FC236}">
                <a16:creationId xmlns:a16="http://schemas.microsoft.com/office/drawing/2014/main" id="{D34D5DE7-44C8-860B-ED8B-293C4ED365BF}"/>
              </a:ext>
            </a:extLst>
          </p:cNvPr>
          <p:cNvPicPr>
            <a:picLocks noChangeAspect="1"/>
          </p:cNvPicPr>
          <p:nvPr/>
        </p:nvPicPr>
        <p:blipFill>
          <a:blip r:embed="rId3"/>
          <a:stretch>
            <a:fillRect/>
          </a:stretch>
        </p:blipFill>
        <p:spPr>
          <a:xfrm>
            <a:off x="5192352" y="218332"/>
            <a:ext cx="3326090" cy="4706836"/>
          </a:xfrm>
          <a:prstGeom prst="rect">
            <a:avLst/>
          </a:prstGeom>
          <a:ln>
            <a:solidFill>
              <a:schemeClr val="tx1"/>
            </a:solidFill>
          </a:ln>
        </p:spPr>
      </p:pic>
      <p:sp>
        <p:nvSpPr>
          <p:cNvPr id="8" name="Google Shape;117;p21">
            <a:extLst>
              <a:ext uri="{FF2B5EF4-FFF2-40B4-BE49-F238E27FC236}">
                <a16:creationId xmlns:a16="http://schemas.microsoft.com/office/drawing/2014/main" id="{E5B17F32-643D-FD69-420F-F40A9941BFDB}"/>
              </a:ext>
            </a:extLst>
          </p:cNvPr>
          <p:cNvSpPr txBox="1"/>
          <p:nvPr/>
        </p:nvSpPr>
        <p:spPr>
          <a:xfrm>
            <a:off x="-500748" y="4698475"/>
            <a:ext cx="5693100" cy="480101"/>
          </a:xfrm>
          <a:prstGeom prst="rect">
            <a:avLst/>
          </a:prstGeom>
          <a:noFill/>
          <a:ln>
            <a:noFill/>
          </a:ln>
        </p:spPr>
        <p:txBody>
          <a:bodyPr spcFirstLastPara="1" wrap="square" lIns="91425" tIns="91425" rIns="91425" bIns="91425" anchor="t" anchorCtr="0">
            <a:spAutoFit/>
          </a:bodyPr>
          <a:lstStyle/>
          <a:p>
            <a:pPr algn="r">
              <a:lnSpc>
                <a:spcPct val="115000"/>
              </a:lnSpc>
              <a:spcAft>
                <a:spcPts val="1200"/>
              </a:spcAft>
            </a:pPr>
            <a:r>
              <a:rPr lang="en-GB" sz="800" dirty="0">
                <a:solidFill>
                  <a:schemeClr val="bg2"/>
                </a:solidFill>
                <a:sym typeface="Source Sans Pro"/>
              </a:rPr>
              <a:t>*Image: </a:t>
            </a:r>
            <a:r>
              <a:rPr lang="en-US" sz="800" dirty="0">
                <a:solidFill>
                  <a:schemeClr val="bg2"/>
                </a:solidFill>
              </a:rPr>
              <a:t>https://</a:t>
            </a:r>
            <a:r>
              <a:rPr lang="en-US" sz="800" dirty="0" err="1">
                <a:solidFill>
                  <a:schemeClr val="bg2"/>
                </a:solidFill>
              </a:rPr>
              <a:t>www.geog.ox.ac.uk</a:t>
            </a:r>
            <a:r>
              <a:rPr lang="en-US" sz="800" dirty="0">
                <a:solidFill>
                  <a:schemeClr val="bg2"/>
                </a:solidFill>
              </a:rPr>
              <a:t>/sites/default/files/2023-07/190522_Inclusive_Conference_Guide.pdf</a:t>
            </a:r>
            <a:r>
              <a:rPr lang="en-GB" sz="800" dirty="0">
                <a:solidFill>
                  <a:schemeClr val="bg2"/>
                </a:solidFill>
                <a:sym typeface="Source Sans Pro"/>
              </a:rPr>
              <a:t>/</a:t>
            </a:r>
            <a:endParaRPr sz="800" dirty="0">
              <a:solidFill>
                <a:schemeClr val="bg2"/>
              </a:solidFill>
              <a:sym typeface="Source Sans Pro"/>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123">
                                            <p:txEl>
                                              <p:pRg st="0" end="0"/>
                                            </p:txEl>
                                          </p:spTgt>
                                        </p:tgtEl>
                                        <p:attrNameLst>
                                          <p:attrName>style.color</p:attrName>
                                        </p:attrNameLst>
                                      </p:cBhvr>
                                      <p:to>
                                        <a:schemeClr val="bg2"/>
                                      </p:to>
                                    </p:animClr>
                                  </p:childTnLst>
                                  <p:subTnLst>
                                    <p:animClr clrSpc="rgb" dir="cw">
                                      <p:cBhvr override="childStyle">
                                        <p:cTn dur="1" fill="hold" display="0" masterRel="nextClick" afterEffect="1"/>
                                        <p:tgtEl>
                                          <p:spTgt spid="12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 fill="hold"/>
                                        <p:tgtEl>
                                          <p:spTgt spid="123">
                                            <p:txEl>
                                              <p:pRg st="1" end="1"/>
                                            </p:txEl>
                                          </p:spTgt>
                                        </p:tgtEl>
                                        <p:attrNameLst>
                                          <p:attrName>style.color</p:attrName>
                                        </p:attrNameLst>
                                      </p:cBhvr>
                                      <p:to>
                                        <a:schemeClr val="bg2"/>
                                      </p:to>
                                    </p:animClr>
                                  </p:childTnLst>
                                  <p:subTnLst>
                                    <p:animClr clrSpc="rgb" dir="cw">
                                      <p:cBhvr override="childStyle">
                                        <p:cTn dur="1" fill="hold" display="0" masterRel="nextClick" afterEffect="1"/>
                                        <p:tgtEl>
                                          <p:spTgt spid="12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 fill="hold"/>
                                        <p:tgtEl>
                                          <p:spTgt spid="123">
                                            <p:txEl>
                                              <p:pRg st="2" end="2"/>
                                            </p:txEl>
                                          </p:spTgt>
                                        </p:tgtEl>
                                        <p:attrNameLst>
                                          <p:attrName>style.color</p:attrName>
                                        </p:attrNameLst>
                                      </p:cBhvr>
                                      <p:to>
                                        <a:schemeClr val="bg2"/>
                                      </p:to>
                                    </p:animClr>
                                  </p:childTnLst>
                                  <p:subTnLst>
                                    <p:animClr clrSpc="rgb" dir="cw">
                                      <p:cBhvr override="childStyle">
                                        <p:cTn dur="1" fill="hold" display="0" masterRel="nextClick" afterEffect="1"/>
                                        <p:tgtEl>
                                          <p:spTgt spid="12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8D5E-01F8-D4A5-DF8C-0584A5AC1F3C}"/>
              </a:ext>
            </a:extLst>
          </p:cNvPr>
          <p:cNvSpPr>
            <a:spLocks noGrp="1"/>
          </p:cNvSpPr>
          <p:nvPr>
            <p:ph type="title"/>
          </p:nvPr>
        </p:nvSpPr>
        <p:spPr/>
        <p:txBody>
          <a:bodyPr>
            <a:normAutofit fontScale="90000"/>
          </a:bodyPr>
          <a:lstStyle/>
          <a:p>
            <a:r>
              <a:rPr lang="en-US" dirty="0"/>
              <a:t>92%</a:t>
            </a:r>
          </a:p>
        </p:txBody>
      </p:sp>
      <p:sp>
        <p:nvSpPr>
          <p:cNvPr id="3" name="Text Placeholder 2">
            <a:extLst>
              <a:ext uri="{FF2B5EF4-FFF2-40B4-BE49-F238E27FC236}">
                <a16:creationId xmlns:a16="http://schemas.microsoft.com/office/drawing/2014/main" id="{2EE300C1-A2C3-938E-31F8-06348B947254}"/>
              </a:ext>
            </a:extLst>
          </p:cNvPr>
          <p:cNvSpPr>
            <a:spLocks noGrp="1"/>
          </p:cNvSpPr>
          <p:nvPr>
            <p:ph type="body" idx="1"/>
          </p:nvPr>
        </p:nvSpPr>
        <p:spPr/>
        <p:txBody>
          <a:bodyPr/>
          <a:lstStyle/>
          <a:p>
            <a:pPr marL="114300" indent="0">
              <a:buNone/>
            </a:pPr>
            <a:r>
              <a:rPr lang="en-US" dirty="0"/>
              <a:t>of respondents said the conference was very accessible and inclusive.</a:t>
            </a:r>
          </a:p>
        </p:txBody>
      </p:sp>
      <p:sp>
        <p:nvSpPr>
          <p:cNvPr id="4" name="Slide Number Placeholder 3">
            <a:extLst>
              <a:ext uri="{FF2B5EF4-FFF2-40B4-BE49-F238E27FC236}">
                <a16:creationId xmlns:a16="http://schemas.microsoft.com/office/drawing/2014/main" id="{3E54C236-DD19-14DB-57E7-DE53F0E4E8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21</a:t>
            </a:fld>
            <a:endParaRPr lang="en-GB"/>
          </a:p>
        </p:txBody>
      </p:sp>
    </p:spTree>
    <p:extLst>
      <p:ext uri="{BB962C8B-B14F-4D97-AF65-F5344CB8AC3E}">
        <p14:creationId xmlns:p14="http://schemas.microsoft.com/office/powerpoint/2010/main" val="34536093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8D5E-01F8-D4A5-DF8C-0584A5AC1F3C}"/>
              </a:ext>
            </a:extLst>
          </p:cNvPr>
          <p:cNvSpPr>
            <a:spLocks noGrp="1"/>
          </p:cNvSpPr>
          <p:nvPr>
            <p:ph type="title"/>
          </p:nvPr>
        </p:nvSpPr>
        <p:spPr/>
        <p:txBody>
          <a:bodyPr>
            <a:normAutofit fontScale="90000"/>
          </a:bodyPr>
          <a:lstStyle/>
          <a:p>
            <a:r>
              <a:rPr lang="en-US" dirty="0"/>
              <a:t>100%</a:t>
            </a:r>
          </a:p>
        </p:txBody>
      </p:sp>
      <p:sp>
        <p:nvSpPr>
          <p:cNvPr id="3" name="Text Placeholder 2">
            <a:extLst>
              <a:ext uri="{FF2B5EF4-FFF2-40B4-BE49-F238E27FC236}">
                <a16:creationId xmlns:a16="http://schemas.microsoft.com/office/drawing/2014/main" id="{2EE300C1-A2C3-938E-31F8-06348B947254}"/>
              </a:ext>
            </a:extLst>
          </p:cNvPr>
          <p:cNvSpPr>
            <a:spLocks noGrp="1"/>
          </p:cNvSpPr>
          <p:nvPr>
            <p:ph type="body" idx="1"/>
          </p:nvPr>
        </p:nvSpPr>
        <p:spPr/>
        <p:txBody>
          <a:bodyPr/>
          <a:lstStyle/>
          <a:p>
            <a:pPr marL="114300" indent="0">
              <a:buNone/>
            </a:pPr>
            <a:r>
              <a:rPr lang="en-US" dirty="0"/>
              <a:t>of respondents said we met their access needs.</a:t>
            </a:r>
          </a:p>
        </p:txBody>
      </p:sp>
      <p:sp>
        <p:nvSpPr>
          <p:cNvPr id="4" name="Slide Number Placeholder 3">
            <a:extLst>
              <a:ext uri="{FF2B5EF4-FFF2-40B4-BE49-F238E27FC236}">
                <a16:creationId xmlns:a16="http://schemas.microsoft.com/office/drawing/2014/main" id="{3E54C236-DD19-14DB-57E7-DE53F0E4E8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22</a:t>
            </a:fld>
            <a:endParaRPr lang="en-GB"/>
          </a:p>
        </p:txBody>
      </p:sp>
    </p:spTree>
    <p:extLst>
      <p:ext uri="{BB962C8B-B14F-4D97-AF65-F5344CB8AC3E}">
        <p14:creationId xmlns:p14="http://schemas.microsoft.com/office/powerpoint/2010/main" val="11714149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dirty="0"/>
              <a:t>The BGA Accessible Meeting Guide</a:t>
            </a:r>
            <a:endParaRPr dirty="0"/>
          </a:p>
        </p:txBody>
      </p:sp>
      <p:sp>
        <p:nvSpPr>
          <p:cNvPr id="93" name="Google Shape;93;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23</a:t>
            </a:fld>
            <a:endParaRPr>
              <a:latin typeface="Source Sans Pro"/>
              <a:ea typeface="Source Sans Pro"/>
              <a:cs typeface="Source Sans Pro"/>
              <a:sym typeface="Source Sans Pro"/>
            </a:endParaRPr>
          </a:p>
        </p:txBody>
      </p:sp>
    </p:spTree>
    <p:extLst>
      <p:ext uri="{BB962C8B-B14F-4D97-AF65-F5344CB8AC3E}">
        <p14:creationId xmlns:p14="http://schemas.microsoft.com/office/powerpoint/2010/main" val="24056886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lnSpc>
                <a:spcPct val="200000"/>
              </a:lnSpc>
              <a:spcBef>
                <a:spcPts val="0"/>
              </a:spcBef>
              <a:spcAft>
                <a:spcPts val="0"/>
              </a:spcAft>
              <a:buNone/>
            </a:pPr>
            <a:r>
              <a:rPr lang="en-GB" dirty="0"/>
              <a:t>The BGA guidelines are based on: </a:t>
            </a:r>
          </a:p>
        </p:txBody>
      </p:sp>
      <p:sp>
        <p:nvSpPr>
          <p:cNvPr id="123" name="Google Shape;12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a:lnSpc>
                <a:spcPct val="200000"/>
              </a:lnSpc>
              <a:spcBef>
                <a:spcPts val="1200"/>
              </a:spcBef>
              <a:buClr>
                <a:schemeClr val="tx2"/>
              </a:buClr>
            </a:pPr>
            <a:r>
              <a:rPr lang="en-GB" dirty="0">
                <a:solidFill>
                  <a:schemeClr val="bg2">
                    <a:lumMod val="25000"/>
                    <a:lumOff val="75000"/>
                  </a:schemeClr>
                </a:solidFill>
              </a:rPr>
              <a:t>Successful strategies implemented at BGA </a:t>
            </a:r>
            <a:r>
              <a:rPr lang="en-GB" dirty="0" err="1">
                <a:solidFill>
                  <a:schemeClr val="bg2">
                    <a:lumMod val="25000"/>
                    <a:lumOff val="75000"/>
                  </a:schemeClr>
                </a:solidFill>
              </a:rPr>
              <a:t>PGRiP</a:t>
            </a:r>
            <a:r>
              <a:rPr lang="en-GB" dirty="0">
                <a:solidFill>
                  <a:schemeClr val="bg2">
                    <a:lumMod val="25000"/>
                    <a:lumOff val="75000"/>
                  </a:schemeClr>
                </a:solidFill>
              </a:rPr>
              <a:t> 2023. </a:t>
            </a:r>
          </a:p>
          <a:p>
            <a:pPr>
              <a:lnSpc>
                <a:spcPct val="200000"/>
              </a:lnSpc>
              <a:buClr>
                <a:schemeClr val="tx2"/>
              </a:buClr>
            </a:pPr>
            <a:r>
              <a:rPr lang="en-GB" dirty="0">
                <a:solidFill>
                  <a:schemeClr val="bg2">
                    <a:lumMod val="25000"/>
                    <a:lumOff val="75000"/>
                  </a:schemeClr>
                </a:solidFill>
              </a:rPr>
              <a:t>Resources including “Developing Inclusive Conferences”, a guide by University of Oxford School of Geography and the Environment.</a:t>
            </a:r>
            <a:endParaRPr dirty="0">
              <a:solidFill>
                <a:schemeClr val="bg2">
                  <a:lumMod val="25000"/>
                  <a:lumOff val="75000"/>
                </a:schemeClr>
              </a:solidFill>
            </a:endParaRPr>
          </a:p>
          <a:p>
            <a:pPr>
              <a:lnSpc>
                <a:spcPct val="200000"/>
              </a:lnSpc>
              <a:buClr>
                <a:schemeClr val="tx2"/>
              </a:buClr>
            </a:pPr>
            <a:r>
              <a:rPr lang="en-GB" dirty="0">
                <a:solidFill>
                  <a:schemeClr val="bg2">
                    <a:lumMod val="25000"/>
                    <a:lumOff val="75000"/>
                  </a:schemeClr>
                </a:solidFill>
              </a:rPr>
              <a:t>Policies of the Royal Astronomical Society (RAS) and Geological Society (</a:t>
            </a:r>
            <a:r>
              <a:rPr lang="en-GB" dirty="0" err="1">
                <a:solidFill>
                  <a:schemeClr val="bg2">
                    <a:lumMod val="25000"/>
                    <a:lumOff val="75000"/>
                  </a:schemeClr>
                </a:solidFill>
              </a:rPr>
              <a:t>GeolSoc</a:t>
            </a:r>
            <a:r>
              <a:rPr lang="en-GB" dirty="0">
                <a:solidFill>
                  <a:schemeClr val="bg2">
                    <a:lumMod val="25000"/>
                    <a:lumOff val="75000"/>
                  </a:schemeClr>
                </a:solidFill>
              </a:rPr>
              <a:t>). </a:t>
            </a:r>
            <a:endParaRPr dirty="0">
              <a:solidFill>
                <a:schemeClr val="bg2">
                  <a:lumMod val="25000"/>
                  <a:lumOff val="75000"/>
                </a:schemeClr>
              </a:solidFill>
            </a:endParaRPr>
          </a:p>
          <a:p>
            <a:pPr>
              <a:lnSpc>
                <a:spcPct val="200000"/>
              </a:lnSpc>
              <a:buClr>
                <a:schemeClr val="tx2"/>
              </a:buClr>
            </a:pPr>
            <a:r>
              <a:rPr lang="en-GB" dirty="0">
                <a:solidFill>
                  <a:schemeClr val="bg2">
                    <a:lumMod val="25000"/>
                    <a:lumOff val="75000"/>
                  </a:schemeClr>
                </a:solidFill>
              </a:rPr>
              <a:t>Feedback from Diversity in Geoscience-UK (</a:t>
            </a:r>
            <a:r>
              <a:rPr lang="en-GB" dirty="0" err="1">
                <a:solidFill>
                  <a:schemeClr val="bg2">
                    <a:lumMod val="25000"/>
                    <a:lumOff val="75000"/>
                  </a:schemeClr>
                </a:solidFill>
              </a:rPr>
              <a:t>DiG</a:t>
            </a:r>
            <a:r>
              <a:rPr lang="en-GB" dirty="0">
                <a:solidFill>
                  <a:schemeClr val="bg2">
                    <a:lumMod val="25000"/>
                    <a:lumOff val="75000"/>
                  </a:schemeClr>
                </a:solidFill>
              </a:rPr>
              <a:t>) leaders.</a:t>
            </a:r>
            <a:endParaRPr dirty="0">
              <a:solidFill>
                <a:schemeClr val="bg2">
                  <a:lumMod val="25000"/>
                  <a:lumOff val="75000"/>
                </a:schemeClr>
              </a:solidFill>
            </a:endParaRPr>
          </a:p>
        </p:txBody>
      </p:sp>
      <p:sp>
        <p:nvSpPr>
          <p:cNvPr id="124" name="Google Shape;124;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24</a:t>
            </a:fld>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15068308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123">
                                            <p:txEl>
                                              <p:pRg st="0" end="0"/>
                                            </p:txEl>
                                          </p:spTgt>
                                        </p:tgtEl>
                                        <p:attrNameLst>
                                          <p:attrName>style.color</p:attrName>
                                        </p:attrNameLst>
                                      </p:cBhvr>
                                      <p:to>
                                        <a:schemeClr val="bg2"/>
                                      </p:to>
                                    </p:animClr>
                                  </p:childTnLst>
                                  <p:subTnLst>
                                    <p:animClr clrSpc="rgb" dir="cw">
                                      <p:cBhvr override="childStyle">
                                        <p:cTn dur="1" fill="hold" display="0" masterRel="nextClick" afterEffect="1"/>
                                        <p:tgtEl>
                                          <p:spTgt spid="12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 fill="hold"/>
                                        <p:tgtEl>
                                          <p:spTgt spid="123">
                                            <p:txEl>
                                              <p:pRg st="1" end="1"/>
                                            </p:txEl>
                                          </p:spTgt>
                                        </p:tgtEl>
                                        <p:attrNameLst>
                                          <p:attrName>style.color</p:attrName>
                                        </p:attrNameLst>
                                      </p:cBhvr>
                                      <p:to>
                                        <a:schemeClr val="bg2"/>
                                      </p:to>
                                    </p:animClr>
                                  </p:childTnLst>
                                  <p:subTnLst>
                                    <p:animClr clrSpc="rgb" dir="cw">
                                      <p:cBhvr override="childStyle">
                                        <p:cTn dur="1" fill="hold" display="0" masterRel="nextClick" afterEffect="1"/>
                                        <p:tgtEl>
                                          <p:spTgt spid="12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 fill="hold"/>
                                        <p:tgtEl>
                                          <p:spTgt spid="123">
                                            <p:txEl>
                                              <p:pRg st="2" end="2"/>
                                            </p:txEl>
                                          </p:spTgt>
                                        </p:tgtEl>
                                        <p:attrNameLst>
                                          <p:attrName>style.color</p:attrName>
                                        </p:attrNameLst>
                                      </p:cBhvr>
                                      <p:to>
                                        <a:schemeClr val="bg2"/>
                                      </p:to>
                                    </p:animClr>
                                  </p:childTnLst>
                                  <p:subTnLst>
                                    <p:animClr clrSpc="rgb" dir="cw">
                                      <p:cBhvr override="childStyle">
                                        <p:cTn dur="1" fill="hold" display="0" masterRel="nextClick" afterEffect="1"/>
                                        <p:tgtEl>
                                          <p:spTgt spid="12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 fill="hold"/>
                                        <p:tgtEl>
                                          <p:spTgt spid="123">
                                            <p:txEl>
                                              <p:pRg st="3" end="3"/>
                                            </p:txEl>
                                          </p:spTgt>
                                        </p:tgtEl>
                                        <p:attrNameLst>
                                          <p:attrName>style.color</p:attrName>
                                        </p:attrNameLst>
                                      </p:cBhvr>
                                      <p:to>
                                        <a:schemeClr val="bg2"/>
                                      </p:to>
                                    </p:animClr>
                                  </p:childTnLst>
                                  <p:subTnLst>
                                    <p:animClr clrSpc="rgb" dir="cw">
                                      <p:cBhvr override="childStyle">
                                        <p:cTn dur="1" fill="hold" display="0" masterRel="nextClick" afterEffect="1"/>
                                        <p:tgtEl>
                                          <p:spTgt spid="12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0" name="Title 9">
            <a:extLst>
              <a:ext uri="{FF2B5EF4-FFF2-40B4-BE49-F238E27FC236}">
                <a16:creationId xmlns:a16="http://schemas.microsoft.com/office/drawing/2014/main" id="{671E036D-9249-DA78-670B-F5A5C36B8773}"/>
              </a:ext>
            </a:extLst>
          </p:cNvPr>
          <p:cNvSpPr>
            <a:spLocks noGrp="1"/>
          </p:cNvSpPr>
          <p:nvPr>
            <p:ph type="title"/>
          </p:nvPr>
        </p:nvSpPr>
        <p:spPr/>
        <p:txBody>
          <a:bodyPr>
            <a:normAutofit fontScale="90000"/>
          </a:bodyPr>
          <a:lstStyle/>
          <a:p>
            <a:r>
              <a:rPr lang="en-US" dirty="0">
                <a:solidFill>
                  <a:schemeClr val="bg1"/>
                </a:solidFill>
              </a:rPr>
              <a:t>BGA Guidelines</a:t>
            </a:r>
          </a:p>
        </p:txBody>
      </p:sp>
      <p:sp>
        <p:nvSpPr>
          <p:cNvPr id="131" name="Google Shape;131;p23"/>
          <p:cNvSpPr txBox="1">
            <a:spLocks noGrp="1"/>
          </p:cNvSpPr>
          <p:nvPr>
            <p:ph type="sldNum" idx="12"/>
          </p:nvPr>
        </p:nvSpPr>
        <p:spPr/>
        <p:txBody>
          <a:bodyPr spcFirstLastPara="1" wrap="square" lIns="91425" tIns="91425" rIns="91425" bIns="91425" anchor="ctr" anchorCtr="0">
            <a:normAutofit/>
          </a:bodyPr>
          <a:lstStyle/>
          <a:p>
            <a:pPr lvl="0"/>
            <a:fld id="{00000000-1234-1234-1234-123412341234}" type="slidenum">
              <a:rPr lang="en-GB">
                <a:sym typeface="Source Sans Pro"/>
              </a:rPr>
              <a:pPr lvl="0"/>
              <a:t>25</a:t>
            </a:fld>
            <a:endParaRPr lang="en-GB">
              <a:sym typeface="Source Sans Pro"/>
            </a:endParaRPr>
          </a:p>
        </p:txBody>
      </p:sp>
      <p:sp>
        <p:nvSpPr>
          <p:cNvPr id="133" name="Google Shape;133;p23"/>
          <p:cNvSpPr txBox="1"/>
          <p:nvPr/>
        </p:nvSpPr>
        <p:spPr>
          <a:xfrm>
            <a:off x="711689" y="4621633"/>
            <a:ext cx="5693100" cy="462404"/>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GB" sz="700" dirty="0">
                <a:solidFill>
                  <a:schemeClr val="bg2"/>
                </a:solidFill>
                <a:latin typeface="Source Sans Pro"/>
                <a:ea typeface="Source Sans Pro"/>
                <a:cs typeface="Source Sans Pro"/>
                <a:sym typeface="Source Sans Pro"/>
              </a:rPr>
              <a:t>*Source: https://</a:t>
            </a:r>
            <a:r>
              <a:rPr lang="en-GB" sz="700" dirty="0" err="1">
                <a:solidFill>
                  <a:schemeClr val="bg2"/>
                </a:solidFill>
                <a:latin typeface="Source Sans Pro"/>
                <a:ea typeface="Source Sans Pro"/>
                <a:cs typeface="Source Sans Pro"/>
                <a:sym typeface="Source Sans Pro"/>
              </a:rPr>
              <a:t>geophysics.org.uk</a:t>
            </a:r>
            <a:r>
              <a:rPr lang="en-GB" sz="700" dirty="0">
                <a:solidFill>
                  <a:schemeClr val="bg2"/>
                </a:solidFill>
                <a:latin typeface="Source Sans Pro"/>
                <a:ea typeface="Source Sans Pro"/>
                <a:cs typeface="Source Sans Pro"/>
                <a:sym typeface="Source Sans Pro"/>
              </a:rPr>
              <a:t>/</a:t>
            </a:r>
            <a:r>
              <a:rPr lang="en-GB" sz="700" dirty="0" err="1">
                <a:solidFill>
                  <a:schemeClr val="bg2"/>
                </a:solidFill>
                <a:latin typeface="Source Sans Pro"/>
                <a:ea typeface="Source Sans Pro"/>
                <a:cs typeface="Source Sans Pro"/>
                <a:sym typeface="Source Sans Pro"/>
              </a:rPr>
              <a:t>bga</a:t>
            </a:r>
            <a:r>
              <a:rPr lang="en-GB" sz="700" dirty="0">
                <a:solidFill>
                  <a:schemeClr val="bg2"/>
                </a:solidFill>
                <a:latin typeface="Source Sans Pro"/>
                <a:ea typeface="Source Sans Pro"/>
                <a:cs typeface="Source Sans Pro"/>
                <a:sym typeface="Source Sans Pro"/>
              </a:rPr>
              <a:t>-accessible-meeting-guide/</a:t>
            </a:r>
          </a:p>
        </p:txBody>
      </p:sp>
      <p:pic>
        <p:nvPicPr>
          <p:cNvPr id="3" name="Picture 2" descr="Screenshot of the BGA accessible meeting guide webpage.">
            <a:extLst>
              <a:ext uri="{FF2B5EF4-FFF2-40B4-BE49-F238E27FC236}">
                <a16:creationId xmlns:a16="http://schemas.microsoft.com/office/drawing/2014/main" id="{63AE5A40-4563-4A3F-A15D-2A1F1F3859D9}"/>
              </a:ext>
            </a:extLst>
          </p:cNvPr>
          <p:cNvPicPr>
            <a:picLocks noChangeAspect="1"/>
          </p:cNvPicPr>
          <p:nvPr/>
        </p:nvPicPr>
        <p:blipFill>
          <a:blip r:embed="rId3"/>
          <a:stretch>
            <a:fillRect/>
          </a:stretch>
        </p:blipFill>
        <p:spPr>
          <a:xfrm>
            <a:off x="2739211" y="526805"/>
            <a:ext cx="3665578" cy="4089890"/>
          </a:xfrm>
          <a:prstGeom prst="rect">
            <a:avLst/>
          </a:prstGeom>
        </p:spPr>
      </p:pic>
      <p:sp>
        <p:nvSpPr>
          <p:cNvPr id="14" name="Google Shape;299;p45">
            <a:extLst>
              <a:ext uri="{FF2B5EF4-FFF2-40B4-BE49-F238E27FC236}">
                <a16:creationId xmlns:a16="http://schemas.microsoft.com/office/drawing/2014/main" id="{F558917A-47CB-1E46-6534-E70B3E8CB77A}"/>
              </a:ext>
              <a:ext uri="{C183D7F6-B498-43B3-948B-1728B52AA6E4}">
                <adec:decorative xmlns:adec="http://schemas.microsoft.com/office/drawing/2017/decorative" val="1"/>
              </a:ext>
            </a:extLst>
          </p:cNvPr>
          <p:cNvSpPr/>
          <p:nvPr/>
        </p:nvSpPr>
        <p:spPr>
          <a:xfrm>
            <a:off x="2873256" y="3448785"/>
            <a:ext cx="3333234" cy="403125"/>
          </a:xfrm>
          <a:prstGeom prst="roundRect">
            <a:avLst>
              <a:gd name="adj" fmla="val 3552"/>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 name="Google Shape;300;p45">
            <a:extLst>
              <a:ext uri="{FF2B5EF4-FFF2-40B4-BE49-F238E27FC236}">
                <a16:creationId xmlns:a16="http://schemas.microsoft.com/office/drawing/2014/main" id="{71F69E0B-147C-28C2-A7A0-451DA93173D1}"/>
              </a:ext>
              <a:ext uri="{C183D7F6-B498-43B3-948B-1728B52AA6E4}">
                <adec:decorative xmlns:adec="http://schemas.microsoft.com/office/drawing/2017/decorative" val="0"/>
              </a:ext>
            </a:extLst>
          </p:cNvPr>
          <p:cNvSpPr txBox="1"/>
          <p:nvPr/>
        </p:nvSpPr>
        <p:spPr>
          <a:xfrm>
            <a:off x="480060" y="3419529"/>
            <a:ext cx="1920240" cy="461635"/>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chemeClr val="bg2"/>
                </a:solidFill>
                <a:latin typeface="Source Sans Pro"/>
                <a:ea typeface="Source Sans Pro"/>
                <a:cs typeface="Source Sans Pro"/>
                <a:sym typeface="Source Sans Pro"/>
              </a:rPr>
              <a:t>Links to resources</a:t>
            </a:r>
            <a:endParaRPr sz="1800" dirty="0">
              <a:solidFill>
                <a:schemeClr val="bg2"/>
              </a:solidFill>
              <a:latin typeface="Source Sans Pro"/>
              <a:ea typeface="Source Sans Pro"/>
              <a:cs typeface="Source Sans Pro"/>
              <a:sym typeface="Source Sans Pro"/>
            </a:endParaRPr>
          </a:p>
        </p:txBody>
      </p:sp>
      <p:cxnSp>
        <p:nvCxnSpPr>
          <p:cNvPr id="16" name="Google Shape;301;p45">
            <a:extLst>
              <a:ext uri="{FF2B5EF4-FFF2-40B4-BE49-F238E27FC236}">
                <a16:creationId xmlns:a16="http://schemas.microsoft.com/office/drawing/2014/main" id="{6484B335-55B5-809E-5D52-11BBF06A11A0}"/>
              </a:ext>
              <a:ext uri="{C183D7F6-B498-43B3-948B-1728B52AA6E4}">
                <adec:decorative xmlns:adec="http://schemas.microsoft.com/office/drawing/2017/decorative" val="1"/>
              </a:ext>
            </a:extLst>
          </p:cNvPr>
          <p:cNvCxnSpPr>
            <a:cxnSpLocks/>
            <a:stCxn id="15" idx="3"/>
            <a:endCxn id="14" idx="1"/>
          </p:cNvCxnSpPr>
          <p:nvPr/>
        </p:nvCxnSpPr>
        <p:spPr>
          <a:xfrm>
            <a:off x="2400300" y="3650347"/>
            <a:ext cx="472956" cy="1"/>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6134964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4" name="Title 3">
            <a:extLst>
              <a:ext uri="{FF2B5EF4-FFF2-40B4-BE49-F238E27FC236}">
                <a16:creationId xmlns:a16="http://schemas.microsoft.com/office/drawing/2014/main" id="{35F9EC60-7BFF-CC0A-E7DE-75BD4C4837BF}"/>
              </a:ext>
            </a:extLst>
          </p:cNvPr>
          <p:cNvSpPr>
            <a:spLocks noGrp="1"/>
          </p:cNvSpPr>
          <p:nvPr>
            <p:ph type="title"/>
          </p:nvPr>
        </p:nvSpPr>
        <p:spPr/>
        <p:txBody>
          <a:bodyPr>
            <a:normAutofit fontScale="90000"/>
          </a:bodyPr>
          <a:lstStyle/>
          <a:p>
            <a:r>
              <a:rPr lang="en-US" dirty="0">
                <a:solidFill>
                  <a:schemeClr val="bg1"/>
                </a:solidFill>
              </a:rPr>
              <a:t>BGA Guidelines</a:t>
            </a:r>
            <a:endParaRPr lang="en-US" dirty="0"/>
          </a:p>
        </p:txBody>
      </p:sp>
      <p:sp>
        <p:nvSpPr>
          <p:cNvPr id="131" name="Google Shape;131;p23"/>
          <p:cNvSpPr txBox="1">
            <a:spLocks noGrp="1"/>
          </p:cNvSpPr>
          <p:nvPr>
            <p:ph type="sldNum" idx="12"/>
          </p:nvPr>
        </p:nvSpPr>
        <p:spPr/>
        <p:txBody>
          <a:bodyPr spcFirstLastPara="1" wrap="square" lIns="91425" tIns="91425" rIns="91425" bIns="91425" anchor="ctr" anchorCtr="0">
            <a:normAutofit/>
          </a:bodyPr>
          <a:lstStyle/>
          <a:p>
            <a:pPr lvl="0"/>
            <a:fld id="{00000000-1234-1234-1234-123412341234}" type="slidenum">
              <a:rPr lang="en-GB">
                <a:sym typeface="Source Sans Pro"/>
              </a:rPr>
              <a:pPr lvl="0"/>
              <a:t>26</a:t>
            </a:fld>
            <a:endParaRPr lang="en-GB">
              <a:sym typeface="Source Sans Pro"/>
            </a:endParaRPr>
          </a:p>
        </p:txBody>
      </p:sp>
      <p:sp>
        <p:nvSpPr>
          <p:cNvPr id="133" name="Google Shape;133;p23"/>
          <p:cNvSpPr txBox="1"/>
          <p:nvPr/>
        </p:nvSpPr>
        <p:spPr>
          <a:xfrm>
            <a:off x="711689" y="4621633"/>
            <a:ext cx="5693100" cy="462404"/>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GB" sz="700" dirty="0">
                <a:solidFill>
                  <a:schemeClr val="bg2"/>
                </a:solidFill>
                <a:latin typeface="Source Sans Pro"/>
                <a:ea typeface="Source Sans Pro"/>
                <a:cs typeface="Source Sans Pro"/>
                <a:sym typeface="Source Sans Pro"/>
              </a:rPr>
              <a:t>*Source: https://</a:t>
            </a:r>
            <a:r>
              <a:rPr lang="en-GB" sz="700" dirty="0" err="1">
                <a:solidFill>
                  <a:schemeClr val="bg2"/>
                </a:solidFill>
                <a:latin typeface="Source Sans Pro"/>
                <a:ea typeface="Source Sans Pro"/>
                <a:cs typeface="Source Sans Pro"/>
                <a:sym typeface="Source Sans Pro"/>
              </a:rPr>
              <a:t>geophysics.org.uk</a:t>
            </a:r>
            <a:r>
              <a:rPr lang="en-GB" sz="700" dirty="0">
                <a:solidFill>
                  <a:schemeClr val="bg2"/>
                </a:solidFill>
                <a:latin typeface="Source Sans Pro"/>
                <a:ea typeface="Source Sans Pro"/>
                <a:cs typeface="Source Sans Pro"/>
                <a:sym typeface="Source Sans Pro"/>
              </a:rPr>
              <a:t>/</a:t>
            </a:r>
            <a:r>
              <a:rPr lang="en-GB" sz="700" dirty="0" err="1">
                <a:solidFill>
                  <a:schemeClr val="bg2"/>
                </a:solidFill>
                <a:latin typeface="Source Sans Pro"/>
                <a:ea typeface="Source Sans Pro"/>
                <a:cs typeface="Source Sans Pro"/>
                <a:sym typeface="Source Sans Pro"/>
              </a:rPr>
              <a:t>bga</a:t>
            </a:r>
            <a:r>
              <a:rPr lang="en-GB" sz="700" dirty="0">
                <a:solidFill>
                  <a:schemeClr val="bg2"/>
                </a:solidFill>
                <a:latin typeface="Source Sans Pro"/>
                <a:ea typeface="Source Sans Pro"/>
                <a:cs typeface="Source Sans Pro"/>
                <a:sym typeface="Source Sans Pro"/>
              </a:rPr>
              <a:t>-accessible-meeting-guide/</a:t>
            </a:r>
          </a:p>
        </p:txBody>
      </p:sp>
      <p:pic>
        <p:nvPicPr>
          <p:cNvPr id="3" name="Picture 2" descr="Screenshot of the BGA accessible meeting guide webpage.">
            <a:extLst>
              <a:ext uri="{FF2B5EF4-FFF2-40B4-BE49-F238E27FC236}">
                <a16:creationId xmlns:a16="http://schemas.microsoft.com/office/drawing/2014/main" id="{63AE5A40-4563-4A3F-A15D-2A1F1F3859D9}"/>
              </a:ext>
            </a:extLst>
          </p:cNvPr>
          <p:cNvPicPr>
            <a:picLocks noChangeAspect="1"/>
          </p:cNvPicPr>
          <p:nvPr/>
        </p:nvPicPr>
        <p:blipFill>
          <a:blip r:embed="rId3"/>
          <a:stretch>
            <a:fillRect/>
          </a:stretch>
        </p:blipFill>
        <p:spPr>
          <a:xfrm>
            <a:off x="2739211" y="526805"/>
            <a:ext cx="3665578" cy="4089890"/>
          </a:xfrm>
          <a:prstGeom prst="rect">
            <a:avLst/>
          </a:prstGeom>
        </p:spPr>
      </p:pic>
      <p:sp>
        <p:nvSpPr>
          <p:cNvPr id="14" name="Google Shape;299;p45">
            <a:extLst>
              <a:ext uri="{FF2B5EF4-FFF2-40B4-BE49-F238E27FC236}">
                <a16:creationId xmlns:a16="http://schemas.microsoft.com/office/drawing/2014/main" id="{F558917A-47CB-1E46-6534-E70B3E8CB77A}"/>
              </a:ext>
              <a:ext uri="{C183D7F6-B498-43B3-948B-1728B52AA6E4}">
                <adec:decorative xmlns:adec="http://schemas.microsoft.com/office/drawing/2017/decorative" val="1"/>
              </a:ext>
            </a:extLst>
          </p:cNvPr>
          <p:cNvSpPr/>
          <p:nvPr/>
        </p:nvSpPr>
        <p:spPr>
          <a:xfrm>
            <a:off x="2870215" y="1265655"/>
            <a:ext cx="3336275" cy="540285"/>
          </a:xfrm>
          <a:prstGeom prst="roundRect">
            <a:avLst>
              <a:gd name="adj" fmla="val 3552"/>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 name="Google Shape;300;p45">
            <a:extLst>
              <a:ext uri="{FF2B5EF4-FFF2-40B4-BE49-F238E27FC236}">
                <a16:creationId xmlns:a16="http://schemas.microsoft.com/office/drawing/2014/main" id="{71F69E0B-147C-28C2-A7A0-451DA93173D1}"/>
              </a:ext>
              <a:ext uri="{C183D7F6-B498-43B3-948B-1728B52AA6E4}">
                <adec:decorative xmlns:adec="http://schemas.microsoft.com/office/drawing/2017/decorative" val="0"/>
              </a:ext>
            </a:extLst>
          </p:cNvPr>
          <p:cNvSpPr txBox="1"/>
          <p:nvPr/>
        </p:nvSpPr>
        <p:spPr>
          <a:xfrm>
            <a:off x="434340" y="1027981"/>
            <a:ext cx="2106572" cy="101563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chemeClr val="bg2"/>
                </a:solidFill>
                <a:latin typeface="Source Sans Pro"/>
                <a:ea typeface="Source Sans Pro"/>
                <a:cs typeface="Source Sans Pro"/>
                <a:sym typeface="Source Sans Pro"/>
              </a:rPr>
              <a:t>EDI considerations  are a requirement for BGA funding.</a:t>
            </a:r>
            <a:endParaRPr sz="1800" dirty="0">
              <a:solidFill>
                <a:schemeClr val="bg2"/>
              </a:solidFill>
              <a:latin typeface="Source Sans Pro"/>
              <a:ea typeface="Source Sans Pro"/>
              <a:cs typeface="Source Sans Pro"/>
              <a:sym typeface="Source Sans Pro"/>
            </a:endParaRPr>
          </a:p>
        </p:txBody>
      </p:sp>
      <p:cxnSp>
        <p:nvCxnSpPr>
          <p:cNvPr id="16" name="Google Shape;301;p45">
            <a:extLst>
              <a:ext uri="{FF2B5EF4-FFF2-40B4-BE49-F238E27FC236}">
                <a16:creationId xmlns:a16="http://schemas.microsoft.com/office/drawing/2014/main" id="{6484B335-55B5-809E-5D52-11BBF06A11A0}"/>
              </a:ext>
              <a:ext uri="{C183D7F6-B498-43B3-948B-1728B52AA6E4}">
                <adec:decorative xmlns:adec="http://schemas.microsoft.com/office/drawing/2017/decorative" val="1"/>
              </a:ext>
            </a:extLst>
          </p:cNvPr>
          <p:cNvCxnSpPr>
            <a:cxnSpLocks/>
            <a:stCxn id="15" idx="3"/>
            <a:endCxn id="14" idx="1"/>
          </p:cNvCxnSpPr>
          <p:nvPr/>
        </p:nvCxnSpPr>
        <p:spPr>
          <a:xfrm>
            <a:off x="2540912" y="1535797"/>
            <a:ext cx="329303" cy="1"/>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6" name="Title 5">
            <a:extLst>
              <a:ext uri="{FF2B5EF4-FFF2-40B4-BE49-F238E27FC236}">
                <a16:creationId xmlns:a16="http://schemas.microsoft.com/office/drawing/2014/main" id="{D0E6481E-0E62-9F8D-C039-22B037DA53FA}"/>
              </a:ext>
            </a:extLst>
          </p:cNvPr>
          <p:cNvSpPr>
            <a:spLocks noGrp="1"/>
          </p:cNvSpPr>
          <p:nvPr>
            <p:ph type="title"/>
          </p:nvPr>
        </p:nvSpPr>
        <p:spPr/>
        <p:txBody>
          <a:bodyPr>
            <a:normAutofit fontScale="90000"/>
          </a:bodyPr>
          <a:lstStyle/>
          <a:p>
            <a:r>
              <a:rPr lang="en-US" dirty="0">
                <a:solidFill>
                  <a:schemeClr val="bg1"/>
                </a:solidFill>
              </a:rPr>
              <a:t>BGA Guidelines</a:t>
            </a:r>
            <a:endParaRPr lang="en-US" dirty="0"/>
          </a:p>
        </p:txBody>
      </p:sp>
      <p:sp>
        <p:nvSpPr>
          <p:cNvPr id="131" name="Google Shape;131;p23"/>
          <p:cNvSpPr txBox="1">
            <a:spLocks noGrp="1"/>
          </p:cNvSpPr>
          <p:nvPr>
            <p:ph type="sldNum" idx="12"/>
          </p:nvPr>
        </p:nvSpPr>
        <p:spPr/>
        <p:txBody>
          <a:bodyPr spcFirstLastPara="1" wrap="square" lIns="91425" tIns="91425" rIns="91425" bIns="91425" anchor="ctr" anchorCtr="0">
            <a:normAutofit/>
          </a:bodyPr>
          <a:lstStyle/>
          <a:p>
            <a:pPr lvl="0"/>
            <a:fld id="{00000000-1234-1234-1234-123412341234}" type="slidenum">
              <a:rPr lang="en-GB">
                <a:sym typeface="Source Sans Pro"/>
              </a:rPr>
              <a:pPr lvl="0"/>
              <a:t>27</a:t>
            </a:fld>
            <a:endParaRPr lang="en-GB">
              <a:sym typeface="Source Sans Pro"/>
            </a:endParaRPr>
          </a:p>
        </p:txBody>
      </p:sp>
      <p:sp>
        <p:nvSpPr>
          <p:cNvPr id="133" name="Google Shape;133;p23"/>
          <p:cNvSpPr txBox="1"/>
          <p:nvPr/>
        </p:nvSpPr>
        <p:spPr>
          <a:xfrm>
            <a:off x="711689" y="4621633"/>
            <a:ext cx="5693100" cy="462404"/>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GB" sz="700" dirty="0">
                <a:solidFill>
                  <a:schemeClr val="bg2"/>
                </a:solidFill>
                <a:latin typeface="Source Sans Pro"/>
                <a:ea typeface="Source Sans Pro"/>
                <a:cs typeface="Source Sans Pro"/>
                <a:sym typeface="Source Sans Pro"/>
              </a:rPr>
              <a:t>*Source: https://</a:t>
            </a:r>
            <a:r>
              <a:rPr lang="en-GB" sz="700" dirty="0" err="1">
                <a:solidFill>
                  <a:schemeClr val="bg2"/>
                </a:solidFill>
                <a:latin typeface="Source Sans Pro"/>
                <a:ea typeface="Source Sans Pro"/>
                <a:cs typeface="Source Sans Pro"/>
                <a:sym typeface="Source Sans Pro"/>
              </a:rPr>
              <a:t>geophysics.org.uk</a:t>
            </a:r>
            <a:r>
              <a:rPr lang="en-GB" sz="700" dirty="0">
                <a:solidFill>
                  <a:schemeClr val="bg2"/>
                </a:solidFill>
                <a:latin typeface="Source Sans Pro"/>
                <a:ea typeface="Source Sans Pro"/>
                <a:cs typeface="Source Sans Pro"/>
                <a:sym typeface="Source Sans Pro"/>
              </a:rPr>
              <a:t>/</a:t>
            </a:r>
            <a:r>
              <a:rPr lang="en-GB" sz="700" dirty="0" err="1">
                <a:solidFill>
                  <a:schemeClr val="bg2"/>
                </a:solidFill>
                <a:latin typeface="Source Sans Pro"/>
                <a:ea typeface="Source Sans Pro"/>
                <a:cs typeface="Source Sans Pro"/>
                <a:sym typeface="Source Sans Pro"/>
              </a:rPr>
              <a:t>bga</a:t>
            </a:r>
            <a:r>
              <a:rPr lang="en-GB" sz="700" dirty="0">
                <a:solidFill>
                  <a:schemeClr val="bg2"/>
                </a:solidFill>
                <a:latin typeface="Source Sans Pro"/>
                <a:ea typeface="Source Sans Pro"/>
                <a:cs typeface="Source Sans Pro"/>
                <a:sym typeface="Source Sans Pro"/>
              </a:rPr>
              <a:t>-accessible-meeting-guide/</a:t>
            </a:r>
          </a:p>
        </p:txBody>
      </p:sp>
      <p:pic>
        <p:nvPicPr>
          <p:cNvPr id="3" name="Picture 2" descr="Screenshot of the BGA accessible meeting guide webpage.">
            <a:extLst>
              <a:ext uri="{FF2B5EF4-FFF2-40B4-BE49-F238E27FC236}">
                <a16:creationId xmlns:a16="http://schemas.microsoft.com/office/drawing/2014/main" id="{63AE5A40-4563-4A3F-A15D-2A1F1F3859D9}"/>
              </a:ext>
            </a:extLst>
          </p:cNvPr>
          <p:cNvPicPr>
            <a:picLocks noChangeAspect="1"/>
          </p:cNvPicPr>
          <p:nvPr/>
        </p:nvPicPr>
        <p:blipFill>
          <a:blip r:embed="rId3"/>
          <a:stretch>
            <a:fillRect/>
          </a:stretch>
        </p:blipFill>
        <p:spPr>
          <a:xfrm>
            <a:off x="2739211" y="526805"/>
            <a:ext cx="3665578" cy="4089890"/>
          </a:xfrm>
          <a:prstGeom prst="rect">
            <a:avLst/>
          </a:prstGeom>
        </p:spPr>
      </p:pic>
      <p:sp>
        <p:nvSpPr>
          <p:cNvPr id="14" name="Google Shape;299;p45">
            <a:extLst>
              <a:ext uri="{FF2B5EF4-FFF2-40B4-BE49-F238E27FC236}">
                <a16:creationId xmlns:a16="http://schemas.microsoft.com/office/drawing/2014/main" id="{F558917A-47CB-1E46-6534-E70B3E8CB77A}"/>
              </a:ext>
              <a:ext uri="{C183D7F6-B498-43B3-948B-1728B52AA6E4}">
                <adec:decorative xmlns:adec="http://schemas.microsoft.com/office/drawing/2017/decorative" val="1"/>
              </a:ext>
            </a:extLst>
          </p:cNvPr>
          <p:cNvSpPr/>
          <p:nvPr/>
        </p:nvSpPr>
        <p:spPr>
          <a:xfrm>
            <a:off x="2870215" y="1265655"/>
            <a:ext cx="3336275" cy="540285"/>
          </a:xfrm>
          <a:prstGeom prst="roundRect">
            <a:avLst>
              <a:gd name="adj" fmla="val 3552"/>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 name="Google Shape;300;p45">
            <a:extLst>
              <a:ext uri="{FF2B5EF4-FFF2-40B4-BE49-F238E27FC236}">
                <a16:creationId xmlns:a16="http://schemas.microsoft.com/office/drawing/2014/main" id="{71F69E0B-147C-28C2-A7A0-451DA93173D1}"/>
              </a:ext>
            </a:extLst>
          </p:cNvPr>
          <p:cNvSpPr txBox="1"/>
          <p:nvPr/>
        </p:nvSpPr>
        <p:spPr>
          <a:xfrm>
            <a:off x="434340" y="1027981"/>
            <a:ext cx="2106572" cy="101563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chemeClr val="bg2"/>
                </a:solidFill>
                <a:latin typeface="Source Sans Pro"/>
                <a:ea typeface="Source Sans Pro"/>
                <a:cs typeface="Source Sans Pro"/>
                <a:sym typeface="Source Sans Pro"/>
              </a:rPr>
              <a:t>EDI considerations  are a requirement for BGA funding.</a:t>
            </a:r>
            <a:endParaRPr sz="1800" dirty="0">
              <a:solidFill>
                <a:schemeClr val="bg2"/>
              </a:solidFill>
              <a:latin typeface="Source Sans Pro"/>
              <a:ea typeface="Source Sans Pro"/>
              <a:cs typeface="Source Sans Pro"/>
              <a:sym typeface="Source Sans Pro"/>
            </a:endParaRPr>
          </a:p>
        </p:txBody>
      </p:sp>
      <p:cxnSp>
        <p:nvCxnSpPr>
          <p:cNvPr id="16" name="Google Shape;301;p45">
            <a:extLst>
              <a:ext uri="{FF2B5EF4-FFF2-40B4-BE49-F238E27FC236}">
                <a16:creationId xmlns:a16="http://schemas.microsoft.com/office/drawing/2014/main" id="{6484B335-55B5-809E-5D52-11BBF06A11A0}"/>
              </a:ext>
              <a:ext uri="{C183D7F6-B498-43B3-948B-1728B52AA6E4}">
                <adec:decorative xmlns:adec="http://schemas.microsoft.com/office/drawing/2017/decorative" val="1"/>
              </a:ext>
            </a:extLst>
          </p:cNvPr>
          <p:cNvCxnSpPr>
            <a:cxnSpLocks/>
            <a:stCxn id="15" idx="3"/>
            <a:endCxn id="14" idx="1"/>
          </p:cNvCxnSpPr>
          <p:nvPr/>
        </p:nvCxnSpPr>
        <p:spPr>
          <a:xfrm>
            <a:off x="2540912" y="1535797"/>
            <a:ext cx="329303" cy="1"/>
          </a:xfrm>
          <a:prstGeom prst="straightConnector1">
            <a:avLst/>
          </a:prstGeom>
          <a:noFill/>
          <a:ln w="28575" cap="flat" cmpd="sng">
            <a:solidFill>
              <a:schemeClr val="dk1"/>
            </a:solidFill>
            <a:prstDash val="solid"/>
            <a:round/>
            <a:headEnd type="none" w="med" len="med"/>
            <a:tailEnd type="none" w="med" len="med"/>
          </a:ln>
        </p:spPr>
      </p:cxnSp>
      <p:sp>
        <p:nvSpPr>
          <p:cNvPr id="2" name="Google Shape;300;p45">
            <a:extLst>
              <a:ext uri="{FF2B5EF4-FFF2-40B4-BE49-F238E27FC236}">
                <a16:creationId xmlns:a16="http://schemas.microsoft.com/office/drawing/2014/main" id="{E2F742CC-F42D-8A15-6A61-98A7760C8FCD}"/>
              </a:ext>
            </a:extLst>
          </p:cNvPr>
          <p:cNvSpPr txBox="1"/>
          <p:nvPr/>
        </p:nvSpPr>
        <p:spPr>
          <a:xfrm>
            <a:off x="434340" y="2409308"/>
            <a:ext cx="2106572" cy="1846629"/>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chemeClr val="bg2"/>
                </a:solidFill>
                <a:latin typeface="Source Sans Pro"/>
                <a:ea typeface="Source Sans Pro"/>
                <a:cs typeface="Source Sans Pro"/>
                <a:sym typeface="Source Sans Pro"/>
              </a:rPr>
              <a:t>The guidelines should help make organising an accessible and inclusive meeting easier than ever.</a:t>
            </a:r>
            <a:endParaRPr sz="1800" dirty="0">
              <a:solidFill>
                <a:schemeClr val="bg2"/>
              </a:solidFill>
              <a:latin typeface="Source Sans Pro"/>
              <a:ea typeface="Source Sans Pro"/>
              <a:cs typeface="Source Sans Pro"/>
              <a:sym typeface="Source Sans Pro"/>
            </a:endParaRPr>
          </a:p>
        </p:txBody>
      </p:sp>
      <p:cxnSp>
        <p:nvCxnSpPr>
          <p:cNvPr id="4" name="Google Shape;301;p45">
            <a:extLst>
              <a:ext uri="{FF2B5EF4-FFF2-40B4-BE49-F238E27FC236}">
                <a16:creationId xmlns:a16="http://schemas.microsoft.com/office/drawing/2014/main" id="{DE2A15C8-4D56-CB79-BF5E-1207EC8DEC64}"/>
              </a:ext>
              <a:ext uri="{C183D7F6-B498-43B3-948B-1728B52AA6E4}">
                <adec:decorative xmlns:adec="http://schemas.microsoft.com/office/drawing/2017/decorative" val="1"/>
              </a:ext>
            </a:extLst>
          </p:cNvPr>
          <p:cNvCxnSpPr>
            <a:cxnSpLocks/>
            <a:stCxn id="15" idx="2"/>
            <a:endCxn id="2" idx="0"/>
          </p:cNvCxnSpPr>
          <p:nvPr/>
        </p:nvCxnSpPr>
        <p:spPr>
          <a:xfrm>
            <a:off x="1487626" y="2043613"/>
            <a:ext cx="0" cy="365695"/>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8233470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4" name="Title 3">
            <a:extLst>
              <a:ext uri="{FF2B5EF4-FFF2-40B4-BE49-F238E27FC236}">
                <a16:creationId xmlns:a16="http://schemas.microsoft.com/office/drawing/2014/main" id="{16674078-D56C-0E77-EBBA-79C5DEF0625E}"/>
              </a:ext>
            </a:extLst>
          </p:cNvPr>
          <p:cNvSpPr>
            <a:spLocks noGrp="1"/>
          </p:cNvSpPr>
          <p:nvPr>
            <p:ph type="title"/>
          </p:nvPr>
        </p:nvSpPr>
        <p:spPr/>
        <p:txBody>
          <a:bodyPr>
            <a:normAutofit fontScale="90000"/>
          </a:bodyPr>
          <a:lstStyle/>
          <a:p>
            <a:r>
              <a:rPr lang="en-US" dirty="0">
                <a:solidFill>
                  <a:schemeClr val="bg1"/>
                </a:solidFill>
              </a:rPr>
              <a:t>BGA Guidelines</a:t>
            </a:r>
            <a:endParaRPr lang="en-US" dirty="0"/>
          </a:p>
        </p:txBody>
      </p:sp>
      <p:sp>
        <p:nvSpPr>
          <p:cNvPr id="131" name="Google Shape;131;p23"/>
          <p:cNvSpPr txBox="1">
            <a:spLocks noGrp="1"/>
          </p:cNvSpPr>
          <p:nvPr>
            <p:ph type="sldNum" idx="12"/>
          </p:nvPr>
        </p:nvSpPr>
        <p:spPr/>
        <p:txBody>
          <a:bodyPr spcFirstLastPara="1" wrap="square" lIns="91425" tIns="91425" rIns="91425" bIns="91425" anchor="ctr" anchorCtr="0">
            <a:normAutofit/>
          </a:bodyPr>
          <a:lstStyle/>
          <a:p>
            <a:pPr lvl="0"/>
            <a:fld id="{00000000-1234-1234-1234-123412341234}" type="slidenum">
              <a:rPr lang="en-GB">
                <a:sym typeface="Source Sans Pro"/>
              </a:rPr>
              <a:pPr lvl="0"/>
              <a:t>28</a:t>
            </a:fld>
            <a:endParaRPr lang="en-GB">
              <a:sym typeface="Source Sans Pro"/>
            </a:endParaRPr>
          </a:p>
        </p:txBody>
      </p:sp>
      <p:sp>
        <p:nvSpPr>
          <p:cNvPr id="133" name="Google Shape;133;p23"/>
          <p:cNvSpPr txBox="1"/>
          <p:nvPr/>
        </p:nvSpPr>
        <p:spPr>
          <a:xfrm>
            <a:off x="711689" y="4621633"/>
            <a:ext cx="5693100" cy="462404"/>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GB" sz="700" dirty="0">
                <a:solidFill>
                  <a:schemeClr val="bg2"/>
                </a:solidFill>
                <a:latin typeface="Source Sans Pro"/>
                <a:ea typeface="Source Sans Pro"/>
                <a:cs typeface="Source Sans Pro"/>
                <a:sym typeface="Source Sans Pro"/>
              </a:rPr>
              <a:t>*Source: https://</a:t>
            </a:r>
            <a:r>
              <a:rPr lang="en-GB" sz="700" dirty="0" err="1">
                <a:solidFill>
                  <a:schemeClr val="bg2"/>
                </a:solidFill>
                <a:latin typeface="Source Sans Pro"/>
                <a:ea typeface="Source Sans Pro"/>
                <a:cs typeface="Source Sans Pro"/>
                <a:sym typeface="Source Sans Pro"/>
              </a:rPr>
              <a:t>geophysics.org.uk</a:t>
            </a:r>
            <a:r>
              <a:rPr lang="en-GB" sz="700" dirty="0">
                <a:solidFill>
                  <a:schemeClr val="bg2"/>
                </a:solidFill>
                <a:latin typeface="Source Sans Pro"/>
                <a:ea typeface="Source Sans Pro"/>
                <a:cs typeface="Source Sans Pro"/>
                <a:sym typeface="Source Sans Pro"/>
              </a:rPr>
              <a:t>/</a:t>
            </a:r>
            <a:r>
              <a:rPr lang="en-GB" sz="700" dirty="0" err="1">
                <a:solidFill>
                  <a:schemeClr val="bg2"/>
                </a:solidFill>
                <a:latin typeface="Source Sans Pro"/>
                <a:ea typeface="Source Sans Pro"/>
                <a:cs typeface="Source Sans Pro"/>
                <a:sym typeface="Source Sans Pro"/>
              </a:rPr>
              <a:t>bga</a:t>
            </a:r>
            <a:r>
              <a:rPr lang="en-GB" sz="700" dirty="0">
                <a:solidFill>
                  <a:schemeClr val="bg2"/>
                </a:solidFill>
                <a:latin typeface="Source Sans Pro"/>
                <a:ea typeface="Source Sans Pro"/>
                <a:cs typeface="Source Sans Pro"/>
                <a:sym typeface="Source Sans Pro"/>
              </a:rPr>
              <a:t>-accessible-meeting-guide/</a:t>
            </a:r>
          </a:p>
        </p:txBody>
      </p:sp>
      <p:pic>
        <p:nvPicPr>
          <p:cNvPr id="3" name="Picture 2" descr="Screenshot of the BGA accessible meeting guide webpage.">
            <a:extLst>
              <a:ext uri="{FF2B5EF4-FFF2-40B4-BE49-F238E27FC236}">
                <a16:creationId xmlns:a16="http://schemas.microsoft.com/office/drawing/2014/main" id="{63AE5A40-4563-4A3F-A15D-2A1F1F3859D9}"/>
              </a:ext>
            </a:extLst>
          </p:cNvPr>
          <p:cNvPicPr>
            <a:picLocks noChangeAspect="1"/>
          </p:cNvPicPr>
          <p:nvPr/>
        </p:nvPicPr>
        <p:blipFill>
          <a:blip r:embed="rId3"/>
          <a:stretch>
            <a:fillRect/>
          </a:stretch>
        </p:blipFill>
        <p:spPr>
          <a:xfrm>
            <a:off x="2739211" y="526805"/>
            <a:ext cx="3665578" cy="4089890"/>
          </a:xfrm>
          <a:prstGeom prst="rect">
            <a:avLst/>
          </a:prstGeom>
        </p:spPr>
      </p:pic>
      <p:sp>
        <p:nvSpPr>
          <p:cNvPr id="14" name="Google Shape;299;p45">
            <a:extLst>
              <a:ext uri="{FF2B5EF4-FFF2-40B4-BE49-F238E27FC236}">
                <a16:creationId xmlns:a16="http://schemas.microsoft.com/office/drawing/2014/main" id="{F558917A-47CB-1E46-6534-E70B3E8CB77A}"/>
              </a:ext>
              <a:ext uri="{C183D7F6-B498-43B3-948B-1728B52AA6E4}">
                <adec:decorative xmlns:adec="http://schemas.microsoft.com/office/drawing/2017/decorative" val="1"/>
              </a:ext>
            </a:extLst>
          </p:cNvPr>
          <p:cNvSpPr/>
          <p:nvPr/>
        </p:nvSpPr>
        <p:spPr>
          <a:xfrm>
            <a:off x="2984515" y="2614395"/>
            <a:ext cx="1665697" cy="688350"/>
          </a:xfrm>
          <a:prstGeom prst="roundRect">
            <a:avLst>
              <a:gd name="adj" fmla="val 3552"/>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 name="Google Shape;300;p45">
            <a:extLst>
              <a:ext uri="{FF2B5EF4-FFF2-40B4-BE49-F238E27FC236}">
                <a16:creationId xmlns:a16="http://schemas.microsoft.com/office/drawing/2014/main" id="{71F69E0B-147C-28C2-A7A0-451DA93173D1}"/>
              </a:ext>
            </a:extLst>
          </p:cNvPr>
          <p:cNvSpPr txBox="1"/>
          <p:nvPr/>
        </p:nvSpPr>
        <p:spPr>
          <a:xfrm>
            <a:off x="984634" y="2450754"/>
            <a:ext cx="1631925" cy="101563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chemeClr val="bg2"/>
                </a:solidFill>
                <a:latin typeface="Source Sans Pro"/>
                <a:ea typeface="Source Sans Pro"/>
                <a:cs typeface="Source Sans Pro"/>
                <a:sym typeface="Source Sans Pro"/>
              </a:rPr>
              <a:t>Templates and examples for organisers</a:t>
            </a:r>
            <a:endParaRPr sz="1800" dirty="0">
              <a:solidFill>
                <a:schemeClr val="bg2"/>
              </a:solidFill>
              <a:latin typeface="Source Sans Pro"/>
              <a:ea typeface="Source Sans Pro"/>
              <a:cs typeface="Source Sans Pro"/>
              <a:sym typeface="Source Sans Pro"/>
            </a:endParaRPr>
          </a:p>
        </p:txBody>
      </p:sp>
      <p:cxnSp>
        <p:nvCxnSpPr>
          <p:cNvPr id="16" name="Google Shape;301;p45">
            <a:extLst>
              <a:ext uri="{FF2B5EF4-FFF2-40B4-BE49-F238E27FC236}">
                <a16:creationId xmlns:a16="http://schemas.microsoft.com/office/drawing/2014/main" id="{6484B335-55B5-809E-5D52-11BBF06A11A0}"/>
              </a:ext>
              <a:ext uri="{C183D7F6-B498-43B3-948B-1728B52AA6E4}">
                <adec:decorative xmlns:adec="http://schemas.microsoft.com/office/drawing/2017/decorative" val="1"/>
              </a:ext>
            </a:extLst>
          </p:cNvPr>
          <p:cNvCxnSpPr>
            <a:cxnSpLocks/>
            <a:stCxn id="15" idx="3"/>
            <a:endCxn id="14" idx="1"/>
          </p:cNvCxnSpPr>
          <p:nvPr/>
        </p:nvCxnSpPr>
        <p:spPr>
          <a:xfrm>
            <a:off x="2616559" y="2958570"/>
            <a:ext cx="367956" cy="0"/>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2003218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6" name="Title 5">
            <a:extLst>
              <a:ext uri="{FF2B5EF4-FFF2-40B4-BE49-F238E27FC236}">
                <a16:creationId xmlns:a16="http://schemas.microsoft.com/office/drawing/2014/main" id="{8D4CA9ED-F5EC-6339-E286-BD60BE6EA557}"/>
              </a:ext>
            </a:extLst>
          </p:cNvPr>
          <p:cNvSpPr>
            <a:spLocks noGrp="1"/>
          </p:cNvSpPr>
          <p:nvPr>
            <p:ph type="title"/>
          </p:nvPr>
        </p:nvSpPr>
        <p:spPr/>
        <p:txBody>
          <a:bodyPr>
            <a:normAutofit fontScale="90000"/>
          </a:bodyPr>
          <a:lstStyle/>
          <a:p>
            <a:r>
              <a:rPr lang="en-US" dirty="0">
                <a:solidFill>
                  <a:schemeClr val="bg1"/>
                </a:solidFill>
              </a:rPr>
              <a:t>BGA Guidelines</a:t>
            </a:r>
            <a:endParaRPr lang="en-US" dirty="0"/>
          </a:p>
        </p:txBody>
      </p:sp>
      <p:sp>
        <p:nvSpPr>
          <p:cNvPr id="131" name="Google Shape;131;p23"/>
          <p:cNvSpPr txBox="1">
            <a:spLocks noGrp="1"/>
          </p:cNvSpPr>
          <p:nvPr>
            <p:ph type="sldNum" idx="12"/>
          </p:nvPr>
        </p:nvSpPr>
        <p:spPr/>
        <p:txBody>
          <a:bodyPr spcFirstLastPara="1" wrap="square" lIns="91425" tIns="91425" rIns="91425" bIns="91425" anchor="ctr" anchorCtr="0">
            <a:normAutofit/>
          </a:bodyPr>
          <a:lstStyle/>
          <a:p>
            <a:pPr lvl="0"/>
            <a:fld id="{00000000-1234-1234-1234-123412341234}" type="slidenum">
              <a:rPr lang="en-GB">
                <a:sym typeface="Source Sans Pro"/>
              </a:rPr>
              <a:pPr lvl="0"/>
              <a:t>29</a:t>
            </a:fld>
            <a:endParaRPr lang="en-GB">
              <a:sym typeface="Source Sans Pro"/>
            </a:endParaRPr>
          </a:p>
        </p:txBody>
      </p:sp>
      <p:sp>
        <p:nvSpPr>
          <p:cNvPr id="133" name="Google Shape;133;p23"/>
          <p:cNvSpPr txBox="1"/>
          <p:nvPr/>
        </p:nvSpPr>
        <p:spPr>
          <a:xfrm>
            <a:off x="711689" y="4621633"/>
            <a:ext cx="5693100" cy="462404"/>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GB" sz="700" dirty="0">
                <a:solidFill>
                  <a:schemeClr val="bg2"/>
                </a:solidFill>
                <a:latin typeface="Source Sans Pro"/>
                <a:ea typeface="Source Sans Pro"/>
                <a:cs typeface="Source Sans Pro"/>
                <a:sym typeface="Source Sans Pro"/>
              </a:rPr>
              <a:t>*Source: https://</a:t>
            </a:r>
            <a:r>
              <a:rPr lang="en-GB" sz="700" dirty="0" err="1">
                <a:solidFill>
                  <a:schemeClr val="bg2"/>
                </a:solidFill>
                <a:latin typeface="Source Sans Pro"/>
                <a:ea typeface="Source Sans Pro"/>
                <a:cs typeface="Source Sans Pro"/>
                <a:sym typeface="Source Sans Pro"/>
              </a:rPr>
              <a:t>geophysics.org.uk</a:t>
            </a:r>
            <a:r>
              <a:rPr lang="en-GB" sz="700" dirty="0">
                <a:solidFill>
                  <a:schemeClr val="bg2"/>
                </a:solidFill>
                <a:latin typeface="Source Sans Pro"/>
                <a:ea typeface="Source Sans Pro"/>
                <a:cs typeface="Source Sans Pro"/>
                <a:sym typeface="Source Sans Pro"/>
              </a:rPr>
              <a:t>/</a:t>
            </a:r>
            <a:r>
              <a:rPr lang="en-GB" sz="700" dirty="0" err="1">
                <a:solidFill>
                  <a:schemeClr val="bg2"/>
                </a:solidFill>
                <a:latin typeface="Source Sans Pro"/>
                <a:ea typeface="Source Sans Pro"/>
                <a:cs typeface="Source Sans Pro"/>
                <a:sym typeface="Source Sans Pro"/>
              </a:rPr>
              <a:t>bga</a:t>
            </a:r>
            <a:r>
              <a:rPr lang="en-GB" sz="700" dirty="0">
                <a:solidFill>
                  <a:schemeClr val="bg2"/>
                </a:solidFill>
                <a:latin typeface="Source Sans Pro"/>
                <a:ea typeface="Source Sans Pro"/>
                <a:cs typeface="Source Sans Pro"/>
                <a:sym typeface="Source Sans Pro"/>
              </a:rPr>
              <a:t>-accessible-meeting-guide/</a:t>
            </a:r>
          </a:p>
        </p:txBody>
      </p:sp>
      <p:pic>
        <p:nvPicPr>
          <p:cNvPr id="3" name="Picture 2" descr="Screenshot of the BGA accessible meeting guide webpage.">
            <a:extLst>
              <a:ext uri="{FF2B5EF4-FFF2-40B4-BE49-F238E27FC236}">
                <a16:creationId xmlns:a16="http://schemas.microsoft.com/office/drawing/2014/main" id="{63AE5A40-4563-4A3F-A15D-2A1F1F3859D9}"/>
              </a:ext>
            </a:extLst>
          </p:cNvPr>
          <p:cNvPicPr>
            <a:picLocks noChangeAspect="1"/>
          </p:cNvPicPr>
          <p:nvPr/>
        </p:nvPicPr>
        <p:blipFill>
          <a:blip r:embed="rId3"/>
          <a:stretch>
            <a:fillRect/>
          </a:stretch>
        </p:blipFill>
        <p:spPr>
          <a:xfrm>
            <a:off x="2739211" y="526805"/>
            <a:ext cx="3665578" cy="4089890"/>
          </a:xfrm>
          <a:prstGeom prst="rect">
            <a:avLst/>
          </a:prstGeom>
        </p:spPr>
      </p:pic>
      <p:sp>
        <p:nvSpPr>
          <p:cNvPr id="14" name="Google Shape;299;p45">
            <a:extLst>
              <a:ext uri="{FF2B5EF4-FFF2-40B4-BE49-F238E27FC236}">
                <a16:creationId xmlns:a16="http://schemas.microsoft.com/office/drawing/2014/main" id="{F558917A-47CB-1E46-6534-E70B3E8CB77A}"/>
              </a:ext>
              <a:ext uri="{C183D7F6-B498-43B3-948B-1728B52AA6E4}">
                <adec:decorative xmlns:adec="http://schemas.microsoft.com/office/drawing/2017/decorative" val="1"/>
              </a:ext>
            </a:extLst>
          </p:cNvPr>
          <p:cNvSpPr/>
          <p:nvPr/>
        </p:nvSpPr>
        <p:spPr>
          <a:xfrm>
            <a:off x="2870215" y="3311625"/>
            <a:ext cx="2753345" cy="163095"/>
          </a:xfrm>
          <a:prstGeom prst="roundRect">
            <a:avLst>
              <a:gd name="adj" fmla="val 3552"/>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 name="Google Shape;300;p45">
            <a:extLst>
              <a:ext uri="{FF2B5EF4-FFF2-40B4-BE49-F238E27FC236}">
                <a16:creationId xmlns:a16="http://schemas.microsoft.com/office/drawing/2014/main" id="{71F69E0B-147C-28C2-A7A0-451DA93173D1}"/>
              </a:ext>
            </a:extLst>
          </p:cNvPr>
          <p:cNvSpPr txBox="1"/>
          <p:nvPr/>
        </p:nvSpPr>
        <p:spPr>
          <a:xfrm>
            <a:off x="560070" y="3162355"/>
            <a:ext cx="1980431" cy="461635"/>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chemeClr val="bg2"/>
                </a:solidFill>
                <a:latin typeface="Source Sans Pro"/>
                <a:ea typeface="Source Sans Pro"/>
                <a:cs typeface="Source Sans Pro"/>
                <a:sym typeface="Source Sans Pro"/>
              </a:rPr>
              <a:t>The full guidelines</a:t>
            </a:r>
            <a:endParaRPr sz="1800" dirty="0">
              <a:solidFill>
                <a:schemeClr val="bg2"/>
              </a:solidFill>
              <a:latin typeface="Source Sans Pro"/>
              <a:ea typeface="Source Sans Pro"/>
              <a:cs typeface="Source Sans Pro"/>
              <a:sym typeface="Source Sans Pro"/>
            </a:endParaRPr>
          </a:p>
        </p:txBody>
      </p:sp>
      <p:cxnSp>
        <p:nvCxnSpPr>
          <p:cNvPr id="16" name="Google Shape;301;p45">
            <a:extLst>
              <a:ext uri="{FF2B5EF4-FFF2-40B4-BE49-F238E27FC236}">
                <a16:creationId xmlns:a16="http://schemas.microsoft.com/office/drawing/2014/main" id="{6484B335-55B5-809E-5D52-11BBF06A11A0}"/>
              </a:ext>
              <a:ext uri="{C183D7F6-B498-43B3-948B-1728B52AA6E4}">
                <adec:decorative xmlns:adec="http://schemas.microsoft.com/office/drawing/2017/decorative" val="1"/>
              </a:ext>
            </a:extLst>
          </p:cNvPr>
          <p:cNvCxnSpPr>
            <a:cxnSpLocks/>
            <a:stCxn id="15" idx="3"/>
            <a:endCxn id="14" idx="1"/>
          </p:cNvCxnSpPr>
          <p:nvPr/>
        </p:nvCxnSpPr>
        <p:spPr>
          <a:xfrm>
            <a:off x="2540501" y="3393173"/>
            <a:ext cx="329714" cy="0"/>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0935244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623400"/>
          </a:xfrm>
        </p:spPr>
        <p:txBody>
          <a:bodyPr spcFirstLastPara="1" wrap="square" lIns="91425" tIns="91425" rIns="91425" bIns="91425" anchor="t" anchorCtr="0">
            <a:normAutofit fontScale="90000"/>
          </a:bodyPr>
          <a:lstStyle/>
          <a:p>
            <a:pPr lvl="0"/>
            <a:r>
              <a:rPr lang="en-GB" dirty="0"/>
              <a:t>Disclaimer</a:t>
            </a:r>
          </a:p>
        </p:txBody>
      </p:sp>
      <p:sp>
        <p:nvSpPr>
          <p:cNvPr id="8" name="Text Placeholder 7">
            <a:extLst>
              <a:ext uri="{FF2B5EF4-FFF2-40B4-BE49-F238E27FC236}">
                <a16:creationId xmlns:a16="http://schemas.microsoft.com/office/drawing/2014/main" id="{9093C974-859A-1001-E1AA-5A213CF104C7}"/>
              </a:ext>
            </a:extLst>
          </p:cNvPr>
          <p:cNvSpPr>
            <a:spLocks noGrp="1"/>
          </p:cNvSpPr>
          <p:nvPr>
            <p:ph type="body" idx="1"/>
          </p:nvPr>
        </p:nvSpPr>
        <p:spPr/>
        <p:txBody>
          <a:bodyPr anchor="ctr"/>
          <a:lstStyle/>
          <a:p>
            <a:r>
              <a:rPr lang="en-US" dirty="0"/>
              <a:t>This is just the tip of the iceberg.</a:t>
            </a:r>
          </a:p>
        </p:txBody>
      </p:sp>
      <p:sp>
        <p:nvSpPr>
          <p:cNvPr id="67" name="Google Shape;67;p14"/>
          <p:cNvSpPr txBox="1">
            <a:spLocks noGrp="1"/>
          </p:cNvSpPr>
          <p:nvPr>
            <p:ph type="sldNum" idx="12"/>
          </p:nvPr>
        </p:nvSpPr>
        <p:spPr>
          <a:xfrm>
            <a:off x="8497999" y="4688759"/>
            <a:ext cx="548700" cy="393600"/>
          </a:xfrm>
        </p:spPr>
        <p:txBody>
          <a:bodyPr spcFirstLastPara="1" wrap="square" lIns="91425" tIns="91425" rIns="91425" bIns="91425" anchor="ctr" anchorCtr="0">
            <a:normAutofit/>
          </a:bodyPr>
          <a:lstStyle/>
          <a:p>
            <a:pPr lvl="0"/>
            <a:fld id="{00000000-1234-1234-1234-123412341234}" type="slidenum">
              <a:rPr lang="en-GB">
                <a:sym typeface="Source Sans Pro"/>
              </a:rPr>
              <a:pPr lvl="0"/>
              <a:t>3</a:t>
            </a:fld>
            <a:endParaRPr lang="en-GB">
              <a:sym typeface="Source Sans Pro"/>
            </a:endParaRPr>
          </a:p>
        </p:txBody>
      </p:sp>
      <p:pic>
        <p:nvPicPr>
          <p:cNvPr id="5" name="Graphic 4" descr="Iceberg with solid fill">
            <a:extLst>
              <a:ext uri="{FF2B5EF4-FFF2-40B4-BE49-F238E27FC236}">
                <a16:creationId xmlns:a16="http://schemas.microsoft.com/office/drawing/2014/main" id="{A19FE1A5-76BE-E4A9-E407-27E34E316C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34771" y="756725"/>
            <a:ext cx="3963228" cy="3963228"/>
          </a:xfrm>
          <a:prstGeom prst="rect">
            <a:avLst/>
          </a:prstGeom>
        </p:spPr>
      </p:pic>
    </p:spTree>
    <p:extLst>
      <p:ext uri="{BB962C8B-B14F-4D97-AF65-F5344CB8AC3E}">
        <p14:creationId xmlns:p14="http://schemas.microsoft.com/office/powerpoint/2010/main" val="18054394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4" name="Title 3">
            <a:extLst>
              <a:ext uri="{FF2B5EF4-FFF2-40B4-BE49-F238E27FC236}">
                <a16:creationId xmlns:a16="http://schemas.microsoft.com/office/drawing/2014/main" id="{C4225A77-5131-6E0D-DFE1-671FDA7B8FBB}"/>
              </a:ext>
            </a:extLst>
          </p:cNvPr>
          <p:cNvSpPr>
            <a:spLocks noGrp="1"/>
          </p:cNvSpPr>
          <p:nvPr>
            <p:ph type="title"/>
          </p:nvPr>
        </p:nvSpPr>
        <p:spPr/>
        <p:txBody>
          <a:bodyPr>
            <a:normAutofit fontScale="90000"/>
          </a:bodyPr>
          <a:lstStyle/>
          <a:p>
            <a:r>
              <a:rPr lang="en-US" dirty="0">
                <a:solidFill>
                  <a:schemeClr val="bg1"/>
                </a:solidFill>
              </a:rPr>
              <a:t>BGA Guidelines</a:t>
            </a:r>
            <a:endParaRPr lang="en-US" dirty="0"/>
          </a:p>
        </p:txBody>
      </p:sp>
      <p:sp>
        <p:nvSpPr>
          <p:cNvPr id="131" name="Google Shape;131;p23"/>
          <p:cNvSpPr txBox="1">
            <a:spLocks noGrp="1"/>
          </p:cNvSpPr>
          <p:nvPr>
            <p:ph type="sldNum" idx="12"/>
          </p:nvPr>
        </p:nvSpPr>
        <p:spPr/>
        <p:txBody>
          <a:bodyPr spcFirstLastPara="1" wrap="square" lIns="91425" tIns="91425" rIns="91425" bIns="91425" anchor="ctr" anchorCtr="0">
            <a:normAutofit/>
          </a:bodyPr>
          <a:lstStyle/>
          <a:p>
            <a:pPr lvl="0"/>
            <a:fld id="{00000000-1234-1234-1234-123412341234}" type="slidenum">
              <a:rPr lang="en-GB">
                <a:sym typeface="Source Sans Pro"/>
              </a:rPr>
              <a:pPr lvl="0"/>
              <a:t>30</a:t>
            </a:fld>
            <a:endParaRPr lang="en-GB">
              <a:sym typeface="Source Sans Pro"/>
            </a:endParaRPr>
          </a:p>
        </p:txBody>
      </p:sp>
      <p:sp>
        <p:nvSpPr>
          <p:cNvPr id="133" name="Google Shape;133;p23"/>
          <p:cNvSpPr txBox="1"/>
          <p:nvPr/>
        </p:nvSpPr>
        <p:spPr>
          <a:xfrm>
            <a:off x="711689" y="4621633"/>
            <a:ext cx="5693100" cy="462404"/>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GB" sz="700" dirty="0">
                <a:solidFill>
                  <a:schemeClr val="bg2"/>
                </a:solidFill>
                <a:latin typeface="Source Sans Pro"/>
                <a:ea typeface="Source Sans Pro"/>
                <a:cs typeface="Source Sans Pro"/>
                <a:sym typeface="Source Sans Pro"/>
              </a:rPr>
              <a:t>*Source: https://</a:t>
            </a:r>
            <a:r>
              <a:rPr lang="en-GB" sz="700" dirty="0" err="1">
                <a:solidFill>
                  <a:schemeClr val="bg2"/>
                </a:solidFill>
                <a:latin typeface="Source Sans Pro"/>
                <a:ea typeface="Source Sans Pro"/>
                <a:cs typeface="Source Sans Pro"/>
                <a:sym typeface="Source Sans Pro"/>
              </a:rPr>
              <a:t>geophysics.org.uk</a:t>
            </a:r>
            <a:r>
              <a:rPr lang="en-GB" sz="700" dirty="0">
                <a:solidFill>
                  <a:schemeClr val="bg2"/>
                </a:solidFill>
                <a:latin typeface="Source Sans Pro"/>
                <a:ea typeface="Source Sans Pro"/>
                <a:cs typeface="Source Sans Pro"/>
                <a:sym typeface="Source Sans Pro"/>
              </a:rPr>
              <a:t>/</a:t>
            </a:r>
            <a:r>
              <a:rPr lang="en-GB" sz="700" dirty="0" err="1">
                <a:solidFill>
                  <a:schemeClr val="bg2"/>
                </a:solidFill>
                <a:latin typeface="Source Sans Pro"/>
                <a:ea typeface="Source Sans Pro"/>
                <a:cs typeface="Source Sans Pro"/>
                <a:sym typeface="Source Sans Pro"/>
              </a:rPr>
              <a:t>bga</a:t>
            </a:r>
            <a:r>
              <a:rPr lang="en-GB" sz="700" dirty="0">
                <a:solidFill>
                  <a:schemeClr val="bg2"/>
                </a:solidFill>
                <a:latin typeface="Source Sans Pro"/>
                <a:ea typeface="Source Sans Pro"/>
                <a:cs typeface="Source Sans Pro"/>
                <a:sym typeface="Source Sans Pro"/>
              </a:rPr>
              <a:t>-accessible-meeting-guide/</a:t>
            </a:r>
            <a:endParaRPr sz="700" dirty="0">
              <a:solidFill>
                <a:schemeClr val="bg2"/>
              </a:solidFill>
              <a:latin typeface="Source Sans Pro"/>
              <a:ea typeface="Source Sans Pro"/>
              <a:cs typeface="Source Sans Pro"/>
              <a:sym typeface="Source Sans Pro"/>
            </a:endParaRPr>
          </a:p>
        </p:txBody>
      </p:sp>
      <p:pic>
        <p:nvPicPr>
          <p:cNvPr id="3" name="Picture 2" descr="Screenshot of the BGA accessible meeting guide webpage.">
            <a:extLst>
              <a:ext uri="{FF2B5EF4-FFF2-40B4-BE49-F238E27FC236}">
                <a16:creationId xmlns:a16="http://schemas.microsoft.com/office/drawing/2014/main" id="{63AE5A40-4563-4A3F-A15D-2A1F1F3859D9}"/>
              </a:ext>
            </a:extLst>
          </p:cNvPr>
          <p:cNvPicPr>
            <a:picLocks noChangeAspect="1"/>
          </p:cNvPicPr>
          <p:nvPr/>
        </p:nvPicPr>
        <p:blipFill>
          <a:blip r:embed="rId3"/>
          <a:stretch>
            <a:fillRect/>
          </a:stretch>
        </p:blipFill>
        <p:spPr>
          <a:xfrm>
            <a:off x="2739211" y="526805"/>
            <a:ext cx="3665578" cy="4089890"/>
          </a:xfrm>
          <a:prstGeom prst="rect">
            <a:avLst/>
          </a:prstGeom>
        </p:spPr>
      </p:pic>
      <p:sp>
        <p:nvSpPr>
          <p:cNvPr id="14" name="Google Shape;299;p45">
            <a:extLst>
              <a:ext uri="{FF2B5EF4-FFF2-40B4-BE49-F238E27FC236}">
                <a16:creationId xmlns:a16="http://schemas.microsoft.com/office/drawing/2014/main" id="{F558917A-47CB-1E46-6534-E70B3E8CB77A}"/>
              </a:ext>
              <a:ext uri="{C183D7F6-B498-43B3-948B-1728B52AA6E4}">
                <adec:decorative xmlns:adec="http://schemas.microsoft.com/office/drawing/2017/decorative" val="1"/>
              </a:ext>
            </a:extLst>
          </p:cNvPr>
          <p:cNvSpPr/>
          <p:nvPr/>
        </p:nvSpPr>
        <p:spPr>
          <a:xfrm>
            <a:off x="3508542" y="3703320"/>
            <a:ext cx="2753345" cy="125730"/>
          </a:xfrm>
          <a:prstGeom prst="roundRect">
            <a:avLst>
              <a:gd name="adj" fmla="val 3552"/>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 name="Google Shape;300;p45">
            <a:extLst>
              <a:ext uri="{FF2B5EF4-FFF2-40B4-BE49-F238E27FC236}">
                <a16:creationId xmlns:a16="http://schemas.microsoft.com/office/drawing/2014/main" id="{71F69E0B-147C-28C2-A7A0-451DA93173D1}"/>
              </a:ext>
            </a:extLst>
          </p:cNvPr>
          <p:cNvSpPr txBox="1"/>
          <p:nvPr/>
        </p:nvSpPr>
        <p:spPr>
          <a:xfrm>
            <a:off x="711689" y="2935203"/>
            <a:ext cx="1840242" cy="1661963"/>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chemeClr val="bg2"/>
                </a:solidFill>
              </a:rPr>
              <a:t>The BGA guidelines are a </a:t>
            </a:r>
            <a:r>
              <a:rPr lang="en-GB" sz="2400" b="1" dirty="0">
                <a:solidFill>
                  <a:schemeClr val="bg2"/>
                </a:solidFill>
              </a:rPr>
              <a:t>living document</a:t>
            </a:r>
            <a:r>
              <a:rPr lang="en-GB" sz="2400" dirty="0">
                <a:solidFill>
                  <a:schemeClr val="bg2"/>
                </a:solidFill>
              </a:rPr>
              <a:t>.</a:t>
            </a:r>
          </a:p>
        </p:txBody>
      </p:sp>
      <p:cxnSp>
        <p:nvCxnSpPr>
          <p:cNvPr id="16" name="Google Shape;301;p45">
            <a:extLst>
              <a:ext uri="{FF2B5EF4-FFF2-40B4-BE49-F238E27FC236}">
                <a16:creationId xmlns:a16="http://schemas.microsoft.com/office/drawing/2014/main" id="{6484B335-55B5-809E-5D52-11BBF06A11A0}"/>
              </a:ext>
              <a:ext uri="{C183D7F6-B498-43B3-948B-1728B52AA6E4}">
                <adec:decorative xmlns:adec="http://schemas.microsoft.com/office/drawing/2017/decorative" val="1"/>
              </a:ext>
            </a:extLst>
          </p:cNvPr>
          <p:cNvCxnSpPr>
            <a:cxnSpLocks/>
            <a:stCxn id="15" idx="3"/>
            <a:endCxn id="14" idx="1"/>
          </p:cNvCxnSpPr>
          <p:nvPr/>
        </p:nvCxnSpPr>
        <p:spPr>
          <a:xfrm>
            <a:off x="2551931" y="3766185"/>
            <a:ext cx="956611" cy="0"/>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8408571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dirty="0"/>
              <a:t>Before the Conference</a:t>
            </a:r>
            <a:endParaRPr dirty="0"/>
          </a:p>
        </p:txBody>
      </p:sp>
      <p:sp>
        <p:nvSpPr>
          <p:cNvPr id="139" name="Google Shape;139;p2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31</a:t>
            </a:fld>
            <a:endParaRPr>
              <a:latin typeface="Source Sans Pro"/>
              <a:ea typeface="Source Sans Pro"/>
              <a:cs typeface="Source Sans Pro"/>
              <a:sym typeface="Source Sans Pro"/>
            </a:endParaRPr>
          </a:p>
        </p:txBody>
      </p:sp>
    </p:spTree>
    <p:extLst>
      <p:ext uri="{BB962C8B-B14F-4D97-AF65-F5344CB8AC3E}">
        <p14:creationId xmlns:p14="http://schemas.microsoft.com/office/powerpoint/2010/main" val="14998616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200"/>
              <a:t>Accessibility and inclusion starts within your committee.</a:t>
            </a:r>
            <a:endParaRPr sz="3200"/>
          </a:p>
        </p:txBody>
      </p:sp>
      <p:sp>
        <p:nvSpPr>
          <p:cNvPr id="145" name="Google Shape;145;p25"/>
          <p:cNvSpPr txBox="1">
            <a:spLocks noGrp="1"/>
          </p:cNvSpPr>
          <p:nvPr>
            <p:ph type="body" idx="1"/>
          </p:nvPr>
        </p:nvSpPr>
        <p:spPr>
          <a:xfrm>
            <a:off x="311700" y="1741725"/>
            <a:ext cx="8520600" cy="2827200"/>
          </a:xfrm>
          <a:prstGeom prst="rect">
            <a:avLst/>
          </a:prstGeom>
        </p:spPr>
        <p:txBody>
          <a:bodyPr spcFirstLastPara="1" wrap="square" lIns="91425" tIns="91425" rIns="91425" bIns="91425" anchor="t" anchorCtr="0">
            <a:normAutofit/>
          </a:bodyPr>
          <a:lstStyle/>
          <a:p>
            <a:pPr marL="285750" indent="-285750">
              <a:lnSpc>
                <a:spcPct val="200000"/>
              </a:lnSpc>
            </a:pPr>
            <a:r>
              <a:rPr lang="en-GB" dirty="0"/>
              <a:t>The climate of your organising committee makes an impact on your event.</a:t>
            </a:r>
          </a:p>
          <a:p>
            <a:pPr marL="285750" indent="-285750">
              <a:lnSpc>
                <a:spcPct val="200000"/>
              </a:lnSpc>
            </a:pPr>
            <a:r>
              <a:rPr lang="en-GB" dirty="0"/>
              <a:t>Don’t make assumptions about your committee members and colleagues.</a:t>
            </a:r>
          </a:p>
          <a:p>
            <a:pPr marL="285750" indent="-285750">
              <a:lnSpc>
                <a:spcPct val="200000"/>
              </a:lnSpc>
              <a:spcBef>
                <a:spcPts val="1200"/>
              </a:spcBef>
              <a:spcAft>
                <a:spcPts val="1200"/>
              </a:spcAft>
            </a:pPr>
            <a:r>
              <a:rPr lang="en-GB" dirty="0"/>
              <a:t>Consider HR training on bias, safeguarding, and dealing with difficult situations.</a:t>
            </a:r>
            <a:endParaRPr dirty="0"/>
          </a:p>
        </p:txBody>
      </p:sp>
      <p:sp>
        <p:nvSpPr>
          <p:cNvPr id="146" name="Google Shape;146;p2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32</a:t>
            </a:fld>
            <a:endParaRPr dirty="0">
              <a:latin typeface="Source Sans Pro"/>
              <a:ea typeface="Source Sans Pro"/>
              <a:cs typeface="Source Sans Pro"/>
              <a:sym typeface="Source Sans Pro"/>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Logistical Foundations</a:t>
            </a:r>
            <a:endParaRPr/>
          </a:p>
        </p:txBody>
      </p:sp>
      <p:sp>
        <p:nvSpPr>
          <p:cNvPr id="139" name="Google Shape;139;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33</a:t>
            </a:fld>
            <a:endParaRPr>
              <a:latin typeface="Source Sans Pro"/>
              <a:ea typeface="Source Sans Pro"/>
              <a:cs typeface="Source Sans Pro"/>
              <a:sym typeface="Source Sans Pro"/>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200" dirty="0"/>
              <a:t>Initial Logistics</a:t>
            </a:r>
            <a:endParaRPr sz="3200" dirty="0"/>
          </a:p>
        </p:txBody>
      </p:sp>
      <p:sp>
        <p:nvSpPr>
          <p:cNvPr id="145" name="Google Shape;145;p25"/>
          <p:cNvSpPr txBox="1">
            <a:spLocks noGrp="1"/>
          </p:cNvSpPr>
          <p:nvPr>
            <p:ph type="body" idx="1"/>
          </p:nvPr>
        </p:nvSpPr>
        <p:spPr>
          <a:xfrm>
            <a:off x="311700" y="1394460"/>
            <a:ext cx="8520600" cy="3174465"/>
          </a:xfrm>
          <a:prstGeom prst="rect">
            <a:avLst/>
          </a:prstGeom>
        </p:spPr>
        <p:txBody>
          <a:bodyPr spcFirstLastPara="1" wrap="square" lIns="91425" tIns="91425" rIns="91425" bIns="91425" anchor="t" anchorCtr="0">
            <a:normAutofit/>
          </a:bodyPr>
          <a:lstStyle/>
          <a:p>
            <a:pPr marL="285750" indent="-285750">
              <a:lnSpc>
                <a:spcPct val="200000"/>
              </a:lnSpc>
            </a:pPr>
            <a:r>
              <a:rPr lang="en-GB" dirty="0"/>
              <a:t>Date and duration</a:t>
            </a:r>
          </a:p>
          <a:p>
            <a:pPr marL="285750" indent="-285750">
              <a:lnSpc>
                <a:spcPct val="200000"/>
              </a:lnSpc>
            </a:pPr>
            <a:r>
              <a:rPr lang="en-GB" dirty="0"/>
              <a:t>Venue(s)</a:t>
            </a:r>
          </a:p>
          <a:p>
            <a:pPr marL="285750" indent="-285750">
              <a:lnSpc>
                <a:spcPct val="200000"/>
              </a:lnSpc>
            </a:pPr>
            <a:r>
              <a:rPr lang="en-GB" dirty="0"/>
              <a:t>Hybrid options</a:t>
            </a:r>
          </a:p>
          <a:p>
            <a:pPr marL="285750" indent="-285750">
              <a:lnSpc>
                <a:spcPct val="200000"/>
              </a:lnSpc>
            </a:pPr>
            <a:r>
              <a:rPr lang="en-GB" dirty="0"/>
              <a:t>Budget and sponsors</a:t>
            </a:r>
          </a:p>
        </p:txBody>
      </p:sp>
      <p:sp>
        <p:nvSpPr>
          <p:cNvPr id="146" name="Google Shape;146;p2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34</a:t>
            </a:fld>
            <a:endParaRPr dirty="0">
              <a:latin typeface="Source Sans Pro"/>
              <a:ea typeface="Source Sans Pro"/>
              <a:cs typeface="Source Sans Pro"/>
              <a:sym typeface="Source Sans Pro"/>
            </a:endParaRPr>
          </a:p>
        </p:txBody>
      </p:sp>
      <p:pic>
        <p:nvPicPr>
          <p:cNvPr id="4" name="Graphic 3" descr="Coins with solid fill">
            <a:extLst>
              <a:ext uri="{FF2B5EF4-FFF2-40B4-BE49-F238E27FC236}">
                <a16:creationId xmlns:a16="http://schemas.microsoft.com/office/drawing/2014/main" id="{37B55F60-0321-F43A-1C17-29FB21629D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2517" y="1394460"/>
            <a:ext cx="1742607" cy="1742607"/>
          </a:xfrm>
          <a:prstGeom prst="rect">
            <a:avLst/>
          </a:prstGeom>
        </p:spPr>
      </p:pic>
      <p:pic>
        <p:nvPicPr>
          <p:cNvPr id="8" name="Graphic 7" descr="Modern architecture with solid fill">
            <a:extLst>
              <a:ext uri="{FF2B5EF4-FFF2-40B4-BE49-F238E27FC236}">
                <a16:creationId xmlns:a16="http://schemas.microsoft.com/office/drawing/2014/main" id="{360CBA0E-4CD2-D6E3-137B-F3E0501972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5351" y="2518848"/>
            <a:ext cx="1742607" cy="1742607"/>
          </a:xfrm>
          <a:prstGeom prst="rect">
            <a:avLst/>
          </a:prstGeom>
        </p:spPr>
      </p:pic>
      <p:pic>
        <p:nvPicPr>
          <p:cNvPr id="10" name="Graphic 9" descr="Daily calendar with solid fill">
            <a:extLst>
              <a:ext uri="{FF2B5EF4-FFF2-40B4-BE49-F238E27FC236}">
                <a16:creationId xmlns:a16="http://schemas.microsoft.com/office/drawing/2014/main" id="{F2649073-F65F-A45E-7021-CFA1E77534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10110" y="776241"/>
            <a:ext cx="1742607" cy="1742607"/>
          </a:xfrm>
          <a:prstGeom prst="rect">
            <a:avLst/>
          </a:prstGeom>
        </p:spPr>
      </p:pic>
    </p:spTree>
    <p:extLst>
      <p:ext uri="{BB962C8B-B14F-4D97-AF65-F5344CB8AC3E}">
        <p14:creationId xmlns:p14="http://schemas.microsoft.com/office/powerpoint/2010/main" val="38433673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200" dirty="0"/>
              <a:t>Default Accessibility Measures</a:t>
            </a:r>
            <a:endParaRPr sz="3200" dirty="0"/>
          </a:p>
        </p:txBody>
      </p:sp>
      <p:sp>
        <p:nvSpPr>
          <p:cNvPr id="3" name="Subtitle 2">
            <a:extLst>
              <a:ext uri="{FF2B5EF4-FFF2-40B4-BE49-F238E27FC236}">
                <a16:creationId xmlns:a16="http://schemas.microsoft.com/office/drawing/2014/main" id="{BF3F79AD-E58E-1312-F85F-45AF96B288BD}"/>
              </a:ext>
            </a:extLst>
          </p:cNvPr>
          <p:cNvSpPr>
            <a:spLocks noGrp="1"/>
          </p:cNvSpPr>
          <p:nvPr>
            <p:ph type="subTitle" idx="1"/>
          </p:nvPr>
        </p:nvSpPr>
        <p:spPr>
          <a:xfrm>
            <a:off x="163899" y="2769001"/>
            <a:ext cx="4045200" cy="1345500"/>
          </a:xfrm>
        </p:spPr>
        <p:txBody>
          <a:bodyPr>
            <a:normAutofit/>
          </a:bodyPr>
          <a:lstStyle/>
          <a:p>
            <a:pPr algn="l"/>
            <a:r>
              <a:rPr lang="en-US" sz="1050" dirty="0"/>
              <a:t>Source: https://</a:t>
            </a:r>
            <a:r>
              <a:rPr lang="en-US" sz="1050" dirty="0" err="1"/>
              <a:t>geophysics.org.uk</a:t>
            </a:r>
            <a:r>
              <a:rPr lang="en-US" sz="1050" dirty="0"/>
              <a:t>/</a:t>
            </a:r>
            <a:r>
              <a:rPr lang="en-US" sz="1050" dirty="0" err="1"/>
              <a:t>bga</a:t>
            </a:r>
            <a:r>
              <a:rPr lang="en-US" sz="1050" dirty="0"/>
              <a:t>-accessible-meeting-guide/</a:t>
            </a:r>
          </a:p>
        </p:txBody>
      </p:sp>
      <p:sp>
        <p:nvSpPr>
          <p:cNvPr id="152" name="Google Shape;152;p26"/>
          <p:cNvSpPr txBox="1">
            <a:spLocks noGrp="1"/>
          </p:cNvSpPr>
          <p:nvPr>
            <p:ph type="body" idx="2"/>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Clr>
                <a:schemeClr val="dk2"/>
              </a:buClr>
              <a:buSzPts val="1100"/>
              <a:buFont typeface="Arial"/>
              <a:buNone/>
            </a:pPr>
            <a:r>
              <a:rPr lang="en-GB" dirty="0"/>
              <a:t>“The aim should be to </a:t>
            </a:r>
            <a:r>
              <a:rPr lang="en-GB" b="1" dirty="0"/>
              <a:t>implement as many accessibility measures as possible as default</a:t>
            </a:r>
            <a:r>
              <a:rPr lang="en-GB" dirty="0"/>
              <a:t>, given conference attendees may be reticent to request personal accommodations or adjustments directly …</a:t>
            </a:r>
            <a:endParaRPr dirty="0"/>
          </a:p>
        </p:txBody>
      </p:sp>
      <p:sp>
        <p:nvSpPr>
          <p:cNvPr id="153" name="Google Shape;153;p2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lt2"/>
                </a:solidFill>
                <a:latin typeface="Source Sans Pro"/>
                <a:ea typeface="Source Sans Pro"/>
                <a:cs typeface="Source Sans Pro"/>
                <a:sym typeface="Source Sans Pro"/>
              </a:rPr>
              <a:t>35</a:t>
            </a:fld>
            <a:endParaRPr>
              <a:solidFill>
                <a:schemeClr val="lt2"/>
              </a:solidFill>
              <a:latin typeface="Source Sans Pro"/>
              <a:ea typeface="Source Sans Pro"/>
              <a:cs typeface="Source Sans Pro"/>
              <a:sym typeface="Source Sans Pro"/>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Choosing your date</a:t>
            </a:r>
            <a:endParaRPr/>
          </a:p>
        </p:txBody>
      </p:sp>
      <p:sp>
        <p:nvSpPr>
          <p:cNvPr id="159" name="Google Shape;159;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GB" dirty="0"/>
              <a:t>Avoid major religious holidays.</a:t>
            </a:r>
            <a:endParaRPr dirty="0"/>
          </a:p>
          <a:p>
            <a:pPr marL="457200" lvl="0" indent="-342900" algn="l" rtl="0">
              <a:lnSpc>
                <a:spcPct val="200000"/>
              </a:lnSpc>
              <a:spcBef>
                <a:spcPts val="0"/>
              </a:spcBef>
              <a:spcAft>
                <a:spcPts val="0"/>
              </a:spcAft>
              <a:buSzPts val="1800"/>
              <a:buChar char="●"/>
            </a:pPr>
            <a:r>
              <a:rPr lang="en-GB" dirty="0"/>
              <a:t>Avoid school holidays/weekends.</a:t>
            </a:r>
          </a:p>
          <a:p>
            <a:pPr marL="457200" lvl="0" indent="-342900" algn="l" rtl="0">
              <a:lnSpc>
                <a:spcPct val="200000"/>
              </a:lnSpc>
              <a:spcBef>
                <a:spcPts val="0"/>
              </a:spcBef>
              <a:spcAft>
                <a:spcPts val="0"/>
              </a:spcAft>
              <a:buSzPts val="1800"/>
              <a:buChar char="●"/>
            </a:pPr>
            <a:r>
              <a:rPr lang="en-GB" dirty="0"/>
              <a:t>Consider university term dates.</a:t>
            </a:r>
          </a:p>
          <a:p>
            <a:pPr marL="457200" lvl="0" indent="-342900" algn="l" rtl="0">
              <a:lnSpc>
                <a:spcPct val="200000"/>
              </a:lnSpc>
              <a:spcBef>
                <a:spcPts val="0"/>
              </a:spcBef>
              <a:spcAft>
                <a:spcPts val="0"/>
              </a:spcAft>
              <a:buSzPts val="1800"/>
              <a:buChar char="●"/>
            </a:pPr>
            <a:r>
              <a:rPr lang="en-GB" dirty="0"/>
              <a:t>Consider other events.</a:t>
            </a:r>
            <a:endParaRPr dirty="0"/>
          </a:p>
        </p:txBody>
      </p:sp>
      <p:sp>
        <p:nvSpPr>
          <p:cNvPr id="160" name="Google Shape;160;p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36</a:t>
            </a:fld>
            <a:endParaRPr>
              <a:latin typeface="Source Sans Pro"/>
              <a:ea typeface="Source Sans Pro"/>
              <a:cs typeface="Source Sans Pro"/>
              <a:sym typeface="Source Sans Pro"/>
            </a:endParaRPr>
          </a:p>
        </p:txBody>
      </p:sp>
      <p:pic>
        <p:nvPicPr>
          <p:cNvPr id="4" name="Graphic 3" descr="Daily calendar with solid fill">
            <a:extLst>
              <a:ext uri="{FF2B5EF4-FFF2-40B4-BE49-F238E27FC236}">
                <a16:creationId xmlns:a16="http://schemas.microsoft.com/office/drawing/2014/main" id="{9FA3772E-BDAF-4CF9-8EB3-587F81D5A4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4464" y="979982"/>
            <a:ext cx="3183535" cy="31835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Choosing your venue</a:t>
            </a:r>
            <a:endParaRPr dirty="0"/>
          </a:p>
        </p:txBody>
      </p:sp>
      <p:sp>
        <p:nvSpPr>
          <p:cNvPr id="181" name="Google Shape;181;p30"/>
          <p:cNvSpPr txBox="1">
            <a:spLocks noGrp="1"/>
          </p:cNvSpPr>
          <p:nvPr>
            <p:ph type="body" idx="1"/>
          </p:nvPr>
        </p:nvSpPr>
        <p:spPr>
          <a:xfrm>
            <a:off x="311700" y="1152475"/>
            <a:ext cx="8186299" cy="34164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GB" sz="1900" b="1" dirty="0"/>
              <a:t>All </a:t>
            </a:r>
            <a:r>
              <a:rPr lang="en-GB" sz="1900" dirty="0"/>
              <a:t>locations must be accessible:</a:t>
            </a:r>
            <a:endParaRPr sz="1900" dirty="0"/>
          </a:p>
          <a:p>
            <a:pPr marL="914400" lvl="1" indent="-317500" algn="l" rtl="0">
              <a:lnSpc>
                <a:spcPct val="200000"/>
              </a:lnSpc>
              <a:spcBef>
                <a:spcPts val="0"/>
              </a:spcBef>
              <a:spcAft>
                <a:spcPts val="0"/>
              </a:spcAft>
              <a:buSzPts val="1400"/>
              <a:buChar char="○"/>
            </a:pPr>
            <a:r>
              <a:rPr lang="en-GB" sz="1700" dirty="0">
                <a:solidFill>
                  <a:schemeClr val="bg2"/>
                </a:solidFill>
              </a:rPr>
              <a:t>Accommodation</a:t>
            </a:r>
            <a:endParaRPr sz="1700" dirty="0">
              <a:solidFill>
                <a:schemeClr val="bg2"/>
              </a:solidFill>
            </a:endParaRPr>
          </a:p>
          <a:p>
            <a:pPr marL="914400" lvl="1" indent="-317500" algn="l" rtl="0">
              <a:lnSpc>
                <a:spcPct val="200000"/>
              </a:lnSpc>
              <a:spcBef>
                <a:spcPts val="0"/>
              </a:spcBef>
              <a:spcAft>
                <a:spcPts val="0"/>
              </a:spcAft>
              <a:buSzPts val="1400"/>
              <a:buChar char="○"/>
            </a:pPr>
            <a:r>
              <a:rPr lang="en-GB" sz="1700" dirty="0">
                <a:solidFill>
                  <a:schemeClr val="bg2"/>
                </a:solidFill>
              </a:rPr>
              <a:t>Social venues</a:t>
            </a:r>
            <a:endParaRPr sz="1700" dirty="0">
              <a:solidFill>
                <a:schemeClr val="bg2"/>
              </a:solidFill>
            </a:endParaRPr>
          </a:p>
          <a:p>
            <a:pPr marL="914400" lvl="1" indent="-317500" algn="l" rtl="0">
              <a:lnSpc>
                <a:spcPct val="200000"/>
              </a:lnSpc>
              <a:spcBef>
                <a:spcPts val="0"/>
              </a:spcBef>
              <a:spcAft>
                <a:spcPts val="0"/>
              </a:spcAft>
              <a:buSzPts val="1400"/>
              <a:buChar char="○"/>
            </a:pPr>
            <a:r>
              <a:rPr lang="en-GB" sz="1700" dirty="0">
                <a:solidFill>
                  <a:schemeClr val="bg2"/>
                </a:solidFill>
              </a:rPr>
              <a:t>Seminar rooms</a:t>
            </a:r>
            <a:endParaRPr sz="1700" dirty="0">
              <a:solidFill>
                <a:schemeClr val="bg2"/>
              </a:solidFill>
            </a:endParaRPr>
          </a:p>
          <a:p>
            <a:pPr marL="914400" lvl="1" indent="-317500" algn="l" rtl="0">
              <a:lnSpc>
                <a:spcPct val="200000"/>
              </a:lnSpc>
              <a:spcBef>
                <a:spcPts val="0"/>
              </a:spcBef>
              <a:spcAft>
                <a:spcPts val="0"/>
              </a:spcAft>
              <a:buSzPts val="1400"/>
              <a:buChar char="○"/>
            </a:pPr>
            <a:r>
              <a:rPr lang="en-GB" sz="1700" dirty="0">
                <a:solidFill>
                  <a:schemeClr val="bg2"/>
                </a:solidFill>
              </a:rPr>
              <a:t>Poster halls</a:t>
            </a:r>
            <a:endParaRPr sz="1700" dirty="0">
              <a:solidFill>
                <a:schemeClr val="bg2"/>
              </a:solidFill>
            </a:endParaRPr>
          </a:p>
          <a:p>
            <a:pPr marL="914400" lvl="1" indent="-317500" algn="l" rtl="0">
              <a:lnSpc>
                <a:spcPct val="200000"/>
              </a:lnSpc>
              <a:spcBef>
                <a:spcPts val="0"/>
              </a:spcBef>
              <a:spcAft>
                <a:spcPts val="0"/>
              </a:spcAft>
              <a:buSzPts val="1400"/>
              <a:buChar char="○"/>
            </a:pPr>
            <a:r>
              <a:rPr lang="en-GB" sz="1700" dirty="0">
                <a:solidFill>
                  <a:schemeClr val="bg2"/>
                </a:solidFill>
              </a:rPr>
              <a:t>Auditoriums</a:t>
            </a:r>
            <a:endParaRPr sz="1700" dirty="0">
              <a:solidFill>
                <a:schemeClr val="bg2"/>
              </a:solidFill>
            </a:endParaRPr>
          </a:p>
        </p:txBody>
      </p:sp>
      <p:sp>
        <p:nvSpPr>
          <p:cNvPr id="182" name="Google Shape;182;p3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37</a:t>
            </a:fld>
            <a:endParaRPr>
              <a:latin typeface="Source Sans Pro"/>
              <a:ea typeface="Source Sans Pro"/>
              <a:cs typeface="Source Sans Pro"/>
              <a:sym typeface="Source Sans Pro"/>
            </a:endParaRPr>
          </a:p>
        </p:txBody>
      </p:sp>
      <p:pic>
        <p:nvPicPr>
          <p:cNvPr id="2" name="Graphic 1" descr="Modern architecture with solid fill">
            <a:extLst>
              <a:ext uri="{FF2B5EF4-FFF2-40B4-BE49-F238E27FC236}">
                <a16:creationId xmlns:a16="http://schemas.microsoft.com/office/drawing/2014/main" id="{C5D55D01-2F72-6374-ADE3-A4C698AD0F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5599" y="980550"/>
            <a:ext cx="3182400" cy="3182400"/>
          </a:xfrm>
          <a:prstGeom prst="rect">
            <a:avLst/>
          </a:prstGeom>
        </p:spPr>
      </p:pic>
    </p:spTree>
    <p:extLst>
      <p:ext uri="{BB962C8B-B14F-4D97-AF65-F5344CB8AC3E}">
        <p14:creationId xmlns:p14="http://schemas.microsoft.com/office/powerpoint/2010/main" val="12977050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Venue Accessibility</a:t>
            </a:r>
            <a:endParaRPr dirty="0"/>
          </a:p>
        </p:txBody>
      </p:sp>
      <p:sp>
        <p:nvSpPr>
          <p:cNvPr id="188" name="Google Shape;188;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ClrTx/>
              <a:buSzPts val="1800"/>
              <a:buChar char="●"/>
            </a:pPr>
            <a:r>
              <a:rPr lang="en-GB" dirty="0"/>
              <a:t>Mobility (step-free access, parking spaces, seating in </a:t>
            </a:r>
            <a:r>
              <a:rPr lang="en-GB" b="1" dirty="0"/>
              <a:t>all </a:t>
            </a:r>
            <a:r>
              <a:rPr lang="en-GB" dirty="0"/>
              <a:t>areas, shuttles)</a:t>
            </a:r>
          </a:p>
          <a:p>
            <a:pPr marL="457200" lvl="0" indent="-342900" algn="l" rtl="0">
              <a:lnSpc>
                <a:spcPct val="200000"/>
              </a:lnSpc>
              <a:spcBef>
                <a:spcPts val="0"/>
              </a:spcBef>
              <a:spcAft>
                <a:spcPts val="0"/>
              </a:spcAft>
              <a:buSzPts val="1800"/>
              <a:buChar char="●"/>
            </a:pPr>
            <a:r>
              <a:rPr lang="en-GB" dirty="0">
                <a:solidFill>
                  <a:schemeClr val="bg2">
                    <a:lumMod val="25000"/>
                    <a:lumOff val="75000"/>
                  </a:schemeClr>
                </a:solidFill>
              </a:rPr>
              <a:t>Toilets (closely located disabled &amp; gender neutral)</a:t>
            </a:r>
          </a:p>
          <a:p>
            <a:pPr marL="457200" lvl="0" indent="-342900" algn="l" rtl="0">
              <a:lnSpc>
                <a:spcPct val="200000"/>
              </a:lnSpc>
              <a:spcBef>
                <a:spcPts val="0"/>
              </a:spcBef>
              <a:spcAft>
                <a:spcPts val="0"/>
              </a:spcAft>
              <a:buSzPts val="1800"/>
              <a:buChar char="●"/>
            </a:pPr>
            <a:r>
              <a:rPr lang="en-GB" dirty="0">
                <a:solidFill>
                  <a:schemeClr val="bg2">
                    <a:lumMod val="25000"/>
                    <a:lumOff val="75000"/>
                  </a:schemeClr>
                </a:solidFill>
              </a:rPr>
              <a:t>Quiet spaces (for sensory breaks, prayer, breastfeeding, etc.)</a:t>
            </a:r>
          </a:p>
          <a:p>
            <a:pPr marL="457200" lvl="0" indent="-342900" algn="l" rtl="0">
              <a:lnSpc>
                <a:spcPct val="200000"/>
              </a:lnSpc>
              <a:spcBef>
                <a:spcPts val="0"/>
              </a:spcBef>
              <a:spcAft>
                <a:spcPts val="0"/>
              </a:spcAft>
              <a:buSzPts val="1800"/>
              <a:buChar char="●"/>
            </a:pPr>
            <a:r>
              <a:rPr lang="en-GB" dirty="0">
                <a:solidFill>
                  <a:schemeClr val="bg2">
                    <a:lumMod val="25000"/>
                    <a:lumOff val="75000"/>
                  </a:schemeClr>
                </a:solidFill>
              </a:rPr>
              <a:t>Sound (microphones, speakers, hearing loops, interpreters, subtitles)</a:t>
            </a:r>
          </a:p>
          <a:p>
            <a:pPr marL="457200" lvl="0" indent="-342900" algn="l" rtl="0">
              <a:lnSpc>
                <a:spcPct val="200000"/>
              </a:lnSpc>
              <a:spcBef>
                <a:spcPts val="0"/>
              </a:spcBef>
              <a:spcAft>
                <a:spcPts val="0"/>
              </a:spcAft>
              <a:buSzPts val="1800"/>
              <a:buChar char="●"/>
            </a:pPr>
            <a:r>
              <a:rPr lang="en-GB" dirty="0">
                <a:solidFill>
                  <a:schemeClr val="bg2">
                    <a:lumMod val="25000"/>
                    <a:lumOff val="75000"/>
                  </a:schemeClr>
                </a:solidFill>
              </a:rPr>
              <a:t>Remote access (livestreams, recordings, online poster repositories)</a:t>
            </a:r>
            <a:endParaRPr dirty="0">
              <a:solidFill>
                <a:schemeClr val="bg2">
                  <a:lumMod val="25000"/>
                  <a:lumOff val="75000"/>
                </a:schemeClr>
              </a:solidFill>
            </a:endParaRPr>
          </a:p>
        </p:txBody>
      </p:sp>
      <p:sp>
        <p:nvSpPr>
          <p:cNvPr id="189" name="Google Shape;189;p3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38</a:t>
            </a:fld>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2297640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 fill="hold"/>
                                        <p:tgtEl>
                                          <p:spTgt spid="188">
                                            <p:txEl>
                                              <p:pRg st="1" end="1"/>
                                            </p:txEl>
                                          </p:spTgt>
                                        </p:tgtEl>
                                        <p:attrNameLst>
                                          <p:attrName>style.color</p:attrName>
                                        </p:attrNameLst>
                                      </p:cBhvr>
                                      <p:to>
                                        <a:schemeClr val="bg2"/>
                                      </p:to>
                                    </p:animClr>
                                  </p:childTnLst>
                                  <p:subTnLst>
                                    <p:animClr clrSpc="rgb" dir="cw">
                                      <p:cBhvr override="childStyle">
                                        <p:cTn dur="1" fill="hold" display="0" masterRel="nextClick" afterEffect="1"/>
                                        <p:tgtEl>
                                          <p:spTgt spid="188">
                                            <p:txEl>
                                              <p:pRg st="1" end="1"/>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0" fill="hold"/>
                                        <p:tgtEl>
                                          <p:spTgt spid="188">
                                            <p:txEl>
                                              <p:pRg st="2" end="2"/>
                                            </p:txEl>
                                          </p:spTgt>
                                        </p:tgtEl>
                                        <p:attrNameLst>
                                          <p:attrName>style.color</p:attrName>
                                        </p:attrNameLst>
                                      </p:cBhvr>
                                      <p:to>
                                        <a:schemeClr val="bg2"/>
                                      </p:to>
                                    </p:animClr>
                                  </p:childTnLst>
                                  <p:subTnLst>
                                    <p:animClr clrSpc="rgb" dir="cw">
                                      <p:cBhvr override="childStyle">
                                        <p:cTn dur="1" fill="hold" display="0" masterRel="nextClick" afterEffect="1"/>
                                        <p:tgtEl>
                                          <p:spTgt spid="188">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0" fill="hold"/>
                                        <p:tgtEl>
                                          <p:spTgt spid="188">
                                            <p:txEl>
                                              <p:pRg st="3" end="3"/>
                                            </p:txEl>
                                          </p:spTgt>
                                        </p:tgtEl>
                                        <p:attrNameLst>
                                          <p:attrName>style.color</p:attrName>
                                        </p:attrNameLst>
                                      </p:cBhvr>
                                      <p:to>
                                        <a:schemeClr val="bg2"/>
                                      </p:to>
                                    </p:animClr>
                                  </p:childTnLst>
                                  <p:subTnLst>
                                    <p:animClr clrSpc="rgb" dir="cw">
                                      <p:cBhvr override="childStyle">
                                        <p:cTn dur="1" fill="hold" display="0" masterRel="nextClick" afterEffect="1"/>
                                        <p:tgtEl>
                                          <p:spTgt spid="188">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0" fill="hold"/>
                                        <p:tgtEl>
                                          <p:spTgt spid="188">
                                            <p:txEl>
                                              <p:pRg st="4" end="4"/>
                                            </p:txEl>
                                          </p:spTgt>
                                        </p:tgtEl>
                                        <p:attrNameLst>
                                          <p:attrName>style.color</p:attrName>
                                        </p:attrNameLst>
                                      </p:cBhvr>
                                      <p:to>
                                        <a:schemeClr val="bg2"/>
                                      </p:to>
                                    </p:animClr>
                                  </p:childTnLst>
                                  <p:subTnLst>
                                    <p:animClr clrSpc="rgb" dir="cw">
                                      <p:cBhvr override="childStyle">
                                        <p:cTn dur="1" fill="hold" display="0" masterRel="nextClick" afterEffect="1"/>
                                        <p:tgtEl>
                                          <p:spTgt spid="188">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Removing financial barriers</a:t>
            </a:r>
            <a:endParaRPr dirty="0"/>
          </a:p>
        </p:txBody>
      </p:sp>
      <p:sp>
        <p:nvSpPr>
          <p:cNvPr id="167" name="Google Shape;167;p28"/>
          <p:cNvSpPr txBox="1">
            <a:spLocks noGrp="1"/>
          </p:cNvSpPr>
          <p:nvPr>
            <p:ph type="body" idx="1"/>
          </p:nvPr>
        </p:nvSpPr>
        <p:spPr>
          <a:xfrm>
            <a:off x="311700" y="1152475"/>
            <a:ext cx="5003899" cy="3416400"/>
          </a:xfrm>
          <a:prstGeom prst="rect">
            <a:avLst/>
          </a:prstGeom>
        </p:spPr>
        <p:txBody>
          <a:bodyPr spcFirstLastPara="1" wrap="square" lIns="91425" tIns="91425" rIns="91425" bIns="91425" anchor="ctr" anchorCtr="0">
            <a:normAutofit/>
          </a:bodyPr>
          <a:lstStyle/>
          <a:p>
            <a:pPr>
              <a:buClrTx/>
            </a:pPr>
            <a:r>
              <a:rPr lang="en-GB" dirty="0"/>
              <a:t>Minimise costs for attendees</a:t>
            </a:r>
            <a:br>
              <a:rPr lang="en-GB" dirty="0">
                <a:solidFill>
                  <a:schemeClr val="bg2">
                    <a:lumMod val="25000"/>
                    <a:lumOff val="75000"/>
                  </a:schemeClr>
                </a:solidFill>
              </a:rPr>
            </a:br>
            <a:endParaRPr dirty="0">
              <a:solidFill>
                <a:schemeClr val="bg2">
                  <a:lumMod val="25000"/>
                  <a:lumOff val="75000"/>
                </a:schemeClr>
              </a:solidFill>
            </a:endParaRPr>
          </a:p>
          <a:p>
            <a:pPr marL="457200" lvl="0" indent="-342900" algn="l" rtl="0">
              <a:spcBef>
                <a:spcPts val="0"/>
              </a:spcBef>
              <a:spcAft>
                <a:spcPts val="0"/>
              </a:spcAft>
              <a:buSzPts val="1800"/>
              <a:buChar char="●"/>
            </a:pPr>
            <a:r>
              <a:rPr lang="en-GB" dirty="0">
                <a:solidFill>
                  <a:schemeClr val="bg2">
                    <a:lumMod val="25000"/>
                    <a:lumOff val="75000"/>
                  </a:schemeClr>
                </a:solidFill>
              </a:rPr>
              <a:t>Provide fee waivers and grants</a:t>
            </a:r>
          </a:p>
          <a:p>
            <a:pPr marL="457200" lvl="0" indent="-342900" algn="l" rtl="0">
              <a:spcBef>
                <a:spcPts val="0"/>
              </a:spcBef>
              <a:spcAft>
                <a:spcPts val="0"/>
              </a:spcAft>
              <a:buSzPts val="1800"/>
              <a:buChar char="●"/>
            </a:pPr>
            <a:endParaRPr lang="en-GB" dirty="0">
              <a:solidFill>
                <a:schemeClr val="bg2">
                  <a:lumMod val="25000"/>
                  <a:lumOff val="75000"/>
                </a:schemeClr>
              </a:solidFill>
            </a:endParaRPr>
          </a:p>
          <a:p>
            <a:r>
              <a:rPr lang="en-GB" dirty="0">
                <a:solidFill>
                  <a:schemeClr val="bg2">
                    <a:lumMod val="25000"/>
                    <a:lumOff val="75000"/>
                  </a:schemeClr>
                </a:solidFill>
              </a:rPr>
              <a:t>Provide childcare.</a:t>
            </a:r>
          </a:p>
        </p:txBody>
      </p:sp>
      <p:sp>
        <p:nvSpPr>
          <p:cNvPr id="168" name="Google Shape;168;p2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solidFill>
                  <a:schemeClr val="lt2"/>
                </a:solidFill>
                <a:latin typeface="Source Sans Pro"/>
                <a:ea typeface="Source Sans Pro"/>
                <a:cs typeface="Source Sans Pro"/>
                <a:sym typeface="Source Sans Pro"/>
              </a:rPr>
              <a:t>39</a:t>
            </a:fld>
            <a:endParaRPr>
              <a:solidFill>
                <a:schemeClr val="lt2"/>
              </a:solidFill>
              <a:latin typeface="Source Sans Pro"/>
              <a:ea typeface="Source Sans Pro"/>
              <a:cs typeface="Source Sans Pro"/>
              <a:sym typeface="Source Sans Pro"/>
            </a:endParaRPr>
          </a:p>
        </p:txBody>
      </p:sp>
      <p:pic>
        <p:nvPicPr>
          <p:cNvPr id="2" name="Graphic 1" descr="Coins with solid fill">
            <a:extLst>
              <a:ext uri="{FF2B5EF4-FFF2-40B4-BE49-F238E27FC236}">
                <a16:creationId xmlns:a16="http://schemas.microsoft.com/office/drawing/2014/main" id="{FAAA2629-0C94-59AA-B838-42F177BE86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5599" y="1269475"/>
            <a:ext cx="3182400" cy="3182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 fill="hold"/>
                                        <p:tgtEl>
                                          <p:spTgt spid="167">
                                            <p:txEl>
                                              <p:pRg st="1" end="1"/>
                                            </p:txEl>
                                          </p:spTgt>
                                        </p:tgtEl>
                                        <p:attrNameLst>
                                          <p:attrName>style.color</p:attrName>
                                        </p:attrNameLst>
                                      </p:cBhvr>
                                      <p:to>
                                        <a:schemeClr val="bg2"/>
                                      </p:to>
                                    </p:animClr>
                                  </p:childTnLst>
                                  <p:subTnLst>
                                    <p:animClr clrSpc="rgb" dir="cw">
                                      <p:cBhvr override="childStyle">
                                        <p:cTn dur="1" fill="hold" display="0" masterRel="nextClick" afterEffect="1"/>
                                        <p:tgtEl>
                                          <p:spTgt spid="167">
                                            <p:txEl>
                                              <p:pRg st="1" end="1"/>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0" fill="hold"/>
                                        <p:tgtEl>
                                          <p:spTgt spid="167">
                                            <p:txEl>
                                              <p:pRg st="3" end="3"/>
                                            </p:txEl>
                                          </p:spTgt>
                                        </p:tgtEl>
                                        <p:attrNameLst>
                                          <p:attrName>style.color</p:attrName>
                                        </p:attrNameLst>
                                      </p:cBhvr>
                                      <p:to>
                                        <a:schemeClr val="bg2"/>
                                      </p:to>
                                    </p:animClr>
                                  </p:childTnLst>
                                  <p:subTnLst>
                                    <p:animClr clrSpc="rgb" dir="cw">
                                      <p:cBhvr override="childStyle">
                                        <p:cTn dur="1" fill="hold" display="0" masterRel="nextClick" afterEffect="1"/>
                                        <p:tgtEl>
                                          <p:spTgt spid="167">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dirty="0"/>
              <a:t>Accessibility and Inclusion</a:t>
            </a:r>
            <a:endParaRPr dirty="0"/>
          </a:p>
        </p:txBody>
      </p:sp>
      <p:sp>
        <p:nvSpPr>
          <p:cNvPr id="93" name="Google Shape;93;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4</a:t>
            </a:fld>
            <a:endParaRPr>
              <a:latin typeface="Source Sans Pro"/>
              <a:ea typeface="Source Sans Pro"/>
              <a:cs typeface="Source Sans Pro"/>
              <a:sym typeface="Source Sans Pro"/>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Representation and inclusivity matter</a:t>
            </a:r>
            <a:endParaRPr/>
          </a:p>
        </p:txBody>
      </p:sp>
      <p:sp>
        <p:nvSpPr>
          <p:cNvPr id="222" name="Google Shape;222;p36"/>
          <p:cNvSpPr txBox="1">
            <a:spLocks noGrp="1"/>
          </p:cNvSpPr>
          <p:nvPr>
            <p:ph type="body" idx="1"/>
          </p:nvPr>
        </p:nvSpPr>
        <p:spPr>
          <a:xfrm>
            <a:off x="311700" y="1152475"/>
            <a:ext cx="5220420" cy="3416400"/>
          </a:xfrm>
          <a:prstGeom prst="rect">
            <a:avLst/>
          </a:prstGeom>
        </p:spPr>
        <p:txBody>
          <a:bodyPr spcFirstLastPara="1" wrap="square" lIns="91425" tIns="91425" rIns="91425" bIns="91425" anchor="t" anchorCtr="0">
            <a:normAutofit fontScale="85000" lnSpcReduction="10000"/>
          </a:bodyPr>
          <a:lstStyle/>
          <a:p>
            <a:pPr marL="457200" lvl="0" indent="-342900" algn="l" rtl="0">
              <a:spcBef>
                <a:spcPts val="0"/>
              </a:spcBef>
              <a:spcAft>
                <a:spcPts val="0"/>
              </a:spcAft>
              <a:buSzPts val="1800"/>
              <a:buChar char="●"/>
            </a:pPr>
            <a:r>
              <a:rPr lang="en-GB" sz="2400" dirty="0"/>
              <a:t>Invite a diverse speaker/panel line-up that includes people who are underrepresented in your field, considering factors such as:</a:t>
            </a:r>
            <a:endParaRPr sz="2400" dirty="0"/>
          </a:p>
          <a:p>
            <a:pPr marL="914400" lvl="1" indent="-317500" algn="l" rtl="0">
              <a:lnSpc>
                <a:spcPct val="200000"/>
              </a:lnSpc>
              <a:spcBef>
                <a:spcPts val="0"/>
              </a:spcBef>
              <a:spcAft>
                <a:spcPts val="0"/>
              </a:spcAft>
              <a:buSzPts val="1400"/>
              <a:buAutoNum type="alphaLcPeriod"/>
            </a:pPr>
            <a:r>
              <a:rPr lang="en-GB" sz="1800" dirty="0">
                <a:solidFill>
                  <a:schemeClr val="bg2"/>
                </a:solidFill>
              </a:rPr>
              <a:t>Gender</a:t>
            </a:r>
            <a:endParaRPr sz="1800" dirty="0">
              <a:solidFill>
                <a:schemeClr val="bg2"/>
              </a:solidFill>
            </a:endParaRPr>
          </a:p>
          <a:p>
            <a:pPr marL="914400" lvl="1" indent="-317500" algn="l" rtl="0">
              <a:lnSpc>
                <a:spcPct val="200000"/>
              </a:lnSpc>
              <a:spcBef>
                <a:spcPts val="0"/>
              </a:spcBef>
              <a:spcAft>
                <a:spcPts val="0"/>
              </a:spcAft>
              <a:buSzPts val="1400"/>
              <a:buAutoNum type="alphaLcPeriod"/>
            </a:pPr>
            <a:r>
              <a:rPr lang="en-GB" sz="1800" dirty="0">
                <a:solidFill>
                  <a:schemeClr val="bg2"/>
                </a:solidFill>
              </a:rPr>
              <a:t>Ethnicity</a:t>
            </a:r>
            <a:endParaRPr sz="1800" dirty="0">
              <a:solidFill>
                <a:schemeClr val="bg2"/>
              </a:solidFill>
            </a:endParaRPr>
          </a:p>
          <a:p>
            <a:pPr marL="914400" lvl="1" indent="-317500" algn="l" rtl="0">
              <a:lnSpc>
                <a:spcPct val="200000"/>
              </a:lnSpc>
              <a:spcBef>
                <a:spcPts val="0"/>
              </a:spcBef>
              <a:spcAft>
                <a:spcPts val="0"/>
              </a:spcAft>
              <a:buSzPts val="1400"/>
              <a:buAutoNum type="alphaLcPeriod"/>
            </a:pPr>
            <a:r>
              <a:rPr lang="en-GB" sz="1800" dirty="0">
                <a:solidFill>
                  <a:schemeClr val="bg2"/>
                </a:solidFill>
              </a:rPr>
              <a:t>Career stage</a:t>
            </a:r>
            <a:endParaRPr sz="1800" dirty="0">
              <a:solidFill>
                <a:schemeClr val="bg2"/>
              </a:solidFill>
            </a:endParaRPr>
          </a:p>
          <a:p>
            <a:pPr marL="914400" lvl="1" indent="-317500" algn="l" rtl="0">
              <a:lnSpc>
                <a:spcPct val="200000"/>
              </a:lnSpc>
              <a:spcBef>
                <a:spcPts val="0"/>
              </a:spcBef>
              <a:spcAft>
                <a:spcPts val="0"/>
              </a:spcAft>
              <a:buSzPts val="1400"/>
              <a:buAutoNum type="alphaLcPeriod"/>
            </a:pPr>
            <a:r>
              <a:rPr lang="en-GB" sz="1800" dirty="0">
                <a:solidFill>
                  <a:schemeClr val="bg2"/>
                </a:solidFill>
              </a:rPr>
              <a:t>Career path</a:t>
            </a:r>
            <a:endParaRPr sz="1800" dirty="0">
              <a:solidFill>
                <a:schemeClr val="bg2"/>
              </a:solidFill>
            </a:endParaRPr>
          </a:p>
          <a:p>
            <a:pPr marL="914400" lvl="1" indent="-317500" algn="l" rtl="0">
              <a:lnSpc>
                <a:spcPct val="200000"/>
              </a:lnSpc>
              <a:spcBef>
                <a:spcPts val="0"/>
              </a:spcBef>
              <a:spcAft>
                <a:spcPts val="0"/>
              </a:spcAft>
              <a:buSzPts val="1400"/>
              <a:buAutoNum type="alphaLcPeriod"/>
            </a:pPr>
            <a:r>
              <a:rPr lang="en-GB" sz="1800" dirty="0">
                <a:solidFill>
                  <a:schemeClr val="bg2"/>
                </a:solidFill>
              </a:rPr>
              <a:t>Disability</a:t>
            </a:r>
          </a:p>
        </p:txBody>
      </p:sp>
      <p:sp>
        <p:nvSpPr>
          <p:cNvPr id="223" name="Google Shape;223;p3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40</a:t>
            </a:fld>
            <a:endParaRPr dirty="0">
              <a:latin typeface="Source Sans Pro"/>
              <a:ea typeface="Source Sans Pro"/>
              <a:cs typeface="Source Sans Pro"/>
              <a:sym typeface="Source Sans Pro"/>
            </a:endParaRPr>
          </a:p>
        </p:txBody>
      </p:sp>
      <p:pic>
        <p:nvPicPr>
          <p:cNvPr id="11" name="Graphic 10" descr="Meeting with solid fill">
            <a:extLst>
              <a:ext uri="{FF2B5EF4-FFF2-40B4-BE49-F238E27FC236}">
                <a16:creationId xmlns:a16="http://schemas.microsoft.com/office/drawing/2014/main" id="{C0E6326F-1395-CF77-8939-31E1D28E2E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64058" y="2316778"/>
            <a:ext cx="2433941" cy="2433941"/>
          </a:xfrm>
          <a:prstGeom prst="rect">
            <a:avLst/>
          </a:prstGeom>
        </p:spPr>
      </p:pic>
      <p:sp>
        <p:nvSpPr>
          <p:cNvPr id="3" name="TextBox 2">
            <a:extLst>
              <a:ext uri="{FF2B5EF4-FFF2-40B4-BE49-F238E27FC236}">
                <a16:creationId xmlns:a16="http://schemas.microsoft.com/office/drawing/2014/main" id="{9E505493-9475-0CC6-7E05-DB7EE70E8035}"/>
              </a:ext>
            </a:extLst>
          </p:cNvPr>
          <p:cNvSpPr txBox="1"/>
          <p:nvPr/>
        </p:nvSpPr>
        <p:spPr>
          <a:xfrm>
            <a:off x="4108909" y="3311668"/>
            <a:ext cx="4297650" cy="1015663"/>
          </a:xfrm>
          <a:prstGeom prst="rect">
            <a:avLst/>
          </a:prstGeom>
          <a:solidFill>
            <a:schemeClr val="bg1"/>
          </a:solid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2000" b="1" dirty="0">
                <a:solidFill>
                  <a:schemeClr val="bg2"/>
                </a:solidFill>
              </a:rPr>
              <a:t>but</a:t>
            </a:r>
            <a:r>
              <a:rPr lang="en-GB" sz="2000" dirty="0">
                <a:solidFill>
                  <a:schemeClr val="bg2"/>
                </a:solidFill>
              </a:rPr>
              <a:t> be mindful of the extra burden this can place on invitees, who may not be able to accept all requests.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dirty="0"/>
              <a:t>First Contact</a:t>
            </a:r>
            <a:endParaRPr dirty="0"/>
          </a:p>
        </p:txBody>
      </p:sp>
      <p:sp>
        <p:nvSpPr>
          <p:cNvPr id="195" name="Google Shape;195;p3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41</a:t>
            </a:fld>
            <a:endParaRPr>
              <a:latin typeface="Source Sans Pro"/>
              <a:ea typeface="Source Sans Pro"/>
              <a:cs typeface="Source Sans Pro"/>
              <a:sym typeface="Source Sans Pro"/>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Your Audience</a:t>
            </a:r>
            <a:endParaRPr/>
          </a:p>
        </p:txBody>
      </p:sp>
      <p:sp>
        <p:nvSpPr>
          <p:cNvPr id="201" name="Google Shape;201;p33"/>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1200"/>
              </a:spcBef>
              <a:spcAft>
                <a:spcPts val="0"/>
              </a:spcAft>
              <a:buSzPts val="1800"/>
              <a:buChar char="●"/>
            </a:pPr>
            <a:r>
              <a:rPr lang="en-GB" sz="2000" dirty="0"/>
              <a:t>Meeting should be advertised over diverse networks in diverse formats:</a:t>
            </a:r>
          </a:p>
          <a:p>
            <a:pPr lvl="1" indent="-342900">
              <a:lnSpc>
                <a:spcPct val="200000"/>
              </a:lnSpc>
              <a:spcBef>
                <a:spcPts val="1200"/>
              </a:spcBef>
              <a:buSzPts val="1800"/>
              <a:buFont typeface="Courier New" panose="02070309020205020404" pitchFamily="49" charset="0"/>
              <a:buChar char="o"/>
            </a:pPr>
            <a:r>
              <a:rPr lang="en-GB" sz="1600" dirty="0">
                <a:solidFill>
                  <a:schemeClr val="bg2"/>
                </a:solidFill>
              </a:rPr>
              <a:t>Email lists, e.g., </a:t>
            </a:r>
            <a:r>
              <a:rPr lang="en-GB" sz="1600" dirty="0" err="1">
                <a:solidFill>
                  <a:schemeClr val="bg2"/>
                </a:solidFill>
              </a:rPr>
              <a:t>JISCmail</a:t>
            </a:r>
            <a:r>
              <a:rPr lang="en-GB" sz="1600" dirty="0">
                <a:solidFill>
                  <a:schemeClr val="bg2"/>
                </a:solidFill>
              </a:rPr>
              <a:t> lists.</a:t>
            </a:r>
          </a:p>
          <a:p>
            <a:pPr lvl="1" indent="-342900">
              <a:lnSpc>
                <a:spcPct val="100000"/>
              </a:lnSpc>
              <a:spcBef>
                <a:spcPts val="1200"/>
              </a:spcBef>
              <a:buSzPts val="1800"/>
              <a:buFont typeface="Courier New" panose="02070309020205020404" pitchFamily="49" charset="0"/>
              <a:buChar char="o"/>
            </a:pPr>
            <a:r>
              <a:rPr lang="en-GB" sz="1600" dirty="0">
                <a:solidFill>
                  <a:schemeClr val="bg2"/>
                </a:solidFill>
              </a:rPr>
              <a:t>Social media, e.g., </a:t>
            </a:r>
            <a:r>
              <a:rPr lang="en-GB" sz="1600" dirty="0" err="1">
                <a:solidFill>
                  <a:schemeClr val="bg2"/>
                </a:solidFill>
              </a:rPr>
              <a:t>Bluesky</a:t>
            </a:r>
            <a:r>
              <a:rPr lang="en-GB" sz="1600" dirty="0">
                <a:solidFill>
                  <a:schemeClr val="bg2"/>
                </a:solidFill>
              </a:rPr>
              <a:t>, X (Twitter), LinkedIn.</a:t>
            </a:r>
          </a:p>
        </p:txBody>
      </p:sp>
      <p:sp>
        <p:nvSpPr>
          <p:cNvPr id="202" name="Google Shape;202;p3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42</a:t>
            </a:fld>
            <a:endParaRPr/>
          </a:p>
        </p:txBody>
      </p:sp>
      <p:pic>
        <p:nvPicPr>
          <p:cNvPr id="3" name="Graphic 2" descr="Email with solid fill">
            <a:extLst>
              <a:ext uri="{FF2B5EF4-FFF2-40B4-BE49-F238E27FC236}">
                <a16:creationId xmlns:a16="http://schemas.microsoft.com/office/drawing/2014/main" id="{8FFC79CC-32E3-4B60-B9A6-15F563172B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5599" y="980550"/>
            <a:ext cx="3182400" cy="3182400"/>
          </a:xfrm>
          <a:prstGeom prst="rect">
            <a:avLst/>
          </a:prstGeom>
        </p:spPr>
      </p:pic>
    </p:spTree>
    <p:extLst>
      <p:ext uri="{BB962C8B-B14F-4D97-AF65-F5344CB8AC3E}">
        <p14:creationId xmlns:p14="http://schemas.microsoft.com/office/powerpoint/2010/main" val="41054830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Your Audience</a:t>
            </a:r>
            <a:endParaRPr/>
          </a:p>
        </p:txBody>
      </p:sp>
      <p:sp>
        <p:nvSpPr>
          <p:cNvPr id="201" name="Google Shape;201;p33"/>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1200"/>
              </a:spcBef>
              <a:spcAft>
                <a:spcPts val="0"/>
              </a:spcAft>
              <a:buSzPts val="1800"/>
              <a:buChar char="●"/>
            </a:pPr>
            <a:r>
              <a:rPr lang="en-GB" sz="2000" dirty="0"/>
              <a:t>Meeting should be advertised over diverse networks in diverse formats:</a:t>
            </a:r>
          </a:p>
          <a:p>
            <a:pPr lvl="1" indent="-342900">
              <a:lnSpc>
                <a:spcPct val="100000"/>
              </a:lnSpc>
              <a:spcBef>
                <a:spcPts val="1200"/>
              </a:spcBef>
              <a:buSzPts val="1800"/>
              <a:buFont typeface="Courier New" panose="02070309020205020404" pitchFamily="49" charset="0"/>
              <a:buChar char="o"/>
            </a:pPr>
            <a:r>
              <a:rPr lang="en-GB" sz="1600" dirty="0">
                <a:solidFill>
                  <a:schemeClr val="bg2"/>
                </a:solidFill>
              </a:rPr>
              <a:t>Networks, societies and organisations within your specific sub-field.</a:t>
            </a:r>
          </a:p>
          <a:p>
            <a:pPr lvl="1" indent="-342900">
              <a:lnSpc>
                <a:spcPct val="100000"/>
              </a:lnSpc>
              <a:spcBef>
                <a:spcPts val="1200"/>
              </a:spcBef>
              <a:buSzPts val="1800"/>
              <a:buFont typeface="Courier New" panose="02070309020205020404" pitchFamily="49" charset="0"/>
              <a:buChar char="o"/>
            </a:pPr>
            <a:r>
              <a:rPr lang="en-GB" sz="1600" dirty="0">
                <a:solidFill>
                  <a:schemeClr val="bg2"/>
                </a:solidFill>
              </a:rPr>
              <a:t>Networks, societies and organisations representing groups underrepresented in your field.</a:t>
            </a:r>
          </a:p>
        </p:txBody>
      </p:sp>
      <p:sp>
        <p:nvSpPr>
          <p:cNvPr id="202" name="Google Shape;202;p3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43</a:t>
            </a:fld>
            <a:endParaRPr/>
          </a:p>
        </p:txBody>
      </p:sp>
      <p:pic>
        <p:nvPicPr>
          <p:cNvPr id="2" name="Picture 2" descr="The Blackett Lab Family Logo">
            <a:extLst>
              <a:ext uri="{FF2B5EF4-FFF2-40B4-BE49-F238E27FC236}">
                <a16:creationId xmlns:a16="http://schemas.microsoft.com/office/drawing/2014/main" id="{D31C5BEB-7EF3-6F8D-BC59-51D9AA7CAA82}"/>
              </a:ext>
            </a:extLst>
          </p:cNvPr>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044614" y="576940"/>
            <a:ext cx="1567622" cy="15666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OP logo – Physics World">
            <a:extLst>
              <a:ext uri="{FF2B5EF4-FFF2-40B4-BE49-F238E27FC236}">
                <a16:creationId xmlns:a16="http://schemas.microsoft.com/office/drawing/2014/main" id="{4249B154-CEAD-532C-28E9-B6B013477F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4614" y="2581157"/>
            <a:ext cx="1567623" cy="992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3EF6C4-E3E9-1588-D98F-841C26CEFB00}"/>
              </a:ext>
            </a:extLst>
          </p:cNvPr>
          <p:cNvSpPr txBox="1"/>
          <p:nvPr/>
        </p:nvSpPr>
        <p:spPr>
          <a:xfrm>
            <a:off x="5730352" y="3654774"/>
            <a:ext cx="2196147" cy="307777"/>
          </a:xfrm>
          <a:prstGeom prst="rect">
            <a:avLst/>
          </a:prstGeom>
          <a:noFill/>
        </p:spPr>
        <p:txBody>
          <a:bodyPr wrap="square" anchor="ctr">
            <a:spAutoFit/>
          </a:bodyPr>
          <a:lstStyle/>
          <a:p>
            <a:pPr algn="ctr"/>
            <a:r>
              <a:rPr lang="en-GB" dirty="0">
                <a:solidFill>
                  <a:schemeClr val="bg2"/>
                </a:solidFill>
              </a:rPr>
              <a:t>Women in Physics Group</a:t>
            </a:r>
          </a:p>
        </p:txBody>
      </p:sp>
      <p:sp>
        <p:nvSpPr>
          <p:cNvPr id="5" name="TextBox 4">
            <a:extLst>
              <a:ext uri="{FF2B5EF4-FFF2-40B4-BE49-F238E27FC236}">
                <a16:creationId xmlns:a16="http://schemas.microsoft.com/office/drawing/2014/main" id="{753E834E-051C-9B13-E659-17900A4741FD}"/>
              </a:ext>
            </a:extLst>
          </p:cNvPr>
          <p:cNvSpPr txBox="1"/>
          <p:nvPr/>
        </p:nvSpPr>
        <p:spPr>
          <a:xfrm>
            <a:off x="5778762" y="4043340"/>
            <a:ext cx="2099327" cy="523220"/>
          </a:xfrm>
          <a:prstGeom prst="rect">
            <a:avLst/>
          </a:prstGeom>
          <a:noFill/>
        </p:spPr>
        <p:txBody>
          <a:bodyPr wrap="square">
            <a:spAutoFit/>
          </a:bodyPr>
          <a:lstStyle/>
          <a:p>
            <a:pPr algn="ctr"/>
            <a:r>
              <a:rPr lang="en-GB" dirty="0">
                <a:solidFill>
                  <a:schemeClr val="bg2"/>
                </a:solidFill>
              </a:rPr>
              <a:t>LGBT+ Physical Sciences Network</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Key Details</a:t>
            </a:r>
            <a:endParaRPr dirty="0"/>
          </a:p>
        </p:txBody>
      </p:sp>
      <p:sp>
        <p:nvSpPr>
          <p:cNvPr id="201" name="Google Shape;201;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1200"/>
              </a:spcBef>
              <a:spcAft>
                <a:spcPts val="0"/>
              </a:spcAft>
              <a:buSzPts val="1800"/>
              <a:buChar char="●"/>
            </a:pPr>
            <a:r>
              <a:rPr lang="en-GB" sz="2000" dirty="0"/>
              <a:t>Advertise these details </a:t>
            </a:r>
            <a:r>
              <a:rPr lang="en-GB" sz="2000" b="1" dirty="0"/>
              <a:t>as early as possible </a:t>
            </a:r>
            <a:r>
              <a:rPr lang="en-GB" sz="2000" dirty="0"/>
              <a:t>to assist attendees in planning, making care arrangements, etc.:</a:t>
            </a:r>
          </a:p>
          <a:p>
            <a:pPr lvl="1" indent="-342900">
              <a:lnSpc>
                <a:spcPct val="200000"/>
              </a:lnSpc>
              <a:spcBef>
                <a:spcPts val="1200"/>
              </a:spcBef>
              <a:buSzPts val="1800"/>
              <a:buFont typeface="Courier New" panose="02070309020205020404" pitchFamily="49" charset="0"/>
              <a:buChar char="o"/>
            </a:pPr>
            <a:r>
              <a:rPr lang="en-GB" sz="1600" dirty="0">
                <a:solidFill>
                  <a:schemeClr val="bg2"/>
                </a:solidFill>
              </a:rPr>
              <a:t>Dates and (planned) structure of each day, including catering plans.</a:t>
            </a:r>
          </a:p>
          <a:p>
            <a:pPr lvl="1" indent="-342900">
              <a:lnSpc>
                <a:spcPct val="200000"/>
              </a:lnSpc>
              <a:spcBef>
                <a:spcPts val="1200"/>
              </a:spcBef>
              <a:buSzPts val="1800"/>
              <a:buFont typeface="Courier New" panose="02070309020205020404" pitchFamily="49" charset="0"/>
              <a:buChar char="o"/>
            </a:pPr>
            <a:r>
              <a:rPr lang="en-GB" sz="1600" dirty="0">
                <a:solidFill>
                  <a:schemeClr val="bg2"/>
                </a:solidFill>
              </a:rPr>
              <a:t>Venue information, including layout map(s) highlighting toilets and quiet rooms.</a:t>
            </a:r>
          </a:p>
          <a:p>
            <a:pPr lvl="1" indent="-342900">
              <a:lnSpc>
                <a:spcPct val="200000"/>
              </a:lnSpc>
              <a:spcBef>
                <a:spcPts val="1200"/>
              </a:spcBef>
              <a:buSzPts val="1800"/>
              <a:buFont typeface="Courier New" panose="02070309020205020404" pitchFamily="49" charset="0"/>
              <a:buChar char="o"/>
            </a:pPr>
            <a:r>
              <a:rPr lang="en-GB" sz="1600" dirty="0">
                <a:solidFill>
                  <a:schemeClr val="bg2"/>
                </a:solidFill>
              </a:rPr>
              <a:t>Directions to venue(s).</a:t>
            </a:r>
          </a:p>
        </p:txBody>
      </p:sp>
      <p:sp>
        <p:nvSpPr>
          <p:cNvPr id="202" name="Google Shape;202;p3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44</a:t>
            </a:fld>
            <a:endParaRPr/>
          </a:p>
        </p:txBody>
      </p:sp>
    </p:spTree>
    <p:extLst>
      <p:ext uri="{BB962C8B-B14F-4D97-AF65-F5344CB8AC3E}">
        <p14:creationId xmlns:p14="http://schemas.microsoft.com/office/powerpoint/2010/main" val="11981038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Formatting your Resources</a:t>
            </a:r>
            <a:endParaRPr dirty="0"/>
          </a:p>
        </p:txBody>
      </p:sp>
      <p:sp>
        <p:nvSpPr>
          <p:cNvPr id="208" name="Google Shape;208;p34"/>
          <p:cNvSpPr txBox="1">
            <a:spLocks noGrp="1"/>
          </p:cNvSpPr>
          <p:nvPr>
            <p:ph type="body" idx="1"/>
          </p:nvPr>
        </p:nvSpPr>
        <p:spPr>
          <a:xfrm>
            <a:off x="311700" y="1282075"/>
            <a:ext cx="8520600" cy="3416400"/>
          </a:xfrm>
          <a:prstGeom prst="rect">
            <a:avLst/>
          </a:prstGeom>
        </p:spPr>
        <p:txBody>
          <a:bodyPr spcFirstLastPara="1" wrap="square" lIns="91425" tIns="91425" rIns="91425" bIns="91425" numCol="3" anchor="ctr" anchorCtr="0">
            <a:normAutofit/>
          </a:bodyPr>
          <a:lstStyle/>
          <a:p>
            <a:pPr marL="0" indent="0">
              <a:lnSpc>
                <a:spcPct val="200000"/>
              </a:lnSpc>
              <a:spcAft>
                <a:spcPts val="1200"/>
              </a:spcAft>
              <a:buNone/>
            </a:pPr>
            <a:r>
              <a:rPr lang="en-GB" sz="3000" dirty="0">
                <a:latin typeface="Baguet Script" panose="020F0502020204030204" pitchFamily="34" charset="0"/>
                <a:cs typeface="Baguet Script" panose="020F0502020204030204" pitchFamily="34" charset="0"/>
              </a:rPr>
              <a:t>Example Text</a:t>
            </a:r>
          </a:p>
          <a:p>
            <a:pPr marL="0" indent="0">
              <a:lnSpc>
                <a:spcPct val="200000"/>
              </a:lnSpc>
              <a:spcAft>
                <a:spcPts val="1200"/>
              </a:spcAft>
              <a:buNone/>
            </a:pPr>
            <a:r>
              <a:rPr lang="en-GB" sz="1200" dirty="0">
                <a:latin typeface="Baguet Script" pitchFamily="2" charset="77"/>
                <a:cs typeface="Arial" panose="020B0604020202020204" pitchFamily="34" charset="0"/>
              </a:rPr>
              <a:t>Here is some example text. </a:t>
            </a:r>
          </a:p>
          <a:p>
            <a:pPr marL="0" indent="0">
              <a:lnSpc>
                <a:spcPct val="200000"/>
              </a:lnSpc>
              <a:spcAft>
                <a:spcPts val="1200"/>
              </a:spcAft>
              <a:buNone/>
            </a:pPr>
            <a:r>
              <a:rPr lang="en-GB" sz="1200" dirty="0">
                <a:latin typeface="Baguet Script" pitchFamily="2" charset="77"/>
                <a:cs typeface="Arial" panose="020B0604020202020204" pitchFamily="34" charset="0"/>
              </a:rPr>
              <a:t>How easy is it to read? </a:t>
            </a:r>
          </a:p>
          <a:p>
            <a:pPr marL="0" indent="0">
              <a:lnSpc>
                <a:spcPct val="200000"/>
              </a:lnSpc>
              <a:spcAft>
                <a:spcPts val="1200"/>
              </a:spcAft>
              <a:buNone/>
            </a:pPr>
            <a:endParaRPr lang="en-GB" sz="3000" b="1" dirty="0">
              <a:latin typeface="American Typewriter Condensed" panose="02090606020004020304" pitchFamily="18" charset="77"/>
              <a:cs typeface="Bodoni MT Poster Compressed" panose="020F0302020204030204" pitchFamily="34" charset="0"/>
            </a:endParaRPr>
          </a:p>
          <a:p>
            <a:pPr marL="0" indent="0">
              <a:lnSpc>
                <a:spcPct val="200000"/>
              </a:lnSpc>
              <a:spcAft>
                <a:spcPts val="1200"/>
              </a:spcAft>
              <a:buNone/>
            </a:pPr>
            <a:r>
              <a:rPr lang="en-GB" sz="3000" b="1" dirty="0">
                <a:latin typeface="American Typewriter Condensed" panose="02090606020004020304" pitchFamily="18" charset="77"/>
                <a:cs typeface="Bodoni MT Poster Compressed" panose="020F0302020204030204" pitchFamily="34" charset="0"/>
              </a:rPr>
              <a:t>Example Text</a:t>
            </a:r>
            <a:endParaRPr lang="en-GB" sz="3000" b="1" dirty="0">
              <a:latin typeface="American Typewriter Condensed" panose="02090606020004020304" pitchFamily="18" charset="77"/>
              <a:cs typeface="Bodoni MT Poster Compressed" panose="020F0302020204030204" pitchFamily="34" charset="0"/>
            </a:endParaRPr>
          </a:p>
          <a:p>
            <a:pPr marL="0" indent="0">
              <a:lnSpc>
                <a:spcPct val="200000"/>
              </a:lnSpc>
              <a:spcAft>
                <a:spcPts val="1200"/>
              </a:spcAft>
              <a:buNone/>
            </a:pPr>
            <a:r>
              <a:rPr lang="en-GB" sz="1200" b="1" dirty="0">
                <a:latin typeface="American Typewriter Condensed" panose="02090606020004020304" pitchFamily="18" charset="77"/>
                <a:cs typeface="Arial" panose="020B0604020202020204" pitchFamily="34" charset="0"/>
              </a:rPr>
              <a:t>Here is some example text. </a:t>
            </a:r>
          </a:p>
          <a:p>
            <a:pPr marL="0" indent="0">
              <a:lnSpc>
                <a:spcPct val="200000"/>
              </a:lnSpc>
              <a:spcAft>
                <a:spcPts val="1200"/>
              </a:spcAft>
              <a:buNone/>
            </a:pPr>
            <a:r>
              <a:rPr lang="en-GB" sz="1200" b="1" dirty="0">
                <a:latin typeface="American Typewriter Condensed" panose="02090606020004020304" pitchFamily="18" charset="77"/>
                <a:cs typeface="Arial" panose="020B0604020202020204" pitchFamily="34" charset="0"/>
              </a:rPr>
              <a:t>How easy is it to read? </a:t>
            </a:r>
          </a:p>
          <a:p>
            <a:pPr marL="0" indent="0">
              <a:lnSpc>
                <a:spcPct val="200000"/>
              </a:lnSpc>
              <a:spcAft>
                <a:spcPts val="1200"/>
              </a:spcAft>
              <a:buNone/>
            </a:pPr>
            <a:endParaRPr lang="en-GB" sz="1500" dirty="0">
              <a:latin typeface="Arial" panose="020B0604020202020204" pitchFamily="34" charset="0"/>
              <a:cs typeface="Arial" panose="020B0604020202020204" pitchFamily="34" charset="0"/>
            </a:endParaRPr>
          </a:p>
          <a:p>
            <a:pPr marL="0" indent="0">
              <a:lnSpc>
                <a:spcPct val="200000"/>
              </a:lnSpc>
              <a:spcAft>
                <a:spcPts val="1200"/>
              </a:spcAft>
              <a:buNone/>
            </a:pPr>
            <a:r>
              <a:rPr lang="en-GB" sz="3000" dirty="0">
                <a:latin typeface="Magneto" panose="020F0502020204030204" pitchFamily="34" charset="0"/>
                <a:ea typeface="Verdana" panose="020B0604030504040204" pitchFamily="34" charset="0"/>
                <a:cs typeface="Magneto" panose="020F0502020204030204" pitchFamily="34" charset="0"/>
              </a:rPr>
              <a:t>Example Text</a:t>
            </a:r>
          </a:p>
          <a:p>
            <a:pPr marL="0" indent="0">
              <a:lnSpc>
                <a:spcPct val="200000"/>
              </a:lnSpc>
              <a:spcAft>
                <a:spcPts val="1200"/>
              </a:spcAft>
              <a:buNone/>
            </a:pPr>
            <a:r>
              <a:rPr lang="en-GB" sz="1400" dirty="0">
                <a:latin typeface="Magneto" pitchFamily="82" charset="77"/>
                <a:cs typeface="Arial" panose="020B0604020202020204" pitchFamily="34" charset="0"/>
              </a:rPr>
              <a:t>Here is some example text. </a:t>
            </a:r>
          </a:p>
          <a:p>
            <a:pPr marL="0" indent="0">
              <a:lnSpc>
                <a:spcPct val="200000"/>
              </a:lnSpc>
              <a:spcAft>
                <a:spcPts val="1200"/>
              </a:spcAft>
              <a:buNone/>
            </a:pPr>
            <a:r>
              <a:rPr lang="en-GB" sz="1400" dirty="0">
                <a:latin typeface="Magneto" pitchFamily="82" charset="77"/>
                <a:cs typeface="Arial" panose="020B0604020202020204" pitchFamily="34" charset="0"/>
              </a:rPr>
              <a:t>How easy is it to read? </a:t>
            </a:r>
          </a:p>
          <a:p>
            <a:pPr marL="0" indent="0">
              <a:lnSpc>
                <a:spcPct val="200000"/>
              </a:lnSpc>
              <a:spcAft>
                <a:spcPts val="1200"/>
              </a:spcAft>
              <a:buNone/>
            </a:pPr>
            <a:endParaRPr lang="en-GB" sz="3000" dirty="0">
              <a:latin typeface="Magneto" panose="020F0502020204030204" pitchFamily="34" charset="0"/>
              <a:ea typeface="Verdana" panose="020B0604030504040204" pitchFamily="34" charset="0"/>
              <a:cs typeface="Magneto" panose="020F0502020204030204" pitchFamily="34" charset="0"/>
            </a:endParaRPr>
          </a:p>
        </p:txBody>
      </p:sp>
      <p:sp>
        <p:nvSpPr>
          <p:cNvPr id="209" name="Google Shape;209;p3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Formatting your Resources</a:t>
            </a:r>
            <a:endParaRPr dirty="0"/>
          </a:p>
        </p:txBody>
      </p:sp>
      <p:sp>
        <p:nvSpPr>
          <p:cNvPr id="208" name="Google Shape;208;p34"/>
          <p:cNvSpPr txBox="1">
            <a:spLocks noGrp="1"/>
          </p:cNvSpPr>
          <p:nvPr>
            <p:ph type="body" idx="1"/>
          </p:nvPr>
        </p:nvSpPr>
        <p:spPr>
          <a:xfrm>
            <a:off x="311700" y="1469159"/>
            <a:ext cx="8520600" cy="3416400"/>
          </a:xfrm>
          <a:prstGeom prst="rect">
            <a:avLst/>
          </a:prstGeom>
        </p:spPr>
        <p:txBody>
          <a:bodyPr spcFirstLastPara="1" wrap="square" lIns="91425" tIns="91425" rIns="91425" bIns="91425" numCol="3" anchor="ctr" anchorCtr="0">
            <a:normAutofit fontScale="40000" lnSpcReduction="20000"/>
          </a:bodyPr>
          <a:lstStyle/>
          <a:p>
            <a:pPr marL="0" indent="0">
              <a:lnSpc>
                <a:spcPct val="200000"/>
              </a:lnSpc>
              <a:spcAft>
                <a:spcPts val="1200"/>
              </a:spcAft>
              <a:buNone/>
            </a:pPr>
            <a:r>
              <a:rPr lang="en-GB" sz="5400" dirty="0">
                <a:latin typeface="Arial" panose="020B0604020202020204" pitchFamily="34" charset="0"/>
                <a:cs typeface="Arial" panose="020B0604020202020204" pitchFamily="34" charset="0"/>
              </a:rPr>
              <a:t>Example Text</a:t>
            </a:r>
          </a:p>
          <a:p>
            <a:pPr marL="0" indent="0">
              <a:lnSpc>
                <a:spcPct val="200000"/>
              </a:lnSpc>
              <a:spcAft>
                <a:spcPts val="1200"/>
              </a:spcAft>
              <a:buNone/>
            </a:pPr>
            <a:r>
              <a:rPr lang="en-GB" sz="2800" dirty="0">
                <a:latin typeface="Arial" panose="020B0604020202020204" pitchFamily="34" charset="0"/>
                <a:cs typeface="Arial" panose="020B0604020202020204" pitchFamily="34" charset="0"/>
              </a:rPr>
              <a:t>Here is some example text. </a:t>
            </a:r>
          </a:p>
          <a:p>
            <a:pPr marL="0" indent="0">
              <a:lnSpc>
                <a:spcPct val="200000"/>
              </a:lnSpc>
              <a:spcAft>
                <a:spcPts val="1200"/>
              </a:spcAft>
              <a:buNone/>
            </a:pPr>
            <a:r>
              <a:rPr lang="en-GB" sz="2800" dirty="0">
                <a:latin typeface="Arial" panose="020B0604020202020204" pitchFamily="34" charset="0"/>
                <a:cs typeface="Arial" panose="020B0604020202020204" pitchFamily="34" charset="0"/>
              </a:rPr>
              <a:t>How easy is it to read? </a:t>
            </a:r>
          </a:p>
          <a:p>
            <a:pPr marL="0" indent="0">
              <a:lnSpc>
                <a:spcPct val="200000"/>
              </a:lnSpc>
              <a:spcAft>
                <a:spcPts val="1200"/>
              </a:spcAft>
              <a:buNone/>
            </a:pPr>
            <a:r>
              <a:rPr lang="en-GB" sz="5400" dirty="0">
                <a:latin typeface="Arial" panose="020B0604020202020204" pitchFamily="34" charset="0"/>
                <a:cs typeface="Arial" panose="020B0604020202020204" pitchFamily="34" charset="0"/>
              </a:rPr>
              <a:t>(Arial)</a:t>
            </a:r>
          </a:p>
          <a:p>
            <a:pPr marL="0" indent="0">
              <a:lnSpc>
                <a:spcPct val="200000"/>
              </a:lnSpc>
              <a:spcAft>
                <a:spcPts val="1200"/>
              </a:spcAft>
              <a:buNone/>
            </a:pPr>
            <a:endParaRPr lang="en-GB" sz="5400" b="1" dirty="0">
              <a:latin typeface="Helvetica" pitchFamily="2" charset="0"/>
              <a:cs typeface="Bodoni MT Poster Compressed" panose="020F0302020204030204" pitchFamily="34" charset="0"/>
            </a:endParaRPr>
          </a:p>
          <a:p>
            <a:pPr marL="0" indent="0">
              <a:lnSpc>
                <a:spcPct val="200000"/>
              </a:lnSpc>
              <a:spcAft>
                <a:spcPts val="1200"/>
              </a:spcAft>
              <a:buNone/>
            </a:pPr>
            <a:r>
              <a:rPr lang="en-GB" sz="5400" dirty="0">
                <a:latin typeface="Helvetica" pitchFamily="2" charset="0"/>
                <a:cs typeface="Bodoni MT Poster Compressed" panose="020F0302020204030204" pitchFamily="34" charset="0"/>
              </a:rPr>
              <a:t>Example Text</a:t>
            </a:r>
          </a:p>
          <a:p>
            <a:pPr marL="0" indent="0">
              <a:lnSpc>
                <a:spcPct val="200000"/>
              </a:lnSpc>
              <a:spcAft>
                <a:spcPts val="1200"/>
              </a:spcAft>
              <a:buNone/>
            </a:pPr>
            <a:r>
              <a:rPr lang="en-GB" sz="3000" dirty="0">
                <a:latin typeface="Helvetica" pitchFamily="2" charset="0"/>
                <a:cs typeface="Arial" panose="020B0604020202020204" pitchFamily="34" charset="0"/>
              </a:rPr>
              <a:t>Here is some example text. </a:t>
            </a:r>
          </a:p>
          <a:p>
            <a:pPr marL="0" indent="0">
              <a:lnSpc>
                <a:spcPct val="200000"/>
              </a:lnSpc>
              <a:spcAft>
                <a:spcPts val="1200"/>
              </a:spcAft>
              <a:buNone/>
            </a:pPr>
            <a:r>
              <a:rPr lang="en-GB" sz="3000" dirty="0">
                <a:latin typeface="Helvetica" pitchFamily="2" charset="0"/>
                <a:cs typeface="Arial" panose="020B0604020202020204" pitchFamily="34" charset="0"/>
              </a:rPr>
              <a:t>How easy is it to read? </a:t>
            </a:r>
          </a:p>
          <a:p>
            <a:pPr marL="0" indent="0">
              <a:lnSpc>
                <a:spcPct val="200000"/>
              </a:lnSpc>
              <a:spcAft>
                <a:spcPts val="1200"/>
              </a:spcAft>
              <a:buNone/>
            </a:pPr>
            <a:r>
              <a:rPr lang="en-GB" sz="5500" dirty="0">
                <a:latin typeface="Arial" panose="020B0604020202020204" pitchFamily="34" charset="0"/>
                <a:cs typeface="Arial" panose="020B0604020202020204" pitchFamily="34" charset="0"/>
              </a:rPr>
              <a:t>(Helvetica)</a:t>
            </a:r>
          </a:p>
          <a:p>
            <a:pPr marL="0" indent="0">
              <a:lnSpc>
                <a:spcPct val="200000"/>
              </a:lnSpc>
              <a:spcAft>
                <a:spcPts val="1200"/>
              </a:spcAft>
              <a:buNone/>
            </a:pPr>
            <a:endParaRPr lang="en-GB" sz="5500" dirty="0">
              <a:latin typeface="Arial" panose="020B0604020202020204" pitchFamily="34" charset="0"/>
              <a:cs typeface="Arial" panose="020B0604020202020204" pitchFamily="34" charset="0"/>
            </a:endParaRPr>
          </a:p>
          <a:p>
            <a:pPr marL="0" indent="0">
              <a:lnSpc>
                <a:spcPct val="200000"/>
              </a:lnSpc>
              <a:spcAft>
                <a:spcPts val="1200"/>
              </a:spcAft>
              <a:buNone/>
            </a:pPr>
            <a:r>
              <a:rPr lang="en-GB" sz="5400" dirty="0">
                <a:latin typeface="Verdana" panose="020B0604030504040204" pitchFamily="34" charset="0"/>
                <a:ea typeface="Verdana" panose="020B0604030504040204" pitchFamily="34" charset="0"/>
                <a:cs typeface="Verdana" panose="020B0604030504040204" pitchFamily="34" charset="0"/>
              </a:rPr>
              <a:t>Example Text</a:t>
            </a:r>
          </a:p>
          <a:p>
            <a:pPr marL="0" indent="0">
              <a:lnSpc>
                <a:spcPct val="200000"/>
              </a:lnSpc>
              <a:spcAft>
                <a:spcPts val="1200"/>
              </a:spcAft>
              <a:buNone/>
            </a:pPr>
            <a:r>
              <a:rPr lang="en-GB" sz="3000" dirty="0">
                <a:latin typeface="Verdana" panose="020B0604030504040204" pitchFamily="34" charset="0"/>
                <a:ea typeface="Verdana" panose="020B0604030504040204" pitchFamily="34" charset="0"/>
                <a:cs typeface="Verdana" panose="020B0604030504040204" pitchFamily="34" charset="0"/>
              </a:rPr>
              <a:t>Here is some example text. </a:t>
            </a:r>
          </a:p>
          <a:p>
            <a:pPr marL="0" indent="0">
              <a:lnSpc>
                <a:spcPct val="200000"/>
              </a:lnSpc>
              <a:spcAft>
                <a:spcPts val="1200"/>
              </a:spcAft>
              <a:buNone/>
            </a:pPr>
            <a:r>
              <a:rPr lang="en-GB" sz="3000" dirty="0">
                <a:latin typeface="Verdana" panose="020B0604030504040204" pitchFamily="34" charset="0"/>
                <a:ea typeface="Verdana" panose="020B0604030504040204" pitchFamily="34" charset="0"/>
                <a:cs typeface="Verdana" panose="020B0604030504040204" pitchFamily="34" charset="0"/>
              </a:rPr>
              <a:t>How easy is it to read? </a:t>
            </a:r>
          </a:p>
          <a:p>
            <a:pPr marL="0" indent="0">
              <a:lnSpc>
                <a:spcPct val="200000"/>
              </a:lnSpc>
              <a:spcAft>
                <a:spcPts val="1200"/>
              </a:spcAft>
              <a:buNone/>
            </a:pPr>
            <a:r>
              <a:rPr lang="en-GB" sz="5400" dirty="0">
                <a:latin typeface="Verdana" panose="020B0604030504040204" pitchFamily="34" charset="0"/>
                <a:ea typeface="Verdana" panose="020B0604030504040204" pitchFamily="34" charset="0"/>
                <a:cs typeface="Verdana" panose="020B0604030504040204" pitchFamily="34" charset="0"/>
              </a:rPr>
              <a:t>(Verdana)</a:t>
            </a:r>
          </a:p>
        </p:txBody>
      </p:sp>
      <p:sp>
        <p:nvSpPr>
          <p:cNvPr id="209" name="Google Shape;209;p3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46</a:t>
            </a:fld>
            <a:endParaRPr/>
          </a:p>
        </p:txBody>
      </p:sp>
    </p:spTree>
    <p:extLst>
      <p:ext uri="{BB962C8B-B14F-4D97-AF65-F5344CB8AC3E}">
        <p14:creationId xmlns:p14="http://schemas.microsoft.com/office/powerpoint/2010/main" val="12931774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Formatting your Resources</a:t>
            </a:r>
            <a:endParaRPr dirty="0"/>
          </a:p>
        </p:txBody>
      </p:sp>
      <p:sp>
        <p:nvSpPr>
          <p:cNvPr id="208" name="Google Shape;208;p34"/>
          <p:cNvSpPr txBox="1">
            <a:spLocks noGrp="1"/>
          </p:cNvSpPr>
          <p:nvPr>
            <p:ph type="body" idx="1"/>
          </p:nvPr>
        </p:nvSpPr>
        <p:spPr>
          <a:xfrm>
            <a:off x="311700" y="1469159"/>
            <a:ext cx="8520600" cy="3229316"/>
          </a:xfrm>
          <a:prstGeom prst="rect">
            <a:avLst/>
          </a:prstGeom>
          <a:solidFill>
            <a:srgbClr val="B4E802"/>
          </a:solidFill>
        </p:spPr>
        <p:txBody>
          <a:bodyPr spcFirstLastPara="1" wrap="square" lIns="91425" tIns="91425" rIns="91425" bIns="91425" numCol="3" anchor="ctr" anchorCtr="0">
            <a:normAutofit fontScale="47500" lnSpcReduction="20000"/>
          </a:bodyPr>
          <a:lstStyle/>
          <a:p>
            <a:pPr marL="0" indent="0">
              <a:lnSpc>
                <a:spcPct val="200000"/>
              </a:lnSpc>
              <a:spcAft>
                <a:spcPts val="1200"/>
              </a:spcAft>
              <a:buNone/>
            </a:pPr>
            <a:r>
              <a:rPr lang="en-GB" sz="5400" dirty="0">
                <a:solidFill>
                  <a:schemeClr val="bg1"/>
                </a:solidFill>
                <a:latin typeface="Arial" panose="020B0604020202020204" pitchFamily="34" charset="0"/>
                <a:cs typeface="Arial" panose="020B0604020202020204" pitchFamily="34" charset="0"/>
              </a:rPr>
              <a:t>Example Text</a:t>
            </a:r>
          </a:p>
          <a:p>
            <a:pPr marL="0" indent="0">
              <a:lnSpc>
                <a:spcPct val="200000"/>
              </a:lnSpc>
              <a:spcAft>
                <a:spcPts val="1200"/>
              </a:spcAft>
              <a:buNone/>
            </a:pPr>
            <a:r>
              <a:rPr lang="en-GB" sz="2800" dirty="0">
                <a:solidFill>
                  <a:schemeClr val="bg1"/>
                </a:solidFill>
                <a:latin typeface="Arial" panose="020B0604020202020204" pitchFamily="34" charset="0"/>
                <a:cs typeface="Arial" panose="020B0604020202020204" pitchFamily="34" charset="0"/>
              </a:rPr>
              <a:t>Here is some example text. </a:t>
            </a:r>
          </a:p>
          <a:p>
            <a:pPr marL="0" indent="0">
              <a:lnSpc>
                <a:spcPct val="200000"/>
              </a:lnSpc>
              <a:spcAft>
                <a:spcPts val="1200"/>
              </a:spcAft>
              <a:buNone/>
            </a:pPr>
            <a:r>
              <a:rPr lang="en-GB" sz="2800" dirty="0">
                <a:solidFill>
                  <a:schemeClr val="bg1"/>
                </a:solidFill>
                <a:latin typeface="Arial" panose="020B0604020202020204" pitchFamily="34" charset="0"/>
                <a:cs typeface="Arial" panose="020B0604020202020204" pitchFamily="34" charset="0"/>
              </a:rPr>
              <a:t>How easy is it to read? </a:t>
            </a:r>
          </a:p>
          <a:p>
            <a:pPr marL="0" indent="0">
              <a:lnSpc>
                <a:spcPct val="200000"/>
              </a:lnSpc>
              <a:spcAft>
                <a:spcPts val="1200"/>
              </a:spcAft>
              <a:buNone/>
            </a:pPr>
            <a:r>
              <a:rPr lang="en-GB" sz="5400" dirty="0">
                <a:solidFill>
                  <a:schemeClr val="bg1"/>
                </a:solidFill>
                <a:latin typeface="Arial" panose="020B0604020202020204" pitchFamily="34" charset="0"/>
                <a:cs typeface="Arial" panose="020B0604020202020204" pitchFamily="34" charset="0"/>
              </a:rPr>
              <a:t>(Arial)</a:t>
            </a:r>
            <a:endParaRPr lang="en-GB" sz="5400" b="1" dirty="0">
              <a:solidFill>
                <a:schemeClr val="bg1"/>
              </a:solidFill>
              <a:latin typeface="Helvetica" pitchFamily="2" charset="0"/>
              <a:cs typeface="Bodoni MT Poster Compressed" panose="020F0302020204030204" pitchFamily="34" charset="0"/>
            </a:endParaRPr>
          </a:p>
          <a:p>
            <a:pPr marL="0" indent="0">
              <a:lnSpc>
                <a:spcPct val="200000"/>
              </a:lnSpc>
              <a:spcAft>
                <a:spcPts val="1200"/>
              </a:spcAft>
              <a:buNone/>
            </a:pPr>
            <a:r>
              <a:rPr lang="en-GB" sz="5400" dirty="0">
                <a:solidFill>
                  <a:schemeClr val="bg1"/>
                </a:solidFill>
                <a:latin typeface="Helvetica" pitchFamily="2" charset="0"/>
                <a:cs typeface="Bodoni MT Poster Compressed" panose="020F0302020204030204" pitchFamily="34" charset="0"/>
              </a:rPr>
              <a:t>Example Text</a:t>
            </a:r>
          </a:p>
          <a:p>
            <a:pPr marL="0" indent="0">
              <a:lnSpc>
                <a:spcPct val="200000"/>
              </a:lnSpc>
              <a:spcAft>
                <a:spcPts val="1200"/>
              </a:spcAft>
              <a:buNone/>
            </a:pPr>
            <a:r>
              <a:rPr lang="en-GB" sz="3000" dirty="0">
                <a:solidFill>
                  <a:schemeClr val="bg1"/>
                </a:solidFill>
                <a:latin typeface="Helvetica" pitchFamily="2" charset="0"/>
                <a:cs typeface="Arial" panose="020B0604020202020204" pitchFamily="34" charset="0"/>
              </a:rPr>
              <a:t>Here is some example text. </a:t>
            </a:r>
          </a:p>
          <a:p>
            <a:pPr marL="0" indent="0">
              <a:lnSpc>
                <a:spcPct val="200000"/>
              </a:lnSpc>
              <a:spcAft>
                <a:spcPts val="1200"/>
              </a:spcAft>
              <a:buNone/>
            </a:pPr>
            <a:r>
              <a:rPr lang="en-GB" sz="3000" dirty="0">
                <a:solidFill>
                  <a:schemeClr val="bg1"/>
                </a:solidFill>
                <a:latin typeface="Helvetica" pitchFamily="2" charset="0"/>
                <a:cs typeface="Arial" panose="020B0604020202020204" pitchFamily="34" charset="0"/>
              </a:rPr>
              <a:t>How easy is it to read? </a:t>
            </a:r>
          </a:p>
          <a:p>
            <a:pPr marL="0" indent="0">
              <a:lnSpc>
                <a:spcPct val="200000"/>
              </a:lnSpc>
              <a:spcAft>
                <a:spcPts val="1200"/>
              </a:spcAft>
              <a:buNone/>
            </a:pPr>
            <a:r>
              <a:rPr lang="en-GB" sz="5500" dirty="0">
                <a:solidFill>
                  <a:schemeClr val="bg1"/>
                </a:solidFill>
                <a:latin typeface="Arial" panose="020B0604020202020204" pitchFamily="34" charset="0"/>
                <a:cs typeface="Arial" panose="020B0604020202020204" pitchFamily="34" charset="0"/>
              </a:rPr>
              <a:t>(Helvetica)</a:t>
            </a:r>
          </a:p>
          <a:p>
            <a:pPr marL="0" indent="0">
              <a:lnSpc>
                <a:spcPct val="200000"/>
              </a:lnSpc>
              <a:spcAft>
                <a:spcPts val="1200"/>
              </a:spcAft>
              <a:buNone/>
            </a:pPr>
            <a:r>
              <a:rPr lang="en-GB" sz="5400" dirty="0">
                <a:solidFill>
                  <a:schemeClr val="bg1"/>
                </a:solidFill>
                <a:latin typeface="Verdana" panose="020B0604030504040204" pitchFamily="34" charset="0"/>
                <a:ea typeface="Verdana" panose="020B0604030504040204" pitchFamily="34" charset="0"/>
                <a:cs typeface="Verdana" panose="020B0604030504040204" pitchFamily="34" charset="0"/>
              </a:rPr>
              <a:t>Example Text</a:t>
            </a:r>
          </a:p>
          <a:p>
            <a:pPr marL="0" indent="0">
              <a:lnSpc>
                <a:spcPct val="200000"/>
              </a:lnSpc>
              <a:spcAft>
                <a:spcPts val="1200"/>
              </a:spcAft>
              <a:buNone/>
            </a:pPr>
            <a:r>
              <a:rPr lang="en-GB" sz="3000" dirty="0">
                <a:solidFill>
                  <a:schemeClr val="bg1"/>
                </a:solidFill>
                <a:latin typeface="Verdana" panose="020B0604030504040204" pitchFamily="34" charset="0"/>
                <a:ea typeface="Verdana" panose="020B0604030504040204" pitchFamily="34" charset="0"/>
                <a:cs typeface="Verdana" panose="020B0604030504040204" pitchFamily="34" charset="0"/>
              </a:rPr>
              <a:t>Here is some example text. </a:t>
            </a:r>
          </a:p>
          <a:p>
            <a:pPr marL="0" indent="0">
              <a:lnSpc>
                <a:spcPct val="200000"/>
              </a:lnSpc>
              <a:spcAft>
                <a:spcPts val="1200"/>
              </a:spcAft>
              <a:buNone/>
            </a:pPr>
            <a:r>
              <a:rPr lang="en-GB" sz="3000" dirty="0">
                <a:solidFill>
                  <a:schemeClr val="bg1"/>
                </a:solidFill>
                <a:latin typeface="Verdana" panose="020B0604030504040204" pitchFamily="34" charset="0"/>
                <a:ea typeface="Verdana" panose="020B0604030504040204" pitchFamily="34" charset="0"/>
                <a:cs typeface="Verdana" panose="020B0604030504040204" pitchFamily="34" charset="0"/>
              </a:rPr>
              <a:t>How easy is it to read? </a:t>
            </a:r>
          </a:p>
          <a:p>
            <a:pPr marL="0" indent="0">
              <a:lnSpc>
                <a:spcPct val="200000"/>
              </a:lnSpc>
              <a:spcAft>
                <a:spcPts val="1200"/>
              </a:spcAft>
              <a:buNone/>
            </a:pPr>
            <a:r>
              <a:rPr lang="en-GB" sz="5400" dirty="0">
                <a:solidFill>
                  <a:schemeClr val="bg1"/>
                </a:solidFill>
                <a:latin typeface="Verdana" panose="020B0604030504040204" pitchFamily="34" charset="0"/>
                <a:ea typeface="Verdana" panose="020B0604030504040204" pitchFamily="34" charset="0"/>
                <a:cs typeface="Verdana" panose="020B0604030504040204" pitchFamily="34" charset="0"/>
              </a:rPr>
              <a:t>(Verdana)</a:t>
            </a:r>
          </a:p>
        </p:txBody>
      </p:sp>
      <p:sp>
        <p:nvSpPr>
          <p:cNvPr id="209" name="Google Shape;209;p3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47</a:t>
            </a:fld>
            <a:endParaRPr/>
          </a:p>
        </p:txBody>
      </p:sp>
    </p:spTree>
    <p:extLst>
      <p:ext uri="{BB962C8B-B14F-4D97-AF65-F5344CB8AC3E}">
        <p14:creationId xmlns:p14="http://schemas.microsoft.com/office/powerpoint/2010/main" val="256902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Formatting your Resources</a:t>
            </a:r>
            <a:endParaRPr dirty="0"/>
          </a:p>
        </p:txBody>
      </p:sp>
      <p:sp>
        <p:nvSpPr>
          <p:cNvPr id="209" name="Google Shape;209;p3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48</a:t>
            </a:fld>
            <a:endParaRPr/>
          </a:p>
        </p:txBody>
      </p:sp>
      <p:pic>
        <p:nvPicPr>
          <p:cNvPr id="3" name="Picture 2" descr="A screenshot of a computer error&#10;&#10;Description automatically generated">
            <a:extLst>
              <a:ext uri="{FF2B5EF4-FFF2-40B4-BE49-F238E27FC236}">
                <a16:creationId xmlns:a16="http://schemas.microsoft.com/office/drawing/2014/main" id="{96696135-2BF3-70E7-DBA3-B2016C8C137E}"/>
              </a:ext>
            </a:extLst>
          </p:cNvPr>
          <p:cNvPicPr>
            <a:picLocks noChangeAspect="1"/>
          </p:cNvPicPr>
          <p:nvPr/>
        </p:nvPicPr>
        <p:blipFill>
          <a:blip r:embed="rId3"/>
          <a:stretch>
            <a:fillRect/>
          </a:stretch>
        </p:blipFill>
        <p:spPr>
          <a:xfrm>
            <a:off x="2560129" y="1376485"/>
            <a:ext cx="4018531" cy="3023679"/>
          </a:xfrm>
          <a:prstGeom prst="rect">
            <a:avLst/>
          </a:prstGeom>
        </p:spPr>
      </p:pic>
      <p:pic>
        <p:nvPicPr>
          <p:cNvPr id="7" name="Picture 6" descr="A screenshot of WebAIM contrast checker, showing a green-white combination with ratio 1.4:1 (fail)">
            <a:extLst>
              <a:ext uri="{FF2B5EF4-FFF2-40B4-BE49-F238E27FC236}">
                <a16:creationId xmlns:a16="http://schemas.microsoft.com/office/drawing/2014/main" id="{9BCFB4C0-5F9A-3A9D-67DA-DB6A3476574F}"/>
              </a:ext>
            </a:extLst>
          </p:cNvPr>
          <p:cNvPicPr>
            <a:picLocks noChangeAspect="1"/>
          </p:cNvPicPr>
          <p:nvPr/>
        </p:nvPicPr>
        <p:blipFill>
          <a:blip r:embed="rId4"/>
          <a:stretch>
            <a:fillRect/>
          </a:stretch>
        </p:blipFill>
        <p:spPr>
          <a:xfrm>
            <a:off x="2560129" y="1376377"/>
            <a:ext cx="4031572" cy="3023679"/>
          </a:xfrm>
          <a:prstGeom prst="rect">
            <a:avLst/>
          </a:prstGeom>
          <a:ln>
            <a:solidFill>
              <a:srgbClr val="B4E802"/>
            </a:solidFill>
          </a:ln>
        </p:spPr>
      </p:pic>
    </p:spTree>
    <p:extLst>
      <p:ext uri="{BB962C8B-B14F-4D97-AF65-F5344CB8AC3E}">
        <p14:creationId xmlns:p14="http://schemas.microsoft.com/office/powerpoint/2010/main" val="71291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
                                        <p:tgtEl>
                                          <p:spTgt spid="7"/>
                                        </p:tgtEl>
                                      </p:cBhvr>
                                    </p:animEffect>
                                    <p:set>
                                      <p:cBhvr>
                                        <p:cTn id="7" dur="1" fill="hold">
                                          <p:stCondLst>
                                            <p:cond delay="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Formatting your Resources</a:t>
            </a:r>
            <a:endParaRPr dirty="0"/>
          </a:p>
        </p:txBody>
      </p:sp>
      <p:sp>
        <p:nvSpPr>
          <p:cNvPr id="208" name="Google Shape;208;p34"/>
          <p:cNvSpPr txBox="1">
            <a:spLocks noGrp="1"/>
          </p:cNvSpPr>
          <p:nvPr>
            <p:ph type="body" idx="1"/>
          </p:nvPr>
        </p:nvSpPr>
        <p:spPr>
          <a:xfrm>
            <a:off x="311700" y="1469159"/>
            <a:ext cx="8520600" cy="3229316"/>
          </a:xfrm>
          <a:prstGeom prst="rect">
            <a:avLst/>
          </a:prstGeom>
          <a:solidFill>
            <a:srgbClr val="005520"/>
          </a:solidFill>
        </p:spPr>
        <p:txBody>
          <a:bodyPr spcFirstLastPara="1" wrap="square" lIns="91425" tIns="91425" rIns="91425" bIns="91425" numCol="3" anchor="ctr" anchorCtr="0">
            <a:normAutofit fontScale="47500" lnSpcReduction="20000"/>
          </a:bodyPr>
          <a:lstStyle/>
          <a:p>
            <a:pPr marL="0" indent="0">
              <a:lnSpc>
                <a:spcPct val="200000"/>
              </a:lnSpc>
              <a:spcAft>
                <a:spcPts val="1200"/>
              </a:spcAft>
              <a:buNone/>
            </a:pPr>
            <a:r>
              <a:rPr lang="en-GB" sz="5400" dirty="0">
                <a:solidFill>
                  <a:srgbClr val="FFFFFF"/>
                </a:solidFill>
                <a:latin typeface="Arial" panose="020B0604020202020204" pitchFamily="34" charset="0"/>
                <a:cs typeface="Arial" panose="020B0604020202020204" pitchFamily="34" charset="0"/>
              </a:rPr>
              <a:t>Example Text</a:t>
            </a:r>
          </a:p>
          <a:p>
            <a:pPr marL="0" indent="0">
              <a:lnSpc>
                <a:spcPct val="200000"/>
              </a:lnSpc>
              <a:spcAft>
                <a:spcPts val="1200"/>
              </a:spcAft>
              <a:buNone/>
            </a:pPr>
            <a:r>
              <a:rPr lang="en-GB" sz="2800" dirty="0">
                <a:solidFill>
                  <a:srgbClr val="FFFFFF"/>
                </a:solidFill>
                <a:latin typeface="Arial" panose="020B0604020202020204" pitchFamily="34" charset="0"/>
                <a:cs typeface="Arial" panose="020B0604020202020204" pitchFamily="34" charset="0"/>
              </a:rPr>
              <a:t>Here is some example text. </a:t>
            </a:r>
          </a:p>
          <a:p>
            <a:pPr marL="0" indent="0">
              <a:lnSpc>
                <a:spcPct val="200000"/>
              </a:lnSpc>
              <a:spcAft>
                <a:spcPts val="1200"/>
              </a:spcAft>
              <a:buNone/>
            </a:pPr>
            <a:r>
              <a:rPr lang="en-GB" sz="2800" dirty="0">
                <a:solidFill>
                  <a:srgbClr val="FFFFFF"/>
                </a:solidFill>
                <a:latin typeface="Arial" panose="020B0604020202020204" pitchFamily="34" charset="0"/>
                <a:cs typeface="Arial" panose="020B0604020202020204" pitchFamily="34" charset="0"/>
              </a:rPr>
              <a:t>How easy is it to read? </a:t>
            </a:r>
          </a:p>
          <a:p>
            <a:pPr marL="0" indent="0">
              <a:lnSpc>
                <a:spcPct val="200000"/>
              </a:lnSpc>
              <a:spcAft>
                <a:spcPts val="1200"/>
              </a:spcAft>
              <a:buNone/>
            </a:pPr>
            <a:r>
              <a:rPr lang="en-GB" sz="5400" dirty="0">
                <a:solidFill>
                  <a:srgbClr val="FFFFFF"/>
                </a:solidFill>
                <a:latin typeface="Arial" panose="020B0604020202020204" pitchFamily="34" charset="0"/>
                <a:cs typeface="Arial" panose="020B0604020202020204" pitchFamily="34" charset="0"/>
              </a:rPr>
              <a:t>(Arial)</a:t>
            </a:r>
            <a:endParaRPr lang="en-GB" sz="5400" b="1" dirty="0">
              <a:solidFill>
                <a:srgbClr val="FFFFFF"/>
              </a:solidFill>
              <a:latin typeface="Helvetica" pitchFamily="2" charset="0"/>
              <a:cs typeface="Bodoni MT Poster Compressed" panose="020F0302020204030204" pitchFamily="34" charset="0"/>
            </a:endParaRPr>
          </a:p>
          <a:p>
            <a:pPr marL="0" indent="0">
              <a:lnSpc>
                <a:spcPct val="200000"/>
              </a:lnSpc>
              <a:spcAft>
                <a:spcPts val="1200"/>
              </a:spcAft>
              <a:buNone/>
            </a:pPr>
            <a:r>
              <a:rPr lang="en-GB" sz="5400" dirty="0">
                <a:solidFill>
                  <a:srgbClr val="FFFFFF"/>
                </a:solidFill>
                <a:latin typeface="Helvetica" pitchFamily="2" charset="0"/>
                <a:cs typeface="Bodoni MT Poster Compressed" panose="020F0302020204030204" pitchFamily="34" charset="0"/>
              </a:rPr>
              <a:t>Example Text</a:t>
            </a:r>
          </a:p>
          <a:p>
            <a:pPr marL="0" indent="0">
              <a:lnSpc>
                <a:spcPct val="200000"/>
              </a:lnSpc>
              <a:spcAft>
                <a:spcPts val="1200"/>
              </a:spcAft>
              <a:buNone/>
            </a:pPr>
            <a:r>
              <a:rPr lang="en-GB" sz="3000" dirty="0">
                <a:solidFill>
                  <a:srgbClr val="FFFFFF"/>
                </a:solidFill>
                <a:latin typeface="Helvetica" pitchFamily="2" charset="0"/>
                <a:cs typeface="Arial" panose="020B0604020202020204" pitchFamily="34" charset="0"/>
              </a:rPr>
              <a:t>Here is some example text. </a:t>
            </a:r>
          </a:p>
          <a:p>
            <a:pPr marL="0" indent="0">
              <a:lnSpc>
                <a:spcPct val="200000"/>
              </a:lnSpc>
              <a:spcAft>
                <a:spcPts val="1200"/>
              </a:spcAft>
              <a:buNone/>
            </a:pPr>
            <a:r>
              <a:rPr lang="en-GB" sz="3000" dirty="0">
                <a:solidFill>
                  <a:srgbClr val="FFFFFF"/>
                </a:solidFill>
                <a:latin typeface="Helvetica" pitchFamily="2" charset="0"/>
                <a:cs typeface="Arial" panose="020B0604020202020204" pitchFamily="34" charset="0"/>
              </a:rPr>
              <a:t>How easy is it to read? </a:t>
            </a:r>
          </a:p>
          <a:p>
            <a:pPr marL="0" indent="0">
              <a:lnSpc>
                <a:spcPct val="200000"/>
              </a:lnSpc>
              <a:spcAft>
                <a:spcPts val="1200"/>
              </a:spcAft>
              <a:buNone/>
            </a:pPr>
            <a:r>
              <a:rPr lang="en-GB" sz="5500" dirty="0">
                <a:solidFill>
                  <a:srgbClr val="FFFFFF"/>
                </a:solidFill>
                <a:latin typeface="Arial" panose="020B0604020202020204" pitchFamily="34" charset="0"/>
                <a:cs typeface="Arial" panose="020B0604020202020204" pitchFamily="34" charset="0"/>
              </a:rPr>
              <a:t>(Helvetica)</a:t>
            </a:r>
          </a:p>
          <a:p>
            <a:pPr marL="0" indent="0">
              <a:lnSpc>
                <a:spcPct val="200000"/>
              </a:lnSpc>
              <a:spcAft>
                <a:spcPts val="1200"/>
              </a:spcAft>
              <a:buNone/>
            </a:pPr>
            <a:r>
              <a:rPr lang="en-GB" sz="5400" dirty="0">
                <a:solidFill>
                  <a:srgbClr val="FFFFFF"/>
                </a:solidFill>
                <a:latin typeface="Verdana" panose="020B0604030504040204" pitchFamily="34" charset="0"/>
                <a:ea typeface="Verdana" panose="020B0604030504040204" pitchFamily="34" charset="0"/>
                <a:cs typeface="Verdana" panose="020B0604030504040204" pitchFamily="34" charset="0"/>
              </a:rPr>
              <a:t>Example Text</a:t>
            </a:r>
          </a:p>
          <a:p>
            <a:pPr marL="0" indent="0">
              <a:lnSpc>
                <a:spcPct val="200000"/>
              </a:lnSpc>
              <a:spcAft>
                <a:spcPts val="1200"/>
              </a:spcAft>
              <a:buNone/>
            </a:pPr>
            <a:r>
              <a:rPr lang="en-GB" sz="3000" dirty="0">
                <a:solidFill>
                  <a:srgbClr val="FFFFFF"/>
                </a:solidFill>
                <a:latin typeface="Verdana" panose="020B0604030504040204" pitchFamily="34" charset="0"/>
                <a:ea typeface="Verdana" panose="020B0604030504040204" pitchFamily="34" charset="0"/>
                <a:cs typeface="Verdana" panose="020B0604030504040204" pitchFamily="34" charset="0"/>
              </a:rPr>
              <a:t>Here is some example text. </a:t>
            </a:r>
          </a:p>
          <a:p>
            <a:pPr marL="0" indent="0">
              <a:lnSpc>
                <a:spcPct val="200000"/>
              </a:lnSpc>
              <a:spcAft>
                <a:spcPts val="1200"/>
              </a:spcAft>
              <a:buNone/>
            </a:pPr>
            <a:r>
              <a:rPr lang="en-GB" sz="3000" dirty="0">
                <a:solidFill>
                  <a:srgbClr val="FFFFFF"/>
                </a:solidFill>
                <a:latin typeface="Verdana" panose="020B0604030504040204" pitchFamily="34" charset="0"/>
                <a:ea typeface="Verdana" panose="020B0604030504040204" pitchFamily="34" charset="0"/>
                <a:cs typeface="Verdana" panose="020B0604030504040204" pitchFamily="34" charset="0"/>
              </a:rPr>
              <a:t>How easy is it to read? </a:t>
            </a:r>
          </a:p>
          <a:p>
            <a:pPr marL="0" indent="0">
              <a:lnSpc>
                <a:spcPct val="200000"/>
              </a:lnSpc>
              <a:spcAft>
                <a:spcPts val="1200"/>
              </a:spcAft>
              <a:buNone/>
            </a:pPr>
            <a:r>
              <a:rPr lang="en-GB" sz="5400" dirty="0">
                <a:solidFill>
                  <a:srgbClr val="FFFFFF"/>
                </a:solidFill>
                <a:latin typeface="Verdana" panose="020B0604030504040204" pitchFamily="34" charset="0"/>
                <a:ea typeface="Verdana" panose="020B0604030504040204" pitchFamily="34" charset="0"/>
                <a:cs typeface="Verdana" panose="020B0604030504040204" pitchFamily="34" charset="0"/>
              </a:rPr>
              <a:t>(Verdana)</a:t>
            </a:r>
          </a:p>
        </p:txBody>
      </p:sp>
      <p:sp>
        <p:nvSpPr>
          <p:cNvPr id="209" name="Google Shape;209;p3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49</a:t>
            </a:fld>
            <a:endParaRPr/>
          </a:p>
        </p:txBody>
      </p:sp>
    </p:spTree>
    <p:extLst>
      <p:ext uri="{BB962C8B-B14F-4D97-AF65-F5344CB8AC3E}">
        <p14:creationId xmlns:p14="http://schemas.microsoft.com/office/powerpoint/2010/main" val="1972882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Accessibility</a:t>
            </a:r>
            <a:endParaRPr/>
          </a:p>
        </p:txBody>
      </p:sp>
      <p:sp>
        <p:nvSpPr>
          <p:cNvPr id="99" name="Google Shape;99;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5</a:t>
            </a:fld>
            <a:endParaRPr>
              <a:latin typeface="Source Sans Pro"/>
              <a:ea typeface="Source Sans Pro"/>
              <a:cs typeface="Source Sans Pro"/>
              <a:sym typeface="Source Sans Pro"/>
            </a:endParaRPr>
          </a:p>
        </p:txBody>
      </p:sp>
      <p:sp>
        <p:nvSpPr>
          <p:cNvPr id="100" name="Google Shape;100;p1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GB" sz="1000" dirty="0"/>
              <a:t>Source: https://</a:t>
            </a:r>
            <a:r>
              <a:rPr lang="en-GB" sz="1000" dirty="0" err="1"/>
              <a:t>www.seewritehear.com</a:t>
            </a:r>
            <a:r>
              <a:rPr lang="en-GB" sz="1000" dirty="0"/>
              <a:t>/learn/what-is-accessibility/</a:t>
            </a:r>
            <a:endParaRPr sz="1000" dirty="0"/>
          </a:p>
        </p:txBody>
      </p:sp>
      <p:sp>
        <p:nvSpPr>
          <p:cNvPr id="101" name="Google Shape;101;p19"/>
          <p:cNvSpPr txBox="1">
            <a:spLocks noGrp="1"/>
          </p:cNvSpPr>
          <p:nvPr>
            <p:ph type="body" idx="2"/>
          </p:nvPr>
        </p:nvSpPr>
        <p:spPr>
          <a:xfrm>
            <a:off x="4971325" y="724200"/>
            <a:ext cx="38814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en-GB" sz="1900" dirty="0"/>
              <a:t>“The practice of making information, activities, and/or environments </a:t>
            </a:r>
            <a:r>
              <a:rPr lang="en-GB" sz="1900" b="1" dirty="0"/>
              <a:t>sensible, meaningful, and usable</a:t>
            </a:r>
            <a:r>
              <a:rPr lang="en-GB" sz="1900" dirty="0"/>
              <a:t> for as many people as possible.”</a:t>
            </a:r>
            <a:endParaRPr sz="19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Formatting your Resources</a:t>
            </a:r>
            <a:endParaRPr dirty="0"/>
          </a:p>
        </p:txBody>
      </p:sp>
      <p:sp>
        <p:nvSpPr>
          <p:cNvPr id="209" name="Google Shape;209;p3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50</a:t>
            </a:fld>
            <a:endParaRPr/>
          </a:p>
        </p:txBody>
      </p:sp>
      <p:pic>
        <p:nvPicPr>
          <p:cNvPr id="4" name="Picture 3" descr="A screenshot of a computer&#10;&#10;Description automatically generated">
            <a:extLst>
              <a:ext uri="{FF2B5EF4-FFF2-40B4-BE49-F238E27FC236}">
                <a16:creationId xmlns:a16="http://schemas.microsoft.com/office/drawing/2014/main" id="{F9A16AB4-A88E-CB19-6CC9-C22872D395EB}"/>
              </a:ext>
            </a:extLst>
          </p:cNvPr>
          <p:cNvPicPr>
            <a:picLocks noChangeAspect="1"/>
          </p:cNvPicPr>
          <p:nvPr/>
        </p:nvPicPr>
        <p:blipFill>
          <a:blip r:embed="rId3"/>
          <a:stretch>
            <a:fillRect/>
          </a:stretch>
        </p:blipFill>
        <p:spPr>
          <a:xfrm>
            <a:off x="2560129" y="1376485"/>
            <a:ext cx="4023741" cy="3027600"/>
          </a:xfrm>
          <a:prstGeom prst="rect">
            <a:avLst/>
          </a:prstGeom>
        </p:spPr>
      </p:pic>
      <p:pic>
        <p:nvPicPr>
          <p:cNvPr id="5" name="Picture 4" descr="A screenshot of WebAIM contrast checker, showing a green-white combination with ratio 8.8:1 (pass)">
            <a:extLst>
              <a:ext uri="{FF2B5EF4-FFF2-40B4-BE49-F238E27FC236}">
                <a16:creationId xmlns:a16="http://schemas.microsoft.com/office/drawing/2014/main" id="{159A62A6-37C9-D226-3312-E876E7D2D9F4}"/>
              </a:ext>
            </a:extLst>
          </p:cNvPr>
          <p:cNvPicPr>
            <a:picLocks noChangeAspect="1"/>
          </p:cNvPicPr>
          <p:nvPr/>
        </p:nvPicPr>
        <p:blipFill>
          <a:blip r:embed="rId4"/>
          <a:stretch>
            <a:fillRect/>
          </a:stretch>
        </p:blipFill>
        <p:spPr>
          <a:xfrm>
            <a:off x="2560129" y="1382082"/>
            <a:ext cx="4023741" cy="3016406"/>
          </a:xfrm>
          <a:prstGeom prst="rect">
            <a:avLst/>
          </a:prstGeom>
          <a:ln>
            <a:solidFill>
              <a:srgbClr val="005520"/>
            </a:solidFill>
          </a:ln>
        </p:spPr>
      </p:pic>
    </p:spTree>
    <p:extLst>
      <p:ext uri="{BB962C8B-B14F-4D97-AF65-F5344CB8AC3E}">
        <p14:creationId xmlns:p14="http://schemas.microsoft.com/office/powerpoint/2010/main" val="1712406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
                                        <p:tgtEl>
                                          <p:spTgt spid="5"/>
                                        </p:tgtEl>
                                      </p:cBhvr>
                                    </p:animEffect>
                                    <p:set>
                                      <p:cBhvr>
                                        <p:cTn id="7" dur="1" fill="hold">
                                          <p:stCondLst>
                                            <p:cond delay="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Formatting your Resources</a:t>
            </a:r>
            <a:endParaRPr dirty="0"/>
          </a:p>
        </p:txBody>
      </p:sp>
      <p:sp>
        <p:nvSpPr>
          <p:cNvPr id="208" name="Google Shape;208;p34"/>
          <p:cNvSpPr txBox="1">
            <a:spLocks noGrp="1"/>
          </p:cNvSpPr>
          <p:nvPr>
            <p:ph type="body" idx="1"/>
          </p:nvPr>
        </p:nvSpPr>
        <p:spPr>
          <a:xfrm>
            <a:off x="311700" y="1469159"/>
            <a:ext cx="8520600" cy="3229316"/>
          </a:xfrm>
          <a:prstGeom prst="rect">
            <a:avLst/>
          </a:prstGeom>
          <a:solidFill>
            <a:srgbClr val="3F7341"/>
          </a:solidFill>
        </p:spPr>
        <p:txBody>
          <a:bodyPr spcFirstLastPara="1" wrap="square" lIns="91425" tIns="91425" rIns="91425" bIns="91425" numCol="3" anchor="ctr" anchorCtr="0">
            <a:normAutofit fontScale="47500" lnSpcReduction="20000"/>
          </a:bodyPr>
          <a:lstStyle/>
          <a:p>
            <a:pPr marL="0" indent="0">
              <a:lnSpc>
                <a:spcPct val="200000"/>
              </a:lnSpc>
              <a:spcAft>
                <a:spcPts val="1200"/>
              </a:spcAft>
              <a:buNone/>
            </a:pPr>
            <a:r>
              <a:rPr lang="en-GB" sz="5400" dirty="0">
                <a:solidFill>
                  <a:srgbClr val="FFFFFF"/>
                </a:solidFill>
                <a:latin typeface="Arial" panose="020B0604020202020204" pitchFamily="34" charset="0"/>
                <a:cs typeface="Arial" panose="020B0604020202020204" pitchFamily="34" charset="0"/>
              </a:rPr>
              <a:t>Example Text</a:t>
            </a:r>
          </a:p>
          <a:p>
            <a:pPr marL="0" indent="0">
              <a:lnSpc>
                <a:spcPct val="200000"/>
              </a:lnSpc>
              <a:spcAft>
                <a:spcPts val="1200"/>
              </a:spcAft>
              <a:buNone/>
            </a:pPr>
            <a:r>
              <a:rPr lang="en-GB" sz="2800" dirty="0">
                <a:solidFill>
                  <a:srgbClr val="FFFFFF"/>
                </a:solidFill>
                <a:latin typeface="Arial" panose="020B0604020202020204" pitchFamily="34" charset="0"/>
                <a:cs typeface="Arial" panose="020B0604020202020204" pitchFamily="34" charset="0"/>
              </a:rPr>
              <a:t>Here is some example text. </a:t>
            </a:r>
          </a:p>
          <a:p>
            <a:pPr marL="0" indent="0">
              <a:lnSpc>
                <a:spcPct val="200000"/>
              </a:lnSpc>
              <a:spcAft>
                <a:spcPts val="1200"/>
              </a:spcAft>
              <a:buNone/>
            </a:pPr>
            <a:r>
              <a:rPr lang="en-GB" sz="2800" dirty="0">
                <a:solidFill>
                  <a:srgbClr val="FFFFFF"/>
                </a:solidFill>
                <a:latin typeface="Arial" panose="020B0604020202020204" pitchFamily="34" charset="0"/>
                <a:cs typeface="Arial" panose="020B0604020202020204" pitchFamily="34" charset="0"/>
              </a:rPr>
              <a:t>How easy is it to read? </a:t>
            </a:r>
          </a:p>
          <a:p>
            <a:pPr marL="0" indent="0">
              <a:lnSpc>
                <a:spcPct val="200000"/>
              </a:lnSpc>
              <a:spcAft>
                <a:spcPts val="1200"/>
              </a:spcAft>
              <a:buNone/>
            </a:pPr>
            <a:r>
              <a:rPr lang="en-GB" sz="5400" dirty="0">
                <a:solidFill>
                  <a:srgbClr val="FFFFFF"/>
                </a:solidFill>
                <a:latin typeface="Arial" panose="020B0604020202020204" pitchFamily="34" charset="0"/>
                <a:cs typeface="Arial" panose="020B0604020202020204" pitchFamily="34" charset="0"/>
              </a:rPr>
              <a:t>(Arial)</a:t>
            </a:r>
            <a:endParaRPr lang="en-GB" sz="5400" b="1" dirty="0">
              <a:solidFill>
                <a:srgbClr val="FFFFFF"/>
              </a:solidFill>
              <a:latin typeface="Helvetica" pitchFamily="2" charset="0"/>
              <a:cs typeface="Bodoni MT Poster Compressed" panose="020F0302020204030204" pitchFamily="34" charset="0"/>
            </a:endParaRPr>
          </a:p>
          <a:p>
            <a:pPr marL="0" indent="0">
              <a:lnSpc>
                <a:spcPct val="200000"/>
              </a:lnSpc>
              <a:spcAft>
                <a:spcPts val="1200"/>
              </a:spcAft>
              <a:buNone/>
            </a:pPr>
            <a:r>
              <a:rPr lang="en-GB" sz="5400" dirty="0">
                <a:solidFill>
                  <a:srgbClr val="FFFFFF"/>
                </a:solidFill>
                <a:latin typeface="Helvetica" pitchFamily="2" charset="0"/>
                <a:cs typeface="Bodoni MT Poster Compressed" panose="020F0302020204030204" pitchFamily="34" charset="0"/>
              </a:rPr>
              <a:t>Example Text</a:t>
            </a:r>
          </a:p>
          <a:p>
            <a:pPr marL="0" indent="0">
              <a:lnSpc>
                <a:spcPct val="200000"/>
              </a:lnSpc>
              <a:spcAft>
                <a:spcPts val="1200"/>
              </a:spcAft>
              <a:buNone/>
            </a:pPr>
            <a:r>
              <a:rPr lang="en-GB" sz="3000" dirty="0">
                <a:solidFill>
                  <a:srgbClr val="FFFFFF"/>
                </a:solidFill>
                <a:latin typeface="Helvetica" pitchFamily="2" charset="0"/>
                <a:cs typeface="Arial" panose="020B0604020202020204" pitchFamily="34" charset="0"/>
              </a:rPr>
              <a:t>Here is some example text. </a:t>
            </a:r>
          </a:p>
          <a:p>
            <a:pPr marL="0" indent="0">
              <a:lnSpc>
                <a:spcPct val="200000"/>
              </a:lnSpc>
              <a:spcAft>
                <a:spcPts val="1200"/>
              </a:spcAft>
              <a:buNone/>
            </a:pPr>
            <a:r>
              <a:rPr lang="en-GB" sz="3000" dirty="0">
                <a:solidFill>
                  <a:srgbClr val="FFFFFF"/>
                </a:solidFill>
                <a:latin typeface="Helvetica" pitchFamily="2" charset="0"/>
                <a:cs typeface="Arial" panose="020B0604020202020204" pitchFamily="34" charset="0"/>
              </a:rPr>
              <a:t>How easy is it to read? </a:t>
            </a:r>
          </a:p>
          <a:p>
            <a:pPr marL="0" indent="0">
              <a:lnSpc>
                <a:spcPct val="200000"/>
              </a:lnSpc>
              <a:spcAft>
                <a:spcPts val="1200"/>
              </a:spcAft>
              <a:buNone/>
            </a:pPr>
            <a:r>
              <a:rPr lang="en-GB" sz="5500" dirty="0">
                <a:solidFill>
                  <a:srgbClr val="FFFFFF"/>
                </a:solidFill>
                <a:latin typeface="Arial" panose="020B0604020202020204" pitchFamily="34" charset="0"/>
                <a:cs typeface="Arial" panose="020B0604020202020204" pitchFamily="34" charset="0"/>
              </a:rPr>
              <a:t>(Helvetica)</a:t>
            </a:r>
          </a:p>
          <a:p>
            <a:pPr marL="0" indent="0">
              <a:lnSpc>
                <a:spcPct val="200000"/>
              </a:lnSpc>
              <a:spcAft>
                <a:spcPts val="1200"/>
              </a:spcAft>
              <a:buNone/>
            </a:pPr>
            <a:r>
              <a:rPr lang="en-GB" sz="5400" dirty="0">
                <a:solidFill>
                  <a:srgbClr val="FFFFFF"/>
                </a:solidFill>
                <a:latin typeface="Verdana" panose="020B0604030504040204" pitchFamily="34" charset="0"/>
                <a:ea typeface="Verdana" panose="020B0604030504040204" pitchFamily="34" charset="0"/>
                <a:cs typeface="Verdana" panose="020B0604030504040204" pitchFamily="34" charset="0"/>
              </a:rPr>
              <a:t>Example Text</a:t>
            </a:r>
          </a:p>
          <a:p>
            <a:pPr marL="0" indent="0">
              <a:lnSpc>
                <a:spcPct val="200000"/>
              </a:lnSpc>
              <a:spcAft>
                <a:spcPts val="1200"/>
              </a:spcAft>
              <a:buNone/>
            </a:pPr>
            <a:r>
              <a:rPr lang="en-GB" sz="3000" dirty="0">
                <a:solidFill>
                  <a:srgbClr val="FFFFFF"/>
                </a:solidFill>
                <a:latin typeface="Verdana" panose="020B0604030504040204" pitchFamily="34" charset="0"/>
                <a:ea typeface="Verdana" panose="020B0604030504040204" pitchFamily="34" charset="0"/>
                <a:cs typeface="Verdana" panose="020B0604030504040204" pitchFamily="34" charset="0"/>
              </a:rPr>
              <a:t>Here is some example text. </a:t>
            </a:r>
          </a:p>
          <a:p>
            <a:pPr marL="0" indent="0">
              <a:lnSpc>
                <a:spcPct val="200000"/>
              </a:lnSpc>
              <a:spcAft>
                <a:spcPts val="1200"/>
              </a:spcAft>
              <a:buNone/>
            </a:pPr>
            <a:r>
              <a:rPr lang="en-GB" sz="3000" dirty="0">
                <a:solidFill>
                  <a:srgbClr val="FFFFFF"/>
                </a:solidFill>
                <a:latin typeface="Verdana" panose="020B0604030504040204" pitchFamily="34" charset="0"/>
                <a:ea typeface="Verdana" panose="020B0604030504040204" pitchFamily="34" charset="0"/>
                <a:cs typeface="Verdana" panose="020B0604030504040204" pitchFamily="34" charset="0"/>
              </a:rPr>
              <a:t>How easy is it to read? </a:t>
            </a:r>
          </a:p>
          <a:p>
            <a:pPr marL="0" indent="0">
              <a:lnSpc>
                <a:spcPct val="200000"/>
              </a:lnSpc>
              <a:spcAft>
                <a:spcPts val="1200"/>
              </a:spcAft>
              <a:buNone/>
            </a:pPr>
            <a:r>
              <a:rPr lang="en-GB" sz="5400" dirty="0">
                <a:solidFill>
                  <a:srgbClr val="FFFFFF"/>
                </a:solidFill>
                <a:latin typeface="Verdana" panose="020B0604030504040204" pitchFamily="34" charset="0"/>
                <a:ea typeface="Verdana" panose="020B0604030504040204" pitchFamily="34" charset="0"/>
                <a:cs typeface="Verdana" panose="020B0604030504040204" pitchFamily="34" charset="0"/>
              </a:rPr>
              <a:t>(Verdana)</a:t>
            </a:r>
          </a:p>
        </p:txBody>
      </p:sp>
      <p:sp>
        <p:nvSpPr>
          <p:cNvPr id="209" name="Google Shape;209;p3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51</a:t>
            </a:fld>
            <a:endParaRPr/>
          </a:p>
        </p:txBody>
      </p:sp>
    </p:spTree>
    <p:extLst>
      <p:ext uri="{BB962C8B-B14F-4D97-AF65-F5344CB8AC3E}">
        <p14:creationId xmlns:p14="http://schemas.microsoft.com/office/powerpoint/2010/main" val="333462647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11" name="Title 10">
            <a:extLst>
              <a:ext uri="{FF2B5EF4-FFF2-40B4-BE49-F238E27FC236}">
                <a16:creationId xmlns:a16="http://schemas.microsoft.com/office/drawing/2014/main" id="{30DD6897-EE3F-58E2-7B8D-EF42888E94F0}"/>
              </a:ext>
            </a:extLst>
          </p:cNvPr>
          <p:cNvSpPr>
            <a:spLocks noGrp="1"/>
          </p:cNvSpPr>
          <p:nvPr>
            <p:ph type="title"/>
          </p:nvPr>
        </p:nvSpPr>
        <p:spPr/>
        <p:txBody>
          <a:bodyPr>
            <a:normAutofit fontScale="90000"/>
          </a:bodyPr>
          <a:lstStyle/>
          <a:p>
            <a:r>
              <a:rPr lang="en-US" dirty="0">
                <a:solidFill>
                  <a:schemeClr val="bg1"/>
                </a:solidFill>
              </a:rPr>
              <a:t>Contrast Ratios</a:t>
            </a:r>
            <a:endParaRPr lang="en-US" dirty="0"/>
          </a:p>
        </p:txBody>
      </p:sp>
      <p:sp>
        <p:nvSpPr>
          <p:cNvPr id="209" name="Google Shape;209;p3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52</a:t>
            </a:fld>
            <a:endParaRPr/>
          </a:p>
        </p:txBody>
      </p:sp>
      <p:pic>
        <p:nvPicPr>
          <p:cNvPr id="3" name="Picture 2" descr="A screenshot of WebAIM contrast checker, showing a green-white combination with ratio 7.17:1 (pass)">
            <a:extLst>
              <a:ext uri="{FF2B5EF4-FFF2-40B4-BE49-F238E27FC236}">
                <a16:creationId xmlns:a16="http://schemas.microsoft.com/office/drawing/2014/main" id="{5040F051-EF8F-9B6D-C8FC-AC034531A83F}"/>
              </a:ext>
            </a:extLst>
          </p:cNvPr>
          <p:cNvPicPr>
            <a:picLocks noChangeAspect="1"/>
          </p:cNvPicPr>
          <p:nvPr/>
        </p:nvPicPr>
        <p:blipFill>
          <a:blip r:embed="rId3"/>
          <a:stretch>
            <a:fillRect/>
          </a:stretch>
        </p:blipFill>
        <p:spPr>
          <a:xfrm>
            <a:off x="2560128" y="347668"/>
            <a:ext cx="4023741" cy="4448163"/>
          </a:xfrm>
          <a:prstGeom prst="rect">
            <a:avLst/>
          </a:prstGeom>
        </p:spPr>
      </p:pic>
      <p:pic>
        <p:nvPicPr>
          <p:cNvPr id="10" name="Picture 9" descr="A screenshot of WebAIM contrast checker, showing a green-white combination with ratio 7.17:1 (pass)">
            <a:extLst>
              <a:ext uri="{FF2B5EF4-FFF2-40B4-BE49-F238E27FC236}">
                <a16:creationId xmlns:a16="http://schemas.microsoft.com/office/drawing/2014/main" id="{1AB3DA63-DEFF-72A3-01D3-D5F6D90CD59E}"/>
              </a:ext>
            </a:extLst>
          </p:cNvPr>
          <p:cNvPicPr>
            <a:picLocks noChangeAspect="1"/>
          </p:cNvPicPr>
          <p:nvPr/>
        </p:nvPicPr>
        <p:blipFill>
          <a:blip r:embed="rId4"/>
          <a:stretch>
            <a:fillRect/>
          </a:stretch>
        </p:blipFill>
        <p:spPr>
          <a:xfrm>
            <a:off x="2578659" y="1797079"/>
            <a:ext cx="4005210" cy="3016406"/>
          </a:xfrm>
          <a:prstGeom prst="rect">
            <a:avLst/>
          </a:prstGeom>
        </p:spPr>
      </p:pic>
    </p:spTree>
    <p:extLst>
      <p:ext uri="{BB962C8B-B14F-4D97-AF65-F5344CB8AC3E}">
        <p14:creationId xmlns:p14="http://schemas.microsoft.com/office/powerpoint/2010/main" val="5370788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
                                        <p:tgtEl>
                                          <p:spTgt spid="10"/>
                                        </p:tgtEl>
                                      </p:cBhvr>
                                    </p:animEffect>
                                    <p:set>
                                      <p:cBhvr>
                                        <p:cTn id="7" dur="1" fill="hold">
                                          <p:stCondLst>
                                            <p:cond delay="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DA25-35AB-1BF4-5C1D-2CF2785503BA}"/>
              </a:ext>
            </a:extLst>
          </p:cNvPr>
          <p:cNvSpPr>
            <a:spLocks noGrp="1"/>
          </p:cNvSpPr>
          <p:nvPr>
            <p:ph type="title"/>
          </p:nvPr>
        </p:nvSpPr>
        <p:spPr/>
        <p:txBody>
          <a:bodyPr>
            <a:normAutofit fontScale="90000"/>
          </a:bodyPr>
          <a:lstStyle/>
          <a:p>
            <a:r>
              <a:rPr lang="en-US" dirty="0"/>
              <a:t>Screen Readers &amp; Editable</a:t>
            </a:r>
          </a:p>
        </p:txBody>
      </p:sp>
      <p:sp>
        <p:nvSpPr>
          <p:cNvPr id="3" name="Text Placeholder 2">
            <a:extLst>
              <a:ext uri="{FF2B5EF4-FFF2-40B4-BE49-F238E27FC236}">
                <a16:creationId xmlns:a16="http://schemas.microsoft.com/office/drawing/2014/main" id="{6DB99A69-FB7B-CE6E-F7CA-554C26F34C44}"/>
              </a:ext>
            </a:extLst>
          </p:cNvPr>
          <p:cNvSpPr>
            <a:spLocks noGrp="1"/>
          </p:cNvSpPr>
          <p:nvPr>
            <p:ph type="body" idx="1"/>
          </p:nvPr>
        </p:nvSpPr>
        <p:spPr/>
        <p:txBody>
          <a:bodyPr/>
          <a:lstStyle/>
          <a:p>
            <a:r>
              <a:rPr lang="en-US" dirty="0"/>
              <a:t>.doc / .html format.</a:t>
            </a:r>
          </a:p>
          <a:p>
            <a:endParaRPr lang="en-US" dirty="0"/>
          </a:p>
          <a:p>
            <a:r>
              <a:rPr lang="en-US" dirty="0"/>
              <a:t>Alt text.</a:t>
            </a:r>
          </a:p>
          <a:p>
            <a:endParaRPr lang="en-US" dirty="0"/>
          </a:p>
          <a:p>
            <a:r>
              <a:rPr lang="en-US" dirty="0"/>
              <a:t>Contents page / menu.</a:t>
            </a:r>
          </a:p>
        </p:txBody>
      </p:sp>
      <p:sp>
        <p:nvSpPr>
          <p:cNvPr id="4" name="Slide Number Placeholder 3">
            <a:extLst>
              <a:ext uri="{FF2B5EF4-FFF2-40B4-BE49-F238E27FC236}">
                <a16:creationId xmlns:a16="http://schemas.microsoft.com/office/drawing/2014/main" id="{69F7FD88-BD23-A7EE-6434-3E80D52F0474}"/>
              </a:ext>
            </a:extLst>
          </p:cNvPr>
          <p:cNvSpPr>
            <a:spLocks noGrp="1"/>
          </p:cNvSpPr>
          <p:nvPr>
            <p:ph type="sldNum" idx="12"/>
          </p:nvPr>
        </p:nvSpPr>
        <p:spPr/>
        <p:txBody>
          <a:bodyPr/>
          <a:lstStyle/>
          <a:p>
            <a:fld id="{00000000-1234-1234-1234-123412341234}" type="slidenum">
              <a:rPr lang="en-GB" smtClean="0"/>
              <a:pPr/>
              <a:t>53</a:t>
            </a:fld>
            <a:endParaRPr lang="en-GB"/>
          </a:p>
        </p:txBody>
      </p:sp>
    </p:spTree>
    <p:extLst>
      <p:ext uri="{BB962C8B-B14F-4D97-AF65-F5344CB8AC3E}">
        <p14:creationId xmlns:p14="http://schemas.microsoft.com/office/powerpoint/2010/main" val="16666300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Abstract Submission</a:t>
            </a:r>
            <a:endParaRPr/>
          </a:p>
        </p:txBody>
      </p:sp>
      <p:sp>
        <p:nvSpPr>
          <p:cNvPr id="229" name="Google Shape;229;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dirty="0"/>
              <a:t>Organisers: provide advice for creating accessible poster and talk content to attendees with abstract acceptance.</a:t>
            </a:r>
          </a:p>
          <a:p>
            <a:pPr marL="742950" lvl="1" indent="-285750">
              <a:spcBef>
                <a:spcPts val="1200"/>
              </a:spcBef>
            </a:pPr>
            <a:br>
              <a:rPr lang="en-GB" dirty="0">
                <a:solidFill>
                  <a:schemeClr val="bg2"/>
                </a:solidFill>
              </a:rPr>
            </a:br>
            <a:endParaRPr dirty="0">
              <a:solidFill>
                <a:schemeClr val="bg2"/>
              </a:solidFill>
            </a:endParaRPr>
          </a:p>
          <a:p>
            <a:pPr marL="457200" lvl="0" indent="-342900" algn="l" rtl="0">
              <a:spcBef>
                <a:spcPts val="0"/>
              </a:spcBef>
              <a:spcAft>
                <a:spcPts val="0"/>
              </a:spcAft>
              <a:buSzPts val="1800"/>
              <a:buChar char="●"/>
            </a:pPr>
            <a:r>
              <a:rPr lang="en-GB" dirty="0"/>
              <a:t>Attendees: follow this advice to the best of your ability.</a:t>
            </a:r>
            <a:endParaRPr dirty="0"/>
          </a:p>
        </p:txBody>
      </p:sp>
      <p:sp>
        <p:nvSpPr>
          <p:cNvPr id="230" name="Google Shape;230;p3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54</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Default Accessibility Considerations</a:t>
            </a:r>
            <a:endParaRPr dirty="0"/>
          </a:p>
        </p:txBody>
      </p:sp>
      <p:sp>
        <p:nvSpPr>
          <p:cNvPr id="174" name="Google Shape;17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285750" indent="-285750">
              <a:spcBef>
                <a:spcPts val="1200"/>
              </a:spcBef>
              <a:spcAft>
                <a:spcPts val="1200"/>
              </a:spcAft>
            </a:pPr>
            <a:r>
              <a:rPr lang="en-GB" dirty="0"/>
              <a:t>You know to be prepared for common accessibility requests such as alternative document formats, step-free access, quiet spaces, and disabled toilets, but …</a:t>
            </a:r>
          </a:p>
        </p:txBody>
      </p:sp>
      <p:sp>
        <p:nvSpPr>
          <p:cNvPr id="175" name="Google Shape;175;p2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55</a:t>
            </a:fld>
            <a:endParaRPr>
              <a:latin typeface="Source Sans Pro"/>
              <a:ea typeface="Source Sans Pro"/>
              <a:cs typeface="Source Sans Pro"/>
              <a:sym typeface="Source Sans Pro"/>
            </a:endParaRPr>
          </a:p>
        </p:txBody>
      </p:sp>
      <p:pic>
        <p:nvPicPr>
          <p:cNvPr id="13" name="Graphic 12" descr="Person in wheelchair with solid fill">
            <a:extLst>
              <a:ext uri="{FF2B5EF4-FFF2-40B4-BE49-F238E27FC236}">
                <a16:creationId xmlns:a16="http://schemas.microsoft.com/office/drawing/2014/main" id="{B48C8D8C-8C22-3E83-2476-59BDC209FA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3873" y="2571750"/>
            <a:ext cx="1419275" cy="1419275"/>
          </a:xfrm>
          <a:prstGeom prst="rect">
            <a:avLst/>
          </a:prstGeom>
        </p:spPr>
      </p:pic>
      <p:pic>
        <p:nvPicPr>
          <p:cNvPr id="15" name="Graphic 14" descr="Elevator with solid fill">
            <a:extLst>
              <a:ext uri="{FF2B5EF4-FFF2-40B4-BE49-F238E27FC236}">
                <a16:creationId xmlns:a16="http://schemas.microsoft.com/office/drawing/2014/main" id="{ACFD00FC-2FA9-7175-7F33-545C9101D4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37952" y="2571750"/>
            <a:ext cx="1419275" cy="1419275"/>
          </a:xfrm>
          <a:prstGeom prst="rect">
            <a:avLst/>
          </a:prstGeom>
        </p:spPr>
      </p:pic>
      <p:pic>
        <p:nvPicPr>
          <p:cNvPr id="17" name="Graphic 16" descr="Mute speaker with solid fill">
            <a:extLst>
              <a:ext uri="{FF2B5EF4-FFF2-40B4-BE49-F238E27FC236}">
                <a16:creationId xmlns:a16="http://schemas.microsoft.com/office/drawing/2014/main" id="{2DC8C260-E479-385D-0950-E99A79215B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5912" y="2571750"/>
            <a:ext cx="1419275" cy="1419275"/>
          </a:xfrm>
          <a:prstGeom prst="rect">
            <a:avLst/>
          </a:prstGeom>
        </p:spPr>
      </p:pic>
      <p:pic>
        <p:nvPicPr>
          <p:cNvPr id="3" name="Graphic 2" descr="Document with solid fill">
            <a:extLst>
              <a:ext uri="{FF2B5EF4-FFF2-40B4-BE49-F238E27FC236}">
                <a16:creationId xmlns:a16="http://schemas.microsoft.com/office/drawing/2014/main" id="{807A564B-19D1-9B2A-0522-6347C35D36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59992" y="2571751"/>
            <a:ext cx="1419274" cy="141927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490250" y="526350"/>
            <a:ext cx="61113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000" b="0"/>
              <a:t>“Accessibility is not something that is either true or false. It can only be measured in relation to a specific ability or scenario. </a:t>
            </a:r>
            <a:r>
              <a:rPr lang="en-GB" sz="3000"/>
              <a:t>Something can be accessible to some people while being inaccessible to others.”</a:t>
            </a:r>
            <a:endParaRPr sz="3000"/>
          </a:p>
          <a:p>
            <a:pPr marL="0" lvl="0" indent="0" algn="l" rtl="0">
              <a:spcBef>
                <a:spcPts val="0"/>
              </a:spcBef>
              <a:spcAft>
                <a:spcPts val="0"/>
              </a:spcAft>
              <a:buNone/>
            </a:pPr>
            <a:endParaRPr sz="3000"/>
          </a:p>
        </p:txBody>
      </p:sp>
      <p:sp>
        <p:nvSpPr>
          <p:cNvPr id="236" name="Google Shape;236;p3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56</a:t>
            </a:fld>
            <a:endParaRPr/>
          </a:p>
        </p:txBody>
      </p:sp>
      <p:sp>
        <p:nvSpPr>
          <p:cNvPr id="237" name="Google Shape;237;p38"/>
          <p:cNvSpPr txBox="1">
            <a:spLocks noGrp="1"/>
          </p:cNvSpPr>
          <p:nvPr>
            <p:ph type="body" idx="4294967295"/>
          </p:nvPr>
        </p:nvSpPr>
        <p:spPr>
          <a:xfrm>
            <a:off x="311700" y="4223555"/>
            <a:ext cx="8520600" cy="3936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GB" sz="1200" dirty="0">
                <a:solidFill>
                  <a:schemeClr val="bg1"/>
                </a:solidFill>
              </a:rPr>
              <a:t>Source: https://</a:t>
            </a:r>
            <a:r>
              <a:rPr lang="en-GB" sz="1200" dirty="0" err="1">
                <a:solidFill>
                  <a:schemeClr val="bg1"/>
                </a:solidFill>
              </a:rPr>
              <a:t>accessibility.blog.gov.uk</a:t>
            </a:r>
            <a:r>
              <a:rPr lang="en-GB" sz="1200" dirty="0">
                <a:solidFill>
                  <a:schemeClr val="bg1"/>
                </a:solidFill>
              </a:rPr>
              <a:t>/2016/05/16/what-we-mean-when-we-talk-about-accessibility-2/</a:t>
            </a:r>
            <a:endParaRPr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Consult your attendees</a:t>
            </a:r>
            <a:endParaRPr/>
          </a:p>
        </p:txBody>
      </p:sp>
      <p:sp>
        <p:nvSpPr>
          <p:cNvPr id="243" name="Google Shape;243;p39"/>
          <p:cNvSpPr txBox="1">
            <a:spLocks noGrp="1"/>
          </p:cNvSpPr>
          <p:nvPr>
            <p:ph type="body" idx="1"/>
          </p:nvPr>
        </p:nvSpPr>
        <p:spPr>
          <a:xfrm>
            <a:off x="311700" y="1415042"/>
            <a:ext cx="8520600" cy="2927100"/>
          </a:xfrm>
          <a:prstGeom prst="rect">
            <a:avLst/>
          </a:prstGeom>
        </p:spPr>
        <p:txBody>
          <a:bodyPr spcFirstLastPara="1" wrap="square" lIns="91425" tIns="91425" rIns="91425" bIns="91425" anchor="t" anchorCtr="0">
            <a:normAutofit/>
          </a:bodyPr>
          <a:lstStyle/>
          <a:p>
            <a:pPr marL="0" lvl="0" indent="0" algn="l" rtl="0">
              <a:lnSpc>
                <a:spcPct val="200000"/>
              </a:lnSpc>
              <a:spcBef>
                <a:spcPts val="0"/>
              </a:spcBef>
              <a:spcAft>
                <a:spcPts val="0"/>
              </a:spcAft>
              <a:buClr>
                <a:schemeClr val="dk2"/>
              </a:buClr>
              <a:buSzPts val="1100"/>
              <a:buFont typeface="Arial"/>
              <a:buNone/>
            </a:pPr>
            <a:r>
              <a:rPr lang="en-GB" dirty="0"/>
              <a:t>“… it is important to recognise that those with additional access needs are themselves best placed to let conference organisers know what is required to ensure that they can fully engage with a meeting, so </a:t>
            </a:r>
            <a:r>
              <a:rPr lang="en-GB" b="1" dirty="0"/>
              <a:t>requesting accessibility- and inclusivity-related information from attendees at the earliest opportunity is key</a:t>
            </a:r>
            <a:r>
              <a:rPr lang="en-GB" dirty="0"/>
              <a:t>.”</a:t>
            </a:r>
            <a:endParaRPr dirty="0"/>
          </a:p>
          <a:p>
            <a:pPr marL="0" lvl="0" indent="0" algn="l" rtl="0">
              <a:lnSpc>
                <a:spcPct val="200000"/>
              </a:lnSpc>
              <a:spcBef>
                <a:spcPts val="1200"/>
              </a:spcBef>
              <a:spcAft>
                <a:spcPts val="1200"/>
              </a:spcAft>
              <a:buClr>
                <a:schemeClr val="dk2"/>
              </a:buClr>
              <a:buSzPts val="1100"/>
              <a:buFont typeface="Arial"/>
              <a:buNone/>
            </a:pPr>
            <a:endParaRPr dirty="0"/>
          </a:p>
        </p:txBody>
      </p:sp>
      <p:sp>
        <p:nvSpPr>
          <p:cNvPr id="244" name="Google Shape;244;p3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57</a:t>
            </a:fld>
            <a:endParaRPr dirty="0">
              <a:latin typeface="Source Sans Pro"/>
              <a:ea typeface="Source Sans Pro"/>
              <a:cs typeface="Source Sans Pro"/>
              <a:sym typeface="Source Sans Pro"/>
            </a:endParaRPr>
          </a:p>
        </p:txBody>
      </p:sp>
      <p:sp>
        <p:nvSpPr>
          <p:cNvPr id="3" name="TextBox 2">
            <a:extLst>
              <a:ext uri="{FF2B5EF4-FFF2-40B4-BE49-F238E27FC236}">
                <a16:creationId xmlns:a16="http://schemas.microsoft.com/office/drawing/2014/main" id="{9A866026-DAD3-3CE2-7B8D-1631C063A6CF}"/>
              </a:ext>
            </a:extLst>
          </p:cNvPr>
          <p:cNvSpPr txBox="1"/>
          <p:nvPr/>
        </p:nvSpPr>
        <p:spPr>
          <a:xfrm>
            <a:off x="4200349" y="4427149"/>
            <a:ext cx="4572000" cy="261610"/>
          </a:xfrm>
          <a:prstGeom prst="rect">
            <a:avLst/>
          </a:prstGeom>
          <a:noFill/>
        </p:spPr>
        <p:txBody>
          <a:bodyPr wrap="square">
            <a:spAutoFit/>
          </a:bodyPr>
          <a:lstStyle/>
          <a:p>
            <a:pPr algn="r"/>
            <a:r>
              <a:rPr lang="en-US" sz="1100" dirty="0">
                <a:solidFill>
                  <a:schemeClr val="bg2"/>
                </a:solidFill>
              </a:rPr>
              <a:t>Source: https://</a:t>
            </a:r>
            <a:r>
              <a:rPr lang="en-US" sz="1100" dirty="0" err="1">
                <a:solidFill>
                  <a:schemeClr val="bg2"/>
                </a:solidFill>
              </a:rPr>
              <a:t>geophysics.org.uk</a:t>
            </a:r>
            <a:r>
              <a:rPr lang="en-US" sz="1100" dirty="0">
                <a:solidFill>
                  <a:schemeClr val="bg2"/>
                </a:solidFill>
              </a:rPr>
              <a:t>/</a:t>
            </a:r>
            <a:r>
              <a:rPr lang="en-US" sz="1100" dirty="0" err="1">
                <a:solidFill>
                  <a:schemeClr val="bg2"/>
                </a:solidFill>
              </a:rPr>
              <a:t>bga</a:t>
            </a:r>
            <a:r>
              <a:rPr lang="en-US" sz="1100" dirty="0">
                <a:solidFill>
                  <a:schemeClr val="bg2"/>
                </a:solidFill>
              </a:rPr>
              <a:t>-accessible-meeting-guide/</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dirty="0"/>
              <a:t>Registration</a:t>
            </a:r>
            <a:endParaRPr dirty="0"/>
          </a:p>
        </p:txBody>
      </p:sp>
      <p:sp>
        <p:nvSpPr>
          <p:cNvPr id="195" name="Google Shape;195;p3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58</a:t>
            </a:fld>
            <a:endParaRPr>
              <a:latin typeface="Source Sans Pro"/>
              <a:ea typeface="Source Sans Pro"/>
              <a:cs typeface="Source Sans Pro"/>
              <a:sym typeface="Source Sans Pro"/>
            </a:endParaRPr>
          </a:p>
        </p:txBody>
      </p:sp>
    </p:spTree>
    <p:extLst>
      <p:ext uri="{BB962C8B-B14F-4D97-AF65-F5344CB8AC3E}">
        <p14:creationId xmlns:p14="http://schemas.microsoft.com/office/powerpoint/2010/main" val="41732492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Consult your attendees</a:t>
            </a:r>
          </a:p>
        </p:txBody>
      </p:sp>
      <p:sp>
        <p:nvSpPr>
          <p:cNvPr id="250" name="Google Shape;250;p40"/>
          <p:cNvSpPr txBox="1">
            <a:spLocks noGrp="1"/>
          </p:cNvSpPr>
          <p:nvPr>
            <p:ph type="body" idx="1"/>
          </p:nvPr>
        </p:nvSpPr>
        <p:spPr>
          <a:xfrm>
            <a:off x="311700" y="1152475"/>
            <a:ext cx="6123390" cy="3416400"/>
          </a:xfrm>
          <a:prstGeom prst="rect">
            <a:avLst/>
          </a:prstGeom>
        </p:spPr>
        <p:txBody>
          <a:bodyPr spcFirstLastPara="1" wrap="square" lIns="91425" tIns="91425" rIns="91425" bIns="91425" anchor="t" anchorCtr="0">
            <a:normAutofit/>
          </a:bodyPr>
          <a:lstStyle/>
          <a:p>
            <a:pPr>
              <a:buClrTx/>
            </a:pPr>
            <a:r>
              <a:rPr lang="en-GB" dirty="0"/>
              <a:t>Request information from attendees re: access, care and dietary requirements.</a:t>
            </a:r>
            <a:br>
              <a:rPr lang="en-GB" dirty="0"/>
            </a:br>
            <a:endParaRPr lang="en-GB" dirty="0"/>
          </a:p>
          <a:p>
            <a:pPr marL="457200" lvl="0" indent="-342900" algn="l" rtl="0">
              <a:spcBef>
                <a:spcPts val="0"/>
              </a:spcBef>
              <a:spcAft>
                <a:spcPts val="0"/>
              </a:spcAft>
              <a:buSzPts val="1800"/>
              <a:buChar char="●"/>
            </a:pPr>
            <a:r>
              <a:rPr lang="en-GB" dirty="0">
                <a:solidFill>
                  <a:schemeClr val="tx2"/>
                </a:solidFill>
              </a:rPr>
              <a:t>Ask if attendees require the abstract submission and registration forms, conference guides, etc. in a specific format: e.g. printed, braille,  editable digitally, compatible with screen readers, etc. </a:t>
            </a:r>
            <a:br>
              <a:rPr lang="en-GB" dirty="0">
                <a:solidFill>
                  <a:schemeClr val="tx2"/>
                </a:solidFill>
              </a:rPr>
            </a:br>
            <a:endParaRPr lang="en-GB" dirty="0">
              <a:solidFill>
                <a:schemeClr val="tx2"/>
              </a:solidFill>
            </a:endParaRPr>
          </a:p>
          <a:p>
            <a:pPr marL="457200" lvl="0" indent="-342900" algn="l" rtl="0">
              <a:spcBef>
                <a:spcPts val="0"/>
              </a:spcBef>
              <a:spcAft>
                <a:spcPts val="0"/>
              </a:spcAft>
              <a:buSzPts val="1800"/>
              <a:buChar char="●"/>
            </a:pPr>
            <a:r>
              <a:rPr lang="en-GB" dirty="0">
                <a:solidFill>
                  <a:schemeClr val="tx2"/>
                </a:solidFill>
              </a:rPr>
              <a:t>Allow attendees to select their own free-form name badge contents, including titles and pronouns.</a:t>
            </a:r>
          </a:p>
        </p:txBody>
      </p:sp>
      <p:sp>
        <p:nvSpPr>
          <p:cNvPr id="251" name="Google Shape;251;p4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smtClean="0">
                <a:solidFill>
                  <a:schemeClr val="lt2"/>
                </a:solidFill>
                <a:latin typeface="Source Sans Pro"/>
                <a:ea typeface="Source Sans Pro"/>
                <a:cs typeface="Source Sans Pro"/>
                <a:sym typeface="Source Sans Pro"/>
              </a:rPr>
              <a:t>59</a:t>
            </a:fld>
            <a:endParaRPr lang="en-GB" dirty="0">
              <a:solidFill>
                <a:schemeClr val="lt2"/>
              </a:solidFill>
              <a:latin typeface="Source Sans Pro"/>
              <a:ea typeface="Source Sans Pro"/>
              <a:cs typeface="Source Sans Pro"/>
              <a:sym typeface="Source Sans Pro"/>
            </a:endParaRPr>
          </a:p>
        </p:txBody>
      </p:sp>
      <p:pic>
        <p:nvPicPr>
          <p:cNvPr id="2" name="Graphic 1" descr="Deaf with solid fill">
            <a:extLst>
              <a:ext uri="{FF2B5EF4-FFF2-40B4-BE49-F238E27FC236}">
                <a16:creationId xmlns:a16="http://schemas.microsoft.com/office/drawing/2014/main" id="{A0A525E2-1C1F-5BCC-02CD-FFB5D790A8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1590" y="2114550"/>
            <a:ext cx="914400" cy="914400"/>
          </a:xfrm>
          <a:prstGeom prst="rect">
            <a:avLst/>
          </a:prstGeom>
        </p:spPr>
      </p:pic>
      <p:pic>
        <p:nvPicPr>
          <p:cNvPr id="3" name="Graphic 2" descr="Braille with solid fill">
            <a:extLst>
              <a:ext uri="{FF2B5EF4-FFF2-40B4-BE49-F238E27FC236}">
                <a16:creationId xmlns:a16="http://schemas.microsoft.com/office/drawing/2014/main" id="{A042F6AA-90A2-32E3-167E-B38BAC4BDB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7949" y="2114550"/>
            <a:ext cx="914400" cy="914400"/>
          </a:xfrm>
          <a:prstGeom prst="rect">
            <a:avLst/>
          </a:prstGeom>
        </p:spPr>
      </p:pic>
      <p:pic>
        <p:nvPicPr>
          <p:cNvPr id="5" name="Graphic 4" descr="Wheelchair with solid fill">
            <a:extLst>
              <a:ext uri="{FF2B5EF4-FFF2-40B4-BE49-F238E27FC236}">
                <a16:creationId xmlns:a16="http://schemas.microsoft.com/office/drawing/2014/main" id="{AAA508B5-9A90-B44D-66DC-D07380D41D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6519" y="3028950"/>
            <a:ext cx="914400" cy="914400"/>
          </a:xfrm>
          <a:prstGeom prst="rect">
            <a:avLst/>
          </a:prstGeom>
        </p:spPr>
      </p:pic>
      <p:pic>
        <p:nvPicPr>
          <p:cNvPr id="7" name="Graphic 6" descr="Employee badge with solid fill">
            <a:extLst>
              <a:ext uri="{FF2B5EF4-FFF2-40B4-BE49-F238E27FC236}">
                <a16:creationId xmlns:a16="http://schemas.microsoft.com/office/drawing/2014/main" id="{4277A5D5-FC1D-7B9A-7DA9-F41FE71364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11590" y="3028950"/>
            <a:ext cx="914400" cy="914400"/>
          </a:xfrm>
          <a:prstGeom prst="rect">
            <a:avLst/>
          </a:prstGeom>
        </p:spPr>
      </p:pic>
      <p:pic>
        <p:nvPicPr>
          <p:cNvPr id="9" name="Graphic 8" descr="Food Safety with solid fill">
            <a:extLst>
              <a:ext uri="{FF2B5EF4-FFF2-40B4-BE49-F238E27FC236}">
                <a16:creationId xmlns:a16="http://schemas.microsoft.com/office/drawing/2014/main" id="{A957D640-8560-7FD0-51D3-0D9C5EC553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66409" y="1200150"/>
            <a:ext cx="914400" cy="914400"/>
          </a:xfrm>
          <a:prstGeom prst="rect">
            <a:avLst/>
          </a:prstGeom>
        </p:spPr>
      </p:pic>
      <p:pic>
        <p:nvPicPr>
          <p:cNvPr id="11" name="Graphic 10" descr="Man with baby with solid fill">
            <a:extLst>
              <a:ext uri="{FF2B5EF4-FFF2-40B4-BE49-F238E27FC236}">
                <a16:creationId xmlns:a16="http://schemas.microsoft.com/office/drawing/2014/main" id="{9D30C15A-52DC-F429-2D52-701EF27885E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57949" y="1200150"/>
            <a:ext cx="9144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 fill="hold"/>
                                        <p:tgtEl>
                                          <p:spTgt spid="250">
                                            <p:txEl>
                                              <p:pRg st="1" end="1"/>
                                            </p:txEl>
                                          </p:spTgt>
                                        </p:tgtEl>
                                        <p:attrNameLst>
                                          <p:attrName>style.color</p:attrName>
                                        </p:attrNameLst>
                                      </p:cBhvr>
                                      <p:to>
                                        <a:srgbClr val="212121"/>
                                      </p:to>
                                    </p:animClr>
                                  </p:childTnLst>
                                  <p:subTnLst>
                                    <p:animClr clrSpc="rgb" dir="cw">
                                      <p:cBhvr override="childStyle">
                                        <p:cTn dur="1" fill="hold" display="0" masterRel="nextClick" afterEffect="1"/>
                                        <p:tgtEl>
                                          <p:spTgt spid="250">
                                            <p:txEl>
                                              <p:pRg st="1" end="1"/>
                                            </p:txEl>
                                          </p:spTgt>
                                        </p:tgtEl>
                                        <p:attrNameLst>
                                          <p:attrName>ppt_c</p:attrName>
                                        </p:attrNameLst>
                                      </p:cBhvr>
                                      <p:to>
                                        <a:srgbClr val="212121"/>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0" fill="hold"/>
                                        <p:tgtEl>
                                          <p:spTgt spid="250">
                                            <p:txEl>
                                              <p:pRg st="2" end="2"/>
                                            </p:txEl>
                                          </p:spTgt>
                                        </p:tgtEl>
                                        <p:attrNameLst>
                                          <p:attrName>style.color</p:attrName>
                                        </p:attrNameLst>
                                      </p:cBhvr>
                                      <p:to>
                                        <a:srgbClr val="212121"/>
                                      </p:to>
                                    </p:animClr>
                                  </p:childTnLst>
                                  <p:subTnLst>
                                    <p:animClr clrSpc="rgb" dir="cw">
                                      <p:cBhvr override="childStyle">
                                        <p:cTn dur="1" fill="hold" display="0" masterRel="nextClick" afterEffect="1"/>
                                        <p:tgtEl>
                                          <p:spTgt spid="250">
                                            <p:txEl>
                                              <p:pRg st="2" end="2"/>
                                            </p:txEl>
                                          </p:spTgt>
                                        </p:tgtEl>
                                        <p:attrNameLst>
                                          <p:attrName>ppt_c</p:attrName>
                                        </p:attrNameLst>
                                      </p:cBhvr>
                                      <p:to>
                                        <a:srgbClr val="21212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dirty="0"/>
              <a:t>Inclusion</a:t>
            </a:r>
            <a:endParaRPr dirty="0"/>
          </a:p>
        </p:txBody>
      </p:sp>
      <p:sp>
        <p:nvSpPr>
          <p:cNvPr id="107" name="Google Shape;107;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6</a:t>
            </a:fld>
            <a:endParaRPr>
              <a:latin typeface="Source Sans Pro"/>
              <a:ea typeface="Source Sans Pro"/>
              <a:cs typeface="Source Sans Pro"/>
              <a:sym typeface="Source Sans Pro"/>
            </a:endParaRPr>
          </a:p>
        </p:txBody>
      </p:sp>
      <p:sp>
        <p:nvSpPr>
          <p:cNvPr id="108" name="Google Shape;108;p20"/>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GB" sz="1000" dirty="0"/>
              <a:t>Source: https://</a:t>
            </a:r>
            <a:r>
              <a:rPr lang="en-GB" sz="1000" dirty="0" err="1"/>
              <a:t>edib.harvard.edu</a:t>
            </a:r>
            <a:r>
              <a:rPr lang="en-GB" sz="1000" dirty="0"/>
              <a:t>/files/dib/files/</a:t>
            </a:r>
            <a:r>
              <a:rPr lang="en-GB" sz="1000" dirty="0" err="1"/>
              <a:t>dib_glossary.pdf</a:t>
            </a:r>
            <a:endParaRPr sz="1000" dirty="0"/>
          </a:p>
        </p:txBody>
      </p:sp>
      <p:sp>
        <p:nvSpPr>
          <p:cNvPr id="109" name="Google Shape;109;p20"/>
          <p:cNvSpPr txBox="1">
            <a:spLocks noGrp="1"/>
          </p:cNvSpPr>
          <p:nvPr>
            <p:ph type="body" idx="2"/>
          </p:nvPr>
        </p:nvSpPr>
        <p:spPr>
          <a:xfrm>
            <a:off x="4971325" y="724200"/>
            <a:ext cx="38814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en-GB" sz="1900" dirty="0"/>
              <a:t>“Diversity typically means proportionate representation across all dimensions of human difference. Inclusion means that </a:t>
            </a:r>
            <a:r>
              <a:rPr lang="en-GB" sz="1900" b="1" dirty="0"/>
              <a:t>everyone is included, visible, heard and considered</a:t>
            </a:r>
            <a:r>
              <a:rPr lang="en-GB" sz="1900" dirty="0"/>
              <a:t>. Belonging means that everyone is treated and feels like a full member of the larger community, and can thrive.”</a:t>
            </a:r>
            <a:endParaRPr sz="19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2F5B-F072-B273-56E5-3173EBAB4D43}"/>
              </a:ext>
            </a:extLst>
          </p:cNvPr>
          <p:cNvSpPr>
            <a:spLocks noGrp="1"/>
          </p:cNvSpPr>
          <p:nvPr>
            <p:ph type="title"/>
          </p:nvPr>
        </p:nvSpPr>
        <p:spPr/>
        <p:txBody>
          <a:bodyPr>
            <a:normAutofit fontScale="90000"/>
          </a:bodyPr>
          <a:lstStyle/>
          <a:p>
            <a:r>
              <a:rPr lang="en-US" dirty="0"/>
              <a:t>Demographic Data Collection</a:t>
            </a:r>
          </a:p>
        </p:txBody>
      </p:sp>
      <p:sp>
        <p:nvSpPr>
          <p:cNvPr id="3" name="Text Placeholder 2">
            <a:extLst>
              <a:ext uri="{FF2B5EF4-FFF2-40B4-BE49-F238E27FC236}">
                <a16:creationId xmlns:a16="http://schemas.microsoft.com/office/drawing/2014/main" id="{9AB20CAF-DEE6-9562-1D0F-919FF44BB080}"/>
              </a:ext>
            </a:extLst>
          </p:cNvPr>
          <p:cNvSpPr>
            <a:spLocks noGrp="1"/>
          </p:cNvSpPr>
          <p:nvPr>
            <p:ph type="body" idx="1"/>
          </p:nvPr>
        </p:nvSpPr>
        <p:spPr>
          <a:xfrm>
            <a:off x="311700" y="1152475"/>
            <a:ext cx="5037540" cy="3416400"/>
          </a:xfrm>
        </p:spPr>
        <p:txBody>
          <a:bodyPr>
            <a:normAutofit/>
          </a:bodyPr>
          <a:lstStyle/>
          <a:p>
            <a:r>
              <a:rPr lang="en-GB" dirty="0"/>
              <a:t>Collect anonymous demographic data at registration.</a:t>
            </a:r>
          </a:p>
          <a:p>
            <a:endParaRPr lang="en-GB" dirty="0"/>
          </a:p>
          <a:p>
            <a:pPr marL="0" indent="0">
              <a:spcBef>
                <a:spcPts val="1200"/>
              </a:spcBef>
              <a:spcAft>
                <a:spcPts val="1200"/>
              </a:spcAft>
              <a:buNone/>
            </a:pPr>
            <a:endParaRPr lang="en-GB" dirty="0"/>
          </a:p>
          <a:p>
            <a:pPr marL="0" indent="0">
              <a:spcBef>
                <a:spcPts val="1200"/>
              </a:spcBef>
              <a:spcAft>
                <a:spcPts val="1200"/>
              </a:spcAft>
              <a:buNone/>
            </a:pPr>
            <a:endParaRPr lang="en-GB" dirty="0"/>
          </a:p>
          <a:p>
            <a:pPr marL="0" indent="0" algn="r">
              <a:spcBef>
                <a:spcPts val="1200"/>
              </a:spcBef>
              <a:spcAft>
                <a:spcPts val="1200"/>
              </a:spcAft>
              <a:buNone/>
            </a:pPr>
            <a:r>
              <a:rPr lang="en-GB" dirty="0"/>
              <a:t>(BGA template available.)</a:t>
            </a:r>
          </a:p>
        </p:txBody>
      </p:sp>
      <p:sp>
        <p:nvSpPr>
          <p:cNvPr id="4" name="Slide Number Placeholder 3">
            <a:extLst>
              <a:ext uri="{FF2B5EF4-FFF2-40B4-BE49-F238E27FC236}">
                <a16:creationId xmlns:a16="http://schemas.microsoft.com/office/drawing/2014/main" id="{5B678E46-F97B-C831-6FC8-FDA684E353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60</a:t>
            </a:fld>
            <a:endParaRPr lang="en-GB"/>
          </a:p>
        </p:txBody>
      </p:sp>
      <p:pic>
        <p:nvPicPr>
          <p:cNvPr id="6" name="Graphic 5" descr="Pie chart with solid fill">
            <a:extLst>
              <a:ext uri="{FF2B5EF4-FFF2-40B4-BE49-F238E27FC236}">
                <a16:creationId xmlns:a16="http://schemas.microsoft.com/office/drawing/2014/main" id="{B4BEB57A-C098-E9EE-E1C7-348F00CB68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89949" y="980550"/>
            <a:ext cx="3182400" cy="3182400"/>
          </a:xfrm>
          <a:prstGeom prst="rect">
            <a:avLst/>
          </a:prstGeom>
        </p:spPr>
      </p:pic>
    </p:spTree>
    <p:extLst>
      <p:ext uri="{BB962C8B-B14F-4D97-AF65-F5344CB8AC3E}">
        <p14:creationId xmlns:p14="http://schemas.microsoft.com/office/powerpoint/2010/main" val="10898064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311700" y="445025"/>
            <a:ext cx="8520600" cy="623400"/>
          </a:xfrm>
        </p:spPr>
        <p:txBody>
          <a:bodyPr spcFirstLastPara="1" wrap="square" lIns="91425" tIns="91425" rIns="91425" bIns="91425" anchor="t" anchorCtr="0">
            <a:normAutofit fontScale="90000"/>
          </a:bodyPr>
          <a:lstStyle/>
          <a:p>
            <a:pPr lvl="0"/>
            <a:r>
              <a:rPr lang="en-GB"/>
              <a:t>Consult your attendees</a:t>
            </a:r>
          </a:p>
        </p:txBody>
      </p:sp>
      <p:sp>
        <p:nvSpPr>
          <p:cNvPr id="6" name="Text Placeholder 5">
            <a:extLst>
              <a:ext uri="{FF2B5EF4-FFF2-40B4-BE49-F238E27FC236}">
                <a16:creationId xmlns:a16="http://schemas.microsoft.com/office/drawing/2014/main" id="{35C4B553-665A-46FC-077D-EC8425BFC399}"/>
              </a:ext>
            </a:extLst>
          </p:cNvPr>
          <p:cNvSpPr>
            <a:spLocks noGrp="1"/>
          </p:cNvSpPr>
          <p:nvPr>
            <p:ph type="body" idx="1"/>
          </p:nvPr>
        </p:nvSpPr>
        <p:spPr/>
        <p:txBody>
          <a:bodyPr/>
          <a:lstStyle/>
          <a:p>
            <a:endParaRPr lang="en-US"/>
          </a:p>
        </p:txBody>
      </p:sp>
      <p:sp>
        <p:nvSpPr>
          <p:cNvPr id="257" name="Google Shape;257;p41"/>
          <p:cNvSpPr txBox="1">
            <a:spLocks noGrp="1"/>
          </p:cNvSpPr>
          <p:nvPr>
            <p:ph type="sldNum" idx="12"/>
          </p:nvPr>
        </p:nvSpPr>
        <p:spPr>
          <a:xfrm>
            <a:off x="8497999" y="4688759"/>
            <a:ext cx="548700" cy="393600"/>
          </a:xfrm>
        </p:spPr>
        <p:txBody>
          <a:bodyPr spcFirstLastPara="1" wrap="square" lIns="91425" tIns="91425" rIns="91425" bIns="91425" anchor="ctr" anchorCtr="0">
            <a:normAutofit/>
          </a:bodyPr>
          <a:lstStyle/>
          <a:p>
            <a:pPr lvl="0"/>
            <a:fld id="{00000000-1234-1234-1234-123412341234}" type="slidenum">
              <a:rPr lang="en-GB" smtClean="0">
                <a:sym typeface="Source Sans Pro"/>
              </a:rPr>
              <a:pPr lvl="0"/>
              <a:t>61</a:t>
            </a:fld>
            <a:endParaRPr lang="en-GB">
              <a:sym typeface="Source Sans Pro"/>
            </a:endParaRPr>
          </a:p>
        </p:txBody>
      </p:sp>
      <p:pic>
        <p:nvPicPr>
          <p:cNvPr id="258" name="Google Shape;258;p41" descr="Screenshot of a conference registration form."/>
          <p:cNvPicPr preferRelativeResize="0"/>
          <p:nvPr/>
        </p:nvPicPr>
        <p:blipFill rotWithShape="1">
          <a:blip r:embed="rId3">
            <a:alphaModFix/>
          </a:blip>
          <a:srcRect l="20493" r="20446"/>
          <a:stretch/>
        </p:blipFill>
        <p:spPr>
          <a:xfrm>
            <a:off x="1871900" y="1217613"/>
            <a:ext cx="5400202" cy="3286124"/>
          </a:xfrm>
          <a:prstGeom prst="rect">
            <a:avLst/>
          </a:prstGeom>
          <a:noFill/>
          <a:ln>
            <a:noFill/>
          </a:ln>
        </p:spPr>
      </p:pic>
      <p:sp>
        <p:nvSpPr>
          <p:cNvPr id="259" name="Google Shape;259;p41">
            <a:extLst>
              <a:ext uri="{C183D7F6-B498-43B3-948B-1728B52AA6E4}">
                <adec:decorative xmlns:adec="http://schemas.microsoft.com/office/drawing/2017/decorative" val="1"/>
              </a:ext>
            </a:extLst>
          </p:cNvPr>
          <p:cNvSpPr/>
          <p:nvPr/>
        </p:nvSpPr>
        <p:spPr>
          <a:xfrm>
            <a:off x="3178825" y="1256600"/>
            <a:ext cx="2718900" cy="1131000"/>
          </a:xfrm>
          <a:prstGeom prst="roundRect">
            <a:avLst>
              <a:gd name="adj" fmla="val 3552"/>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60" name="Google Shape;260;p41"/>
          <p:cNvSpPr txBox="1"/>
          <p:nvPr/>
        </p:nvSpPr>
        <p:spPr>
          <a:xfrm>
            <a:off x="311700" y="1075550"/>
            <a:ext cx="2505300" cy="1493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700" dirty="0">
                <a:solidFill>
                  <a:schemeClr val="bg2"/>
                </a:solidFill>
                <a:latin typeface="Source Sans Pro"/>
                <a:ea typeface="Source Sans Pro"/>
                <a:cs typeface="Source Sans Pro"/>
                <a:sym typeface="Source Sans Pro"/>
              </a:rPr>
              <a:t>Provide an overview of default accessibility measures, e.g., venue floor plans and access information.</a:t>
            </a:r>
            <a:endParaRPr sz="1700" dirty="0">
              <a:solidFill>
                <a:schemeClr val="bg2"/>
              </a:solidFill>
              <a:latin typeface="Source Sans Pro"/>
              <a:ea typeface="Source Sans Pro"/>
              <a:cs typeface="Source Sans Pro"/>
              <a:sym typeface="Source Sans Pro"/>
            </a:endParaRPr>
          </a:p>
        </p:txBody>
      </p:sp>
      <p:cxnSp>
        <p:nvCxnSpPr>
          <p:cNvPr id="261" name="Google Shape;261;p41">
            <a:extLst>
              <a:ext uri="{C183D7F6-B498-43B3-948B-1728B52AA6E4}">
                <adec:decorative xmlns:adec="http://schemas.microsoft.com/office/drawing/2017/decorative" val="1"/>
              </a:ext>
            </a:extLst>
          </p:cNvPr>
          <p:cNvCxnSpPr>
            <a:stCxn id="260" idx="3"/>
          </p:cNvCxnSpPr>
          <p:nvPr/>
        </p:nvCxnSpPr>
        <p:spPr>
          <a:xfrm>
            <a:off x="2817000" y="1822100"/>
            <a:ext cx="3618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2"/>
          <p:cNvSpPr txBox="1">
            <a:spLocks noGrp="1"/>
          </p:cNvSpPr>
          <p:nvPr>
            <p:ph type="title"/>
          </p:nvPr>
        </p:nvSpPr>
        <p:spPr>
          <a:xfrm>
            <a:off x="311700" y="445025"/>
            <a:ext cx="8520600" cy="623400"/>
          </a:xfrm>
        </p:spPr>
        <p:txBody>
          <a:bodyPr spcFirstLastPara="1" wrap="square" lIns="91425" tIns="91425" rIns="91425" bIns="91425" anchor="t" anchorCtr="0">
            <a:normAutofit fontScale="90000"/>
          </a:bodyPr>
          <a:lstStyle/>
          <a:p>
            <a:pPr lvl="0"/>
            <a:r>
              <a:rPr lang="en-GB"/>
              <a:t>Consult your attendees</a:t>
            </a:r>
          </a:p>
        </p:txBody>
      </p:sp>
      <p:sp>
        <p:nvSpPr>
          <p:cNvPr id="6" name="Text Placeholder 5">
            <a:extLst>
              <a:ext uri="{FF2B5EF4-FFF2-40B4-BE49-F238E27FC236}">
                <a16:creationId xmlns:a16="http://schemas.microsoft.com/office/drawing/2014/main" id="{D58CC376-594F-2ABD-F632-D45CC661CCC5}"/>
              </a:ext>
            </a:extLst>
          </p:cNvPr>
          <p:cNvSpPr>
            <a:spLocks noGrp="1"/>
          </p:cNvSpPr>
          <p:nvPr>
            <p:ph type="body" idx="1"/>
          </p:nvPr>
        </p:nvSpPr>
        <p:spPr/>
        <p:txBody>
          <a:bodyPr/>
          <a:lstStyle/>
          <a:p>
            <a:endParaRPr lang="en-US"/>
          </a:p>
        </p:txBody>
      </p:sp>
      <p:sp>
        <p:nvSpPr>
          <p:cNvPr id="267" name="Google Shape;267;p42"/>
          <p:cNvSpPr txBox="1">
            <a:spLocks noGrp="1"/>
          </p:cNvSpPr>
          <p:nvPr>
            <p:ph type="sldNum" idx="12"/>
          </p:nvPr>
        </p:nvSpPr>
        <p:spPr>
          <a:xfrm>
            <a:off x="8497999" y="4688759"/>
            <a:ext cx="548700" cy="393600"/>
          </a:xfrm>
        </p:spPr>
        <p:txBody>
          <a:bodyPr spcFirstLastPara="1" wrap="square" lIns="91425" tIns="91425" rIns="91425" bIns="91425" anchor="ctr" anchorCtr="0">
            <a:normAutofit/>
          </a:bodyPr>
          <a:lstStyle/>
          <a:p>
            <a:pPr lvl="0"/>
            <a:fld id="{00000000-1234-1234-1234-123412341234}" type="slidenum">
              <a:rPr lang="en-GB" smtClean="0">
                <a:sym typeface="Source Sans Pro"/>
              </a:rPr>
              <a:pPr lvl="0"/>
              <a:t>62</a:t>
            </a:fld>
            <a:endParaRPr lang="en-GB">
              <a:sym typeface="Source Sans Pro"/>
            </a:endParaRPr>
          </a:p>
        </p:txBody>
      </p:sp>
      <p:pic>
        <p:nvPicPr>
          <p:cNvPr id="268" name="Google Shape;268;p42" descr="Screenshot of a conference registration form."/>
          <p:cNvPicPr preferRelativeResize="0"/>
          <p:nvPr/>
        </p:nvPicPr>
        <p:blipFill rotWithShape="1">
          <a:blip r:embed="rId3">
            <a:alphaModFix/>
          </a:blip>
          <a:srcRect l="20493" r="20446"/>
          <a:stretch/>
        </p:blipFill>
        <p:spPr>
          <a:xfrm>
            <a:off x="1871900" y="1217613"/>
            <a:ext cx="5400202" cy="3286124"/>
          </a:xfrm>
          <a:prstGeom prst="rect">
            <a:avLst/>
          </a:prstGeom>
          <a:noFill/>
          <a:ln>
            <a:noFill/>
          </a:ln>
        </p:spPr>
      </p:pic>
      <p:sp>
        <p:nvSpPr>
          <p:cNvPr id="269" name="Google Shape;269;p42">
            <a:extLst>
              <a:ext uri="{C183D7F6-B498-43B3-948B-1728B52AA6E4}">
                <adec:decorative xmlns:adec="http://schemas.microsoft.com/office/drawing/2017/decorative" val="1"/>
              </a:ext>
            </a:extLst>
          </p:cNvPr>
          <p:cNvSpPr/>
          <p:nvPr/>
        </p:nvSpPr>
        <p:spPr>
          <a:xfrm>
            <a:off x="3178825" y="2431025"/>
            <a:ext cx="2718900" cy="572400"/>
          </a:xfrm>
          <a:prstGeom prst="roundRect">
            <a:avLst>
              <a:gd name="adj" fmla="val 3552"/>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70" name="Google Shape;270;p42"/>
          <p:cNvSpPr txBox="1"/>
          <p:nvPr/>
        </p:nvSpPr>
        <p:spPr>
          <a:xfrm>
            <a:off x="311700" y="2209325"/>
            <a:ext cx="2505300" cy="1015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chemeClr val="bg2"/>
                </a:solidFill>
                <a:latin typeface="Source Sans Pro"/>
                <a:ea typeface="Source Sans Pro"/>
                <a:cs typeface="Source Sans Pro"/>
                <a:sym typeface="Source Sans Pro"/>
              </a:rPr>
              <a:t>Ask attendees about any additional access requirements they have.</a:t>
            </a:r>
            <a:endParaRPr sz="1800" dirty="0">
              <a:solidFill>
                <a:schemeClr val="bg2"/>
              </a:solidFill>
              <a:latin typeface="Source Sans Pro"/>
              <a:ea typeface="Source Sans Pro"/>
              <a:cs typeface="Source Sans Pro"/>
              <a:sym typeface="Source Sans Pro"/>
            </a:endParaRPr>
          </a:p>
        </p:txBody>
      </p:sp>
      <p:cxnSp>
        <p:nvCxnSpPr>
          <p:cNvPr id="271" name="Google Shape;271;p42">
            <a:extLst>
              <a:ext uri="{C183D7F6-B498-43B3-948B-1728B52AA6E4}">
                <adec:decorative xmlns:adec="http://schemas.microsoft.com/office/drawing/2017/decorative" val="1"/>
              </a:ext>
            </a:extLst>
          </p:cNvPr>
          <p:cNvCxnSpPr>
            <a:stCxn id="270" idx="3"/>
          </p:cNvCxnSpPr>
          <p:nvPr/>
        </p:nvCxnSpPr>
        <p:spPr>
          <a:xfrm>
            <a:off x="2817000" y="2717225"/>
            <a:ext cx="3618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3"/>
          <p:cNvSpPr txBox="1">
            <a:spLocks noGrp="1"/>
          </p:cNvSpPr>
          <p:nvPr>
            <p:ph type="title"/>
          </p:nvPr>
        </p:nvSpPr>
        <p:spPr>
          <a:xfrm>
            <a:off x="311700" y="445025"/>
            <a:ext cx="8520600" cy="623400"/>
          </a:xfrm>
        </p:spPr>
        <p:txBody>
          <a:bodyPr spcFirstLastPara="1" wrap="square" lIns="91425" tIns="91425" rIns="91425" bIns="91425" anchor="t" anchorCtr="0">
            <a:normAutofit fontScale="90000"/>
          </a:bodyPr>
          <a:lstStyle/>
          <a:p>
            <a:pPr lvl="0"/>
            <a:r>
              <a:rPr lang="en-GB"/>
              <a:t>Consult your attendees</a:t>
            </a:r>
          </a:p>
        </p:txBody>
      </p:sp>
      <p:sp>
        <p:nvSpPr>
          <p:cNvPr id="6" name="Text Placeholder 5">
            <a:extLst>
              <a:ext uri="{FF2B5EF4-FFF2-40B4-BE49-F238E27FC236}">
                <a16:creationId xmlns:a16="http://schemas.microsoft.com/office/drawing/2014/main" id="{71C1462F-66BB-9A70-4FD4-37BBCE44ECAD}"/>
              </a:ext>
            </a:extLst>
          </p:cNvPr>
          <p:cNvSpPr>
            <a:spLocks noGrp="1"/>
          </p:cNvSpPr>
          <p:nvPr>
            <p:ph type="body" idx="1"/>
          </p:nvPr>
        </p:nvSpPr>
        <p:spPr/>
        <p:txBody>
          <a:bodyPr/>
          <a:lstStyle/>
          <a:p>
            <a:endParaRPr lang="en-US"/>
          </a:p>
        </p:txBody>
      </p:sp>
      <p:sp>
        <p:nvSpPr>
          <p:cNvPr id="277" name="Google Shape;277;p43"/>
          <p:cNvSpPr txBox="1">
            <a:spLocks noGrp="1"/>
          </p:cNvSpPr>
          <p:nvPr>
            <p:ph type="sldNum" idx="12"/>
          </p:nvPr>
        </p:nvSpPr>
        <p:spPr>
          <a:xfrm>
            <a:off x="8497999" y="4688759"/>
            <a:ext cx="548700" cy="393600"/>
          </a:xfrm>
        </p:spPr>
        <p:txBody>
          <a:bodyPr spcFirstLastPara="1" wrap="square" lIns="91425" tIns="91425" rIns="91425" bIns="91425" anchor="ctr" anchorCtr="0">
            <a:normAutofit/>
          </a:bodyPr>
          <a:lstStyle/>
          <a:p>
            <a:pPr lvl="0"/>
            <a:fld id="{00000000-1234-1234-1234-123412341234}" type="slidenum">
              <a:rPr lang="en-GB" smtClean="0">
                <a:sym typeface="Source Sans Pro"/>
              </a:rPr>
              <a:pPr lvl="0"/>
              <a:t>63</a:t>
            </a:fld>
            <a:endParaRPr lang="en-GB">
              <a:sym typeface="Source Sans Pro"/>
            </a:endParaRPr>
          </a:p>
        </p:txBody>
      </p:sp>
      <p:pic>
        <p:nvPicPr>
          <p:cNvPr id="278" name="Google Shape;278;p43" descr="Screenshot of a conference registration form."/>
          <p:cNvPicPr preferRelativeResize="0"/>
          <p:nvPr/>
        </p:nvPicPr>
        <p:blipFill rotWithShape="1">
          <a:blip r:embed="rId3">
            <a:alphaModFix/>
          </a:blip>
          <a:srcRect l="20493" r="20446"/>
          <a:stretch/>
        </p:blipFill>
        <p:spPr>
          <a:xfrm>
            <a:off x="1871900" y="1217613"/>
            <a:ext cx="5400202" cy="3286124"/>
          </a:xfrm>
          <a:prstGeom prst="rect">
            <a:avLst/>
          </a:prstGeom>
          <a:noFill/>
          <a:ln>
            <a:noFill/>
          </a:ln>
        </p:spPr>
      </p:pic>
      <p:sp>
        <p:nvSpPr>
          <p:cNvPr id="279" name="Google Shape;279;p43">
            <a:extLst>
              <a:ext uri="{C183D7F6-B498-43B3-948B-1728B52AA6E4}">
                <adec:decorative xmlns:adec="http://schemas.microsoft.com/office/drawing/2017/decorative" val="1"/>
              </a:ext>
            </a:extLst>
          </p:cNvPr>
          <p:cNvSpPr/>
          <p:nvPr/>
        </p:nvSpPr>
        <p:spPr>
          <a:xfrm>
            <a:off x="3178825" y="3066075"/>
            <a:ext cx="2718900" cy="470700"/>
          </a:xfrm>
          <a:prstGeom prst="roundRect">
            <a:avLst>
              <a:gd name="adj" fmla="val 3552"/>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80" name="Google Shape;280;p43"/>
          <p:cNvSpPr txBox="1"/>
          <p:nvPr/>
        </p:nvSpPr>
        <p:spPr>
          <a:xfrm>
            <a:off x="311700" y="2962488"/>
            <a:ext cx="2505300" cy="677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600" dirty="0">
                <a:solidFill>
                  <a:schemeClr val="bg2"/>
                </a:solidFill>
                <a:latin typeface="Source Sans Pro"/>
                <a:ea typeface="Source Sans Pro"/>
                <a:cs typeface="Source Sans Pro"/>
                <a:sym typeface="Source Sans Pro"/>
              </a:rPr>
              <a:t>Ask your attendees for their dietary requirements.</a:t>
            </a:r>
            <a:endParaRPr sz="1600" dirty="0">
              <a:solidFill>
                <a:schemeClr val="bg2"/>
              </a:solidFill>
              <a:latin typeface="Source Sans Pro"/>
              <a:ea typeface="Source Sans Pro"/>
              <a:cs typeface="Source Sans Pro"/>
              <a:sym typeface="Source Sans Pro"/>
            </a:endParaRPr>
          </a:p>
        </p:txBody>
      </p:sp>
      <p:cxnSp>
        <p:nvCxnSpPr>
          <p:cNvPr id="281" name="Google Shape;281;p43">
            <a:extLst>
              <a:ext uri="{C183D7F6-B498-43B3-948B-1728B52AA6E4}">
                <adec:decorative xmlns:adec="http://schemas.microsoft.com/office/drawing/2017/decorative" val="1"/>
              </a:ext>
            </a:extLst>
          </p:cNvPr>
          <p:cNvCxnSpPr>
            <a:stCxn id="280" idx="3"/>
          </p:cNvCxnSpPr>
          <p:nvPr/>
        </p:nvCxnSpPr>
        <p:spPr>
          <a:xfrm>
            <a:off x="2817000" y="3301038"/>
            <a:ext cx="3618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4"/>
          <p:cNvSpPr txBox="1">
            <a:spLocks noGrp="1"/>
          </p:cNvSpPr>
          <p:nvPr>
            <p:ph type="title"/>
          </p:nvPr>
        </p:nvSpPr>
        <p:spPr>
          <a:xfrm>
            <a:off x="311700" y="445025"/>
            <a:ext cx="8520600" cy="623400"/>
          </a:xfrm>
        </p:spPr>
        <p:txBody>
          <a:bodyPr spcFirstLastPara="1" wrap="square" lIns="91425" tIns="91425" rIns="91425" bIns="91425" anchor="t" anchorCtr="0">
            <a:normAutofit fontScale="90000"/>
          </a:bodyPr>
          <a:lstStyle/>
          <a:p>
            <a:pPr lvl="0"/>
            <a:r>
              <a:rPr lang="en-GB" dirty="0"/>
              <a:t>Consult your attendees</a:t>
            </a:r>
          </a:p>
        </p:txBody>
      </p:sp>
      <p:sp>
        <p:nvSpPr>
          <p:cNvPr id="6" name="Text Placeholder 5">
            <a:extLst>
              <a:ext uri="{FF2B5EF4-FFF2-40B4-BE49-F238E27FC236}">
                <a16:creationId xmlns:a16="http://schemas.microsoft.com/office/drawing/2014/main" id="{F59801B3-5B09-F07E-23B0-4F1B48766BBC}"/>
              </a:ext>
            </a:extLst>
          </p:cNvPr>
          <p:cNvSpPr>
            <a:spLocks noGrp="1"/>
          </p:cNvSpPr>
          <p:nvPr>
            <p:ph type="body" idx="1"/>
          </p:nvPr>
        </p:nvSpPr>
        <p:spPr/>
        <p:txBody>
          <a:bodyPr/>
          <a:lstStyle/>
          <a:p>
            <a:endParaRPr lang="en-US"/>
          </a:p>
        </p:txBody>
      </p:sp>
      <p:sp>
        <p:nvSpPr>
          <p:cNvPr id="287" name="Google Shape;287;p44"/>
          <p:cNvSpPr txBox="1">
            <a:spLocks noGrp="1"/>
          </p:cNvSpPr>
          <p:nvPr>
            <p:ph type="sldNum" idx="12"/>
          </p:nvPr>
        </p:nvSpPr>
        <p:spPr>
          <a:xfrm>
            <a:off x="8497999" y="4688759"/>
            <a:ext cx="548700" cy="393600"/>
          </a:xfrm>
        </p:spPr>
        <p:txBody>
          <a:bodyPr spcFirstLastPara="1" wrap="square" lIns="91425" tIns="91425" rIns="91425" bIns="91425" anchor="ctr" anchorCtr="0">
            <a:normAutofit/>
          </a:bodyPr>
          <a:lstStyle/>
          <a:p>
            <a:pPr lvl="0"/>
            <a:fld id="{00000000-1234-1234-1234-123412341234}" type="slidenum">
              <a:rPr lang="en-GB" smtClean="0">
                <a:sym typeface="Source Sans Pro"/>
              </a:rPr>
              <a:pPr lvl="0"/>
              <a:t>64</a:t>
            </a:fld>
            <a:endParaRPr lang="en-GB">
              <a:sym typeface="Source Sans Pro"/>
            </a:endParaRPr>
          </a:p>
        </p:txBody>
      </p:sp>
      <p:pic>
        <p:nvPicPr>
          <p:cNvPr id="288" name="Google Shape;288;p44" descr="Screenshot of a conference registration form."/>
          <p:cNvPicPr preferRelativeResize="0"/>
          <p:nvPr/>
        </p:nvPicPr>
        <p:blipFill rotWithShape="1">
          <a:blip r:embed="rId3">
            <a:alphaModFix/>
          </a:blip>
          <a:srcRect l="20493" r="20446"/>
          <a:stretch/>
        </p:blipFill>
        <p:spPr>
          <a:xfrm>
            <a:off x="1871900" y="1217613"/>
            <a:ext cx="5400202" cy="3286124"/>
          </a:xfrm>
          <a:prstGeom prst="rect">
            <a:avLst/>
          </a:prstGeom>
          <a:noFill/>
          <a:ln>
            <a:noFill/>
          </a:ln>
        </p:spPr>
      </p:pic>
      <p:sp>
        <p:nvSpPr>
          <p:cNvPr id="289" name="Google Shape;289;p44">
            <a:extLst>
              <a:ext uri="{C183D7F6-B498-43B3-948B-1728B52AA6E4}">
                <adec:decorative xmlns:adec="http://schemas.microsoft.com/office/drawing/2017/decorative" val="1"/>
              </a:ext>
            </a:extLst>
          </p:cNvPr>
          <p:cNvSpPr/>
          <p:nvPr/>
        </p:nvSpPr>
        <p:spPr>
          <a:xfrm>
            <a:off x="3178825" y="3599475"/>
            <a:ext cx="2718900" cy="470700"/>
          </a:xfrm>
          <a:prstGeom prst="roundRect">
            <a:avLst>
              <a:gd name="adj" fmla="val 3552"/>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290" name="Google Shape;290;p44"/>
          <p:cNvSpPr txBox="1"/>
          <p:nvPr/>
        </p:nvSpPr>
        <p:spPr>
          <a:xfrm>
            <a:off x="311700" y="3327075"/>
            <a:ext cx="2505300" cy="1015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chemeClr val="bg2"/>
                </a:solidFill>
                <a:latin typeface="Source Sans Pro"/>
                <a:ea typeface="Source Sans Pro"/>
                <a:cs typeface="Source Sans Pro"/>
                <a:sym typeface="Source Sans Pro"/>
              </a:rPr>
              <a:t>Give the opportunity for attendees to make care-related requests.</a:t>
            </a:r>
            <a:endParaRPr sz="1800" dirty="0">
              <a:solidFill>
                <a:schemeClr val="bg2"/>
              </a:solidFill>
              <a:latin typeface="Source Sans Pro"/>
              <a:ea typeface="Source Sans Pro"/>
              <a:cs typeface="Source Sans Pro"/>
              <a:sym typeface="Source Sans Pro"/>
            </a:endParaRPr>
          </a:p>
        </p:txBody>
      </p:sp>
      <p:cxnSp>
        <p:nvCxnSpPr>
          <p:cNvPr id="291" name="Google Shape;291;p44">
            <a:extLst>
              <a:ext uri="{C183D7F6-B498-43B3-948B-1728B52AA6E4}">
                <adec:decorative xmlns:adec="http://schemas.microsoft.com/office/drawing/2017/decorative" val="1"/>
              </a:ext>
            </a:extLst>
          </p:cNvPr>
          <p:cNvCxnSpPr>
            <a:stCxn id="290" idx="3"/>
          </p:cNvCxnSpPr>
          <p:nvPr/>
        </p:nvCxnSpPr>
        <p:spPr>
          <a:xfrm>
            <a:off x="2817000" y="3834975"/>
            <a:ext cx="3618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5"/>
          <p:cNvSpPr txBox="1">
            <a:spLocks noGrp="1"/>
          </p:cNvSpPr>
          <p:nvPr>
            <p:ph type="title"/>
          </p:nvPr>
        </p:nvSpPr>
        <p:spPr>
          <a:xfrm>
            <a:off x="311700" y="445025"/>
            <a:ext cx="8520600" cy="623400"/>
          </a:xfrm>
        </p:spPr>
        <p:txBody>
          <a:bodyPr spcFirstLastPara="1" wrap="square" lIns="91425" tIns="91425" rIns="91425" bIns="91425" anchor="t" anchorCtr="0">
            <a:normAutofit fontScale="90000"/>
          </a:bodyPr>
          <a:lstStyle/>
          <a:p>
            <a:pPr lvl="0"/>
            <a:r>
              <a:rPr lang="en-GB"/>
              <a:t>Consult your attendees</a:t>
            </a:r>
          </a:p>
        </p:txBody>
      </p:sp>
      <p:sp>
        <p:nvSpPr>
          <p:cNvPr id="6" name="Text Placeholder 5">
            <a:extLst>
              <a:ext uri="{FF2B5EF4-FFF2-40B4-BE49-F238E27FC236}">
                <a16:creationId xmlns:a16="http://schemas.microsoft.com/office/drawing/2014/main" id="{812B940D-8E72-2683-F46C-17CEDF328106}"/>
              </a:ext>
            </a:extLst>
          </p:cNvPr>
          <p:cNvSpPr>
            <a:spLocks noGrp="1"/>
          </p:cNvSpPr>
          <p:nvPr>
            <p:ph type="body" idx="1"/>
          </p:nvPr>
        </p:nvSpPr>
        <p:spPr/>
        <p:txBody>
          <a:bodyPr/>
          <a:lstStyle/>
          <a:p>
            <a:endParaRPr lang="en-US"/>
          </a:p>
        </p:txBody>
      </p:sp>
      <p:sp>
        <p:nvSpPr>
          <p:cNvPr id="297" name="Google Shape;297;p45"/>
          <p:cNvSpPr txBox="1">
            <a:spLocks noGrp="1"/>
          </p:cNvSpPr>
          <p:nvPr>
            <p:ph type="sldNum" idx="12"/>
          </p:nvPr>
        </p:nvSpPr>
        <p:spPr>
          <a:xfrm>
            <a:off x="8497999" y="4688759"/>
            <a:ext cx="548700" cy="393600"/>
          </a:xfrm>
        </p:spPr>
        <p:txBody>
          <a:bodyPr spcFirstLastPara="1" wrap="square" lIns="91425" tIns="91425" rIns="91425" bIns="91425" anchor="ctr" anchorCtr="0">
            <a:normAutofit/>
          </a:bodyPr>
          <a:lstStyle/>
          <a:p>
            <a:pPr lvl="0"/>
            <a:fld id="{00000000-1234-1234-1234-123412341234}" type="slidenum">
              <a:rPr lang="en-GB" smtClean="0">
                <a:sym typeface="Source Sans Pro"/>
              </a:rPr>
              <a:pPr lvl="0"/>
              <a:t>65</a:t>
            </a:fld>
            <a:endParaRPr lang="en-GB">
              <a:sym typeface="Source Sans Pro"/>
            </a:endParaRPr>
          </a:p>
        </p:txBody>
      </p:sp>
      <p:pic>
        <p:nvPicPr>
          <p:cNvPr id="298" name="Google Shape;298;p45" descr="Screenshot of a conference registration form."/>
          <p:cNvPicPr preferRelativeResize="0"/>
          <p:nvPr/>
        </p:nvPicPr>
        <p:blipFill rotWithShape="1">
          <a:blip r:embed="rId3">
            <a:alphaModFix/>
          </a:blip>
          <a:srcRect l="20493" r="20446"/>
          <a:stretch/>
        </p:blipFill>
        <p:spPr>
          <a:xfrm>
            <a:off x="1871900" y="1217613"/>
            <a:ext cx="5400202" cy="3286124"/>
          </a:xfrm>
          <a:prstGeom prst="rect">
            <a:avLst/>
          </a:prstGeom>
          <a:noFill/>
          <a:ln>
            <a:noFill/>
          </a:ln>
        </p:spPr>
      </p:pic>
      <p:sp>
        <p:nvSpPr>
          <p:cNvPr id="299" name="Google Shape;299;p45">
            <a:extLst>
              <a:ext uri="{C183D7F6-B498-43B3-948B-1728B52AA6E4}">
                <adec:decorative xmlns:adec="http://schemas.microsoft.com/office/drawing/2017/decorative" val="1"/>
              </a:ext>
            </a:extLst>
          </p:cNvPr>
          <p:cNvSpPr/>
          <p:nvPr/>
        </p:nvSpPr>
        <p:spPr>
          <a:xfrm>
            <a:off x="3178825" y="4111725"/>
            <a:ext cx="2718900" cy="360900"/>
          </a:xfrm>
          <a:prstGeom prst="roundRect">
            <a:avLst>
              <a:gd name="adj" fmla="val 3552"/>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300" name="Google Shape;300;p45"/>
          <p:cNvSpPr txBox="1"/>
          <p:nvPr/>
        </p:nvSpPr>
        <p:spPr>
          <a:xfrm>
            <a:off x="311700" y="3784275"/>
            <a:ext cx="2505300" cy="1015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chemeClr val="bg2"/>
                </a:solidFill>
                <a:latin typeface="Source Sans Pro"/>
                <a:ea typeface="Source Sans Pro"/>
                <a:cs typeface="Source Sans Pro"/>
                <a:sym typeface="Source Sans Pro"/>
              </a:rPr>
              <a:t>Required reading of code of conduct at sign-up, with check box</a:t>
            </a:r>
            <a:endParaRPr sz="1800" dirty="0">
              <a:solidFill>
                <a:schemeClr val="bg2"/>
              </a:solidFill>
              <a:latin typeface="Source Sans Pro"/>
              <a:ea typeface="Source Sans Pro"/>
              <a:cs typeface="Source Sans Pro"/>
              <a:sym typeface="Source Sans Pro"/>
            </a:endParaRPr>
          </a:p>
        </p:txBody>
      </p:sp>
      <p:cxnSp>
        <p:nvCxnSpPr>
          <p:cNvPr id="301" name="Google Shape;301;p45">
            <a:extLst>
              <a:ext uri="{C183D7F6-B498-43B3-948B-1728B52AA6E4}">
                <adec:decorative xmlns:adec="http://schemas.microsoft.com/office/drawing/2017/decorative" val="1"/>
              </a:ext>
            </a:extLst>
          </p:cNvPr>
          <p:cNvCxnSpPr>
            <a:stCxn id="300" idx="3"/>
            <a:endCxn id="299" idx="1"/>
          </p:cNvCxnSpPr>
          <p:nvPr/>
        </p:nvCxnSpPr>
        <p:spPr>
          <a:xfrm>
            <a:off x="2817000" y="4292175"/>
            <a:ext cx="3618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47"/>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285750" indent="-285750">
              <a:spcBef>
                <a:spcPts val="1200"/>
              </a:spcBef>
              <a:spcAft>
                <a:spcPts val="1200"/>
              </a:spcAft>
            </a:pPr>
            <a:r>
              <a:rPr lang="en-GB" dirty="0"/>
              <a:t>Ensure all attendees are familiar with the Code of Conduct.</a:t>
            </a:r>
          </a:p>
          <a:p>
            <a:pPr marL="285750" indent="-285750">
              <a:spcBef>
                <a:spcPts val="1200"/>
              </a:spcBef>
              <a:spcAft>
                <a:spcPts val="1200"/>
              </a:spcAft>
            </a:pPr>
            <a:r>
              <a:rPr lang="en-GB" dirty="0"/>
              <a:t>Include a clear reporting strategy and consequences for breaches.</a:t>
            </a:r>
          </a:p>
          <a:p>
            <a:pPr marL="0" indent="0" algn="r">
              <a:spcBef>
                <a:spcPts val="1200"/>
              </a:spcBef>
              <a:spcAft>
                <a:spcPts val="1200"/>
              </a:spcAft>
              <a:buNone/>
            </a:pPr>
            <a:endParaRPr lang="en-GB" dirty="0"/>
          </a:p>
          <a:p>
            <a:pPr marL="0" indent="0" algn="r">
              <a:spcBef>
                <a:spcPts val="1200"/>
              </a:spcBef>
              <a:spcAft>
                <a:spcPts val="1200"/>
              </a:spcAft>
              <a:buNone/>
            </a:pPr>
            <a:r>
              <a:rPr lang="en-GB" dirty="0"/>
              <a:t>(Full BGA template available online.)</a:t>
            </a:r>
          </a:p>
          <a:p>
            <a:pPr marL="285750" indent="-285750">
              <a:spcBef>
                <a:spcPts val="1200"/>
              </a:spcBef>
              <a:spcAft>
                <a:spcPts val="1200"/>
              </a:spcAft>
            </a:pPr>
            <a:endParaRPr lang="en-GB" dirty="0"/>
          </a:p>
          <a:p>
            <a:pPr marL="285750" indent="-285750">
              <a:spcBef>
                <a:spcPts val="1200"/>
              </a:spcBef>
              <a:spcAft>
                <a:spcPts val="1200"/>
              </a:spcAft>
            </a:pPr>
            <a:endParaRPr lang="en-GB" dirty="0"/>
          </a:p>
        </p:txBody>
      </p:sp>
      <p:sp>
        <p:nvSpPr>
          <p:cNvPr id="315" name="Google Shape;315;p4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smtClean="0">
                <a:latin typeface="Source Sans Pro"/>
                <a:ea typeface="Source Sans Pro"/>
                <a:cs typeface="Source Sans Pro"/>
                <a:sym typeface="Source Sans Pro"/>
              </a:rPr>
              <a:t>66</a:t>
            </a:fld>
            <a:endParaRPr lang="en-GB" dirty="0">
              <a:latin typeface="Source Sans Pro"/>
              <a:ea typeface="Source Sans Pro"/>
              <a:cs typeface="Source Sans Pro"/>
              <a:sym typeface="Source Sans Pro"/>
            </a:endParaRPr>
          </a:p>
        </p:txBody>
      </p:sp>
      <p:sp>
        <p:nvSpPr>
          <p:cNvPr id="313" name="Google Shape;313;p4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Code of Conduct</a:t>
            </a:r>
            <a:endParaRPr dirty="0"/>
          </a:p>
        </p:txBody>
      </p:sp>
      <p:pic>
        <p:nvPicPr>
          <p:cNvPr id="3" name="Picture 2" descr="Code of Conduct&#10;&#10;[This meeting is support/sponsored/organised] by the British Geophysical Association (BGA),a Joint Association of the Geological Society of London (GeolSoc) and the Royal Astronomical Society (RAS). Attendees hence must follow the Events Codes of Conduct outlined by BGA’s parent societies (GeolSoc and RAS).&#10;In summary:  &#10; &#10;1.&#9;Speakers give their time freely, many have travelled a considerable distance, and some will be early career scientists perhaps giving a talk or presentation for the first time. All deserve a fair and encouraging hearing. Please try to be on time for the start of a session, or otherwise slip quietly into the lecture theatre, refrain from loud conversations outside the doors and switch off mobile phones, and if you must use a laptop computer do so inconspicuously in one of the rear seats. &#10;&#10;2.&#9;Remember that harassment and sexist, racist, or exclusionary jokes are not appropriate. Harassment includes offensive verbal comments related to gender, sexual orientation, disability, physical appearance, body size, race, religion, sexual images in public spaces, deliberate intimidation, stalking, following, harassing photography or recording, sustained disruption of talks or other events, inappropriate physical contact, and unwelcome sexual attention. &#10;&#10;3.&#9;All communication given by speakers, organisers and attendees should be appropriate for a professional audience including people of many different backgrounds. Sexual language, jokes and imagery is not appropriate at this event.&#10;&#10;4.&#9;Be considerate to others. Do not insult or put down other attendees. Respect staff and volunteers at the conference. ">
            <a:extLst>
              <a:ext uri="{FF2B5EF4-FFF2-40B4-BE49-F238E27FC236}">
                <a16:creationId xmlns:a16="http://schemas.microsoft.com/office/drawing/2014/main" id="{4F94CFCE-117F-8805-CDE4-60870252C25C}"/>
              </a:ext>
            </a:extLst>
          </p:cNvPr>
          <p:cNvPicPr>
            <a:picLocks noChangeAspect="1"/>
          </p:cNvPicPr>
          <p:nvPr/>
        </p:nvPicPr>
        <p:blipFill>
          <a:blip r:embed="rId3"/>
          <a:stretch>
            <a:fillRect/>
          </a:stretch>
        </p:blipFill>
        <p:spPr>
          <a:xfrm>
            <a:off x="5031199" y="178233"/>
            <a:ext cx="3466800" cy="4787034"/>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47"/>
          <p:cNvSpPr txBox="1">
            <a:spLocks noGrp="1"/>
          </p:cNvSpPr>
          <p:nvPr>
            <p:ph type="body" idx="1"/>
          </p:nvPr>
        </p:nvSpPr>
        <p:spPr>
          <a:xfrm>
            <a:off x="311701" y="1603021"/>
            <a:ext cx="4260300" cy="3322615"/>
          </a:xfrm>
          <a:prstGeom prst="rect">
            <a:avLst/>
          </a:prstGeom>
        </p:spPr>
        <p:txBody>
          <a:bodyPr spcFirstLastPara="1" wrap="square" lIns="91425" tIns="91425" rIns="91425" bIns="91425" anchor="t" anchorCtr="0">
            <a:normAutofit/>
          </a:bodyPr>
          <a:lstStyle/>
          <a:p>
            <a:pPr marL="285750" indent="-285750">
              <a:spcBef>
                <a:spcPts val="1200"/>
              </a:spcBef>
              <a:spcAft>
                <a:spcPts val="1200"/>
              </a:spcAft>
            </a:pPr>
            <a:r>
              <a:rPr lang="en-GB" dirty="0"/>
              <a:t>Ensure reporting contacts have sufficient training to deal with any serious incidents.</a:t>
            </a:r>
          </a:p>
          <a:p>
            <a:pPr marL="285750" indent="-285750">
              <a:spcBef>
                <a:spcPts val="1200"/>
              </a:spcBef>
              <a:spcAft>
                <a:spcPts val="1200"/>
              </a:spcAft>
            </a:pPr>
            <a:r>
              <a:rPr lang="en-GB" dirty="0"/>
              <a:t>Anonymity – consider pros and cons.</a:t>
            </a:r>
          </a:p>
          <a:p>
            <a:pPr marL="0" indent="0" algn="r">
              <a:spcBef>
                <a:spcPts val="1200"/>
              </a:spcBef>
              <a:spcAft>
                <a:spcPts val="1200"/>
              </a:spcAft>
              <a:buNone/>
            </a:pPr>
            <a:endParaRPr lang="en-GB" dirty="0"/>
          </a:p>
          <a:p>
            <a:pPr marL="0" indent="0" algn="r">
              <a:spcBef>
                <a:spcPts val="1200"/>
              </a:spcBef>
              <a:spcAft>
                <a:spcPts val="1200"/>
              </a:spcAft>
              <a:buNone/>
            </a:pPr>
            <a:r>
              <a:rPr lang="en-GB" dirty="0"/>
              <a:t>(Full BGA template available online.)</a:t>
            </a:r>
          </a:p>
          <a:p>
            <a:pPr marL="285750" indent="-285750">
              <a:spcBef>
                <a:spcPts val="1200"/>
              </a:spcBef>
              <a:spcAft>
                <a:spcPts val="1200"/>
              </a:spcAft>
            </a:pPr>
            <a:endParaRPr lang="en-GB" dirty="0"/>
          </a:p>
          <a:p>
            <a:pPr marL="285750" indent="-285750">
              <a:spcBef>
                <a:spcPts val="1200"/>
              </a:spcBef>
              <a:spcAft>
                <a:spcPts val="1200"/>
              </a:spcAft>
            </a:pPr>
            <a:endParaRPr lang="en-GB" dirty="0"/>
          </a:p>
        </p:txBody>
      </p:sp>
      <p:sp>
        <p:nvSpPr>
          <p:cNvPr id="315" name="Google Shape;315;p4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smtClean="0">
                <a:latin typeface="Source Sans Pro"/>
                <a:ea typeface="Source Sans Pro"/>
                <a:cs typeface="Source Sans Pro"/>
                <a:sym typeface="Source Sans Pro"/>
              </a:rPr>
              <a:t>67</a:t>
            </a:fld>
            <a:endParaRPr lang="en-GB" dirty="0">
              <a:latin typeface="Source Sans Pro"/>
              <a:ea typeface="Source Sans Pro"/>
              <a:cs typeface="Source Sans Pro"/>
              <a:sym typeface="Source Sans Pro"/>
            </a:endParaRPr>
          </a:p>
        </p:txBody>
      </p:sp>
      <p:sp>
        <p:nvSpPr>
          <p:cNvPr id="313" name="Google Shape;313;p47"/>
          <p:cNvSpPr txBox="1">
            <a:spLocks noGrp="1"/>
          </p:cNvSpPr>
          <p:nvPr>
            <p:ph type="title"/>
          </p:nvPr>
        </p:nvSpPr>
        <p:spPr>
          <a:xfrm>
            <a:off x="311700" y="445025"/>
            <a:ext cx="4745722"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Harassment Reporting Procedure</a:t>
            </a:r>
            <a:endParaRPr dirty="0"/>
          </a:p>
        </p:txBody>
      </p:sp>
      <p:pic>
        <p:nvPicPr>
          <p:cNvPr id="3" name="Picture 2" descr="Harassment Reporting Procedure (+ emergency contacts)&#10; &#10;[This meeting] is intended to be a safe and welcoming forum for scientists to share their research with one another. If at any point you feel that it isn’t, e.g., if someone is harassing you, or has made you feel uncomfortable or unwelcome in any way, whether or not that was their intention, please seek safety and, when able to, speak to whichever of the following people you feel comfortable in approaching: &#10;&#10;List of Organising committee members and contact details: &#9;&#10; &#10;You may wish to note if anyone has had any training on dealing with specific issues&#10;&#10;&#9;&#10;British Geophysical Association (BGA) Committee members:  &#10;&#10;You may wish to request that the BGA EDI Officier/ President act as a point of contact for you meeting - please contact using advance if you require this support - https://geophysics.org.uk/meet-the-committee/meet-your-committee/&#10;Please start the subject line of your email with “URGENT”.&#10;We will treat all reports seriously and non-judgementally, and respect your confidentiality*.&#10;It’s up to you what you want to come out of your report – whether you simply want someone to talk to, or you need informal mediation, or you want to lodge a formal complaint. If you wish to remain anonymous, bear in mind that anonymity puts limits on what we can do to help – we encourage you to contact one of us directly. &#10;Breaches of the Code of Conduct will be investigated by [committee organisers/BGA if requested]; inappropriate behaviour may be dealt with through sanctions such as being asked to leave the meeting or being barred from future BGA-associated events.&#10; &#10; &#10;*Note that here are certain situations where we have an obligation to break confidentiality – for example, if there is immediate danger to you or others or there is a safeguarding concern that may have a wider impact.  &#10;">
            <a:extLst>
              <a:ext uri="{FF2B5EF4-FFF2-40B4-BE49-F238E27FC236}">
                <a16:creationId xmlns:a16="http://schemas.microsoft.com/office/drawing/2014/main" id="{B7F19141-CAED-CD15-0DA4-826FDB087134}"/>
              </a:ext>
            </a:extLst>
          </p:cNvPr>
          <p:cNvPicPr>
            <a:picLocks noChangeAspect="1"/>
          </p:cNvPicPr>
          <p:nvPr/>
        </p:nvPicPr>
        <p:blipFill rotWithShape="1">
          <a:blip r:embed="rId3"/>
          <a:srcRect l="4195" t="4825" r="5797" b="4825"/>
          <a:stretch/>
        </p:blipFill>
        <p:spPr>
          <a:xfrm>
            <a:off x="5057422" y="205394"/>
            <a:ext cx="3466800" cy="4732711"/>
          </a:xfrm>
          <a:prstGeom prst="rect">
            <a:avLst/>
          </a:prstGeom>
          <a:ln>
            <a:solidFill>
              <a:schemeClr val="tx1"/>
            </a:solidFill>
          </a:ln>
        </p:spPr>
      </p:pic>
    </p:spTree>
    <p:extLst>
      <p:ext uri="{BB962C8B-B14F-4D97-AF65-F5344CB8AC3E}">
        <p14:creationId xmlns:p14="http://schemas.microsoft.com/office/powerpoint/2010/main" val="35643082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4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68</a:t>
            </a:fld>
            <a:endParaRPr/>
          </a:p>
        </p:txBody>
      </p:sp>
      <p:pic>
        <p:nvPicPr>
          <p:cNvPr id="2" name="Picture 1" descr="Equality Diversity and Inclusivity (EDI) Statement&#10;&#10;[This meeting] is committed to creating a safe and inclusive environment that reflects the diversity of the scientific community and is welcoming and accessible for all attendees. Diversity and inclusivity are essential for fostering scientific progress. All attendees, speakers, and organisers are expected to treat each other with respect, kindness, and professionalism. Any form of harassment, discrimination, or exclusionary behaviour will not be tolerated. If you experience or witness any such behaviour, please report it to the conference organisers or British Geophysical Association Committee (https://geophysics.org.uk/meet-the-committee/meet-your-committee/) as soon as it is safe for you to do so (see our harassment reporting procedure). ">
            <a:extLst>
              <a:ext uri="{FF2B5EF4-FFF2-40B4-BE49-F238E27FC236}">
                <a16:creationId xmlns:a16="http://schemas.microsoft.com/office/drawing/2014/main" id="{0539427F-12A8-3CA8-CD5D-7F1EA7505DBD}"/>
              </a:ext>
            </a:extLst>
          </p:cNvPr>
          <p:cNvPicPr>
            <a:picLocks noChangeAspect="1"/>
          </p:cNvPicPr>
          <p:nvPr/>
        </p:nvPicPr>
        <p:blipFill rotWithShape="1">
          <a:blip r:embed="rId3"/>
          <a:srcRect l="3715" t="7927" r="3715" b="7548"/>
          <a:stretch/>
        </p:blipFill>
        <p:spPr>
          <a:xfrm>
            <a:off x="1738489" y="1223069"/>
            <a:ext cx="5667022" cy="3465690"/>
          </a:xfrm>
          <a:prstGeom prst="rect">
            <a:avLst/>
          </a:prstGeom>
          <a:ln>
            <a:solidFill>
              <a:schemeClr val="tx1"/>
            </a:solidFill>
          </a:ln>
        </p:spPr>
      </p:pic>
      <p:sp>
        <p:nvSpPr>
          <p:cNvPr id="9" name="Google Shape;313;p47">
            <a:extLst>
              <a:ext uri="{FF2B5EF4-FFF2-40B4-BE49-F238E27FC236}">
                <a16:creationId xmlns:a16="http://schemas.microsoft.com/office/drawing/2014/main" id="{FFBC7A64-34B1-24A2-4B36-368B32CE7C36}"/>
              </a:ext>
            </a:extLst>
          </p:cNvPr>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EDI Statement</a:t>
            </a:r>
            <a:endParaRPr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Title 1">
            <a:extLst>
              <a:ext uri="{FF2B5EF4-FFF2-40B4-BE49-F238E27FC236}">
                <a16:creationId xmlns:a16="http://schemas.microsoft.com/office/drawing/2014/main" id="{61DE2D59-0233-7709-33EE-12C500B57FB9}"/>
              </a:ext>
            </a:extLst>
          </p:cNvPr>
          <p:cNvSpPr>
            <a:spLocks noGrp="1"/>
          </p:cNvSpPr>
          <p:nvPr>
            <p:ph type="title"/>
          </p:nvPr>
        </p:nvSpPr>
        <p:spPr/>
        <p:txBody>
          <a:bodyPr>
            <a:normAutofit fontScale="90000"/>
          </a:bodyPr>
          <a:lstStyle/>
          <a:p>
            <a:r>
              <a:rPr lang="en-US" dirty="0">
                <a:solidFill>
                  <a:schemeClr val="bg1"/>
                </a:solidFill>
              </a:rPr>
              <a:t>BGA Guidelines</a:t>
            </a:r>
            <a:endParaRPr lang="en-US" dirty="0"/>
          </a:p>
        </p:txBody>
      </p:sp>
      <p:sp>
        <p:nvSpPr>
          <p:cNvPr id="131" name="Google Shape;131;p2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69</a:t>
            </a:fld>
            <a:endParaRPr dirty="0">
              <a:latin typeface="Source Sans Pro"/>
              <a:ea typeface="Source Sans Pro"/>
              <a:cs typeface="Source Sans Pro"/>
              <a:sym typeface="Source Sans Pro"/>
            </a:endParaRPr>
          </a:p>
        </p:txBody>
      </p:sp>
      <p:sp>
        <p:nvSpPr>
          <p:cNvPr id="133" name="Google Shape;133;p23"/>
          <p:cNvSpPr txBox="1"/>
          <p:nvPr/>
        </p:nvSpPr>
        <p:spPr>
          <a:xfrm>
            <a:off x="711689" y="4621633"/>
            <a:ext cx="5693100" cy="462404"/>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GB" sz="700" dirty="0">
                <a:solidFill>
                  <a:schemeClr val="bg2"/>
                </a:solidFill>
                <a:latin typeface="Source Sans Pro"/>
                <a:ea typeface="Source Sans Pro"/>
                <a:cs typeface="Source Sans Pro"/>
                <a:sym typeface="Source Sans Pro"/>
              </a:rPr>
              <a:t>*Source: https://</a:t>
            </a:r>
            <a:r>
              <a:rPr lang="en-GB" sz="700" dirty="0" err="1">
                <a:solidFill>
                  <a:schemeClr val="bg2"/>
                </a:solidFill>
                <a:latin typeface="Source Sans Pro"/>
                <a:ea typeface="Source Sans Pro"/>
                <a:cs typeface="Source Sans Pro"/>
                <a:sym typeface="Source Sans Pro"/>
              </a:rPr>
              <a:t>geophysics.org.uk</a:t>
            </a:r>
            <a:r>
              <a:rPr lang="en-GB" sz="700" dirty="0">
                <a:solidFill>
                  <a:schemeClr val="bg2"/>
                </a:solidFill>
                <a:latin typeface="Source Sans Pro"/>
                <a:ea typeface="Source Sans Pro"/>
                <a:cs typeface="Source Sans Pro"/>
                <a:sym typeface="Source Sans Pro"/>
              </a:rPr>
              <a:t>/</a:t>
            </a:r>
            <a:r>
              <a:rPr lang="en-GB" sz="700" dirty="0" err="1">
                <a:solidFill>
                  <a:schemeClr val="bg2"/>
                </a:solidFill>
                <a:latin typeface="Source Sans Pro"/>
                <a:ea typeface="Source Sans Pro"/>
                <a:cs typeface="Source Sans Pro"/>
                <a:sym typeface="Source Sans Pro"/>
              </a:rPr>
              <a:t>bga</a:t>
            </a:r>
            <a:r>
              <a:rPr lang="en-GB" sz="700" dirty="0">
                <a:solidFill>
                  <a:schemeClr val="bg2"/>
                </a:solidFill>
                <a:latin typeface="Source Sans Pro"/>
                <a:ea typeface="Source Sans Pro"/>
                <a:cs typeface="Source Sans Pro"/>
                <a:sym typeface="Source Sans Pro"/>
              </a:rPr>
              <a:t>-accessible-meeting-guide/</a:t>
            </a:r>
          </a:p>
        </p:txBody>
      </p:sp>
      <p:pic>
        <p:nvPicPr>
          <p:cNvPr id="3" name="Picture 2" descr="Screenshot of the BGA accessible meeting guide webpage.">
            <a:extLst>
              <a:ext uri="{FF2B5EF4-FFF2-40B4-BE49-F238E27FC236}">
                <a16:creationId xmlns:a16="http://schemas.microsoft.com/office/drawing/2014/main" id="{63AE5A40-4563-4A3F-A15D-2A1F1F3859D9}"/>
              </a:ext>
            </a:extLst>
          </p:cNvPr>
          <p:cNvPicPr>
            <a:picLocks noChangeAspect="1"/>
          </p:cNvPicPr>
          <p:nvPr/>
        </p:nvPicPr>
        <p:blipFill>
          <a:blip r:embed="rId3"/>
          <a:stretch>
            <a:fillRect/>
          </a:stretch>
        </p:blipFill>
        <p:spPr>
          <a:xfrm>
            <a:off x="2739211" y="526805"/>
            <a:ext cx="3665578" cy="4089890"/>
          </a:xfrm>
          <a:prstGeom prst="rect">
            <a:avLst/>
          </a:prstGeom>
        </p:spPr>
      </p:pic>
      <p:sp>
        <p:nvSpPr>
          <p:cNvPr id="14" name="Google Shape;299;p45">
            <a:extLst>
              <a:ext uri="{FF2B5EF4-FFF2-40B4-BE49-F238E27FC236}">
                <a16:creationId xmlns:a16="http://schemas.microsoft.com/office/drawing/2014/main" id="{F558917A-47CB-1E46-6534-E70B3E8CB77A}"/>
              </a:ext>
              <a:ext uri="{C183D7F6-B498-43B3-948B-1728B52AA6E4}">
                <adec:decorative xmlns:adec="http://schemas.microsoft.com/office/drawing/2017/decorative" val="1"/>
              </a:ext>
            </a:extLst>
          </p:cNvPr>
          <p:cNvSpPr/>
          <p:nvPr/>
        </p:nvSpPr>
        <p:spPr>
          <a:xfrm>
            <a:off x="2984515" y="2614395"/>
            <a:ext cx="1665697" cy="688350"/>
          </a:xfrm>
          <a:prstGeom prst="roundRect">
            <a:avLst>
              <a:gd name="adj" fmla="val 3552"/>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 name="Google Shape;300;p45">
            <a:extLst>
              <a:ext uri="{FF2B5EF4-FFF2-40B4-BE49-F238E27FC236}">
                <a16:creationId xmlns:a16="http://schemas.microsoft.com/office/drawing/2014/main" id="{71F69E0B-147C-28C2-A7A0-451DA93173D1}"/>
              </a:ext>
            </a:extLst>
          </p:cNvPr>
          <p:cNvSpPr txBox="1"/>
          <p:nvPr/>
        </p:nvSpPr>
        <p:spPr>
          <a:xfrm>
            <a:off x="984634" y="2450754"/>
            <a:ext cx="1631925" cy="101563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chemeClr val="bg2"/>
                </a:solidFill>
                <a:latin typeface="Source Sans Pro"/>
                <a:ea typeface="Source Sans Pro"/>
                <a:cs typeface="Source Sans Pro"/>
                <a:sym typeface="Source Sans Pro"/>
              </a:rPr>
              <a:t>Templates and examples for organisers</a:t>
            </a:r>
            <a:endParaRPr sz="1800" dirty="0">
              <a:solidFill>
                <a:schemeClr val="bg2"/>
              </a:solidFill>
              <a:latin typeface="Source Sans Pro"/>
              <a:ea typeface="Source Sans Pro"/>
              <a:cs typeface="Source Sans Pro"/>
              <a:sym typeface="Source Sans Pro"/>
            </a:endParaRPr>
          </a:p>
        </p:txBody>
      </p:sp>
      <p:cxnSp>
        <p:nvCxnSpPr>
          <p:cNvPr id="16" name="Google Shape;301;p45">
            <a:extLst>
              <a:ext uri="{FF2B5EF4-FFF2-40B4-BE49-F238E27FC236}">
                <a16:creationId xmlns:a16="http://schemas.microsoft.com/office/drawing/2014/main" id="{6484B335-55B5-809E-5D52-11BBF06A11A0}"/>
              </a:ext>
              <a:ext uri="{C183D7F6-B498-43B3-948B-1728B52AA6E4}">
                <adec:decorative xmlns:adec="http://schemas.microsoft.com/office/drawing/2017/decorative" val="1"/>
              </a:ext>
            </a:extLst>
          </p:cNvPr>
          <p:cNvCxnSpPr>
            <a:cxnSpLocks/>
            <a:stCxn id="15" idx="3"/>
            <a:endCxn id="14" idx="1"/>
          </p:cNvCxnSpPr>
          <p:nvPr/>
        </p:nvCxnSpPr>
        <p:spPr>
          <a:xfrm>
            <a:off x="2616559" y="2958570"/>
            <a:ext cx="367956" cy="0"/>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2341373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4"/>
            <a:ext cx="2974443" cy="11598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t>Conferences are often inaccessible and exclusionary.</a:t>
            </a:r>
            <a:endParaRPr sz="2400" dirty="0"/>
          </a:p>
        </p:txBody>
      </p:sp>
      <p:sp>
        <p:nvSpPr>
          <p:cNvPr id="115" name="Google Shape;115;p21"/>
          <p:cNvSpPr txBox="1">
            <a:spLocks noGrp="1"/>
          </p:cNvSpPr>
          <p:nvPr>
            <p:ph type="body" idx="1"/>
          </p:nvPr>
        </p:nvSpPr>
        <p:spPr>
          <a:xfrm>
            <a:off x="371650" y="1897380"/>
            <a:ext cx="2974443" cy="2801095"/>
          </a:xfrm>
          <a:prstGeom prst="rect">
            <a:avLst/>
          </a:prstGeom>
        </p:spPr>
        <p:txBody>
          <a:bodyPr spcFirstLastPara="1" wrap="square" lIns="91425" tIns="91425" rIns="91425" bIns="91425" anchor="t" anchorCtr="0">
            <a:normAutofit/>
          </a:bodyPr>
          <a:lstStyle/>
          <a:p>
            <a:pPr marL="285750" indent="-285750">
              <a:spcAft>
                <a:spcPts val="1200"/>
              </a:spcAft>
            </a:pPr>
            <a:r>
              <a:rPr lang="en-GB" dirty="0"/>
              <a:t>It’s not on purpose: </a:t>
            </a:r>
            <a:r>
              <a:rPr lang="en-GB" b="1" dirty="0"/>
              <a:t>“It is lack of awareness that most commonly results in things being inaccessible.”</a:t>
            </a:r>
            <a:r>
              <a:rPr lang="en-GB" dirty="0"/>
              <a:t>*</a:t>
            </a:r>
          </a:p>
          <a:p>
            <a:pPr marL="285750" indent="-285750">
              <a:spcAft>
                <a:spcPts val="1200"/>
              </a:spcAft>
            </a:pPr>
            <a:r>
              <a:rPr lang="en-GB" dirty="0"/>
              <a:t>We wanted to change that at BGA </a:t>
            </a:r>
            <a:r>
              <a:rPr lang="en-GB" dirty="0" err="1"/>
              <a:t>PGRiP</a:t>
            </a:r>
            <a:r>
              <a:rPr lang="en-GB" dirty="0"/>
              <a:t> 2023.</a:t>
            </a:r>
            <a:endParaRPr dirty="0"/>
          </a:p>
        </p:txBody>
      </p:sp>
      <p:sp>
        <p:nvSpPr>
          <p:cNvPr id="116" name="Google Shape;116;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7</a:t>
            </a:fld>
            <a:endParaRPr dirty="0">
              <a:latin typeface="Source Sans Pro"/>
              <a:ea typeface="Source Sans Pro"/>
              <a:cs typeface="Source Sans Pro"/>
              <a:sym typeface="Source Sans Pro"/>
            </a:endParaRPr>
          </a:p>
        </p:txBody>
      </p:sp>
      <p:pic>
        <p:nvPicPr>
          <p:cNvPr id="2" name="Google Shape;58;p13" descr="A photograph of the attendees of the BGA PGRiP meeting 2023. There are approximately 50 people pictured, mainly dressed casually, stood on the steps of the Edinburgh Climate Change Institute, a light-coloured stone building with stone pillars. Most people are wearing rainbow lanyards and are smiling.">
            <a:extLst>
              <a:ext uri="{FF2B5EF4-FFF2-40B4-BE49-F238E27FC236}">
                <a16:creationId xmlns:a16="http://schemas.microsoft.com/office/drawing/2014/main" id="{26909E92-BC05-7E77-85AA-F848E5000621}"/>
              </a:ext>
            </a:extLst>
          </p:cNvPr>
          <p:cNvPicPr preferRelativeResize="0">
            <a:picLocks noChangeAspect="1"/>
          </p:cNvPicPr>
          <p:nvPr/>
        </p:nvPicPr>
        <p:blipFill rotWithShape="1">
          <a:blip r:embed="rId3">
            <a:alphaModFix/>
          </a:blip>
          <a:srcRect l="4085" t="801" r="4848" b="318"/>
          <a:stretch/>
        </p:blipFill>
        <p:spPr>
          <a:xfrm>
            <a:off x="3936666" y="604560"/>
            <a:ext cx="4831930" cy="3934379"/>
          </a:xfrm>
          <a:prstGeom prst="rect">
            <a:avLst/>
          </a:prstGeom>
          <a:noFill/>
          <a:ln>
            <a:solidFill>
              <a:schemeClr val="tx1"/>
            </a:solidFill>
          </a:ln>
        </p:spPr>
      </p:pic>
      <p:sp>
        <p:nvSpPr>
          <p:cNvPr id="3" name="Google Shape;117;p21">
            <a:extLst>
              <a:ext uri="{FF2B5EF4-FFF2-40B4-BE49-F238E27FC236}">
                <a16:creationId xmlns:a16="http://schemas.microsoft.com/office/drawing/2014/main" id="{570C585F-97D8-CAEA-9CC7-F14453D2C9CD}"/>
              </a:ext>
            </a:extLst>
          </p:cNvPr>
          <p:cNvSpPr txBox="1"/>
          <p:nvPr/>
        </p:nvSpPr>
        <p:spPr>
          <a:xfrm>
            <a:off x="3075496" y="4698475"/>
            <a:ext cx="5693100" cy="462404"/>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GB" sz="700" dirty="0">
                <a:solidFill>
                  <a:schemeClr val="bg2"/>
                </a:solidFill>
                <a:latin typeface="Source Sans Pro"/>
                <a:ea typeface="Source Sans Pro"/>
                <a:cs typeface="Source Sans Pro"/>
                <a:sym typeface="Source Sans Pro"/>
              </a:rPr>
              <a:t>*Source: https://</a:t>
            </a:r>
            <a:r>
              <a:rPr lang="en-GB" sz="700" dirty="0" err="1">
                <a:solidFill>
                  <a:schemeClr val="bg2"/>
                </a:solidFill>
                <a:latin typeface="Source Sans Pro"/>
                <a:ea typeface="Source Sans Pro"/>
                <a:cs typeface="Source Sans Pro"/>
                <a:sym typeface="Source Sans Pro"/>
              </a:rPr>
              <a:t>accessibility.blog.gov.uk</a:t>
            </a:r>
            <a:r>
              <a:rPr lang="en-GB" sz="700" dirty="0">
                <a:solidFill>
                  <a:schemeClr val="bg2"/>
                </a:solidFill>
                <a:latin typeface="Source Sans Pro"/>
                <a:ea typeface="Source Sans Pro"/>
                <a:cs typeface="Source Sans Pro"/>
                <a:sym typeface="Source Sans Pro"/>
              </a:rPr>
              <a:t>/2016/05/16/what-we-mean-when-we-talk-about-accessibility-2/</a:t>
            </a:r>
            <a:endParaRPr sz="700" dirty="0">
              <a:solidFill>
                <a:schemeClr val="bg2"/>
              </a:solidFill>
              <a:latin typeface="Source Sans Pro"/>
              <a:ea typeface="Source Sans Pro"/>
              <a:cs typeface="Source Sans Pro"/>
              <a:sym typeface="Source Sans Pro"/>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447B7-DBB8-6ED3-CBC3-4F71CF4CE54C}"/>
              </a:ext>
            </a:extLst>
          </p:cNvPr>
          <p:cNvSpPr>
            <a:spLocks noGrp="1"/>
          </p:cNvSpPr>
          <p:nvPr>
            <p:ph type="title"/>
          </p:nvPr>
        </p:nvSpPr>
        <p:spPr/>
        <p:txBody>
          <a:bodyPr/>
          <a:lstStyle/>
          <a:p>
            <a:r>
              <a:rPr lang="en-US" dirty="0"/>
              <a:t>It will be worth it!</a:t>
            </a:r>
          </a:p>
        </p:txBody>
      </p:sp>
      <p:sp>
        <p:nvSpPr>
          <p:cNvPr id="3" name="Slide Number Placeholder 2">
            <a:extLst>
              <a:ext uri="{FF2B5EF4-FFF2-40B4-BE49-F238E27FC236}">
                <a16:creationId xmlns:a16="http://schemas.microsoft.com/office/drawing/2014/main" id="{1F5D7708-79B6-7C0E-21BD-D0A8ADB01E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70</a:t>
            </a:fld>
            <a:endParaRPr lang="en-GB"/>
          </a:p>
        </p:txBody>
      </p:sp>
    </p:spTree>
    <p:extLst>
      <p:ext uri="{BB962C8B-B14F-4D97-AF65-F5344CB8AC3E}">
        <p14:creationId xmlns:p14="http://schemas.microsoft.com/office/powerpoint/2010/main" val="2064602982"/>
      </p:ext>
    </p:extLst>
  </p:cSld>
  <p:clrMapOvr>
    <a:masterClrMapping/>
  </p:clrMapOvr>
  <mc:AlternateContent xmlns:mc="http://schemas.openxmlformats.org/markup-compatibility/2006">
    <mc:Choice xmlns:p14="http://schemas.microsoft.com/office/powerpoint/2010/main" Requires="p14">
      <p:transition spd="slow" p14:dur="2000" advClick="0" advTm="120000">
        <p:cut/>
      </p:transition>
    </mc:Choice>
    <mc:Fallback>
      <p:transition spd="slow" advClick="0" advTm="120000">
        <p:cu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3D21-20C0-5296-8981-0012323DF9A9}"/>
              </a:ext>
            </a:extLst>
          </p:cNvPr>
          <p:cNvSpPr>
            <a:spLocks noGrp="1"/>
          </p:cNvSpPr>
          <p:nvPr>
            <p:ph type="title"/>
          </p:nvPr>
        </p:nvSpPr>
        <p:spPr/>
        <p:txBody>
          <a:bodyPr/>
          <a:lstStyle/>
          <a:p>
            <a:r>
              <a:rPr lang="en-US" dirty="0"/>
              <a:t>Feedback</a:t>
            </a:r>
          </a:p>
        </p:txBody>
      </p:sp>
      <p:sp>
        <p:nvSpPr>
          <p:cNvPr id="3" name="Subtitle 2">
            <a:extLst>
              <a:ext uri="{FF2B5EF4-FFF2-40B4-BE49-F238E27FC236}">
                <a16:creationId xmlns:a16="http://schemas.microsoft.com/office/drawing/2014/main" id="{87ECCCA7-BB16-618B-BB21-FE893502A7A9}"/>
              </a:ext>
            </a:extLst>
          </p:cNvPr>
          <p:cNvSpPr>
            <a:spLocks noGrp="1"/>
          </p:cNvSpPr>
          <p:nvPr>
            <p:ph type="subTitle" idx="1"/>
          </p:nvPr>
        </p:nvSpPr>
        <p:spPr/>
        <p:txBody>
          <a:bodyPr/>
          <a:lstStyle/>
          <a:p>
            <a:r>
              <a:rPr lang="en-US" dirty="0"/>
              <a:t>BGA </a:t>
            </a:r>
            <a:r>
              <a:rPr lang="en-US" dirty="0" err="1"/>
              <a:t>PGRiP</a:t>
            </a:r>
            <a:r>
              <a:rPr lang="en-US" dirty="0"/>
              <a:t> 2023</a:t>
            </a:r>
          </a:p>
        </p:txBody>
      </p:sp>
      <p:sp>
        <p:nvSpPr>
          <p:cNvPr id="4" name="Text Placeholder 3">
            <a:extLst>
              <a:ext uri="{FF2B5EF4-FFF2-40B4-BE49-F238E27FC236}">
                <a16:creationId xmlns:a16="http://schemas.microsoft.com/office/drawing/2014/main" id="{3EF49EDA-0EE9-6B63-3086-19388FEFC8EC}"/>
              </a:ext>
            </a:extLst>
          </p:cNvPr>
          <p:cNvSpPr>
            <a:spLocks noGrp="1"/>
          </p:cNvSpPr>
          <p:nvPr>
            <p:ph type="body" idx="2"/>
          </p:nvPr>
        </p:nvSpPr>
        <p:spPr/>
        <p:txBody>
          <a:bodyPr/>
          <a:lstStyle/>
          <a:p>
            <a:pPr marL="114300" indent="0">
              <a:buNone/>
            </a:pPr>
            <a:r>
              <a:rPr lang="en-US" dirty="0"/>
              <a:t>“I was pleased at the recognition of EDI and actually felt that the speakers were diverse and from a great range of backgrounds.”</a:t>
            </a:r>
          </a:p>
        </p:txBody>
      </p:sp>
      <p:sp>
        <p:nvSpPr>
          <p:cNvPr id="5" name="Slide Number Placeholder 4">
            <a:extLst>
              <a:ext uri="{FF2B5EF4-FFF2-40B4-BE49-F238E27FC236}">
                <a16:creationId xmlns:a16="http://schemas.microsoft.com/office/drawing/2014/main" id="{AC4609A7-FF27-150D-DFEB-4A929B1574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71</a:t>
            </a:fld>
            <a:endParaRPr lang="en-GB"/>
          </a:p>
        </p:txBody>
      </p:sp>
    </p:spTree>
    <p:extLst>
      <p:ext uri="{BB962C8B-B14F-4D97-AF65-F5344CB8AC3E}">
        <p14:creationId xmlns:p14="http://schemas.microsoft.com/office/powerpoint/2010/main" val="3623454617"/>
      </p:ext>
    </p:extLst>
  </p:cSld>
  <p:clrMapOvr>
    <a:masterClrMapping/>
  </p:clrMapOvr>
  <mc:AlternateContent xmlns:mc="http://schemas.openxmlformats.org/markup-compatibility/2006">
    <mc:Choice xmlns:p14="http://schemas.microsoft.com/office/powerpoint/2010/main" Requires="p14">
      <p:transition spd="slow" p14:dur="2000" advClick="0" advTm="60000">
        <p:cut/>
      </p:transition>
    </mc:Choice>
    <mc:Fallback>
      <p:transition spd="slow" advClick="0" advTm="60000">
        <p:cu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3D21-20C0-5296-8981-0012323DF9A9}"/>
              </a:ext>
            </a:extLst>
          </p:cNvPr>
          <p:cNvSpPr>
            <a:spLocks noGrp="1"/>
          </p:cNvSpPr>
          <p:nvPr>
            <p:ph type="title"/>
          </p:nvPr>
        </p:nvSpPr>
        <p:spPr/>
        <p:txBody>
          <a:bodyPr/>
          <a:lstStyle/>
          <a:p>
            <a:r>
              <a:rPr lang="en-US" dirty="0"/>
              <a:t>Feedback</a:t>
            </a:r>
          </a:p>
        </p:txBody>
      </p:sp>
      <p:sp>
        <p:nvSpPr>
          <p:cNvPr id="3" name="Subtitle 2">
            <a:extLst>
              <a:ext uri="{FF2B5EF4-FFF2-40B4-BE49-F238E27FC236}">
                <a16:creationId xmlns:a16="http://schemas.microsoft.com/office/drawing/2014/main" id="{87ECCCA7-BB16-618B-BB21-FE893502A7A9}"/>
              </a:ext>
            </a:extLst>
          </p:cNvPr>
          <p:cNvSpPr>
            <a:spLocks noGrp="1"/>
          </p:cNvSpPr>
          <p:nvPr>
            <p:ph type="subTitle" idx="1"/>
          </p:nvPr>
        </p:nvSpPr>
        <p:spPr/>
        <p:txBody>
          <a:bodyPr/>
          <a:lstStyle/>
          <a:p>
            <a:r>
              <a:rPr lang="en-US" dirty="0"/>
              <a:t>BGA </a:t>
            </a:r>
            <a:r>
              <a:rPr lang="en-US" dirty="0" err="1"/>
              <a:t>PGRiP</a:t>
            </a:r>
            <a:r>
              <a:rPr lang="en-US" dirty="0"/>
              <a:t> 2023</a:t>
            </a:r>
          </a:p>
        </p:txBody>
      </p:sp>
      <p:sp>
        <p:nvSpPr>
          <p:cNvPr id="4" name="Text Placeholder 3">
            <a:extLst>
              <a:ext uri="{FF2B5EF4-FFF2-40B4-BE49-F238E27FC236}">
                <a16:creationId xmlns:a16="http://schemas.microsoft.com/office/drawing/2014/main" id="{3EF49EDA-0EE9-6B63-3086-19388FEFC8EC}"/>
              </a:ext>
            </a:extLst>
          </p:cNvPr>
          <p:cNvSpPr>
            <a:spLocks noGrp="1"/>
          </p:cNvSpPr>
          <p:nvPr>
            <p:ph type="body" idx="2"/>
          </p:nvPr>
        </p:nvSpPr>
        <p:spPr/>
        <p:txBody>
          <a:bodyPr/>
          <a:lstStyle/>
          <a:p>
            <a:pPr marL="114300" indent="0">
              <a:buNone/>
            </a:pPr>
            <a:r>
              <a:rPr lang="en-US" dirty="0"/>
              <a:t>“Each session being just over an hour was great for reducing burnout.”</a:t>
            </a:r>
          </a:p>
        </p:txBody>
      </p:sp>
      <p:sp>
        <p:nvSpPr>
          <p:cNvPr id="5" name="Slide Number Placeholder 4">
            <a:extLst>
              <a:ext uri="{FF2B5EF4-FFF2-40B4-BE49-F238E27FC236}">
                <a16:creationId xmlns:a16="http://schemas.microsoft.com/office/drawing/2014/main" id="{AC4609A7-FF27-150D-DFEB-4A929B1574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72</a:t>
            </a:fld>
            <a:endParaRPr lang="en-GB"/>
          </a:p>
        </p:txBody>
      </p:sp>
    </p:spTree>
    <p:extLst>
      <p:ext uri="{BB962C8B-B14F-4D97-AF65-F5344CB8AC3E}">
        <p14:creationId xmlns:p14="http://schemas.microsoft.com/office/powerpoint/2010/main" val="4195027748"/>
      </p:ext>
    </p:extLst>
  </p:cSld>
  <p:clrMapOvr>
    <a:masterClrMapping/>
  </p:clrMapOvr>
  <mc:AlternateContent xmlns:mc="http://schemas.openxmlformats.org/markup-compatibility/2006">
    <mc:Choice xmlns:p14="http://schemas.microsoft.com/office/powerpoint/2010/main" Requires="p14">
      <p:transition spd="slow" p14:dur="2000" advClick="0" advTm="60000">
        <p:cut/>
      </p:transition>
    </mc:Choice>
    <mc:Fallback>
      <p:transition spd="slow" advClick="0" advTm="60000">
        <p:cu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3D21-20C0-5296-8981-0012323DF9A9}"/>
              </a:ext>
            </a:extLst>
          </p:cNvPr>
          <p:cNvSpPr>
            <a:spLocks noGrp="1"/>
          </p:cNvSpPr>
          <p:nvPr>
            <p:ph type="title"/>
          </p:nvPr>
        </p:nvSpPr>
        <p:spPr/>
        <p:txBody>
          <a:bodyPr/>
          <a:lstStyle/>
          <a:p>
            <a:r>
              <a:rPr lang="en-US" dirty="0"/>
              <a:t>Feedback</a:t>
            </a:r>
          </a:p>
        </p:txBody>
      </p:sp>
      <p:sp>
        <p:nvSpPr>
          <p:cNvPr id="3" name="Subtitle 2">
            <a:extLst>
              <a:ext uri="{FF2B5EF4-FFF2-40B4-BE49-F238E27FC236}">
                <a16:creationId xmlns:a16="http://schemas.microsoft.com/office/drawing/2014/main" id="{87ECCCA7-BB16-618B-BB21-FE893502A7A9}"/>
              </a:ext>
            </a:extLst>
          </p:cNvPr>
          <p:cNvSpPr>
            <a:spLocks noGrp="1"/>
          </p:cNvSpPr>
          <p:nvPr>
            <p:ph type="subTitle" idx="1"/>
          </p:nvPr>
        </p:nvSpPr>
        <p:spPr/>
        <p:txBody>
          <a:bodyPr/>
          <a:lstStyle/>
          <a:p>
            <a:r>
              <a:rPr lang="en-US" dirty="0"/>
              <a:t>BGA </a:t>
            </a:r>
            <a:r>
              <a:rPr lang="en-US" dirty="0" err="1"/>
              <a:t>PGRiP</a:t>
            </a:r>
            <a:r>
              <a:rPr lang="en-US" dirty="0"/>
              <a:t> 2023</a:t>
            </a:r>
          </a:p>
        </p:txBody>
      </p:sp>
      <p:sp>
        <p:nvSpPr>
          <p:cNvPr id="4" name="Text Placeholder 3">
            <a:extLst>
              <a:ext uri="{FF2B5EF4-FFF2-40B4-BE49-F238E27FC236}">
                <a16:creationId xmlns:a16="http://schemas.microsoft.com/office/drawing/2014/main" id="{3EF49EDA-0EE9-6B63-3086-19388FEFC8EC}"/>
              </a:ext>
            </a:extLst>
          </p:cNvPr>
          <p:cNvSpPr>
            <a:spLocks noGrp="1"/>
          </p:cNvSpPr>
          <p:nvPr>
            <p:ph type="body" idx="2"/>
          </p:nvPr>
        </p:nvSpPr>
        <p:spPr/>
        <p:txBody>
          <a:bodyPr>
            <a:normAutofit/>
          </a:bodyPr>
          <a:lstStyle/>
          <a:p>
            <a:pPr marL="114300" indent="0">
              <a:buNone/>
            </a:pPr>
            <a:r>
              <a:rPr lang="en-US" dirty="0"/>
              <a:t>“It felt very inclusive, with considerations on dietary requirements, activities, as well as a quiet room to allow a space for anyone who wanted time to decompress during the event.”</a:t>
            </a:r>
          </a:p>
        </p:txBody>
      </p:sp>
      <p:sp>
        <p:nvSpPr>
          <p:cNvPr id="5" name="Slide Number Placeholder 4">
            <a:extLst>
              <a:ext uri="{FF2B5EF4-FFF2-40B4-BE49-F238E27FC236}">
                <a16:creationId xmlns:a16="http://schemas.microsoft.com/office/drawing/2014/main" id="{AC4609A7-FF27-150D-DFEB-4A929B1574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73</a:t>
            </a:fld>
            <a:endParaRPr lang="en-GB"/>
          </a:p>
        </p:txBody>
      </p:sp>
    </p:spTree>
    <p:extLst>
      <p:ext uri="{BB962C8B-B14F-4D97-AF65-F5344CB8AC3E}">
        <p14:creationId xmlns:p14="http://schemas.microsoft.com/office/powerpoint/2010/main" val="3565475995"/>
      </p:ext>
    </p:extLst>
  </p:cSld>
  <p:clrMapOvr>
    <a:masterClrMapping/>
  </p:clrMapOvr>
  <mc:AlternateContent xmlns:mc="http://schemas.openxmlformats.org/markup-compatibility/2006">
    <mc:Choice xmlns:p14="http://schemas.microsoft.com/office/powerpoint/2010/main" Requires="p14">
      <p:transition spd="slow" p14:dur="2000" advClick="0" advTm="60000">
        <p:cut/>
      </p:transition>
    </mc:Choice>
    <mc:Fallback>
      <p:transition spd="slow" advClick="0" advTm="60000">
        <p:cu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dirty="0"/>
              <a:t>At &amp; After the Conference</a:t>
            </a:r>
            <a:endParaRPr dirty="0"/>
          </a:p>
        </p:txBody>
      </p:sp>
      <p:sp>
        <p:nvSpPr>
          <p:cNvPr id="195" name="Google Shape;195;p3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74</a:t>
            </a:fld>
            <a:endParaRPr>
              <a:latin typeface="Source Sans Pro"/>
              <a:ea typeface="Source Sans Pro"/>
              <a:cs typeface="Source Sans Pro"/>
              <a:sym typeface="Source Sans Pro"/>
            </a:endParaRPr>
          </a:p>
        </p:txBody>
      </p:sp>
    </p:spTree>
    <p:extLst>
      <p:ext uri="{BB962C8B-B14F-4D97-AF65-F5344CB8AC3E}">
        <p14:creationId xmlns:p14="http://schemas.microsoft.com/office/powerpoint/2010/main" val="38872078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3694-602C-C61D-B16D-AEED870C637F}"/>
              </a:ext>
            </a:extLst>
          </p:cNvPr>
          <p:cNvSpPr>
            <a:spLocks noGrp="1"/>
          </p:cNvSpPr>
          <p:nvPr>
            <p:ph type="title"/>
          </p:nvPr>
        </p:nvSpPr>
        <p:spPr/>
        <p:txBody>
          <a:bodyPr>
            <a:normAutofit fontScale="90000"/>
          </a:bodyPr>
          <a:lstStyle/>
          <a:p>
            <a:r>
              <a:rPr lang="en-US" dirty="0"/>
              <a:t>Setting up the venue</a:t>
            </a:r>
          </a:p>
        </p:txBody>
      </p:sp>
      <p:sp>
        <p:nvSpPr>
          <p:cNvPr id="3" name="Text Placeholder 2">
            <a:extLst>
              <a:ext uri="{FF2B5EF4-FFF2-40B4-BE49-F238E27FC236}">
                <a16:creationId xmlns:a16="http://schemas.microsoft.com/office/drawing/2014/main" id="{816C7161-1EEC-452D-7627-30BC9CDD687F}"/>
              </a:ext>
            </a:extLst>
          </p:cNvPr>
          <p:cNvSpPr>
            <a:spLocks noGrp="1"/>
          </p:cNvSpPr>
          <p:nvPr>
            <p:ph type="body" idx="1"/>
          </p:nvPr>
        </p:nvSpPr>
        <p:spPr/>
        <p:txBody>
          <a:bodyPr/>
          <a:lstStyle/>
          <a:p>
            <a:pPr>
              <a:lnSpc>
                <a:spcPct val="200000"/>
              </a:lnSpc>
            </a:pPr>
            <a:r>
              <a:rPr lang="en-US" dirty="0"/>
              <a:t>Ensure you and the venue are on the same page about who is setting up what.</a:t>
            </a:r>
          </a:p>
          <a:p>
            <a:pPr>
              <a:lnSpc>
                <a:spcPct val="200000"/>
              </a:lnSpc>
            </a:pPr>
            <a:r>
              <a:rPr lang="en-US" dirty="0"/>
              <a:t>Be prepared for last-minute accessibility requests.</a:t>
            </a:r>
          </a:p>
          <a:p>
            <a:pPr>
              <a:lnSpc>
                <a:spcPct val="200000"/>
              </a:lnSpc>
            </a:pPr>
            <a:r>
              <a:rPr lang="en-US" dirty="0"/>
              <a:t>Ensure rooms are well-labelled and signposted.</a:t>
            </a:r>
          </a:p>
          <a:p>
            <a:pPr>
              <a:lnSpc>
                <a:spcPct val="200000"/>
              </a:lnSpc>
            </a:pPr>
            <a:r>
              <a:rPr lang="en-US" dirty="0"/>
              <a:t>Charge microphones etc.</a:t>
            </a:r>
          </a:p>
          <a:p>
            <a:pPr>
              <a:lnSpc>
                <a:spcPct val="200000"/>
              </a:lnSpc>
            </a:pPr>
            <a:endParaRPr lang="en-US" dirty="0"/>
          </a:p>
        </p:txBody>
      </p:sp>
      <p:sp>
        <p:nvSpPr>
          <p:cNvPr id="4" name="Slide Number Placeholder 3">
            <a:extLst>
              <a:ext uri="{FF2B5EF4-FFF2-40B4-BE49-F238E27FC236}">
                <a16:creationId xmlns:a16="http://schemas.microsoft.com/office/drawing/2014/main" id="{338392C0-F14E-B1BD-C490-1B8E423F6D7E}"/>
              </a:ext>
            </a:extLst>
          </p:cNvPr>
          <p:cNvSpPr>
            <a:spLocks noGrp="1"/>
          </p:cNvSpPr>
          <p:nvPr>
            <p:ph type="sldNum" idx="12"/>
          </p:nvPr>
        </p:nvSpPr>
        <p:spPr/>
        <p:txBody>
          <a:bodyPr/>
          <a:lstStyle/>
          <a:p>
            <a:fld id="{00000000-1234-1234-1234-123412341234}" type="slidenum">
              <a:rPr lang="en-GB" smtClean="0"/>
              <a:pPr/>
              <a:t>75</a:t>
            </a:fld>
            <a:endParaRPr lang="en-GB"/>
          </a:p>
        </p:txBody>
      </p:sp>
    </p:spTree>
    <p:extLst>
      <p:ext uri="{BB962C8B-B14F-4D97-AF65-F5344CB8AC3E}">
        <p14:creationId xmlns:p14="http://schemas.microsoft.com/office/powerpoint/2010/main" val="23386321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3694-602C-C61D-B16D-AEED870C637F}"/>
              </a:ext>
            </a:extLst>
          </p:cNvPr>
          <p:cNvSpPr>
            <a:spLocks noGrp="1"/>
          </p:cNvSpPr>
          <p:nvPr>
            <p:ph type="title"/>
          </p:nvPr>
        </p:nvSpPr>
        <p:spPr/>
        <p:txBody>
          <a:bodyPr>
            <a:normAutofit fontScale="90000"/>
          </a:bodyPr>
          <a:lstStyle/>
          <a:p>
            <a:r>
              <a:rPr lang="en-US" dirty="0"/>
              <a:t>Welcoming your Attendees</a:t>
            </a:r>
          </a:p>
        </p:txBody>
      </p:sp>
      <p:sp>
        <p:nvSpPr>
          <p:cNvPr id="3" name="Text Placeholder 2">
            <a:extLst>
              <a:ext uri="{FF2B5EF4-FFF2-40B4-BE49-F238E27FC236}">
                <a16:creationId xmlns:a16="http://schemas.microsoft.com/office/drawing/2014/main" id="{816C7161-1EEC-452D-7627-30BC9CDD687F}"/>
              </a:ext>
            </a:extLst>
          </p:cNvPr>
          <p:cNvSpPr>
            <a:spLocks noGrp="1"/>
          </p:cNvSpPr>
          <p:nvPr>
            <p:ph type="body" idx="1"/>
          </p:nvPr>
        </p:nvSpPr>
        <p:spPr/>
        <p:txBody>
          <a:bodyPr/>
          <a:lstStyle/>
          <a:p>
            <a:pPr>
              <a:lnSpc>
                <a:spcPct val="200000"/>
              </a:lnSpc>
            </a:pPr>
            <a:r>
              <a:rPr lang="en-US" dirty="0"/>
              <a:t>Introduce key people to your attendees (the committee, any specific contacts).</a:t>
            </a:r>
          </a:p>
          <a:p>
            <a:pPr>
              <a:lnSpc>
                <a:spcPct val="200000"/>
              </a:lnSpc>
            </a:pPr>
            <a:r>
              <a:rPr lang="en-US" dirty="0"/>
              <a:t>Give directions to different areas of the conference.</a:t>
            </a:r>
          </a:p>
          <a:p>
            <a:pPr>
              <a:lnSpc>
                <a:spcPct val="200000"/>
              </a:lnSpc>
            </a:pPr>
            <a:r>
              <a:rPr lang="en-US" dirty="0"/>
              <a:t>Go over the basic schedule.</a:t>
            </a:r>
          </a:p>
        </p:txBody>
      </p:sp>
      <p:sp>
        <p:nvSpPr>
          <p:cNvPr id="4" name="Slide Number Placeholder 3">
            <a:extLst>
              <a:ext uri="{FF2B5EF4-FFF2-40B4-BE49-F238E27FC236}">
                <a16:creationId xmlns:a16="http://schemas.microsoft.com/office/drawing/2014/main" id="{338392C0-F14E-B1BD-C490-1B8E423F6D7E}"/>
              </a:ext>
            </a:extLst>
          </p:cNvPr>
          <p:cNvSpPr>
            <a:spLocks noGrp="1"/>
          </p:cNvSpPr>
          <p:nvPr>
            <p:ph type="sldNum" idx="12"/>
          </p:nvPr>
        </p:nvSpPr>
        <p:spPr/>
        <p:txBody>
          <a:bodyPr/>
          <a:lstStyle/>
          <a:p>
            <a:fld id="{00000000-1234-1234-1234-123412341234}" type="slidenum">
              <a:rPr lang="en-GB" smtClean="0"/>
              <a:pPr/>
              <a:t>76</a:t>
            </a:fld>
            <a:endParaRPr lang="en-GB"/>
          </a:p>
        </p:txBody>
      </p:sp>
    </p:spTree>
    <p:extLst>
      <p:ext uri="{BB962C8B-B14F-4D97-AF65-F5344CB8AC3E}">
        <p14:creationId xmlns:p14="http://schemas.microsoft.com/office/powerpoint/2010/main" val="33874885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3694-602C-C61D-B16D-AEED870C637F}"/>
              </a:ext>
            </a:extLst>
          </p:cNvPr>
          <p:cNvSpPr>
            <a:spLocks noGrp="1"/>
          </p:cNvSpPr>
          <p:nvPr>
            <p:ph type="title"/>
          </p:nvPr>
        </p:nvSpPr>
        <p:spPr/>
        <p:txBody>
          <a:bodyPr>
            <a:normAutofit fontScale="90000"/>
          </a:bodyPr>
          <a:lstStyle/>
          <a:p>
            <a:r>
              <a:rPr lang="en-US" dirty="0"/>
              <a:t>Hybrid Format</a:t>
            </a:r>
          </a:p>
        </p:txBody>
      </p:sp>
      <p:sp>
        <p:nvSpPr>
          <p:cNvPr id="3" name="Text Placeholder 2">
            <a:extLst>
              <a:ext uri="{FF2B5EF4-FFF2-40B4-BE49-F238E27FC236}">
                <a16:creationId xmlns:a16="http://schemas.microsoft.com/office/drawing/2014/main" id="{816C7161-1EEC-452D-7627-30BC9CDD687F}"/>
              </a:ext>
            </a:extLst>
          </p:cNvPr>
          <p:cNvSpPr>
            <a:spLocks noGrp="1"/>
          </p:cNvSpPr>
          <p:nvPr>
            <p:ph type="body" idx="1"/>
          </p:nvPr>
        </p:nvSpPr>
        <p:spPr/>
        <p:txBody>
          <a:bodyPr/>
          <a:lstStyle/>
          <a:p>
            <a:pPr>
              <a:lnSpc>
                <a:spcPct val="200000"/>
              </a:lnSpc>
            </a:pPr>
            <a:r>
              <a:rPr lang="en-US" dirty="0"/>
              <a:t>Test your livestream and online poster repository.</a:t>
            </a:r>
          </a:p>
          <a:p>
            <a:pPr>
              <a:lnSpc>
                <a:spcPct val="200000"/>
              </a:lnSpc>
            </a:pPr>
            <a:r>
              <a:rPr lang="en-US" dirty="0"/>
              <a:t>Consider how you will balance audience questions.</a:t>
            </a:r>
          </a:p>
          <a:p>
            <a:pPr>
              <a:lnSpc>
                <a:spcPct val="200000"/>
              </a:lnSpc>
            </a:pPr>
            <a:r>
              <a:rPr lang="en-US" dirty="0"/>
              <a:t>Are conveners happy with the tech?</a:t>
            </a:r>
          </a:p>
        </p:txBody>
      </p:sp>
      <p:sp>
        <p:nvSpPr>
          <p:cNvPr id="4" name="Slide Number Placeholder 3">
            <a:extLst>
              <a:ext uri="{FF2B5EF4-FFF2-40B4-BE49-F238E27FC236}">
                <a16:creationId xmlns:a16="http://schemas.microsoft.com/office/drawing/2014/main" id="{338392C0-F14E-B1BD-C490-1B8E423F6D7E}"/>
              </a:ext>
            </a:extLst>
          </p:cNvPr>
          <p:cNvSpPr>
            <a:spLocks noGrp="1"/>
          </p:cNvSpPr>
          <p:nvPr>
            <p:ph type="sldNum" idx="12"/>
          </p:nvPr>
        </p:nvSpPr>
        <p:spPr/>
        <p:txBody>
          <a:bodyPr/>
          <a:lstStyle/>
          <a:p>
            <a:fld id="{00000000-1234-1234-1234-123412341234}" type="slidenum">
              <a:rPr lang="en-GB" smtClean="0"/>
              <a:pPr/>
              <a:t>77</a:t>
            </a:fld>
            <a:endParaRPr lang="en-GB"/>
          </a:p>
        </p:txBody>
      </p:sp>
    </p:spTree>
    <p:extLst>
      <p:ext uri="{BB962C8B-B14F-4D97-AF65-F5344CB8AC3E}">
        <p14:creationId xmlns:p14="http://schemas.microsoft.com/office/powerpoint/2010/main" val="35166500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3694-602C-C61D-B16D-AEED870C637F}"/>
              </a:ext>
            </a:extLst>
          </p:cNvPr>
          <p:cNvSpPr>
            <a:spLocks noGrp="1"/>
          </p:cNvSpPr>
          <p:nvPr>
            <p:ph type="title"/>
          </p:nvPr>
        </p:nvSpPr>
        <p:spPr/>
        <p:txBody>
          <a:bodyPr>
            <a:normAutofit fontScale="90000"/>
          </a:bodyPr>
          <a:lstStyle/>
          <a:p>
            <a:r>
              <a:rPr lang="en-US" dirty="0"/>
              <a:t>Audience Questions</a:t>
            </a:r>
          </a:p>
        </p:txBody>
      </p:sp>
      <p:sp>
        <p:nvSpPr>
          <p:cNvPr id="3" name="Text Placeholder 2">
            <a:extLst>
              <a:ext uri="{FF2B5EF4-FFF2-40B4-BE49-F238E27FC236}">
                <a16:creationId xmlns:a16="http://schemas.microsoft.com/office/drawing/2014/main" id="{816C7161-1EEC-452D-7627-30BC9CDD687F}"/>
              </a:ext>
            </a:extLst>
          </p:cNvPr>
          <p:cNvSpPr>
            <a:spLocks noGrp="1"/>
          </p:cNvSpPr>
          <p:nvPr>
            <p:ph type="body" idx="1"/>
          </p:nvPr>
        </p:nvSpPr>
        <p:spPr/>
        <p:txBody>
          <a:bodyPr/>
          <a:lstStyle/>
          <a:p>
            <a:pPr>
              <a:lnSpc>
                <a:spcPct val="200000"/>
              </a:lnSpc>
            </a:pPr>
            <a:r>
              <a:rPr lang="en-US" dirty="0"/>
              <a:t>Consider letting early career researchers ask questions first.</a:t>
            </a:r>
          </a:p>
          <a:p>
            <a:pPr>
              <a:lnSpc>
                <a:spcPct val="200000"/>
              </a:lnSpc>
            </a:pPr>
            <a:r>
              <a:rPr lang="en-US" dirty="0"/>
              <a:t>Conveners, select questions from a diverse range of audience members.</a:t>
            </a:r>
          </a:p>
          <a:p>
            <a:pPr>
              <a:lnSpc>
                <a:spcPct val="200000"/>
              </a:lnSpc>
            </a:pPr>
            <a:r>
              <a:rPr lang="en-US" dirty="0"/>
              <a:t>Keep an eye on the time!</a:t>
            </a:r>
          </a:p>
        </p:txBody>
      </p:sp>
      <p:sp>
        <p:nvSpPr>
          <p:cNvPr id="4" name="Slide Number Placeholder 3">
            <a:extLst>
              <a:ext uri="{FF2B5EF4-FFF2-40B4-BE49-F238E27FC236}">
                <a16:creationId xmlns:a16="http://schemas.microsoft.com/office/drawing/2014/main" id="{338392C0-F14E-B1BD-C490-1B8E423F6D7E}"/>
              </a:ext>
            </a:extLst>
          </p:cNvPr>
          <p:cNvSpPr>
            <a:spLocks noGrp="1"/>
          </p:cNvSpPr>
          <p:nvPr>
            <p:ph type="sldNum" idx="12"/>
          </p:nvPr>
        </p:nvSpPr>
        <p:spPr/>
        <p:txBody>
          <a:bodyPr/>
          <a:lstStyle/>
          <a:p>
            <a:fld id="{00000000-1234-1234-1234-123412341234}" type="slidenum">
              <a:rPr lang="en-GB" smtClean="0"/>
              <a:pPr/>
              <a:t>78</a:t>
            </a:fld>
            <a:endParaRPr lang="en-GB"/>
          </a:p>
        </p:txBody>
      </p:sp>
    </p:spTree>
    <p:extLst>
      <p:ext uri="{BB962C8B-B14F-4D97-AF65-F5344CB8AC3E}">
        <p14:creationId xmlns:p14="http://schemas.microsoft.com/office/powerpoint/2010/main" val="22286046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Getting Feedback</a:t>
            </a:r>
            <a:endParaRPr/>
          </a:p>
        </p:txBody>
      </p:sp>
      <p:sp>
        <p:nvSpPr>
          <p:cNvPr id="335" name="Google Shape;335;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285750" indent="-285750">
              <a:lnSpc>
                <a:spcPct val="200000"/>
              </a:lnSpc>
              <a:spcAft>
                <a:spcPts val="1200"/>
              </a:spcAft>
            </a:pPr>
            <a:r>
              <a:rPr lang="en-GB" dirty="0"/>
              <a:t>Helps you know your hard work was worth it.</a:t>
            </a:r>
          </a:p>
          <a:p>
            <a:pPr marL="285750" indent="-285750">
              <a:lnSpc>
                <a:spcPct val="200000"/>
              </a:lnSpc>
              <a:spcAft>
                <a:spcPts val="1200"/>
              </a:spcAft>
            </a:pPr>
            <a:r>
              <a:rPr lang="en-GB" dirty="0"/>
              <a:t>Pinpoints what you and other conference organisers need to improve in future.</a:t>
            </a:r>
          </a:p>
          <a:p>
            <a:pPr marL="285750" indent="-285750">
              <a:lnSpc>
                <a:spcPct val="200000"/>
              </a:lnSpc>
              <a:spcAft>
                <a:spcPts val="1200"/>
              </a:spcAft>
            </a:pPr>
            <a:endParaRPr lang="en-GB" dirty="0"/>
          </a:p>
          <a:p>
            <a:pPr marL="285750" indent="-285750">
              <a:lnSpc>
                <a:spcPct val="200000"/>
              </a:lnSpc>
              <a:spcAft>
                <a:spcPts val="1200"/>
              </a:spcAft>
            </a:pPr>
            <a:r>
              <a:rPr lang="en-GB" dirty="0"/>
              <a:t>Attendees, please give feedback! It really helps.</a:t>
            </a:r>
            <a:endParaRPr dirty="0"/>
          </a:p>
        </p:txBody>
      </p:sp>
      <p:sp>
        <p:nvSpPr>
          <p:cNvPr id="336" name="Google Shape;336;p5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79</a:t>
            </a:fld>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5" name="Title 4">
            <a:extLst>
              <a:ext uri="{FF2B5EF4-FFF2-40B4-BE49-F238E27FC236}">
                <a16:creationId xmlns:a16="http://schemas.microsoft.com/office/drawing/2014/main" id="{DC10019C-98A1-9D83-AAA2-7B551E6929D4}"/>
              </a:ext>
            </a:extLst>
          </p:cNvPr>
          <p:cNvSpPr>
            <a:spLocks noGrp="1"/>
          </p:cNvSpPr>
          <p:nvPr>
            <p:ph type="title"/>
          </p:nvPr>
        </p:nvSpPr>
        <p:spPr/>
        <p:txBody>
          <a:bodyPr>
            <a:normAutofit fontScale="90000"/>
          </a:bodyPr>
          <a:lstStyle/>
          <a:p>
            <a:r>
              <a:rPr lang="en-US" dirty="0">
                <a:solidFill>
                  <a:schemeClr val="bg1"/>
                </a:solidFill>
              </a:rPr>
              <a:t>The British Geophysical Association</a:t>
            </a:r>
          </a:p>
        </p:txBody>
      </p:sp>
      <p:sp>
        <p:nvSpPr>
          <p:cNvPr id="78" name="Google Shape;78;p16"/>
          <p:cNvSpPr txBox="1">
            <a:spLocks noGrp="1"/>
          </p:cNvSpPr>
          <p:nvPr>
            <p:ph type="body" idx="1"/>
          </p:nvPr>
        </p:nvSpPr>
        <p:spPr>
          <a:xfrm>
            <a:off x="311700" y="3435300"/>
            <a:ext cx="8520600" cy="3416400"/>
          </a:xfrm>
          <a:prstGeom prst="rect">
            <a:avLst/>
          </a:prstGeom>
        </p:spPr>
        <p:txBody>
          <a:bodyPr spcFirstLastPara="1" wrap="square" lIns="91425" tIns="91425" rIns="91425" bIns="91425" anchor="t" anchorCtr="0">
            <a:noAutofit/>
          </a:bodyPr>
          <a:lstStyle/>
          <a:p>
            <a:pPr marL="457200" lvl="0" indent="-342900" algn="l" rtl="0">
              <a:lnSpc>
                <a:spcPct val="95000"/>
              </a:lnSpc>
              <a:spcBef>
                <a:spcPts val="0"/>
              </a:spcBef>
              <a:spcAft>
                <a:spcPts val="0"/>
              </a:spcAft>
              <a:buSzPts val="1800"/>
              <a:buChar char="●"/>
            </a:pPr>
            <a:r>
              <a:rPr lang="en-GB" sz="1600" dirty="0"/>
              <a:t>Joint Association of the </a:t>
            </a:r>
            <a:r>
              <a:rPr lang="en-GB" sz="1600" b="1" dirty="0"/>
              <a:t>Geological Society of London</a:t>
            </a:r>
            <a:r>
              <a:rPr lang="en-GB" sz="1600" dirty="0"/>
              <a:t> &amp; the </a:t>
            </a:r>
            <a:r>
              <a:rPr lang="en-GB" sz="1600" b="1" dirty="0"/>
              <a:t>Royal Astronomical Society</a:t>
            </a:r>
            <a:endParaRPr lang="en-GB" sz="1600" dirty="0"/>
          </a:p>
          <a:p>
            <a:pPr marL="457200" lvl="0" indent="-342900" algn="l" rtl="0">
              <a:lnSpc>
                <a:spcPct val="95000"/>
              </a:lnSpc>
              <a:spcBef>
                <a:spcPts val="0"/>
              </a:spcBef>
              <a:spcAft>
                <a:spcPts val="0"/>
              </a:spcAft>
              <a:buSzPts val="1800"/>
              <a:buChar char="●"/>
            </a:pPr>
            <a:endParaRPr lang="en-GB" sz="800" dirty="0"/>
          </a:p>
          <a:p>
            <a:pPr marL="457200" lvl="0" indent="-342900" algn="l" rtl="0">
              <a:lnSpc>
                <a:spcPct val="95000"/>
              </a:lnSpc>
              <a:spcBef>
                <a:spcPts val="0"/>
              </a:spcBef>
              <a:spcAft>
                <a:spcPts val="0"/>
              </a:spcAft>
              <a:buSzPts val="1800"/>
              <a:buChar char="●"/>
            </a:pPr>
            <a:r>
              <a:rPr lang="en-GB" sz="1600" dirty="0"/>
              <a:t>Aims: to promote the subject of geophysics and strengthen its relationship with other natural sciences in the UK.</a:t>
            </a:r>
          </a:p>
          <a:p>
            <a:pPr marL="914400" lvl="0" indent="0" algn="r" rtl="0">
              <a:lnSpc>
                <a:spcPct val="95000"/>
              </a:lnSpc>
              <a:spcBef>
                <a:spcPts val="1200"/>
              </a:spcBef>
              <a:spcAft>
                <a:spcPts val="1200"/>
              </a:spcAft>
              <a:buSzPts val="523"/>
              <a:buNone/>
            </a:pPr>
            <a:r>
              <a:rPr lang="en-GB" sz="1050" dirty="0"/>
              <a:t>Source: https://</a:t>
            </a:r>
            <a:r>
              <a:rPr lang="en-GB" sz="1050" dirty="0" err="1"/>
              <a:t>geophysics.org.uk</a:t>
            </a:r>
            <a:r>
              <a:rPr lang="en-GB" sz="1050" dirty="0"/>
              <a:t>/about/what-is-the-</a:t>
            </a:r>
            <a:r>
              <a:rPr lang="en-GB" sz="1050" dirty="0" err="1"/>
              <a:t>bga</a:t>
            </a:r>
            <a:r>
              <a:rPr lang="en-GB" sz="1050" dirty="0"/>
              <a:t>/</a:t>
            </a:r>
          </a:p>
        </p:txBody>
      </p:sp>
      <p:sp>
        <p:nvSpPr>
          <p:cNvPr id="79" name="Google Shape;79;p1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smtClean="0">
                <a:latin typeface="Source Sans Pro"/>
                <a:ea typeface="Source Sans Pro"/>
                <a:cs typeface="Source Sans Pro"/>
                <a:sym typeface="Source Sans Pro"/>
              </a:rPr>
              <a:t>8</a:t>
            </a:fld>
            <a:endParaRPr lang="en-GB" dirty="0">
              <a:latin typeface="Source Sans Pro"/>
              <a:ea typeface="Source Sans Pro"/>
              <a:cs typeface="Source Sans Pro"/>
              <a:sym typeface="Source Sans Pro"/>
            </a:endParaRPr>
          </a:p>
        </p:txBody>
      </p:sp>
      <p:pic>
        <p:nvPicPr>
          <p:cNvPr id="80" name="Google Shape;80;p16" descr="The BGA logo. Large, blue, sans-serif text reads &quot;BGA&quot;, with the G formatted to look like a cross-section of the earth's interior. Beneath it, smaller text in the same font and colour reads &quot;BRITISH GEOPHYSICAL ASSOCIATION&quot;."/>
          <p:cNvPicPr preferRelativeResize="0"/>
          <p:nvPr/>
        </p:nvPicPr>
        <p:blipFill>
          <a:blip r:embed="rId3">
            <a:alphaModFix/>
          </a:blip>
          <a:stretch>
            <a:fillRect/>
          </a:stretch>
        </p:blipFill>
        <p:spPr>
          <a:xfrm>
            <a:off x="1370074" y="-150575"/>
            <a:ext cx="6403874" cy="41455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3D21-20C0-5296-8981-0012323DF9A9}"/>
              </a:ext>
            </a:extLst>
          </p:cNvPr>
          <p:cNvSpPr>
            <a:spLocks noGrp="1"/>
          </p:cNvSpPr>
          <p:nvPr>
            <p:ph type="title"/>
          </p:nvPr>
        </p:nvSpPr>
        <p:spPr/>
        <p:txBody>
          <a:bodyPr/>
          <a:lstStyle/>
          <a:p>
            <a:r>
              <a:rPr lang="en-US" dirty="0"/>
              <a:t>Feedback</a:t>
            </a:r>
          </a:p>
        </p:txBody>
      </p:sp>
      <p:sp>
        <p:nvSpPr>
          <p:cNvPr id="3" name="Subtitle 2">
            <a:extLst>
              <a:ext uri="{FF2B5EF4-FFF2-40B4-BE49-F238E27FC236}">
                <a16:creationId xmlns:a16="http://schemas.microsoft.com/office/drawing/2014/main" id="{87ECCCA7-BB16-618B-BB21-FE893502A7A9}"/>
              </a:ext>
            </a:extLst>
          </p:cNvPr>
          <p:cNvSpPr>
            <a:spLocks noGrp="1"/>
          </p:cNvSpPr>
          <p:nvPr>
            <p:ph type="subTitle" idx="1"/>
          </p:nvPr>
        </p:nvSpPr>
        <p:spPr/>
        <p:txBody>
          <a:bodyPr/>
          <a:lstStyle/>
          <a:p>
            <a:r>
              <a:rPr lang="en-US" dirty="0"/>
              <a:t>BGA </a:t>
            </a:r>
            <a:r>
              <a:rPr lang="en-US" dirty="0" err="1"/>
              <a:t>PGRiP</a:t>
            </a:r>
            <a:r>
              <a:rPr lang="en-US" dirty="0"/>
              <a:t> 2023</a:t>
            </a:r>
          </a:p>
        </p:txBody>
      </p:sp>
      <p:sp>
        <p:nvSpPr>
          <p:cNvPr id="4" name="Text Placeholder 3">
            <a:extLst>
              <a:ext uri="{FF2B5EF4-FFF2-40B4-BE49-F238E27FC236}">
                <a16:creationId xmlns:a16="http://schemas.microsoft.com/office/drawing/2014/main" id="{3EF49EDA-0EE9-6B63-3086-19388FEFC8EC}"/>
              </a:ext>
            </a:extLst>
          </p:cNvPr>
          <p:cNvSpPr>
            <a:spLocks noGrp="1"/>
          </p:cNvSpPr>
          <p:nvPr>
            <p:ph type="body" idx="2"/>
          </p:nvPr>
        </p:nvSpPr>
        <p:spPr/>
        <p:txBody>
          <a:bodyPr/>
          <a:lstStyle/>
          <a:p>
            <a:pPr marL="114300" indent="0">
              <a:buNone/>
            </a:pPr>
            <a:r>
              <a:rPr lang="en-US" dirty="0"/>
              <a:t>“It would have been good if there were some more accessible plugs in the actual talk space for laptops etc.”</a:t>
            </a:r>
          </a:p>
        </p:txBody>
      </p:sp>
      <p:sp>
        <p:nvSpPr>
          <p:cNvPr id="5" name="Slide Number Placeholder 4">
            <a:extLst>
              <a:ext uri="{FF2B5EF4-FFF2-40B4-BE49-F238E27FC236}">
                <a16:creationId xmlns:a16="http://schemas.microsoft.com/office/drawing/2014/main" id="{AC4609A7-FF27-150D-DFEB-4A929B1574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80</a:t>
            </a:fld>
            <a:endParaRPr lang="en-GB"/>
          </a:p>
        </p:txBody>
      </p:sp>
    </p:spTree>
    <p:extLst>
      <p:ext uri="{BB962C8B-B14F-4D97-AF65-F5344CB8AC3E}">
        <p14:creationId xmlns:p14="http://schemas.microsoft.com/office/powerpoint/2010/main" val="31973977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3D21-20C0-5296-8981-0012323DF9A9}"/>
              </a:ext>
            </a:extLst>
          </p:cNvPr>
          <p:cNvSpPr>
            <a:spLocks noGrp="1"/>
          </p:cNvSpPr>
          <p:nvPr>
            <p:ph type="title"/>
          </p:nvPr>
        </p:nvSpPr>
        <p:spPr/>
        <p:txBody>
          <a:bodyPr/>
          <a:lstStyle/>
          <a:p>
            <a:r>
              <a:rPr lang="en-US" dirty="0"/>
              <a:t>Feedback</a:t>
            </a:r>
          </a:p>
        </p:txBody>
      </p:sp>
      <p:sp>
        <p:nvSpPr>
          <p:cNvPr id="3" name="Subtitle 2">
            <a:extLst>
              <a:ext uri="{FF2B5EF4-FFF2-40B4-BE49-F238E27FC236}">
                <a16:creationId xmlns:a16="http://schemas.microsoft.com/office/drawing/2014/main" id="{87ECCCA7-BB16-618B-BB21-FE893502A7A9}"/>
              </a:ext>
            </a:extLst>
          </p:cNvPr>
          <p:cNvSpPr>
            <a:spLocks noGrp="1"/>
          </p:cNvSpPr>
          <p:nvPr>
            <p:ph type="subTitle" idx="1"/>
          </p:nvPr>
        </p:nvSpPr>
        <p:spPr/>
        <p:txBody>
          <a:bodyPr/>
          <a:lstStyle/>
          <a:p>
            <a:r>
              <a:rPr lang="en-US" dirty="0"/>
              <a:t>BGA </a:t>
            </a:r>
            <a:r>
              <a:rPr lang="en-US" dirty="0" err="1"/>
              <a:t>PGRiP</a:t>
            </a:r>
            <a:r>
              <a:rPr lang="en-US" dirty="0"/>
              <a:t> 2023</a:t>
            </a:r>
          </a:p>
        </p:txBody>
      </p:sp>
      <p:sp>
        <p:nvSpPr>
          <p:cNvPr id="4" name="Text Placeholder 3">
            <a:extLst>
              <a:ext uri="{FF2B5EF4-FFF2-40B4-BE49-F238E27FC236}">
                <a16:creationId xmlns:a16="http://schemas.microsoft.com/office/drawing/2014/main" id="{3EF49EDA-0EE9-6B63-3086-19388FEFC8EC}"/>
              </a:ext>
            </a:extLst>
          </p:cNvPr>
          <p:cNvSpPr>
            <a:spLocks noGrp="1"/>
          </p:cNvSpPr>
          <p:nvPr>
            <p:ph type="body" idx="2"/>
          </p:nvPr>
        </p:nvSpPr>
        <p:spPr/>
        <p:txBody>
          <a:bodyPr/>
          <a:lstStyle/>
          <a:p>
            <a:pPr marL="114300" indent="0">
              <a:buNone/>
            </a:pPr>
            <a:r>
              <a:rPr lang="en-US" dirty="0"/>
              <a:t>“… finding my way to the ECCI on the first morning … Google Maps took me around the back to a fence I couldn't cross! Perhaps a slightly more detailed map or directions in the handbook would have been helpful here.”</a:t>
            </a:r>
          </a:p>
        </p:txBody>
      </p:sp>
      <p:sp>
        <p:nvSpPr>
          <p:cNvPr id="5" name="Slide Number Placeholder 4">
            <a:extLst>
              <a:ext uri="{FF2B5EF4-FFF2-40B4-BE49-F238E27FC236}">
                <a16:creationId xmlns:a16="http://schemas.microsoft.com/office/drawing/2014/main" id="{AC4609A7-FF27-150D-DFEB-4A929B1574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81</a:t>
            </a:fld>
            <a:endParaRPr lang="en-GB"/>
          </a:p>
        </p:txBody>
      </p:sp>
    </p:spTree>
    <p:extLst>
      <p:ext uri="{BB962C8B-B14F-4D97-AF65-F5344CB8AC3E}">
        <p14:creationId xmlns:p14="http://schemas.microsoft.com/office/powerpoint/2010/main" val="8098107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3D21-20C0-5296-8981-0012323DF9A9}"/>
              </a:ext>
            </a:extLst>
          </p:cNvPr>
          <p:cNvSpPr>
            <a:spLocks noGrp="1"/>
          </p:cNvSpPr>
          <p:nvPr>
            <p:ph type="title"/>
          </p:nvPr>
        </p:nvSpPr>
        <p:spPr/>
        <p:txBody>
          <a:bodyPr/>
          <a:lstStyle/>
          <a:p>
            <a:r>
              <a:rPr lang="en-US" dirty="0"/>
              <a:t>Feedback</a:t>
            </a:r>
          </a:p>
        </p:txBody>
      </p:sp>
      <p:sp>
        <p:nvSpPr>
          <p:cNvPr id="3" name="Subtitle 2">
            <a:extLst>
              <a:ext uri="{FF2B5EF4-FFF2-40B4-BE49-F238E27FC236}">
                <a16:creationId xmlns:a16="http://schemas.microsoft.com/office/drawing/2014/main" id="{87ECCCA7-BB16-618B-BB21-FE893502A7A9}"/>
              </a:ext>
            </a:extLst>
          </p:cNvPr>
          <p:cNvSpPr>
            <a:spLocks noGrp="1"/>
          </p:cNvSpPr>
          <p:nvPr>
            <p:ph type="subTitle" idx="1"/>
          </p:nvPr>
        </p:nvSpPr>
        <p:spPr/>
        <p:txBody>
          <a:bodyPr/>
          <a:lstStyle/>
          <a:p>
            <a:r>
              <a:rPr lang="en-US" dirty="0"/>
              <a:t>BGA </a:t>
            </a:r>
            <a:r>
              <a:rPr lang="en-US" dirty="0" err="1"/>
              <a:t>PGRiP</a:t>
            </a:r>
            <a:r>
              <a:rPr lang="en-US" dirty="0"/>
              <a:t> 2023</a:t>
            </a:r>
          </a:p>
        </p:txBody>
      </p:sp>
      <p:sp>
        <p:nvSpPr>
          <p:cNvPr id="4" name="Text Placeholder 3">
            <a:extLst>
              <a:ext uri="{FF2B5EF4-FFF2-40B4-BE49-F238E27FC236}">
                <a16:creationId xmlns:a16="http://schemas.microsoft.com/office/drawing/2014/main" id="{3EF49EDA-0EE9-6B63-3086-19388FEFC8EC}"/>
              </a:ext>
            </a:extLst>
          </p:cNvPr>
          <p:cNvSpPr>
            <a:spLocks noGrp="1"/>
          </p:cNvSpPr>
          <p:nvPr>
            <p:ph type="body" idx="2"/>
          </p:nvPr>
        </p:nvSpPr>
        <p:spPr/>
        <p:txBody>
          <a:bodyPr/>
          <a:lstStyle/>
          <a:p>
            <a:pPr marL="114300" indent="0">
              <a:buNone/>
            </a:pPr>
            <a:r>
              <a:rPr lang="en-US" dirty="0"/>
              <a:t>“Don't think catering needs to be meat-free. Would have been good to have the slide clicker working throughout.”</a:t>
            </a:r>
          </a:p>
        </p:txBody>
      </p:sp>
      <p:sp>
        <p:nvSpPr>
          <p:cNvPr id="5" name="Slide Number Placeholder 4">
            <a:extLst>
              <a:ext uri="{FF2B5EF4-FFF2-40B4-BE49-F238E27FC236}">
                <a16:creationId xmlns:a16="http://schemas.microsoft.com/office/drawing/2014/main" id="{AC4609A7-FF27-150D-DFEB-4A929B1574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82</a:t>
            </a:fld>
            <a:endParaRPr lang="en-GB"/>
          </a:p>
        </p:txBody>
      </p:sp>
    </p:spTree>
    <p:extLst>
      <p:ext uri="{BB962C8B-B14F-4D97-AF65-F5344CB8AC3E}">
        <p14:creationId xmlns:p14="http://schemas.microsoft.com/office/powerpoint/2010/main" val="7957764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Using Feedback</a:t>
            </a:r>
            <a:endParaRPr dirty="0"/>
          </a:p>
        </p:txBody>
      </p:sp>
      <p:sp>
        <p:nvSpPr>
          <p:cNvPr id="335" name="Google Shape;335;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rmAutofit/>
          </a:bodyPr>
          <a:lstStyle/>
          <a:p>
            <a:pPr marL="285750" indent="-285750">
              <a:spcAft>
                <a:spcPts val="1200"/>
              </a:spcAft>
            </a:pPr>
            <a:r>
              <a:rPr lang="en-GB" sz="2400" dirty="0"/>
              <a:t>Pass it on to future organisers.</a:t>
            </a:r>
          </a:p>
          <a:p>
            <a:pPr marL="285750" indent="-285750">
              <a:spcAft>
                <a:spcPts val="1200"/>
              </a:spcAft>
            </a:pPr>
            <a:r>
              <a:rPr lang="en-GB" sz="2400" dirty="0"/>
              <a:t>Apply it yourself.</a:t>
            </a:r>
            <a:endParaRPr sz="2400" dirty="0"/>
          </a:p>
        </p:txBody>
      </p:sp>
      <p:sp>
        <p:nvSpPr>
          <p:cNvPr id="336" name="Google Shape;336;p5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83</a:t>
            </a:fld>
            <a:endParaRPr/>
          </a:p>
        </p:txBody>
      </p:sp>
      <p:pic>
        <p:nvPicPr>
          <p:cNvPr id="3" name="Graphic 2" descr="Connections with solid fill">
            <a:extLst>
              <a:ext uri="{FF2B5EF4-FFF2-40B4-BE49-F238E27FC236}">
                <a16:creationId xmlns:a16="http://schemas.microsoft.com/office/drawing/2014/main" id="{F73FE938-438C-16E2-8824-BC46324BE4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4616" y="1152475"/>
            <a:ext cx="3005191" cy="3005191"/>
          </a:xfrm>
          <a:prstGeom prst="rect">
            <a:avLst/>
          </a:prstGeom>
        </p:spPr>
      </p:pic>
    </p:spTree>
    <p:extLst>
      <p:ext uri="{BB962C8B-B14F-4D97-AF65-F5344CB8AC3E}">
        <p14:creationId xmlns:p14="http://schemas.microsoft.com/office/powerpoint/2010/main" val="129983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Wrapping Up</a:t>
            </a:r>
            <a:endParaRPr dirty="0"/>
          </a:p>
        </p:txBody>
      </p:sp>
      <p:sp>
        <p:nvSpPr>
          <p:cNvPr id="335" name="Google Shape;335;p50"/>
          <p:cNvSpPr txBox="1">
            <a:spLocks noGrp="1"/>
          </p:cNvSpPr>
          <p:nvPr>
            <p:ph type="body" idx="1"/>
          </p:nvPr>
        </p:nvSpPr>
        <p:spPr>
          <a:xfrm>
            <a:off x="311700" y="1152475"/>
            <a:ext cx="8186299" cy="3416400"/>
          </a:xfrm>
          <a:prstGeom prst="rect">
            <a:avLst/>
          </a:prstGeom>
        </p:spPr>
        <p:txBody>
          <a:bodyPr spcFirstLastPara="1" wrap="square" lIns="91425" tIns="91425" rIns="91425" bIns="91425" anchor="ctr" anchorCtr="0">
            <a:normAutofit/>
          </a:bodyPr>
          <a:lstStyle/>
          <a:p>
            <a:pPr marL="285750" indent="-285750">
              <a:spcAft>
                <a:spcPts val="1200"/>
              </a:spcAft>
            </a:pPr>
            <a:r>
              <a:rPr lang="en-GB" sz="2400" dirty="0"/>
              <a:t>Examples in this talk ≠ exhaustive.</a:t>
            </a:r>
          </a:p>
          <a:p>
            <a:pPr marL="285750" indent="-285750">
              <a:spcAft>
                <a:spcPts val="1200"/>
              </a:spcAft>
            </a:pPr>
            <a:r>
              <a:rPr lang="en-GB" sz="2400" dirty="0"/>
              <a:t>Communicate, listen, engage.</a:t>
            </a:r>
            <a:endParaRPr sz="2400" dirty="0"/>
          </a:p>
        </p:txBody>
      </p:sp>
      <p:sp>
        <p:nvSpPr>
          <p:cNvPr id="336" name="Google Shape;336;p5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84</a:t>
            </a:fld>
            <a:endParaRPr/>
          </a:p>
        </p:txBody>
      </p:sp>
    </p:spTree>
    <p:extLst>
      <p:ext uri="{BB962C8B-B14F-4D97-AF65-F5344CB8AC3E}">
        <p14:creationId xmlns:p14="http://schemas.microsoft.com/office/powerpoint/2010/main" val="35908054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Acknowledgements</a:t>
            </a:r>
            <a:endParaRPr/>
          </a:p>
        </p:txBody>
      </p:sp>
      <p:sp>
        <p:nvSpPr>
          <p:cNvPr id="349" name="Google Shape;349;p5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85</a:t>
            </a:fld>
            <a:endParaRPr/>
          </a:p>
        </p:txBody>
      </p:sp>
      <p:pic>
        <p:nvPicPr>
          <p:cNvPr id="350" name="Google Shape;350;p52" descr="Photo of Andrew Curtis. He has light skin and short grey hair. He is giving a presentation, and the projector is illuminating his face."/>
          <p:cNvPicPr preferRelativeResize="0"/>
          <p:nvPr/>
        </p:nvPicPr>
        <p:blipFill rotWithShape="1">
          <a:blip r:embed="rId3">
            <a:alphaModFix/>
          </a:blip>
          <a:srcRect l="12243" t="3735" r="33582" b="19882"/>
          <a:stretch/>
        </p:blipFill>
        <p:spPr>
          <a:xfrm>
            <a:off x="2423775" y="1353475"/>
            <a:ext cx="1800000" cy="1800000"/>
          </a:xfrm>
          <a:prstGeom prst="ellipse">
            <a:avLst/>
          </a:prstGeom>
          <a:noFill/>
          <a:ln>
            <a:noFill/>
          </a:ln>
        </p:spPr>
      </p:pic>
      <p:pic>
        <p:nvPicPr>
          <p:cNvPr id="351" name="Google Shape;351;p52" descr="Photo of Jenny Jenkins. She has light skin and dark curly hair. She is smiling at the camera."/>
          <p:cNvPicPr preferRelativeResize="0"/>
          <p:nvPr/>
        </p:nvPicPr>
        <p:blipFill rotWithShape="1">
          <a:blip r:embed="rId4">
            <a:alphaModFix/>
          </a:blip>
          <a:srcRect l="3695" r="20730"/>
          <a:stretch/>
        </p:blipFill>
        <p:spPr>
          <a:xfrm>
            <a:off x="420200" y="1353475"/>
            <a:ext cx="1800000" cy="1800000"/>
          </a:xfrm>
          <a:prstGeom prst="ellipse">
            <a:avLst/>
          </a:prstGeom>
          <a:noFill/>
          <a:ln>
            <a:noFill/>
          </a:ln>
        </p:spPr>
      </p:pic>
      <p:sp>
        <p:nvSpPr>
          <p:cNvPr id="352" name="Google Shape;352;p52"/>
          <p:cNvSpPr txBox="1">
            <a:spLocks noGrp="1"/>
          </p:cNvSpPr>
          <p:nvPr>
            <p:ph type="body" idx="1"/>
          </p:nvPr>
        </p:nvSpPr>
        <p:spPr>
          <a:xfrm>
            <a:off x="4572000" y="1152475"/>
            <a:ext cx="4260300" cy="3416400"/>
          </a:xfrm>
          <a:prstGeom prst="rect">
            <a:avLst/>
          </a:prstGeom>
        </p:spPr>
        <p:txBody>
          <a:bodyPr spcFirstLastPara="1" wrap="square" lIns="91425" tIns="91425" rIns="91425" bIns="91425" anchor="t" anchorCtr="0">
            <a:normAutofit fontScale="92500" lnSpcReduction="20000"/>
          </a:bodyPr>
          <a:lstStyle/>
          <a:p>
            <a:pPr marL="457200" lvl="0" indent="-308610" algn="l" rtl="0">
              <a:lnSpc>
                <a:spcPct val="150000"/>
              </a:lnSpc>
              <a:spcBef>
                <a:spcPts val="0"/>
              </a:spcBef>
              <a:spcAft>
                <a:spcPts val="600"/>
              </a:spcAft>
              <a:buSzPct val="100000"/>
              <a:buChar char="●"/>
            </a:pPr>
            <a:r>
              <a:rPr lang="en-GB" sz="1400" dirty="0"/>
              <a:t>Jenny Jenkins, Andrew Curtis, Alison Stokes from </a:t>
            </a:r>
            <a:r>
              <a:rPr lang="en-GB" sz="1400" dirty="0" err="1"/>
              <a:t>DiG</a:t>
            </a:r>
            <a:r>
              <a:rPr lang="en-GB" sz="1400" dirty="0"/>
              <a:t>-UK, and everyone else on the BGA committee who contributed to the BGA Accessible meeting guide.</a:t>
            </a:r>
          </a:p>
          <a:p>
            <a:pPr marL="457200" lvl="0" indent="-308610" algn="l" rtl="0">
              <a:lnSpc>
                <a:spcPct val="150000"/>
              </a:lnSpc>
              <a:spcBef>
                <a:spcPts val="0"/>
              </a:spcBef>
              <a:spcAft>
                <a:spcPts val="600"/>
              </a:spcAft>
              <a:buSzPct val="100000"/>
              <a:buChar char="●"/>
            </a:pPr>
            <a:r>
              <a:rPr lang="en-GB" sz="1400" dirty="0"/>
              <a:t>Ben Fernando, RAS Committee on Diversity in Astronomy and Geophysics 2022, who advised on the BGA </a:t>
            </a:r>
            <a:r>
              <a:rPr lang="en-GB" sz="1400" dirty="0" err="1"/>
              <a:t>PGRiP</a:t>
            </a:r>
            <a:r>
              <a:rPr lang="en-GB" sz="1400" dirty="0"/>
              <a:t> 2023 Code of Conduct and Harassment Reporting Procedure.</a:t>
            </a:r>
            <a:endParaRPr sz="1400" dirty="0"/>
          </a:p>
          <a:p>
            <a:pPr marL="457200" lvl="0" indent="-308610" algn="l" rtl="0">
              <a:lnSpc>
                <a:spcPct val="150000"/>
              </a:lnSpc>
              <a:spcBef>
                <a:spcPts val="0"/>
              </a:spcBef>
              <a:spcAft>
                <a:spcPts val="600"/>
              </a:spcAft>
              <a:buSzPct val="100000"/>
              <a:buChar char="●"/>
            </a:pPr>
            <a:r>
              <a:rPr lang="en-GB" sz="1400" dirty="0"/>
              <a:t>The BGA </a:t>
            </a:r>
            <a:r>
              <a:rPr lang="en-GB" sz="1400" dirty="0" err="1"/>
              <a:t>PGRiP</a:t>
            </a:r>
            <a:r>
              <a:rPr lang="en-GB" sz="1400" dirty="0"/>
              <a:t> 2023 committee: Heather Kennedy, Frederik Dahl Madsen, and </a:t>
            </a:r>
            <a:r>
              <a:rPr lang="en-GB" sz="1400" dirty="0" err="1"/>
              <a:t>Aideliz</a:t>
            </a:r>
            <a:r>
              <a:rPr lang="en-GB" sz="1400" dirty="0"/>
              <a:t> Montiel Alvarez.</a:t>
            </a:r>
            <a:endParaRPr sz="1400" dirty="0"/>
          </a:p>
          <a:p>
            <a:pPr marL="457200" lvl="0" indent="-308610" algn="l" rtl="0">
              <a:lnSpc>
                <a:spcPct val="150000"/>
              </a:lnSpc>
              <a:spcBef>
                <a:spcPts val="0"/>
              </a:spcBef>
              <a:spcAft>
                <a:spcPts val="600"/>
              </a:spcAft>
              <a:buSzPct val="100000"/>
              <a:buChar char="●"/>
            </a:pPr>
            <a:r>
              <a:rPr lang="en-GB" sz="1400" dirty="0"/>
              <a:t>The IPPP for inviting me to give this talk!</a:t>
            </a:r>
            <a:endParaRPr sz="1400" dirty="0"/>
          </a:p>
        </p:txBody>
      </p:sp>
      <p:sp>
        <p:nvSpPr>
          <p:cNvPr id="353" name="Google Shape;353;p52"/>
          <p:cNvSpPr txBox="1">
            <a:spLocks noGrp="1"/>
          </p:cNvSpPr>
          <p:nvPr>
            <p:ph type="body" idx="1"/>
          </p:nvPr>
        </p:nvSpPr>
        <p:spPr>
          <a:xfrm>
            <a:off x="210050" y="3229675"/>
            <a:ext cx="2220300" cy="1535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1100" b="1" dirty="0"/>
              <a:t>Jenny Jenkins</a:t>
            </a:r>
            <a:endParaRPr sz="1100" b="1" dirty="0"/>
          </a:p>
          <a:p>
            <a:pPr marL="0" lvl="0" indent="0" algn="ctr" rtl="0">
              <a:lnSpc>
                <a:spcPct val="100000"/>
              </a:lnSpc>
              <a:spcBef>
                <a:spcPts val="1200"/>
              </a:spcBef>
              <a:spcAft>
                <a:spcPts val="0"/>
              </a:spcAft>
              <a:buNone/>
            </a:pPr>
            <a:r>
              <a:rPr lang="en-GB" sz="1100" dirty="0"/>
              <a:t>BGA EDI Officer</a:t>
            </a:r>
            <a:endParaRPr sz="1100" dirty="0"/>
          </a:p>
          <a:p>
            <a:pPr marL="0" lvl="0" indent="0" algn="ctr" rtl="0">
              <a:lnSpc>
                <a:spcPct val="100000"/>
              </a:lnSpc>
              <a:spcBef>
                <a:spcPts val="1200"/>
              </a:spcBef>
              <a:spcAft>
                <a:spcPts val="0"/>
              </a:spcAft>
              <a:buNone/>
            </a:pPr>
            <a:r>
              <a:rPr lang="en-GB" sz="1100" dirty="0"/>
              <a:t>Department of Earth Sciences</a:t>
            </a:r>
            <a:endParaRPr sz="1100" dirty="0"/>
          </a:p>
          <a:p>
            <a:pPr marL="0" lvl="0" indent="0" algn="ctr" rtl="0">
              <a:lnSpc>
                <a:spcPct val="100000"/>
              </a:lnSpc>
              <a:spcBef>
                <a:spcPts val="1200"/>
              </a:spcBef>
              <a:spcAft>
                <a:spcPts val="1200"/>
              </a:spcAft>
              <a:buNone/>
            </a:pPr>
            <a:r>
              <a:rPr lang="en-GB" sz="1100" dirty="0"/>
              <a:t>University of Durham</a:t>
            </a:r>
            <a:endParaRPr sz="1100" dirty="0"/>
          </a:p>
        </p:txBody>
      </p:sp>
      <p:sp>
        <p:nvSpPr>
          <p:cNvPr id="354" name="Google Shape;354;p52"/>
          <p:cNvSpPr txBox="1">
            <a:spLocks noGrp="1"/>
          </p:cNvSpPr>
          <p:nvPr>
            <p:ph type="body" idx="1"/>
          </p:nvPr>
        </p:nvSpPr>
        <p:spPr>
          <a:xfrm>
            <a:off x="2369475" y="3229675"/>
            <a:ext cx="1908600" cy="15354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r>
              <a:rPr lang="en-GB" sz="1100" b="1" dirty="0"/>
              <a:t>Andrew Curtis</a:t>
            </a:r>
            <a:endParaRPr sz="1100" b="1" dirty="0"/>
          </a:p>
          <a:p>
            <a:pPr marL="0" lvl="0" indent="0" algn="ctr" rtl="0">
              <a:lnSpc>
                <a:spcPct val="100000"/>
              </a:lnSpc>
              <a:spcBef>
                <a:spcPts val="1200"/>
              </a:spcBef>
              <a:spcAft>
                <a:spcPts val="0"/>
              </a:spcAft>
              <a:buNone/>
            </a:pPr>
            <a:r>
              <a:rPr lang="en-GB" sz="1100" dirty="0"/>
              <a:t>BGA President</a:t>
            </a:r>
            <a:endParaRPr sz="1100" dirty="0"/>
          </a:p>
          <a:p>
            <a:pPr marL="0" lvl="0" indent="0" algn="ctr" rtl="0">
              <a:lnSpc>
                <a:spcPct val="100000"/>
              </a:lnSpc>
              <a:spcBef>
                <a:spcPts val="1200"/>
              </a:spcBef>
              <a:spcAft>
                <a:spcPts val="0"/>
              </a:spcAft>
              <a:buNone/>
            </a:pPr>
            <a:r>
              <a:rPr lang="en-GB" sz="1100" dirty="0"/>
              <a:t>School of Geosciences</a:t>
            </a:r>
            <a:endParaRPr sz="1100" dirty="0"/>
          </a:p>
          <a:p>
            <a:pPr marL="0" lvl="0" indent="0" algn="ctr" rtl="0">
              <a:lnSpc>
                <a:spcPct val="100000"/>
              </a:lnSpc>
              <a:spcBef>
                <a:spcPts val="1200"/>
              </a:spcBef>
              <a:spcAft>
                <a:spcPts val="1200"/>
              </a:spcAft>
              <a:buNone/>
            </a:pPr>
            <a:r>
              <a:rPr lang="en-GB" sz="1100" dirty="0"/>
              <a:t>University of Edinburgh</a:t>
            </a:r>
            <a:endParaRPr sz="11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F6E6-361E-F91E-9441-E0B23C76578F}"/>
              </a:ext>
            </a:extLst>
          </p:cNvPr>
          <p:cNvSpPr>
            <a:spLocks noGrp="1"/>
          </p:cNvSpPr>
          <p:nvPr>
            <p:ph type="title"/>
          </p:nvPr>
        </p:nvSpPr>
        <p:spPr/>
        <p:txBody>
          <a:bodyPr>
            <a:normAutofit fontScale="90000"/>
          </a:bodyPr>
          <a:lstStyle/>
          <a:p>
            <a:r>
              <a:rPr lang="en-US" dirty="0"/>
              <a:t>BGA </a:t>
            </a:r>
            <a:r>
              <a:rPr lang="en-US" dirty="0" err="1"/>
              <a:t>PGRiP</a:t>
            </a:r>
            <a:r>
              <a:rPr lang="en-US" dirty="0"/>
              <a:t> 2024</a:t>
            </a:r>
          </a:p>
        </p:txBody>
      </p:sp>
      <p:sp>
        <p:nvSpPr>
          <p:cNvPr id="3" name="Text Placeholder 2">
            <a:extLst>
              <a:ext uri="{FF2B5EF4-FFF2-40B4-BE49-F238E27FC236}">
                <a16:creationId xmlns:a16="http://schemas.microsoft.com/office/drawing/2014/main" id="{4FF4BE02-CC02-2BC8-21D0-01975A10E312}"/>
              </a:ext>
            </a:extLst>
          </p:cNvPr>
          <p:cNvSpPr>
            <a:spLocks noGrp="1"/>
          </p:cNvSpPr>
          <p:nvPr>
            <p:ph type="body" idx="1"/>
          </p:nvPr>
        </p:nvSpPr>
        <p:spPr>
          <a:xfrm>
            <a:off x="311700" y="1152475"/>
            <a:ext cx="4260300" cy="3416400"/>
          </a:xfrm>
        </p:spPr>
        <p:txBody>
          <a:bodyPr anchor="ctr">
            <a:normAutofit/>
          </a:bodyPr>
          <a:lstStyle/>
          <a:p>
            <a:r>
              <a:rPr lang="en-US" sz="2000" dirty="0"/>
              <a:t>Abstract submission is open until Friday 28</a:t>
            </a:r>
            <a:r>
              <a:rPr lang="en-US" sz="2000" baseline="30000" dirty="0"/>
              <a:t>th</a:t>
            </a:r>
            <a:r>
              <a:rPr lang="en-US" sz="2000" dirty="0"/>
              <a:t> June.</a:t>
            </a:r>
            <a:br>
              <a:rPr lang="en-US" sz="2000" dirty="0"/>
            </a:br>
            <a:endParaRPr lang="en-US" sz="2000" dirty="0"/>
          </a:p>
          <a:p>
            <a:r>
              <a:rPr lang="en-US" sz="2000" dirty="0"/>
              <a:t>Postgraduates in planetary and lunar sciences are welcome to submit!</a:t>
            </a:r>
          </a:p>
          <a:p>
            <a:endParaRPr lang="en-US" sz="2000" dirty="0"/>
          </a:p>
          <a:p>
            <a:r>
              <a:rPr lang="en-US" sz="2000" dirty="0"/>
              <a:t>Registration opens in July.</a:t>
            </a:r>
          </a:p>
        </p:txBody>
      </p:sp>
      <p:sp>
        <p:nvSpPr>
          <p:cNvPr id="4" name="Slide Number Placeholder 3">
            <a:extLst>
              <a:ext uri="{FF2B5EF4-FFF2-40B4-BE49-F238E27FC236}">
                <a16:creationId xmlns:a16="http://schemas.microsoft.com/office/drawing/2014/main" id="{B8B0CFFF-5F7C-92C0-ABE2-93C1F875F3CA}"/>
              </a:ext>
            </a:extLst>
          </p:cNvPr>
          <p:cNvSpPr>
            <a:spLocks noGrp="1"/>
          </p:cNvSpPr>
          <p:nvPr>
            <p:ph type="sldNum" idx="12"/>
          </p:nvPr>
        </p:nvSpPr>
        <p:spPr/>
        <p:txBody>
          <a:bodyPr/>
          <a:lstStyle/>
          <a:p>
            <a:fld id="{00000000-1234-1234-1234-123412341234}" type="slidenum">
              <a:rPr lang="en-GB" smtClean="0"/>
              <a:pPr/>
              <a:t>86</a:t>
            </a:fld>
            <a:endParaRPr lang="en-GB"/>
          </a:p>
        </p:txBody>
      </p:sp>
      <p:pic>
        <p:nvPicPr>
          <p:cNvPr id="3074" name="Picture 2" descr="Logo for PGRiP 2024, featuring a sphere made up of lines of latitude and longitude. Text and lines are blue and black.">
            <a:hlinkClick r:id="rId3"/>
            <a:extLst>
              <a:ext uri="{FF2B5EF4-FFF2-40B4-BE49-F238E27FC236}">
                <a16:creationId xmlns:a16="http://schemas.microsoft.com/office/drawing/2014/main" id="{2C5C3BF7-40F5-95B2-158B-5A3A6B5C4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338" y="1152475"/>
            <a:ext cx="2721333" cy="19608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4E250A-6EC8-3B2A-F2A9-A4CAB47D37A1}"/>
              </a:ext>
            </a:extLst>
          </p:cNvPr>
          <p:cNvSpPr txBox="1"/>
          <p:nvPr/>
        </p:nvSpPr>
        <p:spPr>
          <a:xfrm>
            <a:off x="5353338" y="3806359"/>
            <a:ext cx="2473949" cy="369332"/>
          </a:xfrm>
          <a:prstGeom prst="rect">
            <a:avLst/>
          </a:prstGeom>
          <a:noFill/>
          <a:ln>
            <a:noFill/>
          </a:ln>
        </p:spPr>
        <p:txBody>
          <a:bodyPr wrap="square">
            <a:spAutoFit/>
          </a:bodyPr>
          <a:lstStyle/>
          <a:p>
            <a:r>
              <a:rPr lang="en-US" sz="1800" dirty="0"/>
              <a:t>www.pgrip2024.co.uk</a:t>
            </a:r>
          </a:p>
        </p:txBody>
      </p:sp>
    </p:spTree>
    <p:extLst>
      <p:ext uri="{BB962C8B-B14F-4D97-AF65-F5344CB8AC3E}">
        <p14:creationId xmlns:p14="http://schemas.microsoft.com/office/powerpoint/2010/main" val="6989555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 name="Title 11">
            <a:extLst>
              <a:ext uri="{FF2B5EF4-FFF2-40B4-BE49-F238E27FC236}">
                <a16:creationId xmlns:a16="http://schemas.microsoft.com/office/drawing/2014/main" id="{EF7CF85C-9CEF-0B79-02BB-18EDAAC00D14}"/>
              </a:ext>
            </a:extLst>
          </p:cNvPr>
          <p:cNvSpPr>
            <a:spLocks noGrp="1"/>
          </p:cNvSpPr>
          <p:nvPr>
            <p:ph type="title"/>
          </p:nvPr>
        </p:nvSpPr>
        <p:spPr/>
        <p:txBody>
          <a:bodyPr>
            <a:normAutofit fontScale="90000"/>
          </a:bodyPr>
          <a:lstStyle/>
          <a:p>
            <a:r>
              <a:rPr lang="en-US" dirty="0">
                <a:solidFill>
                  <a:schemeClr val="bg1"/>
                </a:solidFill>
              </a:rPr>
              <a:t>Resources</a:t>
            </a:r>
            <a:endParaRPr lang="en-US" dirty="0"/>
          </a:p>
        </p:txBody>
      </p:sp>
      <p:sp>
        <p:nvSpPr>
          <p:cNvPr id="5" name="Google Shape;131;p23">
            <a:extLst>
              <a:ext uri="{FF2B5EF4-FFF2-40B4-BE49-F238E27FC236}">
                <a16:creationId xmlns:a16="http://schemas.microsoft.com/office/drawing/2014/main" id="{3A11FFFC-BFD3-A8BA-F19A-3F7450CDD386}"/>
              </a:ext>
            </a:extLst>
          </p:cNvPr>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87</a:t>
            </a:fld>
            <a:endParaRPr dirty="0">
              <a:latin typeface="Source Sans Pro"/>
              <a:ea typeface="Source Sans Pro"/>
              <a:cs typeface="Source Sans Pro"/>
              <a:sym typeface="Source Sans Pro"/>
            </a:endParaRPr>
          </a:p>
        </p:txBody>
      </p:sp>
      <p:pic>
        <p:nvPicPr>
          <p:cNvPr id="8" name="Picture 7" descr="A qr code with a few black squares, leading to the BGA meeting guide.&#10;&#10;Description automatically generated">
            <a:extLst>
              <a:ext uri="{FF2B5EF4-FFF2-40B4-BE49-F238E27FC236}">
                <a16:creationId xmlns:a16="http://schemas.microsoft.com/office/drawing/2014/main" id="{84D2DD7F-EAE8-8CF2-56CF-0B81BCF5C0DB}"/>
              </a:ext>
            </a:extLst>
          </p:cNvPr>
          <p:cNvPicPr>
            <a:picLocks noChangeAspect="1"/>
          </p:cNvPicPr>
          <p:nvPr/>
        </p:nvPicPr>
        <p:blipFill>
          <a:blip r:embed="rId3"/>
          <a:stretch>
            <a:fillRect/>
          </a:stretch>
        </p:blipFill>
        <p:spPr>
          <a:xfrm>
            <a:off x="1332459" y="1705113"/>
            <a:ext cx="2340000" cy="2340000"/>
          </a:xfrm>
          <a:prstGeom prst="rect">
            <a:avLst/>
          </a:prstGeom>
          <a:ln w="38100">
            <a:solidFill>
              <a:schemeClr val="tx1"/>
            </a:solidFill>
          </a:ln>
        </p:spPr>
      </p:pic>
      <p:sp>
        <p:nvSpPr>
          <p:cNvPr id="9" name="Google Shape;300;p45">
            <a:extLst>
              <a:ext uri="{FF2B5EF4-FFF2-40B4-BE49-F238E27FC236}">
                <a16:creationId xmlns:a16="http://schemas.microsoft.com/office/drawing/2014/main" id="{45DFC290-7534-A0E2-0885-F35A36261201}"/>
              </a:ext>
            </a:extLst>
          </p:cNvPr>
          <p:cNvSpPr txBox="1"/>
          <p:nvPr/>
        </p:nvSpPr>
        <p:spPr>
          <a:xfrm>
            <a:off x="1294126" y="1115048"/>
            <a:ext cx="2416665" cy="461635"/>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chemeClr val="accent6"/>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BGA Meeting Guide</a:t>
            </a:r>
            <a:endParaRPr sz="1800" dirty="0">
              <a:solidFill>
                <a:schemeClr val="accent6"/>
              </a:solidFill>
              <a:latin typeface="Source Sans Pro"/>
              <a:ea typeface="Source Sans Pro"/>
              <a:cs typeface="Source Sans Pro"/>
              <a:sym typeface="Source Sans Pro"/>
            </a:endParaRPr>
          </a:p>
        </p:txBody>
      </p:sp>
      <p:pic>
        <p:nvPicPr>
          <p:cNvPr id="10" name="Picture 9" descr="A qr code with black and white squares, leading to further resources.&#10;&#10;Description automatically generated">
            <a:extLst>
              <a:ext uri="{FF2B5EF4-FFF2-40B4-BE49-F238E27FC236}">
                <a16:creationId xmlns:a16="http://schemas.microsoft.com/office/drawing/2014/main" id="{F55A447D-E404-5F95-8859-58DBEACEDE3F}"/>
              </a:ext>
            </a:extLst>
          </p:cNvPr>
          <p:cNvPicPr>
            <a:picLocks noChangeAspect="1"/>
          </p:cNvPicPr>
          <p:nvPr/>
        </p:nvPicPr>
        <p:blipFill>
          <a:blip r:embed="rId5"/>
          <a:stretch>
            <a:fillRect/>
          </a:stretch>
        </p:blipFill>
        <p:spPr>
          <a:xfrm>
            <a:off x="5336631" y="1705113"/>
            <a:ext cx="2340000" cy="2340000"/>
          </a:xfrm>
          <a:prstGeom prst="rect">
            <a:avLst/>
          </a:prstGeom>
          <a:ln w="38100">
            <a:solidFill>
              <a:schemeClr val="tx1"/>
            </a:solidFill>
          </a:ln>
        </p:spPr>
      </p:pic>
      <p:sp>
        <p:nvSpPr>
          <p:cNvPr id="11" name="Google Shape;300;p45">
            <a:extLst>
              <a:ext uri="{FF2B5EF4-FFF2-40B4-BE49-F238E27FC236}">
                <a16:creationId xmlns:a16="http://schemas.microsoft.com/office/drawing/2014/main" id="{9FEF618D-CBC9-6CBC-9CD9-C9C482E0B937}"/>
              </a:ext>
            </a:extLst>
          </p:cNvPr>
          <p:cNvSpPr txBox="1"/>
          <p:nvPr/>
        </p:nvSpPr>
        <p:spPr>
          <a:xfrm>
            <a:off x="5298301" y="1115048"/>
            <a:ext cx="2416665" cy="461635"/>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chemeClr val="accent6"/>
                </a:solid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Further Resources</a:t>
            </a:r>
            <a:endParaRPr sz="1800" dirty="0">
              <a:solidFill>
                <a:schemeClr val="accent6"/>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1630816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Title 4">
            <a:extLst>
              <a:ext uri="{FF2B5EF4-FFF2-40B4-BE49-F238E27FC236}">
                <a16:creationId xmlns:a16="http://schemas.microsoft.com/office/drawing/2014/main" id="{C4B6BA89-47A8-F986-C1B0-F7EACF8958AF}"/>
              </a:ext>
            </a:extLst>
          </p:cNvPr>
          <p:cNvSpPr>
            <a:spLocks noGrp="1"/>
          </p:cNvSpPr>
          <p:nvPr>
            <p:ph type="title"/>
          </p:nvPr>
        </p:nvSpPr>
        <p:spPr>
          <a:xfrm>
            <a:off x="311700" y="445025"/>
            <a:ext cx="8520600" cy="623400"/>
          </a:xfrm>
        </p:spPr>
        <p:txBody>
          <a:bodyPr>
            <a:normAutofit fontScale="90000"/>
          </a:bodyPr>
          <a:lstStyle/>
          <a:p>
            <a:r>
              <a:rPr lang="en-US" dirty="0">
                <a:solidFill>
                  <a:schemeClr val="bg1"/>
                </a:solidFill>
              </a:rPr>
              <a:t>The British Geophysical Association Postgraduate Research in Progress meeting</a:t>
            </a:r>
          </a:p>
        </p:txBody>
      </p:sp>
      <p:sp>
        <p:nvSpPr>
          <p:cNvPr id="78" name="Google Shape;78;p16"/>
          <p:cNvSpPr txBox="1">
            <a:spLocks noGrp="1"/>
          </p:cNvSpPr>
          <p:nvPr>
            <p:ph type="body" idx="1"/>
          </p:nvPr>
        </p:nvSpPr>
        <p:spPr>
          <a:xfrm>
            <a:off x="311700" y="3620104"/>
            <a:ext cx="8520600" cy="9219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GB" dirty="0"/>
              <a:t>The British Geophysical Association Postgraduate Research in Progress meeting.</a:t>
            </a:r>
          </a:p>
          <a:p>
            <a:pPr>
              <a:lnSpc>
                <a:spcPct val="150000"/>
              </a:lnSpc>
            </a:pPr>
            <a:r>
              <a:rPr lang="en-GB" dirty="0"/>
              <a:t>For geophysics postgrad students, by geophysics postgrad students.</a:t>
            </a:r>
            <a:endParaRPr dirty="0"/>
          </a:p>
        </p:txBody>
      </p:sp>
      <p:sp>
        <p:nvSpPr>
          <p:cNvPr id="79" name="Google Shape;79;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latin typeface="Source Sans Pro"/>
                <a:ea typeface="Source Sans Pro"/>
                <a:cs typeface="Source Sans Pro"/>
                <a:sym typeface="Source Sans Pro"/>
              </a:rPr>
              <a:t>9</a:t>
            </a:fld>
            <a:endParaRPr dirty="0">
              <a:latin typeface="Source Sans Pro"/>
              <a:ea typeface="Source Sans Pro"/>
              <a:cs typeface="Source Sans Pro"/>
              <a:sym typeface="Source Sans Pro"/>
            </a:endParaRPr>
          </a:p>
        </p:txBody>
      </p:sp>
      <p:pic>
        <p:nvPicPr>
          <p:cNvPr id="5" name="Picture 4" descr="The PGRiP 2023 logo. It shows the Earth in blue (continents) and white (oceans) with enlarged geophysical features jutting from around it (a volcano, planets and moons, mountains, an iceberg and a satellite). Text reads: PGRiP 2023&#10;Aberdeen . Edinburgh">
            <a:extLst>
              <a:ext uri="{FF2B5EF4-FFF2-40B4-BE49-F238E27FC236}">
                <a16:creationId xmlns:a16="http://schemas.microsoft.com/office/drawing/2014/main" id="{30C9C1A7-7D5A-3B31-8903-5AF7DA43A89B}"/>
              </a:ext>
            </a:extLst>
          </p:cNvPr>
          <p:cNvPicPr>
            <a:picLocks noChangeAspect="1"/>
          </p:cNvPicPr>
          <p:nvPr/>
        </p:nvPicPr>
        <p:blipFill>
          <a:blip r:embed="rId3"/>
          <a:srcRect/>
          <a:stretch/>
        </p:blipFill>
        <p:spPr>
          <a:xfrm>
            <a:off x="1986356" y="496646"/>
            <a:ext cx="5171288" cy="3123457"/>
          </a:xfrm>
          <a:prstGeom prst="rect">
            <a:avLst/>
          </a:prstGeom>
        </p:spPr>
      </p:pic>
    </p:spTree>
    <p:extLst>
      <p:ext uri="{BB962C8B-B14F-4D97-AF65-F5344CB8AC3E}">
        <p14:creationId xmlns:p14="http://schemas.microsoft.com/office/powerpoint/2010/main" val="18752479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Plum">
  <a:themeElements>
    <a:clrScheme name="BGA 2">
      <a:dk1>
        <a:srgbClr val="000000"/>
      </a:dk1>
      <a:lt1>
        <a:srgbClr val="EDEBE0"/>
      </a:lt1>
      <a:dk2>
        <a:srgbClr val="212121"/>
      </a:dk2>
      <a:lt2>
        <a:srgbClr val="EEECE1"/>
      </a:lt2>
      <a:accent1>
        <a:srgbClr val="E84C22"/>
      </a:accent1>
      <a:accent2>
        <a:srgbClr val="2E286B"/>
      </a:accent2>
      <a:accent3>
        <a:srgbClr val="666498"/>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5228</TotalTime>
  <Words>8138</Words>
  <Application>Microsoft Macintosh PowerPoint</Application>
  <PresentationFormat>On-screen Show (16:9)</PresentationFormat>
  <Paragraphs>675</Paragraphs>
  <Slides>87</Slides>
  <Notes>87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87</vt:i4>
      </vt:variant>
    </vt:vector>
  </HeadingPairs>
  <TitlesOfParts>
    <vt:vector size="102" baseType="lpstr">
      <vt:lpstr>Verdana</vt:lpstr>
      <vt:lpstr>Google Sans</vt:lpstr>
      <vt:lpstr>AMERICAN TYPEWRITER CONDENSED</vt:lpstr>
      <vt:lpstr>Droid Serif</vt:lpstr>
      <vt:lpstr>Helvetica</vt:lpstr>
      <vt:lpstr>Source Sans Pro</vt:lpstr>
      <vt:lpstr>Raleway</vt:lpstr>
      <vt:lpstr>Magneto</vt:lpstr>
      <vt:lpstr>Arial</vt:lpstr>
      <vt:lpstr>AMERICAN TYPEWRITER CONDENSED</vt:lpstr>
      <vt:lpstr>Arial</vt:lpstr>
      <vt:lpstr>Courier New</vt:lpstr>
      <vt:lpstr>Baguet Script</vt:lpstr>
      <vt:lpstr>Roboto</vt:lpstr>
      <vt:lpstr>Plum</vt:lpstr>
      <vt:lpstr>Planning an Accessible Academic Conference</vt:lpstr>
      <vt:lpstr>In this presentation</vt:lpstr>
      <vt:lpstr>Disclaimer</vt:lpstr>
      <vt:lpstr>Accessibility and Inclusion</vt:lpstr>
      <vt:lpstr>Accessibility</vt:lpstr>
      <vt:lpstr>Inclusion</vt:lpstr>
      <vt:lpstr>Conferences are often inaccessible and exclusionary.</vt:lpstr>
      <vt:lpstr>The British Geophysical Association</vt:lpstr>
      <vt:lpstr>The British Geophysical Association Postgraduate Research in Progress meeting</vt:lpstr>
      <vt:lpstr>EDI Issues flagged included:</vt:lpstr>
      <vt:lpstr>Ways we addressed them included:</vt:lpstr>
      <vt:lpstr>EDI Issues flagged included:</vt:lpstr>
      <vt:lpstr>Underrepresented Groups in Physics</vt:lpstr>
      <vt:lpstr>Underrepresented Groups in Physics</vt:lpstr>
      <vt:lpstr>Underrepresented Groups in Physics</vt:lpstr>
      <vt:lpstr>Underrepresented Groups in Physics</vt:lpstr>
      <vt:lpstr>Underrepresented Groups in Physics</vt:lpstr>
      <vt:lpstr>Underrepresented Groups in Physics</vt:lpstr>
      <vt:lpstr>Ways we addressed them included:</vt:lpstr>
      <vt:lpstr>Learning from each other</vt:lpstr>
      <vt:lpstr>92%</vt:lpstr>
      <vt:lpstr>100%</vt:lpstr>
      <vt:lpstr>The BGA Accessible Meeting Guide</vt:lpstr>
      <vt:lpstr>The BGA guidelines are based on: </vt:lpstr>
      <vt:lpstr>BGA Guidelines</vt:lpstr>
      <vt:lpstr>BGA Guidelines</vt:lpstr>
      <vt:lpstr>BGA Guidelines</vt:lpstr>
      <vt:lpstr>BGA Guidelines</vt:lpstr>
      <vt:lpstr>BGA Guidelines</vt:lpstr>
      <vt:lpstr>BGA Guidelines</vt:lpstr>
      <vt:lpstr>Before the Conference</vt:lpstr>
      <vt:lpstr>Accessibility and inclusion starts within your committee.</vt:lpstr>
      <vt:lpstr>Logistical Foundations</vt:lpstr>
      <vt:lpstr>Initial Logistics</vt:lpstr>
      <vt:lpstr>Default Accessibility Measures</vt:lpstr>
      <vt:lpstr>Choosing your date</vt:lpstr>
      <vt:lpstr>Choosing your venue</vt:lpstr>
      <vt:lpstr>Venue Accessibility</vt:lpstr>
      <vt:lpstr>Removing financial barriers</vt:lpstr>
      <vt:lpstr>Representation and inclusivity matter</vt:lpstr>
      <vt:lpstr>First Contact</vt:lpstr>
      <vt:lpstr>Your Audience</vt:lpstr>
      <vt:lpstr>Your Audience</vt:lpstr>
      <vt:lpstr>Key Details</vt:lpstr>
      <vt:lpstr>Formatting your Resources</vt:lpstr>
      <vt:lpstr>Formatting your Resources</vt:lpstr>
      <vt:lpstr>Formatting your Resources</vt:lpstr>
      <vt:lpstr>Formatting your Resources</vt:lpstr>
      <vt:lpstr>Formatting your Resources</vt:lpstr>
      <vt:lpstr>Formatting your Resources</vt:lpstr>
      <vt:lpstr>Formatting your Resources</vt:lpstr>
      <vt:lpstr>Contrast Ratios</vt:lpstr>
      <vt:lpstr>Screen Readers &amp; Editable</vt:lpstr>
      <vt:lpstr>Abstract Submission</vt:lpstr>
      <vt:lpstr>Default Accessibility Considerations</vt:lpstr>
      <vt:lpstr>“Accessibility is not something that is either true or false. It can only be measured in relation to a specific ability or scenario. Something can be accessible to some people while being inaccessible to others.” </vt:lpstr>
      <vt:lpstr>Consult your attendees</vt:lpstr>
      <vt:lpstr>Registration</vt:lpstr>
      <vt:lpstr>Consult your attendees</vt:lpstr>
      <vt:lpstr>Demographic Data Collection</vt:lpstr>
      <vt:lpstr>Consult your attendees</vt:lpstr>
      <vt:lpstr>Consult your attendees</vt:lpstr>
      <vt:lpstr>Consult your attendees</vt:lpstr>
      <vt:lpstr>Consult your attendees</vt:lpstr>
      <vt:lpstr>Consult your attendees</vt:lpstr>
      <vt:lpstr>Code of Conduct</vt:lpstr>
      <vt:lpstr>Harassment Reporting Procedure</vt:lpstr>
      <vt:lpstr>EDI Statement</vt:lpstr>
      <vt:lpstr>BGA Guidelines</vt:lpstr>
      <vt:lpstr>It will be worth it!</vt:lpstr>
      <vt:lpstr>Feedback</vt:lpstr>
      <vt:lpstr>Feedback</vt:lpstr>
      <vt:lpstr>Feedback</vt:lpstr>
      <vt:lpstr>At &amp; After the Conference</vt:lpstr>
      <vt:lpstr>Setting up the venue</vt:lpstr>
      <vt:lpstr>Welcoming your Attendees</vt:lpstr>
      <vt:lpstr>Hybrid Format</vt:lpstr>
      <vt:lpstr>Audience Questions</vt:lpstr>
      <vt:lpstr>Getting Feedback</vt:lpstr>
      <vt:lpstr>Feedback</vt:lpstr>
      <vt:lpstr>Feedback</vt:lpstr>
      <vt:lpstr>Feedback</vt:lpstr>
      <vt:lpstr>Using Feedback</vt:lpstr>
      <vt:lpstr>Wrapping Up</vt:lpstr>
      <vt:lpstr>Acknowledgements</vt:lpstr>
      <vt:lpstr>BGA PGRiP 2024</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BAKER, SOPHIA (PGR)</cp:lastModifiedBy>
  <cp:revision>61</cp:revision>
  <dcterms:modified xsi:type="dcterms:W3CDTF">2024-06-21T09:33:18Z</dcterms:modified>
</cp:coreProperties>
</file>