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95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97" r:id="rId21"/>
    <p:sldId id="296" r:id="rId22"/>
    <p:sldId id="276" r:id="rId23"/>
    <p:sldId id="277" r:id="rId24"/>
    <p:sldId id="278" r:id="rId25"/>
    <p:sldId id="279" r:id="rId26"/>
    <p:sldId id="298" r:id="rId27"/>
    <p:sldId id="280" r:id="rId28"/>
    <p:sldId id="281" r:id="rId29"/>
    <p:sldId id="282" r:id="rId30"/>
    <p:sldId id="283" r:id="rId31"/>
    <p:sldId id="284" r:id="rId32"/>
    <p:sldId id="300" r:id="rId33"/>
    <p:sldId id="285" r:id="rId34"/>
    <p:sldId id="287" r:id="rId35"/>
    <p:sldId id="288" r:id="rId36"/>
    <p:sldId id="292" r:id="rId37"/>
    <p:sldId id="293" r:id="rId38"/>
    <p:sldId id="301" r:id="rId39"/>
    <p:sldId id="302" r:id="rId40"/>
    <p:sldId id="303" r:id="rId41"/>
    <p:sldId id="304" r:id="rId42"/>
    <p:sldId id="299" r:id="rId43"/>
    <p:sldId id="294" r:id="rId44"/>
    <p:sldId id="291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4858F-7AFE-4203-A39C-5CAE347F0442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303F9-2D76-43AC-9CEF-987D411E04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303F9-2D76-43AC-9CEF-987D411E04E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32F0-1A16-468B-8397-BF5D6DEDF7A0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57DC-E093-4443-9AA0-17F52E869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32F0-1A16-468B-8397-BF5D6DEDF7A0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57DC-E093-4443-9AA0-17F52E869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32F0-1A16-468B-8397-BF5D6DEDF7A0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57DC-E093-4443-9AA0-17F52E869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32F0-1A16-468B-8397-BF5D6DEDF7A0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57DC-E093-4443-9AA0-17F52E869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32F0-1A16-468B-8397-BF5D6DEDF7A0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57DC-E093-4443-9AA0-17F52E869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32F0-1A16-468B-8397-BF5D6DEDF7A0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57DC-E093-4443-9AA0-17F52E869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32F0-1A16-468B-8397-BF5D6DEDF7A0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57DC-E093-4443-9AA0-17F52E869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32F0-1A16-468B-8397-BF5D6DEDF7A0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57DC-E093-4443-9AA0-17F52E869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32F0-1A16-468B-8397-BF5D6DEDF7A0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57DC-E093-4443-9AA0-17F52E869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32F0-1A16-468B-8397-BF5D6DEDF7A0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57DC-E093-4443-9AA0-17F52E869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832F0-1A16-468B-8397-BF5D6DEDF7A0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E57DC-E093-4443-9AA0-17F52E869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832F0-1A16-468B-8397-BF5D6DEDF7A0}" type="datetimeFigureOut">
              <a:rPr lang="en-US" smtClean="0"/>
              <a:pPr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E57DC-E093-4443-9AA0-17F52E869D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Sequestered Conformal Anomaly Mediation (SCAM)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LR w/ Michael  (Mick) Nee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Sequestering and an Extra Dimension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00200"/>
            <a:ext cx="8315528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90600" y="55626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this structure, direct interaction forbidden</a:t>
            </a:r>
          </a:p>
          <a:p>
            <a:r>
              <a:rPr lang="en-US" dirty="0" smtClean="0"/>
              <a:t>Motivation for this structure is locality</a:t>
            </a:r>
          </a:p>
          <a:p>
            <a:r>
              <a:rPr lang="en-US" dirty="0" smtClean="0"/>
              <a:t>Most natural with extra dimensions and </a:t>
            </a:r>
            <a:r>
              <a:rPr lang="en-US" dirty="0" err="1" smtClean="0"/>
              <a:t>branes</a:t>
            </a:r>
            <a:endParaRPr lang="en-US" dirty="0" smtClean="0"/>
          </a:p>
          <a:p>
            <a:r>
              <a:rPr lang="en-US" dirty="0" smtClean="0"/>
              <a:t>Need to communicate </a:t>
            </a:r>
            <a:r>
              <a:rPr lang="en-US" dirty="0" err="1" smtClean="0"/>
              <a:t>susy</a:t>
            </a:r>
            <a:r>
              <a:rPr lang="en-US" dirty="0" smtClean="0"/>
              <a:t> breaking through an extra dimension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95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Without sequestering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Raises Several Puzzles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34400" cy="50292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When you have nontrivial geometry, why doesn’t communication from 5d </a:t>
            </a:r>
            <a:r>
              <a:rPr lang="en-US" dirty="0" smtClean="0"/>
              <a:t>F- </a:t>
            </a:r>
            <a:r>
              <a:rPr lang="en-US" dirty="0"/>
              <a:t>term depend on </a:t>
            </a:r>
            <a:r>
              <a:rPr lang="en-US" dirty="0" smtClean="0"/>
              <a:t>position (that is </a:t>
            </a:r>
            <a:r>
              <a:rPr lang="en-US" dirty="0" err="1" smtClean="0"/>
              <a:t>wavefunction</a:t>
            </a:r>
            <a:r>
              <a:rPr lang="en-US" dirty="0" smtClean="0"/>
              <a:t>)? </a:t>
            </a:r>
            <a:endParaRPr lang="en-US" dirty="0" smtClean="0"/>
          </a:p>
          <a:p>
            <a:pPr lvl="1"/>
            <a:r>
              <a:rPr lang="en-US" dirty="0" smtClean="0"/>
              <a:t>4d result seems robust</a:t>
            </a:r>
          </a:p>
          <a:p>
            <a:r>
              <a:rPr lang="en-US" dirty="0" smtClean="0"/>
              <a:t>Physicists have assumed negative energy generated by </a:t>
            </a:r>
            <a:r>
              <a:rPr lang="en-US" dirty="0" err="1" smtClean="0"/>
              <a:t>superpotentials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on </a:t>
            </a:r>
            <a:r>
              <a:rPr lang="en-US" dirty="0" err="1" smtClean="0"/>
              <a:t>branes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Seems natural; sequester </a:t>
            </a:r>
            <a:r>
              <a:rPr lang="en-US" dirty="0" err="1" smtClean="0"/>
              <a:t>susy</a:t>
            </a:r>
            <a:r>
              <a:rPr lang="en-US" dirty="0" smtClean="0"/>
              <a:t> breaking and sequester </a:t>
            </a:r>
            <a:r>
              <a:rPr lang="en-US" dirty="0" err="1" smtClean="0"/>
              <a:t>superpotential</a:t>
            </a:r>
            <a:endParaRPr lang="en-US" dirty="0"/>
          </a:p>
          <a:p>
            <a:pPr lvl="0"/>
            <a:r>
              <a:rPr lang="en-US" dirty="0" smtClean="0"/>
              <a:t>But:  </a:t>
            </a:r>
            <a:r>
              <a:rPr lang="en-US" dirty="0"/>
              <a:t>if you </a:t>
            </a:r>
            <a:r>
              <a:rPr lang="en-US" dirty="0" smtClean="0"/>
              <a:t> </a:t>
            </a:r>
            <a:r>
              <a:rPr lang="en-US" dirty="0"/>
              <a:t>“generate” negative energy on one </a:t>
            </a:r>
            <a:r>
              <a:rPr lang="en-US" dirty="0" err="1"/>
              <a:t>brane</a:t>
            </a:r>
            <a:r>
              <a:rPr lang="en-US" dirty="0"/>
              <a:t>, why i</a:t>
            </a:r>
            <a:r>
              <a:rPr lang="en-US" dirty="0" smtClean="0"/>
              <a:t>sn’t </a:t>
            </a:r>
            <a:r>
              <a:rPr lang="en-US" dirty="0" err="1"/>
              <a:t>susy</a:t>
            </a:r>
            <a:r>
              <a:rPr lang="en-US" dirty="0"/>
              <a:t> breaking spectrum </a:t>
            </a:r>
            <a:r>
              <a:rPr lang="en-US" dirty="0" smtClean="0"/>
              <a:t>sensitive </a:t>
            </a:r>
            <a:r>
              <a:rPr lang="en-US" dirty="0"/>
              <a:t>to </a:t>
            </a:r>
            <a:r>
              <a:rPr lang="en-US" dirty="0" smtClean="0"/>
              <a:t>location</a:t>
            </a:r>
          </a:p>
          <a:p>
            <a:pPr lvl="0"/>
            <a:r>
              <a:rPr lang="en-US" dirty="0" smtClean="0"/>
              <a:t>Also we know 4d cc same on every slice if warped; how does theory account for this?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More Puzzles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As we will see you naturally have no-scale N=2 in bulk. Equation of motion for modulus sets F</a:t>
            </a:r>
            <a:r>
              <a:rPr lang="en-US" baseline="-25000" dirty="0" smtClean="0"/>
              <a:t>C</a:t>
            </a:r>
            <a:r>
              <a:rPr lang="en-US" dirty="0" smtClean="0"/>
              <a:t> to zero!</a:t>
            </a:r>
          </a:p>
          <a:p>
            <a:pPr lvl="0"/>
            <a:r>
              <a:rPr lang="en-US" dirty="0" smtClean="0"/>
              <a:t>Has been argued this implies F</a:t>
            </a:r>
            <a:r>
              <a:rPr lang="en-US" baseline="-25000" dirty="0" smtClean="0"/>
              <a:t>C</a:t>
            </a:r>
            <a:r>
              <a:rPr lang="en-US" dirty="0" smtClean="0"/>
              <a:t>  term depends on stabilization mechanism for the extra dimension</a:t>
            </a:r>
          </a:p>
          <a:p>
            <a:pPr lvl="1"/>
            <a:r>
              <a:rPr lang="en-US" dirty="0" smtClean="0"/>
              <a:t>By this logic, can’t just ask about F</a:t>
            </a:r>
            <a:r>
              <a:rPr lang="en-US" baseline="-25000" dirty="0" smtClean="0"/>
              <a:t>C</a:t>
            </a:r>
            <a:r>
              <a:rPr lang="en-US" dirty="0" smtClean="0"/>
              <a:t>; need to know what stabilizing field is doing too</a:t>
            </a:r>
          </a:p>
          <a:p>
            <a:pPr lvl="0"/>
            <a:r>
              <a:rPr lang="en-US" dirty="0" smtClean="0"/>
              <a:t>Also 5d with </a:t>
            </a:r>
            <a:r>
              <a:rPr lang="en-US" dirty="0" err="1" smtClean="0"/>
              <a:t>branes</a:t>
            </a:r>
            <a:r>
              <a:rPr lang="en-US" dirty="0" smtClean="0"/>
              <a:t> is a singular space</a:t>
            </a:r>
          </a:p>
          <a:p>
            <a:pPr lvl="1"/>
            <a:r>
              <a:rPr lang="en-US" dirty="0" smtClean="0"/>
              <a:t> Do delta functions affect the answer?</a:t>
            </a:r>
          </a:p>
          <a:p>
            <a:pPr lvl="0"/>
            <a:r>
              <a:rPr lang="en-US" dirty="0" smtClean="0"/>
              <a:t>Final question is why has no one actually worked it out fully in 5d, given these uncertainties !!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Toy Models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2999"/>
          </a:xfrm>
        </p:spPr>
        <p:txBody>
          <a:bodyPr>
            <a:normAutofit/>
          </a:bodyPr>
          <a:lstStyle/>
          <a:p>
            <a:r>
              <a:rPr lang="en-US" dirty="0" smtClean="0"/>
              <a:t>The answer to last question is probably that it’s messy</a:t>
            </a:r>
          </a:p>
          <a:p>
            <a:pPr lvl="1"/>
            <a:r>
              <a:rPr lang="en-US" dirty="0" smtClean="0"/>
              <a:t>And didn’t seem necessary</a:t>
            </a:r>
          </a:p>
          <a:p>
            <a:pPr lvl="1"/>
            <a:r>
              <a:rPr lang="en-US" dirty="0" smtClean="0"/>
              <a:t>4d Theories seemed to suffice</a:t>
            </a:r>
          </a:p>
          <a:p>
            <a:r>
              <a:rPr lang="en-US" dirty="0" smtClean="0"/>
              <a:t>We will see this is not the case</a:t>
            </a:r>
          </a:p>
          <a:p>
            <a:r>
              <a:rPr lang="en-US" sz="2800" dirty="0" smtClean="0"/>
              <a:t>To illustrate,  I’ll present two toy models</a:t>
            </a:r>
          </a:p>
          <a:p>
            <a:pPr lvl="1"/>
            <a:r>
              <a:rPr lang="en-US" sz="2400" dirty="0" smtClean="0"/>
              <a:t>Model I: Problem from No-Scale</a:t>
            </a:r>
          </a:p>
          <a:p>
            <a:pPr lvl="1"/>
            <a:r>
              <a:rPr lang="en-US" sz="2400" dirty="0" smtClean="0"/>
              <a:t>Model II: Problem from singular space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Toy Model I: Problem from No-Scale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No-scale structure physically motivated</a:t>
            </a:r>
          </a:p>
          <a:p>
            <a:r>
              <a:rPr lang="en-US" dirty="0" smtClean="0"/>
              <a:t>Lowest component of Sigma is the </a:t>
            </a:r>
            <a:r>
              <a:rPr lang="en-US" dirty="0" err="1" smtClean="0"/>
              <a:t>radion</a:t>
            </a:r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M</a:t>
            </a:r>
            <a:r>
              <a:rPr lang="en-US" baseline="-25000" dirty="0" smtClean="0"/>
              <a:t>p</a:t>
            </a:r>
            <a:r>
              <a:rPr lang="en-US" baseline="30000" dirty="0" smtClean="0"/>
              <a:t>2</a:t>
            </a:r>
            <a:r>
              <a:rPr lang="en-US" dirty="0" smtClean="0"/>
              <a:t> =M</a:t>
            </a:r>
            <a:r>
              <a:rPr lang="en-US" baseline="30000" dirty="0" smtClean="0"/>
              <a:t>3</a:t>
            </a:r>
            <a:r>
              <a:rPr lang="en-US" dirty="0" smtClean="0"/>
              <a:t> r</a:t>
            </a:r>
          </a:p>
          <a:p>
            <a:r>
              <a:rPr lang="en-US" dirty="0" smtClean="0"/>
              <a:t>So expect f scales like Sigma</a:t>
            </a:r>
          </a:p>
          <a:p>
            <a:r>
              <a:rPr lang="en-US" dirty="0" smtClean="0"/>
              <a:t>Recall f=e</a:t>
            </a:r>
            <a:r>
              <a:rPr lang="en-US" baseline="30000" dirty="0" smtClean="0"/>
              <a:t>-K/3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819400"/>
            <a:ext cx="202713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5181600"/>
            <a:ext cx="703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Toy Model I: Compensator F term Vanishes!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7696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2000" y="5791200"/>
            <a:ext cx="7086600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Toy Model II: </a:t>
            </a:r>
            <a:r>
              <a:rPr lang="en-US" b="1" dirty="0" smtClean="0">
                <a:solidFill>
                  <a:srgbClr val="C00000"/>
                </a:solidFill>
              </a:rPr>
              <a:t>Potentially Dangerous </a:t>
            </a:r>
            <a:r>
              <a:rPr lang="en-US" b="1" dirty="0" smtClean="0">
                <a:solidFill>
                  <a:srgbClr val="C00000"/>
                </a:solidFill>
              </a:rPr>
              <a:t>Singularities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r>
              <a:rPr lang="en-US" dirty="0" smtClean="0"/>
              <a:t>Break No-Scale; </a:t>
            </a:r>
            <a:r>
              <a:rPr lang="en-US" dirty="0" err="1" smtClean="0"/>
              <a:t>eg</a:t>
            </a:r>
            <a:r>
              <a:rPr lang="en-US" dirty="0" smtClean="0"/>
              <a:t> at loop level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2362200"/>
            <a:ext cx="502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52800"/>
            <a:ext cx="8815178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4343400"/>
            <a:ext cx="861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Potential no longer vanishes  </a:t>
            </a:r>
          </a:p>
          <a:p>
            <a:pPr lvl="3">
              <a:buFont typeface="Arial" pitchFamily="34" charset="0"/>
              <a:buChar char="•"/>
            </a:pPr>
            <a:r>
              <a:rPr lang="en-US" sz="3600" dirty="0" smtClean="0"/>
              <a:t>However, it is badly singular</a:t>
            </a:r>
            <a:endParaRPr lang="en-US" sz="3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5485086"/>
            <a:ext cx="5901266" cy="91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04800" y="41148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Proportional </a:t>
            </a:r>
            <a:r>
              <a:rPr lang="en-US" dirty="0" smtClean="0"/>
              <a:t>to </a:t>
            </a:r>
            <a:r>
              <a:rPr lang="en-US" dirty="0" smtClean="0"/>
              <a:t>β </a:t>
            </a:r>
            <a:r>
              <a:rPr lang="en-US" dirty="0" smtClean="0"/>
              <a:t>as </a:t>
            </a:r>
            <a:r>
              <a:rPr lang="en-US" dirty="0" smtClean="0"/>
              <a:t>you would expect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How to Handle Singular Terms?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Standard approach is to use </a:t>
            </a:r>
            <a:r>
              <a:rPr lang="en-US" dirty="0" err="1" smtClean="0"/>
              <a:t>eft</a:t>
            </a:r>
            <a:r>
              <a:rPr lang="en-US" dirty="0" smtClean="0"/>
              <a:t> at level of </a:t>
            </a:r>
            <a:r>
              <a:rPr lang="en-US" i="1" dirty="0" err="1" smtClean="0"/>
              <a:t>superpotential</a:t>
            </a:r>
            <a:endParaRPr lang="en-US" i="1" dirty="0" smtClean="0"/>
          </a:p>
          <a:p>
            <a:pPr lvl="1"/>
            <a:r>
              <a:rPr lang="en-US" dirty="0" smtClean="0"/>
              <a:t>Integrate over y; seems fine</a:t>
            </a:r>
          </a:p>
          <a:p>
            <a:pPr lvl="1"/>
            <a:r>
              <a:rPr lang="en-US" dirty="0" smtClean="0"/>
              <a:t>However, standard </a:t>
            </a:r>
            <a:r>
              <a:rPr lang="en-US" dirty="0" err="1" smtClean="0"/>
              <a:t>eft</a:t>
            </a:r>
            <a:r>
              <a:rPr lang="en-US" dirty="0" smtClean="0"/>
              <a:t> applies at level of potential</a:t>
            </a:r>
          </a:p>
          <a:p>
            <a:pPr lvl="1"/>
            <a:r>
              <a:rPr lang="en-US" dirty="0" smtClean="0"/>
              <a:t>There is no justification for this procedure (it’s wrong)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Alternatively add </a:t>
            </a:r>
            <a:r>
              <a:rPr lang="en-US" dirty="0" err="1" smtClean="0"/>
              <a:t>counterterm</a:t>
            </a:r>
            <a:endParaRPr lang="en-US" dirty="0" smtClean="0"/>
          </a:p>
          <a:p>
            <a:pPr lvl="1"/>
            <a:r>
              <a:rPr lang="en-US" dirty="0" smtClean="0"/>
              <a:t>But delta squared </a:t>
            </a:r>
            <a:r>
              <a:rPr lang="en-US" dirty="0" err="1" smtClean="0"/>
              <a:t>counterterm</a:t>
            </a:r>
            <a:r>
              <a:rPr lang="en-US" dirty="0" smtClean="0"/>
              <a:t> leads to higher order in delta</a:t>
            </a:r>
          </a:p>
          <a:p>
            <a:pPr lvl="1"/>
            <a:r>
              <a:rPr lang="en-US" dirty="0" err="1" smtClean="0"/>
              <a:t>Nonrenormalizable</a:t>
            </a:r>
            <a:r>
              <a:rPr lang="en-US" dirty="0" smtClean="0"/>
              <a:t> theory with arbitrary </a:t>
            </a:r>
            <a:r>
              <a:rPr lang="en-US" dirty="0" err="1" smtClean="0"/>
              <a:t>counterterms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Our approach; as with </a:t>
            </a:r>
            <a:r>
              <a:rPr lang="en-US" dirty="0" err="1" smtClean="0"/>
              <a:t>nonsusy</a:t>
            </a:r>
            <a:r>
              <a:rPr lang="en-US" dirty="0" smtClean="0"/>
              <a:t> theories solve for zero modes first</a:t>
            </a:r>
          </a:p>
          <a:p>
            <a:pPr lvl="1"/>
            <a:r>
              <a:rPr lang="en-US" dirty="0" smtClean="0"/>
              <a:t>Apply same approach to auxiliary fields</a:t>
            </a:r>
          </a:p>
          <a:p>
            <a:pPr lvl="1"/>
            <a:r>
              <a:rPr lang="en-US" dirty="0" smtClean="0"/>
              <a:t>Solve for bulk fields and integrate them </a:t>
            </a:r>
            <a:r>
              <a:rPr lang="en-US" dirty="0" err="1" smtClean="0"/>
              <a:t>ouut</a:t>
            </a:r>
            <a:endParaRPr lang="en-US" dirty="0" smtClean="0"/>
          </a:p>
          <a:p>
            <a:pPr lvl="1"/>
            <a:r>
              <a:rPr lang="en-US" dirty="0" smtClean="0"/>
              <a:t>But solve for auxiliary fields </a:t>
            </a:r>
            <a:r>
              <a:rPr lang="en-US" dirty="0" smtClean="0"/>
              <a:t>too</a:t>
            </a:r>
          </a:p>
          <a:p>
            <a:pPr lvl="1"/>
            <a:r>
              <a:rPr lang="en-US" dirty="0" smtClean="0"/>
              <a:t>Derive </a:t>
            </a:r>
            <a:r>
              <a:rPr lang="en-US" i="1" dirty="0" smtClean="0"/>
              <a:t>potential</a:t>
            </a:r>
            <a:r>
              <a:rPr lang="en-US" dirty="0" smtClean="0"/>
              <a:t> of low-energy theory</a:t>
            </a:r>
          </a:p>
          <a:p>
            <a:pPr lvl="2"/>
            <a:r>
              <a:rPr lang="en-US" dirty="0" smtClean="0"/>
              <a:t>What we would do in non-SUSY theories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Why Nontrivial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</a:t>
            </a:r>
            <a:r>
              <a:rPr lang="en-US" dirty="0" smtClean="0"/>
              <a:t>ields </a:t>
            </a:r>
            <a:r>
              <a:rPr lang="en-US" dirty="0" smtClean="0"/>
              <a:t>sourcing with delta function </a:t>
            </a:r>
            <a:r>
              <a:rPr lang="en-US" dirty="0" smtClean="0"/>
              <a:t>conventional</a:t>
            </a:r>
            <a:endParaRPr lang="en-US" dirty="0" smtClean="0"/>
          </a:p>
          <a:p>
            <a:pPr lvl="1"/>
            <a:r>
              <a:rPr lang="en-US" dirty="0" smtClean="0"/>
              <a:t>Fields are dynamical, delta function source and solve equation of motion for bulk field</a:t>
            </a:r>
          </a:p>
          <a:p>
            <a:r>
              <a:rPr lang="en-US" dirty="0" smtClean="0"/>
              <a:t>Auxiliary fields different</a:t>
            </a:r>
          </a:p>
          <a:p>
            <a:pPr lvl="1"/>
            <a:r>
              <a:rPr lang="en-US" dirty="0" err="1" smtClean="0"/>
              <a:t>Nondynamical</a:t>
            </a:r>
            <a:endParaRPr lang="en-US" dirty="0" smtClean="0"/>
          </a:p>
          <a:p>
            <a:pPr lvl="1"/>
            <a:r>
              <a:rPr lang="en-US" dirty="0" smtClean="0"/>
              <a:t>Delta function in F term remains</a:t>
            </a:r>
          </a:p>
          <a:p>
            <a:pPr lvl="1"/>
            <a:r>
              <a:rPr lang="en-US" dirty="0" smtClean="0"/>
              <a:t>At end all squares of such terms have to cancel</a:t>
            </a:r>
          </a:p>
          <a:p>
            <a:pPr lvl="2"/>
            <a:r>
              <a:rPr lang="en-US" dirty="0" smtClean="0"/>
              <a:t>Usually in each F term individually</a:t>
            </a:r>
          </a:p>
          <a:p>
            <a:pPr lvl="2"/>
            <a:r>
              <a:rPr lang="en-US" dirty="0" smtClean="0"/>
              <a:t>Which means sourcing bulk fields to cancel delta functions</a:t>
            </a:r>
          </a:p>
          <a:p>
            <a:r>
              <a:rPr lang="en-US" dirty="0" smtClean="0"/>
              <a:t>We will however see that it is possible for delta squared to cancel in potential</a:t>
            </a:r>
          </a:p>
          <a:p>
            <a:r>
              <a:rPr lang="en-US" dirty="0" smtClean="0"/>
              <a:t>When loop corrections break no-scale form, </a:t>
            </a:r>
            <a:r>
              <a:rPr lang="en-US" dirty="0" smtClean="0"/>
              <a:t>requires </a:t>
            </a:r>
            <a:r>
              <a:rPr lang="en-US" dirty="0" smtClean="0"/>
              <a:t>stabilizing bulk fields that adjust</a:t>
            </a:r>
          </a:p>
          <a:p>
            <a:pPr lvl="2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Heads up on bottom line: Implication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Boundary </a:t>
            </a:r>
            <a:r>
              <a:rPr lang="en-US" dirty="0" err="1" smtClean="0"/>
              <a:t>superpotentials</a:t>
            </a:r>
            <a:r>
              <a:rPr lang="en-US" dirty="0" smtClean="0"/>
              <a:t> generate zero or </a:t>
            </a:r>
            <a:r>
              <a:rPr lang="en-US" dirty="0" smtClean="0"/>
              <a:t>positive energy contributions</a:t>
            </a:r>
          </a:p>
          <a:p>
            <a:pPr lvl="1"/>
            <a:r>
              <a:rPr lang="en-US" dirty="0" smtClean="0"/>
              <a:t>Not negative energy as expected from </a:t>
            </a:r>
            <a:r>
              <a:rPr lang="en-US" dirty="0" err="1" smtClean="0"/>
              <a:t>superpotential</a:t>
            </a:r>
            <a:endParaRPr lang="en-US" dirty="0" smtClean="0"/>
          </a:p>
          <a:p>
            <a:pPr lvl="2"/>
            <a:r>
              <a:rPr lang="en-US" dirty="0" smtClean="0"/>
              <a:t>So not responsible for </a:t>
            </a:r>
            <a:r>
              <a:rPr lang="en-US" dirty="0" smtClean="0"/>
              <a:t>4d anomaly </a:t>
            </a:r>
            <a:r>
              <a:rPr lang="en-US" dirty="0" smtClean="0"/>
              <a:t>mediation</a:t>
            </a:r>
            <a:r>
              <a:rPr lang="en-US" dirty="0" smtClean="0"/>
              <a:t>!</a:t>
            </a:r>
          </a:p>
          <a:p>
            <a:pPr lvl="3"/>
            <a:r>
              <a:rPr lang="en-US" dirty="0" smtClean="0"/>
              <a:t>But can generate </a:t>
            </a:r>
            <a:r>
              <a:rPr lang="en-US" dirty="0" err="1" smtClean="0"/>
              <a:t>susy</a:t>
            </a:r>
            <a:r>
              <a:rPr lang="en-US" dirty="0" smtClean="0"/>
              <a:t> breaking, “5d anomaly mediation”</a:t>
            </a:r>
            <a:endParaRPr lang="en-US" dirty="0" smtClean="0"/>
          </a:p>
          <a:p>
            <a:r>
              <a:rPr lang="en-US" dirty="0" smtClean="0"/>
              <a:t>4d Anomaly Mediation derives from bulk </a:t>
            </a:r>
            <a:r>
              <a:rPr lang="en-US" dirty="0" err="1" smtClean="0"/>
              <a:t>superpotential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Introduction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Supersymmetry</a:t>
            </a:r>
            <a:r>
              <a:rPr lang="en-US" dirty="0" smtClean="0"/>
              <a:t> somewhat </a:t>
            </a:r>
            <a:r>
              <a:rPr lang="en-US" dirty="0"/>
              <a:t>out of fashion</a:t>
            </a:r>
          </a:p>
          <a:p>
            <a:pPr lvl="0"/>
            <a:r>
              <a:rPr lang="en-US" dirty="0"/>
              <a:t>Not found at LHC</a:t>
            </a:r>
          </a:p>
          <a:p>
            <a:pPr lvl="0"/>
            <a:r>
              <a:rPr lang="en-US" dirty="0"/>
              <a:t>Been well </a:t>
            </a:r>
            <a:r>
              <a:rPr lang="en-US" dirty="0" smtClean="0"/>
              <a:t>studied</a:t>
            </a:r>
          </a:p>
          <a:p>
            <a:pPr>
              <a:buNone/>
            </a:pPr>
            <a:r>
              <a:rPr lang="en-US" dirty="0"/>
              <a:t>But</a:t>
            </a:r>
          </a:p>
          <a:p>
            <a:pPr lvl="0"/>
            <a:r>
              <a:rPr lang="en-US" dirty="0"/>
              <a:t>Essential to string theory</a:t>
            </a:r>
          </a:p>
          <a:p>
            <a:pPr lvl="0"/>
            <a:r>
              <a:rPr lang="en-US" dirty="0"/>
              <a:t>Likely essential to stable </a:t>
            </a:r>
            <a:r>
              <a:rPr lang="en-US" dirty="0" err="1"/>
              <a:t>vacua</a:t>
            </a:r>
            <a:endParaRPr lang="en-US" dirty="0"/>
          </a:p>
          <a:p>
            <a:pPr lvl="0"/>
            <a:r>
              <a:rPr lang="en-US" dirty="0"/>
              <a:t>Relevant to some </a:t>
            </a:r>
            <a:r>
              <a:rPr lang="en-US" dirty="0" err="1"/>
              <a:t>axion</a:t>
            </a:r>
            <a:r>
              <a:rPr lang="en-US" dirty="0"/>
              <a:t> models</a:t>
            </a:r>
          </a:p>
          <a:p>
            <a:pPr lvl="0"/>
            <a:r>
              <a:rPr lang="en-US" dirty="0"/>
              <a:t>Tool to study strongly interacting theories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However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Can get </a:t>
            </a:r>
            <a:r>
              <a:rPr lang="en-US" dirty="0" err="1" smtClean="0"/>
              <a:t>brane</a:t>
            </a:r>
            <a:r>
              <a:rPr lang="en-US" dirty="0" smtClean="0"/>
              <a:t> anomaly-mediation in 5d </a:t>
            </a:r>
          </a:p>
          <a:p>
            <a:pPr lvl="1"/>
            <a:r>
              <a:rPr lang="en-US" dirty="0" smtClean="0"/>
              <a:t>Suppressed by breaking of no-scale structure</a:t>
            </a:r>
          </a:p>
          <a:p>
            <a:r>
              <a:rPr lang="en-US" dirty="0" smtClean="0"/>
              <a:t>Such terms have to be added </a:t>
            </a:r>
            <a:r>
              <a:rPr lang="en-US" dirty="0" err="1" smtClean="0"/>
              <a:t>explictly</a:t>
            </a:r>
            <a:r>
              <a:rPr lang="en-US" dirty="0" smtClean="0"/>
              <a:t> as </a:t>
            </a:r>
            <a:r>
              <a:rPr lang="en-US" dirty="0" err="1" smtClean="0"/>
              <a:t>susy</a:t>
            </a:r>
            <a:r>
              <a:rPr lang="en-US" dirty="0" smtClean="0"/>
              <a:t>-breaking terms in low-energy theory</a:t>
            </a:r>
          </a:p>
          <a:p>
            <a:endParaRPr lang="en-US" dirty="0" smtClean="0"/>
          </a:p>
          <a:p>
            <a:r>
              <a:rPr lang="en-US" dirty="0" smtClean="0"/>
              <a:t>Note that compensator roles for anomaly-mediation and generating negative energy can decouple in 5d theory</a:t>
            </a:r>
          </a:p>
          <a:p>
            <a:r>
              <a:rPr lang="en-US" dirty="0" smtClean="0"/>
              <a:t>When this happens won’t be captured in 4d EFT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now see how this </a:t>
            </a:r>
            <a:r>
              <a:rPr lang="en-US" dirty="0" smtClean="0"/>
              <a:t>works</a:t>
            </a:r>
          </a:p>
          <a:p>
            <a:pPr lvl="1"/>
            <a:r>
              <a:rPr lang="en-US" dirty="0" smtClean="0"/>
              <a:t>Also see how </a:t>
            </a:r>
            <a:r>
              <a:rPr lang="en-US" dirty="0" err="1" smtClean="0"/>
              <a:t>brane</a:t>
            </a:r>
            <a:r>
              <a:rPr lang="en-US" dirty="0" smtClean="0"/>
              <a:t> </a:t>
            </a:r>
            <a:r>
              <a:rPr lang="en-US" dirty="0" err="1" smtClean="0"/>
              <a:t>superpotentials</a:t>
            </a:r>
            <a:r>
              <a:rPr lang="en-US" dirty="0" smtClean="0"/>
              <a:t> sometimes act as sources (even if nominally field-independent!</a:t>
            </a:r>
            <a:endParaRPr lang="en-US" dirty="0" smtClean="0"/>
          </a:p>
          <a:p>
            <a:r>
              <a:rPr lang="en-US" dirty="0" smtClean="0"/>
              <a:t>See what is needed for negative energy</a:t>
            </a:r>
          </a:p>
          <a:p>
            <a:r>
              <a:rPr lang="en-US" dirty="0" smtClean="0"/>
              <a:t>Key will be breaking no-scale structure in bulk and bulk </a:t>
            </a:r>
            <a:r>
              <a:rPr lang="en-US" dirty="0" err="1" smtClean="0"/>
              <a:t>superpotential</a:t>
            </a:r>
            <a:endParaRPr lang="en-US" dirty="0" smtClean="0"/>
          </a:p>
          <a:p>
            <a:pPr lvl="1"/>
            <a:r>
              <a:rPr lang="en-US" dirty="0" smtClean="0"/>
              <a:t>N</a:t>
            </a:r>
            <a:r>
              <a:rPr lang="en-US" dirty="0" smtClean="0"/>
              <a:t>ote difference to what is generally assumed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First</a:t>
            </a:r>
            <a:r>
              <a:rPr lang="en-US" b="1" dirty="0" smtClean="0">
                <a:solidFill>
                  <a:srgbClr val="C00000"/>
                </a:solidFill>
              </a:rPr>
              <a:t>: Add </a:t>
            </a:r>
            <a:r>
              <a:rPr lang="en-US" b="1" dirty="0" smtClean="0">
                <a:solidFill>
                  <a:srgbClr val="C00000"/>
                </a:solidFill>
              </a:rPr>
              <a:t>Source Terms to Stabilize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	</a:t>
            </a:r>
            <a:r>
              <a:rPr lang="en-US" b="1" dirty="0" smtClean="0">
                <a:solidFill>
                  <a:srgbClr val="C00000"/>
                </a:solidFill>
              </a:rPr>
              <a:t>Generalizes </a:t>
            </a:r>
            <a:r>
              <a:rPr lang="en-US" b="1" dirty="0" smtClean="0">
                <a:solidFill>
                  <a:srgbClr val="C00000"/>
                </a:solidFill>
              </a:rPr>
              <a:t>Goldberger-Wise to SUSY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1718" y="3124200"/>
            <a:ext cx="12345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4038600"/>
            <a:ext cx="630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5181600"/>
            <a:ext cx="85439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Find Background Solution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1"/>
            <a:ext cx="8229600" cy="152400"/>
          </a:xfrm>
        </p:spPr>
        <p:txBody>
          <a:bodyPr>
            <a:normAutofit fontScale="25000" lnSpcReduction="20000"/>
          </a:bodyPr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981200"/>
            <a:ext cx="671703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8275" y="3038475"/>
            <a:ext cx="62674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3886200"/>
            <a:ext cx="54324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724400"/>
            <a:ext cx="71564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5785958"/>
            <a:ext cx="4257675" cy="910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477000" y="57150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SUSY GW Stabilization!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SUSY GW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Found a 5d </a:t>
            </a:r>
            <a:r>
              <a:rPr lang="en-US" dirty="0" err="1" smtClean="0"/>
              <a:t>supersymmetric</a:t>
            </a:r>
            <a:r>
              <a:rPr lang="en-US" dirty="0" smtClean="0"/>
              <a:t> solution  for particular value of r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0082" y="1600200"/>
            <a:ext cx="292244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143000" y="2743200"/>
            <a:ext cx="746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If additional perturbations—energy for example—one has a </a:t>
            </a:r>
            <a:r>
              <a:rPr lang="en-US" dirty="0" err="1" smtClean="0"/>
              <a:t>nonsusy</a:t>
            </a:r>
            <a:r>
              <a:rPr lang="en-US" dirty="0" smtClean="0"/>
              <a:t> solution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Then see full solution to second order </a:t>
            </a:r>
            <a:r>
              <a:rPr lang="en-US" dirty="0" err="1" smtClean="0"/>
              <a:t>eq</a:t>
            </a:r>
            <a:r>
              <a:rPr lang="en-US" dirty="0" smtClean="0"/>
              <a:t> (as with </a:t>
            </a:r>
            <a:r>
              <a:rPr lang="en-US" dirty="0" err="1" smtClean="0"/>
              <a:t>nonsusy</a:t>
            </a:r>
            <a:r>
              <a:rPr lang="en-US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Necessary to satisfy both boundary conditions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Supersymmetric</a:t>
            </a:r>
            <a:r>
              <a:rPr lang="en-US" dirty="0" smtClean="0"/>
              <a:t> if relation above satisfied and model has no additional terms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Can also see in 4d: 4d EFT is </a:t>
            </a:r>
            <a:r>
              <a:rPr lang="en-US" dirty="0" err="1" smtClean="0"/>
              <a:t>mimimized</a:t>
            </a:r>
            <a:r>
              <a:rPr lang="en-US" dirty="0" smtClean="0"/>
              <a:t> for </a:t>
            </a:r>
            <a:r>
              <a:rPr lang="en-US" dirty="0" err="1" smtClean="0"/>
              <a:t>susy</a:t>
            </a:r>
            <a:r>
              <a:rPr lang="en-US" dirty="0" smtClean="0"/>
              <a:t> value of r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5334000"/>
            <a:ext cx="506930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Now Add Boundary </a:t>
            </a:r>
            <a:r>
              <a:rPr lang="en-US" b="1" dirty="0" err="1" smtClean="0">
                <a:solidFill>
                  <a:srgbClr val="C00000"/>
                </a:solidFill>
              </a:rPr>
              <a:t>Superpotentials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</a:t>
            </a:r>
            <a:r>
              <a:rPr lang="en-US" dirty="0" smtClean="0"/>
              <a:t>onzero </a:t>
            </a:r>
            <a:r>
              <a:rPr lang="en-US" dirty="0" err="1" smtClean="0"/>
              <a:t>radion</a:t>
            </a:r>
            <a:r>
              <a:rPr lang="en-US" dirty="0" smtClean="0"/>
              <a:t> auxiliary</a:t>
            </a:r>
          </a:p>
          <a:p>
            <a:pPr lvl="1"/>
            <a:r>
              <a:rPr lang="en-US" dirty="0" smtClean="0"/>
              <a:t>This leads to </a:t>
            </a:r>
            <a:r>
              <a:rPr lang="en-US" dirty="0" err="1" smtClean="0"/>
              <a:t>Scherk</a:t>
            </a:r>
            <a:r>
              <a:rPr lang="en-US" dirty="0" smtClean="0"/>
              <a:t>-Schwartz </a:t>
            </a:r>
            <a:r>
              <a:rPr lang="en-US" dirty="0" err="1" smtClean="0"/>
              <a:t>supersymmetry</a:t>
            </a:r>
            <a:r>
              <a:rPr lang="en-US" dirty="0" smtClean="0"/>
              <a:t> breaking</a:t>
            </a:r>
          </a:p>
          <a:p>
            <a:pPr lvl="2"/>
            <a:r>
              <a:rPr lang="en-US" dirty="0" err="1" smtClean="0"/>
              <a:t>Pomarol</a:t>
            </a:r>
            <a:r>
              <a:rPr lang="en-US" dirty="0" smtClean="0"/>
              <a:t>, Marti</a:t>
            </a:r>
          </a:p>
          <a:p>
            <a:pPr lvl="2"/>
            <a:r>
              <a:rPr lang="en-US" dirty="0" smtClean="0"/>
              <a:t>F</a:t>
            </a:r>
            <a:r>
              <a:rPr lang="el-GR" baseline="-25000" dirty="0" smtClean="0"/>
              <a:t>Σ</a:t>
            </a:r>
            <a:r>
              <a:rPr lang="en-US" baseline="-25000" dirty="0" smtClean="0"/>
              <a:t> </a:t>
            </a:r>
            <a:r>
              <a:rPr lang="en-US" dirty="0" smtClean="0"/>
              <a:t>~W, F</a:t>
            </a:r>
            <a:r>
              <a:rPr lang="en-US" baseline="-25000" dirty="0" smtClean="0"/>
              <a:t>C</a:t>
            </a:r>
            <a:r>
              <a:rPr lang="en-US" dirty="0" smtClean="0"/>
              <a:t>~0</a:t>
            </a:r>
            <a:endParaRPr lang="en-US" dirty="0" smtClean="0"/>
          </a:p>
          <a:p>
            <a:r>
              <a:rPr lang="en-US" dirty="0" smtClean="0"/>
              <a:t>N</a:t>
            </a:r>
            <a:r>
              <a:rPr lang="en-US" dirty="0" smtClean="0"/>
              <a:t>o-scale still preserved so energy vanishes</a:t>
            </a:r>
          </a:p>
          <a:p>
            <a:r>
              <a:rPr lang="en-US" dirty="0" smtClean="0"/>
              <a:t>Since we are interested in anomaly mediation </a:t>
            </a:r>
          </a:p>
          <a:p>
            <a:r>
              <a:rPr lang="en-US" dirty="0" smtClean="0"/>
              <a:t>Need to  break no-scale</a:t>
            </a:r>
          </a:p>
          <a:p>
            <a:pPr lvl="1"/>
            <a:r>
              <a:rPr lang="en-US" dirty="0" smtClean="0"/>
              <a:t>Here we do it with a loop correction term</a:t>
            </a:r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914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Issue here is </a:t>
            </a:r>
            <a:r>
              <a:rPr lang="el-GR" dirty="0" smtClean="0"/>
              <a:t>δ</a:t>
            </a:r>
            <a:r>
              <a:rPr lang="en-US" dirty="0" smtClean="0"/>
              <a:t> squared terms</a:t>
            </a:r>
          </a:p>
          <a:p>
            <a:r>
              <a:rPr lang="en-US" dirty="0" smtClean="0"/>
              <a:t>Because of form of no-scale potential (F</a:t>
            </a:r>
            <a:r>
              <a:rPr lang="en-US" baseline="-25000" dirty="0" smtClean="0"/>
              <a:t>C</a:t>
            </a:r>
            <a:r>
              <a:rPr lang="en-US" baseline="30000" dirty="0" smtClean="0"/>
              <a:t>+</a:t>
            </a:r>
            <a:r>
              <a:rPr lang="en-US" dirty="0" smtClean="0"/>
              <a:t>F</a:t>
            </a:r>
            <a:r>
              <a:rPr lang="en-US" baseline="-25000" dirty="0" smtClean="0"/>
              <a:t>C</a:t>
            </a:r>
            <a:r>
              <a:rPr lang="en-US" dirty="0" smtClean="0"/>
              <a:t>+F</a:t>
            </a:r>
            <a:r>
              <a:rPr lang="en-US" baseline="-25000" dirty="0" smtClean="0"/>
              <a:t>C</a:t>
            </a:r>
            <a:r>
              <a:rPr lang="en-US" dirty="0" smtClean="0"/>
              <a:t>F</a:t>
            </a:r>
            <a:r>
              <a:rPr lang="el-GR" baseline="-25000" dirty="0" smtClean="0"/>
              <a:t>Σ</a:t>
            </a:r>
            <a:r>
              <a:rPr lang="en-US" dirty="0" smtClean="0"/>
              <a:t>+</a:t>
            </a:r>
            <a:r>
              <a:rPr lang="en-US" dirty="0" err="1" smtClean="0"/>
              <a:t>hc</a:t>
            </a:r>
            <a:r>
              <a:rPr lang="en-US" dirty="0" smtClean="0"/>
              <a:t>)</a:t>
            </a:r>
          </a:p>
          <a:p>
            <a:r>
              <a:rPr lang="en-US" dirty="0" smtClean="0"/>
              <a:t> F</a:t>
            </a:r>
            <a:r>
              <a:rPr lang="el-GR" baseline="-25000" dirty="0" smtClean="0"/>
              <a:t>Σ</a:t>
            </a:r>
            <a:r>
              <a:rPr lang="en-US" dirty="0" smtClean="0"/>
              <a:t> can turn on when F</a:t>
            </a:r>
            <a:r>
              <a:rPr lang="en-US" baseline="-25000" dirty="0" smtClean="0"/>
              <a:t>C</a:t>
            </a:r>
            <a:r>
              <a:rPr lang="en-US" dirty="0" smtClean="0"/>
              <a:t>=0 (when F’s~</a:t>
            </a:r>
            <a:r>
              <a:rPr lang="el-GR" dirty="0" smtClean="0"/>
              <a:t>δ</a:t>
            </a:r>
            <a:r>
              <a:rPr lang="en-US" dirty="0" smtClean="0"/>
              <a:t>(r)</a:t>
            </a:r>
          </a:p>
          <a:p>
            <a:r>
              <a:rPr lang="en-US" dirty="0" smtClean="0"/>
              <a:t>Now with </a:t>
            </a:r>
            <a:r>
              <a:rPr lang="el-GR" dirty="0" smtClean="0"/>
              <a:t>β</a:t>
            </a:r>
            <a:r>
              <a:rPr lang="en-US" dirty="0" smtClean="0"/>
              <a:t> term </a:t>
            </a:r>
            <a:r>
              <a:rPr lang="en-US" dirty="0" smtClean="0"/>
              <a:t>F</a:t>
            </a:r>
            <a:r>
              <a:rPr lang="el-GR" baseline="-25000" dirty="0" smtClean="0"/>
              <a:t>Σ</a:t>
            </a:r>
            <a:r>
              <a:rPr lang="en-US" baseline="30000" dirty="0" smtClean="0"/>
              <a:t>+</a:t>
            </a:r>
            <a:r>
              <a:rPr lang="en-US" dirty="0" smtClean="0"/>
              <a:t>F</a:t>
            </a:r>
            <a:r>
              <a:rPr lang="el-GR" baseline="-25000" dirty="0" smtClean="0"/>
              <a:t>Σ</a:t>
            </a:r>
            <a:endParaRPr lang="en-US" dirty="0" smtClean="0"/>
          </a:p>
          <a:p>
            <a:r>
              <a:rPr lang="en-US" dirty="0" smtClean="0"/>
              <a:t>So F</a:t>
            </a:r>
            <a:r>
              <a:rPr lang="el-GR" baseline="-25000" dirty="0" smtClean="0"/>
              <a:t>Σ</a:t>
            </a:r>
            <a:r>
              <a:rPr lang="en-US" dirty="0" smtClean="0"/>
              <a:t>induces </a:t>
            </a:r>
            <a:r>
              <a:rPr lang="el-GR" dirty="0" smtClean="0"/>
              <a:t>δ</a:t>
            </a:r>
            <a:r>
              <a:rPr lang="en-US" dirty="0" smtClean="0"/>
              <a:t> squared; need to eliminate</a:t>
            </a:r>
          </a:p>
          <a:p>
            <a:r>
              <a:rPr lang="en-US" dirty="0" smtClean="0"/>
              <a:t>We need </a:t>
            </a:r>
            <a:r>
              <a:rPr lang="en-US" dirty="0" err="1" smtClean="0"/>
              <a:t>h</a:t>
            </a:r>
            <a:r>
              <a:rPr lang="en-US" dirty="0" err="1" smtClean="0"/>
              <a:t>ypermultiplet</a:t>
            </a:r>
            <a:r>
              <a:rPr lang="en-US" dirty="0" smtClean="0"/>
              <a:t> fields to </a:t>
            </a:r>
            <a:r>
              <a:rPr lang="en-US" dirty="0" smtClean="0"/>
              <a:t>turn on or </a:t>
            </a:r>
            <a:r>
              <a:rPr lang="en-US" dirty="0" smtClean="0"/>
              <a:t>adjust</a:t>
            </a:r>
          </a:p>
          <a:p>
            <a:r>
              <a:rPr lang="en-US" dirty="0" smtClean="0"/>
              <a:t> Find both compensator and </a:t>
            </a:r>
            <a:r>
              <a:rPr lang="en-US" dirty="0" err="1" smtClean="0"/>
              <a:t>radion</a:t>
            </a:r>
            <a:r>
              <a:rPr lang="en-US" dirty="0" smtClean="0"/>
              <a:t> have nonzero </a:t>
            </a:r>
            <a:r>
              <a:rPr lang="en-US" dirty="0" err="1" smtClean="0"/>
              <a:t>vevs</a:t>
            </a:r>
            <a:endParaRPr lang="en-US" dirty="0" smtClean="0"/>
          </a:p>
          <a:p>
            <a:r>
              <a:rPr lang="en-US" dirty="0" smtClean="0"/>
              <a:t>But still zero energy at minimum!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8200"/>
            <a:ext cx="857900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Solve in presence of perturbation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7711343" cy="470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Effective Potential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"/>
          </a:xfrm>
        </p:spPr>
        <p:txBody>
          <a:bodyPr>
            <a:normAutofit fontScale="25000" lnSpcReduction="20000"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24000" y="441960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Perfectly well-defined solution</a:t>
            </a:r>
          </a:p>
          <a:p>
            <a:r>
              <a:rPr lang="en-US" dirty="0" smtClean="0"/>
              <a:t>Just not what we </a:t>
            </a:r>
            <a:r>
              <a:rPr lang="en-US" dirty="0" smtClean="0"/>
              <a:t>want/expected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362200"/>
            <a:ext cx="8307421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838200" y="4800600"/>
            <a:ext cx="792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interesting phenomenon characteristic of </a:t>
            </a:r>
            <a:r>
              <a:rPr lang="en-US" dirty="0" err="1" smtClean="0"/>
              <a:t>Scherk</a:t>
            </a:r>
            <a:r>
              <a:rPr lang="en-US" dirty="0" smtClean="0"/>
              <a:t> Schwartz</a:t>
            </a:r>
          </a:p>
          <a:p>
            <a:r>
              <a:rPr lang="en-US" dirty="0" smtClean="0"/>
              <a:t>We broke </a:t>
            </a:r>
            <a:r>
              <a:rPr lang="en-US" dirty="0" err="1" smtClean="0"/>
              <a:t>supersymmetry</a:t>
            </a:r>
            <a:r>
              <a:rPr lang="en-US" dirty="0" smtClean="0"/>
              <a:t> but can still find zero energy minimum</a:t>
            </a:r>
          </a:p>
          <a:p>
            <a:r>
              <a:rPr lang="en-US" dirty="0" smtClean="0"/>
              <a:t>This is true even though we broke no-scale with beta!</a:t>
            </a:r>
          </a:p>
          <a:p>
            <a:r>
              <a:rPr lang="en-US" dirty="0" smtClean="0"/>
              <a:t>Means more work if we want to get negative energy minimum (to cancel positive </a:t>
            </a:r>
            <a:r>
              <a:rPr lang="en-US" dirty="0" err="1" smtClean="0"/>
              <a:t>susy</a:t>
            </a:r>
            <a:r>
              <a:rPr lang="en-US" dirty="0" smtClean="0"/>
              <a:t> breaking energy)</a:t>
            </a:r>
          </a:p>
          <a:p>
            <a:r>
              <a:rPr lang="en-US" dirty="0" smtClean="0"/>
              <a:t>Also note boundary </a:t>
            </a:r>
            <a:r>
              <a:rPr lang="en-US" dirty="0" err="1" smtClean="0"/>
              <a:t>superpotential</a:t>
            </a:r>
            <a:r>
              <a:rPr lang="en-US" dirty="0" smtClean="0"/>
              <a:t> acting as a correction to source term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Even Cooler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will show how to get what we want </a:t>
            </a:r>
            <a:r>
              <a:rPr lang="en-US" dirty="0" smtClean="0"/>
              <a:t> (negative energy) shortly</a:t>
            </a:r>
            <a:endParaRPr lang="en-US" dirty="0" smtClean="0"/>
          </a:p>
          <a:p>
            <a:r>
              <a:rPr lang="en-US" dirty="0" smtClean="0"/>
              <a:t>But for now note the interesting </a:t>
            </a:r>
            <a:r>
              <a:rPr lang="en-US" dirty="0" smtClean="0"/>
              <a:t>phenomenon: </a:t>
            </a:r>
            <a:r>
              <a:rPr lang="en-US" b="1" dirty="0" smtClean="0"/>
              <a:t>S</a:t>
            </a:r>
            <a:r>
              <a:rPr lang="en-US" b="1" dirty="0" smtClean="0"/>
              <a:t>ourced </a:t>
            </a:r>
            <a:r>
              <a:rPr lang="en-US" b="1" dirty="0" smtClean="0"/>
              <a:t>a field with a constant </a:t>
            </a:r>
            <a:r>
              <a:rPr lang="en-US" b="1" dirty="0" err="1" smtClean="0"/>
              <a:t>superpotential</a:t>
            </a:r>
            <a:endParaRPr lang="en-US" b="1" dirty="0" smtClean="0"/>
          </a:p>
          <a:p>
            <a:r>
              <a:rPr lang="en-US" dirty="0" smtClean="0"/>
              <a:t>Let’s turn off J’s and see if we can just source with </a:t>
            </a:r>
            <a:r>
              <a:rPr lang="en-US" dirty="0" err="1" smtClean="0"/>
              <a:t>superpotential</a:t>
            </a:r>
            <a:r>
              <a:rPr lang="en-US" dirty="0" smtClean="0"/>
              <a:t> alone (even though superficially field-independent!)</a:t>
            </a:r>
          </a:p>
          <a:p>
            <a:r>
              <a:rPr lang="en-US" dirty="0" smtClean="0"/>
              <a:t>Answer is yes and yields a </a:t>
            </a:r>
            <a:r>
              <a:rPr lang="en-US" dirty="0" err="1" smtClean="0"/>
              <a:t>supersymmetric</a:t>
            </a:r>
            <a:r>
              <a:rPr lang="en-US" dirty="0" smtClean="0"/>
              <a:t> stabilization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Intro Continued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 err="1"/>
              <a:t>Supersymmetry</a:t>
            </a:r>
            <a:r>
              <a:rPr lang="en-US" dirty="0"/>
              <a:t> </a:t>
            </a:r>
            <a:r>
              <a:rPr lang="en-US" dirty="0" smtClean="0"/>
              <a:t>breaking </a:t>
            </a:r>
            <a:r>
              <a:rPr lang="en-US" dirty="0"/>
              <a:t>even less fashionable</a:t>
            </a:r>
          </a:p>
          <a:p>
            <a:pPr lvl="0"/>
            <a:r>
              <a:rPr lang="en-US" dirty="0"/>
              <a:t>Messy and unsatisfying</a:t>
            </a:r>
          </a:p>
          <a:p>
            <a:pPr lvl="0"/>
            <a:r>
              <a:rPr lang="en-US" dirty="0"/>
              <a:t>Need both to break </a:t>
            </a:r>
            <a:r>
              <a:rPr lang="en-US" dirty="0" err="1"/>
              <a:t>susy</a:t>
            </a:r>
            <a:r>
              <a:rPr lang="en-US" dirty="0"/>
              <a:t> and to communicate it</a:t>
            </a:r>
          </a:p>
          <a:p>
            <a:pPr lvl="1"/>
            <a:r>
              <a:rPr lang="en-US" dirty="0"/>
              <a:t>Often flavor a </a:t>
            </a:r>
            <a:r>
              <a:rPr lang="en-US" dirty="0" err="1"/>
              <a:t>probem</a:t>
            </a:r>
            <a:r>
              <a:rPr lang="en-US" dirty="0"/>
              <a:t> when </a:t>
            </a:r>
            <a:r>
              <a:rPr lang="en-US" dirty="0" err="1"/>
              <a:t>susy</a:t>
            </a:r>
            <a:r>
              <a:rPr lang="en-US" dirty="0"/>
              <a:t> </a:t>
            </a:r>
            <a:r>
              <a:rPr lang="en-US" dirty="0" smtClean="0"/>
              <a:t>broken</a:t>
            </a:r>
            <a:r>
              <a:rPr lang="en-US" dirty="0"/>
              <a:t> </a:t>
            </a:r>
          </a:p>
          <a:p>
            <a:r>
              <a:rPr lang="en-US" dirty="0"/>
              <a:t>But essential and interesting questions remain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How </a:t>
            </a:r>
            <a:r>
              <a:rPr lang="en-US" dirty="0"/>
              <a:t>to stabilize </a:t>
            </a:r>
            <a:r>
              <a:rPr lang="en-US" dirty="0" err="1"/>
              <a:t>moduli</a:t>
            </a:r>
            <a:endParaRPr lang="en-US" dirty="0"/>
          </a:p>
          <a:p>
            <a:pPr lvl="1"/>
            <a:r>
              <a:rPr lang="en-US" dirty="0" err="1"/>
              <a:t>Moduli</a:t>
            </a:r>
            <a:r>
              <a:rPr lang="en-US" dirty="0"/>
              <a:t> a feature of </a:t>
            </a:r>
            <a:r>
              <a:rPr lang="en-US" dirty="0" err="1"/>
              <a:t>superymmetric</a:t>
            </a:r>
            <a:r>
              <a:rPr lang="en-US" dirty="0"/>
              <a:t> theories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How </a:t>
            </a:r>
            <a:r>
              <a:rPr lang="en-US" dirty="0"/>
              <a:t>isolated can SUSY breaking </a:t>
            </a:r>
            <a:r>
              <a:rPr lang="en-US" dirty="0" smtClean="0"/>
              <a:t>be</a:t>
            </a:r>
          </a:p>
          <a:p>
            <a:pPr lvl="1"/>
            <a:r>
              <a:rPr lang="en-US" dirty="0" smtClean="0"/>
              <a:t>Can </a:t>
            </a:r>
            <a:r>
              <a:rPr lang="en-US" dirty="0" err="1" smtClean="0"/>
              <a:t>superpartners</a:t>
            </a:r>
            <a:r>
              <a:rPr lang="en-US" dirty="0" smtClean="0"/>
              <a:t> be protected from </a:t>
            </a:r>
            <a:r>
              <a:rPr lang="en-US" dirty="0" err="1" smtClean="0"/>
              <a:t>supersymmetry</a:t>
            </a:r>
            <a:r>
              <a:rPr lang="en-US" dirty="0" smtClean="0"/>
              <a:t>-breaking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Superpotential</a:t>
            </a:r>
            <a:r>
              <a:rPr lang="en-US" b="1" dirty="0" smtClean="0">
                <a:solidFill>
                  <a:srgbClr val="C00000"/>
                </a:solidFill>
              </a:rPr>
              <a:t> as Source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383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Set Js to zero for now</a:t>
            </a:r>
          </a:p>
          <a:p>
            <a:r>
              <a:rPr lang="en-US" dirty="0" smtClean="0"/>
              <a:t>Potential (without breaking no-scale)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Clearly we can eliminate </a:t>
            </a:r>
            <a:r>
              <a:rPr lang="en-US" dirty="0" smtClean="0"/>
              <a:t>singularities with zero fields</a:t>
            </a:r>
            <a:endParaRPr lang="en-US" dirty="0" smtClean="0"/>
          </a:p>
          <a:p>
            <a:r>
              <a:rPr lang="en-US" dirty="0" smtClean="0"/>
              <a:t>But we eliminate potential too in the process!</a:t>
            </a:r>
          </a:p>
          <a:p>
            <a:r>
              <a:rPr lang="en-US" dirty="0" smtClean="0"/>
              <a:t>Result of no-scale potential</a:t>
            </a:r>
          </a:p>
          <a:p>
            <a:r>
              <a:rPr lang="en-US" dirty="0" smtClean="0"/>
              <a:t>So we need to break no-scale</a:t>
            </a:r>
          </a:p>
          <a:p>
            <a:r>
              <a:rPr lang="en-US" dirty="0" smtClean="0"/>
              <a:t>Can happen naturally at loop level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19400"/>
            <a:ext cx="91440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Superpotential</a:t>
            </a:r>
            <a:r>
              <a:rPr lang="en-US" b="1" dirty="0" smtClean="0">
                <a:solidFill>
                  <a:srgbClr val="C00000"/>
                </a:solidFill>
              </a:rPr>
              <a:t> as Source 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-with No-Scale Breaking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0"/>
            <a:ext cx="857900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28600" y="2895600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We can’t solve all F terms=0 but can solve delta squared term in potential vanishes!</a:t>
            </a:r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886200"/>
            <a:ext cx="7406986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366" y="5943600"/>
            <a:ext cx="544886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867400" y="58674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 plays role of J!</a:t>
            </a:r>
          </a:p>
          <a:p>
            <a:r>
              <a:rPr lang="en-US" dirty="0" smtClean="0"/>
              <a:t>SUSY </a:t>
            </a:r>
            <a:r>
              <a:rPr lang="en-US" dirty="0" err="1" smtClean="0"/>
              <a:t>soln</a:t>
            </a:r>
            <a:r>
              <a:rPr lang="en-US" dirty="0" smtClean="0"/>
              <a:t> so again not </a:t>
            </a:r>
            <a:r>
              <a:rPr lang="en-US" dirty="0" err="1" smtClean="0"/>
              <a:t>neg</a:t>
            </a:r>
            <a:r>
              <a:rPr lang="en-US" dirty="0" smtClean="0"/>
              <a:t> energy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2600" y="3276600"/>
            <a:ext cx="51339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Status…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found a viable model with loop no-scale breaking and </a:t>
            </a:r>
            <a:r>
              <a:rPr lang="en-US" dirty="0" err="1" smtClean="0"/>
              <a:t>superpotentials</a:t>
            </a:r>
            <a:r>
              <a:rPr lang="en-US" dirty="0" smtClean="0"/>
              <a:t> on </a:t>
            </a:r>
            <a:r>
              <a:rPr lang="en-US" dirty="0" err="1" smtClean="0"/>
              <a:t>branes</a:t>
            </a:r>
            <a:endParaRPr lang="en-US" dirty="0" smtClean="0"/>
          </a:p>
          <a:p>
            <a:r>
              <a:rPr lang="en-US" dirty="0" smtClean="0"/>
              <a:t>But that did not lead to negative energy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Now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Finally: Negative Energy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Reminder that conventional 4d anomaly mediation relies on negative energy that sources FC^2~V, where V is negative energy cancelling positive </a:t>
            </a:r>
            <a:r>
              <a:rPr lang="en-US" dirty="0" err="1" smtClean="0"/>
              <a:t>susy</a:t>
            </a:r>
            <a:r>
              <a:rPr lang="en-US" dirty="0" smtClean="0"/>
              <a:t> breaking energy </a:t>
            </a:r>
          </a:p>
          <a:p>
            <a:endParaRPr lang="en-US" dirty="0" smtClean="0"/>
          </a:p>
          <a:p>
            <a:r>
              <a:rPr lang="en-US" dirty="0" smtClean="0"/>
              <a:t>We c</a:t>
            </a:r>
            <a:r>
              <a:rPr lang="en-US" dirty="0" smtClean="0"/>
              <a:t>learly </a:t>
            </a:r>
            <a:r>
              <a:rPr lang="en-US" dirty="0" smtClean="0"/>
              <a:t>need two things</a:t>
            </a:r>
          </a:p>
          <a:p>
            <a:pPr lvl="1"/>
            <a:r>
              <a:rPr lang="en-US" dirty="0" smtClean="0"/>
              <a:t>Break No-Scale</a:t>
            </a:r>
          </a:p>
          <a:p>
            <a:pPr lvl="1"/>
            <a:r>
              <a:rPr lang="en-US" b="1" i="1" dirty="0" smtClean="0"/>
              <a:t>Bulk</a:t>
            </a:r>
            <a:r>
              <a:rPr lang="en-US" dirty="0" smtClean="0"/>
              <a:t> </a:t>
            </a:r>
            <a:r>
              <a:rPr lang="en-US" dirty="0" err="1" smtClean="0"/>
              <a:t>superpotential</a:t>
            </a:r>
            <a:endParaRPr lang="en-US" dirty="0" smtClean="0"/>
          </a:p>
          <a:p>
            <a:pPr lvl="2"/>
            <a:r>
              <a:rPr lang="en-US" dirty="0" smtClean="0"/>
              <a:t>Solely boundary </a:t>
            </a:r>
            <a:r>
              <a:rPr lang="en-US" dirty="0" err="1" smtClean="0"/>
              <a:t>superpotentials</a:t>
            </a:r>
            <a:r>
              <a:rPr lang="en-US" dirty="0" smtClean="0"/>
              <a:t> </a:t>
            </a:r>
            <a:r>
              <a:rPr lang="en-US" dirty="0" smtClean="0"/>
              <a:t>doesn’t </a:t>
            </a:r>
            <a:r>
              <a:rPr lang="en-US" dirty="0" smtClean="0"/>
              <a:t>work</a:t>
            </a:r>
          </a:p>
          <a:p>
            <a:r>
              <a:rPr lang="en-US" dirty="0" smtClean="0"/>
              <a:t>We present t</a:t>
            </a:r>
            <a:r>
              <a:rPr lang="en-US" dirty="0" smtClean="0"/>
              <a:t>wo types of breaking:</a:t>
            </a:r>
            <a:endParaRPr lang="en-US" dirty="0" smtClean="0"/>
          </a:p>
          <a:p>
            <a:pPr lvl="1"/>
            <a:r>
              <a:rPr lang="en-US" dirty="0" smtClean="0"/>
              <a:t>I: β kinetic </a:t>
            </a:r>
            <a:r>
              <a:rPr lang="en-US" dirty="0" smtClean="0"/>
              <a:t>term correction (as above) </a:t>
            </a:r>
            <a:r>
              <a:rPr lang="en-US" dirty="0" smtClean="0"/>
              <a:t>and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bulk</a:t>
            </a:r>
            <a:endParaRPr lang="en-US" baseline="-25000" dirty="0" smtClean="0"/>
          </a:p>
          <a:p>
            <a:pPr lvl="1"/>
            <a:r>
              <a:rPr lang="en-US" dirty="0" smtClean="0"/>
              <a:t>II: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bulk</a:t>
            </a:r>
            <a:r>
              <a:rPr lang="en-US" dirty="0" smtClean="0"/>
              <a:t> and condensate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Breaking No-Scale With Loop Corrections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Add correction to kinetic </a:t>
            </a:r>
            <a:r>
              <a:rPr lang="en-US" dirty="0" smtClean="0"/>
              <a:t>term</a:t>
            </a:r>
          </a:p>
          <a:p>
            <a:pPr lvl="1"/>
            <a:r>
              <a:rPr lang="en-US" dirty="0" smtClean="0"/>
              <a:t>Notice here we are assuming stabilizing through SUSY GW</a:t>
            </a:r>
            <a:endParaRPr lang="en-US" dirty="0" smtClean="0"/>
          </a:p>
          <a:p>
            <a:pPr lvl="1"/>
            <a:r>
              <a:rPr lang="en-US" dirty="0" smtClean="0"/>
              <a:t>As before,</a:t>
            </a:r>
            <a:r>
              <a:rPr lang="en-US" dirty="0" smtClean="0"/>
              <a:t> </a:t>
            </a:r>
            <a:r>
              <a:rPr lang="en-US" dirty="0" smtClean="0"/>
              <a:t>F</a:t>
            </a:r>
            <a:r>
              <a:rPr lang="en-US" baseline="-25000" dirty="0" smtClean="0">
                <a:solidFill>
                  <a:srgbClr val="C00000"/>
                </a:solidFill>
              </a:rPr>
              <a:t>C</a:t>
            </a:r>
            <a:r>
              <a:rPr lang="en-US" dirty="0" smtClean="0"/>
              <a:t> no longer </a:t>
            </a:r>
            <a:r>
              <a:rPr lang="en-US" dirty="0" err="1" smtClean="0"/>
              <a:t>contrained</a:t>
            </a:r>
            <a:r>
              <a:rPr lang="en-US" dirty="0" smtClean="0"/>
              <a:t> to be ~0</a:t>
            </a:r>
          </a:p>
          <a:p>
            <a:pPr lvl="2"/>
            <a:r>
              <a:rPr lang="en-US" dirty="0" smtClean="0"/>
              <a:t>F</a:t>
            </a:r>
            <a:r>
              <a:rPr lang="el-GR" baseline="-25000" dirty="0" smtClean="0"/>
              <a:t>Σ</a:t>
            </a:r>
            <a:r>
              <a:rPr lang="en-US" dirty="0" smtClean="0"/>
              <a:t>equation </a:t>
            </a:r>
            <a:r>
              <a:rPr lang="en-US" dirty="0" smtClean="0"/>
              <a:t>relates F</a:t>
            </a:r>
            <a:r>
              <a:rPr lang="en-US" baseline="-25000" dirty="0" smtClean="0"/>
              <a:t>C</a:t>
            </a:r>
            <a:r>
              <a:rPr lang="en-US" dirty="0" smtClean="0"/>
              <a:t> to </a:t>
            </a:r>
            <a:r>
              <a:rPr lang="el-GR" dirty="0" smtClean="0"/>
              <a:t>β</a:t>
            </a:r>
            <a:r>
              <a:rPr lang="en-US" dirty="0" smtClean="0"/>
              <a:t>F</a:t>
            </a:r>
            <a:r>
              <a:rPr lang="el-GR" baseline="-25000" dirty="0" smtClean="0"/>
              <a:t>Σ</a:t>
            </a:r>
            <a:endParaRPr lang="en-US" baseline="-25000" dirty="0" smtClean="0"/>
          </a:p>
          <a:p>
            <a:r>
              <a:rPr lang="en-US" dirty="0" smtClean="0"/>
              <a:t>Also include constant </a:t>
            </a:r>
            <a:r>
              <a:rPr lang="en-US" i="1" dirty="0" smtClean="0"/>
              <a:t>bulk </a:t>
            </a:r>
            <a:r>
              <a:rPr lang="en-US" dirty="0" err="1" smtClean="0"/>
              <a:t>superpotential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64008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Success! Negative energy</a:t>
            </a:r>
            <a:endParaRPr lang="en-US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657600"/>
            <a:ext cx="53530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Alternative: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Break No-Scale: </a:t>
            </a:r>
            <a:r>
              <a:rPr lang="en-US" b="1" dirty="0" err="1" smtClean="0">
                <a:solidFill>
                  <a:srgbClr val="C00000"/>
                </a:solidFill>
              </a:rPr>
              <a:t>Gaugino</a:t>
            </a:r>
            <a:r>
              <a:rPr lang="en-US" b="1" dirty="0" smtClean="0">
                <a:solidFill>
                  <a:srgbClr val="C00000"/>
                </a:solidFill>
              </a:rPr>
              <a:t> Condensate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Previous model assumes that </a:t>
            </a:r>
            <a:r>
              <a:rPr lang="en-US" dirty="0" err="1" smtClean="0"/>
              <a:t>radion</a:t>
            </a:r>
            <a:r>
              <a:rPr lang="en-US" dirty="0" smtClean="0"/>
              <a:t> </a:t>
            </a:r>
            <a:r>
              <a:rPr lang="en-US" dirty="0" err="1" smtClean="0"/>
              <a:t>independenty</a:t>
            </a:r>
            <a:r>
              <a:rPr lang="en-US" dirty="0" smtClean="0"/>
              <a:t> stabilized</a:t>
            </a:r>
          </a:p>
          <a:p>
            <a:pPr lvl="1"/>
            <a:r>
              <a:rPr lang="en-US" b="1" dirty="0" smtClean="0"/>
              <a:t>One important lesson is that stabilizing </a:t>
            </a:r>
            <a:r>
              <a:rPr lang="en-US" b="1" dirty="0" err="1" smtClean="0"/>
              <a:t>radion</a:t>
            </a:r>
            <a:r>
              <a:rPr lang="en-US" b="1" dirty="0" smtClean="0"/>
              <a:t> is not the same as breaking no-scale</a:t>
            </a:r>
          </a:p>
          <a:p>
            <a:r>
              <a:rPr lang="en-US" dirty="0" smtClean="0"/>
              <a:t>Next model we stabilize both at same time</a:t>
            </a:r>
          </a:p>
          <a:p>
            <a:r>
              <a:rPr lang="en-US" dirty="0" smtClean="0"/>
              <a:t>Add gauge group to bulk</a:t>
            </a:r>
          </a:p>
          <a:p>
            <a:r>
              <a:rPr lang="en-US" dirty="0" smtClean="0"/>
              <a:t>Assume </a:t>
            </a:r>
            <a:r>
              <a:rPr lang="en-US" dirty="0" err="1" smtClean="0"/>
              <a:t>gaugino</a:t>
            </a:r>
            <a:r>
              <a:rPr lang="en-US" dirty="0" smtClean="0"/>
              <a:t> condensation</a:t>
            </a:r>
          </a:p>
          <a:p>
            <a:pPr lvl="1"/>
            <a:r>
              <a:rPr lang="en-US" dirty="0" smtClean="0"/>
              <a:t>Strange in 5d</a:t>
            </a:r>
          </a:p>
          <a:p>
            <a:pPr lvl="1"/>
            <a:r>
              <a:rPr lang="en-US" dirty="0" smtClean="0"/>
              <a:t>Makes sense only at low energy below KK scale</a:t>
            </a:r>
          </a:p>
          <a:p>
            <a:pPr lvl="1"/>
            <a:r>
              <a:rPr lang="en-US" dirty="0" smtClean="0"/>
              <a:t>So 5d bulk potential constant related to zero mode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Model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600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600200"/>
            <a:ext cx="4095937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590800"/>
            <a:ext cx="4085121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524000" y="34290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Also include constant </a:t>
            </a:r>
            <a:r>
              <a:rPr lang="en-US" dirty="0" err="1" smtClean="0"/>
              <a:t>superpotential</a:t>
            </a:r>
            <a:r>
              <a:rPr lang="en-US" dirty="0" smtClean="0"/>
              <a:t> in bulk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4343400"/>
            <a:ext cx="5211536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4343400"/>
            <a:ext cx="287378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2438400" y="48768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 smtClean="0"/>
              <a:t> indicates no-scale breaking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5791200"/>
            <a:ext cx="846826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Potential at minimum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2743200"/>
            <a:ext cx="9220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1429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Note </a:t>
            </a:r>
            <a:r>
              <a:rPr lang="en-US" i="1" dirty="0" smtClean="0"/>
              <a:t>FC, </a:t>
            </a:r>
            <a:r>
              <a:rPr lang="en-US" dirty="0" smtClean="0"/>
              <a:t>negative energy both set by no-scale breaking </a:t>
            </a:r>
            <a:r>
              <a:rPr lang="en-US" dirty="0" err="1" smtClean="0"/>
              <a:t>gaugino</a:t>
            </a:r>
            <a:r>
              <a:rPr lang="en-US" dirty="0" smtClean="0"/>
              <a:t> condensate</a:t>
            </a:r>
          </a:p>
          <a:p>
            <a:r>
              <a:rPr lang="en-US" dirty="0" smtClean="0"/>
              <a:t>Also note we can stabilize </a:t>
            </a:r>
            <a:r>
              <a:rPr lang="en-US" dirty="0" err="1" smtClean="0"/>
              <a:t>radion</a:t>
            </a:r>
            <a:r>
              <a:rPr lang="en-US" dirty="0" smtClean="0"/>
              <a:t> without </a:t>
            </a:r>
            <a:r>
              <a:rPr lang="en-US" dirty="0" err="1" smtClean="0"/>
              <a:t>hypermultiplets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733800"/>
            <a:ext cx="3640667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762000" y="48768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Again, success; negative energy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Gaugino</a:t>
            </a:r>
            <a:r>
              <a:rPr lang="en-US" b="1" dirty="0" smtClean="0">
                <a:solidFill>
                  <a:srgbClr val="C00000"/>
                </a:solidFill>
              </a:rPr>
              <a:t> Condensate with </a:t>
            </a:r>
            <a:r>
              <a:rPr lang="en-US" b="1" dirty="0" err="1" smtClean="0">
                <a:solidFill>
                  <a:srgbClr val="C00000"/>
                </a:solidFill>
              </a:rPr>
              <a:t>Brane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Superpotential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17827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Minimum like before</a:t>
            </a:r>
          </a:p>
          <a:p>
            <a:r>
              <a:rPr lang="en-US" dirty="0" smtClean="0"/>
              <a:t>But here we find  </a:t>
            </a:r>
            <a:r>
              <a:rPr lang="en-US" dirty="0" err="1" smtClean="0"/>
              <a:t>supersymmetry</a:t>
            </a:r>
            <a:r>
              <a:rPr lang="en-US" dirty="0" smtClean="0"/>
              <a:t> breaking</a:t>
            </a:r>
          </a:p>
          <a:p>
            <a:r>
              <a:rPr lang="en-US" dirty="0" smtClean="0"/>
              <a:t>Surprising aspect is that integral of F</a:t>
            </a:r>
            <a:r>
              <a:rPr lang="el-GR" baseline="-25000" dirty="0" smtClean="0"/>
              <a:t>Σ</a:t>
            </a:r>
            <a:r>
              <a:rPr lang="en-US" baseline="-25000" dirty="0" smtClean="0"/>
              <a:t> </a:t>
            </a:r>
            <a:r>
              <a:rPr lang="en-US" dirty="0" smtClean="0"/>
              <a:t>vanishes</a:t>
            </a:r>
          </a:p>
          <a:p>
            <a:r>
              <a:rPr lang="en-US" dirty="0" smtClean="0"/>
              <a:t>So low-energy theory very similar to bulk </a:t>
            </a:r>
            <a:r>
              <a:rPr lang="en-US" dirty="0" err="1" smtClean="0"/>
              <a:t>superpotential</a:t>
            </a:r>
            <a:r>
              <a:rPr lang="en-US" dirty="0" smtClean="0"/>
              <a:t> case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752600"/>
            <a:ext cx="55245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743200"/>
            <a:ext cx="725424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3581400"/>
            <a:ext cx="572071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Effective Theory and 4d Anomaly Mediation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the only case where our low-energy theory matches “naïve EFT” where we integrate over </a:t>
            </a:r>
            <a:r>
              <a:rPr lang="en-US" dirty="0" err="1" smtClean="0"/>
              <a:t>superpotential</a:t>
            </a:r>
            <a:r>
              <a:rPr lang="en-US" dirty="0" smtClean="0"/>
              <a:t> is flat extra dimensions</a:t>
            </a:r>
          </a:p>
          <a:p>
            <a:pPr lvl="1"/>
            <a:r>
              <a:rPr lang="en-US" dirty="0" smtClean="0"/>
              <a:t>Low-energy (4d) theory remains no-scale</a:t>
            </a:r>
          </a:p>
          <a:p>
            <a:pPr lvl="1"/>
            <a:r>
              <a:rPr lang="en-US" dirty="0" err="1" smtClean="0"/>
              <a:t>Superpotential</a:t>
            </a:r>
            <a:r>
              <a:rPr lang="en-US" dirty="0" smtClean="0"/>
              <a:t> constant in bulk</a:t>
            </a:r>
          </a:p>
          <a:p>
            <a:r>
              <a:rPr lang="en-US" dirty="0" smtClean="0"/>
              <a:t>All other cases would give wrong low-energy theory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Anomaly-Mediation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Anomaly mediation seemed to address latter</a:t>
            </a:r>
          </a:p>
          <a:p>
            <a:r>
              <a:rPr lang="en-US" dirty="0" smtClean="0"/>
              <a:t>Idea is that gravity mediates </a:t>
            </a:r>
            <a:r>
              <a:rPr lang="en-US" dirty="0" err="1" smtClean="0"/>
              <a:t>supersymmetry</a:t>
            </a:r>
            <a:r>
              <a:rPr lang="en-US" dirty="0" smtClean="0"/>
              <a:t> breaking universally</a:t>
            </a:r>
          </a:p>
          <a:p>
            <a:pPr lvl="1"/>
            <a:r>
              <a:rPr lang="en-US" dirty="0" smtClean="0"/>
              <a:t>Always suppressed by gravity scale</a:t>
            </a:r>
          </a:p>
          <a:p>
            <a:pPr lvl="1"/>
            <a:r>
              <a:rPr lang="en-US" dirty="0" smtClean="0"/>
              <a:t>In extra-dimensional context usually suppressed by volume</a:t>
            </a:r>
          </a:p>
          <a:p>
            <a:r>
              <a:rPr lang="en-US" dirty="0" smtClean="0"/>
              <a:t>Conformal compensator </a:t>
            </a:r>
            <a:r>
              <a:rPr lang="en-US" dirty="0" err="1" smtClean="0"/>
              <a:t>otoh</a:t>
            </a:r>
            <a:r>
              <a:rPr lang="en-US" dirty="0" smtClean="0"/>
              <a:t> couples to any violation of 4d scale invariance, no matter where in space</a:t>
            </a:r>
          </a:p>
          <a:p>
            <a:r>
              <a:rPr lang="en-US" dirty="0" smtClean="0"/>
              <a:t>So if conformal compensator has an F term, </a:t>
            </a:r>
            <a:r>
              <a:rPr lang="en-US" dirty="0" err="1" smtClean="0"/>
              <a:t>susy</a:t>
            </a:r>
            <a:r>
              <a:rPr lang="en-US" dirty="0" smtClean="0"/>
              <a:t> breaking loop-level masses for all</a:t>
            </a:r>
          </a:p>
          <a:p>
            <a:r>
              <a:rPr lang="en-US" dirty="0" smtClean="0"/>
              <a:t>Seems NOT suppressed by size of extra dimension </a:t>
            </a:r>
          </a:p>
          <a:p>
            <a:r>
              <a:rPr lang="en-US" dirty="0" smtClean="0"/>
              <a:t>More universal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EFT and Anomaly Mediation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note that boundary </a:t>
            </a:r>
            <a:r>
              <a:rPr lang="en-US" dirty="0" err="1" smtClean="0"/>
              <a:t>superpotentials</a:t>
            </a:r>
            <a:r>
              <a:rPr lang="en-US" dirty="0" smtClean="0"/>
              <a:t> can yield </a:t>
            </a:r>
            <a:r>
              <a:rPr lang="en-US" dirty="0" err="1" smtClean="0"/>
              <a:t>brane</a:t>
            </a:r>
            <a:r>
              <a:rPr lang="en-US" dirty="0" smtClean="0"/>
              <a:t> </a:t>
            </a:r>
            <a:r>
              <a:rPr lang="en-US" dirty="0" smtClean="0"/>
              <a:t>field “anomaly mediation”</a:t>
            </a:r>
          </a:p>
          <a:p>
            <a:pPr lvl="1"/>
            <a:r>
              <a:rPr lang="en-US" dirty="0" smtClean="0"/>
              <a:t>Not communicating between </a:t>
            </a:r>
            <a:r>
              <a:rPr lang="en-US" dirty="0" err="1" smtClean="0"/>
              <a:t>branes</a:t>
            </a:r>
            <a:r>
              <a:rPr lang="en-US" dirty="0" smtClean="0"/>
              <a:t>, just local to wherever W sits</a:t>
            </a:r>
          </a:p>
          <a:p>
            <a:r>
              <a:rPr lang="en-US" dirty="0" smtClean="0"/>
              <a:t>Such terms must be included explicitly in 4d theory</a:t>
            </a:r>
          </a:p>
          <a:p>
            <a:r>
              <a:rPr lang="en-US" dirty="0" smtClean="0"/>
              <a:t>Same when F</a:t>
            </a:r>
            <a:r>
              <a:rPr lang="el-GR" baseline="-25000" dirty="0" smtClean="0"/>
              <a:t>Σ</a:t>
            </a:r>
            <a:r>
              <a:rPr lang="en-US" dirty="0" smtClean="0"/>
              <a:t> </a:t>
            </a:r>
            <a:r>
              <a:rPr lang="en-US" dirty="0" err="1" smtClean="0"/>
              <a:t>nonvanishing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4d EFT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4d EFT </a:t>
            </a:r>
            <a:r>
              <a:rPr lang="en-US" b="1" dirty="0" smtClean="0"/>
              <a:t>does </a:t>
            </a:r>
            <a:r>
              <a:rPr lang="en-US" dirty="0" smtClean="0"/>
              <a:t>generate conventional anomaly mediation</a:t>
            </a:r>
          </a:p>
          <a:p>
            <a:r>
              <a:rPr lang="en-US" dirty="0" smtClean="0"/>
              <a:t>We see how and why it accommodates universal form </a:t>
            </a:r>
            <a:endParaRPr lang="en-US" dirty="0" smtClean="0"/>
          </a:p>
          <a:p>
            <a:r>
              <a:rPr lang="en-US" dirty="0" smtClean="0"/>
              <a:t>In the 5d theory associated with constant </a:t>
            </a:r>
            <a:r>
              <a:rPr lang="en-US" dirty="0" err="1" smtClean="0"/>
              <a:t>superpotential</a:t>
            </a:r>
            <a:r>
              <a:rPr lang="en-US" dirty="0" smtClean="0"/>
              <a:t> and constant F</a:t>
            </a:r>
            <a:r>
              <a:rPr lang="en-US" baseline="-25000" dirty="0" smtClean="0"/>
              <a:t>C </a:t>
            </a:r>
          </a:p>
          <a:p>
            <a:pPr lvl="1"/>
            <a:r>
              <a:rPr lang="en-US" dirty="0" smtClean="0"/>
              <a:t>Up to possible warp factor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So Back to Original Question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How is 5d result consistent with 4d EFT</a:t>
            </a:r>
          </a:p>
          <a:p>
            <a:r>
              <a:rPr lang="en-US" dirty="0" smtClean="0"/>
              <a:t>Answer is 4d theory reproduces only anomaly-mediation that arises from a bulk </a:t>
            </a:r>
            <a:r>
              <a:rPr lang="en-US" dirty="0" err="1" smtClean="0"/>
              <a:t>superpotential</a:t>
            </a:r>
            <a:endParaRPr lang="en-US" dirty="0" smtClean="0"/>
          </a:p>
          <a:p>
            <a:pPr lvl="1"/>
            <a:r>
              <a:rPr lang="en-US" dirty="0" smtClean="0"/>
              <a:t>Since has definite y dependence not so surprising it can be consistent with single FC in 4d theory</a:t>
            </a:r>
          </a:p>
          <a:p>
            <a:r>
              <a:rPr lang="en-US" dirty="0" smtClean="0"/>
              <a:t>However, in 4d theory FC determines both anomaly-mediation and negative </a:t>
            </a:r>
            <a:r>
              <a:rPr lang="en-US" dirty="0" err="1" smtClean="0"/>
              <a:t>energ</a:t>
            </a:r>
            <a:endParaRPr lang="en-US" dirty="0" smtClean="0"/>
          </a:p>
          <a:p>
            <a:pPr lvl="1"/>
            <a:r>
              <a:rPr lang="en-US" dirty="0" smtClean="0"/>
              <a:t>Not true in 5d theory</a:t>
            </a:r>
          </a:p>
          <a:p>
            <a:r>
              <a:rPr lang="en-US" dirty="0" smtClean="0"/>
              <a:t>There are nonzero F terms whose effects must already be included in 5d theory</a:t>
            </a:r>
          </a:p>
          <a:p>
            <a:pPr lvl="1"/>
            <a:r>
              <a:rPr lang="en-US" dirty="0" smtClean="0"/>
              <a:t>Boundary FC or </a:t>
            </a:r>
            <a:r>
              <a:rPr lang="en-US" dirty="0" err="1" smtClean="0"/>
              <a:t>Fsigma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 err="1" smtClean="0"/>
              <a:t>supersymmetry</a:t>
            </a:r>
            <a:r>
              <a:rPr lang="en-US" dirty="0" smtClean="0"/>
              <a:t> breaking terms not generated in 4d theory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Comment on KKLT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model was </a:t>
            </a:r>
            <a:r>
              <a:rPr lang="en-US" i="1" dirty="0" smtClean="0"/>
              <a:t>not </a:t>
            </a:r>
            <a:r>
              <a:rPr lang="en-US" dirty="0" smtClean="0"/>
              <a:t>KKLT</a:t>
            </a:r>
          </a:p>
          <a:p>
            <a:r>
              <a:rPr lang="en-US" dirty="0" smtClean="0"/>
              <a:t>We had </a:t>
            </a:r>
            <a:r>
              <a:rPr lang="en-US" dirty="0" err="1" smtClean="0"/>
              <a:t>radion</a:t>
            </a:r>
            <a:r>
              <a:rPr lang="en-US" dirty="0" smtClean="0"/>
              <a:t>, </a:t>
            </a:r>
            <a:r>
              <a:rPr lang="en-US" dirty="0" err="1" smtClean="0"/>
              <a:t>gaugino</a:t>
            </a:r>
            <a:r>
              <a:rPr lang="en-US" dirty="0" smtClean="0"/>
              <a:t> condensate in bulk</a:t>
            </a:r>
          </a:p>
          <a:p>
            <a:r>
              <a:rPr lang="en-US" dirty="0" smtClean="0"/>
              <a:t>KKLT has </a:t>
            </a:r>
            <a:r>
              <a:rPr lang="en-US" dirty="0" err="1" smtClean="0"/>
              <a:t>brane</a:t>
            </a:r>
            <a:r>
              <a:rPr lang="en-US" dirty="0" smtClean="0"/>
              <a:t> </a:t>
            </a:r>
            <a:r>
              <a:rPr lang="en-US" dirty="0" err="1" smtClean="0"/>
              <a:t>radion</a:t>
            </a:r>
            <a:r>
              <a:rPr lang="en-US" dirty="0" smtClean="0"/>
              <a:t>, </a:t>
            </a:r>
            <a:r>
              <a:rPr lang="en-US" dirty="0" err="1" smtClean="0"/>
              <a:t>brane</a:t>
            </a:r>
            <a:r>
              <a:rPr lang="en-US" dirty="0" smtClean="0"/>
              <a:t> condensate</a:t>
            </a:r>
          </a:p>
          <a:p>
            <a:r>
              <a:rPr lang="en-US" dirty="0" smtClean="0"/>
              <a:t>They assume no-scale structure of bulk not present</a:t>
            </a:r>
          </a:p>
          <a:p>
            <a:pPr lvl="1"/>
            <a:r>
              <a:rPr lang="en-US" dirty="0" smtClean="0"/>
              <a:t>Integrated out all other </a:t>
            </a:r>
            <a:r>
              <a:rPr lang="en-US" dirty="0" err="1" smtClean="0"/>
              <a:t>moduli</a:t>
            </a:r>
            <a:endParaRPr lang="en-US" dirty="0" smtClean="0"/>
          </a:p>
          <a:p>
            <a:r>
              <a:rPr lang="en-US" dirty="0" smtClean="0"/>
              <a:t>We are doing a toy model to work this out </a:t>
            </a:r>
            <a:r>
              <a:rPr lang="en-US" dirty="0" smtClean="0"/>
              <a:t>too</a:t>
            </a:r>
          </a:p>
          <a:p>
            <a:r>
              <a:rPr lang="en-US" dirty="0" smtClean="0"/>
              <a:t>Seems you do get SUSY breaking in our toy model, unlike claim from 4d EFT (stay tuned)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Conclusions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 reality, we did full N=2 broken to N=1 on </a:t>
            </a:r>
            <a:r>
              <a:rPr lang="en-US" dirty="0" err="1" smtClean="0"/>
              <a:t>orbifolds</a:t>
            </a:r>
            <a:endParaRPr lang="en-US" dirty="0" smtClean="0"/>
          </a:p>
          <a:p>
            <a:r>
              <a:rPr lang="en-US" dirty="0" smtClean="0"/>
              <a:t>Showed constraints imposed by bulk no-scale structure</a:t>
            </a:r>
          </a:p>
          <a:p>
            <a:r>
              <a:rPr lang="en-US" dirty="0" smtClean="0"/>
              <a:t>Included breaking through loop effects or </a:t>
            </a:r>
            <a:r>
              <a:rPr lang="en-US" dirty="0" err="1" smtClean="0"/>
              <a:t>gaugino</a:t>
            </a:r>
            <a:r>
              <a:rPr lang="en-US" dirty="0" smtClean="0"/>
              <a:t> </a:t>
            </a:r>
            <a:r>
              <a:rPr lang="en-US" dirty="0" smtClean="0"/>
              <a:t>condensate</a:t>
            </a:r>
          </a:p>
          <a:p>
            <a:r>
              <a:rPr lang="en-US" dirty="0" smtClean="0"/>
              <a:t>Found </a:t>
            </a:r>
            <a:r>
              <a:rPr lang="en-US" b="1" dirty="0" smtClean="0"/>
              <a:t>EFT must be derived at level of potential</a:t>
            </a:r>
          </a:p>
          <a:p>
            <a:pPr lvl="1"/>
            <a:r>
              <a:rPr lang="en-US" dirty="0" smtClean="0"/>
              <a:t>Exception flat case when </a:t>
            </a:r>
            <a:r>
              <a:rPr lang="en-US" dirty="0" err="1" smtClean="0"/>
              <a:t>supersymmetry</a:t>
            </a:r>
            <a:r>
              <a:rPr lang="en-US" dirty="0" smtClean="0"/>
              <a:t> preserved</a:t>
            </a:r>
            <a:endParaRPr lang="en-US" dirty="0" smtClean="0"/>
          </a:p>
          <a:p>
            <a:r>
              <a:rPr lang="en-US" dirty="0" smtClean="0"/>
              <a:t>Also </a:t>
            </a:r>
            <a:r>
              <a:rPr lang="en-US" dirty="0" smtClean="0"/>
              <a:t>included  </a:t>
            </a:r>
            <a:r>
              <a:rPr lang="en-US" dirty="0" err="1" smtClean="0"/>
              <a:t>superpotential</a:t>
            </a:r>
            <a:endParaRPr lang="en-US" dirty="0" smtClean="0"/>
          </a:p>
          <a:p>
            <a:pPr lvl="1"/>
            <a:r>
              <a:rPr lang="en-US" dirty="0" smtClean="0"/>
              <a:t>Showed needed </a:t>
            </a:r>
            <a:r>
              <a:rPr lang="en-US" dirty="0" err="1" smtClean="0"/>
              <a:t>superpotential</a:t>
            </a:r>
            <a:r>
              <a:rPr lang="en-US" dirty="0" smtClean="0"/>
              <a:t> to be in </a:t>
            </a:r>
            <a:r>
              <a:rPr lang="en-US" dirty="0" smtClean="0"/>
              <a:t>bulk to get negative energy</a:t>
            </a:r>
            <a:endParaRPr lang="en-US" dirty="0" smtClean="0"/>
          </a:p>
          <a:p>
            <a:pPr lvl="1"/>
            <a:r>
              <a:rPr lang="en-US" dirty="0" smtClean="0"/>
              <a:t>Boundary </a:t>
            </a:r>
            <a:r>
              <a:rPr lang="en-US" dirty="0" err="1" smtClean="0"/>
              <a:t>superpotentials</a:t>
            </a:r>
            <a:r>
              <a:rPr lang="en-US" dirty="0" smtClean="0"/>
              <a:t> are essentially </a:t>
            </a:r>
            <a:r>
              <a:rPr lang="en-US" dirty="0" smtClean="0"/>
              <a:t>sources (but can also lead to </a:t>
            </a:r>
            <a:r>
              <a:rPr lang="en-US" dirty="0" err="1" smtClean="0"/>
              <a:t>Scherk</a:t>
            </a:r>
            <a:r>
              <a:rPr lang="en-US" dirty="0" smtClean="0"/>
              <a:t> Schwartz </a:t>
            </a:r>
            <a:r>
              <a:rPr lang="en-US" dirty="0" err="1" smtClean="0"/>
              <a:t>supersymmetry</a:t>
            </a:r>
            <a:r>
              <a:rPr lang="en-US" dirty="0" smtClean="0"/>
              <a:t> breaking</a:t>
            </a:r>
            <a:endParaRPr lang="en-US" dirty="0" smtClean="0"/>
          </a:p>
          <a:p>
            <a:pPr lvl="1"/>
            <a:r>
              <a:rPr lang="en-US" b="1" dirty="0" smtClean="0"/>
              <a:t>Associated with positive or zero energy</a:t>
            </a:r>
          </a:p>
          <a:p>
            <a:r>
              <a:rPr lang="en-US" dirty="0" smtClean="0"/>
              <a:t>For future, points to correct way to deal with </a:t>
            </a:r>
            <a:r>
              <a:rPr lang="en-US" dirty="0" err="1" smtClean="0"/>
              <a:t>supersymmetry</a:t>
            </a:r>
            <a:r>
              <a:rPr lang="en-US" dirty="0" smtClean="0"/>
              <a:t> on singular spaces, including string theory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Anomaly Mediation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990600"/>
            <a:ext cx="6249829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858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Superpotenttial</a:t>
            </a:r>
            <a:endParaRPr lang="en-US" dirty="0" smtClean="0"/>
          </a:p>
          <a:p>
            <a:r>
              <a:rPr lang="en-US" dirty="0" err="1" smtClean="0"/>
              <a:t>Kahler</a:t>
            </a:r>
            <a:r>
              <a:rPr lang="en-US" dirty="0" smtClean="0"/>
              <a:t> potential but for sequestering f more natural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133600"/>
            <a:ext cx="228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Conformal compensator</a:t>
            </a:r>
          </a:p>
          <a:p>
            <a:r>
              <a:rPr lang="en-US" dirty="0" smtClean="0"/>
              <a:t>Introduces spurious scale symmetry</a:t>
            </a:r>
          </a:p>
          <a:p>
            <a:r>
              <a:rPr lang="en-US" dirty="0" smtClean="0"/>
              <a:t>Plays important role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5181600"/>
            <a:ext cx="2133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Potential has  kinetic term</a:t>
            </a:r>
          </a:p>
          <a:p>
            <a:r>
              <a:rPr lang="en-US" dirty="0" smtClean="0"/>
              <a:t>Contributions from  </a:t>
            </a:r>
            <a:r>
              <a:rPr lang="en-US" dirty="0" err="1" smtClean="0"/>
              <a:t>superpotential</a:t>
            </a:r>
            <a:r>
              <a:rPr lang="en-US" dirty="0" smtClean="0"/>
              <a:t>, gauge interactions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SUSY Potential and AM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1752600"/>
            <a:ext cx="8839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943600" y="25146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Notice the unique negative contribution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Compensator F term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So </a:t>
            </a:r>
            <a:r>
              <a:rPr lang="en-US" dirty="0"/>
              <a:t>we see that in the presence of a nonzero </a:t>
            </a:r>
            <a:r>
              <a:rPr lang="en-US" dirty="0" err="1"/>
              <a:t>superpotential</a:t>
            </a:r>
            <a:r>
              <a:rPr lang="en-US" dirty="0"/>
              <a:t>, the </a:t>
            </a:r>
            <a:r>
              <a:rPr lang="en-US" dirty="0" smtClean="0"/>
              <a:t>F</a:t>
            </a:r>
            <a:r>
              <a:rPr lang="en-US" baseline="-25000" dirty="0" smtClean="0"/>
              <a:t>C </a:t>
            </a:r>
            <a:r>
              <a:rPr lang="en-US" dirty="0"/>
              <a:t>term turns on </a:t>
            </a:r>
          </a:p>
          <a:p>
            <a:pPr lvl="1"/>
            <a:r>
              <a:rPr lang="en-US" dirty="0" smtClean="0"/>
              <a:t>Value determined to </a:t>
            </a:r>
            <a:r>
              <a:rPr lang="en-US" dirty="0"/>
              <a:t>cancel </a:t>
            </a:r>
            <a:r>
              <a:rPr lang="en-US" dirty="0" err="1"/>
              <a:t>supersymmetry</a:t>
            </a:r>
            <a:r>
              <a:rPr lang="en-US" dirty="0"/>
              <a:t> </a:t>
            </a:r>
            <a:r>
              <a:rPr lang="en-US" dirty="0" smtClean="0"/>
              <a:t>breaking energy </a:t>
            </a:r>
            <a:r>
              <a:rPr lang="en-US" dirty="0"/>
              <a:t>to get flat space.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Notice that F</a:t>
            </a:r>
            <a:r>
              <a:rPr lang="en-US" baseline="-25000" dirty="0"/>
              <a:t>C</a:t>
            </a:r>
            <a:r>
              <a:rPr lang="en-US" dirty="0"/>
              <a:t> really has nothing to do with </a:t>
            </a:r>
            <a:r>
              <a:rPr lang="en-US" dirty="0" err="1"/>
              <a:t>susy</a:t>
            </a:r>
            <a:r>
              <a:rPr lang="en-US" dirty="0"/>
              <a:t> breaking. It’s value is determined by </a:t>
            </a:r>
            <a:r>
              <a:rPr lang="en-US" dirty="0" err="1"/>
              <a:t>susy</a:t>
            </a:r>
            <a:r>
              <a:rPr lang="en-US" dirty="0"/>
              <a:t> breaking but its source is whatever generates negative energy  through F</a:t>
            </a:r>
            <a:r>
              <a:rPr lang="en-US" baseline="-25000" dirty="0"/>
              <a:t>C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 smtClean="0"/>
              <a:t>T</a:t>
            </a:r>
            <a:r>
              <a:rPr lang="en-US" dirty="0" smtClean="0"/>
              <a:t>his </a:t>
            </a:r>
            <a:r>
              <a:rPr lang="en-US" dirty="0"/>
              <a:t>leads to </a:t>
            </a:r>
            <a:r>
              <a:rPr lang="en-US" dirty="0" smtClean="0"/>
              <a:t>predictive </a:t>
            </a:r>
            <a:r>
              <a:rPr lang="en-US" dirty="0" err="1" smtClean="0"/>
              <a:t>susy</a:t>
            </a:r>
            <a:r>
              <a:rPr lang="en-US" dirty="0" smtClean="0"/>
              <a:t> </a:t>
            </a:r>
            <a:r>
              <a:rPr lang="en-US" dirty="0"/>
              <a:t>breaking masses.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Take </a:t>
            </a:r>
            <a:r>
              <a:rPr lang="en-US" b="1" dirty="0" err="1" smtClean="0">
                <a:solidFill>
                  <a:srgbClr val="C00000"/>
                </a:solidFill>
              </a:rPr>
              <a:t>gaugino</a:t>
            </a:r>
            <a:r>
              <a:rPr lang="en-US" b="1" dirty="0" smtClean="0">
                <a:solidFill>
                  <a:srgbClr val="C00000"/>
                </a:solidFill>
              </a:rPr>
              <a:t> mass as an example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2133600"/>
            <a:ext cx="8991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1371600"/>
            <a:ext cx="297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Important point is that masses through scale dependence</a:t>
            </a:r>
          </a:p>
          <a:p>
            <a:r>
              <a:rPr lang="en-US" dirty="0" smtClean="0"/>
              <a:t>Virtually guaranteed in a physical field theory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60960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Mass proportional to beta function</a:t>
            </a:r>
          </a:p>
          <a:p>
            <a:r>
              <a:rPr lang="en-US" dirty="0" smtClean="0"/>
              <a:t>Proportional to F</a:t>
            </a:r>
            <a:r>
              <a:rPr lang="en-US" baseline="-25000" dirty="0" smtClean="0"/>
              <a:t>C</a:t>
            </a:r>
            <a:endParaRPr lang="en-US" baseline="-25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AM Most Interesting When Sequestering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AM suppressed by gravity, loops</a:t>
            </a:r>
          </a:p>
          <a:p>
            <a:r>
              <a:rPr lang="en-US" sz="2400" dirty="0" smtClean="0"/>
              <a:t>If other sources of communication of SUSY breaking </a:t>
            </a:r>
            <a:r>
              <a:rPr lang="en-US" sz="2400" dirty="0" smtClean="0"/>
              <a:t>those likely</a:t>
            </a:r>
            <a:r>
              <a:rPr lang="en-US" sz="2400" dirty="0" smtClean="0"/>
              <a:t> </a:t>
            </a:r>
            <a:r>
              <a:rPr lang="en-US" sz="2400" dirty="0" smtClean="0"/>
              <a:t>dominate</a:t>
            </a:r>
          </a:p>
          <a:p>
            <a:pPr lvl="1"/>
            <a:r>
              <a:rPr lang="en-US" sz="2000" dirty="0" smtClean="0"/>
              <a:t>AM might however be dominant source of </a:t>
            </a:r>
            <a:r>
              <a:rPr lang="en-US" sz="2000" dirty="0" err="1" smtClean="0"/>
              <a:t>gaugino</a:t>
            </a:r>
            <a:r>
              <a:rPr lang="en-US" sz="2000" dirty="0" smtClean="0"/>
              <a:t> mass in theories without </a:t>
            </a:r>
            <a:r>
              <a:rPr lang="en-US" sz="2000" dirty="0" err="1" smtClean="0"/>
              <a:t>singlets</a:t>
            </a:r>
            <a:r>
              <a:rPr lang="en-US" sz="2000" dirty="0" smtClean="0"/>
              <a:t> </a:t>
            </a:r>
            <a:r>
              <a:rPr lang="en-US" sz="800" dirty="0" smtClean="0"/>
              <a:t>Randall, </a:t>
            </a:r>
            <a:r>
              <a:rPr lang="en-US" sz="800" dirty="0" err="1" smtClean="0"/>
              <a:t>Sundrum</a:t>
            </a:r>
            <a:r>
              <a:rPr lang="en-US" sz="800" dirty="0" smtClean="0"/>
              <a:t>/  </a:t>
            </a:r>
            <a:r>
              <a:rPr lang="en-US" sz="700" dirty="0" err="1" smtClean="0"/>
              <a:t>Giudice</a:t>
            </a:r>
            <a:r>
              <a:rPr lang="en-US" sz="700" dirty="0" smtClean="0"/>
              <a:t> </a:t>
            </a:r>
            <a:r>
              <a:rPr lang="en-US" sz="700" dirty="0" err="1" smtClean="0"/>
              <a:t>Luty</a:t>
            </a:r>
            <a:r>
              <a:rPr lang="en-US" sz="700" dirty="0" smtClean="0"/>
              <a:t>, Murayama, </a:t>
            </a:r>
            <a:r>
              <a:rPr lang="en-US" sz="700" dirty="0" err="1" smtClean="0"/>
              <a:t>Rattazzi</a:t>
            </a:r>
            <a:endParaRPr lang="en-US" sz="2000" dirty="0" smtClean="0"/>
          </a:p>
          <a:p>
            <a:r>
              <a:rPr lang="en-US" sz="2400" dirty="0" smtClean="0"/>
              <a:t>But unlikely to be dominant source of scalar mass in general</a:t>
            </a:r>
          </a:p>
          <a:p>
            <a:pPr lvl="1"/>
            <a:r>
              <a:rPr lang="en-US" sz="2400" dirty="0" smtClean="0"/>
              <a:t>Expect direct interactions in </a:t>
            </a:r>
            <a:r>
              <a:rPr lang="en-US" sz="2400" dirty="0" err="1" smtClean="0"/>
              <a:t>Kahler</a:t>
            </a:r>
            <a:r>
              <a:rPr lang="en-US" sz="2400" dirty="0" smtClean="0"/>
              <a:t> potential</a:t>
            </a:r>
          </a:p>
          <a:p>
            <a:r>
              <a:rPr lang="en-US" sz="2400" dirty="0" smtClean="0"/>
              <a:t>Exception is sequestering; no direct interactions </a:t>
            </a:r>
            <a:r>
              <a:rPr lang="en-US" sz="1200" dirty="0" smtClean="0"/>
              <a:t>Randall, </a:t>
            </a:r>
            <a:r>
              <a:rPr lang="en-US" sz="1200" dirty="0" err="1" smtClean="0"/>
              <a:t>Sundrum</a:t>
            </a:r>
            <a:endParaRPr lang="en-US" sz="2400" dirty="0" smtClean="0"/>
          </a:p>
          <a:p>
            <a:r>
              <a:rPr lang="en-US" sz="2400" dirty="0" smtClean="0"/>
              <a:t>Would be fine-tuned unless motivated by an extra dimension</a:t>
            </a:r>
          </a:p>
          <a:p>
            <a:r>
              <a:rPr lang="en-US" sz="2400" b="1" dirty="0" smtClean="0"/>
              <a:t>So we study anomaly mediation in a five-dimensional setup</a:t>
            </a:r>
            <a:endParaRPr lang="en-U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4164</TotalTime>
  <Words>2047</Words>
  <Application>Microsoft Office PowerPoint</Application>
  <PresentationFormat>On-screen Show (4:3)</PresentationFormat>
  <Paragraphs>303</Paragraphs>
  <Slides>44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Sequestered Conformal Anomaly Mediation (SCAM)</vt:lpstr>
      <vt:lpstr>Introduction</vt:lpstr>
      <vt:lpstr>Intro Continued</vt:lpstr>
      <vt:lpstr>Anomaly-Mediation</vt:lpstr>
      <vt:lpstr>Anomaly Mediation</vt:lpstr>
      <vt:lpstr>SUSY Potential and AM</vt:lpstr>
      <vt:lpstr>Compensator F term</vt:lpstr>
      <vt:lpstr>Take gaugino mass as an example</vt:lpstr>
      <vt:lpstr>AM Most Interesting When Sequestering</vt:lpstr>
      <vt:lpstr>Sequestering and an Extra Dimension</vt:lpstr>
      <vt:lpstr>Raises Several Puzzles</vt:lpstr>
      <vt:lpstr>More Puzzles</vt:lpstr>
      <vt:lpstr>Toy Models</vt:lpstr>
      <vt:lpstr>Toy Model I: Problem from No-Scale</vt:lpstr>
      <vt:lpstr>Toy Model I: Compensator F term Vanishes!</vt:lpstr>
      <vt:lpstr>Toy Model II: Potentially Dangerous Singularities</vt:lpstr>
      <vt:lpstr>How to Handle Singular Terms?</vt:lpstr>
      <vt:lpstr>Why Nontrivial</vt:lpstr>
      <vt:lpstr>Heads up on bottom line: Implication</vt:lpstr>
      <vt:lpstr>However</vt:lpstr>
      <vt:lpstr>Slide 21</vt:lpstr>
      <vt:lpstr>First: Add Source Terms to Stabilize  Generalizes Goldberger-Wise to SUSY</vt:lpstr>
      <vt:lpstr>Find Background Solution</vt:lpstr>
      <vt:lpstr>SUSY GW</vt:lpstr>
      <vt:lpstr>Now Add Boundary Superpotentials</vt:lpstr>
      <vt:lpstr>Slide 26</vt:lpstr>
      <vt:lpstr>Solve in presence of perturbation</vt:lpstr>
      <vt:lpstr>Effective Potential</vt:lpstr>
      <vt:lpstr>Even Cooler</vt:lpstr>
      <vt:lpstr>Superpotential as Source</vt:lpstr>
      <vt:lpstr>Superpotential as Source  -with No-Scale Breaking</vt:lpstr>
      <vt:lpstr>Status…</vt:lpstr>
      <vt:lpstr>Now Finally: Negative Energy</vt:lpstr>
      <vt:lpstr>Breaking No-Scale With Loop Corrections</vt:lpstr>
      <vt:lpstr>Alternative: Break No-Scale: Gaugino Condensate</vt:lpstr>
      <vt:lpstr>Model</vt:lpstr>
      <vt:lpstr>Potential at minimum</vt:lpstr>
      <vt:lpstr>Gaugino Condensate with Brane Superpotential</vt:lpstr>
      <vt:lpstr>Effective Theory and 4d Anomaly Mediation</vt:lpstr>
      <vt:lpstr>EFT and Anomaly Mediation</vt:lpstr>
      <vt:lpstr>4d EFT</vt:lpstr>
      <vt:lpstr>So Back to Original Question</vt:lpstr>
      <vt:lpstr>Comment on KKLT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Sequestered Conformal Anomaly Mediation (SCAM)</dc:title>
  <dc:creator>Lisa Randall</dc:creator>
  <cp:lastModifiedBy>Lisa Randall</cp:lastModifiedBy>
  <cp:revision>25</cp:revision>
  <dcterms:created xsi:type="dcterms:W3CDTF">2025-06-28T17:36:04Z</dcterms:created>
  <dcterms:modified xsi:type="dcterms:W3CDTF">2025-07-23T08:02:28Z</dcterms:modified>
</cp:coreProperties>
</file>