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  <p:sldMasterId id="2147483698" r:id="rId5"/>
    <p:sldMasterId id="2147483709" r:id="rId6"/>
    <p:sldMasterId id="2147483723" r:id="rId7"/>
    <p:sldMasterId id="2147483737" r:id="rId8"/>
    <p:sldMasterId id="2147483750" r:id="rId9"/>
    <p:sldMasterId id="2147483763" r:id="rId10"/>
    <p:sldMasterId id="2147483775" r:id="rId11"/>
  </p:sldMasterIdLst>
  <p:notesMasterIdLst>
    <p:notesMasterId r:id="rId33"/>
  </p:notesMasterIdLst>
  <p:sldIdLst>
    <p:sldId id="3218" r:id="rId12"/>
    <p:sldId id="3220" r:id="rId13"/>
    <p:sldId id="3231" r:id="rId14"/>
    <p:sldId id="3205" r:id="rId15"/>
    <p:sldId id="672" r:id="rId16"/>
    <p:sldId id="691" r:id="rId17"/>
    <p:sldId id="643" r:id="rId18"/>
    <p:sldId id="2667" r:id="rId19"/>
    <p:sldId id="3154" r:id="rId20"/>
    <p:sldId id="3157" r:id="rId21"/>
    <p:sldId id="3158" r:id="rId22"/>
    <p:sldId id="3208" r:id="rId23"/>
    <p:sldId id="3193" r:id="rId24"/>
    <p:sldId id="3204" r:id="rId25"/>
    <p:sldId id="3195" r:id="rId26"/>
    <p:sldId id="3117" r:id="rId27"/>
    <p:sldId id="3206" r:id="rId28"/>
    <p:sldId id="3230" r:id="rId29"/>
    <p:sldId id="3229" r:id="rId30"/>
    <p:sldId id="3211" r:id="rId31"/>
    <p:sldId id="323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CE5"/>
    <a:srgbClr val="B10100"/>
    <a:srgbClr val="51525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1362"/>
  </p:normalViewPr>
  <p:slideViewPr>
    <p:cSldViewPr snapToGrid="0">
      <p:cViewPr varScale="1">
        <p:scale>
          <a:sx n="91" d="100"/>
          <a:sy n="91" d="100"/>
        </p:scale>
        <p:origin x="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62F50-F756-E444-AEAE-6724472B720E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6A5D0-2E03-9847-9DA4-7CCA83AF1E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64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794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6A5D0-2E03-9847-9DA4-7CCA83AF1E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492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BC4E811C-8E7F-F649-BCBF-1129E1FD8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96D310E8-7B51-AB47-8903-1F3F97AB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Lucida Grande" panose="020B06000405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6BC33-20CA-1B47-B156-9F295A6D7E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1227025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BC4E811C-8E7F-F649-BCBF-1129E1FD8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96D310E8-7B51-AB47-8903-1F3F97AB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Lucida Grande" panose="020B06000405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6BC33-20CA-1B47-B156-9F295A6D7E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4093212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BC4E811C-8E7F-F649-BCBF-1129E1FD8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96D310E8-7B51-AB47-8903-1F3F97AB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Lucida Grande" panose="020B06000405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6BC33-20CA-1B47-B156-9F295A6D7E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97441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50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07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264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578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4505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9005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8064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6A5D0-2E03-9847-9DA4-7CCA83AF1EA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93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BC4E811C-8E7F-F649-BCBF-1129E1FD8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96D310E8-7B51-AB47-8903-1F3F97AB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Lucida Grande" panose="020B0600040502020204" pitchFamily="34" charset="0"/>
              <a:ea typeface="ヒラギノ角ゴ Pro W3" panose="020B0300000000000000" pitchFamily="34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6BC33-20CA-1B47-B156-9F295A6D7E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itchFamily="84" charset="0"/>
                <a:ea typeface="ヒラギノ角ゴ Pro W3" pitchFamily="84" charset="-128"/>
                <a:cs typeface="+mn-cs"/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2126690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EE6BB-26AC-5142-A5D7-97E53D65E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A0623-7000-504C-A6BB-D890B5E2A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FE9DF-95FB-B449-B51D-78A6257F7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9F383-48BF-BF46-8021-267EB080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D7A2E-48AC-0C49-A21E-C9A14785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3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CD931-946F-8D4F-B93C-769C1A2D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EE9F-FEEA-6B4E-A837-E71D2700E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2679D-55FE-554E-AAB7-9FEE9C50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71C50-AD99-784A-A62B-3F714E41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AD1BB-B59F-8F4D-A45E-220B4266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3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7B39D6-C079-1340-83E6-A89615EF11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67597-256F-DC42-A3A1-8E043D6A4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C2775-FF30-8B4E-94F6-D0043304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FF7FB-4EDC-9743-9AAC-B4D2AEAC4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A44F5-3170-A348-A614-3C8C10ED4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70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3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2"/>
            <a:ext cx="12192000" cy="1470025"/>
          </a:xfrm>
        </p:spPr>
        <p:txBody>
          <a:bodyPr/>
          <a:lstStyle>
            <a:lvl1pPr>
              <a:defRPr sz="33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970065"/>
            <a:ext cx="8534400" cy="1752600"/>
          </a:xfrm>
        </p:spPr>
        <p:txBody>
          <a:bodyPr/>
          <a:lstStyle>
            <a:lvl1pPr marL="0" indent="0" algn="ctr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342887" indent="0" algn="ctr">
              <a:buNone/>
              <a:defRPr/>
            </a:lvl2pPr>
            <a:lvl3pPr marL="685773" indent="0" algn="ctr">
              <a:buNone/>
              <a:defRPr/>
            </a:lvl3pPr>
            <a:lvl4pPr marL="1028659" indent="0" algn="ctr">
              <a:buNone/>
              <a:defRPr/>
            </a:lvl4pPr>
            <a:lvl5pPr marL="1371545" indent="0" algn="ctr">
              <a:buNone/>
              <a:defRPr/>
            </a:lvl5pPr>
            <a:lvl6pPr marL="1714432" indent="0" algn="ctr">
              <a:buNone/>
              <a:defRPr/>
            </a:lvl6pPr>
            <a:lvl7pPr marL="2057318" indent="0" algn="ctr">
              <a:buNone/>
              <a:defRPr/>
            </a:lvl7pPr>
            <a:lvl8pPr marL="2400204" indent="0" algn="ctr">
              <a:buNone/>
              <a:defRPr/>
            </a:lvl8pPr>
            <a:lvl9pPr marL="274309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1860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57339"/>
            <a:ext cx="10363200" cy="3800488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5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3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5" y="2786048"/>
            <a:ext cx="10465163" cy="1362076"/>
          </a:xfrm>
        </p:spPr>
        <p:txBody>
          <a:bodyPr anchor="t"/>
          <a:lstStyle>
            <a:lvl1pPr algn="l">
              <a:defRPr sz="33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85862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1350"/>
            </a:lvl2pPr>
            <a:lvl3pPr marL="685773" indent="0">
              <a:buNone/>
              <a:defRPr sz="1200"/>
            </a:lvl3pPr>
            <a:lvl4pPr marL="1028659" indent="0">
              <a:buNone/>
              <a:defRPr sz="1050"/>
            </a:lvl4pPr>
            <a:lvl5pPr marL="1371545" indent="0">
              <a:buNone/>
              <a:defRPr sz="1050"/>
            </a:lvl5pPr>
            <a:lvl6pPr marL="1714432" indent="0">
              <a:buNone/>
              <a:defRPr sz="1050"/>
            </a:lvl6pPr>
            <a:lvl7pPr marL="2057318" indent="0">
              <a:buNone/>
              <a:defRPr sz="1050"/>
            </a:lvl7pPr>
            <a:lvl8pPr marL="2400204" indent="0">
              <a:buNone/>
              <a:defRPr sz="1050"/>
            </a:lvl8pPr>
            <a:lvl9pPr marL="2743091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534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57338"/>
            <a:ext cx="5080000" cy="451486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7339"/>
            <a:ext cx="5080000" cy="380048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88966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484785"/>
            <a:ext cx="5386917" cy="639762"/>
          </a:xfrm>
        </p:spPr>
        <p:txBody>
          <a:bodyPr anchor="b"/>
          <a:lstStyle>
            <a:lvl1pPr marL="0" indent="0">
              <a:buNone/>
              <a:defRPr sz="21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897331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1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8"/>
            <a:ext cx="5389033" cy="3182951"/>
          </a:xfrm>
        </p:spPr>
        <p:txBody>
          <a:bodyPr/>
          <a:lstStyle>
            <a:lvl1pP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25746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5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84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DE7C-B9DC-6746-980D-C836BBC1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F96C9-857B-5441-9686-F88BDFE8E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89E9B-0D8B-7248-AE3C-5987E6E22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4BFFF-524D-D846-B9E5-08F491D32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4BF14-95A3-9347-8AC5-75FD4376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38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1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08477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5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851419"/>
          </a:xfrm>
        </p:spPr>
        <p:txBody>
          <a:bodyPr/>
          <a:lstStyle>
            <a:lvl1pPr marL="0" indent="0">
              <a:buNone/>
              <a:defRPr sz="1650"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900"/>
            </a:lvl2pPr>
            <a:lvl3pPr marL="685773" indent="0">
              <a:buNone/>
              <a:defRPr sz="750"/>
            </a:lvl3pPr>
            <a:lvl4pPr marL="1028659" indent="0">
              <a:buNone/>
              <a:defRPr sz="675"/>
            </a:lvl4pPr>
            <a:lvl5pPr marL="1371545" indent="0">
              <a:buNone/>
              <a:defRPr sz="675"/>
            </a:lvl5pPr>
            <a:lvl6pPr marL="1714432" indent="0">
              <a:buNone/>
              <a:defRPr sz="675"/>
            </a:lvl6pPr>
            <a:lvl7pPr marL="2057318" indent="0">
              <a:buNone/>
              <a:defRPr sz="675"/>
            </a:lvl7pPr>
            <a:lvl8pPr marL="2400204" indent="0">
              <a:buNone/>
              <a:defRPr sz="675"/>
            </a:lvl8pPr>
            <a:lvl9pPr marL="274309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0675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71942"/>
            <a:ext cx="7315200" cy="566738"/>
          </a:xfrm>
        </p:spPr>
        <p:txBody>
          <a:bodyPr anchor="b"/>
          <a:lstStyle>
            <a:lvl1pPr algn="l">
              <a:defRPr sz="21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3459167"/>
          </a:xfrm>
        </p:spPr>
        <p:txBody>
          <a:bodyPr/>
          <a:lstStyle>
            <a:lvl1pPr marL="0" indent="0">
              <a:buNone/>
              <a:defRPr sz="2400"/>
            </a:lvl1pPr>
            <a:lvl2pPr marL="342887" indent="0">
              <a:buNone/>
              <a:defRPr sz="2100"/>
            </a:lvl2pPr>
            <a:lvl3pPr marL="685773" indent="0">
              <a:buNone/>
              <a:defRPr sz="1800"/>
            </a:lvl3pPr>
            <a:lvl4pPr marL="1028659" indent="0">
              <a:buNone/>
              <a:defRPr sz="1500"/>
            </a:lvl4pPr>
            <a:lvl5pPr marL="1371545" indent="0">
              <a:buNone/>
              <a:defRPr sz="1500"/>
            </a:lvl5pPr>
            <a:lvl6pPr marL="1714432" indent="0">
              <a:buNone/>
              <a:defRPr sz="1500"/>
            </a:lvl6pPr>
            <a:lvl7pPr marL="2057318" indent="0">
              <a:buNone/>
              <a:defRPr sz="1500"/>
            </a:lvl7pPr>
            <a:lvl8pPr marL="2400204" indent="0">
              <a:buNone/>
              <a:defRPr sz="1500"/>
            </a:lvl8pPr>
            <a:lvl9pPr marL="2743091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638680"/>
            <a:ext cx="7315200" cy="804862"/>
          </a:xfrm>
        </p:spPr>
        <p:txBody>
          <a:bodyPr/>
          <a:lstStyle>
            <a:lvl1pPr marL="0" indent="0">
              <a:buNone/>
              <a:defRPr sz="1650">
                <a:latin typeface="Arial" pitchFamily="34" charset="0"/>
                <a:cs typeface="Arial" pitchFamily="34" charset="0"/>
              </a:defRPr>
            </a:lvl1pPr>
            <a:lvl2pPr marL="342887" indent="0">
              <a:buNone/>
              <a:defRPr sz="900"/>
            </a:lvl2pPr>
            <a:lvl3pPr marL="685773" indent="0">
              <a:buNone/>
              <a:defRPr sz="750"/>
            </a:lvl3pPr>
            <a:lvl4pPr marL="1028659" indent="0">
              <a:buNone/>
              <a:defRPr sz="675"/>
            </a:lvl4pPr>
            <a:lvl5pPr marL="1371545" indent="0">
              <a:buNone/>
              <a:defRPr sz="675"/>
            </a:lvl5pPr>
            <a:lvl6pPr marL="1714432" indent="0">
              <a:buNone/>
              <a:defRPr sz="675"/>
            </a:lvl6pPr>
            <a:lvl7pPr marL="2057318" indent="0">
              <a:buNone/>
              <a:defRPr sz="675"/>
            </a:lvl7pPr>
            <a:lvl8pPr marL="2400204" indent="0">
              <a:buNone/>
              <a:defRPr sz="675"/>
            </a:lvl8pPr>
            <a:lvl9pPr marL="274309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119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054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59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23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24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66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645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3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9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DF0E6-F7AE-2244-AAD3-4D9928A6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23E47-3BEC-2047-B14F-C676BF058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3E2CE-3B30-444D-8717-6556A44D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E4A4E-EFCD-8947-97BB-36E192B16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3DD06-E457-2E4A-8A4F-AD269CB9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02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399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69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589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02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98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490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74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98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607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0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DA74-FD1A-CA42-A097-63357DA6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4E72E-10EA-9A4C-AEA6-21FFB5B26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DE25F-666B-6242-B5D4-0948581DA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C2A0A-615C-5D48-9762-19B4CAFCB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56617-C1C9-AA47-9A83-7C7FC72DA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758E9-64FA-C14C-BCE0-608EEC9D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670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92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83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838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08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259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236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73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84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29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5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C6DD2-AAC4-3745-A9A7-2FFC2762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53135-78B2-2E40-AADD-0D0B83B87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D6EE2-6AD9-C94F-A443-CB3AA263D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28579-64BB-C545-BB27-267E4DF717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D26D2-C915-6E44-860D-8C44A60CA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58CC15-4191-8D47-9D12-22DEAAFA0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5C3FB-73D7-D946-B319-5280D244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674081-D05B-7641-BFA5-74329775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504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350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07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246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4459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55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0046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9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612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4623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5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851E-4D86-1B44-860D-243F1F5D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9C3FF-5EFF-BA47-BCF9-0D1C48D9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4DC41-3FF6-4B46-A62D-8CA72AAA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399EA-4CCA-3B46-B9FE-DEA2EF2B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672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647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173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08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9272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235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83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888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78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7742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97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31E1F-D5DE-5A49-98A5-684013ADD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60AE72-9FFB-2C4A-BC62-1B8DA4A4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2877-D691-914B-88D4-BD1334AB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3969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262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063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519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947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5346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8906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497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170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731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9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F29B-DD76-5549-B206-A434B7545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D12F9-30FA-D249-A658-A6398F765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2ABDA-B89D-9C48-A986-05729B91B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3007F-F929-1348-9136-418CA3FF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7B0A1-1F63-F24F-924A-2AD67F29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8E053-524B-4F4B-AA04-A8DCEEB1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132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2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7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569B576-E2D3-6943-859A-4F5CF629D4C0}" type="datetimeFigureOut">
              <a:rPr lang="en-US"/>
              <a:pPr>
                <a:defRPr/>
              </a:pPr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209AB478-6803-0140-A091-01AF451DA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968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8BCFD3A0-A1CE-C848-BC87-4AF08A6925F4}" type="datetimeFigureOut">
              <a:rPr lang="en-US"/>
              <a:pPr>
                <a:defRPr/>
              </a:pPr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0EA66B77-3816-8D45-9369-443B59E43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878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5"/>
            <a:ext cx="10363200" cy="1362075"/>
          </a:xfrm>
        </p:spPr>
        <p:txBody>
          <a:bodyPr anchor="t"/>
          <a:lstStyle>
            <a:lvl1pPr algn="l">
              <a:defRPr sz="3984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0" cy="1500187"/>
          </a:xfrm>
        </p:spPr>
        <p:txBody>
          <a:bodyPr anchor="b"/>
          <a:lstStyle>
            <a:lvl1pPr marL="0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1pPr>
            <a:lvl2pPr marL="455371" indent="0">
              <a:buNone/>
              <a:defRPr sz="1793">
                <a:solidFill>
                  <a:schemeClr val="tx1">
                    <a:tint val="75000"/>
                  </a:schemeClr>
                </a:solidFill>
              </a:defRPr>
            </a:lvl2pPr>
            <a:lvl3pPr marL="910742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366114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4pPr>
            <a:lvl5pPr marL="1821485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5pPr>
            <a:lvl6pPr marL="2276856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6pPr>
            <a:lvl7pPr marL="2732227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7pPr>
            <a:lvl8pPr marL="3187598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8pPr>
            <a:lvl9pPr marL="3642970" indent="0">
              <a:buNone/>
              <a:defRPr sz="13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924CBCD-1922-2645-B151-E72B57333C60}" type="datetimeFigureOut">
              <a:rPr lang="en-US"/>
              <a:pPr>
                <a:defRPr/>
              </a:pPr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FD32B9F4-0C17-2B48-9139-3B19F8D7D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653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789"/>
            </a:lvl1pPr>
            <a:lvl2pPr>
              <a:defRPr sz="2390"/>
            </a:lvl2pPr>
            <a:lvl3pPr>
              <a:defRPr sz="1992"/>
            </a:lvl3pPr>
            <a:lvl4pPr>
              <a:defRPr sz="1793"/>
            </a:lvl4pPr>
            <a:lvl5pPr>
              <a:defRPr sz="1793"/>
            </a:lvl5pPr>
            <a:lvl6pPr>
              <a:defRPr sz="1793"/>
            </a:lvl6pPr>
            <a:lvl7pPr>
              <a:defRPr sz="1793"/>
            </a:lvl7pPr>
            <a:lvl8pPr>
              <a:defRPr sz="1793"/>
            </a:lvl8pPr>
            <a:lvl9pPr>
              <a:defRPr sz="179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789"/>
            </a:lvl1pPr>
            <a:lvl2pPr>
              <a:defRPr sz="2390"/>
            </a:lvl2pPr>
            <a:lvl3pPr>
              <a:defRPr sz="1992"/>
            </a:lvl3pPr>
            <a:lvl4pPr>
              <a:defRPr sz="1793"/>
            </a:lvl4pPr>
            <a:lvl5pPr>
              <a:defRPr sz="1793"/>
            </a:lvl5pPr>
            <a:lvl6pPr>
              <a:defRPr sz="1793"/>
            </a:lvl6pPr>
            <a:lvl7pPr>
              <a:defRPr sz="1793"/>
            </a:lvl7pPr>
            <a:lvl8pPr>
              <a:defRPr sz="1793"/>
            </a:lvl8pPr>
            <a:lvl9pPr>
              <a:defRPr sz="179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3A18D2C-612E-B141-80DD-27C3FF833943}" type="datetimeFigureOut">
              <a:rPr lang="en-US"/>
              <a:pPr>
                <a:defRPr/>
              </a:pPr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F1B61D7D-0340-804D-80B6-387D84BF3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156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535117"/>
            <a:ext cx="5386918" cy="639763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71" indent="0">
              <a:buNone/>
              <a:defRPr sz="1992" b="1"/>
            </a:lvl2pPr>
            <a:lvl3pPr marL="910742" indent="0">
              <a:buNone/>
              <a:defRPr sz="1793" b="1"/>
            </a:lvl3pPr>
            <a:lvl4pPr marL="1366114" indent="0">
              <a:buNone/>
              <a:defRPr sz="1594" b="1"/>
            </a:lvl4pPr>
            <a:lvl5pPr marL="1821485" indent="0">
              <a:buNone/>
              <a:defRPr sz="1594" b="1"/>
            </a:lvl5pPr>
            <a:lvl6pPr marL="2276856" indent="0">
              <a:buNone/>
              <a:defRPr sz="1594" b="1"/>
            </a:lvl6pPr>
            <a:lvl7pPr marL="2732227" indent="0">
              <a:buNone/>
              <a:defRPr sz="1594" b="1"/>
            </a:lvl7pPr>
            <a:lvl8pPr marL="3187598" indent="0">
              <a:buNone/>
              <a:defRPr sz="1594" b="1"/>
            </a:lvl8pPr>
            <a:lvl9pPr marL="3642970" indent="0">
              <a:buNone/>
              <a:defRPr sz="159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174875"/>
            <a:ext cx="5386918" cy="3951288"/>
          </a:xfrm>
        </p:spPr>
        <p:txBody>
          <a:bodyPr/>
          <a:lstStyle>
            <a:lvl1pPr>
              <a:defRPr sz="2390"/>
            </a:lvl1pPr>
            <a:lvl2pPr>
              <a:defRPr sz="1992"/>
            </a:lvl2pPr>
            <a:lvl3pPr>
              <a:defRPr sz="1793"/>
            </a:lvl3pPr>
            <a:lvl4pPr>
              <a:defRPr sz="1594"/>
            </a:lvl4pPr>
            <a:lvl5pPr>
              <a:defRPr sz="1594"/>
            </a:lvl5pPr>
            <a:lvl6pPr>
              <a:defRPr sz="1594"/>
            </a:lvl6pPr>
            <a:lvl7pPr>
              <a:defRPr sz="1594"/>
            </a:lvl7pPr>
            <a:lvl8pPr>
              <a:defRPr sz="1594"/>
            </a:lvl8pPr>
            <a:lvl9pPr>
              <a:defRPr sz="159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71" indent="0">
              <a:buNone/>
              <a:defRPr sz="1992" b="1"/>
            </a:lvl2pPr>
            <a:lvl3pPr marL="910742" indent="0">
              <a:buNone/>
              <a:defRPr sz="1793" b="1"/>
            </a:lvl3pPr>
            <a:lvl4pPr marL="1366114" indent="0">
              <a:buNone/>
              <a:defRPr sz="1594" b="1"/>
            </a:lvl4pPr>
            <a:lvl5pPr marL="1821485" indent="0">
              <a:buNone/>
              <a:defRPr sz="1594" b="1"/>
            </a:lvl5pPr>
            <a:lvl6pPr marL="2276856" indent="0">
              <a:buNone/>
              <a:defRPr sz="1594" b="1"/>
            </a:lvl6pPr>
            <a:lvl7pPr marL="2732227" indent="0">
              <a:buNone/>
              <a:defRPr sz="1594" b="1"/>
            </a:lvl7pPr>
            <a:lvl8pPr marL="3187598" indent="0">
              <a:buNone/>
              <a:defRPr sz="1594" b="1"/>
            </a:lvl8pPr>
            <a:lvl9pPr marL="3642970" indent="0">
              <a:buNone/>
              <a:defRPr sz="159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390"/>
            </a:lvl1pPr>
            <a:lvl2pPr>
              <a:defRPr sz="1992"/>
            </a:lvl2pPr>
            <a:lvl3pPr>
              <a:defRPr sz="1793"/>
            </a:lvl3pPr>
            <a:lvl4pPr>
              <a:defRPr sz="1594"/>
            </a:lvl4pPr>
            <a:lvl5pPr>
              <a:defRPr sz="1594"/>
            </a:lvl5pPr>
            <a:lvl6pPr>
              <a:defRPr sz="1594"/>
            </a:lvl6pPr>
            <a:lvl7pPr>
              <a:defRPr sz="1594"/>
            </a:lvl7pPr>
            <a:lvl8pPr>
              <a:defRPr sz="1594"/>
            </a:lvl8pPr>
            <a:lvl9pPr>
              <a:defRPr sz="159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41E5D07-A50A-3744-812A-CCC61383E25C}" type="datetimeFigureOut">
              <a:rPr lang="en-US"/>
              <a:pPr>
                <a:defRPr/>
              </a:pPr>
              <a:t>9/16/24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82CE707B-1332-084A-B30C-D353C3A63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078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6A497DF-A767-9046-8D03-5E686FF4A420}" type="datetimeFigureOut">
              <a:rPr lang="en-US"/>
              <a:pPr>
                <a:defRPr/>
              </a:pPr>
              <a:t>9/16/24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7AC342E-17F7-434C-81CE-96529C32F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089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4116EEE-34E7-FC40-B16D-B30D1FABB7F3}" type="datetimeFigureOut">
              <a:rPr lang="en-US"/>
              <a:pPr>
                <a:defRPr/>
              </a:pPr>
              <a:t>9/16/24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61955B4-99BA-3E43-925E-D9E5034F7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135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3"/>
            <a:ext cx="4011084" cy="1162051"/>
          </a:xfrm>
        </p:spPr>
        <p:txBody>
          <a:bodyPr anchor="b"/>
          <a:lstStyle>
            <a:lvl1pPr algn="l">
              <a:defRPr sz="199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7" cy="5853113"/>
          </a:xfrm>
        </p:spPr>
        <p:txBody>
          <a:bodyPr/>
          <a:lstStyle>
            <a:lvl1pPr>
              <a:defRPr sz="3187"/>
            </a:lvl1pPr>
            <a:lvl2pPr>
              <a:defRPr sz="2789"/>
            </a:lvl2pPr>
            <a:lvl3pPr>
              <a:defRPr sz="2390"/>
            </a:lvl3pPr>
            <a:lvl4pPr>
              <a:defRPr sz="1992"/>
            </a:lvl4pPr>
            <a:lvl5pPr>
              <a:defRPr sz="1992"/>
            </a:lvl5pPr>
            <a:lvl6pPr>
              <a:defRPr sz="1992"/>
            </a:lvl6pPr>
            <a:lvl7pPr>
              <a:defRPr sz="1992"/>
            </a:lvl7pPr>
            <a:lvl8pPr>
              <a:defRPr sz="1992"/>
            </a:lvl8pPr>
            <a:lvl9pPr>
              <a:defRPr sz="199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394"/>
            </a:lvl1pPr>
            <a:lvl2pPr marL="455371" indent="0">
              <a:buNone/>
              <a:defRPr sz="1195"/>
            </a:lvl2pPr>
            <a:lvl3pPr marL="910742" indent="0">
              <a:buNone/>
              <a:defRPr sz="996"/>
            </a:lvl3pPr>
            <a:lvl4pPr marL="1366114" indent="0">
              <a:buNone/>
              <a:defRPr sz="896"/>
            </a:lvl4pPr>
            <a:lvl5pPr marL="1821485" indent="0">
              <a:buNone/>
              <a:defRPr sz="896"/>
            </a:lvl5pPr>
            <a:lvl6pPr marL="2276856" indent="0">
              <a:buNone/>
              <a:defRPr sz="896"/>
            </a:lvl6pPr>
            <a:lvl7pPr marL="2732227" indent="0">
              <a:buNone/>
              <a:defRPr sz="896"/>
            </a:lvl7pPr>
            <a:lvl8pPr marL="3187598" indent="0">
              <a:buNone/>
              <a:defRPr sz="896"/>
            </a:lvl8pPr>
            <a:lvl9pPr marL="3642970" indent="0">
              <a:buNone/>
              <a:defRPr sz="89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5A0C98A-3ECC-954D-9610-62FC8BE8B136}" type="datetimeFigureOut">
              <a:rPr lang="en-US"/>
              <a:pPr>
                <a:defRPr/>
              </a:pPr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EBB044A-6977-A04C-A1C5-40ED198D2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941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4"/>
            <a:ext cx="7315200" cy="566739"/>
          </a:xfrm>
        </p:spPr>
        <p:txBody>
          <a:bodyPr anchor="b"/>
          <a:lstStyle>
            <a:lvl1pPr algn="l">
              <a:defRPr sz="199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87"/>
            </a:lvl1pPr>
            <a:lvl2pPr marL="455371" indent="0">
              <a:buNone/>
              <a:defRPr sz="2789"/>
            </a:lvl2pPr>
            <a:lvl3pPr marL="910742" indent="0">
              <a:buNone/>
              <a:defRPr sz="2390"/>
            </a:lvl3pPr>
            <a:lvl4pPr marL="1366114" indent="0">
              <a:buNone/>
              <a:defRPr sz="1992"/>
            </a:lvl4pPr>
            <a:lvl5pPr marL="1821485" indent="0">
              <a:buNone/>
              <a:defRPr sz="1992"/>
            </a:lvl5pPr>
            <a:lvl6pPr marL="2276856" indent="0">
              <a:buNone/>
              <a:defRPr sz="1992"/>
            </a:lvl6pPr>
            <a:lvl7pPr marL="2732227" indent="0">
              <a:buNone/>
              <a:defRPr sz="1992"/>
            </a:lvl7pPr>
            <a:lvl8pPr marL="3187598" indent="0">
              <a:buNone/>
              <a:defRPr sz="1992"/>
            </a:lvl8pPr>
            <a:lvl9pPr marL="3642970" indent="0">
              <a:buNone/>
              <a:defRPr sz="199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2"/>
            <a:ext cx="7315200" cy="804863"/>
          </a:xfrm>
        </p:spPr>
        <p:txBody>
          <a:bodyPr/>
          <a:lstStyle>
            <a:lvl1pPr marL="0" indent="0">
              <a:buNone/>
              <a:defRPr sz="1394"/>
            </a:lvl1pPr>
            <a:lvl2pPr marL="455371" indent="0">
              <a:buNone/>
              <a:defRPr sz="1195"/>
            </a:lvl2pPr>
            <a:lvl3pPr marL="910742" indent="0">
              <a:buNone/>
              <a:defRPr sz="996"/>
            </a:lvl3pPr>
            <a:lvl4pPr marL="1366114" indent="0">
              <a:buNone/>
              <a:defRPr sz="896"/>
            </a:lvl4pPr>
            <a:lvl5pPr marL="1821485" indent="0">
              <a:buNone/>
              <a:defRPr sz="896"/>
            </a:lvl5pPr>
            <a:lvl6pPr marL="2276856" indent="0">
              <a:buNone/>
              <a:defRPr sz="896"/>
            </a:lvl6pPr>
            <a:lvl7pPr marL="2732227" indent="0">
              <a:buNone/>
              <a:defRPr sz="896"/>
            </a:lvl7pPr>
            <a:lvl8pPr marL="3187598" indent="0">
              <a:buNone/>
              <a:defRPr sz="896"/>
            </a:lvl8pPr>
            <a:lvl9pPr marL="3642970" indent="0">
              <a:buNone/>
              <a:defRPr sz="896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E62B908-35B2-FF48-961B-0B05AC6E8515}" type="datetimeFigureOut">
              <a:rPr lang="en-US"/>
              <a:pPr>
                <a:defRPr/>
              </a:pPr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DA97055E-A75D-7746-B0B5-B42DEE2A3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6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D9138FD0-34B6-8B4E-8EA9-EFF9CCC83A02}" type="datetimeFigureOut">
              <a:rPr lang="en-US"/>
              <a:pPr>
                <a:defRPr/>
              </a:pPr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AB5B5E5-EA98-8F40-A9A7-F449E358E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1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DB83F-7F3D-AC47-97E2-867618CF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55142-1ADE-0742-AC07-072C977C5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ADB06-1621-9742-9124-17EC6E21C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E8A15-AEBE-6640-A664-9A39D6E32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847F-C5C9-DB43-9673-5C57D0D9FE01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81B24-2B66-104A-BBC5-B887B9179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FED7D-3EF9-FF4F-9EDD-7F1C1D05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6360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274643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B00AF132-0206-6047-B1ED-B390E6935B7C}" type="datetimeFigureOut">
              <a:rPr lang="en-US"/>
              <a:pPr>
                <a:defRPr/>
              </a:pPr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0742" fontAlgn="base">
              <a:spcBef>
                <a:spcPct val="0"/>
              </a:spcBef>
              <a:spcAft>
                <a:spcPct val="0"/>
              </a:spcAft>
              <a:defRPr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35127276-1A7D-5440-AAE7-C2AC53B43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6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D22798-EB6A-B440-9777-C45DF401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177F2-957E-5142-8DA7-6CA56C6A5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B1253-DBBB-0449-81DF-EC72829380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6847F-C5C9-DB43-9673-5C57D0D9FE01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F131E-FF4E-AA41-B06B-53C7A0563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FF44F-092D-7649-A2EB-0DC3765F9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E3F9E-6A70-3847-98E5-4D22C3B62C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97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6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57338"/>
            <a:ext cx="103632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685773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685773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/>
            </a:lvl1pPr>
          </a:lstStyle>
          <a:p>
            <a:pPr defTabSz="685773">
              <a:defRPr/>
            </a:pPr>
            <a:fld id="{AC316B59-46B5-9341-B90F-3D03ED6A604B}" type="slidenum">
              <a:rPr lang="en-US" smtClean="0">
                <a:solidFill>
                  <a:srgbClr val="000000"/>
                </a:solidFill>
              </a:rPr>
              <a:pPr defTabSz="685773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127" name="Picture 19" descr="SCI41098_PPT_Templates_bottom_STFC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917" y="5294314"/>
            <a:ext cx="10107083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 userDrawn="1"/>
        </p:nvGrpSpPr>
        <p:grpSpPr bwMode="auto">
          <a:xfrm>
            <a:off x="171451" y="6565900"/>
            <a:ext cx="1295400" cy="242888"/>
            <a:chOff x="128038" y="6566639"/>
            <a:chExt cx="972316" cy="241682"/>
          </a:xfrm>
        </p:grpSpPr>
        <p:pic>
          <p:nvPicPr>
            <p:cNvPr id="5129" name="Picture 8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38" y="6587473"/>
              <a:ext cx="201135" cy="201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28" y="6566639"/>
              <a:ext cx="288032" cy="24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74" y="6566639"/>
              <a:ext cx="265180" cy="2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11" y="6586353"/>
              <a:ext cx="201966" cy="20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879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342887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685773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028659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371545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257165" indent="-25716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190" indent="-214304" algn="l" rtl="0" eaLnBrk="0" fontAlgn="base" hangingPunct="0">
        <a:spcBef>
          <a:spcPct val="20000"/>
        </a:spcBef>
        <a:spcAft>
          <a:spcPct val="0"/>
        </a:spcAft>
        <a:buChar char="–"/>
        <a:defRPr sz="165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857216" indent="-171443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itchFamily="34" charset="0"/>
          <a:ea typeface="ＭＳ Ｐゴシック" charset="0"/>
          <a:cs typeface="Calibri" pitchFamily="34" charset="0"/>
        </a:defRPr>
      </a:lvl3pPr>
      <a:lvl4pPr marL="1200102" indent="-17144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4pPr>
      <a:lvl5pPr marL="1542988" indent="-17144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 pitchFamily="34" charset="0"/>
          <a:ea typeface="Calibri" charset="0"/>
          <a:cs typeface="Calibri" pitchFamily="34" charset="0"/>
        </a:defRPr>
      </a:lvl5pPr>
      <a:lvl6pPr marL="1885874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61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47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33" indent="-17144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2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12676-BCAB-F349-A4DA-568FD85E8AE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" y="5544000"/>
            <a:ext cx="2352675" cy="12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9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1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5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9/16/24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12676-BCAB-F349-A4DA-568FD85E8A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" y="5544000"/>
            <a:ext cx="2352675" cy="12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5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04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5371" fontAlgn="auto">
              <a:spcBef>
                <a:spcPts val="0"/>
              </a:spcBef>
              <a:spcAft>
                <a:spcPts val="0"/>
              </a:spcAft>
              <a:defRPr sz="1195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S.M.Paling - Boulby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5371" fontAlgn="auto">
              <a:spcBef>
                <a:spcPts val="0"/>
              </a:spcBef>
              <a:spcAft>
                <a:spcPts val="0"/>
              </a:spcAft>
              <a:defRPr sz="1195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5371" fontAlgn="auto">
              <a:spcBef>
                <a:spcPts val="0"/>
              </a:spcBef>
              <a:spcAft>
                <a:spcPts val="0"/>
              </a:spcAft>
              <a:defRPr sz="1195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9FACBEA-423A-C948-8688-2F855914A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3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455371" rtl="0" eaLnBrk="0" fontAlgn="base" hangingPunct="0">
        <a:spcBef>
          <a:spcPct val="0"/>
        </a:spcBef>
        <a:spcAft>
          <a:spcPct val="0"/>
        </a:spcAft>
        <a:defRPr sz="4382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371" rtl="0" eaLnBrk="0" fontAlgn="base" hangingPunct="0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371" rtl="0" eaLnBrk="0" fontAlgn="base" hangingPunct="0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371" rtl="0" eaLnBrk="0" fontAlgn="base" hangingPunct="0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371" rtl="0" eaLnBrk="0" fontAlgn="base" hangingPunct="0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5371" algn="ctr" defTabSz="455371" rtl="0" fontAlgn="base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0742" algn="ctr" defTabSz="455371" rtl="0" fontAlgn="base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6114" algn="ctr" defTabSz="455371" rtl="0" fontAlgn="base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1485" algn="ctr" defTabSz="455371" rtl="0" fontAlgn="base">
        <a:spcBef>
          <a:spcPct val="0"/>
        </a:spcBef>
        <a:spcAft>
          <a:spcPct val="0"/>
        </a:spcAft>
        <a:defRPr sz="438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528" indent="-341528" algn="l" defTabSz="45537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187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9978" indent="-284607" algn="l" defTabSz="45537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89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8428" indent="-227686" algn="l" defTabSz="45537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9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3799" indent="-227686" algn="l" defTabSz="45537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92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49170" indent="-227686" algn="l" defTabSz="45537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92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04542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6pPr>
      <a:lvl7pPr marL="2959913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7pPr>
      <a:lvl8pPr marL="3415284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8pPr>
      <a:lvl9pPr marL="3870655" indent="-227686" algn="l" defTabSz="455371" rtl="0" eaLnBrk="1" latinLnBrk="0" hangingPunct="1">
        <a:spcBef>
          <a:spcPct val="20000"/>
        </a:spcBef>
        <a:buFont typeface="Arial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371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742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6114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1485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6856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2227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7598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2970" algn="l" defTabSz="455371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microsoft.com/office/2007/relationships/hdphoto" Target="../media/hdphoto1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5" Type="http://schemas.openxmlformats.org/officeDocument/2006/relationships/image" Target="../media/image86.emf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microsoft.com/office/2007/relationships/hdphoto" Target="../media/hdphoto14.wdp"/><Relationship Id="rId1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7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6" Type="http://schemas.microsoft.com/office/2007/relationships/hdphoto" Target="../media/hdphoto16.wdp"/><Relationship Id="rId11" Type="http://schemas.openxmlformats.org/officeDocument/2006/relationships/image" Target="../media/image92.png"/><Relationship Id="rId5" Type="http://schemas.openxmlformats.org/officeDocument/2006/relationships/image" Target="../media/image89.png"/><Relationship Id="rId10" Type="http://schemas.microsoft.com/office/2007/relationships/hdphoto" Target="../media/hdphoto18.wdp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8.xml"/><Relationship Id="rId6" Type="http://schemas.microsoft.com/office/2007/relationships/hdphoto" Target="../media/hdphoto19.wdp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emf"/><Relationship Id="rId11" Type="http://schemas.microsoft.com/office/2007/relationships/hdphoto" Target="../media/hdphoto3.wdp"/><Relationship Id="rId5" Type="http://schemas.openxmlformats.org/officeDocument/2006/relationships/image" Target="../media/image17.emf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4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29.jpe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microsoft.com/office/2007/relationships/hdphoto" Target="../media/hdphoto6.wdp"/><Relationship Id="rId10" Type="http://schemas.microsoft.com/office/2007/relationships/hdphoto" Target="../media/hdphoto7.wdp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7.jpeg"/><Relationship Id="rId5" Type="http://schemas.microsoft.com/office/2007/relationships/hdphoto" Target="../media/hdphoto10.wdp"/><Relationship Id="rId10" Type="http://schemas.openxmlformats.org/officeDocument/2006/relationships/image" Target="../media/image46.png"/><Relationship Id="rId4" Type="http://schemas.openxmlformats.org/officeDocument/2006/relationships/image" Target="../media/image43.jpe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50B6EF-B476-EEE7-F4BA-E7C62CB2EA73}"/>
              </a:ext>
            </a:extLst>
          </p:cNvPr>
          <p:cNvSpPr/>
          <p:nvPr/>
        </p:nvSpPr>
        <p:spPr>
          <a:xfrm>
            <a:off x="6337845" y="413470"/>
            <a:ext cx="5568206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Quantum@Boulby</a:t>
            </a: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2024: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2E2D62"/>
                </a:solidFill>
                <a:latin typeface="Arial" panose="020B0604020202020204" pitchFamily="34" charset="0"/>
              </a:rPr>
              <a:t>Opportunities, possibilities and requirements for future Quantum Sensor and Quantum Computing work at Boulby Underground Lab 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057C39-D9C3-0F11-3733-A9CADE464D21}"/>
              </a:ext>
            </a:extLst>
          </p:cNvPr>
          <p:cNvSpPr/>
          <p:nvPr/>
        </p:nvSpPr>
        <p:spPr>
          <a:xfrm>
            <a:off x="6337845" y="2789663"/>
            <a:ext cx="556820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2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Purpose:</a:t>
            </a:r>
            <a:endParaRPr lang="en-GB" sz="2000" b="0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Update all on expansion of facilities at Boulby and opportunities for Quantum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Discuss / identify how Boulby can help in future Quantum R&amp;D. What is the Value Proposition?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Identify future quantum work areas that could/should be undertaken at Boulby by UK community.</a:t>
            </a:r>
            <a:endParaRPr lang="en-GB" sz="2000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3DB3D87-4BFA-52AC-93F4-6871A64E65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57" y="654445"/>
            <a:ext cx="5527606" cy="42411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4CB115-AF33-1850-6928-7EE3017B83E0}"/>
              </a:ext>
            </a:extLst>
          </p:cNvPr>
          <p:cNvSpPr/>
          <p:nvPr/>
        </p:nvSpPr>
        <p:spPr>
          <a:xfrm>
            <a:off x="719678" y="5193709"/>
            <a:ext cx="4828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D6DCE5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Welcome!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CC9C55-61EF-81B7-26E1-A62E6325F130}"/>
              </a:ext>
            </a:extLst>
          </p:cNvPr>
          <p:cNvGrpSpPr/>
          <p:nvPr/>
        </p:nvGrpSpPr>
        <p:grpSpPr>
          <a:xfrm>
            <a:off x="9172133" y="5908430"/>
            <a:ext cx="2782918" cy="865163"/>
            <a:chOff x="8301145" y="5711483"/>
            <a:chExt cx="3752382" cy="1146517"/>
          </a:xfrm>
        </p:grpSpPr>
        <p:pic>
          <p:nvPicPr>
            <p:cNvPr id="3" name="Picture 2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32E29994-0135-04EC-05BA-8AEACE9F2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9560" y="5711483"/>
              <a:ext cx="2013967" cy="1027483"/>
            </a:xfrm>
            <a:prstGeom prst="rect">
              <a:avLst/>
            </a:prstGeom>
          </p:spPr>
        </p:pic>
        <p:pic>
          <p:nvPicPr>
            <p:cNvPr id="11" name="Picture 10" descr="A logo for a university&#10;&#10;Description automatically generated">
              <a:extLst>
                <a:ext uri="{FF2B5EF4-FFF2-40B4-BE49-F238E27FC236}">
                  <a16:creationId xmlns:a16="http://schemas.microsoft.com/office/drawing/2014/main" id="{1E9BC2C4-3266-3488-923B-A3D80A8B8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1145" y="6039906"/>
              <a:ext cx="1641605" cy="818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2328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F3504A-D7C3-A642-98E0-44A699E65D63}"/>
              </a:ext>
            </a:extLst>
          </p:cNvPr>
          <p:cNvSpPr/>
          <p:nvPr/>
        </p:nvSpPr>
        <p:spPr>
          <a:xfrm>
            <a:off x="167683" y="239256"/>
            <a:ext cx="9631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Science Now &amp;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E345FC-5058-47A9-C745-45D00CF83E7A}"/>
              </a:ext>
            </a:extLst>
          </p:cNvPr>
          <p:cNvSpPr/>
          <p:nvPr/>
        </p:nvSpPr>
        <p:spPr>
          <a:xfrm>
            <a:off x="226983" y="8855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Particle physics and ultra-low background studies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DEED53-6D46-FC76-B511-4950F2427A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44" y="1510139"/>
            <a:ext cx="6568921" cy="49007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D8526EF-0535-CB3D-619A-C586BDE51B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166" y="3372702"/>
            <a:ext cx="4397294" cy="32875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diagram of a solar system&#10;&#10;Description automatically generated with medium confidence">
            <a:extLst>
              <a:ext uri="{FF2B5EF4-FFF2-40B4-BE49-F238E27FC236}">
                <a16:creationId xmlns:a16="http://schemas.microsoft.com/office/drawing/2014/main" id="{4FD2C7A0-538B-0C79-74DA-0C5A920DD4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203" y="189954"/>
            <a:ext cx="4694667" cy="29257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070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F3504A-D7C3-A642-98E0-44A699E65D63}"/>
              </a:ext>
            </a:extLst>
          </p:cNvPr>
          <p:cNvSpPr/>
          <p:nvPr/>
        </p:nvSpPr>
        <p:spPr>
          <a:xfrm>
            <a:off x="167683" y="239256"/>
            <a:ext cx="9631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Science Now &amp;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E345FC-5058-47A9-C745-45D00CF83E7A}"/>
              </a:ext>
            </a:extLst>
          </p:cNvPr>
          <p:cNvSpPr/>
          <p:nvPr/>
        </p:nvSpPr>
        <p:spPr>
          <a:xfrm>
            <a:off x="226983" y="8855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Particle physics and ultra-low background studies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ollage of several people in a factory&#10;&#10;Description automatically generated">
            <a:extLst>
              <a:ext uri="{FF2B5EF4-FFF2-40B4-BE49-F238E27FC236}">
                <a16:creationId xmlns:a16="http://schemas.microsoft.com/office/drawing/2014/main" id="{16BA64D3-C205-0035-1273-3167C5AE26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39" y="1393431"/>
            <a:ext cx="6894252" cy="51475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CBA11C-4288-A06D-BCD6-B674988BB3EA}"/>
              </a:ext>
            </a:extLst>
          </p:cNvPr>
          <p:cNvSpPr/>
          <p:nvPr/>
        </p:nvSpPr>
        <p:spPr>
          <a:xfrm>
            <a:off x="7414026" y="4385753"/>
            <a:ext cx="4564846" cy="21544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2E2D62"/>
                </a:solidFill>
                <a:latin typeface="Century Gothic" panose="020B0502020202020204" pitchFamily="34" charset="0"/>
              </a:rPr>
              <a:t>BUGS Facility: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515252"/>
                </a:solidFill>
                <a:effectLst/>
                <a:uLnTx/>
                <a:uFillTx/>
                <a:latin typeface="Century Gothic" panose="020B0502020202020204" pitchFamily="34" charset="0"/>
              </a:rPr>
              <a:t>Boulby Under-Ground Screening)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515252"/>
                </a:solidFill>
                <a:latin typeface="Century Gothic" panose="020B0502020202020204" pitchFamily="34" charset="0"/>
              </a:rPr>
              <a:t>ULB Germanium (8)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515252"/>
                </a:solidFill>
                <a:effectLst/>
                <a:uLnTx/>
                <a:uFillTx/>
                <a:latin typeface="Century Gothic" panose="020B0502020202020204" pitchFamily="34" charset="0"/>
              </a:rPr>
              <a:t>XIA: Surface alphas (2)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515252"/>
                </a:solidFill>
                <a:latin typeface="Century Gothic" panose="020B0502020202020204" pitchFamily="34" charset="0"/>
              </a:rPr>
              <a:t>Radon Emanation *</a:t>
            </a:r>
          </a:p>
          <a:p>
            <a:pPr marL="914400" lvl="1" indent="-457200">
              <a:spcBef>
                <a:spcPts val="30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515252"/>
                </a:solidFill>
                <a:effectLst/>
                <a:uLnTx/>
                <a:uFillTx/>
                <a:latin typeface="Century Gothic" panose="020B0502020202020204" pitchFamily="34" charset="0"/>
              </a:rPr>
              <a:t>ICPMS *           </a:t>
            </a:r>
            <a:r>
              <a:rPr lang="en-GB" dirty="0">
                <a:solidFill>
                  <a:srgbClr val="515252"/>
                </a:solidFill>
                <a:latin typeface="Century Gothic" panose="020B0502020202020204" pitchFamily="34" charset="0"/>
              </a:rPr>
              <a:t>*</a:t>
            </a:r>
            <a:r>
              <a:rPr lang="en-GB" sz="1400" dirty="0">
                <a:solidFill>
                  <a:srgbClr val="515252"/>
                </a:solidFill>
                <a:latin typeface="Century Gothic" panose="020B0502020202020204" pitchFamily="34" charset="0"/>
              </a:rPr>
              <a:t> Commissioning</a:t>
            </a:r>
          </a:p>
        </p:txBody>
      </p:sp>
      <p:pic>
        <p:nvPicPr>
          <p:cNvPr id="13" name="Picture 12" descr="A close-up of a laboratory&#10;&#10;Description automatically generated">
            <a:extLst>
              <a:ext uri="{FF2B5EF4-FFF2-40B4-BE49-F238E27FC236}">
                <a16:creationId xmlns:a16="http://schemas.microsoft.com/office/drawing/2014/main" id="{AEEAB420-EE09-1CED-BA75-D9AFC9164A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480" y="600362"/>
            <a:ext cx="4642101" cy="3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61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F3504A-D7C3-A642-98E0-44A699E65D63}"/>
              </a:ext>
            </a:extLst>
          </p:cNvPr>
          <p:cNvSpPr/>
          <p:nvPr/>
        </p:nvSpPr>
        <p:spPr>
          <a:xfrm>
            <a:off x="167684" y="205651"/>
            <a:ext cx="6330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Multidisciplinary Science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83F4B5-92ED-E58F-9C7C-EBD2D4588C26}"/>
              </a:ext>
            </a:extLst>
          </p:cNvPr>
          <p:cNvSpPr/>
          <p:nvPr/>
        </p:nvSpPr>
        <p:spPr>
          <a:xfrm>
            <a:off x="230158" y="815521"/>
            <a:ext cx="656292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Applied low background particle physics, Earth and Environmental science, Astrobiology &amp; Planetary Exploration Technology Development.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0A580A-6EB8-31D2-1A0B-5B4A8CD813B4}"/>
              </a:ext>
            </a:extLst>
          </p:cNvPr>
          <p:cNvGrpSpPr/>
          <p:nvPr/>
        </p:nvGrpSpPr>
        <p:grpSpPr>
          <a:xfrm>
            <a:off x="6008914" y="199511"/>
            <a:ext cx="5759531" cy="3132894"/>
            <a:chOff x="6305798" y="368859"/>
            <a:chExt cx="5759531" cy="31328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56E88E-EDC7-49E7-12B5-A72753323D91}"/>
                </a:ext>
              </a:extLst>
            </p:cNvPr>
            <p:cNvSpPr txBox="1"/>
            <p:nvPr/>
          </p:nvSpPr>
          <p:spPr>
            <a:xfrm>
              <a:off x="6305798" y="368859"/>
              <a:ext cx="155664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0" lang="fi-FI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RECON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r"/>
              <a:r>
                <a:rPr lang="fi-FI" sz="1200" i="1" dirty="0" err="1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Atmospheric</a:t>
              </a:r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monitoring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for </a:t>
              </a:r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uclear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/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ecurity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close-up of a poster&#10;&#10;Description automatically generated">
              <a:extLst>
                <a:ext uri="{FF2B5EF4-FFF2-40B4-BE49-F238E27FC236}">
                  <a16:creationId xmlns:a16="http://schemas.microsoft.com/office/drawing/2014/main" id="{42E31D95-AB66-5F4A-E469-C4ED71999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1813" y="397395"/>
              <a:ext cx="4143516" cy="310435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37C8FC-B937-0101-3C1F-C8C836E9C727}"/>
              </a:ext>
            </a:extLst>
          </p:cNvPr>
          <p:cNvGrpSpPr/>
          <p:nvPr/>
        </p:nvGrpSpPr>
        <p:grpSpPr>
          <a:xfrm>
            <a:off x="6689000" y="3561151"/>
            <a:ext cx="5363156" cy="3002751"/>
            <a:chOff x="6689000" y="3659627"/>
            <a:chExt cx="5363156" cy="3002751"/>
          </a:xfrm>
        </p:grpSpPr>
        <p:pic>
          <p:nvPicPr>
            <p:cNvPr id="10" name="Picture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F8AA5F9-0C65-BFF0-CAAE-C08965107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1656" y="3659627"/>
              <a:ext cx="4000500" cy="300275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FB5B41-897E-8C61-33A1-9AF0F6EFBC32}"/>
                </a:ext>
              </a:extLst>
            </p:cNvPr>
            <p:cNvSpPr txBox="1"/>
            <p:nvPr/>
          </p:nvSpPr>
          <p:spPr>
            <a:xfrm>
              <a:off x="6689000" y="4020368"/>
              <a:ext cx="128150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0" lang="fi-FI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RESOURCE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r"/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Compres</a:t>
              </a:r>
              <a:r>
                <a:rPr lang="fi-FI" sz="1200" i="1" dirty="0" err="1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sed</a:t>
              </a:r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i-FI" sz="1200" i="1" dirty="0" err="1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</a:t>
              </a:r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i-FI" sz="1200" i="1" dirty="0" err="1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i-FI" sz="1200" i="1" dirty="0" err="1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  <a:r>
                <a:rPr lang="fi-FI" sz="1200" i="1" dirty="0">
                  <a:solidFill>
                    <a:prstClr val="black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R&amp;D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3B2B816-9555-C9AE-1251-3F9BE2A9C02F}"/>
              </a:ext>
            </a:extLst>
          </p:cNvPr>
          <p:cNvGrpSpPr/>
          <p:nvPr/>
        </p:nvGrpSpPr>
        <p:grpSpPr>
          <a:xfrm>
            <a:off x="297014" y="1441469"/>
            <a:ext cx="6473138" cy="5089958"/>
            <a:chOff x="297014" y="1441469"/>
            <a:chExt cx="6473138" cy="5089958"/>
          </a:xfrm>
        </p:grpSpPr>
        <p:pic>
          <p:nvPicPr>
            <p:cNvPr id="2" name="Picture 1" descr="A group of people working on a project&#10;&#10;Description automatically generated">
              <a:extLst>
                <a:ext uri="{FF2B5EF4-FFF2-40B4-BE49-F238E27FC236}">
                  <a16:creationId xmlns:a16="http://schemas.microsoft.com/office/drawing/2014/main" id="{90AAA147-4071-EDAF-44AC-44C01F08A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014" y="1936063"/>
              <a:ext cx="6447857" cy="459536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E3B4E8-2A16-658A-0FC4-8A8337B165DD}"/>
                </a:ext>
              </a:extLst>
            </p:cNvPr>
            <p:cNvSpPr txBox="1"/>
            <p:nvPr/>
          </p:nvSpPr>
          <p:spPr>
            <a:xfrm>
              <a:off x="2280069" y="1441469"/>
              <a:ext cx="449008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0" lang="fi-FI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MINAR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r"/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Astrobiology and 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planetary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exploration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  <a:r>
                <a:rPr kumimoji="0" lang="fi-FI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i-FI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development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886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C744123-6389-A7A4-95D6-74D70571E6D2}"/>
              </a:ext>
            </a:extLst>
          </p:cNvPr>
          <p:cNvGrpSpPr/>
          <p:nvPr/>
        </p:nvGrpSpPr>
        <p:grpSpPr>
          <a:xfrm>
            <a:off x="192527" y="1221977"/>
            <a:ext cx="3742753" cy="5578592"/>
            <a:chOff x="156902" y="1162602"/>
            <a:chExt cx="3742753" cy="55785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CFAB4AF-3C10-78A0-7AA1-EE190CD79DE5}"/>
                </a:ext>
              </a:extLst>
            </p:cNvPr>
            <p:cNvSpPr/>
            <p:nvPr/>
          </p:nvSpPr>
          <p:spPr>
            <a:xfrm>
              <a:off x="323580" y="1162602"/>
              <a:ext cx="3576075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rPr>
                <a:t>Boulby Activities Now and in the Future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Table&#10;&#10;Description automatically generated">
              <a:extLst>
                <a:ext uri="{FF2B5EF4-FFF2-40B4-BE49-F238E27FC236}">
                  <a16:creationId xmlns:a16="http://schemas.microsoft.com/office/drawing/2014/main" id="{ED3D9B24-A2B5-DEB8-EA6F-16A685064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902" y="1810581"/>
              <a:ext cx="3553051" cy="4930613"/>
            </a:xfrm>
            <a:prstGeom prst="rect">
              <a:avLst/>
            </a:prstGeom>
          </p:spPr>
        </p:pic>
      </p:grp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019710-2F6B-ABAF-20D6-5E8E9191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39" y="100159"/>
            <a:ext cx="1593175" cy="89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8D176F-91B0-1280-5770-0F85097586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777" y="972596"/>
            <a:ext cx="3553050" cy="56756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FC40A6-241D-FF10-4D1B-A2555AD3FA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901" y="715031"/>
            <a:ext cx="3972487" cy="6119219"/>
          </a:xfrm>
          <a:prstGeom prst="rect">
            <a:avLst/>
          </a:prstGeom>
        </p:spPr>
      </p:pic>
      <p:sp>
        <p:nvSpPr>
          <p:cNvPr id="14" name="Rectangle 33">
            <a:extLst>
              <a:ext uri="{FF2B5EF4-FFF2-40B4-BE49-F238E27FC236}">
                <a16:creationId xmlns:a16="http://schemas.microsoft.com/office/drawing/2014/main" id="{0918198D-7D71-C814-33C5-9FDE946B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386" y="181590"/>
            <a:ext cx="9511837" cy="8032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075" tIns="45537" rIns="91075" bIns="45537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455371" rtl="0" eaLnBrk="1" latinLnBrk="0" hangingPunct="1">
              <a:spcBef>
                <a:spcPct val="0"/>
              </a:spcBef>
              <a:buNone/>
              <a:defRPr sz="438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537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30C77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Future facilities &amp; science @ Boulby?</a:t>
            </a:r>
          </a:p>
        </p:txBody>
      </p:sp>
    </p:spTree>
    <p:extLst>
      <p:ext uri="{BB962C8B-B14F-4D97-AF65-F5344CB8AC3E}">
        <p14:creationId xmlns:p14="http://schemas.microsoft.com/office/powerpoint/2010/main" val="102743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89B8440-A717-73C7-4A72-E7FE3CF2E05F}"/>
              </a:ext>
            </a:extLst>
          </p:cNvPr>
          <p:cNvSpPr/>
          <p:nvPr/>
        </p:nvSpPr>
        <p:spPr>
          <a:xfrm>
            <a:off x="5074518" y="4539914"/>
            <a:ext cx="1343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DARWIN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(Proposed)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8B9D25-0EE1-0020-E6F4-4EF75904DF12}"/>
              </a:ext>
            </a:extLst>
          </p:cNvPr>
          <p:cNvCxnSpPr>
            <a:cxnSpLocks/>
          </p:cNvCxnSpPr>
          <p:nvPr/>
        </p:nvCxnSpPr>
        <p:spPr>
          <a:xfrm>
            <a:off x="2628194" y="3667086"/>
            <a:ext cx="2533514" cy="0"/>
          </a:xfrm>
          <a:prstGeom prst="line">
            <a:avLst/>
          </a:prstGeom>
          <a:ln w="3492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13EF290-6679-4E27-DCEB-BE6961FE0826}"/>
              </a:ext>
            </a:extLst>
          </p:cNvPr>
          <p:cNvSpPr txBox="1"/>
          <p:nvPr/>
        </p:nvSpPr>
        <p:spPr>
          <a:xfrm>
            <a:off x="8263385" y="3353775"/>
            <a:ext cx="3659299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3438A9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generation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3438A9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world’s best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3438A9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Dark Matter (+) detector.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3438A9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Expected 2030+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7421AB-165A-F8B3-28D0-8E1380D7415D}"/>
              </a:ext>
            </a:extLst>
          </p:cNvPr>
          <p:cNvCxnSpPr>
            <a:cxnSpLocks/>
          </p:cNvCxnSpPr>
          <p:nvPr/>
        </p:nvCxnSpPr>
        <p:spPr>
          <a:xfrm>
            <a:off x="5909498" y="2293312"/>
            <a:ext cx="330177" cy="779743"/>
          </a:xfrm>
          <a:prstGeom prst="line">
            <a:avLst/>
          </a:prstGeom>
          <a:ln w="3492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850A8C-E608-035C-DBF2-C165407B850A}"/>
              </a:ext>
            </a:extLst>
          </p:cNvPr>
          <p:cNvCxnSpPr>
            <a:cxnSpLocks/>
          </p:cNvCxnSpPr>
          <p:nvPr/>
        </p:nvCxnSpPr>
        <p:spPr>
          <a:xfrm flipV="1">
            <a:off x="6020065" y="4375479"/>
            <a:ext cx="294878" cy="759363"/>
          </a:xfrm>
          <a:prstGeom prst="line">
            <a:avLst/>
          </a:prstGeom>
          <a:ln w="3492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9">
            <a:extLst>
              <a:ext uri="{FF2B5EF4-FFF2-40B4-BE49-F238E27FC236}">
                <a16:creationId xmlns:a16="http://schemas.microsoft.com/office/drawing/2014/main" id="{4296860B-CCC6-B941-A07E-E664A3385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04" y="179413"/>
            <a:ext cx="7924693" cy="827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97" tIns="44256" rIns="90097" bIns="44256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71597B-A1F0-3E43-A922-D9A0B483811A}"/>
              </a:ext>
            </a:extLst>
          </p:cNvPr>
          <p:cNvSpPr/>
          <p:nvPr/>
        </p:nvSpPr>
        <p:spPr>
          <a:xfrm>
            <a:off x="198484" y="155424"/>
            <a:ext cx="8340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Next Generation Xe-based Dark Matter Detector (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XLZD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large white cylinder in a factory&#10;&#10;Description automatically generated">
            <a:extLst>
              <a:ext uri="{FF2B5EF4-FFF2-40B4-BE49-F238E27FC236}">
                <a16:creationId xmlns:a16="http://schemas.microsoft.com/office/drawing/2014/main" id="{9C37A3F7-5011-34E1-D028-5797496B04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75" y="1880342"/>
            <a:ext cx="4271130" cy="2518664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1D2D4F99-363A-5882-95A6-C441737F37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284" y="3182634"/>
            <a:ext cx="1628233" cy="1043111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871A2D8-C176-97AC-A38F-AD0B68EC2D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027" y="1024796"/>
            <a:ext cx="2073500" cy="1177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A79957-D55D-1FCA-6B6D-F37CF46FCF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364" y="5131407"/>
            <a:ext cx="1542889" cy="1571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3F301F4-2B7F-CF73-224C-53FA30858E84}"/>
              </a:ext>
            </a:extLst>
          </p:cNvPr>
          <p:cNvSpPr/>
          <p:nvPr/>
        </p:nvSpPr>
        <p:spPr>
          <a:xfrm>
            <a:off x="581238" y="5757826"/>
            <a:ext cx="1343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LZ: SURF, USA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D3E107-5A44-F1C1-EE66-815585F7F10E}"/>
              </a:ext>
            </a:extLst>
          </p:cNvPr>
          <p:cNvSpPr/>
          <p:nvPr/>
        </p:nvSpPr>
        <p:spPr>
          <a:xfrm>
            <a:off x="6635153" y="4377678"/>
            <a:ext cx="162823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XLZD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50-100T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LXe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Operation 2032+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 evaluation underway 2023-5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A707D12-2521-3CDE-31D2-0717ECA8A561}"/>
              </a:ext>
            </a:extLst>
          </p:cNvPr>
          <p:cNvSpPr/>
          <p:nvPr/>
        </p:nvSpPr>
        <p:spPr>
          <a:xfrm>
            <a:off x="6819224" y="2322064"/>
            <a:ext cx="1192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XLZD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merging of LZ, Xenon and DARWIN teams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A44793-4AA0-E2B6-714A-1E1C4677D803}"/>
              </a:ext>
            </a:extLst>
          </p:cNvPr>
          <p:cNvSpPr/>
          <p:nvPr/>
        </p:nvSpPr>
        <p:spPr>
          <a:xfrm>
            <a:off x="2031307" y="2573837"/>
            <a:ext cx="9294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LZ: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10 T Liquid Xenon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ヒラギノ角ゴ Pro W3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8E9100-3EA0-C872-8771-A70AFE967B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00" y="4506427"/>
            <a:ext cx="4290906" cy="151112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F4E2448-4FBE-D0EA-AB4A-608975167254}"/>
              </a:ext>
            </a:extLst>
          </p:cNvPr>
          <p:cNvSpPr/>
          <p:nvPr/>
        </p:nvSpPr>
        <p:spPr>
          <a:xfrm>
            <a:off x="5025745" y="2480409"/>
            <a:ext cx="1343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Xenon-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LNGS, Italy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D35875-EE4D-8F65-89EC-D7806C8AF2AB}"/>
              </a:ext>
            </a:extLst>
          </p:cNvPr>
          <p:cNvSpPr/>
          <p:nvPr/>
        </p:nvSpPr>
        <p:spPr>
          <a:xfrm>
            <a:off x="216818" y="1540264"/>
            <a:ext cx="37564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Lux-ZEPLIN (LZ). SURF, S. Dakota, USA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25150D7-9023-4C20-B25E-C66C5A63D41C}"/>
              </a:ext>
            </a:extLst>
          </p:cNvPr>
          <p:cNvSpPr/>
          <p:nvPr/>
        </p:nvSpPr>
        <p:spPr>
          <a:xfrm>
            <a:off x="195002" y="6083379"/>
            <a:ext cx="4331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LZ: 10T 2-phase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Matter detector operating in SURF lab, USA. Early 2-phase Xe technology developed in the UK. STFC/UK investment continues.</a:t>
            </a:r>
          </a:p>
        </p:txBody>
      </p:sp>
      <p:pic>
        <p:nvPicPr>
          <p:cNvPr id="37" name="Picture 4" descr="https://lh4.googleusercontent.com/8XtS7d3RArsSmMTIMYTgeczsAvbSh6YSx6ZUqeb5oZ-dQU0qlk1ocXspVRY_cN-ypQ-jhL7zkoRc58En7XBNS-7myRdh8XLdsmhLBT7FGZA_XVgGXlT_4W5ER5L__OpHZzYQ2Z496cj8N8rb9fT01itiG9bpQrYz0QA1y2mHWTq6SGueCkA4LZXUu4mVSrcc=s2048">
            <a:extLst>
              <a:ext uri="{FF2B5EF4-FFF2-40B4-BE49-F238E27FC236}">
                <a16:creationId xmlns:a16="http://schemas.microsoft.com/office/drawing/2014/main" id="{EDB530F0-5712-E0B7-FC38-02308D63E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952" y="4177729"/>
            <a:ext cx="3558188" cy="24514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38415E-4225-4AD7-3FEC-B58654E98D3E}"/>
              </a:ext>
            </a:extLst>
          </p:cNvPr>
          <p:cNvSpPr/>
          <p:nvPr/>
        </p:nvSpPr>
        <p:spPr>
          <a:xfrm>
            <a:off x="6919757" y="5824173"/>
            <a:ext cx="1333786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Could XLZD be constructed and operated at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Boulb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2030+?</a:t>
            </a:r>
          </a:p>
        </p:txBody>
      </p:sp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2F72FB9C-EAA3-6661-26C2-FBEABBDC1FA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345" y="291900"/>
            <a:ext cx="3220621" cy="28784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E163C1-6B57-4431-94D5-E013E5B1862E}"/>
              </a:ext>
            </a:extLst>
          </p:cNvPr>
          <p:cNvSpPr txBox="1"/>
          <p:nvPr/>
        </p:nvSpPr>
        <p:spPr>
          <a:xfrm>
            <a:off x="7729518" y="383490"/>
            <a:ext cx="90651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Projected sensitivity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Akerib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P5 town hall mtg 2023)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817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850FC6A-B7EC-62D0-B4C6-190F8A7D724E}"/>
              </a:ext>
            </a:extLst>
          </p:cNvPr>
          <p:cNvSpPr txBox="1"/>
          <p:nvPr/>
        </p:nvSpPr>
        <p:spPr>
          <a:xfrm>
            <a:off x="225148" y="5637914"/>
            <a:ext cx="349895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AION-100 &amp; 100: </a:t>
            </a: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Atomic</a:t>
            </a: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interformetry</a:t>
            </a: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GW and </a:t>
            </a:r>
            <a:r>
              <a:rPr lang="fi-FI" sz="1200" i="1" dirty="0">
                <a:solidFill>
                  <a:prstClr val="black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ight</a:t>
            </a: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DM studies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33">
            <a:extLst>
              <a:ext uri="{FF2B5EF4-FFF2-40B4-BE49-F238E27FC236}">
                <a16:creationId xmlns:a16="http://schemas.microsoft.com/office/drawing/2014/main" id="{C2F43C62-4381-488F-5057-201F96011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622" y="181590"/>
            <a:ext cx="9511837" cy="8032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075" tIns="45537" rIns="91075" bIns="45537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455371" rtl="0" eaLnBrk="1" latinLnBrk="0" hangingPunct="1">
              <a:spcBef>
                <a:spcPct val="0"/>
              </a:spcBef>
              <a:buNone/>
              <a:defRPr sz="438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537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30C77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Future facilities &amp; science @ Boulby?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582FC1-8C2B-2BAC-13C0-FA385602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639" y="100159"/>
            <a:ext cx="1593175" cy="89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computer&#10;&#10;Description automatically generated">
            <a:extLst>
              <a:ext uri="{FF2B5EF4-FFF2-40B4-BE49-F238E27FC236}">
                <a16:creationId xmlns:a16="http://schemas.microsoft.com/office/drawing/2014/main" id="{0575A519-D62F-1A73-A677-D88BA7A3A6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433" y="2473426"/>
            <a:ext cx="5466056" cy="40941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oster of a science experiment&#10;&#10;Description automatically generated with medium confidence">
            <a:extLst>
              <a:ext uri="{FF2B5EF4-FFF2-40B4-BE49-F238E27FC236}">
                <a16:creationId xmlns:a16="http://schemas.microsoft.com/office/drawing/2014/main" id="{D6986620-89A2-7F2B-E32A-84A494EB85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39" y="1101792"/>
            <a:ext cx="6043451" cy="44652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C826C8-9FE0-4258-1E81-5818AE50F77B}"/>
              </a:ext>
            </a:extLst>
          </p:cNvPr>
          <p:cNvSpPr/>
          <p:nvPr/>
        </p:nvSpPr>
        <p:spPr>
          <a:xfrm>
            <a:off x="8046720" y="1151886"/>
            <a:ext cx="3524596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Quantum Sensors and Quantum Computing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7E7BA5-881E-986F-6273-209C5BFDAC55}"/>
              </a:ext>
            </a:extLst>
          </p:cNvPr>
          <p:cNvSpPr txBox="1"/>
          <p:nvPr/>
        </p:nvSpPr>
        <p:spPr>
          <a:xfrm>
            <a:off x="4182945" y="5971085"/>
            <a:ext cx="232494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Quantum</a:t>
            </a: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Computing in </a:t>
            </a: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Ultralow</a:t>
            </a:r>
            <a:r>
              <a:rPr kumimoji="0" lang="fi-FI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background </a:t>
            </a:r>
            <a:r>
              <a:rPr kumimoji="0" lang="fi-FI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68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64AF19F-CF67-186D-1837-ED8BC429E3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07" y="3103400"/>
            <a:ext cx="2685743" cy="3015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3407229" y="272599"/>
            <a:ext cx="8223047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UK Underground Science Facilities. Now and the Future…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4FB6F6-EB32-34CC-2FE6-AB9A92370734}"/>
              </a:ext>
            </a:extLst>
          </p:cNvPr>
          <p:cNvSpPr/>
          <p:nvPr/>
        </p:nvSpPr>
        <p:spPr>
          <a:xfrm>
            <a:off x="327158" y="956435"/>
            <a:ext cx="9731242" cy="15081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What Boulby Is: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An internationally-important centre for pure &amp; applied multi-disciplinary science.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 local (North East) and national asset for science, technology and outreach/education.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 successful and proud example of science and industry partnership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 UKRI/UK facility with potential, opportunity and support for wide-ranging growth.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8B6CC1-541D-E580-FE6A-B59CAB056DA9}"/>
              </a:ext>
            </a:extLst>
          </p:cNvPr>
          <p:cNvGrpSpPr/>
          <p:nvPr/>
        </p:nvGrpSpPr>
        <p:grpSpPr>
          <a:xfrm>
            <a:off x="3430905" y="2664890"/>
            <a:ext cx="8570595" cy="3164219"/>
            <a:chOff x="1800375" y="3120096"/>
            <a:chExt cx="8570595" cy="31642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C581C0-8C69-92D9-6520-9C65FD74A6E4}"/>
                </a:ext>
              </a:extLst>
            </p:cNvPr>
            <p:cNvSpPr/>
            <p:nvPr/>
          </p:nvSpPr>
          <p:spPr>
            <a:xfrm>
              <a:off x="1844071" y="3120096"/>
              <a:ext cx="8168375" cy="923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STFC/Boulby now looking to:</a:t>
              </a:r>
              <a:r>
                <a:rPr kumimoji="0" lang="en-GB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A2030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continue to develop the UK underground science facilities to further enable truly internationally-important astro-particle physics and pure and applied multi-disciplinary science.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2E386A-9916-994A-B91F-F4074DE11F1A}"/>
                </a:ext>
              </a:extLst>
            </p:cNvPr>
            <p:cNvSpPr/>
            <p:nvPr/>
          </p:nvSpPr>
          <p:spPr>
            <a:xfrm>
              <a:off x="1800375" y="4214518"/>
              <a:ext cx="8570595" cy="2069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Short term: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Maximally exploit the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current Boulby facilit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 to host world class Underground Science: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lang="en-GB" sz="800" b="1" u="sng" dirty="0">
                <a:solidFill>
                  <a:srgbClr val="33339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Medium-to long term: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Prepare to build a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major new deep underground science facility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in the UK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9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 host next-generation world-leading science projects coming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B101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2030+</a:t>
              </a:r>
            </a:p>
          </p:txBody>
        </p:sp>
      </p:grp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30D2BC-BB42-21A7-8BF4-F1A0C41347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07" y="225797"/>
            <a:ext cx="2610392" cy="7923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25FA54-F8C8-E770-42AA-01559439D9C5}"/>
              </a:ext>
            </a:extLst>
          </p:cNvPr>
          <p:cNvSpPr txBox="1"/>
          <p:nvPr/>
        </p:nvSpPr>
        <p:spPr>
          <a:xfrm>
            <a:off x="619933" y="5867015"/>
            <a:ext cx="11414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ヒラギノ角ゴ Pro W3"/>
                <a:cs typeface="Arial"/>
              </a:rPr>
              <a:t>Boulby Development Project: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Plans &amp; preparations for a major new multi-disciplinary Deep Underground Science Facility in the 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highlight>
                  <a:srgbClr val="00FF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5B19D4-C93D-76C5-57F1-C7438E1F1D86}"/>
              </a:ext>
            </a:extLst>
          </p:cNvPr>
          <p:cNvCxnSpPr>
            <a:cxnSpLocks/>
          </p:cNvCxnSpPr>
          <p:nvPr/>
        </p:nvCxnSpPr>
        <p:spPr>
          <a:xfrm>
            <a:off x="6460782" y="5732079"/>
            <a:ext cx="711974" cy="134936"/>
          </a:xfrm>
          <a:prstGeom prst="line">
            <a:avLst/>
          </a:prstGeom>
          <a:ln w="25400">
            <a:solidFill>
              <a:srgbClr val="00206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F704DFD-0015-5B32-A00E-8BF20134C83E}"/>
              </a:ext>
            </a:extLst>
          </p:cNvPr>
          <p:cNvSpPr txBox="1"/>
          <p:nvPr/>
        </p:nvSpPr>
        <p:spPr>
          <a:xfrm>
            <a:off x="6671879" y="4276587"/>
            <a:ext cx="4971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ヒラギノ角ゴ Pro W3"/>
                <a:cs typeface="Arial"/>
              </a:rPr>
              <a:t>UKRI’s  Future Underground Dark Matter Experiments Fund - 2024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98407D-2D46-0F46-FCE5-FFAF3D34B600}"/>
              </a:ext>
            </a:extLst>
          </p:cNvPr>
          <p:cNvCxnSpPr>
            <a:cxnSpLocks/>
          </p:cNvCxnSpPr>
          <p:nvPr/>
        </p:nvCxnSpPr>
        <p:spPr>
          <a:xfrm>
            <a:off x="6092482" y="4309854"/>
            <a:ext cx="736600" cy="163627"/>
          </a:xfrm>
          <a:prstGeom prst="line">
            <a:avLst/>
          </a:prstGeom>
          <a:ln w="25400">
            <a:solidFill>
              <a:srgbClr val="00206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419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1EE33702-060B-FA49-0C3E-BB2C99629A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59" y="193447"/>
            <a:ext cx="7833880" cy="64853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BD486B-2EA8-AA12-E70A-8BB5E09C70DB}"/>
              </a:ext>
            </a:extLst>
          </p:cNvPr>
          <p:cNvSpPr/>
          <p:nvPr/>
        </p:nvSpPr>
        <p:spPr>
          <a:xfrm>
            <a:off x="8430619" y="6222585"/>
            <a:ext cx="2103728" cy="512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303A28-D57F-3049-AB65-5A10F8FC484B}"/>
              </a:ext>
            </a:extLst>
          </p:cNvPr>
          <p:cNvSpPr/>
          <p:nvPr/>
        </p:nvSpPr>
        <p:spPr>
          <a:xfrm>
            <a:off x="7975179" y="6148293"/>
            <a:ext cx="4011868" cy="5829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94" b="1" i="1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Excavations for stage 1 of expansion currently expected to begin mid-2024.</a:t>
            </a:r>
            <a:r>
              <a:rPr kumimoji="0" lang="en-GB" altLang="en-US" sz="1594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endParaRPr kumimoji="0" lang="en-US" sz="1594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  <p:pic>
        <p:nvPicPr>
          <p:cNvPr id="2" name="Picture 1" descr="Boulby Drawing 2017 LR.pdf">
            <a:extLst>
              <a:ext uri="{FF2B5EF4-FFF2-40B4-BE49-F238E27FC236}">
                <a16:creationId xmlns:a16="http://schemas.microsoft.com/office/drawing/2014/main" id="{705B1890-144D-B574-A4CA-2AFCBA0D3D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49" y="4413781"/>
            <a:ext cx="1516974" cy="2016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FFFFF"/>
            </a:solidFill>
          </a:ln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92263D-F62F-4AB6-FB21-C2474764BF79}"/>
              </a:ext>
            </a:extLst>
          </p:cNvPr>
          <p:cNvCxnSpPr>
            <a:cxnSpLocks/>
          </p:cNvCxnSpPr>
          <p:nvPr/>
        </p:nvCxnSpPr>
        <p:spPr>
          <a:xfrm flipV="1">
            <a:off x="4133968" y="3123781"/>
            <a:ext cx="1326575" cy="728620"/>
          </a:xfrm>
          <a:prstGeom prst="line">
            <a:avLst/>
          </a:prstGeom>
          <a:ln w="31750">
            <a:solidFill>
              <a:srgbClr val="B101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523CB9-AA1D-9326-DB9A-41D0D632EBFA}"/>
              </a:ext>
            </a:extLst>
          </p:cNvPr>
          <p:cNvCxnSpPr>
            <a:cxnSpLocks/>
          </p:cNvCxnSpPr>
          <p:nvPr/>
        </p:nvCxnSpPr>
        <p:spPr>
          <a:xfrm flipV="1">
            <a:off x="2018323" y="4165594"/>
            <a:ext cx="1207477" cy="877576"/>
          </a:xfrm>
          <a:prstGeom prst="line">
            <a:avLst/>
          </a:prstGeom>
          <a:ln w="31750">
            <a:solidFill>
              <a:srgbClr val="B101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8B2DA1D-6146-D153-2BE3-48534EFE322E}"/>
              </a:ext>
            </a:extLst>
          </p:cNvPr>
          <p:cNvSpPr/>
          <p:nvPr/>
        </p:nvSpPr>
        <p:spPr>
          <a:xfrm>
            <a:off x="3716286" y="3865024"/>
            <a:ext cx="539345" cy="291522"/>
          </a:xfrm>
          <a:prstGeom prst="roundRect">
            <a:avLst/>
          </a:prstGeom>
          <a:noFill/>
          <a:ln w="31750">
            <a:solidFill>
              <a:srgbClr val="A2030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9EED7F-50C5-9FA4-9CFF-9E4FC5C4E312}"/>
              </a:ext>
            </a:extLst>
          </p:cNvPr>
          <p:cNvSpPr/>
          <p:nvPr/>
        </p:nvSpPr>
        <p:spPr>
          <a:xfrm>
            <a:off x="4497125" y="3734219"/>
            <a:ext cx="17331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new lab @ Boulby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A20305"/>
              </a:solidFill>
              <a:effectLst/>
              <a:uLnTx/>
              <a:uFillTx/>
              <a:latin typeface="Arial" pitchFamily="-109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CB2255-1F7A-A866-1BB5-DEA9678F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4300" y="179581"/>
            <a:ext cx="1779240" cy="9976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5E8453-21B3-26B7-7835-3C2C6DB39ABD}"/>
              </a:ext>
            </a:extLst>
          </p:cNvPr>
          <p:cNvSpPr/>
          <p:nvPr/>
        </p:nvSpPr>
        <p:spPr>
          <a:xfrm>
            <a:off x="7302740" y="893854"/>
            <a:ext cx="4739511" cy="5163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diagram of a machine&#10;&#10;Description automatically generated with medium confidence">
            <a:extLst>
              <a:ext uri="{FF2B5EF4-FFF2-40B4-BE49-F238E27FC236}">
                <a16:creationId xmlns:a16="http://schemas.microsoft.com/office/drawing/2014/main" id="{EB4DA3A5-8404-0B68-0B17-D1CF5C5DEE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327" y="2072641"/>
            <a:ext cx="2522079" cy="111335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61785E0-25A7-C58C-C9A5-7797810CFDF7}"/>
              </a:ext>
            </a:extLst>
          </p:cNvPr>
          <p:cNvGrpSpPr/>
          <p:nvPr/>
        </p:nvGrpSpPr>
        <p:grpSpPr>
          <a:xfrm>
            <a:off x="2433395" y="85623"/>
            <a:ext cx="7643900" cy="1074615"/>
            <a:chOff x="2553715" y="121719"/>
            <a:chExt cx="7643900" cy="10746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E3A995-800D-6458-5E4C-5D4C8289F57A}"/>
                </a:ext>
              </a:extLst>
            </p:cNvPr>
            <p:cNvSpPr/>
            <p:nvPr/>
          </p:nvSpPr>
          <p:spPr>
            <a:xfrm>
              <a:off x="3429000" y="595575"/>
              <a:ext cx="6664501" cy="600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07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A93536-F6AC-B5B5-2DFF-1B5E3202EDA0}"/>
                </a:ext>
              </a:extLst>
            </p:cNvPr>
            <p:cNvSpPr/>
            <p:nvPr/>
          </p:nvSpPr>
          <p:spPr>
            <a:xfrm>
              <a:off x="4912488" y="181489"/>
              <a:ext cx="4739512" cy="641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07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484117-AC0D-A3F9-DB12-E51D89F1B46B}"/>
                </a:ext>
              </a:extLst>
            </p:cNvPr>
            <p:cNvSpPr txBox="1"/>
            <p:nvPr/>
          </p:nvSpPr>
          <p:spPr>
            <a:xfrm>
              <a:off x="2553715" y="121719"/>
              <a:ext cx="7643900" cy="10732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r" defTabSz="910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87" b="1" i="0" u="none" strike="noStrike" kern="1200" cap="none" spc="-149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rPr>
                <a:t>Boulby Development Project </a:t>
              </a:r>
            </a:p>
            <a:p>
              <a:pPr marL="0" marR="0" lvl="0" indent="0" algn="r" defTabSz="910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87" b="1" i="0" u="none" strike="noStrike" kern="1200" cap="none" spc="-149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rPr>
                <a:t>Task 1: Site and design Development.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340B2A2-F71A-7528-AA2A-E17F9DA1A8E0}"/>
              </a:ext>
            </a:extLst>
          </p:cNvPr>
          <p:cNvSpPr/>
          <p:nvPr/>
        </p:nvSpPr>
        <p:spPr>
          <a:xfrm>
            <a:off x="7236107" y="4110132"/>
            <a:ext cx="4772317" cy="1968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A015E4-6953-CB4A-9313-BC22DE83C4FB}"/>
              </a:ext>
            </a:extLst>
          </p:cNvPr>
          <p:cNvSpPr/>
          <p:nvPr/>
        </p:nvSpPr>
        <p:spPr>
          <a:xfrm>
            <a:off x="9874561" y="4142303"/>
            <a:ext cx="216328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DRAFT: 2-stage Designs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247F3E-A083-EEDC-CEE0-D3F511E8DD76}"/>
              </a:ext>
            </a:extLst>
          </p:cNvPr>
          <p:cNvSpPr/>
          <p:nvPr/>
        </p:nvSpPr>
        <p:spPr>
          <a:xfrm>
            <a:off x="9971008" y="5631652"/>
            <a:ext cx="19077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Stage 2 Polyhalite)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85C4D7-BE28-797A-B980-974D3C9D74A0}"/>
              </a:ext>
            </a:extLst>
          </p:cNvPr>
          <p:cNvSpPr/>
          <p:nvPr/>
        </p:nvSpPr>
        <p:spPr>
          <a:xfrm>
            <a:off x="7327972" y="5357096"/>
            <a:ext cx="183924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Total volume </a:t>
            </a:r>
          </a:p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(Stage 1 + stage 2) ~120,000m</a:t>
            </a:r>
            <a:r>
              <a:rPr kumimoji="0" lang="en-GB" sz="13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3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  <p:pic>
        <p:nvPicPr>
          <p:cNvPr id="24" name="Picture 23" descr="A drawing of a building&#10;&#10;Description automatically generated">
            <a:extLst>
              <a:ext uri="{FF2B5EF4-FFF2-40B4-BE49-F238E27FC236}">
                <a16:creationId xmlns:a16="http://schemas.microsoft.com/office/drawing/2014/main" id="{5BC6DA88-C6B5-4EA3-862D-CFF95808E27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991" y="4648863"/>
            <a:ext cx="2651882" cy="138297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A151B8-0A01-74E6-0073-E0BF843A443D}"/>
              </a:ext>
            </a:extLst>
          </p:cNvPr>
          <p:cNvSpPr/>
          <p:nvPr/>
        </p:nvSpPr>
        <p:spPr>
          <a:xfrm>
            <a:off x="10026699" y="5572516"/>
            <a:ext cx="19077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Stage 2 </a:t>
            </a:r>
          </a:p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(Polyhalite)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A7D4C3-9819-A716-0EF1-C851444F19B4}"/>
              </a:ext>
            </a:extLst>
          </p:cNvPr>
          <p:cNvSpPr/>
          <p:nvPr/>
        </p:nvSpPr>
        <p:spPr>
          <a:xfrm>
            <a:off x="9872535" y="4728496"/>
            <a:ext cx="12873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~(30m)</a:t>
            </a:r>
            <a:r>
              <a:rPr kumimoji="0" lang="en-GB" sz="11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3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main cavity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CA44E6-2780-90F0-34A9-42F6B817C2DC}"/>
              </a:ext>
            </a:extLst>
          </p:cNvPr>
          <p:cNvGrpSpPr/>
          <p:nvPr/>
        </p:nvGrpSpPr>
        <p:grpSpPr>
          <a:xfrm>
            <a:off x="6713637" y="1163611"/>
            <a:ext cx="5220853" cy="5625424"/>
            <a:chOff x="6535690" y="847803"/>
            <a:chExt cx="5220853" cy="562542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C2424EE-D4FB-6418-0FE2-96E022827F6B}"/>
                </a:ext>
              </a:extLst>
            </p:cNvPr>
            <p:cNvGrpSpPr/>
            <p:nvPr/>
          </p:nvGrpSpPr>
          <p:grpSpPr>
            <a:xfrm>
              <a:off x="6535690" y="847803"/>
              <a:ext cx="5220853" cy="5625424"/>
              <a:chOff x="6535690" y="677984"/>
              <a:chExt cx="5220853" cy="5625424"/>
            </a:xfrm>
          </p:grpSpPr>
          <p:pic>
            <p:nvPicPr>
              <p:cNvPr id="34" name="Picture 33" descr="A green and purple light on a long metal pole&#10;&#10;Description automatically generated">
                <a:extLst>
                  <a:ext uri="{FF2B5EF4-FFF2-40B4-BE49-F238E27FC236}">
                    <a16:creationId xmlns:a16="http://schemas.microsoft.com/office/drawing/2014/main" id="{8B92A2B3-3D44-C040-1200-3599670D7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58160" y="677984"/>
                <a:ext cx="4698383" cy="2921275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C0E5CB8-FBFB-BD80-8E35-F4736A7F8CFE}"/>
                  </a:ext>
                </a:extLst>
              </p:cNvPr>
              <p:cNvSpPr txBox="1"/>
              <p:nvPr/>
            </p:nvSpPr>
            <p:spPr>
              <a:xfrm>
                <a:off x="8239398" y="839844"/>
                <a:ext cx="291056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Stage 1: Clean manufacturing and multi-science lab in salt (1.1km) - 2028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D857A19-49D1-C6F2-7368-8E499A64CBF3}"/>
                  </a:ext>
                </a:extLst>
              </p:cNvPr>
              <p:cNvSpPr txBox="1"/>
              <p:nvPr/>
            </p:nvSpPr>
            <p:spPr>
              <a:xfrm>
                <a:off x="7501439" y="2821382"/>
                <a:ext cx="26754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Stage 2: Full depth science lab in Polyhalite (1.3km)  ~2030+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CA8C65F-9C6A-5C9D-2FEE-77C2B9C85517}"/>
                  </a:ext>
                </a:extLst>
              </p:cNvPr>
              <p:cNvSpPr txBox="1"/>
              <p:nvPr/>
            </p:nvSpPr>
            <p:spPr>
              <a:xfrm>
                <a:off x="6535690" y="6026409"/>
                <a:ext cx="267547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Phase 1 lab (salt 1.1km)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3" name="Picture 32" descr="Screen Shot 2015-03-04 at 17.35.00.png">
              <a:extLst>
                <a:ext uri="{FF2B5EF4-FFF2-40B4-BE49-F238E27FC236}">
                  <a16:creationId xmlns:a16="http://schemas.microsoft.com/office/drawing/2014/main" id="{FBC7E6F2-5D2C-4BAE-4872-1B8957E39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8009" y="1890603"/>
              <a:ext cx="1193718" cy="3145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BFBFBF"/>
              </a:solidFill>
            </a:ln>
            <a:effectLst/>
          </p:spPr>
        </p:pic>
      </p:grpSp>
      <p:pic>
        <p:nvPicPr>
          <p:cNvPr id="44" name="Picture 4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55F18991-E903-0C45-9AB4-EED2856F1DD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638" y="2890578"/>
            <a:ext cx="335420" cy="11057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C8AEFA9-952D-DD9A-18C7-93D88A73A89B}"/>
              </a:ext>
            </a:extLst>
          </p:cNvPr>
          <p:cNvSpPr txBox="1"/>
          <p:nvPr/>
        </p:nvSpPr>
        <p:spPr>
          <a:xfrm>
            <a:off x="5192227" y="2951355"/>
            <a:ext cx="912663" cy="20005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Stage 1 (2028)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F6231E-6C01-759B-A62C-D9898C62DB06}"/>
              </a:ext>
            </a:extLst>
          </p:cNvPr>
          <p:cNvSpPr txBox="1"/>
          <p:nvPr/>
        </p:nvSpPr>
        <p:spPr>
          <a:xfrm>
            <a:off x="6244271" y="2863595"/>
            <a:ext cx="839815" cy="20005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Stage 2 (2030)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A green and purple line&#10;&#10;Description automatically generated">
            <a:extLst>
              <a:ext uri="{FF2B5EF4-FFF2-40B4-BE49-F238E27FC236}">
                <a16:creationId xmlns:a16="http://schemas.microsoft.com/office/drawing/2014/main" id="{FD39268E-0E09-059B-3CD2-71825DCF445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220" y="2487978"/>
            <a:ext cx="210180" cy="68672"/>
          </a:xfrm>
          <a:prstGeom prst="rect">
            <a:avLst/>
          </a:prstGeom>
        </p:spPr>
      </p:pic>
      <p:pic>
        <p:nvPicPr>
          <p:cNvPr id="17" name="Picture 16" descr="A 3d model of a building&#10;&#10;Description automatically generated">
            <a:extLst>
              <a:ext uri="{FF2B5EF4-FFF2-40B4-BE49-F238E27FC236}">
                <a16:creationId xmlns:a16="http://schemas.microsoft.com/office/drawing/2014/main" id="{BA9D6FA6-AC45-0159-7950-D2A514577C9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250" y="4220991"/>
            <a:ext cx="2287789" cy="11294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86EADA-AF97-449B-712D-35C53A92537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775" y="4935721"/>
            <a:ext cx="770231" cy="3750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2F99961-797C-4D3D-7692-0467CD321071}"/>
              </a:ext>
            </a:extLst>
          </p:cNvPr>
          <p:cNvSpPr/>
          <p:nvPr/>
        </p:nvSpPr>
        <p:spPr>
          <a:xfrm>
            <a:off x="7674424" y="4232491"/>
            <a:ext cx="19077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0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Stage 1 (Salt)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charset="0"/>
              <a:ea typeface="ヒラギノ角ゴ Pro W3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486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print of a project&#10;&#10;Description automatically generated">
            <a:extLst>
              <a:ext uri="{FF2B5EF4-FFF2-40B4-BE49-F238E27FC236}">
                <a16:creationId xmlns:a16="http://schemas.microsoft.com/office/drawing/2014/main" id="{03544DC1-B179-0780-8CDD-200B3EC1D7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27" y="801854"/>
            <a:ext cx="11424996" cy="588732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19D23B0-C788-3C8C-F4A1-117AB5A71184}"/>
              </a:ext>
            </a:extLst>
          </p:cNvPr>
          <p:cNvSpPr txBox="1"/>
          <p:nvPr/>
        </p:nvSpPr>
        <p:spPr>
          <a:xfrm>
            <a:off x="308806" y="159000"/>
            <a:ext cx="900400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910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4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Development Project: </a:t>
            </a:r>
            <a:r>
              <a:rPr kumimoji="0" lang="en-US" sz="2800" b="1" i="0" u="none" strike="noStrike" kern="1200" cap="none" spc="-149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Stage 1 Functional Design</a:t>
            </a:r>
          </a:p>
        </p:txBody>
      </p:sp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866F79B6-7A7A-C659-9798-DC349317BD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791" y="0"/>
            <a:ext cx="2260210" cy="115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37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CB2255-1F7A-A866-1BB5-DEA9678F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4300" y="179581"/>
            <a:ext cx="1779240" cy="9976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5E8453-21B3-26B7-7835-3C2C6DB39ABD}"/>
              </a:ext>
            </a:extLst>
          </p:cNvPr>
          <p:cNvSpPr/>
          <p:nvPr/>
        </p:nvSpPr>
        <p:spPr>
          <a:xfrm>
            <a:off x="7302740" y="893854"/>
            <a:ext cx="4739511" cy="5163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E2E10CF-1687-0312-9D9E-0EEEE86353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667" y="3269485"/>
            <a:ext cx="6583961" cy="2927125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96B24">
                <a:shade val="15000"/>
              </a:srgbClr>
            </a:solidFill>
          </a:ln>
        </p:spPr>
      </p:pic>
      <p:pic>
        <p:nvPicPr>
          <p:cNvPr id="45" name="Picture 44" descr="A group of people in a tunnel&#10;&#10;Description automatically generated">
            <a:extLst>
              <a:ext uri="{FF2B5EF4-FFF2-40B4-BE49-F238E27FC236}">
                <a16:creationId xmlns:a16="http://schemas.microsoft.com/office/drawing/2014/main" id="{2E50E857-7DE0-DDC3-E5AC-E2AFC9E372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00" y="4136334"/>
            <a:ext cx="3786953" cy="2516973"/>
          </a:xfrm>
          <a:prstGeom prst="rect">
            <a:avLst/>
          </a:prstGeom>
        </p:spPr>
      </p:pic>
      <p:pic>
        <p:nvPicPr>
          <p:cNvPr id="49" name="Picture 48" descr="A group of people in orange uniforms&#10;&#10;Description automatically generated">
            <a:extLst>
              <a:ext uri="{FF2B5EF4-FFF2-40B4-BE49-F238E27FC236}">
                <a16:creationId xmlns:a16="http://schemas.microsoft.com/office/drawing/2014/main" id="{6F69FAFA-4DEB-8AB9-98CF-37DA58D8D76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188" y="213783"/>
            <a:ext cx="4316005" cy="281239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19D23B0-C788-3C8C-F4A1-117AB5A71184}"/>
              </a:ext>
            </a:extLst>
          </p:cNvPr>
          <p:cNvSpPr txBox="1"/>
          <p:nvPr/>
        </p:nvSpPr>
        <p:spPr>
          <a:xfrm>
            <a:off x="308807" y="159000"/>
            <a:ext cx="764390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910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4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Development Project: </a:t>
            </a:r>
          </a:p>
          <a:p>
            <a:pPr marL="0" marR="0" lvl="0" indent="0" defTabSz="910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Stage 1 Excavation</a:t>
            </a:r>
          </a:p>
        </p:txBody>
      </p:sp>
      <p:pic>
        <p:nvPicPr>
          <p:cNvPr id="52" name="Picture 51" descr="A large truck in a dark room&#10;&#10;Description automatically generated with medium confidence">
            <a:extLst>
              <a:ext uri="{FF2B5EF4-FFF2-40B4-BE49-F238E27FC236}">
                <a16:creationId xmlns:a16="http://schemas.microsoft.com/office/drawing/2014/main" id="{CD0AEBD6-2D12-0119-4621-8992C15EEBC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340" y="978661"/>
            <a:ext cx="3055144" cy="192228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75AA72D-D062-0C71-5094-45502D6F0980}"/>
              </a:ext>
            </a:extLst>
          </p:cNvPr>
          <p:cNvSpPr txBox="1"/>
          <p:nvPr/>
        </p:nvSpPr>
        <p:spPr>
          <a:xfrm>
            <a:off x="4148919" y="6283975"/>
            <a:ext cx="78933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000" b="1" i="0" u="none" strike="noStrike" dirty="0">
                <a:solidFill>
                  <a:srgbClr val="C00000"/>
                </a:solidFill>
                <a:effectLst/>
              </a:rPr>
              <a:t>Excavation well underway. Completion mid 2025 (Outfitting ~2028)</a:t>
            </a:r>
            <a:endParaRPr lang="en-US" sz="2000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761ADA2-E98D-C385-067A-2CEBDA3D82C4}"/>
              </a:ext>
            </a:extLst>
          </p:cNvPr>
          <p:cNvCxnSpPr>
            <a:cxnSpLocks/>
          </p:cNvCxnSpPr>
          <p:nvPr/>
        </p:nvCxnSpPr>
        <p:spPr>
          <a:xfrm>
            <a:off x="9526137" y="2825087"/>
            <a:ext cx="0" cy="1501253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FFDDF40-5148-ADDD-87DE-D83EBEABF463}"/>
              </a:ext>
            </a:extLst>
          </p:cNvPr>
          <p:cNvCxnSpPr>
            <a:cxnSpLocks/>
          </p:cNvCxnSpPr>
          <p:nvPr/>
        </p:nvCxnSpPr>
        <p:spPr>
          <a:xfrm>
            <a:off x="6096000" y="2678373"/>
            <a:ext cx="1724167" cy="1552433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" name="Picture 3" descr="A group of men in orange uniforms&#10;&#10;Description automatically generated">
            <a:extLst>
              <a:ext uri="{FF2B5EF4-FFF2-40B4-BE49-F238E27FC236}">
                <a16:creationId xmlns:a16="http://schemas.microsoft.com/office/drawing/2014/main" id="{5E41FCFF-AE43-5516-2B28-007B9F29982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13" y="1371497"/>
            <a:ext cx="3544526" cy="2610495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92E2C17-0781-C055-886F-442AFE5E2415}"/>
              </a:ext>
            </a:extLst>
          </p:cNvPr>
          <p:cNvCxnSpPr>
            <a:cxnSpLocks/>
          </p:cNvCxnSpPr>
          <p:nvPr/>
        </p:nvCxnSpPr>
        <p:spPr>
          <a:xfrm>
            <a:off x="3419220" y="2793535"/>
            <a:ext cx="2713803" cy="1342799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EC404B5-72BE-B46E-582B-09E71B105CAE}"/>
              </a:ext>
            </a:extLst>
          </p:cNvPr>
          <p:cNvCxnSpPr>
            <a:cxnSpLocks/>
          </p:cNvCxnSpPr>
          <p:nvPr/>
        </p:nvCxnSpPr>
        <p:spPr>
          <a:xfrm flipV="1">
            <a:off x="3932839" y="4967785"/>
            <a:ext cx="5265752" cy="709684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Rectangle 22">
            <a:extLst>
              <a:ext uri="{FF2B5EF4-FFF2-40B4-BE49-F238E27FC236}">
                <a16:creationId xmlns:a16="http://schemas.microsoft.com/office/drawing/2014/main" id="{02012AF2-7BA3-58B9-5F15-70257C3E3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0628" y="4311599"/>
            <a:ext cx="1480909" cy="73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855" tIns="45428" rIns="90855" bIns="45428">
            <a:prstTxWarp prst="textNoShape">
              <a:avLst/>
            </a:prstTxWarp>
            <a:spAutoFit/>
          </a:bodyPr>
          <a:lstStyle/>
          <a:p>
            <a:pPr defTabSz="455371"/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1 Functional Design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CB4262F4-C15E-5760-0369-2608E3F58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339" y="288342"/>
            <a:ext cx="1480909" cy="52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855" tIns="45428" rIns="90855" bIns="45428">
            <a:prstTxWarp prst="textNoShape">
              <a:avLst/>
            </a:prstTxWarp>
            <a:spAutoFit/>
          </a:bodyPr>
          <a:lstStyle/>
          <a:p>
            <a:pPr algn="r" defTabSz="455371"/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August 2024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08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057C39-D9C3-0F11-3733-A9CADE464D21}"/>
              </a:ext>
            </a:extLst>
          </p:cNvPr>
          <p:cNvSpPr/>
          <p:nvPr/>
        </p:nvSpPr>
        <p:spPr>
          <a:xfrm>
            <a:off x="5675477" y="970283"/>
            <a:ext cx="6318675" cy="721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b="1" i="0" u="sng" strike="noStrike" dirty="0">
                <a:solidFill>
                  <a:srgbClr val="515252"/>
                </a:solidFill>
                <a:effectLst/>
              </a:rPr>
              <a:t>Day 1: Mon 16th</a:t>
            </a:r>
            <a:endParaRPr lang="en-GB" b="0" i="0" u="sng" strike="noStrike" dirty="0">
              <a:solidFill>
                <a:srgbClr val="515252"/>
              </a:solidFill>
              <a:effectLst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Introduction &amp; Overview tal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ks  	11:30 – 17:00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Reception and Meal 			18:00</a:t>
            </a:r>
          </a:p>
          <a:p>
            <a:pPr>
              <a:spcAft>
                <a:spcPts val="600"/>
              </a:spcAft>
            </a:pPr>
            <a:endParaRPr lang="en-GB" b="1" u="sng" dirty="0">
              <a:solidFill>
                <a:srgbClr val="515252"/>
              </a:solidFill>
            </a:endParaRPr>
          </a:p>
          <a:p>
            <a:pPr>
              <a:spcAft>
                <a:spcPts val="600"/>
              </a:spcAft>
            </a:pPr>
            <a:r>
              <a:rPr lang="en-GB" b="1" u="sng" dirty="0">
                <a:solidFill>
                  <a:srgbClr val="515252"/>
                </a:solidFill>
              </a:rPr>
              <a:t>Day 2: Tues 17th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Discussions				9:00 – 15:00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What are the key science questions Boulby could answer?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What key technological advantage could Quantum @ Boulby provide?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Could quantum technologies enhance existing/future other projects at Boulby?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Summary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End 					15:00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>
              <a:spcAft>
                <a:spcPts val="600"/>
              </a:spcAft>
            </a:pPr>
            <a:endParaRPr lang="en-GB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>
              <a:spcAft>
                <a:spcPts val="600"/>
              </a:spcAft>
            </a:pP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GB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737C19-007B-529A-E625-4B1F387EC414}"/>
              </a:ext>
            </a:extLst>
          </p:cNvPr>
          <p:cNvSpPr/>
          <p:nvPr/>
        </p:nvSpPr>
        <p:spPr>
          <a:xfrm>
            <a:off x="6096000" y="203638"/>
            <a:ext cx="5568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Quantum@Boulby</a:t>
            </a: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2024:</a:t>
            </a: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1F8DBA4E-BB10-00A3-134F-9733BF291A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00" y="162401"/>
            <a:ext cx="4691325" cy="110281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90CCFE0-5C2E-957C-96F3-606FF697DE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46" y="755926"/>
            <a:ext cx="4954032" cy="590826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3E8622E-5E74-5D3D-A5E6-577B923091D4}"/>
              </a:ext>
            </a:extLst>
          </p:cNvPr>
          <p:cNvGrpSpPr/>
          <p:nvPr/>
        </p:nvGrpSpPr>
        <p:grpSpPr>
          <a:xfrm>
            <a:off x="9172133" y="5908430"/>
            <a:ext cx="2782918" cy="865163"/>
            <a:chOff x="8301145" y="5711483"/>
            <a:chExt cx="3752382" cy="1146517"/>
          </a:xfrm>
        </p:grpSpPr>
        <p:pic>
          <p:nvPicPr>
            <p:cNvPr id="23" name="Picture 22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CDCBCF0A-8FB3-8AD6-B011-FABEBE264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9560" y="5711483"/>
              <a:ext cx="2013967" cy="1027483"/>
            </a:xfrm>
            <a:prstGeom prst="rect">
              <a:avLst/>
            </a:prstGeom>
          </p:spPr>
        </p:pic>
        <p:pic>
          <p:nvPicPr>
            <p:cNvPr id="24" name="Picture 23" descr="A logo for a university&#10;&#10;Description automatically generated">
              <a:extLst>
                <a:ext uri="{FF2B5EF4-FFF2-40B4-BE49-F238E27FC236}">
                  <a16:creationId xmlns:a16="http://schemas.microsoft.com/office/drawing/2014/main" id="{BADF5736-479A-AF8B-8377-793CC3ADB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1145" y="6039906"/>
              <a:ext cx="1641605" cy="818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319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491B24-7409-A67D-C4EA-2A875C195A1E}"/>
              </a:ext>
            </a:extLst>
          </p:cNvPr>
          <p:cNvSpPr/>
          <p:nvPr/>
        </p:nvSpPr>
        <p:spPr>
          <a:xfrm>
            <a:off x="3715633" y="1879262"/>
            <a:ext cx="5082590" cy="2577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 new world-leading UK underground science facility hosting next-generation science </a:t>
            </a: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ヒラギノ角ゴ Pro W3"/>
                <a:cs typeface="Arial"/>
              </a:rPr>
              <a:t>2030+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Searches for Dark Matter 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(</a:t>
            </a: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inc. XLZD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)</a:t>
            </a: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Neutrino studies</a:t>
            </a: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Quantum Sensors, Quantum Computing</a:t>
            </a: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Pure &amp; applied low background particle physics</a:t>
            </a: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Earth and Environmental Sciences </a:t>
            </a: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Astrobiology &amp; planetary exploration.</a:t>
            </a:r>
          </a:p>
          <a:p>
            <a:pPr marL="488950" marR="0" lvl="1" indent="-260350" algn="l" defTabSz="3429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Outreach, Education and more…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816D21-C77F-48FE-99E3-DE11406F972D}"/>
              </a:ext>
            </a:extLst>
          </p:cNvPr>
          <p:cNvSpPr txBox="1"/>
          <p:nvPr/>
        </p:nvSpPr>
        <p:spPr>
          <a:xfrm>
            <a:off x="233076" y="858980"/>
            <a:ext cx="8205530" cy="877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“Towards a major new </a:t>
            </a: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underground science facility in the North East, with the potential to host a major international science infrastructure, such as a next generation dark matter experiment</a:t>
            </a:r>
            <a:r>
              <a:rPr kumimoji="0" lang="en-GB" sz="1700" b="1" i="1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E9858E6-6E45-C357-EB5E-B985F33B54D5}"/>
              </a:ext>
            </a:extLst>
          </p:cNvPr>
          <p:cNvSpPr/>
          <p:nvPr/>
        </p:nvSpPr>
        <p:spPr>
          <a:xfrm>
            <a:off x="7951569" y="4115212"/>
            <a:ext cx="3839473" cy="17235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 new UK facility will bring: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HIGH-impact, world-leading science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LARGE multi-national collaborations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BIG fundamental science questions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MAJOR local &amp; national investment, employment, impact and visibility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7FDF34-BDFE-C24F-CA6F-5BC19A8005FA}"/>
              </a:ext>
            </a:extLst>
          </p:cNvPr>
          <p:cNvSpPr/>
          <p:nvPr/>
        </p:nvSpPr>
        <p:spPr>
          <a:xfrm>
            <a:off x="233077" y="4682272"/>
            <a:ext cx="682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highlight>
                  <a:srgbClr val="E1E1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Government ‘fit’: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A20305"/>
                </a:solidFill>
                <a:effectLst/>
                <a:highlight>
                  <a:srgbClr val="E1E1FF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Levelling Up, Strength in Places, UK Science Superpower…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highlight>
                <a:srgbClr val="E1E1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E83C75-0429-7EEC-9F88-3DDCF76235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536" y="5990853"/>
            <a:ext cx="2860376" cy="86819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68A3F1E-21DF-7248-8A7C-D55C7EF1FC36}"/>
              </a:ext>
            </a:extLst>
          </p:cNvPr>
          <p:cNvGrpSpPr/>
          <p:nvPr/>
        </p:nvGrpSpPr>
        <p:grpSpPr>
          <a:xfrm>
            <a:off x="-127549" y="5476828"/>
            <a:ext cx="8007866" cy="1510263"/>
            <a:chOff x="-213768" y="4778045"/>
            <a:chExt cx="8007866" cy="151026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983D532-800E-8723-B925-C85854C45A05}"/>
                </a:ext>
              </a:extLst>
            </p:cNvPr>
            <p:cNvSpPr/>
            <p:nvPr/>
          </p:nvSpPr>
          <p:spPr>
            <a:xfrm>
              <a:off x="233076" y="4778045"/>
              <a:ext cx="7204310" cy="12863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AD5B72-DA99-B4C5-7666-4B5AA16C9438}"/>
                </a:ext>
              </a:extLst>
            </p:cNvPr>
            <p:cNvSpPr txBox="1"/>
            <p:nvPr/>
          </p:nvSpPr>
          <p:spPr>
            <a:xfrm>
              <a:off x="248664" y="4849968"/>
              <a:ext cx="4531634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Boulby Development Project (BDP) </a:t>
              </a:r>
            </a:p>
            <a:p>
              <a:pPr marL="0" marR="0" lvl="0" indent="0" algn="l" defTabSz="3429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3-year Preliminary IF-funded study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10B169-AB6E-626D-0464-009A0519F781}"/>
                </a:ext>
              </a:extLst>
            </p:cNvPr>
            <p:cNvSpPr txBox="1"/>
            <p:nvPr/>
          </p:nvSpPr>
          <p:spPr>
            <a:xfrm>
              <a:off x="4121499" y="4810980"/>
              <a:ext cx="3672599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l" defTabSz="3429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~£3M from 2022-2025</a:t>
              </a:r>
            </a:p>
            <a:p>
              <a:pPr marL="742950" marR="0" lvl="1" indent="-285750" algn="l" defTabSz="3429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Site &amp; facility development</a:t>
              </a:r>
            </a:p>
            <a:p>
              <a:pPr marL="742950" marR="0" lvl="1" indent="-285750" algn="l" defTabSz="3429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Science prog development</a:t>
              </a:r>
            </a:p>
            <a:p>
              <a:pPr marL="742950" marR="0" lvl="1" indent="-285750" algn="l" defTabSz="3429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Business case development</a:t>
              </a:r>
            </a:p>
            <a:p>
              <a:pPr marL="742950" marR="0" lvl="1" indent="-285750" algn="l" defTabSz="3429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Stakeholder liaison</a:t>
              </a:r>
            </a:p>
            <a:p>
              <a:pPr marL="457200" marR="0" lvl="1" indent="0" algn="l" defTabSz="3429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56F5A1-BA2D-B2AD-C076-30578FA70701}"/>
                </a:ext>
              </a:extLst>
            </p:cNvPr>
            <p:cNvSpPr txBox="1"/>
            <p:nvPr/>
          </p:nvSpPr>
          <p:spPr>
            <a:xfrm>
              <a:off x="-213768" y="5487775"/>
              <a:ext cx="48417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l" defTabSz="3429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/>
                  <a:cs typeface="Arial"/>
                </a:rPr>
                <a:t>Led by STFC/UKRI &amp; UK science community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7602E08-7E49-E8B0-699A-340E0DC52065}"/>
              </a:ext>
            </a:extLst>
          </p:cNvPr>
          <p:cNvSpPr txBox="1"/>
          <p:nvPr/>
        </p:nvSpPr>
        <p:spPr>
          <a:xfrm>
            <a:off x="195753" y="135576"/>
            <a:ext cx="1180891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Boulby Development Project (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B10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BDP</a:t>
            </a: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BFACED-7975-5AEB-9833-204DCCDD8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235" y="1159874"/>
            <a:ext cx="2462124" cy="2369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CFEDF4-933B-810D-5103-063C13331A56}"/>
              </a:ext>
            </a:extLst>
          </p:cNvPr>
          <p:cNvSpPr/>
          <p:nvPr/>
        </p:nvSpPr>
        <p:spPr>
          <a:xfrm>
            <a:off x="9953869" y="1735518"/>
            <a:ext cx="878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LZ: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10 T Liquid Xenon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ヒラギノ角ゴ Pro W3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C4755-2149-AB40-8229-E606B7763E1A}"/>
              </a:ext>
            </a:extLst>
          </p:cNvPr>
          <p:cNvSpPr txBox="1"/>
          <p:nvPr/>
        </p:nvSpPr>
        <p:spPr>
          <a:xfrm>
            <a:off x="8852528" y="3529088"/>
            <a:ext cx="2885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Next Generation (XLZD: 50-100T) to operate in the UK?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0D3729-8829-84FE-360B-639D0E3B8211}"/>
              </a:ext>
            </a:extLst>
          </p:cNvPr>
          <p:cNvGrpSpPr/>
          <p:nvPr/>
        </p:nvGrpSpPr>
        <p:grpSpPr>
          <a:xfrm>
            <a:off x="242017" y="1981129"/>
            <a:ext cx="3418205" cy="2643578"/>
            <a:chOff x="8294693" y="997440"/>
            <a:chExt cx="3695669" cy="2679995"/>
          </a:xfrm>
          <a:solidFill>
            <a:srgbClr val="FFFFFF"/>
          </a:solidFill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A93EF33C-6286-BD47-ED34-6257D73B4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9191" y="997440"/>
              <a:ext cx="3457012" cy="2182352"/>
            </a:xfrm>
            <a:prstGeom prst="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B1E251F-B688-3EF7-74B2-0AC2A0CDB5DE}"/>
                </a:ext>
              </a:extLst>
            </p:cNvPr>
            <p:cNvSpPr/>
            <p:nvPr/>
          </p:nvSpPr>
          <p:spPr>
            <a:xfrm>
              <a:off x="8294693" y="3225012"/>
              <a:ext cx="3695669" cy="45242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A </a:t>
              </a:r>
              <a:r>
                <a:rPr kumimoji="0" lang="en-GB" sz="11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LARGER</a:t>
              </a:r>
              <a:r>
                <a:rPr kumimoji="0" lang="en-GB" sz="11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 and more </a:t>
              </a:r>
              <a:r>
                <a:rPr kumimoji="0" lang="en-GB" sz="11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ADVANCED</a:t>
              </a:r>
              <a:r>
                <a:rPr kumimoji="0" lang="en-GB" sz="11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ヒラギノ角ゴ Pro W3" charset="0"/>
                  <a:cs typeface="+mn-cs"/>
                </a:rPr>
                <a:t> lab is needed for major new science to be hosted in the UK</a:t>
              </a: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BA54F4-1F81-F912-7671-E10A76FBC256}"/>
              </a:ext>
            </a:extLst>
          </p:cNvPr>
          <p:cNvSpPr txBox="1"/>
          <p:nvPr/>
        </p:nvSpPr>
        <p:spPr>
          <a:xfrm>
            <a:off x="324931" y="3677751"/>
            <a:ext cx="1648835" cy="4154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charset="0"/>
                <a:cs typeface="+mn-cs"/>
              </a:rPr>
              <a:t>DRAFT design from 2021 Boulby Feasibility study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0DB7D42-76B1-1D3D-2CCD-9CBC2FDA8791}"/>
              </a:ext>
            </a:extLst>
          </p:cNvPr>
          <p:cNvPicPr>
            <a:picLocks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472" y="1924265"/>
            <a:ext cx="3267630" cy="221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4028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50B6EF-B476-EEE7-F4BA-E7C62CB2EA73}"/>
              </a:ext>
            </a:extLst>
          </p:cNvPr>
          <p:cNvSpPr/>
          <p:nvPr/>
        </p:nvSpPr>
        <p:spPr>
          <a:xfrm>
            <a:off x="6337845" y="413470"/>
            <a:ext cx="5568206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Quantum@Boulby</a:t>
            </a: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2024: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2E2D62"/>
                </a:solidFill>
                <a:latin typeface="Arial" panose="020B0604020202020204" pitchFamily="34" charset="0"/>
              </a:rPr>
              <a:t>Opportunities, possibilities and requirements for future Quantum Sensor and Quantum Computing work at Boulby Underground Lab 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2E2D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057C39-D9C3-0F11-3733-A9CADE464D21}"/>
              </a:ext>
            </a:extLst>
          </p:cNvPr>
          <p:cNvSpPr/>
          <p:nvPr/>
        </p:nvSpPr>
        <p:spPr>
          <a:xfrm>
            <a:off x="6337845" y="2789663"/>
            <a:ext cx="556820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2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Purpose:</a:t>
            </a:r>
            <a:endParaRPr lang="en-GB" sz="2000" b="0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Update all on expansion of facilities at Boulby and opportunities for Quantum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Discuss / identify how Boulby can help in future Quantum R&amp;D. What is the Value Proposition?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Identify future quantum work areas that could/should be undertaken at Boulby by UK community.</a:t>
            </a:r>
            <a:endParaRPr lang="en-GB" sz="2000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3DB3D87-4BFA-52AC-93F4-6871A64E65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57" y="654445"/>
            <a:ext cx="5527606" cy="42411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4CB115-AF33-1850-6928-7EE3017B83E0}"/>
              </a:ext>
            </a:extLst>
          </p:cNvPr>
          <p:cNvSpPr/>
          <p:nvPr/>
        </p:nvSpPr>
        <p:spPr>
          <a:xfrm>
            <a:off x="719678" y="5193709"/>
            <a:ext cx="4828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D6DCE5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Welcome!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CC9C55-61EF-81B7-26E1-A62E6325F130}"/>
              </a:ext>
            </a:extLst>
          </p:cNvPr>
          <p:cNvGrpSpPr/>
          <p:nvPr/>
        </p:nvGrpSpPr>
        <p:grpSpPr>
          <a:xfrm>
            <a:off x="9172133" y="5908430"/>
            <a:ext cx="2782918" cy="865163"/>
            <a:chOff x="8301145" y="5711483"/>
            <a:chExt cx="3752382" cy="1146517"/>
          </a:xfrm>
        </p:grpSpPr>
        <p:pic>
          <p:nvPicPr>
            <p:cNvPr id="3" name="Picture 2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32E29994-0135-04EC-05BA-8AEACE9F2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9560" y="5711483"/>
              <a:ext cx="2013967" cy="1027483"/>
            </a:xfrm>
            <a:prstGeom prst="rect">
              <a:avLst/>
            </a:prstGeom>
          </p:spPr>
        </p:pic>
        <p:pic>
          <p:nvPicPr>
            <p:cNvPr id="11" name="Picture 10" descr="A logo for a university&#10;&#10;Description automatically generated">
              <a:extLst>
                <a:ext uri="{FF2B5EF4-FFF2-40B4-BE49-F238E27FC236}">
                  <a16:creationId xmlns:a16="http://schemas.microsoft.com/office/drawing/2014/main" id="{1E9BC2C4-3266-3488-923B-A3D80A8B8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1145" y="6039906"/>
              <a:ext cx="1641605" cy="818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561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FC45CEA-4244-F136-6541-F59CFE6330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52" y="203637"/>
            <a:ext cx="4614654" cy="10343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057C39-D9C3-0F11-3733-A9CADE464D21}"/>
              </a:ext>
            </a:extLst>
          </p:cNvPr>
          <p:cNvSpPr/>
          <p:nvPr/>
        </p:nvSpPr>
        <p:spPr>
          <a:xfrm>
            <a:off x="5675477" y="970283"/>
            <a:ext cx="6318675" cy="721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b="1" i="0" u="sng" strike="noStrike" dirty="0">
                <a:solidFill>
                  <a:srgbClr val="515252"/>
                </a:solidFill>
                <a:effectLst/>
              </a:rPr>
              <a:t>Day 1: Mon 16th</a:t>
            </a:r>
            <a:endParaRPr lang="en-GB" b="0" i="0" u="sng" strike="noStrike" dirty="0">
              <a:solidFill>
                <a:srgbClr val="515252"/>
              </a:solidFill>
              <a:effectLst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Introduction &amp; Overview tal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ks  	11:30 – 17:00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Reception and Meal 			18:00</a:t>
            </a:r>
          </a:p>
          <a:p>
            <a:pPr>
              <a:spcAft>
                <a:spcPts val="600"/>
              </a:spcAft>
            </a:pPr>
            <a:endParaRPr lang="en-GB" b="1" u="sng" dirty="0">
              <a:solidFill>
                <a:srgbClr val="515252"/>
              </a:solidFill>
            </a:endParaRPr>
          </a:p>
          <a:p>
            <a:pPr>
              <a:spcAft>
                <a:spcPts val="600"/>
              </a:spcAft>
            </a:pPr>
            <a:r>
              <a:rPr lang="en-GB" b="1" u="sng" dirty="0">
                <a:solidFill>
                  <a:srgbClr val="515252"/>
                </a:solidFill>
              </a:rPr>
              <a:t>Day 2: Tues 17th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Discussions				9:00 – 15:00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What are the key science questions Boulby could answer?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What key technological advantage could Quantum @ Boulby provide?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Could quantum technologies enhance existing/future other projects at Boulby?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Summary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chemeClr val="bg1">
                    <a:lumMod val="50000"/>
                  </a:schemeClr>
                </a:solidFill>
                <a:effectLst/>
              </a:rPr>
              <a:t>End 					15:00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>
              <a:spcAft>
                <a:spcPts val="600"/>
              </a:spcAft>
            </a:pPr>
            <a:endParaRPr lang="en-GB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>
              <a:spcAft>
                <a:spcPts val="600"/>
              </a:spcAft>
            </a:pP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GB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b="1" i="0" u="none" strike="noStrike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737C19-007B-529A-E625-4B1F387EC414}"/>
              </a:ext>
            </a:extLst>
          </p:cNvPr>
          <p:cNvSpPr/>
          <p:nvPr/>
        </p:nvSpPr>
        <p:spPr>
          <a:xfrm>
            <a:off x="6096000" y="203638"/>
            <a:ext cx="5568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Quantum@Boulby</a:t>
            </a: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2024:</a:t>
            </a:r>
          </a:p>
        </p:txBody>
      </p:sp>
      <p:pic>
        <p:nvPicPr>
          <p:cNvPr id="4" name="Picture 3" descr="A screenshot of a calendar&#10;&#10;Description automatically generated">
            <a:extLst>
              <a:ext uri="{FF2B5EF4-FFF2-40B4-BE49-F238E27FC236}">
                <a16:creationId xmlns:a16="http://schemas.microsoft.com/office/drawing/2014/main" id="{FF18B5FB-F4A2-9F97-10A2-7273B73143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63" y="787798"/>
            <a:ext cx="5147191" cy="573408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D6F6B16-1F97-A610-17B3-96539C5F9831}"/>
              </a:ext>
            </a:extLst>
          </p:cNvPr>
          <p:cNvGrpSpPr/>
          <p:nvPr/>
        </p:nvGrpSpPr>
        <p:grpSpPr>
          <a:xfrm>
            <a:off x="9172133" y="5908430"/>
            <a:ext cx="2782918" cy="865163"/>
            <a:chOff x="8301145" y="5711483"/>
            <a:chExt cx="3752382" cy="1146517"/>
          </a:xfrm>
        </p:grpSpPr>
        <p:pic>
          <p:nvPicPr>
            <p:cNvPr id="17" name="Picture 16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D2B4E636-E94E-1773-AE02-9EBCFABF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9560" y="5711483"/>
              <a:ext cx="2013967" cy="1027483"/>
            </a:xfrm>
            <a:prstGeom prst="rect">
              <a:avLst/>
            </a:prstGeom>
          </p:spPr>
        </p:pic>
        <p:pic>
          <p:nvPicPr>
            <p:cNvPr id="18" name="Picture 17" descr="A logo for a university&#10;&#10;Description automatically generated">
              <a:extLst>
                <a:ext uri="{FF2B5EF4-FFF2-40B4-BE49-F238E27FC236}">
                  <a16:creationId xmlns:a16="http://schemas.microsoft.com/office/drawing/2014/main" id="{5E1E811B-42BB-74FF-94F1-3F4770EDD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1145" y="6039906"/>
              <a:ext cx="1641605" cy="818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044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5BE4DB5-56CA-293D-A0B6-C8ACDF0F4E16}"/>
              </a:ext>
            </a:extLst>
          </p:cNvPr>
          <p:cNvGrpSpPr/>
          <p:nvPr/>
        </p:nvGrpSpPr>
        <p:grpSpPr>
          <a:xfrm>
            <a:off x="98447" y="75084"/>
            <a:ext cx="3587510" cy="1850400"/>
            <a:chOff x="151200" y="140400"/>
            <a:chExt cx="3587510" cy="1850400"/>
          </a:xfrm>
        </p:grpSpPr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0FF8136F-450A-6D49-91B3-911EC556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200" y="140400"/>
              <a:ext cx="3587510" cy="18504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0ACAB0-095D-31B3-9E74-2897F60DAEE6}"/>
                </a:ext>
              </a:extLst>
            </p:cNvPr>
            <p:cNvSpPr/>
            <p:nvPr/>
          </p:nvSpPr>
          <p:spPr>
            <a:xfrm>
              <a:off x="248912" y="1152144"/>
              <a:ext cx="3489798" cy="694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9232F3D-62D0-8370-5915-E2C37220459B}"/>
              </a:ext>
            </a:extLst>
          </p:cNvPr>
          <p:cNvSpPr/>
          <p:nvPr/>
        </p:nvSpPr>
        <p:spPr>
          <a:xfrm>
            <a:off x="196159" y="1232829"/>
            <a:ext cx="372872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Boulby Underground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2E2D62"/>
                </a:solidFill>
                <a:latin typeface="Arial" panose="020B0604020202020204" pitchFamily="34" charset="0"/>
              </a:rPr>
              <a:t>Laboratory: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152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Status</a:t>
            </a:r>
            <a:r>
              <a:rPr lang="en-GB" sz="3000" b="1" dirty="0">
                <a:solidFill>
                  <a:srgbClr val="515252"/>
                </a:solidFill>
                <a:latin typeface="Arial" panose="020B0604020202020204" pitchFamily="34" charset="0"/>
              </a:rPr>
              <a:t> and 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152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plans for the UK’s deep underground science facility.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0F398-74F4-B223-CFA8-DF8D9A80CD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420" y="542280"/>
            <a:ext cx="7772400" cy="58123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6CBDE7-703C-9D49-F0EF-5A4CDBF6A4A2}"/>
              </a:ext>
            </a:extLst>
          </p:cNvPr>
          <p:cNvSpPr/>
          <p:nvPr/>
        </p:nvSpPr>
        <p:spPr>
          <a:xfrm>
            <a:off x="223428" y="4936138"/>
            <a:ext cx="386726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Sean Paling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Boulby Underground Laboratory, UK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0AF3E-2EF2-6B62-0070-ED61F24AC7FE}"/>
              </a:ext>
            </a:extLst>
          </p:cNvPr>
          <p:cNvSpPr txBox="1"/>
          <p:nvPr/>
        </p:nvSpPr>
        <p:spPr>
          <a:xfrm>
            <a:off x="7712315" y="643244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Sean Paling. Boulby Underground Lab. 2024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12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-39903" y="1041019"/>
            <a:ext cx="6705270" cy="16665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9909" tIns="44165" rIns="89909" bIns="44165">
            <a:prstTxWarp prst="textNoShape">
              <a:avLst/>
            </a:prstTxWarp>
          </a:bodyPr>
          <a:lstStyle/>
          <a:p>
            <a:pPr marL="340632" indent="-339948" defTabSz="455371">
              <a:spcBef>
                <a:spcPts val="598"/>
              </a:spcBef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 working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polyhalite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rock-salt mine on the North East coast of England.</a:t>
            </a:r>
          </a:p>
          <a:p>
            <a:pPr marL="339948" indent="-339948" defTabSz="455371">
              <a:spcBef>
                <a:spcPts val="598"/>
              </a:spcBef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Owned by Israel Chemicals Ltd. (ICL-UK). Locally operated as Cleveland Potash Ltd.</a:t>
            </a:r>
          </a:p>
          <a:p>
            <a:pPr marL="339948" indent="-339948" defTabSz="455371">
              <a:spcBef>
                <a:spcPts val="598"/>
              </a:spcBef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Major local employer: ~500 direct staff and 2000 indirect employment.</a:t>
            </a:r>
          </a:p>
          <a:p>
            <a:pPr marL="339948" indent="-339948" defTabSz="455371">
              <a:spcBef>
                <a:spcPts val="598"/>
              </a:spcBef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339948" indent="-339948" defTabSz="455371">
              <a:spcBef>
                <a:spcPts val="598"/>
              </a:spcBef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0403" y="386225"/>
            <a:ext cx="5113854" cy="3862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55602" y="3333781"/>
            <a:ext cx="4025262" cy="2874537"/>
            <a:chOff x="205" y="1608"/>
            <a:chExt cx="2818" cy="2410"/>
          </a:xfrm>
          <a:effectLst/>
        </p:grpSpPr>
        <p:pic>
          <p:nvPicPr>
            <p:cNvPr id="19468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5" y="1608"/>
              <a:ext cx="1879" cy="24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469" name="Picture 1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1915"/>
              <a:ext cx="1319" cy="8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BFBFBF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470" name="Line 12"/>
            <p:cNvSpPr>
              <a:spLocks noChangeShapeType="1"/>
            </p:cNvSpPr>
            <p:nvPr/>
          </p:nvSpPr>
          <p:spPr bwMode="auto">
            <a:xfrm flipH="1">
              <a:off x="1502" y="1937"/>
              <a:ext cx="51" cy="1018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71" name="Line 13"/>
            <p:cNvSpPr>
              <a:spLocks noChangeShapeType="1"/>
            </p:cNvSpPr>
            <p:nvPr/>
          </p:nvSpPr>
          <p:spPr bwMode="auto">
            <a:xfrm flipH="1">
              <a:off x="1569" y="2777"/>
              <a:ext cx="1301" cy="224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72" name="Oval 14"/>
            <p:cNvSpPr>
              <a:spLocks noChangeArrowheads="1"/>
            </p:cNvSpPr>
            <p:nvPr/>
          </p:nvSpPr>
          <p:spPr bwMode="auto">
            <a:xfrm>
              <a:off x="2191" y="2264"/>
              <a:ext cx="192" cy="192"/>
            </a:xfrm>
            <a:prstGeom prst="ellips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73" name="Oval 15"/>
            <p:cNvSpPr>
              <a:spLocks noChangeAspect="1" noChangeArrowheads="1"/>
            </p:cNvSpPr>
            <p:nvPr/>
          </p:nvSpPr>
          <p:spPr bwMode="auto">
            <a:xfrm>
              <a:off x="1501" y="2991"/>
              <a:ext cx="35" cy="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74" name="Oval 16"/>
            <p:cNvSpPr>
              <a:spLocks noChangeAspect="1" noChangeArrowheads="1"/>
            </p:cNvSpPr>
            <p:nvPr/>
          </p:nvSpPr>
          <p:spPr bwMode="auto">
            <a:xfrm>
              <a:off x="2269" y="2343"/>
              <a:ext cx="35" cy="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75" name="Text Box 17"/>
            <p:cNvSpPr txBox="1">
              <a:spLocks noChangeArrowheads="1"/>
            </p:cNvSpPr>
            <p:nvPr/>
          </p:nvSpPr>
          <p:spPr bwMode="auto">
            <a:xfrm>
              <a:off x="1631" y="2126"/>
              <a:ext cx="826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5371"/>
              <a:r>
                <a:rPr lang="en-US" sz="797" dirty="0">
                  <a:solidFill>
                    <a:srgbClr val="6B6B6B"/>
                  </a:solidFill>
                  <a:latin typeface="Times" pitchFamily="-109" charset="0"/>
                </a:rPr>
                <a:t>Middlesborough</a:t>
              </a:r>
            </a:p>
          </p:txBody>
        </p:sp>
        <p:sp>
          <p:nvSpPr>
            <p:cNvPr id="19476" name="Text Box 18"/>
            <p:cNvSpPr txBox="1">
              <a:spLocks noChangeArrowheads="1"/>
            </p:cNvSpPr>
            <p:nvPr/>
          </p:nvSpPr>
          <p:spPr bwMode="auto">
            <a:xfrm>
              <a:off x="2526" y="2546"/>
              <a:ext cx="497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5371"/>
              <a:r>
                <a:rPr lang="en-US" sz="797" dirty="0">
                  <a:solidFill>
                    <a:srgbClr val="6B6B6B"/>
                  </a:solidFill>
                  <a:latin typeface="Times" pitchFamily="-109" charset="0"/>
                </a:rPr>
                <a:t>Whitby</a:t>
              </a:r>
            </a:p>
          </p:txBody>
        </p:sp>
        <p:sp>
          <p:nvSpPr>
            <p:cNvPr id="19477" name="Text Box 19"/>
            <p:cNvSpPr txBox="1">
              <a:spLocks noChangeArrowheads="1"/>
            </p:cNvSpPr>
            <p:nvPr/>
          </p:nvSpPr>
          <p:spPr bwMode="auto">
            <a:xfrm>
              <a:off x="2295" y="2329"/>
              <a:ext cx="46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455371"/>
              <a:r>
                <a:rPr lang="en-US" sz="797" dirty="0">
                  <a:solidFill>
                    <a:srgbClr val="6B6B6B"/>
                  </a:solidFill>
                  <a:latin typeface="Times" pitchFamily="-109" charset="0"/>
                </a:rPr>
                <a:t>Staithes</a:t>
              </a:r>
            </a:p>
          </p:txBody>
        </p:sp>
        <p:sp>
          <p:nvSpPr>
            <p:cNvPr id="19478" name="Text Box 20"/>
            <p:cNvSpPr txBox="1">
              <a:spLocks noChangeArrowheads="1"/>
            </p:cNvSpPr>
            <p:nvPr/>
          </p:nvSpPr>
          <p:spPr bwMode="auto">
            <a:xfrm>
              <a:off x="1374" y="3060"/>
              <a:ext cx="347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455371"/>
              <a:r>
                <a:rPr lang="en-US" sz="697" dirty="0">
                  <a:solidFill>
                    <a:srgbClr val="706A7F"/>
                  </a:solidFill>
                  <a:latin typeface="Times" pitchFamily="-109" charset="0"/>
                </a:rPr>
                <a:t>York</a:t>
              </a:r>
            </a:p>
          </p:txBody>
        </p:sp>
      </p:grpSp>
      <p:sp>
        <p:nvSpPr>
          <p:cNvPr id="19463" name="Rectangle 22"/>
          <p:cNvSpPr>
            <a:spLocks noChangeArrowheads="1"/>
          </p:cNvSpPr>
          <p:nvPr/>
        </p:nvSpPr>
        <p:spPr bwMode="auto">
          <a:xfrm>
            <a:off x="4828402" y="3967205"/>
            <a:ext cx="1947184" cy="52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855" tIns="45428" rIns="90855" bIns="45428">
            <a:prstTxWarp prst="textNoShape">
              <a:avLst/>
            </a:prstTxWarp>
            <a:spAutoFit/>
          </a:bodyPr>
          <a:lstStyle/>
          <a:p>
            <a:pPr defTabSz="455371"/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Ships worldwide for agricultural fertiliser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4" name="Picture 2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9310" y="4559932"/>
            <a:ext cx="3232943" cy="1813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/>
        </p:spPr>
      </p:pic>
      <p:sp>
        <p:nvSpPr>
          <p:cNvPr id="19465" name="Rectangle 26"/>
          <p:cNvSpPr>
            <a:spLocks noChangeArrowheads="1"/>
          </p:cNvSpPr>
          <p:nvPr/>
        </p:nvSpPr>
        <p:spPr bwMode="auto">
          <a:xfrm>
            <a:off x="10510831" y="6414690"/>
            <a:ext cx="1362975" cy="27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855" tIns="45428" rIns="90855" bIns="45428">
            <a:prstTxWarp prst="textNoShape">
              <a:avLst/>
            </a:prstTxWarp>
            <a:spAutoFit/>
          </a:bodyPr>
          <a:lstStyle/>
          <a:p>
            <a:pPr defTabSz="455371"/>
            <a:r>
              <a:rPr lang="en-GB" sz="1200" dirty="0">
                <a:solidFill>
                  <a:prstClr val="black"/>
                </a:solidFill>
                <a:latin typeface="Calibri"/>
              </a:rPr>
              <a:t>View from Staithes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8745" y="5653047"/>
            <a:ext cx="2128727" cy="58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5371"/>
            <a:r>
              <a:rPr lang="en-GB" sz="1594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Deepest mine in Britain: 1300km</a:t>
            </a:r>
            <a:endParaRPr lang="en-US" sz="1594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-1986671" y="195467"/>
            <a:ext cx="7742238" cy="113843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075" tIns="45537" rIns="91075" bIns="45537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5371"/>
            <a:r>
              <a:rPr lang="en-US" sz="4781" b="1" dirty="0">
                <a:solidFill>
                  <a:srgbClr val="2D2D8A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   </a:t>
            </a:r>
            <a:r>
              <a:rPr lang="en-US" sz="4781" b="1" dirty="0" err="1">
                <a:solidFill>
                  <a:srgbClr val="2D2D8A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Boulby</a:t>
            </a:r>
            <a:r>
              <a:rPr lang="en-US" sz="4781" b="1" dirty="0">
                <a:solidFill>
                  <a:srgbClr val="2D2D8A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Mine</a:t>
            </a:r>
            <a:endParaRPr lang="en-US" sz="4781" dirty="0">
              <a:solidFill>
                <a:srgbClr val="2D2D8A"/>
              </a:solidFill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26" name="Picture 25" descr="Screen Shot 2015-03-04 at 17.35.00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845" y="319777"/>
            <a:ext cx="2081896" cy="582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Picture 23" descr="Screen Shot 2017-01-07 at 13.48.23.png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670" y="2960762"/>
            <a:ext cx="1536954" cy="95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3481000" y="2980477"/>
            <a:ext cx="136133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defTabSz="455371"/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Polyhalite: K</a:t>
            </a:r>
            <a:r>
              <a:rPr lang="en-GB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Mg(SO</a:t>
            </a:r>
            <a:r>
              <a:rPr lang="en-GB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455371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97320" y="878277"/>
            <a:ext cx="183929" cy="367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371"/>
            <a:endParaRPr lang="en-US" sz="179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702" y="6341465"/>
            <a:ext cx="3409959" cy="340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948" indent="-339948" defTabSz="455371">
              <a:lnSpc>
                <a:spcPct val="90000"/>
              </a:lnSpc>
              <a:spcBef>
                <a:spcPts val="598"/>
              </a:spcBef>
            </a:pPr>
            <a:r>
              <a:rPr lang="en-GB" sz="179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world’s first </a:t>
            </a:r>
            <a:r>
              <a:rPr lang="en-GB" sz="1793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polyhalite</a:t>
            </a:r>
            <a:r>
              <a:rPr lang="en-GB" sz="179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</a:t>
            </a:r>
          </a:p>
        </p:txBody>
      </p:sp>
      <p:pic>
        <p:nvPicPr>
          <p:cNvPr id="29" name="Picture 28" descr="Screen Shot 2015-08-22 at 10.50.44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704" y="4534009"/>
            <a:ext cx="2803700" cy="1857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5" name="Rectangle 4"/>
          <p:cNvSpPr/>
          <p:nvPr/>
        </p:nvSpPr>
        <p:spPr>
          <a:xfrm>
            <a:off x="4008190" y="3373842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5371"/>
            <a:endParaRPr lang="en-US" sz="12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6" name="Picture 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00D2682-16CA-C2AC-08B3-F716AD19A28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800" y="505495"/>
            <a:ext cx="1483893" cy="757050"/>
          </a:xfrm>
          <a:prstGeom prst="rect">
            <a:avLst/>
          </a:prstGeom>
        </p:spPr>
      </p:pic>
      <p:sp>
        <p:nvSpPr>
          <p:cNvPr id="8" name="Rectangle 26">
            <a:extLst>
              <a:ext uri="{FF2B5EF4-FFF2-40B4-BE49-F238E27FC236}">
                <a16:creationId xmlns:a16="http://schemas.microsoft.com/office/drawing/2014/main" id="{29395AB8-739E-E439-BB2A-3E75D629C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398" y="6428580"/>
            <a:ext cx="2322916" cy="27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855" tIns="45428" rIns="90855" bIns="45428">
            <a:prstTxWarp prst="textNoShape">
              <a:avLst/>
            </a:prstTxWarp>
            <a:spAutoFit/>
          </a:bodyPr>
          <a:lstStyle/>
          <a:p>
            <a:pPr defTabSz="455371"/>
            <a:r>
              <a:rPr lang="en-GB" sz="1200" dirty="0">
                <a:solidFill>
                  <a:prstClr val="black"/>
                </a:solidFill>
                <a:latin typeface="Calibri"/>
              </a:rPr>
              <a:t>12 miles North of Whitby, N. </a:t>
            </a:r>
            <a:r>
              <a:rPr lang="en-GB" sz="1200" dirty="0" err="1">
                <a:solidFill>
                  <a:prstClr val="black"/>
                </a:solidFill>
                <a:latin typeface="Calibri"/>
              </a:rPr>
              <a:t>Yorks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84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8" name="Rectangle 4"/>
          <p:cNvSpPr>
            <a:spLocks noChangeArrowheads="1"/>
          </p:cNvSpPr>
          <p:nvPr/>
        </p:nvSpPr>
        <p:spPr bwMode="auto">
          <a:xfrm>
            <a:off x="2094126" y="2507482"/>
            <a:ext cx="3472170" cy="382702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1074" tIns="45536" rIns="91074" bIns="45536" anchor="ctr">
            <a:prstTxWarp prst="textNoShape">
              <a:avLst/>
            </a:prstTxWarp>
          </a:bodyPr>
          <a:lstStyle/>
          <a:p>
            <a:pPr algn="ctr" defTabSz="455371"/>
            <a:endParaRPr lang="en-US" sz="1793" dirty="0">
              <a:solidFill>
                <a:srgbClr val="BA2637"/>
              </a:solidFill>
              <a:latin typeface="Calibri"/>
            </a:endParaRPr>
          </a:p>
        </p:txBody>
      </p:sp>
      <p:pic>
        <p:nvPicPr>
          <p:cNvPr id="21519" name="Picture 5" descr="sha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32" y="2190391"/>
            <a:ext cx="2881360" cy="4317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7" name="Title 1"/>
          <p:cNvSpPr txBox="1">
            <a:spLocks/>
          </p:cNvSpPr>
          <p:nvPr/>
        </p:nvSpPr>
        <p:spPr bwMode="auto">
          <a:xfrm>
            <a:off x="-972819" y="85203"/>
            <a:ext cx="8196262" cy="113843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54" tIns="45427" rIns="90854" bIns="45427">
            <a:prstTxWarp prst="textNoShape">
              <a:avLst/>
            </a:prstTxWarp>
          </a:bodyPr>
          <a:lstStyle/>
          <a:p>
            <a:pPr algn="ctr" defTabSz="455371">
              <a:defRPr/>
            </a:pPr>
            <a:r>
              <a:rPr lang="en-US" sz="3586" b="1" kern="0" dirty="0" err="1">
                <a:solidFill>
                  <a:srgbClr val="030C77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Boulby</a:t>
            </a:r>
            <a:r>
              <a:rPr lang="en-US" sz="3586" b="1" kern="0" dirty="0">
                <a:solidFill>
                  <a:srgbClr val="030C77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Geology &amp; Mining</a:t>
            </a:r>
          </a:p>
        </p:txBody>
      </p:sp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-45416" y="325282"/>
            <a:ext cx="6262899" cy="24824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9908" tIns="44164" rIns="89908" bIns="44164">
            <a:prstTxWarp prst="textNoShape">
              <a:avLst/>
            </a:prstTxWarp>
          </a:bodyPr>
          <a:lstStyle/>
          <a:p>
            <a:pPr marL="339945" indent="-339945" defTabSz="455371">
              <a:spcBef>
                <a:spcPct val="20000"/>
              </a:spcBef>
            </a:pPr>
            <a:endParaRPr lang="en-GB" sz="1594" dirty="0">
              <a:solidFill>
                <a:srgbClr val="000090"/>
              </a:solidFill>
              <a:latin typeface="Calibri"/>
            </a:endParaRPr>
          </a:p>
          <a:p>
            <a:pPr marL="339945" indent="-339945" defTabSz="455371">
              <a:spcBef>
                <a:spcPts val="1200"/>
              </a:spcBef>
            </a:pPr>
            <a:r>
              <a:rPr lang="en-GB" sz="1594" dirty="0">
                <a:solidFill>
                  <a:srgbClr val="000090"/>
                </a:solidFill>
                <a:latin typeface="Calibri"/>
              </a:rPr>
              <a:t>	</a:t>
            </a:r>
            <a:r>
              <a:rPr lang="en-GB" sz="1494" dirty="0">
                <a:solidFill>
                  <a:srgbClr val="030C77"/>
                </a:solidFill>
                <a:latin typeface="Arial"/>
                <a:cs typeface="Arial"/>
              </a:rPr>
              <a:t>Excavations are in Salt (NaCl), Potash (</a:t>
            </a:r>
            <a:r>
              <a:rPr lang="en-GB" sz="1494" dirty="0" err="1">
                <a:solidFill>
                  <a:srgbClr val="030C77"/>
                </a:solidFill>
                <a:latin typeface="Arial"/>
                <a:cs typeface="Arial"/>
              </a:rPr>
              <a:t>KCl</a:t>
            </a:r>
            <a:r>
              <a:rPr lang="en-GB" sz="1494" dirty="0">
                <a:solidFill>
                  <a:srgbClr val="030C77"/>
                </a:solidFill>
                <a:latin typeface="Arial"/>
                <a:cs typeface="Arial"/>
              </a:rPr>
              <a:t>) and Polyhalite (</a:t>
            </a:r>
            <a:r>
              <a:rPr lang="en-GB" sz="16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1600" baseline="-250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sz="1600" baseline="-250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Mg(SO</a:t>
            </a:r>
            <a:r>
              <a:rPr lang="en-GB" sz="1600" baseline="-250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600" dirty="0">
                <a:solidFill>
                  <a:srgbClr val="030C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1494" dirty="0">
                <a:solidFill>
                  <a:srgbClr val="030C77"/>
                </a:solidFill>
                <a:latin typeface="Arial"/>
                <a:cs typeface="Arial"/>
              </a:rPr>
              <a:t>). Permian evaporite layers left over from the Zechstein Sea (250m.yrs past).</a:t>
            </a:r>
          </a:p>
          <a:p>
            <a:pPr marL="339945" indent="-339945" defTabSz="455371">
              <a:spcBef>
                <a:spcPts val="1200"/>
              </a:spcBef>
            </a:pPr>
            <a:r>
              <a:rPr lang="en-GB" sz="1494" dirty="0">
                <a:solidFill>
                  <a:srgbClr val="030C77"/>
                </a:solidFill>
                <a:latin typeface="Arial"/>
                <a:cs typeface="Arial"/>
              </a:rPr>
              <a:t>       Over 40 kms of tunnel mined each year (now &gt;1,000kms in total), the long-lived roadways being cut in the lower </a:t>
            </a:r>
            <a:r>
              <a:rPr lang="en-GB" sz="1494" dirty="0" err="1">
                <a:solidFill>
                  <a:srgbClr val="030C77"/>
                </a:solidFill>
                <a:latin typeface="Arial"/>
                <a:cs typeface="Arial"/>
              </a:rPr>
              <a:t>NaCl</a:t>
            </a:r>
            <a:r>
              <a:rPr lang="en-GB" sz="1494" dirty="0">
                <a:solidFill>
                  <a:srgbClr val="030C77"/>
                </a:solidFill>
                <a:latin typeface="Arial"/>
                <a:cs typeface="Arial"/>
              </a:rPr>
              <a:t> layer.</a:t>
            </a:r>
          </a:p>
          <a:p>
            <a:pPr marL="339945" indent="-339945" defTabSz="455371">
              <a:spcBef>
                <a:spcPct val="20000"/>
              </a:spcBef>
            </a:pPr>
            <a:r>
              <a:rPr lang="en-GB" sz="1594" dirty="0">
                <a:solidFill>
                  <a:srgbClr val="000090"/>
                </a:solidFill>
                <a:latin typeface="Calibri"/>
              </a:rPr>
              <a:t>	</a:t>
            </a:r>
          </a:p>
        </p:txBody>
      </p:sp>
      <p:sp>
        <p:nvSpPr>
          <p:cNvPr id="44" name="Rectangle 15"/>
          <p:cNvSpPr>
            <a:spLocks noChangeArrowheads="1"/>
          </p:cNvSpPr>
          <p:nvPr/>
        </p:nvSpPr>
        <p:spPr bwMode="auto">
          <a:xfrm>
            <a:off x="307797" y="6473910"/>
            <a:ext cx="1517916" cy="27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854" tIns="45427" rIns="90854" bIns="45427">
            <a:prstTxWarp prst="textNoShape">
              <a:avLst/>
            </a:prstTxWarp>
            <a:spAutoFit/>
          </a:bodyPr>
          <a:lstStyle/>
          <a:p>
            <a:pPr defTabSz="455371"/>
            <a:r>
              <a:rPr lang="en-GB" sz="1195" dirty="0">
                <a:solidFill>
                  <a:prstClr val="black"/>
                </a:solidFill>
                <a:latin typeface="Calibri"/>
              </a:rPr>
              <a:t>Boulby Geology</a:t>
            </a:r>
            <a:endParaRPr lang="en-US" sz="119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4646922" y="3235352"/>
            <a:ext cx="15471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5371"/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activity salt</a:t>
            </a:r>
          </a:p>
          <a:p>
            <a:pPr defTabSz="455371"/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~67 ppb, </a:t>
            </a:r>
          </a:p>
          <a:p>
            <a:pPr defTabSz="455371"/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~125 ppb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440311" y="2184740"/>
            <a:ext cx="2216849" cy="1686538"/>
            <a:chOff x="2923502" y="3675580"/>
            <a:chExt cx="2225737" cy="1693299"/>
          </a:xfrm>
          <a:effectLst/>
        </p:grpSpPr>
        <p:grpSp>
          <p:nvGrpSpPr>
            <p:cNvPr id="47" name="Group 46"/>
            <p:cNvGrpSpPr/>
            <p:nvPr/>
          </p:nvGrpSpPr>
          <p:grpSpPr>
            <a:xfrm>
              <a:off x="2952455" y="3675580"/>
              <a:ext cx="2196784" cy="879588"/>
              <a:chOff x="2969425" y="3674868"/>
              <a:chExt cx="2599309" cy="927719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4424365" y="3681640"/>
                <a:ext cx="1144369" cy="896118"/>
                <a:chOff x="4922610" y="5423475"/>
                <a:chExt cx="1531892" cy="1100091"/>
              </a:xfrm>
            </p:grpSpPr>
            <p:sp>
              <p:nvSpPr>
                <p:cNvPr id="62" name="Rectangle 19"/>
                <p:cNvSpPr>
                  <a:spLocks noChangeArrowheads="1"/>
                </p:cNvSpPr>
                <p:nvPr/>
              </p:nvSpPr>
              <p:spPr bwMode="auto">
                <a:xfrm>
                  <a:off x="4922610" y="5423475"/>
                  <a:ext cx="972634" cy="3586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defTabSz="455371"/>
                  <a:r>
                    <a:rPr lang="en-GB" sz="1195" dirty="0">
                      <a:solidFill>
                        <a:prstClr val="black"/>
                      </a:solidFill>
                      <a:latin typeface="Calibri"/>
                    </a:rPr>
                    <a:t>Potash</a:t>
                  </a:r>
                  <a:endParaRPr lang="en-US" sz="1195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pic>
              <p:nvPicPr>
                <p:cNvPr id="63" name="Picture 21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16748" y="5798570"/>
                  <a:ext cx="1437754" cy="724996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</p:pic>
          </p:grpSp>
          <p:grpSp>
            <p:nvGrpSpPr>
              <p:cNvPr id="59" name="Group 58"/>
              <p:cNvGrpSpPr/>
              <p:nvPr/>
            </p:nvGrpSpPr>
            <p:grpSpPr>
              <a:xfrm>
                <a:off x="2969425" y="3674868"/>
                <a:ext cx="1617238" cy="927719"/>
                <a:chOff x="2724260" y="4026723"/>
                <a:chExt cx="1810957" cy="1221683"/>
              </a:xfrm>
            </p:grpSpPr>
            <p:pic>
              <p:nvPicPr>
                <p:cNvPr id="60" name="Picture 59" descr="Screen Shot 2017-01-07 at 13.48.23.png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8459" y="4420792"/>
                  <a:ext cx="1273584" cy="82761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</p:pic>
            <p:sp>
              <p:nvSpPr>
                <p:cNvPr id="61" name="Rectangle 19"/>
                <p:cNvSpPr>
                  <a:spLocks noChangeArrowheads="1"/>
                </p:cNvSpPr>
                <p:nvPr/>
              </p:nvSpPr>
              <p:spPr bwMode="auto">
                <a:xfrm>
                  <a:off x="2724260" y="4026723"/>
                  <a:ext cx="1810957" cy="3847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defTabSz="455371"/>
                  <a:r>
                    <a:rPr lang="en-GB" sz="1195" dirty="0" err="1">
                      <a:solidFill>
                        <a:prstClr val="black"/>
                      </a:solidFill>
                      <a:latin typeface="Calibri"/>
                    </a:rPr>
                    <a:t>Polyhalite</a:t>
                  </a:r>
                  <a:endParaRPr lang="en-US" sz="1195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2923502" y="4613538"/>
              <a:ext cx="957409" cy="755341"/>
              <a:chOff x="2943974" y="4303465"/>
              <a:chExt cx="1209299" cy="957007"/>
            </a:xfrm>
          </p:grpSpPr>
          <p:sp>
            <p:nvSpPr>
              <p:cNvPr id="52" name="Rectangle 19"/>
              <p:cNvSpPr>
                <a:spLocks noChangeArrowheads="1"/>
              </p:cNvSpPr>
              <p:nvPr/>
            </p:nvSpPr>
            <p:spPr bwMode="auto">
              <a:xfrm>
                <a:off x="2943974" y="4303465"/>
                <a:ext cx="967351" cy="350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5371"/>
                <a:r>
                  <a:rPr lang="en-GB" sz="1195" dirty="0">
                    <a:solidFill>
                      <a:prstClr val="black"/>
                    </a:solidFill>
                    <a:latin typeface="Calibri"/>
                  </a:rPr>
                  <a:t>Rock-Salt</a:t>
                </a:r>
                <a:endParaRPr lang="en-US" sz="1195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57" name="Picture 56" descr="Screen Shot 2015-05-07 at 09.36.05.png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0272" y="4617504"/>
                <a:ext cx="1143001" cy="64296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17780E-1673-BB55-C1DD-73CE7E2E7D20}"/>
              </a:ext>
            </a:extLst>
          </p:cNvPr>
          <p:cNvGrpSpPr/>
          <p:nvPr/>
        </p:nvGrpSpPr>
        <p:grpSpPr>
          <a:xfrm>
            <a:off x="6583600" y="331005"/>
            <a:ext cx="5331152" cy="6280740"/>
            <a:chOff x="6733725" y="308268"/>
            <a:chExt cx="5281003" cy="5963063"/>
          </a:xfrm>
        </p:grpSpPr>
        <p:pic>
          <p:nvPicPr>
            <p:cNvPr id="21506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733725" y="308268"/>
              <a:ext cx="5096428" cy="57518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1532" name="Oval 17"/>
            <p:cNvSpPr>
              <a:spLocks noChangeAspect="1" noChangeArrowheads="1"/>
            </p:cNvSpPr>
            <p:nvPr/>
          </p:nvSpPr>
          <p:spPr bwMode="auto">
            <a:xfrm>
              <a:off x="9303716" y="4377862"/>
              <a:ext cx="105348" cy="102711"/>
            </a:xfrm>
            <a:prstGeom prst="ellipse">
              <a:avLst/>
            </a:pr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533" name="Oval 18"/>
            <p:cNvSpPr>
              <a:spLocks noChangeAspect="1" noChangeArrowheads="1"/>
            </p:cNvSpPr>
            <p:nvPr/>
          </p:nvSpPr>
          <p:spPr bwMode="auto">
            <a:xfrm>
              <a:off x="9158843" y="4372934"/>
              <a:ext cx="105348" cy="102711"/>
            </a:xfrm>
            <a:prstGeom prst="ellipse">
              <a:avLst/>
            </a:prstGeom>
            <a:solidFill>
              <a:srgbClr val="B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534" name="Rectangle 19"/>
            <p:cNvSpPr>
              <a:spLocks noChangeArrowheads="1"/>
            </p:cNvSpPr>
            <p:nvPr/>
          </p:nvSpPr>
          <p:spPr bwMode="auto">
            <a:xfrm>
              <a:off x="8096788" y="3510683"/>
              <a:ext cx="924826" cy="275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5371"/>
              <a:r>
                <a:rPr lang="en-GB" sz="1195" dirty="0">
                  <a:solidFill>
                    <a:prstClr val="black"/>
                  </a:solidFill>
                  <a:latin typeface="Calibri"/>
                </a:rPr>
                <a:t>Mine Shafts</a:t>
              </a:r>
              <a:endParaRPr lang="en-US" sz="1195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535" name="Line 20"/>
            <p:cNvSpPr>
              <a:spLocks noChangeShapeType="1"/>
            </p:cNvSpPr>
            <p:nvPr/>
          </p:nvSpPr>
          <p:spPr bwMode="auto">
            <a:xfrm>
              <a:off x="8735239" y="3798098"/>
              <a:ext cx="463256" cy="5826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5371"/>
              <a:endParaRPr lang="en-US" sz="179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14"/>
            <p:cNvSpPr>
              <a:spLocks noChangeArrowheads="1"/>
            </p:cNvSpPr>
            <p:nvPr/>
          </p:nvSpPr>
          <p:spPr bwMode="auto">
            <a:xfrm>
              <a:off x="7782491" y="1915461"/>
              <a:ext cx="1270198" cy="459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854" tIns="45427" rIns="90854" bIns="45427">
              <a:prstTxWarp prst="textNoShape">
                <a:avLst/>
              </a:prstTxWarp>
              <a:spAutoFit/>
            </a:bodyPr>
            <a:lstStyle/>
            <a:p>
              <a:pPr algn="r" defTabSz="455371"/>
              <a:r>
                <a:rPr lang="en-GB" sz="1195" dirty="0">
                  <a:solidFill>
                    <a:prstClr val="black"/>
                  </a:solidFill>
                  <a:latin typeface="Calibri"/>
                </a:rPr>
                <a:t>Typical </a:t>
              </a:r>
              <a:r>
                <a:rPr lang="en-GB" sz="1195" dirty="0" err="1">
                  <a:solidFill>
                    <a:prstClr val="black"/>
                  </a:solidFill>
                  <a:latin typeface="Calibri"/>
                </a:rPr>
                <a:t>Boulby</a:t>
              </a:r>
              <a:r>
                <a:rPr lang="en-GB" sz="1195" dirty="0">
                  <a:solidFill>
                    <a:prstClr val="black"/>
                  </a:solidFill>
                  <a:latin typeface="Calibri"/>
                </a:rPr>
                <a:t> Salt Roadway</a:t>
              </a:r>
              <a:endParaRPr lang="en-US" sz="1195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8" name="Picture 37" descr="Screen Shot 2014-10-21 at 10.05.18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66189" y="465183"/>
              <a:ext cx="2152693" cy="14353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/>
          </p:spPr>
        </p:pic>
        <p:pic>
          <p:nvPicPr>
            <p:cNvPr id="48" name="Picture 47" descr="Screen Shot 2015-03-04 at 17.35.00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4322" y="5632154"/>
              <a:ext cx="2004166" cy="5611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6" name="Rectangle 32"/>
            <p:cNvSpPr>
              <a:spLocks noChangeArrowheads="1"/>
            </p:cNvSpPr>
            <p:nvPr/>
          </p:nvSpPr>
          <p:spPr bwMode="auto">
            <a:xfrm>
              <a:off x="10975020" y="2707090"/>
              <a:ext cx="1039708" cy="275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5371"/>
              <a:r>
                <a:rPr lang="en-GB" sz="1195" dirty="0" err="1">
                  <a:solidFill>
                    <a:prstClr val="black"/>
                  </a:solidFill>
                  <a:latin typeface="Calibri"/>
                </a:rPr>
                <a:t>Zechstein</a:t>
              </a:r>
              <a:r>
                <a:rPr lang="en-GB" sz="1195" dirty="0">
                  <a:solidFill>
                    <a:prstClr val="black"/>
                  </a:solidFill>
                  <a:latin typeface="Calibri"/>
                </a:rPr>
                <a:t> Sea</a:t>
              </a:r>
              <a:endParaRPr lang="en-US" sz="1195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12"/>
            <p:cNvSpPr txBox="1">
              <a:spLocks noChangeArrowheads="1"/>
            </p:cNvSpPr>
            <p:nvPr/>
          </p:nvSpPr>
          <p:spPr bwMode="auto">
            <a:xfrm>
              <a:off x="11019943" y="5171391"/>
              <a:ext cx="183929" cy="24523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5371"/>
              <a:endParaRPr lang="en-US" sz="996" dirty="0">
                <a:solidFill>
                  <a:srgbClr val="FF0000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endParaRPr>
            </a:p>
          </p:txBody>
        </p:sp>
        <p:cxnSp>
          <p:nvCxnSpPr>
            <p:cNvPr id="55" name="Straight Connector 15"/>
            <p:cNvCxnSpPr>
              <a:cxnSpLocks noChangeShapeType="1"/>
            </p:cNvCxnSpPr>
            <p:nvPr/>
          </p:nvCxnSpPr>
          <p:spPr bwMode="auto">
            <a:xfrm flipH="1">
              <a:off x="10945716" y="5381387"/>
              <a:ext cx="120612" cy="3127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</p:cxnSp>
        <p:grpSp>
          <p:nvGrpSpPr>
            <p:cNvPr id="9" name="Group 8"/>
            <p:cNvGrpSpPr/>
            <p:nvPr/>
          </p:nvGrpSpPr>
          <p:grpSpPr>
            <a:xfrm>
              <a:off x="9438637" y="4223682"/>
              <a:ext cx="773611" cy="747316"/>
              <a:chOff x="6586924" y="4708872"/>
              <a:chExt cx="776712" cy="695868"/>
            </a:xfrm>
          </p:grpSpPr>
          <p:sp>
            <p:nvSpPr>
              <p:cNvPr id="21523" name="Oval 30"/>
              <p:cNvSpPr>
                <a:spLocks noChangeArrowheads="1"/>
              </p:cNvSpPr>
              <p:nvPr/>
            </p:nvSpPr>
            <p:spPr bwMode="auto">
              <a:xfrm rot="21102669">
                <a:off x="6586924" y="4708872"/>
                <a:ext cx="592264" cy="40399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5371"/>
                <a:endParaRPr lang="en-US" sz="1793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24" name="Line 31"/>
              <p:cNvSpPr>
                <a:spLocks noChangeShapeType="1"/>
              </p:cNvSpPr>
              <p:nvPr/>
            </p:nvSpPr>
            <p:spPr bwMode="auto">
              <a:xfrm flipH="1" flipV="1">
                <a:off x="7075965" y="5083190"/>
                <a:ext cx="287671" cy="3215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5371"/>
                <a:endParaRPr lang="en-US" sz="1793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770831" y="4855053"/>
                <a:ext cx="240617" cy="127495"/>
                <a:chOff x="6770831" y="4855053"/>
                <a:chExt cx="240617" cy="127495"/>
              </a:xfrm>
            </p:grpSpPr>
            <p:sp>
              <p:nvSpPr>
                <p:cNvPr id="21526" name="Line 23"/>
                <p:cNvSpPr>
                  <a:spLocks noChangeShapeType="1"/>
                </p:cNvSpPr>
                <p:nvPr/>
              </p:nvSpPr>
              <p:spPr bwMode="auto">
                <a:xfrm rot="21349233" flipV="1">
                  <a:off x="6891084" y="4906566"/>
                  <a:ext cx="120364" cy="21024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527" name="Line 24"/>
                <p:cNvSpPr>
                  <a:spLocks noChangeShapeType="1"/>
                </p:cNvSpPr>
                <p:nvPr/>
              </p:nvSpPr>
              <p:spPr bwMode="auto">
                <a:xfrm rot="21349233">
                  <a:off x="6923862" y="4855053"/>
                  <a:ext cx="13515" cy="65307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529" name="Line 26"/>
                <p:cNvSpPr>
                  <a:spLocks noChangeShapeType="1"/>
                </p:cNvSpPr>
                <p:nvPr/>
              </p:nvSpPr>
              <p:spPr bwMode="auto">
                <a:xfrm rot="21349233">
                  <a:off x="7001123" y="4879960"/>
                  <a:ext cx="6275" cy="21849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530" name="Line 27"/>
                <p:cNvSpPr>
                  <a:spLocks noChangeShapeType="1"/>
                </p:cNvSpPr>
                <p:nvPr/>
              </p:nvSpPr>
              <p:spPr bwMode="auto">
                <a:xfrm rot="21349233">
                  <a:off x="6973838" y="4914626"/>
                  <a:ext cx="5704" cy="1978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6" name="Line 23"/>
                <p:cNvSpPr>
                  <a:spLocks noChangeShapeType="1"/>
                </p:cNvSpPr>
                <p:nvPr/>
              </p:nvSpPr>
              <p:spPr bwMode="auto">
                <a:xfrm rot="21349233" flipV="1">
                  <a:off x="6772550" y="4936199"/>
                  <a:ext cx="120364" cy="21024"/>
                </a:xfrm>
                <a:prstGeom prst="line">
                  <a:avLst/>
                </a:pr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7" name="Line 23"/>
                <p:cNvSpPr>
                  <a:spLocks noChangeShapeType="1"/>
                </p:cNvSpPr>
                <p:nvPr/>
              </p:nvSpPr>
              <p:spPr bwMode="auto">
                <a:xfrm rot="21349233" flipH="1" flipV="1">
                  <a:off x="6863632" y="4935809"/>
                  <a:ext cx="5668" cy="38616"/>
                </a:xfrm>
                <a:prstGeom prst="line">
                  <a:avLst/>
                </a:pr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" name="Line 23"/>
                <p:cNvSpPr>
                  <a:spLocks noChangeShapeType="1"/>
                </p:cNvSpPr>
                <p:nvPr/>
              </p:nvSpPr>
              <p:spPr bwMode="auto">
                <a:xfrm rot="21349233" flipH="1">
                  <a:off x="6770831" y="4910758"/>
                  <a:ext cx="5125" cy="71790"/>
                </a:xfrm>
                <a:prstGeom prst="line">
                  <a:avLst/>
                </a:pr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0" name="Line 24"/>
                <p:cNvSpPr>
                  <a:spLocks noChangeShapeType="1"/>
                </p:cNvSpPr>
                <p:nvPr/>
              </p:nvSpPr>
              <p:spPr bwMode="auto">
                <a:xfrm rot="21349233">
                  <a:off x="6926515" y="4931552"/>
                  <a:ext cx="6903" cy="21729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defTabSz="455371"/>
                  <a:endParaRPr lang="en-US" sz="1793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21525" name="Rectangle 32"/>
            <p:cNvSpPr>
              <a:spLocks noChangeArrowheads="1"/>
            </p:cNvSpPr>
            <p:nvPr/>
          </p:nvSpPr>
          <p:spPr bwMode="auto">
            <a:xfrm>
              <a:off x="10023867" y="4871188"/>
              <a:ext cx="914033" cy="46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defTabSz="455371"/>
              <a:r>
                <a:rPr lang="en-GB" sz="1195" dirty="0">
                  <a:solidFill>
                    <a:prstClr val="black"/>
                  </a:solidFill>
                  <a:latin typeface="Calibri"/>
                </a:rPr>
                <a:t>Current Lab</a:t>
              </a:r>
            </a:p>
            <a:p>
              <a:pPr algn="r" defTabSz="455371"/>
              <a:r>
                <a:rPr lang="en-GB" sz="1195" dirty="0">
                  <a:solidFill>
                    <a:prstClr val="black"/>
                  </a:solidFill>
                  <a:latin typeface="Calibri"/>
                </a:rPr>
                <a:t> (2017)</a:t>
              </a:r>
              <a:endParaRPr lang="en-US" sz="1195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3" name="Picture 2" descr="http://upload.wikimedia.org/wikipedia/commons/5/5d/Zechsteinmeer_europa.jp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990" y="865218"/>
              <a:ext cx="2563513" cy="1822022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2" name="Picture 1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A6952901-8FFD-2FB0-E467-B3D8F639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1636" y="5397026"/>
              <a:ext cx="1713726" cy="874305"/>
            </a:xfrm>
            <a:prstGeom prst="rect">
              <a:avLst/>
            </a:prstGeom>
          </p:spPr>
        </p:pic>
      </p:grp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6A15AD40-133A-39D5-89F5-DB1904F89E1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038" y="4058001"/>
            <a:ext cx="2910860" cy="2409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8BF4A7AC-44CE-D429-E03C-CDB918920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8876" y="4221672"/>
            <a:ext cx="11837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5371"/>
            <a:r>
              <a:rPr lang="en-US" sz="12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&gt;1000kms of tunnel mined in 50 years</a:t>
            </a:r>
          </a:p>
        </p:txBody>
      </p:sp>
    </p:spTree>
    <p:extLst>
      <p:ext uri="{BB962C8B-B14F-4D97-AF65-F5344CB8AC3E}">
        <p14:creationId xmlns:p14="http://schemas.microsoft.com/office/powerpoint/2010/main" val="3870400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90515" y="958552"/>
            <a:ext cx="4233295" cy="5628153"/>
            <a:chOff x="4487332" y="912767"/>
            <a:chExt cx="4250267" cy="5650717"/>
          </a:xfrm>
        </p:grpSpPr>
        <p:pic>
          <p:nvPicPr>
            <p:cNvPr id="4" name="Picture 3" descr="Boulby Drawing 2017 LR.pd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7332" y="912767"/>
              <a:ext cx="4250267" cy="56507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4" name="Rectangle 23"/>
            <p:cNvSpPr/>
            <p:nvPr/>
          </p:nvSpPr>
          <p:spPr>
            <a:xfrm>
              <a:off x="7365996" y="4020157"/>
              <a:ext cx="1354669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5371"/>
              <a:r>
                <a:rPr lang="en-US" sz="697" b="1" dirty="0">
                  <a:solidFill>
                    <a:prstClr val="white"/>
                  </a:solidFill>
                  <a:latin typeface="Calibri"/>
                  <a:cs typeface="Calibri"/>
                </a:rPr>
                <a:t>Permian </a:t>
              </a:r>
              <a:r>
                <a:rPr lang="en-US" sz="697" b="1" dirty="0" err="1">
                  <a:solidFill>
                    <a:prstClr val="white"/>
                  </a:solidFill>
                  <a:latin typeface="Calibri"/>
                  <a:cs typeface="Calibri"/>
                </a:rPr>
                <a:t>Evaporites</a:t>
              </a:r>
              <a:endParaRPr lang="en-US" sz="697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6" name="Picture 25" descr="Screen Shot 2016-11-16 at 16.38.08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2" y="3279978"/>
            <a:ext cx="4147347" cy="2709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/>
        </p:spPr>
      </p:pic>
      <p:sp>
        <p:nvSpPr>
          <p:cNvPr id="23555" name="Rectangle 9"/>
          <p:cNvSpPr>
            <a:spLocks noChangeArrowheads="1"/>
          </p:cNvSpPr>
          <p:nvPr/>
        </p:nvSpPr>
        <p:spPr bwMode="auto">
          <a:xfrm>
            <a:off x="2291560" y="192375"/>
            <a:ext cx="7893049" cy="8237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9909" tIns="44165" rIns="89909" bIns="44165" anchor="ctr">
            <a:prstTxWarp prst="textNoShape">
              <a:avLst/>
            </a:prstTxWarp>
          </a:bodyPr>
          <a:lstStyle/>
          <a:p>
            <a:pPr algn="ctr" defTabSz="455371"/>
            <a:endParaRPr lang="en-US" sz="3984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245244" y="170797"/>
            <a:ext cx="10602406" cy="113843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55" tIns="45428" rIns="90855" bIns="45428">
            <a:prstTxWarp prst="textNoShape">
              <a:avLst/>
            </a:prstTxWarp>
          </a:bodyPr>
          <a:lstStyle/>
          <a:p>
            <a:pPr defTabSz="455371">
              <a:defRPr/>
            </a:pPr>
            <a:r>
              <a:rPr lang="en-US" sz="4400" b="1" kern="0" dirty="0">
                <a:solidFill>
                  <a:srgbClr val="2D2D8A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Boulby Underground Laboratory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4472" y="914256"/>
            <a:ext cx="4875404" cy="2228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5371">
              <a:lnSpc>
                <a:spcPct val="80000"/>
              </a:lnSpc>
              <a:spcAft>
                <a:spcPts val="1195"/>
              </a:spcAft>
              <a:defRPr/>
            </a:pPr>
            <a:endParaRPr lang="en-GB" altLang="en-US" sz="1700" dirty="0">
              <a:solidFill>
                <a:srgbClr val="333399">
                  <a:lumMod val="75000"/>
                </a:srgbClr>
              </a:solidFill>
              <a:latin typeface="Arial"/>
              <a:ea typeface="ヒラギノ角ゴ Pro W3"/>
              <a:cs typeface="Arial"/>
            </a:endParaRPr>
          </a:p>
          <a:p>
            <a:pPr defTabSz="455371">
              <a:lnSpc>
                <a:spcPct val="80000"/>
              </a:lnSpc>
              <a:spcAft>
                <a:spcPts val="1195"/>
              </a:spcAft>
              <a:defRPr/>
            </a:pPr>
            <a:r>
              <a:rPr lang="en-GB" altLang="en-US" sz="1700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The UK’s deep underground science facility operating in a working potash and salt mine.</a:t>
            </a:r>
          </a:p>
          <a:p>
            <a:pPr defTabSz="455371">
              <a:lnSpc>
                <a:spcPct val="80000"/>
              </a:lnSpc>
              <a:spcAft>
                <a:spcPts val="1195"/>
              </a:spcAft>
              <a:defRPr/>
            </a:pPr>
            <a:r>
              <a:rPr lang="en-GB" altLang="en-US" sz="1700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1.1km depth (2805 mwe). With low background surrounding rock-salt</a:t>
            </a:r>
          </a:p>
          <a:p>
            <a:pPr defTabSz="455371">
              <a:lnSpc>
                <a:spcPct val="80000"/>
              </a:lnSpc>
              <a:spcAft>
                <a:spcPts val="1195"/>
              </a:spcAft>
              <a:defRPr/>
            </a:pPr>
            <a:r>
              <a:rPr lang="en-GB" altLang="en-US" sz="1700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Operated by the UK’s Science &amp; Technology Facilities Council (STFC) in partnership with the mine operators ICL-UK</a:t>
            </a:r>
          </a:p>
        </p:txBody>
      </p:sp>
      <p:pic>
        <p:nvPicPr>
          <p:cNvPr id="19" name="Picture 18" descr="Screen Shot 2015-03-04 at 17.35.00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060" y="6104169"/>
            <a:ext cx="1558497" cy="436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BFBFBF"/>
            </a:solidFill>
          </a:ln>
          <a:effectLst/>
        </p:spPr>
      </p:pic>
      <p:sp>
        <p:nvSpPr>
          <p:cNvPr id="3" name="Rectangle 2"/>
          <p:cNvSpPr/>
          <p:nvPr/>
        </p:nvSpPr>
        <p:spPr>
          <a:xfrm>
            <a:off x="6027642" y="5554347"/>
            <a:ext cx="1378079" cy="950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5371"/>
            <a:r>
              <a:rPr lang="en-GB" altLang="en-US" sz="1394" i="1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Factor ~10</a:t>
            </a:r>
            <a:r>
              <a:rPr lang="en-GB" altLang="en-US" sz="1394" i="1" baseline="30000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6</a:t>
            </a:r>
            <a:r>
              <a:rPr lang="en-GB" altLang="en-US" sz="1394" i="1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 reduction in cosmic ray flux</a:t>
            </a:r>
          </a:p>
          <a:p>
            <a:pPr algn="r" defTabSz="455371"/>
            <a:r>
              <a:rPr lang="en-GB" sz="1394" i="1" dirty="0">
                <a:solidFill>
                  <a:srgbClr val="333399">
                    <a:lumMod val="75000"/>
                  </a:srgbClr>
                </a:solidFill>
                <a:latin typeface="Arial"/>
                <a:ea typeface="ヒラギノ角ゴ Pro W3"/>
                <a:cs typeface="Arial"/>
              </a:rPr>
              <a:t>vs. surface</a:t>
            </a:r>
            <a:endParaRPr lang="en-US" sz="1394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8426" y="6152458"/>
            <a:ext cx="4147347" cy="398892"/>
          </a:xfrm>
          <a:prstGeom prst="rect">
            <a:avLst/>
          </a:prstGeom>
          <a:solidFill>
            <a:srgbClr val="333399">
              <a:lumMod val="40000"/>
              <a:lumOff val="60000"/>
            </a:srgbClr>
          </a:solidFill>
          <a:ln>
            <a:solidFill>
              <a:srgbClr val="FFFFFF">
                <a:lumMod val="95000"/>
              </a:srgbClr>
            </a:solidFill>
          </a:ln>
        </p:spPr>
        <p:txBody>
          <a:bodyPr wrap="square">
            <a:spAutoFit/>
          </a:bodyPr>
          <a:lstStyle/>
          <a:p>
            <a:pPr algn="ctr" defTabSz="910742">
              <a:defRPr/>
            </a:pPr>
            <a:r>
              <a:rPr lang="en-GB" sz="1992" kern="0" dirty="0">
                <a:solidFill>
                  <a:sysClr val="windowText" lastClr="000000"/>
                </a:solidFill>
                <a:latin typeface="Arial"/>
                <a:ea typeface="Comic Sans MS" charset="0"/>
                <a:cs typeface="Arial"/>
              </a:rPr>
              <a:t>A </a:t>
            </a:r>
            <a:r>
              <a:rPr lang="en-GB" sz="1992" kern="0" dirty="0">
                <a:solidFill>
                  <a:srgbClr val="800000"/>
                </a:solidFill>
                <a:latin typeface="Arial"/>
                <a:ea typeface="Comic Sans MS" charset="0"/>
                <a:cs typeface="Arial"/>
              </a:rPr>
              <a:t>QUIET</a:t>
            </a:r>
            <a:r>
              <a:rPr lang="en-GB" sz="1992" kern="0" dirty="0">
                <a:solidFill>
                  <a:sysClr val="windowText" lastClr="000000"/>
                </a:solidFill>
                <a:latin typeface="Arial"/>
                <a:ea typeface="Comic Sans MS" charset="0"/>
                <a:cs typeface="Arial"/>
              </a:rPr>
              <a:t> place in the Universe</a:t>
            </a:r>
            <a:endParaRPr lang="en-US" sz="1992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48582" y="2505107"/>
            <a:ext cx="1669389" cy="760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5371"/>
            <a:r>
              <a:rPr lang="en-GB" altLang="en-US" sz="1195" dirty="0">
                <a:solidFill>
                  <a:srgbClr val="595959"/>
                </a:solidFill>
                <a:latin typeface="Arial"/>
                <a:ea typeface="ヒラギノ角ゴ Pro W3"/>
                <a:cs typeface="Arial"/>
              </a:rPr>
              <a:t>Outside Experimentation Area (OEA)</a:t>
            </a:r>
            <a:endParaRPr lang="en-US" sz="1195" dirty="0">
              <a:solidFill>
                <a:srgbClr val="595959"/>
              </a:solidFill>
              <a:latin typeface="Calibri"/>
            </a:endParaRPr>
          </a:p>
        </p:txBody>
      </p:sp>
      <p:pic>
        <p:nvPicPr>
          <p:cNvPr id="6" name="Picture 5" descr="Screen Shot 2013-07-24 at 09.28.11.png">
            <a:extLst>
              <a:ext uri="{FF2B5EF4-FFF2-40B4-BE49-F238E27FC236}">
                <a16:creationId xmlns:a16="http://schemas.microsoft.com/office/drawing/2014/main" id="{034C9152-5C20-CE7B-767C-384101F533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1007" y="5929711"/>
            <a:ext cx="811325" cy="60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1BB91DF-E5FD-F327-1A60-63DFF5BA3BE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00" y="212767"/>
            <a:ext cx="1846365" cy="941975"/>
          </a:xfrm>
          <a:prstGeom prst="rect">
            <a:avLst/>
          </a:prstGeom>
        </p:spPr>
      </p:pic>
      <p:pic>
        <p:nvPicPr>
          <p:cNvPr id="14" name="Picture 13" descr="A long white machine with blue and yellow objects&#10;&#10;Description automatically generated">
            <a:extLst>
              <a:ext uri="{FF2B5EF4-FFF2-40B4-BE49-F238E27FC236}">
                <a16:creationId xmlns:a16="http://schemas.microsoft.com/office/drawing/2014/main" id="{3353E63C-CCBD-9758-CCCF-A9FC6BC4FFD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830" y="3266386"/>
            <a:ext cx="2574587" cy="1497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17" descr="A room with a large ceiling and a large door&#10;&#10;Description automatically generated with medium confidence">
            <a:extLst>
              <a:ext uri="{FF2B5EF4-FFF2-40B4-BE49-F238E27FC236}">
                <a16:creationId xmlns:a16="http://schemas.microsoft.com/office/drawing/2014/main" id="{1BC5EB79-5C90-647D-AD77-507D05D18A9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072" y="5050821"/>
            <a:ext cx="1376875" cy="1409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7313481-D3AA-08AE-EC35-BCD20B1C5048}"/>
              </a:ext>
            </a:extLst>
          </p:cNvPr>
          <p:cNvSpPr/>
          <p:nvPr/>
        </p:nvSpPr>
        <p:spPr>
          <a:xfrm>
            <a:off x="4063976" y="6478681"/>
            <a:ext cx="1669389" cy="27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5371"/>
            <a:r>
              <a:rPr lang="en-GB" altLang="en-US" sz="1195" dirty="0">
                <a:solidFill>
                  <a:srgbClr val="595959"/>
                </a:solidFill>
                <a:latin typeface="Arial"/>
                <a:ea typeface="ヒラギノ角ゴ Pro W3"/>
                <a:cs typeface="Arial"/>
              </a:rPr>
              <a:t>Lab entrance</a:t>
            </a:r>
            <a:endParaRPr lang="en-US" sz="1195" dirty="0">
              <a:solidFill>
                <a:srgbClr val="595959"/>
              </a:solidFill>
              <a:latin typeface="Calibri"/>
            </a:endParaRPr>
          </a:p>
        </p:txBody>
      </p:sp>
      <p:pic>
        <p:nvPicPr>
          <p:cNvPr id="30" name="Picture 29" descr="A dome inside a tunnel&#10;&#10;Description automatically generated">
            <a:extLst>
              <a:ext uri="{FF2B5EF4-FFF2-40B4-BE49-F238E27FC236}">
                <a16:creationId xmlns:a16="http://schemas.microsoft.com/office/drawing/2014/main" id="{5F28AFDD-91C1-1EF5-75F1-E7AC340390F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320" y="1173596"/>
            <a:ext cx="1771173" cy="1266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5978689" y="4153162"/>
            <a:ext cx="1264980" cy="551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5371"/>
            <a:r>
              <a:rPr lang="en-GB" altLang="en-US" sz="996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4000m</a:t>
            </a:r>
            <a:r>
              <a:rPr lang="en-GB" altLang="en-US" sz="996" baseline="300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3</a:t>
            </a:r>
            <a:r>
              <a:rPr lang="en-GB" altLang="en-US" sz="996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 class 10k and 1k clean lab space</a:t>
            </a:r>
            <a:endParaRPr lang="en-US" sz="996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139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1-03 at 13.22.24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58963"/>
            <a:ext cx="12192000" cy="7907942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9473364" y="582913"/>
            <a:ext cx="183927" cy="367855"/>
          </a:xfrm>
          <a:prstGeom prst="rect">
            <a:avLst/>
          </a:prstGeom>
          <a:noFill/>
        </p:spPr>
        <p:txBody>
          <a:bodyPr wrap="none" lIns="91074" tIns="45536" rIns="91074" bIns="45536" rtlCol="0">
            <a:spAutoFit/>
          </a:bodyPr>
          <a:lstStyle/>
          <a:p>
            <a:pPr defTabSz="454473">
              <a:defRPr/>
            </a:pPr>
            <a:endParaRPr lang="en-US" sz="179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82934" y="810600"/>
            <a:ext cx="183927" cy="367855"/>
          </a:xfrm>
          <a:prstGeom prst="rect">
            <a:avLst/>
          </a:prstGeom>
          <a:noFill/>
        </p:spPr>
        <p:txBody>
          <a:bodyPr wrap="none" lIns="91074" tIns="45536" rIns="91074" bIns="45536" rtlCol="0">
            <a:spAutoFit/>
          </a:bodyPr>
          <a:lstStyle/>
          <a:p>
            <a:pPr defTabSz="454473">
              <a:defRPr/>
            </a:pPr>
            <a:endParaRPr lang="en-US" sz="179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571477" y="3454301"/>
            <a:ext cx="183927" cy="367855"/>
          </a:xfrm>
          <a:prstGeom prst="rect">
            <a:avLst/>
          </a:prstGeom>
          <a:noFill/>
        </p:spPr>
        <p:txBody>
          <a:bodyPr wrap="none" lIns="91074" tIns="45536" rIns="91074" bIns="45536" rtlCol="0">
            <a:spAutoFit/>
          </a:bodyPr>
          <a:lstStyle/>
          <a:p>
            <a:pPr defTabSz="454473">
              <a:defRPr/>
            </a:pPr>
            <a:endParaRPr lang="en-US" sz="179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2575" y="7032928"/>
            <a:ext cx="222760" cy="367855"/>
          </a:xfrm>
          <a:prstGeom prst="rect">
            <a:avLst/>
          </a:prstGeom>
          <a:noFill/>
        </p:spPr>
        <p:txBody>
          <a:bodyPr wrap="square" lIns="91074" tIns="45536" rIns="91074" bIns="45536" rtlCol="0">
            <a:spAutoFit/>
          </a:bodyPr>
          <a:lstStyle/>
          <a:p>
            <a:pPr defTabSz="454473">
              <a:defRPr/>
            </a:pPr>
            <a:endParaRPr lang="en-US" sz="1793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446560" y="4864731"/>
            <a:ext cx="3475440" cy="1828662"/>
            <a:chOff x="-467882" y="244091"/>
            <a:chExt cx="2842770" cy="1737109"/>
          </a:xfrm>
        </p:grpSpPr>
        <p:pic>
          <p:nvPicPr>
            <p:cNvPr id="27" name="Picture 26" descr="Kajita_June17_Select - 12.jpeg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42" y="244091"/>
              <a:ext cx="2316146" cy="17371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FFFFFF"/>
              </a:solidFill>
            </a:ln>
            <a:effectLst/>
          </p:spPr>
        </p:pic>
        <p:sp>
          <p:nvSpPr>
            <p:cNvPr id="30" name="Rectangle 29"/>
            <p:cNvSpPr/>
            <p:nvPr/>
          </p:nvSpPr>
          <p:spPr>
            <a:xfrm>
              <a:off x="-467882" y="1670804"/>
              <a:ext cx="2336801" cy="29236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r" defTabSz="454473">
                <a:defRPr/>
              </a:pPr>
              <a:r>
                <a:rPr lang="en-GB" sz="1400" dirty="0">
                  <a:solidFill>
                    <a:prstClr val="white"/>
                  </a:solidFill>
                  <a:latin typeface="Arial"/>
                  <a:cs typeface="Arial"/>
                </a:rPr>
                <a:t>BUGS Material screening</a:t>
              </a: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C048E76-5A59-F238-F876-570DBE7E8B0E}"/>
              </a:ext>
            </a:extLst>
          </p:cNvPr>
          <p:cNvGrpSpPr/>
          <p:nvPr/>
        </p:nvGrpSpPr>
        <p:grpSpPr>
          <a:xfrm>
            <a:off x="179692" y="123131"/>
            <a:ext cx="5200694" cy="1923147"/>
            <a:chOff x="245952" y="-406955"/>
            <a:chExt cx="5200694" cy="1923147"/>
          </a:xfrm>
        </p:grpSpPr>
        <p:sp>
          <p:nvSpPr>
            <p:cNvPr id="14" name="TextBox 13"/>
            <p:cNvSpPr txBox="1"/>
            <p:nvPr/>
          </p:nvSpPr>
          <p:spPr>
            <a:xfrm>
              <a:off x="3179231" y="-406955"/>
              <a:ext cx="2267415" cy="7567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074" tIns="45536" rIns="91074" bIns="45536" rtlCol="0">
              <a:spAutoFit/>
            </a:bodyPr>
            <a:lstStyle/>
            <a:p>
              <a:pPr defTabSz="454473">
                <a:lnSpc>
                  <a:spcPct val="90000"/>
                </a:lnSpc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 space, chemistry &amp; clean prep lab, storage and staging space, IT room, conference room, 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45952" y="-397803"/>
              <a:ext cx="2935743" cy="1913995"/>
              <a:chOff x="163287" y="4904365"/>
              <a:chExt cx="2305359" cy="1613792"/>
            </a:xfrm>
          </p:grpSpPr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87" y="4904365"/>
                <a:ext cx="2305359" cy="161379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/>
                </a:solidFill>
              </a:ln>
              <a:effectLst/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793218" y="5007427"/>
                <a:ext cx="1625521" cy="1467203"/>
                <a:chOff x="793218" y="5007427"/>
                <a:chExt cx="1625521" cy="1467203"/>
              </a:xfrm>
            </p:grpSpPr>
            <p:pic>
              <p:nvPicPr>
                <p:cNvPr id="8" name="Picture 7" descr="Screen Shot 2018-09-23 at 14.58.09.png"/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7232" y="5007427"/>
                  <a:ext cx="710695" cy="38715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rgbClr val="FFFFFF"/>
                  </a:solidFill>
                </a:ln>
                <a:effectLst/>
              </p:spPr>
            </p:pic>
            <p:sp>
              <p:nvSpPr>
                <p:cNvPr id="25" name="Rectangle 24"/>
                <p:cNvSpPr/>
                <p:nvPr/>
              </p:nvSpPr>
              <p:spPr>
                <a:xfrm>
                  <a:off x="793218" y="6085375"/>
                  <a:ext cx="1625521" cy="38925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r" defTabSz="454473">
                    <a:defRPr/>
                  </a:pPr>
                  <a:r>
                    <a:rPr lang="en-GB" sz="1200" dirty="0">
                      <a:solidFill>
                        <a:prstClr val="white"/>
                      </a:solidFill>
                      <a:latin typeface="Arial"/>
                      <a:cs typeface="Arial"/>
                    </a:rPr>
                    <a:t>Surface support and staging building</a:t>
                  </a:r>
                  <a:endParaRPr lang="en-US" sz="12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26" name="TextBox 25"/>
          <p:cNvSpPr txBox="1"/>
          <p:nvPr/>
        </p:nvSpPr>
        <p:spPr>
          <a:xfrm>
            <a:off x="3205735" y="5201982"/>
            <a:ext cx="6654972" cy="1553900"/>
          </a:xfrm>
          <a:prstGeom prst="rect">
            <a:avLst/>
          </a:prstGeom>
          <a:noFill/>
          <a:ln>
            <a:noFill/>
          </a:ln>
        </p:spPr>
        <p:txBody>
          <a:bodyPr wrap="square" lIns="91074" tIns="45536" rIns="91074" bIns="45536" rtlCol="0">
            <a:spAutoFit/>
          </a:bodyPr>
          <a:lstStyle/>
          <a:p>
            <a:pPr defTabSz="455371">
              <a:defRPr/>
            </a:pPr>
            <a:r>
              <a:rPr lang="en-US" sz="1900" b="1" dirty="0">
                <a:solidFill>
                  <a:prstClr val="white"/>
                </a:solidFill>
                <a:latin typeface="Calibri"/>
                <a:cs typeface="Calibri"/>
              </a:rPr>
              <a:t>Boulby Underground Lab Facilities 2023: </a:t>
            </a:r>
            <a:r>
              <a:rPr lang="en-US" sz="1900" dirty="0">
                <a:solidFill>
                  <a:prstClr val="white"/>
                </a:solidFill>
                <a:latin typeface="Calibri"/>
                <a:cs typeface="Calibri"/>
              </a:rPr>
              <a:t>&gt;4000m</a:t>
            </a:r>
            <a:r>
              <a:rPr lang="en-US" sz="1900" baseline="30000" dirty="0">
                <a:solidFill>
                  <a:prstClr val="white"/>
                </a:solidFill>
                <a:latin typeface="Calibri"/>
                <a:cs typeface="Calibri"/>
              </a:rPr>
              <a:t>3 </a:t>
            </a:r>
            <a:r>
              <a:rPr lang="en-US" sz="1900" dirty="0">
                <a:solidFill>
                  <a:prstClr val="white"/>
                </a:solidFill>
                <a:latin typeface="Calibri"/>
                <a:cs typeface="Calibri"/>
              </a:rPr>
              <a:t>class 1k &amp; 10k (ISO 6 &amp; 7) clean room lab space. 10Gb Internet. AC, air filtration, 5T &amp; 10T lifting, LN generation, fume hood &amp; clean prep space. 3000m</a:t>
            </a:r>
            <a:r>
              <a:rPr lang="en-US" sz="1900" baseline="30000" dirty="0">
                <a:solidFill>
                  <a:prstClr val="white"/>
                </a:solidFill>
                <a:latin typeface="Calibri"/>
                <a:cs typeface="Calibri"/>
              </a:rPr>
              <a:t>3 </a:t>
            </a:r>
            <a:r>
              <a:rPr lang="en-US" sz="1900" dirty="0">
                <a:solidFill>
                  <a:prstClr val="white"/>
                </a:solidFill>
                <a:latin typeface="Calibri"/>
                <a:cs typeface="Calibri"/>
              </a:rPr>
              <a:t>Outside Experimentation Area (OEA) with power &amp; internet. Supported access to wider mine environs.</a:t>
            </a:r>
          </a:p>
        </p:txBody>
      </p:sp>
      <p:pic>
        <p:nvPicPr>
          <p:cNvPr id="31" name="Picture 30" descr="Boulby Drawing 2017 LR.pd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010" y="4015245"/>
            <a:ext cx="2000132" cy="2659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FF"/>
            </a:solidFill>
          </a:ln>
          <a:effectLst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1164A62-F44F-7899-D707-EB4E7D014C00}"/>
              </a:ext>
            </a:extLst>
          </p:cNvPr>
          <p:cNvGrpSpPr/>
          <p:nvPr/>
        </p:nvGrpSpPr>
        <p:grpSpPr>
          <a:xfrm>
            <a:off x="7089912" y="132283"/>
            <a:ext cx="4844230" cy="1913995"/>
            <a:chOff x="7089912" y="79275"/>
            <a:chExt cx="4844230" cy="19139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254D03-35DD-A36C-AD76-6A9DE90E8EA6}"/>
                </a:ext>
              </a:extLst>
            </p:cNvPr>
            <p:cNvGrpSpPr/>
            <p:nvPr/>
          </p:nvGrpSpPr>
          <p:grpSpPr>
            <a:xfrm>
              <a:off x="9129271" y="79275"/>
              <a:ext cx="2804871" cy="1913995"/>
              <a:chOff x="9049759" y="-291781"/>
              <a:chExt cx="2804871" cy="1913995"/>
            </a:xfrm>
          </p:grpSpPr>
          <p:pic>
            <p:nvPicPr>
              <p:cNvPr id="17" name="Picture 16" descr="Screen Shot 2017-11-22 at 13.54.17.png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49759" y="-291781"/>
                <a:ext cx="2804871" cy="191399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/>
                </a:solidFill>
              </a:ln>
              <a:effectLst/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9827994" y="1098997"/>
                <a:ext cx="19868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454473"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Arial"/>
                    <a:cs typeface="Arial"/>
                  </a:rPr>
                  <a:t> 3000m</a:t>
                </a:r>
                <a:r>
                  <a:rPr lang="en-US" sz="1200" baseline="30000" dirty="0">
                    <a:solidFill>
                      <a:prstClr val="white"/>
                    </a:solidFill>
                    <a:latin typeface="Arial"/>
                    <a:cs typeface="Arial"/>
                  </a:rPr>
                  <a:t>3</a:t>
                </a:r>
                <a:r>
                  <a:rPr lang="en-US" sz="1200" dirty="0">
                    <a:solidFill>
                      <a:prstClr val="white"/>
                    </a:solidFill>
                    <a:latin typeface="Arial"/>
                    <a:cs typeface="Arial"/>
                  </a:rPr>
                  <a:t> Outside Experimentation Area</a:t>
                </a:r>
                <a:endParaRPr lang="en-US" sz="1200" dirty="0">
                  <a:solidFill>
                    <a:prstClr val="black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ED252A-4E96-C34B-C80C-BEF541D920BD}"/>
                </a:ext>
              </a:extLst>
            </p:cNvPr>
            <p:cNvSpPr txBox="1"/>
            <p:nvPr/>
          </p:nvSpPr>
          <p:spPr>
            <a:xfrm>
              <a:off x="7089912" y="96626"/>
              <a:ext cx="1994044" cy="7567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074" tIns="45536" rIns="91074" bIns="45536" rtlCol="0">
              <a:spAutoFit/>
            </a:bodyPr>
            <a:lstStyle/>
            <a:p>
              <a:pPr algn="r" defTabSz="454473">
                <a:lnSpc>
                  <a:spcPct val="90000"/>
                </a:lnSpc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Supported access to surrounding geology &amp; UG environs. Power, </a:t>
              </a:r>
              <a:r>
                <a:rPr lang="en-US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/internet.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843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E9B9283-A898-0647-8360-55DFBFE5B2F2}"/>
              </a:ext>
            </a:extLst>
          </p:cNvPr>
          <p:cNvSpPr/>
          <p:nvPr/>
        </p:nvSpPr>
        <p:spPr>
          <a:xfrm>
            <a:off x="152186" y="111757"/>
            <a:ext cx="686854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Boulby Underground Laboratory (UK)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pic>
        <p:nvPicPr>
          <p:cNvPr id="1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8EEAB4-9184-1B44-96BF-953B95722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032" y="127496"/>
            <a:ext cx="1978324" cy="110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1FFDC-E2F8-18A7-8C31-0D4607BB0925}"/>
              </a:ext>
            </a:extLst>
          </p:cNvPr>
          <p:cNvSpPr/>
          <p:nvPr/>
        </p:nvSpPr>
        <p:spPr>
          <a:xfrm>
            <a:off x="4614203" y="6119446"/>
            <a:ext cx="722673" cy="37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0E83BD-2A12-BCF2-4485-343A4F234D98}"/>
              </a:ext>
            </a:extLst>
          </p:cNvPr>
          <p:cNvSpPr/>
          <p:nvPr/>
        </p:nvSpPr>
        <p:spPr>
          <a:xfrm>
            <a:off x="5106097" y="3734292"/>
            <a:ext cx="2175026" cy="2796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31FC44-295D-A366-1E9B-FBE2A16642D0}"/>
              </a:ext>
            </a:extLst>
          </p:cNvPr>
          <p:cNvSpPr/>
          <p:nvPr/>
        </p:nvSpPr>
        <p:spPr>
          <a:xfrm>
            <a:off x="5005309" y="5613973"/>
            <a:ext cx="722673" cy="37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19EC8A19-8C6B-E44A-248E-218FD5CE3A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535" y="427130"/>
            <a:ext cx="4288784" cy="29037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E4A219-7409-1F50-F7F4-ED49C8EBAF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693" y="3556953"/>
            <a:ext cx="4122515" cy="308618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lose-up of a poster&#10;&#10;Description automatically generated">
            <a:extLst>
              <a:ext uri="{FF2B5EF4-FFF2-40B4-BE49-F238E27FC236}">
                <a16:creationId xmlns:a16="http://schemas.microsoft.com/office/drawing/2014/main" id="{D81F4C38-5CD5-F69F-B15D-01E210C3C27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91" y="1380198"/>
            <a:ext cx="6868548" cy="518298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AE26E9C-7C4E-C52B-FEC4-898765E4F0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595" y="3875196"/>
            <a:ext cx="2042885" cy="26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9919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21ef65-9f01-4ea8-a2ba-d28d1430926e">
      <Terms xmlns="http://schemas.microsoft.com/office/infopath/2007/PartnerControls"/>
    </lcf76f155ced4ddcb4097134ff3c332f>
    <TaxCatchAll xmlns="7c3e2ca0-5448-4e7d-a918-3b2a4d2e1e6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CA17DC85B8A049AA9D140DA9B4F9D6" ma:contentTypeVersion="13" ma:contentTypeDescription="Create a new document." ma:contentTypeScope="" ma:versionID="9bba46804615b9d1423a5caf337be5eb">
  <xsd:schema xmlns:xsd="http://www.w3.org/2001/XMLSchema" xmlns:xs="http://www.w3.org/2001/XMLSchema" xmlns:p="http://schemas.microsoft.com/office/2006/metadata/properties" xmlns:ns2="bb21ef65-9f01-4ea8-a2ba-d28d1430926e" xmlns:ns3="7c3e2ca0-5448-4e7d-a918-3b2a4d2e1e68" targetNamespace="http://schemas.microsoft.com/office/2006/metadata/properties" ma:root="true" ma:fieldsID="76c2bf344b8e5c22f09dd11d78e40ff4" ns2:_="" ns3:_="">
    <xsd:import namespace="bb21ef65-9f01-4ea8-a2ba-d28d1430926e"/>
    <xsd:import namespace="7c3e2ca0-5448-4e7d-a918-3b2a4d2e1e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1ef65-9f01-4ea8-a2ba-d28d143092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3e2ca0-5448-4e7d-a918-3b2a4d2e1e6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3abb45b-9e6e-4b75-b559-7023abdfc0a8}" ma:internalName="TaxCatchAll" ma:showField="CatchAllData" ma:web="7c3e2ca0-5448-4e7d-a918-3b2a4d2e1e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0CF415-1BDF-4C9B-83A2-080D2802B19E}">
  <ds:schemaRefs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bb21ef65-9f01-4ea8-a2ba-d28d1430926e"/>
    <ds:schemaRef ds:uri="http://schemas.openxmlformats.org/package/2006/metadata/core-properties"/>
    <ds:schemaRef ds:uri="7c3e2ca0-5448-4e7d-a918-3b2a4d2e1e6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3F9A7C6-BBAD-48AB-8A47-F9CABACA6FF0}">
  <ds:schemaRefs>
    <ds:schemaRef ds:uri="7c3e2ca0-5448-4e7d-a918-3b2a4d2e1e68"/>
    <ds:schemaRef ds:uri="bb21ef65-9f01-4ea8-a2ba-d28d143092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3AADC2A-57F2-49DB-8E94-A55C3E3E13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49991</TotalTime>
  <Words>1526</Words>
  <Application>Microsoft Macintosh PowerPoint</Application>
  <PresentationFormat>Widescreen</PresentationFormat>
  <Paragraphs>227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Arial</vt:lpstr>
      <vt:lpstr>Arial Regular</vt:lpstr>
      <vt:lpstr>Calibri</vt:lpstr>
      <vt:lpstr>Calibri Light</vt:lpstr>
      <vt:lpstr>Century Gothic</vt:lpstr>
      <vt:lpstr>Comic Sans MS</vt:lpstr>
      <vt:lpstr>Lucida Grande</vt:lpstr>
      <vt:lpstr>Times</vt:lpstr>
      <vt:lpstr>Wingdings</vt:lpstr>
      <vt:lpstr>ヒラギノ角ゴ Pro W3</vt:lpstr>
      <vt:lpstr>1_Office Theme</vt:lpstr>
      <vt:lpstr>11_Blank Presentation</vt:lpstr>
      <vt:lpstr>Font and logo master</vt:lpstr>
      <vt:lpstr>1_Font and logo master</vt:lpstr>
      <vt:lpstr>2_Font and logo master</vt:lpstr>
      <vt:lpstr>3_Font and logo master</vt:lpstr>
      <vt:lpstr>4_Font and logo master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Paling, Sean (STFC,Boulby Mine,PPD)</dc:creator>
  <cp:lastModifiedBy>Paling, Sean (STFC,Boulby Mine,PPD)</cp:lastModifiedBy>
  <cp:revision>150</cp:revision>
  <cp:lastPrinted>2024-04-03T13:01:59Z</cp:lastPrinted>
  <dcterms:created xsi:type="dcterms:W3CDTF">2021-06-01T11:21:01Z</dcterms:created>
  <dcterms:modified xsi:type="dcterms:W3CDTF">2024-09-16T09:35:05Z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0x01010002CA17DC85B8A049AA9D140DA9B4F9D6</vt:lpwstr>
  </property>
  <property fmtid="{D5CDD505-2E9C-101B-9397-08002B2CF9AE}" pid="3" name="MediaServiceImageTags">
    <vt:lpwstr/>
  </property>
</Properties>
</file>