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0" r:id="rId3"/>
    <p:sldMasterId id="2147483705" r:id="rId4"/>
    <p:sldMasterId id="2147483720" r:id="rId5"/>
    <p:sldMasterId id="2147483736" r:id="rId6"/>
    <p:sldMasterId id="2147483751" r:id="rId7"/>
    <p:sldMasterId id="2147483766" r:id="rId8"/>
  </p:sldMasterIdLst>
  <p:notesMasterIdLst>
    <p:notesMasterId r:id="rId31"/>
  </p:notesMasterIdLst>
  <p:sldIdLst>
    <p:sldId id="276" r:id="rId9"/>
    <p:sldId id="603" r:id="rId10"/>
    <p:sldId id="604" r:id="rId11"/>
    <p:sldId id="642" r:id="rId12"/>
    <p:sldId id="647" r:id="rId13"/>
    <p:sldId id="648" r:id="rId14"/>
    <p:sldId id="644" r:id="rId15"/>
    <p:sldId id="645" r:id="rId16"/>
    <p:sldId id="649" r:id="rId17"/>
    <p:sldId id="586" r:id="rId18"/>
    <p:sldId id="590" r:id="rId19"/>
    <p:sldId id="591" r:id="rId20"/>
    <p:sldId id="589" r:id="rId21"/>
    <p:sldId id="588" r:id="rId22"/>
    <p:sldId id="748" r:id="rId23"/>
    <p:sldId id="746" r:id="rId24"/>
    <p:sldId id="749" r:id="rId25"/>
    <p:sldId id="256" r:id="rId26"/>
    <p:sldId id="257" r:id="rId27"/>
    <p:sldId id="750" r:id="rId28"/>
    <p:sldId id="751" r:id="rId29"/>
    <p:sldId id="74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1E1E"/>
    <a:srgbClr val="474A4F"/>
    <a:srgbClr val="A6A6A6"/>
    <a:srgbClr val="5EB4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A2DDF9-B47A-45D9-8B55-B66EAC0F58E3}" v="48" dt="2024-09-15T23:20:07.2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4660"/>
  </p:normalViewPr>
  <p:slideViewPr>
    <p:cSldViewPr snapToGrid="0">
      <p:cViewPr varScale="1">
        <p:scale>
          <a:sx n="74" d="100"/>
          <a:sy n="74" d="100"/>
        </p:scale>
        <p:origin x="327" y="2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ableStyles" Target="tableStyle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BED7D4-6666-4506-BF00-F423EBE5C39A}" type="datetimeFigureOut">
              <a:rPr lang="en-GB" smtClean="0"/>
              <a:t>15/09/2024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A44B13-E182-4671-AFF1-A7BCCC17A602}" type="slidenum">
              <a:rPr lang="en-GB" smtClean="0"/>
              <a:t>‹#›</a:t>
            </a:fld>
            <a:endParaRPr lang="en-GB"/>
          </a:p>
        </p:txBody>
      </p:sp>
    </p:spTree>
    <p:extLst>
      <p:ext uri="{BB962C8B-B14F-4D97-AF65-F5344CB8AC3E}">
        <p14:creationId xmlns:p14="http://schemas.microsoft.com/office/powerpoint/2010/main" val="2513432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1532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National Quantum Technologies Programme was established in 2014</a:t>
            </a:r>
          </a:p>
          <a:p>
            <a:r>
              <a:rPr lang="en-GB" dirty="0"/>
              <a:t>4 quantum hubs</a:t>
            </a:r>
            <a:r>
              <a:rPr lang="en-GB" baseline="0" dirty="0"/>
              <a:t> were established and then further refreshed in 2019</a:t>
            </a:r>
          </a:p>
          <a:p>
            <a:r>
              <a:rPr lang="en-GB" baseline="0" dirty="0"/>
              <a:t>Phase 1 focused on converting research excellence into technology prototypes and plugging the skills deficit</a:t>
            </a:r>
          </a:p>
          <a:p>
            <a:r>
              <a:rPr lang="en-GB" baseline="0" dirty="0"/>
              <a:t>Phase 2 seeks to drive commercialisation and economic impact</a:t>
            </a:r>
          </a:p>
          <a:p>
            <a:r>
              <a:rPr lang="en-GB" baseline="0" dirty="0"/>
              <a:t>Onto this network of academic research, government engagement, industry and venture investment, supply chain growth and international collaboration the NQCC is established</a:t>
            </a:r>
          </a:p>
          <a:p>
            <a:endParaRPr lang="en-GB" baseline="0" dirty="0"/>
          </a:p>
          <a:p>
            <a:r>
              <a:rPr lang="en-GB" baseline="0" dirty="0"/>
              <a:t>The path to commercialisation for quantum computing is lengthy, hardware development costly, systems integration challenging and commercial end users laggard adopters</a:t>
            </a:r>
          </a:p>
          <a:p>
            <a:endParaRPr lang="en-GB" baseline="0" dirty="0"/>
          </a:p>
          <a:p>
            <a:r>
              <a:rPr lang="en-GB" baseline="0" dirty="0"/>
              <a:t>Recent analysis from Anchored In:</a:t>
            </a:r>
          </a:p>
          <a:p>
            <a:r>
              <a:rPr lang="en-GB" baseline="0" dirty="0" err="1"/>
              <a:t>Startup</a:t>
            </a:r>
            <a:r>
              <a:rPr lang="en-GB" baseline="0" dirty="0"/>
              <a:t> growth up from £135m to £245m raised in the past year</a:t>
            </a:r>
          </a:p>
          <a:p>
            <a:r>
              <a:rPr lang="en-GB" baseline="0" dirty="0"/>
              <a:t>Employment growth up from 370 to 590 in the past year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182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National Quantum Technologies Programme was established in 2014</a:t>
            </a:r>
          </a:p>
          <a:p>
            <a:r>
              <a:rPr lang="en-GB" dirty="0"/>
              <a:t>4 quantum hubs</a:t>
            </a:r>
            <a:r>
              <a:rPr lang="en-GB" baseline="0" dirty="0"/>
              <a:t> were established and then further refreshed in 2019</a:t>
            </a:r>
          </a:p>
          <a:p>
            <a:r>
              <a:rPr lang="en-GB" baseline="0" dirty="0"/>
              <a:t>Phase 1 focused on converting research excellence into technology prototypes and plugging the skills deficit</a:t>
            </a:r>
          </a:p>
          <a:p>
            <a:r>
              <a:rPr lang="en-GB" baseline="0" dirty="0"/>
              <a:t>Phase 2 seeks to drive commercialisation and economic impact</a:t>
            </a:r>
          </a:p>
          <a:p>
            <a:r>
              <a:rPr lang="en-GB" baseline="0" dirty="0"/>
              <a:t>Onto this network of academic research, government engagement, industry and venture investment, supply chain growth and international collaboration the NQCC is established</a:t>
            </a:r>
          </a:p>
          <a:p>
            <a:endParaRPr lang="en-GB" baseline="0" dirty="0"/>
          </a:p>
          <a:p>
            <a:r>
              <a:rPr lang="en-GB" baseline="0" dirty="0"/>
              <a:t>The path to commercialisation for quantum computing is lengthy, hardware development costly, systems integration challenging and commercial end users laggard adopters</a:t>
            </a:r>
          </a:p>
          <a:p>
            <a:endParaRPr lang="en-GB" baseline="0" dirty="0"/>
          </a:p>
          <a:p>
            <a:r>
              <a:rPr lang="en-GB" baseline="0" dirty="0"/>
              <a:t>Recent analysis from Anchored In:</a:t>
            </a:r>
          </a:p>
          <a:p>
            <a:r>
              <a:rPr lang="en-GB" baseline="0" dirty="0" err="1"/>
              <a:t>Startup</a:t>
            </a:r>
            <a:r>
              <a:rPr lang="en-GB" baseline="0" dirty="0"/>
              <a:t> growth up from £135m to £245m raised in the past year</a:t>
            </a:r>
          </a:p>
          <a:p>
            <a:r>
              <a:rPr lang="en-GB" baseline="0" dirty="0"/>
              <a:t>Employment growth up from 370 to 590 in the past year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317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National Quantum Technologies Programme was established in 2014</a:t>
            </a:r>
          </a:p>
          <a:p>
            <a:r>
              <a:rPr lang="en-GB" dirty="0"/>
              <a:t>4 quantum hubs</a:t>
            </a:r>
            <a:r>
              <a:rPr lang="en-GB" baseline="0" dirty="0"/>
              <a:t> were established and then further refreshed in 2019</a:t>
            </a:r>
          </a:p>
          <a:p>
            <a:r>
              <a:rPr lang="en-GB" baseline="0" dirty="0"/>
              <a:t>Phase 1 focused on converting research excellence into technology prototypes and plugging the skills deficit</a:t>
            </a:r>
          </a:p>
          <a:p>
            <a:r>
              <a:rPr lang="en-GB" baseline="0" dirty="0"/>
              <a:t>Phase 2 seeks to drive commercialisation and economic impact</a:t>
            </a:r>
          </a:p>
          <a:p>
            <a:r>
              <a:rPr lang="en-GB" baseline="0" dirty="0"/>
              <a:t>Onto this network of academic research, government engagement, industry and venture investment, supply chain growth and international collaboration the NQCC is established</a:t>
            </a:r>
          </a:p>
          <a:p>
            <a:endParaRPr lang="en-GB" baseline="0" dirty="0"/>
          </a:p>
          <a:p>
            <a:r>
              <a:rPr lang="en-GB" baseline="0" dirty="0"/>
              <a:t>The path to commercialisation for quantum computing is lengthy, hardware development costly, systems integration challenging and commercial end users laggard adopters</a:t>
            </a:r>
          </a:p>
          <a:p>
            <a:endParaRPr lang="en-GB" baseline="0" dirty="0"/>
          </a:p>
          <a:p>
            <a:r>
              <a:rPr lang="en-GB" baseline="0" dirty="0"/>
              <a:t>Recent analysis from Anchored In:</a:t>
            </a:r>
          </a:p>
          <a:p>
            <a:r>
              <a:rPr lang="en-GB" baseline="0" dirty="0" err="1"/>
              <a:t>Startup</a:t>
            </a:r>
            <a:r>
              <a:rPr lang="en-GB" baseline="0" dirty="0"/>
              <a:t> growth up from £135m to £245m raised in the past year</a:t>
            </a:r>
          </a:p>
          <a:p>
            <a:r>
              <a:rPr lang="en-GB" baseline="0" dirty="0"/>
              <a:t>Employment growth up from 370 to 590 in the past year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693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National Quantum Technologies Programme was established in 2014</a:t>
            </a:r>
          </a:p>
          <a:p>
            <a:r>
              <a:rPr lang="en-GB" dirty="0"/>
              <a:t>4 quantum hubs</a:t>
            </a:r>
            <a:r>
              <a:rPr lang="en-GB" baseline="0" dirty="0"/>
              <a:t> were established and then further refreshed in 2019</a:t>
            </a:r>
          </a:p>
          <a:p>
            <a:r>
              <a:rPr lang="en-GB" baseline="0" dirty="0"/>
              <a:t>Phase 1 focused on converting research excellence into technology prototypes and plugging the skills deficit</a:t>
            </a:r>
          </a:p>
          <a:p>
            <a:r>
              <a:rPr lang="en-GB" baseline="0" dirty="0"/>
              <a:t>Phase 2 seeks to drive commercialisation and economic impact</a:t>
            </a:r>
          </a:p>
          <a:p>
            <a:r>
              <a:rPr lang="en-GB" baseline="0" dirty="0"/>
              <a:t>Onto this network of academic research, government engagement, industry and venture investment, supply chain growth and international collaboration the NQCC is established</a:t>
            </a:r>
          </a:p>
          <a:p>
            <a:endParaRPr lang="en-GB" baseline="0" dirty="0"/>
          </a:p>
          <a:p>
            <a:r>
              <a:rPr lang="en-GB" baseline="0" dirty="0"/>
              <a:t>The path to commercialisation for quantum computing is lengthy, hardware development costly, systems integration challenging and commercial end users laggard adopters</a:t>
            </a:r>
          </a:p>
          <a:p>
            <a:endParaRPr lang="en-GB" baseline="0" dirty="0"/>
          </a:p>
          <a:p>
            <a:r>
              <a:rPr lang="en-GB" baseline="0" dirty="0"/>
              <a:t>Recent analysis from Anchored In:</a:t>
            </a:r>
          </a:p>
          <a:p>
            <a:r>
              <a:rPr lang="en-GB" baseline="0" dirty="0" err="1"/>
              <a:t>Startup</a:t>
            </a:r>
            <a:r>
              <a:rPr lang="en-GB" baseline="0" dirty="0"/>
              <a:t> growth up from £135m to £245m raised in the past year</a:t>
            </a:r>
          </a:p>
          <a:p>
            <a:r>
              <a:rPr lang="en-GB" baseline="0" dirty="0"/>
              <a:t>Employment growth up from 370 to 590 in the past year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6521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National Quantum Technologies Programme was established in 2014</a:t>
            </a:r>
          </a:p>
          <a:p>
            <a:r>
              <a:rPr lang="en-GB" dirty="0"/>
              <a:t>4 quantum hubs</a:t>
            </a:r>
            <a:r>
              <a:rPr lang="en-GB" baseline="0" dirty="0"/>
              <a:t> were established and then further refreshed in 2019</a:t>
            </a:r>
          </a:p>
          <a:p>
            <a:r>
              <a:rPr lang="en-GB" baseline="0" dirty="0"/>
              <a:t>Phase 1 focused on converting research excellence into technology prototypes and plugging the skills deficit</a:t>
            </a:r>
          </a:p>
          <a:p>
            <a:r>
              <a:rPr lang="en-GB" baseline="0" dirty="0"/>
              <a:t>Phase 2 seeks to drive commercialisation and economic impact</a:t>
            </a:r>
          </a:p>
          <a:p>
            <a:r>
              <a:rPr lang="en-GB" baseline="0" dirty="0"/>
              <a:t>Onto this network of academic research, government engagement, industry and venture investment, supply chain growth and international collaboration the NQCC is established</a:t>
            </a:r>
          </a:p>
          <a:p>
            <a:endParaRPr lang="en-GB" baseline="0" dirty="0"/>
          </a:p>
          <a:p>
            <a:r>
              <a:rPr lang="en-GB" baseline="0" dirty="0"/>
              <a:t>The path to commercialisation for quantum computing is lengthy, hardware development costly, systems integration challenging and commercial end users laggard adopters</a:t>
            </a:r>
          </a:p>
          <a:p>
            <a:endParaRPr lang="en-GB" baseline="0" dirty="0"/>
          </a:p>
          <a:p>
            <a:r>
              <a:rPr lang="en-GB" baseline="0" dirty="0"/>
              <a:t>Recent analysis from Anchored In:</a:t>
            </a:r>
          </a:p>
          <a:p>
            <a:r>
              <a:rPr lang="en-GB" baseline="0" dirty="0" err="1"/>
              <a:t>Startup</a:t>
            </a:r>
            <a:r>
              <a:rPr lang="en-GB" baseline="0" dirty="0"/>
              <a:t> growth up from £135m to £245m raised in the past year</a:t>
            </a:r>
          </a:p>
          <a:p>
            <a:r>
              <a:rPr lang="en-GB" baseline="0" dirty="0"/>
              <a:t>Employment growth up from 370 to 590 in the past year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47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National Quantum Technologies Programme was established in 2014</a:t>
            </a:r>
          </a:p>
          <a:p>
            <a:r>
              <a:rPr lang="en-GB" dirty="0"/>
              <a:t>4 quantum hubs</a:t>
            </a:r>
            <a:r>
              <a:rPr lang="en-GB" baseline="0" dirty="0"/>
              <a:t> were established and then further refreshed in 2019</a:t>
            </a:r>
          </a:p>
          <a:p>
            <a:r>
              <a:rPr lang="en-GB" baseline="0" dirty="0"/>
              <a:t>Phase 1 focused on converting research excellence into technology prototypes and plugging the skills deficit</a:t>
            </a:r>
          </a:p>
          <a:p>
            <a:r>
              <a:rPr lang="en-GB" baseline="0" dirty="0"/>
              <a:t>Phase 2 seeks to drive commercialisation and economic impact</a:t>
            </a:r>
          </a:p>
          <a:p>
            <a:r>
              <a:rPr lang="en-GB" baseline="0" dirty="0"/>
              <a:t>Onto this network of academic research, government engagement, industry and venture investment, supply chain growth and international collaboration the NQCC is established</a:t>
            </a:r>
          </a:p>
          <a:p>
            <a:endParaRPr lang="en-GB" baseline="0" dirty="0"/>
          </a:p>
          <a:p>
            <a:r>
              <a:rPr lang="en-GB" baseline="0" dirty="0"/>
              <a:t>The path to commercialisation for quantum computing is lengthy, hardware development costly, systems integration challenging and commercial end users laggard adopters</a:t>
            </a:r>
          </a:p>
          <a:p>
            <a:endParaRPr lang="en-GB" baseline="0" dirty="0"/>
          </a:p>
          <a:p>
            <a:r>
              <a:rPr lang="en-GB" baseline="0" dirty="0"/>
              <a:t>Recent analysis from Anchored In:</a:t>
            </a:r>
          </a:p>
          <a:p>
            <a:r>
              <a:rPr lang="en-GB" baseline="0" dirty="0" err="1"/>
              <a:t>Startup</a:t>
            </a:r>
            <a:r>
              <a:rPr lang="en-GB" baseline="0" dirty="0"/>
              <a:t> growth up from £135m to £245m raised in the past year</a:t>
            </a:r>
          </a:p>
          <a:p>
            <a:r>
              <a:rPr lang="en-GB" baseline="0" dirty="0"/>
              <a:t>Employment growth up from 370 to 590 in the past year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07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National Quantum Technologies Programme was established in 2014</a:t>
            </a:r>
          </a:p>
          <a:p>
            <a:r>
              <a:rPr lang="en-GB" dirty="0"/>
              <a:t>4 quantum hubs</a:t>
            </a:r>
            <a:r>
              <a:rPr lang="en-GB" baseline="0" dirty="0"/>
              <a:t> were established and then further refreshed in 2019</a:t>
            </a:r>
          </a:p>
          <a:p>
            <a:r>
              <a:rPr lang="en-GB" baseline="0" dirty="0"/>
              <a:t>Phase 1 focused on converting research excellence into technology prototypes and plugging the skills deficit</a:t>
            </a:r>
          </a:p>
          <a:p>
            <a:r>
              <a:rPr lang="en-GB" baseline="0" dirty="0"/>
              <a:t>Phase 2 seeks to drive commercialisation and economic impact</a:t>
            </a:r>
          </a:p>
          <a:p>
            <a:r>
              <a:rPr lang="en-GB" baseline="0" dirty="0"/>
              <a:t>Onto this network of academic research, government engagement, industry and venture investment, supply chain growth and international collaboration the NQCC is established</a:t>
            </a:r>
          </a:p>
          <a:p>
            <a:endParaRPr lang="en-GB" baseline="0" dirty="0"/>
          </a:p>
          <a:p>
            <a:r>
              <a:rPr lang="en-GB" baseline="0" dirty="0"/>
              <a:t>The path to commercialisation for quantum computing is lengthy, hardware development costly, systems integration challenging and commercial end users laggard adopters</a:t>
            </a:r>
          </a:p>
          <a:p>
            <a:endParaRPr lang="en-GB" baseline="0" dirty="0"/>
          </a:p>
          <a:p>
            <a:r>
              <a:rPr lang="en-GB" baseline="0" dirty="0"/>
              <a:t>Recent analysis from Anchored In:</a:t>
            </a:r>
          </a:p>
          <a:p>
            <a:r>
              <a:rPr lang="en-GB" baseline="0" dirty="0" err="1"/>
              <a:t>Startup</a:t>
            </a:r>
            <a:r>
              <a:rPr lang="en-GB" baseline="0" dirty="0"/>
              <a:t> growth up from £135m to £245m raised in the past year</a:t>
            </a:r>
          </a:p>
          <a:p>
            <a:r>
              <a:rPr lang="en-GB" baseline="0" dirty="0"/>
              <a:t>Employment growth up from 370 to 590 in the past year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290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3113" y="738188"/>
            <a:ext cx="5257800" cy="2957512"/>
          </a:xfrm>
        </p:spPr>
      </p:sp>
      <p:sp>
        <p:nvSpPr>
          <p:cNvPr id="3" name="Notes Placeholder 2"/>
          <p:cNvSpPr>
            <a:spLocks noGrp="1"/>
          </p:cNvSpPr>
          <p:nvPr>
            <p:ph type="body" idx="1"/>
          </p:nvPr>
        </p:nvSpPr>
        <p:spPr/>
        <p:txBody>
          <a:bodyPr>
            <a:normAutofit fontScale="92500" lnSpcReduction="20000"/>
          </a:bodyPr>
          <a:lstStyle/>
          <a:p>
            <a:r>
              <a:rPr lang="en-GB" dirty="0"/>
              <a:t>Quantum 1.0 is a retrospective term for</a:t>
            </a:r>
            <a:r>
              <a:rPr lang="en-GB" baseline="0" dirty="0"/>
              <a:t> much of the technology we are familiar with developed in the second half of the 20</a:t>
            </a:r>
            <a:r>
              <a:rPr lang="en-GB" baseline="30000" dirty="0"/>
              <a:t>th</a:t>
            </a:r>
            <a:r>
              <a:rPr lang="en-GB" baseline="0" dirty="0"/>
              <a:t> Century</a:t>
            </a:r>
          </a:p>
          <a:p>
            <a:endParaRPr lang="en-GB" baseline="0" dirty="0"/>
          </a:p>
          <a:p>
            <a:r>
              <a:rPr lang="en-GB" baseline="0" dirty="0"/>
              <a:t>It is worthy of note that many of the key applications identified are core to the history an growth of Oxford Instruments since our inception in 1959, for most applications the system integrator has lead commercial exploitation of these technologies, the most notable exception being Intel and their component delivery of processor chips into the electronics and computing industries.</a:t>
            </a:r>
          </a:p>
          <a:p>
            <a:endParaRPr lang="en-GB" baseline="0" dirty="0"/>
          </a:p>
          <a:p>
            <a:r>
              <a:rPr lang="en-GB" baseline="0" dirty="0"/>
              <a:t>Note: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Applications utilising ‘coherence’ include lasers, </a:t>
            </a:r>
            <a:r>
              <a:rPr lang="en-GB" baseline="0" dirty="0" err="1"/>
              <a:t>superfluids</a:t>
            </a:r>
            <a:r>
              <a:rPr lang="en-GB" baseline="0" dirty="0"/>
              <a:t>, superconductivity</a:t>
            </a:r>
          </a:p>
          <a:p>
            <a:r>
              <a:rPr lang="en-GB" baseline="0" dirty="0"/>
              <a:t>Coherence is when multiple particle occupy the same energy state to form a single macroscopic ground state such as population inversion in lasers stimulating laser light, </a:t>
            </a:r>
            <a:r>
              <a:rPr lang="en-GB" baseline="0" dirty="0" err="1"/>
              <a:t>bose-einsetio</a:t>
            </a:r>
            <a:r>
              <a:rPr lang="en-GB" baseline="0" dirty="0"/>
              <a:t> condensation in super fluids creating a single </a:t>
            </a:r>
            <a:r>
              <a:rPr lang="en-GB" baseline="0" dirty="0" err="1"/>
              <a:t>superfluid</a:t>
            </a:r>
            <a:r>
              <a:rPr lang="en-GB" baseline="0" dirty="0"/>
              <a:t> ground state and electrons forming Cooper pairs in superconductors.</a:t>
            </a:r>
          </a:p>
          <a:p>
            <a:endParaRPr lang="en-GB" baseline="0" dirty="0"/>
          </a:p>
          <a:p>
            <a:r>
              <a:rPr lang="en-GB" baseline="0" dirty="0"/>
              <a:t>Applications utilising ‘localisation’  are SPM, electronics, computing, MRI, X-Rays</a:t>
            </a:r>
          </a:p>
          <a:p>
            <a:r>
              <a:rPr lang="en-GB" baseline="0" dirty="0"/>
              <a:t>Localisation is when multiple wave forms constructively or destructively interfere to define a density of states in a particular energy state or physical location – this could be in a 2D electron gas in a semiconductor with confinement in 1 dimension and freedom in the other 2 or in a Quantum Dot with confinement in all 3 dimensions. Other examples include electron tunnelling in an STM tip, electron transport in semi-conductors, X-Ray generation from </a:t>
            </a:r>
            <a:r>
              <a:rPr lang="en-GB" baseline="0" dirty="0" err="1"/>
              <a:t>bremsstrahlung</a:t>
            </a:r>
            <a:r>
              <a:rPr lang="en-GB" baseline="0" dirty="0"/>
              <a:t> in X-ray tubes, </a:t>
            </a:r>
            <a:r>
              <a:rPr lang="en-GB" baseline="0" dirty="0" err="1"/>
              <a:t>Synchotrons</a:t>
            </a:r>
            <a:r>
              <a:rPr lang="en-GB" baseline="0" dirty="0"/>
              <a:t> and </a:t>
            </a:r>
            <a:r>
              <a:rPr lang="en-GB" baseline="0" dirty="0" err="1"/>
              <a:t>Cylotrons</a:t>
            </a:r>
            <a:r>
              <a:rPr lang="en-GB" baseline="0" dirty="0"/>
              <a:t> as well as Nuclear decay and Nuclear Magnetic Resonance.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B7BA5A-A2CE-48C8-BEBD-57FA1A655D7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181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3113" y="738188"/>
            <a:ext cx="5257800" cy="2957512"/>
          </a:xfrm>
        </p:spPr>
      </p:sp>
      <p:sp>
        <p:nvSpPr>
          <p:cNvPr id="3" name="Notes Placeholder 2"/>
          <p:cNvSpPr>
            <a:spLocks noGrp="1"/>
          </p:cNvSpPr>
          <p:nvPr>
            <p:ph type="body" idx="1"/>
          </p:nvPr>
        </p:nvSpPr>
        <p:spPr/>
        <p:txBody>
          <a:bodyPr>
            <a:normAutofit fontScale="77500" lnSpcReduction="20000"/>
          </a:bodyPr>
          <a:lstStyle/>
          <a:p>
            <a:r>
              <a:rPr lang="en-GB" dirty="0"/>
              <a:t>Quantum 2.0 is a term coined to describe the new key technologies employing “superposition” and “entanglement” as the underpinning principles of operation</a:t>
            </a:r>
          </a:p>
          <a:p>
            <a:endParaRPr lang="en-GB" baseline="0" dirty="0"/>
          </a:p>
          <a:p>
            <a:r>
              <a:rPr lang="en-GB" baseline="0" dirty="0"/>
              <a:t>The key themes emerging in the Quantum Technologies sector are:</a:t>
            </a:r>
          </a:p>
          <a:p>
            <a:r>
              <a:rPr lang="en-GB" baseline="0" dirty="0"/>
              <a:t>Quantum Clocks</a:t>
            </a:r>
          </a:p>
          <a:p>
            <a:r>
              <a:rPr lang="en-GB" baseline="0" dirty="0"/>
              <a:t>Quantum Sensors &amp; Metrology</a:t>
            </a:r>
          </a:p>
          <a:p>
            <a:r>
              <a:rPr lang="en-GB" baseline="0" dirty="0"/>
              <a:t>Quantum Imaging</a:t>
            </a:r>
          </a:p>
          <a:p>
            <a:r>
              <a:rPr lang="en-GB" baseline="0" dirty="0"/>
              <a:t>Quantum Computation &amp; Simulation</a:t>
            </a:r>
          </a:p>
          <a:p>
            <a:r>
              <a:rPr lang="en-GB" baseline="0" dirty="0"/>
              <a:t>Quantum Communications &amp; Encryption</a:t>
            </a:r>
          </a:p>
          <a:p>
            <a:endParaRPr lang="en-GB" baseline="0" dirty="0"/>
          </a:p>
          <a:p>
            <a:r>
              <a:rPr lang="en-GB" dirty="0"/>
              <a:t>Many</a:t>
            </a:r>
            <a:r>
              <a:rPr lang="en-GB" baseline="0" dirty="0"/>
              <a:t> of the underpinning technology enablers cross disciplines and are complimentary</a:t>
            </a:r>
          </a:p>
          <a:p>
            <a:endParaRPr lang="en-GB" baseline="0" dirty="0"/>
          </a:p>
          <a:p>
            <a:r>
              <a:rPr lang="en-GB" baseline="0" dirty="0"/>
              <a:t>Note:</a:t>
            </a:r>
          </a:p>
          <a:p>
            <a:r>
              <a:rPr lang="en-GB" baseline="0" dirty="0"/>
              <a:t>Superposition of states is when any 2 state system such as the spin of an electron (up or down) or the flow of current in a superconducting loop (clockwise or anticlockwise) can be prepared such that the state is quantum mechanically in both states simultaneously until either the system decays into one or other state or a measurement is made causing the system to collapse into one or other state. In classical computing the bits are either representative of a 1 or a 0, in Quantum Computing the </a:t>
            </a:r>
            <a:r>
              <a:rPr lang="en-GB" baseline="0" dirty="0" err="1"/>
              <a:t>Qubits</a:t>
            </a:r>
            <a:r>
              <a:rPr lang="en-GB" baseline="0" dirty="0"/>
              <a:t> are a ‘Superposition’ of both a 1 and a 0 and defined by a </a:t>
            </a:r>
            <a:r>
              <a:rPr lang="en-GB" baseline="0" dirty="0" err="1"/>
              <a:t>probabilty</a:t>
            </a:r>
            <a:r>
              <a:rPr lang="en-GB" baseline="0" dirty="0"/>
              <a:t> function 1/</a:t>
            </a:r>
            <a:r>
              <a:rPr lang="en-GB" baseline="0" dirty="0" err="1"/>
              <a:t>sqrt</a:t>
            </a:r>
            <a:r>
              <a:rPr lang="en-GB" baseline="0" dirty="0"/>
              <a:t>(2) x (|1&gt;^2 + |0&gt;^2)</a:t>
            </a:r>
          </a:p>
          <a:p>
            <a:endParaRPr lang="en-GB" baseline="0" dirty="0"/>
          </a:p>
          <a:p>
            <a:r>
              <a:rPr lang="en-GB" baseline="0" dirty="0"/>
              <a:t>Entanglement is the binding of particles, photon or </a:t>
            </a:r>
            <a:r>
              <a:rPr lang="en-GB" baseline="0" dirty="0" err="1"/>
              <a:t>Qubits</a:t>
            </a:r>
            <a:r>
              <a:rPr lang="en-GB" baseline="0" dirty="0"/>
              <a:t> together such that the measurement of one particle defines the status of the other entangled state. For example a pair of entangled electron spins prepared through a series of selection rules would require an up spin to be in existence on electron 1 if a down spin was measured on electron 2 even if they were physically separated and immediately prior to the measurement in a superposition of states. This was conjectured in the 1935 by Einstein, </a:t>
            </a:r>
            <a:r>
              <a:rPr lang="en-GB" baseline="0" dirty="0" err="1"/>
              <a:t>Podolski</a:t>
            </a:r>
            <a:r>
              <a:rPr lang="en-GB" baseline="0" dirty="0"/>
              <a:t> &amp; Rosen in a thought experiment which conjectured the Heisenberg Uncertainty Principle could be broken unless ‘information’ could travel faster than the speed of light informing the second particle that the first particle had been measured. This is now often referred to in popular media as ‘spooky action at a distance’</a:t>
            </a:r>
          </a:p>
          <a:p>
            <a:endParaRPr lang="en-GB" baseline="0" dirty="0"/>
          </a:p>
          <a:p>
            <a:r>
              <a:rPr lang="en-GB" dirty="0"/>
              <a:t>It is worthy of note that the market opportunities in Quantum 2.0 are not yet clear whether they will be at a system or component level.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B7BA5A-A2CE-48C8-BEBD-57FA1A655D7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528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National Quantum Technologies Programme was established in 2014</a:t>
            </a:r>
          </a:p>
          <a:p>
            <a:r>
              <a:rPr lang="en-GB" dirty="0"/>
              <a:t>4 quantum hubs</a:t>
            </a:r>
            <a:r>
              <a:rPr lang="en-GB" baseline="0" dirty="0"/>
              <a:t> were established and then further refreshed in 2019</a:t>
            </a:r>
          </a:p>
          <a:p>
            <a:r>
              <a:rPr lang="en-GB" baseline="0" dirty="0"/>
              <a:t>Phase 1 focused on converting research excellence into technology prototypes and plugging the skills deficit</a:t>
            </a:r>
          </a:p>
          <a:p>
            <a:r>
              <a:rPr lang="en-GB" baseline="0" dirty="0"/>
              <a:t>Phase 2 seeks to drive commercialisation and economic impact</a:t>
            </a:r>
          </a:p>
          <a:p>
            <a:r>
              <a:rPr lang="en-GB" baseline="0" dirty="0"/>
              <a:t>Onto this network of academic research, government engagement, industry and venture investment, supply chain growth and international collaboration the NQCC is established</a:t>
            </a:r>
          </a:p>
          <a:p>
            <a:endParaRPr lang="en-GB" baseline="0" dirty="0"/>
          </a:p>
          <a:p>
            <a:r>
              <a:rPr lang="en-GB" baseline="0" dirty="0"/>
              <a:t>The path to commercialisation for quantum computing is lengthy, hardware development costly, systems integration challenging and commercial end users laggard adopters</a:t>
            </a:r>
          </a:p>
          <a:p>
            <a:endParaRPr lang="en-GB" baseline="0" dirty="0"/>
          </a:p>
          <a:p>
            <a:r>
              <a:rPr lang="en-GB" baseline="0" dirty="0"/>
              <a:t>Recent analysis from Anchored In:</a:t>
            </a:r>
          </a:p>
          <a:p>
            <a:r>
              <a:rPr lang="en-GB" baseline="0" dirty="0" err="1"/>
              <a:t>Startup</a:t>
            </a:r>
            <a:r>
              <a:rPr lang="en-GB" baseline="0" dirty="0"/>
              <a:t> growth up from £135m to £245m raised in the past year</a:t>
            </a:r>
          </a:p>
          <a:p>
            <a:r>
              <a:rPr lang="en-GB" baseline="0" dirty="0"/>
              <a:t>Employment growth up from 370 to 590 in the past year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2232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National Quantum Technologies Programme was established in 2014</a:t>
            </a:r>
          </a:p>
          <a:p>
            <a:r>
              <a:rPr lang="en-GB" dirty="0"/>
              <a:t>4 quantum hubs</a:t>
            </a:r>
            <a:r>
              <a:rPr lang="en-GB" baseline="0" dirty="0"/>
              <a:t> were established and then further refreshed in 2019</a:t>
            </a:r>
          </a:p>
          <a:p>
            <a:r>
              <a:rPr lang="en-GB" baseline="0" dirty="0"/>
              <a:t>Phase 1 focused on converting research excellence into technology prototypes and plugging the skills deficit</a:t>
            </a:r>
          </a:p>
          <a:p>
            <a:r>
              <a:rPr lang="en-GB" baseline="0" dirty="0"/>
              <a:t>Phase 2 seeks to drive commercialisation and economic impact</a:t>
            </a:r>
          </a:p>
          <a:p>
            <a:r>
              <a:rPr lang="en-GB" baseline="0" dirty="0"/>
              <a:t>Onto this network of academic research, government engagement, industry and venture investment, supply chain growth and international collaboration the NQCC is established</a:t>
            </a:r>
          </a:p>
          <a:p>
            <a:endParaRPr lang="en-GB" baseline="0" dirty="0"/>
          </a:p>
          <a:p>
            <a:r>
              <a:rPr lang="en-GB" baseline="0" dirty="0"/>
              <a:t>The path to commercialisation for quantum computing is lengthy, hardware development costly, systems integration challenging and commercial end users laggard adopters</a:t>
            </a:r>
          </a:p>
          <a:p>
            <a:endParaRPr lang="en-GB" baseline="0" dirty="0"/>
          </a:p>
          <a:p>
            <a:r>
              <a:rPr lang="en-GB" baseline="0" dirty="0"/>
              <a:t>Recent analysis from Anchored In:</a:t>
            </a:r>
          </a:p>
          <a:p>
            <a:r>
              <a:rPr lang="en-GB" baseline="0" dirty="0" err="1"/>
              <a:t>Startup</a:t>
            </a:r>
            <a:r>
              <a:rPr lang="en-GB" baseline="0" dirty="0"/>
              <a:t> growth up from £135m to £245m raised in the past year</a:t>
            </a:r>
          </a:p>
          <a:p>
            <a:r>
              <a:rPr lang="en-GB" baseline="0" dirty="0"/>
              <a:t>Employment growth up from 370 to 590 in the past year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088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National Quantum Technologies Programme was established in 2014</a:t>
            </a:r>
          </a:p>
          <a:p>
            <a:r>
              <a:rPr lang="en-GB" dirty="0"/>
              <a:t>4 quantum hubs</a:t>
            </a:r>
            <a:r>
              <a:rPr lang="en-GB" baseline="0" dirty="0"/>
              <a:t> were established and then further refreshed in 2019</a:t>
            </a:r>
          </a:p>
          <a:p>
            <a:r>
              <a:rPr lang="en-GB" baseline="0" dirty="0"/>
              <a:t>Phase 1 focused on converting research excellence into technology prototypes and plugging the skills deficit</a:t>
            </a:r>
          </a:p>
          <a:p>
            <a:r>
              <a:rPr lang="en-GB" baseline="0" dirty="0"/>
              <a:t>Phase 2 seeks to drive commercialisation and economic impact</a:t>
            </a:r>
          </a:p>
          <a:p>
            <a:r>
              <a:rPr lang="en-GB" baseline="0" dirty="0"/>
              <a:t>Onto this network of academic research, government engagement, industry and venture investment, supply chain growth and international collaboration the NQCC is established</a:t>
            </a:r>
          </a:p>
          <a:p>
            <a:endParaRPr lang="en-GB" baseline="0" dirty="0"/>
          </a:p>
          <a:p>
            <a:r>
              <a:rPr lang="en-GB" baseline="0" dirty="0"/>
              <a:t>The path to commercialisation for quantum computing is lengthy, hardware development costly, systems integration challenging and commercial end users laggard adopters</a:t>
            </a:r>
          </a:p>
          <a:p>
            <a:endParaRPr lang="en-GB" baseline="0" dirty="0"/>
          </a:p>
          <a:p>
            <a:r>
              <a:rPr lang="en-GB" baseline="0" dirty="0"/>
              <a:t>Recent analysis from Anchored In:</a:t>
            </a:r>
          </a:p>
          <a:p>
            <a:r>
              <a:rPr lang="en-GB" baseline="0" dirty="0" err="1"/>
              <a:t>Startup</a:t>
            </a:r>
            <a:r>
              <a:rPr lang="en-GB" baseline="0" dirty="0"/>
              <a:t> growth up from £135m to £245m raised in the past year</a:t>
            </a:r>
          </a:p>
          <a:p>
            <a:r>
              <a:rPr lang="en-GB" baseline="0" dirty="0"/>
              <a:t>Employment growth up from 370 to 590 in the past year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1147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National Quantum Technologies Programme was established in 2014</a:t>
            </a:r>
          </a:p>
          <a:p>
            <a:r>
              <a:rPr lang="en-GB" dirty="0"/>
              <a:t>4 quantum hubs</a:t>
            </a:r>
            <a:r>
              <a:rPr lang="en-GB" baseline="0" dirty="0"/>
              <a:t> were established and then further refreshed in 2019</a:t>
            </a:r>
          </a:p>
          <a:p>
            <a:r>
              <a:rPr lang="en-GB" baseline="0" dirty="0"/>
              <a:t>Phase 1 focused on converting research excellence into technology prototypes and plugging the skills deficit</a:t>
            </a:r>
          </a:p>
          <a:p>
            <a:r>
              <a:rPr lang="en-GB" baseline="0" dirty="0"/>
              <a:t>Phase 2 seeks to drive commercialisation and economic impact</a:t>
            </a:r>
          </a:p>
          <a:p>
            <a:r>
              <a:rPr lang="en-GB" baseline="0" dirty="0"/>
              <a:t>Onto this network of academic research, government engagement, industry and venture investment, supply chain growth and international collaboration the NQCC is established</a:t>
            </a:r>
          </a:p>
          <a:p>
            <a:endParaRPr lang="en-GB" baseline="0" dirty="0"/>
          </a:p>
          <a:p>
            <a:r>
              <a:rPr lang="en-GB" baseline="0" dirty="0"/>
              <a:t>The path to commercialisation for quantum computing is lengthy, hardware development costly, systems integration challenging and commercial end users laggard adopters</a:t>
            </a:r>
          </a:p>
          <a:p>
            <a:endParaRPr lang="en-GB" baseline="0" dirty="0"/>
          </a:p>
          <a:p>
            <a:r>
              <a:rPr lang="en-GB" baseline="0" dirty="0"/>
              <a:t>Recent analysis from Anchored In:</a:t>
            </a:r>
          </a:p>
          <a:p>
            <a:r>
              <a:rPr lang="en-GB" baseline="0" dirty="0" err="1"/>
              <a:t>Startup</a:t>
            </a:r>
            <a:r>
              <a:rPr lang="en-GB" baseline="0" dirty="0"/>
              <a:t> growth up from £135m to £245m raised in the past year</a:t>
            </a:r>
          </a:p>
          <a:p>
            <a:r>
              <a:rPr lang="en-GB" baseline="0" dirty="0"/>
              <a:t>Employment growth up from 370 to 590 in the past year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091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National Quantum Technologies Programme was established in 2014</a:t>
            </a:r>
          </a:p>
          <a:p>
            <a:r>
              <a:rPr lang="en-GB" dirty="0"/>
              <a:t>4 quantum hubs</a:t>
            </a:r>
            <a:r>
              <a:rPr lang="en-GB" baseline="0" dirty="0"/>
              <a:t> were established and then further refreshed in 2019</a:t>
            </a:r>
          </a:p>
          <a:p>
            <a:r>
              <a:rPr lang="en-GB" baseline="0" dirty="0"/>
              <a:t>Phase 1 focused on converting research excellence into technology prototypes and plugging the skills deficit</a:t>
            </a:r>
          </a:p>
          <a:p>
            <a:r>
              <a:rPr lang="en-GB" baseline="0" dirty="0"/>
              <a:t>Phase 2 seeks to drive commercialisation and economic impact</a:t>
            </a:r>
          </a:p>
          <a:p>
            <a:r>
              <a:rPr lang="en-GB" baseline="0" dirty="0"/>
              <a:t>Onto this network of academic research, government engagement, industry and venture investment, supply chain growth and international collaboration the NQCC is established</a:t>
            </a:r>
          </a:p>
          <a:p>
            <a:endParaRPr lang="en-GB" baseline="0" dirty="0"/>
          </a:p>
          <a:p>
            <a:r>
              <a:rPr lang="en-GB" baseline="0" dirty="0"/>
              <a:t>The path to commercialisation for quantum computing is lengthy, hardware development costly, systems integration challenging and commercial end users laggard adopters</a:t>
            </a:r>
          </a:p>
          <a:p>
            <a:endParaRPr lang="en-GB" baseline="0" dirty="0"/>
          </a:p>
          <a:p>
            <a:r>
              <a:rPr lang="en-GB" baseline="0" dirty="0"/>
              <a:t>Recent analysis from Anchored In:</a:t>
            </a:r>
          </a:p>
          <a:p>
            <a:r>
              <a:rPr lang="en-GB" baseline="0" dirty="0" err="1"/>
              <a:t>Startup</a:t>
            </a:r>
            <a:r>
              <a:rPr lang="en-GB" baseline="0" dirty="0"/>
              <a:t> growth up from £135m to £245m raised in the past year</a:t>
            </a:r>
          </a:p>
          <a:p>
            <a:r>
              <a:rPr lang="en-GB" baseline="0" dirty="0"/>
              <a:t>Employment growth up from 370 to 590 in the past year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045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National Quantum Technologies Programme was established in 2014</a:t>
            </a:r>
          </a:p>
          <a:p>
            <a:r>
              <a:rPr lang="en-GB" dirty="0"/>
              <a:t>4 quantum hubs</a:t>
            </a:r>
            <a:r>
              <a:rPr lang="en-GB" baseline="0" dirty="0"/>
              <a:t> were established and then further refreshed in 2019</a:t>
            </a:r>
          </a:p>
          <a:p>
            <a:r>
              <a:rPr lang="en-GB" baseline="0" dirty="0"/>
              <a:t>Phase 1 focused on converting research excellence into technology prototypes and plugging the skills deficit</a:t>
            </a:r>
          </a:p>
          <a:p>
            <a:r>
              <a:rPr lang="en-GB" baseline="0" dirty="0"/>
              <a:t>Phase 2 seeks to drive commercialisation and economic impact</a:t>
            </a:r>
          </a:p>
          <a:p>
            <a:r>
              <a:rPr lang="en-GB" baseline="0" dirty="0"/>
              <a:t>Onto this network of academic research, government engagement, industry and venture investment, supply chain growth and international collaboration the NQCC is established</a:t>
            </a:r>
          </a:p>
          <a:p>
            <a:endParaRPr lang="en-GB" baseline="0" dirty="0"/>
          </a:p>
          <a:p>
            <a:r>
              <a:rPr lang="en-GB" baseline="0" dirty="0"/>
              <a:t>The path to commercialisation for quantum computing is lengthy, hardware development costly, systems integration challenging and commercial end users laggard adopters</a:t>
            </a:r>
          </a:p>
          <a:p>
            <a:endParaRPr lang="en-GB" baseline="0" dirty="0"/>
          </a:p>
          <a:p>
            <a:r>
              <a:rPr lang="en-GB" baseline="0" dirty="0"/>
              <a:t>Recent analysis from Anchored In:</a:t>
            </a:r>
          </a:p>
          <a:p>
            <a:r>
              <a:rPr lang="en-GB" baseline="0" dirty="0" err="1"/>
              <a:t>Startup</a:t>
            </a:r>
            <a:r>
              <a:rPr lang="en-GB" baseline="0" dirty="0"/>
              <a:t> growth up from £135m to £245m raised in the past year</a:t>
            </a:r>
          </a:p>
          <a:p>
            <a:r>
              <a:rPr lang="en-GB" baseline="0" dirty="0"/>
              <a:t>Employment growth up from 370 to 590 in the past year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893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46C3C-DDC9-4A4B-A6BB-18D5C6BD47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745177-E4A6-6847-B9A4-54832D672A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12E712-E13F-6F4B-B3AC-3F073D43739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C9A777E-15FA-7249-8F7D-ACD48508C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93ABEE-43FB-4947-BA77-B6D089609FC7}"/>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1622395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C2EE-F821-4C43-AA2F-042957757A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C890E6-3242-504F-B5BF-8EFADD79BF3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A36C2F-02E3-004E-A61B-C112B4DD1FD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3F945FA-5E02-C348-8B73-79D8FF1BE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F1CF8E-806F-684A-BA15-000958565F17}"/>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338603339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EB12D81-CAD2-4D17-91FE-077B05BCFE67}" type="datetimeFigureOut">
              <a:rPr lang="en-GB" smtClean="0"/>
              <a:t>15/09/2024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C3155B-66A8-4490-9DBD-0CCDFC2455C0}" type="slidenum">
              <a:rPr lang="en-GB" smtClean="0"/>
              <a:t>‹#›</a:t>
            </a:fld>
            <a:endParaRPr lang="en-GB"/>
          </a:p>
        </p:txBody>
      </p:sp>
    </p:spTree>
    <p:extLst>
      <p:ext uri="{BB962C8B-B14F-4D97-AF65-F5344CB8AC3E}">
        <p14:creationId xmlns:p14="http://schemas.microsoft.com/office/powerpoint/2010/main" val="31856829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EB12D81-CAD2-4D17-91FE-077B05BCFE67}" type="datetimeFigureOut">
              <a:rPr lang="en-GB" smtClean="0"/>
              <a:t>15/09/2024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C3155B-66A8-4490-9DBD-0CCDFC2455C0}" type="slidenum">
              <a:rPr lang="en-GB" smtClean="0"/>
              <a:t>‹#›</a:t>
            </a:fld>
            <a:endParaRPr lang="en-GB"/>
          </a:p>
        </p:txBody>
      </p:sp>
    </p:spTree>
    <p:extLst>
      <p:ext uri="{BB962C8B-B14F-4D97-AF65-F5344CB8AC3E}">
        <p14:creationId xmlns:p14="http://schemas.microsoft.com/office/powerpoint/2010/main" val="7573601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EB12D81-CAD2-4D17-91FE-077B05BCFE67}" type="datetimeFigureOut">
              <a:rPr lang="en-GB" smtClean="0"/>
              <a:t>15/09/2024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C3155B-66A8-4490-9DBD-0CCDFC2455C0}" type="slidenum">
              <a:rPr lang="en-GB" smtClean="0"/>
              <a:t>‹#›</a:t>
            </a:fld>
            <a:endParaRPr lang="en-GB"/>
          </a:p>
        </p:txBody>
      </p:sp>
    </p:spTree>
    <p:extLst>
      <p:ext uri="{BB962C8B-B14F-4D97-AF65-F5344CB8AC3E}">
        <p14:creationId xmlns:p14="http://schemas.microsoft.com/office/powerpoint/2010/main" val="16378755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EB12D81-CAD2-4D17-91FE-077B05BCFE67}" type="datetimeFigureOut">
              <a:rPr lang="en-GB" smtClean="0"/>
              <a:t>15/09/2024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C3155B-66A8-4490-9DBD-0CCDFC2455C0}" type="slidenum">
              <a:rPr lang="en-GB" smtClean="0"/>
              <a:t>‹#›</a:t>
            </a:fld>
            <a:endParaRPr lang="en-GB"/>
          </a:p>
        </p:txBody>
      </p:sp>
    </p:spTree>
    <p:extLst>
      <p:ext uri="{BB962C8B-B14F-4D97-AF65-F5344CB8AC3E}">
        <p14:creationId xmlns:p14="http://schemas.microsoft.com/office/powerpoint/2010/main" val="13927164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EB12D81-CAD2-4D17-91FE-077B05BCFE67}" type="datetimeFigureOut">
              <a:rPr lang="en-GB" smtClean="0"/>
              <a:t>15/09/2024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0C3155B-66A8-4490-9DBD-0CCDFC2455C0}" type="slidenum">
              <a:rPr lang="en-GB" smtClean="0"/>
              <a:t>‹#›</a:t>
            </a:fld>
            <a:endParaRPr lang="en-GB"/>
          </a:p>
        </p:txBody>
      </p:sp>
    </p:spTree>
    <p:extLst>
      <p:ext uri="{BB962C8B-B14F-4D97-AF65-F5344CB8AC3E}">
        <p14:creationId xmlns:p14="http://schemas.microsoft.com/office/powerpoint/2010/main" val="377066518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EB12D81-CAD2-4D17-91FE-077B05BCFE67}" type="datetimeFigureOut">
              <a:rPr lang="en-GB" smtClean="0"/>
              <a:t>15/09/2024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0C3155B-66A8-4490-9DBD-0CCDFC2455C0}" type="slidenum">
              <a:rPr lang="en-GB" smtClean="0"/>
              <a:t>‹#›</a:t>
            </a:fld>
            <a:endParaRPr lang="en-GB"/>
          </a:p>
        </p:txBody>
      </p:sp>
    </p:spTree>
    <p:extLst>
      <p:ext uri="{BB962C8B-B14F-4D97-AF65-F5344CB8AC3E}">
        <p14:creationId xmlns:p14="http://schemas.microsoft.com/office/powerpoint/2010/main" val="28491298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B12D81-CAD2-4D17-91FE-077B05BCFE67}" type="datetimeFigureOut">
              <a:rPr lang="en-GB" smtClean="0"/>
              <a:t>15/09/2024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0C3155B-66A8-4490-9DBD-0CCDFC2455C0}" type="slidenum">
              <a:rPr lang="en-GB" smtClean="0"/>
              <a:t>‹#›</a:t>
            </a:fld>
            <a:endParaRPr lang="en-GB"/>
          </a:p>
        </p:txBody>
      </p:sp>
    </p:spTree>
    <p:extLst>
      <p:ext uri="{BB962C8B-B14F-4D97-AF65-F5344CB8AC3E}">
        <p14:creationId xmlns:p14="http://schemas.microsoft.com/office/powerpoint/2010/main" val="34081981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EB12D81-CAD2-4D17-91FE-077B05BCFE67}" type="datetimeFigureOut">
              <a:rPr lang="en-GB" smtClean="0"/>
              <a:t>15/09/2024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C3155B-66A8-4490-9DBD-0CCDFC2455C0}" type="slidenum">
              <a:rPr lang="en-GB" smtClean="0"/>
              <a:t>‹#›</a:t>
            </a:fld>
            <a:endParaRPr lang="en-GB"/>
          </a:p>
        </p:txBody>
      </p:sp>
    </p:spTree>
    <p:extLst>
      <p:ext uri="{BB962C8B-B14F-4D97-AF65-F5344CB8AC3E}">
        <p14:creationId xmlns:p14="http://schemas.microsoft.com/office/powerpoint/2010/main" val="41210126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EB12D81-CAD2-4D17-91FE-077B05BCFE67}" type="datetimeFigureOut">
              <a:rPr lang="en-GB" smtClean="0"/>
              <a:t>15/09/2024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C3155B-66A8-4490-9DBD-0CCDFC2455C0}" type="slidenum">
              <a:rPr lang="en-GB" smtClean="0"/>
              <a:t>‹#›</a:t>
            </a:fld>
            <a:endParaRPr lang="en-GB"/>
          </a:p>
        </p:txBody>
      </p:sp>
    </p:spTree>
    <p:extLst>
      <p:ext uri="{BB962C8B-B14F-4D97-AF65-F5344CB8AC3E}">
        <p14:creationId xmlns:p14="http://schemas.microsoft.com/office/powerpoint/2010/main" val="5999314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EB12D81-CAD2-4D17-91FE-077B05BCFE67}" type="datetimeFigureOut">
              <a:rPr lang="en-GB" smtClean="0"/>
              <a:t>15/09/2024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C3155B-66A8-4490-9DBD-0CCDFC2455C0}" type="slidenum">
              <a:rPr lang="en-GB" smtClean="0"/>
              <a:t>‹#›</a:t>
            </a:fld>
            <a:endParaRPr lang="en-GB"/>
          </a:p>
        </p:txBody>
      </p:sp>
    </p:spTree>
    <p:extLst>
      <p:ext uri="{BB962C8B-B14F-4D97-AF65-F5344CB8AC3E}">
        <p14:creationId xmlns:p14="http://schemas.microsoft.com/office/powerpoint/2010/main" val="4238937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67FF98-93B9-614A-956D-616315C929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A47278-13CF-044A-B803-ABF47169AE3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E4B06C-A89B-6145-99D0-AF10A69C1AD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6C64436-FE79-A64C-B05F-B9D9DCB00F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A632B0-22AA-5E47-B0B8-4420B812D3A8}"/>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93349899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EB12D81-CAD2-4D17-91FE-077B05BCFE67}" type="datetimeFigureOut">
              <a:rPr lang="en-GB" smtClean="0"/>
              <a:t>15/09/2024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C3155B-66A8-4490-9DBD-0CCDFC2455C0}" type="slidenum">
              <a:rPr lang="en-GB" smtClean="0"/>
              <a:t>‹#›</a:t>
            </a:fld>
            <a:endParaRPr lang="en-GB"/>
          </a:p>
        </p:txBody>
      </p:sp>
    </p:spTree>
    <p:extLst>
      <p:ext uri="{BB962C8B-B14F-4D97-AF65-F5344CB8AC3E}">
        <p14:creationId xmlns:p14="http://schemas.microsoft.com/office/powerpoint/2010/main" val="310315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E9166-1CFD-40D2-BFAC-868429E570DC}"/>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84CB4B-9144-45EF-B158-C43BC3DC9AC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3462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6DCBD-9855-4E09-B6AE-83232488CEA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134CE77-9120-4CC3-9317-46CD24B392A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0B6D676E-B099-4D73-909B-B7BB505CF6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CE957C-EC43-45D0-AC27-A4B494A37552}"/>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3020639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A71E9-A4F4-4516-9A71-EA69D9ABDC56}"/>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83D378-303C-4510-B628-3DB93A323F22}"/>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1859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46C3C-DDC9-4A4B-A6BB-18D5C6BD47F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F745177-E4A6-6847-B9A4-54832D672A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412E712-E13F-6F4B-B3AC-3F073D437392}"/>
              </a:ext>
            </a:extLst>
          </p:cNvPr>
          <p:cNvSpPr>
            <a:spLocks noGrp="1"/>
          </p:cNvSpPr>
          <p:nvPr>
            <p:ph type="dt" sz="half" idx="10"/>
          </p:nvPr>
        </p:nvSpPr>
        <p:spPr/>
        <p:txBody>
          <a:bodyPr/>
          <a:lstStyle/>
          <a:p>
            <a:fld id="{2259B04E-34F7-234A-A2F3-02AC3C60A4C6}" type="datetimeFigureOut">
              <a:rPr lang="en-US" smtClean="0"/>
              <a:t>9/13/2024</a:t>
            </a:fld>
            <a:endParaRPr lang="en-US" dirty="0"/>
          </a:p>
        </p:txBody>
      </p:sp>
      <p:sp>
        <p:nvSpPr>
          <p:cNvPr id="5" name="Footer Placeholder 4">
            <a:extLst>
              <a:ext uri="{FF2B5EF4-FFF2-40B4-BE49-F238E27FC236}">
                <a16:creationId xmlns:a16="http://schemas.microsoft.com/office/drawing/2014/main" id="{0C9A777E-15FA-7249-8F7D-ACD48508CA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793ABEE-43FB-4947-BA77-B6D089609FC7}"/>
              </a:ext>
            </a:extLst>
          </p:cNvPr>
          <p:cNvSpPr>
            <a:spLocks noGrp="1"/>
          </p:cNvSpPr>
          <p:nvPr>
            <p:ph type="sldNum" sz="quarter" idx="12"/>
          </p:nvPr>
        </p:nvSpPr>
        <p:spPr/>
        <p:txBody>
          <a:bodyPr/>
          <a:lstStyle/>
          <a:p>
            <a:fld id="{163B6C04-F5E1-3947-BDE4-85543675AD0D}" type="slidenum">
              <a:rPr lang="en-US" smtClean="0"/>
              <a:t>‹#›</a:t>
            </a:fld>
            <a:endParaRPr lang="en-US" dirty="0"/>
          </a:p>
        </p:txBody>
      </p:sp>
    </p:spTree>
    <p:extLst>
      <p:ext uri="{BB962C8B-B14F-4D97-AF65-F5344CB8AC3E}">
        <p14:creationId xmlns:p14="http://schemas.microsoft.com/office/powerpoint/2010/main" val="2143062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FBAA7-71CF-0A4B-888B-EAAB8B61FC9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6BDEB6A-5768-B54E-8C8A-8842028C2FA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8979E66-8393-6C4F-A6F5-ADD0F7C7D8C8}"/>
              </a:ext>
            </a:extLst>
          </p:cNvPr>
          <p:cNvSpPr>
            <a:spLocks noGrp="1"/>
          </p:cNvSpPr>
          <p:nvPr>
            <p:ph type="dt" sz="half" idx="10"/>
          </p:nvPr>
        </p:nvSpPr>
        <p:spPr/>
        <p:txBody>
          <a:bodyPr/>
          <a:lstStyle/>
          <a:p>
            <a:fld id="{2259B04E-34F7-234A-A2F3-02AC3C60A4C6}" type="datetimeFigureOut">
              <a:rPr lang="en-US" smtClean="0"/>
              <a:t>9/13/2024</a:t>
            </a:fld>
            <a:endParaRPr lang="en-US" dirty="0"/>
          </a:p>
        </p:txBody>
      </p:sp>
      <p:sp>
        <p:nvSpPr>
          <p:cNvPr id="5" name="Footer Placeholder 4">
            <a:extLst>
              <a:ext uri="{FF2B5EF4-FFF2-40B4-BE49-F238E27FC236}">
                <a16:creationId xmlns:a16="http://schemas.microsoft.com/office/drawing/2014/main" id="{F844911A-F50F-9643-BF68-AC5E7E955F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32CD92-1042-184F-893E-F87801FD13BE}"/>
              </a:ext>
            </a:extLst>
          </p:cNvPr>
          <p:cNvSpPr>
            <a:spLocks noGrp="1"/>
          </p:cNvSpPr>
          <p:nvPr>
            <p:ph type="sldNum" sz="quarter" idx="12"/>
          </p:nvPr>
        </p:nvSpPr>
        <p:spPr/>
        <p:txBody>
          <a:bodyPr/>
          <a:lstStyle/>
          <a:p>
            <a:fld id="{163B6C04-F5E1-3947-BDE4-85543675AD0D}" type="slidenum">
              <a:rPr lang="en-US" smtClean="0"/>
              <a:t>‹#›</a:t>
            </a:fld>
            <a:endParaRPr lang="en-US" dirty="0"/>
          </a:p>
        </p:txBody>
      </p:sp>
    </p:spTree>
    <p:extLst>
      <p:ext uri="{BB962C8B-B14F-4D97-AF65-F5344CB8AC3E}">
        <p14:creationId xmlns:p14="http://schemas.microsoft.com/office/powerpoint/2010/main" val="3449506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0C03-FD22-CC47-BCA2-C982075CF9F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B58C265-62BB-2B41-BABC-2E245F4CE8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4A5DABD-4A21-9649-A2AE-0116373388EC}"/>
              </a:ext>
            </a:extLst>
          </p:cNvPr>
          <p:cNvSpPr>
            <a:spLocks noGrp="1"/>
          </p:cNvSpPr>
          <p:nvPr>
            <p:ph type="dt" sz="half" idx="10"/>
          </p:nvPr>
        </p:nvSpPr>
        <p:spPr/>
        <p:txBody>
          <a:bodyPr/>
          <a:lstStyle/>
          <a:p>
            <a:fld id="{2259B04E-34F7-234A-A2F3-02AC3C60A4C6}" type="datetimeFigureOut">
              <a:rPr lang="en-US" smtClean="0"/>
              <a:t>9/13/2024</a:t>
            </a:fld>
            <a:endParaRPr lang="en-US" dirty="0"/>
          </a:p>
        </p:txBody>
      </p:sp>
      <p:sp>
        <p:nvSpPr>
          <p:cNvPr id="5" name="Footer Placeholder 4">
            <a:extLst>
              <a:ext uri="{FF2B5EF4-FFF2-40B4-BE49-F238E27FC236}">
                <a16:creationId xmlns:a16="http://schemas.microsoft.com/office/drawing/2014/main" id="{F21A2C7A-2542-A845-85A5-3B9DAC4EF8A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3CCF62-4AF2-7642-BD7E-C8D4C8DF776F}"/>
              </a:ext>
            </a:extLst>
          </p:cNvPr>
          <p:cNvSpPr>
            <a:spLocks noGrp="1"/>
          </p:cNvSpPr>
          <p:nvPr>
            <p:ph type="sldNum" sz="quarter" idx="12"/>
          </p:nvPr>
        </p:nvSpPr>
        <p:spPr/>
        <p:txBody>
          <a:bodyPr/>
          <a:lstStyle/>
          <a:p>
            <a:fld id="{163B6C04-F5E1-3947-BDE4-85543675AD0D}" type="slidenum">
              <a:rPr lang="en-US" smtClean="0"/>
              <a:t>‹#›</a:t>
            </a:fld>
            <a:endParaRPr lang="en-US" dirty="0"/>
          </a:p>
        </p:txBody>
      </p:sp>
    </p:spTree>
    <p:extLst>
      <p:ext uri="{BB962C8B-B14F-4D97-AF65-F5344CB8AC3E}">
        <p14:creationId xmlns:p14="http://schemas.microsoft.com/office/powerpoint/2010/main" val="2276467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6E5C6-AEDB-B54A-A0AE-D017F7E71BB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3AEC126-1AD8-8947-9D15-E96D0A2A8D4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9288C1C-0E34-644F-907B-860A7D67F0E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4D615AC-484C-434E-91DE-EB2DFC2CD0A2}"/>
              </a:ext>
            </a:extLst>
          </p:cNvPr>
          <p:cNvSpPr>
            <a:spLocks noGrp="1"/>
          </p:cNvSpPr>
          <p:nvPr>
            <p:ph type="dt" sz="half" idx="10"/>
          </p:nvPr>
        </p:nvSpPr>
        <p:spPr/>
        <p:txBody>
          <a:bodyPr/>
          <a:lstStyle/>
          <a:p>
            <a:fld id="{2259B04E-34F7-234A-A2F3-02AC3C60A4C6}" type="datetimeFigureOut">
              <a:rPr lang="en-US" smtClean="0"/>
              <a:t>9/13/2024</a:t>
            </a:fld>
            <a:endParaRPr lang="en-US" dirty="0"/>
          </a:p>
        </p:txBody>
      </p:sp>
      <p:sp>
        <p:nvSpPr>
          <p:cNvPr id="6" name="Footer Placeholder 5">
            <a:extLst>
              <a:ext uri="{FF2B5EF4-FFF2-40B4-BE49-F238E27FC236}">
                <a16:creationId xmlns:a16="http://schemas.microsoft.com/office/drawing/2014/main" id="{8B04A790-B4B0-F342-A4F0-3CA4130BB5E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83460EB-C18A-7747-8ACE-56CD62D3CA94}"/>
              </a:ext>
            </a:extLst>
          </p:cNvPr>
          <p:cNvSpPr>
            <a:spLocks noGrp="1"/>
          </p:cNvSpPr>
          <p:nvPr>
            <p:ph type="sldNum" sz="quarter" idx="12"/>
          </p:nvPr>
        </p:nvSpPr>
        <p:spPr/>
        <p:txBody>
          <a:bodyPr/>
          <a:lstStyle/>
          <a:p>
            <a:fld id="{163B6C04-F5E1-3947-BDE4-85543675AD0D}" type="slidenum">
              <a:rPr lang="en-US" smtClean="0"/>
              <a:t>‹#›</a:t>
            </a:fld>
            <a:endParaRPr lang="en-US" dirty="0"/>
          </a:p>
        </p:txBody>
      </p:sp>
    </p:spTree>
    <p:extLst>
      <p:ext uri="{BB962C8B-B14F-4D97-AF65-F5344CB8AC3E}">
        <p14:creationId xmlns:p14="http://schemas.microsoft.com/office/powerpoint/2010/main" val="28612320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DC39C-9799-ED49-9336-C33A3DE224F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CF27545-9981-1B4C-AFBE-99523E6D4E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35CCF20-1F9A-BB41-8285-F6DFB72E719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6A90C94-85BE-6042-A8B2-ADBA61B3CF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A4B3636-3829-9D47-819D-684A895757F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CA3D827-C621-DE40-AF6A-5B6D8D22ECFB}"/>
              </a:ext>
            </a:extLst>
          </p:cNvPr>
          <p:cNvSpPr>
            <a:spLocks noGrp="1"/>
          </p:cNvSpPr>
          <p:nvPr>
            <p:ph type="dt" sz="half" idx="10"/>
          </p:nvPr>
        </p:nvSpPr>
        <p:spPr/>
        <p:txBody>
          <a:bodyPr/>
          <a:lstStyle/>
          <a:p>
            <a:fld id="{2259B04E-34F7-234A-A2F3-02AC3C60A4C6}" type="datetimeFigureOut">
              <a:rPr lang="en-US" smtClean="0"/>
              <a:t>9/13/2024</a:t>
            </a:fld>
            <a:endParaRPr lang="en-US" dirty="0"/>
          </a:p>
        </p:txBody>
      </p:sp>
      <p:sp>
        <p:nvSpPr>
          <p:cNvPr id="8" name="Footer Placeholder 7">
            <a:extLst>
              <a:ext uri="{FF2B5EF4-FFF2-40B4-BE49-F238E27FC236}">
                <a16:creationId xmlns:a16="http://schemas.microsoft.com/office/drawing/2014/main" id="{D28D8CC2-BD94-564B-BC44-1A258FAC344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EA54A5-CF5D-564B-9EA9-3B02D5E5CB89}"/>
              </a:ext>
            </a:extLst>
          </p:cNvPr>
          <p:cNvSpPr>
            <a:spLocks noGrp="1"/>
          </p:cNvSpPr>
          <p:nvPr>
            <p:ph type="sldNum" sz="quarter" idx="12"/>
          </p:nvPr>
        </p:nvSpPr>
        <p:spPr/>
        <p:txBody>
          <a:bodyPr/>
          <a:lstStyle/>
          <a:p>
            <a:fld id="{163B6C04-F5E1-3947-BDE4-85543675AD0D}" type="slidenum">
              <a:rPr lang="en-US" smtClean="0"/>
              <a:t>‹#›</a:t>
            </a:fld>
            <a:endParaRPr lang="en-US" dirty="0"/>
          </a:p>
        </p:txBody>
      </p:sp>
    </p:spTree>
    <p:extLst>
      <p:ext uri="{BB962C8B-B14F-4D97-AF65-F5344CB8AC3E}">
        <p14:creationId xmlns:p14="http://schemas.microsoft.com/office/powerpoint/2010/main" val="1098411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FBAA7-71CF-0A4B-888B-EAAB8B61FC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BDEB6A-5768-B54E-8C8A-8842028C2FA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979E66-8393-6C4F-A6F5-ADD0F7C7D8C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844911A-F50F-9643-BF68-AC5E7E955F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32CD92-1042-184F-893E-F87801FD13BE}"/>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875497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5C60E-D9EC-3B40-B2D2-987CF9E6A77E}"/>
              </a:ext>
            </a:extLst>
          </p:cNvPr>
          <p:cNvSpPr>
            <a:spLocks noGrp="1"/>
          </p:cNvSpPr>
          <p:nvPr>
            <p:ph type="title"/>
          </p:nvPr>
        </p:nvSpPr>
        <p:spPr/>
        <p:txBody>
          <a:body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0A2E07F8-B56C-3645-8BDF-67B94309AD27}"/>
              </a:ext>
            </a:extLst>
          </p:cNvPr>
          <p:cNvSpPr>
            <a:spLocks noGrp="1"/>
          </p:cNvSpPr>
          <p:nvPr>
            <p:ph type="dt" sz="half" idx="10"/>
          </p:nvPr>
        </p:nvSpPr>
        <p:spPr/>
        <p:txBody>
          <a:bodyPr/>
          <a:lstStyle/>
          <a:p>
            <a:fld id="{2259B04E-34F7-234A-A2F3-02AC3C60A4C6}" type="datetimeFigureOut">
              <a:rPr lang="en-US" smtClean="0"/>
              <a:t>9/13/2024</a:t>
            </a:fld>
            <a:endParaRPr lang="en-US" dirty="0"/>
          </a:p>
        </p:txBody>
      </p:sp>
      <p:sp>
        <p:nvSpPr>
          <p:cNvPr id="4" name="Footer Placeholder 3">
            <a:extLst>
              <a:ext uri="{FF2B5EF4-FFF2-40B4-BE49-F238E27FC236}">
                <a16:creationId xmlns:a16="http://schemas.microsoft.com/office/drawing/2014/main" id="{7C30A028-8E37-214C-A0A0-1C365F5F253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C62C252-6B6D-3349-B87C-3B6F34691EE3}"/>
              </a:ext>
            </a:extLst>
          </p:cNvPr>
          <p:cNvSpPr>
            <a:spLocks noGrp="1"/>
          </p:cNvSpPr>
          <p:nvPr>
            <p:ph type="sldNum" sz="quarter" idx="12"/>
          </p:nvPr>
        </p:nvSpPr>
        <p:spPr/>
        <p:txBody>
          <a:bodyPr/>
          <a:lstStyle/>
          <a:p>
            <a:fld id="{163B6C04-F5E1-3947-BDE4-85543675AD0D}" type="slidenum">
              <a:rPr lang="en-US" smtClean="0"/>
              <a:t>‹#›</a:t>
            </a:fld>
            <a:endParaRPr lang="en-US" dirty="0"/>
          </a:p>
        </p:txBody>
      </p:sp>
      <p:sp>
        <p:nvSpPr>
          <p:cNvPr id="6" name="Text Placeholder 2">
            <a:extLst>
              <a:ext uri="{FF2B5EF4-FFF2-40B4-BE49-F238E27FC236}">
                <a16:creationId xmlns:a16="http://schemas.microsoft.com/office/drawing/2014/main" id="{D82D3A84-30B5-40F4-85CD-5475D9E81353}"/>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0517614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BE6966-90D6-6A43-ABFA-6424E42872EC}"/>
              </a:ext>
            </a:extLst>
          </p:cNvPr>
          <p:cNvSpPr>
            <a:spLocks noGrp="1"/>
          </p:cNvSpPr>
          <p:nvPr>
            <p:ph type="dt" sz="half" idx="10"/>
          </p:nvPr>
        </p:nvSpPr>
        <p:spPr/>
        <p:txBody>
          <a:bodyPr/>
          <a:lstStyle/>
          <a:p>
            <a:fld id="{2259B04E-34F7-234A-A2F3-02AC3C60A4C6}" type="datetimeFigureOut">
              <a:rPr lang="en-US" smtClean="0"/>
              <a:t>9/13/2024</a:t>
            </a:fld>
            <a:endParaRPr lang="en-US" dirty="0"/>
          </a:p>
        </p:txBody>
      </p:sp>
      <p:sp>
        <p:nvSpPr>
          <p:cNvPr id="3" name="Footer Placeholder 2">
            <a:extLst>
              <a:ext uri="{FF2B5EF4-FFF2-40B4-BE49-F238E27FC236}">
                <a16:creationId xmlns:a16="http://schemas.microsoft.com/office/drawing/2014/main" id="{3568E345-9948-D342-8ED6-1C82F89008E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07CF44B-DE2A-B449-9687-26F17BCB93CF}"/>
              </a:ext>
            </a:extLst>
          </p:cNvPr>
          <p:cNvSpPr>
            <a:spLocks noGrp="1"/>
          </p:cNvSpPr>
          <p:nvPr>
            <p:ph type="sldNum" sz="quarter" idx="12"/>
          </p:nvPr>
        </p:nvSpPr>
        <p:spPr/>
        <p:txBody>
          <a:bodyPr/>
          <a:lstStyle/>
          <a:p>
            <a:fld id="{163B6C04-F5E1-3947-BDE4-85543675AD0D}" type="slidenum">
              <a:rPr lang="en-US" smtClean="0"/>
              <a:t>‹#›</a:t>
            </a:fld>
            <a:endParaRPr lang="en-US" dirty="0"/>
          </a:p>
        </p:txBody>
      </p:sp>
      <p:sp>
        <p:nvSpPr>
          <p:cNvPr id="5" name="Title 1">
            <a:extLst>
              <a:ext uri="{FF2B5EF4-FFF2-40B4-BE49-F238E27FC236}">
                <a16:creationId xmlns:a16="http://schemas.microsoft.com/office/drawing/2014/main" id="{E0D92DB3-E745-4F30-A7DB-23E6AB23BD9D}"/>
              </a:ext>
            </a:extLst>
          </p:cNvPr>
          <p:cNvSpPr>
            <a:spLocks noGrp="1"/>
          </p:cNvSpPr>
          <p:nvPr>
            <p:ph type="title"/>
          </p:nvPr>
        </p:nvSpPr>
        <p:spPr>
          <a:xfrm>
            <a:off x="838200" y="365125"/>
            <a:ext cx="10515600" cy="1325563"/>
          </a:xfrm>
        </p:spPr>
        <p:txBody>
          <a:bodyPr/>
          <a:lstStyle/>
          <a:p>
            <a:r>
              <a:rPr lang="en-GB" dirty="0"/>
              <a:t>Click to edit Master title style</a:t>
            </a:r>
            <a:endParaRPr lang="en-US" dirty="0"/>
          </a:p>
        </p:txBody>
      </p:sp>
      <p:sp>
        <p:nvSpPr>
          <p:cNvPr id="6" name="Text Placeholder 2">
            <a:extLst>
              <a:ext uri="{FF2B5EF4-FFF2-40B4-BE49-F238E27FC236}">
                <a16:creationId xmlns:a16="http://schemas.microsoft.com/office/drawing/2014/main" id="{FAC13EE1-5BBF-4F69-9047-E34CCC7AA822}"/>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59846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6668F-DFC2-1A42-9DEF-4904ED2FB99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A8421E7-F6F8-D147-839C-3CD6CEEE82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93CD195-D8BB-4B4F-A309-91989CB290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4D22563-01E7-A14D-832B-6747D22DBAA6}"/>
              </a:ext>
            </a:extLst>
          </p:cNvPr>
          <p:cNvSpPr>
            <a:spLocks noGrp="1"/>
          </p:cNvSpPr>
          <p:nvPr>
            <p:ph type="dt" sz="half" idx="10"/>
          </p:nvPr>
        </p:nvSpPr>
        <p:spPr/>
        <p:txBody>
          <a:bodyPr/>
          <a:lstStyle/>
          <a:p>
            <a:fld id="{2259B04E-34F7-234A-A2F3-02AC3C60A4C6}" type="datetimeFigureOut">
              <a:rPr lang="en-US" smtClean="0"/>
              <a:t>9/13/2024</a:t>
            </a:fld>
            <a:endParaRPr lang="en-US" dirty="0"/>
          </a:p>
        </p:txBody>
      </p:sp>
      <p:sp>
        <p:nvSpPr>
          <p:cNvPr id="6" name="Footer Placeholder 5">
            <a:extLst>
              <a:ext uri="{FF2B5EF4-FFF2-40B4-BE49-F238E27FC236}">
                <a16:creationId xmlns:a16="http://schemas.microsoft.com/office/drawing/2014/main" id="{08DB5BBC-CB9B-114B-A8FD-BBE6E96BAD3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20E0E48-FAB1-0E4D-9C00-18E68A6BCC49}"/>
              </a:ext>
            </a:extLst>
          </p:cNvPr>
          <p:cNvSpPr>
            <a:spLocks noGrp="1"/>
          </p:cNvSpPr>
          <p:nvPr>
            <p:ph type="sldNum" sz="quarter" idx="12"/>
          </p:nvPr>
        </p:nvSpPr>
        <p:spPr/>
        <p:txBody>
          <a:bodyPr/>
          <a:lstStyle/>
          <a:p>
            <a:fld id="{163B6C04-F5E1-3947-BDE4-85543675AD0D}" type="slidenum">
              <a:rPr lang="en-US" smtClean="0"/>
              <a:t>‹#›</a:t>
            </a:fld>
            <a:endParaRPr lang="en-US" dirty="0"/>
          </a:p>
        </p:txBody>
      </p:sp>
    </p:spTree>
    <p:extLst>
      <p:ext uri="{BB962C8B-B14F-4D97-AF65-F5344CB8AC3E}">
        <p14:creationId xmlns:p14="http://schemas.microsoft.com/office/powerpoint/2010/main" val="2781527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2E6F0-3C18-7B40-B729-99AD393630F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409D51F-EB34-CF46-88FB-595409295F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55849B8-4D56-5B40-9FC3-713CDF945F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26B854D-C3C4-494B-9B9A-0683846442AC}"/>
              </a:ext>
            </a:extLst>
          </p:cNvPr>
          <p:cNvSpPr>
            <a:spLocks noGrp="1"/>
          </p:cNvSpPr>
          <p:nvPr>
            <p:ph type="dt" sz="half" idx="10"/>
          </p:nvPr>
        </p:nvSpPr>
        <p:spPr/>
        <p:txBody>
          <a:bodyPr/>
          <a:lstStyle/>
          <a:p>
            <a:fld id="{2259B04E-34F7-234A-A2F3-02AC3C60A4C6}" type="datetimeFigureOut">
              <a:rPr lang="en-US" smtClean="0"/>
              <a:t>9/13/2024</a:t>
            </a:fld>
            <a:endParaRPr lang="en-US" dirty="0"/>
          </a:p>
        </p:txBody>
      </p:sp>
      <p:sp>
        <p:nvSpPr>
          <p:cNvPr id="6" name="Footer Placeholder 5">
            <a:extLst>
              <a:ext uri="{FF2B5EF4-FFF2-40B4-BE49-F238E27FC236}">
                <a16:creationId xmlns:a16="http://schemas.microsoft.com/office/drawing/2014/main" id="{4A01E7D9-230B-F34D-924D-5923FD99A84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08C96AD-7989-6044-8953-C11DE023FBEA}"/>
              </a:ext>
            </a:extLst>
          </p:cNvPr>
          <p:cNvSpPr>
            <a:spLocks noGrp="1"/>
          </p:cNvSpPr>
          <p:nvPr>
            <p:ph type="sldNum" sz="quarter" idx="12"/>
          </p:nvPr>
        </p:nvSpPr>
        <p:spPr/>
        <p:txBody>
          <a:bodyPr/>
          <a:lstStyle/>
          <a:p>
            <a:fld id="{163B6C04-F5E1-3947-BDE4-85543675AD0D}" type="slidenum">
              <a:rPr lang="en-US" smtClean="0"/>
              <a:t>‹#›</a:t>
            </a:fld>
            <a:endParaRPr lang="en-US" dirty="0"/>
          </a:p>
        </p:txBody>
      </p:sp>
    </p:spTree>
    <p:extLst>
      <p:ext uri="{BB962C8B-B14F-4D97-AF65-F5344CB8AC3E}">
        <p14:creationId xmlns:p14="http://schemas.microsoft.com/office/powerpoint/2010/main" val="2879579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C2EE-F821-4C43-AA2F-042957757A6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EC890E6-3242-504F-B5BF-8EFADD79BF3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6A36C2F-02E3-004E-A61B-C112B4DD1FDF}"/>
              </a:ext>
            </a:extLst>
          </p:cNvPr>
          <p:cNvSpPr>
            <a:spLocks noGrp="1"/>
          </p:cNvSpPr>
          <p:nvPr>
            <p:ph type="dt" sz="half" idx="10"/>
          </p:nvPr>
        </p:nvSpPr>
        <p:spPr/>
        <p:txBody>
          <a:bodyPr/>
          <a:lstStyle/>
          <a:p>
            <a:fld id="{2259B04E-34F7-234A-A2F3-02AC3C60A4C6}" type="datetimeFigureOut">
              <a:rPr lang="en-US" smtClean="0"/>
              <a:t>9/13/2024</a:t>
            </a:fld>
            <a:endParaRPr lang="en-US" dirty="0"/>
          </a:p>
        </p:txBody>
      </p:sp>
      <p:sp>
        <p:nvSpPr>
          <p:cNvPr id="5" name="Footer Placeholder 4">
            <a:extLst>
              <a:ext uri="{FF2B5EF4-FFF2-40B4-BE49-F238E27FC236}">
                <a16:creationId xmlns:a16="http://schemas.microsoft.com/office/drawing/2014/main" id="{63F945FA-5E02-C348-8B73-79D8FF1BE4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6F1CF8E-806F-684A-BA15-000958565F17}"/>
              </a:ext>
            </a:extLst>
          </p:cNvPr>
          <p:cNvSpPr>
            <a:spLocks noGrp="1"/>
          </p:cNvSpPr>
          <p:nvPr>
            <p:ph type="sldNum" sz="quarter" idx="12"/>
          </p:nvPr>
        </p:nvSpPr>
        <p:spPr/>
        <p:txBody>
          <a:bodyPr/>
          <a:lstStyle/>
          <a:p>
            <a:fld id="{163B6C04-F5E1-3947-BDE4-85543675AD0D}" type="slidenum">
              <a:rPr lang="en-US" smtClean="0"/>
              <a:t>‹#›</a:t>
            </a:fld>
            <a:endParaRPr lang="en-US" dirty="0"/>
          </a:p>
        </p:txBody>
      </p:sp>
    </p:spTree>
    <p:extLst>
      <p:ext uri="{BB962C8B-B14F-4D97-AF65-F5344CB8AC3E}">
        <p14:creationId xmlns:p14="http://schemas.microsoft.com/office/powerpoint/2010/main" val="1314746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67FF98-93B9-614A-956D-616315C9299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FA47278-13CF-044A-B803-ABF47169AE3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2E4B06C-A89B-6145-99D0-AF10A69C1ADE}"/>
              </a:ext>
            </a:extLst>
          </p:cNvPr>
          <p:cNvSpPr>
            <a:spLocks noGrp="1"/>
          </p:cNvSpPr>
          <p:nvPr>
            <p:ph type="dt" sz="half" idx="10"/>
          </p:nvPr>
        </p:nvSpPr>
        <p:spPr/>
        <p:txBody>
          <a:bodyPr/>
          <a:lstStyle/>
          <a:p>
            <a:fld id="{2259B04E-34F7-234A-A2F3-02AC3C60A4C6}" type="datetimeFigureOut">
              <a:rPr lang="en-US" smtClean="0"/>
              <a:t>9/13/2024</a:t>
            </a:fld>
            <a:endParaRPr lang="en-US" dirty="0"/>
          </a:p>
        </p:txBody>
      </p:sp>
      <p:sp>
        <p:nvSpPr>
          <p:cNvPr id="5" name="Footer Placeholder 4">
            <a:extLst>
              <a:ext uri="{FF2B5EF4-FFF2-40B4-BE49-F238E27FC236}">
                <a16:creationId xmlns:a16="http://schemas.microsoft.com/office/drawing/2014/main" id="{76C64436-FE79-A64C-B05F-B9D9DCB00F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A632B0-22AA-5E47-B0B8-4420B812D3A8}"/>
              </a:ext>
            </a:extLst>
          </p:cNvPr>
          <p:cNvSpPr>
            <a:spLocks noGrp="1"/>
          </p:cNvSpPr>
          <p:nvPr>
            <p:ph type="sldNum" sz="quarter" idx="12"/>
          </p:nvPr>
        </p:nvSpPr>
        <p:spPr/>
        <p:txBody>
          <a:bodyPr/>
          <a:lstStyle/>
          <a:p>
            <a:fld id="{163B6C04-F5E1-3947-BDE4-85543675AD0D}" type="slidenum">
              <a:rPr lang="en-US" smtClean="0"/>
              <a:t>‹#›</a:t>
            </a:fld>
            <a:endParaRPr lang="en-US" dirty="0"/>
          </a:p>
        </p:txBody>
      </p:sp>
    </p:spTree>
    <p:extLst>
      <p:ext uri="{BB962C8B-B14F-4D97-AF65-F5344CB8AC3E}">
        <p14:creationId xmlns:p14="http://schemas.microsoft.com/office/powerpoint/2010/main" val="13222420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6DCBD-9855-4E09-B6AE-83232488CEA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134CE77-9120-4CC3-9317-46CD24B392A9}"/>
              </a:ext>
            </a:extLst>
          </p:cNvPr>
          <p:cNvSpPr>
            <a:spLocks noGrp="1"/>
          </p:cNvSpPr>
          <p:nvPr>
            <p:ph type="dt" sz="half" idx="10"/>
          </p:nvPr>
        </p:nvSpPr>
        <p:spPr/>
        <p:txBody>
          <a:bodyPr/>
          <a:lstStyle/>
          <a:p>
            <a:fld id="{2259B04E-34F7-234A-A2F3-02AC3C60A4C6}" type="datetimeFigureOut">
              <a:rPr lang="en-US" smtClean="0"/>
              <a:t>9/13/2024</a:t>
            </a:fld>
            <a:endParaRPr lang="en-US" dirty="0"/>
          </a:p>
        </p:txBody>
      </p:sp>
      <p:sp>
        <p:nvSpPr>
          <p:cNvPr id="4" name="Footer Placeholder 3">
            <a:extLst>
              <a:ext uri="{FF2B5EF4-FFF2-40B4-BE49-F238E27FC236}">
                <a16:creationId xmlns:a16="http://schemas.microsoft.com/office/drawing/2014/main" id="{0B6D676E-B099-4D73-909B-B7BB505CF6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CCE957C-EC43-45D0-AC27-A4B494A37552}"/>
              </a:ext>
            </a:extLst>
          </p:cNvPr>
          <p:cNvSpPr>
            <a:spLocks noGrp="1"/>
          </p:cNvSpPr>
          <p:nvPr>
            <p:ph type="sldNum" sz="quarter" idx="12"/>
          </p:nvPr>
        </p:nvSpPr>
        <p:spPr/>
        <p:txBody>
          <a:bodyPr/>
          <a:lstStyle/>
          <a:p>
            <a:fld id="{163B6C04-F5E1-3947-BDE4-85543675AD0D}" type="slidenum">
              <a:rPr lang="en-US" smtClean="0"/>
              <a:t>‹#›</a:t>
            </a:fld>
            <a:endParaRPr lang="en-US" dirty="0"/>
          </a:p>
        </p:txBody>
      </p:sp>
    </p:spTree>
    <p:extLst>
      <p:ext uri="{BB962C8B-B14F-4D97-AF65-F5344CB8AC3E}">
        <p14:creationId xmlns:p14="http://schemas.microsoft.com/office/powerpoint/2010/main" val="5960190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A71E9-A4F4-4516-9A71-EA69D9ABDC56}"/>
              </a:ext>
            </a:extLst>
          </p:cNvPr>
          <p:cNvSpPr>
            <a:spLocks noGrp="1"/>
          </p:cNvSpPr>
          <p:nvPr>
            <p:ph type="title"/>
          </p:nvPr>
        </p:nvSpPr>
        <p:spPr>
          <a:xfrm>
            <a:off x="838200" y="365125"/>
            <a:ext cx="10515600" cy="1325563"/>
          </a:xfr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D283D378-303C-4510-B628-3DB93A323F22}"/>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5677681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13D379-6B66-4C43-8C11-027452FEC40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CEF251-E918-784C-8717-1F0B733AA660}" type="datetimeFigureOut">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9/13/2024</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C61BB4D2-2BBB-5E4B-8DBA-1407013500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921D3CEE-6069-BA46-BC1C-D1DD926493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B49ED-3BDC-B645-964C-10CAC51D48A6}"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6865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20DFF-3916-0B4A-B84D-C2732ED5B0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D0D351-91F7-034E-968A-A3236723AA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CDB3A1-7179-F645-AF8C-E9B7D32727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CEF251-E918-784C-8717-1F0B733AA660}" type="datetimeFigureOut">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F1D41B01-8BA8-D244-8516-6EB84BFC2E9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0000"/>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4A678062-78FD-9E44-A81E-5AC98CA51B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B49ED-3BDC-B645-964C-10CAC51D48A6}"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43035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0C03-FD22-CC47-BCA2-C982075CF9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58C265-62BB-2B41-BABC-2E245F4CE8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4A5DABD-4A21-9649-A2AE-0116373388E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21A2C7A-2542-A845-85A5-3B9DAC4EF8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3CCF62-4AF2-7642-BD7E-C8D4C8DF776F}"/>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40957917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6FD0F-BC89-3341-BEF5-1C56B0E6E5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930D44-0215-D248-87ED-89277D0BCA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3BFADF-3CB1-A44C-A2BE-79E6880DE00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CEF251-E918-784C-8717-1F0B733AA660}" type="datetimeFigureOut">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3DA9675D-AB04-8348-BE44-CE18BB8F28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0000"/>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49696C95-E4FD-8142-B065-C128516EFC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B49ED-3BDC-B645-964C-10CAC51D48A6}"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664299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00079-1CA4-4747-95A0-88F2B3095B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9DFF59-B037-E445-86E1-DC2169C35F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C3F387-F019-4F48-9FC8-031E1F1A24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CEF251-E918-784C-8717-1F0B733AA660}" type="datetimeFigureOut">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397CF4C4-5D7A-0C45-B394-F72F7480CB6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0000"/>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79734801-F295-7648-9713-ED70A1A5B5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B49ED-3BDC-B645-964C-10CAC51D48A6}"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121662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7DB49-3F42-BD41-B31C-4ED4614E79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2F9892-C65C-5E4F-A21B-1F7490174E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2E25AB-2711-944A-86B2-1DEA345D71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78C173-458B-D340-B1B3-C76C2CB797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CEF251-E918-784C-8717-1F0B733AA660}" type="datetimeFigureOut">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FE4CA2E5-F12B-BA4A-99A2-E45BC2ADA3A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0000"/>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5A294777-B486-9545-9F85-24D9787CB4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B49ED-3BDC-B645-964C-10CAC51D48A6}"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003150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8095E-DBC4-CA45-BC5A-FA2506035A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685C2B-C1DD-4D4E-9481-F67788B529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465ADB-0A3A-264A-B3F2-C9FE34C9E7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5BF135-216A-404E-9046-77061A75D0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CFF0F6-2BF2-5644-BAE0-5B1D19CADB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BF68C1-9101-FE4C-946A-BECA5AE73D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CEF251-E918-784C-8717-1F0B733AA660}" type="datetimeFigureOut">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F6BA5FA9-2C6B-C94B-AB41-BEA6099639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0000"/>
              </a:solidFill>
              <a:effectLst/>
              <a:uLnTx/>
              <a:uFillTx/>
              <a:latin typeface="Arial" panose="020B0604020202020204"/>
              <a:ea typeface="+mn-ea"/>
              <a:cs typeface="+mn-cs"/>
            </a:endParaRPr>
          </a:p>
        </p:txBody>
      </p:sp>
      <p:sp>
        <p:nvSpPr>
          <p:cNvPr id="9" name="Slide Number Placeholder 8">
            <a:extLst>
              <a:ext uri="{FF2B5EF4-FFF2-40B4-BE49-F238E27FC236}">
                <a16:creationId xmlns:a16="http://schemas.microsoft.com/office/drawing/2014/main" id="{A7FE26E6-F856-6C4B-B612-DB42F5B961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B49ED-3BDC-B645-964C-10CAC51D48A6}"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33943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56DE6-A1A7-9D40-837D-43CAE9D4D6BC}"/>
              </a:ext>
            </a:extLst>
          </p:cNvPr>
          <p:cNvSpPr>
            <a:spLocks noGrp="1"/>
          </p:cNvSpPr>
          <p:nvPr>
            <p:ph type="title"/>
          </p:nvPr>
        </p:nvSpPr>
        <p:spPr>
          <a:xfrm>
            <a:off x="838200" y="365125"/>
            <a:ext cx="10515600" cy="670045"/>
          </a:xfrm>
        </p:spPr>
        <p:txBody>
          <a:bodyPr>
            <a:normAutofit/>
          </a:bodyPr>
          <a:lstStyle>
            <a:lvl1pPr>
              <a:defRPr sz="3600"/>
            </a:lvl1pPr>
          </a:lstStyle>
          <a:p>
            <a:r>
              <a:rPr lang="en-US" dirty="0"/>
              <a:t>Click to edit Master title style</a:t>
            </a:r>
          </a:p>
        </p:txBody>
      </p:sp>
      <p:sp>
        <p:nvSpPr>
          <p:cNvPr id="3" name="Date Placeholder 2">
            <a:extLst>
              <a:ext uri="{FF2B5EF4-FFF2-40B4-BE49-F238E27FC236}">
                <a16:creationId xmlns:a16="http://schemas.microsoft.com/office/drawing/2014/main" id="{1207D814-0F37-7045-BF9E-76EF7EF4E32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CEF251-E918-784C-8717-1F0B733AA660}" type="datetimeFigureOut">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BBBE4044-FEE8-0E48-AAC0-309063E276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0000"/>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D4F2B29F-4371-D14C-8FFB-2863B3B297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B49ED-3BDC-B645-964C-10CAC51D48A6}"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10247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13D379-6B66-4C43-8C11-027452FEC40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CEF251-E918-784C-8717-1F0B733AA660}" type="datetimeFigureOut">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C61BB4D2-2BBB-5E4B-8DBA-1407013500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0000"/>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921D3CEE-6069-BA46-BC1C-D1DD926493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B49ED-3BDC-B645-964C-10CAC51D48A6}"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588183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DE275-3175-8940-8941-B73F9487F0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C8D4FF-6DB8-CB47-84EE-F800EABE25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1A7C96-7710-754F-859E-3324D5BB21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65DE5A-17BC-A14B-BE2D-3C65DA828F9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CEF251-E918-784C-8717-1F0B733AA660}" type="datetimeFigureOut">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B1998738-4EC7-1A4C-BC62-FA434DD769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0000"/>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899C443E-082B-F54C-A3E9-C32507B694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B49ED-3BDC-B645-964C-10CAC51D48A6}"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997672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17BAB-D57F-5A41-9396-E5E951E94F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5103D9-54E1-8248-8ED4-933DC986C6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B2CF96C-B930-C341-9E97-F2332D0BF1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E1E317-DA57-D046-BED1-C068CDB5DC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CEF251-E918-784C-8717-1F0B733AA660}" type="datetimeFigureOut">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F0ED388F-32AC-9544-AB6D-949EB044B9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0000"/>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07030145-CB91-184B-9F8E-EE37057F40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B49ED-3BDC-B645-964C-10CAC51D48A6}"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551095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C5EF6-5D89-7748-8596-F9E2BEE5F8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3E38CE-7FD6-404C-8276-09E2D0F8C9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D28EE1-CB37-144D-BE53-35FE26E59B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CEF251-E918-784C-8717-1F0B733AA660}" type="datetimeFigureOut">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62B4CB85-7467-EA41-A01C-8988111E269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0000"/>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6F23341E-21F0-8D49-B5F4-16F6097865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B49ED-3BDC-B645-964C-10CAC51D48A6}"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672984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D5F80C-7E89-704E-BEBB-76DF8087DE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30698D-BB01-DC4A-A5BE-861A384CF3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F90F05-0F2E-E840-8B45-E403A2D0F5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CEF251-E918-784C-8717-1F0B733AA660}" type="datetimeFigureOut">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B54BE417-1044-134B-ABF1-7DCB00F467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0000"/>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3484E22-19D9-5847-BE52-92951EBFCE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B49ED-3BDC-B645-964C-10CAC51D48A6}"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01839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6E5C6-AEDB-B54A-A0AE-D017F7E71B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EC126-1AD8-8947-9D15-E96D0A2A8D4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288C1C-0E34-644F-907B-860A7D67F0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D615AC-484C-434E-91DE-EB2DFC2CD0A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B04A790-B4B0-F342-A4F0-3CA4130BB5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3460EB-C18A-7747-8ACE-56CD62D3CA94}"/>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2311904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1438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E74AAC-15D6-C347-8D92-4E63B1E04FBE}"/>
              </a:ext>
            </a:extLst>
          </p:cNvPr>
          <p:cNvSpPr txBox="1"/>
          <p:nvPr userDrawn="1"/>
        </p:nvSpPr>
        <p:spPr>
          <a:xfrm>
            <a:off x="403341" y="345182"/>
            <a:ext cx="6356456"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Headline</a:t>
            </a:r>
          </a:p>
        </p:txBody>
      </p:sp>
      <p:sp>
        <p:nvSpPr>
          <p:cNvPr id="4" name="Rectangle 3">
            <a:extLst>
              <a:ext uri="{FF2B5EF4-FFF2-40B4-BE49-F238E27FC236}">
                <a16:creationId xmlns:a16="http://schemas.microsoft.com/office/drawing/2014/main" id="{23B1331F-0BD7-CA42-AD59-82D068CA2028}"/>
              </a:ext>
            </a:extLst>
          </p:cNvPr>
          <p:cNvSpPr/>
          <p:nvPr userDrawn="1"/>
        </p:nvSpPr>
        <p:spPr>
          <a:xfrm>
            <a:off x="416314" y="1387942"/>
            <a:ext cx="8660451"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Quisque</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sagittis</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purus</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sit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amet</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volutpat</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consequat</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mauris</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nunc</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congue</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nisi vitae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suscipit</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tellus</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1"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mauris</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diam</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maecenas</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sed</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enim</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ut</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sem</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viverra</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aliquet</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eget</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sit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amet</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tellus</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cras</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adipiscing</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enim</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eu</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turpis</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egestas</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pretium</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aenean</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pharetra magna ac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placerat</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vestibulum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lectus</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mauris</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ultrices</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eros</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in cursus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turpis</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massa</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tincidunt</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dui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ut</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ornare</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lectus</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sit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amet</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est</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placerat</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in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egestas</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erat</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imperdiet</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sed</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euismod</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nisi porta lorem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mollis</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1"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aliquam</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ut</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porttitor</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leo</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diam</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sollicitudin</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1"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tempor</a:t>
            </a:r>
            <a:r>
              <a:rPr kumimoji="0" lang="en-GB" sz="2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a:t>
            </a:r>
            <a:endPar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193503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5" name="Text Placeholder 5"/>
          <p:cNvSpPr>
            <a:spLocks noGrp="1"/>
          </p:cNvSpPr>
          <p:nvPr>
            <p:ph type="body" sz="quarter" idx="10"/>
          </p:nvPr>
        </p:nvSpPr>
        <p:spPr>
          <a:xfrm>
            <a:off x="326401" y="1263600"/>
            <a:ext cx="11532447" cy="4275908"/>
          </a:xfrm>
          <a:prstGeom prst="rect">
            <a:avLst/>
          </a:prstGeom>
        </p:spPr>
        <p:txBody>
          <a:bodyPr/>
          <a:lstStyle>
            <a:lvl1pPr>
              <a:defRPr>
                <a:solidFill>
                  <a:schemeClr val="accent6"/>
                </a:solidFill>
                <a:latin typeface="+mj-lt"/>
                <a:cs typeface="Helvetica" pitchFamily="34" charset="0"/>
              </a:defRPr>
            </a:lvl1pPr>
            <a:lvl2pPr>
              <a:defRPr sz="2200">
                <a:solidFill>
                  <a:schemeClr val="bg2">
                    <a:lumMod val="50000"/>
                  </a:schemeClr>
                </a:solidFill>
                <a:latin typeface="+mj-lt"/>
                <a:cs typeface="Helvetica" pitchFamily="34" charset="0"/>
              </a:defRPr>
            </a:lvl2pPr>
            <a:lvl3pPr>
              <a:defRPr>
                <a:solidFill>
                  <a:schemeClr val="bg2">
                    <a:lumMod val="50000"/>
                  </a:schemeClr>
                </a:solidFill>
                <a:latin typeface="+mj-lt"/>
                <a:cs typeface="Helvetica" pitchFamily="34" charset="0"/>
              </a:defRPr>
            </a:lvl3pPr>
            <a:lvl4pPr>
              <a:defRPr>
                <a:solidFill>
                  <a:schemeClr val="bg2">
                    <a:lumMod val="50000"/>
                  </a:schemeClr>
                </a:solidFill>
                <a:latin typeface="+mj-lt"/>
                <a:cs typeface="Helvetica" pitchFamily="34" charset="0"/>
              </a:defRPr>
            </a:lvl4pPr>
            <a:lvl5pPr>
              <a:defRPr>
                <a:solidFill>
                  <a:schemeClr val="bg2">
                    <a:lumMod val="50000"/>
                  </a:schemeClr>
                </a:solidFill>
                <a:latin typeface="+mj-lt"/>
                <a:cs typeface="Helvetic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1"/>
          <p:cNvSpPr>
            <a:spLocks noGrp="1"/>
          </p:cNvSpPr>
          <p:nvPr>
            <p:ph type="title"/>
          </p:nvPr>
        </p:nvSpPr>
        <p:spPr bwMode="white">
          <a:xfrm>
            <a:off x="326401" y="127001"/>
            <a:ext cx="9260196" cy="753532"/>
          </a:xfrm>
          <a:prstGeom prst="rect">
            <a:avLst/>
          </a:prstGeom>
        </p:spPr>
        <p:txBody>
          <a:bodyPr anchor="ctr" anchorCtr="0"/>
          <a:lstStyle>
            <a:lvl1pPr>
              <a:defRPr sz="2400">
                <a:solidFill>
                  <a:schemeClr val="accent6"/>
                </a:solidFill>
              </a:defRPr>
            </a:lvl1pPr>
          </a:lstStyle>
          <a:p>
            <a:r>
              <a:rPr lang="en-US"/>
              <a:t>Click to edit Master title style</a:t>
            </a:r>
            <a:endParaRPr lang="en-GB" dirty="0"/>
          </a:p>
        </p:txBody>
      </p:sp>
    </p:spTree>
    <p:extLst>
      <p:ext uri="{BB962C8B-B14F-4D97-AF65-F5344CB8AC3E}">
        <p14:creationId xmlns:p14="http://schemas.microsoft.com/office/powerpoint/2010/main" val="351892763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46C3C-DDC9-4A4B-A6BB-18D5C6BD47F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F745177-E4A6-6847-B9A4-54832D672A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412E712-E13F-6F4B-B3AC-3F073D437392}"/>
              </a:ext>
            </a:extLst>
          </p:cNvPr>
          <p:cNvSpPr>
            <a:spLocks noGrp="1"/>
          </p:cNvSpPr>
          <p:nvPr>
            <p:ph type="dt" sz="half" idx="10"/>
          </p:nvPr>
        </p:nvSpPr>
        <p:spPr/>
        <p:txBody>
          <a:bodyPr/>
          <a:lstStyle/>
          <a:p>
            <a:fld id="{2259B04E-34F7-234A-A2F3-02AC3C60A4C6}" type="datetimeFigureOut">
              <a:rPr lang="en-US" smtClean="0"/>
              <a:t>9/15/2024</a:t>
            </a:fld>
            <a:endParaRPr lang="en-US" dirty="0"/>
          </a:p>
        </p:txBody>
      </p:sp>
      <p:sp>
        <p:nvSpPr>
          <p:cNvPr id="5" name="Footer Placeholder 4">
            <a:extLst>
              <a:ext uri="{FF2B5EF4-FFF2-40B4-BE49-F238E27FC236}">
                <a16:creationId xmlns:a16="http://schemas.microsoft.com/office/drawing/2014/main" id="{0C9A777E-15FA-7249-8F7D-ACD48508CA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793ABEE-43FB-4947-BA77-B6D089609FC7}"/>
              </a:ext>
            </a:extLst>
          </p:cNvPr>
          <p:cNvSpPr>
            <a:spLocks noGrp="1"/>
          </p:cNvSpPr>
          <p:nvPr>
            <p:ph type="sldNum" sz="quarter" idx="12"/>
          </p:nvPr>
        </p:nvSpPr>
        <p:spPr/>
        <p:txBody>
          <a:bodyPr/>
          <a:lstStyle/>
          <a:p>
            <a:fld id="{163B6C04-F5E1-3947-BDE4-85543675AD0D}" type="slidenum">
              <a:rPr lang="en-US" smtClean="0"/>
              <a:t>‹#›</a:t>
            </a:fld>
            <a:endParaRPr lang="en-US" dirty="0"/>
          </a:p>
        </p:txBody>
      </p:sp>
    </p:spTree>
    <p:extLst>
      <p:ext uri="{BB962C8B-B14F-4D97-AF65-F5344CB8AC3E}">
        <p14:creationId xmlns:p14="http://schemas.microsoft.com/office/powerpoint/2010/main" val="32444479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FBAA7-71CF-0A4B-888B-EAAB8B61FC9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6BDEB6A-5768-B54E-8C8A-8842028C2FA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8979E66-8393-6C4F-A6F5-ADD0F7C7D8C8}"/>
              </a:ext>
            </a:extLst>
          </p:cNvPr>
          <p:cNvSpPr>
            <a:spLocks noGrp="1"/>
          </p:cNvSpPr>
          <p:nvPr>
            <p:ph type="dt" sz="half" idx="10"/>
          </p:nvPr>
        </p:nvSpPr>
        <p:spPr/>
        <p:txBody>
          <a:bodyPr/>
          <a:lstStyle/>
          <a:p>
            <a:fld id="{2259B04E-34F7-234A-A2F3-02AC3C60A4C6}" type="datetimeFigureOut">
              <a:rPr lang="en-US" smtClean="0"/>
              <a:t>9/15/2024</a:t>
            </a:fld>
            <a:endParaRPr lang="en-US" dirty="0"/>
          </a:p>
        </p:txBody>
      </p:sp>
      <p:sp>
        <p:nvSpPr>
          <p:cNvPr id="5" name="Footer Placeholder 4">
            <a:extLst>
              <a:ext uri="{FF2B5EF4-FFF2-40B4-BE49-F238E27FC236}">
                <a16:creationId xmlns:a16="http://schemas.microsoft.com/office/drawing/2014/main" id="{F844911A-F50F-9643-BF68-AC5E7E955F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32CD92-1042-184F-893E-F87801FD13BE}"/>
              </a:ext>
            </a:extLst>
          </p:cNvPr>
          <p:cNvSpPr>
            <a:spLocks noGrp="1"/>
          </p:cNvSpPr>
          <p:nvPr>
            <p:ph type="sldNum" sz="quarter" idx="12"/>
          </p:nvPr>
        </p:nvSpPr>
        <p:spPr/>
        <p:txBody>
          <a:bodyPr/>
          <a:lstStyle/>
          <a:p>
            <a:fld id="{163B6C04-F5E1-3947-BDE4-85543675AD0D}" type="slidenum">
              <a:rPr lang="en-US" smtClean="0"/>
              <a:t>‹#›</a:t>
            </a:fld>
            <a:endParaRPr lang="en-US" dirty="0"/>
          </a:p>
        </p:txBody>
      </p:sp>
    </p:spTree>
    <p:extLst>
      <p:ext uri="{BB962C8B-B14F-4D97-AF65-F5344CB8AC3E}">
        <p14:creationId xmlns:p14="http://schemas.microsoft.com/office/powerpoint/2010/main" val="33150975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0C03-FD22-CC47-BCA2-C982075CF9F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B58C265-62BB-2B41-BABC-2E245F4CE8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4A5DABD-4A21-9649-A2AE-0116373388EC}"/>
              </a:ext>
            </a:extLst>
          </p:cNvPr>
          <p:cNvSpPr>
            <a:spLocks noGrp="1"/>
          </p:cNvSpPr>
          <p:nvPr>
            <p:ph type="dt" sz="half" idx="10"/>
          </p:nvPr>
        </p:nvSpPr>
        <p:spPr/>
        <p:txBody>
          <a:bodyPr/>
          <a:lstStyle/>
          <a:p>
            <a:fld id="{2259B04E-34F7-234A-A2F3-02AC3C60A4C6}" type="datetimeFigureOut">
              <a:rPr lang="en-US" smtClean="0"/>
              <a:t>9/15/2024</a:t>
            </a:fld>
            <a:endParaRPr lang="en-US" dirty="0"/>
          </a:p>
        </p:txBody>
      </p:sp>
      <p:sp>
        <p:nvSpPr>
          <p:cNvPr id="5" name="Footer Placeholder 4">
            <a:extLst>
              <a:ext uri="{FF2B5EF4-FFF2-40B4-BE49-F238E27FC236}">
                <a16:creationId xmlns:a16="http://schemas.microsoft.com/office/drawing/2014/main" id="{F21A2C7A-2542-A845-85A5-3B9DAC4EF8A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3CCF62-4AF2-7642-BD7E-C8D4C8DF776F}"/>
              </a:ext>
            </a:extLst>
          </p:cNvPr>
          <p:cNvSpPr>
            <a:spLocks noGrp="1"/>
          </p:cNvSpPr>
          <p:nvPr>
            <p:ph type="sldNum" sz="quarter" idx="12"/>
          </p:nvPr>
        </p:nvSpPr>
        <p:spPr/>
        <p:txBody>
          <a:bodyPr/>
          <a:lstStyle/>
          <a:p>
            <a:fld id="{163B6C04-F5E1-3947-BDE4-85543675AD0D}" type="slidenum">
              <a:rPr lang="en-US" smtClean="0"/>
              <a:t>‹#›</a:t>
            </a:fld>
            <a:endParaRPr lang="en-US" dirty="0"/>
          </a:p>
        </p:txBody>
      </p:sp>
    </p:spTree>
    <p:extLst>
      <p:ext uri="{BB962C8B-B14F-4D97-AF65-F5344CB8AC3E}">
        <p14:creationId xmlns:p14="http://schemas.microsoft.com/office/powerpoint/2010/main" val="30751947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6E5C6-AEDB-B54A-A0AE-D017F7E71BB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3AEC126-1AD8-8947-9D15-E96D0A2A8D4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9288C1C-0E34-644F-907B-860A7D67F0E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4D615AC-484C-434E-91DE-EB2DFC2CD0A2}"/>
              </a:ext>
            </a:extLst>
          </p:cNvPr>
          <p:cNvSpPr>
            <a:spLocks noGrp="1"/>
          </p:cNvSpPr>
          <p:nvPr>
            <p:ph type="dt" sz="half" idx="10"/>
          </p:nvPr>
        </p:nvSpPr>
        <p:spPr/>
        <p:txBody>
          <a:bodyPr/>
          <a:lstStyle/>
          <a:p>
            <a:fld id="{2259B04E-34F7-234A-A2F3-02AC3C60A4C6}" type="datetimeFigureOut">
              <a:rPr lang="en-US" smtClean="0"/>
              <a:t>9/15/2024</a:t>
            </a:fld>
            <a:endParaRPr lang="en-US" dirty="0"/>
          </a:p>
        </p:txBody>
      </p:sp>
      <p:sp>
        <p:nvSpPr>
          <p:cNvPr id="6" name="Footer Placeholder 5">
            <a:extLst>
              <a:ext uri="{FF2B5EF4-FFF2-40B4-BE49-F238E27FC236}">
                <a16:creationId xmlns:a16="http://schemas.microsoft.com/office/drawing/2014/main" id="{8B04A790-B4B0-F342-A4F0-3CA4130BB5E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83460EB-C18A-7747-8ACE-56CD62D3CA94}"/>
              </a:ext>
            </a:extLst>
          </p:cNvPr>
          <p:cNvSpPr>
            <a:spLocks noGrp="1"/>
          </p:cNvSpPr>
          <p:nvPr>
            <p:ph type="sldNum" sz="quarter" idx="12"/>
          </p:nvPr>
        </p:nvSpPr>
        <p:spPr/>
        <p:txBody>
          <a:bodyPr/>
          <a:lstStyle/>
          <a:p>
            <a:fld id="{163B6C04-F5E1-3947-BDE4-85543675AD0D}" type="slidenum">
              <a:rPr lang="en-US" smtClean="0"/>
              <a:t>‹#›</a:t>
            </a:fld>
            <a:endParaRPr lang="en-US" dirty="0"/>
          </a:p>
        </p:txBody>
      </p:sp>
    </p:spTree>
    <p:extLst>
      <p:ext uri="{BB962C8B-B14F-4D97-AF65-F5344CB8AC3E}">
        <p14:creationId xmlns:p14="http://schemas.microsoft.com/office/powerpoint/2010/main" val="42020661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DC39C-9799-ED49-9336-C33A3DE224F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CF27545-9981-1B4C-AFBE-99523E6D4E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35CCF20-1F9A-BB41-8285-F6DFB72E719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6A90C94-85BE-6042-A8B2-ADBA61B3CF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A4B3636-3829-9D47-819D-684A895757F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CA3D827-C621-DE40-AF6A-5B6D8D22ECFB}"/>
              </a:ext>
            </a:extLst>
          </p:cNvPr>
          <p:cNvSpPr>
            <a:spLocks noGrp="1"/>
          </p:cNvSpPr>
          <p:nvPr>
            <p:ph type="dt" sz="half" idx="10"/>
          </p:nvPr>
        </p:nvSpPr>
        <p:spPr/>
        <p:txBody>
          <a:bodyPr/>
          <a:lstStyle/>
          <a:p>
            <a:fld id="{2259B04E-34F7-234A-A2F3-02AC3C60A4C6}" type="datetimeFigureOut">
              <a:rPr lang="en-US" smtClean="0"/>
              <a:t>9/15/2024</a:t>
            </a:fld>
            <a:endParaRPr lang="en-US" dirty="0"/>
          </a:p>
        </p:txBody>
      </p:sp>
      <p:sp>
        <p:nvSpPr>
          <p:cNvPr id="8" name="Footer Placeholder 7">
            <a:extLst>
              <a:ext uri="{FF2B5EF4-FFF2-40B4-BE49-F238E27FC236}">
                <a16:creationId xmlns:a16="http://schemas.microsoft.com/office/drawing/2014/main" id="{D28D8CC2-BD94-564B-BC44-1A258FAC344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EA54A5-CF5D-564B-9EA9-3B02D5E5CB89}"/>
              </a:ext>
            </a:extLst>
          </p:cNvPr>
          <p:cNvSpPr>
            <a:spLocks noGrp="1"/>
          </p:cNvSpPr>
          <p:nvPr>
            <p:ph type="sldNum" sz="quarter" idx="12"/>
          </p:nvPr>
        </p:nvSpPr>
        <p:spPr/>
        <p:txBody>
          <a:bodyPr/>
          <a:lstStyle/>
          <a:p>
            <a:fld id="{163B6C04-F5E1-3947-BDE4-85543675AD0D}" type="slidenum">
              <a:rPr lang="en-US" smtClean="0"/>
              <a:t>‹#›</a:t>
            </a:fld>
            <a:endParaRPr lang="en-US" dirty="0"/>
          </a:p>
        </p:txBody>
      </p:sp>
    </p:spTree>
    <p:extLst>
      <p:ext uri="{BB962C8B-B14F-4D97-AF65-F5344CB8AC3E}">
        <p14:creationId xmlns:p14="http://schemas.microsoft.com/office/powerpoint/2010/main" val="23838588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5C60E-D9EC-3B40-B2D2-987CF9E6A77E}"/>
              </a:ext>
            </a:extLst>
          </p:cNvPr>
          <p:cNvSpPr>
            <a:spLocks noGrp="1"/>
          </p:cNvSpPr>
          <p:nvPr>
            <p:ph type="title"/>
          </p:nvPr>
        </p:nvSpPr>
        <p:spPr/>
        <p:txBody>
          <a:body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0A2E07F8-B56C-3645-8BDF-67B94309AD27}"/>
              </a:ext>
            </a:extLst>
          </p:cNvPr>
          <p:cNvSpPr>
            <a:spLocks noGrp="1"/>
          </p:cNvSpPr>
          <p:nvPr>
            <p:ph type="dt" sz="half" idx="10"/>
          </p:nvPr>
        </p:nvSpPr>
        <p:spPr/>
        <p:txBody>
          <a:bodyPr/>
          <a:lstStyle/>
          <a:p>
            <a:fld id="{2259B04E-34F7-234A-A2F3-02AC3C60A4C6}" type="datetimeFigureOut">
              <a:rPr lang="en-US" smtClean="0"/>
              <a:t>9/15/2024</a:t>
            </a:fld>
            <a:endParaRPr lang="en-US" dirty="0"/>
          </a:p>
        </p:txBody>
      </p:sp>
      <p:sp>
        <p:nvSpPr>
          <p:cNvPr id="4" name="Footer Placeholder 3">
            <a:extLst>
              <a:ext uri="{FF2B5EF4-FFF2-40B4-BE49-F238E27FC236}">
                <a16:creationId xmlns:a16="http://schemas.microsoft.com/office/drawing/2014/main" id="{7C30A028-8E37-214C-A0A0-1C365F5F253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C62C252-6B6D-3349-B87C-3B6F34691EE3}"/>
              </a:ext>
            </a:extLst>
          </p:cNvPr>
          <p:cNvSpPr>
            <a:spLocks noGrp="1"/>
          </p:cNvSpPr>
          <p:nvPr>
            <p:ph type="sldNum" sz="quarter" idx="12"/>
          </p:nvPr>
        </p:nvSpPr>
        <p:spPr/>
        <p:txBody>
          <a:bodyPr/>
          <a:lstStyle/>
          <a:p>
            <a:fld id="{163B6C04-F5E1-3947-BDE4-85543675AD0D}" type="slidenum">
              <a:rPr lang="en-US" smtClean="0"/>
              <a:t>‹#›</a:t>
            </a:fld>
            <a:endParaRPr lang="en-US" dirty="0"/>
          </a:p>
        </p:txBody>
      </p:sp>
      <p:sp>
        <p:nvSpPr>
          <p:cNvPr id="6" name="Text Placeholder 2">
            <a:extLst>
              <a:ext uri="{FF2B5EF4-FFF2-40B4-BE49-F238E27FC236}">
                <a16:creationId xmlns:a16="http://schemas.microsoft.com/office/drawing/2014/main" id="{D82D3A84-30B5-40F4-85CD-5475D9E81353}"/>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8306902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BE6966-90D6-6A43-ABFA-6424E42872EC}"/>
              </a:ext>
            </a:extLst>
          </p:cNvPr>
          <p:cNvSpPr>
            <a:spLocks noGrp="1"/>
          </p:cNvSpPr>
          <p:nvPr>
            <p:ph type="dt" sz="half" idx="10"/>
          </p:nvPr>
        </p:nvSpPr>
        <p:spPr/>
        <p:txBody>
          <a:bodyPr/>
          <a:lstStyle/>
          <a:p>
            <a:fld id="{2259B04E-34F7-234A-A2F3-02AC3C60A4C6}" type="datetimeFigureOut">
              <a:rPr lang="en-US" smtClean="0"/>
              <a:t>9/15/2024</a:t>
            </a:fld>
            <a:endParaRPr lang="en-US" dirty="0"/>
          </a:p>
        </p:txBody>
      </p:sp>
      <p:sp>
        <p:nvSpPr>
          <p:cNvPr id="3" name="Footer Placeholder 2">
            <a:extLst>
              <a:ext uri="{FF2B5EF4-FFF2-40B4-BE49-F238E27FC236}">
                <a16:creationId xmlns:a16="http://schemas.microsoft.com/office/drawing/2014/main" id="{3568E345-9948-D342-8ED6-1C82F89008E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07CF44B-DE2A-B449-9687-26F17BCB93CF}"/>
              </a:ext>
            </a:extLst>
          </p:cNvPr>
          <p:cNvSpPr>
            <a:spLocks noGrp="1"/>
          </p:cNvSpPr>
          <p:nvPr>
            <p:ph type="sldNum" sz="quarter" idx="12"/>
          </p:nvPr>
        </p:nvSpPr>
        <p:spPr/>
        <p:txBody>
          <a:bodyPr/>
          <a:lstStyle/>
          <a:p>
            <a:fld id="{163B6C04-F5E1-3947-BDE4-85543675AD0D}" type="slidenum">
              <a:rPr lang="en-US" smtClean="0"/>
              <a:t>‹#›</a:t>
            </a:fld>
            <a:endParaRPr lang="en-US" dirty="0"/>
          </a:p>
        </p:txBody>
      </p:sp>
      <p:sp>
        <p:nvSpPr>
          <p:cNvPr id="5" name="Title 1">
            <a:extLst>
              <a:ext uri="{FF2B5EF4-FFF2-40B4-BE49-F238E27FC236}">
                <a16:creationId xmlns:a16="http://schemas.microsoft.com/office/drawing/2014/main" id="{E0D92DB3-E745-4F30-A7DB-23E6AB23BD9D}"/>
              </a:ext>
            </a:extLst>
          </p:cNvPr>
          <p:cNvSpPr>
            <a:spLocks noGrp="1"/>
          </p:cNvSpPr>
          <p:nvPr>
            <p:ph type="title"/>
          </p:nvPr>
        </p:nvSpPr>
        <p:spPr>
          <a:xfrm>
            <a:off x="838200" y="365125"/>
            <a:ext cx="10515600" cy="1325563"/>
          </a:xfrm>
        </p:spPr>
        <p:txBody>
          <a:bodyPr/>
          <a:lstStyle/>
          <a:p>
            <a:r>
              <a:rPr lang="en-GB" dirty="0"/>
              <a:t>Click to edit Master title style</a:t>
            </a:r>
            <a:endParaRPr lang="en-US" dirty="0"/>
          </a:p>
        </p:txBody>
      </p:sp>
      <p:sp>
        <p:nvSpPr>
          <p:cNvPr id="6" name="Text Placeholder 2">
            <a:extLst>
              <a:ext uri="{FF2B5EF4-FFF2-40B4-BE49-F238E27FC236}">
                <a16:creationId xmlns:a16="http://schemas.microsoft.com/office/drawing/2014/main" id="{FAC13EE1-5BBF-4F69-9047-E34CCC7AA822}"/>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298414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DC39C-9799-ED49-9336-C33A3DE224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F27545-9981-1B4C-AFBE-99523E6D4E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35CCF20-1F9A-BB41-8285-F6DFB72E719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A90C94-85BE-6042-A8B2-ADBA61B3CF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A4B3636-3829-9D47-819D-684A895757F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A3D827-C621-DE40-AF6A-5B6D8D22ECFB}"/>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D28D8CC2-BD94-564B-BC44-1A258FAC34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A54A5-CF5D-564B-9EA9-3B02D5E5CB89}"/>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15645851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6668F-DFC2-1A42-9DEF-4904ED2FB99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A8421E7-F6F8-D147-839C-3CD6CEEE82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93CD195-D8BB-4B4F-A309-91989CB290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4D22563-01E7-A14D-832B-6747D22DBAA6}"/>
              </a:ext>
            </a:extLst>
          </p:cNvPr>
          <p:cNvSpPr>
            <a:spLocks noGrp="1"/>
          </p:cNvSpPr>
          <p:nvPr>
            <p:ph type="dt" sz="half" idx="10"/>
          </p:nvPr>
        </p:nvSpPr>
        <p:spPr/>
        <p:txBody>
          <a:bodyPr/>
          <a:lstStyle/>
          <a:p>
            <a:fld id="{2259B04E-34F7-234A-A2F3-02AC3C60A4C6}" type="datetimeFigureOut">
              <a:rPr lang="en-US" smtClean="0"/>
              <a:t>9/15/2024</a:t>
            </a:fld>
            <a:endParaRPr lang="en-US" dirty="0"/>
          </a:p>
        </p:txBody>
      </p:sp>
      <p:sp>
        <p:nvSpPr>
          <p:cNvPr id="6" name="Footer Placeholder 5">
            <a:extLst>
              <a:ext uri="{FF2B5EF4-FFF2-40B4-BE49-F238E27FC236}">
                <a16:creationId xmlns:a16="http://schemas.microsoft.com/office/drawing/2014/main" id="{08DB5BBC-CB9B-114B-A8FD-BBE6E96BAD3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20E0E48-FAB1-0E4D-9C00-18E68A6BCC49}"/>
              </a:ext>
            </a:extLst>
          </p:cNvPr>
          <p:cNvSpPr>
            <a:spLocks noGrp="1"/>
          </p:cNvSpPr>
          <p:nvPr>
            <p:ph type="sldNum" sz="quarter" idx="12"/>
          </p:nvPr>
        </p:nvSpPr>
        <p:spPr/>
        <p:txBody>
          <a:bodyPr/>
          <a:lstStyle/>
          <a:p>
            <a:fld id="{163B6C04-F5E1-3947-BDE4-85543675AD0D}" type="slidenum">
              <a:rPr lang="en-US" smtClean="0"/>
              <a:t>‹#›</a:t>
            </a:fld>
            <a:endParaRPr lang="en-US" dirty="0"/>
          </a:p>
        </p:txBody>
      </p:sp>
    </p:spTree>
    <p:extLst>
      <p:ext uri="{BB962C8B-B14F-4D97-AF65-F5344CB8AC3E}">
        <p14:creationId xmlns:p14="http://schemas.microsoft.com/office/powerpoint/2010/main" val="24929578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2E6F0-3C18-7B40-B729-99AD393630F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409D51F-EB34-CF46-88FB-595409295F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55849B8-4D56-5B40-9FC3-713CDF945F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26B854D-C3C4-494B-9B9A-0683846442AC}"/>
              </a:ext>
            </a:extLst>
          </p:cNvPr>
          <p:cNvSpPr>
            <a:spLocks noGrp="1"/>
          </p:cNvSpPr>
          <p:nvPr>
            <p:ph type="dt" sz="half" idx="10"/>
          </p:nvPr>
        </p:nvSpPr>
        <p:spPr/>
        <p:txBody>
          <a:bodyPr/>
          <a:lstStyle/>
          <a:p>
            <a:fld id="{2259B04E-34F7-234A-A2F3-02AC3C60A4C6}" type="datetimeFigureOut">
              <a:rPr lang="en-US" smtClean="0"/>
              <a:t>9/15/2024</a:t>
            </a:fld>
            <a:endParaRPr lang="en-US" dirty="0"/>
          </a:p>
        </p:txBody>
      </p:sp>
      <p:sp>
        <p:nvSpPr>
          <p:cNvPr id="6" name="Footer Placeholder 5">
            <a:extLst>
              <a:ext uri="{FF2B5EF4-FFF2-40B4-BE49-F238E27FC236}">
                <a16:creationId xmlns:a16="http://schemas.microsoft.com/office/drawing/2014/main" id="{4A01E7D9-230B-F34D-924D-5923FD99A84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08C96AD-7989-6044-8953-C11DE023FBEA}"/>
              </a:ext>
            </a:extLst>
          </p:cNvPr>
          <p:cNvSpPr>
            <a:spLocks noGrp="1"/>
          </p:cNvSpPr>
          <p:nvPr>
            <p:ph type="sldNum" sz="quarter" idx="12"/>
          </p:nvPr>
        </p:nvSpPr>
        <p:spPr/>
        <p:txBody>
          <a:bodyPr/>
          <a:lstStyle/>
          <a:p>
            <a:fld id="{163B6C04-F5E1-3947-BDE4-85543675AD0D}" type="slidenum">
              <a:rPr lang="en-US" smtClean="0"/>
              <a:t>‹#›</a:t>
            </a:fld>
            <a:endParaRPr lang="en-US" dirty="0"/>
          </a:p>
        </p:txBody>
      </p:sp>
    </p:spTree>
    <p:extLst>
      <p:ext uri="{BB962C8B-B14F-4D97-AF65-F5344CB8AC3E}">
        <p14:creationId xmlns:p14="http://schemas.microsoft.com/office/powerpoint/2010/main" val="36987736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C2EE-F821-4C43-AA2F-042957757A6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EC890E6-3242-504F-B5BF-8EFADD79BF3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6A36C2F-02E3-004E-A61B-C112B4DD1FDF}"/>
              </a:ext>
            </a:extLst>
          </p:cNvPr>
          <p:cNvSpPr>
            <a:spLocks noGrp="1"/>
          </p:cNvSpPr>
          <p:nvPr>
            <p:ph type="dt" sz="half" idx="10"/>
          </p:nvPr>
        </p:nvSpPr>
        <p:spPr/>
        <p:txBody>
          <a:bodyPr/>
          <a:lstStyle/>
          <a:p>
            <a:fld id="{2259B04E-34F7-234A-A2F3-02AC3C60A4C6}" type="datetimeFigureOut">
              <a:rPr lang="en-US" smtClean="0"/>
              <a:t>9/15/2024</a:t>
            </a:fld>
            <a:endParaRPr lang="en-US" dirty="0"/>
          </a:p>
        </p:txBody>
      </p:sp>
      <p:sp>
        <p:nvSpPr>
          <p:cNvPr id="5" name="Footer Placeholder 4">
            <a:extLst>
              <a:ext uri="{FF2B5EF4-FFF2-40B4-BE49-F238E27FC236}">
                <a16:creationId xmlns:a16="http://schemas.microsoft.com/office/drawing/2014/main" id="{63F945FA-5E02-C348-8B73-79D8FF1BE4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6F1CF8E-806F-684A-BA15-000958565F17}"/>
              </a:ext>
            </a:extLst>
          </p:cNvPr>
          <p:cNvSpPr>
            <a:spLocks noGrp="1"/>
          </p:cNvSpPr>
          <p:nvPr>
            <p:ph type="sldNum" sz="quarter" idx="12"/>
          </p:nvPr>
        </p:nvSpPr>
        <p:spPr/>
        <p:txBody>
          <a:bodyPr/>
          <a:lstStyle/>
          <a:p>
            <a:fld id="{163B6C04-F5E1-3947-BDE4-85543675AD0D}" type="slidenum">
              <a:rPr lang="en-US" smtClean="0"/>
              <a:t>‹#›</a:t>
            </a:fld>
            <a:endParaRPr lang="en-US" dirty="0"/>
          </a:p>
        </p:txBody>
      </p:sp>
    </p:spTree>
    <p:extLst>
      <p:ext uri="{BB962C8B-B14F-4D97-AF65-F5344CB8AC3E}">
        <p14:creationId xmlns:p14="http://schemas.microsoft.com/office/powerpoint/2010/main" val="22044205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67FF98-93B9-614A-956D-616315C9299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FA47278-13CF-044A-B803-ABF47169AE3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2E4B06C-A89B-6145-99D0-AF10A69C1ADE}"/>
              </a:ext>
            </a:extLst>
          </p:cNvPr>
          <p:cNvSpPr>
            <a:spLocks noGrp="1"/>
          </p:cNvSpPr>
          <p:nvPr>
            <p:ph type="dt" sz="half" idx="10"/>
          </p:nvPr>
        </p:nvSpPr>
        <p:spPr/>
        <p:txBody>
          <a:bodyPr/>
          <a:lstStyle/>
          <a:p>
            <a:fld id="{2259B04E-34F7-234A-A2F3-02AC3C60A4C6}" type="datetimeFigureOut">
              <a:rPr lang="en-US" smtClean="0"/>
              <a:t>9/15/2024</a:t>
            </a:fld>
            <a:endParaRPr lang="en-US" dirty="0"/>
          </a:p>
        </p:txBody>
      </p:sp>
      <p:sp>
        <p:nvSpPr>
          <p:cNvPr id="5" name="Footer Placeholder 4">
            <a:extLst>
              <a:ext uri="{FF2B5EF4-FFF2-40B4-BE49-F238E27FC236}">
                <a16:creationId xmlns:a16="http://schemas.microsoft.com/office/drawing/2014/main" id="{76C64436-FE79-A64C-B05F-B9D9DCB00F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A632B0-22AA-5E47-B0B8-4420B812D3A8}"/>
              </a:ext>
            </a:extLst>
          </p:cNvPr>
          <p:cNvSpPr>
            <a:spLocks noGrp="1"/>
          </p:cNvSpPr>
          <p:nvPr>
            <p:ph type="sldNum" sz="quarter" idx="12"/>
          </p:nvPr>
        </p:nvSpPr>
        <p:spPr/>
        <p:txBody>
          <a:bodyPr/>
          <a:lstStyle/>
          <a:p>
            <a:fld id="{163B6C04-F5E1-3947-BDE4-85543675AD0D}" type="slidenum">
              <a:rPr lang="en-US" smtClean="0"/>
              <a:t>‹#›</a:t>
            </a:fld>
            <a:endParaRPr lang="en-US" dirty="0"/>
          </a:p>
        </p:txBody>
      </p:sp>
    </p:spTree>
    <p:extLst>
      <p:ext uri="{BB962C8B-B14F-4D97-AF65-F5344CB8AC3E}">
        <p14:creationId xmlns:p14="http://schemas.microsoft.com/office/powerpoint/2010/main" val="8866099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6DCBD-9855-4E09-B6AE-83232488CEA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134CE77-9120-4CC3-9317-46CD24B392A9}"/>
              </a:ext>
            </a:extLst>
          </p:cNvPr>
          <p:cNvSpPr>
            <a:spLocks noGrp="1"/>
          </p:cNvSpPr>
          <p:nvPr>
            <p:ph type="dt" sz="half" idx="10"/>
          </p:nvPr>
        </p:nvSpPr>
        <p:spPr/>
        <p:txBody>
          <a:bodyPr/>
          <a:lstStyle/>
          <a:p>
            <a:fld id="{2259B04E-34F7-234A-A2F3-02AC3C60A4C6}" type="datetimeFigureOut">
              <a:rPr lang="en-US" smtClean="0"/>
              <a:t>9/15/2024</a:t>
            </a:fld>
            <a:endParaRPr lang="en-US" dirty="0"/>
          </a:p>
        </p:txBody>
      </p:sp>
      <p:sp>
        <p:nvSpPr>
          <p:cNvPr id="4" name="Footer Placeholder 3">
            <a:extLst>
              <a:ext uri="{FF2B5EF4-FFF2-40B4-BE49-F238E27FC236}">
                <a16:creationId xmlns:a16="http://schemas.microsoft.com/office/drawing/2014/main" id="{0B6D676E-B099-4D73-909B-B7BB505CF6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CCE957C-EC43-45D0-AC27-A4B494A37552}"/>
              </a:ext>
            </a:extLst>
          </p:cNvPr>
          <p:cNvSpPr>
            <a:spLocks noGrp="1"/>
          </p:cNvSpPr>
          <p:nvPr>
            <p:ph type="sldNum" sz="quarter" idx="12"/>
          </p:nvPr>
        </p:nvSpPr>
        <p:spPr/>
        <p:txBody>
          <a:bodyPr/>
          <a:lstStyle/>
          <a:p>
            <a:fld id="{163B6C04-F5E1-3947-BDE4-85543675AD0D}" type="slidenum">
              <a:rPr lang="en-US" smtClean="0"/>
              <a:t>‹#›</a:t>
            </a:fld>
            <a:endParaRPr lang="en-US" dirty="0"/>
          </a:p>
        </p:txBody>
      </p:sp>
    </p:spTree>
    <p:extLst>
      <p:ext uri="{BB962C8B-B14F-4D97-AF65-F5344CB8AC3E}">
        <p14:creationId xmlns:p14="http://schemas.microsoft.com/office/powerpoint/2010/main" val="8763305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A71E9-A4F4-4516-9A71-EA69D9ABDC56}"/>
              </a:ext>
            </a:extLst>
          </p:cNvPr>
          <p:cNvSpPr>
            <a:spLocks noGrp="1"/>
          </p:cNvSpPr>
          <p:nvPr>
            <p:ph type="title"/>
          </p:nvPr>
        </p:nvSpPr>
        <p:spPr>
          <a:xfrm>
            <a:off x="838200" y="365125"/>
            <a:ext cx="10515600" cy="1325563"/>
          </a:xfr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D283D378-303C-4510-B628-3DB93A323F22}"/>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3603158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13512649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46C3C-DDC9-4A4B-A6BB-18D5C6BD47F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F745177-E4A6-6847-B9A4-54832D672A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412E712-E13F-6F4B-B3AC-3F073D437392}"/>
              </a:ext>
            </a:extLst>
          </p:cNvPr>
          <p:cNvSpPr>
            <a:spLocks noGrp="1"/>
          </p:cNvSpPr>
          <p:nvPr>
            <p:ph type="dt" sz="half" idx="10"/>
          </p:nvPr>
        </p:nvSpPr>
        <p:spPr/>
        <p:txBody>
          <a:bodyPr/>
          <a:lstStyle/>
          <a:p>
            <a:fld id="{2259B04E-34F7-234A-A2F3-02AC3C60A4C6}" type="datetimeFigureOut">
              <a:rPr lang="en-US" smtClean="0"/>
              <a:t>9/15/2024</a:t>
            </a:fld>
            <a:endParaRPr lang="en-US"/>
          </a:p>
        </p:txBody>
      </p:sp>
      <p:sp>
        <p:nvSpPr>
          <p:cNvPr id="5" name="Footer Placeholder 4">
            <a:extLst>
              <a:ext uri="{FF2B5EF4-FFF2-40B4-BE49-F238E27FC236}">
                <a16:creationId xmlns:a16="http://schemas.microsoft.com/office/drawing/2014/main" id="{0C9A777E-15FA-7249-8F7D-ACD48508C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93ABEE-43FB-4947-BA77-B6D089609FC7}"/>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11887789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FBAA7-71CF-0A4B-888B-EAAB8B61FC9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6BDEB6A-5768-B54E-8C8A-8842028C2FA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8979E66-8393-6C4F-A6F5-ADD0F7C7D8C8}"/>
              </a:ext>
            </a:extLst>
          </p:cNvPr>
          <p:cNvSpPr>
            <a:spLocks noGrp="1"/>
          </p:cNvSpPr>
          <p:nvPr>
            <p:ph type="dt" sz="half" idx="10"/>
          </p:nvPr>
        </p:nvSpPr>
        <p:spPr/>
        <p:txBody>
          <a:bodyPr/>
          <a:lstStyle/>
          <a:p>
            <a:fld id="{2259B04E-34F7-234A-A2F3-02AC3C60A4C6}" type="datetimeFigureOut">
              <a:rPr lang="en-US" smtClean="0"/>
              <a:t>9/15/2024</a:t>
            </a:fld>
            <a:endParaRPr lang="en-US"/>
          </a:p>
        </p:txBody>
      </p:sp>
      <p:sp>
        <p:nvSpPr>
          <p:cNvPr id="5" name="Footer Placeholder 4">
            <a:extLst>
              <a:ext uri="{FF2B5EF4-FFF2-40B4-BE49-F238E27FC236}">
                <a16:creationId xmlns:a16="http://schemas.microsoft.com/office/drawing/2014/main" id="{F844911A-F50F-9643-BF68-AC5E7E955F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32CD92-1042-184F-893E-F87801FD13BE}"/>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31805368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0C03-FD22-CC47-BCA2-C982075CF9F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B58C265-62BB-2B41-BABC-2E245F4CE8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4A5DABD-4A21-9649-A2AE-0116373388EC}"/>
              </a:ext>
            </a:extLst>
          </p:cNvPr>
          <p:cNvSpPr>
            <a:spLocks noGrp="1"/>
          </p:cNvSpPr>
          <p:nvPr>
            <p:ph type="dt" sz="half" idx="10"/>
          </p:nvPr>
        </p:nvSpPr>
        <p:spPr/>
        <p:txBody>
          <a:bodyPr/>
          <a:lstStyle/>
          <a:p>
            <a:fld id="{2259B04E-34F7-234A-A2F3-02AC3C60A4C6}" type="datetimeFigureOut">
              <a:rPr lang="en-US" smtClean="0"/>
              <a:t>9/15/2024</a:t>
            </a:fld>
            <a:endParaRPr lang="en-US"/>
          </a:p>
        </p:txBody>
      </p:sp>
      <p:sp>
        <p:nvSpPr>
          <p:cNvPr id="5" name="Footer Placeholder 4">
            <a:extLst>
              <a:ext uri="{FF2B5EF4-FFF2-40B4-BE49-F238E27FC236}">
                <a16:creationId xmlns:a16="http://schemas.microsoft.com/office/drawing/2014/main" id="{F21A2C7A-2542-A845-85A5-3B9DAC4EF8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3CCF62-4AF2-7642-BD7E-C8D4C8DF776F}"/>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3039519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5C60E-D9EC-3B40-B2D2-987CF9E6A7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2E07F8-B56C-3645-8BDF-67B94309AD27}"/>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C30A028-8E37-214C-A0A0-1C365F5F25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62C252-6B6D-3349-B87C-3B6F34691EE3}"/>
              </a:ext>
            </a:extLst>
          </p:cNvPr>
          <p:cNvSpPr>
            <a:spLocks noGrp="1"/>
          </p:cNvSpPr>
          <p:nvPr>
            <p:ph type="sldNum" sz="quarter" idx="12"/>
          </p:nvPr>
        </p:nvSpPr>
        <p:spPr/>
        <p:txBody>
          <a:bodyPr/>
          <a:lstStyle/>
          <a:p>
            <a:fld id="{163B6C04-F5E1-3947-BDE4-85543675AD0D}" type="slidenum">
              <a:rPr lang="en-US" smtClean="0"/>
              <a:t>‹#›</a:t>
            </a:fld>
            <a:endParaRPr lang="en-US"/>
          </a:p>
        </p:txBody>
      </p:sp>
      <p:sp>
        <p:nvSpPr>
          <p:cNvPr id="6" name="Text Placeholder 2">
            <a:extLst>
              <a:ext uri="{FF2B5EF4-FFF2-40B4-BE49-F238E27FC236}">
                <a16:creationId xmlns:a16="http://schemas.microsoft.com/office/drawing/2014/main" id="{D82D3A84-30B5-40F4-85CD-5475D9E81353}"/>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45898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6E5C6-AEDB-B54A-A0AE-D017F7E71BB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3AEC126-1AD8-8947-9D15-E96D0A2A8D4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9288C1C-0E34-644F-907B-860A7D67F0E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4D615AC-484C-434E-91DE-EB2DFC2CD0A2}"/>
              </a:ext>
            </a:extLst>
          </p:cNvPr>
          <p:cNvSpPr>
            <a:spLocks noGrp="1"/>
          </p:cNvSpPr>
          <p:nvPr>
            <p:ph type="dt" sz="half" idx="10"/>
          </p:nvPr>
        </p:nvSpPr>
        <p:spPr/>
        <p:txBody>
          <a:bodyPr/>
          <a:lstStyle/>
          <a:p>
            <a:fld id="{2259B04E-34F7-234A-A2F3-02AC3C60A4C6}" type="datetimeFigureOut">
              <a:rPr lang="en-US" smtClean="0"/>
              <a:t>9/15/2024</a:t>
            </a:fld>
            <a:endParaRPr lang="en-US"/>
          </a:p>
        </p:txBody>
      </p:sp>
      <p:sp>
        <p:nvSpPr>
          <p:cNvPr id="6" name="Footer Placeholder 5">
            <a:extLst>
              <a:ext uri="{FF2B5EF4-FFF2-40B4-BE49-F238E27FC236}">
                <a16:creationId xmlns:a16="http://schemas.microsoft.com/office/drawing/2014/main" id="{8B04A790-B4B0-F342-A4F0-3CA4130BB5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3460EB-C18A-7747-8ACE-56CD62D3CA94}"/>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20486335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DC39C-9799-ED49-9336-C33A3DE224F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CF27545-9981-1B4C-AFBE-99523E6D4E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35CCF20-1F9A-BB41-8285-F6DFB72E719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6A90C94-85BE-6042-A8B2-ADBA61B3CF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A4B3636-3829-9D47-819D-684A895757F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CA3D827-C621-DE40-AF6A-5B6D8D22ECFB}"/>
              </a:ext>
            </a:extLst>
          </p:cNvPr>
          <p:cNvSpPr>
            <a:spLocks noGrp="1"/>
          </p:cNvSpPr>
          <p:nvPr>
            <p:ph type="dt" sz="half" idx="10"/>
          </p:nvPr>
        </p:nvSpPr>
        <p:spPr/>
        <p:txBody>
          <a:bodyPr/>
          <a:lstStyle/>
          <a:p>
            <a:fld id="{2259B04E-34F7-234A-A2F3-02AC3C60A4C6}" type="datetimeFigureOut">
              <a:rPr lang="en-US" smtClean="0"/>
              <a:t>9/15/2024</a:t>
            </a:fld>
            <a:endParaRPr lang="en-US"/>
          </a:p>
        </p:txBody>
      </p:sp>
      <p:sp>
        <p:nvSpPr>
          <p:cNvPr id="8" name="Footer Placeholder 7">
            <a:extLst>
              <a:ext uri="{FF2B5EF4-FFF2-40B4-BE49-F238E27FC236}">
                <a16:creationId xmlns:a16="http://schemas.microsoft.com/office/drawing/2014/main" id="{D28D8CC2-BD94-564B-BC44-1A258FAC34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A54A5-CF5D-564B-9EA9-3B02D5E5CB89}"/>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24408040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5C60E-D9EC-3B40-B2D2-987CF9E6A77E}"/>
              </a:ext>
            </a:extLst>
          </p:cNvPr>
          <p:cNvSpPr>
            <a:spLocks noGrp="1"/>
          </p:cNvSpPr>
          <p:nvPr>
            <p:ph type="title"/>
          </p:nvPr>
        </p:nvSpPr>
        <p:spPr/>
        <p:txBody>
          <a:body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0A2E07F8-B56C-3645-8BDF-67B94309AD27}"/>
              </a:ext>
            </a:extLst>
          </p:cNvPr>
          <p:cNvSpPr>
            <a:spLocks noGrp="1"/>
          </p:cNvSpPr>
          <p:nvPr>
            <p:ph type="dt" sz="half" idx="10"/>
          </p:nvPr>
        </p:nvSpPr>
        <p:spPr/>
        <p:txBody>
          <a:bodyPr/>
          <a:lstStyle/>
          <a:p>
            <a:fld id="{2259B04E-34F7-234A-A2F3-02AC3C60A4C6}" type="datetimeFigureOut">
              <a:rPr lang="en-US" smtClean="0"/>
              <a:t>9/15/2024</a:t>
            </a:fld>
            <a:endParaRPr lang="en-US"/>
          </a:p>
        </p:txBody>
      </p:sp>
      <p:sp>
        <p:nvSpPr>
          <p:cNvPr id="4" name="Footer Placeholder 3">
            <a:extLst>
              <a:ext uri="{FF2B5EF4-FFF2-40B4-BE49-F238E27FC236}">
                <a16:creationId xmlns:a16="http://schemas.microsoft.com/office/drawing/2014/main" id="{7C30A028-8E37-214C-A0A0-1C365F5F25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62C252-6B6D-3349-B87C-3B6F34691EE3}"/>
              </a:ext>
            </a:extLst>
          </p:cNvPr>
          <p:cNvSpPr>
            <a:spLocks noGrp="1"/>
          </p:cNvSpPr>
          <p:nvPr>
            <p:ph type="sldNum" sz="quarter" idx="12"/>
          </p:nvPr>
        </p:nvSpPr>
        <p:spPr/>
        <p:txBody>
          <a:bodyPr/>
          <a:lstStyle/>
          <a:p>
            <a:fld id="{163B6C04-F5E1-3947-BDE4-85543675AD0D}" type="slidenum">
              <a:rPr lang="en-US" smtClean="0"/>
              <a:t>‹#›</a:t>
            </a:fld>
            <a:endParaRPr lang="en-US"/>
          </a:p>
        </p:txBody>
      </p:sp>
      <p:sp>
        <p:nvSpPr>
          <p:cNvPr id="6" name="Text Placeholder 2">
            <a:extLst>
              <a:ext uri="{FF2B5EF4-FFF2-40B4-BE49-F238E27FC236}">
                <a16:creationId xmlns:a16="http://schemas.microsoft.com/office/drawing/2014/main" id="{D82D3A84-30B5-40F4-85CD-5475D9E81353}"/>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5232762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BE6966-90D6-6A43-ABFA-6424E42872EC}"/>
              </a:ext>
            </a:extLst>
          </p:cNvPr>
          <p:cNvSpPr>
            <a:spLocks noGrp="1"/>
          </p:cNvSpPr>
          <p:nvPr>
            <p:ph type="dt" sz="half" idx="10"/>
          </p:nvPr>
        </p:nvSpPr>
        <p:spPr/>
        <p:txBody>
          <a:bodyPr/>
          <a:lstStyle/>
          <a:p>
            <a:fld id="{2259B04E-34F7-234A-A2F3-02AC3C60A4C6}" type="datetimeFigureOut">
              <a:rPr lang="en-US" smtClean="0"/>
              <a:t>9/15/2024</a:t>
            </a:fld>
            <a:endParaRPr lang="en-US"/>
          </a:p>
        </p:txBody>
      </p:sp>
      <p:sp>
        <p:nvSpPr>
          <p:cNvPr id="3" name="Footer Placeholder 2">
            <a:extLst>
              <a:ext uri="{FF2B5EF4-FFF2-40B4-BE49-F238E27FC236}">
                <a16:creationId xmlns:a16="http://schemas.microsoft.com/office/drawing/2014/main" id="{3568E345-9948-D342-8ED6-1C82F89008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7CF44B-DE2A-B449-9687-26F17BCB93CF}"/>
              </a:ext>
            </a:extLst>
          </p:cNvPr>
          <p:cNvSpPr>
            <a:spLocks noGrp="1"/>
          </p:cNvSpPr>
          <p:nvPr>
            <p:ph type="sldNum" sz="quarter" idx="12"/>
          </p:nvPr>
        </p:nvSpPr>
        <p:spPr/>
        <p:txBody>
          <a:bodyPr/>
          <a:lstStyle/>
          <a:p>
            <a:fld id="{163B6C04-F5E1-3947-BDE4-85543675AD0D}" type="slidenum">
              <a:rPr lang="en-US" smtClean="0"/>
              <a:t>‹#›</a:t>
            </a:fld>
            <a:endParaRPr lang="en-US"/>
          </a:p>
        </p:txBody>
      </p:sp>
      <p:sp>
        <p:nvSpPr>
          <p:cNvPr id="5" name="Title 1">
            <a:extLst>
              <a:ext uri="{FF2B5EF4-FFF2-40B4-BE49-F238E27FC236}">
                <a16:creationId xmlns:a16="http://schemas.microsoft.com/office/drawing/2014/main" id="{E0D92DB3-E745-4F30-A7DB-23E6AB23BD9D}"/>
              </a:ext>
            </a:extLst>
          </p:cNvPr>
          <p:cNvSpPr>
            <a:spLocks noGrp="1"/>
          </p:cNvSpPr>
          <p:nvPr>
            <p:ph type="title"/>
          </p:nvPr>
        </p:nvSpPr>
        <p:spPr>
          <a:xfrm>
            <a:off x="838200" y="365125"/>
            <a:ext cx="10515600" cy="1325563"/>
          </a:xfrm>
        </p:spPr>
        <p:txBody>
          <a:bodyPr/>
          <a:lstStyle/>
          <a:p>
            <a:r>
              <a:rPr lang="en-GB" dirty="0"/>
              <a:t>Click to edit Master title style</a:t>
            </a:r>
            <a:endParaRPr lang="en-US" dirty="0"/>
          </a:p>
        </p:txBody>
      </p:sp>
      <p:sp>
        <p:nvSpPr>
          <p:cNvPr id="6" name="Text Placeholder 2">
            <a:extLst>
              <a:ext uri="{FF2B5EF4-FFF2-40B4-BE49-F238E27FC236}">
                <a16:creationId xmlns:a16="http://schemas.microsoft.com/office/drawing/2014/main" id="{FAC13EE1-5BBF-4F69-9047-E34CCC7AA822}"/>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7209583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6668F-DFC2-1A42-9DEF-4904ED2FB99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A8421E7-F6F8-D147-839C-3CD6CEEE82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93CD195-D8BB-4B4F-A309-91989CB290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4D22563-01E7-A14D-832B-6747D22DBAA6}"/>
              </a:ext>
            </a:extLst>
          </p:cNvPr>
          <p:cNvSpPr>
            <a:spLocks noGrp="1"/>
          </p:cNvSpPr>
          <p:nvPr>
            <p:ph type="dt" sz="half" idx="10"/>
          </p:nvPr>
        </p:nvSpPr>
        <p:spPr/>
        <p:txBody>
          <a:bodyPr/>
          <a:lstStyle/>
          <a:p>
            <a:fld id="{2259B04E-34F7-234A-A2F3-02AC3C60A4C6}" type="datetimeFigureOut">
              <a:rPr lang="en-US" smtClean="0"/>
              <a:t>9/15/2024</a:t>
            </a:fld>
            <a:endParaRPr lang="en-US"/>
          </a:p>
        </p:txBody>
      </p:sp>
      <p:sp>
        <p:nvSpPr>
          <p:cNvPr id="6" name="Footer Placeholder 5">
            <a:extLst>
              <a:ext uri="{FF2B5EF4-FFF2-40B4-BE49-F238E27FC236}">
                <a16:creationId xmlns:a16="http://schemas.microsoft.com/office/drawing/2014/main" id="{08DB5BBC-CB9B-114B-A8FD-BBE6E96BAD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0E0E48-FAB1-0E4D-9C00-18E68A6BCC49}"/>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34647667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2E6F0-3C18-7B40-B729-99AD393630F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409D51F-EB34-CF46-88FB-595409295F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5849B8-4D56-5B40-9FC3-713CDF945F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26B854D-C3C4-494B-9B9A-0683846442AC}"/>
              </a:ext>
            </a:extLst>
          </p:cNvPr>
          <p:cNvSpPr>
            <a:spLocks noGrp="1"/>
          </p:cNvSpPr>
          <p:nvPr>
            <p:ph type="dt" sz="half" idx="10"/>
          </p:nvPr>
        </p:nvSpPr>
        <p:spPr/>
        <p:txBody>
          <a:bodyPr/>
          <a:lstStyle/>
          <a:p>
            <a:fld id="{2259B04E-34F7-234A-A2F3-02AC3C60A4C6}" type="datetimeFigureOut">
              <a:rPr lang="en-US" smtClean="0"/>
              <a:t>9/15/2024</a:t>
            </a:fld>
            <a:endParaRPr lang="en-US"/>
          </a:p>
        </p:txBody>
      </p:sp>
      <p:sp>
        <p:nvSpPr>
          <p:cNvPr id="6" name="Footer Placeholder 5">
            <a:extLst>
              <a:ext uri="{FF2B5EF4-FFF2-40B4-BE49-F238E27FC236}">
                <a16:creationId xmlns:a16="http://schemas.microsoft.com/office/drawing/2014/main" id="{4A01E7D9-230B-F34D-924D-5923FD99A8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8C96AD-7989-6044-8953-C11DE023FBEA}"/>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13591683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C2EE-F821-4C43-AA2F-042957757A6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EC890E6-3242-504F-B5BF-8EFADD79BF3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6A36C2F-02E3-004E-A61B-C112B4DD1FDF}"/>
              </a:ext>
            </a:extLst>
          </p:cNvPr>
          <p:cNvSpPr>
            <a:spLocks noGrp="1"/>
          </p:cNvSpPr>
          <p:nvPr>
            <p:ph type="dt" sz="half" idx="10"/>
          </p:nvPr>
        </p:nvSpPr>
        <p:spPr/>
        <p:txBody>
          <a:bodyPr/>
          <a:lstStyle/>
          <a:p>
            <a:fld id="{2259B04E-34F7-234A-A2F3-02AC3C60A4C6}" type="datetimeFigureOut">
              <a:rPr lang="en-US" smtClean="0"/>
              <a:t>9/15/2024</a:t>
            </a:fld>
            <a:endParaRPr lang="en-US"/>
          </a:p>
        </p:txBody>
      </p:sp>
      <p:sp>
        <p:nvSpPr>
          <p:cNvPr id="5" name="Footer Placeholder 4">
            <a:extLst>
              <a:ext uri="{FF2B5EF4-FFF2-40B4-BE49-F238E27FC236}">
                <a16:creationId xmlns:a16="http://schemas.microsoft.com/office/drawing/2014/main" id="{63F945FA-5E02-C348-8B73-79D8FF1BE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F1CF8E-806F-684A-BA15-000958565F17}"/>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27757769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67FF98-93B9-614A-956D-616315C9299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FA47278-13CF-044A-B803-ABF47169AE3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2E4B06C-A89B-6145-99D0-AF10A69C1ADE}"/>
              </a:ext>
            </a:extLst>
          </p:cNvPr>
          <p:cNvSpPr>
            <a:spLocks noGrp="1"/>
          </p:cNvSpPr>
          <p:nvPr>
            <p:ph type="dt" sz="half" idx="10"/>
          </p:nvPr>
        </p:nvSpPr>
        <p:spPr/>
        <p:txBody>
          <a:bodyPr/>
          <a:lstStyle/>
          <a:p>
            <a:fld id="{2259B04E-34F7-234A-A2F3-02AC3C60A4C6}" type="datetimeFigureOut">
              <a:rPr lang="en-US" smtClean="0"/>
              <a:t>9/15/2024</a:t>
            </a:fld>
            <a:endParaRPr lang="en-US"/>
          </a:p>
        </p:txBody>
      </p:sp>
      <p:sp>
        <p:nvSpPr>
          <p:cNvPr id="5" name="Footer Placeholder 4">
            <a:extLst>
              <a:ext uri="{FF2B5EF4-FFF2-40B4-BE49-F238E27FC236}">
                <a16:creationId xmlns:a16="http://schemas.microsoft.com/office/drawing/2014/main" id="{76C64436-FE79-A64C-B05F-B9D9DCB00F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A632B0-22AA-5E47-B0B8-4420B812D3A8}"/>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16533923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E9166-1CFD-40D2-BFAC-868429E570DC}"/>
              </a:ext>
            </a:extLst>
          </p:cNvPr>
          <p:cNvSpPr>
            <a:spLocks noGrp="1"/>
          </p:cNvSpPr>
          <p:nvPr>
            <p:ph type="title"/>
          </p:nvPr>
        </p:nvSpPr>
        <p:spPr>
          <a:xfrm>
            <a:off x="838200" y="365125"/>
            <a:ext cx="10515600" cy="1325563"/>
          </a:xfr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4884CB4B-9144-45EF-B158-C43BC3DC9AC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1329891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6DCBD-9855-4E09-B6AE-83232488CEA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134CE77-9120-4CC3-9317-46CD24B392A9}"/>
              </a:ext>
            </a:extLst>
          </p:cNvPr>
          <p:cNvSpPr>
            <a:spLocks noGrp="1"/>
          </p:cNvSpPr>
          <p:nvPr>
            <p:ph type="dt" sz="half" idx="10"/>
          </p:nvPr>
        </p:nvSpPr>
        <p:spPr/>
        <p:txBody>
          <a:bodyPr/>
          <a:lstStyle/>
          <a:p>
            <a:fld id="{2259B04E-34F7-234A-A2F3-02AC3C60A4C6}" type="datetimeFigureOut">
              <a:rPr lang="en-US" smtClean="0"/>
              <a:t>9/15/2024</a:t>
            </a:fld>
            <a:endParaRPr lang="en-US"/>
          </a:p>
        </p:txBody>
      </p:sp>
      <p:sp>
        <p:nvSpPr>
          <p:cNvPr id="4" name="Footer Placeholder 3">
            <a:extLst>
              <a:ext uri="{FF2B5EF4-FFF2-40B4-BE49-F238E27FC236}">
                <a16:creationId xmlns:a16="http://schemas.microsoft.com/office/drawing/2014/main" id="{0B6D676E-B099-4D73-909B-B7BB505CF6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CE957C-EC43-45D0-AC27-A4B494A37552}"/>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4229902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BE6966-90D6-6A43-ABFA-6424E42872EC}"/>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3568E345-9948-D342-8ED6-1C82F89008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7CF44B-DE2A-B449-9687-26F17BCB93CF}"/>
              </a:ext>
            </a:extLst>
          </p:cNvPr>
          <p:cNvSpPr>
            <a:spLocks noGrp="1"/>
          </p:cNvSpPr>
          <p:nvPr>
            <p:ph type="sldNum" sz="quarter" idx="12"/>
          </p:nvPr>
        </p:nvSpPr>
        <p:spPr/>
        <p:txBody>
          <a:bodyPr/>
          <a:lstStyle/>
          <a:p>
            <a:fld id="{163B6C04-F5E1-3947-BDE4-85543675AD0D}" type="slidenum">
              <a:rPr lang="en-US" smtClean="0"/>
              <a:t>‹#›</a:t>
            </a:fld>
            <a:endParaRPr lang="en-US"/>
          </a:p>
        </p:txBody>
      </p:sp>
      <p:sp>
        <p:nvSpPr>
          <p:cNvPr id="5" name="Title 1">
            <a:extLst>
              <a:ext uri="{FF2B5EF4-FFF2-40B4-BE49-F238E27FC236}">
                <a16:creationId xmlns:a16="http://schemas.microsoft.com/office/drawing/2014/main" id="{E0D92DB3-E745-4F30-A7DB-23E6AB23BD9D}"/>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6" name="Text Placeholder 2">
            <a:extLst>
              <a:ext uri="{FF2B5EF4-FFF2-40B4-BE49-F238E27FC236}">
                <a16:creationId xmlns:a16="http://schemas.microsoft.com/office/drawing/2014/main" id="{FAC13EE1-5BBF-4F69-9047-E34CCC7AA822}"/>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23347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A71E9-A4F4-4516-9A71-EA69D9ABDC56}"/>
              </a:ext>
            </a:extLst>
          </p:cNvPr>
          <p:cNvSpPr>
            <a:spLocks noGrp="1"/>
          </p:cNvSpPr>
          <p:nvPr>
            <p:ph type="title"/>
          </p:nvPr>
        </p:nvSpPr>
        <p:spPr>
          <a:xfrm>
            <a:off x="838200" y="365125"/>
            <a:ext cx="10515600" cy="1325563"/>
          </a:xfr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D283D378-303C-4510-B628-3DB93A323F22}"/>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3466596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56DE6-A1A7-9D40-837D-43CAE9D4D6B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207D814-0F37-7045-BF9E-76EF7EF4E32D}"/>
              </a:ext>
            </a:extLst>
          </p:cNvPr>
          <p:cNvSpPr>
            <a:spLocks noGrp="1"/>
          </p:cNvSpPr>
          <p:nvPr>
            <p:ph type="dt" sz="half" idx="10"/>
          </p:nvPr>
        </p:nvSpPr>
        <p:spPr/>
        <p:txBody>
          <a:bodyPr/>
          <a:lstStyle/>
          <a:p>
            <a:fld id="{94CEF251-E918-784C-8717-1F0B733AA660}" type="datetimeFigureOut">
              <a:rPr lang="en-US" smtClean="0"/>
              <a:t>9/15/2024</a:t>
            </a:fld>
            <a:endParaRPr lang="en-US"/>
          </a:p>
        </p:txBody>
      </p:sp>
      <p:sp>
        <p:nvSpPr>
          <p:cNvPr id="4" name="Footer Placeholder 3">
            <a:extLst>
              <a:ext uri="{FF2B5EF4-FFF2-40B4-BE49-F238E27FC236}">
                <a16:creationId xmlns:a16="http://schemas.microsoft.com/office/drawing/2014/main" id="{BBBE4044-FEE8-0E48-AAC0-309063E276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F2B29F-4371-D14C-8FFB-2863B3B297DF}"/>
              </a:ext>
            </a:extLst>
          </p:cNvPr>
          <p:cNvSpPr>
            <a:spLocks noGrp="1"/>
          </p:cNvSpPr>
          <p:nvPr>
            <p:ph type="sldNum" sz="quarter" idx="12"/>
          </p:nvPr>
        </p:nvSpPr>
        <p:spPr/>
        <p:txBody>
          <a:bodyPr/>
          <a:lstStyle/>
          <a:p>
            <a:fld id="{5E0B49ED-3BDC-B645-964C-10CAC51D48A6}" type="slidenum">
              <a:rPr lang="en-US" smtClean="0"/>
              <a:t>‹#›</a:t>
            </a:fld>
            <a:endParaRPr lang="en-US"/>
          </a:p>
        </p:txBody>
      </p:sp>
    </p:spTree>
    <p:extLst>
      <p:ext uri="{BB962C8B-B14F-4D97-AF65-F5344CB8AC3E}">
        <p14:creationId xmlns:p14="http://schemas.microsoft.com/office/powerpoint/2010/main" val="9235786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46C3C-DDC9-4A4B-A6BB-18D5C6BD47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745177-E4A6-6847-B9A4-54832D672A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12E712-E13F-6F4B-B3AC-3F073D43739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C9A777E-15FA-7249-8F7D-ACD48508C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93ABEE-43FB-4947-BA77-B6D089609FC7}"/>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263860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FBAA7-71CF-0A4B-888B-EAAB8B61FC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BDEB6A-5768-B54E-8C8A-8842028C2FA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979E66-8393-6C4F-A6F5-ADD0F7C7D8C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844911A-F50F-9643-BF68-AC5E7E955F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32CD92-1042-184F-893E-F87801FD13BE}"/>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4983240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0C03-FD22-CC47-BCA2-C982075CF9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58C265-62BB-2B41-BABC-2E245F4CE8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4A5DABD-4A21-9649-A2AE-0116373388E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21A2C7A-2542-A845-85A5-3B9DAC4EF8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3CCF62-4AF2-7642-BD7E-C8D4C8DF776F}"/>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34118900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6E5C6-AEDB-B54A-A0AE-D017F7E71B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EC126-1AD8-8947-9D15-E96D0A2A8D4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288C1C-0E34-644F-907B-860A7D67F0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D615AC-484C-434E-91DE-EB2DFC2CD0A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B04A790-B4B0-F342-A4F0-3CA4130BB5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3460EB-C18A-7747-8ACE-56CD62D3CA94}"/>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20570575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DC39C-9799-ED49-9336-C33A3DE224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F27545-9981-1B4C-AFBE-99523E6D4E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35CCF20-1F9A-BB41-8285-F6DFB72E719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A90C94-85BE-6042-A8B2-ADBA61B3CF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A4B3636-3829-9D47-819D-684A895757F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A3D827-C621-DE40-AF6A-5B6D8D22ECFB}"/>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D28D8CC2-BD94-564B-BC44-1A258FAC34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A54A5-CF5D-564B-9EA9-3B02D5E5CB89}"/>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40380416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5C60E-D9EC-3B40-B2D2-987CF9E6A7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2E07F8-B56C-3645-8BDF-67B94309AD27}"/>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C30A028-8E37-214C-A0A0-1C365F5F25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62C252-6B6D-3349-B87C-3B6F34691EE3}"/>
              </a:ext>
            </a:extLst>
          </p:cNvPr>
          <p:cNvSpPr>
            <a:spLocks noGrp="1"/>
          </p:cNvSpPr>
          <p:nvPr>
            <p:ph type="sldNum" sz="quarter" idx="12"/>
          </p:nvPr>
        </p:nvSpPr>
        <p:spPr/>
        <p:txBody>
          <a:bodyPr/>
          <a:lstStyle/>
          <a:p>
            <a:fld id="{163B6C04-F5E1-3947-BDE4-85543675AD0D}" type="slidenum">
              <a:rPr lang="en-US" smtClean="0"/>
              <a:t>‹#›</a:t>
            </a:fld>
            <a:endParaRPr lang="en-US"/>
          </a:p>
        </p:txBody>
      </p:sp>
      <p:sp>
        <p:nvSpPr>
          <p:cNvPr id="6" name="Text Placeholder 2">
            <a:extLst>
              <a:ext uri="{FF2B5EF4-FFF2-40B4-BE49-F238E27FC236}">
                <a16:creationId xmlns:a16="http://schemas.microsoft.com/office/drawing/2014/main" id="{D82D3A84-30B5-40F4-85CD-5475D9E81353}"/>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67690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BE6966-90D6-6A43-ABFA-6424E42872EC}"/>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3568E345-9948-D342-8ED6-1C82F89008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7CF44B-DE2A-B449-9687-26F17BCB93CF}"/>
              </a:ext>
            </a:extLst>
          </p:cNvPr>
          <p:cNvSpPr>
            <a:spLocks noGrp="1"/>
          </p:cNvSpPr>
          <p:nvPr>
            <p:ph type="sldNum" sz="quarter" idx="12"/>
          </p:nvPr>
        </p:nvSpPr>
        <p:spPr/>
        <p:txBody>
          <a:bodyPr/>
          <a:lstStyle/>
          <a:p>
            <a:fld id="{163B6C04-F5E1-3947-BDE4-85543675AD0D}" type="slidenum">
              <a:rPr lang="en-US" smtClean="0"/>
              <a:t>‹#›</a:t>
            </a:fld>
            <a:endParaRPr lang="en-US"/>
          </a:p>
        </p:txBody>
      </p:sp>
      <p:sp>
        <p:nvSpPr>
          <p:cNvPr id="5" name="Title 1">
            <a:extLst>
              <a:ext uri="{FF2B5EF4-FFF2-40B4-BE49-F238E27FC236}">
                <a16:creationId xmlns:a16="http://schemas.microsoft.com/office/drawing/2014/main" id="{E0D92DB3-E745-4F30-A7DB-23E6AB23BD9D}"/>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6" name="Text Placeholder 2">
            <a:extLst>
              <a:ext uri="{FF2B5EF4-FFF2-40B4-BE49-F238E27FC236}">
                <a16:creationId xmlns:a16="http://schemas.microsoft.com/office/drawing/2014/main" id="{FAC13EE1-5BBF-4F69-9047-E34CCC7AA822}"/>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51892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6668F-DFC2-1A42-9DEF-4904ED2FB9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8421E7-F6F8-D147-839C-3CD6CEEE82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3CD195-D8BB-4B4F-A309-91989CB290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4D22563-01E7-A14D-832B-6747D22DBAA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8DB5BBC-CB9B-114B-A8FD-BBE6E96BAD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0E0E48-FAB1-0E4D-9C00-18E68A6BCC49}"/>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234919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6668F-DFC2-1A42-9DEF-4904ED2FB9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8421E7-F6F8-D147-839C-3CD6CEEE82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3CD195-D8BB-4B4F-A309-91989CB290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4D22563-01E7-A14D-832B-6747D22DBAA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8DB5BBC-CB9B-114B-A8FD-BBE6E96BAD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0E0E48-FAB1-0E4D-9C00-18E68A6BCC49}"/>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19747655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2E6F0-3C18-7B40-B729-99AD393630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09D51F-EB34-CF46-88FB-595409295F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5849B8-4D56-5B40-9FC3-713CDF945F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26B854D-C3C4-494B-9B9A-0683846442A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A01E7D9-230B-F34D-924D-5923FD99A8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8C96AD-7989-6044-8953-C11DE023FBEA}"/>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30696192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C2EE-F821-4C43-AA2F-042957757A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C890E6-3242-504F-B5BF-8EFADD79BF3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A36C2F-02E3-004E-A61B-C112B4DD1FD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3F945FA-5E02-C348-8B73-79D8FF1BE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F1CF8E-806F-684A-BA15-000958565F17}"/>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37321139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67FF98-93B9-614A-956D-616315C929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A47278-13CF-044A-B803-ABF47169AE3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E4B06C-A89B-6145-99D0-AF10A69C1AD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6C64436-FE79-A64C-B05F-B9D9DCB00F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A632B0-22AA-5E47-B0B8-4420B812D3A8}"/>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32955336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E9166-1CFD-40D2-BFAC-868429E570DC}"/>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84CB4B-9144-45EF-B158-C43BC3DC9AC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90546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6DCBD-9855-4E09-B6AE-83232488CEA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134CE77-9120-4CC3-9317-46CD24B392A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0B6D676E-B099-4D73-909B-B7BB505CF6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CE957C-EC43-45D0-AC27-A4B494A37552}"/>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22786006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A71E9-A4F4-4516-9A71-EA69D9ABDC56}"/>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83D378-303C-4510-B628-3DB93A323F22}"/>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34877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46C3C-DDC9-4A4B-A6BB-18D5C6BD47F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F745177-E4A6-6847-B9A4-54832D672A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412E712-E13F-6F4B-B3AC-3F073D437392}"/>
              </a:ext>
            </a:extLst>
          </p:cNvPr>
          <p:cNvSpPr>
            <a:spLocks noGrp="1"/>
          </p:cNvSpPr>
          <p:nvPr>
            <p:ph type="dt" sz="half" idx="10"/>
          </p:nvPr>
        </p:nvSpPr>
        <p:spPr/>
        <p:txBody>
          <a:bodyPr/>
          <a:lstStyle/>
          <a:p>
            <a:fld id="{2259B04E-34F7-234A-A2F3-02AC3C60A4C6}" type="datetimeFigureOut">
              <a:rPr lang="en-US" smtClean="0"/>
              <a:t>9/15/2024</a:t>
            </a:fld>
            <a:endParaRPr lang="en-US" dirty="0"/>
          </a:p>
        </p:txBody>
      </p:sp>
      <p:sp>
        <p:nvSpPr>
          <p:cNvPr id="5" name="Footer Placeholder 4">
            <a:extLst>
              <a:ext uri="{FF2B5EF4-FFF2-40B4-BE49-F238E27FC236}">
                <a16:creationId xmlns:a16="http://schemas.microsoft.com/office/drawing/2014/main" id="{0C9A777E-15FA-7249-8F7D-ACD48508CA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793ABEE-43FB-4947-BA77-B6D089609FC7}"/>
              </a:ext>
            </a:extLst>
          </p:cNvPr>
          <p:cNvSpPr>
            <a:spLocks noGrp="1"/>
          </p:cNvSpPr>
          <p:nvPr>
            <p:ph type="sldNum" sz="quarter" idx="12"/>
          </p:nvPr>
        </p:nvSpPr>
        <p:spPr/>
        <p:txBody>
          <a:bodyPr/>
          <a:lstStyle/>
          <a:p>
            <a:fld id="{163B6C04-F5E1-3947-BDE4-85543675AD0D}" type="slidenum">
              <a:rPr lang="en-US" smtClean="0"/>
              <a:t>‹#›</a:t>
            </a:fld>
            <a:endParaRPr lang="en-US" dirty="0"/>
          </a:p>
        </p:txBody>
      </p:sp>
    </p:spTree>
    <p:extLst>
      <p:ext uri="{BB962C8B-B14F-4D97-AF65-F5344CB8AC3E}">
        <p14:creationId xmlns:p14="http://schemas.microsoft.com/office/powerpoint/2010/main" val="12503314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FBAA7-71CF-0A4B-888B-EAAB8B61FC9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6BDEB6A-5768-B54E-8C8A-8842028C2FA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8979E66-8393-6C4F-A6F5-ADD0F7C7D8C8}"/>
              </a:ext>
            </a:extLst>
          </p:cNvPr>
          <p:cNvSpPr>
            <a:spLocks noGrp="1"/>
          </p:cNvSpPr>
          <p:nvPr>
            <p:ph type="dt" sz="half" idx="10"/>
          </p:nvPr>
        </p:nvSpPr>
        <p:spPr/>
        <p:txBody>
          <a:bodyPr/>
          <a:lstStyle/>
          <a:p>
            <a:fld id="{2259B04E-34F7-234A-A2F3-02AC3C60A4C6}" type="datetimeFigureOut">
              <a:rPr lang="en-US" smtClean="0"/>
              <a:t>9/15/2024</a:t>
            </a:fld>
            <a:endParaRPr lang="en-US" dirty="0"/>
          </a:p>
        </p:txBody>
      </p:sp>
      <p:sp>
        <p:nvSpPr>
          <p:cNvPr id="5" name="Footer Placeholder 4">
            <a:extLst>
              <a:ext uri="{FF2B5EF4-FFF2-40B4-BE49-F238E27FC236}">
                <a16:creationId xmlns:a16="http://schemas.microsoft.com/office/drawing/2014/main" id="{F844911A-F50F-9643-BF68-AC5E7E955F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32CD92-1042-184F-893E-F87801FD13BE}"/>
              </a:ext>
            </a:extLst>
          </p:cNvPr>
          <p:cNvSpPr>
            <a:spLocks noGrp="1"/>
          </p:cNvSpPr>
          <p:nvPr>
            <p:ph type="sldNum" sz="quarter" idx="12"/>
          </p:nvPr>
        </p:nvSpPr>
        <p:spPr/>
        <p:txBody>
          <a:bodyPr/>
          <a:lstStyle/>
          <a:p>
            <a:fld id="{163B6C04-F5E1-3947-BDE4-85543675AD0D}" type="slidenum">
              <a:rPr lang="en-US" smtClean="0"/>
              <a:t>‹#›</a:t>
            </a:fld>
            <a:endParaRPr lang="en-US" dirty="0"/>
          </a:p>
        </p:txBody>
      </p:sp>
    </p:spTree>
    <p:extLst>
      <p:ext uri="{BB962C8B-B14F-4D97-AF65-F5344CB8AC3E}">
        <p14:creationId xmlns:p14="http://schemas.microsoft.com/office/powerpoint/2010/main" val="19770087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0C03-FD22-CC47-BCA2-C982075CF9F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B58C265-62BB-2B41-BABC-2E245F4CE8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4A5DABD-4A21-9649-A2AE-0116373388EC}"/>
              </a:ext>
            </a:extLst>
          </p:cNvPr>
          <p:cNvSpPr>
            <a:spLocks noGrp="1"/>
          </p:cNvSpPr>
          <p:nvPr>
            <p:ph type="dt" sz="half" idx="10"/>
          </p:nvPr>
        </p:nvSpPr>
        <p:spPr/>
        <p:txBody>
          <a:bodyPr/>
          <a:lstStyle/>
          <a:p>
            <a:fld id="{2259B04E-34F7-234A-A2F3-02AC3C60A4C6}" type="datetimeFigureOut">
              <a:rPr lang="en-US" smtClean="0"/>
              <a:t>9/15/2024</a:t>
            </a:fld>
            <a:endParaRPr lang="en-US" dirty="0"/>
          </a:p>
        </p:txBody>
      </p:sp>
      <p:sp>
        <p:nvSpPr>
          <p:cNvPr id="5" name="Footer Placeholder 4">
            <a:extLst>
              <a:ext uri="{FF2B5EF4-FFF2-40B4-BE49-F238E27FC236}">
                <a16:creationId xmlns:a16="http://schemas.microsoft.com/office/drawing/2014/main" id="{F21A2C7A-2542-A845-85A5-3B9DAC4EF8A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3CCF62-4AF2-7642-BD7E-C8D4C8DF776F}"/>
              </a:ext>
            </a:extLst>
          </p:cNvPr>
          <p:cNvSpPr>
            <a:spLocks noGrp="1"/>
          </p:cNvSpPr>
          <p:nvPr>
            <p:ph type="sldNum" sz="quarter" idx="12"/>
          </p:nvPr>
        </p:nvSpPr>
        <p:spPr/>
        <p:txBody>
          <a:bodyPr/>
          <a:lstStyle/>
          <a:p>
            <a:fld id="{163B6C04-F5E1-3947-BDE4-85543675AD0D}" type="slidenum">
              <a:rPr lang="en-US" smtClean="0"/>
              <a:t>‹#›</a:t>
            </a:fld>
            <a:endParaRPr lang="en-US" dirty="0"/>
          </a:p>
        </p:txBody>
      </p:sp>
    </p:spTree>
    <p:extLst>
      <p:ext uri="{BB962C8B-B14F-4D97-AF65-F5344CB8AC3E}">
        <p14:creationId xmlns:p14="http://schemas.microsoft.com/office/powerpoint/2010/main" val="37807376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6E5C6-AEDB-B54A-A0AE-D017F7E71BB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3AEC126-1AD8-8947-9D15-E96D0A2A8D4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9288C1C-0E34-644F-907B-860A7D67F0E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4D615AC-484C-434E-91DE-EB2DFC2CD0A2}"/>
              </a:ext>
            </a:extLst>
          </p:cNvPr>
          <p:cNvSpPr>
            <a:spLocks noGrp="1"/>
          </p:cNvSpPr>
          <p:nvPr>
            <p:ph type="dt" sz="half" idx="10"/>
          </p:nvPr>
        </p:nvSpPr>
        <p:spPr/>
        <p:txBody>
          <a:bodyPr/>
          <a:lstStyle/>
          <a:p>
            <a:fld id="{2259B04E-34F7-234A-A2F3-02AC3C60A4C6}" type="datetimeFigureOut">
              <a:rPr lang="en-US" smtClean="0"/>
              <a:t>9/15/2024</a:t>
            </a:fld>
            <a:endParaRPr lang="en-US" dirty="0"/>
          </a:p>
        </p:txBody>
      </p:sp>
      <p:sp>
        <p:nvSpPr>
          <p:cNvPr id="6" name="Footer Placeholder 5">
            <a:extLst>
              <a:ext uri="{FF2B5EF4-FFF2-40B4-BE49-F238E27FC236}">
                <a16:creationId xmlns:a16="http://schemas.microsoft.com/office/drawing/2014/main" id="{8B04A790-B4B0-F342-A4F0-3CA4130BB5E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83460EB-C18A-7747-8ACE-56CD62D3CA94}"/>
              </a:ext>
            </a:extLst>
          </p:cNvPr>
          <p:cNvSpPr>
            <a:spLocks noGrp="1"/>
          </p:cNvSpPr>
          <p:nvPr>
            <p:ph type="sldNum" sz="quarter" idx="12"/>
          </p:nvPr>
        </p:nvSpPr>
        <p:spPr/>
        <p:txBody>
          <a:bodyPr/>
          <a:lstStyle/>
          <a:p>
            <a:fld id="{163B6C04-F5E1-3947-BDE4-85543675AD0D}" type="slidenum">
              <a:rPr lang="en-US" smtClean="0"/>
              <a:t>‹#›</a:t>
            </a:fld>
            <a:endParaRPr lang="en-US" dirty="0"/>
          </a:p>
        </p:txBody>
      </p:sp>
    </p:spTree>
    <p:extLst>
      <p:ext uri="{BB962C8B-B14F-4D97-AF65-F5344CB8AC3E}">
        <p14:creationId xmlns:p14="http://schemas.microsoft.com/office/powerpoint/2010/main" val="769260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2E6F0-3C18-7B40-B729-99AD393630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09D51F-EB34-CF46-88FB-595409295F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5849B8-4D56-5B40-9FC3-713CDF945F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26B854D-C3C4-494B-9B9A-0683846442A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A01E7D9-230B-F34D-924D-5923FD99A8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8C96AD-7989-6044-8953-C11DE023FBEA}"/>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19612353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DC39C-9799-ED49-9336-C33A3DE224F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CF27545-9981-1B4C-AFBE-99523E6D4E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35CCF20-1F9A-BB41-8285-F6DFB72E719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6A90C94-85BE-6042-A8B2-ADBA61B3CF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A4B3636-3829-9D47-819D-684A895757F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CA3D827-C621-DE40-AF6A-5B6D8D22ECFB}"/>
              </a:ext>
            </a:extLst>
          </p:cNvPr>
          <p:cNvSpPr>
            <a:spLocks noGrp="1"/>
          </p:cNvSpPr>
          <p:nvPr>
            <p:ph type="dt" sz="half" idx="10"/>
          </p:nvPr>
        </p:nvSpPr>
        <p:spPr/>
        <p:txBody>
          <a:bodyPr/>
          <a:lstStyle/>
          <a:p>
            <a:fld id="{2259B04E-34F7-234A-A2F3-02AC3C60A4C6}" type="datetimeFigureOut">
              <a:rPr lang="en-US" smtClean="0"/>
              <a:t>9/15/2024</a:t>
            </a:fld>
            <a:endParaRPr lang="en-US" dirty="0"/>
          </a:p>
        </p:txBody>
      </p:sp>
      <p:sp>
        <p:nvSpPr>
          <p:cNvPr id="8" name="Footer Placeholder 7">
            <a:extLst>
              <a:ext uri="{FF2B5EF4-FFF2-40B4-BE49-F238E27FC236}">
                <a16:creationId xmlns:a16="http://schemas.microsoft.com/office/drawing/2014/main" id="{D28D8CC2-BD94-564B-BC44-1A258FAC344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EA54A5-CF5D-564B-9EA9-3B02D5E5CB89}"/>
              </a:ext>
            </a:extLst>
          </p:cNvPr>
          <p:cNvSpPr>
            <a:spLocks noGrp="1"/>
          </p:cNvSpPr>
          <p:nvPr>
            <p:ph type="sldNum" sz="quarter" idx="12"/>
          </p:nvPr>
        </p:nvSpPr>
        <p:spPr/>
        <p:txBody>
          <a:bodyPr/>
          <a:lstStyle/>
          <a:p>
            <a:fld id="{163B6C04-F5E1-3947-BDE4-85543675AD0D}" type="slidenum">
              <a:rPr lang="en-US" smtClean="0"/>
              <a:t>‹#›</a:t>
            </a:fld>
            <a:endParaRPr lang="en-US" dirty="0"/>
          </a:p>
        </p:txBody>
      </p:sp>
    </p:spTree>
    <p:extLst>
      <p:ext uri="{BB962C8B-B14F-4D97-AF65-F5344CB8AC3E}">
        <p14:creationId xmlns:p14="http://schemas.microsoft.com/office/powerpoint/2010/main" val="37985191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5C60E-D9EC-3B40-B2D2-987CF9E6A77E}"/>
              </a:ext>
            </a:extLst>
          </p:cNvPr>
          <p:cNvSpPr>
            <a:spLocks noGrp="1"/>
          </p:cNvSpPr>
          <p:nvPr>
            <p:ph type="title"/>
          </p:nvPr>
        </p:nvSpPr>
        <p:spPr/>
        <p:txBody>
          <a:body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0A2E07F8-B56C-3645-8BDF-67B94309AD27}"/>
              </a:ext>
            </a:extLst>
          </p:cNvPr>
          <p:cNvSpPr>
            <a:spLocks noGrp="1"/>
          </p:cNvSpPr>
          <p:nvPr>
            <p:ph type="dt" sz="half" idx="10"/>
          </p:nvPr>
        </p:nvSpPr>
        <p:spPr/>
        <p:txBody>
          <a:bodyPr/>
          <a:lstStyle/>
          <a:p>
            <a:fld id="{2259B04E-34F7-234A-A2F3-02AC3C60A4C6}" type="datetimeFigureOut">
              <a:rPr lang="en-US" smtClean="0"/>
              <a:t>9/15/2024</a:t>
            </a:fld>
            <a:endParaRPr lang="en-US" dirty="0"/>
          </a:p>
        </p:txBody>
      </p:sp>
      <p:sp>
        <p:nvSpPr>
          <p:cNvPr id="4" name="Footer Placeholder 3">
            <a:extLst>
              <a:ext uri="{FF2B5EF4-FFF2-40B4-BE49-F238E27FC236}">
                <a16:creationId xmlns:a16="http://schemas.microsoft.com/office/drawing/2014/main" id="{7C30A028-8E37-214C-A0A0-1C365F5F253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C62C252-6B6D-3349-B87C-3B6F34691EE3}"/>
              </a:ext>
            </a:extLst>
          </p:cNvPr>
          <p:cNvSpPr>
            <a:spLocks noGrp="1"/>
          </p:cNvSpPr>
          <p:nvPr>
            <p:ph type="sldNum" sz="quarter" idx="12"/>
          </p:nvPr>
        </p:nvSpPr>
        <p:spPr/>
        <p:txBody>
          <a:bodyPr/>
          <a:lstStyle/>
          <a:p>
            <a:fld id="{163B6C04-F5E1-3947-BDE4-85543675AD0D}" type="slidenum">
              <a:rPr lang="en-US" smtClean="0"/>
              <a:t>‹#›</a:t>
            </a:fld>
            <a:endParaRPr lang="en-US" dirty="0"/>
          </a:p>
        </p:txBody>
      </p:sp>
      <p:sp>
        <p:nvSpPr>
          <p:cNvPr id="6" name="Text Placeholder 2">
            <a:extLst>
              <a:ext uri="{FF2B5EF4-FFF2-40B4-BE49-F238E27FC236}">
                <a16:creationId xmlns:a16="http://schemas.microsoft.com/office/drawing/2014/main" id="{D82D3A84-30B5-40F4-85CD-5475D9E81353}"/>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0679029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BE6966-90D6-6A43-ABFA-6424E42872EC}"/>
              </a:ext>
            </a:extLst>
          </p:cNvPr>
          <p:cNvSpPr>
            <a:spLocks noGrp="1"/>
          </p:cNvSpPr>
          <p:nvPr>
            <p:ph type="dt" sz="half" idx="10"/>
          </p:nvPr>
        </p:nvSpPr>
        <p:spPr/>
        <p:txBody>
          <a:bodyPr/>
          <a:lstStyle/>
          <a:p>
            <a:fld id="{2259B04E-34F7-234A-A2F3-02AC3C60A4C6}" type="datetimeFigureOut">
              <a:rPr lang="en-US" smtClean="0"/>
              <a:t>9/15/2024</a:t>
            </a:fld>
            <a:endParaRPr lang="en-US" dirty="0"/>
          </a:p>
        </p:txBody>
      </p:sp>
      <p:sp>
        <p:nvSpPr>
          <p:cNvPr id="3" name="Footer Placeholder 2">
            <a:extLst>
              <a:ext uri="{FF2B5EF4-FFF2-40B4-BE49-F238E27FC236}">
                <a16:creationId xmlns:a16="http://schemas.microsoft.com/office/drawing/2014/main" id="{3568E345-9948-D342-8ED6-1C82F89008E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07CF44B-DE2A-B449-9687-26F17BCB93CF}"/>
              </a:ext>
            </a:extLst>
          </p:cNvPr>
          <p:cNvSpPr>
            <a:spLocks noGrp="1"/>
          </p:cNvSpPr>
          <p:nvPr>
            <p:ph type="sldNum" sz="quarter" idx="12"/>
          </p:nvPr>
        </p:nvSpPr>
        <p:spPr/>
        <p:txBody>
          <a:bodyPr/>
          <a:lstStyle/>
          <a:p>
            <a:fld id="{163B6C04-F5E1-3947-BDE4-85543675AD0D}" type="slidenum">
              <a:rPr lang="en-US" smtClean="0"/>
              <a:t>‹#›</a:t>
            </a:fld>
            <a:endParaRPr lang="en-US" dirty="0"/>
          </a:p>
        </p:txBody>
      </p:sp>
      <p:sp>
        <p:nvSpPr>
          <p:cNvPr id="5" name="Title 1">
            <a:extLst>
              <a:ext uri="{FF2B5EF4-FFF2-40B4-BE49-F238E27FC236}">
                <a16:creationId xmlns:a16="http://schemas.microsoft.com/office/drawing/2014/main" id="{E0D92DB3-E745-4F30-A7DB-23E6AB23BD9D}"/>
              </a:ext>
            </a:extLst>
          </p:cNvPr>
          <p:cNvSpPr>
            <a:spLocks noGrp="1"/>
          </p:cNvSpPr>
          <p:nvPr>
            <p:ph type="title"/>
          </p:nvPr>
        </p:nvSpPr>
        <p:spPr>
          <a:xfrm>
            <a:off x="838200" y="365125"/>
            <a:ext cx="10515600" cy="1325563"/>
          </a:xfrm>
        </p:spPr>
        <p:txBody>
          <a:bodyPr/>
          <a:lstStyle/>
          <a:p>
            <a:r>
              <a:rPr lang="en-GB" dirty="0"/>
              <a:t>Click to edit Master title style</a:t>
            </a:r>
            <a:endParaRPr lang="en-US" dirty="0"/>
          </a:p>
        </p:txBody>
      </p:sp>
      <p:sp>
        <p:nvSpPr>
          <p:cNvPr id="6" name="Text Placeholder 2">
            <a:extLst>
              <a:ext uri="{FF2B5EF4-FFF2-40B4-BE49-F238E27FC236}">
                <a16:creationId xmlns:a16="http://schemas.microsoft.com/office/drawing/2014/main" id="{FAC13EE1-5BBF-4F69-9047-E34CCC7AA822}"/>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1469428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6668F-DFC2-1A42-9DEF-4904ED2FB99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A8421E7-F6F8-D147-839C-3CD6CEEE82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93CD195-D8BB-4B4F-A309-91989CB290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4D22563-01E7-A14D-832B-6747D22DBAA6}"/>
              </a:ext>
            </a:extLst>
          </p:cNvPr>
          <p:cNvSpPr>
            <a:spLocks noGrp="1"/>
          </p:cNvSpPr>
          <p:nvPr>
            <p:ph type="dt" sz="half" idx="10"/>
          </p:nvPr>
        </p:nvSpPr>
        <p:spPr/>
        <p:txBody>
          <a:bodyPr/>
          <a:lstStyle/>
          <a:p>
            <a:fld id="{2259B04E-34F7-234A-A2F3-02AC3C60A4C6}" type="datetimeFigureOut">
              <a:rPr lang="en-US" smtClean="0"/>
              <a:t>9/15/2024</a:t>
            </a:fld>
            <a:endParaRPr lang="en-US" dirty="0"/>
          </a:p>
        </p:txBody>
      </p:sp>
      <p:sp>
        <p:nvSpPr>
          <p:cNvPr id="6" name="Footer Placeholder 5">
            <a:extLst>
              <a:ext uri="{FF2B5EF4-FFF2-40B4-BE49-F238E27FC236}">
                <a16:creationId xmlns:a16="http://schemas.microsoft.com/office/drawing/2014/main" id="{08DB5BBC-CB9B-114B-A8FD-BBE6E96BAD3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20E0E48-FAB1-0E4D-9C00-18E68A6BCC49}"/>
              </a:ext>
            </a:extLst>
          </p:cNvPr>
          <p:cNvSpPr>
            <a:spLocks noGrp="1"/>
          </p:cNvSpPr>
          <p:nvPr>
            <p:ph type="sldNum" sz="quarter" idx="12"/>
          </p:nvPr>
        </p:nvSpPr>
        <p:spPr/>
        <p:txBody>
          <a:bodyPr/>
          <a:lstStyle/>
          <a:p>
            <a:fld id="{163B6C04-F5E1-3947-BDE4-85543675AD0D}" type="slidenum">
              <a:rPr lang="en-US" smtClean="0"/>
              <a:t>‹#›</a:t>
            </a:fld>
            <a:endParaRPr lang="en-US" dirty="0"/>
          </a:p>
        </p:txBody>
      </p:sp>
    </p:spTree>
    <p:extLst>
      <p:ext uri="{BB962C8B-B14F-4D97-AF65-F5344CB8AC3E}">
        <p14:creationId xmlns:p14="http://schemas.microsoft.com/office/powerpoint/2010/main" val="3267629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2E6F0-3C18-7B40-B729-99AD393630F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409D51F-EB34-CF46-88FB-595409295F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55849B8-4D56-5B40-9FC3-713CDF945F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26B854D-C3C4-494B-9B9A-0683846442AC}"/>
              </a:ext>
            </a:extLst>
          </p:cNvPr>
          <p:cNvSpPr>
            <a:spLocks noGrp="1"/>
          </p:cNvSpPr>
          <p:nvPr>
            <p:ph type="dt" sz="half" idx="10"/>
          </p:nvPr>
        </p:nvSpPr>
        <p:spPr/>
        <p:txBody>
          <a:bodyPr/>
          <a:lstStyle/>
          <a:p>
            <a:fld id="{2259B04E-34F7-234A-A2F3-02AC3C60A4C6}" type="datetimeFigureOut">
              <a:rPr lang="en-US" smtClean="0"/>
              <a:t>9/15/2024</a:t>
            </a:fld>
            <a:endParaRPr lang="en-US" dirty="0"/>
          </a:p>
        </p:txBody>
      </p:sp>
      <p:sp>
        <p:nvSpPr>
          <p:cNvPr id="6" name="Footer Placeholder 5">
            <a:extLst>
              <a:ext uri="{FF2B5EF4-FFF2-40B4-BE49-F238E27FC236}">
                <a16:creationId xmlns:a16="http://schemas.microsoft.com/office/drawing/2014/main" id="{4A01E7D9-230B-F34D-924D-5923FD99A84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08C96AD-7989-6044-8953-C11DE023FBEA}"/>
              </a:ext>
            </a:extLst>
          </p:cNvPr>
          <p:cNvSpPr>
            <a:spLocks noGrp="1"/>
          </p:cNvSpPr>
          <p:nvPr>
            <p:ph type="sldNum" sz="quarter" idx="12"/>
          </p:nvPr>
        </p:nvSpPr>
        <p:spPr/>
        <p:txBody>
          <a:bodyPr/>
          <a:lstStyle/>
          <a:p>
            <a:fld id="{163B6C04-F5E1-3947-BDE4-85543675AD0D}" type="slidenum">
              <a:rPr lang="en-US" smtClean="0"/>
              <a:t>‹#›</a:t>
            </a:fld>
            <a:endParaRPr lang="en-US" dirty="0"/>
          </a:p>
        </p:txBody>
      </p:sp>
    </p:spTree>
    <p:extLst>
      <p:ext uri="{BB962C8B-B14F-4D97-AF65-F5344CB8AC3E}">
        <p14:creationId xmlns:p14="http://schemas.microsoft.com/office/powerpoint/2010/main" val="33616956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C2EE-F821-4C43-AA2F-042957757A6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EC890E6-3242-504F-B5BF-8EFADD79BF3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6A36C2F-02E3-004E-A61B-C112B4DD1FDF}"/>
              </a:ext>
            </a:extLst>
          </p:cNvPr>
          <p:cNvSpPr>
            <a:spLocks noGrp="1"/>
          </p:cNvSpPr>
          <p:nvPr>
            <p:ph type="dt" sz="half" idx="10"/>
          </p:nvPr>
        </p:nvSpPr>
        <p:spPr/>
        <p:txBody>
          <a:bodyPr/>
          <a:lstStyle/>
          <a:p>
            <a:fld id="{2259B04E-34F7-234A-A2F3-02AC3C60A4C6}" type="datetimeFigureOut">
              <a:rPr lang="en-US" smtClean="0"/>
              <a:t>9/15/2024</a:t>
            </a:fld>
            <a:endParaRPr lang="en-US" dirty="0"/>
          </a:p>
        </p:txBody>
      </p:sp>
      <p:sp>
        <p:nvSpPr>
          <p:cNvPr id="5" name="Footer Placeholder 4">
            <a:extLst>
              <a:ext uri="{FF2B5EF4-FFF2-40B4-BE49-F238E27FC236}">
                <a16:creationId xmlns:a16="http://schemas.microsoft.com/office/drawing/2014/main" id="{63F945FA-5E02-C348-8B73-79D8FF1BE4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6F1CF8E-806F-684A-BA15-000958565F17}"/>
              </a:ext>
            </a:extLst>
          </p:cNvPr>
          <p:cNvSpPr>
            <a:spLocks noGrp="1"/>
          </p:cNvSpPr>
          <p:nvPr>
            <p:ph type="sldNum" sz="quarter" idx="12"/>
          </p:nvPr>
        </p:nvSpPr>
        <p:spPr/>
        <p:txBody>
          <a:bodyPr/>
          <a:lstStyle/>
          <a:p>
            <a:fld id="{163B6C04-F5E1-3947-BDE4-85543675AD0D}" type="slidenum">
              <a:rPr lang="en-US" smtClean="0"/>
              <a:t>‹#›</a:t>
            </a:fld>
            <a:endParaRPr lang="en-US" dirty="0"/>
          </a:p>
        </p:txBody>
      </p:sp>
    </p:spTree>
    <p:extLst>
      <p:ext uri="{BB962C8B-B14F-4D97-AF65-F5344CB8AC3E}">
        <p14:creationId xmlns:p14="http://schemas.microsoft.com/office/powerpoint/2010/main" val="25731838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67FF98-93B9-614A-956D-616315C9299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FA47278-13CF-044A-B803-ABF47169AE3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2E4B06C-A89B-6145-99D0-AF10A69C1ADE}"/>
              </a:ext>
            </a:extLst>
          </p:cNvPr>
          <p:cNvSpPr>
            <a:spLocks noGrp="1"/>
          </p:cNvSpPr>
          <p:nvPr>
            <p:ph type="dt" sz="half" idx="10"/>
          </p:nvPr>
        </p:nvSpPr>
        <p:spPr/>
        <p:txBody>
          <a:bodyPr/>
          <a:lstStyle/>
          <a:p>
            <a:fld id="{2259B04E-34F7-234A-A2F3-02AC3C60A4C6}" type="datetimeFigureOut">
              <a:rPr lang="en-US" smtClean="0"/>
              <a:t>9/15/2024</a:t>
            </a:fld>
            <a:endParaRPr lang="en-US" dirty="0"/>
          </a:p>
        </p:txBody>
      </p:sp>
      <p:sp>
        <p:nvSpPr>
          <p:cNvPr id="5" name="Footer Placeholder 4">
            <a:extLst>
              <a:ext uri="{FF2B5EF4-FFF2-40B4-BE49-F238E27FC236}">
                <a16:creationId xmlns:a16="http://schemas.microsoft.com/office/drawing/2014/main" id="{76C64436-FE79-A64C-B05F-B9D9DCB00F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A632B0-22AA-5E47-B0B8-4420B812D3A8}"/>
              </a:ext>
            </a:extLst>
          </p:cNvPr>
          <p:cNvSpPr>
            <a:spLocks noGrp="1"/>
          </p:cNvSpPr>
          <p:nvPr>
            <p:ph type="sldNum" sz="quarter" idx="12"/>
          </p:nvPr>
        </p:nvSpPr>
        <p:spPr/>
        <p:txBody>
          <a:bodyPr/>
          <a:lstStyle/>
          <a:p>
            <a:fld id="{163B6C04-F5E1-3947-BDE4-85543675AD0D}" type="slidenum">
              <a:rPr lang="en-US" smtClean="0"/>
              <a:t>‹#›</a:t>
            </a:fld>
            <a:endParaRPr lang="en-US" dirty="0"/>
          </a:p>
        </p:txBody>
      </p:sp>
    </p:spTree>
    <p:extLst>
      <p:ext uri="{BB962C8B-B14F-4D97-AF65-F5344CB8AC3E}">
        <p14:creationId xmlns:p14="http://schemas.microsoft.com/office/powerpoint/2010/main" val="16775068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6DCBD-9855-4E09-B6AE-83232488CEA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134CE77-9120-4CC3-9317-46CD24B392A9}"/>
              </a:ext>
            </a:extLst>
          </p:cNvPr>
          <p:cNvSpPr>
            <a:spLocks noGrp="1"/>
          </p:cNvSpPr>
          <p:nvPr>
            <p:ph type="dt" sz="half" idx="10"/>
          </p:nvPr>
        </p:nvSpPr>
        <p:spPr/>
        <p:txBody>
          <a:bodyPr/>
          <a:lstStyle/>
          <a:p>
            <a:fld id="{2259B04E-34F7-234A-A2F3-02AC3C60A4C6}" type="datetimeFigureOut">
              <a:rPr lang="en-US" smtClean="0"/>
              <a:t>9/15/2024</a:t>
            </a:fld>
            <a:endParaRPr lang="en-US" dirty="0"/>
          </a:p>
        </p:txBody>
      </p:sp>
      <p:sp>
        <p:nvSpPr>
          <p:cNvPr id="4" name="Footer Placeholder 3">
            <a:extLst>
              <a:ext uri="{FF2B5EF4-FFF2-40B4-BE49-F238E27FC236}">
                <a16:creationId xmlns:a16="http://schemas.microsoft.com/office/drawing/2014/main" id="{0B6D676E-B099-4D73-909B-B7BB505CF6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CCE957C-EC43-45D0-AC27-A4B494A37552}"/>
              </a:ext>
            </a:extLst>
          </p:cNvPr>
          <p:cNvSpPr>
            <a:spLocks noGrp="1"/>
          </p:cNvSpPr>
          <p:nvPr>
            <p:ph type="sldNum" sz="quarter" idx="12"/>
          </p:nvPr>
        </p:nvSpPr>
        <p:spPr/>
        <p:txBody>
          <a:bodyPr/>
          <a:lstStyle/>
          <a:p>
            <a:fld id="{163B6C04-F5E1-3947-BDE4-85543675AD0D}" type="slidenum">
              <a:rPr lang="en-US" smtClean="0"/>
              <a:t>‹#›</a:t>
            </a:fld>
            <a:endParaRPr lang="en-US" dirty="0"/>
          </a:p>
        </p:txBody>
      </p:sp>
    </p:spTree>
    <p:extLst>
      <p:ext uri="{BB962C8B-B14F-4D97-AF65-F5344CB8AC3E}">
        <p14:creationId xmlns:p14="http://schemas.microsoft.com/office/powerpoint/2010/main" val="1065063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A71E9-A4F4-4516-9A71-EA69D9ABDC56}"/>
              </a:ext>
            </a:extLst>
          </p:cNvPr>
          <p:cNvSpPr>
            <a:spLocks noGrp="1"/>
          </p:cNvSpPr>
          <p:nvPr>
            <p:ph type="title"/>
          </p:nvPr>
        </p:nvSpPr>
        <p:spPr>
          <a:xfrm>
            <a:off x="838200" y="365125"/>
            <a:ext cx="10515600" cy="1325563"/>
          </a:xfr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D283D378-303C-4510-B628-3DB93A323F22}"/>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87285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3538335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2.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image" Target="../media/image3.png"/><Relationship Id="rId2" Type="http://schemas.openxmlformats.org/officeDocument/2006/relationships/slideLayout" Target="../slideLayouts/slideLayout58.xml"/><Relationship Id="rId16" Type="http://schemas.openxmlformats.org/officeDocument/2006/relationships/theme" Target="../theme/theme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6" Type="http://schemas.openxmlformats.org/officeDocument/2006/relationships/image" Target="../media/image2.png"/><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theme" Target="../theme/theme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theme" Target="../theme/theme7.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8.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6" cstate="print">
            <a:extLst>
              <a:ext uri="{28A0092B-C50C-407E-A947-70E740481C1C}">
                <a14:useLocalDpi xmlns:a14="http://schemas.microsoft.com/office/drawing/2010/main" val="0"/>
              </a:ext>
            </a:extLst>
          </a:blip>
          <a:srcRect l="5976" t="17518" r="5387" b="16823"/>
          <a:stretch/>
        </p:blipFill>
        <p:spPr>
          <a:xfrm>
            <a:off x="371482" y="6136511"/>
            <a:ext cx="1951146" cy="504000"/>
          </a:xfrm>
          <a:prstGeom prst="rect">
            <a:avLst/>
          </a:prstGeom>
        </p:spPr>
      </p:pic>
      <p:sp>
        <p:nvSpPr>
          <p:cNvPr id="2" name="Title Placeholder 1">
            <a:extLst>
              <a:ext uri="{FF2B5EF4-FFF2-40B4-BE49-F238E27FC236}">
                <a16:creationId xmlns:a16="http://schemas.microsoft.com/office/drawing/2014/main" id="{7EA4FFC9-16DA-5E42-9B85-705D6D5132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99F4B1-CF42-9B4B-837B-C2676B4B44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2243E0-BA09-764B-8600-3C90107C17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690A2BF0-F387-BB44-9E05-DF9EA52032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AE5DEC-72DD-4449-AB88-D903B1A365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B6C04-F5E1-3947-BDE4-85543675AD0D}" type="slidenum">
              <a:rPr lang="en-US" smtClean="0"/>
              <a:t>‹#›</a:t>
            </a:fld>
            <a:endParaRPr lang="en-US"/>
          </a:p>
        </p:txBody>
      </p:sp>
    </p:spTree>
    <p:extLst>
      <p:ext uri="{BB962C8B-B14F-4D97-AF65-F5344CB8AC3E}">
        <p14:creationId xmlns:p14="http://schemas.microsoft.com/office/powerpoint/2010/main" val="3699062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6" cstate="print">
            <a:extLst>
              <a:ext uri="{28A0092B-C50C-407E-A947-70E740481C1C}">
                <a14:useLocalDpi xmlns:a14="http://schemas.microsoft.com/office/drawing/2010/main" val="0"/>
              </a:ext>
            </a:extLst>
          </a:blip>
          <a:srcRect l="5976" t="17518" r="5387" b="16823"/>
          <a:stretch/>
        </p:blipFill>
        <p:spPr>
          <a:xfrm>
            <a:off x="371482" y="6136511"/>
            <a:ext cx="1951146" cy="504000"/>
          </a:xfrm>
          <a:prstGeom prst="rect">
            <a:avLst/>
          </a:prstGeom>
        </p:spPr>
      </p:pic>
      <p:sp>
        <p:nvSpPr>
          <p:cNvPr id="2" name="Title Placeholder 1">
            <a:extLst>
              <a:ext uri="{FF2B5EF4-FFF2-40B4-BE49-F238E27FC236}">
                <a16:creationId xmlns:a16="http://schemas.microsoft.com/office/drawing/2014/main" id="{7EA4FFC9-16DA-5E42-9B85-705D6D5132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6699F4B1-CF42-9B4B-837B-C2676B4B44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922243E0-BA09-764B-8600-3C90107C17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59B04E-34F7-234A-A2F3-02AC3C60A4C6}" type="datetimeFigureOut">
              <a:rPr lang="en-US" smtClean="0"/>
              <a:t>9/13/2024</a:t>
            </a:fld>
            <a:endParaRPr lang="en-US" dirty="0"/>
          </a:p>
        </p:txBody>
      </p:sp>
      <p:sp>
        <p:nvSpPr>
          <p:cNvPr id="5" name="Footer Placeholder 4">
            <a:extLst>
              <a:ext uri="{FF2B5EF4-FFF2-40B4-BE49-F238E27FC236}">
                <a16:creationId xmlns:a16="http://schemas.microsoft.com/office/drawing/2014/main" id="{690A2BF0-F387-BB44-9E05-DF9EA52032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AAE5DEC-72DD-4449-AB88-D903B1A365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B6C04-F5E1-3947-BDE4-85543675AD0D}" type="slidenum">
              <a:rPr lang="en-US" smtClean="0"/>
              <a:t>‹#›</a:t>
            </a:fld>
            <a:endParaRPr lang="en-US" dirty="0"/>
          </a:p>
        </p:txBody>
      </p:sp>
    </p:spTree>
    <p:extLst>
      <p:ext uri="{BB962C8B-B14F-4D97-AF65-F5344CB8AC3E}">
        <p14:creationId xmlns:p14="http://schemas.microsoft.com/office/powerpoint/2010/main" val="188128058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F8F165-EA3E-BE4D-A166-E1808E6958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8E08D52-24AA-2746-B1C0-CFEBF69439B8}"/>
              </a:ext>
            </a:extLst>
          </p:cNvPr>
          <p:cNvSpPr>
            <a:spLocks noGrp="1"/>
          </p:cNvSpPr>
          <p:nvPr>
            <p:ph type="body" idx="1"/>
          </p:nvPr>
        </p:nvSpPr>
        <p:spPr>
          <a:xfrm>
            <a:off x="838200" y="1825625"/>
            <a:ext cx="10515600" cy="3775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816DB20-01DB-D84C-A74D-2C16DBBEB9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4CEF251-E918-784C-8717-1F0B733AA660}" type="datetimeFigureOut">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106315B-BB5B-9F4C-96E0-DAFAB644F0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a:solidFill>
                  <a:schemeClr val="tx1"/>
                </a:solidFill>
              </a:defRPr>
            </a:lvl1pPr>
          </a:lstStyle>
          <a:p>
            <a:pPr>
              <a:defRPr/>
            </a:pPr>
            <a:r>
              <a:rPr lang="en-US" dirty="0"/>
              <a:t>UK OFFICIAL – AUTHORISED RELEASE</a:t>
            </a:r>
          </a:p>
        </p:txBody>
      </p:sp>
      <p:sp>
        <p:nvSpPr>
          <p:cNvPr id="6" name="Slide Number Placeholder 5">
            <a:extLst>
              <a:ext uri="{FF2B5EF4-FFF2-40B4-BE49-F238E27FC236}">
                <a16:creationId xmlns:a16="http://schemas.microsoft.com/office/drawing/2014/main" id="{C98D7268-6812-EE40-A071-66B15A590D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E0B49ED-3BDC-B645-964C-10CAC51D48A6}"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6521541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txStyles>
    <p:titleStyle>
      <a:lvl1pPr algn="l" defTabSz="914400" rtl="0" eaLnBrk="1" latinLnBrk="0" hangingPunct="1">
        <a:lnSpc>
          <a:spcPct val="90000"/>
        </a:lnSpc>
        <a:spcBef>
          <a:spcPct val="0"/>
        </a:spcBef>
        <a:buNone/>
        <a:defRPr sz="4400" b="1" kern="1200">
          <a:solidFill>
            <a:schemeClr val="accent4"/>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4"/>
        </a:buClr>
        <a:buFont typeface="Wingdings" pitchFamily="2" charset="2"/>
        <a:buChar char="§"/>
        <a:defRPr sz="2800" kern="1200">
          <a:solidFill>
            <a:srgbClr val="67676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4"/>
        </a:buClr>
        <a:buFont typeface="Wingdings" pitchFamily="2" charset="2"/>
        <a:buChar char="§"/>
        <a:defRPr sz="24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4"/>
        </a:buClr>
        <a:buFont typeface="Wingdings" pitchFamily="2" charset="2"/>
        <a:buChar char="§"/>
        <a:defRPr sz="20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4"/>
        </a:buClr>
        <a:buFont typeface="Wingdings" pitchFamily="2" charset="2"/>
        <a:buChar char="§"/>
        <a:defRPr sz="18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4"/>
        </a:buClr>
        <a:buFont typeface="Wingdings" pitchFamily="2" charset="2"/>
        <a:buChar char="§"/>
        <a:defRPr sz="18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6">
            <a:extLst>
              <a:ext uri="{28A0092B-C50C-407E-A947-70E740481C1C}">
                <a14:useLocalDpi xmlns:a14="http://schemas.microsoft.com/office/drawing/2010/main" val="0"/>
              </a:ext>
            </a:extLst>
          </a:blip>
          <a:srcRect l="5976" t="17518" r="5387" b="16823"/>
          <a:stretch/>
        </p:blipFill>
        <p:spPr>
          <a:xfrm>
            <a:off x="371482" y="6136511"/>
            <a:ext cx="1951146" cy="504000"/>
          </a:xfrm>
          <a:prstGeom prst="rect">
            <a:avLst/>
          </a:prstGeom>
        </p:spPr>
      </p:pic>
      <p:sp>
        <p:nvSpPr>
          <p:cNvPr id="2" name="Title Placeholder 1">
            <a:extLst>
              <a:ext uri="{FF2B5EF4-FFF2-40B4-BE49-F238E27FC236}">
                <a16:creationId xmlns:a16="http://schemas.microsoft.com/office/drawing/2014/main" id="{7EA4FFC9-16DA-5E42-9B85-705D6D5132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6699F4B1-CF42-9B4B-837B-C2676B4B44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922243E0-BA09-764B-8600-3C90107C17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59B04E-34F7-234A-A2F3-02AC3C60A4C6}" type="datetimeFigureOut">
              <a:rPr lang="en-US" smtClean="0"/>
              <a:t>9/15/2024</a:t>
            </a:fld>
            <a:endParaRPr lang="en-US" dirty="0"/>
          </a:p>
        </p:txBody>
      </p:sp>
      <p:sp>
        <p:nvSpPr>
          <p:cNvPr id="5" name="Footer Placeholder 4">
            <a:extLst>
              <a:ext uri="{FF2B5EF4-FFF2-40B4-BE49-F238E27FC236}">
                <a16:creationId xmlns:a16="http://schemas.microsoft.com/office/drawing/2014/main" id="{690A2BF0-F387-BB44-9E05-DF9EA52032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AAE5DEC-72DD-4449-AB88-D903B1A365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B6C04-F5E1-3947-BDE4-85543675AD0D}" type="slidenum">
              <a:rPr lang="en-US" smtClean="0"/>
              <a:t>‹#›</a:t>
            </a:fld>
            <a:endParaRPr lang="en-US" dirty="0"/>
          </a:p>
        </p:txBody>
      </p:sp>
    </p:spTree>
    <p:extLst>
      <p:ext uri="{BB962C8B-B14F-4D97-AF65-F5344CB8AC3E}">
        <p14:creationId xmlns:p14="http://schemas.microsoft.com/office/powerpoint/2010/main" val="15287317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7" cstate="hqprint">
            <a:extLst>
              <a:ext uri="{28A0092B-C50C-407E-A947-70E740481C1C}">
                <a14:useLocalDpi xmlns:a14="http://schemas.microsoft.com/office/drawing/2010/main" val="0"/>
              </a:ext>
            </a:extLst>
          </a:blip>
          <a:srcRect l="5976" t="17518" r="5387" b="16823"/>
          <a:stretch/>
        </p:blipFill>
        <p:spPr>
          <a:xfrm>
            <a:off x="371482" y="6136511"/>
            <a:ext cx="1951146" cy="504000"/>
          </a:xfrm>
          <a:prstGeom prst="rect">
            <a:avLst/>
          </a:prstGeom>
        </p:spPr>
      </p:pic>
      <p:sp>
        <p:nvSpPr>
          <p:cNvPr id="2" name="Title Placeholder 1">
            <a:extLst>
              <a:ext uri="{FF2B5EF4-FFF2-40B4-BE49-F238E27FC236}">
                <a16:creationId xmlns:a16="http://schemas.microsoft.com/office/drawing/2014/main" id="{7EA4FFC9-16DA-5E42-9B85-705D6D5132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6699F4B1-CF42-9B4B-837B-C2676B4B44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922243E0-BA09-764B-8600-3C90107C17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59B04E-34F7-234A-A2F3-02AC3C60A4C6}" type="datetimeFigureOut">
              <a:rPr lang="en-US" smtClean="0"/>
              <a:t>9/15/2024</a:t>
            </a:fld>
            <a:endParaRPr lang="en-US"/>
          </a:p>
        </p:txBody>
      </p:sp>
      <p:sp>
        <p:nvSpPr>
          <p:cNvPr id="5" name="Footer Placeholder 4">
            <a:extLst>
              <a:ext uri="{FF2B5EF4-FFF2-40B4-BE49-F238E27FC236}">
                <a16:creationId xmlns:a16="http://schemas.microsoft.com/office/drawing/2014/main" id="{690A2BF0-F387-BB44-9E05-DF9EA52032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a:t>UK OFFICIAL – AUTHORISED RELEASE</a:t>
            </a:r>
          </a:p>
        </p:txBody>
      </p:sp>
      <p:sp>
        <p:nvSpPr>
          <p:cNvPr id="6" name="Slide Number Placeholder 5">
            <a:extLst>
              <a:ext uri="{FF2B5EF4-FFF2-40B4-BE49-F238E27FC236}">
                <a16:creationId xmlns:a16="http://schemas.microsoft.com/office/drawing/2014/main" id="{BAAE5DEC-72DD-4449-AB88-D903B1A365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B6C04-F5E1-3947-BDE4-85543675AD0D}" type="slidenum">
              <a:rPr lang="en-US" smtClean="0"/>
              <a:t>‹#›</a:t>
            </a:fld>
            <a:endParaRPr lang="en-US"/>
          </a:p>
        </p:txBody>
      </p:sp>
    </p:spTree>
    <p:extLst>
      <p:ext uri="{BB962C8B-B14F-4D97-AF65-F5344CB8AC3E}">
        <p14:creationId xmlns:p14="http://schemas.microsoft.com/office/powerpoint/2010/main" val="15908321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6">
            <a:extLst>
              <a:ext uri="{28A0092B-C50C-407E-A947-70E740481C1C}">
                <a14:useLocalDpi xmlns:a14="http://schemas.microsoft.com/office/drawing/2010/main" val="0"/>
              </a:ext>
            </a:extLst>
          </a:blip>
          <a:srcRect l="5976" t="17518" r="5387" b="16823"/>
          <a:stretch/>
        </p:blipFill>
        <p:spPr>
          <a:xfrm>
            <a:off x="371482" y="6136511"/>
            <a:ext cx="1951146" cy="504000"/>
          </a:xfrm>
          <a:prstGeom prst="rect">
            <a:avLst/>
          </a:prstGeom>
        </p:spPr>
      </p:pic>
      <p:sp>
        <p:nvSpPr>
          <p:cNvPr id="2" name="Title Placeholder 1">
            <a:extLst>
              <a:ext uri="{FF2B5EF4-FFF2-40B4-BE49-F238E27FC236}">
                <a16:creationId xmlns:a16="http://schemas.microsoft.com/office/drawing/2014/main" id="{7EA4FFC9-16DA-5E42-9B85-705D6D5132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99F4B1-CF42-9B4B-837B-C2676B4B44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2243E0-BA09-764B-8600-3C90107C17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690A2BF0-F387-BB44-9E05-DF9EA52032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AE5DEC-72DD-4449-AB88-D903B1A365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B6C04-F5E1-3947-BDE4-85543675AD0D}" type="slidenum">
              <a:rPr lang="en-US" smtClean="0"/>
              <a:t>‹#›</a:t>
            </a:fld>
            <a:endParaRPr lang="en-US"/>
          </a:p>
        </p:txBody>
      </p:sp>
    </p:spTree>
    <p:extLst>
      <p:ext uri="{BB962C8B-B14F-4D97-AF65-F5344CB8AC3E}">
        <p14:creationId xmlns:p14="http://schemas.microsoft.com/office/powerpoint/2010/main" val="203409770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A4FFC9-16DA-5E42-9B85-705D6D5132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6699F4B1-CF42-9B4B-837B-C2676B4B44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922243E0-BA09-764B-8600-3C90107C17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59B04E-34F7-234A-A2F3-02AC3C60A4C6}" type="datetimeFigureOut">
              <a:rPr lang="en-US" smtClean="0"/>
              <a:t>9/15/2024</a:t>
            </a:fld>
            <a:endParaRPr lang="en-US" dirty="0"/>
          </a:p>
        </p:txBody>
      </p:sp>
      <p:sp>
        <p:nvSpPr>
          <p:cNvPr id="5" name="Footer Placeholder 4">
            <a:extLst>
              <a:ext uri="{FF2B5EF4-FFF2-40B4-BE49-F238E27FC236}">
                <a16:creationId xmlns:a16="http://schemas.microsoft.com/office/drawing/2014/main" id="{690A2BF0-F387-BB44-9E05-DF9EA52032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AAE5DEC-72DD-4449-AB88-D903B1A365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B6C04-F5E1-3947-BDE4-85543675AD0D}" type="slidenum">
              <a:rPr lang="en-US" smtClean="0"/>
              <a:t>‹#›</a:t>
            </a:fld>
            <a:endParaRPr lang="en-US" dirty="0"/>
          </a:p>
        </p:txBody>
      </p:sp>
    </p:spTree>
    <p:extLst>
      <p:ext uri="{BB962C8B-B14F-4D97-AF65-F5344CB8AC3E}">
        <p14:creationId xmlns:p14="http://schemas.microsoft.com/office/powerpoint/2010/main" val="343922806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B12D81-CAD2-4D17-91FE-077B05BCFE67}" type="datetimeFigureOut">
              <a:rPr lang="en-GB" smtClean="0"/>
              <a:t>15/09/2024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C3155B-66A8-4490-9DBD-0CCDFC2455C0}" type="slidenum">
              <a:rPr lang="en-GB" smtClean="0"/>
              <a:t>‹#›</a:t>
            </a:fld>
            <a:endParaRPr lang="en-GB"/>
          </a:p>
        </p:txBody>
      </p:sp>
    </p:spTree>
    <p:extLst>
      <p:ext uri="{BB962C8B-B14F-4D97-AF65-F5344CB8AC3E}">
        <p14:creationId xmlns:p14="http://schemas.microsoft.com/office/powerpoint/2010/main" val="1283815837"/>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hyperlink" Target="https://www.gov.uk/government/organisations/ministry-of-defence" TargetMode="External"/><Relationship Id="rId13" Type="http://schemas.openxmlformats.org/officeDocument/2006/relationships/image" Target="../media/image27.png"/><Relationship Id="rId3" Type="http://schemas.openxmlformats.org/officeDocument/2006/relationships/image" Target="../media/image40.pn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hyperlink" Target="https://www.gchq.gov.uk/" TargetMode="External"/><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hyperlink" Target="https://www.npl.co.uk/" TargetMode="External"/><Relationship Id="rId4" Type="http://schemas.openxmlformats.org/officeDocument/2006/relationships/hyperlink" Target="https://www.gov.uk/government/organisations/defence-science-and-technology-laboratory" TargetMode="External"/><Relationship Id="rId9" Type="http://schemas.openxmlformats.org/officeDocument/2006/relationships/image" Target="../media/image24.png"/><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hyperlink" Target="https://www.gov.uk/government/organisations/ministry-of-defence" TargetMode="External"/><Relationship Id="rId13" Type="http://schemas.openxmlformats.org/officeDocument/2006/relationships/image" Target="../media/image27.png"/><Relationship Id="rId3" Type="http://schemas.openxmlformats.org/officeDocument/2006/relationships/image" Target="../media/image40.pn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hyperlink" Target="https://www.gchq.gov.uk/" TargetMode="External"/><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hyperlink" Target="https://www.npl.co.uk/" TargetMode="External"/><Relationship Id="rId4" Type="http://schemas.openxmlformats.org/officeDocument/2006/relationships/hyperlink" Target="https://www.gov.uk/government/organisations/defence-science-and-technology-laboratory" TargetMode="External"/><Relationship Id="rId9" Type="http://schemas.openxmlformats.org/officeDocument/2006/relationships/image" Target="../media/image24.png"/><Relationship Id="rId1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hyperlink" Target="https://www.gov.uk/government/organisations/ministry-of-defence" TargetMode="External"/><Relationship Id="rId13" Type="http://schemas.openxmlformats.org/officeDocument/2006/relationships/image" Target="../media/image27.png"/><Relationship Id="rId3" Type="http://schemas.openxmlformats.org/officeDocument/2006/relationships/image" Target="../media/image40.pn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hyperlink" Target="https://www.gchq.gov.uk/" TargetMode="External"/><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hyperlink" Target="https://www.npl.co.uk/" TargetMode="External"/><Relationship Id="rId4" Type="http://schemas.openxmlformats.org/officeDocument/2006/relationships/hyperlink" Target="https://www.gov.uk/government/organisations/defence-science-and-technology-laboratory" TargetMode="External"/><Relationship Id="rId9" Type="http://schemas.openxmlformats.org/officeDocument/2006/relationships/image" Target="../media/image24.png"/><Relationship Id="rId1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hyperlink" Target="https://www.gov.uk/government/organisations/ministry-of-defence" TargetMode="External"/><Relationship Id="rId13" Type="http://schemas.openxmlformats.org/officeDocument/2006/relationships/image" Target="../media/image27.png"/><Relationship Id="rId3" Type="http://schemas.openxmlformats.org/officeDocument/2006/relationships/image" Target="../media/image40.pn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hyperlink" Target="https://www.gchq.gov.uk/" TargetMode="External"/><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hyperlink" Target="https://www.npl.co.uk/" TargetMode="External"/><Relationship Id="rId4" Type="http://schemas.openxmlformats.org/officeDocument/2006/relationships/hyperlink" Target="https://www.gov.uk/government/organisations/defence-science-and-technology-laboratory" TargetMode="External"/><Relationship Id="rId9" Type="http://schemas.openxmlformats.org/officeDocument/2006/relationships/image" Target="../media/image24.png"/><Relationship Id="rId1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hyperlink" Target="https://www.gov.uk/government/organisations/ministry-of-defence" TargetMode="External"/><Relationship Id="rId13" Type="http://schemas.openxmlformats.org/officeDocument/2006/relationships/image" Target="../media/image27.png"/><Relationship Id="rId3" Type="http://schemas.openxmlformats.org/officeDocument/2006/relationships/image" Target="../media/image40.pn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hyperlink" Target="https://www.gchq.gov.uk/" TargetMode="External"/><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hyperlink" Target="https://www.npl.co.uk/" TargetMode="External"/><Relationship Id="rId4" Type="http://schemas.openxmlformats.org/officeDocument/2006/relationships/hyperlink" Target="https://www.gov.uk/government/organisations/defence-science-and-technology-laboratory" TargetMode="External"/><Relationship Id="rId9" Type="http://schemas.openxmlformats.org/officeDocument/2006/relationships/image" Target="../media/image24.png"/><Relationship Id="rId1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hyperlink" Target="https://www.gov.uk/government/organisations/ministry-of-defence" TargetMode="External"/><Relationship Id="rId13" Type="http://schemas.openxmlformats.org/officeDocument/2006/relationships/image" Target="../media/image27.png"/><Relationship Id="rId3" Type="http://schemas.openxmlformats.org/officeDocument/2006/relationships/image" Target="../media/image40.pn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hyperlink" Target="https://www.gchq.gov.uk/" TargetMode="External"/><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hyperlink" Target="https://www.npl.co.uk/" TargetMode="External"/><Relationship Id="rId4" Type="http://schemas.openxmlformats.org/officeDocument/2006/relationships/hyperlink" Target="https://www.gov.uk/government/organisations/defence-science-and-technology-laboratory" TargetMode="External"/><Relationship Id="rId9" Type="http://schemas.openxmlformats.org/officeDocument/2006/relationships/image" Target="../media/image24.png"/><Relationship Id="rId1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image" Target="../media/image48.jpeg"/><Relationship Id="rId1" Type="http://schemas.openxmlformats.org/officeDocument/2006/relationships/slideLayout" Target="../slideLayouts/slideLayout2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9.xml"/></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6.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106.xml"/></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5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hyperlink" Target="https://www.gov.uk/government/organisations/defence-science-and-technology-laboratory" TargetMode="External"/><Relationship Id="rId7" Type="http://schemas.openxmlformats.org/officeDocument/2006/relationships/hyperlink" Target="https://www.gov.uk/government/organisations/ministry-of-defence" TargetMode="External"/><Relationship Id="rId12"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4.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hyperlink" Target="https://www.gchq.gov.uk/" TargetMode="External"/><Relationship Id="rId15" Type="http://schemas.openxmlformats.org/officeDocument/2006/relationships/image" Target="../media/image47.pn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hyperlink" Target="https://www.npl.co.uk/" TargetMode="External"/><Relationship Id="rId1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99.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5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8" Type="http://schemas.openxmlformats.org/officeDocument/2006/relationships/hyperlink" Target="https://www.gov.uk/government/organisations/ministry-of-defence" TargetMode="External"/><Relationship Id="rId13" Type="http://schemas.openxmlformats.org/officeDocument/2006/relationships/image" Target="../media/image27.png"/><Relationship Id="rId18" Type="http://schemas.openxmlformats.org/officeDocument/2006/relationships/image" Target="../media/image32.jp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4.xml"/><Relationship Id="rId16" Type="http://schemas.openxmlformats.org/officeDocument/2006/relationships/image" Target="../media/image30.jpeg"/><Relationship Id="rId1" Type="http://schemas.openxmlformats.org/officeDocument/2006/relationships/slideLayout" Target="../slideLayouts/slideLayout34.xml"/><Relationship Id="rId6" Type="http://schemas.openxmlformats.org/officeDocument/2006/relationships/hyperlink" Target="https://www.gchq.gov.uk/" TargetMode="External"/><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9.png"/><Relationship Id="rId10" Type="http://schemas.openxmlformats.org/officeDocument/2006/relationships/hyperlink" Target="https://www.npl.co.uk/" TargetMode="External"/><Relationship Id="rId4" Type="http://schemas.openxmlformats.org/officeDocument/2006/relationships/hyperlink" Target="https://www.gov.uk/government/organisations/defence-science-and-technology-laboratory" TargetMode="External"/><Relationship Id="rId9" Type="http://schemas.openxmlformats.org/officeDocument/2006/relationships/image" Target="../media/image24.png"/><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hyperlink" Target="https://www.gov.uk/government/organisations/ministry-of-defence" TargetMode="External"/><Relationship Id="rId13" Type="http://schemas.openxmlformats.org/officeDocument/2006/relationships/image" Target="../media/image27.png"/><Relationship Id="rId18" Type="http://schemas.openxmlformats.org/officeDocument/2006/relationships/image" Target="../media/image32.jp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5.xml"/><Relationship Id="rId16" Type="http://schemas.openxmlformats.org/officeDocument/2006/relationships/image" Target="../media/image30.jpeg"/><Relationship Id="rId1" Type="http://schemas.openxmlformats.org/officeDocument/2006/relationships/slideLayout" Target="../slideLayouts/slideLayout34.xml"/><Relationship Id="rId6" Type="http://schemas.openxmlformats.org/officeDocument/2006/relationships/hyperlink" Target="https://www.gchq.gov.uk/" TargetMode="External"/><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9.png"/><Relationship Id="rId10" Type="http://schemas.openxmlformats.org/officeDocument/2006/relationships/hyperlink" Target="https://www.npl.co.uk/" TargetMode="External"/><Relationship Id="rId4" Type="http://schemas.openxmlformats.org/officeDocument/2006/relationships/hyperlink" Target="https://www.gov.uk/government/organisations/defence-science-and-technology-laboratory" TargetMode="External"/><Relationship Id="rId9" Type="http://schemas.openxmlformats.org/officeDocument/2006/relationships/image" Target="../media/image24.pn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18" Type="http://schemas.openxmlformats.org/officeDocument/2006/relationships/image" Target="../media/image21.png"/><Relationship Id="rId3" Type="http://schemas.openxmlformats.org/officeDocument/2006/relationships/hyperlink" Target="https://www.gov.uk/government/organisations/defence-science-and-technology-laboratory" TargetMode="External"/><Relationship Id="rId7" Type="http://schemas.openxmlformats.org/officeDocument/2006/relationships/hyperlink" Target="https://www.gov.uk/government/organisations/ministry-of-defence" TargetMode="External"/><Relationship Id="rId12" Type="http://schemas.openxmlformats.org/officeDocument/2006/relationships/image" Target="../media/image27.png"/><Relationship Id="rId17" Type="http://schemas.openxmlformats.org/officeDocument/2006/relationships/image" Target="../media/image32.jpg"/><Relationship Id="rId2" Type="http://schemas.openxmlformats.org/officeDocument/2006/relationships/notesSlide" Target="../notesSlides/notesSlide6.xml"/><Relationship Id="rId16" Type="http://schemas.openxmlformats.org/officeDocument/2006/relationships/image" Target="../media/image31.png"/><Relationship Id="rId20" Type="http://schemas.openxmlformats.org/officeDocument/2006/relationships/image" Target="../media/image34.png"/><Relationship Id="rId1" Type="http://schemas.openxmlformats.org/officeDocument/2006/relationships/slideLayout" Target="../slideLayouts/slideLayout34.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hyperlink" Target="https://www.gchq.gov.uk/" TargetMode="External"/><Relationship Id="rId15" Type="http://schemas.openxmlformats.org/officeDocument/2006/relationships/image" Target="../media/image30.jpeg"/><Relationship Id="rId10" Type="http://schemas.openxmlformats.org/officeDocument/2006/relationships/image" Target="../media/image25.png"/><Relationship Id="rId19" Type="http://schemas.openxmlformats.org/officeDocument/2006/relationships/image" Target="../media/image33.emf"/><Relationship Id="rId4" Type="http://schemas.openxmlformats.org/officeDocument/2006/relationships/image" Target="../media/image22.png"/><Relationship Id="rId9" Type="http://schemas.openxmlformats.org/officeDocument/2006/relationships/hyperlink" Target="https://www.npl.co.uk/" TargetMode="External"/><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18" Type="http://schemas.openxmlformats.org/officeDocument/2006/relationships/image" Target="../media/image31.png"/><Relationship Id="rId3" Type="http://schemas.openxmlformats.org/officeDocument/2006/relationships/hyperlink" Target="https://www.gov.uk/government/organisations/defence-science-and-technology-laboratory" TargetMode="External"/><Relationship Id="rId7" Type="http://schemas.openxmlformats.org/officeDocument/2006/relationships/hyperlink" Target="https://www.gov.uk/government/organisations/ministry-of-defence" TargetMode="External"/><Relationship Id="rId12" Type="http://schemas.openxmlformats.org/officeDocument/2006/relationships/image" Target="../media/image27.png"/><Relationship Id="rId17" Type="http://schemas.openxmlformats.org/officeDocument/2006/relationships/image" Target="../media/image30.jpeg"/><Relationship Id="rId2" Type="http://schemas.openxmlformats.org/officeDocument/2006/relationships/notesSlide" Target="../notesSlides/notesSlide7.xml"/><Relationship Id="rId16" Type="http://schemas.openxmlformats.org/officeDocument/2006/relationships/image" Target="../media/image29.png"/><Relationship Id="rId1" Type="http://schemas.openxmlformats.org/officeDocument/2006/relationships/slideLayout" Target="../slideLayouts/slideLayout71.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hyperlink" Target="https://www.gchq.gov.uk/" TargetMode="External"/><Relationship Id="rId15" Type="http://schemas.openxmlformats.org/officeDocument/2006/relationships/image" Target="../media/image36.png"/><Relationship Id="rId10" Type="http://schemas.openxmlformats.org/officeDocument/2006/relationships/image" Target="../media/image25.png"/><Relationship Id="rId19" Type="http://schemas.openxmlformats.org/officeDocument/2006/relationships/image" Target="../media/image32.jpg"/><Relationship Id="rId4" Type="http://schemas.openxmlformats.org/officeDocument/2006/relationships/image" Target="../media/image22.png"/><Relationship Id="rId9" Type="http://schemas.openxmlformats.org/officeDocument/2006/relationships/hyperlink" Target="https://www.npl.co.uk/" TargetMode="External"/><Relationship Id="rId1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hyperlink" Target="https://www.gchq.gov.uk/" TargetMode="External"/><Relationship Id="rId18" Type="http://schemas.openxmlformats.org/officeDocument/2006/relationships/image" Target="../media/image25.png"/><Relationship Id="rId3" Type="http://schemas.openxmlformats.org/officeDocument/2006/relationships/image" Target="../media/image37.png"/><Relationship Id="rId21" Type="http://schemas.openxmlformats.org/officeDocument/2006/relationships/image" Target="../media/image28.png"/><Relationship Id="rId7" Type="http://schemas.openxmlformats.org/officeDocument/2006/relationships/image" Target="../media/image41.png"/><Relationship Id="rId12" Type="http://schemas.openxmlformats.org/officeDocument/2006/relationships/image" Target="../media/image22.png"/><Relationship Id="rId17" Type="http://schemas.openxmlformats.org/officeDocument/2006/relationships/hyperlink" Target="https://www.npl.co.uk/" TargetMode="External"/><Relationship Id="rId2" Type="http://schemas.openxmlformats.org/officeDocument/2006/relationships/notesSlide" Target="../notesSlides/notesSlide8.xml"/><Relationship Id="rId16" Type="http://schemas.openxmlformats.org/officeDocument/2006/relationships/image" Target="../media/image24.png"/><Relationship Id="rId20" Type="http://schemas.openxmlformats.org/officeDocument/2006/relationships/image" Target="../media/image27.png"/><Relationship Id="rId1" Type="http://schemas.openxmlformats.org/officeDocument/2006/relationships/slideLayout" Target="../slideLayouts/slideLayout34.xml"/><Relationship Id="rId6" Type="http://schemas.openxmlformats.org/officeDocument/2006/relationships/image" Target="../media/image40.png"/><Relationship Id="rId11" Type="http://schemas.openxmlformats.org/officeDocument/2006/relationships/hyperlink" Target="https://www.gov.uk/government/organisations/defence-science-and-technology-laboratory" TargetMode="External"/><Relationship Id="rId5" Type="http://schemas.openxmlformats.org/officeDocument/2006/relationships/image" Target="../media/image39.png"/><Relationship Id="rId15" Type="http://schemas.openxmlformats.org/officeDocument/2006/relationships/hyperlink" Target="https://www.gov.uk/government/organisations/ministry-of-defence" TargetMode="External"/><Relationship Id="rId10" Type="http://schemas.openxmlformats.org/officeDocument/2006/relationships/image" Target="../media/image44.png"/><Relationship Id="rId19" Type="http://schemas.openxmlformats.org/officeDocument/2006/relationships/image" Target="../media/image26.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23.png"/><Relationship Id="rId22"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hyperlink" Target="https://www.gov.uk/government/organisations/ministry-of-defence" TargetMode="External"/><Relationship Id="rId13" Type="http://schemas.openxmlformats.org/officeDocument/2006/relationships/image" Target="../media/image27.png"/><Relationship Id="rId3"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notesSlide" Target="../notesSlides/notesSlide9.xml"/><Relationship Id="rId16" Type="http://schemas.openxmlformats.org/officeDocument/2006/relationships/image" Target="../media/image47.png"/><Relationship Id="rId1" Type="http://schemas.openxmlformats.org/officeDocument/2006/relationships/slideLayout" Target="../slideLayouts/slideLayout34.xml"/><Relationship Id="rId6" Type="http://schemas.openxmlformats.org/officeDocument/2006/relationships/hyperlink" Target="https://www.gchq.gov.uk/" TargetMode="External"/><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46.png"/><Relationship Id="rId10" Type="http://schemas.openxmlformats.org/officeDocument/2006/relationships/hyperlink" Target="https://www.npl.co.uk/" TargetMode="External"/><Relationship Id="rId4" Type="http://schemas.openxmlformats.org/officeDocument/2006/relationships/hyperlink" Target="https://www.gov.uk/government/organisations/defence-science-and-technology-laboratory" TargetMode="External"/><Relationship Id="rId9" Type="http://schemas.openxmlformats.org/officeDocument/2006/relationships/image" Target="../media/image24.pn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3" name="Oval 2"/>
          <p:cNvSpPr/>
          <p:nvPr/>
        </p:nvSpPr>
        <p:spPr>
          <a:xfrm>
            <a:off x="9294471" y="4109013"/>
            <a:ext cx="3402957" cy="3310359"/>
          </a:xfrm>
          <a:prstGeom prst="ellipse">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5727" t="16789" r="5525" b="16614"/>
          <a:stretch/>
        </p:blipFill>
        <p:spPr>
          <a:xfrm>
            <a:off x="478307" y="484121"/>
            <a:ext cx="3577117" cy="936000"/>
          </a:xfrm>
          <a:prstGeom prst="rect">
            <a:avLst/>
          </a:prstGeom>
        </p:spPr>
      </p:pic>
      <p:sp>
        <p:nvSpPr>
          <p:cNvPr id="5" name="Rectangle 4">
            <a:extLst>
              <a:ext uri="{FF2B5EF4-FFF2-40B4-BE49-F238E27FC236}">
                <a16:creationId xmlns:a16="http://schemas.microsoft.com/office/drawing/2014/main" id="{139D7975-70DB-436A-99BC-6215E27C3E51}"/>
              </a:ext>
            </a:extLst>
          </p:cNvPr>
          <p:cNvSpPr/>
          <p:nvPr/>
        </p:nvSpPr>
        <p:spPr>
          <a:xfrm>
            <a:off x="270009" y="5387180"/>
            <a:ext cx="7832270"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lumMod val="95000"/>
                  </a:srgbClr>
                </a:solidFill>
                <a:effectLst/>
                <a:uLnTx/>
                <a:uFillTx/>
                <a:latin typeface="Arial" panose="020B0604020202020204" pitchFamily="34" charset="0"/>
                <a:ea typeface="+mn-ea"/>
                <a:cs typeface="Arial" panose="020B0604020202020204" pitchFamily="34" charset="0"/>
              </a:rPr>
              <a:t>Dr Michael N Cuthbert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rgbClr val="FFFFFF">
                    <a:lumMod val="95000"/>
                  </a:srgbClr>
                </a:solidFill>
                <a:effectLst/>
                <a:uLnTx/>
                <a:uFillTx/>
                <a:latin typeface="Arial" panose="020B0604020202020204" pitchFamily="34" charset="0"/>
                <a:ea typeface="+mn-ea"/>
                <a:cs typeface="Arial" panose="020B0604020202020204" pitchFamily="34" charset="0"/>
              </a:rPr>
              <a:t>Director – National Quantum Computing Centre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1" u="none" strike="noStrike" kern="1200" cap="none" spc="0" normalizeH="0" baseline="0" noProof="0" dirty="0">
              <a:ln>
                <a:noFill/>
              </a:ln>
              <a:solidFill>
                <a:srgbClr val="FFFFFF">
                  <a:lumMod val="9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rgbClr val="FFFFFF">
                    <a:lumMod val="95000"/>
                  </a:srgbClr>
                </a:solidFill>
                <a:effectLst/>
                <a:uLnTx/>
                <a:uFillTx/>
                <a:latin typeface="Arial" panose="020B0604020202020204" pitchFamily="34" charset="0"/>
                <a:ea typeface="+mn-ea"/>
                <a:cs typeface="Arial" panose="020B0604020202020204" pitchFamily="34" charset="0"/>
              </a:rPr>
              <a:t>michael.cuthbert@stfc.ac.uk</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5670" y="5503155"/>
            <a:ext cx="2184923" cy="5400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5670" y="6139842"/>
            <a:ext cx="2119701" cy="540000"/>
          </a:xfrm>
          <a:prstGeom prst="rect">
            <a:avLst/>
          </a:prstGeom>
        </p:spPr>
      </p:pic>
      <p:pic>
        <p:nvPicPr>
          <p:cNvPr id="11" name="Picture 2" descr="C:\Users\dgi3\AppData\Local\Temp\wz0f22\UKNQTP_Master_logos\PNG\UKNQT_Logo_RGB.png"/>
          <p:cNvPicPr>
            <a:picLocks noChangeAspect="1" noChangeArrowheads="1"/>
          </p:cNvPicPr>
          <p:nvPr/>
        </p:nvPicPr>
        <p:blipFill>
          <a:blip r:embed="rId7" cstate="email">
            <a:extLst>
              <a:ext uri="{BEBA8EAE-BF5A-486C-A8C5-ECC9F3942E4B}">
                <a14:imgProps xmlns:a14="http://schemas.microsoft.com/office/drawing/2010/main">
                  <a14:imgLayer r:embed="rId8">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9925670" y="4507208"/>
            <a:ext cx="2100017" cy="899260"/>
          </a:xfrm>
          <a:prstGeom prst="rect">
            <a:avLst/>
          </a:prstGeom>
          <a:extLst>
            <a:ext uri="{909E8E84-426E-40dd-AFC4-6F175D3DCCD1}">
              <a14:hiddenFill xmlns="" xmlns:a14="http://schemas.microsoft.com/office/drawing/2010/main">
                <a:solidFill>
                  <a:srgbClr val="FFFFFF"/>
                </a:solidFill>
              </a14:hiddenFill>
            </a:ext>
          </a:extLst>
        </p:spPr>
      </p:pic>
      <p:sp>
        <p:nvSpPr>
          <p:cNvPr id="13" name="Rectangle 12"/>
          <p:cNvSpPr/>
          <p:nvPr/>
        </p:nvSpPr>
        <p:spPr>
          <a:xfrm>
            <a:off x="8427524" y="0"/>
            <a:ext cx="3764476" cy="5078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Slide deck status UK OFFICIAL non commercially sensitive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All collaborations, contracts and 3</a:t>
            </a:r>
            <a:r>
              <a:rPr kumimoji="0" lang="en-GB" sz="900" b="0" i="0" u="none" strike="noStrike" kern="1200" cap="none" spc="0" normalizeH="0" baseline="30000" noProof="0" dirty="0">
                <a:ln>
                  <a:noFill/>
                </a:ln>
                <a:solidFill>
                  <a:srgbClr val="FFFFFF">
                    <a:lumMod val="95000"/>
                  </a:srgbClr>
                </a:solidFill>
                <a:effectLst/>
                <a:uLnTx/>
                <a:uFillTx/>
                <a:latin typeface="Arial" panose="020B0604020202020204"/>
                <a:ea typeface="+mn-ea"/>
                <a:cs typeface="+mn-cs"/>
              </a:rPr>
              <a:t>rd</a:t>
            </a:r>
            <a:r>
              <a:rPr kumimoji="0" lang="en-GB" sz="9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 party references in public domain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FFFFFF">
                    <a:lumMod val="95000"/>
                  </a:srgbClr>
                </a:solidFill>
                <a:effectLst/>
                <a:uLnTx/>
                <a:uFillTx/>
                <a:latin typeface="Arial" panose="020B0604020202020204"/>
                <a:ea typeface="+mn-ea"/>
                <a:cs typeface="+mn-cs"/>
              </a:rPr>
              <a:t>© NQCC 2024</a:t>
            </a:r>
          </a:p>
        </p:txBody>
      </p:sp>
      <p:sp>
        <p:nvSpPr>
          <p:cNvPr id="2" name="Title 1">
            <a:extLst>
              <a:ext uri="{FF2B5EF4-FFF2-40B4-BE49-F238E27FC236}">
                <a16:creationId xmlns:a16="http://schemas.microsoft.com/office/drawing/2014/main" id="{E2655CA6-9206-011B-E8A6-6CCFB174D894}"/>
              </a:ext>
            </a:extLst>
          </p:cNvPr>
          <p:cNvSpPr txBox="1">
            <a:spLocks/>
          </p:cNvSpPr>
          <p:nvPr/>
        </p:nvSpPr>
        <p:spPr>
          <a:xfrm>
            <a:off x="1524000" y="1122363"/>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FFFFFF">
                    <a:lumMod val="95000"/>
                  </a:srgbClr>
                </a:solidFill>
                <a:effectLst/>
                <a:uLnTx/>
                <a:uFillTx/>
                <a:latin typeface="Arial" panose="020B0604020202020204" pitchFamily="34" charset="0"/>
                <a:ea typeface="+mj-ea"/>
                <a:cs typeface="Arial" panose="020B0604020202020204" pitchFamily="34" charset="0"/>
              </a:rPr>
              <a:t>The National Quantum Strategy</a:t>
            </a:r>
          </a:p>
          <a:p>
            <a:pPr marL="0" marR="0" lvl="0" indent="0" algn="l" defTabSz="914400" rtl="0" eaLnBrk="1" fontAlgn="auto" latinLnBrk="0" hangingPunct="1">
              <a:lnSpc>
                <a:spcPct val="90000"/>
              </a:lnSpc>
              <a:spcBef>
                <a:spcPct val="0"/>
              </a:spcBef>
              <a:spcAft>
                <a:spcPts val="0"/>
              </a:spcAft>
              <a:buClrTx/>
              <a:buSzTx/>
              <a:buFontTx/>
              <a:buNone/>
              <a:tabLst/>
              <a:defRPr/>
            </a:pPr>
            <a:r>
              <a:rPr lang="en-GB" dirty="0">
                <a:solidFill>
                  <a:srgbClr val="FFFFFF">
                    <a:lumMod val="95000"/>
                  </a:srgbClr>
                </a:solidFill>
              </a:rPr>
              <a:t>and </a:t>
            </a:r>
            <a:r>
              <a:rPr lang="en-GB" dirty="0" err="1">
                <a:solidFill>
                  <a:srgbClr val="FFFFFF">
                    <a:lumMod val="95000"/>
                  </a:srgbClr>
                </a:solidFill>
              </a:rPr>
              <a:t>Boulby</a:t>
            </a:r>
            <a:endParaRPr kumimoji="0" lang="en-GB" sz="4400" b="1" i="0" u="none" strike="noStrike" kern="1200" cap="none" spc="0" normalizeH="0" baseline="0" noProof="0" dirty="0">
              <a:ln>
                <a:noFill/>
              </a:ln>
              <a:solidFill>
                <a:srgbClr val="FFFFFF">
                  <a:lumMod val="95000"/>
                </a:srgbClr>
              </a:solidFill>
              <a:effectLst/>
              <a:uLnTx/>
              <a:uFillTx/>
              <a:latin typeface="Arial" panose="020B0604020202020204" pitchFamily="34" charset="0"/>
              <a:ea typeface="+mj-ea"/>
              <a:cs typeface="Arial" panose="020B0604020202020204" pitchFamily="34" charset="0"/>
            </a:endParaRPr>
          </a:p>
        </p:txBody>
      </p:sp>
      <p:sp>
        <p:nvSpPr>
          <p:cNvPr id="4" name="Subtitle 3">
            <a:extLst>
              <a:ext uri="{FF2B5EF4-FFF2-40B4-BE49-F238E27FC236}">
                <a16:creationId xmlns:a16="http://schemas.microsoft.com/office/drawing/2014/main" id="{8A72D4C0-06AD-B3FB-8BC8-1C3679397FB3}"/>
              </a:ext>
            </a:extLst>
          </p:cNvPr>
          <p:cNvSpPr txBox="1">
            <a:spLocks/>
          </p:cNvSpPr>
          <p:nvPr/>
        </p:nvSpPr>
        <p:spPr>
          <a:xfrm>
            <a:off x="1524000" y="3602038"/>
            <a:ext cx="9144000"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E2C61"/>
              </a:buClr>
              <a:buSzTx/>
              <a:buFont typeface="Wingdings" pitchFamily="2" charset="2"/>
              <a:buNone/>
              <a:tabLst/>
              <a:defRPr/>
            </a:pPr>
            <a:endParaRPr kumimoji="0" lang="en-GB" sz="2800" b="1" i="0" u="none" strike="noStrike" kern="1200" cap="none" spc="0" normalizeH="0" baseline="0" noProof="0" dirty="0">
              <a:ln>
                <a:noFill/>
              </a:ln>
              <a:solidFill>
                <a:srgbClr val="FFFFFF">
                  <a:lumMod val="9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13560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1241072"/>
            <a:ext cx="12192000" cy="4308828"/>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2" name="Rectangle 41">
            <a:extLst>
              <a:ext uri="{FF2B5EF4-FFF2-40B4-BE49-F238E27FC236}">
                <a16:creationId xmlns:a16="http://schemas.microsoft.com/office/drawing/2014/main" id="{03B54D95-5D5E-4166-A330-9F8268317A33}"/>
              </a:ext>
            </a:extLst>
          </p:cNvPr>
          <p:cNvSpPr/>
          <p:nvPr/>
        </p:nvSpPr>
        <p:spPr>
          <a:xfrm>
            <a:off x="113465" y="6007100"/>
            <a:ext cx="2331285" cy="740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Title 1"/>
          <p:cNvSpPr>
            <a:spLocks noGrp="1"/>
          </p:cNvSpPr>
          <p:nvPr>
            <p:ph type="title"/>
          </p:nvPr>
        </p:nvSpPr>
        <p:spPr>
          <a:xfrm>
            <a:off x="838200" y="365125"/>
            <a:ext cx="10515600" cy="670045"/>
          </a:xfrm>
        </p:spPr>
        <p:txBody>
          <a:bodyPr>
            <a:noAutofit/>
          </a:bodyPr>
          <a:lstStyle/>
          <a:p>
            <a:r>
              <a:rPr lang="en-GB" sz="2400" dirty="0"/>
              <a:t>National Quantum Strategy</a:t>
            </a:r>
          </a:p>
        </p:txBody>
      </p:sp>
      <p:pic>
        <p:nvPicPr>
          <p:cNvPr id="2" name="Picture 1"/>
          <p:cNvPicPr>
            <a:picLocks noChangeAspect="1"/>
          </p:cNvPicPr>
          <p:nvPr/>
        </p:nvPicPr>
        <p:blipFill>
          <a:blip r:embed="rId3"/>
          <a:stretch>
            <a:fillRect/>
          </a:stretch>
        </p:blipFill>
        <p:spPr>
          <a:xfrm>
            <a:off x="10187552" y="2819278"/>
            <a:ext cx="1810669" cy="2542252"/>
          </a:xfrm>
          <a:prstGeom prst="rect">
            <a:avLst/>
          </a:prstGeom>
        </p:spPr>
      </p:pic>
      <p:sp>
        <p:nvSpPr>
          <p:cNvPr id="24" name="Rectangle 23"/>
          <p:cNvSpPr/>
          <p:nvPr/>
        </p:nvSpPr>
        <p:spPr>
          <a:xfrm>
            <a:off x="245455" y="1478879"/>
            <a:ext cx="11717945" cy="1080000"/>
          </a:xfrm>
          <a:prstGeom prst="rect">
            <a:avLst/>
          </a:prstGeom>
          <a:ln>
            <a:solidFill>
              <a:schemeClr val="tx2">
                <a:lumMod val="75000"/>
              </a:schemeClr>
            </a:solidFill>
          </a:ln>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Our </a:t>
            </a:r>
            <a:r>
              <a:rPr kumimoji="0" lang="en-US" sz="1600" b="1" i="0" u="sng" strike="noStrike" kern="1200" cap="none" spc="0" normalizeH="0" baseline="0" noProof="0" dirty="0">
                <a:ln>
                  <a:noFill/>
                </a:ln>
                <a:solidFill>
                  <a:srgbClr val="FFFFFF">
                    <a:lumMod val="95000"/>
                  </a:srgbClr>
                </a:solidFill>
                <a:effectLst/>
                <a:uLnTx/>
                <a:uFillTx/>
                <a:latin typeface="Arial" panose="020B0604020202020204"/>
                <a:ea typeface="+mn-ea"/>
                <a:cs typeface="+mn-cs"/>
              </a:rPr>
              <a:t>ten-year</a:t>
            </a:r>
            <a:r>
              <a:rPr kumimoji="0" lang="en-US" sz="1600" b="1"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 vision </a:t>
            </a:r>
            <a:r>
              <a:rPr kumimoji="0" lang="en-US" sz="16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is for the UK to be a world leading </a:t>
            </a:r>
            <a:r>
              <a:rPr kumimoji="0" lang="en-US" sz="1600" b="1" i="0" u="sng" strike="noStrike" kern="1200" cap="none" spc="0" normalizeH="0" baseline="0" noProof="0" dirty="0">
                <a:ln>
                  <a:noFill/>
                </a:ln>
                <a:solidFill>
                  <a:srgbClr val="FFFFFF">
                    <a:lumMod val="95000"/>
                  </a:srgbClr>
                </a:solidFill>
                <a:effectLst/>
                <a:uLnTx/>
                <a:uFillTx/>
                <a:latin typeface="Arial" panose="020B0604020202020204"/>
                <a:ea typeface="+mn-ea"/>
                <a:cs typeface="+mn-cs"/>
              </a:rPr>
              <a:t>quantum-enabled economy</a:t>
            </a:r>
            <a:r>
              <a:rPr kumimoji="0" lang="en-US" sz="16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 building on scientific excellence and creating a thriving quantum sector to ensure that quantum technologies are an integral part of the UK’s digital infrastructure and advanced manufacturing base, driving growth and helping to build a strong and resilient economy and society.</a:t>
            </a:r>
          </a:p>
        </p:txBody>
      </p:sp>
      <p:sp>
        <p:nvSpPr>
          <p:cNvPr id="50" name="Rectangle 49"/>
          <p:cNvSpPr/>
          <p:nvPr/>
        </p:nvSpPr>
        <p:spPr>
          <a:xfrm>
            <a:off x="1449704" y="2757267"/>
            <a:ext cx="3672000" cy="1260000"/>
          </a:xfrm>
          <a:prstGeom prst="rect">
            <a:avLst/>
          </a:prstGeom>
          <a:ln>
            <a:solidFill>
              <a:schemeClr val="tx2">
                <a:lumMod val="75000"/>
              </a:schemeClr>
            </a:solidFill>
          </a:ln>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E2D62">
                    <a:lumMod val="50000"/>
                  </a:srgbClr>
                </a:solidFill>
                <a:effectLst/>
                <a:uLnTx/>
                <a:uFillTx/>
                <a:latin typeface="Arial" panose="020B0604020202020204"/>
                <a:ea typeface="+mn-ea"/>
                <a:cs typeface="+mn-cs"/>
              </a:rPr>
              <a:t>Ensure the UK is home to world-leading quantum science and engineering, growing UK knowledge and skills</a:t>
            </a:r>
          </a:p>
        </p:txBody>
      </p:sp>
      <p:sp>
        <p:nvSpPr>
          <p:cNvPr id="51" name="Rectangle 50"/>
          <p:cNvSpPr/>
          <p:nvPr/>
        </p:nvSpPr>
        <p:spPr>
          <a:xfrm>
            <a:off x="1449704" y="4108270"/>
            <a:ext cx="3672000" cy="1260000"/>
          </a:xfrm>
          <a:prstGeom prst="rect">
            <a:avLst/>
          </a:prstGeom>
          <a:ln>
            <a:solidFill>
              <a:schemeClr val="tx2">
                <a:lumMod val="75000"/>
              </a:schemeClr>
            </a:solidFill>
          </a:ln>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E2D62">
                    <a:lumMod val="50000"/>
                  </a:srgbClr>
                </a:solidFill>
                <a:effectLst/>
                <a:uLnTx/>
                <a:uFillTx/>
                <a:latin typeface="Arial" panose="020B0604020202020204"/>
                <a:ea typeface="+mn-ea"/>
                <a:cs typeface="+mn-cs"/>
              </a:rPr>
              <a:t>Drive the use of quantum technologies in the UK to deliver benefits for the economy, for society and for our national security</a:t>
            </a:r>
          </a:p>
        </p:txBody>
      </p:sp>
      <p:sp>
        <p:nvSpPr>
          <p:cNvPr id="52" name="Rectangle 51"/>
          <p:cNvSpPr/>
          <p:nvPr/>
        </p:nvSpPr>
        <p:spPr>
          <a:xfrm>
            <a:off x="6404649" y="2757267"/>
            <a:ext cx="3672000" cy="1260000"/>
          </a:xfrm>
          <a:prstGeom prst="rect">
            <a:avLst/>
          </a:prstGeom>
          <a:ln>
            <a:solidFill>
              <a:schemeClr val="tx2">
                <a:lumMod val="75000"/>
              </a:schemeClr>
            </a:solidFill>
          </a:ln>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E2D62">
                    <a:lumMod val="50000"/>
                  </a:srgbClr>
                </a:solidFill>
                <a:effectLst/>
                <a:uLnTx/>
                <a:uFillTx/>
                <a:latin typeface="Arial" panose="020B0604020202020204"/>
                <a:ea typeface="+mn-ea"/>
                <a:cs typeface="+mn-cs"/>
              </a:rPr>
              <a:t>Support business, making the UK the go-to place for quantum businesses and an integral part of the global supply chain, as well as a preferred location for investors and global talent</a:t>
            </a:r>
          </a:p>
        </p:txBody>
      </p:sp>
      <p:sp>
        <p:nvSpPr>
          <p:cNvPr id="53" name="Rectangle 52"/>
          <p:cNvSpPr/>
          <p:nvPr/>
        </p:nvSpPr>
        <p:spPr>
          <a:xfrm>
            <a:off x="6404649" y="4108270"/>
            <a:ext cx="3672000" cy="1260000"/>
          </a:xfrm>
          <a:prstGeom prst="rect">
            <a:avLst/>
          </a:prstGeom>
          <a:ln>
            <a:solidFill>
              <a:schemeClr val="tx2">
                <a:lumMod val="75000"/>
              </a:schemeClr>
            </a:solidFill>
          </a:ln>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E2D62">
                    <a:lumMod val="50000"/>
                  </a:srgbClr>
                </a:solidFill>
                <a:effectLst/>
                <a:uLnTx/>
                <a:uFillTx/>
                <a:latin typeface="Arial" panose="020B0604020202020204"/>
                <a:ea typeface="+mn-ea"/>
                <a:cs typeface="+mn-cs"/>
              </a:rPr>
              <a:t>Create a national and international regulatory framework that supports innovation and the ethical use of quantum technologies, and protects UK capabilities and national security</a:t>
            </a:r>
          </a:p>
        </p:txBody>
      </p:sp>
      <p:grpSp>
        <p:nvGrpSpPr>
          <p:cNvPr id="55" name="Group 54"/>
          <p:cNvGrpSpPr>
            <a:grpSpLocks noChangeAspect="1"/>
          </p:cNvGrpSpPr>
          <p:nvPr/>
        </p:nvGrpSpPr>
        <p:grpSpPr>
          <a:xfrm>
            <a:off x="375767" y="2937267"/>
            <a:ext cx="900000" cy="900000"/>
            <a:chOff x="6781987" y="2694595"/>
            <a:chExt cx="360000" cy="360000"/>
          </a:xfrm>
        </p:grpSpPr>
        <p:grpSp>
          <p:nvGrpSpPr>
            <p:cNvPr id="87" name="Group 86"/>
            <p:cNvGrpSpPr/>
            <p:nvPr/>
          </p:nvGrpSpPr>
          <p:grpSpPr>
            <a:xfrm>
              <a:off x="6781987" y="2694595"/>
              <a:ext cx="360000" cy="360000"/>
              <a:chOff x="13576838" y="3136054"/>
              <a:chExt cx="360000" cy="360000"/>
            </a:xfrm>
          </p:grpSpPr>
          <p:grpSp>
            <p:nvGrpSpPr>
              <p:cNvPr id="94" name="Group 93"/>
              <p:cNvGrpSpPr/>
              <p:nvPr/>
            </p:nvGrpSpPr>
            <p:grpSpPr>
              <a:xfrm>
                <a:off x="13683096" y="3136054"/>
                <a:ext cx="147484" cy="360000"/>
                <a:chOff x="13553767" y="3112984"/>
                <a:chExt cx="147484" cy="287593"/>
              </a:xfrm>
            </p:grpSpPr>
            <p:cxnSp>
              <p:nvCxnSpPr>
                <p:cNvPr id="100" name="Straight Connector 99"/>
                <p:cNvCxnSpPr/>
                <p:nvPr/>
              </p:nvCxnSpPr>
              <p:spPr>
                <a:xfrm>
                  <a:off x="13553767" y="3112984"/>
                  <a:ext cx="0" cy="287593"/>
                </a:xfrm>
                <a:prstGeom prst="line">
                  <a:avLst/>
                </a:prstGeom>
                <a:noFill/>
                <a:ln w="31750" cap="flat" cmpd="sng" algn="ctr">
                  <a:solidFill>
                    <a:schemeClr val="accent4">
                      <a:lumMod val="50000"/>
                    </a:schemeClr>
                  </a:solidFill>
                  <a:prstDash val="solid"/>
                  <a:miter lim="800000"/>
                </a:ln>
                <a:effectLst/>
              </p:spPr>
            </p:cxnSp>
            <p:cxnSp>
              <p:nvCxnSpPr>
                <p:cNvPr id="101" name="Straight Connector 100"/>
                <p:cNvCxnSpPr/>
                <p:nvPr/>
              </p:nvCxnSpPr>
              <p:spPr>
                <a:xfrm>
                  <a:off x="13602928" y="3112984"/>
                  <a:ext cx="0" cy="287593"/>
                </a:xfrm>
                <a:prstGeom prst="line">
                  <a:avLst/>
                </a:prstGeom>
                <a:noFill/>
                <a:ln w="31750" cap="flat" cmpd="sng" algn="ctr">
                  <a:solidFill>
                    <a:schemeClr val="accent4">
                      <a:lumMod val="50000"/>
                    </a:schemeClr>
                  </a:solidFill>
                  <a:prstDash val="solid"/>
                  <a:miter lim="800000"/>
                </a:ln>
                <a:effectLst/>
              </p:spPr>
            </p:cxnSp>
            <p:cxnSp>
              <p:nvCxnSpPr>
                <p:cNvPr id="102" name="Straight Connector 101"/>
                <p:cNvCxnSpPr/>
                <p:nvPr/>
              </p:nvCxnSpPr>
              <p:spPr>
                <a:xfrm>
                  <a:off x="13652089" y="3112984"/>
                  <a:ext cx="0" cy="287593"/>
                </a:xfrm>
                <a:prstGeom prst="line">
                  <a:avLst/>
                </a:prstGeom>
                <a:noFill/>
                <a:ln w="31750" cap="flat" cmpd="sng" algn="ctr">
                  <a:solidFill>
                    <a:schemeClr val="accent4">
                      <a:lumMod val="50000"/>
                    </a:schemeClr>
                  </a:solidFill>
                  <a:prstDash val="solid"/>
                  <a:miter lim="800000"/>
                </a:ln>
                <a:effectLst/>
              </p:spPr>
            </p:cxnSp>
            <p:cxnSp>
              <p:nvCxnSpPr>
                <p:cNvPr id="103" name="Straight Connector 102"/>
                <p:cNvCxnSpPr/>
                <p:nvPr/>
              </p:nvCxnSpPr>
              <p:spPr>
                <a:xfrm>
                  <a:off x="13701251" y="3112984"/>
                  <a:ext cx="0" cy="287593"/>
                </a:xfrm>
                <a:prstGeom prst="line">
                  <a:avLst/>
                </a:prstGeom>
                <a:noFill/>
                <a:ln w="31750" cap="flat" cmpd="sng" algn="ctr">
                  <a:solidFill>
                    <a:schemeClr val="accent4">
                      <a:lumMod val="50000"/>
                    </a:schemeClr>
                  </a:solidFill>
                  <a:prstDash val="solid"/>
                  <a:miter lim="800000"/>
                </a:ln>
                <a:effectLst/>
              </p:spPr>
            </p:cxnSp>
          </p:grpSp>
          <p:grpSp>
            <p:nvGrpSpPr>
              <p:cNvPr id="95" name="Group 94"/>
              <p:cNvGrpSpPr/>
              <p:nvPr/>
            </p:nvGrpSpPr>
            <p:grpSpPr>
              <a:xfrm rot="5400000">
                <a:off x="13683096" y="3136054"/>
                <a:ext cx="147484" cy="360000"/>
                <a:chOff x="13553767" y="3112984"/>
                <a:chExt cx="147484" cy="287593"/>
              </a:xfrm>
            </p:grpSpPr>
            <p:cxnSp>
              <p:nvCxnSpPr>
                <p:cNvPr id="96" name="Straight Connector 95"/>
                <p:cNvCxnSpPr/>
                <p:nvPr/>
              </p:nvCxnSpPr>
              <p:spPr>
                <a:xfrm>
                  <a:off x="13553767" y="3112984"/>
                  <a:ext cx="0" cy="287593"/>
                </a:xfrm>
                <a:prstGeom prst="line">
                  <a:avLst/>
                </a:prstGeom>
                <a:noFill/>
                <a:ln w="31750" cap="flat" cmpd="sng" algn="ctr">
                  <a:solidFill>
                    <a:schemeClr val="accent4">
                      <a:lumMod val="50000"/>
                    </a:schemeClr>
                  </a:solidFill>
                  <a:prstDash val="solid"/>
                  <a:miter lim="800000"/>
                </a:ln>
                <a:effectLst/>
              </p:spPr>
            </p:cxnSp>
            <p:cxnSp>
              <p:nvCxnSpPr>
                <p:cNvPr id="97" name="Straight Connector 96"/>
                <p:cNvCxnSpPr/>
                <p:nvPr/>
              </p:nvCxnSpPr>
              <p:spPr>
                <a:xfrm>
                  <a:off x="13602928" y="3112984"/>
                  <a:ext cx="0" cy="287593"/>
                </a:xfrm>
                <a:prstGeom prst="line">
                  <a:avLst/>
                </a:prstGeom>
                <a:noFill/>
                <a:ln w="31750" cap="flat" cmpd="sng" algn="ctr">
                  <a:solidFill>
                    <a:schemeClr val="accent4">
                      <a:lumMod val="50000"/>
                    </a:schemeClr>
                  </a:solidFill>
                  <a:prstDash val="solid"/>
                  <a:miter lim="800000"/>
                </a:ln>
                <a:effectLst/>
              </p:spPr>
            </p:cxnSp>
            <p:cxnSp>
              <p:nvCxnSpPr>
                <p:cNvPr id="98" name="Straight Connector 97"/>
                <p:cNvCxnSpPr/>
                <p:nvPr/>
              </p:nvCxnSpPr>
              <p:spPr>
                <a:xfrm>
                  <a:off x="13652089" y="3112984"/>
                  <a:ext cx="0" cy="287593"/>
                </a:xfrm>
                <a:prstGeom prst="line">
                  <a:avLst/>
                </a:prstGeom>
                <a:noFill/>
                <a:ln w="31750" cap="flat" cmpd="sng" algn="ctr">
                  <a:solidFill>
                    <a:schemeClr val="accent4">
                      <a:lumMod val="50000"/>
                    </a:schemeClr>
                  </a:solidFill>
                  <a:prstDash val="solid"/>
                  <a:miter lim="800000"/>
                </a:ln>
                <a:effectLst/>
              </p:spPr>
            </p:cxnSp>
            <p:cxnSp>
              <p:nvCxnSpPr>
                <p:cNvPr id="99" name="Straight Connector 98"/>
                <p:cNvCxnSpPr/>
                <p:nvPr/>
              </p:nvCxnSpPr>
              <p:spPr>
                <a:xfrm>
                  <a:off x="13701251" y="3112984"/>
                  <a:ext cx="0" cy="287593"/>
                </a:xfrm>
                <a:prstGeom prst="line">
                  <a:avLst/>
                </a:prstGeom>
                <a:noFill/>
                <a:ln w="31750" cap="flat" cmpd="sng" algn="ctr">
                  <a:solidFill>
                    <a:schemeClr val="accent4">
                      <a:lumMod val="50000"/>
                    </a:schemeClr>
                  </a:solidFill>
                  <a:prstDash val="solid"/>
                  <a:miter lim="800000"/>
                </a:ln>
                <a:effectLst/>
              </p:spPr>
            </p:cxnSp>
          </p:grpSp>
        </p:grpSp>
        <p:grpSp>
          <p:nvGrpSpPr>
            <p:cNvPr id="88" name="Group 87"/>
            <p:cNvGrpSpPr/>
            <p:nvPr/>
          </p:nvGrpSpPr>
          <p:grpSpPr>
            <a:xfrm>
              <a:off x="6817987" y="2730595"/>
              <a:ext cx="288000" cy="288000"/>
              <a:chOff x="13465276" y="3148781"/>
              <a:chExt cx="288000" cy="288000"/>
            </a:xfrm>
          </p:grpSpPr>
          <p:sp>
            <p:nvSpPr>
              <p:cNvPr id="89" name="Rounded Rectangle 88"/>
              <p:cNvSpPr/>
              <p:nvPr/>
            </p:nvSpPr>
            <p:spPr>
              <a:xfrm>
                <a:off x="13465276" y="3148781"/>
                <a:ext cx="288000" cy="288000"/>
              </a:xfrm>
              <a:prstGeom prst="roundRect">
                <a:avLst/>
              </a:prstGeom>
              <a:solidFill>
                <a:schemeClr val="accent4"/>
              </a:solidFill>
              <a:ln w="12700"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90" name="Group 89"/>
              <p:cNvGrpSpPr/>
              <p:nvPr/>
            </p:nvGrpSpPr>
            <p:grpSpPr>
              <a:xfrm>
                <a:off x="13501276" y="3184781"/>
                <a:ext cx="216000" cy="216000"/>
                <a:chOff x="12925638" y="3211976"/>
                <a:chExt cx="216000" cy="216000"/>
              </a:xfrm>
            </p:grpSpPr>
            <p:sp>
              <p:nvSpPr>
                <p:cNvPr id="91" name="Oval 90"/>
                <p:cNvSpPr/>
                <p:nvPr/>
              </p:nvSpPr>
              <p:spPr>
                <a:xfrm>
                  <a:off x="12997638" y="3211976"/>
                  <a:ext cx="72000" cy="216000"/>
                </a:xfrm>
                <a:prstGeom prst="ellipse">
                  <a:avLst/>
                </a:prstGeom>
                <a:noFill/>
                <a:ln w="25400"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Oval 91"/>
                <p:cNvSpPr/>
                <p:nvPr/>
              </p:nvSpPr>
              <p:spPr>
                <a:xfrm rot="7200000">
                  <a:off x="12997638" y="3211976"/>
                  <a:ext cx="72000" cy="216000"/>
                </a:xfrm>
                <a:prstGeom prst="ellipse">
                  <a:avLst/>
                </a:prstGeom>
                <a:noFill/>
                <a:ln w="25400"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Oval 92"/>
                <p:cNvSpPr/>
                <p:nvPr/>
              </p:nvSpPr>
              <p:spPr>
                <a:xfrm rot="3600000">
                  <a:off x="12997638" y="3211976"/>
                  <a:ext cx="72000" cy="216000"/>
                </a:xfrm>
                <a:prstGeom prst="ellipse">
                  <a:avLst/>
                </a:prstGeom>
                <a:noFill/>
                <a:ln w="25400"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56" name="Group 55"/>
          <p:cNvGrpSpPr>
            <a:grpSpLocks noChangeAspect="1"/>
          </p:cNvGrpSpPr>
          <p:nvPr/>
        </p:nvGrpSpPr>
        <p:grpSpPr>
          <a:xfrm>
            <a:off x="5332979" y="2964554"/>
            <a:ext cx="900000" cy="845427"/>
            <a:chOff x="5950956" y="1711626"/>
            <a:chExt cx="401571" cy="377222"/>
          </a:xfrm>
        </p:grpSpPr>
        <p:sp>
          <p:nvSpPr>
            <p:cNvPr id="64" name="Oval 63"/>
            <p:cNvSpPr/>
            <p:nvPr/>
          </p:nvSpPr>
          <p:spPr>
            <a:xfrm>
              <a:off x="5998240" y="1782892"/>
              <a:ext cx="288000" cy="288000"/>
            </a:xfrm>
            <a:prstGeom prst="ellipse">
              <a:avLst/>
            </a:prstGeom>
            <a:solidFill>
              <a:schemeClr val="accent4"/>
            </a:solidFill>
            <a:ln w="22225" cap="flat" cmpd="sng" algn="ctr">
              <a:solidFill>
                <a:schemeClr val="accent4">
                  <a:lumMod val="50000"/>
                </a:schemeClr>
              </a:solidFill>
              <a:prstDash val="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5" name="Group 64"/>
            <p:cNvGrpSpPr/>
            <p:nvPr/>
          </p:nvGrpSpPr>
          <p:grpSpPr>
            <a:xfrm>
              <a:off x="6158586" y="1711626"/>
              <a:ext cx="143500" cy="144445"/>
              <a:chOff x="6887248" y="1940137"/>
              <a:chExt cx="143500" cy="144445"/>
            </a:xfrm>
          </p:grpSpPr>
          <p:sp>
            <p:nvSpPr>
              <p:cNvPr id="83" name="Flowchart: Manual Input 82"/>
              <p:cNvSpPr/>
              <p:nvPr/>
            </p:nvSpPr>
            <p:spPr>
              <a:xfrm>
                <a:off x="6887248" y="1976582"/>
                <a:ext cx="36000" cy="108000"/>
              </a:xfrm>
              <a:prstGeom prst="flowChartManualInput">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4" name="Flowchart: Manual Input 83"/>
              <p:cNvSpPr/>
              <p:nvPr/>
            </p:nvSpPr>
            <p:spPr>
              <a:xfrm>
                <a:off x="6921814" y="1976582"/>
                <a:ext cx="36000" cy="108000"/>
              </a:xfrm>
              <a:prstGeom prst="flowChartManualInput">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Flowchart: Manual Input 84"/>
              <p:cNvSpPr/>
              <p:nvPr/>
            </p:nvSpPr>
            <p:spPr>
              <a:xfrm>
                <a:off x="6957568" y="1976582"/>
                <a:ext cx="36000" cy="108000"/>
              </a:xfrm>
              <a:prstGeom prst="flowChartManualInput">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 name="Rectangle 85"/>
              <p:cNvSpPr/>
              <p:nvPr/>
            </p:nvSpPr>
            <p:spPr>
              <a:xfrm>
                <a:off x="6994748" y="1940137"/>
                <a:ext cx="36000" cy="144000"/>
              </a:xfrm>
              <a:prstGeom prst="rect">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6" name="Group 65"/>
            <p:cNvGrpSpPr/>
            <p:nvPr/>
          </p:nvGrpSpPr>
          <p:grpSpPr>
            <a:xfrm>
              <a:off x="6171177" y="1973874"/>
              <a:ext cx="181350" cy="114974"/>
              <a:chOff x="6919536" y="2651873"/>
              <a:chExt cx="181350" cy="114974"/>
            </a:xfrm>
          </p:grpSpPr>
          <p:grpSp>
            <p:nvGrpSpPr>
              <p:cNvPr id="73" name="Group 72"/>
              <p:cNvGrpSpPr/>
              <p:nvPr/>
            </p:nvGrpSpPr>
            <p:grpSpPr>
              <a:xfrm>
                <a:off x="6919536" y="2651873"/>
                <a:ext cx="181350" cy="98062"/>
                <a:chOff x="6919536" y="2651873"/>
                <a:chExt cx="181350" cy="98062"/>
              </a:xfrm>
            </p:grpSpPr>
            <p:grpSp>
              <p:nvGrpSpPr>
                <p:cNvPr id="77" name="Group 76"/>
                <p:cNvGrpSpPr/>
                <p:nvPr/>
              </p:nvGrpSpPr>
              <p:grpSpPr>
                <a:xfrm>
                  <a:off x="6919536" y="2651873"/>
                  <a:ext cx="67733" cy="98062"/>
                  <a:chOff x="6919536" y="2651873"/>
                  <a:chExt cx="67733" cy="98062"/>
                </a:xfrm>
              </p:grpSpPr>
              <p:sp>
                <p:nvSpPr>
                  <p:cNvPr id="81" name="Flowchart: Delay 80"/>
                  <p:cNvSpPr/>
                  <p:nvPr/>
                </p:nvSpPr>
                <p:spPr>
                  <a:xfrm rot="16200000">
                    <a:off x="6930543" y="2693209"/>
                    <a:ext cx="45719" cy="67733"/>
                  </a:xfrm>
                  <a:prstGeom prst="flowChartDelay">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Oval 81"/>
                  <p:cNvSpPr/>
                  <p:nvPr/>
                </p:nvSpPr>
                <p:spPr>
                  <a:xfrm>
                    <a:off x="6927464" y="2651873"/>
                    <a:ext cx="45719" cy="45719"/>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7033153" y="2651873"/>
                  <a:ext cx="67733" cy="98062"/>
                  <a:chOff x="6919536" y="2651873"/>
                  <a:chExt cx="67733" cy="98062"/>
                </a:xfrm>
              </p:grpSpPr>
              <p:sp>
                <p:nvSpPr>
                  <p:cNvPr id="79" name="Flowchart: Delay 78"/>
                  <p:cNvSpPr/>
                  <p:nvPr/>
                </p:nvSpPr>
                <p:spPr>
                  <a:xfrm rot="16200000">
                    <a:off x="6930543" y="2693209"/>
                    <a:ext cx="45719" cy="67733"/>
                  </a:xfrm>
                  <a:prstGeom prst="flowChartDelay">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Oval 79"/>
                  <p:cNvSpPr/>
                  <p:nvPr/>
                </p:nvSpPr>
                <p:spPr>
                  <a:xfrm>
                    <a:off x="6927464" y="2651873"/>
                    <a:ext cx="45719" cy="45719"/>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74" name="Group 73"/>
              <p:cNvGrpSpPr/>
              <p:nvPr/>
            </p:nvGrpSpPr>
            <p:grpSpPr>
              <a:xfrm>
                <a:off x="6976345" y="2668785"/>
                <a:ext cx="67733" cy="98062"/>
                <a:chOff x="6919536" y="2651873"/>
                <a:chExt cx="67733" cy="98062"/>
              </a:xfrm>
            </p:grpSpPr>
            <p:sp>
              <p:nvSpPr>
                <p:cNvPr id="75" name="Flowchart: Delay 74"/>
                <p:cNvSpPr/>
                <p:nvPr/>
              </p:nvSpPr>
              <p:spPr>
                <a:xfrm rot="16200000">
                  <a:off x="6930543" y="2693209"/>
                  <a:ext cx="45719" cy="67733"/>
                </a:xfrm>
                <a:prstGeom prst="flowChartDelay">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 name="Oval 75"/>
                <p:cNvSpPr/>
                <p:nvPr/>
              </p:nvSpPr>
              <p:spPr>
                <a:xfrm>
                  <a:off x="6927464" y="2651873"/>
                  <a:ext cx="45719" cy="45719"/>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67" name="Group 66"/>
            <p:cNvGrpSpPr/>
            <p:nvPr/>
          </p:nvGrpSpPr>
          <p:grpSpPr>
            <a:xfrm>
              <a:off x="5950956" y="1857714"/>
              <a:ext cx="173117" cy="154089"/>
              <a:chOff x="6887248" y="2601575"/>
              <a:chExt cx="173117" cy="154089"/>
            </a:xfrm>
          </p:grpSpPr>
          <p:sp>
            <p:nvSpPr>
              <p:cNvPr id="68" name="Snip Single Corner Rectangle 67"/>
              <p:cNvSpPr/>
              <p:nvPr/>
            </p:nvSpPr>
            <p:spPr>
              <a:xfrm>
                <a:off x="6887248" y="2638522"/>
                <a:ext cx="173117" cy="94174"/>
              </a:xfrm>
              <a:prstGeom prst="snip1Rect">
                <a:avLst>
                  <a:gd name="adj" fmla="val 34369"/>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9" name="Rounded Rectangle 68"/>
              <p:cNvSpPr/>
              <p:nvPr/>
            </p:nvSpPr>
            <p:spPr>
              <a:xfrm>
                <a:off x="6887248" y="2601575"/>
                <a:ext cx="121182" cy="83991"/>
              </a:xfrm>
              <a:prstGeom prst="roundRect">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0" name="Group 69"/>
              <p:cNvGrpSpPr/>
              <p:nvPr/>
            </p:nvGrpSpPr>
            <p:grpSpPr>
              <a:xfrm>
                <a:off x="6910107" y="2719664"/>
                <a:ext cx="129010" cy="36000"/>
                <a:chOff x="6910107" y="2719664"/>
                <a:chExt cx="129010" cy="36000"/>
              </a:xfrm>
            </p:grpSpPr>
            <p:sp>
              <p:nvSpPr>
                <p:cNvPr id="71" name="Oval 70"/>
                <p:cNvSpPr/>
                <p:nvPr/>
              </p:nvSpPr>
              <p:spPr>
                <a:xfrm>
                  <a:off x="6910107" y="2719664"/>
                  <a:ext cx="36000" cy="36000"/>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 name="Oval 71"/>
                <p:cNvSpPr/>
                <p:nvPr/>
              </p:nvSpPr>
              <p:spPr>
                <a:xfrm flipH="1" flipV="1">
                  <a:off x="7003117" y="2719664"/>
                  <a:ext cx="36000" cy="36000"/>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57" name="Group 56"/>
          <p:cNvGrpSpPr>
            <a:grpSpLocks noChangeAspect="1"/>
          </p:cNvGrpSpPr>
          <p:nvPr/>
        </p:nvGrpSpPr>
        <p:grpSpPr>
          <a:xfrm>
            <a:off x="375767" y="4452972"/>
            <a:ext cx="900000" cy="570596"/>
            <a:chOff x="1157900" y="2100393"/>
            <a:chExt cx="181350" cy="114974"/>
          </a:xfrm>
        </p:grpSpPr>
        <p:sp>
          <p:nvSpPr>
            <p:cNvPr id="58" name="Flowchart: Delay 57"/>
            <p:cNvSpPr/>
            <p:nvPr/>
          </p:nvSpPr>
          <p:spPr>
            <a:xfrm rot="16200000">
              <a:off x="1168907" y="2141729"/>
              <a:ext cx="45719" cy="67733"/>
            </a:xfrm>
            <a:prstGeom prst="flowChartDelay">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Oval 58"/>
            <p:cNvSpPr/>
            <p:nvPr/>
          </p:nvSpPr>
          <p:spPr>
            <a:xfrm>
              <a:off x="1168907" y="2100393"/>
              <a:ext cx="45719" cy="45719"/>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Flowchart: Delay 59"/>
            <p:cNvSpPr/>
            <p:nvPr/>
          </p:nvSpPr>
          <p:spPr>
            <a:xfrm rot="16200000">
              <a:off x="1282524" y="2141729"/>
              <a:ext cx="45719" cy="67733"/>
            </a:xfrm>
            <a:prstGeom prst="flowChartDelay">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Oval 60"/>
            <p:cNvSpPr/>
            <p:nvPr/>
          </p:nvSpPr>
          <p:spPr>
            <a:xfrm>
              <a:off x="1282524" y="2100393"/>
              <a:ext cx="45719" cy="45719"/>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Flowchart: Delay 61"/>
            <p:cNvSpPr/>
            <p:nvPr/>
          </p:nvSpPr>
          <p:spPr>
            <a:xfrm rot="16200000">
              <a:off x="1225716" y="2158641"/>
              <a:ext cx="45719" cy="67733"/>
            </a:xfrm>
            <a:prstGeom prst="flowChartDelay">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1225716" y="2117306"/>
              <a:ext cx="45719" cy="45719"/>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07" name="Group 106"/>
          <p:cNvGrpSpPr>
            <a:grpSpLocks noChangeAspect="1"/>
          </p:cNvGrpSpPr>
          <p:nvPr/>
        </p:nvGrpSpPr>
        <p:grpSpPr>
          <a:xfrm>
            <a:off x="5391479" y="4288270"/>
            <a:ext cx="783000" cy="900000"/>
            <a:chOff x="4632749" y="2276106"/>
            <a:chExt cx="538344" cy="618786"/>
          </a:xfrm>
        </p:grpSpPr>
        <p:grpSp>
          <p:nvGrpSpPr>
            <p:cNvPr id="108" name="Group 107"/>
            <p:cNvGrpSpPr/>
            <p:nvPr/>
          </p:nvGrpSpPr>
          <p:grpSpPr>
            <a:xfrm>
              <a:off x="4744130" y="2276106"/>
              <a:ext cx="297017" cy="297017"/>
              <a:chOff x="4744130" y="2276106"/>
              <a:chExt cx="297017" cy="297017"/>
            </a:xfrm>
          </p:grpSpPr>
          <p:sp>
            <p:nvSpPr>
              <p:cNvPr id="115" name="Freeform 114"/>
              <p:cNvSpPr/>
              <p:nvPr/>
            </p:nvSpPr>
            <p:spPr>
              <a:xfrm>
                <a:off x="4744130" y="2276106"/>
                <a:ext cx="297017" cy="297017"/>
              </a:xfrm>
              <a:custGeom>
                <a:avLst/>
                <a:gdLst>
                  <a:gd name="connsiteX0" fmla="*/ 181460 w 242513"/>
                  <a:gd name="connsiteY0" fmla="*/ 61422 h 242513"/>
                  <a:gd name="connsiteX1" fmla="*/ 217238 w 242513"/>
                  <a:gd name="connsiteY1" fmla="*/ 50639 h 242513"/>
                  <a:gd name="connsiteX2" fmla="*/ 230404 w 242513"/>
                  <a:gd name="connsiteY2" fmla="*/ 73442 h 242513"/>
                  <a:gd name="connsiteX3" fmla="*/ 203176 w 242513"/>
                  <a:gd name="connsiteY3" fmla="*/ 99036 h 242513"/>
                  <a:gd name="connsiteX4" fmla="*/ 203176 w 242513"/>
                  <a:gd name="connsiteY4" fmla="*/ 143477 h 242513"/>
                  <a:gd name="connsiteX5" fmla="*/ 230404 w 242513"/>
                  <a:gd name="connsiteY5" fmla="*/ 169071 h 242513"/>
                  <a:gd name="connsiteX6" fmla="*/ 217238 w 242513"/>
                  <a:gd name="connsiteY6" fmla="*/ 191874 h 242513"/>
                  <a:gd name="connsiteX7" fmla="*/ 181460 w 242513"/>
                  <a:gd name="connsiteY7" fmla="*/ 181091 h 242513"/>
                  <a:gd name="connsiteX8" fmla="*/ 142973 w 242513"/>
                  <a:gd name="connsiteY8" fmla="*/ 203311 h 242513"/>
                  <a:gd name="connsiteX9" fmla="*/ 134422 w 242513"/>
                  <a:gd name="connsiteY9" fmla="*/ 239688 h 242513"/>
                  <a:gd name="connsiteX10" fmla="*/ 108091 w 242513"/>
                  <a:gd name="connsiteY10" fmla="*/ 239688 h 242513"/>
                  <a:gd name="connsiteX11" fmla="*/ 99540 w 242513"/>
                  <a:gd name="connsiteY11" fmla="*/ 203311 h 242513"/>
                  <a:gd name="connsiteX12" fmla="*/ 61053 w 242513"/>
                  <a:gd name="connsiteY12" fmla="*/ 181091 h 242513"/>
                  <a:gd name="connsiteX13" fmla="*/ 25275 w 242513"/>
                  <a:gd name="connsiteY13" fmla="*/ 191874 h 242513"/>
                  <a:gd name="connsiteX14" fmla="*/ 12109 w 242513"/>
                  <a:gd name="connsiteY14" fmla="*/ 169071 h 242513"/>
                  <a:gd name="connsiteX15" fmla="*/ 39337 w 242513"/>
                  <a:gd name="connsiteY15" fmla="*/ 143477 h 242513"/>
                  <a:gd name="connsiteX16" fmla="*/ 39337 w 242513"/>
                  <a:gd name="connsiteY16" fmla="*/ 99036 h 242513"/>
                  <a:gd name="connsiteX17" fmla="*/ 12109 w 242513"/>
                  <a:gd name="connsiteY17" fmla="*/ 73442 h 242513"/>
                  <a:gd name="connsiteX18" fmla="*/ 25275 w 242513"/>
                  <a:gd name="connsiteY18" fmla="*/ 50639 h 242513"/>
                  <a:gd name="connsiteX19" fmla="*/ 61053 w 242513"/>
                  <a:gd name="connsiteY19" fmla="*/ 61422 h 242513"/>
                  <a:gd name="connsiteX20" fmla="*/ 99540 w 242513"/>
                  <a:gd name="connsiteY20" fmla="*/ 39202 h 242513"/>
                  <a:gd name="connsiteX21" fmla="*/ 108091 w 242513"/>
                  <a:gd name="connsiteY21" fmla="*/ 2825 h 242513"/>
                  <a:gd name="connsiteX22" fmla="*/ 134422 w 242513"/>
                  <a:gd name="connsiteY22" fmla="*/ 2825 h 242513"/>
                  <a:gd name="connsiteX23" fmla="*/ 142973 w 242513"/>
                  <a:gd name="connsiteY23" fmla="*/ 39202 h 242513"/>
                  <a:gd name="connsiteX24" fmla="*/ 181460 w 242513"/>
                  <a:gd name="connsiteY24" fmla="*/ 61422 h 24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513" h="242513">
                    <a:moveTo>
                      <a:pt x="156093" y="61344"/>
                    </a:moveTo>
                    <a:lnTo>
                      <a:pt x="182031" y="45279"/>
                    </a:lnTo>
                    <a:lnTo>
                      <a:pt x="197234" y="60481"/>
                    </a:lnTo>
                    <a:lnTo>
                      <a:pt x="181169" y="86420"/>
                    </a:lnTo>
                    <a:cubicBezTo>
                      <a:pt x="187356" y="97062"/>
                      <a:pt x="190598" y="109160"/>
                      <a:pt x="190560" y="121470"/>
                    </a:cubicBezTo>
                    <a:lnTo>
                      <a:pt x="217443" y="135901"/>
                    </a:lnTo>
                    <a:lnTo>
                      <a:pt x="211878" y="156667"/>
                    </a:lnTo>
                    <a:lnTo>
                      <a:pt x="181382" y="155724"/>
                    </a:lnTo>
                    <a:cubicBezTo>
                      <a:pt x="175260" y="166403"/>
                      <a:pt x="166404" y="175260"/>
                      <a:pt x="155724" y="181382"/>
                    </a:cubicBezTo>
                    <a:lnTo>
                      <a:pt x="156667" y="211878"/>
                    </a:lnTo>
                    <a:lnTo>
                      <a:pt x="135901" y="217443"/>
                    </a:lnTo>
                    <a:lnTo>
                      <a:pt x="121469" y="190560"/>
                    </a:lnTo>
                    <a:cubicBezTo>
                      <a:pt x="109159" y="190598"/>
                      <a:pt x="97062" y="187356"/>
                      <a:pt x="86420" y="181169"/>
                    </a:cubicBezTo>
                    <a:lnTo>
                      <a:pt x="60482" y="197234"/>
                    </a:lnTo>
                    <a:lnTo>
                      <a:pt x="45279" y="182032"/>
                    </a:lnTo>
                    <a:lnTo>
                      <a:pt x="61344" y="156093"/>
                    </a:lnTo>
                    <a:cubicBezTo>
                      <a:pt x="55157" y="145451"/>
                      <a:pt x="51915" y="133353"/>
                      <a:pt x="51953" y="121043"/>
                    </a:cubicBezTo>
                    <a:lnTo>
                      <a:pt x="25070" y="106612"/>
                    </a:lnTo>
                    <a:lnTo>
                      <a:pt x="30635" y="85846"/>
                    </a:lnTo>
                    <a:lnTo>
                      <a:pt x="61131" y="86789"/>
                    </a:lnTo>
                    <a:cubicBezTo>
                      <a:pt x="67253" y="76110"/>
                      <a:pt x="76109" y="67253"/>
                      <a:pt x="86789" y="61131"/>
                    </a:cubicBezTo>
                    <a:lnTo>
                      <a:pt x="85846" y="30635"/>
                    </a:lnTo>
                    <a:lnTo>
                      <a:pt x="106612" y="25070"/>
                    </a:lnTo>
                    <a:lnTo>
                      <a:pt x="121044" y="51953"/>
                    </a:lnTo>
                    <a:cubicBezTo>
                      <a:pt x="133354" y="51915"/>
                      <a:pt x="145451" y="55157"/>
                      <a:pt x="156093" y="61344"/>
                    </a:cubicBezTo>
                    <a:close/>
                  </a:path>
                </a:pathLst>
              </a:custGeom>
              <a:solidFill>
                <a:schemeClr val="accent4"/>
              </a:solidFill>
              <a:ln w="22225" cap="flat" cmpd="sng" algn="ctr">
                <a:solidFill>
                  <a:schemeClr val="accent4">
                    <a:lumMod val="50000"/>
                  </a:schemeClr>
                </a:solidFill>
                <a:prstDash val="solid"/>
                <a:miter lim="800000"/>
              </a:ln>
              <a:effectLst/>
            </p:spPr>
            <p:txBody>
              <a:bodyPr spcFirstLastPara="0" vert="horz" wrap="square" lIns="86793" tIns="86793" rIns="86791" bIns="86791"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Oval 115"/>
              <p:cNvSpPr/>
              <p:nvPr/>
            </p:nvSpPr>
            <p:spPr>
              <a:xfrm>
                <a:off x="4856638" y="2388614"/>
                <a:ext cx="72000" cy="72000"/>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09" name="Group 108"/>
            <p:cNvGrpSpPr/>
            <p:nvPr/>
          </p:nvGrpSpPr>
          <p:grpSpPr>
            <a:xfrm>
              <a:off x="4632749" y="2474118"/>
              <a:ext cx="247514" cy="247514"/>
              <a:chOff x="4632749" y="2474118"/>
              <a:chExt cx="247514" cy="247514"/>
            </a:xfrm>
          </p:grpSpPr>
          <p:sp>
            <p:nvSpPr>
              <p:cNvPr id="113" name="Freeform 112"/>
              <p:cNvSpPr/>
              <p:nvPr/>
            </p:nvSpPr>
            <p:spPr>
              <a:xfrm>
                <a:off x="4632749" y="2474118"/>
                <a:ext cx="247514" cy="247514"/>
              </a:xfrm>
              <a:custGeom>
                <a:avLst/>
                <a:gdLst>
                  <a:gd name="connsiteX0" fmla="*/ 185202 w 247514"/>
                  <a:gd name="connsiteY0" fmla="*/ 62689 h 247514"/>
                  <a:gd name="connsiteX1" fmla="*/ 221718 w 247514"/>
                  <a:gd name="connsiteY1" fmla="*/ 51684 h 247514"/>
                  <a:gd name="connsiteX2" fmla="*/ 235155 w 247514"/>
                  <a:gd name="connsiteY2" fmla="*/ 74957 h 247514"/>
                  <a:gd name="connsiteX3" fmla="*/ 207366 w 247514"/>
                  <a:gd name="connsiteY3" fmla="*/ 101078 h 247514"/>
                  <a:gd name="connsiteX4" fmla="*/ 207366 w 247514"/>
                  <a:gd name="connsiteY4" fmla="*/ 146435 h 247514"/>
                  <a:gd name="connsiteX5" fmla="*/ 235155 w 247514"/>
                  <a:gd name="connsiteY5" fmla="*/ 172557 h 247514"/>
                  <a:gd name="connsiteX6" fmla="*/ 221718 w 247514"/>
                  <a:gd name="connsiteY6" fmla="*/ 195830 h 247514"/>
                  <a:gd name="connsiteX7" fmla="*/ 185202 w 247514"/>
                  <a:gd name="connsiteY7" fmla="*/ 184825 h 247514"/>
                  <a:gd name="connsiteX8" fmla="*/ 145921 w 247514"/>
                  <a:gd name="connsiteY8" fmla="*/ 207504 h 247514"/>
                  <a:gd name="connsiteX9" fmla="*/ 137194 w 247514"/>
                  <a:gd name="connsiteY9" fmla="*/ 244631 h 247514"/>
                  <a:gd name="connsiteX10" fmla="*/ 110320 w 247514"/>
                  <a:gd name="connsiteY10" fmla="*/ 244631 h 247514"/>
                  <a:gd name="connsiteX11" fmla="*/ 101593 w 247514"/>
                  <a:gd name="connsiteY11" fmla="*/ 207504 h 247514"/>
                  <a:gd name="connsiteX12" fmla="*/ 62312 w 247514"/>
                  <a:gd name="connsiteY12" fmla="*/ 184825 h 247514"/>
                  <a:gd name="connsiteX13" fmla="*/ 25796 w 247514"/>
                  <a:gd name="connsiteY13" fmla="*/ 195830 h 247514"/>
                  <a:gd name="connsiteX14" fmla="*/ 12359 w 247514"/>
                  <a:gd name="connsiteY14" fmla="*/ 172557 h 247514"/>
                  <a:gd name="connsiteX15" fmla="*/ 40148 w 247514"/>
                  <a:gd name="connsiteY15" fmla="*/ 146436 h 247514"/>
                  <a:gd name="connsiteX16" fmla="*/ 40148 w 247514"/>
                  <a:gd name="connsiteY16" fmla="*/ 101079 h 247514"/>
                  <a:gd name="connsiteX17" fmla="*/ 12359 w 247514"/>
                  <a:gd name="connsiteY17" fmla="*/ 74957 h 247514"/>
                  <a:gd name="connsiteX18" fmla="*/ 25796 w 247514"/>
                  <a:gd name="connsiteY18" fmla="*/ 51684 h 247514"/>
                  <a:gd name="connsiteX19" fmla="*/ 62312 w 247514"/>
                  <a:gd name="connsiteY19" fmla="*/ 62689 h 247514"/>
                  <a:gd name="connsiteX20" fmla="*/ 101593 w 247514"/>
                  <a:gd name="connsiteY20" fmla="*/ 40010 h 247514"/>
                  <a:gd name="connsiteX21" fmla="*/ 110320 w 247514"/>
                  <a:gd name="connsiteY21" fmla="*/ 2883 h 247514"/>
                  <a:gd name="connsiteX22" fmla="*/ 137194 w 247514"/>
                  <a:gd name="connsiteY22" fmla="*/ 2883 h 247514"/>
                  <a:gd name="connsiteX23" fmla="*/ 145921 w 247514"/>
                  <a:gd name="connsiteY23" fmla="*/ 40010 h 247514"/>
                  <a:gd name="connsiteX24" fmla="*/ 185202 w 247514"/>
                  <a:gd name="connsiteY24" fmla="*/ 62689 h 24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7514" h="247514">
                    <a:moveTo>
                      <a:pt x="185202" y="62689"/>
                    </a:moveTo>
                    <a:lnTo>
                      <a:pt x="221718" y="51684"/>
                    </a:lnTo>
                    <a:lnTo>
                      <a:pt x="235155" y="74957"/>
                    </a:lnTo>
                    <a:lnTo>
                      <a:pt x="207366" y="101078"/>
                    </a:lnTo>
                    <a:cubicBezTo>
                      <a:pt x="211394" y="115929"/>
                      <a:pt x="211394" y="131584"/>
                      <a:pt x="207366" y="146435"/>
                    </a:cubicBezTo>
                    <a:lnTo>
                      <a:pt x="235155" y="172557"/>
                    </a:lnTo>
                    <a:lnTo>
                      <a:pt x="221718" y="195830"/>
                    </a:lnTo>
                    <a:lnTo>
                      <a:pt x="185202" y="184825"/>
                    </a:lnTo>
                    <a:cubicBezTo>
                      <a:pt x="174355" y="195739"/>
                      <a:pt x="160797" y="203567"/>
                      <a:pt x="145921" y="207504"/>
                    </a:cubicBezTo>
                    <a:lnTo>
                      <a:pt x="137194" y="244631"/>
                    </a:lnTo>
                    <a:lnTo>
                      <a:pt x="110320" y="244631"/>
                    </a:lnTo>
                    <a:lnTo>
                      <a:pt x="101593" y="207504"/>
                    </a:lnTo>
                    <a:cubicBezTo>
                      <a:pt x="86718" y="203567"/>
                      <a:pt x="73160" y="195739"/>
                      <a:pt x="62312" y="184825"/>
                    </a:cubicBezTo>
                    <a:lnTo>
                      <a:pt x="25796" y="195830"/>
                    </a:lnTo>
                    <a:lnTo>
                      <a:pt x="12359" y="172557"/>
                    </a:lnTo>
                    <a:lnTo>
                      <a:pt x="40148" y="146436"/>
                    </a:lnTo>
                    <a:cubicBezTo>
                      <a:pt x="36120" y="131585"/>
                      <a:pt x="36120" y="115930"/>
                      <a:pt x="40148" y="101079"/>
                    </a:cubicBezTo>
                    <a:lnTo>
                      <a:pt x="12359" y="74957"/>
                    </a:lnTo>
                    <a:lnTo>
                      <a:pt x="25796" y="51684"/>
                    </a:lnTo>
                    <a:lnTo>
                      <a:pt x="62312" y="62689"/>
                    </a:lnTo>
                    <a:cubicBezTo>
                      <a:pt x="73159" y="51775"/>
                      <a:pt x="86717" y="43947"/>
                      <a:pt x="101593" y="40010"/>
                    </a:cubicBezTo>
                    <a:lnTo>
                      <a:pt x="110320" y="2883"/>
                    </a:lnTo>
                    <a:lnTo>
                      <a:pt x="137194" y="2883"/>
                    </a:lnTo>
                    <a:lnTo>
                      <a:pt x="145921" y="40010"/>
                    </a:lnTo>
                    <a:cubicBezTo>
                      <a:pt x="160796" y="43947"/>
                      <a:pt x="174354" y="51775"/>
                      <a:pt x="185202" y="62689"/>
                    </a:cubicBezTo>
                    <a:close/>
                  </a:path>
                </a:pathLst>
              </a:custGeom>
              <a:solidFill>
                <a:schemeClr val="accent4"/>
              </a:solidFill>
              <a:ln w="22225" cap="flat" cmpd="sng" algn="ctr">
                <a:solidFill>
                  <a:schemeClr val="accent4">
                    <a:lumMod val="50000"/>
                  </a:schemeClr>
                </a:solidFill>
                <a:prstDash val="solid"/>
                <a:miter lim="800000"/>
              </a:ln>
              <a:effectLst/>
            </p:spPr>
            <p:txBody>
              <a:bodyPr spcFirstLastPara="0" vert="horz" wrap="square" lIns="68662" tIns="69039" rIns="68662" bIns="69039"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Oval 113"/>
              <p:cNvSpPr/>
              <p:nvPr/>
            </p:nvSpPr>
            <p:spPr>
              <a:xfrm>
                <a:off x="4720506" y="2561875"/>
                <a:ext cx="72000" cy="72000"/>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10" name="Group 109"/>
            <p:cNvGrpSpPr/>
            <p:nvPr/>
          </p:nvGrpSpPr>
          <p:grpSpPr>
            <a:xfrm>
              <a:off x="4830761" y="2554560"/>
              <a:ext cx="340332" cy="340332"/>
              <a:chOff x="4830761" y="2554560"/>
              <a:chExt cx="340332" cy="340332"/>
            </a:xfrm>
          </p:grpSpPr>
          <p:sp>
            <p:nvSpPr>
              <p:cNvPr id="111" name="Freeform 110"/>
              <p:cNvSpPr/>
              <p:nvPr/>
            </p:nvSpPr>
            <p:spPr>
              <a:xfrm>
                <a:off x="4830761" y="2554560"/>
                <a:ext cx="340332" cy="340332"/>
              </a:xfrm>
              <a:custGeom>
                <a:avLst/>
                <a:gdLst>
                  <a:gd name="connsiteX0" fmla="*/ 241569 w 340332"/>
                  <a:gd name="connsiteY0" fmla="*/ 54262 h 340332"/>
                  <a:gd name="connsiteX1" fmla="*/ 268042 w 340332"/>
                  <a:gd name="connsiteY1" fmla="*/ 32048 h 340332"/>
                  <a:gd name="connsiteX2" fmla="*/ 289190 w 340332"/>
                  <a:gd name="connsiteY2" fmla="*/ 49793 h 340332"/>
                  <a:gd name="connsiteX3" fmla="*/ 271910 w 340332"/>
                  <a:gd name="connsiteY3" fmla="*/ 79721 h 340332"/>
                  <a:gd name="connsiteX4" fmla="*/ 299366 w 340332"/>
                  <a:gd name="connsiteY4" fmla="*/ 127275 h 340332"/>
                  <a:gd name="connsiteX5" fmla="*/ 333924 w 340332"/>
                  <a:gd name="connsiteY5" fmla="*/ 127275 h 340332"/>
                  <a:gd name="connsiteX6" fmla="*/ 338718 w 340332"/>
                  <a:gd name="connsiteY6" fmla="*/ 154462 h 340332"/>
                  <a:gd name="connsiteX7" fmla="*/ 306243 w 340332"/>
                  <a:gd name="connsiteY7" fmla="*/ 166281 h 340332"/>
                  <a:gd name="connsiteX8" fmla="*/ 296708 w 340332"/>
                  <a:gd name="connsiteY8" fmla="*/ 220358 h 340332"/>
                  <a:gd name="connsiteX9" fmla="*/ 323182 w 340332"/>
                  <a:gd name="connsiteY9" fmla="*/ 242571 h 340332"/>
                  <a:gd name="connsiteX10" fmla="*/ 309378 w 340332"/>
                  <a:gd name="connsiteY10" fmla="*/ 266479 h 340332"/>
                  <a:gd name="connsiteX11" fmla="*/ 276904 w 340332"/>
                  <a:gd name="connsiteY11" fmla="*/ 254659 h 340332"/>
                  <a:gd name="connsiteX12" fmla="*/ 234840 w 340332"/>
                  <a:gd name="connsiteY12" fmla="*/ 289955 h 340332"/>
                  <a:gd name="connsiteX13" fmla="*/ 240842 w 340332"/>
                  <a:gd name="connsiteY13" fmla="*/ 323988 h 340332"/>
                  <a:gd name="connsiteX14" fmla="*/ 214900 w 340332"/>
                  <a:gd name="connsiteY14" fmla="*/ 333430 h 340332"/>
                  <a:gd name="connsiteX15" fmla="*/ 197621 w 340332"/>
                  <a:gd name="connsiteY15" fmla="*/ 303501 h 340332"/>
                  <a:gd name="connsiteX16" fmla="*/ 142710 w 340332"/>
                  <a:gd name="connsiteY16" fmla="*/ 303501 h 340332"/>
                  <a:gd name="connsiteX17" fmla="*/ 125432 w 340332"/>
                  <a:gd name="connsiteY17" fmla="*/ 333430 h 340332"/>
                  <a:gd name="connsiteX18" fmla="*/ 99490 w 340332"/>
                  <a:gd name="connsiteY18" fmla="*/ 323988 h 340332"/>
                  <a:gd name="connsiteX19" fmla="*/ 105492 w 340332"/>
                  <a:gd name="connsiteY19" fmla="*/ 289955 h 340332"/>
                  <a:gd name="connsiteX20" fmla="*/ 63428 w 340332"/>
                  <a:gd name="connsiteY20" fmla="*/ 254659 h 340332"/>
                  <a:gd name="connsiteX21" fmla="*/ 30954 w 340332"/>
                  <a:gd name="connsiteY21" fmla="*/ 266479 h 340332"/>
                  <a:gd name="connsiteX22" fmla="*/ 17150 w 340332"/>
                  <a:gd name="connsiteY22" fmla="*/ 242571 h 340332"/>
                  <a:gd name="connsiteX23" fmla="*/ 43624 w 340332"/>
                  <a:gd name="connsiteY23" fmla="*/ 220358 h 340332"/>
                  <a:gd name="connsiteX24" fmla="*/ 34089 w 340332"/>
                  <a:gd name="connsiteY24" fmla="*/ 166281 h 340332"/>
                  <a:gd name="connsiteX25" fmla="*/ 1614 w 340332"/>
                  <a:gd name="connsiteY25" fmla="*/ 154462 h 340332"/>
                  <a:gd name="connsiteX26" fmla="*/ 6408 w 340332"/>
                  <a:gd name="connsiteY26" fmla="*/ 127275 h 340332"/>
                  <a:gd name="connsiteX27" fmla="*/ 40966 w 340332"/>
                  <a:gd name="connsiteY27" fmla="*/ 127275 h 340332"/>
                  <a:gd name="connsiteX28" fmla="*/ 68422 w 340332"/>
                  <a:gd name="connsiteY28" fmla="*/ 79721 h 340332"/>
                  <a:gd name="connsiteX29" fmla="*/ 51142 w 340332"/>
                  <a:gd name="connsiteY29" fmla="*/ 49793 h 340332"/>
                  <a:gd name="connsiteX30" fmla="*/ 72290 w 340332"/>
                  <a:gd name="connsiteY30" fmla="*/ 32048 h 340332"/>
                  <a:gd name="connsiteX31" fmla="*/ 98763 w 340332"/>
                  <a:gd name="connsiteY31" fmla="*/ 54262 h 340332"/>
                  <a:gd name="connsiteX32" fmla="*/ 150362 w 340332"/>
                  <a:gd name="connsiteY32" fmla="*/ 35481 h 340332"/>
                  <a:gd name="connsiteX33" fmla="*/ 156362 w 340332"/>
                  <a:gd name="connsiteY33" fmla="*/ 1448 h 340332"/>
                  <a:gd name="connsiteX34" fmla="*/ 183970 w 340332"/>
                  <a:gd name="connsiteY34" fmla="*/ 1448 h 340332"/>
                  <a:gd name="connsiteX35" fmla="*/ 189970 w 340332"/>
                  <a:gd name="connsiteY35" fmla="*/ 35481 h 340332"/>
                  <a:gd name="connsiteX36" fmla="*/ 241569 w 340332"/>
                  <a:gd name="connsiteY36" fmla="*/ 54262 h 34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0332" h="340332">
                    <a:moveTo>
                      <a:pt x="241569" y="54262"/>
                    </a:moveTo>
                    <a:lnTo>
                      <a:pt x="268042" y="32048"/>
                    </a:lnTo>
                    <a:lnTo>
                      <a:pt x="289190" y="49793"/>
                    </a:lnTo>
                    <a:lnTo>
                      <a:pt x="271910" y="79721"/>
                    </a:lnTo>
                    <a:cubicBezTo>
                      <a:pt x="284197" y="93543"/>
                      <a:pt x="293539" y="109724"/>
                      <a:pt x="299366" y="127275"/>
                    </a:cubicBezTo>
                    <a:lnTo>
                      <a:pt x="333924" y="127275"/>
                    </a:lnTo>
                    <a:lnTo>
                      <a:pt x="338718" y="154462"/>
                    </a:lnTo>
                    <a:lnTo>
                      <a:pt x="306243" y="166281"/>
                    </a:lnTo>
                    <a:cubicBezTo>
                      <a:pt x="306771" y="184767"/>
                      <a:pt x="303526" y="203167"/>
                      <a:pt x="296708" y="220358"/>
                    </a:cubicBezTo>
                    <a:lnTo>
                      <a:pt x="323182" y="242571"/>
                    </a:lnTo>
                    <a:lnTo>
                      <a:pt x="309378" y="266479"/>
                    </a:lnTo>
                    <a:lnTo>
                      <a:pt x="276904" y="254659"/>
                    </a:lnTo>
                    <a:cubicBezTo>
                      <a:pt x="265426" y="269159"/>
                      <a:pt x="251113" y="281169"/>
                      <a:pt x="234840" y="289955"/>
                    </a:cubicBezTo>
                    <a:lnTo>
                      <a:pt x="240842" y="323988"/>
                    </a:lnTo>
                    <a:lnTo>
                      <a:pt x="214900" y="333430"/>
                    </a:lnTo>
                    <a:lnTo>
                      <a:pt x="197621" y="303501"/>
                    </a:lnTo>
                    <a:cubicBezTo>
                      <a:pt x="179507" y="307231"/>
                      <a:pt x="160824" y="307231"/>
                      <a:pt x="142710" y="303501"/>
                    </a:cubicBezTo>
                    <a:lnTo>
                      <a:pt x="125432" y="333430"/>
                    </a:lnTo>
                    <a:lnTo>
                      <a:pt x="99490" y="323988"/>
                    </a:lnTo>
                    <a:lnTo>
                      <a:pt x="105492" y="289955"/>
                    </a:lnTo>
                    <a:cubicBezTo>
                      <a:pt x="89219" y="281169"/>
                      <a:pt x="74906" y="269159"/>
                      <a:pt x="63428" y="254659"/>
                    </a:cubicBezTo>
                    <a:lnTo>
                      <a:pt x="30954" y="266479"/>
                    </a:lnTo>
                    <a:lnTo>
                      <a:pt x="17150" y="242571"/>
                    </a:lnTo>
                    <a:lnTo>
                      <a:pt x="43624" y="220358"/>
                    </a:lnTo>
                    <a:cubicBezTo>
                      <a:pt x="36805" y="203167"/>
                      <a:pt x="33561" y="184767"/>
                      <a:pt x="34089" y="166281"/>
                    </a:cubicBezTo>
                    <a:lnTo>
                      <a:pt x="1614" y="154462"/>
                    </a:lnTo>
                    <a:lnTo>
                      <a:pt x="6408" y="127275"/>
                    </a:lnTo>
                    <a:lnTo>
                      <a:pt x="40966" y="127275"/>
                    </a:lnTo>
                    <a:cubicBezTo>
                      <a:pt x="46793" y="109723"/>
                      <a:pt x="56135" y="93543"/>
                      <a:pt x="68422" y="79721"/>
                    </a:cubicBezTo>
                    <a:lnTo>
                      <a:pt x="51142" y="49793"/>
                    </a:lnTo>
                    <a:lnTo>
                      <a:pt x="72290" y="32048"/>
                    </a:lnTo>
                    <a:lnTo>
                      <a:pt x="98763" y="54262"/>
                    </a:lnTo>
                    <a:cubicBezTo>
                      <a:pt x="114509" y="44562"/>
                      <a:pt x="132066" y="38172"/>
                      <a:pt x="150362" y="35481"/>
                    </a:cubicBezTo>
                    <a:lnTo>
                      <a:pt x="156362" y="1448"/>
                    </a:lnTo>
                    <a:lnTo>
                      <a:pt x="183970" y="1448"/>
                    </a:lnTo>
                    <a:lnTo>
                      <a:pt x="189970" y="35481"/>
                    </a:lnTo>
                    <a:cubicBezTo>
                      <a:pt x="208267" y="38171"/>
                      <a:pt x="225824" y="44562"/>
                      <a:pt x="241569" y="54262"/>
                    </a:cubicBezTo>
                    <a:close/>
                  </a:path>
                </a:pathLst>
              </a:custGeom>
              <a:solidFill>
                <a:schemeClr val="accent4"/>
              </a:solidFill>
              <a:ln w="22225" cap="flat" cmpd="sng" algn="ctr">
                <a:solidFill>
                  <a:schemeClr val="accent4">
                    <a:lumMod val="50000"/>
                  </a:schemeClr>
                </a:solidFill>
                <a:prstDash val="solid"/>
                <a:miter lim="800000"/>
              </a:ln>
              <a:effectLst/>
            </p:spPr>
            <p:txBody>
              <a:bodyPr spcFirstLastPara="0" vert="horz" wrap="square" lIns="76042" tIns="87341" rIns="76042" bIns="93293"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endParaRPr kumimoji="0" lang="en-US" sz="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Oval 111"/>
              <p:cNvSpPr/>
              <p:nvPr/>
            </p:nvSpPr>
            <p:spPr>
              <a:xfrm>
                <a:off x="4964927" y="2688726"/>
                <a:ext cx="72000" cy="72000"/>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3" name="Rectangle 2">
            <a:extLst>
              <a:ext uri="{FF2B5EF4-FFF2-40B4-BE49-F238E27FC236}">
                <a16:creationId xmlns:a16="http://schemas.microsoft.com/office/drawing/2014/main" id="{0474E216-D5A8-47D4-8F2E-A9C45E0F4F8C}"/>
              </a:ext>
            </a:extLst>
          </p:cNvPr>
          <p:cNvSpPr/>
          <p:nvPr/>
        </p:nvSpPr>
        <p:spPr>
          <a:xfrm>
            <a:off x="8427524" y="6350169"/>
            <a:ext cx="3764476" cy="5078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Slide deck status UK OFFICIAL non commercially sensitive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All collaborations, contracts and 3</a:t>
            </a:r>
            <a:r>
              <a:rPr kumimoji="0" lang="en-GB" sz="900" b="0" i="0" u="none" strike="noStrike" kern="1200" cap="none" spc="0" normalizeH="0" baseline="30000" noProof="0" dirty="0">
                <a:ln>
                  <a:noFill/>
                </a:ln>
                <a:solidFill>
                  <a:schemeClr val="bg1">
                    <a:lumMod val="50000"/>
                  </a:schemeClr>
                </a:solidFill>
                <a:effectLst/>
                <a:uLnTx/>
                <a:uFillTx/>
                <a:latin typeface="Arial" panose="020B0604020202020204"/>
                <a:ea typeface="+mn-ea"/>
                <a:cs typeface="+mn-cs"/>
              </a:rPr>
              <a:t>rd</a:t>
            </a: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 party references in public domain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chemeClr val="bg1">
                    <a:lumMod val="50000"/>
                  </a:schemeClr>
                </a:solidFill>
                <a:effectLst/>
                <a:uLnTx/>
                <a:uFillTx/>
                <a:latin typeface="Arial" panose="020B0604020202020204"/>
                <a:ea typeface="+mn-ea"/>
                <a:cs typeface="+mn-cs"/>
              </a:rPr>
              <a:t>© NQCC 2024</a:t>
            </a:r>
          </a:p>
        </p:txBody>
      </p:sp>
      <p:grpSp>
        <p:nvGrpSpPr>
          <p:cNvPr id="4" name="Group 3">
            <a:extLst>
              <a:ext uri="{FF2B5EF4-FFF2-40B4-BE49-F238E27FC236}">
                <a16:creationId xmlns:a16="http://schemas.microsoft.com/office/drawing/2014/main" id="{AC4EF1A6-4D17-F10F-8A0F-072AB3B5F03E}"/>
              </a:ext>
            </a:extLst>
          </p:cNvPr>
          <p:cNvGrpSpPr/>
          <p:nvPr/>
        </p:nvGrpSpPr>
        <p:grpSpPr>
          <a:xfrm>
            <a:off x="212084" y="6192469"/>
            <a:ext cx="7180185" cy="540000"/>
            <a:chOff x="212084" y="6192469"/>
            <a:chExt cx="7180185" cy="540000"/>
          </a:xfrm>
        </p:grpSpPr>
        <p:grpSp>
          <p:nvGrpSpPr>
            <p:cNvPr id="5" name="Group 4">
              <a:extLst>
                <a:ext uri="{FF2B5EF4-FFF2-40B4-BE49-F238E27FC236}">
                  <a16:creationId xmlns:a16="http://schemas.microsoft.com/office/drawing/2014/main" id="{C4674C43-7946-0658-113A-0A7D117C3DF8}"/>
                </a:ext>
              </a:extLst>
            </p:cNvPr>
            <p:cNvGrpSpPr>
              <a:grpSpLocks noChangeAspect="1"/>
            </p:cNvGrpSpPr>
            <p:nvPr/>
          </p:nvGrpSpPr>
          <p:grpSpPr>
            <a:xfrm>
              <a:off x="1876787" y="6192469"/>
              <a:ext cx="5515482" cy="540000"/>
              <a:chOff x="438746" y="5801198"/>
              <a:chExt cx="8443397" cy="826661"/>
            </a:xfrm>
          </p:grpSpPr>
          <p:grpSp>
            <p:nvGrpSpPr>
              <p:cNvPr id="7" name="Group 6">
                <a:extLst>
                  <a:ext uri="{FF2B5EF4-FFF2-40B4-BE49-F238E27FC236}">
                    <a16:creationId xmlns:a16="http://schemas.microsoft.com/office/drawing/2014/main" id="{AC8AC6FE-DAFC-75BA-2CDC-2271ED36DF9C}"/>
                  </a:ext>
                </a:extLst>
              </p:cNvPr>
              <p:cNvGrpSpPr/>
              <p:nvPr/>
            </p:nvGrpSpPr>
            <p:grpSpPr>
              <a:xfrm>
                <a:off x="1994018" y="5836529"/>
                <a:ext cx="6888125" cy="756000"/>
                <a:chOff x="1822469" y="5932476"/>
                <a:chExt cx="6888125" cy="756000"/>
              </a:xfrm>
            </p:grpSpPr>
            <p:pic>
              <p:nvPicPr>
                <p:cNvPr id="9" name="Picture 3" descr="DSTL logo">
                  <a:hlinkClick r:id="rId4" tooltip="Defence Science and Technology Laboratory"/>
                  <a:extLst>
                    <a:ext uri="{FF2B5EF4-FFF2-40B4-BE49-F238E27FC236}">
                      <a16:creationId xmlns:a16="http://schemas.microsoft.com/office/drawing/2014/main" id="{7148D104-BB42-BA4B-E990-9CCE8FF3DE4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2042" y="5932476"/>
                  <a:ext cx="1023320" cy="756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GCHQ logo">
                  <a:hlinkClick r:id="rId6" tooltip="GCHQ"/>
                  <a:extLst>
                    <a:ext uri="{FF2B5EF4-FFF2-40B4-BE49-F238E27FC236}">
                      <a16:creationId xmlns:a16="http://schemas.microsoft.com/office/drawing/2014/main" id="{510DC471-223C-56FB-8EF2-6DB29131114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78850" y="6152305"/>
                  <a:ext cx="1440000" cy="4096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MOD logo">
                  <a:hlinkClick r:id="rId8" tooltip="Ministry of Defence (MOD)"/>
                  <a:extLst>
                    <a:ext uri="{FF2B5EF4-FFF2-40B4-BE49-F238E27FC236}">
                      <a16:creationId xmlns:a16="http://schemas.microsoft.com/office/drawing/2014/main" id="{A321BEF8-DA31-59F8-A7BF-E26850CFE22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22469" y="5932476"/>
                  <a:ext cx="937829" cy="75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NPL logo">
                  <a:hlinkClick r:id="rId10" tooltip="National Physical Laboratory (NPL)"/>
                  <a:extLst>
                    <a:ext uri="{FF2B5EF4-FFF2-40B4-BE49-F238E27FC236}">
                      <a16:creationId xmlns:a16="http://schemas.microsoft.com/office/drawing/2014/main" id="{A8626433-2955-ADC8-A1E1-57AD2040CB7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87106" y="6152305"/>
                  <a:ext cx="1440000" cy="53617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3A8169F-0AAE-25B3-72F3-F7BEE144251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70594" y="6152305"/>
                  <a:ext cx="1440000" cy="424580"/>
                </a:xfrm>
                <a:prstGeom prst="rect">
                  <a:avLst/>
                </a:prstGeom>
              </p:spPr>
            </p:pic>
          </p:grpSp>
          <p:pic>
            <p:nvPicPr>
              <p:cNvPr id="8" name="Picture 7">
                <a:extLst>
                  <a:ext uri="{FF2B5EF4-FFF2-40B4-BE49-F238E27FC236}">
                    <a16:creationId xmlns:a16="http://schemas.microsoft.com/office/drawing/2014/main" id="{F27321B1-6107-9A06-8697-BA6A2762C427}"/>
                  </a:ext>
                </a:extLst>
              </p:cNvPr>
              <p:cNvPicPr>
                <a:picLocks noChangeAspect="1"/>
              </p:cNvPicPr>
              <p:nvPr/>
            </p:nvPicPr>
            <p:blipFill>
              <a:blip r:embed="rId13"/>
              <a:stretch>
                <a:fillRect/>
              </a:stretch>
            </p:blipFill>
            <p:spPr>
              <a:xfrm>
                <a:off x="438746" y="5801198"/>
                <a:ext cx="1440000" cy="826661"/>
              </a:xfrm>
              <a:prstGeom prst="rect">
                <a:avLst/>
              </a:prstGeom>
            </p:spPr>
          </p:pic>
        </p:grpSp>
        <p:pic>
          <p:nvPicPr>
            <p:cNvPr id="6" name="Picture 2" descr="C:\Users\dgi3\AppData\Local\Temp\wz0f22\UKNQTP_Master_logos\PNG\UKNQT_Logo_RGB.png">
              <a:extLst>
                <a:ext uri="{FF2B5EF4-FFF2-40B4-BE49-F238E27FC236}">
                  <a16:creationId xmlns:a16="http://schemas.microsoft.com/office/drawing/2014/main" id="{74213FB8-BF3F-50FE-03F8-DA99FBB9E85F}"/>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12084" y="6192469"/>
              <a:ext cx="1261046" cy="540000"/>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3375547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1241072"/>
            <a:ext cx="12192000" cy="4308828"/>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2" name="Rectangle 41">
            <a:extLst>
              <a:ext uri="{FF2B5EF4-FFF2-40B4-BE49-F238E27FC236}">
                <a16:creationId xmlns:a16="http://schemas.microsoft.com/office/drawing/2014/main" id="{03B54D95-5D5E-4166-A330-9F8268317A33}"/>
              </a:ext>
            </a:extLst>
          </p:cNvPr>
          <p:cNvSpPr/>
          <p:nvPr/>
        </p:nvSpPr>
        <p:spPr>
          <a:xfrm>
            <a:off x="113465" y="6007100"/>
            <a:ext cx="2331285" cy="740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Title 1"/>
          <p:cNvSpPr>
            <a:spLocks noGrp="1"/>
          </p:cNvSpPr>
          <p:nvPr>
            <p:ph type="title"/>
          </p:nvPr>
        </p:nvSpPr>
        <p:spPr>
          <a:xfrm>
            <a:off x="838200" y="365125"/>
            <a:ext cx="10515600" cy="670045"/>
          </a:xfrm>
        </p:spPr>
        <p:txBody>
          <a:bodyPr>
            <a:noAutofit/>
          </a:bodyPr>
          <a:lstStyle/>
          <a:p>
            <a:r>
              <a:rPr lang="en-GB" sz="2400" dirty="0"/>
              <a:t>National Quantum Strategy</a:t>
            </a:r>
          </a:p>
        </p:txBody>
      </p:sp>
      <p:pic>
        <p:nvPicPr>
          <p:cNvPr id="2" name="Picture 1"/>
          <p:cNvPicPr>
            <a:picLocks noChangeAspect="1"/>
          </p:cNvPicPr>
          <p:nvPr/>
        </p:nvPicPr>
        <p:blipFill>
          <a:blip r:embed="rId3"/>
          <a:stretch>
            <a:fillRect/>
          </a:stretch>
        </p:blipFill>
        <p:spPr>
          <a:xfrm>
            <a:off x="10187552" y="2819278"/>
            <a:ext cx="1810669" cy="2542252"/>
          </a:xfrm>
          <a:prstGeom prst="rect">
            <a:avLst/>
          </a:prstGeom>
        </p:spPr>
      </p:pic>
      <p:sp>
        <p:nvSpPr>
          <p:cNvPr id="24" name="Rectangle 23"/>
          <p:cNvSpPr/>
          <p:nvPr/>
        </p:nvSpPr>
        <p:spPr>
          <a:xfrm>
            <a:off x="245455" y="1478879"/>
            <a:ext cx="11717945" cy="1080000"/>
          </a:xfrm>
          <a:prstGeom prst="rect">
            <a:avLst/>
          </a:prstGeom>
          <a:ln>
            <a:solidFill>
              <a:schemeClr val="tx2">
                <a:lumMod val="75000"/>
              </a:schemeClr>
            </a:solidFill>
          </a:ln>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Our </a:t>
            </a:r>
            <a:r>
              <a:rPr kumimoji="0" lang="en-US" sz="1600" b="1" i="0" u="sng" strike="noStrike" kern="1200" cap="none" spc="0" normalizeH="0" baseline="0" noProof="0" dirty="0">
                <a:ln>
                  <a:noFill/>
                </a:ln>
                <a:solidFill>
                  <a:srgbClr val="FFFFFF">
                    <a:lumMod val="95000"/>
                  </a:srgbClr>
                </a:solidFill>
                <a:effectLst/>
                <a:uLnTx/>
                <a:uFillTx/>
                <a:latin typeface="Arial" panose="020B0604020202020204"/>
                <a:ea typeface="+mn-ea"/>
                <a:cs typeface="+mn-cs"/>
              </a:rPr>
              <a:t>ten-year</a:t>
            </a:r>
            <a:r>
              <a:rPr kumimoji="0" lang="en-US" sz="1600" b="1"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 vision </a:t>
            </a:r>
            <a:r>
              <a:rPr kumimoji="0" lang="en-US" sz="16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is for the UK to be a world leading </a:t>
            </a:r>
            <a:r>
              <a:rPr kumimoji="0" lang="en-US" sz="1600" b="1" i="0" u="sng" strike="noStrike" kern="1200" cap="none" spc="0" normalizeH="0" baseline="0" noProof="0" dirty="0">
                <a:ln>
                  <a:noFill/>
                </a:ln>
                <a:solidFill>
                  <a:srgbClr val="FFFFFF">
                    <a:lumMod val="95000"/>
                  </a:srgbClr>
                </a:solidFill>
                <a:effectLst/>
                <a:uLnTx/>
                <a:uFillTx/>
                <a:latin typeface="Arial" panose="020B0604020202020204"/>
                <a:ea typeface="+mn-ea"/>
                <a:cs typeface="+mn-cs"/>
              </a:rPr>
              <a:t>quantum-enabled economy</a:t>
            </a:r>
            <a:r>
              <a:rPr kumimoji="0" lang="en-US" sz="16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 building on scientific excellence and creating a thriving quantum sector to ensure that quantum technologies are an integral part of the UK’s digital infrastructure and advanced manufacturing base, driving growth and helping to build a strong and resilient economy and society.</a:t>
            </a:r>
          </a:p>
        </p:txBody>
      </p:sp>
      <p:sp>
        <p:nvSpPr>
          <p:cNvPr id="50" name="Rectangle 49"/>
          <p:cNvSpPr/>
          <p:nvPr/>
        </p:nvSpPr>
        <p:spPr>
          <a:xfrm>
            <a:off x="1449704" y="2757267"/>
            <a:ext cx="3672000" cy="1260000"/>
          </a:xfrm>
          <a:prstGeom prst="rect">
            <a:avLst/>
          </a:prstGeom>
          <a:ln>
            <a:solidFill>
              <a:schemeClr val="tx2">
                <a:lumMod val="75000"/>
              </a:schemeClr>
            </a:solidFill>
          </a:ln>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E2D62">
                    <a:lumMod val="50000"/>
                  </a:srgbClr>
                </a:solidFill>
                <a:effectLst/>
                <a:uLnTx/>
                <a:uFillTx/>
                <a:latin typeface="Arial" panose="020B0604020202020204"/>
                <a:ea typeface="+mn-ea"/>
                <a:cs typeface="+mn-cs"/>
              </a:rPr>
              <a:t>Ensure the UK is home to world-leading quantum science and engineering, growing UK knowledge and skills</a:t>
            </a:r>
          </a:p>
        </p:txBody>
      </p:sp>
      <p:sp>
        <p:nvSpPr>
          <p:cNvPr id="51" name="Rectangle 50"/>
          <p:cNvSpPr/>
          <p:nvPr/>
        </p:nvSpPr>
        <p:spPr>
          <a:xfrm>
            <a:off x="1449704" y="4108270"/>
            <a:ext cx="3672000" cy="1260000"/>
          </a:xfrm>
          <a:prstGeom prst="rect">
            <a:avLst/>
          </a:prstGeom>
          <a:ln>
            <a:solidFill>
              <a:schemeClr val="tx2">
                <a:lumMod val="75000"/>
              </a:schemeClr>
            </a:solidFill>
          </a:ln>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E2D62">
                    <a:lumMod val="50000"/>
                  </a:srgbClr>
                </a:solidFill>
                <a:effectLst/>
                <a:uLnTx/>
                <a:uFillTx/>
                <a:latin typeface="Arial" panose="020B0604020202020204"/>
                <a:ea typeface="+mn-ea"/>
                <a:cs typeface="+mn-cs"/>
              </a:rPr>
              <a:t>Drive the use of quantum technologies in the UK to deliver benefits for the economy, for society and for our national security</a:t>
            </a:r>
          </a:p>
        </p:txBody>
      </p:sp>
      <p:sp>
        <p:nvSpPr>
          <p:cNvPr id="52" name="Rectangle 51"/>
          <p:cNvSpPr/>
          <p:nvPr/>
        </p:nvSpPr>
        <p:spPr>
          <a:xfrm>
            <a:off x="6404649" y="2757267"/>
            <a:ext cx="3672000" cy="1260000"/>
          </a:xfrm>
          <a:prstGeom prst="rect">
            <a:avLst/>
          </a:prstGeom>
          <a:ln>
            <a:solidFill>
              <a:schemeClr val="tx2">
                <a:lumMod val="75000"/>
              </a:schemeClr>
            </a:solidFill>
          </a:ln>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lumMod val="85000"/>
                  </a:srgbClr>
                </a:solidFill>
                <a:effectLst/>
                <a:uLnTx/>
                <a:uFillTx/>
                <a:latin typeface="Arial" panose="020B0604020202020204"/>
                <a:ea typeface="+mn-ea"/>
                <a:cs typeface="+mn-cs"/>
              </a:rPr>
              <a:t>Support business, making the UK the go-to place for quantum businesses and an integral part of the global supply chain, as well as a preferred location for investors and global talent</a:t>
            </a:r>
          </a:p>
        </p:txBody>
      </p:sp>
      <p:sp>
        <p:nvSpPr>
          <p:cNvPr id="53" name="Rectangle 52"/>
          <p:cNvSpPr/>
          <p:nvPr/>
        </p:nvSpPr>
        <p:spPr>
          <a:xfrm>
            <a:off x="6404649" y="4108270"/>
            <a:ext cx="3672000" cy="1260000"/>
          </a:xfrm>
          <a:prstGeom prst="rect">
            <a:avLst/>
          </a:prstGeom>
          <a:ln>
            <a:solidFill>
              <a:schemeClr val="tx2">
                <a:lumMod val="75000"/>
              </a:schemeClr>
            </a:solidFill>
          </a:ln>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E2D62">
                    <a:lumMod val="50000"/>
                  </a:srgbClr>
                </a:solidFill>
                <a:effectLst/>
                <a:uLnTx/>
                <a:uFillTx/>
                <a:latin typeface="Arial" panose="020B0604020202020204"/>
                <a:ea typeface="+mn-ea"/>
                <a:cs typeface="+mn-cs"/>
              </a:rPr>
              <a:t>Create a national and international regulatory framework that supports innovation and the ethical use of quantum technologies, and protects UK capabilities and national security</a:t>
            </a:r>
          </a:p>
        </p:txBody>
      </p:sp>
      <p:grpSp>
        <p:nvGrpSpPr>
          <p:cNvPr id="55" name="Group 54"/>
          <p:cNvGrpSpPr>
            <a:grpSpLocks noChangeAspect="1"/>
          </p:cNvGrpSpPr>
          <p:nvPr/>
        </p:nvGrpSpPr>
        <p:grpSpPr>
          <a:xfrm>
            <a:off x="375767" y="2937267"/>
            <a:ext cx="900000" cy="900000"/>
            <a:chOff x="6781987" y="2694595"/>
            <a:chExt cx="360000" cy="360000"/>
          </a:xfrm>
        </p:grpSpPr>
        <p:grpSp>
          <p:nvGrpSpPr>
            <p:cNvPr id="87" name="Group 86"/>
            <p:cNvGrpSpPr/>
            <p:nvPr/>
          </p:nvGrpSpPr>
          <p:grpSpPr>
            <a:xfrm>
              <a:off x="6781987" y="2694595"/>
              <a:ext cx="360000" cy="360000"/>
              <a:chOff x="13576838" y="3136054"/>
              <a:chExt cx="360000" cy="360000"/>
            </a:xfrm>
          </p:grpSpPr>
          <p:grpSp>
            <p:nvGrpSpPr>
              <p:cNvPr id="94" name="Group 93"/>
              <p:cNvGrpSpPr/>
              <p:nvPr/>
            </p:nvGrpSpPr>
            <p:grpSpPr>
              <a:xfrm>
                <a:off x="13683096" y="3136054"/>
                <a:ext cx="147484" cy="360000"/>
                <a:chOff x="13553767" y="3112984"/>
                <a:chExt cx="147484" cy="287593"/>
              </a:xfrm>
            </p:grpSpPr>
            <p:cxnSp>
              <p:nvCxnSpPr>
                <p:cNvPr id="100" name="Straight Connector 99"/>
                <p:cNvCxnSpPr/>
                <p:nvPr/>
              </p:nvCxnSpPr>
              <p:spPr>
                <a:xfrm>
                  <a:off x="13553767" y="3112984"/>
                  <a:ext cx="0" cy="287593"/>
                </a:xfrm>
                <a:prstGeom prst="line">
                  <a:avLst/>
                </a:prstGeom>
                <a:noFill/>
                <a:ln w="31750" cap="flat" cmpd="sng" algn="ctr">
                  <a:solidFill>
                    <a:schemeClr val="accent4">
                      <a:lumMod val="50000"/>
                    </a:schemeClr>
                  </a:solidFill>
                  <a:prstDash val="solid"/>
                  <a:miter lim="800000"/>
                </a:ln>
                <a:effectLst/>
              </p:spPr>
            </p:cxnSp>
            <p:cxnSp>
              <p:nvCxnSpPr>
                <p:cNvPr id="101" name="Straight Connector 100"/>
                <p:cNvCxnSpPr/>
                <p:nvPr/>
              </p:nvCxnSpPr>
              <p:spPr>
                <a:xfrm>
                  <a:off x="13602928" y="3112984"/>
                  <a:ext cx="0" cy="287593"/>
                </a:xfrm>
                <a:prstGeom prst="line">
                  <a:avLst/>
                </a:prstGeom>
                <a:noFill/>
                <a:ln w="31750" cap="flat" cmpd="sng" algn="ctr">
                  <a:solidFill>
                    <a:schemeClr val="accent4">
                      <a:lumMod val="50000"/>
                    </a:schemeClr>
                  </a:solidFill>
                  <a:prstDash val="solid"/>
                  <a:miter lim="800000"/>
                </a:ln>
                <a:effectLst/>
              </p:spPr>
            </p:cxnSp>
            <p:cxnSp>
              <p:nvCxnSpPr>
                <p:cNvPr id="102" name="Straight Connector 101"/>
                <p:cNvCxnSpPr/>
                <p:nvPr/>
              </p:nvCxnSpPr>
              <p:spPr>
                <a:xfrm>
                  <a:off x="13652089" y="3112984"/>
                  <a:ext cx="0" cy="287593"/>
                </a:xfrm>
                <a:prstGeom prst="line">
                  <a:avLst/>
                </a:prstGeom>
                <a:noFill/>
                <a:ln w="31750" cap="flat" cmpd="sng" algn="ctr">
                  <a:solidFill>
                    <a:schemeClr val="accent4">
                      <a:lumMod val="50000"/>
                    </a:schemeClr>
                  </a:solidFill>
                  <a:prstDash val="solid"/>
                  <a:miter lim="800000"/>
                </a:ln>
                <a:effectLst/>
              </p:spPr>
            </p:cxnSp>
            <p:cxnSp>
              <p:nvCxnSpPr>
                <p:cNvPr id="103" name="Straight Connector 102"/>
                <p:cNvCxnSpPr/>
                <p:nvPr/>
              </p:nvCxnSpPr>
              <p:spPr>
                <a:xfrm>
                  <a:off x="13701251" y="3112984"/>
                  <a:ext cx="0" cy="287593"/>
                </a:xfrm>
                <a:prstGeom prst="line">
                  <a:avLst/>
                </a:prstGeom>
                <a:noFill/>
                <a:ln w="31750" cap="flat" cmpd="sng" algn="ctr">
                  <a:solidFill>
                    <a:schemeClr val="accent4">
                      <a:lumMod val="50000"/>
                    </a:schemeClr>
                  </a:solidFill>
                  <a:prstDash val="solid"/>
                  <a:miter lim="800000"/>
                </a:ln>
                <a:effectLst/>
              </p:spPr>
            </p:cxnSp>
          </p:grpSp>
          <p:grpSp>
            <p:nvGrpSpPr>
              <p:cNvPr id="95" name="Group 94"/>
              <p:cNvGrpSpPr/>
              <p:nvPr/>
            </p:nvGrpSpPr>
            <p:grpSpPr>
              <a:xfrm rot="5400000">
                <a:off x="13683096" y="3136054"/>
                <a:ext cx="147484" cy="360000"/>
                <a:chOff x="13553767" y="3112984"/>
                <a:chExt cx="147484" cy="287593"/>
              </a:xfrm>
            </p:grpSpPr>
            <p:cxnSp>
              <p:nvCxnSpPr>
                <p:cNvPr id="96" name="Straight Connector 95"/>
                <p:cNvCxnSpPr/>
                <p:nvPr/>
              </p:nvCxnSpPr>
              <p:spPr>
                <a:xfrm>
                  <a:off x="13553767" y="3112984"/>
                  <a:ext cx="0" cy="287593"/>
                </a:xfrm>
                <a:prstGeom prst="line">
                  <a:avLst/>
                </a:prstGeom>
                <a:noFill/>
                <a:ln w="31750" cap="flat" cmpd="sng" algn="ctr">
                  <a:solidFill>
                    <a:schemeClr val="accent4">
                      <a:lumMod val="50000"/>
                    </a:schemeClr>
                  </a:solidFill>
                  <a:prstDash val="solid"/>
                  <a:miter lim="800000"/>
                </a:ln>
                <a:effectLst/>
              </p:spPr>
            </p:cxnSp>
            <p:cxnSp>
              <p:nvCxnSpPr>
                <p:cNvPr id="97" name="Straight Connector 96"/>
                <p:cNvCxnSpPr/>
                <p:nvPr/>
              </p:nvCxnSpPr>
              <p:spPr>
                <a:xfrm>
                  <a:off x="13602928" y="3112984"/>
                  <a:ext cx="0" cy="287593"/>
                </a:xfrm>
                <a:prstGeom prst="line">
                  <a:avLst/>
                </a:prstGeom>
                <a:noFill/>
                <a:ln w="31750" cap="flat" cmpd="sng" algn="ctr">
                  <a:solidFill>
                    <a:schemeClr val="accent4">
                      <a:lumMod val="50000"/>
                    </a:schemeClr>
                  </a:solidFill>
                  <a:prstDash val="solid"/>
                  <a:miter lim="800000"/>
                </a:ln>
                <a:effectLst/>
              </p:spPr>
            </p:cxnSp>
            <p:cxnSp>
              <p:nvCxnSpPr>
                <p:cNvPr id="98" name="Straight Connector 97"/>
                <p:cNvCxnSpPr/>
                <p:nvPr/>
              </p:nvCxnSpPr>
              <p:spPr>
                <a:xfrm>
                  <a:off x="13652089" y="3112984"/>
                  <a:ext cx="0" cy="287593"/>
                </a:xfrm>
                <a:prstGeom prst="line">
                  <a:avLst/>
                </a:prstGeom>
                <a:noFill/>
                <a:ln w="31750" cap="flat" cmpd="sng" algn="ctr">
                  <a:solidFill>
                    <a:schemeClr val="accent4">
                      <a:lumMod val="50000"/>
                    </a:schemeClr>
                  </a:solidFill>
                  <a:prstDash val="solid"/>
                  <a:miter lim="800000"/>
                </a:ln>
                <a:effectLst/>
              </p:spPr>
            </p:cxnSp>
            <p:cxnSp>
              <p:nvCxnSpPr>
                <p:cNvPr id="99" name="Straight Connector 98"/>
                <p:cNvCxnSpPr/>
                <p:nvPr/>
              </p:nvCxnSpPr>
              <p:spPr>
                <a:xfrm>
                  <a:off x="13701251" y="3112984"/>
                  <a:ext cx="0" cy="287593"/>
                </a:xfrm>
                <a:prstGeom prst="line">
                  <a:avLst/>
                </a:prstGeom>
                <a:noFill/>
                <a:ln w="31750" cap="flat" cmpd="sng" algn="ctr">
                  <a:solidFill>
                    <a:schemeClr val="accent4">
                      <a:lumMod val="50000"/>
                    </a:schemeClr>
                  </a:solidFill>
                  <a:prstDash val="solid"/>
                  <a:miter lim="800000"/>
                </a:ln>
                <a:effectLst/>
              </p:spPr>
            </p:cxnSp>
          </p:grpSp>
        </p:grpSp>
        <p:grpSp>
          <p:nvGrpSpPr>
            <p:cNvPr id="88" name="Group 87"/>
            <p:cNvGrpSpPr/>
            <p:nvPr/>
          </p:nvGrpSpPr>
          <p:grpSpPr>
            <a:xfrm>
              <a:off x="6817987" y="2730595"/>
              <a:ext cx="288000" cy="288000"/>
              <a:chOff x="13465276" y="3148781"/>
              <a:chExt cx="288000" cy="288000"/>
            </a:xfrm>
          </p:grpSpPr>
          <p:sp>
            <p:nvSpPr>
              <p:cNvPr id="89" name="Rounded Rectangle 88"/>
              <p:cNvSpPr/>
              <p:nvPr/>
            </p:nvSpPr>
            <p:spPr>
              <a:xfrm>
                <a:off x="13465276" y="3148781"/>
                <a:ext cx="288000" cy="288000"/>
              </a:xfrm>
              <a:prstGeom prst="roundRect">
                <a:avLst/>
              </a:prstGeom>
              <a:solidFill>
                <a:schemeClr val="accent4"/>
              </a:solidFill>
              <a:ln w="12700"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90" name="Group 89"/>
              <p:cNvGrpSpPr/>
              <p:nvPr/>
            </p:nvGrpSpPr>
            <p:grpSpPr>
              <a:xfrm>
                <a:off x="13501276" y="3184781"/>
                <a:ext cx="216000" cy="216000"/>
                <a:chOff x="12925638" y="3211976"/>
                <a:chExt cx="216000" cy="216000"/>
              </a:xfrm>
            </p:grpSpPr>
            <p:sp>
              <p:nvSpPr>
                <p:cNvPr id="91" name="Oval 90"/>
                <p:cNvSpPr/>
                <p:nvPr/>
              </p:nvSpPr>
              <p:spPr>
                <a:xfrm>
                  <a:off x="12997638" y="3211976"/>
                  <a:ext cx="72000" cy="216000"/>
                </a:xfrm>
                <a:prstGeom prst="ellipse">
                  <a:avLst/>
                </a:prstGeom>
                <a:noFill/>
                <a:ln w="25400"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Oval 91"/>
                <p:cNvSpPr/>
                <p:nvPr/>
              </p:nvSpPr>
              <p:spPr>
                <a:xfrm rot="7200000">
                  <a:off x="12997638" y="3211976"/>
                  <a:ext cx="72000" cy="216000"/>
                </a:xfrm>
                <a:prstGeom prst="ellipse">
                  <a:avLst/>
                </a:prstGeom>
                <a:noFill/>
                <a:ln w="25400"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Oval 92"/>
                <p:cNvSpPr/>
                <p:nvPr/>
              </p:nvSpPr>
              <p:spPr>
                <a:xfrm rot="3600000">
                  <a:off x="12997638" y="3211976"/>
                  <a:ext cx="72000" cy="216000"/>
                </a:xfrm>
                <a:prstGeom prst="ellipse">
                  <a:avLst/>
                </a:prstGeom>
                <a:noFill/>
                <a:ln w="25400"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56" name="Group 55"/>
          <p:cNvGrpSpPr>
            <a:grpSpLocks noChangeAspect="1"/>
          </p:cNvGrpSpPr>
          <p:nvPr/>
        </p:nvGrpSpPr>
        <p:grpSpPr>
          <a:xfrm>
            <a:off x="5332979" y="2964554"/>
            <a:ext cx="900000" cy="845427"/>
            <a:chOff x="5950956" y="1711626"/>
            <a:chExt cx="401571" cy="377222"/>
          </a:xfrm>
        </p:grpSpPr>
        <p:sp>
          <p:nvSpPr>
            <p:cNvPr id="64" name="Oval 63"/>
            <p:cNvSpPr/>
            <p:nvPr/>
          </p:nvSpPr>
          <p:spPr>
            <a:xfrm>
              <a:off x="5998240" y="1782892"/>
              <a:ext cx="288000" cy="288000"/>
            </a:xfrm>
            <a:prstGeom prst="ellipse">
              <a:avLst/>
            </a:prstGeom>
            <a:solidFill>
              <a:schemeClr val="accent4"/>
            </a:solidFill>
            <a:ln w="22225" cap="flat" cmpd="sng" algn="ctr">
              <a:solidFill>
                <a:schemeClr val="bg1">
                  <a:lumMod val="85000"/>
                </a:schemeClr>
              </a:solidFill>
              <a:prstDash val="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5" name="Group 64"/>
            <p:cNvGrpSpPr/>
            <p:nvPr/>
          </p:nvGrpSpPr>
          <p:grpSpPr>
            <a:xfrm>
              <a:off x="6158586" y="1711626"/>
              <a:ext cx="143500" cy="144445"/>
              <a:chOff x="6887248" y="1940137"/>
              <a:chExt cx="143500" cy="144445"/>
            </a:xfrm>
          </p:grpSpPr>
          <p:sp>
            <p:nvSpPr>
              <p:cNvPr id="83" name="Flowchart: Manual Input 82"/>
              <p:cNvSpPr/>
              <p:nvPr/>
            </p:nvSpPr>
            <p:spPr>
              <a:xfrm>
                <a:off x="6887248" y="1976582"/>
                <a:ext cx="36000" cy="108000"/>
              </a:xfrm>
              <a:prstGeom prst="flowChartManualInput">
                <a:avLst/>
              </a:prstGeom>
              <a:solidFill>
                <a:schemeClr val="accent4"/>
              </a:solidFill>
              <a:ln w="22225" cap="flat" cmpd="sng" algn="ctr">
                <a:solidFill>
                  <a:schemeClr val="bg1">
                    <a:lumMod val="8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4" name="Flowchart: Manual Input 83"/>
              <p:cNvSpPr/>
              <p:nvPr/>
            </p:nvSpPr>
            <p:spPr>
              <a:xfrm>
                <a:off x="6921814" y="1976582"/>
                <a:ext cx="36000" cy="108000"/>
              </a:xfrm>
              <a:prstGeom prst="flowChartManualInput">
                <a:avLst/>
              </a:prstGeom>
              <a:solidFill>
                <a:schemeClr val="accent4"/>
              </a:solidFill>
              <a:ln w="22225" cap="flat" cmpd="sng" algn="ctr">
                <a:solidFill>
                  <a:schemeClr val="bg1">
                    <a:lumMod val="8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Flowchart: Manual Input 84"/>
              <p:cNvSpPr/>
              <p:nvPr/>
            </p:nvSpPr>
            <p:spPr>
              <a:xfrm>
                <a:off x="6957568" y="1976582"/>
                <a:ext cx="36000" cy="108000"/>
              </a:xfrm>
              <a:prstGeom prst="flowChartManualInput">
                <a:avLst/>
              </a:prstGeom>
              <a:solidFill>
                <a:schemeClr val="accent4"/>
              </a:solidFill>
              <a:ln w="22225" cap="flat" cmpd="sng" algn="ctr">
                <a:solidFill>
                  <a:schemeClr val="bg1">
                    <a:lumMod val="8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 name="Rectangle 85"/>
              <p:cNvSpPr/>
              <p:nvPr/>
            </p:nvSpPr>
            <p:spPr>
              <a:xfrm>
                <a:off x="6994748" y="1940137"/>
                <a:ext cx="36000" cy="144000"/>
              </a:xfrm>
              <a:prstGeom prst="rect">
                <a:avLst/>
              </a:prstGeom>
              <a:solidFill>
                <a:schemeClr val="accent4"/>
              </a:solidFill>
              <a:ln w="22225" cap="flat" cmpd="sng" algn="ctr">
                <a:solidFill>
                  <a:schemeClr val="bg1">
                    <a:lumMod val="8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6" name="Group 65"/>
            <p:cNvGrpSpPr/>
            <p:nvPr/>
          </p:nvGrpSpPr>
          <p:grpSpPr>
            <a:xfrm>
              <a:off x="6171177" y="1973874"/>
              <a:ext cx="181350" cy="114974"/>
              <a:chOff x="6919536" y="2651873"/>
              <a:chExt cx="181350" cy="114974"/>
            </a:xfrm>
          </p:grpSpPr>
          <p:grpSp>
            <p:nvGrpSpPr>
              <p:cNvPr id="73" name="Group 72"/>
              <p:cNvGrpSpPr/>
              <p:nvPr/>
            </p:nvGrpSpPr>
            <p:grpSpPr>
              <a:xfrm>
                <a:off x="6919536" y="2651873"/>
                <a:ext cx="181350" cy="98062"/>
                <a:chOff x="6919536" y="2651873"/>
                <a:chExt cx="181350" cy="98062"/>
              </a:xfrm>
            </p:grpSpPr>
            <p:grpSp>
              <p:nvGrpSpPr>
                <p:cNvPr id="77" name="Group 76"/>
                <p:cNvGrpSpPr/>
                <p:nvPr/>
              </p:nvGrpSpPr>
              <p:grpSpPr>
                <a:xfrm>
                  <a:off x="6919536" y="2651873"/>
                  <a:ext cx="67733" cy="98062"/>
                  <a:chOff x="6919536" y="2651873"/>
                  <a:chExt cx="67733" cy="98062"/>
                </a:xfrm>
              </p:grpSpPr>
              <p:sp>
                <p:nvSpPr>
                  <p:cNvPr id="81" name="Flowchart: Delay 80"/>
                  <p:cNvSpPr/>
                  <p:nvPr/>
                </p:nvSpPr>
                <p:spPr>
                  <a:xfrm rot="16200000">
                    <a:off x="6930543" y="2693209"/>
                    <a:ext cx="45719" cy="67733"/>
                  </a:xfrm>
                  <a:prstGeom prst="flowChartDelay">
                    <a:avLst/>
                  </a:prstGeom>
                  <a:solidFill>
                    <a:schemeClr val="accent4"/>
                  </a:solidFill>
                  <a:ln w="22225" cap="flat" cmpd="sng" algn="ctr">
                    <a:solidFill>
                      <a:schemeClr val="bg1">
                        <a:lumMod val="8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Oval 81"/>
                  <p:cNvSpPr/>
                  <p:nvPr/>
                </p:nvSpPr>
                <p:spPr>
                  <a:xfrm>
                    <a:off x="6927464" y="2651873"/>
                    <a:ext cx="45719" cy="45719"/>
                  </a:xfrm>
                  <a:prstGeom prst="ellipse">
                    <a:avLst/>
                  </a:prstGeom>
                  <a:solidFill>
                    <a:schemeClr val="accent4"/>
                  </a:solidFill>
                  <a:ln w="22225" cap="flat" cmpd="sng" algn="ctr">
                    <a:solidFill>
                      <a:schemeClr val="bg1">
                        <a:lumMod val="8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7033153" y="2651873"/>
                  <a:ext cx="67733" cy="98062"/>
                  <a:chOff x="6919536" y="2651873"/>
                  <a:chExt cx="67733" cy="98062"/>
                </a:xfrm>
              </p:grpSpPr>
              <p:sp>
                <p:nvSpPr>
                  <p:cNvPr id="79" name="Flowchart: Delay 78"/>
                  <p:cNvSpPr/>
                  <p:nvPr/>
                </p:nvSpPr>
                <p:spPr>
                  <a:xfrm rot="16200000">
                    <a:off x="6930543" y="2693209"/>
                    <a:ext cx="45719" cy="67733"/>
                  </a:xfrm>
                  <a:prstGeom prst="flowChartDelay">
                    <a:avLst/>
                  </a:prstGeom>
                  <a:solidFill>
                    <a:schemeClr val="accent4"/>
                  </a:solidFill>
                  <a:ln w="22225" cap="flat" cmpd="sng" algn="ctr">
                    <a:solidFill>
                      <a:schemeClr val="bg1">
                        <a:lumMod val="8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Oval 79"/>
                  <p:cNvSpPr/>
                  <p:nvPr/>
                </p:nvSpPr>
                <p:spPr>
                  <a:xfrm>
                    <a:off x="6927464" y="2651873"/>
                    <a:ext cx="45719" cy="45719"/>
                  </a:xfrm>
                  <a:prstGeom prst="ellipse">
                    <a:avLst/>
                  </a:prstGeom>
                  <a:solidFill>
                    <a:schemeClr val="accent4"/>
                  </a:solidFill>
                  <a:ln w="22225" cap="flat" cmpd="sng" algn="ctr">
                    <a:solidFill>
                      <a:schemeClr val="bg1">
                        <a:lumMod val="8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74" name="Group 73"/>
              <p:cNvGrpSpPr/>
              <p:nvPr/>
            </p:nvGrpSpPr>
            <p:grpSpPr>
              <a:xfrm>
                <a:off x="6976345" y="2668785"/>
                <a:ext cx="67733" cy="98062"/>
                <a:chOff x="6919536" y="2651873"/>
                <a:chExt cx="67733" cy="98062"/>
              </a:xfrm>
            </p:grpSpPr>
            <p:sp>
              <p:nvSpPr>
                <p:cNvPr id="75" name="Flowchart: Delay 74"/>
                <p:cNvSpPr/>
                <p:nvPr/>
              </p:nvSpPr>
              <p:spPr>
                <a:xfrm rot="16200000">
                  <a:off x="6930543" y="2693209"/>
                  <a:ext cx="45719" cy="67733"/>
                </a:xfrm>
                <a:prstGeom prst="flowChartDelay">
                  <a:avLst/>
                </a:prstGeom>
                <a:solidFill>
                  <a:schemeClr val="accent4"/>
                </a:solidFill>
                <a:ln w="22225" cap="flat" cmpd="sng" algn="ctr">
                  <a:solidFill>
                    <a:schemeClr val="bg1">
                      <a:lumMod val="8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 name="Oval 75"/>
                <p:cNvSpPr/>
                <p:nvPr/>
              </p:nvSpPr>
              <p:spPr>
                <a:xfrm>
                  <a:off x="6927464" y="2651873"/>
                  <a:ext cx="45719" cy="45719"/>
                </a:xfrm>
                <a:prstGeom prst="ellipse">
                  <a:avLst/>
                </a:prstGeom>
                <a:solidFill>
                  <a:schemeClr val="accent4"/>
                </a:solidFill>
                <a:ln w="22225" cap="flat" cmpd="sng" algn="ctr">
                  <a:solidFill>
                    <a:schemeClr val="bg1">
                      <a:lumMod val="8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67" name="Group 66"/>
            <p:cNvGrpSpPr/>
            <p:nvPr/>
          </p:nvGrpSpPr>
          <p:grpSpPr>
            <a:xfrm>
              <a:off x="5950956" y="1857714"/>
              <a:ext cx="173117" cy="154089"/>
              <a:chOff x="6887248" y="2601575"/>
              <a:chExt cx="173117" cy="154089"/>
            </a:xfrm>
          </p:grpSpPr>
          <p:sp>
            <p:nvSpPr>
              <p:cNvPr id="68" name="Snip Single Corner Rectangle 67"/>
              <p:cNvSpPr/>
              <p:nvPr/>
            </p:nvSpPr>
            <p:spPr>
              <a:xfrm>
                <a:off x="6887248" y="2638522"/>
                <a:ext cx="173117" cy="94174"/>
              </a:xfrm>
              <a:prstGeom prst="snip1Rect">
                <a:avLst>
                  <a:gd name="adj" fmla="val 34369"/>
                </a:avLst>
              </a:prstGeom>
              <a:solidFill>
                <a:schemeClr val="accent4"/>
              </a:solidFill>
              <a:ln w="22225" cap="flat" cmpd="sng" algn="ctr">
                <a:solidFill>
                  <a:schemeClr val="bg1">
                    <a:lumMod val="8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9" name="Rounded Rectangle 68"/>
              <p:cNvSpPr/>
              <p:nvPr/>
            </p:nvSpPr>
            <p:spPr>
              <a:xfrm>
                <a:off x="6887248" y="2601575"/>
                <a:ext cx="121182" cy="83991"/>
              </a:xfrm>
              <a:prstGeom prst="roundRect">
                <a:avLst/>
              </a:prstGeom>
              <a:solidFill>
                <a:schemeClr val="accent4"/>
              </a:solidFill>
              <a:ln w="22225" cap="flat" cmpd="sng" algn="ctr">
                <a:solidFill>
                  <a:schemeClr val="bg1">
                    <a:lumMod val="8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0" name="Group 69"/>
              <p:cNvGrpSpPr/>
              <p:nvPr/>
            </p:nvGrpSpPr>
            <p:grpSpPr>
              <a:xfrm>
                <a:off x="6910107" y="2719664"/>
                <a:ext cx="129010" cy="36000"/>
                <a:chOff x="6910107" y="2719664"/>
                <a:chExt cx="129010" cy="36000"/>
              </a:xfrm>
            </p:grpSpPr>
            <p:sp>
              <p:nvSpPr>
                <p:cNvPr id="71" name="Oval 70"/>
                <p:cNvSpPr/>
                <p:nvPr/>
              </p:nvSpPr>
              <p:spPr>
                <a:xfrm>
                  <a:off x="6910107" y="2719664"/>
                  <a:ext cx="36000" cy="36000"/>
                </a:xfrm>
                <a:prstGeom prst="ellipse">
                  <a:avLst/>
                </a:prstGeom>
                <a:solidFill>
                  <a:schemeClr val="accent4"/>
                </a:solidFill>
                <a:ln w="22225" cap="flat" cmpd="sng" algn="ctr">
                  <a:solidFill>
                    <a:schemeClr val="bg1">
                      <a:lumMod val="8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 name="Oval 71"/>
                <p:cNvSpPr/>
                <p:nvPr/>
              </p:nvSpPr>
              <p:spPr>
                <a:xfrm flipH="1" flipV="1">
                  <a:off x="7003117" y="2719664"/>
                  <a:ext cx="36000" cy="36000"/>
                </a:xfrm>
                <a:prstGeom prst="ellipse">
                  <a:avLst/>
                </a:prstGeom>
                <a:solidFill>
                  <a:schemeClr val="accent4"/>
                </a:solidFill>
                <a:ln w="22225" cap="flat" cmpd="sng" algn="ctr">
                  <a:solidFill>
                    <a:schemeClr val="bg1">
                      <a:lumMod val="8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57" name="Group 56"/>
          <p:cNvGrpSpPr>
            <a:grpSpLocks noChangeAspect="1"/>
          </p:cNvGrpSpPr>
          <p:nvPr/>
        </p:nvGrpSpPr>
        <p:grpSpPr>
          <a:xfrm>
            <a:off x="375767" y="4452972"/>
            <a:ext cx="900000" cy="570596"/>
            <a:chOff x="1157900" y="2100393"/>
            <a:chExt cx="181350" cy="114974"/>
          </a:xfrm>
        </p:grpSpPr>
        <p:sp>
          <p:nvSpPr>
            <p:cNvPr id="58" name="Flowchart: Delay 57"/>
            <p:cNvSpPr/>
            <p:nvPr/>
          </p:nvSpPr>
          <p:spPr>
            <a:xfrm rot="16200000">
              <a:off x="1168907" y="2141729"/>
              <a:ext cx="45719" cy="67733"/>
            </a:xfrm>
            <a:prstGeom prst="flowChartDelay">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Oval 58"/>
            <p:cNvSpPr/>
            <p:nvPr/>
          </p:nvSpPr>
          <p:spPr>
            <a:xfrm>
              <a:off x="1168907" y="2100393"/>
              <a:ext cx="45719" cy="45719"/>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Flowchart: Delay 59"/>
            <p:cNvSpPr/>
            <p:nvPr/>
          </p:nvSpPr>
          <p:spPr>
            <a:xfrm rot="16200000">
              <a:off x="1282524" y="2141729"/>
              <a:ext cx="45719" cy="67733"/>
            </a:xfrm>
            <a:prstGeom prst="flowChartDelay">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Oval 60"/>
            <p:cNvSpPr/>
            <p:nvPr/>
          </p:nvSpPr>
          <p:spPr>
            <a:xfrm>
              <a:off x="1282524" y="2100393"/>
              <a:ext cx="45719" cy="45719"/>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Flowchart: Delay 61"/>
            <p:cNvSpPr/>
            <p:nvPr/>
          </p:nvSpPr>
          <p:spPr>
            <a:xfrm rot="16200000">
              <a:off x="1225716" y="2158641"/>
              <a:ext cx="45719" cy="67733"/>
            </a:xfrm>
            <a:prstGeom prst="flowChartDelay">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1225716" y="2117306"/>
              <a:ext cx="45719" cy="45719"/>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07" name="Group 106"/>
          <p:cNvGrpSpPr>
            <a:grpSpLocks noChangeAspect="1"/>
          </p:cNvGrpSpPr>
          <p:nvPr/>
        </p:nvGrpSpPr>
        <p:grpSpPr>
          <a:xfrm>
            <a:off x="5391479" y="4288270"/>
            <a:ext cx="783000" cy="900000"/>
            <a:chOff x="4632749" y="2276106"/>
            <a:chExt cx="538344" cy="618786"/>
          </a:xfrm>
        </p:grpSpPr>
        <p:grpSp>
          <p:nvGrpSpPr>
            <p:cNvPr id="108" name="Group 107"/>
            <p:cNvGrpSpPr/>
            <p:nvPr/>
          </p:nvGrpSpPr>
          <p:grpSpPr>
            <a:xfrm>
              <a:off x="4744130" y="2276106"/>
              <a:ext cx="297017" cy="297017"/>
              <a:chOff x="4744130" y="2276106"/>
              <a:chExt cx="297017" cy="297017"/>
            </a:xfrm>
          </p:grpSpPr>
          <p:sp>
            <p:nvSpPr>
              <p:cNvPr id="115" name="Freeform 114"/>
              <p:cNvSpPr/>
              <p:nvPr/>
            </p:nvSpPr>
            <p:spPr>
              <a:xfrm>
                <a:off x="4744130" y="2276106"/>
                <a:ext cx="297017" cy="297017"/>
              </a:xfrm>
              <a:custGeom>
                <a:avLst/>
                <a:gdLst>
                  <a:gd name="connsiteX0" fmla="*/ 181460 w 242513"/>
                  <a:gd name="connsiteY0" fmla="*/ 61422 h 242513"/>
                  <a:gd name="connsiteX1" fmla="*/ 217238 w 242513"/>
                  <a:gd name="connsiteY1" fmla="*/ 50639 h 242513"/>
                  <a:gd name="connsiteX2" fmla="*/ 230404 w 242513"/>
                  <a:gd name="connsiteY2" fmla="*/ 73442 h 242513"/>
                  <a:gd name="connsiteX3" fmla="*/ 203176 w 242513"/>
                  <a:gd name="connsiteY3" fmla="*/ 99036 h 242513"/>
                  <a:gd name="connsiteX4" fmla="*/ 203176 w 242513"/>
                  <a:gd name="connsiteY4" fmla="*/ 143477 h 242513"/>
                  <a:gd name="connsiteX5" fmla="*/ 230404 w 242513"/>
                  <a:gd name="connsiteY5" fmla="*/ 169071 h 242513"/>
                  <a:gd name="connsiteX6" fmla="*/ 217238 w 242513"/>
                  <a:gd name="connsiteY6" fmla="*/ 191874 h 242513"/>
                  <a:gd name="connsiteX7" fmla="*/ 181460 w 242513"/>
                  <a:gd name="connsiteY7" fmla="*/ 181091 h 242513"/>
                  <a:gd name="connsiteX8" fmla="*/ 142973 w 242513"/>
                  <a:gd name="connsiteY8" fmla="*/ 203311 h 242513"/>
                  <a:gd name="connsiteX9" fmla="*/ 134422 w 242513"/>
                  <a:gd name="connsiteY9" fmla="*/ 239688 h 242513"/>
                  <a:gd name="connsiteX10" fmla="*/ 108091 w 242513"/>
                  <a:gd name="connsiteY10" fmla="*/ 239688 h 242513"/>
                  <a:gd name="connsiteX11" fmla="*/ 99540 w 242513"/>
                  <a:gd name="connsiteY11" fmla="*/ 203311 h 242513"/>
                  <a:gd name="connsiteX12" fmla="*/ 61053 w 242513"/>
                  <a:gd name="connsiteY12" fmla="*/ 181091 h 242513"/>
                  <a:gd name="connsiteX13" fmla="*/ 25275 w 242513"/>
                  <a:gd name="connsiteY13" fmla="*/ 191874 h 242513"/>
                  <a:gd name="connsiteX14" fmla="*/ 12109 w 242513"/>
                  <a:gd name="connsiteY14" fmla="*/ 169071 h 242513"/>
                  <a:gd name="connsiteX15" fmla="*/ 39337 w 242513"/>
                  <a:gd name="connsiteY15" fmla="*/ 143477 h 242513"/>
                  <a:gd name="connsiteX16" fmla="*/ 39337 w 242513"/>
                  <a:gd name="connsiteY16" fmla="*/ 99036 h 242513"/>
                  <a:gd name="connsiteX17" fmla="*/ 12109 w 242513"/>
                  <a:gd name="connsiteY17" fmla="*/ 73442 h 242513"/>
                  <a:gd name="connsiteX18" fmla="*/ 25275 w 242513"/>
                  <a:gd name="connsiteY18" fmla="*/ 50639 h 242513"/>
                  <a:gd name="connsiteX19" fmla="*/ 61053 w 242513"/>
                  <a:gd name="connsiteY19" fmla="*/ 61422 h 242513"/>
                  <a:gd name="connsiteX20" fmla="*/ 99540 w 242513"/>
                  <a:gd name="connsiteY20" fmla="*/ 39202 h 242513"/>
                  <a:gd name="connsiteX21" fmla="*/ 108091 w 242513"/>
                  <a:gd name="connsiteY21" fmla="*/ 2825 h 242513"/>
                  <a:gd name="connsiteX22" fmla="*/ 134422 w 242513"/>
                  <a:gd name="connsiteY22" fmla="*/ 2825 h 242513"/>
                  <a:gd name="connsiteX23" fmla="*/ 142973 w 242513"/>
                  <a:gd name="connsiteY23" fmla="*/ 39202 h 242513"/>
                  <a:gd name="connsiteX24" fmla="*/ 181460 w 242513"/>
                  <a:gd name="connsiteY24" fmla="*/ 61422 h 24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513" h="242513">
                    <a:moveTo>
                      <a:pt x="156093" y="61344"/>
                    </a:moveTo>
                    <a:lnTo>
                      <a:pt x="182031" y="45279"/>
                    </a:lnTo>
                    <a:lnTo>
                      <a:pt x="197234" y="60481"/>
                    </a:lnTo>
                    <a:lnTo>
                      <a:pt x="181169" y="86420"/>
                    </a:lnTo>
                    <a:cubicBezTo>
                      <a:pt x="187356" y="97062"/>
                      <a:pt x="190598" y="109160"/>
                      <a:pt x="190560" y="121470"/>
                    </a:cubicBezTo>
                    <a:lnTo>
                      <a:pt x="217443" y="135901"/>
                    </a:lnTo>
                    <a:lnTo>
                      <a:pt x="211878" y="156667"/>
                    </a:lnTo>
                    <a:lnTo>
                      <a:pt x="181382" y="155724"/>
                    </a:lnTo>
                    <a:cubicBezTo>
                      <a:pt x="175260" y="166403"/>
                      <a:pt x="166404" y="175260"/>
                      <a:pt x="155724" y="181382"/>
                    </a:cubicBezTo>
                    <a:lnTo>
                      <a:pt x="156667" y="211878"/>
                    </a:lnTo>
                    <a:lnTo>
                      <a:pt x="135901" y="217443"/>
                    </a:lnTo>
                    <a:lnTo>
                      <a:pt x="121469" y="190560"/>
                    </a:lnTo>
                    <a:cubicBezTo>
                      <a:pt x="109159" y="190598"/>
                      <a:pt x="97062" y="187356"/>
                      <a:pt x="86420" y="181169"/>
                    </a:cubicBezTo>
                    <a:lnTo>
                      <a:pt x="60482" y="197234"/>
                    </a:lnTo>
                    <a:lnTo>
                      <a:pt x="45279" y="182032"/>
                    </a:lnTo>
                    <a:lnTo>
                      <a:pt x="61344" y="156093"/>
                    </a:lnTo>
                    <a:cubicBezTo>
                      <a:pt x="55157" y="145451"/>
                      <a:pt x="51915" y="133353"/>
                      <a:pt x="51953" y="121043"/>
                    </a:cubicBezTo>
                    <a:lnTo>
                      <a:pt x="25070" y="106612"/>
                    </a:lnTo>
                    <a:lnTo>
                      <a:pt x="30635" y="85846"/>
                    </a:lnTo>
                    <a:lnTo>
                      <a:pt x="61131" y="86789"/>
                    </a:lnTo>
                    <a:cubicBezTo>
                      <a:pt x="67253" y="76110"/>
                      <a:pt x="76109" y="67253"/>
                      <a:pt x="86789" y="61131"/>
                    </a:cubicBezTo>
                    <a:lnTo>
                      <a:pt x="85846" y="30635"/>
                    </a:lnTo>
                    <a:lnTo>
                      <a:pt x="106612" y="25070"/>
                    </a:lnTo>
                    <a:lnTo>
                      <a:pt x="121044" y="51953"/>
                    </a:lnTo>
                    <a:cubicBezTo>
                      <a:pt x="133354" y="51915"/>
                      <a:pt x="145451" y="55157"/>
                      <a:pt x="156093" y="61344"/>
                    </a:cubicBezTo>
                    <a:close/>
                  </a:path>
                </a:pathLst>
              </a:custGeom>
              <a:solidFill>
                <a:schemeClr val="accent4"/>
              </a:solidFill>
              <a:ln w="22225" cap="flat" cmpd="sng" algn="ctr">
                <a:solidFill>
                  <a:schemeClr val="accent4">
                    <a:lumMod val="50000"/>
                  </a:schemeClr>
                </a:solidFill>
                <a:prstDash val="solid"/>
                <a:miter lim="800000"/>
              </a:ln>
              <a:effectLst/>
            </p:spPr>
            <p:txBody>
              <a:bodyPr spcFirstLastPara="0" vert="horz" wrap="square" lIns="86793" tIns="86793" rIns="86791" bIns="86791"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Oval 115"/>
              <p:cNvSpPr/>
              <p:nvPr/>
            </p:nvSpPr>
            <p:spPr>
              <a:xfrm>
                <a:off x="4856638" y="2388614"/>
                <a:ext cx="72000" cy="72000"/>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09" name="Group 108"/>
            <p:cNvGrpSpPr/>
            <p:nvPr/>
          </p:nvGrpSpPr>
          <p:grpSpPr>
            <a:xfrm>
              <a:off x="4632749" y="2474118"/>
              <a:ext cx="247514" cy="247514"/>
              <a:chOff x="4632749" y="2474118"/>
              <a:chExt cx="247514" cy="247514"/>
            </a:xfrm>
          </p:grpSpPr>
          <p:sp>
            <p:nvSpPr>
              <p:cNvPr id="113" name="Freeform 112"/>
              <p:cNvSpPr/>
              <p:nvPr/>
            </p:nvSpPr>
            <p:spPr>
              <a:xfrm>
                <a:off x="4632749" y="2474118"/>
                <a:ext cx="247514" cy="247514"/>
              </a:xfrm>
              <a:custGeom>
                <a:avLst/>
                <a:gdLst>
                  <a:gd name="connsiteX0" fmla="*/ 185202 w 247514"/>
                  <a:gd name="connsiteY0" fmla="*/ 62689 h 247514"/>
                  <a:gd name="connsiteX1" fmla="*/ 221718 w 247514"/>
                  <a:gd name="connsiteY1" fmla="*/ 51684 h 247514"/>
                  <a:gd name="connsiteX2" fmla="*/ 235155 w 247514"/>
                  <a:gd name="connsiteY2" fmla="*/ 74957 h 247514"/>
                  <a:gd name="connsiteX3" fmla="*/ 207366 w 247514"/>
                  <a:gd name="connsiteY3" fmla="*/ 101078 h 247514"/>
                  <a:gd name="connsiteX4" fmla="*/ 207366 w 247514"/>
                  <a:gd name="connsiteY4" fmla="*/ 146435 h 247514"/>
                  <a:gd name="connsiteX5" fmla="*/ 235155 w 247514"/>
                  <a:gd name="connsiteY5" fmla="*/ 172557 h 247514"/>
                  <a:gd name="connsiteX6" fmla="*/ 221718 w 247514"/>
                  <a:gd name="connsiteY6" fmla="*/ 195830 h 247514"/>
                  <a:gd name="connsiteX7" fmla="*/ 185202 w 247514"/>
                  <a:gd name="connsiteY7" fmla="*/ 184825 h 247514"/>
                  <a:gd name="connsiteX8" fmla="*/ 145921 w 247514"/>
                  <a:gd name="connsiteY8" fmla="*/ 207504 h 247514"/>
                  <a:gd name="connsiteX9" fmla="*/ 137194 w 247514"/>
                  <a:gd name="connsiteY9" fmla="*/ 244631 h 247514"/>
                  <a:gd name="connsiteX10" fmla="*/ 110320 w 247514"/>
                  <a:gd name="connsiteY10" fmla="*/ 244631 h 247514"/>
                  <a:gd name="connsiteX11" fmla="*/ 101593 w 247514"/>
                  <a:gd name="connsiteY11" fmla="*/ 207504 h 247514"/>
                  <a:gd name="connsiteX12" fmla="*/ 62312 w 247514"/>
                  <a:gd name="connsiteY12" fmla="*/ 184825 h 247514"/>
                  <a:gd name="connsiteX13" fmla="*/ 25796 w 247514"/>
                  <a:gd name="connsiteY13" fmla="*/ 195830 h 247514"/>
                  <a:gd name="connsiteX14" fmla="*/ 12359 w 247514"/>
                  <a:gd name="connsiteY14" fmla="*/ 172557 h 247514"/>
                  <a:gd name="connsiteX15" fmla="*/ 40148 w 247514"/>
                  <a:gd name="connsiteY15" fmla="*/ 146436 h 247514"/>
                  <a:gd name="connsiteX16" fmla="*/ 40148 w 247514"/>
                  <a:gd name="connsiteY16" fmla="*/ 101079 h 247514"/>
                  <a:gd name="connsiteX17" fmla="*/ 12359 w 247514"/>
                  <a:gd name="connsiteY17" fmla="*/ 74957 h 247514"/>
                  <a:gd name="connsiteX18" fmla="*/ 25796 w 247514"/>
                  <a:gd name="connsiteY18" fmla="*/ 51684 h 247514"/>
                  <a:gd name="connsiteX19" fmla="*/ 62312 w 247514"/>
                  <a:gd name="connsiteY19" fmla="*/ 62689 h 247514"/>
                  <a:gd name="connsiteX20" fmla="*/ 101593 w 247514"/>
                  <a:gd name="connsiteY20" fmla="*/ 40010 h 247514"/>
                  <a:gd name="connsiteX21" fmla="*/ 110320 w 247514"/>
                  <a:gd name="connsiteY21" fmla="*/ 2883 h 247514"/>
                  <a:gd name="connsiteX22" fmla="*/ 137194 w 247514"/>
                  <a:gd name="connsiteY22" fmla="*/ 2883 h 247514"/>
                  <a:gd name="connsiteX23" fmla="*/ 145921 w 247514"/>
                  <a:gd name="connsiteY23" fmla="*/ 40010 h 247514"/>
                  <a:gd name="connsiteX24" fmla="*/ 185202 w 247514"/>
                  <a:gd name="connsiteY24" fmla="*/ 62689 h 24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7514" h="247514">
                    <a:moveTo>
                      <a:pt x="185202" y="62689"/>
                    </a:moveTo>
                    <a:lnTo>
                      <a:pt x="221718" y="51684"/>
                    </a:lnTo>
                    <a:lnTo>
                      <a:pt x="235155" y="74957"/>
                    </a:lnTo>
                    <a:lnTo>
                      <a:pt x="207366" y="101078"/>
                    </a:lnTo>
                    <a:cubicBezTo>
                      <a:pt x="211394" y="115929"/>
                      <a:pt x="211394" y="131584"/>
                      <a:pt x="207366" y="146435"/>
                    </a:cubicBezTo>
                    <a:lnTo>
                      <a:pt x="235155" y="172557"/>
                    </a:lnTo>
                    <a:lnTo>
                      <a:pt x="221718" y="195830"/>
                    </a:lnTo>
                    <a:lnTo>
                      <a:pt x="185202" y="184825"/>
                    </a:lnTo>
                    <a:cubicBezTo>
                      <a:pt x="174355" y="195739"/>
                      <a:pt x="160797" y="203567"/>
                      <a:pt x="145921" y="207504"/>
                    </a:cubicBezTo>
                    <a:lnTo>
                      <a:pt x="137194" y="244631"/>
                    </a:lnTo>
                    <a:lnTo>
                      <a:pt x="110320" y="244631"/>
                    </a:lnTo>
                    <a:lnTo>
                      <a:pt x="101593" y="207504"/>
                    </a:lnTo>
                    <a:cubicBezTo>
                      <a:pt x="86718" y="203567"/>
                      <a:pt x="73160" y="195739"/>
                      <a:pt x="62312" y="184825"/>
                    </a:cubicBezTo>
                    <a:lnTo>
                      <a:pt x="25796" y="195830"/>
                    </a:lnTo>
                    <a:lnTo>
                      <a:pt x="12359" y="172557"/>
                    </a:lnTo>
                    <a:lnTo>
                      <a:pt x="40148" y="146436"/>
                    </a:lnTo>
                    <a:cubicBezTo>
                      <a:pt x="36120" y="131585"/>
                      <a:pt x="36120" y="115930"/>
                      <a:pt x="40148" y="101079"/>
                    </a:cubicBezTo>
                    <a:lnTo>
                      <a:pt x="12359" y="74957"/>
                    </a:lnTo>
                    <a:lnTo>
                      <a:pt x="25796" y="51684"/>
                    </a:lnTo>
                    <a:lnTo>
                      <a:pt x="62312" y="62689"/>
                    </a:lnTo>
                    <a:cubicBezTo>
                      <a:pt x="73159" y="51775"/>
                      <a:pt x="86717" y="43947"/>
                      <a:pt x="101593" y="40010"/>
                    </a:cubicBezTo>
                    <a:lnTo>
                      <a:pt x="110320" y="2883"/>
                    </a:lnTo>
                    <a:lnTo>
                      <a:pt x="137194" y="2883"/>
                    </a:lnTo>
                    <a:lnTo>
                      <a:pt x="145921" y="40010"/>
                    </a:lnTo>
                    <a:cubicBezTo>
                      <a:pt x="160796" y="43947"/>
                      <a:pt x="174354" y="51775"/>
                      <a:pt x="185202" y="62689"/>
                    </a:cubicBezTo>
                    <a:close/>
                  </a:path>
                </a:pathLst>
              </a:custGeom>
              <a:solidFill>
                <a:schemeClr val="accent4"/>
              </a:solidFill>
              <a:ln w="22225" cap="flat" cmpd="sng" algn="ctr">
                <a:solidFill>
                  <a:schemeClr val="accent4">
                    <a:lumMod val="50000"/>
                  </a:schemeClr>
                </a:solidFill>
                <a:prstDash val="solid"/>
                <a:miter lim="800000"/>
              </a:ln>
              <a:effectLst/>
            </p:spPr>
            <p:txBody>
              <a:bodyPr spcFirstLastPara="0" vert="horz" wrap="square" lIns="68662" tIns="69039" rIns="68662" bIns="69039"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Oval 113"/>
              <p:cNvSpPr/>
              <p:nvPr/>
            </p:nvSpPr>
            <p:spPr>
              <a:xfrm>
                <a:off x="4720506" y="2561875"/>
                <a:ext cx="72000" cy="72000"/>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10" name="Group 109"/>
            <p:cNvGrpSpPr/>
            <p:nvPr/>
          </p:nvGrpSpPr>
          <p:grpSpPr>
            <a:xfrm>
              <a:off x="4830761" y="2554560"/>
              <a:ext cx="340332" cy="340332"/>
              <a:chOff x="4830761" y="2554560"/>
              <a:chExt cx="340332" cy="340332"/>
            </a:xfrm>
          </p:grpSpPr>
          <p:sp>
            <p:nvSpPr>
              <p:cNvPr id="111" name="Freeform 110"/>
              <p:cNvSpPr/>
              <p:nvPr/>
            </p:nvSpPr>
            <p:spPr>
              <a:xfrm>
                <a:off x="4830761" y="2554560"/>
                <a:ext cx="340332" cy="340332"/>
              </a:xfrm>
              <a:custGeom>
                <a:avLst/>
                <a:gdLst>
                  <a:gd name="connsiteX0" fmla="*/ 241569 w 340332"/>
                  <a:gd name="connsiteY0" fmla="*/ 54262 h 340332"/>
                  <a:gd name="connsiteX1" fmla="*/ 268042 w 340332"/>
                  <a:gd name="connsiteY1" fmla="*/ 32048 h 340332"/>
                  <a:gd name="connsiteX2" fmla="*/ 289190 w 340332"/>
                  <a:gd name="connsiteY2" fmla="*/ 49793 h 340332"/>
                  <a:gd name="connsiteX3" fmla="*/ 271910 w 340332"/>
                  <a:gd name="connsiteY3" fmla="*/ 79721 h 340332"/>
                  <a:gd name="connsiteX4" fmla="*/ 299366 w 340332"/>
                  <a:gd name="connsiteY4" fmla="*/ 127275 h 340332"/>
                  <a:gd name="connsiteX5" fmla="*/ 333924 w 340332"/>
                  <a:gd name="connsiteY5" fmla="*/ 127275 h 340332"/>
                  <a:gd name="connsiteX6" fmla="*/ 338718 w 340332"/>
                  <a:gd name="connsiteY6" fmla="*/ 154462 h 340332"/>
                  <a:gd name="connsiteX7" fmla="*/ 306243 w 340332"/>
                  <a:gd name="connsiteY7" fmla="*/ 166281 h 340332"/>
                  <a:gd name="connsiteX8" fmla="*/ 296708 w 340332"/>
                  <a:gd name="connsiteY8" fmla="*/ 220358 h 340332"/>
                  <a:gd name="connsiteX9" fmla="*/ 323182 w 340332"/>
                  <a:gd name="connsiteY9" fmla="*/ 242571 h 340332"/>
                  <a:gd name="connsiteX10" fmla="*/ 309378 w 340332"/>
                  <a:gd name="connsiteY10" fmla="*/ 266479 h 340332"/>
                  <a:gd name="connsiteX11" fmla="*/ 276904 w 340332"/>
                  <a:gd name="connsiteY11" fmla="*/ 254659 h 340332"/>
                  <a:gd name="connsiteX12" fmla="*/ 234840 w 340332"/>
                  <a:gd name="connsiteY12" fmla="*/ 289955 h 340332"/>
                  <a:gd name="connsiteX13" fmla="*/ 240842 w 340332"/>
                  <a:gd name="connsiteY13" fmla="*/ 323988 h 340332"/>
                  <a:gd name="connsiteX14" fmla="*/ 214900 w 340332"/>
                  <a:gd name="connsiteY14" fmla="*/ 333430 h 340332"/>
                  <a:gd name="connsiteX15" fmla="*/ 197621 w 340332"/>
                  <a:gd name="connsiteY15" fmla="*/ 303501 h 340332"/>
                  <a:gd name="connsiteX16" fmla="*/ 142710 w 340332"/>
                  <a:gd name="connsiteY16" fmla="*/ 303501 h 340332"/>
                  <a:gd name="connsiteX17" fmla="*/ 125432 w 340332"/>
                  <a:gd name="connsiteY17" fmla="*/ 333430 h 340332"/>
                  <a:gd name="connsiteX18" fmla="*/ 99490 w 340332"/>
                  <a:gd name="connsiteY18" fmla="*/ 323988 h 340332"/>
                  <a:gd name="connsiteX19" fmla="*/ 105492 w 340332"/>
                  <a:gd name="connsiteY19" fmla="*/ 289955 h 340332"/>
                  <a:gd name="connsiteX20" fmla="*/ 63428 w 340332"/>
                  <a:gd name="connsiteY20" fmla="*/ 254659 h 340332"/>
                  <a:gd name="connsiteX21" fmla="*/ 30954 w 340332"/>
                  <a:gd name="connsiteY21" fmla="*/ 266479 h 340332"/>
                  <a:gd name="connsiteX22" fmla="*/ 17150 w 340332"/>
                  <a:gd name="connsiteY22" fmla="*/ 242571 h 340332"/>
                  <a:gd name="connsiteX23" fmla="*/ 43624 w 340332"/>
                  <a:gd name="connsiteY23" fmla="*/ 220358 h 340332"/>
                  <a:gd name="connsiteX24" fmla="*/ 34089 w 340332"/>
                  <a:gd name="connsiteY24" fmla="*/ 166281 h 340332"/>
                  <a:gd name="connsiteX25" fmla="*/ 1614 w 340332"/>
                  <a:gd name="connsiteY25" fmla="*/ 154462 h 340332"/>
                  <a:gd name="connsiteX26" fmla="*/ 6408 w 340332"/>
                  <a:gd name="connsiteY26" fmla="*/ 127275 h 340332"/>
                  <a:gd name="connsiteX27" fmla="*/ 40966 w 340332"/>
                  <a:gd name="connsiteY27" fmla="*/ 127275 h 340332"/>
                  <a:gd name="connsiteX28" fmla="*/ 68422 w 340332"/>
                  <a:gd name="connsiteY28" fmla="*/ 79721 h 340332"/>
                  <a:gd name="connsiteX29" fmla="*/ 51142 w 340332"/>
                  <a:gd name="connsiteY29" fmla="*/ 49793 h 340332"/>
                  <a:gd name="connsiteX30" fmla="*/ 72290 w 340332"/>
                  <a:gd name="connsiteY30" fmla="*/ 32048 h 340332"/>
                  <a:gd name="connsiteX31" fmla="*/ 98763 w 340332"/>
                  <a:gd name="connsiteY31" fmla="*/ 54262 h 340332"/>
                  <a:gd name="connsiteX32" fmla="*/ 150362 w 340332"/>
                  <a:gd name="connsiteY32" fmla="*/ 35481 h 340332"/>
                  <a:gd name="connsiteX33" fmla="*/ 156362 w 340332"/>
                  <a:gd name="connsiteY33" fmla="*/ 1448 h 340332"/>
                  <a:gd name="connsiteX34" fmla="*/ 183970 w 340332"/>
                  <a:gd name="connsiteY34" fmla="*/ 1448 h 340332"/>
                  <a:gd name="connsiteX35" fmla="*/ 189970 w 340332"/>
                  <a:gd name="connsiteY35" fmla="*/ 35481 h 340332"/>
                  <a:gd name="connsiteX36" fmla="*/ 241569 w 340332"/>
                  <a:gd name="connsiteY36" fmla="*/ 54262 h 34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0332" h="340332">
                    <a:moveTo>
                      <a:pt x="241569" y="54262"/>
                    </a:moveTo>
                    <a:lnTo>
                      <a:pt x="268042" y="32048"/>
                    </a:lnTo>
                    <a:lnTo>
                      <a:pt x="289190" y="49793"/>
                    </a:lnTo>
                    <a:lnTo>
                      <a:pt x="271910" y="79721"/>
                    </a:lnTo>
                    <a:cubicBezTo>
                      <a:pt x="284197" y="93543"/>
                      <a:pt x="293539" y="109724"/>
                      <a:pt x="299366" y="127275"/>
                    </a:cubicBezTo>
                    <a:lnTo>
                      <a:pt x="333924" y="127275"/>
                    </a:lnTo>
                    <a:lnTo>
                      <a:pt x="338718" y="154462"/>
                    </a:lnTo>
                    <a:lnTo>
                      <a:pt x="306243" y="166281"/>
                    </a:lnTo>
                    <a:cubicBezTo>
                      <a:pt x="306771" y="184767"/>
                      <a:pt x="303526" y="203167"/>
                      <a:pt x="296708" y="220358"/>
                    </a:cubicBezTo>
                    <a:lnTo>
                      <a:pt x="323182" y="242571"/>
                    </a:lnTo>
                    <a:lnTo>
                      <a:pt x="309378" y="266479"/>
                    </a:lnTo>
                    <a:lnTo>
                      <a:pt x="276904" y="254659"/>
                    </a:lnTo>
                    <a:cubicBezTo>
                      <a:pt x="265426" y="269159"/>
                      <a:pt x="251113" y="281169"/>
                      <a:pt x="234840" y="289955"/>
                    </a:cubicBezTo>
                    <a:lnTo>
                      <a:pt x="240842" y="323988"/>
                    </a:lnTo>
                    <a:lnTo>
                      <a:pt x="214900" y="333430"/>
                    </a:lnTo>
                    <a:lnTo>
                      <a:pt x="197621" y="303501"/>
                    </a:lnTo>
                    <a:cubicBezTo>
                      <a:pt x="179507" y="307231"/>
                      <a:pt x="160824" y="307231"/>
                      <a:pt x="142710" y="303501"/>
                    </a:cubicBezTo>
                    <a:lnTo>
                      <a:pt x="125432" y="333430"/>
                    </a:lnTo>
                    <a:lnTo>
                      <a:pt x="99490" y="323988"/>
                    </a:lnTo>
                    <a:lnTo>
                      <a:pt x="105492" y="289955"/>
                    </a:lnTo>
                    <a:cubicBezTo>
                      <a:pt x="89219" y="281169"/>
                      <a:pt x="74906" y="269159"/>
                      <a:pt x="63428" y="254659"/>
                    </a:cubicBezTo>
                    <a:lnTo>
                      <a:pt x="30954" y="266479"/>
                    </a:lnTo>
                    <a:lnTo>
                      <a:pt x="17150" y="242571"/>
                    </a:lnTo>
                    <a:lnTo>
                      <a:pt x="43624" y="220358"/>
                    </a:lnTo>
                    <a:cubicBezTo>
                      <a:pt x="36805" y="203167"/>
                      <a:pt x="33561" y="184767"/>
                      <a:pt x="34089" y="166281"/>
                    </a:cubicBezTo>
                    <a:lnTo>
                      <a:pt x="1614" y="154462"/>
                    </a:lnTo>
                    <a:lnTo>
                      <a:pt x="6408" y="127275"/>
                    </a:lnTo>
                    <a:lnTo>
                      <a:pt x="40966" y="127275"/>
                    </a:lnTo>
                    <a:cubicBezTo>
                      <a:pt x="46793" y="109723"/>
                      <a:pt x="56135" y="93543"/>
                      <a:pt x="68422" y="79721"/>
                    </a:cubicBezTo>
                    <a:lnTo>
                      <a:pt x="51142" y="49793"/>
                    </a:lnTo>
                    <a:lnTo>
                      <a:pt x="72290" y="32048"/>
                    </a:lnTo>
                    <a:lnTo>
                      <a:pt x="98763" y="54262"/>
                    </a:lnTo>
                    <a:cubicBezTo>
                      <a:pt x="114509" y="44562"/>
                      <a:pt x="132066" y="38172"/>
                      <a:pt x="150362" y="35481"/>
                    </a:cubicBezTo>
                    <a:lnTo>
                      <a:pt x="156362" y="1448"/>
                    </a:lnTo>
                    <a:lnTo>
                      <a:pt x="183970" y="1448"/>
                    </a:lnTo>
                    <a:lnTo>
                      <a:pt x="189970" y="35481"/>
                    </a:lnTo>
                    <a:cubicBezTo>
                      <a:pt x="208267" y="38171"/>
                      <a:pt x="225824" y="44562"/>
                      <a:pt x="241569" y="54262"/>
                    </a:cubicBezTo>
                    <a:close/>
                  </a:path>
                </a:pathLst>
              </a:custGeom>
              <a:solidFill>
                <a:schemeClr val="accent4"/>
              </a:solidFill>
              <a:ln w="22225" cap="flat" cmpd="sng" algn="ctr">
                <a:solidFill>
                  <a:schemeClr val="accent4">
                    <a:lumMod val="50000"/>
                  </a:schemeClr>
                </a:solidFill>
                <a:prstDash val="solid"/>
                <a:miter lim="800000"/>
              </a:ln>
              <a:effectLst/>
            </p:spPr>
            <p:txBody>
              <a:bodyPr spcFirstLastPara="0" vert="horz" wrap="square" lIns="76042" tIns="87341" rIns="76042" bIns="93293"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endParaRPr kumimoji="0" lang="en-US" sz="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Oval 111"/>
              <p:cNvSpPr/>
              <p:nvPr/>
            </p:nvSpPr>
            <p:spPr>
              <a:xfrm>
                <a:off x="4964927" y="2688726"/>
                <a:ext cx="72000" cy="72000"/>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3" name="TextBox 2"/>
          <p:cNvSpPr txBox="1"/>
          <p:nvPr/>
        </p:nvSpPr>
        <p:spPr>
          <a:xfrm>
            <a:off x="10215629" y="3320676"/>
            <a:ext cx="1692000" cy="1800000"/>
          </a:xfrm>
          <a:prstGeom prst="rect">
            <a:avLst/>
          </a:prstGeom>
          <a:solidFill>
            <a:schemeClr val="bg1"/>
          </a:solidFill>
        </p:spPr>
        <p:txBody>
          <a:bodyPr wrap="none" rtlCol="0">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srgbClr val="FF6900"/>
                </a:solidFill>
                <a:effectLst/>
                <a:uLnTx/>
                <a:uFillTx/>
                <a:latin typeface="Arial" panose="020B0604020202020204"/>
                <a:ea typeface="+mn-ea"/>
                <a:cs typeface="+mn-cs"/>
              </a:rPr>
              <a:t>10yr £2.5bn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1" i="0" u="none" strike="noStrike" kern="1200" cap="none" spc="0" normalizeH="0" baseline="0" noProof="0" dirty="0">
              <a:ln>
                <a:noFill/>
              </a:ln>
              <a:solidFill>
                <a:srgbClr val="FF6900"/>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FF6900"/>
                </a:solidFill>
                <a:effectLst/>
                <a:uLnTx/>
                <a:uFillTx/>
                <a:latin typeface="Arial" panose="020B0604020202020204"/>
                <a:ea typeface="+mn-ea"/>
                <a:cs typeface="+mn-cs"/>
              </a:rPr>
              <a:t>Commercialisation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FF6900"/>
                </a:solidFill>
                <a:effectLst/>
                <a:uLnTx/>
                <a:uFillTx/>
                <a:latin typeface="Arial" panose="020B0604020202020204"/>
                <a:ea typeface="+mn-ea"/>
                <a:cs typeface="+mn-cs"/>
              </a:rPr>
              <a:t>Infrastructure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FF6900"/>
                </a:solidFill>
                <a:effectLst/>
                <a:uLnTx/>
                <a:uFillTx/>
                <a:latin typeface="Arial" panose="020B0604020202020204"/>
                <a:ea typeface="+mn-ea"/>
                <a:cs typeface="+mn-cs"/>
              </a:rPr>
              <a:t>Business support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FF6900"/>
                </a:solidFill>
                <a:effectLst/>
                <a:uLnTx/>
                <a:uFillTx/>
                <a:latin typeface="Arial" panose="020B0604020202020204"/>
                <a:ea typeface="+mn-ea"/>
                <a:cs typeface="+mn-cs"/>
              </a:rPr>
              <a:t>Supply chain growth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FF6900"/>
                </a:solidFill>
                <a:effectLst/>
                <a:uLnTx/>
                <a:uFillTx/>
                <a:latin typeface="Arial" panose="020B0604020202020204"/>
                <a:ea typeface="+mn-ea"/>
                <a:cs typeface="+mn-cs"/>
              </a:rPr>
              <a:t>Inward investment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FF6900"/>
                </a:solidFill>
                <a:effectLst/>
                <a:uLnTx/>
                <a:uFillTx/>
                <a:latin typeface="Arial" panose="020B0604020202020204"/>
                <a:ea typeface="+mn-ea"/>
                <a:cs typeface="+mn-cs"/>
              </a:rPr>
              <a:t>Global trade</a:t>
            </a:r>
          </a:p>
        </p:txBody>
      </p:sp>
      <p:sp>
        <p:nvSpPr>
          <p:cNvPr id="4" name="Rectangle 3">
            <a:extLst>
              <a:ext uri="{FF2B5EF4-FFF2-40B4-BE49-F238E27FC236}">
                <a16:creationId xmlns:a16="http://schemas.microsoft.com/office/drawing/2014/main" id="{BC1174CE-EEF4-0D10-DD5F-5977A5F757E6}"/>
              </a:ext>
            </a:extLst>
          </p:cNvPr>
          <p:cNvSpPr/>
          <p:nvPr/>
        </p:nvSpPr>
        <p:spPr>
          <a:xfrm>
            <a:off x="8427524" y="6350169"/>
            <a:ext cx="3764476" cy="5078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Slide deck status UK OFFICIAL non commercially sensitive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All collaborations, contracts and 3</a:t>
            </a:r>
            <a:r>
              <a:rPr kumimoji="0" lang="en-GB" sz="900" b="0" i="0" u="none" strike="noStrike" kern="1200" cap="none" spc="0" normalizeH="0" baseline="30000" noProof="0" dirty="0">
                <a:ln>
                  <a:noFill/>
                </a:ln>
                <a:solidFill>
                  <a:schemeClr val="bg1">
                    <a:lumMod val="50000"/>
                  </a:schemeClr>
                </a:solidFill>
                <a:effectLst/>
                <a:uLnTx/>
                <a:uFillTx/>
                <a:latin typeface="Arial" panose="020B0604020202020204"/>
                <a:ea typeface="+mn-ea"/>
                <a:cs typeface="+mn-cs"/>
              </a:rPr>
              <a:t>rd</a:t>
            </a: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 party references in public domain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chemeClr val="bg1">
                    <a:lumMod val="50000"/>
                  </a:schemeClr>
                </a:solidFill>
                <a:effectLst/>
                <a:uLnTx/>
                <a:uFillTx/>
                <a:latin typeface="Arial" panose="020B0604020202020204"/>
                <a:ea typeface="+mn-ea"/>
                <a:cs typeface="+mn-cs"/>
              </a:rPr>
              <a:t>© NQCC 2024</a:t>
            </a:r>
          </a:p>
        </p:txBody>
      </p:sp>
      <p:grpSp>
        <p:nvGrpSpPr>
          <p:cNvPr id="5" name="Group 4">
            <a:extLst>
              <a:ext uri="{FF2B5EF4-FFF2-40B4-BE49-F238E27FC236}">
                <a16:creationId xmlns:a16="http://schemas.microsoft.com/office/drawing/2014/main" id="{57DD8516-8339-7B13-AC4C-D870BAA90D3F}"/>
              </a:ext>
            </a:extLst>
          </p:cNvPr>
          <p:cNvGrpSpPr/>
          <p:nvPr/>
        </p:nvGrpSpPr>
        <p:grpSpPr>
          <a:xfrm>
            <a:off x="212084" y="6192469"/>
            <a:ext cx="7180185" cy="540000"/>
            <a:chOff x="212084" y="6192469"/>
            <a:chExt cx="7180185" cy="540000"/>
          </a:xfrm>
        </p:grpSpPr>
        <p:grpSp>
          <p:nvGrpSpPr>
            <p:cNvPr id="6" name="Group 5">
              <a:extLst>
                <a:ext uri="{FF2B5EF4-FFF2-40B4-BE49-F238E27FC236}">
                  <a16:creationId xmlns:a16="http://schemas.microsoft.com/office/drawing/2014/main" id="{AD33BE8E-3AB0-B11D-CFBF-75B04D3905D5}"/>
                </a:ext>
              </a:extLst>
            </p:cNvPr>
            <p:cNvGrpSpPr>
              <a:grpSpLocks noChangeAspect="1"/>
            </p:cNvGrpSpPr>
            <p:nvPr/>
          </p:nvGrpSpPr>
          <p:grpSpPr>
            <a:xfrm>
              <a:off x="1876787" y="6192469"/>
              <a:ext cx="5515482" cy="540000"/>
              <a:chOff x="438746" y="5801198"/>
              <a:chExt cx="8443397" cy="826661"/>
            </a:xfrm>
          </p:grpSpPr>
          <p:grpSp>
            <p:nvGrpSpPr>
              <p:cNvPr id="8" name="Group 7">
                <a:extLst>
                  <a:ext uri="{FF2B5EF4-FFF2-40B4-BE49-F238E27FC236}">
                    <a16:creationId xmlns:a16="http://schemas.microsoft.com/office/drawing/2014/main" id="{2100D1D7-108B-179C-FF42-C4CC19C9DC2E}"/>
                  </a:ext>
                </a:extLst>
              </p:cNvPr>
              <p:cNvGrpSpPr/>
              <p:nvPr/>
            </p:nvGrpSpPr>
            <p:grpSpPr>
              <a:xfrm>
                <a:off x="1994018" y="5836529"/>
                <a:ext cx="6888125" cy="756000"/>
                <a:chOff x="1822469" y="5932476"/>
                <a:chExt cx="6888125" cy="756000"/>
              </a:xfrm>
            </p:grpSpPr>
            <p:pic>
              <p:nvPicPr>
                <p:cNvPr id="10" name="Picture 3" descr="DSTL logo">
                  <a:hlinkClick r:id="rId4" tooltip="Defence Science and Technology Laboratory"/>
                  <a:extLst>
                    <a:ext uri="{FF2B5EF4-FFF2-40B4-BE49-F238E27FC236}">
                      <a16:creationId xmlns:a16="http://schemas.microsoft.com/office/drawing/2014/main" id="{B181D171-4A3F-1A09-DEB1-5DB21DF83E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2042" y="5932476"/>
                  <a:ext cx="1023320" cy="756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GCHQ logo">
                  <a:hlinkClick r:id="rId6" tooltip="GCHQ"/>
                  <a:extLst>
                    <a:ext uri="{FF2B5EF4-FFF2-40B4-BE49-F238E27FC236}">
                      <a16:creationId xmlns:a16="http://schemas.microsoft.com/office/drawing/2014/main" id="{5C28FF72-9555-B02F-BE0F-1B5E8E8C8EF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78850" y="6152305"/>
                  <a:ext cx="1440000" cy="4096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 descr="MOD logo">
                  <a:hlinkClick r:id="rId8" tooltip="Ministry of Defence (MOD)"/>
                  <a:extLst>
                    <a:ext uri="{FF2B5EF4-FFF2-40B4-BE49-F238E27FC236}">
                      <a16:creationId xmlns:a16="http://schemas.microsoft.com/office/drawing/2014/main" id="{BE98B6AE-03B6-6468-0752-56192476B65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22469" y="5932476"/>
                  <a:ext cx="937829" cy="756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NPL logo">
                  <a:hlinkClick r:id="rId10" tooltip="National Physical Laboratory (NPL)"/>
                  <a:extLst>
                    <a:ext uri="{FF2B5EF4-FFF2-40B4-BE49-F238E27FC236}">
                      <a16:creationId xmlns:a16="http://schemas.microsoft.com/office/drawing/2014/main" id="{0AF0B386-E827-5980-7AC0-71A7DD37282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87106" y="6152305"/>
                  <a:ext cx="1440000" cy="5361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2A25747-CF8E-FABC-F4B1-EBB96006012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70594" y="6152305"/>
                  <a:ext cx="1440000" cy="424580"/>
                </a:xfrm>
                <a:prstGeom prst="rect">
                  <a:avLst/>
                </a:prstGeom>
              </p:spPr>
            </p:pic>
          </p:grpSp>
          <p:pic>
            <p:nvPicPr>
              <p:cNvPr id="9" name="Picture 8">
                <a:extLst>
                  <a:ext uri="{FF2B5EF4-FFF2-40B4-BE49-F238E27FC236}">
                    <a16:creationId xmlns:a16="http://schemas.microsoft.com/office/drawing/2014/main" id="{EB50B715-4A1D-0C45-917D-915D16D746F2}"/>
                  </a:ext>
                </a:extLst>
              </p:cNvPr>
              <p:cNvPicPr>
                <a:picLocks noChangeAspect="1"/>
              </p:cNvPicPr>
              <p:nvPr/>
            </p:nvPicPr>
            <p:blipFill>
              <a:blip r:embed="rId13"/>
              <a:stretch>
                <a:fillRect/>
              </a:stretch>
            </p:blipFill>
            <p:spPr>
              <a:xfrm>
                <a:off x="438746" y="5801198"/>
                <a:ext cx="1440000" cy="826661"/>
              </a:xfrm>
              <a:prstGeom prst="rect">
                <a:avLst/>
              </a:prstGeom>
            </p:spPr>
          </p:pic>
        </p:grpSp>
        <p:pic>
          <p:nvPicPr>
            <p:cNvPr id="7" name="Picture 2" descr="C:\Users\dgi3\AppData\Local\Temp\wz0f22\UKNQTP_Master_logos\PNG\UKNQT_Logo_RGB.png">
              <a:extLst>
                <a:ext uri="{FF2B5EF4-FFF2-40B4-BE49-F238E27FC236}">
                  <a16:creationId xmlns:a16="http://schemas.microsoft.com/office/drawing/2014/main" id="{FE8D0BD2-1A3E-73E6-63F5-6CB4754A2D6E}"/>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12084" y="6192469"/>
              <a:ext cx="1261046" cy="540000"/>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3047412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1241072"/>
            <a:ext cx="12192000" cy="4308828"/>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2" name="Rectangle 41">
            <a:extLst>
              <a:ext uri="{FF2B5EF4-FFF2-40B4-BE49-F238E27FC236}">
                <a16:creationId xmlns:a16="http://schemas.microsoft.com/office/drawing/2014/main" id="{03B54D95-5D5E-4166-A330-9F8268317A33}"/>
              </a:ext>
            </a:extLst>
          </p:cNvPr>
          <p:cNvSpPr/>
          <p:nvPr/>
        </p:nvSpPr>
        <p:spPr>
          <a:xfrm>
            <a:off x="113465" y="6007100"/>
            <a:ext cx="2331285" cy="740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Title 1"/>
          <p:cNvSpPr>
            <a:spLocks noGrp="1"/>
          </p:cNvSpPr>
          <p:nvPr>
            <p:ph type="title"/>
          </p:nvPr>
        </p:nvSpPr>
        <p:spPr>
          <a:xfrm>
            <a:off x="838200" y="365125"/>
            <a:ext cx="10515600" cy="670045"/>
          </a:xfrm>
        </p:spPr>
        <p:txBody>
          <a:bodyPr>
            <a:noAutofit/>
          </a:bodyPr>
          <a:lstStyle/>
          <a:p>
            <a:r>
              <a:rPr lang="en-GB" sz="2400" dirty="0"/>
              <a:t>National Quantum Strategy</a:t>
            </a:r>
          </a:p>
        </p:txBody>
      </p:sp>
      <p:pic>
        <p:nvPicPr>
          <p:cNvPr id="2" name="Picture 1"/>
          <p:cNvPicPr>
            <a:picLocks noChangeAspect="1"/>
          </p:cNvPicPr>
          <p:nvPr/>
        </p:nvPicPr>
        <p:blipFill>
          <a:blip r:embed="rId3"/>
          <a:stretch>
            <a:fillRect/>
          </a:stretch>
        </p:blipFill>
        <p:spPr>
          <a:xfrm>
            <a:off x="10187552" y="2819278"/>
            <a:ext cx="1810669" cy="2542252"/>
          </a:xfrm>
          <a:prstGeom prst="rect">
            <a:avLst/>
          </a:prstGeom>
        </p:spPr>
      </p:pic>
      <p:sp>
        <p:nvSpPr>
          <p:cNvPr id="24" name="Rectangle 23"/>
          <p:cNvSpPr/>
          <p:nvPr/>
        </p:nvSpPr>
        <p:spPr>
          <a:xfrm>
            <a:off x="245455" y="1478879"/>
            <a:ext cx="11717945" cy="1080000"/>
          </a:xfrm>
          <a:prstGeom prst="rect">
            <a:avLst/>
          </a:prstGeom>
          <a:ln>
            <a:solidFill>
              <a:schemeClr val="tx2">
                <a:lumMod val="75000"/>
              </a:schemeClr>
            </a:solidFill>
          </a:ln>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Our </a:t>
            </a:r>
            <a:r>
              <a:rPr kumimoji="0" lang="en-US" sz="1600" b="1" i="0" u="sng" strike="noStrike" kern="1200" cap="none" spc="0" normalizeH="0" baseline="0" noProof="0" dirty="0">
                <a:ln>
                  <a:noFill/>
                </a:ln>
                <a:solidFill>
                  <a:srgbClr val="FFFFFF">
                    <a:lumMod val="95000"/>
                  </a:srgbClr>
                </a:solidFill>
                <a:effectLst/>
                <a:uLnTx/>
                <a:uFillTx/>
                <a:latin typeface="Arial" panose="020B0604020202020204"/>
                <a:ea typeface="+mn-ea"/>
                <a:cs typeface="+mn-cs"/>
              </a:rPr>
              <a:t>ten-year</a:t>
            </a:r>
            <a:r>
              <a:rPr kumimoji="0" lang="en-US" sz="1600" b="1"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 vision </a:t>
            </a:r>
            <a:r>
              <a:rPr kumimoji="0" lang="en-US" sz="16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is for the UK to be a world leading </a:t>
            </a:r>
            <a:r>
              <a:rPr kumimoji="0" lang="en-US" sz="1600" b="1" i="0" u="sng" strike="noStrike" kern="1200" cap="none" spc="0" normalizeH="0" baseline="0" noProof="0" dirty="0">
                <a:ln>
                  <a:noFill/>
                </a:ln>
                <a:solidFill>
                  <a:srgbClr val="FFFFFF">
                    <a:lumMod val="95000"/>
                  </a:srgbClr>
                </a:solidFill>
                <a:effectLst/>
                <a:uLnTx/>
                <a:uFillTx/>
                <a:latin typeface="Arial" panose="020B0604020202020204"/>
                <a:ea typeface="+mn-ea"/>
                <a:cs typeface="+mn-cs"/>
              </a:rPr>
              <a:t>quantum-enabled economy</a:t>
            </a:r>
            <a:r>
              <a:rPr kumimoji="0" lang="en-US" sz="16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 building on scientific excellence and creating a thriving quantum sector to ensure that quantum technologies are an integral part of the UK’s digital infrastructure and advanced manufacturing base, driving growth and helping to build a strong and resilient economy and society.</a:t>
            </a:r>
          </a:p>
        </p:txBody>
      </p:sp>
      <p:sp>
        <p:nvSpPr>
          <p:cNvPr id="50" name="Rectangle 49"/>
          <p:cNvSpPr/>
          <p:nvPr/>
        </p:nvSpPr>
        <p:spPr>
          <a:xfrm>
            <a:off x="1449704" y="2757267"/>
            <a:ext cx="3672000" cy="1260000"/>
          </a:xfrm>
          <a:prstGeom prst="rect">
            <a:avLst/>
          </a:prstGeom>
          <a:ln>
            <a:solidFill>
              <a:schemeClr val="tx2">
                <a:lumMod val="75000"/>
              </a:schemeClr>
            </a:solidFill>
          </a:ln>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E2D62">
                    <a:lumMod val="50000"/>
                  </a:srgbClr>
                </a:solidFill>
                <a:effectLst/>
                <a:uLnTx/>
                <a:uFillTx/>
                <a:latin typeface="Arial" panose="020B0604020202020204"/>
                <a:ea typeface="+mn-ea"/>
                <a:cs typeface="+mn-cs"/>
              </a:rPr>
              <a:t>Ensure the UK is home to world-leading quantum science and engineering, growing UK knowledge and skills</a:t>
            </a:r>
          </a:p>
        </p:txBody>
      </p:sp>
      <p:sp>
        <p:nvSpPr>
          <p:cNvPr id="51" name="Rectangle 50"/>
          <p:cNvSpPr/>
          <p:nvPr/>
        </p:nvSpPr>
        <p:spPr>
          <a:xfrm>
            <a:off x="1449704" y="4108270"/>
            <a:ext cx="3672000" cy="1260000"/>
          </a:xfrm>
          <a:prstGeom prst="rect">
            <a:avLst/>
          </a:prstGeom>
          <a:ln>
            <a:solidFill>
              <a:schemeClr val="tx2">
                <a:lumMod val="75000"/>
              </a:schemeClr>
            </a:solidFill>
          </a:ln>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E2D62">
                    <a:lumMod val="50000"/>
                  </a:srgbClr>
                </a:solidFill>
                <a:effectLst/>
                <a:uLnTx/>
                <a:uFillTx/>
                <a:latin typeface="Arial" panose="020B0604020202020204"/>
                <a:ea typeface="+mn-ea"/>
                <a:cs typeface="+mn-cs"/>
              </a:rPr>
              <a:t>Drive the use of quantum technologies in the UK to deliver benefits for the economy, for society and for our national security</a:t>
            </a:r>
          </a:p>
        </p:txBody>
      </p:sp>
      <p:sp>
        <p:nvSpPr>
          <p:cNvPr id="52" name="Rectangle 51"/>
          <p:cNvSpPr/>
          <p:nvPr/>
        </p:nvSpPr>
        <p:spPr>
          <a:xfrm>
            <a:off x="6404649" y="2757267"/>
            <a:ext cx="3672000" cy="1260000"/>
          </a:xfrm>
          <a:prstGeom prst="rect">
            <a:avLst/>
          </a:prstGeom>
          <a:ln>
            <a:solidFill>
              <a:schemeClr val="tx2">
                <a:lumMod val="75000"/>
              </a:schemeClr>
            </a:solidFill>
          </a:ln>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E2D62">
                    <a:lumMod val="50000"/>
                  </a:srgbClr>
                </a:solidFill>
                <a:effectLst/>
                <a:uLnTx/>
                <a:uFillTx/>
                <a:latin typeface="Arial" panose="020B0604020202020204"/>
                <a:ea typeface="+mn-ea"/>
                <a:cs typeface="+mn-cs"/>
              </a:rPr>
              <a:t>Support business, making the UK the go-to place for quantum businesses and an integral part of the global supply chain, as well as a preferred location for investors and global talent</a:t>
            </a:r>
          </a:p>
        </p:txBody>
      </p:sp>
      <p:sp>
        <p:nvSpPr>
          <p:cNvPr id="53" name="Rectangle 52"/>
          <p:cNvSpPr/>
          <p:nvPr/>
        </p:nvSpPr>
        <p:spPr>
          <a:xfrm>
            <a:off x="6404649" y="4108270"/>
            <a:ext cx="3672000" cy="1260000"/>
          </a:xfrm>
          <a:prstGeom prst="rect">
            <a:avLst/>
          </a:prstGeom>
          <a:ln>
            <a:solidFill>
              <a:schemeClr val="tx2">
                <a:lumMod val="75000"/>
              </a:schemeClr>
            </a:solidFill>
          </a:ln>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lumMod val="85000"/>
                  </a:srgbClr>
                </a:solidFill>
                <a:effectLst/>
                <a:uLnTx/>
                <a:uFillTx/>
                <a:latin typeface="Arial" panose="020B0604020202020204"/>
                <a:ea typeface="+mn-ea"/>
                <a:cs typeface="+mn-cs"/>
              </a:rPr>
              <a:t>Create a national and international regulatory framework that supports innovation and the ethical use of quantum technologies, and protects UK capabilities and national security</a:t>
            </a:r>
          </a:p>
        </p:txBody>
      </p:sp>
      <p:grpSp>
        <p:nvGrpSpPr>
          <p:cNvPr id="55" name="Group 54"/>
          <p:cNvGrpSpPr>
            <a:grpSpLocks noChangeAspect="1"/>
          </p:cNvGrpSpPr>
          <p:nvPr/>
        </p:nvGrpSpPr>
        <p:grpSpPr>
          <a:xfrm>
            <a:off x="375767" y="2937267"/>
            <a:ext cx="900000" cy="900000"/>
            <a:chOff x="6781987" y="2694595"/>
            <a:chExt cx="360000" cy="360000"/>
          </a:xfrm>
        </p:grpSpPr>
        <p:grpSp>
          <p:nvGrpSpPr>
            <p:cNvPr id="87" name="Group 86"/>
            <p:cNvGrpSpPr/>
            <p:nvPr/>
          </p:nvGrpSpPr>
          <p:grpSpPr>
            <a:xfrm>
              <a:off x="6781987" y="2694595"/>
              <a:ext cx="360000" cy="360000"/>
              <a:chOff x="13576838" y="3136054"/>
              <a:chExt cx="360000" cy="360000"/>
            </a:xfrm>
          </p:grpSpPr>
          <p:grpSp>
            <p:nvGrpSpPr>
              <p:cNvPr id="94" name="Group 93"/>
              <p:cNvGrpSpPr/>
              <p:nvPr/>
            </p:nvGrpSpPr>
            <p:grpSpPr>
              <a:xfrm>
                <a:off x="13683096" y="3136054"/>
                <a:ext cx="147484" cy="360000"/>
                <a:chOff x="13553767" y="3112984"/>
                <a:chExt cx="147484" cy="287593"/>
              </a:xfrm>
            </p:grpSpPr>
            <p:cxnSp>
              <p:nvCxnSpPr>
                <p:cNvPr id="100" name="Straight Connector 99"/>
                <p:cNvCxnSpPr/>
                <p:nvPr/>
              </p:nvCxnSpPr>
              <p:spPr>
                <a:xfrm>
                  <a:off x="13553767" y="3112984"/>
                  <a:ext cx="0" cy="287593"/>
                </a:xfrm>
                <a:prstGeom prst="line">
                  <a:avLst/>
                </a:prstGeom>
                <a:noFill/>
                <a:ln w="31750" cap="flat" cmpd="sng" algn="ctr">
                  <a:solidFill>
                    <a:schemeClr val="accent4">
                      <a:lumMod val="50000"/>
                    </a:schemeClr>
                  </a:solidFill>
                  <a:prstDash val="solid"/>
                  <a:miter lim="800000"/>
                </a:ln>
                <a:effectLst/>
              </p:spPr>
            </p:cxnSp>
            <p:cxnSp>
              <p:nvCxnSpPr>
                <p:cNvPr id="101" name="Straight Connector 100"/>
                <p:cNvCxnSpPr/>
                <p:nvPr/>
              </p:nvCxnSpPr>
              <p:spPr>
                <a:xfrm>
                  <a:off x="13602928" y="3112984"/>
                  <a:ext cx="0" cy="287593"/>
                </a:xfrm>
                <a:prstGeom prst="line">
                  <a:avLst/>
                </a:prstGeom>
                <a:noFill/>
                <a:ln w="31750" cap="flat" cmpd="sng" algn="ctr">
                  <a:solidFill>
                    <a:schemeClr val="accent4">
                      <a:lumMod val="50000"/>
                    </a:schemeClr>
                  </a:solidFill>
                  <a:prstDash val="solid"/>
                  <a:miter lim="800000"/>
                </a:ln>
                <a:effectLst/>
              </p:spPr>
            </p:cxnSp>
            <p:cxnSp>
              <p:nvCxnSpPr>
                <p:cNvPr id="102" name="Straight Connector 101"/>
                <p:cNvCxnSpPr/>
                <p:nvPr/>
              </p:nvCxnSpPr>
              <p:spPr>
                <a:xfrm>
                  <a:off x="13652089" y="3112984"/>
                  <a:ext cx="0" cy="287593"/>
                </a:xfrm>
                <a:prstGeom prst="line">
                  <a:avLst/>
                </a:prstGeom>
                <a:noFill/>
                <a:ln w="31750" cap="flat" cmpd="sng" algn="ctr">
                  <a:solidFill>
                    <a:schemeClr val="accent4">
                      <a:lumMod val="50000"/>
                    </a:schemeClr>
                  </a:solidFill>
                  <a:prstDash val="solid"/>
                  <a:miter lim="800000"/>
                </a:ln>
                <a:effectLst/>
              </p:spPr>
            </p:cxnSp>
            <p:cxnSp>
              <p:nvCxnSpPr>
                <p:cNvPr id="103" name="Straight Connector 102"/>
                <p:cNvCxnSpPr/>
                <p:nvPr/>
              </p:nvCxnSpPr>
              <p:spPr>
                <a:xfrm>
                  <a:off x="13701251" y="3112984"/>
                  <a:ext cx="0" cy="287593"/>
                </a:xfrm>
                <a:prstGeom prst="line">
                  <a:avLst/>
                </a:prstGeom>
                <a:noFill/>
                <a:ln w="31750" cap="flat" cmpd="sng" algn="ctr">
                  <a:solidFill>
                    <a:schemeClr val="accent4">
                      <a:lumMod val="50000"/>
                    </a:schemeClr>
                  </a:solidFill>
                  <a:prstDash val="solid"/>
                  <a:miter lim="800000"/>
                </a:ln>
                <a:effectLst/>
              </p:spPr>
            </p:cxnSp>
          </p:grpSp>
          <p:grpSp>
            <p:nvGrpSpPr>
              <p:cNvPr id="95" name="Group 94"/>
              <p:cNvGrpSpPr/>
              <p:nvPr/>
            </p:nvGrpSpPr>
            <p:grpSpPr>
              <a:xfrm rot="5400000">
                <a:off x="13683096" y="3136054"/>
                <a:ext cx="147484" cy="360000"/>
                <a:chOff x="13553767" y="3112984"/>
                <a:chExt cx="147484" cy="287593"/>
              </a:xfrm>
            </p:grpSpPr>
            <p:cxnSp>
              <p:nvCxnSpPr>
                <p:cNvPr id="96" name="Straight Connector 95"/>
                <p:cNvCxnSpPr/>
                <p:nvPr/>
              </p:nvCxnSpPr>
              <p:spPr>
                <a:xfrm>
                  <a:off x="13553767" y="3112984"/>
                  <a:ext cx="0" cy="287593"/>
                </a:xfrm>
                <a:prstGeom prst="line">
                  <a:avLst/>
                </a:prstGeom>
                <a:noFill/>
                <a:ln w="31750" cap="flat" cmpd="sng" algn="ctr">
                  <a:solidFill>
                    <a:schemeClr val="accent4">
                      <a:lumMod val="50000"/>
                    </a:schemeClr>
                  </a:solidFill>
                  <a:prstDash val="solid"/>
                  <a:miter lim="800000"/>
                </a:ln>
                <a:effectLst/>
              </p:spPr>
            </p:cxnSp>
            <p:cxnSp>
              <p:nvCxnSpPr>
                <p:cNvPr id="97" name="Straight Connector 96"/>
                <p:cNvCxnSpPr/>
                <p:nvPr/>
              </p:nvCxnSpPr>
              <p:spPr>
                <a:xfrm>
                  <a:off x="13602928" y="3112984"/>
                  <a:ext cx="0" cy="287593"/>
                </a:xfrm>
                <a:prstGeom prst="line">
                  <a:avLst/>
                </a:prstGeom>
                <a:noFill/>
                <a:ln w="31750" cap="flat" cmpd="sng" algn="ctr">
                  <a:solidFill>
                    <a:schemeClr val="accent4">
                      <a:lumMod val="50000"/>
                    </a:schemeClr>
                  </a:solidFill>
                  <a:prstDash val="solid"/>
                  <a:miter lim="800000"/>
                </a:ln>
                <a:effectLst/>
              </p:spPr>
            </p:cxnSp>
            <p:cxnSp>
              <p:nvCxnSpPr>
                <p:cNvPr id="98" name="Straight Connector 97"/>
                <p:cNvCxnSpPr/>
                <p:nvPr/>
              </p:nvCxnSpPr>
              <p:spPr>
                <a:xfrm>
                  <a:off x="13652089" y="3112984"/>
                  <a:ext cx="0" cy="287593"/>
                </a:xfrm>
                <a:prstGeom prst="line">
                  <a:avLst/>
                </a:prstGeom>
                <a:noFill/>
                <a:ln w="31750" cap="flat" cmpd="sng" algn="ctr">
                  <a:solidFill>
                    <a:schemeClr val="accent4">
                      <a:lumMod val="50000"/>
                    </a:schemeClr>
                  </a:solidFill>
                  <a:prstDash val="solid"/>
                  <a:miter lim="800000"/>
                </a:ln>
                <a:effectLst/>
              </p:spPr>
            </p:cxnSp>
            <p:cxnSp>
              <p:nvCxnSpPr>
                <p:cNvPr id="99" name="Straight Connector 98"/>
                <p:cNvCxnSpPr/>
                <p:nvPr/>
              </p:nvCxnSpPr>
              <p:spPr>
                <a:xfrm>
                  <a:off x="13701251" y="3112984"/>
                  <a:ext cx="0" cy="287593"/>
                </a:xfrm>
                <a:prstGeom prst="line">
                  <a:avLst/>
                </a:prstGeom>
                <a:noFill/>
                <a:ln w="31750" cap="flat" cmpd="sng" algn="ctr">
                  <a:solidFill>
                    <a:schemeClr val="accent4">
                      <a:lumMod val="50000"/>
                    </a:schemeClr>
                  </a:solidFill>
                  <a:prstDash val="solid"/>
                  <a:miter lim="800000"/>
                </a:ln>
                <a:effectLst/>
              </p:spPr>
            </p:cxnSp>
          </p:grpSp>
        </p:grpSp>
        <p:grpSp>
          <p:nvGrpSpPr>
            <p:cNvPr id="88" name="Group 87"/>
            <p:cNvGrpSpPr/>
            <p:nvPr/>
          </p:nvGrpSpPr>
          <p:grpSpPr>
            <a:xfrm>
              <a:off x="6817987" y="2730595"/>
              <a:ext cx="288000" cy="288000"/>
              <a:chOff x="13465276" y="3148781"/>
              <a:chExt cx="288000" cy="288000"/>
            </a:xfrm>
          </p:grpSpPr>
          <p:sp>
            <p:nvSpPr>
              <p:cNvPr id="89" name="Rounded Rectangle 88"/>
              <p:cNvSpPr/>
              <p:nvPr/>
            </p:nvSpPr>
            <p:spPr>
              <a:xfrm>
                <a:off x="13465276" y="3148781"/>
                <a:ext cx="288000" cy="288000"/>
              </a:xfrm>
              <a:prstGeom prst="roundRect">
                <a:avLst/>
              </a:prstGeom>
              <a:solidFill>
                <a:schemeClr val="accent4"/>
              </a:solidFill>
              <a:ln w="12700"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90" name="Group 89"/>
              <p:cNvGrpSpPr/>
              <p:nvPr/>
            </p:nvGrpSpPr>
            <p:grpSpPr>
              <a:xfrm>
                <a:off x="13501276" y="3184781"/>
                <a:ext cx="216000" cy="216000"/>
                <a:chOff x="12925638" y="3211976"/>
                <a:chExt cx="216000" cy="216000"/>
              </a:xfrm>
            </p:grpSpPr>
            <p:sp>
              <p:nvSpPr>
                <p:cNvPr id="91" name="Oval 90"/>
                <p:cNvSpPr/>
                <p:nvPr/>
              </p:nvSpPr>
              <p:spPr>
                <a:xfrm>
                  <a:off x="12997638" y="3211976"/>
                  <a:ext cx="72000" cy="216000"/>
                </a:xfrm>
                <a:prstGeom prst="ellipse">
                  <a:avLst/>
                </a:prstGeom>
                <a:noFill/>
                <a:ln w="25400"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Oval 91"/>
                <p:cNvSpPr/>
                <p:nvPr/>
              </p:nvSpPr>
              <p:spPr>
                <a:xfrm rot="7200000">
                  <a:off x="12997638" y="3211976"/>
                  <a:ext cx="72000" cy="216000"/>
                </a:xfrm>
                <a:prstGeom prst="ellipse">
                  <a:avLst/>
                </a:prstGeom>
                <a:noFill/>
                <a:ln w="25400"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Oval 92"/>
                <p:cNvSpPr/>
                <p:nvPr/>
              </p:nvSpPr>
              <p:spPr>
                <a:xfrm rot="3600000">
                  <a:off x="12997638" y="3211976"/>
                  <a:ext cx="72000" cy="216000"/>
                </a:xfrm>
                <a:prstGeom prst="ellipse">
                  <a:avLst/>
                </a:prstGeom>
                <a:noFill/>
                <a:ln w="25400"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56" name="Group 55"/>
          <p:cNvGrpSpPr>
            <a:grpSpLocks noChangeAspect="1"/>
          </p:cNvGrpSpPr>
          <p:nvPr/>
        </p:nvGrpSpPr>
        <p:grpSpPr>
          <a:xfrm>
            <a:off x="5332979" y="2964554"/>
            <a:ext cx="900000" cy="845427"/>
            <a:chOff x="5950956" y="1711626"/>
            <a:chExt cx="401571" cy="377222"/>
          </a:xfrm>
        </p:grpSpPr>
        <p:sp>
          <p:nvSpPr>
            <p:cNvPr id="64" name="Oval 63"/>
            <p:cNvSpPr/>
            <p:nvPr/>
          </p:nvSpPr>
          <p:spPr>
            <a:xfrm>
              <a:off x="5998240" y="1782892"/>
              <a:ext cx="288000" cy="288000"/>
            </a:xfrm>
            <a:prstGeom prst="ellipse">
              <a:avLst/>
            </a:prstGeom>
            <a:solidFill>
              <a:schemeClr val="accent4"/>
            </a:solidFill>
            <a:ln w="22225" cap="flat" cmpd="sng" algn="ctr">
              <a:solidFill>
                <a:schemeClr val="accent4">
                  <a:lumMod val="50000"/>
                </a:schemeClr>
              </a:solidFill>
              <a:prstDash val="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5" name="Group 64"/>
            <p:cNvGrpSpPr/>
            <p:nvPr/>
          </p:nvGrpSpPr>
          <p:grpSpPr>
            <a:xfrm>
              <a:off x="6158586" y="1711626"/>
              <a:ext cx="143500" cy="144445"/>
              <a:chOff x="6887248" y="1940137"/>
              <a:chExt cx="143500" cy="144445"/>
            </a:xfrm>
          </p:grpSpPr>
          <p:sp>
            <p:nvSpPr>
              <p:cNvPr id="83" name="Flowchart: Manual Input 82"/>
              <p:cNvSpPr/>
              <p:nvPr/>
            </p:nvSpPr>
            <p:spPr>
              <a:xfrm>
                <a:off x="6887248" y="1976582"/>
                <a:ext cx="36000" cy="108000"/>
              </a:xfrm>
              <a:prstGeom prst="flowChartManualInput">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4" name="Flowchart: Manual Input 83"/>
              <p:cNvSpPr/>
              <p:nvPr/>
            </p:nvSpPr>
            <p:spPr>
              <a:xfrm>
                <a:off x="6921814" y="1976582"/>
                <a:ext cx="36000" cy="108000"/>
              </a:xfrm>
              <a:prstGeom prst="flowChartManualInput">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Flowchart: Manual Input 84"/>
              <p:cNvSpPr/>
              <p:nvPr/>
            </p:nvSpPr>
            <p:spPr>
              <a:xfrm>
                <a:off x="6957568" y="1976582"/>
                <a:ext cx="36000" cy="108000"/>
              </a:xfrm>
              <a:prstGeom prst="flowChartManualInput">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 name="Rectangle 85"/>
              <p:cNvSpPr/>
              <p:nvPr/>
            </p:nvSpPr>
            <p:spPr>
              <a:xfrm>
                <a:off x="6994748" y="1940137"/>
                <a:ext cx="36000" cy="144000"/>
              </a:xfrm>
              <a:prstGeom prst="rect">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6" name="Group 65"/>
            <p:cNvGrpSpPr/>
            <p:nvPr/>
          </p:nvGrpSpPr>
          <p:grpSpPr>
            <a:xfrm>
              <a:off x="6171177" y="1973874"/>
              <a:ext cx="181350" cy="114974"/>
              <a:chOff x="6919536" y="2651873"/>
              <a:chExt cx="181350" cy="114974"/>
            </a:xfrm>
          </p:grpSpPr>
          <p:grpSp>
            <p:nvGrpSpPr>
              <p:cNvPr id="73" name="Group 72"/>
              <p:cNvGrpSpPr/>
              <p:nvPr/>
            </p:nvGrpSpPr>
            <p:grpSpPr>
              <a:xfrm>
                <a:off x="6919536" y="2651873"/>
                <a:ext cx="181350" cy="98062"/>
                <a:chOff x="6919536" y="2651873"/>
                <a:chExt cx="181350" cy="98062"/>
              </a:xfrm>
            </p:grpSpPr>
            <p:grpSp>
              <p:nvGrpSpPr>
                <p:cNvPr id="77" name="Group 76"/>
                <p:cNvGrpSpPr/>
                <p:nvPr/>
              </p:nvGrpSpPr>
              <p:grpSpPr>
                <a:xfrm>
                  <a:off x="6919536" y="2651873"/>
                  <a:ext cx="67733" cy="98062"/>
                  <a:chOff x="6919536" y="2651873"/>
                  <a:chExt cx="67733" cy="98062"/>
                </a:xfrm>
              </p:grpSpPr>
              <p:sp>
                <p:nvSpPr>
                  <p:cNvPr id="81" name="Flowchart: Delay 80"/>
                  <p:cNvSpPr/>
                  <p:nvPr/>
                </p:nvSpPr>
                <p:spPr>
                  <a:xfrm rot="16200000">
                    <a:off x="6930543" y="2693209"/>
                    <a:ext cx="45719" cy="67733"/>
                  </a:xfrm>
                  <a:prstGeom prst="flowChartDelay">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Oval 81"/>
                  <p:cNvSpPr/>
                  <p:nvPr/>
                </p:nvSpPr>
                <p:spPr>
                  <a:xfrm>
                    <a:off x="6927464" y="2651873"/>
                    <a:ext cx="45719" cy="45719"/>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7033153" y="2651873"/>
                  <a:ext cx="67733" cy="98062"/>
                  <a:chOff x="6919536" y="2651873"/>
                  <a:chExt cx="67733" cy="98062"/>
                </a:xfrm>
              </p:grpSpPr>
              <p:sp>
                <p:nvSpPr>
                  <p:cNvPr id="79" name="Flowchart: Delay 78"/>
                  <p:cNvSpPr/>
                  <p:nvPr/>
                </p:nvSpPr>
                <p:spPr>
                  <a:xfrm rot="16200000">
                    <a:off x="6930543" y="2693209"/>
                    <a:ext cx="45719" cy="67733"/>
                  </a:xfrm>
                  <a:prstGeom prst="flowChartDelay">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Oval 79"/>
                  <p:cNvSpPr/>
                  <p:nvPr/>
                </p:nvSpPr>
                <p:spPr>
                  <a:xfrm>
                    <a:off x="6927464" y="2651873"/>
                    <a:ext cx="45719" cy="45719"/>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74" name="Group 73"/>
              <p:cNvGrpSpPr/>
              <p:nvPr/>
            </p:nvGrpSpPr>
            <p:grpSpPr>
              <a:xfrm>
                <a:off x="6976345" y="2668785"/>
                <a:ext cx="67733" cy="98062"/>
                <a:chOff x="6919536" y="2651873"/>
                <a:chExt cx="67733" cy="98062"/>
              </a:xfrm>
            </p:grpSpPr>
            <p:sp>
              <p:nvSpPr>
                <p:cNvPr id="75" name="Flowchart: Delay 74"/>
                <p:cNvSpPr/>
                <p:nvPr/>
              </p:nvSpPr>
              <p:spPr>
                <a:xfrm rot="16200000">
                  <a:off x="6930543" y="2693209"/>
                  <a:ext cx="45719" cy="67733"/>
                </a:xfrm>
                <a:prstGeom prst="flowChartDelay">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 name="Oval 75"/>
                <p:cNvSpPr/>
                <p:nvPr/>
              </p:nvSpPr>
              <p:spPr>
                <a:xfrm>
                  <a:off x="6927464" y="2651873"/>
                  <a:ext cx="45719" cy="45719"/>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67" name="Group 66"/>
            <p:cNvGrpSpPr/>
            <p:nvPr/>
          </p:nvGrpSpPr>
          <p:grpSpPr>
            <a:xfrm>
              <a:off x="5950956" y="1857714"/>
              <a:ext cx="173117" cy="154089"/>
              <a:chOff x="6887248" y="2601575"/>
              <a:chExt cx="173117" cy="154089"/>
            </a:xfrm>
          </p:grpSpPr>
          <p:sp>
            <p:nvSpPr>
              <p:cNvPr id="68" name="Snip Single Corner Rectangle 67"/>
              <p:cNvSpPr/>
              <p:nvPr/>
            </p:nvSpPr>
            <p:spPr>
              <a:xfrm>
                <a:off x="6887248" y="2638522"/>
                <a:ext cx="173117" cy="94174"/>
              </a:xfrm>
              <a:prstGeom prst="snip1Rect">
                <a:avLst>
                  <a:gd name="adj" fmla="val 34369"/>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9" name="Rounded Rectangle 68"/>
              <p:cNvSpPr/>
              <p:nvPr/>
            </p:nvSpPr>
            <p:spPr>
              <a:xfrm>
                <a:off x="6887248" y="2601575"/>
                <a:ext cx="121182" cy="83991"/>
              </a:xfrm>
              <a:prstGeom prst="roundRect">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0" name="Group 69"/>
              <p:cNvGrpSpPr/>
              <p:nvPr/>
            </p:nvGrpSpPr>
            <p:grpSpPr>
              <a:xfrm>
                <a:off x="6910107" y="2719664"/>
                <a:ext cx="129010" cy="36000"/>
                <a:chOff x="6910107" y="2719664"/>
                <a:chExt cx="129010" cy="36000"/>
              </a:xfrm>
            </p:grpSpPr>
            <p:sp>
              <p:nvSpPr>
                <p:cNvPr id="71" name="Oval 70"/>
                <p:cNvSpPr/>
                <p:nvPr/>
              </p:nvSpPr>
              <p:spPr>
                <a:xfrm>
                  <a:off x="6910107" y="2719664"/>
                  <a:ext cx="36000" cy="36000"/>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 name="Oval 71"/>
                <p:cNvSpPr/>
                <p:nvPr/>
              </p:nvSpPr>
              <p:spPr>
                <a:xfrm flipH="1" flipV="1">
                  <a:off x="7003117" y="2719664"/>
                  <a:ext cx="36000" cy="36000"/>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57" name="Group 56"/>
          <p:cNvGrpSpPr>
            <a:grpSpLocks noChangeAspect="1"/>
          </p:cNvGrpSpPr>
          <p:nvPr/>
        </p:nvGrpSpPr>
        <p:grpSpPr>
          <a:xfrm>
            <a:off x="375767" y="4452972"/>
            <a:ext cx="900000" cy="570596"/>
            <a:chOff x="1157900" y="2100393"/>
            <a:chExt cx="181350" cy="114974"/>
          </a:xfrm>
        </p:grpSpPr>
        <p:sp>
          <p:nvSpPr>
            <p:cNvPr id="58" name="Flowchart: Delay 57"/>
            <p:cNvSpPr/>
            <p:nvPr/>
          </p:nvSpPr>
          <p:spPr>
            <a:xfrm rot="16200000">
              <a:off x="1168907" y="2141729"/>
              <a:ext cx="45719" cy="67733"/>
            </a:xfrm>
            <a:prstGeom prst="flowChartDelay">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Oval 58"/>
            <p:cNvSpPr/>
            <p:nvPr/>
          </p:nvSpPr>
          <p:spPr>
            <a:xfrm>
              <a:off x="1168907" y="2100393"/>
              <a:ext cx="45719" cy="45719"/>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Flowchart: Delay 59"/>
            <p:cNvSpPr/>
            <p:nvPr/>
          </p:nvSpPr>
          <p:spPr>
            <a:xfrm rot="16200000">
              <a:off x="1282524" y="2141729"/>
              <a:ext cx="45719" cy="67733"/>
            </a:xfrm>
            <a:prstGeom prst="flowChartDelay">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Oval 60"/>
            <p:cNvSpPr/>
            <p:nvPr/>
          </p:nvSpPr>
          <p:spPr>
            <a:xfrm>
              <a:off x="1282524" y="2100393"/>
              <a:ext cx="45719" cy="45719"/>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Flowchart: Delay 61"/>
            <p:cNvSpPr/>
            <p:nvPr/>
          </p:nvSpPr>
          <p:spPr>
            <a:xfrm rot="16200000">
              <a:off x="1225716" y="2158641"/>
              <a:ext cx="45719" cy="67733"/>
            </a:xfrm>
            <a:prstGeom prst="flowChartDelay">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1225716" y="2117306"/>
              <a:ext cx="45719" cy="45719"/>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07" name="Group 106"/>
          <p:cNvGrpSpPr>
            <a:grpSpLocks noChangeAspect="1"/>
          </p:cNvGrpSpPr>
          <p:nvPr/>
        </p:nvGrpSpPr>
        <p:grpSpPr>
          <a:xfrm>
            <a:off x="5391479" y="4288270"/>
            <a:ext cx="783000" cy="900000"/>
            <a:chOff x="4632749" y="2276106"/>
            <a:chExt cx="538344" cy="618786"/>
          </a:xfrm>
        </p:grpSpPr>
        <p:grpSp>
          <p:nvGrpSpPr>
            <p:cNvPr id="108" name="Group 107"/>
            <p:cNvGrpSpPr/>
            <p:nvPr/>
          </p:nvGrpSpPr>
          <p:grpSpPr>
            <a:xfrm>
              <a:off x="4744130" y="2276106"/>
              <a:ext cx="297017" cy="297017"/>
              <a:chOff x="4744130" y="2276106"/>
              <a:chExt cx="297017" cy="297017"/>
            </a:xfrm>
          </p:grpSpPr>
          <p:sp>
            <p:nvSpPr>
              <p:cNvPr id="115" name="Freeform 114"/>
              <p:cNvSpPr/>
              <p:nvPr/>
            </p:nvSpPr>
            <p:spPr>
              <a:xfrm>
                <a:off x="4744130" y="2276106"/>
                <a:ext cx="297017" cy="297017"/>
              </a:xfrm>
              <a:custGeom>
                <a:avLst/>
                <a:gdLst>
                  <a:gd name="connsiteX0" fmla="*/ 181460 w 242513"/>
                  <a:gd name="connsiteY0" fmla="*/ 61422 h 242513"/>
                  <a:gd name="connsiteX1" fmla="*/ 217238 w 242513"/>
                  <a:gd name="connsiteY1" fmla="*/ 50639 h 242513"/>
                  <a:gd name="connsiteX2" fmla="*/ 230404 w 242513"/>
                  <a:gd name="connsiteY2" fmla="*/ 73442 h 242513"/>
                  <a:gd name="connsiteX3" fmla="*/ 203176 w 242513"/>
                  <a:gd name="connsiteY3" fmla="*/ 99036 h 242513"/>
                  <a:gd name="connsiteX4" fmla="*/ 203176 w 242513"/>
                  <a:gd name="connsiteY4" fmla="*/ 143477 h 242513"/>
                  <a:gd name="connsiteX5" fmla="*/ 230404 w 242513"/>
                  <a:gd name="connsiteY5" fmla="*/ 169071 h 242513"/>
                  <a:gd name="connsiteX6" fmla="*/ 217238 w 242513"/>
                  <a:gd name="connsiteY6" fmla="*/ 191874 h 242513"/>
                  <a:gd name="connsiteX7" fmla="*/ 181460 w 242513"/>
                  <a:gd name="connsiteY7" fmla="*/ 181091 h 242513"/>
                  <a:gd name="connsiteX8" fmla="*/ 142973 w 242513"/>
                  <a:gd name="connsiteY8" fmla="*/ 203311 h 242513"/>
                  <a:gd name="connsiteX9" fmla="*/ 134422 w 242513"/>
                  <a:gd name="connsiteY9" fmla="*/ 239688 h 242513"/>
                  <a:gd name="connsiteX10" fmla="*/ 108091 w 242513"/>
                  <a:gd name="connsiteY10" fmla="*/ 239688 h 242513"/>
                  <a:gd name="connsiteX11" fmla="*/ 99540 w 242513"/>
                  <a:gd name="connsiteY11" fmla="*/ 203311 h 242513"/>
                  <a:gd name="connsiteX12" fmla="*/ 61053 w 242513"/>
                  <a:gd name="connsiteY12" fmla="*/ 181091 h 242513"/>
                  <a:gd name="connsiteX13" fmla="*/ 25275 w 242513"/>
                  <a:gd name="connsiteY13" fmla="*/ 191874 h 242513"/>
                  <a:gd name="connsiteX14" fmla="*/ 12109 w 242513"/>
                  <a:gd name="connsiteY14" fmla="*/ 169071 h 242513"/>
                  <a:gd name="connsiteX15" fmla="*/ 39337 w 242513"/>
                  <a:gd name="connsiteY15" fmla="*/ 143477 h 242513"/>
                  <a:gd name="connsiteX16" fmla="*/ 39337 w 242513"/>
                  <a:gd name="connsiteY16" fmla="*/ 99036 h 242513"/>
                  <a:gd name="connsiteX17" fmla="*/ 12109 w 242513"/>
                  <a:gd name="connsiteY17" fmla="*/ 73442 h 242513"/>
                  <a:gd name="connsiteX18" fmla="*/ 25275 w 242513"/>
                  <a:gd name="connsiteY18" fmla="*/ 50639 h 242513"/>
                  <a:gd name="connsiteX19" fmla="*/ 61053 w 242513"/>
                  <a:gd name="connsiteY19" fmla="*/ 61422 h 242513"/>
                  <a:gd name="connsiteX20" fmla="*/ 99540 w 242513"/>
                  <a:gd name="connsiteY20" fmla="*/ 39202 h 242513"/>
                  <a:gd name="connsiteX21" fmla="*/ 108091 w 242513"/>
                  <a:gd name="connsiteY21" fmla="*/ 2825 h 242513"/>
                  <a:gd name="connsiteX22" fmla="*/ 134422 w 242513"/>
                  <a:gd name="connsiteY22" fmla="*/ 2825 h 242513"/>
                  <a:gd name="connsiteX23" fmla="*/ 142973 w 242513"/>
                  <a:gd name="connsiteY23" fmla="*/ 39202 h 242513"/>
                  <a:gd name="connsiteX24" fmla="*/ 181460 w 242513"/>
                  <a:gd name="connsiteY24" fmla="*/ 61422 h 24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513" h="242513">
                    <a:moveTo>
                      <a:pt x="156093" y="61344"/>
                    </a:moveTo>
                    <a:lnTo>
                      <a:pt x="182031" y="45279"/>
                    </a:lnTo>
                    <a:lnTo>
                      <a:pt x="197234" y="60481"/>
                    </a:lnTo>
                    <a:lnTo>
                      <a:pt x="181169" y="86420"/>
                    </a:lnTo>
                    <a:cubicBezTo>
                      <a:pt x="187356" y="97062"/>
                      <a:pt x="190598" y="109160"/>
                      <a:pt x="190560" y="121470"/>
                    </a:cubicBezTo>
                    <a:lnTo>
                      <a:pt x="217443" y="135901"/>
                    </a:lnTo>
                    <a:lnTo>
                      <a:pt x="211878" y="156667"/>
                    </a:lnTo>
                    <a:lnTo>
                      <a:pt x="181382" y="155724"/>
                    </a:lnTo>
                    <a:cubicBezTo>
                      <a:pt x="175260" y="166403"/>
                      <a:pt x="166404" y="175260"/>
                      <a:pt x="155724" y="181382"/>
                    </a:cubicBezTo>
                    <a:lnTo>
                      <a:pt x="156667" y="211878"/>
                    </a:lnTo>
                    <a:lnTo>
                      <a:pt x="135901" y="217443"/>
                    </a:lnTo>
                    <a:lnTo>
                      <a:pt x="121469" y="190560"/>
                    </a:lnTo>
                    <a:cubicBezTo>
                      <a:pt x="109159" y="190598"/>
                      <a:pt x="97062" y="187356"/>
                      <a:pt x="86420" y="181169"/>
                    </a:cubicBezTo>
                    <a:lnTo>
                      <a:pt x="60482" y="197234"/>
                    </a:lnTo>
                    <a:lnTo>
                      <a:pt x="45279" y="182032"/>
                    </a:lnTo>
                    <a:lnTo>
                      <a:pt x="61344" y="156093"/>
                    </a:lnTo>
                    <a:cubicBezTo>
                      <a:pt x="55157" y="145451"/>
                      <a:pt x="51915" y="133353"/>
                      <a:pt x="51953" y="121043"/>
                    </a:cubicBezTo>
                    <a:lnTo>
                      <a:pt x="25070" y="106612"/>
                    </a:lnTo>
                    <a:lnTo>
                      <a:pt x="30635" y="85846"/>
                    </a:lnTo>
                    <a:lnTo>
                      <a:pt x="61131" y="86789"/>
                    </a:lnTo>
                    <a:cubicBezTo>
                      <a:pt x="67253" y="76110"/>
                      <a:pt x="76109" y="67253"/>
                      <a:pt x="86789" y="61131"/>
                    </a:cubicBezTo>
                    <a:lnTo>
                      <a:pt x="85846" y="30635"/>
                    </a:lnTo>
                    <a:lnTo>
                      <a:pt x="106612" y="25070"/>
                    </a:lnTo>
                    <a:lnTo>
                      <a:pt x="121044" y="51953"/>
                    </a:lnTo>
                    <a:cubicBezTo>
                      <a:pt x="133354" y="51915"/>
                      <a:pt x="145451" y="55157"/>
                      <a:pt x="156093" y="61344"/>
                    </a:cubicBezTo>
                    <a:close/>
                  </a:path>
                </a:pathLst>
              </a:custGeom>
              <a:solidFill>
                <a:schemeClr val="accent4"/>
              </a:solidFill>
              <a:ln w="22225" cap="flat" cmpd="sng" algn="ctr">
                <a:solidFill>
                  <a:schemeClr val="bg1">
                    <a:lumMod val="85000"/>
                  </a:schemeClr>
                </a:solidFill>
                <a:prstDash val="solid"/>
                <a:miter lim="800000"/>
              </a:ln>
              <a:effectLst/>
            </p:spPr>
            <p:txBody>
              <a:bodyPr spcFirstLastPara="0" vert="horz" wrap="square" lIns="86793" tIns="86793" rIns="86791" bIns="86791"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Oval 115"/>
              <p:cNvSpPr/>
              <p:nvPr/>
            </p:nvSpPr>
            <p:spPr>
              <a:xfrm>
                <a:off x="4856638" y="2388614"/>
                <a:ext cx="72000" cy="72000"/>
              </a:xfrm>
              <a:prstGeom prst="ellipse">
                <a:avLst/>
              </a:prstGeom>
              <a:solidFill>
                <a:schemeClr val="accent4"/>
              </a:solidFill>
              <a:ln w="22225" cap="flat" cmpd="sng" algn="ctr">
                <a:solidFill>
                  <a:schemeClr val="bg1">
                    <a:lumMod val="8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09" name="Group 108"/>
            <p:cNvGrpSpPr/>
            <p:nvPr/>
          </p:nvGrpSpPr>
          <p:grpSpPr>
            <a:xfrm>
              <a:off x="4632749" y="2474118"/>
              <a:ext cx="247514" cy="247514"/>
              <a:chOff x="4632749" y="2474118"/>
              <a:chExt cx="247514" cy="247514"/>
            </a:xfrm>
          </p:grpSpPr>
          <p:sp>
            <p:nvSpPr>
              <p:cNvPr id="113" name="Freeform 112"/>
              <p:cNvSpPr/>
              <p:nvPr/>
            </p:nvSpPr>
            <p:spPr>
              <a:xfrm>
                <a:off x="4632749" y="2474118"/>
                <a:ext cx="247514" cy="247514"/>
              </a:xfrm>
              <a:custGeom>
                <a:avLst/>
                <a:gdLst>
                  <a:gd name="connsiteX0" fmla="*/ 185202 w 247514"/>
                  <a:gd name="connsiteY0" fmla="*/ 62689 h 247514"/>
                  <a:gd name="connsiteX1" fmla="*/ 221718 w 247514"/>
                  <a:gd name="connsiteY1" fmla="*/ 51684 h 247514"/>
                  <a:gd name="connsiteX2" fmla="*/ 235155 w 247514"/>
                  <a:gd name="connsiteY2" fmla="*/ 74957 h 247514"/>
                  <a:gd name="connsiteX3" fmla="*/ 207366 w 247514"/>
                  <a:gd name="connsiteY3" fmla="*/ 101078 h 247514"/>
                  <a:gd name="connsiteX4" fmla="*/ 207366 w 247514"/>
                  <a:gd name="connsiteY4" fmla="*/ 146435 h 247514"/>
                  <a:gd name="connsiteX5" fmla="*/ 235155 w 247514"/>
                  <a:gd name="connsiteY5" fmla="*/ 172557 h 247514"/>
                  <a:gd name="connsiteX6" fmla="*/ 221718 w 247514"/>
                  <a:gd name="connsiteY6" fmla="*/ 195830 h 247514"/>
                  <a:gd name="connsiteX7" fmla="*/ 185202 w 247514"/>
                  <a:gd name="connsiteY7" fmla="*/ 184825 h 247514"/>
                  <a:gd name="connsiteX8" fmla="*/ 145921 w 247514"/>
                  <a:gd name="connsiteY8" fmla="*/ 207504 h 247514"/>
                  <a:gd name="connsiteX9" fmla="*/ 137194 w 247514"/>
                  <a:gd name="connsiteY9" fmla="*/ 244631 h 247514"/>
                  <a:gd name="connsiteX10" fmla="*/ 110320 w 247514"/>
                  <a:gd name="connsiteY10" fmla="*/ 244631 h 247514"/>
                  <a:gd name="connsiteX11" fmla="*/ 101593 w 247514"/>
                  <a:gd name="connsiteY11" fmla="*/ 207504 h 247514"/>
                  <a:gd name="connsiteX12" fmla="*/ 62312 w 247514"/>
                  <a:gd name="connsiteY12" fmla="*/ 184825 h 247514"/>
                  <a:gd name="connsiteX13" fmla="*/ 25796 w 247514"/>
                  <a:gd name="connsiteY13" fmla="*/ 195830 h 247514"/>
                  <a:gd name="connsiteX14" fmla="*/ 12359 w 247514"/>
                  <a:gd name="connsiteY14" fmla="*/ 172557 h 247514"/>
                  <a:gd name="connsiteX15" fmla="*/ 40148 w 247514"/>
                  <a:gd name="connsiteY15" fmla="*/ 146436 h 247514"/>
                  <a:gd name="connsiteX16" fmla="*/ 40148 w 247514"/>
                  <a:gd name="connsiteY16" fmla="*/ 101079 h 247514"/>
                  <a:gd name="connsiteX17" fmla="*/ 12359 w 247514"/>
                  <a:gd name="connsiteY17" fmla="*/ 74957 h 247514"/>
                  <a:gd name="connsiteX18" fmla="*/ 25796 w 247514"/>
                  <a:gd name="connsiteY18" fmla="*/ 51684 h 247514"/>
                  <a:gd name="connsiteX19" fmla="*/ 62312 w 247514"/>
                  <a:gd name="connsiteY19" fmla="*/ 62689 h 247514"/>
                  <a:gd name="connsiteX20" fmla="*/ 101593 w 247514"/>
                  <a:gd name="connsiteY20" fmla="*/ 40010 h 247514"/>
                  <a:gd name="connsiteX21" fmla="*/ 110320 w 247514"/>
                  <a:gd name="connsiteY21" fmla="*/ 2883 h 247514"/>
                  <a:gd name="connsiteX22" fmla="*/ 137194 w 247514"/>
                  <a:gd name="connsiteY22" fmla="*/ 2883 h 247514"/>
                  <a:gd name="connsiteX23" fmla="*/ 145921 w 247514"/>
                  <a:gd name="connsiteY23" fmla="*/ 40010 h 247514"/>
                  <a:gd name="connsiteX24" fmla="*/ 185202 w 247514"/>
                  <a:gd name="connsiteY24" fmla="*/ 62689 h 24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7514" h="247514">
                    <a:moveTo>
                      <a:pt x="185202" y="62689"/>
                    </a:moveTo>
                    <a:lnTo>
                      <a:pt x="221718" y="51684"/>
                    </a:lnTo>
                    <a:lnTo>
                      <a:pt x="235155" y="74957"/>
                    </a:lnTo>
                    <a:lnTo>
                      <a:pt x="207366" y="101078"/>
                    </a:lnTo>
                    <a:cubicBezTo>
                      <a:pt x="211394" y="115929"/>
                      <a:pt x="211394" y="131584"/>
                      <a:pt x="207366" y="146435"/>
                    </a:cubicBezTo>
                    <a:lnTo>
                      <a:pt x="235155" y="172557"/>
                    </a:lnTo>
                    <a:lnTo>
                      <a:pt x="221718" y="195830"/>
                    </a:lnTo>
                    <a:lnTo>
                      <a:pt x="185202" y="184825"/>
                    </a:lnTo>
                    <a:cubicBezTo>
                      <a:pt x="174355" y="195739"/>
                      <a:pt x="160797" y="203567"/>
                      <a:pt x="145921" y="207504"/>
                    </a:cubicBezTo>
                    <a:lnTo>
                      <a:pt x="137194" y="244631"/>
                    </a:lnTo>
                    <a:lnTo>
                      <a:pt x="110320" y="244631"/>
                    </a:lnTo>
                    <a:lnTo>
                      <a:pt x="101593" y="207504"/>
                    </a:lnTo>
                    <a:cubicBezTo>
                      <a:pt x="86718" y="203567"/>
                      <a:pt x="73160" y="195739"/>
                      <a:pt x="62312" y="184825"/>
                    </a:cubicBezTo>
                    <a:lnTo>
                      <a:pt x="25796" y="195830"/>
                    </a:lnTo>
                    <a:lnTo>
                      <a:pt x="12359" y="172557"/>
                    </a:lnTo>
                    <a:lnTo>
                      <a:pt x="40148" y="146436"/>
                    </a:lnTo>
                    <a:cubicBezTo>
                      <a:pt x="36120" y="131585"/>
                      <a:pt x="36120" y="115930"/>
                      <a:pt x="40148" y="101079"/>
                    </a:cubicBezTo>
                    <a:lnTo>
                      <a:pt x="12359" y="74957"/>
                    </a:lnTo>
                    <a:lnTo>
                      <a:pt x="25796" y="51684"/>
                    </a:lnTo>
                    <a:lnTo>
                      <a:pt x="62312" y="62689"/>
                    </a:lnTo>
                    <a:cubicBezTo>
                      <a:pt x="73159" y="51775"/>
                      <a:pt x="86717" y="43947"/>
                      <a:pt x="101593" y="40010"/>
                    </a:cubicBezTo>
                    <a:lnTo>
                      <a:pt x="110320" y="2883"/>
                    </a:lnTo>
                    <a:lnTo>
                      <a:pt x="137194" y="2883"/>
                    </a:lnTo>
                    <a:lnTo>
                      <a:pt x="145921" y="40010"/>
                    </a:lnTo>
                    <a:cubicBezTo>
                      <a:pt x="160796" y="43947"/>
                      <a:pt x="174354" y="51775"/>
                      <a:pt x="185202" y="62689"/>
                    </a:cubicBezTo>
                    <a:close/>
                  </a:path>
                </a:pathLst>
              </a:custGeom>
              <a:solidFill>
                <a:schemeClr val="accent4"/>
              </a:solidFill>
              <a:ln w="22225" cap="flat" cmpd="sng" algn="ctr">
                <a:solidFill>
                  <a:schemeClr val="bg1">
                    <a:lumMod val="85000"/>
                  </a:schemeClr>
                </a:solidFill>
                <a:prstDash val="solid"/>
                <a:miter lim="800000"/>
              </a:ln>
              <a:effectLst/>
            </p:spPr>
            <p:txBody>
              <a:bodyPr spcFirstLastPara="0" vert="horz" wrap="square" lIns="68662" tIns="69039" rIns="68662" bIns="69039"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Oval 113"/>
              <p:cNvSpPr/>
              <p:nvPr/>
            </p:nvSpPr>
            <p:spPr>
              <a:xfrm>
                <a:off x="4720506" y="2561875"/>
                <a:ext cx="72000" cy="72000"/>
              </a:xfrm>
              <a:prstGeom prst="ellipse">
                <a:avLst/>
              </a:prstGeom>
              <a:solidFill>
                <a:schemeClr val="accent4"/>
              </a:solidFill>
              <a:ln w="22225" cap="flat" cmpd="sng" algn="ctr">
                <a:solidFill>
                  <a:schemeClr val="bg1">
                    <a:lumMod val="8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10" name="Group 109"/>
            <p:cNvGrpSpPr/>
            <p:nvPr/>
          </p:nvGrpSpPr>
          <p:grpSpPr>
            <a:xfrm>
              <a:off x="4830761" y="2554560"/>
              <a:ext cx="340332" cy="340332"/>
              <a:chOff x="4830761" y="2554560"/>
              <a:chExt cx="340332" cy="340332"/>
            </a:xfrm>
          </p:grpSpPr>
          <p:sp>
            <p:nvSpPr>
              <p:cNvPr id="111" name="Freeform 110"/>
              <p:cNvSpPr/>
              <p:nvPr/>
            </p:nvSpPr>
            <p:spPr>
              <a:xfrm>
                <a:off x="4830761" y="2554560"/>
                <a:ext cx="340332" cy="340332"/>
              </a:xfrm>
              <a:custGeom>
                <a:avLst/>
                <a:gdLst>
                  <a:gd name="connsiteX0" fmla="*/ 241569 w 340332"/>
                  <a:gd name="connsiteY0" fmla="*/ 54262 h 340332"/>
                  <a:gd name="connsiteX1" fmla="*/ 268042 w 340332"/>
                  <a:gd name="connsiteY1" fmla="*/ 32048 h 340332"/>
                  <a:gd name="connsiteX2" fmla="*/ 289190 w 340332"/>
                  <a:gd name="connsiteY2" fmla="*/ 49793 h 340332"/>
                  <a:gd name="connsiteX3" fmla="*/ 271910 w 340332"/>
                  <a:gd name="connsiteY3" fmla="*/ 79721 h 340332"/>
                  <a:gd name="connsiteX4" fmla="*/ 299366 w 340332"/>
                  <a:gd name="connsiteY4" fmla="*/ 127275 h 340332"/>
                  <a:gd name="connsiteX5" fmla="*/ 333924 w 340332"/>
                  <a:gd name="connsiteY5" fmla="*/ 127275 h 340332"/>
                  <a:gd name="connsiteX6" fmla="*/ 338718 w 340332"/>
                  <a:gd name="connsiteY6" fmla="*/ 154462 h 340332"/>
                  <a:gd name="connsiteX7" fmla="*/ 306243 w 340332"/>
                  <a:gd name="connsiteY7" fmla="*/ 166281 h 340332"/>
                  <a:gd name="connsiteX8" fmla="*/ 296708 w 340332"/>
                  <a:gd name="connsiteY8" fmla="*/ 220358 h 340332"/>
                  <a:gd name="connsiteX9" fmla="*/ 323182 w 340332"/>
                  <a:gd name="connsiteY9" fmla="*/ 242571 h 340332"/>
                  <a:gd name="connsiteX10" fmla="*/ 309378 w 340332"/>
                  <a:gd name="connsiteY10" fmla="*/ 266479 h 340332"/>
                  <a:gd name="connsiteX11" fmla="*/ 276904 w 340332"/>
                  <a:gd name="connsiteY11" fmla="*/ 254659 h 340332"/>
                  <a:gd name="connsiteX12" fmla="*/ 234840 w 340332"/>
                  <a:gd name="connsiteY12" fmla="*/ 289955 h 340332"/>
                  <a:gd name="connsiteX13" fmla="*/ 240842 w 340332"/>
                  <a:gd name="connsiteY13" fmla="*/ 323988 h 340332"/>
                  <a:gd name="connsiteX14" fmla="*/ 214900 w 340332"/>
                  <a:gd name="connsiteY14" fmla="*/ 333430 h 340332"/>
                  <a:gd name="connsiteX15" fmla="*/ 197621 w 340332"/>
                  <a:gd name="connsiteY15" fmla="*/ 303501 h 340332"/>
                  <a:gd name="connsiteX16" fmla="*/ 142710 w 340332"/>
                  <a:gd name="connsiteY16" fmla="*/ 303501 h 340332"/>
                  <a:gd name="connsiteX17" fmla="*/ 125432 w 340332"/>
                  <a:gd name="connsiteY17" fmla="*/ 333430 h 340332"/>
                  <a:gd name="connsiteX18" fmla="*/ 99490 w 340332"/>
                  <a:gd name="connsiteY18" fmla="*/ 323988 h 340332"/>
                  <a:gd name="connsiteX19" fmla="*/ 105492 w 340332"/>
                  <a:gd name="connsiteY19" fmla="*/ 289955 h 340332"/>
                  <a:gd name="connsiteX20" fmla="*/ 63428 w 340332"/>
                  <a:gd name="connsiteY20" fmla="*/ 254659 h 340332"/>
                  <a:gd name="connsiteX21" fmla="*/ 30954 w 340332"/>
                  <a:gd name="connsiteY21" fmla="*/ 266479 h 340332"/>
                  <a:gd name="connsiteX22" fmla="*/ 17150 w 340332"/>
                  <a:gd name="connsiteY22" fmla="*/ 242571 h 340332"/>
                  <a:gd name="connsiteX23" fmla="*/ 43624 w 340332"/>
                  <a:gd name="connsiteY23" fmla="*/ 220358 h 340332"/>
                  <a:gd name="connsiteX24" fmla="*/ 34089 w 340332"/>
                  <a:gd name="connsiteY24" fmla="*/ 166281 h 340332"/>
                  <a:gd name="connsiteX25" fmla="*/ 1614 w 340332"/>
                  <a:gd name="connsiteY25" fmla="*/ 154462 h 340332"/>
                  <a:gd name="connsiteX26" fmla="*/ 6408 w 340332"/>
                  <a:gd name="connsiteY26" fmla="*/ 127275 h 340332"/>
                  <a:gd name="connsiteX27" fmla="*/ 40966 w 340332"/>
                  <a:gd name="connsiteY27" fmla="*/ 127275 h 340332"/>
                  <a:gd name="connsiteX28" fmla="*/ 68422 w 340332"/>
                  <a:gd name="connsiteY28" fmla="*/ 79721 h 340332"/>
                  <a:gd name="connsiteX29" fmla="*/ 51142 w 340332"/>
                  <a:gd name="connsiteY29" fmla="*/ 49793 h 340332"/>
                  <a:gd name="connsiteX30" fmla="*/ 72290 w 340332"/>
                  <a:gd name="connsiteY30" fmla="*/ 32048 h 340332"/>
                  <a:gd name="connsiteX31" fmla="*/ 98763 w 340332"/>
                  <a:gd name="connsiteY31" fmla="*/ 54262 h 340332"/>
                  <a:gd name="connsiteX32" fmla="*/ 150362 w 340332"/>
                  <a:gd name="connsiteY32" fmla="*/ 35481 h 340332"/>
                  <a:gd name="connsiteX33" fmla="*/ 156362 w 340332"/>
                  <a:gd name="connsiteY33" fmla="*/ 1448 h 340332"/>
                  <a:gd name="connsiteX34" fmla="*/ 183970 w 340332"/>
                  <a:gd name="connsiteY34" fmla="*/ 1448 h 340332"/>
                  <a:gd name="connsiteX35" fmla="*/ 189970 w 340332"/>
                  <a:gd name="connsiteY35" fmla="*/ 35481 h 340332"/>
                  <a:gd name="connsiteX36" fmla="*/ 241569 w 340332"/>
                  <a:gd name="connsiteY36" fmla="*/ 54262 h 34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0332" h="340332">
                    <a:moveTo>
                      <a:pt x="241569" y="54262"/>
                    </a:moveTo>
                    <a:lnTo>
                      <a:pt x="268042" y="32048"/>
                    </a:lnTo>
                    <a:lnTo>
                      <a:pt x="289190" y="49793"/>
                    </a:lnTo>
                    <a:lnTo>
                      <a:pt x="271910" y="79721"/>
                    </a:lnTo>
                    <a:cubicBezTo>
                      <a:pt x="284197" y="93543"/>
                      <a:pt x="293539" y="109724"/>
                      <a:pt x="299366" y="127275"/>
                    </a:cubicBezTo>
                    <a:lnTo>
                      <a:pt x="333924" y="127275"/>
                    </a:lnTo>
                    <a:lnTo>
                      <a:pt x="338718" y="154462"/>
                    </a:lnTo>
                    <a:lnTo>
                      <a:pt x="306243" y="166281"/>
                    </a:lnTo>
                    <a:cubicBezTo>
                      <a:pt x="306771" y="184767"/>
                      <a:pt x="303526" y="203167"/>
                      <a:pt x="296708" y="220358"/>
                    </a:cubicBezTo>
                    <a:lnTo>
                      <a:pt x="323182" y="242571"/>
                    </a:lnTo>
                    <a:lnTo>
                      <a:pt x="309378" y="266479"/>
                    </a:lnTo>
                    <a:lnTo>
                      <a:pt x="276904" y="254659"/>
                    </a:lnTo>
                    <a:cubicBezTo>
                      <a:pt x="265426" y="269159"/>
                      <a:pt x="251113" y="281169"/>
                      <a:pt x="234840" y="289955"/>
                    </a:cubicBezTo>
                    <a:lnTo>
                      <a:pt x="240842" y="323988"/>
                    </a:lnTo>
                    <a:lnTo>
                      <a:pt x="214900" y="333430"/>
                    </a:lnTo>
                    <a:lnTo>
                      <a:pt x="197621" y="303501"/>
                    </a:lnTo>
                    <a:cubicBezTo>
                      <a:pt x="179507" y="307231"/>
                      <a:pt x="160824" y="307231"/>
                      <a:pt x="142710" y="303501"/>
                    </a:cubicBezTo>
                    <a:lnTo>
                      <a:pt x="125432" y="333430"/>
                    </a:lnTo>
                    <a:lnTo>
                      <a:pt x="99490" y="323988"/>
                    </a:lnTo>
                    <a:lnTo>
                      <a:pt x="105492" y="289955"/>
                    </a:lnTo>
                    <a:cubicBezTo>
                      <a:pt x="89219" y="281169"/>
                      <a:pt x="74906" y="269159"/>
                      <a:pt x="63428" y="254659"/>
                    </a:cubicBezTo>
                    <a:lnTo>
                      <a:pt x="30954" y="266479"/>
                    </a:lnTo>
                    <a:lnTo>
                      <a:pt x="17150" y="242571"/>
                    </a:lnTo>
                    <a:lnTo>
                      <a:pt x="43624" y="220358"/>
                    </a:lnTo>
                    <a:cubicBezTo>
                      <a:pt x="36805" y="203167"/>
                      <a:pt x="33561" y="184767"/>
                      <a:pt x="34089" y="166281"/>
                    </a:cubicBezTo>
                    <a:lnTo>
                      <a:pt x="1614" y="154462"/>
                    </a:lnTo>
                    <a:lnTo>
                      <a:pt x="6408" y="127275"/>
                    </a:lnTo>
                    <a:lnTo>
                      <a:pt x="40966" y="127275"/>
                    </a:lnTo>
                    <a:cubicBezTo>
                      <a:pt x="46793" y="109723"/>
                      <a:pt x="56135" y="93543"/>
                      <a:pt x="68422" y="79721"/>
                    </a:cubicBezTo>
                    <a:lnTo>
                      <a:pt x="51142" y="49793"/>
                    </a:lnTo>
                    <a:lnTo>
                      <a:pt x="72290" y="32048"/>
                    </a:lnTo>
                    <a:lnTo>
                      <a:pt x="98763" y="54262"/>
                    </a:lnTo>
                    <a:cubicBezTo>
                      <a:pt x="114509" y="44562"/>
                      <a:pt x="132066" y="38172"/>
                      <a:pt x="150362" y="35481"/>
                    </a:cubicBezTo>
                    <a:lnTo>
                      <a:pt x="156362" y="1448"/>
                    </a:lnTo>
                    <a:lnTo>
                      <a:pt x="183970" y="1448"/>
                    </a:lnTo>
                    <a:lnTo>
                      <a:pt x="189970" y="35481"/>
                    </a:lnTo>
                    <a:cubicBezTo>
                      <a:pt x="208267" y="38171"/>
                      <a:pt x="225824" y="44562"/>
                      <a:pt x="241569" y="54262"/>
                    </a:cubicBezTo>
                    <a:close/>
                  </a:path>
                </a:pathLst>
              </a:custGeom>
              <a:solidFill>
                <a:schemeClr val="accent4"/>
              </a:solidFill>
              <a:ln w="22225" cap="flat" cmpd="sng" algn="ctr">
                <a:solidFill>
                  <a:schemeClr val="bg1">
                    <a:lumMod val="85000"/>
                  </a:schemeClr>
                </a:solidFill>
                <a:prstDash val="solid"/>
                <a:miter lim="800000"/>
              </a:ln>
              <a:effectLst/>
            </p:spPr>
            <p:txBody>
              <a:bodyPr spcFirstLastPara="0" vert="horz" wrap="square" lIns="76042" tIns="87341" rIns="76042" bIns="93293"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endParaRPr kumimoji="0" lang="en-US" sz="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Oval 111"/>
              <p:cNvSpPr/>
              <p:nvPr/>
            </p:nvSpPr>
            <p:spPr>
              <a:xfrm>
                <a:off x="4964927" y="2688726"/>
                <a:ext cx="72000" cy="72000"/>
              </a:xfrm>
              <a:prstGeom prst="ellipse">
                <a:avLst/>
              </a:prstGeom>
              <a:solidFill>
                <a:schemeClr val="accent4"/>
              </a:solidFill>
              <a:ln w="22225" cap="flat" cmpd="sng" algn="ctr">
                <a:solidFill>
                  <a:schemeClr val="bg1">
                    <a:lumMod val="8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3" name="TextBox 2"/>
          <p:cNvSpPr txBox="1"/>
          <p:nvPr/>
        </p:nvSpPr>
        <p:spPr>
          <a:xfrm>
            <a:off x="10215629" y="3320676"/>
            <a:ext cx="1692000" cy="1800000"/>
          </a:xfrm>
          <a:prstGeom prst="rect">
            <a:avLst/>
          </a:prstGeom>
          <a:solidFill>
            <a:schemeClr val="bg1"/>
          </a:solidFill>
        </p:spPr>
        <p:txBody>
          <a:bodyPr wrap="none" rtlCol="0">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srgbClr val="FF6900"/>
                </a:solidFill>
                <a:effectLst/>
                <a:uLnTx/>
                <a:uFillTx/>
                <a:latin typeface="Arial" panose="020B0604020202020204"/>
                <a:ea typeface="+mn-ea"/>
                <a:cs typeface="+mn-cs"/>
              </a:rPr>
              <a:t>10yr £2.5bn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1" i="0" u="none" strike="noStrike" kern="1200" cap="none" spc="0" normalizeH="0" baseline="0" noProof="0" dirty="0">
              <a:ln>
                <a:noFill/>
              </a:ln>
              <a:solidFill>
                <a:srgbClr val="FF6900"/>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FF6900"/>
                </a:solidFill>
                <a:effectLst/>
                <a:uLnTx/>
                <a:uFillTx/>
                <a:latin typeface="Arial" panose="020B0604020202020204"/>
                <a:ea typeface="+mn-ea"/>
                <a:cs typeface="+mn-cs"/>
              </a:rPr>
              <a:t>Trusted Research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FF6900"/>
                </a:solidFill>
                <a:effectLst/>
                <a:uLnTx/>
                <a:uFillTx/>
                <a:latin typeface="Arial" panose="020B0604020202020204"/>
                <a:ea typeface="+mn-ea"/>
                <a:cs typeface="+mn-cs"/>
              </a:rPr>
              <a:t>Technical Standards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FF6900"/>
                </a:solidFill>
                <a:effectLst/>
                <a:uLnTx/>
                <a:uFillTx/>
                <a:latin typeface="Arial" panose="020B0604020202020204"/>
                <a:ea typeface="+mn-ea"/>
                <a:cs typeface="+mn-cs"/>
              </a:rPr>
              <a:t>Technical Assurance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FF6900"/>
                </a:solidFill>
                <a:effectLst/>
                <a:uLnTx/>
                <a:uFillTx/>
                <a:latin typeface="Arial" panose="020B0604020202020204"/>
                <a:ea typeface="+mn-ea"/>
                <a:cs typeface="+mn-cs"/>
              </a:rPr>
              <a:t>Cyber Security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FF6900"/>
                </a:solidFill>
                <a:effectLst/>
                <a:uLnTx/>
                <a:uFillTx/>
                <a:latin typeface="Arial" panose="020B0604020202020204"/>
                <a:ea typeface="+mn-ea"/>
                <a:cs typeface="+mn-cs"/>
              </a:rPr>
              <a:t>Economic protection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FF6900"/>
                </a:solidFill>
                <a:effectLst/>
                <a:uLnTx/>
                <a:uFillTx/>
                <a:latin typeface="Arial" panose="020B0604020202020204"/>
                <a:ea typeface="+mn-ea"/>
                <a:cs typeface="+mn-cs"/>
              </a:rPr>
              <a:t>Ethical deployment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srgbClr val="FF6900"/>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B681C8C8-0C77-06E3-E8FA-E089CA94035D}"/>
              </a:ext>
            </a:extLst>
          </p:cNvPr>
          <p:cNvSpPr/>
          <p:nvPr/>
        </p:nvSpPr>
        <p:spPr>
          <a:xfrm>
            <a:off x="8427524" y="6350169"/>
            <a:ext cx="3764476" cy="5078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Slide deck status UK OFFICIAL non commercially sensitive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All collaborations, contracts and 3</a:t>
            </a:r>
            <a:r>
              <a:rPr kumimoji="0" lang="en-GB" sz="900" b="0" i="0" u="none" strike="noStrike" kern="1200" cap="none" spc="0" normalizeH="0" baseline="30000" noProof="0" dirty="0">
                <a:ln>
                  <a:noFill/>
                </a:ln>
                <a:solidFill>
                  <a:schemeClr val="bg1">
                    <a:lumMod val="50000"/>
                  </a:schemeClr>
                </a:solidFill>
                <a:effectLst/>
                <a:uLnTx/>
                <a:uFillTx/>
                <a:latin typeface="Arial" panose="020B0604020202020204"/>
                <a:ea typeface="+mn-ea"/>
                <a:cs typeface="+mn-cs"/>
              </a:rPr>
              <a:t>rd</a:t>
            </a: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 party references in public domain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chemeClr val="bg1">
                    <a:lumMod val="50000"/>
                  </a:schemeClr>
                </a:solidFill>
                <a:effectLst/>
                <a:uLnTx/>
                <a:uFillTx/>
                <a:latin typeface="Arial" panose="020B0604020202020204"/>
                <a:ea typeface="+mn-ea"/>
                <a:cs typeface="+mn-cs"/>
              </a:rPr>
              <a:t>© NQCC 2024</a:t>
            </a:r>
          </a:p>
        </p:txBody>
      </p:sp>
      <p:grpSp>
        <p:nvGrpSpPr>
          <p:cNvPr id="5" name="Group 4">
            <a:extLst>
              <a:ext uri="{FF2B5EF4-FFF2-40B4-BE49-F238E27FC236}">
                <a16:creationId xmlns:a16="http://schemas.microsoft.com/office/drawing/2014/main" id="{6271F531-9994-90A0-F10F-7DEF9F96A966}"/>
              </a:ext>
            </a:extLst>
          </p:cNvPr>
          <p:cNvGrpSpPr/>
          <p:nvPr/>
        </p:nvGrpSpPr>
        <p:grpSpPr>
          <a:xfrm>
            <a:off x="212084" y="6192469"/>
            <a:ext cx="7180185" cy="540000"/>
            <a:chOff x="212084" y="6192469"/>
            <a:chExt cx="7180185" cy="540000"/>
          </a:xfrm>
        </p:grpSpPr>
        <p:grpSp>
          <p:nvGrpSpPr>
            <p:cNvPr id="6" name="Group 5">
              <a:extLst>
                <a:ext uri="{FF2B5EF4-FFF2-40B4-BE49-F238E27FC236}">
                  <a16:creationId xmlns:a16="http://schemas.microsoft.com/office/drawing/2014/main" id="{DFCC17B1-37BC-4183-A0F1-9D4AA70D88C2}"/>
                </a:ext>
              </a:extLst>
            </p:cNvPr>
            <p:cNvGrpSpPr>
              <a:grpSpLocks noChangeAspect="1"/>
            </p:cNvGrpSpPr>
            <p:nvPr/>
          </p:nvGrpSpPr>
          <p:grpSpPr>
            <a:xfrm>
              <a:off x="1876787" y="6192469"/>
              <a:ext cx="5515482" cy="540000"/>
              <a:chOff x="438746" y="5801198"/>
              <a:chExt cx="8443397" cy="826661"/>
            </a:xfrm>
          </p:grpSpPr>
          <p:grpSp>
            <p:nvGrpSpPr>
              <p:cNvPr id="8" name="Group 7">
                <a:extLst>
                  <a:ext uri="{FF2B5EF4-FFF2-40B4-BE49-F238E27FC236}">
                    <a16:creationId xmlns:a16="http://schemas.microsoft.com/office/drawing/2014/main" id="{B61D8E25-CD58-975F-8988-0B3ABE9F9B75}"/>
                  </a:ext>
                </a:extLst>
              </p:cNvPr>
              <p:cNvGrpSpPr/>
              <p:nvPr/>
            </p:nvGrpSpPr>
            <p:grpSpPr>
              <a:xfrm>
                <a:off x="1994018" y="5836529"/>
                <a:ext cx="6888125" cy="756000"/>
                <a:chOff x="1822469" y="5932476"/>
                <a:chExt cx="6888125" cy="756000"/>
              </a:xfrm>
            </p:grpSpPr>
            <p:pic>
              <p:nvPicPr>
                <p:cNvPr id="10" name="Picture 3" descr="DSTL logo">
                  <a:hlinkClick r:id="rId4" tooltip="Defence Science and Technology Laboratory"/>
                  <a:extLst>
                    <a:ext uri="{FF2B5EF4-FFF2-40B4-BE49-F238E27FC236}">
                      <a16:creationId xmlns:a16="http://schemas.microsoft.com/office/drawing/2014/main" id="{4DA7E800-7C02-3BC9-F5E9-0FD946B98B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2042" y="5932476"/>
                  <a:ext cx="1023320" cy="756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GCHQ logo">
                  <a:hlinkClick r:id="rId6" tooltip="GCHQ"/>
                  <a:extLst>
                    <a:ext uri="{FF2B5EF4-FFF2-40B4-BE49-F238E27FC236}">
                      <a16:creationId xmlns:a16="http://schemas.microsoft.com/office/drawing/2014/main" id="{49249417-1245-4CD9-9D36-93ACF36D837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78850" y="6152305"/>
                  <a:ext cx="1440000" cy="4096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 descr="MOD logo">
                  <a:hlinkClick r:id="rId8" tooltip="Ministry of Defence (MOD)"/>
                  <a:extLst>
                    <a:ext uri="{FF2B5EF4-FFF2-40B4-BE49-F238E27FC236}">
                      <a16:creationId xmlns:a16="http://schemas.microsoft.com/office/drawing/2014/main" id="{4B6A42C8-11AF-E0B3-2DE6-06FF92AA360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22469" y="5932476"/>
                  <a:ext cx="937829" cy="756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NPL logo">
                  <a:hlinkClick r:id="rId10" tooltip="National Physical Laboratory (NPL)"/>
                  <a:extLst>
                    <a:ext uri="{FF2B5EF4-FFF2-40B4-BE49-F238E27FC236}">
                      <a16:creationId xmlns:a16="http://schemas.microsoft.com/office/drawing/2014/main" id="{CE6BD5F6-5450-428A-C36D-9C4E90E3050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87106" y="6152305"/>
                  <a:ext cx="1440000" cy="5361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87F5B8C7-650D-F647-D662-A41DA44B4EA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70594" y="6152305"/>
                  <a:ext cx="1440000" cy="424580"/>
                </a:xfrm>
                <a:prstGeom prst="rect">
                  <a:avLst/>
                </a:prstGeom>
              </p:spPr>
            </p:pic>
          </p:grpSp>
          <p:pic>
            <p:nvPicPr>
              <p:cNvPr id="9" name="Picture 8">
                <a:extLst>
                  <a:ext uri="{FF2B5EF4-FFF2-40B4-BE49-F238E27FC236}">
                    <a16:creationId xmlns:a16="http://schemas.microsoft.com/office/drawing/2014/main" id="{47AD78BF-0A6C-7F8F-4E73-106A4362A59E}"/>
                  </a:ext>
                </a:extLst>
              </p:cNvPr>
              <p:cNvPicPr>
                <a:picLocks noChangeAspect="1"/>
              </p:cNvPicPr>
              <p:nvPr/>
            </p:nvPicPr>
            <p:blipFill>
              <a:blip r:embed="rId13"/>
              <a:stretch>
                <a:fillRect/>
              </a:stretch>
            </p:blipFill>
            <p:spPr>
              <a:xfrm>
                <a:off x="438746" y="5801198"/>
                <a:ext cx="1440000" cy="826661"/>
              </a:xfrm>
              <a:prstGeom prst="rect">
                <a:avLst/>
              </a:prstGeom>
            </p:spPr>
          </p:pic>
        </p:grpSp>
        <p:pic>
          <p:nvPicPr>
            <p:cNvPr id="7" name="Picture 2" descr="C:\Users\dgi3\AppData\Local\Temp\wz0f22\UKNQTP_Master_logos\PNG\UKNQT_Logo_RGB.png">
              <a:extLst>
                <a:ext uri="{FF2B5EF4-FFF2-40B4-BE49-F238E27FC236}">
                  <a16:creationId xmlns:a16="http://schemas.microsoft.com/office/drawing/2014/main" id="{74C1ECA1-322C-9100-B157-6AC63FB2E286}"/>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12084" y="6192469"/>
              <a:ext cx="1261046" cy="540000"/>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3425309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1241072"/>
            <a:ext cx="12192000" cy="4308828"/>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2" name="Rectangle 41">
            <a:extLst>
              <a:ext uri="{FF2B5EF4-FFF2-40B4-BE49-F238E27FC236}">
                <a16:creationId xmlns:a16="http://schemas.microsoft.com/office/drawing/2014/main" id="{03B54D95-5D5E-4166-A330-9F8268317A33}"/>
              </a:ext>
            </a:extLst>
          </p:cNvPr>
          <p:cNvSpPr/>
          <p:nvPr/>
        </p:nvSpPr>
        <p:spPr>
          <a:xfrm>
            <a:off x="113465" y="6007100"/>
            <a:ext cx="2331285" cy="740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Title 1"/>
          <p:cNvSpPr>
            <a:spLocks noGrp="1"/>
          </p:cNvSpPr>
          <p:nvPr>
            <p:ph type="title"/>
          </p:nvPr>
        </p:nvSpPr>
        <p:spPr>
          <a:xfrm>
            <a:off x="838200" y="365125"/>
            <a:ext cx="10515600" cy="670045"/>
          </a:xfrm>
        </p:spPr>
        <p:txBody>
          <a:bodyPr>
            <a:noAutofit/>
          </a:bodyPr>
          <a:lstStyle/>
          <a:p>
            <a:r>
              <a:rPr lang="en-GB" sz="2400" dirty="0"/>
              <a:t>National Quantum Strategy</a:t>
            </a:r>
          </a:p>
        </p:txBody>
      </p:sp>
      <p:pic>
        <p:nvPicPr>
          <p:cNvPr id="2" name="Picture 1"/>
          <p:cNvPicPr>
            <a:picLocks noChangeAspect="1"/>
          </p:cNvPicPr>
          <p:nvPr/>
        </p:nvPicPr>
        <p:blipFill>
          <a:blip r:embed="rId3"/>
          <a:stretch>
            <a:fillRect/>
          </a:stretch>
        </p:blipFill>
        <p:spPr>
          <a:xfrm>
            <a:off x="10187552" y="2819278"/>
            <a:ext cx="1810669" cy="2542252"/>
          </a:xfrm>
          <a:prstGeom prst="rect">
            <a:avLst/>
          </a:prstGeom>
        </p:spPr>
      </p:pic>
      <p:sp>
        <p:nvSpPr>
          <p:cNvPr id="24" name="Rectangle 23"/>
          <p:cNvSpPr/>
          <p:nvPr/>
        </p:nvSpPr>
        <p:spPr>
          <a:xfrm>
            <a:off x="245455" y="1478879"/>
            <a:ext cx="11717945" cy="1080000"/>
          </a:xfrm>
          <a:prstGeom prst="rect">
            <a:avLst/>
          </a:prstGeom>
          <a:ln>
            <a:solidFill>
              <a:schemeClr val="tx2">
                <a:lumMod val="75000"/>
              </a:schemeClr>
            </a:solidFill>
          </a:ln>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Our </a:t>
            </a:r>
            <a:r>
              <a:rPr kumimoji="0" lang="en-US" sz="1600" b="1" i="0" u="sng" strike="noStrike" kern="1200" cap="none" spc="0" normalizeH="0" baseline="0" noProof="0" dirty="0">
                <a:ln>
                  <a:noFill/>
                </a:ln>
                <a:solidFill>
                  <a:srgbClr val="FFFFFF">
                    <a:lumMod val="95000"/>
                  </a:srgbClr>
                </a:solidFill>
                <a:effectLst/>
                <a:uLnTx/>
                <a:uFillTx/>
                <a:latin typeface="Arial" panose="020B0604020202020204"/>
                <a:ea typeface="+mn-ea"/>
                <a:cs typeface="+mn-cs"/>
              </a:rPr>
              <a:t>ten-year</a:t>
            </a:r>
            <a:r>
              <a:rPr kumimoji="0" lang="en-US" sz="1600" b="1"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 vision </a:t>
            </a:r>
            <a:r>
              <a:rPr kumimoji="0" lang="en-US" sz="16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is for the UK to be a world leading </a:t>
            </a:r>
            <a:r>
              <a:rPr kumimoji="0" lang="en-US" sz="1600" b="1" i="0" u="sng" strike="noStrike" kern="1200" cap="none" spc="0" normalizeH="0" baseline="0" noProof="0" dirty="0">
                <a:ln>
                  <a:noFill/>
                </a:ln>
                <a:solidFill>
                  <a:srgbClr val="FFFFFF">
                    <a:lumMod val="95000"/>
                  </a:srgbClr>
                </a:solidFill>
                <a:effectLst/>
                <a:uLnTx/>
                <a:uFillTx/>
                <a:latin typeface="Arial" panose="020B0604020202020204"/>
                <a:ea typeface="+mn-ea"/>
                <a:cs typeface="+mn-cs"/>
              </a:rPr>
              <a:t>quantum-enabled economy</a:t>
            </a:r>
            <a:r>
              <a:rPr kumimoji="0" lang="en-US" sz="16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 building on scientific excellence and creating a thriving quantum sector to ensure that quantum technologies are an integral part of the UK’s digital infrastructure and advanced manufacturing base, driving growth and helping to build a strong and resilient economy and society.</a:t>
            </a:r>
          </a:p>
        </p:txBody>
      </p:sp>
      <p:sp>
        <p:nvSpPr>
          <p:cNvPr id="50" name="Rectangle 49"/>
          <p:cNvSpPr/>
          <p:nvPr/>
        </p:nvSpPr>
        <p:spPr>
          <a:xfrm>
            <a:off x="1449704" y="2757267"/>
            <a:ext cx="3672000" cy="1260000"/>
          </a:xfrm>
          <a:prstGeom prst="rect">
            <a:avLst/>
          </a:prstGeom>
          <a:ln>
            <a:solidFill>
              <a:schemeClr val="tx2">
                <a:lumMod val="75000"/>
              </a:schemeClr>
            </a:solidFill>
          </a:ln>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E2D62">
                    <a:lumMod val="50000"/>
                  </a:srgbClr>
                </a:solidFill>
                <a:effectLst/>
                <a:uLnTx/>
                <a:uFillTx/>
                <a:latin typeface="Arial" panose="020B0604020202020204"/>
                <a:ea typeface="+mn-ea"/>
                <a:cs typeface="+mn-cs"/>
              </a:rPr>
              <a:t>Ensure the UK is home to world-leading quantum science and engineering, growing UK knowledge and skills</a:t>
            </a:r>
          </a:p>
        </p:txBody>
      </p:sp>
      <p:sp>
        <p:nvSpPr>
          <p:cNvPr id="51" name="Rectangle 50"/>
          <p:cNvSpPr/>
          <p:nvPr/>
        </p:nvSpPr>
        <p:spPr>
          <a:xfrm>
            <a:off x="1449704" y="4108270"/>
            <a:ext cx="3672000" cy="1260000"/>
          </a:xfrm>
          <a:prstGeom prst="rect">
            <a:avLst/>
          </a:prstGeom>
          <a:ln>
            <a:solidFill>
              <a:schemeClr val="tx2">
                <a:lumMod val="75000"/>
              </a:schemeClr>
            </a:solidFill>
          </a:ln>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lumMod val="85000"/>
                  </a:srgbClr>
                </a:solidFill>
                <a:effectLst/>
                <a:uLnTx/>
                <a:uFillTx/>
                <a:latin typeface="Arial" panose="020B0604020202020204"/>
                <a:ea typeface="+mn-ea"/>
                <a:cs typeface="+mn-cs"/>
              </a:rPr>
              <a:t>Drive the use of quantum technologies in the UK to deliver benefits for the economy, for society and for our national security</a:t>
            </a:r>
          </a:p>
        </p:txBody>
      </p:sp>
      <p:sp>
        <p:nvSpPr>
          <p:cNvPr id="52" name="Rectangle 51"/>
          <p:cNvSpPr/>
          <p:nvPr/>
        </p:nvSpPr>
        <p:spPr>
          <a:xfrm>
            <a:off x="6404649" y="2757267"/>
            <a:ext cx="3672000" cy="1260000"/>
          </a:xfrm>
          <a:prstGeom prst="rect">
            <a:avLst/>
          </a:prstGeom>
          <a:ln>
            <a:solidFill>
              <a:schemeClr val="tx2">
                <a:lumMod val="75000"/>
              </a:schemeClr>
            </a:solidFill>
          </a:ln>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E2D62">
                    <a:lumMod val="50000"/>
                  </a:srgbClr>
                </a:solidFill>
                <a:effectLst/>
                <a:uLnTx/>
                <a:uFillTx/>
                <a:latin typeface="Arial" panose="020B0604020202020204"/>
                <a:ea typeface="+mn-ea"/>
                <a:cs typeface="+mn-cs"/>
              </a:rPr>
              <a:t>Support business, making the UK the go-to place for quantum businesses and an integral part of the global supply chain, as well as a preferred location for investors and global talent</a:t>
            </a:r>
          </a:p>
        </p:txBody>
      </p:sp>
      <p:sp>
        <p:nvSpPr>
          <p:cNvPr id="53" name="Rectangle 52"/>
          <p:cNvSpPr/>
          <p:nvPr/>
        </p:nvSpPr>
        <p:spPr>
          <a:xfrm>
            <a:off x="6404649" y="4108270"/>
            <a:ext cx="3672000" cy="1260000"/>
          </a:xfrm>
          <a:prstGeom prst="rect">
            <a:avLst/>
          </a:prstGeom>
          <a:ln>
            <a:solidFill>
              <a:schemeClr val="tx2">
                <a:lumMod val="75000"/>
              </a:schemeClr>
            </a:solidFill>
          </a:ln>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E2D62">
                    <a:lumMod val="50000"/>
                  </a:srgbClr>
                </a:solidFill>
                <a:effectLst/>
                <a:uLnTx/>
                <a:uFillTx/>
                <a:latin typeface="Arial" panose="020B0604020202020204"/>
                <a:ea typeface="+mn-ea"/>
                <a:cs typeface="+mn-cs"/>
              </a:rPr>
              <a:t>Create a national and international regulatory framework that supports innovation and the ethical use of quantum technologies, and protects UK capabilities and national security</a:t>
            </a:r>
          </a:p>
        </p:txBody>
      </p:sp>
      <p:grpSp>
        <p:nvGrpSpPr>
          <p:cNvPr id="55" name="Group 54"/>
          <p:cNvGrpSpPr>
            <a:grpSpLocks noChangeAspect="1"/>
          </p:cNvGrpSpPr>
          <p:nvPr/>
        </p:nvGrpSpPr>
        <p:grpSpPr>
          <a:xfrm>
            <a:off x="375767" y="2937267"/>
            <a:ext cx="900000" cy="900000"/>
            <a:chOff x="6781987" y="2694595"/>
            <a:chExt cx="360000" cy="360000"/>
          </a:xfrm>
        </p:grpSpPr>
        <p:grpSp>
          <p:nvGrpSpPr>
            <p:cNvPr id="87" name="Group 86"/>
            <p:cNvGrpSpPr/>
            <p:nvPr/>
          </p:nvGrpSpPr>
          <p:grpSpPr>
            <a:xfrm>
              <a:off x="6781987" y="2694595"/>
              <a:ext cx="360000" cy="360000"/>
              <a:chOff x="13576838" y="3136054"/>
              <a:chExt cx="360000" cy="360000"/>
            </a:xfrm>
          </p:grpSpPr>
          <p:grpSp>
            <p:nvGrpSpPr>
              <p:cNvPr id="94" name="Group 93"/>
              <p:cNvGrpSpPr/>
              <p:nvPr/>
            </p:nvGrpSpPr>
            <p:grpSpPr>
              <a:xfrm>
                <a:off x="13683096" y="3136054"/>
                <a:ext cx="147484" cy="360000"/>
                <a:chOff x="13553767" y="3112984"/>
                <a:chExt cx="147484" cy="287593"/>
              </a:xfrm>
            </p:grpSpPr>
            <p:cxnSp>
              <p:nvCxnSpPr>
                <p:cNvPr id="100" name="Straight Connector 99"/>
                <p:cNvCxnSpPr/>
                <p:nvPr/>
              </p:nvCxnSpPr>
              <p:spPr>
                <a:xfrm>
                  <a:off x="13553767" y="3112984"/>
                  <a:ext cx="0" cy="287593"/>
                </a:xfrm>
                <a:prstGeom prst="line">
                  <a:avLst/>
                </a:prstGeom>
                <a:noFill/>
                <a:ln w="31750" cap="flat" cmpd="sng" algn="ctr">
                  <a:solidFill>
                    <a:schemeClr val="accent4">
                      <a:lumMod val="50000"/>
                    </a:schemeClr>
                  </a:solidFill>
                  <a:prstDash val="solid"/>
                  <a:miter lim="800000"/>
                </a:ln>
                <a:effectLst/>
              </p:spPr>
            </p:cxnSp>
            <p:cxnSp>
              <p:nvCxnSpPr>
                <p:cNvPr id="101" name="Straight Connector 100"/>
                <p:cNvCxnSpPr/>
                <p:nvPr/>
              </p:nvCxnSpPr>
              <p:spPr>
                <a:xfrm>
                  <a:off x="13602928" y="3112984"/>
                  <a:ext cx="0" cy="287593"/>
                </a:xfrm>
                <a:prstGeom prst="line">
                  <a:avLst/>
                </a:prstGeom>
                <a:noFill/>
                <a:ln w="31750" cap="flat" cmpd="sng" algn="ctr">
                  <a:solidFill>
                    <a:schemeClr val="accent4">
                      <a:lumMod val="50000"/>
                    </a:schemeClr>
                  </a:solidFill>
                  <a:prstDash val="solid"/>
                  <a:miter lim="800000"/>
                </a:ln>
                <a:effectLst/>
              </p:spPr>
            </p:cxnSp>
            <p:cxnSp>
              <p:nvCxnSpPr>
                <p:cNvPr id="102" name="Straight Connector 101"/>
                <p:cNvCxnSpPr/>
                <p:nvPr/>
              </p:nvCxnSpPr>
              <p:spPr>
                <a:xfrm>
                  <a:off x="13652089" y="3112984"/>
                  <a:ext cx="0" cy="287593"/>
                </a:xfrm>
                <a:prstGeom prst="line">
                  <a:avLst/>
                </a:prstGeom>
                <a:noFill/>
                <a:ln w="31750" cap="flat" cmpd="sng" algn="ctr">
                  <a:solidFill>
                    <a:schemeClr val="accent4">
                      <a:lumMod val="50000"/>
                    </a:schemeClr>
                  </a:solidFill>
                  <a:prstDash val="solid"/>
                  <a:miter lim="800000"/>
                </a:ln>
                <a:effectLst/>
              </p:spPr>
            </p:cxnSp>
            <p:cxnSp>
              <p:nvCxnSpPr>
                <p:cNvPr id="103" name="Straight Connector 102"/>
                <p:cNvCxnSpPr/>
                <p:nvPr/>
              </p:nvCxnSpPr>
              <p:spPr>
                <a:xfrm>
                  <a:off x="13701251" y="3112984"/>
                  <a:ext cx="0" cy="287593"/>
                </a:xfrm>
                <a:prstGeom prst="line">
                  <a:avLst/>
                </a:prstGeom>
                <a:noFill/>
                <a:ln w="31750" cap="flat" cmpd="sng" algn="ctr">
                  <a:solidFill>
                    <a:schemeClr val="accent4">
                      <a:lumMod val="50000"/>
                    </a:schemeClr>
                  </a:solidFill>
                  <a:prstDash val="solid"/>
                  <a:miter lim="800000"/>
                </a:ln>
                <a:effectLst/>
              </p:spPr>
            </p:cxnSp>
          </p:grpSp>
          <p:grpSp>
            <p:nvGrpSpPr>
              <p:cNvPr id="95" name="Group 94"/>
              <p:cNvGrpSpPr/>
              <p:nvPr/>
            </p:nvGrpSpPr>
            <p:grpSpPr>
              <a:xfrm rot="5400000">
                <a:off x="13683096" y="3136054"/>
                <a:ext cx="147484" cy="360000"/>
                <a:chOff x="13553767" y="3112984"/>
                <a:chExt cx="147484" cy="287593"/>
              </a:xfrm>
            </p:grpSpPr>
            <p:cxnSp>
              <p:nvCxnSpPr>
                <p:cNvPr id="96" name="Straight Connector 95"/>
                <p:cNvCxnSpPr/>
                <p:nvPr/>
              </p:nvCxnSpPr>
              <p:spPr>
                <a:xfrm>
                  <a:off x="13553767" y="3112984"/>
                  <a:ext cx="0" cy="287593"/>
                </a:xfrm>
                <a:prstGeom prst="line">
                  <a:avLst/>
                </a:prstGeom>
                <a:noFill/>
                <a:ln w="31750" cap="flat" cmpd="sng" algn="ctr">
                  <a:solidFill>
                    <a:schemeClr val="accent4">
                      <a:lumMod val="50000"/>
                    </a:schemeClr>
                  </a:solidFill>
                  <a:prstDash val="solid"/>
                  <a:miter lim="800000"/>
                </a:ln>
                <a:effectLst/>
              </p:spPr>
            </p:cxnSp>
            <p:cxnSp>
              <p:nvCxnSpPr>
                <p:cNvPr id="97" name="Straight Connector 96"/>
                <p:cNvCxnSpPr/>
                <p:nvPr/>
              </p:nvCxnSpPr>
              <p:spPr>
                <a:xfrm>
                  <a:off x="13602928" y="3112984"/>
                  <a:ext cx="0" cy="287593"/>
                </a:xfrm>
                <a:prstGeom prst="line">
                  <a:avLst/>
                </a:prstGeom>
                <a:noFill/>
                <a:ln w="31750" cap="flat" cmpd="sng" algn="ctr">
                  <a:solidFill>
                    <a:schemeClr val="accent4">
                      <a:lumMod val="50000"/>
                    </a:schemeClr>
                  </a:solidFill>
                  <a:prstDash val="solid"/>
                  <a:miter lim="800000"/>
                </a:ln>
                <a:effectLst/>
              </p:spPr>
            </p:cxnSp>
            <p:cxnSp>
              <p:nvCxnSpPr>
                <p:cNvPr id="98" name="Straight Connector 97"/>
                <p:cNvCxnSpPr/>
                <p:nvPr/>
              </p:nvCxnSpPr>
              <p:spPr>
                <a:xfrm>
                  <a:off x="13652089" y="3112984"/>
                  <a:ext cx="0" cy="287593"/>
                </a:xfrm>
                <a:prstGeom prst="line">
                  <a:avLst/>
                </a:prstGeom>
                <a:noFill/>
                <a:ln w="31750" cap="flat" cmpd="sng" algn="ctr">
                  <a:solidFill>
                    <a:schemeClr val="accent4">
                      <a:lumMod val="50000"/>
                    </a:schemeClr>
                  </a:solidFill>
                  <a:prstDash val="solid"/>
                  <a:miter lim="800000"/>
                </a:ln>
                <a:effectLst/>
              </p:spPr>
            </p:cxnSp>
            <p:cxnSp>
              <p:nvCxnSpPr>
                <p:cNvPr id="99" name="Straight Connector 98"/>
                <p:cNvCxnSpPr/>
                <p:nvPr/>
              </p:nvCxnSpPr>
              <p:spPr>
                <a:xfrm>
                  <a:off x="13701251" y="3112984"/>
                  <a:ext cx="0" cy="287593"/>
                </a:xfrm>
                <a:prstGeom prst="line">
                  <a:avLst/>
                </a:prstGeom>
                <a:noFill/>
                <a:ln w="31750" cap="flat" cmpd="sng" algn="ctr">
                  <a:solidFill>
                    <a:schemeClr val="accent4">
                      <a:lumMod val="50000"/>
                    </a:schemeClr>
                  </a:solidFill>
                  <a:prstDash val="solid"/>
                  <a:miter lim="800000"/>
                </a:ln>
                <a:effectLst/>
              </p:spPr>
            </p:cxnSp>
          </p:grpSp>
        </p:grpSp>
        <p:grpSp>
          <p:nvGrpSpPr>
            <p:cNvPr id="88" name="Group 87"/>
            <p:cNvGrpSpPr/>
            <p:nvPr/>
          </p:nvGrpSpPr>
          <p:grpSpPr>
            <a:xfrm>
              <a:off x="6817987" y="2730595"/>
              <a:ext cx="288000" cy="288000"/>
              <a:chOff x="13465276" y="3148781"/>
              <a:chExt cx="288000" cy="288000"/>
            </a:xfrm>
          </p:grpSpPr>
          <p:sp>
            <p:nvSpPr>
              <p:cNvPr id="89" name="Rounded Rectangle 88"/>
              <p:cNvSpPr/>
              <p:nvPr/>
            </p:nvSpPr>
            <p:spPr>
              <a:xfrm>
                <a:off x="13465276" y="3148781"/>
                <a:ext cx="288000" cy="288000"/>
              </a:xfrm>
              <a:prstGeom prst="roundRect">
                <a:avLst/>
              </a:prstGeom>
              <a:solidFill>
                <a:schemeClr val="accent4"/>
              </a:solidFill>
              <a:ln w="12700"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90" name="Group 89"/>
              <p:cNvGrpSpPr/>
              <p:nvPr/>
            </p:nvGrpSpPr>
            <p:grpSpPr>
              <a:xfrm>
                <a:off x="13501276" y="3184781"/>
                <a:ext cx="216000" cy="216000"/>
                <a:chOff x="12925638" y="3211976"/>
                <a:chExt cx="216000" cy="216000"/>
              </a:xfrm>
            </p:grpSpPr>
            <p:sp>
              <p:nvSpPr>
                <p:cNvPr id="91" name="Oval 90"/>
                <p:cNvSpPr/>
                <p:nvPr/>
              </p:nvSpPr>
              <p:spPr>
                <a:xfrm>
                  <a:off x="12997638" y="3211976"/>
                  <a:ext cx="72000" cy="216000"/>
                </a:xfrm>
                <a:prstGeom prst="ellipse">
                  <a:avLst/>
                </a:prstGeom>
                <a:noFill/>
                <a:ln w="25400"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Oval 91"/>
                <p:cNvSpPr/>
                <p:nvPr/>
              </p:nvSpPr>
              <p:spPr>
                <a:xfrm rot="7200000">
                  <a:off x="12997638" y="3211976"/>
                  <a:ext cx="72000" cy="216000"/>
                </a:xfrm>
                <a:prstGeom prst="ellipse">
                  <a:avLst/>
                </a:prstGeom>
                <a:noFill/>
                <a:ln w="25400"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Oval 92"/>
                <p:cNvSpPr/>
                <p:nvPr/>
              </p:nvSpPr>
              <p:spPr>
                <a:xfrm rot="3600000">
                  <a:off x="12997638" y="3211976"/>
                  <a:ext cx="72000" cy="216000"/>
                </a:xfrm>
                <a:prstGeom prst="ellipse">
                  <a:avLst/>
                </a:prstGeom>
                <a:noFill/>
                <a:ln w="25400"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56" name="Group 55"/>
          <p:cNvGrpSpPr>
            <a:grpSpLocks noChangeAspect="1"/>
          </p:cNvGrpSpPr>
          <p:nvPr/>
        </p:nvGrpSpPr>
        <p:grpSpPr>
          <a:xfrm>
            <a:off x="5332979" y="2964554"/>
            <a:ext cx="900000" cy="845427"/>
            <a:chOff x="5950956" y="1711626"/>
            <a:chExt cx="401571" cy="377222"/>
          </a:xfrm>
        </p:grpSpPr>
        <p:sp>
          <p:nvSpPr>
            <p:cNvPr id="64" name="Oval 63"/>
            <p:cNvSpPr/>
            <p:nvPr/>
          </p:nvSpPr>
          <p:spPr>
            <a:xfrm>
              <a:off x="5998240" y="1782892"/>
              <a:ext cx="288000" cy="288000"/>
            </a:xfrm>
            <a:prstGeom prst="ellipse">
              <a:avLst/>
            </a:prstGeom>
            <a:solidFill>
              <a:schemeClr val="accent4"/>
            </a:solidFill>
            <a:ln w="22225" cap="flat" cmpd="sng" algn="ctr">
              <a:solidFill>
                <a:schemeClr val="accent4">
                  <a:lumMod val="50000"/>
                </a:schemeClr>
              </a:solidFill>
              <a:prstDash val="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5" name="Group 64"/>
            <p:cNvGrpSpPr/>
            <p:nvPr/>
          </p:nvGrpSpPr>
          <p:grpSpPr>
            <a:xfrm>
              <a:off x="6158586" y="1711626"/>
              <a:ext cx="143500" cy="144445"/>
              <a:chOff x="6887248" y="1940137"/>
              <a:chExt cx="143500" cy="144445"/>
            </a:xfrm>
          </p:grpSpPr>
          <p:sp>
            <p:nvSpPr>
              <p:cNvPr id="83" name="Flowchart: Manual Input 82"/>
              <p:cNvSpPr/>
              <p:nvPr/>
            </p:nvSpPr>
            <p:spPr>
              <a:xfrm>
                <a:off x="6887248" y="1976582"/>
                <a:ext cx="36000" cy="108000"/>
              </a:xfrm>
              <a:prstGeom prst="flowChartManualInput">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4" name="Flowchart: Manual Input 83"/>
              <p:cNvSpPr/>
              <p:nvPr/>
            </p:nvSpPr>
            <p:spPr>
              <a:xfrm>
                <a:off x="6921814" y="1976582"/>
                <a:ext cx="36000" cy="108000"/>
              </a:xfrm>
              <a:prstGeom prst="flowChartManualInput">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Flowchart: Manual Input 84"/>
              <p:cNvSpPr/>
              <p:nvPr/>
            </p:nvSpPr>
            <p:spPr>
              <a:xfrm>
                <a:off x="6957568" y="1976582"/>
                <a:ext cx="36000" cy="108000"/>
              </a:xfrm>
              <a:prstGeom prst="flowChartManualInput">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 name="Rectangle 85"/>
              <p:cNvSpPr/>
              <p:nvPr/>
            </p:nvSpPr>
            <p:spPr>
              <a:xfrm>
                <a:off x="6994748" y="1940137"/>
                <a:ext cx="36000" cy="144000"/>
              </a:xfrm>
              <a:prstGeom prst="rect">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6" name="Group 65"/>
            <p:cNvGrpSpPr/>
            <p:nvPr/>
          </p:nvGrpSpPr>
          <p:grpSpPr>
            <a:xfrm>
              <a:off x="6171177" y="1973874"/>
              <a:ext cx="181350" cy="114974"/>
              <a:chOff x="6919536" y="2651873"/>
              <a:chExt cx="181350" cy="114974"/>
            </a:xfrm>
          </p:grpSpPr>
          <p:grpSp>
            <p:nvGrpSpPr>
              <p:cNvPr id="73" name="Group 72"/>
              <p:cNvGrpSpPr/>
              <p:nvPr/>
            </p:nvGrpSpPr>
            <p:grpSpPr>
              <a:xfrm>
                <a:off x="6919536" y="2651873"/>
                <a:ext cx="181350" cy="98062"/>
                <a:chOff x="6919536" y="2651873"/>
                <a:chExt cx="181350" cy="98062"/>
              </a:xfrm>
            </p:grpSpPr>
            <p:grpSp>
              <p:nvGrpSpPr>
                <p:cNvPr id="77" name="Group 76"/>
                <p:cNvGrpSpPr/>
                <p:nvPr/>
              </p:nvGrpSpPr>
              <p:grpSpPr>
                <a:xfrm>
                  <a:off x="6919536" y="2651873"/>
                  <a:ext cx="67733" cy="98062"/>
                  <a:chOff x="6919536" y="2651873"/>
                  <a:chExt cx="67733" cy="98062"/>
                </a:xfrm>
              </p:grpSpPr>
              <p:sp>
                <p:nvSpPr>
                  <p:cNvPr id="81" name="Flowchart: Delay 80"/>
                  <p:cNvSpPr/>
                  <p:nvPr/>
                </p:nvSpPr>
                <p:spPr>
                  <a:xfrm rot="16200000">
                    <a:off x="6930543" y="2693209"/>
                    <a:ext cx="45719" cy="67733"/>
                  </a:xfrm>
                  <a:prstGeom prst="flowChartDelay">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Oval 81"/>
                  <p:cNvSpPr/>
                  <p:nvPr/>
                </p:nvSpPr>
                <p:spPr>
                  <a:xfrm>
                    <a:off x="6927464" y="2651873"/>
                    <a:ext cx="45719" cy="45719"/>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7033153" y="2651873"/>
                  <a:ext cx="67733" cy="98062"/>
                  <a:chOff x="6919536" y="2651873"/>
                  <a:chExt cx="67733" cy="98062"/>
                </a:xfrm>
              </p:grpSpPr>
              <p:sp>
                <p:nvSpPr>
                  <p:cNvPr id="79" name="Flowchart: Delay 78"/>
                  <p:cNvSpPr/>
                  <p:nvPr/>
                </p:nvSpPr>
                <p:spPr>
                  <a:xfrm rot="16200000">
                    <a:off x="6930543" y="2693209"/>
                    <a:ext cx="45719" cy="67733"/>
                  </a:xfrm>
                  <a:prstGeom prst="flowChartDelay">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Oval 79"/>
                  <p:cNvSpPr/>
                  <p:nvPr/>
                </p:nvSpPr>
                <p:spPr>
                  <a:xfrm>
                    <a:off x="6927464" y="2651873"/>
                    <a:ext cx="45719" cy="45719"/>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74" name="Group 73"/>
              <p:cNvGrpSpPr/>
              <p:nvPr/>
            </p:nvGrpSpPr>
            <p:grpSpPr>
              <a:xfrm>
                <a:off x="6976345" y="2668785"/>
                <a:ext cx="67733" cy="98062"/>
                <a:chOff x="6919536" y="2651873"/>
                <a:chExt cx="67733" cy="98062"/>
              </a:xfrm>
            </p:grpSpPr>
            <p:sp>
              <p:nvSpPr>
                <p:cNvPr id="75" name="Flowchart: Delay 74"/>
                <p:cNvSpPr/>
                <p:nvPr/>
              </p:nvSpPr>
              <p:spPr>
                <a:xfrm rot="16200000">
                  <a:off x="6930543" y="2693209"/>
                  <a:ext cx="45719" cy="67733"/>
                </a:xfrm>
                <a:prstGeom prst="flowChartDelay">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 name="Oval 75"/>
                <p:cNvSpPr/>
                <p:nvPr/>
              </p:nvSpPr>
              <p:spPr>
                <a:xfrm>
                  <a:off x="6927464" y="2651873"/>
                  <a:ext cx="45719" cy="45719"/>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67" name="Group 66"/>
            <p:cNvGrpSpPr/>
            <p:nvPr/>
          </p:nvGrpSpPr>
          <p:grpSpPr>
            <a:xfrm>
              <a:off x="5950956" y="1857714"/>
              <a:ext cx="173117" cy="154089"/>
              <a:chOff x="6887248" y="2601575"/>
              <a:chExt cx="173117" cy="154089"/>
            </a:xfrm>
          </p:grpSpPr>
          <p:sp>
            <p:nvSpPr>
              <p:cNvPr id="68" name="Snip Single Corner Rectangle 67"/>
              <p:cNvSpPr/>
              <p:nvPr/>
            </p:nvSpPr>
            <p:spPr>
              <a:xfrm>
                <a:off x="6887248" y="2638522"/>
                <a:ext cx="173117" cy="94174"/>
              </a:xfrm>
              <a:prstGeom prst="snip1Rect">
                <a:avLst>
                  <a:gd name="adj" fmla="val 34369"/>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9" name="Rounded Rectangle 68"/>
              <p:cNvSpPr/>
              <p:nvPr/>
            </p:nvSpPr>
            <p:spPr>
              <a:xfrm>
                <a:off x="6887248" y="2601575"/>
                <a:ext cx="121182" cy="83991"/>
              </a:xfrm>
              <a:prstGeom prst="roundRect">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0" name="Group 69"/>
              <p:cNvGrpSpPr/>
              <p:nvPr/>
            </p:nvGrpSpPr>
            <p:grpSpPr>
              <a:xfrm>
                <a:off x="6910107" y="2719664"/>
                <a:ext cx="129010" cy="36000"/>
                <a:chOff x="6910107" y="2719664"/>
                <a:chExt cx="129010" cy="36000"/>
              </a:xfrm>
            </p:grpSpPr>
            <p:sp>
              <p:nvSpPr>
                <p:cNvPr id="71" name="Oval 70"/>
                <p:cNvSpPr/>
                <p:nvPr/>
              </p:nvSpPr>
              <p:spPr>
                <a:xfrm>
                  <a:off x="6910107" y="2719664"/>
                  <a:ext cx="36000" cy="36000"/>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 name="Oval 71"/>
                <p:cNvSpPr/>
                <p:nvPr/>
              </p:nvSpPr>
              <p:spPr>
                <a:xfrm flipH="1" flipV="1">
                  <a:off x="7003117" y="2719664"/>
                  <a:ext cx="36000" cy="36000"/>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57" name="Group 56"/>
          <p:cNvGrpSpPr>
            <a:grpSpLocks noChangeAspect="1"/>
          </p:cNvGrpSpPr>
          <p:nvPr/>
        </p:nvGrpSpPr>
        <p:grpSpPr>
          <a:xfrm>
            <a:off x="375767" y="4452972"/>
            <a:ext cx="900000" cy="570596"/>
            <a:chOff x="1157900" y="2100393"/>
            <a:chExt cx="181350" cy="114974"/>
          </a:xfrm>
        </p:grpSpPr>
        <p:sp>
          <p:nvSpPr>
            <p:cNvPr id="58" name="Flowchart: Delay 57"/>
            <p:cNvSpPr/>
            <p:nvPr/>
          </p:nvSpPr>
          <p:spPr>
            <a:xfrm rot="16200000">
              <a:off x="1168907" y="2141729"/>
              <a:ext cx="45719" cy="67733"/>
            </a:xfrm>
            <a:prstGeom prst="flowChartDelay">
              <a:avLst/>
            </a:prstGeom>
            <a:solidFill>
              <a:schemeClr val="accent4"/>
            </a:solidFill>
            <a:ln w="22225" cap="flat" cmpd="sng" algn="ctr">
              <a:solidFill>
                <a:schemeClr val="bg1">
                  <a:lumMod val="8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Oval 58"/>
            <p:cNvSpPr/>
            <p:nvPr/>
          </p:nvSpPr>
          <p:spPr>
            <a:xfrm>
              <a:off x="1168907" y="2100393"/>
              <a:ext cx="45719" cy="45719"/>
            </a:xfrm>
            <a:prstGeom prst="ellipse">
              <a:avLst/>
            </a:prstGeom>
            <a:solidFill>
              <a:schemeClr val="accent4"/>
            </a:solidFill>
            <a:ln w="22225" cap="flat" cmpd="sng" algn="ctr">
              <a:solidFill>
                <a:schemeClr val="bg1">
                  <a:lumMod val="8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Flowchart: Delay 59"/>
            <p:cNvSpPr/>
            <p:nvPr/>
          </p:nvSpPr>
          <p:spPr>
            <a:xfrm rot="16200000">
              <a:off x="1282524" y="2141729"/>
              <a:ext cx="45719" cy="67733"/>
            </a:xfrm>
            <a:prstGeom prst="flowChartDelay">
              <a:avLst/>
            </a:prstGeom>
            <a:solidFill>
              <a:schemeClr val="accent4"/>
            </a:solidFill>
            <a:ln w="22225" cap="flat" cmpd="sng" algn="ctr">
              <a:solidFill>
                <a:schemeClr val="bg1">
                  <a:lumMod val="8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Oval 60"/>
            <p:cNvSpPr/>
            <p:nvPr/>
          </p:nvSpPr>
          <p:spPr>
            <a:xfrm>
              <a:off x="1282524" y="2100393"/>
              <a:ext cx="45719" cy="45719"/>
            </a:xfrm>
            <a:prstGeom prst="ellipse">
              <a:avLst/>
            </a:prstGeom>
            <a:solidFill>
              <a:schemeClr val="accent4"/>
            </a:solidFill>
            <a:ln w="22225" cap="flat" cmpd="sng" algn="ctr">
              <a:solidFill>
                <a:schemeClr val="bg1">
                  <a:lumMod val="8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Flowchart: Delay 61"/>
            <p:cNvSpPr/>
            <p:nvPr/>
          </p:nvSpPr>
          <p:spPr>
            <a:xfrm rot="16200000">
              <a:off x="1225716" y="2158641"/>
              <a:ext cx="45719" cy="67733"/>
            </a:xfrm>
            <a:prstGeom prst="flowChartDelay">
              <a:avLst/>
            </a:prstGeom>
            <a:solidFill>
              <a:schemeClr val="accent4"/>
            </a:solidFill>
            <a:ln w="22225" cap="flat" cmpd="sng" algn="ctr">
              <a:solidFill>
                <a:schemeClr val="bg1">
                  <a:lumMod val="8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1225716" y="2117306"/>
              <a:ext cx="45719" cy="45719"/>
            </a:xfrm>
            <a:prstGeom prst="ellipse">
              <a:avLst/>
            </a:prstGeom>
            <a:solidFill>
              <a:schemeClr val="accent4"/>
            </a:solidFill>
            <a:ln w="22225" cap="flat" cmpd="sng" algn="ctr">
              <a:solidFill>
                <a:schemeClr val="bg1">
                  <a:lumMod val="8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07" name="Group 106"/>
          <p:cNvGrpSpPr>
            <a:grpSpLocks noChangeAspect="1"/>
          </p:cNvGrpSpPr>
          <p:nvPr/>
        </p:nvGrpSpPr>
        <p:grpSpPr>
          <a:xfrm>
            <a:off x="5391479" y="4288270"/>
            <a:ext cx="783000" cy="900000"/>
            <a:chOff x="4632749" y="2276106"/>
            <a:chExt cx="538344" cy="618786"/>
          </a:xfrm>
        </p:grpSpPr>
        <p:grpSp>
          <p:nvGrpSpPr>
            <p:cNvPr id="108" name="Group 107"/>
            <p:cNvGrpSpPr/>
            <p:nvPr/>
          </p:nvGrpSpPr>
          <p:grpSpPr>
            <a:xfrm>
              <a:off x="4744130" y="2276106"/>
              <a:ext cx="297017" cy="297017"/>
              <a:chOff x="4744130" y="2276106"/>
              <a:chExt cx="297017" cy="297017"/>
            </a:xfrm>
          </p:grpSpPr>
          <p:sp>
            <p:nvSpPr>
              <p:cNvPr id="115" name="Freeform 114"/>
              <p:cNvSpPr/>
              <p:nvPr/>
            </p:nvSpPr>
            <p:spPr>
              <a:xfrm>
                <a:off x="4744130" y="2276106"/>
                <a:ext cx="297017" cy="297017"/>
              </a:xfrm>
              <a:custGeom>
                <a:avLst/>
                <a:gdLst>
                  <a:gd name="connsiteX0" fmla="*/ 181460 w 242513"/>
                  <a:gd name="connsiteY0" fmla="*/ 61422 h 242513"/>
                  <a:gd name="connsiteX1" fmla="*/ 217238 w 242513"/>
                  <a:gd name="connsiteY1" fmla="*/ 50639 h 242513"/>
                  <a:gd name="connsiteX2" fmla="*/ 230404 w 242513"/>
                  <a:gd name="connsiteY2" fmla="*/ 73442 h 242513"/>
                  <a:gd name="connsiteX3" fmla="*/ 203176 w 242513"/>
                  <a:gd name="connsiteY3" fmla="*/ 99036 h 242513"/>
                  <a:gd name="connsiteX4" fmla="*/ 203176 w 242513"/>
                  <a:gd name="connsiteY4" fmla="*/ 143477 h 242513"/>
                  <a:gd name="connsiteX5" fmla="*/ 230404 w 242513"/>
                  <a:gd name="connsiteY5" fmla="*/ 169071 h 242513"/>
                  <a:gd name="connsiteX6" fmla="*/ 217238 w 242513"/>
                  <a:gd name="connsiteY6" fmla="*/ 191874 h 242513"/>
                  <a:gd name="connsiteX7" fmla="*/ 181460 w 242513"/>
                  <a:gd name="connsiteY7" fmla="*/ 181091 h 242513"/>
                  <a:gd name="connsiteX8" fmla="*/ 142973 w 242513"/>
                  <a:gd name="connsiteY8" fmla="*/ 203311 h 242513"/>
                  <a:gd name="connsiteX9" fmla="*/ 134422 w 242513"/>
                  <a:gd name="connsiteY9" fmla="*/ 239688 h 242513"/>
                  <a:gd name="connsiteX10" fmla="*/ 108091 w 242513"/>
                  <a:gd name="connsiteY10" fmla="*/ 239688 h 242513"/>
                  <a:gd name="connsiteX11" fmla="*/ 99540 w 242513"/>
                  <a:gd name="connsiteY11" fmla="*/ 203311 h 242513"/>
                  <a:gd name="connsiteX12" fmla="*/ 61053 w 242513"/>
                  <a:gd name="connsiteY12" fmla="*/ 181091 h 242513"/>
                  <a:gd name="connsiteX13" fmla="*/ 25275 w 242513"/>
                  <a:gd name="connsiteY13" fmla="*/ 191874 h 242513"/>
                  <a:gd name="connsiteX14" fmla="*/ 12109 w 242513"/>
                  <a:gd name="connsiteY14" fmla="*/ 169071 h 242513"/>
                  <a:gd name="connsiteX15" fmla="*/ 39337 w 242513"/>
                  <a:gd name="connsiteY15" fmla="*/ 143477 h 242513"/>
                  <a:gd name="connsiteX16" fmla="*/ 39337 w 242513"/>
                  <a:gd name="connsiteY16" fmla="*/ 99036 h 242513"/>
                  <a:gd name="connsiteX17" fmla="*/ 12109 w 242513"/>
                  <a:gd name="connsiteY17" fmla="*/ 73442 h 242513"/>
                  <a:gd name="connsiteX18" fmla="*/ 25275 w 242513"/>
                  <a:gd name="connsiteY18" fmla="*/ 50639 h 242513"/>
                  <a:gd name="connsiteX19" fmla="*/ 61053 w 242513"/>
                  <a:gd name="connsiteY19" fmla="*/ 61422 h 242513"/>
                  <a:gd name="connsiteX20" fmla="*/ 99540 w 242513"/>
                  <a:gd name="connsiteY20" fmla="*/ 39202 h 242513"/>
                  <a:gd name="connsiteX21" fmla="*/ 108091 w 242513"/>
                  <a:gd name="connsiteY21" fmla="*/ 2825 h 242513"/>
                  <a:gd name="connsiteX22" fmla="*/ 134422 w 242513"/>
                  <a:gd name="connsiteY22" fmla="*/ 2825 h 242513"/>
                  <a:gd name="connsiteX23" fmla="*/ 142973 w 242513"/>
                  <a:gd name="connsiteY23" fmla="*/ 39202 h 242513"/>
                  <a:gd name="connsiteX24" fmla="*/ 181460 w 242513"/>
                  <a:gd name="connsiteY24" fmla="*/ 61422 h 24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513" h="242513">
                    <a:moveTo>
                      <a:pt x="156093" y="61344"/>
                    </a:moveTo>
                    <a:lnTo>
                      <a:pt x="182031" y="45279"/>
                    </a:lnTo>
                    <a:lnTo>
                      <a:pt x="197234" y="60481"/>
                    </a:lnTo>
                    <a:lnTo>
                      <a:pt x="181169" y="86420"/>
                    </a:lnTo>
                    <a:cubicBezTo>
                      <a:pt x="187356" y="97062"/>
                      <a:pt x="190598" y="109160"/>
                      <a:pt x="190560" y="121470"/>
                    </a:cubicBezTo>
                    <a:lnTo>
                      <a:pt x="217443" y="135901"/>
                    </a:lnTo>
                    <a:lnTo>
                      <a:pt x="211878" y="156667"/>
                    </a:lnTo>
                    <a:lnTo>
                      <a:pt x="181382" y="155724"/>
                    </a:lnTo>
                    <a:cubicBezTo>
                      <a:pt x="175260" y="166403"/>
                      <a:pt x="166404" y="175260"/>
                      <a:pt x="155724" y="181382"/>
                    </a:cubicBezTo>
                    <a:lnTo>
                      <a:pt x="156667" y="211878"/>
                    </a:lnTo>
                    <a:lnTo>
                      <a:pt x="135901" y="217443"/>
                    </a:lnTo>
                    <a:lnTo>
                      <a:pt x="121469" y="190560"/>
                    </a:lnTo>
                    <a:cubicBezTo>
                      <a:pt x="109159" y="190598"/>
                      <a:pt x="97062" y="187356"/>
                      <a:pt x="86420" y="181169"/>
                    </a:cubicBezTo>
                    <a:lnTo>
                      <a:pt x="60482" y="197234"/>
                    </a:lnTo>
                    <a:lnTo>
                      <a:pt x="45279" y="182032"/>
                    </a:lnTo>
                    <a:lnTo>
                      <a:pt x="61344" y="156093"/>
                    </a:lnTo>
                    <a:cubicBezTo>
                      <a:pt x="55157" y="145451"/>
                      <a:pt x="51915" y="133353"/>
                      <a:pt x="51953" y="121043"/>
                    </a:cubicBezTo>
                    <a:lnTo>
                      <a:pt x="25070" y="106612"/>
                    </a:lnTo>
                    <a:lnTo>
                      <a:pt x="30635" y="85846"/>
                    </a:lnTo>
                    <a:lnTo>
                      <a:pt x="61131" y="86789"/>
                    </a:lnTo>
                    <a:cubicBezTo>
                      <a:pt x="67253" y="76110"/>
                      <a:pt x="76109" y="67253"/>
                      <a:pt x="86789" y="61131"/>
                    </a:cubicBezTo>
                    <a:lnTo>
                      <a:pt x="85846" y="30635"/>
                    </a:lnTo>
                    <a:lnTo>
                      <a:pt x="106612" y="25070"/>
                    </a:lnTo>
                    <a:lnTo>
                      <a:pt x="121044" y="51953"/>
                    </a:lnTo>
                    <a:cubicBezTo>
                      <a:pt x="133354" y="51915"/>
                      <a:pt x="145451" y="55157"/>
                      <a:pt x="156093" y="61344"/>
                    </a:cubicBezTo>
                    <a:close/>
                  </a:path>
                </a:pathLst>
              </a:custGeom>
              <a:solidFill>
                <a:schemeClr val="accent4"/>
              </a:solidFill>
              <a:ln w="22225" cap="flat" cmpd="sng" algn="ctr">
                <a:solidFill>
                  <a:schemeClr val="accent4">
                    <a:lumMod val="50000"/>
                  </a:schemeClr>
                </a:solidFill>
                <a:prstDash val="solid"/>
                <a:miter lim="800000"/>
              </a:ln>
              <a:effectLst/>
            </p:spPr>
            <p:txBody>
              <a:bodyPr spcFirstLastPara="0" vert="horz" wrap="square" lIns="86793" tIns="86793" rIns="86791" bIns="86791"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Oval 115"/>
              <p:cNvSpPr/>
              <p:nvPr/>
            </p:nvSpPr>
            <p:spPr>
              <a:xfrm>
                <a:off x="4856638" y="2388614"/>
                <a:ext cx="72000" cy="72000"/>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09" name="Group 108"/>
            <p:cNvGrpSpPr/>
            <p:nvPr/>
          </p:nvGrpSpPr>
          <p:grpSpPr>
            <a:xfrm>
              <a:off x="4632749" y="2474118"/>
              <a:ext cx="247514" cy="247514"/>
              <a:chOff x="4632749" y="2474118"/>
              <a:chExt cx="247514" cy="247514"/>
            </a:xfrm>
          </p:grpSpPr>
          <p:sp>
            <p:nvSpPr>
              <p:cNvPr id="113" name="Freeform 112"/>
              <p:cNvSpPr/>
              <p:nvPr/>
            </p:nvSpPr>
            <p:spPr>
              <a:xfrm>
                <a:off x="4632749" y="2474118"/>
                <a:ext cx="247514" cy="247514"/>
              </a:xfrm>
              <a:custGeom>
                <a:avLst/>
                <a:gdLst>
                  <a:gd name="connsiteX0" fmla="*/ 185202 w 247514"/>
                  <a:gd name="connsiteY0" fmla="*/ 62689 h 247514"/>
                  <a:gd name="connsiteX1" fmla="*/ 221718 w 247514"/>
                  <a:gd name="connsiteY1" fmla="*/ 51684 h 247514"/>
                  <a:gd name="connsiteX2" fmla="*/ 235155 w 247514"/>
                  <a:gd name="connsiteY2" fmla="*/ 74957 h 247514"/>
                  <a:gd name="connsiteX3" fmla="*/ 207366 w 247514"/>
                  <a:gd name="connsiteY3" fmla="*/ 101078 h 247514"/>
                  <a:gd name="connsiteX4" fmla="*/ 207366 w 247514"/>
                  <a:gd name="connsiteY4" fmla="*/ 146435 h 247514"/>
                  <a:gd name="connsiteX5" fmla="*/ 235155 w 247514"/>
                  <a:gd name="connsiteY5" fmla="*/ 172557 h 247514"/>
                  <a:gd name="connsiteX6" fmla="*/ 221718 w 247514"/>
                  <a:gd name="connsiteY6" fmla="*/ 195830 h 247514"/>
                  <a:gd name="connsiteX7" fmla="*/ 185202 w 247514"/>
                  <a:gd name="connsiteY7" fmla="*/ 184825 h 247514"/>
                  <a:gd name="connsiteX8" fmla="*/ 145921 w 247514"/>
                  <a:gd name="connsiteY8" fmla="*/ 207504 h 247514"/>
                  <a:gd name="connsiteX9" fmla="*/ 137194 w 247514"/>
                  <a:gd name="connsiteY9" fmla="*/ 244631 h 247514"/>
                  <a:gd name="connsiteX10" fmla="*/ 110320 w 247514"/>
                  <a:gd name="connsiteY10" fmla="*/ 244631 h 247514"/>
                  <a:gd name="connsiteX11" fmla="*/ 101593 w 247514"/>
                  <a:gd name="connsiteY11" fmla="*/ 207504 h 247514"/>
                  <a:gd name="connsiteX12" fmla="*/ 62312 w 247514"/>
                  <a:gd name="connsiteY12" fmla="*/ 184825 h 247514"/>
                  <a:gd name="connsiteX13" fmla="*/ 25796 w 247514"/>
                  <a:gd name="connsiteY13" fmla="*/ 195830 h 247514"/>
                  <a:gd name="connsiteX14" fmla="*/ 12359 w 247514"/>
                  <a:gd name="connsiteY14" fmla="*/ 172557 h 247514"/>
                  <a:gd name="connsiteX15" fmla="*/ 40148 w 247514"/>
                  <a:gd name="connsiteY15" fmla="*/ 146436 h 247514"/>
                  <a:gd name="connsiteX16" fmla="*/ 40148 w 247514"/>
                  <a:gd name="connsiteY16" fmla="*/ 101079 h 247514"/>
                  <a:gd name="connsiteX17" fmla="*/ 12359 w 247514"/>
                  <a:gd name="connsiteY17" fmla="*/ 74957 h 247514"/>
                  <a:gd name="connsiteX18" fmla="*/ 25796 w 247514"/>
                  <a:gd name="connsiteY18" fmla="*/ 51684 h 247514"/>
                  <a:gd name="connsiteX19" fmla="*/ 62312 w 247514"/>
                  <a:gd name="connsiteY19" fmla="*/ 62689 h 247514"/>
                  <a:gd name="connsiteX20" fmla="*/ 101593 w 247514"/>
                  <a:gd name="connsiteY20" fmla="*/ 40010 h 247514"/>
                  <a:gd name="connsiteX21" fmla="*/ 110320 w 247514"/>
                  <a:gd name="connsiteY21" fmla="*/ 2883 h 247514"/>
                  <a:gd name="connsiteX22" fmla="*/ 137194 w 247514"/>
                  <a:gd name="connsiteY22" fmla="*/ 2883 h 247514"/>
                  <a:gd name="connsiteX23" fmla="*/ 145921 w 247514"/>
                  <a:gd name="connsiteY23" fmla="*/ 40010 h 247514"/>
                  <a:gd name="connsiteX24" fmla="*/ 185202 w 247514"/>
                  <a:gd name="connsiteY24" fmla="*/ 62689 h 24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7514" h="247514">
                    <a:moveTo>
                      <a:pt x="185202" y="62689"/>
                    </a:moveTo>
                    <a:lnTo>
                      <a:pt x="221718" y="51684"/>
                    </a:lnTo>
                    <a:lnTo>
                      <a:pt x="235155" y="74957"/>
                    </a:lnTo>
                    <a:lnTo>
                      <a:pt x="207366" y="101078"/>
                    </a:lnTo>
                    <a:cubicBezTo>
                      <a:pt x="211394" y="115929"/>
                      <a:pt x="211394" y="131584"/>
                      <a:pt x="207366" y="146435"/>
                    </a:cubicBezTo>
                    <a:lnTo>
                      <a:pt x="235155" y="172557"/>
                    </a:lnTo>
                    <a:lnTo>
                      <a:pt x="221718" y="195830"/>
                    </a:lnTo>
                    <a:lnTo>
                      <a:pt x="185202" y="184825"/>
                    </a:lnTo>
                    <a:cubicBezTo>
                      <a:pt x="174355" y="195739"/>
                      <a:pt x="160797" y="203567"/>
                      <a:pt x="145921" y="207504"/>
                    </a:cubicBezTo>
                    <a:lnTo>
                      <a:pt x="137194" y="244631"/>
                    </a:lnTo>
                    <a:lnTo>
                      <a:pt x="110320" y="244631"/>
                    </a:lnTo>
                    <a:lnTo>
                      <a:pt x="101593" y="207504"/>
                    </a:lnTo>
                    <a:cubicBezTo>
                      <a:pt x="86718" y="203567"/>
                      <a:pt x="73160" y="195739"/>
                      <a:pt x="62312" y="184825"/>
                    </a:cubicBezTo>
                    <a:lnTo>
                      <a:pt x="25796" y="195830"/>
                    </a:lnTo>
                    <a:lnTo>
                      <a:pt x="12359" y="172557"/>
                    </a:lnTo>
                    <a:lnTo>
                      <a:pt x="40148" y="146436"/>
                    </a:lnTo>
                    <a:cubicBezTo>
                      <a:pt x="36120" y="131585"/>
                      <a:pt x="36120" y="115930"/>
                      <a:pt x="40148" y="101079"/>
                    </a:cubicBezTo>
                    <a:lnTo>
                      <a:pt x="12359" y="74957"/>
                    </a:lnTo>
                    <a:lnTo>
                      <a:pt x="25796" y="51684"/>
                    </a:lnTo>
                    <a:lnTo>
                      <a:pt x="62312" y="62689"/>
                    </a:lnTo>
                    <a:cubicBezTo>
                      <a:pt x="73159" y="51775"/>
                      <a:pt x="86717" y="43947"/>
                      <a:pt x="101593" y="40010"/>
                    </a:cubicBezTo>
                    <a:lnTo>
                      <a:pt x="110320" y="2883"/>
                    </a:lnTo>
                    <a:lnTo>
                      <a:pt x="137194" y="2883"/>
                    </a:lnTo>
                    <a:lnTo>
                      <a:pt x="145921" y="40010"/>
                    </a:lnTo>
                    <a:cubicBezTo>
                      <a:pt x="160796" y="43947"/>
                      <a:pt x="174354" y="51775"/>
                      <a:pt x="185202" y="62689"/>
                    </a:cubicBezTo>
                    <a:close/>
                  </a:path>
                </a:pathLst>
              </a:custGeom>
              <a:solidFill>
                <a:schemeClr val="accent4"/>
              </a:solidFill>
              <a:ln w="22225" cap="flat" cmpd="sng" algn="ctr">
                <a:solidFill>
                  <a:schemeClr val="accent4">
                    <a:lumMod val="50000"/>
                  </a:schemeClr>
                </a:solidFill>
                <a:prstDash val="solid"/>
                <a:miter lim="800000"/>
              </a:ln>
              <a:effectLst/>
            </p:spPr>
            <p:txBody>
              <a:bodyPr spcFirstLastPara="0" vert="horz" wrap="square" lIns="68662" tIns="69039" rIns="68662" bIns="69039"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Oval 113"/>
              <p:cNvSpPr/>
              <p:nvPr/>
            </p:nvSpPr>
            <p:spPr>
              <a:xfrm>
                <a:off x="4720506" y="2561875"/>
                <a:ext cx="72000" cy="72000"/>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10" name="Group 109"/>
            <p:cNvGrpSpPr/>
            <p:nvPr/>
          </p:nvGrpSpPr>
          <p:grpSpPr>
            <a:xfrm>
              <a:off x="4830761" y="2554560"/>
              <a:ext cx="340332" cy="340332"/>
              <a:chOff x="4830761" y="2554560"/>
              <a:chExt cx="340332" cy="340332"/>
            </a:xfrm>
          </p:grpSpPr>
          <p:sp>
            <p:nvSpPr>
              <p:cNvPr id="111" name="Freeform 110"/>
              <p:cNvSpPr/>
              <p:nvPr/>
            </p:nvSpPr>
            <p:spPr>
              <a:xfrm>
                <a:off x="4830761" y="2554560"/>
                <a:ext cx="340332" cy="340332"/>
              </a:xfrm>
              <a:custGeom>
                <a:avLst/>
                <a:gdLst>
                  <a:gd name="connsiteX0" fmla="*/ 241569 w 340332"/>
                  <a:gd name="connsiteY0" fmla="*/ 54262 h 340332"/>
                  <a:gd name="connsiteX1" fmla="*/ 268042 w 340332"/>
                  <a:gd name="connsiteY1" fmla="*/ 32048 h 340332"/>
                  <a:gd name="connsiteX2" fmla="*/ 289190 w 340332"/>
                  <a:gd name="connsiteY2" fmla="*/ 49793 h 340332"/>
                  <a:gd name="connsiteX3" fmla="*/ 271910 w 340332"/>
                  <a:gd name="connsiteY3" fmla="*/ 79721 h 340332"/>
                  <a:gd name="connsiteX4" fmla="*/ 299366 w 340332"/>
                  <a:gd name="connsiteY4" fmla="*/ 127275 h 340332"/>
                  <a:gd name="connsiteX5" fmla="*/ 333924 w 340332"/>
                  <a:gd name="connsiteY5" fmla="*/ 127275 h 340332"/>
                  <a:gd name="connsiteX6" fmla="*/ 338718 w 340332"/>
                  <a:gd name="connsiteY6" fmla="*/ 154462 h 340332"/>
                  <a:gd name="connsiteX7" fmla="*/ 306243 w 340332"/>
                  <a:gd name="connsiteY7" fmla="*/ 166281 h 340332"/>
                  <a:gd name="connsiteX8" fmla="*/ 296708 w 340332"/>
                  <a:gd name="connsiteY8" fmla="*/ 220358 h 340332"/>
                  <a:gd name="connsiteX9" fmla="*/ 323182 w 340332"/>
                  <a:gd name="connsiteY9" fmla="*/ 242571 h 340332"/>
                  <a:gd name="connsiteX10" fmla="*/ 309378 w 340332"/>
                  <a:gd name="connsiteY10" fmla="*/ 266479 h 340332"/>
                  <a:gd name="connsiteX11" fmla="*/ 276904 w 340332"/>
                  <a:gd name="connsiteY11" fmla="*/ 254659 h 340332"/>
                  <a:gd name="connsiteX12" fmla="*/ 234840 w 340332"/>
                  <a:gd name="connsiteY12" fmla="*/ 289955 h 340332"/>
                  <a:gd name="connsiteX13" fmla="*/ 240842 w 340332"/>
                  <a:gd name="connsiteY13" fmla="*/ 323988 h 340332"/>
                  <a:gd name="connsiteX14" fmla="*/ 214900 w 340332"/>
                  <a:gd name="connsiteY14" fmla="*/ 333430 h 340332"/>
                  <a:gd name="connsiteX15" fmla="*/ 197621 w 340332"/>
                  <a:gd name="connsiteY15" fmla="*/ 303501 h 340332"/>
                  <a:gd name="connsiteX16" fmla="*/ 142710 w 340332"/>
                  <a:gd name="connsiteY16" fmla="*/ 303501 h 340332"/>
                  <a:gd name="connsiteX17" fmla="*/ 125432 w 340332"/>
                  <a:gd name="connsiteY17" fmla="*/ 333430 h 340332"/>
                  <a:gd name="connsiteX18" fmla="*/ 99490 w 340332"/>
                  <a:gd name="connsiteY18" fmla="*/ 323988 h 340332"/>
                  <a:gd name="connsiteX19" fmla="*/ 105492 w 340332"/>
                  <a:gd name="connsiteY19" fmla="*/ 289955 h 340332"/>
                  <a:gd name="connsiteX20" fmla="*/ 63428 w 340332"/>
                  <a:gd name="connsiteY20" fmla="*/ 254659 h 340332"/>
                  <a:gd name="connsiteX21" fmla="*/ 30954 w 340332"/>
                  <a:gd name="connsiteY21" fmla="*/ 266479 h 340332"/>
                  <a:gd name="connsiteX22" fmla="*/ 17150 w 340332"/>
                  <a:gd name="connsiteY22" fmla="*/ 242571 h 340332"/>
                  <a:gd name="connsiteX23" fmla="*/ 43624 w 340332"/>
                  <a:gd name="connsiteY23" fmla="*/ 220358 h 340332"/>
                  <a:gd name="connsiteX24" fmla="*/ 34089 w 340332"/>
                  <a:gd name="connsiteY24" fmla="*/ 166281 h 340332"/>
                  <a:gd name="connsiteX25" fmla="*/ 1614 w 340332"/>
                  <a:gd name="connsiteY25" fmla="*/ 154462 h 340332"/>
                  <a:gd name="connsiteX26" fmla="*/ 6408 w 340332"/>
                  <a:gd name="connsiteY26" fmla="*/ 127275 h 340332"/>
                  <a:gd name="connsiteX27" fmla="*/ 40966 w 340332"/>
                  <a:gd name="connsiteY27" fmla="*/ 127275 h 340332"/>
                  <a:gd name="connsiteX28" fmla="*/ 68422 w 340332"/>
                  <a:gd name="connsiteY28" fmla="*/ 79721 h 340332"/>
                  <a:gd name="connsiteX29" fmla="*/ 51142 w 340332"/>
                  <a:gd name="connsiteY29" fmla="*/ 49793 h 340332"/>
                  <a:gd name="connsiteX30" fmla="*/ 72290 w 340332"/>
                  <a:gd name="connsiteY30" fmla="*/ 32048 h 340332"/>
                  <a:gd name="connsiteX31" fmla="*/ 98763 w 340332"/>
                  <a:gd name="connsiteY31" fmla="*/ 54262 h 340332"/>
                  <a:gd name="connsiteX32" fmla="*/ 150362 w 340332"/>
                  <a:gd name="connsiteY32" fmla="*/ 35481 h 340332"/>
                  <a:gd name="connsiteX33" fmla="*/ 156362 w 340332"/>
                  <a:gd name="connsiteY33" fmla="*/ 1448 h 340332"/>
                  <a:gd name="connsiteX34" fmla="*/ 183970 w 340332"/>
                  <a:gd name="connsiteY34" fmla="*/ 1448 h 340332"/>
                  <a:gd name="connsiteX35" fmla="*/ 189970 w 340332"/>
                  <a:gd name="connsiteY35" fmla="*/ 35481 h 340332"/>
                  <a:gd name="connsiteX36" fmla="*/ 241569 w 340332"/>
                  <a:gd name="connsiteY36" fmla="*/ 54262 h 34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0332" h="340332">
                    <a:moveTo>
                      <a:pt x="241569" y="54262"/>
                    </a:moveTo>
                    <a:lnTo>
                      <a:pt x="268042" y="32048"/>
                    </a:lnTo>
                    <a:lnTo>
                      <a:pt x="289190" y="49793"/>
                    </a:lnTo>
                    <a:lnTo>
                      <a:pt x="271910" y="79721"/>
                    </a:lnTo>
                    <a:cubicBezTo>
                      <a:pt x="284197" y="93543"/>
                      <a:pt x="293539" y="109724"/>
                      <a:pt x="299366" y="127275"/>
                    </a:cubicBezTo>
                    <a:lnTo>
                      <a:pt x="333924" y="127275"/>
                    </a:lnTo>
                    <a:lnTo>
                      <a:pt x="338718" y="154462"/>
                    </a:lnTo>
                    <a:lnTo>
                      <a:pt x="306243" y="166281"/>
                    </a:lnTo>
                    <a:cubicBezTo>
                      <a:pt x="306771" y="184767"/>
                      <a:pt x="303526" y="203167"/>
                      <a:pt x="296708" y="220358"/>
                    </a:cubicBezTo>
                    <a:lnTo>
                      <a:pt x="323182" y="242571"/>
                    </a:lnTo>
                    <a:lnTo>
                      <a:pt x="309378" y="266479"/>
                    </a:lnTo>
                    <a:lnTo>
                      <a:pt x="276904" y="254659"/>
                    </a:lnTo>
                    <a:cubicBezTo>
                      <a:pt x="265426" y="269159"/>
                      <a:pt x="251113" y="281169"/>
                      <a:pt x="234840" y="289955"/>
                    </a:cubicBezTo>
                    <a:lnTo>
                      <a:pt x="240842" y="323988"/>
                    </a:lnTo>
                    <a:lnTo>
                      <a:pt x="214900" y="333430"/>
                    </a:lnTo>
                    <a:lnTo>
                      <a:pt x="197621" y="303501"/>
                    </a:lnTo>
                    <a:cubicBezTo>
                      <a:pt x="179507" y="307231"/>
                      <a:pt x="160824" y="307231"/>
                      <a:pt x="142710" y="303501"/>
                    </a:cubicBezTo>
                    <a:lnTo>
                      <a:pt x="125432" y="333430"/>
                    </a:lnTo>
                    <a:lnTo>
                      <a:pt x="99490" y="323988"/>
                    </a:lnTo>
                    <a:lnTo>
                      <a:pt x="105492" y="289955"/>
                    </a:lnTo>
                    <a:cubicBezTo>
                      <a:pt x="89219" y="281169"/>
                      <a:pt x="74906" y="269159"/>
                      <a:pt x="63428" y="254659"/>
                    </a:cubicBezTo>
                    <a:lnTo>
                      <a:pt x="30954" y="266479"/>
                    </a:lnTo>
                    <a:lnTo>
                      <a:pt x="17150" y="242571"/>
                    </a:lnTo>
                    <a:lnTo>
                      <a:pt x="43624" y="220358"/>
                    </a:lnTo>
                    <a:cubicBezTo>
                      <a:pt x="36805" y="203167"/>
                      <a:pt x="33561" y="184767"/>
                      <a:pt x="34089" y="166281"/>
                    </a:cubicBezTo>
                    <a:lnTo>
                      <a:pt x="1614" y="154462"/>
                    </a:lnTo>
                    <a:lnTo>
                      <a:pt x="6408" y="127275"/>
                    </a:lnTo>
                    <a:lnTo>
                      <a:pt x="40966" y="127275"/>
                    </a:lnTo>
                    <a:cubicBezTo>
                      <a:pt x="46793" y="109723"/>
                      <a:pt x="56135" y="93543"/>
                      <a:pt x="68422" y="79721"/>
                    </a:cubicBezTo>
                    <a:lnTo>
                      <a:pt x="51142" y="49793"/>
                    </a:lnTo>
                    <a:lnTo>
                      <a:pt x="72290" y="32048"/>
                    </a:lnTo>
                    <a:lnTo>
                      <a:pt x="98763" y="54262"/>
                    </a:lnTo>
                    <a:cubicBezTo>
                      <a:pt x="114509" y="44562"/>
                      <a:pt x="132066" y="38172"/>
                      <a:pt x="150362" y="35481"/>
                    </a:cubicBezTo>
                    <a:lnTo>
                      <a:pt x="156362" y="1448"/>
                    </a:lnTo>
                    <a:lnTo>
                      <a:pt x="183970" y="1448"/>
                    </a:lnTo>
                    <a:lnTo>
                      <a:pt x="189970" y="35481"/>
                    </a:lnTo>
                    <a:cubicBezTo>
                      <a:pt x="208267" y="38171"/>
                      <a:pt x="225824" y="44562"/>
                      <a:pt x="241569" y="54262"/>
                    </a:cubicBezTo>
                    <a:close/>
                  </a:path>
                </a:pathLst>
              </a:custGeom>
              <a:solidFill>
                <a:schemeClr val="accent4"/>
              </a:solidFill>
              <a:ln w="22225" cap="flat" cmpd="sng" algn="ctr">
                <a:solidFill>
                  <a:schemeClr val="accent4">
                    <a:lumMod val="50000"/>
                  </a:schemeClr>
                </a:solidFill>
                <a:prstDash val="solid"/>
                <a:miter lim="800000"/>
              </a:ln>
              <a:effectLst/>
            </p:spPr>
            <p:txBody>
              <a:bodyPr spcFirstLastPara="0" vert="horz" wrap="square" lIns="76042" tIns="87341" rIns="76042" bIns="93293"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endParaRPr kumimoji="0" lang="en-US" sz="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Oval 111"/>
              <p:cNvSpPr/>
              <p:nvPr/>
            </p:nvSpPr>
            <p:spPr>
              <a:xfrm>
                <a:off x="4964927" y="2688726"/>
                <a:ext cx="72000" cy="72000"/>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3" name="TextBox 2"/>
          <p:cNvSpPr txBox="1"/>
          <p:nvPr/>
        </p:nvSpPr>
        <p:spPr>
          <a:xfrm>
            <a:off x="10215629" y="3320676"/>
            <a:ext cx="1692000" cy="1800000"/>
          </a:xfrm>
          <a:prstGeom prst="rect">
            <a:avLst/>
          </a:prstGeom>
          <a:solidFill>
            <a:schemeClr val="bg1"/>
          </a:solidFill>
        </p:spPr>
        <p:txBody>
          <a:bodyPr wrap="none" rtlCol="0">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srgbClr val="FF6900"/>
                </a:solidFill>
                <a:effectLst/>
                <a:uLnTx/>
                <a:uFillTx/>
                <a:latin typeface="Arial" panose="020B0604020202020204"/>
                <a:ea typeface="+mn-ea"/>
                <a:cs typeface="+mn-cs"/>
              </a:rPr>
              <a:t>10yr £2.5bn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1" i="0" u="none" strike="noStrike" kern="1200" cap="none" spc="0" normalizeH="0" baseline="0" noProof="0" dirty="0">
              <a:ln>
                <a:noFill/>
              </a:ln>
              <a:solidFill>
                <a:srgbClr val="FF6900"/>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FF6900"/>
                </a:solidFill>
                <a:effectLst/>
                <a:uLnTx/>
                <a:uFillTx/>
                <a:latin typeface="Arial" panose="020B0604020202020204"/>
                <a:ea typeface="+mn-ea"/>
                <a:cs typeface="+mn-cs"/>
              </a:rPr>
              <a:t>Applications focus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FF6900"/>
                </a:solidFill>
                <a:effectLst/>
                <a:uLnTx/>
                <a:uFillTx/>
                <a:latin typeface="Arial" panose="020B0604020202020204"/>
                <a:ea typeface="+mn-ea"/>
                <a:cs typeface="+mn-cs"/>
              </a:rPr>
              <a:t>Use case development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FF6900"/>
                </a:solidFill>
                <a:effectLst/>
                <a:uLnTx/>
                <a:uFillTx/>
                <a:latin typeface="Arial" panose="020B0604020202020204"/>
                <a:ea typeface="+mn-ea"/>
                <a:cs typeface="+mn-cs"/>
              </a:rPr>
              <a:t>Test bed access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err="1">
                <a:ln>
                  <a:noFill/>
                </a:ln>
                <a:solidFill>
                  <a:srgbClr val="FF6900"/>
                </a:solidFill>
                <a:effectLst/>
                <a:uLnTx/>
                <a:uFillTx/>
                <a:latin typeface="Arial" panose="020B0604020202020204"/>
                <a:ea typeface="+mn-ea"/>
                <a:cs typeface="+mn-cs"/>
              </a:rPr>
              <a:t>Gov</a:t>
            </a:r>
            <a:r>
              <a:rPr kumimoji="0" lang="en-GB" sz="1100" b="0" i="0" u="none" strike="noStrike" kern="1200" cap="none" spc="0" normalizeH="0" baseline="0" noProof="0" dirty="0">
                <a:ln>
                  <a:noFill/>
                </a:ln>
                <a:solidFill>
                  <a:srgbClr val="FF6900"/>
                </a:solidFill>
                <a:effectLst/>
                <a:uLnTx/>
                <a:uFillTx/>
                <a:latin typeface="Arial" panose="020B0604020202020204"/>
                <a:ea typeface="+mn-ea"/>
                <a:cs typeface="+mn-cs"/>
              </a:rPr>
              <a:t> procurement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srgbClr val="FF6900"/>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8895E7A9-E96D-368D-9C27-9A9F303ADF5C}"/>
              </a:ext>
            </a:extLst>
          </p:cNvPr>
          <p:cNvSpPr/>
          <p:nvPr/>
        </p:nvSpPr>
        <p:spPr>
          <a:xfrm>
            <a:off x="8427524" y="6350169"/>
            <a:ext cx="3764476" cy="5078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Slide deck status UK OFFICIAL non commercially sensitive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All collaborations, contracts and 3</a:t>
            </a:r>
            <a:r>
              <a:rPr kumimoji="0" lang="en-GB" sz="900" b="0" i="0" u="none" strike="noStrike" kern="1200" cap="none" spc="0" normalizeH="0" baseline="30000" noProof="0" dirty="0">
                <a:ln>
                  <a:noFill/>
                </a:ln>
                <a:solidFill>
                  <a:schemeClr val="bg1">
                    <a:lumMod val="50000"/>
                  </a:schemeClr>
                </a:solidFill>
                <a:effectLst/>
                <a:uLnTx/>
                <a:uFillTx/>
                <a:latin typeface="Arial" panose="020B0604020202020204"/>
                <a:ea typeface="+mn-ea"/>
                <a:cs typeface="+mn-cs"/>
              </a:rPr>
              <a:t>rd</a:t>
            </a: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 party references in public domain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chemeClr val="bg1">
                    <a:lumMod val="50000"/>
                  </a:schemeClr>
                </a:solidFill>
                <a:effectLst/>
                <a:uLnTx/>
                <a:uFillTx/>
                <a:latin typeface="Arial" panose="020B0604020202020204"/>
                <a:ea typeface="+mn-ea"/>
                <a:cs typeface="+mn-cs"/>
              </a:rPr>
              <a:t>© NQCC 2024</a:t>
            </a:r>
          </a:p>
        </p:txBody>
      </p:sp>
      <p:grpSp>
        <p:nvGrpSpPr>
          <p:cNvPr id="5" name="Group 4">
            <a:extLst>
              <a:ext uri="{FF2B5EF4-FFF2-40B4-BE49-F238E27FC236}">
                <a16:creationId xmlns:a16="http://schemas.microsoft.com/office/drawing/2014/main" id="{8A88100D-9ED9-D50E-C8D4-D2E88FDA418F}"/>
              </a:ext>
            </a:extLst>
          </p:cNvPr>
          <p:cNvGrpSpPr/>
          <p:nvPr/>
        </p:nvGrpSpPr>
        <p:grpSpPr>
          <a:xfrm>
            <a:off x="212084" y="6192469"/>
            <a:ext cx="7180185" cy="540000"/>
            <a:chOff x="212084" y="6192469"/>
            <a:chExt cx="7180185" cy="540000"/>
          </a:xfrm>
        </p:grpSpPr>
        <p:grpSp>
          <p:nvGrpSpPr>
            <p:cNvPr id="6" name="Group 5">
              <a:extLst>
                <a:ext uri="{FF2B5EF4-FFF2-40B4-BE49-F238E27FC236}">
                  <a16:creationId xmlns:a16="http://schemas.microsoft.com/office/drawing/2014/main" id="{DBCCD5AF-1625-E6DC-D30C-7D8885AE7BCD}"/>
                </a:ext>
              </a:extLst>
            </p:cNvPr>
            <p:cNvGrpSpPr>
              <a:grpSpLocks noChangeAspect="1"/>
            </p:cNvGrpSpPr>
            <p:nvPr/>
          </p:nvGrpSpPr>
          <p:grpSpPr>
            <a:xfrm>
              <a:off x="1876787" y="6192469"/>
              <a:ext cx="5515482" cy="540000"/>
              <a:chOff x="438746" y="5801198"/>
              <a:chExt cx="8443397" cy="826661"/>
            </a:xfrm>
          </p:grpSpPr>
          <p:grpSp>
            <p:nvGrpSpPr>
              <p:cNvPr id="8" name="Group 7">
                <a:extLst>
                  <a:ext uri="{FF2B5EF4-FFF2-40B4-BE49-F238E27FC236}">
                    <a16:creationId xmlns:a16="http://schemas.microsoft.com/office/drawing/2014/main" id="{9BB1FA1E-7C2E-C1C5-C06B-3EB53745E9E4}"/>
                  </a:ext>
                </a:extLst>
              </p:cNvPr>
              <p:cNvGrpSpPr/>
              <p:nvPr/>
            </p:nvGrpSpPr>
            <p:grpSpPr>
              <a:xfrm>
                <a:off x="1994018" y="5836529"/>
                <a:ext cx="6888125" cy="756000"/>
                <a:chOff x="1822469" y="5932476"/>
                <a:chExt cx="6888125" cy="756000"/>
              </a:xfrm>
            </p:grpSpPr>
            <p:pic>
              <p:nvPicPr>
                <p:cNvPr id="10" name="Picture 3" descr="DSTL logo">
                  <a:hlinkClick r:id="rId4" tooltip="Defence Science and Technology Laboratory"/>
                  <a:extLst>
                    <a:ext uri="{FF2B5EF4-FFF2-40B4-BE49-F238E27FC236}">
                      <a16:creationId xmlns:a16="http://schemas.microsoft.com/office/drawing/2014/main" id="{6DBC6C87-815F-7853-474B-FB2FE3FF505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2042" y="5932476"/>
                  <a:ext cx="1023320" cy="756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GCHQ logo">
                  <a:hlinkClick r:id="rId6" tooltip="GCHQ"/>
                  <a:extLst>
                    <a:ext uri="{FF2B5EF4-FFF2-40B4-BE49-F238E27FC236}">
                      <a16:creationId xmlns:a16="http://schemas.microsoft.com/office/drawing/2014/main" id="{CFED8B2B-D5D0-B772-B1DB-88456908C6D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78850" y="6152305"/>
                  <a:ext cx="1440000" cy="4096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 descr="MOD logo">
                  <a:hlinkClick r:id="rId8" tooltip="Ministry of Defence (MOD)"/>
                  <a:extLst>
                    <a:ext uri="{FF2B5EF4-FFF2-40B4-BE49-F238E27FC236}">
                      <a16:creationId xmlns:a16="http://schemas.microsoft.com/office/drawing/2014/main" id="{59861F01-8413-C770-E2F3-F60B5E59AA0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22469" y="5932476"/>
                  <a:ext cx="937829" cy="756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NPL logo">
                  <a:hlinkClick r:id="rId10" tooltip="National Physical Laboratory (NPL)"/>
                  <a:extLst>
                    <a:ext uri="{FF2B5EF4-FFF2-40B4-BE49-F238E27FC236}">
                      <a16:creationId xmlns:a16="http://schemas.microsoft.com/office/drawing/2014/main" id="{9C7A9D52-2A77-635B-69F3-428FC186D4C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87106" y="6152305"/>
                  <a:ext cx="1440000" cy="5361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D64A97B-15A3-218B-208D-DA456A60EE5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70594" y="6152305"/>
                  <a:ext cx="1440000" cy="424580"/>
                </a:xfrm>
                <a:prstGeom prst="rect">
                  <a:avLst/>
                </a:prstGeom>
              </p:spPr>
            </p:pic>
          </p:grpSp>
          <p:pic>
            <p:nvPicPr>
              <p:cNvPr id="9" name="Picture 8">
                <a:extLst>
                  <a:ext uri="{FF2B5EF4-FFF2-40B4-BE49-F238E27FC236}">
                    <a16:creationId xmlns:a16="http://schemas.microsoft.com/office/drawing/2014/main" id="{A1312A54-2F59-910F-C4B0-8015C2D9960F}"/>
                  </a:ext>
                </a:extLst>
              </p:cNvPr>
              <p:cNvPicPr>
                <a:picLocks noChangeAspect="1"/>
              </p:cNvPicPr>
              <p:nvPr/>
            </p:nvPicPr>
            <p:blipFill>
              <a:blip r:embed="rId13"/>
              <a:stretch>
                <a:fillRect/>
              </a:stretch>
            </p:blipFill>
            <p:spPr>
              <a:xfrm>
                <a:off x="438746" y="5801198"/>
                <a:ext cx="1440000" cy="826661"/>
              </a:xfrm>
              <a:prstGeom prst="rect">
                <a:avLst/>
              </a:prstGeom>
            </p:spPr>
          </p:pic>
        </p:grpSp>
        <p:pic>
          <p:nvPicPr>
            <p:cNvPr id="7" name="Picture 2" descr="C:\Users\dgi3\AppData\Local\Temp\wz0f22\UKNQTP_Master_logos\PNG\UKNQT_Logo_RGB.png">
              <a:extLst>
                <a:ext uri="{FF2B5EF4-FFF2-40B4-BE49-F238E27FC236}">
                  <a16:creationId xmlns:a16="http://schemas.microsoft.com/office/drawing/2014/main" id="{DA366379-1C9A-332A-D686-A0FAD79A8BA3}"/>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12084" y="6192469"/>
              <a:ext cx="1261046" cy="540000"/>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3842080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1241072"/>
            <a:ext cx="12192000" cy="4308828"/>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2" name="Rectangle 41">
            <a:extLst>
              <a:ext uri="{FF2B5EF4-FFF2-40B4-BE49-F238E27FC236}">
                <a16:creationId xmlns:a16="http://schemas.microsoft.com/office/drawing/2014/main" id="{03B54D95-5D5E-4166-A330-9F8268317A33}"/>
              </a:ext>
            </a:extLst>
          </p:cNvPr>
          <p:cNvSpPr/>
          <p:nvPr/>
        </p:nvSpPr>
        <p:spPr>
          <a:xfrm>
            <a:off x="113465" y="6007100"/>
            <a:ext cx="2331285" cy="740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Title 1"/>
          <p:cNvSpPr>
            <a:spLocks noGrp="1"/>
          </p:cNvSpPr>
          <p:nvPr>
            <p:ph type="title"/>
          </p:nvPr>
        </p:nvSpPr>
        <p:spPr>
          <a:xfrm>
            <a:off x="838200" y="365125"/>
            <a:ext cx="10515600" cy="670045"/>
          </a:xfrm>
        </p:spPr>
        <p:txBody>
          <a:bodyPr>
            <a:noAutofit/>
          </a:bodyPr>
          <a:lstStyle/>
          <a:p>
            <a:r>
              <a:rPr lang="en-GB" sz="2400" dirty="0"/>
              <a:t>National Quantum Strategy</a:t>
            </a:r>
          </a:p>
        </p:txBody>
      </p:sp>
      <p:pic>
        <p:nvPicPr>
          <p:cNvPr id="2" name="Picture 1"/>
          <p:cNvPicPr>
            <a:picLocks noChangeAspect="1"/>
          </p:cNvPicPr>
          <p:nvPr/>
        </p:nvPicPr>
        <p:blipFill>
          <a:blip r:embed="rId3"/>
          <a:stretch>
            <a:fillRect/>
          </a:stretch>
        </p:blipFill>
        <p:spPr>
          <a:xfrm>
            <a:off x="10187552" y="2819278"/>
            <a:ext cx="1810669" cy="2542252"/>
          </a:xfrm>
          <a:prstGeom prst="rect">
            <a:avLst/>
          </a:prstGeom>
        </p:spPr>
      </p:pic>
      <p:sp>
        <p:nvSpPr>
          <p:cNvPr id="24" name="Rectangle 23"/>
          <p:cNvSpPr/>
          <p:nvPr/>
        </p:nvSpPr>
        <p:spPr>
          <a:xfrm>
            <a:off x="245455" y="1478879"/>
            <a:ext cx="11717945" cy="1080000"/>
          </a:xfrm>
          <a:prstGeom prst="rect">
            <a:avLst/>
          </a:prstGeom>
          <a:ln>
            <a:solidFill>
              <a:schemeClr val="tx2">
                <a:lumMod val="75000"/>
              </a:schemeClr>
            </a:solidFill>
          </a:ln>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Our </a:t>
            </a:r>
            <a:r>
              <a:rPr kumimoji="0" lang="en-US" sz="1600" b="1" i="0" u="sng" strike="noStrike" kern="1200" cap="none" spc="0" normalizeH="0" baseline="0" noProof="0" dirty="0">
                <a:ln>
                  <a:noFill/>
                </a:ln>
                <a:solidFill>
                  <a:srgbClr val="FFFFFF">
                    <a:lumMod val="95000"/>
                  </a:srgbClr>
                </a:solidFill>
                <a:effectLst/>
                <a:uLnTx/>
                <a:uFillTx/>
                <a:latin typeface="Arial" panose="020B0604020202020204"/>
                <a:ea typeface="+mn-ea"/>
                <a:cs typeface="+mn-cs"/>
              </a:rPr>
              <a:t>ten-year</a:t>
            </a:r>
            <a:r>
              <a:rPr kumimoji="0" lang="en-US" sz="1600" b="1"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 vision </a:t>
            </a:r>
            <a:r>
              <a:rPr kumimoji="0" lang="en-US" sz="16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is for the UK to be a world leading </a:t>
            </a:r>
            <a:r>
              <a:rPr kumimoji="0" lang="en-US" sz="1600" b="1" i="0" u="sng" strike="noStrike" kern="1200" cap="none" spc="0" normalizeH="0" baseline="0" noProof="0" dirty="0">
                <a:ln>
                  <a:noFill/>
                </a:ln>
                <a:solidFill>
                  <a:srgbClr val="FFFFFF">
                    <a:lumMod val="95000"/>
                  </a:srgbClr>
                </a:solidFill>
                <a:effectLst/>
                <a:uLnTx/>
                <a:uFillTx/>
                <a:latin typeface="Arial" panose="020B0604020202020204"/>
                <a:ea typeface="+mn-ea"/>
                <a:cs typeface="+mn-cs"/>
              </a:rPr>
              <a:t>quantum-enabled economy</a:t>
            </a:r>
            <a:r>
              <a:rPr kumimoji="0" lang="en-US" sz="16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 building on scientific excellence and creating a thriving quantum sector to ensure that quantum technologies are an integral part of the UK’s digital infrastructure and advanced manufacturing base, driving growth and helping to build a strong and resilient economy and society.</a:t>
            </a:r>
          </a:p>
        </p:txBody>
      </p:sp>
      <p:sp>
        <p:nvSpPr>
          <p:cNvPr id="50" name="Rectangle 49"/>
          <p:cNvSpPr/>
          <p:nvPr/>
        </p:nvSpPr>
        <p:spPr>
          <a:xfrm>
            <a:off x="1449704" y="2757267"/>
            <a:ext cx="3672000" cy="1260000"/>
          </a:xfrm>
          <a:prstGeom prst="rect">
            <a:avLst/>
          </a:prstGeom>
          <a:ln>
            <a:solidFill>
              <a:schemeClr val="tx2">
                <a:lumMod val="75000"/>
              </a:schemeClr>
            </a:solidFill>
          </a:ln>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lumMod val="85000"/>
                  </a:srgbClr>
                </a:solidFill>
                <a:effectLst/>
                <a:uLnTx/>
                <a:uFillTx/>
                <a:latin typeface="Arial" panose="020B0604020202020204"/>
                <a:ea typeface="+mn-ea"/>
                <a:cs typeface="+mn-cs"/>
              </a:rPr>
              <a:t>Ensure the UK is home to world-leading quantum science and engineering, growing UK knowledge and skills</a:t>
            </a:r>
          </a:p>
        </p:txBody>
      </p:sp>
      <p:sp>
        <p:nvSpPr>
          <p:cNvPr id="51" name="Rectangle 50"/>
          <p:cNvSpPr/>
          <p:nvPr/>
        </p:nvSpPr>
        <p:spPr>
          <a:xfrm>
            <a:off x="1449704" y="4108270"/>
            <a:ext cx="3672000" cy="1260000"/>
          </a:xfrm>
          <a:prstGeom prst="rect">
            <a:avLst/>
          </a:prstGeom>
          <a:ln>
            <a:solidFill>
              <a:schemeClr val="tx2">
                <a:lumMod val="75000"/>
              </a:schemeClr>
            </a:solidFill>
          </a:ln>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E2D62">
                    <a:lumMod val="50000"/>
                  </a:srgbClr>
                </a:solidFill>
                <a:effectLst/>
                <a:uLnTx/>
                <a:uFillTx/>
                <a:latin typeface="Arial" panose="020B0604020202020204"/>
                <a:ea typeface="+mn-ea"/>
                <a:cs typeface="+mn-cs"/>
              </a:rPr>
              <a:t>Drive the use of quantum technologies in the UK to deliver benefits for the economy, for society and for our national security</a:t>
            </a:r>
          </a:p>
        </p:txBody>
      </p:sp>
      <p:sp>
        <p:nvSpPr>
          <p:cNvPr id="52" name="Rectangle 51"/>
          <p:cNvSpPr/>
          <p:nvPr/>
        </p:nvSpPr>
        <p:spPr>
          <a:xfrm>
            <a:off x="6404649" y="2757267"/>
            <a:ext cx="3672000" cy="1260000"/>
          </a:xfrm>
          <a:prstGeom prst="rect">
            <a:avLst/>
          </a:prstGeom>
          <a:ln>
            <a:solidFill>
              <a:schemeClr val="tx2">
                <a:lumMod val="75000"/>
              </a:schemeClr>
            </a:solidFill>
          </a:ln>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E2D62">
                    <a:lumMod val="50000"/>
                  </a:srgbClr>
                </a:solidFill>
                <a:effectLst/>
                <a:uLnTx/>
                <a:uFillTx/>
                <a:latin typeface="Arial" panose="020B0604020202020204"/>
                <a:ea typeface="+mn-ea"/>
                <a:cs typeface="+mn-cs"/>
              </a:rPr>
              <a:t>Support business, making the UK the go-to place for quantum businesses and an integral part of the global supply chain, as well as a preferred location for investors and global talent</a:t>
            </a:r>
          </a:p>
        </p:txBody>
      </p:sp>
      <p:sp>
        <p:nvSpPr>
          <p:cNvPr id="53" name="Rectangle 52"/>
          <p:cNvSpPr/>
          <p:nvPr/>
        </p:nvSpPr>
        <p:spPr>
          <a:xfrm>
            <a:off x="6404649" y="4108270"/>
            <a:ext cx="3672000" cy="1260000"/>
          </a:xfrm>
          <a:prstGeom prst="rect">
            <a:avLst/>
          </a:prstGeom>
          <a:ln>
            <a:solidFill>
              <a:schemeClr val="tx2">
                <a:lumMod val="75000"/>
              </a:schemeClr>
            </a:solidFill>
          </a:ln>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E2D62">
                    <a:lumMod val="50000"/>
                  </a:srgbClr>
                </a:solidFill>
                <a:effectLst/>
                <a:uLnTx/>
                <a:uFillTx/>
                <a:latin typeface="Arial" panose="020B0604020202020204"/>
                <a:ea typeface="+mn-ea"/>
                <a:cs typeface="+mn-cs"/>
              </a:rPr>
              <a:t>Create a national and international regulatory framework that supports innovation and the ethical use of quantum technologies, and protects UK capabilities and national security</a:t>
            </a:r>
          </a:p>
        </p:txBody>
      </p:sp>
      <p:grpSp>
        <p:nvGrpSpPr>
          <p:cNvPr id="55" name="Group 54"/>
          <p:cNvGrpSpPr>
            <a:grpSpLocks noChangeAspect="1"/>
          </p:cNvGrpSpPr>
          <p:nvPr/>
        </p:nvGrpSpPr>
        <p:grpSpPr>
          <a:xfrm>
            <a:off x="375767" y="2937267"/>
            <a:ext cx="900000" cy="900000"/>
            <a:chOff x="6781987" y="2694595"/>
            <a:chExt cx="360000" cy="360000"/>
          </a:xfrm>
        </p:grpSpPr>
        <p:grpSp>
          <p:nvGrpSpPr>
            <p:cNvPr id="87" name="Group 86"/>
            <p:cNvGrpSpPr/>
            <p:nvPr/>
          </p:nvGrpSpPr>
          <p:grpSpPr>
            <a:xfrm>
              <a:off x="6781987" y="2694595"/>
              <a:ext cx="360000" cy="360000"/>
              <a:chOff x="13576838" y="3136054"/>
              <a:chExt cx="360000" cy="360000"/>
            </a:xfrm>
          </p:grpSpPr>
          <p:grpSp>
            <p:nvGrpSpPr>
              <p:cNvPr id="94" name="Group 93"/>
              <p:cNvGrpSpPr/>
              <p:nvPr/>
            </p:nvGrpSpPr>
            <p:grpSpPr>
              <a:xfrm>
                <a:off x="13683096" y="3136054"/>
                <a:ext cx="147484" cy="360000"/>
                <a:chOff x="13553767" y="3112984"/>
                <a:chExt cx="147484" cy="287593"/>
              </a:xfrm>
            </p:grpSpPr>
            <p:cxnSp>
              <p:nvCxnSpPr>
                <p:cNvPr id="100" name="Straight Connector 99"/>
                <p:cNvCxnSpPr/>
                <p:nvPr/>
              </p:nvCxnSpPr>
              <p:spPr>
                <a:xfrm>
                  <a:off x="13553767" y="3112984"/>
                  <a:ext cx="0" cy="287593"/>
                </a:xfrm>
                <a:prstGeom prst="line">
                  <a:avLst/>
                </a:prstGeom>
                <a:noFill/>
                <a:ln w="31750" cap="flat" cmpd="sng" algn="ctr">
                  <a:solidFill>
                    <a:schemeClr val="bg1">
                      <a:lumMod val="85000"/>
                    </a:schemeClr>
                  </a:solidFill>
                  <a:prstDash val="solid"/>
                  <a:miter lim="800000"/>
                </a:ln>
                <a:effectLst/>
              </p:spPr>
            </p:cxnSp>
            <p:cxnSp>
              <p:nvCxnSpPr>
                <p:cNvPr id="101" name="Straight Connector 100"/>
                <p:cNvCxnSpPr/>
                <p:nvPr/>
              </p:nvCxnSpPr>
              <p:spPr>
                <a:xfrm>
                  <a:off x="13602928" y="3112984"/>
                  <a:ext cx="0" cy="287593"/>
                </a:xfrm>
                <a:prstGeom prst="line">
                  <a:avLst/>
                </a:prstGeom>
                <a:noFill/>
                <a:ln w="31750" cap="flat" cmpd="sng" algn="ctr">
                  <a:solidFill>
                    <a:schemeClr val="bg1">
                      <a:lumMod val="85000"/>
                    </a:schemeClr>
                  </a:solidFill>
                  <a:prstDash val="solid"/>
                  <a:miter lim="800000"/>
                </a:ln>
                <a:effectLst/>
              </p:spPr>
            </p:cxnSp>
            <p:cxnSp>
              <p:nvCxnSpPr>
                <p:cNvPr id="102" name="Straight Connector 101"/>
                <p:cNvCxnSpPr/>
                <p:nvPr/>
              </p:nvCxnSpPr>
              <p:spPr>
                <a:xfrm>
                  <a:off x="13652089" y="3112984"/>
                  <a:ext cx="0" cy="287593"/>
                </a:xfrm>
                <a:prstGeom prst="line">
                  <a:avLst/>
                </a:prstGeom>
                <a:noFill/>
                <a:ln w="31750" cap="flat" cmpd="sng" algn="ctr">
                  <a:solidFill>
                    <a:schemeClr val="bg1">
                      <a:lumMod val="85000"/>
                    </a:schemeClr>
                  </a:solidFill>
                  <a:prstDash val="solid"/>
                  <a:miter lim="800000"/>
                </a:ln>
                <a:effectLst/>
              </p:spPr>
            </p:cxnSp>
            <p:cxnSp>
              <p:nvCxnSpPr>
                <p:cNvPr id="103" name="Straight Connector 102"/>
                <p:cNvCxnSpPr/>
                <p:nvPr/>
              </p:nvCxnSpPr>
              <p:spPr>
                <a:xfrm>
                  <a:off x="13701251" y="3112984"/>
                  <a:ext cx="0" cy="287593"/>
                </a:xfrm>
                <a:prstGeom prst="line">
                  <a:avLst/>
                </a:prstGeom>
                <a:noFill/>
                <a:ln w="31750" cap="flat" cmpd="sng" algn="ctr">
                  <a:solidFill>
                    <a:schemeClr val="bg1">
                      <a:lumMod val="85000"/>
                    </a:schemeClr>
                  </a:solidFill>
                  <a:prstDash val="solid"/>
                  <a:miter lim="800000"/>
                </a:ln>
                <a:effectLst/>
              </p:spPr>
            </p:cxnSp>
          </p:grpSp>
          <p:grpSp>
            <p:nvGrpSpPr>
              <p:cNvPr id="95" name="Group 94"/>
              <p:cNvGrpSpPr/>
              <p:nvPr/>
            </p:nvGrpSpPr>
            <p:grpSpPr>
              <a:xfrm rot="5400000">
                <a:off x="13683096" y="3136054"/>
                <a:ext cx="147484" cy="360000"/>
                <a:chOff x="13553767" y="3112984"/>
                <a:chExt cx="147484" cy="287593"/>
              </a:xfrm>
            </p:grpSpPr>
            <p:cxnSp>
              <p:nvCxnSpPr>
                <p:cNvPr id="96" name="Straight Connector 95"/>
                <p:cNvCxnSpPr/>
                <p:nvPr/>
              </p:nvCxnSpPr>
              <p:spPr>
                <a:xfrm>
                  <a:off x="13553767" y="3112984"/>
                  <a:ext cx="0" cy="287593"/>
                </a:xfrm>
                <a:prstGeom prst="line">
                  <a:avLst/>
                </a:prstGeom>
                <a:noFill/>
                <a:ln w="31750" cap="flat" cmpd="sng" algn="ctr">
                  <a:solidFill>
                    <a:schemeClr val="bg1">
                      <a:lumMod val="85000"/>
                    </a:schemeClr>
                  </a:solidFill>
                  <a:prstDash val="solid"/>
                  <a:miter lim="800000"/>
                </a:ln>
                <a:effectLst/>
              </p:spPr>
            </p:cxnSp>
            <p:cxnSp>
              <p:nvCxnSpPr>
                <p:cNvPr id="97" name="Straight Connector 96"/>
                <p:cNvCxnSpPr/>
                <p:nvPr/>
              </p:nvCxnSpPr>
              <p:spPr>
                <a:xfrm>
                  <a:off x="13602928" y="3112984"/>
                  <a:ext cx="0" cy="287593"/>
                </a:xfrm>
                <a:prstGeom prst="line">
                  <a:avLst/>
                </a:prstGeom>
                <a:noFill/>
                <a:ln w="31750" cap="flat" cmpd="sng" algn="ctr">
                  <a:solidFill>
                    <a:schemeClr val="bg1">
                      <a:lumMod val="85000"/>
                    </a:schemeClr>
                  </a:solidFill>
                  <a:prstDash val="solid"/>
                  <a:miter lim="800000"/>
                </a:ln>
                <a:effectLst/>
              </p:spPr>
            </p:cxnSp>
            <p:cxnSp>
              <p:nvCxnSpPr>
                <p:cNvPr id="98" name="Straight Connector 97"/>
                <p:cNvCxnSpPr/>
                <p:nvPr/>
              </p:nvCxnSpPr>
              <p:spPr>
                <a:xfrm>
                  <a:off x="13652089" y="3112984"/>
                  <a:ext cx="0" cy="287593"/>
                </a:xfrm>
                <a:prstGeom prst="line">
                  <a:avLst/>
                </a:prstGeom>
                <a:noFill/>
                <a:ln w="31750" cap="flat" cmpd="sng" algn="ctr">
                  <a:solidFill>
                    <a:schemeClr val="bg1">
                      <a:lumMod val="85000"/>
                    </a:schemeClr>
                  </a:solidFill>
                  <a:prstDash val="solid"/>
                  <a:miter lim="800000"/>
                </a:ln>
                <a:effectLst/>
              </p:spPr>
            </p:cxnSp>
            <p:cxnSp>
              <p:nvCxnSpPr>
                <p:cNvPr id="99" name="Straight Connector 98"/>
                <p:cNvCxnSpPr/>
                <p:nvPr/>
              </p:nvCxnSpPr>
              <p:spPr>
                <a:xfrm>
                  <a:off x="13701251" y="3112984"/>
                  <a:ext cx="0" cy="287593"/>
                </a:xfrm>
                <a:prstGeom prst="line">
                  <a:avLst/>
                </a:prstGeom>
                <a:noFill/>
                <a:ln w="31750" cap="flat" cmpd="sng" algn="ctr">
                  <a:solidFill>
                    <a:schemeClr val="bg1">
                      <a:lumMod val="85000"/>
                    </a:schemeClr>
                  </a:solidFill>
                  <a:prstDash val="solid"/>
                  <a:miter lim="800000"/>
                </a:ln>
                <a:effectLst/>
              </p:spPr>
            </p:cxnSp>
          </p:grpSp>
        </p:grpSp>
        <p:grpSp>
          <p:nvGrpSpPr>
            <p:cNvPr id="88" name="Group 87"/>
            <p:cNvGrpSpPr/>
            <p:nvPr/>
          </p:nvGrpSpPr>
          <p:grpSpPr>
            <a:xfrm>
              <a:off x="6817987" y="2730595"/>
              <a:ext cx="288000" cy="288000"/>
              <a:chOff x="13465276" y="3148781"/>
              <a:chExt cx="288000" cy="288000"/>
            </a:xfrm>
          </p:grpSpPr>
          <p:sp>
            <p:nvSpPr>
              <p:cNvPr id="89" name="Rounded Rectangle 88"/>
              <p:cNvSpPr/>
              <p:nvPr/>
            </p:nvSpPr>
            <p:spPr>
              <a:xfrm>
                <a:off x="13465276" y="3148781"/>
                <a:ext cx="288000" cy="288000"/>
              </a:xfrm>
              <a:prstGeom prst="roundRect">
                <a:avLst/>
              </a:prstGeom>
              <a:solidFill>
                <a:schemeClr val="accent4"/>
              </a:solidFill>
              <a:ln w="12700" cap="flat" cmpd="sng" algn="ctr">
                <a:solidFill>
                  <a:schemeClr val="bg1">
                    <a:lumMod val="8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90" name="Group 89"/>
              <p:cNvGrpSpPr/>
              <p:nvPr/>
            </p:nvGrpSpPr>
            <p:grpSpPr>
              <a:xfrm>
                <a:off x="13501276" y="3184781"/>
                <a:ext cx="216000" cy="216000"/>
                <a:chOff x="12925638" y="3211976"/>
                <a:chExt cx="216000" cy="216000"/>
              </a:xfrm>
            </p:grpSpPr>
            <p:sp>
              <p:nvSpPr>
                <p:cNvPr id="91" name="Oval 90"/>
                <p:cNvSpPr/>
                <p:nvPr/>
              </p:nvSpPr>
              <p:spPr>
                <a:xfrm>
                  <a:off x="12997638" y="3211976"/>
                  <a:ext cx="72000" cy="216000"/>
                </a:xfrm>
                <a:prstGeom prst="ellipse">
                  <a:avLst/>
                </a:prstGeom>
                <a:noFill/>
                <a:ln w="25400" cap="flat" cmpd="sng" algn="ctr">
                  <a:solidFill>
                    <a:schemeClr val="bg1">
                      <a:lumMod val="8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Oval 91"/>
                <p:cNvSpPr/>
                <p:nvPr/>
              </p:nvSpPr>
              <p:spPr>
                <a:xfrm rot="7200000">
                  <a:off x="12997638" y="3211976"/>
                  <a:ext cx="72000" cy="216000"/>
                </a:xfrm>
                <a:prstGeom prst="ellipse">
                  <a:avLst/>
                </a:prstGeom>
                <a:noFill/>
                <a:ln w="25400" cap="flat" cmpd="sng" algn="ctr">
                  <a:solidFill>
                    <a:schemeClr val="bg1">
                      <a:lumMod val="8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Oval 92"/>
                <p:cNvSpPr/>
                <p:nvPr/>
              </p:nvSpPr>
              <p:spPr>
                <a:xfrm rot="3600000">
                  <a:off x="12997638" y="3211976"/>
                  <a:ext cx="72000" cy="216000"/>
                </a:xfrm>
                <a:prstGeom prst="ellipse">
                  <a:avLst/>
                </a:prstGeom>
                <a:noFill/>
                <a:ln w="25400" cap="flat" cmpd="sng" algn="ctr">
                  <a:solidFill>
                    <a:schemeClr val="bg1">
                      <a:lumMod val="8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56" name="Group 55"/>
          <p:cNvGrpSpPr>
            <a:grpSpLocks noChangeAspect="1"/>
          </p:cNvGrpSpPr>
          <p:nvPr/>
        </p:nvGrpSpPr>
        <p:grpSpPr>
          <a:xfrm>
            <a:off x="5332979" y="2964554"/>
            <a:ext cx="900000" cy="845427"/>
            <a:chOff x="5950956" y="1711626"/>
            <a:chExt cx="401571" cy="377222"/>
          </a:xfrm>
        </p:grpSpPr>
        <p:sp>
          <p:nvSpPr>
            <p:cNvPr id="64" name="Oval 63"/>
            <p:cNvSpPr/>
            <p:nvPr/>
          </p:nvSpPr>
          <p:spPr>
            <a:xfrm>
              <a:off x="5998240" y="1782892"/>
              <a:ext cx="288000" cy="288000"/>
            </a:xfrm>
            <a:prstGeom prst="ellipse">
              <a:avLst/>
            </a:prstGeom>
            <a:solidFill>
              <a:schemeClr val="accent4"/>
            </a:solidFill>
            <a:ln w="22225" cap="flat" cmpd="sng" algn="ctr">
              <a:solidFill>
                <a:schemeClr val="accent4">
                  <a:lumMod val="50000"/>
                </a:schemeClr>
              </a:solidFill>
              <a:prstDash val="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5" name="Group 64"/>
            <p:cNvGrpSpPr/>
            <p:nvPr/>
          </p:nvGrpSpPr>
          <p:grpSpPr>
            <a:xfrm>
              <a:off x="6158586" y="1711626"/>
              <a:ext cx="143500" cy="144445"/>
              <a:chOff x="6887248" y="1940137"/>
              <a:chExt cx="143500" cy="144445"/>
            </a:xfrm>
          </p:grpSpPr>
          <p:sp>
            <p:nvSpPr>
              <p:cNvPr id="83" name="Flowchart: Manual Input 82"/>
              <p:cNvSpPr/>
              <p:nvPr/>
            </p:nvSpPr>
            <p:spPr>
              <a:xfrm>
                <a:off x="6887248" y="1976582"/>
                <a:ext cx="36000" cy="108000"/>
              </a:xfrm>
              <a:prstGeom prst="flowChartManualInput">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4" name="Flowchart: Manual Input 83"/>
              <p:cNvSpPr/>
              <p:nvPr/>
            </p:nvSpPr>
            <p:spPr>
              <a:xfrm>
                <a:off x="6921814" y="1976582"/>
                <a:ext cx="36000" cy="108000"/>
              </a:xfrm>
              <a:prstGeom prst="flowChartManualInput">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Flowchart: Manual Input 84"/>
              <p:cNvSpPr/>
              <p:nvPr/>
            </p:nvSpPr>
            <p:spPr>
              <a:xfrm>
                <a:off x="6957568" y="1976582"/>
                <a:ext cx="36000" cy="108000"/>
              </a:xfrm>
              <a:prstGeom prst="flowChartManualInput">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 name="Rectangle 85"/>
              <p:cNvSpPr/>
              <p:nvPr/>
            </p:nvSpPr>
            <p:spPr>
              <a:xfrm>
                <a:off x="6994748" y="1940137"/>
                <a:ext cx="36000" cy="144000"/>
              </a:xfrm>
              <a:prstGeom prst="rect">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6" name="Group 65"/>
            <p:cNvGrpSpPr/>
            <p:nvPr/>
          </p:nvGrpSpPr>
          <p:grpSpPr>
            <a:xfrm>
              <a:off x="6171177" y="1973874"/>
              <a:ext cx="181350" cy="114974"/>
              <a:chOff x="6919536" y="2651873"/>
              <a:chExt cx="181350" cy="114974"/>
            </a:xfrm>
          </p:grpSpPr>
          <p:grpSp>
            <p:nvGrpSpPr>
              <p:cNvPr id="73" name="Group 72"/>
              <p:cNvGrpSpPr/>
              <p:nvPr/>
            </p:nvGrpSpPr>
            <p:grpSpPr>
              <a:xfrm>
                <a:off x="6919536" y="2651873"/>
                <a:ext cx="181350" cy="98062"/>
                <a:chOff x="6919536" y="2651873"/>
                <a:chExt cx="181350" cy="98062"/>
              </a:xfrm>
            </p:grpSpPr>
            <p:grpSp>
              <p:nvGrpSpPr>
                <p:cNvPr id="77" name="Group 76"/>
                <p:cNvGrpSpPr/>
                <p:nvPr/>
              </p:nvGrpSpPr>
              <p:grpSpPr>
                <a:xfrm>
                  <a:off x="6919536" y="2651873"/>
                  <a:ext cx="67733" cy="98062"/>
                  <a:chOff x="6919536" y="2651873"/>
                  <a:chExt cx="67733" cy="98062"/>
                </a:xfrm>
              </p:grpSpPr>
              <p:sp>
                <p:nvSpPr>
                  <p:cNvPr id="81" name="Flowchart: Delay 80"/>
                  <p:cNvSpPr/>
                  <p:nvPr/>
                </p:nvSpPr>
                <p:spPr>
                  <a:xfrm rot="16200000">
                    <a:off x="6930543" y="2693209"/>
                    <a:ext cx="45719" cy="67733"/>
                  </a:xfrm>
                  <a:prstGeom prst="flowChartDelay">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Oval 81"/>
                  <p:cNvSpPr/>
                  <p:nvPr/>
                </p:nvSpPr>
                <p:spPr>
                  <a:xfrm>
                    <a:off x="6927464" y="2651873"/>
                    <a:ext cx="45719" cy="45719"/>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7033153" y="2651873"/>
                  <a:ext cx="67733" cy="98062"/>
                  <a:chOff x="6919536" y="2651873"/>
                  <a:chExt cx="67733" cy="98062"/>
                </a:xfrm>
              </p:grpSpPr>
              <p:sp>
                <p:nvSpPr>
                  <p:cNvPr id="79" name="Flowchart: Delay 78"/>
                  <p:cNvSpPr/>
                  <p:nvPr/>
                </p:nvSpPr>
                <p:spPr>
                  <a:xfrm rot="16200000">
                    <a:off x="6930543" y="2693209"/>
                    <a:ext cx="45719" cy="67733"/>
                  </a:xfrm>
                  <a:prstGeom prst="flowChartDelay">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Oval 79"/>
                  <p:cNvSpPr/>
                  <p:nvPr/>
                </p:nvSpPr>
                <p:spPr>
                  <a:xfrm>
                    <a:off x="6927464" y="2651873"/>
                    <a:ext cx="45719" cy="45719"/>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74" name="Group 73"/>
              <p:cNvGrpSpPr/>
              <p:nvPr/>
            </p:nvGrpSpPr>
            <p:grpSpPr>
              <a:xfrm>
                <a:off x="6976345" y="2668785"/>
                <a:ext cx="67733" cy="98062"/>
                <a:chOff x="6919536" y="2651873"/>
                <a:chExt cx="67733" cy="98062"/>
              </a:xfrm>
            </p:grpSpPr>
            <p:sp>
              <p:nvSpPr>
                <p:cNvPr id="75" name="Flowchart: Delay 74"/>
                <p:cNvSpPr/>
                <p:nvPr/>
              </p:nvSpPr>
              <p:spPr>
                <a:xfrm rot="16200000">
                  <a:off x="6930543" y="2693209"/>
                  <a:ext cx="45719" cy="67733"/>
                </a:xfrm>
                <a:prstGeom prst="flowChartDelay">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 name="Oval 75"/>
                <p:cNvSpPr/>
                <p:nvPr/>
              </p:nvSpPr>
              <p:spPr>
                <a:xfrm>
                  <a:off x="6927464" y="2651873"/>
                  <a:ext cx="45719" cy="45719"/>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67" name="Group 66"/>
            <p:cNvGrpSpPr/>
            <p:nvPr/>
          </p:nvGrpSpPr>
          <p:grpSpPr>
            <a:xfrm>
              <a:off x="5950956" y="1857714"/>
              <a:ext cx="173117" cy="154089"/>
              <a:chOff x="6887248" y="2601575"/>
              <a:chExt cx="173117" cy="154089"/>
            </a:xfrm>
          </p:grpSpPr>
          <p:sp>
            <p:nvSpPr>
              <p:cNvPr id="68" name="Snip Single Corner Rectangle 67"/>
              <p:cNvSpPr/>
              <p:nvPr/>
            </p:nvSpPr>
            <p:spPr>
              <a:xfrm>
                <a:off x="6887248" y="2638522"/>
                <a:ext cx="173117" cy="94174"/>
              </a:xfrm>
              <a:prstGeom prst="snip1Rect">
                <a:avLst>
                  <a:gd name="adj" fmla="val 34369"/>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9" name="Rounded Rectangle 68"/>
              <p:cNvSpPr/>
              <p:nvPr/>
            </p:nvSpPr>
            <p:spPr>
              <a:xfrm>
                <a:off x="6887248" y="2601575"/>
                <a:ext cx="121182" cy="83991"/>
              </a:xfrm>
              <a:prstGeom prst="roundRect">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0" name="Group 69"/>
              <p:cNvGrpSpPr/>
              <p:nvPr/>
            </p:nvGrpSpPr>
            <p:grpSpPr>
              <a:xfrm>
                <a:off x="6910107" y="2719664"/>
                <a:ext cx="129010" cy="36000"/>
                <a:chOff x="6910107" y="2719664"/>
                <a:chExt cx="129010" cy="36000"/>
              </a:xfrm>
            </p:grpSpPr>
            <p:sp>
              <p:nvSpPr>
                <p:cNvPr id="71" name="Oval 70"/>
                <p:cNvSpPr/>
                <p:nvPr/>
              </p:nvSpPr>
              <p:spPr>
                <a:xfrm>
                  <a:off x="6910107" y="2719664"/>
                  <a:ext cx="36000" cy="36000"/>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 name="Oval 71"/>
                <p:cNvSpPr/>
                <p:nvPr/>
              </p:nvSpPr>
              <p:spPr>
                <a:xfrm flipH="1" flipV="1">
                  <a:off x="7003117" y="2719664"/>
                  <a:ext cx="36000" cy="36000"/>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57" name="Group 56"/>
          <p:cNvGrpSpPr>
            <a:grpSpLocks noChangeAspect="1"/>
          </p:cNvGrpSpPr>
          <p:nvPr/>
        </p:nvGrpSpPr>
        <p:grpSpPr>
          <a:xfrm>
            <a:off x="375767" y="4452972"/>
            <a:ext cx="900000" cy="570596"/>
            <a:chOff x="1157900" y="2100393"/>
            <a:chExt cx="181350" cy="114974"/>
          </a:xfrm>
        </p:grpSpPr>
        <p:sp>
          <p:nvSpPr>
            <p:cNvPr id="58" name="Flowchart: Delay 57"/>
            <p:cNvSpPr/>
            <p:nvPr/>
          </p:nvSpPr>
          <p:spPr>
            <a:xfrm rot="16200000">
              <a:off x="1168907" y="2141729"/>
              <a:ext cx="45719" cy="67733"/>
            </a:xfrm>
            <a:prstGeom prst="flowChartDelay">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Oval 58"/>
            <p:cNvSpPr/>
            <p:nvPr/>
          </p:nvSpPr>
          <p:spPr>
            <a:xfrm>
              <a:off x="1168907" y="2100393"/>
              <a:ext cx="45719" cy="45719"/>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Flowchart: Delay 59"/>
            <p:cNvSpPr/>
            <p:nvPr/>
          </p:nvSpPr>
          <p:spPr>
            <a:xfrm rot="16200000">
              <a:off x="1282524" y="2141729"/>
              <a:ext cx="45719" cy="67733"/>
            </a:xfrm>
            <a:prstGeom prst="flowChartDelay">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Oval 60"/>
            <p:cNvSpPr/>
            <p:nvPr/>
          </p:nvSpPr>
          <p:spPr>
            <a:xfrm>
              <a:off x="1282524" y="2100393"/>
              <a:ext cx="45719" cy="45719"/>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Flowchart: Delay 61"/>
            <p:cNvSpPr/>
            <p:nvPr/>
          </p:nvSpPr>
          <p:spPr>
            <a:xfrm rot="16200000">
              <a:off x="1225716" y="2158641"/>
              <a:ext cx="45719" cy="67733"/>
            </a:xfrm>
            <a:prstGeom prst="flowChartDelay">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1225716" y="2117306"/>
              <a:ext cx="45719" cy="45719"/>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07" name="Group 106"/>
          <p:cNvGrpSpPr>
            <a:grpSpLocks noChangeAspect="1"/>
          </p:cNvGrpSpPr>
          <p:nvPr/>
        </p:nvGrpSpPr>
        <p:grpSpPr>
          <a:xfrm>
            <a:off x="5391479" y="4288270"/>
            <a:ext cx="783000" cy="900000"/>
            <a:chOff x="4632749" y="2276106"/>
            <a:chExt cx="538344" cy="618786"/>
          </a:xfrm>
        </p:grpSpPr>
        <p:grpSp>
          <p:nvGrpSpPr>
            <p:cNvPr id="108" name="Group 107"/>
            <p:cNvGrpSpPr/>
            <p:nvPr/>
          </p:nvGrpSpPr>
          <p:grpSpPr>
            <a:xfrm>
              <a:off x="4744130" y="2276106"/>
              <a:ext cx="297017" cy="297017"/>
              <a:chOff x="4744130" y="2276106"/>
              <a:chExt cx="297017" cy="297017"/>
            </a:xfrm>
          </p:grpSpPr>
          <p:sp>
            <p:nvSpPr>
              <p:cNvPr id="115" name="Freeform 114"/>
              <p:cNvSpPr/>
              <p:nvPr/>
            </p:nvSpPr>
            <p:spPr>
              <a:xfrm>
                <a:off x="4744130" y="2276106"/>
                <a:ext cx="297017" cy="297017"/>
              </a:xfrm>
              <a:custGeom>
                <a:avLst/>
                <a:gdLst>
                  <a:gd name="connsiteX0" fmla="*/ 181460 w 242513"/>
                  <a:gd name="connsiteY0" fmla="*/ 61422 h 242513"/>
                  <a:gd name="connsiteX1" fmla="*/ 217238 w 242513"/>
                  <a:gd name="connsiteY1" fmla="*/ 50639 h 242513"/>
                  <a:gd name="connsiteX2" fmla="*/ 230404 w 242513"/>
                  <a:gd name="connsiteY2" fmla="*/ 73442 h 242513"/>
                  <a:gd name="connsiteX3" fmla="*/ 203176 w 242513"/>
                  <a:gd name="connsiteY3" fmla="*/ 99036 h 242513"/>
                  <a:gd name="connsiteX4" fmla="*/ 203176 w 242513"/>
                  <a:gd name="connsiteY4" fmla="*/ 143477 h 242513"/>
                  <a:gd name="connsiteX5" fmla="*/ 230404 w 242513"/>
                  <a:gd name="connsiteY5" fmla="*/ 169071 h 242513"/>
                  <a:gd name="connsiteX6" fmla="*/ 217238 w 242513"/>
                  <a:gd name="connsiteY6" fmla="*/ 191874 h 242513"/>
                  <a:gd name="connsiteX7" fmla="*/ 181460 w 242513"/>
                  <a:gd name="connsiteY7" fmla="*/ 181091 h 242513"/>
                  <a:gd name="connsiteX8" fmla="*/ 142973 w 242513"/>
                  <a:gd name="connsiteY8" fmla="*/ 203311 h 242513"/>
                  <a:gd name="connsiteX9" fmla="*/ 134422 w 242513"/>
                  <a:gd name="connsiteY9" fmla="*/ 239688 h 242513"/>
                  <a:gd name="connsiteX10" fmla="*/ 108091 w 242513"/>
                  <a:gd name="connsiteY10" fmla="*/ 239688 h 242513"/>
                  <a:gd name="connsiteX11" fmla="*/ 99540 w 242513"/>
                  <a:gd name="connsiteY11" fmla="*/ 203311 h 242513"/>
                  <a:gd name="connsiteX12" fmla="*/ 61053 w 242513"/>
                  <a:gd name="connsiteY12" fmla="*/ 181091 h 242513"/>
                  <a:gd name="connsiteX13" fmla="*/ 25275 w 242513"/>
                  <a:gd name="connsiteY13" fmla="*/ 191874 h 242513"/>
                  <a:gd name="connsiteX14" fmla="*/ 12109 w 242513"/>
                  <a:gd name="connsiteY14" fmla="*/ 169071 h 242513"/>
                  <a:gd name="connsiteX15" fmla="*/ 39337 w 242513"/>
                  <a:gd name="connsiteY15" fmla="*/ 143477 h 242513"/>
                  <a:gd name="connsiteX16" fmla="*/ 39337 w 242513"/>
                  <a:gd name="connsiteY16" fmla="*/ 99036 h 242513"/>
                  <a:gd name="connsiteX17" fmla="*/ 12109 w 242513"/>
                  <a:gd name="connsiteY17" fmla="*/ 73442 h 242513"/>
                  <a:gd name="connsiteX18" fmla="*/ 25275 w 242513"/>
                  <a:gd name="connsiteY18" fmla="*/ 50639 h 242513"/>
                  <a:gd name="connsiteX19" fmla="*/ 61053 w 242513"/>
                  <a:gd name="connsiteY19" fmla="*/ 61422 h 242513"/>
                  <a:gd name="connsiteX20" fmla="*/ 99540 w 242513"/>
                  <a:gd name="connsiteY20" fmla="*/ 39202 h 242513"/>
                  <a:gd name="connsiteX21" fmla="*/ 108091 w 242513"/>
                  <a:gd name="connsiteY21" fmla="*/ 2825 h 242513"/>
                  <a:gd name="connsiteX22" fmla="*/ 134422 w 242513"/>
                  <a:gd name="connsiteY22" fmla="*/ 2825 h 242513"/>
                  <a:gd name="connsiteX23" fmla="*/ 142973 w 242513"/>
                  <a:gd name="connsiteY23" fmla="*/ 39202 h 242513"/>
                  <a:gd name="connsiteX24" fmla="*/ 181460 w 242513"/>
                  <a:gd name="connsiteY24" fmla="*/ 61422 h 24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513" h="242513">
                    <a:moveTo>
                      <a:pt x="156093" y="61344"/>
                    </a:moveTo>
                    <a:lnTo>
                      <a:pt x="182031" y="45279"/>
                    </a:lnTo>
                    <a:lnTo>
                      <a:pt x="197234" y="60481"/>
                    </a:lnTo>
                    <a:lnTo>
                      <a:pt x="181169" y="86420"/>
                    </a:lnTo>
                    <a:cubicBezTo>
                      <a:pt x="187356" y="97062"/>
                      <a:pt x="190598" y="109160"/>
                      <a:pt x="190560" y="121470"/>
                    </a:cubicBezTo>
                    <a:lnTo>
                      <a:pt x="217443" y="135901"/>
                    </a:lnTo>
                    <a:lnTo>
                      <a:pt x="211878" y="156667"/>
                    </a:lnTo>
                    <a:lnTo>
                      <a:pt x="181382" y="155724"/>
                    </a:lnTo>
                    <a:cubicBezTo>
                      <a:pt x="175260" y="166403"/>
                      <a:pt x="166404" y="175260"/>
                      <a:pt x="155724" y="181382"/>
                    </a:cubicBezTo>
                    <a:lnTo>
                      <a:pt x="156667" y="211878"/>
                    </a:lnTo>
                    <a:lnTo>
                      <a:pt x="135901" y="217443"/>
                    </a:lnTo>
                    <a:lnTo>
                      <a:pt x="121469" y="190560"/>
                    </a:lnTo>
                    <a:cubicBezTo>
                      <a:pt x="109159" y="190598"/>
                      <a:pt x="97062" y="187356"/>
                      <a:pt x="86420" y="181169"/>
                    </a:cubicBezTo>
                    <a:lnTo>
                      <a:pt x="60482" y="197234"/>
                    </a:lnTo>
                    <a:lnTo>
                      <a:pt x="45279" y="182032"/>
                    </a:lnTo>
                    <a:lnTo>
                      <a:pt x="61344" y="156093"/>
                    </a:lnTo>
                    <a:cubicBezTo>
                      <a:pt x="55157" y="145451"/>
                      <a:pt x="51915" y="133353"/>
                      <a:pt x="51953" y="121043"/>
                    </a:cubicBezTo>
                    <a:lnTo>
                      <a:pt x="25070" y="106612"/>
                    </a:lnTo>
                    <a:lnTo>
                      <a:pt x="30635" y="85846"/>
                    </a:lnTo>
                    <a:lnTo>
                      <a:pt x="61131" y="86789"/>
                    </a:lnTo>
                    <a:cubicBezTo>
                      <a:pt x="67253" y="76110"/>
                      <a:pt x="76109" y="67253"/>
                      <a:pt x="86789" y="61131"/>
                    </a:cubicBezTo>
                    <a:lnTo>
                      <a:pt x="85846" y="30635"/>
                    </a:lnTo>
                    <a:lnTo>
                      <a:pt x="106612" y="25070"/>
                    </a:lnTo>
                    <a:lnTo>
                      <a:pt x="121044" y="51953"/>
                    </a:lnTo>
                    <a:cubicBezTo>
                      <a:pt x="133354" y="51915"/>
                      <a:pt x="145451" y="55157"/>
                      <a:pt x="156093" y="61344"/>
                    </a:cubicBezTo>
                    <a:close/>
                  </a:path>
                </a:pathLst>
              </a:custGeom>
              <a:solidFill>
                <a:schemeClr val="accent4"/>
              </a:solidFill>
              <a:ln w="22225" cap="flat" cmpd="sng" algn="ctr">
                <a:solidFill>
                  <a:schemeClr val="accent4">
                    <a:lumMod val="50000"/>
                  </a:schemeClr>
                </a:solidFill>
                <a:prstDash val="solid"/>
                <a:miter lim="800000"/>
              </a:ln>
              <a:effectLst/>
            </p:spPr>
            <p:txBody>
              <a:bodyPr spcFirstLastPara="0" vert="horz" wrap="square" lIns="86793" tIns="86793" rIns="86791" bIns="86791"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Oval 115"/>
              <p:cNvSpPr/>
              <p:nvPr/>
            </p:nvSpPr>
            <p:spPr>
              <a:xfrm>
                <a:off x="4856638" y="2388614"/>
                <a:ext cx="72000" cy="72000"/>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09" name="Group 108"/>
            <p:cNvGrpSpPr/>
            <p:nvPr/>
          </p:nvGrpSpPr>
          <p:grpSpPr>
            <a:xfrm>
              <a:off x="4632749" y="2474118"/>
              <a:ext cx="247514" cy="247514"/>
              <a:chOff x="4632749" y="2474118"/>
              <a:chExt cx="247514" cy="247514"/>
            </a:xfrm>
          </p:grpSpPr>
          <p:sp>
            <p:nvSpPr>
              <p:cNvPr id="113" name="Freeform 112"/>
              <p:cNvSpPr/>
              <p:nvPr/>
            </p:nvSpPr>
            <p:spPr>
              <a:xfrm>
                <a:off x="4632749" y="2474118"/>
                <a:ext cx="247514" cy="247514"/>
              </a:xfrm>
              <a:custGeom>
                <a:avLst/>
                <a:gdLst>
                  <a:gd name="connsiteX0" fmla="*/ 185202 w 247514"/>
                  <a:gd name="connsiteY0" fmla="*/ 62689 h 247514"/>
                  <a:gd name="connsiteX1" fmla="*/ 221718 w 247514"/>
                  <a:gd name="connsiteY1" fmla="*/ 51684 h 247514"/>
                  <a:gd name="connsiteX2" fmla="*/ 235155 w 247514"/>
                  <a:gd name="connsiteY2" fmla="*/ 74957 h 247514"/>
                  <a:gd name="connsiteX3" fmla="*/ 207366 w 247514"/>
                  <a:gd name="connsiteY3" fmla="*/ 101078 h 247514"/>
                  <a:gd name="connsiteX4" fmla="*/ 207366 w 247514"/>
                  <a:gd name="connsiteY4" fmla="*/ 146435 h 247514"/>
                  <a:gd name="connsiteX5" fmla="*/ 235155 w 247514"/>
                  <a:gd name="connsiteY5" fmla="*/ 172557 h 247514"/>
                  <a:gd name="connsiteX6" fmla="*/ 221718 w 247514"/>
                  <a:gd name="connsiteY6" fmla="*/ 195830 h 247514"/>
                  <a:gd name="connsiteX7" fmla="*/ 185202 w 247514"/>
                  <a:gd name="connsiteY7" fmla="*/ 184825 h 247514"/>
                  <a:gd name="connsiteX8" fmla="*/ 145921 w 247514"/>
                  <a:gd name="connsiteY8" fmla="*/ 207504 h 247514"/>
                  <a:gd name="connsiteX9" fmla="*/ 137194 w 247514"/>
                  <a:gd name="connsiteY9" fmla="*/ 244631 h 247514"/>
                  <a:gd name="connsiteX10" fmla="*/ 110320 w 247514"/>
                  <a:gd name="connsiteY10" fmla="*/ 244631 h 247514"/>
                  <a:gd name="connsiteX11" fmla="*/ 101593 w 247514"/>
                  <a:gd name="connsiteY11" fmla="*/ 207504 h 247514"/>
                  <a:gd name="connsiteX12" fmla="*/ 62312 w 247514"/>
                  <a:gd name="connsiteY12" fmla="*/ 184825 h 247514"/>
                  <a:gd name="connsiteX13" fmla="*/ 25796 w 247514"/>
                  <a:gd name="connsiteY13" fmla="*/ 195830 h 247514"/>
                  <a:gd name="connsiteX14" fmla="*/ 12359 w 247514"/>
                  <a:gd name="connsiteY14" fmla="*/ 172557 h 247514"/>
                  <a:gd name="connsiteX15" fmla="*/ 40148 w 247514"/>
                  <a:gd name="connsiteY15" fmla="*/ 146436 h 247514"/>
                  <a:gd name="connsiteX16" fmla="*/ 40148 w 247514"/>
                  <a:gd name="connsiteY16" fmla="*/ 101079 h 247514"/>
                  <a:gd name="connsiteX17" fmla="*/ 12359 w 247514"/>
                  <a:gd name="connsiteY17" fmla="*/ 74957 h 247514"/>
                  <a:gd name="connsiteX18" fmla="*/ 25796 w 247514"/>
                  <a:gd name="connsiteY18" fmla="*/ 51684 h 247514"/>
                  <a:gd name="connsiteX19" fmla="*/ 62312 w 247514"/>
                  <a:gd name="connsiteY19" fmla="*/ 62689 h 247514"/>
                  <a:gd name="connsiteX20" fmla="*/ 101593 w 247514"/>
                  <a:gd name="connsiteY20" fmla="*/ 40010 h 247514"/>
                  <a:gd name="connsiteX21" fmla="*/ 110320 w 247514"/>
                  <a:gd name="connsiteY21" fmla="*/ 2883 h 247514"/>
                  <a:gd name="connsiteX22" fmla="*/ 137194 w 247514"/>
                  <a:gd name="connsiteY22" fmla="*/ 2883 h 247514"/>
                  <a:gd name="connsiteX23" fmla="*/ 145921 w 247514"/>
                  <a:gd name="connsiteY23" fmla="*/ 40010 h 247514"/>
                  <a:gd name="connsiteX24" fmla="*/ 185202 w 247514"/>
                  <a:gd name="connsiteY24" fmla="*/ 62689 h 24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7514" h="247514">
                    <a:moveTo>
                      <a:pt x="185202" y="62689"/>
                    </a:moveTo>
                    <a:lnTo>
                      <a:pt x="221718" y="51684"/>
                    </a:lnTo>
                    <a:lnTo>
                      <a:pt x="235155" y="74957"/>
                    </a:lnTo>
                    <a:lnTo>
                      <a:pt x="207366" y="101078"/>
                    </a:lnTo>
                    <a:cubicBezTo>
                      <a:pt x="211394" y="115929"/>
                      <a:pt x="211394" y="131584"/>
                      <a:pt x="207366" y="146435"/>
                    </a:cubicBezTo>
                    <a:lnTo>
                      <a:pt x="235155" y="172557"/>
                    </a:lnTo>
                    <a:lnTo>
                      <a:pt x="221718" y="195830"/>
                    </a:lnTo>
                    <a:lnTo>
                      <a:pt x="185202" y="184825"/>
                    </a:lnTo>
                    <a:cubicBezTo>
                      <a:pt x="174355" y="195739"/>
                      <a:pt x="160797" y="203567"/>
                      <a:pt x="145921" y="207504"/>
                    </a:cubicBezTo>
                    <a:lnTo>
                      <a:pt x="137194" y="244631"/>
                    </a:lnTo>
                    <a:lnTo>
                      <a:pt x="110320" y="244631"/>
                    </a:lnTo>
                    <a:lnTo>
                      <a:pt x="101593" y="207504"/>
                    </a:lnTo>
                    <a:cubicBezTo>
                      <a:pt x="86718" y="203567"/>
                      <a:pt x="73160" y="195739"/>
                      <a:pt x="62312" y="184825"/>
                    </a:cubicBezTo>
                    <a:lnTo>
                      <a:pt x="25796" y="195830"/>
                    </a:lnTo>
                    <a:lnTo>
                      <a:pt x="12359" y="172557"/>
                    </a:lnTo>
                    <a:lnTo>
                      <a:pt x="40148" y="146436"/>
                    </a:lnTo>
                    <a:cubicBezTo>
                      <a:pt x="36120" y="131585"/>
                      <a:pt x="36120" y="115930"/>
                      <a:pt x="40148" y="101079"/>
                    </a:cubicBezTo>
                    <a:lnTo>
                      <a:pt x="12359" y="74957"/>
                    </a:lnTo>
                    <a:lnTo>
                      <a:pt x="25796" y="51684"/>
                    </a:lnTo>
                    <a:lnTo>
                      <a:pt x="62312" y="62689"/>
                    </a:lnTo>
                    <a:cubicBezTo>
                      <a:pt x="73159" y="51775"/>
                      <a:pt x="86717" y="43947"/>
                      <a:pt x="101593" y="40010"/>
                    </a:cubicBezTo>
                    <a:lnTo>
                      <a:pt x="110320" y="2883"/>
                    </a:lnTo>
                    <a:lnTo>
                      <a:pt x="137194" y="2883"/>
                    </a:lnTo>
                    <a:lnTo>
                      <a:pt x="145921" y="40010"/>
                    </a:lnTo>
                    <a:cubicBezTo>
                      <a:pt x="160796" y="43947"/>
                      <a:pt x="174354" y="51775"/>
                      <a:pt x="185202" y="62689"/>
                    </a:cubicBezTo>
                    <a:close/>
                  </a:path>
                </a:pathLst>
              </a:custGeom>
              <a:solidFill>
                <a:schemeClr val="accent4"/>
              </a:solidFill>
              <a:ln w="22225" cap="flat" cmpd="sng" algn="ctr">
                <a:solidFill>
                  <a:schemeClr val="accent4">
                    <a:lumMod val="50000"/>
                  </a:schemeClr>
                </a:solidFill>
                <a:prstDash val="solid"/>
                <a:miter lim="800000"/>
              </a:ln>
              <a:effectLst/>
            </p:spPr>
            <p:txBody>
              <a:bodyPr spcFirstLastPara="0" vert="horz" wrap="square" lIns="68662" tIns="69039" rIns="68662" bIns="69039"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Oval 113"/>
              <p:cNvSpPr/>
              <p:nvPr/>
            </p:nvSpPr>
            <p:spPr>
              <a:xfrm>
                <a:off x="4720506" y="2561875"/>
                <a:ext cx="72000" cy="72000"/>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10" name="Group 109"/>
            <p:cNvGrpSpPr/>
            <p:nvPr/>
          </p:nvGrpSpPr>
          <p:grpSpPr>
            <a:xfrm>
              <a:off x="4830761" y="2554560"/>
              <a:ext cx="340332" cy="340332"/>
              <a:chOff x="4830761" y="2554560"/>
              <a:chExt cx="340332" cy="340332"/>
            </a:xfrm>
          </p:grpSpPr>
          <p:sp>
            <p:nvSpPr>
              <p:cNvPr id="111" name="Freeform 110"/>
              <p:cNvSpPr/>
              <p:nvPr/>
            </p:nvSpPr>
            <p:spPr>
              <a:xfrm>
                <a:off x="4830761" y="2554560"/>
                <a:ext cx="340332" cy="340332"/>
              </a:xfrm>
              <a:custGeom>
                <a:avLst/>
                <a:gdLst>
                  <a:gd name="connsiteX0" fmla="*/ 241569 w 340332"/>
                  <a:gd name="connsiteY0" fmla="*/ 54262 h 340332"/>
                  <a:gd name="connsiteX1" fmla="*/ 268042 w 340332"/>
                  <a:gd name="connsiteY1" fmla="*/ 32048 h 340332"/>
                  <a:gd name="connsiteX2" fmla="*/ 289190 w 340332"/>
                  <a:gd name="connsiteY2" fmla="*/ 49793 h 340332"/>
                  <a:gd name="connsiteX3" fmla="*/ 271910 w 340332"/>
                  <a:gd name="connsiteY3" fmla="*/ 79721 h 340332"/>
                  <a:gd name="connsiteX4" fmla="*/ 299366 w 340332"/>
                  <a:gd name="connsiteY4" fmla="*/ 127275 h 340332"/>
                  <a:gd name="connsiteX5" fmla="*/ 333924 w 340332"/>
                  <a:gd name="connsiteY5" fmla="*/ 127275 h 340332"/>
                  <a:gd name="connsiteX6" fmla="*/ 338718 w 340332"/>
                  <a:gd name="connsiteY6" fmla="*/ 154462 h 340332"/>
                  <a:gd name="connsiteX7" fmla="*/ 306243 w 340332"/>
                  <a:gd name="connsiteY7" fmla="*/ 166281 h 340332"/>
                  <a:gd name="connsiteX8" fmla="*/ 296708 w 340332"/>
                  <a:gd name="connsiteY8" fmla="*/ 220358 h 340332"/>
                  <a:gd name="connsiteX9" fmla="*/ 323182 w 340332"/>
                  <a:gd name="connsiteY9" fmla="*/ 242571 h 340332"/>
                  <a:gd name="connsiteX10" fmla="*/ 309378 w 340332"/>
                  <a:gd name="connsiteY10" fmla="*/ 266479 h 340332"/>
                  <a:gd name="connsiteX11" fmla="*/ 276904 w 340332"/>
                  <a:gd name="connsiteY11" fmla="*/ 254659 h 340332"/>
                  <a:gd name="connsiteX12" fmla="*/ 234840 w 340332"/>
                  <a:gd name="connsiteY12" fmla="*/ 289955 h 340332"/>
                  <a:gd name="connsiteX13" fmla="*/ 240842 w 340332"/>
                  <a:gd name="connsiteY13" fmla="*/ 323988 h 340332"/>
                  <a:gd name="connsiteX14" fmla="*/ 214900 w 340332"/>
                  <a:gd name="connsiteY14" fmla="*/ 333430 h 340332"/>
                  <a:gd name="connsiteX15" fmla="*/ 197621 w 340332"/>
                  <a:gd name="connsiteY15" fmla="*/ 303501 h 340332"/>
                  <a:gd name="connsiteX16" fmla="*/ 142710 w 340332"/>
                  <a:gd name="connsiteY16" fmla="*/ 303501 h 340332"/>
                  <a:gd name="connsiteX17" fmla="*/ 125432 w 340332"/>
                  <a:gd name="connsiteY17" fmla="*/ 333430 h 340332"/>
                  <a:gd name="connsiteX18" fmla="*/ 99490 w 340332"/>
                  <a:gd name="connsiteY18" fmla="*/ 323988 h 340332"/>
                  <a:gd name="connsiteX19" fmla="*/ 105492 w 340332"/>
                  <a:gd name="connsiteY19" fmla="*/ 289955 h 340332"/>
                  <a:gd name="connsiteX20" fmla="*/ 63428 w 340332"/>
                  <a:gd name="connsiteY20" fmla="*/ 254659 h 340332"/>
                  <a:gd name="connsiteX21" fmla="*/ 30954 w 340332"/>
                  <a:gd name="connsiteY21" fmla="*/ 266479 h 340332"/>
                  <a:gd name="connsiteX22" fmla="*/ 17150 w 340332"/>
                  <a:gd name="connsiteY22" fmla="*/ 242571 h 340332"/>
                  <a:gd name="connsiteX23" fmla="*/ 43624 w 340332"/>
                  <a:gd name="connsiteY23" fmla="*/ 220358 h 340332"/>
                  <a:gd name="connsiteX24" fmla="*/ 34089 w 340332"/>
                  <a:gd name="connsiteY24" fmla="*/ 166281 h 340332"/>
                  <a:gd name="connsiteX25" fmla="*/ 1614 w 340332"/>
                  <a:gd name="connsiteY25" fmla="*/ 154462 h 340332"/>
                  <a:gd name="connsiteX26" fmla="*/ 6408 w 340332"/>
                  <a:gd name="connsiteY26" fmla="*/ 127275 h 340332"/>
                  <a:gd name="connsiteX27" fmla="*/ 40966 w 340332"/>
                  <a:gd name="connsiteY27" fmla="*/ 127275 h 340332"/>
                  <a:gd name="connsiteX28" fmla="*/ 68422 w 340332"/>
                  <a:gd name="connsiteY28" fmla="*/ 79721 h 340332"/>
                  <a:gd name="connsiteX29" fmla="*/ 51142 w 340332"/>
                  <a:gd name="connsiteY29" fmla="*/ 49793 h 340332"/>
                  <a:gd name="connsiteX30" fmla="*/ 72290 w 340332"/>
                  <a:gd name="connsiteY30" fmla="*/ 32048 h 340332"/>
                  <a:gd name="connsiteX31" fmla="*/ 98763 w 340332"/>
                  <a:gd name="connsiteY31" fmla="*/ 54262 h 340332"/>
                  <a:gd name="connsiteX32" fmla="*/ 150362 w 340332"/>
                  <a:gd name="connsiteY32" fmla="*/ 35481 h 340332"/>
                  <a:gd name="connsiteX33" fmla="*/ 156362 w 340332"/>
                  <a:gd name="connsiteY33" fmla="*/ 1448 h 340332"/>
                  <a:gd name="connsiteX34" fmla="*/ 183970 w 340332"/>
                  <a:gd name="connsiteY34" fmla="*/ 1448 h 340332"/>
                  <a:gd name="connsiteX35" fmla="*/ 189970 w 340332"/>
                  <a:gd name="connsiteY35" fmla="*/ 35481 h 340332"/>
                  <a:gd name="connsiteX36" fmla="*/ 241569 w 340332"/>
                  <a:gd name="connsiteY36" fmla="*/ 54262 h 34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0332" h="340332">
                    <a:moveTo>
                      <a:pt x="241569" y="54262"/>
                    </a:moveTo>
                    <a:lnTo>
                      <a:pt x="268042" y="32048"/>
                    </a:lnTo>
                    <a:lnTo>
                      <a:pt x="289190" y="49793"/>
                    </a:lnTo>
                    <a:lnTo>
                      <a:pt x="271910" y="79721"/>
                    </a:lnTo>
                    <a:cubicBezTo>
                      <a:pt x="284197" y="93543"/>
                      <a:pt x="293539" y="109724"/>
                      <a:pt x="299366" y="127275"/>
                    </a:cubicBezTo>
                    <a:lnTo>
                      <a:pt x="333924" y="127275"/>
                    </a:lnTo>
                    <a:lnTo>
                      <a:pt x="338718" y="154462"/>
                    </a:lnTo>
                    <a:lnTo>
                      <a:pt x="306243" y="166281"/>
                    </a:lnTo>
                    <a:cubicBezTo>
                      <a:pt x="306771" y="184767"/>
                      <a:pt x="303526" y="203167"/>
                      <a:pt x="296708" y="220358"/>
                    </a:cubicBezTo>
                    <a:lnTo>
                      <a:pt x="323182" y="242571"/>
                    </a:lnTo>
                    <a:lnTo>
                      <a:pt x="309378" y="266479"/>
                    </a:lnTo>
                    <a:lnTo>
                      <a:pt x="276904" y="254659"/>
                    </a:lnTo>
                    <a:cubicBezTo>
                      <a:pt x="265426" y="269159"/>
                      <a:pt x="251113" y="281169"/>
                      <a:pt x="234840" y="289955"/>
                    </a:cubicBezTo>
                    <a:lnTo>
                      <a:pt x="240842" y="323988"/>
                    </a:lnTo>
                    <a:lnTo>
                      <a:pt x="214900" y="333430"/>
                    </a:lnTo>
                    <a:lnTo>
                      <a:pt x="197621" y="303501"/>
                    </a:lnTo>
                    <a:cubicBezTo>
                      <a:pt x="179507" y="307231"/>
                      <a:pt x="160824" y="307231"/>
                      <a:pt x="142710" y="303501"/>
                    </a:cubicBezTo>
                    <a:lnTo>
                      <a:pt x="125432" y="333430"/>
                    </a:lnTo>
                    <a:lnTo>
                      <a:pt x="99490" y="323988"/>
                    </a:lnTo>
                    <a:lnTo>
                      <a:pt x="105492" y="289955"/>
                    </a:lnTo>
                    <a:cubicBezTo>
                      <a:pt x="89219" y="281169"/>
                      <a:pt x="74906" y="269159"/>
                      <a:pt x="63428" y="254659"/>
                    </a:cubicBezTo>
                    <a:lnTo>
                      <a:pt x="30954" y="266479"/>
                    </a:lnTo>
                    <a:lnTo>
                      <a:pt x="17150" y="242571"/>
                    </a:lnTo>
                    <a:lnTo>
                      <a:pt x="43624" y="220358"/>
                    </a:lnTo>
                    <a:cubicBezTo>
                      <a:pt x="36805" y="203167"/>
                      <a:pt x="33561" y="184767"/>
                      <a:pt x="34089" y="166281"/>
                    </a:cubicBezTo>
                    <a:lnTo>
                      <a:pt x="1614" y="154462"/>
                    </a:lnTo>
                    <a:lnTo>
                      <a:pt x="6408" y="127275"/>
                    </a:lnTo>
                    <a:lnTo>
                      <a:pt x="40966" y="127275"/>
                    </a:lnTo>
                    <a:cubicBezTo>
                      <a:pt x="46793" y="109723"/>
                      <a:pt x="56135" y="93543"/>
                      <a:pt x="68422" y="79721"/>
                    </a:cubicBezTo>
                    <a:lnTo>
                      <a:pt x="51142" y="49793"/>
                    </a:lnTo>
                    <a:lnTo>
                      <a:pt x="72290" y="32048"/>
                    </a:lnTo>
                    <a:lnTo>
                      <a:pt x="98763" y="54262"/>
                    </a:lnTo>
                    <a:cubicBezTo>
                      <a:pt x="114509" y="44562"/>
                      <a:pt x="132066" y="38172"/>
                      <a:pt x="150362" y="35481"/>
                    </a:cubicBezTo>
                    <a:lnTo>
                      <a:pt x="156362" y="1448"/>
                    </a:lnTo>
                    <a:lnTo>
                      <a:pt x="183970" y="1448"/>
                    </a:lnTo>
                    <a:lnTo>
                      <a:pt x="189970" y="35481"/>
                    </a:lnTo>
                    <a:cubicBezTo>
                      <a:pt x="208267" y="38171"/>
                      <a:pt x="225824" y="44562"/>
                      <a:pt x="241569" y="54262"/>
                    </a:cubicBezTo>
                    <a:close/>
                  </a:path>
                </a:pathLst>
              </a:custGeom>
              <a:solidFill>
                <a:schemeClr val="accent4"/>
              </a:solidFill>
              <a:ln w="22225" cap="flat" cmpd="sng" algn="ctr">
                <a:solidFill>
                  <a:schemeClr val="accent4">
                    <a:lumMod val="50000"/>
                  </a:schemeClr>
                </a:solidFill>
                <a:prstDash val="solid"/>
                <a:miter lim="800000"/>
              </a:ln>
              <a:effectLst/>
            </p:spPr>
            <p:txBody>
              <a:bodyPr spcFirstLastPara="0" vert="horz" wrap="square" lIns="76042" tIns="87341" rIns="76042" bIns="93293"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endParaRPr kumimoji="0" lang="en-US" sz="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Oval 111"/>
              <p:cNvSpPr/>
              <p:nvPr/>
            </p:nvSpPr>
            <p:spPr>
              <a:xfrm>
                <a:off x="4964927" y="2688726"/>
                <a:ext cx="72000" cy="72000"/>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3" name="TextBox 2"/>
          <p:cNvSpPr txBox="1"/>
          <p:nvPr/>
        </p:nvSpPr>
        <p:spPr>
          <a:xfrm>
            <a:off x="10215629" y="3320676"/>
            <a:ext cx="1692000" cy="1800000"/>
          </a:xfrm>
          <a:prstGeom prst="rect">
            <a:avLst/>
          </a:prstGeom>
          <a:solidFill>
            <a:schemeClr val="bg1"/>
          </a:solidFill>
        </p:spPr>
        <p:txBody>
          <a:bodyPr wrap="none" rtlCol="0">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srgbClr val="FF6900"/>
                </a:solidFill>
                <a:effectLst/>
                <a:uLnTx/>
                <a:uFillTx/>
                <a:latin typeface="Arial" panose="020B0604020202020204"/>
                <a:ea typeface="+mn-ea"/>
                <a:cs typeface="+mn-cs"/>
              </a:rPr>
              <a:t>10yr £2.5bn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1" i="0" u="none" strike="noStrike" kern="1200" cap="none" spc="0" normalizeH="0" baseline="0" noProof="0" dirty="0">
              <a:ln>
                <a:noFill/>
              </a:ln>
              <a:solidFill>
                <a:srgbClr val="FF6900"/>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FF6900"/>
                </a:solidFill>
                <a:effectLst/>
                <a:uLnTx/>
                <a:uFillTx/>
                <a:latin typeface="Arial" panose="020B0604020202020204"/>
                <a:ea typeface="+mn-ea"/>
                <a:cs typeface="+mn-cs"/>
              </a:rPr>
              <a:t>Research Hubs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FF6900"/>
                </a:solidFill>
                <a:effectLst/>
                <a:uLnTx/>
                <a:uFillTx/>
                <a:latin typeface="Arial" panose="020B0604020202020204"/>
                <a:ea typeface="+mn-ea"/>
                <a:cs typeface="+mn-cs"/>
              </a:rPr>
              <a:t>Skills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FF6900"/>
                </a:solidFill>
                <a:effectLst/>
                <a:uLnTx/>
                <a:uFillTx/>
                <a:latin typeface="Arial" panose="020B0604020202020204"/>
                <a:ea typeface="+mn-ea"/>
                <a:cs typeface="+mn-cs"/>
              </a:rPr>
              <a:t>International partners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FF6900"/>
                </a:solidFill>
                <a:effectLst/>
                <a:uLnTx/>
                <a:uFillTx/>
                <a:latin typeface="Arial" panose="020B0604020202020204"/>
                <a:ea typeface="+mn-ea"/>
                <a:cs typeface="+mn-cs"/>
              </a:rPr>
              <a:t>Quantum missions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FF6900"/>
                </a:solidFill>
                <a:effectLst/>
                <a:uLnTx/>
                <a:uFillTx/>
                <a:latin typeface="Arial" panose="020B0604020202020204"/>
                <a:ea typeface="+mn-ea"/>
                <a:cs typeface="+mn-cs"/>
              </a:rPr>
              <a:t>Innovation funding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FF6900"/>
                </a:solidFill>
                <a:effectLst/>
                <a:uLnTx/>
                <a:uFillTx/>
                <a:latin typeface="Arial" panose="020B0604020202020204"/>
                <a:ea typeface="+mn-ea"/>
                <a:cs typeface="+mn-cs"/>
              </a:rPr>
              <a:t>Tech accelerators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srgbClr val="FF6900"/>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F0FDD029-24B0-34A7-C519-68B188E99B2A}"/>
              </a:ext>
            </a:extLst>
          </p:cNvPr>
          <p:cNvSpPr/>
          <p:nvPr/>
        </p:nvSpPr>
        <p:spPr>
          <a:xfrm>
            <a:off x="8427524" y="6350169"/>
            <a:ext cx="3764476" cy="5078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Slide deck status UK OFFICIAL non commercially sensitive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All collaborations, contracts and 3</a:t>
            </a:r>
            <a:r>
              <a:rPr kumimoji="0" lang="en-GB" sz="900" b="0" i="0" u="none" strike="noStrike" kern="1200" cap="none" spc="0" normalizeH="0" baseline="30000" noProof="0" dirty="0">
                <a:ln>
                  <a:noFill/>
                </a:ln>
                <a:solidFill>
                  <a:schemeClr val="bg1">
                    <a:lumMod val="50000"/>
                  </a:schemeClr>
                </a:solidFill>
                <a:effectLst/>
                <a:uLnTx/>
                <a:uFillTx/>
                <a:latin typeface="Arial" panose="020B0604020202020204"/>
                <a:ea typeface="+mn-ea"/>
                <a:cs typeface="+mn-cs"/>
              </a:rPr>
              <a:t>rd</a:t>
            </a: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 party references in public domain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chemeClr val="bg1">
                    <a:lumMod val="50000"/>
                  </a:schemeClr>
                </a:solidFill>
                <a:effectLst/>
                <a:uLnTx/>
                <a:uFillTx/>
                <a:latin typeface="Arial" panose="020B0604020202020204"/>
                <a:ea typeface="+mn-ea"/>
                <a:cs typeface="+mn-cs"/>
              </a:rPr>
              <a:t>© NQCC 2024</a:t>
            </a:r>
          </a:p>
        </p:txBody>
      </p:sp>
      <p:grpSp>
        <p:nvGrpSpPr>
          <p:cNvPr id="5" name="Group 4">
            <a:extLst>
              <a:ext uri="{FF2B5EF4-FFF2-40B4-BE49-F238E27FC236}">
                <a16:creationId xmlns:a16="http://schemas.microsoft.com/office/drawing/2014/main" id="{0CD51DB4-A227-9767-5530-A7C7689C3FA4}"/>
              </a:ext>
            </a:extLst>
          </p:cNvPr>
          <p:cNvGrpSpPr/>
          <p:nvPr/>
        </p:nvGrpSpPr>
        <p:grpSpPr>
          <a:xfrm>
            <a:off x="212084" y="6192469"/>
            <a:ext cx="7180185" cy="540000"/>
            <a:chOff x="212084" y="6192469"/>
            <a:chExt cx="7180185" cy="540000"/>
          </a:xfrm>
        </p:grpSpPr>
        <p:grpSp>
          <p:nvGrpSpPr>
            <p:cNvPr id="6" name="Group 5">
              <a:extLst>
                <a:ext uri="{FF2B5EF4-FFF2-40B4-BE49-F238E27FC236}">
                  <a16:creationId xmlns:a16="http://schemas.microsoft.com/office/drawing/2014/main" id="{26B381AB-4A0D-7B0A-2F0B-9D51A8CF2EC8}"/>
                </a:ext>
              </a:extLst>
            </p:cNvPr>
            <p:cNvGrpSpPr>
              <a:grpSpLocks noChangeAspect="1"/>
            </p:cNvGrpSpPr>
            <p:nvPr/>
          </p:nvGrpSpPr>
          <p:grpSpPr>
            <a:xfrm>
              <a:off x="1876787" y="6192469"/>
              <a:ext cx="5515482" cy="540000"/>
              <a:chOff x="438746" y="5801198"/>
              <a:chExt cx="8443397" cy="826661"/>
            </a:xfrm>
          </p:grpSpPr>
          <p:grpSp>
            <p:nvGrpSpPr>
              <p:cNvPr id="8" name="Group 7">
                <a:extLst>
                  <a:ext uri="{FF2B5EF4-FFF2-40B4-BE49-F238E27FC236}">
                    <a16:creationId xmlns:a16="http://schemas.microsoft.com/office/drawing/2014/main" id="{AF4D7708-8E18-2070-32DC-B4830E5913DF}"/>
                  </a:ext>
                </a:extLst>
              </p:cNvPr>
              <p:cNvGrpSpPr/>
              <p:nvPr/>
            </p:nvGrpSpPr>
            <p:grpSpPr>
              <a:xfrm>
                <a:off x="1994018" y="5836529"/>
                <a:ext cx="6888125" cy="756000"/>
                <a:chOff x="1822469" y="5932476"/>
                <a:chExt cx="6888125" cy="756000"/>
              </a:xfrm>
            </p:grpSpPr>
            <p:pic>
              <p:nvPicPr>
                <p:cNvPr id="10" name="Picture 3" descr="DSTL logo">
                  <a:hlinkClick r:id="rId4" tooltip="Defence Science and Technology Laboratory"/>
                  <a:extLst>
                    <a:ext uri="{FF2B5EF4-FFF2-40B4-BE49-F238E27FC236}">
                      <a16:creationId xmlns:a16="http://schemas.microsoft.com/office/drawing/2014/main" id="{365B5180-4AF7-9FF4-8144-8969031E5F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2042" y="5932476"/>
                  <a:ext cx="1023320" cy="756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GCHQ logo">
                  <a:hlinkClick r:id="rId6" tooltip="GCHQ"/>
                  <a:extLst>
                    <a:ext uri="{FF2B5EF4-FFF2-40B4-BE49-F238E27FC236}">
                      <a16:creationId xmlns:a16="http://schemas.microsoft.com/office/drawing/2014/main" id="{EA78A4B6-533E-7FF1-7D12-138BB265A64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78850" y="6152305"/>
                  <a:ext cx="1440000" cy="4096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 descr="MOD logo">
                  <a:hlinkClick r:id="rId8" tooltip="Ministry of Defence (MOD)"/>
                  <a:extLst>
                    <a:ext uri="{FF2B5EF4-FFF2-40B4-BE49-F238E27FC236}">
                      <a16:creationId xmlns:a16="http://schemas.microsoft.com/office/drawing/2014/main" id="{46FEEB2B-C4F5-87C6-3B7A-30A67F0B82B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22469" y="5932476"/>
                  <a:ext cx="937829" cy="756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NPL logo">
                  <a:hlinkClick r:id="rId10" tooltip="National Physical Laboratory (NPL)"/>
                  <a:extLst>
                    <a:ext uri="{FF2B5EF4-FFF2-40B4-BE49-F238E27FC236}">
                      <a16:creationId xmlns:a16="http://schemas.microsoft.com/office/drawing/2014/main" id="{C40FB35D-904F-E790-4A9A-ABE1C60D796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87106" y="6152305"/>
                  <a:ext cx="1440000" cy="5361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7A0A49F-801F-170A-1292-62B4F928CCC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70594" y="6152305"/>
                  <a:ext cx="1440000" cy="424580"/>
                </a:xfrm>
                <a:prstGeom prst="rect">
                  <a:avLst/>
                </a:prstGeom>
              </p:spPr>
            </p:pic>
          </p:grpSp>
          <p:pic>
            <p:nvPicPr>
              <p:cNvPr id="9" name="Picture 8">
                <a:extLst>
                  <a:ext uri="{FF2B5EF4-FFF2-40B4-BE49-F238E27FC236}">
                    <a16:creationId xmlns:a16="http://schemas.microsoft.com/office/drawing/2014/main" id="{7E0F359E-C75D-E5CF-F9D4-293C59E05AC1}"/>
                  </a:ext>
                </a:extLst>
              </p:cNvPr>
              <p:cNvPicPr>
                <a:picLocks noChangeAspect="1"/>
              </p:cNvPicPr>
              <p:nvPr/>
            </p:nvPicPr>
            <p:blipFill>
              <a:blip r:embed="rId13"/>
              <a:stretch>
                <a:fillRect/>
              </a:stretch>
            </p:blipFill>
            <p:spPr>
              <a:xfrm>
                <a:off x="438746" y="5801198"/>
                <a:ext cx="1440000" cy="826661"/>
              </a:xfrm>
              <a:prstGeom prst="rect">
                <a:avLst/>
              </a:prstGeom>
            </p:spPr>
          </p:pic>
        </p:grpSp>
        <p:pic>
          <p:nvPicPr>
            <p:cNvPr id="7" name="Picture 2" descr="C:\Users\dgi3\AppData\Local\Temp\wz0f22\UKNQTP_Master_logos\PNG\UKNQT_Logo_RGB.png">
              <a:extLst>
                <a:ext uri="{FF2B5EF4-FFF2-40B4-BE49-F238E27FC236}">
                  <a16:creationId xmlns:a16="http://schemas.microsoft.com/office/drawing/2014/main" id="{047615FC-AF36-5CC7-4BEB-E18345232F80}"/>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12084" y="6192469"/>
              <a:ext cx="1261046" cy="540000"/>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2398991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1241072"/>
            <a:ext cx="12192000" cy="4308828"/>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2" name="Rectangle 41">
            <a:extLst>
              <a:ext uri="{FF2B5EF4-FFF2-40B4-BE49-F238E27FC236}">
                <a16:creationId xmlns:a16="http://schemas.microsoft.com/office/drawing/2014/main" id="{03B54D95-5D5E-4166-A330-9F8268317A33}"/>
              </a:ext>
            </a:extLst>
          </p:cNvPr>
          <p:cNvSpPr/>
          <p:nvPr/>
        </p:nvSpPr>
        <p:spPr>
          <a:xfrm>
            <a:off x="113465" y="6007100"/>
            <a:ext cx="2331285" cy="740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Title 1"/>
          <p:cNvSpPr>
            <a:spLocks noGrp="1"/>
          </p:cNvSpPr>
          <p:nvPr>
            <p:ph type="title"/>
          </p:nvPr>
        </p:nvSpPr>
        <p:spPr>
          <a:xfrm>
            <a:off x="838200" y="365125"/>
            <a:ext cx="10515600" cy="670045"/>
          </a:xfrm>
        </p:spPr>
        <p:txBody>
          <a:bodyPr>
            <a:noAutofit/>
          </a:bodyPr>
          <a:lstStyle/>
          <a:p>
            <a:r>
              <a:rPr lang="en-GB" sz="2400" dirty="0"/>
              <a:t>National Quantum Strategy</a:t>
            </a:r>
          </a:p>
        </p:txBody>
      </p:sp>
      <p:pic>
        <p:nvPicPr>
          <p:cNvPr id="2" name="Picture 1"/>
          <p:cNvPicPr>
            <a:picLocks noChangeAspect="1"/>
          </p:cNvPicPr>
          <p:nvPr/>
        </p:nvPicPr>
        <p:blipFill>
          <a:blip r:embed="rId3"/>
          <a:stretch>
            <a:fillRect/>
          </a:stretch>
        </p:blipFill>
        <p:spPr>
          <a:xfrm>
            <a:off x="10187552" y="2819278"/>
            <a:ext cx="1810669" cy="2542252"/>
          </a:xfrm>
          <a:prstGeom prst="rect">
            <a:avLst/>
          </a:prstGeom>
        </p:spPr>
      </p:pic>
      <p:sp>
        <p:nvSpPr>
          <p:cNvPr id="24" name="Rectangle 23"/>
          <p:cNvSpPr/>
          <p:nvPr/>
        </p:nvSpPr>
        <p:spPr>
          <a:xfrm>
            <a:off x="245455" y="1478879"/>
            <a:ext cx="11717945" cy="1080000"/>
          </a:xfrm>
          <a:prstGeom prst="rect">
            <a:avLst/>
          </a:prstGeom>
          <a:ln>
            <a:solidFill>
              <a:schemeClr val="tx2">
                <a:lumMod val="75000"/>
              </a:schemeClr>
            </a:solidFill>
          </a:ln>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Our </a:t>
            </a:r>
            <a:r>
              <a:rPr kumimoji="0" lang="en-US" sz="1600" b="1" i="0" u="sng" strike="noStrike" kern="1200" cap="none" spc="0" normalizeH="0" baseline="0" noProof="0" dirty="0">
                <a:ln>
                  <a:noFill/>
                </a:ln>
                <a:solidFill>
                  <a:srgbClr val="FFFFFF">
                    <a:lumMod val="95000"/>
                  </a:srgbClr>
                </a:solidFill>
                <a:effectLst/>
                <a:uLnTx/>
                <a:uFillTx/>
                <a:latin typeface="Arial" panose="020B0604020202020204"/>
                <a:ea typeface="+mn-ea"/>
                <a:cs typeface="+mn-cs"/>
              </a:rPr>
              <a:t>ten-year</a:t>
            </a:r>
            <a:r>
              <a:rPr kumimoji="0" lang="en-US" sz="1600" b="1"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 vision </a:t>
            </a:r>
            <a:r>
              <a:rPr kumimoji="0" lang="en-US" sz="16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is for the UK to be a world leading </a:t>
            </a:r>
            <a:r>
              <a:rPr kumimoji="0" lang="en-US" sz="1600" b="1" i="0" u="sng" strike="noStrike" kern="1200" cap="none" spc="0" normalizeH="0" baseline="0" noProof="0" dirty="0">
                <a:ln>
                  <a:noFill/>
                </a:ln>
                <a:solidFill>
                  <a:srgbClr val="FFFFFF">
                    <a:lumMod val="95000"/>
                  </a:srgbClr>
                </a:solidFill>
                <a:effectLst/>
                <a:uLnTx/>
                <a:uFillTx/>
                <a:latin typeface="Arial" panose="020B0604020202020204"/>
                <a:ea typeface="+mn-ea"/>
                <a:cs typeface="+mn-cs"/>
              </a:rPr>
              <a:t>quantum-enabled economy</a:t>
            </a:r>
            <a:r>
              <a:rPr kumimoji="0" lang="en-US" sz="16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 building on scientific excellence and creating a thriving quantum sector to ensure that quantum technologies are an integral part of the UK’s digital infrastructure and advanced manufacturing base, driving growth and helping to build a strong and resilient economy and society.</a:t>
            </a:r>
          </a:p>
        </p:txBody>
      </p:sp>
      <p:sp>
        <p:nvSpPr>
          <p:cNvPr id="50" name="Rectangle 49"/>
          <p:cNvSpPr/>
          <p:nvPr/>
        </p:nvSpPr>
        <p:spPr>
          <a:xfrm>
            <a:off x="1449704" y="2757267"/>
            <a:ext cx="3672000" cy="1260000"/>
          </a:xfrm>
          <a:prstGeom prst="rect">
            <a:avLst/>
          </a:prstGeom>
          <a:ln>
            <a:solidFill>
              <a:schemeClr val="tx2">
                <a:lumMod val="75000"/>
              </a:schemeClr>
            </a:solidFill>
          </a:ln>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lumMod val="85000"/>
                  </a:srgbClr>
                </a:solidFill>
                <a:effectLst/>
                <a:uLnTx/>
                <a:uFillTx/>
                <a:latin typeface="Arial" panose="020B0604020202020204"/>
                <a:ea typeface="+mn-ea"/>
                <a:cs typeface="+mn-cs"/>
              </a:rPr>
              <a:t>Ensure the UK is home to world-leading quantum science and engineering, growing UK knowledge and skills</a:t>
            </a:r>
          </a:p>
        </p:txBody>
      </p:sp>
      <p:sp>
        <p:nvSpPr>
          <p:cNvPr id="51" name="Rectangle 50"/>
          <p:cNvSpPr/>
          <p:nvPr/>
        </p:nvSpPr>
        <p:spPr>
          <a:xfrm>
            <a:off x="1449704" y="4108270"/>
            <a:ext cx="3672000" cy="1260000"/>
          </a:xfrm>
          <a:prstGeom prst="rect">
            <a:avLst/>
          </a:prstGeom>
          <a:ln>
            <a:solidFill>
              <a:schemeClr val="tx2">
                <a:lumMod val="75000"/>
              </a:schemeClr>
            </a:solidFill>
          </a:ln>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E2D62">
                    <a:lumMod val="50000"/>
                  </a:srgbClr>
                </a:solidFill>
                <a:effectLst/>
                <a:uLnTx/>
                <a:uFillTx/>
                <a:latin typeface="Arial" panose="020B0604020202020204"/>
                <a:ea typeface="+mn-ea"/>
                <a:cs typeface="+mn-cs"/>
              </a:rPr>
              <a:t>Drive the use of quantum technologies in the UK to deliver benefits for the economy, for society and for our national security</a:t>
            </a:r>
          </a:p>
        </p:txBody>
      </p:sp>
      <p:sp>
        <p:nvSpPr>
          <p:cNvPr id="52" name="Rectangle 51"/>
          <p:cNvSpPr/>
          <p:nvPr/>
        </p:nvSpPr>
        <p:spPr>
          <a:xfrm>
            <a:off x="6404649" y="2757267"/>
            <a:ext cx="3672000" cy="1260000"/>
          </a:xfrm>
          <a:prstGeom prst="rect">
            <a:avLst/>
          </a:prstGeom>
          <a:ln>
            <a:solidFill>
              <a:schemeClr val="tx2">
                <a:lumMod val="75000"/>
              </a:schemeClr>
            </a:solidFill>
          </a:ln>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E2D62">
                    <a:lumMod val="50000"/>
                  </a:srgbClr>
                </a:solidFill>
                <a:effectLst/>
                <a:uLnTx/>
                <a:uFillTx/>
                <a:latin typeface="Arial" panose="020B0604020202020204"/>
                <a:ea typeface="+mn-ea"/>
                <a:cs typeface="+mn-cs"/>
              </a:rPr>
              <a:t>Support business, making the UK the go-to place for quantum businesses and an integral part of the global supply chain, as well as a preferred location for investors and global talent</a:t>
            </a:r>
          </a:p>
        </p:txBody>
      </p:sp>
      <p:sp>
        <p:nvSpPr>
          <p:cNvPr id="53" name="Rectangle 52"/>
          <p:cNvSpPr/>
          <p:nvPr/>
        </p:nvSpPr>
        <p:spPr>
          <a:xfrm>
            <a:off x="6404649" y="4108270"/>
            <a:ext cx="3672000" cy="1260000"/>
          </a:xfrm>
          <a:prstGeom prst="rect">
            <a:avLst/>
          </a:prstGeom>
          <a:ln>
            <a:solidFill>
              <a:schemeClr val="tx2">
                <a:lumMod val="75000"/>
              </a:schemeClr>
            </a:solidFill>
          </a:ln>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E2D62">
                    <a:lumMod val="50000"/>
                  </a:srgbClr>
                </a:solidFill>
                <a:effectLst/>
                <a:uLnTx/>
                <a:uFillTx/>
                <a:latin typeface="Arial" panose="020B0604020202020204"/>
                <a:ea typeface="+mn-ea"/>
                <a:cs typeface="+mn-cs"/>
              </a:rPr>
              <a:t>Create a national and international regulatory framework that supports innovation and the ethical use of quantum technologies, and protects UK capabilities and national security</a:t>
            </a:r>
          </a:p>
        </p:txBody>
      </p:sp>
      <p:grpSp>
        <p:nvGrpSpPr>
          <p:cNvPr id="55" name="Group 54"/>
          <p:cNvGrpSpPr>
            <a:grpSpLocks noChangeAspect="1"/>
          </p:cNvGrpSpPr>
          <p:nvPr/>
        </p:nvGrpSpPr>
        <p:grpSpPr>
          <a:xfrm>
            <a:off x="375767" y="2937267"/>
            <a:ext cx="900000" cy="900000"/>
            <a:chOff x="6781987" y="2694595"/>
            <a:chExt cx="360000" cy="360000"/>
          </a:xfrm>
        </p:grpSpPr>
        <p:grpSp>
          <p:nvGrpSpPr>
            <p:cNvPr id="87" name="Group 86"/>
            <p:cNvGrpSpPr/>
            <p:nvPr/>
          </p:nvGrpSpPr>
          <p:grpSpPr>
            <a:xfrm>
              <a:off x="6781987" y="2694595"/>
              <a:ext cx="360000" cy="360000"/>
              <a:chOff x="13576838" y="3136054"/>
              <a:chExt cx="360000" cy="360000"/>
            </a:xfrm>
          </p:grpSpPr>
          <p:grpSp>
            <p:nvGrpSpPr>
              <p:cNvPr id="94" name="Group 93"/>
              <p:cNvGrpSpPr/>
              <p:nvPr/>
            </p:nvGrpSpPr>
            <p:grpSpPr>
              <a:xfrm>
                <a:off x="13683096" y="3136054"/>
                <a:ext cx="147484" cy="360000"/>
                <a:chOff x="13553767" y="3112984"/>
                <a:chExt cx="147484" cy="287593"/>
              </a:xfrm>
            </p:grpSpPr>
            <p:cxnSp>
              <p:nvCxnSpPr>
                <p:cNvPr id="100" name="Straight Connector 99"/>
                <p:cNvCxnSpPr/>
                <p:nvPr/>
              </p:nvCxnSpPr>
              <p:spPr>
                <a:xfrm>
                  <a:off x="13553767" y="3112984"/>
                  <a:ext cx="0" cy="287593"/>
                </a:xfrm>
                <a:prstGeom prst="line">
                  <a:avLst/>
                </a:prstGeom>
                <a:noFill/>
                <a:ln w="31750" cap="flat" cmpd="sng" algn="ctr">
                  <a:solidFill>
                    <a:schemeClr val="bg1">
                      <a:lumMod val="85000"/>
                    </a:schemeClr>
                  </a:solidFill>
                  <a:prstDash val="solid"/>
                  <a:miter lim="800000"/>
                </a:ln>
                <a:effectLst/>
              </p:spPr>
            </p:cxnSp>
            <p:cxnSp>
              <p:nvCxnSpPr>
                <p:cNvPr id="101" name="Straight Connector 100"/>
                <p:cNvCxnSpPr/>
                <p:nvPr/>
              </p:nvCxnSpPr>
              <p:spPr>
                <a:xfrm>
                  <a:off x="13602928" y="3112984"/>
                  <a:ext cx="0" cy="287593"/>
                </a:xfrm>
                <a:prstGeom prst="line">
                  <a:avLst/>
                </a:prstGeom>
                <a:noFill/>
                <a:ln w="31750" cap="flat" cmpd="sng" algn="ctr">
                  <a:solidFill>
                    <a:schemeClr val="bg1">
                      <a:lumMod val="85000"/>
                    </a:schemeClr>
                  </a:solidFill>
                  <a:prstDash val="solid"/>
                  <a:miter lim="800000"/>
                </a:ln>
                <a:effectLst/>
              </p:spPr>
            </p:cxnSp>
            <p:cxnSp>
              <p:nvCxnSpPr>
                <p:cNvPr id="102" name="Straight Connector 101"/>
                <p:cNvCxnSpPr/>
                <p:nvPr/>
              </p:nvCxnSpPr>
              <p:spPr>
                <a:xfrm>
                  <a:off x="13652089" y="3112984"/>
                  <a:ext cx="0" cy="287593"/>
                </a:xfrm>
                <a:prstGeom prst="line">
                  <a:avLst/>
                </a:prstGeom>
                <a:noFill/>
                <a:ln w="31750" cap="flat" cmpd="sng" algn="ctr">
                  <a:solidFill>
                    <a:schemeClr val="bg1">
                      <a:lumMod val="85000"/>
                    </a:schemeClr>
                  </a:solidFill>
                  <a:prstDash val="solid"/>
                  <a:miter lim="800000"/>
                </a:ln>
                <a:effectLst/>
              </p:spPr>
            </p:cxnSp>
            <p:cxnSp>
              <p:nvCxnSpPr>
                <p:cNvPr id="103" name="Straight Connector 102"/>
                <p:cNvCxnSpPr/>
                <p:nvPr/>
              </p:nvCxnSpPr>
              <p:spPr>
                <a:xfrm>
                  <a:off x="13701251" y="3112984"/>
                  <a:ext cx="0" cy="287593"/>
                </a:xfrm>
                <a:prstGeom prst="line">
                  <a:avLst/>
                </a:prstGeom>
                <a:noFill/>
                <a:ln w="31750" cap="flat" cmpd="sng" algn="ctr">
                  <a:solidFill>
                    <a:schemeClr val="bg1">
                      <a:lumMod val="85000"/>
                    </a:schemeClr>
                  </a:solidFill>
                  <a:prstDash val="solid"/>
                  <a:miter lim="800000"/>
                </a:ln>
                <a:effectLst/>
              </p:spPr>
            </p:cxnSp>
          </p:grpSp>
          <p:grpSp>
            <p:nvGrpSpPr>
              <p:cNvPr id="95" name="Group 94"/>
              <p:cNvGrpSpPr/>
              <p:nvPr/>
            </p:nvGrpSpPr>
            <p:grpSpPr>
              <a:xfrm rot="5400000">
                <a:off x="13683096" y="3136054"/>
                <a:ext cx="147484" cy="360000"/>
                <a:chOff x="13553767" y="3112984"/>
                <a:chExt cx="147484" cy="287593"/>
              </a:xfrm>
            </p:grpSpPr>
            <p:cxnSp>
              <p:nvCxnSpPr>
                <p:cNvPr id="96" name="Straight Connector 95"/>
                <p:cNvCxnSpPr/>
                <p:nvPr/>
              </p:nvCxnSpPr>
              <p:spPr>
                <a:xfrm>
                  <a:off x="13553767" y="3112984"/>
                  <a:ext cx="0" cy="287593"/>
                </a:xfrm>
                <a:prstGeom prst="line">
                  <a:avLst/>
                </a:prstGeom>
                <a:noFill/>
                <a:ln w="31750" cap="flat" cmpd="sng" algn="ctr">
                  <a:solidFill>
                    <a:schemeClr val="bg1">
                      <a:lumMod val="85000"/>
                    </a:schemeClr>
                  </a:solidFill>
                  <a:prstDash val="solid"/>
                  <a:miter lim="800000"/>
                </a:ln>
                <a:effectLst/>
              </p:spPr>
            </p:cxnSp>
            <p:cxnSp>
              <p:nvCxnSpPr>
                <p:cNvPr id="97" name="Straight Connector 96"/>
                <p:cNvCxnSpPr/>
                <p:nvPr/>
              </p:nvCxnSpPr>
              <p:spPr>
                <a:xfrm>
                  <a:off x="13602928" y="3112984"/>
                  <a:ext cx="0" cy="287593"/>
                </a:xfrm>
                <a:prstGeom prst="line">
                  <a:avLst/>
                </a:prstGeom>
                <a:noFill/>
                <a:ln w="31750" cap="flat" cmpd="sng" algn="ctr">
                  <a:solidFill>
                    <a:schemeClr val="bg1">
                      <a:lumMod val="85000"/>
                    </a:schemeClr>
                  </a:solidFill>
                  <a:prstDash val="solid"/>
                  <a:miter lim="800000"/>
                </a:ln>
                <a:effectLst/>
              </p:spPr>
            </p:cxnSp>
            <p:cxnSp>
              <p:nvCxnSpPr>
                <p:cNvPr id="98" name="Straight Connector 97"/>
                <p:cNvCxnSpPr/>
                <p:nvPr/>
              </p:nvCxnSpPr>
              <p:spPr>
                <a:xfrm>
                  <a:off x="13652089" y="3112984"/>
                  <a:ext cx="0" cy="287593"/>
                </a:xfrm>
                <a:prstGeom prst="line">
                  <a:avLst/>
                </a:prstGeom>
                <a:noFill/>
                <a:ln w="31750" cap="flat" cmpd="sng" algn="ctr">
                  <a:solidFill>
                    <a:schemeClr val="bg1">
                      <a:lumMod val="85000"/>
                    </a:schemeClr>
                  </a:solidFill>
                  <a:prstDash val="solid"/>
                  <a:miter lim="800000"/>
                </a:ln>
                <a:effectLst/>
              </p:spPr>
            </p:cxnSp>
            <p:cxnSp>
              <p:nvCxnSpPr>
                <p:cNvPr id="99" name="Straight Connector 98"/>
                <p:cNvCxnSpPr/>
                <p:nvPr/>
              </p:nvCxnSpPr>
              <p:spPr>
                <a:xfrm>
                  <a:off x="13701251" y="3112984"/>
                  <a:ext cx="0" cy="287593"/>
                </a:xfrm>
                <a:prstGeom prst="line">
                  <a:avLst/>
                </a:prstGeom>
                <a:noFill/>
                <a:ln w="31750" cap="flat" cmpd="sng" algn="ctr">
                  <a:solidFill>
                    <a:schemeClr val="bg1">
                      <a:lumMod val="85000"/>
                    </a:schemeClr>
                  </a:solidFill>
                  <a:prstDash val="solid"/>
                  <a:miter lim="800000"/>
                </a:ln>
                <a:effectLst/>
              </p:spPr>
            </p:cxnSp>
          </p:grpSp>
        </p:grpSp>
        <p:grpSp>
          <p:nvGrpSpPr>
            <p:cNvPr id="88" name="Group 87"/>
            <p:cNvGrpSpPr/>
            <p:nvPr/>
          </p:nvGrpSpPr>
          <p:grpSpPr>
            <a:xfrm>
              <a:off x="6817987" y="2730595"/>
              <a:ext cx="288000" cy="288000"/>
              <a:chOff x="13465276" y="3148781"/>
              <a:chExt cx="288000" cy="288000"/>
            </a:xfrm>
          </p:grpSpPr>
          <p:sp>
            <p:nvSpPr>
              <p:cNvPr id="89" name="Rounded Rectangle 88"/>
              <p:cNvSpPr/>
              <p:nvPr/>
            </p:nvSpPr>
            <p:spPr>
              <a:xfrm>
                <a:off x="13465276" y="3148781"/>
                <a:ext cx="288000" cy="288000"/>
              </a:xfrm>
              <a:prstGeom prst="roundRect">
                <a:avLst/>
              </a:prstGeom>
              <a:solidFill>
                <a:schemeClr val="accent4"/>
              </a:solidFill>
              <a:ln w="12700" cap="flat" cmpd="sng" algn="ctr">
                <a:solidFill>
                  <a:schemeClr val="bg1">
                    <a:lumMod val="8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90" name="Group 89"/>
              <p:cNvGrpSpPr/>
              <p:nvPr/>
            </p:nvGrpSpPr>
            <p:grpSpPr>
              <a:xfrm>
                <a:off x="13501276" y="3184781"/>
                <a:ext cx="216000" cy="216000"/>
                <a:chOff x="12925638" y="3211976"/>
                <a:chExt cx="216000" cy="216000"/>
              </a:xfrm>
            </p:grpSpPr>
            <p:sp>
              <p:nvSpPr>
                <p:cNvPr id="91" name="Oval 90"/>
                <p:cNvSpPr/>
                <p:nvPr/>
              </p:nvSpPr>
              <p:spPr>
                <a:xfrm>
                  <a:off x="12997638" y="3211976"/>
                  <a:ext cx="72000" cy="216000"/>
                </a:xfrm>
                <a:prstGeom prst="ellipse">
                  <a:avLst/>
                </a:prstGeom>
                <a:noFill/>
                <a:ln w="25400" cap="flat" cmpd="sng" algn="ctr">
                  <a:solidFill>
                    <a:schemeClr val="bg1">
                      <a:lumMod val="8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Oval 91"/>
                <p:cNvSpPr/>
                <p:nvPr/>
              </p:nvSpPr>
              <p:spPr>
                <a:xfrm rot="7200000">
                  <a:off x="12997638" y="3211976"/>
                  <a:ext cx="72000" cy="216000"/>
                </a:xfrm>
                <a:prstGeom prst="ellipse">
                  <a:avLst/>
                </a:prstGeom>
                <a:noFill/>
                <a:ln w="25400" cap="flat" cmpd="sng" algn="ctr">
                  <a:solidFill>
                    <a:schemeClr val="bg1">
                      <a:lumMod val="8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Oval 92"/>
                <p:cNvSpPr/>
                <p:nvPr/>
              </p:nvSpPr>
              <p:spPr>
                <a:xfrm rot="3600000">
                  <a:off x="12997638" y="3211976"/>
                  <a:ext cx="72000" cy="216000"/>
                </a:xfrm>
                <a:prstGeom prst="ellipse">
                  <a:avLst/>
                </a:prstGeom>
                <a:noFill/>
                <a:ln w="25400" cap="flat" cmpd="sng" algn="ctr">
                  <a:solidFill>
                    <a:schemeClr val="bg1">
                      <a:lumMod val="8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56" name="Group 55"/>
          <p:cNvGrpSpPr>
            <a:grpSpLocks noChangeAspect="1"/>
          </p:cNvGrpSpPr>
          <p:nvPr/>
        </p:nvGrpSpPr>
        <p:grpSpPr>
          <a:xfrm>
            <a:off x="5332979" y="2964554"/>
            <a:ext cx="900000" cy="845427"/>
            <a:chOff x="5950956" y="1711626"/>
            <a:chExt cx="401571" cy="377222"/>
          </a:xfrm>
        </p:grpSpPr>
        <p:sp>
          <p:nvSpPr>
            <p:cNvPr id="64" name="Oval 63"/>
            <p:cNvSpPr/>
            <p:nvPr/>
          </p:nvSpPr>
          <p:spPr>
            <a:xfrm>
              <a:off x="5998240" y="1782892"/>
              <a:ext cx="288000" cy="288000"/>
            </a:xfrm>
            <a:prstGeom prst="ellipse">
              <a:avLst/>
            </a:prstGeom>
            <a:solidFill>
              <a:schemeClr val="accent4"/>
            </a:solidFill>
            <a:ln w="22225" cap="flat" cmpd="sng" algn="ctr">
              <a:solidFill>
                <a:schemeClr val="accent4">
                  <a:lumMod val="50000"/>
                </a:schemeClr>
              </a:solidFill>
              <a:prstDash val="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5" name="Group 64"/>
            <p:cNvGrpSpPr/>
            <p:nvPr/>
          </p:nvGrpSpPr>
          <p:grpSpPr>
            <a:xfrm>
              <a:off x="6158586" y="1711626"/>
              <a:ext cx="143500" cy="144445"/>
              <a:chOff x="6887248" y="1940137"/>
              <a:chExt cx="143500" cy="144445"/>
            </a:xfrm>
          </p:grpSpPr>
          <p:sp>
            <p:nvSpPr>
              <p:cNvPr id="83" name="Flowchart: Manual Input 82"/>
              <p:cNvSpPr/>
              <p:nvPr/>
            </p:nvSpPr>
            <p:spPr>
              <a:xfrm>
                <a:off x="6887248" y="1976582"/>
                <a:ext cx="36000" cy="108000"/>
              </a:xfrm>
              <a:prstGeom prst="flowChartManualInput">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4" name="Flowchart: Manual Input 83"/>
              <p:cNvSpPr/>
              <p:nvPr/>
            </p:nvSpPr>
            <p:spPr>
              <a:xfrm>
                <a:off x="6921814" y="1976582"/>
                <a:ext cx="36000" cy="108000"/>
              </a:xfrm>
              <a:prstGeom prst="flowChartManualInput">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Flowchart: Manual Input 84"/>
              <p:cNvSpPr/>
              <p:nvPr/>
            </p:nvSpPr>
            <p:spPr>
              <a:xfrm>
                <a:off x="6957568" y="1976582"/>
                <a:ext cx="36000" cy="108000"/>
              </a:xfrm>
              <a:prstGeom prst="flowChartManualInput">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 name="Rectangle 85"/>
              <p:cNvSpPr/>
              <p:nvPr/>
            </p:nvSpPr>
            <p:spPr>
              <a:xfrm>
                <a:off x="6994748" y="1940137"/>
                <a:ext cx="36000" cy="144000"/>
              </a:xfrm>
              <a:prstGeom prst="rect">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6" name="Group 65"/>
            <p:cNvGrpSpPr/>
            <p:nvPr/>
          </p:nvGrpSpPr>
          <p:grpSpPr>
            <a:xfrm>
              <a:off x="6171177" y="1973874"/>
              <a:ext cx="181350" cy="114974"/>
              <a:chOff x="6919536" y="2651873"/>
              <a:chExt cx="181350" cy="114974"/>
            </a:xfrm>
          </p:grpSpPr>
          <p:grpSp>
            <p:nvGrpSpPr>
              <p:cNvPr id="73" name="Group 72"/>
              <p:cNvGrpSpPr/>
              <p:nvPr/>
            </p:nvGrpSpPr>
            <p:grpSpPr>
              <a:xfrm>
                <a:off x="6919536" y="2651873"/>
                <a:ext cx="181350" cy="98062"/>
                <a:chOff x="6919536" y="2651873"/>
                <a:chExt cx="181350" cy="98062"/>
              </a:xfrm>
            </p:grpSpPr>
            <p:grpSp>
              <p:nvGrpSpPr>
                <p:cNvPr id="77" name="Group 76"/>
                <p:cNvGrpSpPr/>
                <p:nvPr/>
              </p:nvGrpSpPr>
              <p:grpSpPr>
                <a:xfrm>
                  <a:off x="6919536" y="2651873"/>
                  <a:ext cx="67733" cy="98062"/>
                  <a:chOff x="6919536" y="2651873"/>
                  <a:chExt cx="67733" cy="98062"/>
                </a:xfrm>
              </p:grpSpPr>
              <p:sp>
                <p:nvSpPr>
                  <p:cNvPr id="81" name="Flowchart: Delay 80"/>
                  <p:cNvSpPr/>
                  <p:nvPr/>
                </p:nvSpPr>
                <p:spPr>
                  <a:xfrm rot="16200000">
                    <a:off x="6930543" y="2693209"/>
                    <a:ext cx="45719" cy="67733"/>
                  </a:xfrm>
                  <a:prstGeom prst="flowChartDelay">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Oval 81"/>
                  <p:cNvSpPr/>
                  <p:nvPr/>
                </p:nvSpPr>
                <p:spPr>
                  <a:xfrm>
                    <a:off x="6927464" y="2651873"/>
                    <a:ext cx="45719" cy="45719"/>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7033153" y="2651873"/>
                  <a:ext cx="67733" cy="98062"/>
                  <a:chOff x="6919536" y="2651873"/>
                  <a:chExt cx="67733" cy="98062"/>
                </a:xfrm>
              </p:grpSpPr>
              <p:sp>
                <p:nvSpPr>
                  <p:cNvPr id="79" name="Flowchart: Delay 78"/>
                  <p:cNvSpPr/>
                  <p:nvPr/>
                </p:nvSpPr>
                <p:spPr>
                  <a:xfrm rot="16200000">
                    <a:off x="6930543" y="2693209"/>
                    <a:ext cx="45719" cy="67733"/>
                  </a:xfrm>
                  <a:prstGeom prst="flowChartDelay">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Oval 79"/>
                  <p:cNvSpPr/>
                  <p:nvPr/>
                </p:nvSpPr>
                <p:spPr>
                  <a:xfrm>
                    <a:off x="6927464" y="2651873"/>
                    <a:ext cx="45719" cy="45719"/>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74" name="Group 73"/>
              <p:cNvGrpSpPr/>
              <p:nvPr/>
            </p:nvGrpSpPr>
            <p:grpSpPr>
              <a:xfrm>
                <a:off x="6976345" y="2668785"/>
                <a:ext cx="67733" cy="98062"/>
                <a:chOff x="6919536" y="2651873"/>
                <a:chExt cx="67733" cy="98062"/>
              </a:xfrm>
            </p:grpSpPr>
            <p:sp>
              <p:nvSpPr>
                <p:cNvPr id="75" name="Flowchart: Delay 74"/>
                <p:cNvSpPr/>
                <p:nvPr/>
              </p:nvSpPr>
              <p:spPr>
                <a:xfrm rot="16200000">
                  <a:off x="6930543" y="2693209"/>
                  <a:ext cx="45719" cy="67733"/>
                </a:xfrm>
                <a:prstGeom prst="flowChartDelay">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 name="Oval 75"/>
                <p:cNvSpPr/>
                <p:nvPr/>
              </p:nvSpPr>
              <p:spPr>
                <a:xfrm>
                  <a:off x="6927464" y="2651873"/>
                  <a:ext cx="45719" cy="45719"/>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67" name="Group 66"/>
            <p:cNvGrpSpPr/>
            <p:nvPr/>
          </p:nvGrpSpPr>
          <p:grpSpPr>
            <a:xfrm>
              <a:off x="5950956" y="1857714"/>
              <a:ext cx="173117" cy="154089"/>
              <a:chOff x="6887248" y="2601575"/>
              <a:chExt cx="173117" cy="154089"/>
            </a:xfrm>
          </p:grpSpPr>
          <p:sp>
            <p:nvSpPr>
              <p:cNvPr id="68" name="Snip Single Corner Rectangle 67"/>
              <p:cNvSpPr/>
              <p:nvPr/>
            </p:nvSpPr>
            <p:spPr>
              <a:xfrm>
                <a:off x="6887248" y="2638522"/>
                <a:ext cx="173117" cy="94174"/>
              </a:xfrm>
              <a:prstGeom prst="snip1Rect">
                <a:avLst>
                  <a:gd name="adj" fmla="val 34369"/>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9" name="Rounded Rectangle 68"/>
              <p:cNvSpPr/>
              <p:nvPr/>
            </p:nvSpPr>
            <p:spPr>
              <a:xfrm>
                <a:off x="6887248" y="2601575"/>
                <a:ext cx="121182" cy="83991"/>
              </a:xfrm>
              <a:prstGeom prst="roundRect">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0" name="Group 69"/>
              <p:cNvGrpSpPr/>
              <p:nvPr/>
            </p:nvGrpSpPr>
            <p:grpSpPr>
              <a:xfrm>
                <a:off x="6910107" y="2719664"/>
                <a:ext cx="129010" cy="36000"/>
                <a:chOff x="6910107" y="2719664"/>
                <a:chExt cx="129010" cy="36000"/>
              </a:xfrm>
            </p:grpSpPr>
            <p:sp>
              <p:nvSpPr>
                <p:cNvPr id="71" name="Oval 70"/>
                <p:cNvSpPr/>
                <p:nvPr/>
              </p:nvSpPr>
              <p:spPr>
                <a:xfrm>
                  <a:off x="6910107" y="2719664"/>
                  <a:ext cx="36000" cy="36000"/>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 name="Oval 71"/>
                <p:cNvSpPr/>
                <p:nvPr/>
              </p:nvSpPr>
              <p:spPr>
                <a:xfrm flipH="1" flipV="1">
                  <a:off x="7003117" y="2719664"/>
                  <a:ext cx="36000" cy="36000"/>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57" name="Group 56"/>
          <p:cNvGrpSpPr>
            <a:grpSpLocks noChangeAspect="1"/>
          </p:cNvGrpSpPr>
          <p:nvPr/>
        </p:nvGrpSpPr>
        <p:grpSpPr>
          <a:xfrm>
            <a:off x="375767" y="4452972"/>
            <a:ext cx="900000" cy="570596"/>
            <a:chOff x="1157900" y="2100393"/>
            <a:chExt cx="181350" cy="114974"/>
          </a:xfrm>
        </p:grpSpPr>
        <p:sp>
          <p:nvSpPr>
            <p:cNvPr id="58" name="Flowchart: Delay 57"/>
            <p:cNvSpPr/>
            <p:nvPr/>
          </p:nvSpPr>
          <p:spPr>
            <a:xfrm rot="16200000">
              <a:off x="1168907" y="2141729"/>
              <a:ext cx="45719" cy="67733"/>
            </a:xfrm>
            <a:prstGeom prst="flowChartDelay">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Oval 58"/>
            <p:cNvSpPr/>
            <p:nvPr/>
          </p:nvSpPr>
          <p:spPr>
            <a:xfrm>
              <a:off x="1168907" y="2100393"/>
              <a:ext cx="45719" cy="45719"/>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Flowchart: Delay 59"/>
            <p:cNvSpPr/>
            <p:nvPr/>
          </p:nvSpPr>
          <p:spPr>
            <a:xfrm rot="16200000">
              <a:off x="1282524" y="2141729"/>
              <a:ext cx="45719" cy="67733"/>
            </a:xfrm>
            <a:prstGeom prst="flowChartDelay">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Oval 60"/>
            <p:cNvSpPr/>
            <p:nvPr/>
          </p:nvSpPr>
          <p:spPr>
            <a:xfrm>
              <a:off x="1282524" y="2100393"/>
              <a:ext cx="45719" cy="45719"/>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Flowchart: Delay 61"/>
            <p:cNvSpPr/>
            <p:nvPr/>
          </p:nvSpPr>
          <p:spPr>
            <a:xfrm rot="16200000">
              <a:off x="1225716" y="2158641"/>
              <a:ext cx="45719" cy="67733"/>
            </a:xfrm>
            <a:prstGeom prst="flowChartDelay">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1225716" y="2117306"/>
              <a:ext cx="45719" cy="45719"/>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07" name="Group 106"/>
          <p:cNvGrpSpPr>
            <a:grpSpLocks noChangeAspect="1"/>
          </p:cNvGrpSpPr>
          <p:nvPr/>
        </p:nvGrpSpPr>
        <p:grpSpPr>
          <a:xfrm>
            <a:off x="5391479" y="4288270"/>
            <a:ext cx="783000" cy="900000"/>
            <a:chOff x="4632749" y="2276106"/>
            <a:chExt cx="538344" cy="618786"/>
          </a:xfrm>
        </p:grpSpPr>
        <p:grpSp>
          <p:nvGrpSpPr>
            <p:cNvPr id="108" name="Group 107"/>
            <p:cNvGrpSpPr/>
            <p:nvPr/>
          </p:nvGrpSpPr>
          <p:grpSpPr>
            <a:xfrm>
              <a:off x="4744130" y="2276106"/>
              <a:ext cx="297017" cy="297017"/>
              <a:chOff x="4744130" y="2276106"/>
              <a:chExt cx="297017" cy="297017"/>
            </a:xfrm>
          </p:grpSpPr>
          <p:sp>
            <p:nvSpPr>
              <p:cNvPr id="115" name="Freeform 114"/>
              <p:cNvSpPr/>
              <p:nvPr/>
            </p:nvSpPr>
            <p:spPr>
              <a:xfrm>
                <a:off x="4744130" y="2276106"/>
                <a:ext cx="297017" cy="297017"/>
              </a:xfrm>
              <a:custGeom>
                <a:avLst/>
                <a:gdLst>
                  <a:gd name="connsiteX0" fmla="*/ 181460 w 242513"/>
                  <a:gd name="connsiteY0" fmla="*/ 61422 h 242513"/>
                  <a:gd name="connsiteX1" fmla="*/ 217238 w 242513"/>
                  <a:gd name="connsiteY1" fmla="*/ 50639 h 242513"/>
                  <a:gd name="connsiteX2" fmla="*/ 230404 w 242513"/>
                  <a:gd name="connsiteY2" fmla="*/ 73442 h 242513"/>
                  <a:gd name="connsiteX3" fmla="*/ 203176 w 242513"/>
                  <a:gd name="connsiteY3" fmla="*/ 99036 h 242513"/>
                  <a:gd name="connsiteX4" fmla="*/ 203176 w 242513"/>
                  <a:gd name="connsiteY4" fmla="*/ 143477 h 242513"/>
                  <a:gd name="connsiteX5" fmla="*/ 230404 w 242513"/>
                  <a:gd name="connsiteY5" fmla="*/ 169071 h 242513"/>
                  <a:gd name="connsiteX6" fmla="*/ 217238 w 242513"/>
                  <a:gd name="connsiteY6" fmla="*/ 191874 h 242513"/>
                  <a:gd name="connsiteX7" fmla="*/ 181460 w 242513"/>
                  <a:gd name="connsiteY7" fmla="*/ 181091 h 242513"/>
                  <a:gd name="connsiteX8" fmla="*/ 142973 w 242513"/>
                  <a:gd name="connsiteY8" fmla="*/ 203311 h 242513"/>
                  <a:gd name="connsiteX9" fmla="*/ 134422 w 242513"/>
                  <a:gd name="connsiteY9" fmla="*/ 239688 h 242513"/>
                  <a:gd name="connsiteX10" fmla="*/ 108091 w 242513"/>
                  <a:gd name="connsiteY10" fmla="*/ 239688 h 242513"/>
                  <a:gd name="connsiteX11" fmla="*/ 99540 w 242513"/>
                  <a:gd name="connsiteY11" fmla="*/ 203311 h 242513"/>
                  <a:gd name="connsiteX12" fmla="*/ 61053 w 242513"/>
                  <a:gd name="connsiteY12" fmla="*/ 181091 h 242513"/>
                  <a:gd name="connsiteX13" fmla="*/ 25275 w 242513"/>
                  <a:gd name="connsiteY13" fmla="*/ 191874 h 242513"/>
                  <a:gd name="connsiteX14" fmla="*/ 12109 w 242513"/>
                  <a:gd name="connsiteY14" fmla="*/ 169071 h 242513"/>
                  <a:gd name="connsiteX15" fmla="*/ 39337 w 242513"/>
                  <a:gd name="connsiteY15" fmla="*/ 143477 h 242513"/>
                  <a:gd name="connsiteX16" fmla="*/ 39337 w 242513"/>
                  <a:gd name="connsiteY16" fmla="*/ 99036 h 242513"/>
                  <a:gd name="connsiteX17" fmla="*/ 12109 w 242513"/>
                  <a:gd name="connsiteY17" fmla="*/ 73442 h 242513"/>
                  <a:gd name="connsiteX18" fmla="*/ 25275 w 242513"/>
                  <a:gd name="connsiteY18" fmla="*/ 50639 h 242513"/>
                  <a:gd name="connsiteX19" fmla="*/ 61053 w 242513"/>
                  <a:gd name="connsiteY19" fmla="*/ 61422 h 242513"/>
                  <a:gd name="connsiteX20" fmla="*/ 99540 w 242513"/>
                  <a:gd name="connsiteY20" fmla="*/ 39202 h 242513"/>
                  <a:gd name="connsiteX21" fmla="*/ 108091 w 242513"/>
                  <a:gd name="connsiteY21" fmla="*/ 2825 h 242513"/>
                  <a:gd name="connsiteX22" fmla="*/ 134422 w 242513"/>
                  <a:gd name="connsiteY22" fmla="*/ 2825 h 242513"/>
                  <a:gd name="connsiteX23" fmla="*/ 142973 w 242513"/>
                  <a:gd name="connsiteY23" fmla="*/ 39202 h 242513"/>
                  <a:gd name="connsiteX24" fmla="*/ 181460 w 242513"/>
                  <a:gd name="connsiteY24" fmla="*/ 61422 h 24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513" h="242513">
                    <a:moveTo>
                      <a:pt x="156093" y="61344"/>
                    </a:moveTo>
                    <a:lnTo>
                      <a:pt x="182031" y="45279"/>
                    </a:lnTo>
                    <a:lnTo>
                      <a:pt x="197234" y="60481"/>
                    </a:lnTo>
                    <a:lnTo>
                      <a:pt x="181169" y="86420"/>
                    </a:lnTo>
                    <a:cubicBezTo>
                      <a:pt x="187356" y="97062"/>
                      <a:pt x="190598" y="109160"/>
                      <a:pt x="190560" y="121470"/>
                    </a:cubicBezTo>
                    <a:lnTo>
                      <a:pt x="217443" y="135901"/>
                    </a:lnTo>
                    <a:lnTo>
                      <a:pt x="211878" y="156667"/>
                    </a:lnTo>
                    <a:lnTo>
                      <a:pt x="181382" y="155724"/>
                    </a:lnTo>
                    <a:cubicBezTo>
                      <a:pt x="175260" y="166403"/>
                      <a:pt x="166404" y="175260"/>
                      <a:pt x="155724" y="181382"/>
                    </a:cubicBezTo>
                    <a:lnTo>
                      <a:pt x="156667" y="211878"/>
                    </a:lnTo>
                    <a:lnTo>
                      <a:pt x="135901" y="217443"/>
                    </a:lnTo>
                    <a:lnTo>
                      <a:pt x="121469" y="190560"/>
                    </a:lnTo>
                    <a:cubicBezTo>
                      <a:pt x="109159" y="190598"/>
                      <a:pt x="97062" y="187356"/>
                      <a:pt x="86420" y="181169"/>
                    </a:cubicBezTo>
                    <a:lnTo>
                      <a:pt x="60482" y="197234"/>
                    </a:lnTo>
                    <a:lnTo>
                      <a:pt x="45279" y="182032"/>
                    </a:lnTo>
                    <a:lnTo>
                      <a:pt x="61344" y="156093"/>
                    </a:lnTo>
                    <a:cubicBezTo>
                      <a:pt x="55157" y="145451"/>
                      <a:pt x="51915" y="133353"/>
                      <a:pt x="51953" y="121043"/>
                    </a:cubicBezTo>
                    <a:lnTo>
                      <a:pt x="25070" y="106612"/>
                    </a:lnTo>
                    <a:lnTo>
                      <a:pt x="30635" y="85846"/>
                    </a:lnTo>
                    <a:lnTo>
                      <a:pt x="61131" y="86789"/>
                    </a:lnTo>
                    <a:cubicBezTo>
                      <a:pt x="67253" y="76110"/>
                      <a:pt x="76109" y="67253"/>
                      <a:pt x="86789" y="61131"/>
                    </a:cubicBezTo>
                    <a:lnTo>
                      <a:pt x="85846" y="30635"/>
                    </a:lnTo>
                    <a:lnTo>
                      <a:pt x="106612" y="25070"/>
                    </a:lnTo>
                    <a:lnTo>
                      <a:pt x="121044" y="51953"/>
                    </a:lnTo>
                    <a:cubicBezTo>
                      <a:pt x="133354" y="51915"/>
                      <a:pt x="145451" y="55157"/>
                      <a:pt x="156093" y="61344"/>
                    </a:cubicBezTo>
                    <a:close/>
                  </a:path>
                </a:pathLst>
              </a:custGeom>
              <a:solidFill>
                <a:schemeClr val="accent4"/>
              </a:solidFill>
              <a:ln w="22225" cap="flat" cmpd="sng" algn="ctr">
                <a:solidFill>
                  <a:schemeClr val="accent4">
                    <a:lumMod val="50000"/>
                  </a:schemeClr>
                </a:solidFill>
                <a:prstDash val="solid"/>
                <a:miter lim="800000"/>
              </a:ln>
              <a:effectLst/>
            </p:spPr>
            <p:txBody>
              <a:bodyPr spcFirstLastPara="0" vert="horz" wrap="square" lIns="86793" tIns="86793" rIns="86791" bIns="86791"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Oval 115"/>
              <p:cNvSpPr/>
              <p:nvPr/>
            </p:nvSpPr>
            <p:spPr>
              <a:xfrm>
                <a:off x="4856638" y="2388614"/>
                <a:ext cx="72000" cy="72000"/>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09" name="Group 108"/>
            <p:cNvGrpSpPr/>
            <p:nvPr/>
          </p:nvGrpSpPr>
          <p:grpSpPr>
            <a:xfrm>
              <a:off x="4632749" y="2474118"/>
              <a:ext cx="247514" cy="247514"/>
              <a:chOff x="4632749" y="2474118"/>
              <a:chExt cx="247514" cy="247514"/>
            </a:xfrm>
          </p:grpSpPr>
          <p:sp>
            <p:nvSpPr>
              <p:cNvPr id="113" name="Freeform 112"/>
              <p:cNvSpPr/>
              <p:nvPr/>
            </p:nvSpPr>
            <p:spPr>
              <a:xfrm>
                <a:off x="4632749" y="2474118"/>
                <a:ext cx="247514" cy="247514"/>
              </a:xfrm>
              <a:custGeom>
                <a:avLst/>
                <a:gdLst>
                  <a:gd name="connsiteX0" fmla="*/ 185202 w 247514"/>
                  <a:gd name="connsiteY0" fmla="*/ 62689 h 247514"/>
                  <a:gd name="connsiteX1" fmla="*/ 221718 w 247514"/>
                  <a:gd name="connsiteY1" fmla="*/ 51684 h 247514"/>
                  <a:gd name="connsiteX2" fmla="*/ 235155 w 247514"/>
                  <a:gd name="connsiteY2" fmla="*/ 74957 h 247514"/>
                  <a:gd name="connsiteX3" fmla="*/ 207366 w 247514"/>
                  <a:gd name="connsiteY3" fmla="*/ 101078 h 247514"/>
                  <a:gd name="connsiteX4" fmla="*/ 207366 w 247514"/>
                  <a:gd name="connsiteY4" fmla="*/ 146435 h 247514"/>
                  <a:gd name="connsiteX5" fmla="*/ 235155 w 247514"/>
                  <a:gd name="connsiteY5" fmla="*/ 172557 h 247514"/>
                  <a:gd name="connsiteX6" fmla="*/ 221718 w 247514"/>
                  <a:gd name="connsiteY6" fmla="*/ 195830 h 247514"/>
                  <a:gd name="connsiteX7" fmla="*/ 185202 w 247514"/>
                  <a:gd name="connsiteY7" fmla="*/ 184825 h 247514"/>
                  <a:gd name="connsiteX8" fmla="*/ 145921 w 247514"/>
                  <a:gd name="connsiteY8" fmla="*/ 207504 h 247514"/>
                  <a:gd name="connsiteX9" fmla="*/ 137194 w 247514"/>
                  <a:gd name="connsiteY9" fmla="*/ 244631 h 247514"/>
                  <a:gd name="connsiteX10" fmla="*/ 110320 w 247514"/>
                  <a:gd name="connsiteY10" fmla="*/ 244631 h 247514"/>
                  <a:gd name="connsiteX11" fmla="*/ 101593 w 247514"/>
                  <a:gd name="connsiteY11" fmla="*/ 207504 h 247514"/>
                  <a:gd name="connsiteX12" fmla="*/ 62312 w 247514"/>
                  <a:gd name="connsiteY12" fmla="*/ 184825 h 247514"/>
                  <a:gd name="connsiteX13" fmla="*/ 25796 w 247514"/>
                  <a:gd name="connsiteY13" fmla="*/ 195830 h 247514"/>
                  <a:gd name="connsiteX14" fmla="*/ 12359 w 247514"/>
                  <a:gd name="connsiteY14" fmla="*/ 172557 h 247514"/>
                  <a:gd name="connsiteX15" fmla="*/ 40148 w 247514"/>
                  <a:gd name="connsiteY15" fmla="*/ 146436 h 247514"/>
                  <a:gd name="connsiteX16" fmla="*/ 40148 w 247514"/>
                  <a:gd name="connsiteY16" fmla="*/ 101079 h 247514"/>
                  <a:gd name="connsiteX17" fmla="*/ 12359 w 247514"/>
                  <a:gd name="connsiteY17" fmla="*/ 74957 h 247514"/>
                  <a:gd name="connsiteX18" fmla="*/ 25796 w 247514"/>
                  <a:gd name="connsiteY18" fmla="*/ 51684 h 247514"/>
                  <a:gd name="connsiteX19" fmla="*/ 62312 w 247514"/>
                  <a:gd name="connsiteY19" fmla="*/ 62689 h 247514"/>
                  <a:gd name="connsiteX20" fmla="*/ 101593 w 247514"/>
                  <a:gd name="connsiteY20" fmla="*/ 40010 h 247514"/>
                  <a:gd name="connsiteX21" fmla="*/ 110320 w 247514"/>
                  <a:gd name="connsiteY21" fmla="*/ 2883 h 247514"/>
                  <a:gd name="connsiteX22" fmla="*/ 137194 w 247514"/>
                  <a:gd name="connsiteY22" fmla="*/ 2883 h 247514"/>
                  <a:gd name="connsiteX23" fmla="*/ 145921 w 247514"/>
                  <a:gd name="connsiteY23" fmla="*/ 40010 h 247514"/>
                  <a:gd name="connsiteX24" fmla="*/ 185202 w 247514"/>
                  <a:gd name="connsiteY24" fmla="*/ 62689 h 24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7514" h="247514">
                    <a:moveTo>
                      <a:pt x="185202" y="62689"/>
                    </a:moveTo>
                    <a:lnTo>
                      <a:pt x="221718" y="51684"/>
                    </a:lnTo>
                    <a:lnTo>
                      <a:pt x="235155" y="74957"/>
                    </a:lnTo>
                    <a:lnTo>
                      <a:pt x="207366" y="101078"/>
                    </a:lnTo>
                    <a:cubicBezTo>
                      <a:pt x="211394" y="115929"/>
                      <a:pt x="211394" y="131584"/>
                      <a:pt x="207366" y="146435"/>
                    </a:cubicBezTo>
                    <a:lnTo>
                      <a:pt x="235155" y="172557"/>
                    </a:lnTo>
                    <a:lnTo>
                      <a:pt x="221718" y="195830"/>
                    </a:lnTo>
                    <a:lnTo>
                      <a:pt x="185202" y="184825"/>
                    </a:lnTo>
                    <a:cubicBezTo>
                      <a:pt x="174355" y="195739"/>
                      <a:pt x="160797" y="203567"/>
                      <a:pt x="145921" y="207504"/>
                    </a:cubicBezTo>
                    <a:lnTo>
                      <a:pt x="137194" y="244631"/>
                    </a:lnTo>
                    <a:lnTo>
                      <a:pt x="110320" y="244631"/>
                    </a:lnTo>
                    <a:lnTo>
                      <a:pt x="101593" y="207504"/>
                    </a:lnTo>
                    <a:cubicBezTo>
                      <a:pt x="86718" y="203567"/>
                      <a:pt x="73160" y="195739"/>
                      <a:pt x="62312" y="184825"/>
                    </a:cubicBezTo>
                    <a:lnTo>
                      <a:pt x="25796" y="195830"/>
                    </a:lnTo>
                    <a:lnTo>
                      <a:pt x="12359" y="172557"/>
                    </a:lnTo>
                    <a:lnTo>
                      <a:pt x="40148" y="146436"/>
                    </a:lnTo>
                    <a:cubicBezTo>
                      <a:pt x="36120" y="131585"/>
                      <a:pt x="36120" y="115930"/>
                      <a:pt x="40148" y="101079"/>
                    </a:cubicBezTo>
                    <a:lnTo>
                      <a:pt x="12359" y="74957"/>
                    </a:lnTo>
                    <a:lnTo>
                      <a:pt x="25796" y="51684"/>
                    </a:lnTo>
                    <a:lnTo>
                      <a:pt x="62312" y="62689"/>
                    </a:lnTo>
                    <a:cubicBezTo>
                      <a:pt x="73159" y="51775"/>
                      <a:pt x="86717" y="43947"/>
                      <a:pt x="101593" y="40010"/>
                    </a:cubicBezTo>
                    <a:lnTo>
                      <a:pt x="110320" y="2883"/>
                    </a:lnTo>
                    <a:lnTo>
                      <a:pt x="137194" y="2883"/>
                    </a:lnTo>
                    <a:lnTo>
                      <a:pt x="145921" y="40010"/>
                    </a:lnTo>
                    <a:cubicBezTo>
                      <a:pt x="160796" y="43947"/>
                      <a:pt x="174354" y="51775"/>
                      <a:pt x="185202" y="62689"/>
                    </a:cubicBezTo>
                    <a:close/>
                  </a:path>
                </a:pathLst>
              </a:custGeom>
              <a:solidFill>
                <a:schemeClr val="accent4"/>
              </a:solidFill>
              <a:ln w="22225" cap="flat" cmpd="sng" algn="ctr">
                <a:solidFill>
                  <a:schemeClr val="accent4">
                    <a:lumMod val="50000"/>
                  </a:schemeClr>
                </a:solidFill>
                <a:prstDash val="solid"/>
                <a:miter lim="800000"/>
              </a:ln>
              <a:effectLst/>
            </p:spPr>
            <p:txBody>
              <a:bodyPr spcFirstLastPara="0" vert="horz" wrap="square" lIns="68662" tIns="69039" rIns="68662" bIns="69039"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Oval 113"/>
              <p:cNvSpPr/>
              <p:nvPr/>
            </p:nvSpPr>
            <p:spPr>
              <a:xfrm>
                <a:off x="4720506" y="2561875"/>
                <a:ext cx="72000" cy="72000"/>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10" name="Group 109"/>
            <p:cNvGrpSpPr/>
            <p:nvPr/>
          </p:nvGrpSpPr>
          <p:grpSpPr>
            <a:xfrm>
              <a:off x="4830761" y="2554560"/>
              <a:ext cx="340332" cy="340332"/>
              <a:chOff x="4830761" y="2554560"/>
              <a:chExt cx="340332" cy="340332"/>
            </a:xfrm>
          </p:grpSpPr>
          <p:sp>
            <p:nvSpPr>
              <p:cNvPr id="111" name="Freeform 110"/>
              <p:cNvSpPr/>
              <p:nvPr/>
            </p:nvSpPr>
            <p:spPr>
              <a:xfrm>
                <a:off x="4830761" y="2554560"/>
                <a:ext cx="340332" cy="340332"/>
              </a:xfrm>
              <a:custGeom>
                <a:avLst/>
                <a:gdLst>
                  <a:gd name="connsiteX0" fmla="*/ 241569 w 340332"/>
                  <a:gd name="connsiteY0" fmla="*/ 54262 h 340332"/>
                  <a:gd name="connsiteX1" fmla="*/ 268042 w 340332"/>
                  <a:gd name="connsiteY1" fmla="*/ 32048 h 340332"/>
                  <a:gd name="connsiteX2" fmla="*/ 289190 w 340332"/>
                  <a:gd name="connsiteY2" fmla="*/ 49793 h 340332"/>
                  <a:gd name="connsiteX3" fmla="*/ 271910 w 340332"/>
                  <a:gd name="connsiteY3" fmla="*/ 79721 h 340332"/>
                  <a:gd name="connsiteX4" fmla="*/ 299366 w 340332"/>
                  <a:gd name="connsiteY4" fmla="*/ 127275 h 340332"/>
                  <a:gd name="connsiteX5" fmla="*/ 333924 w 340332"/>
                  <a:gd name="connsiteY5" fmla="*/ 127275 h 340332"/>
                  <a:gd name="connsiteX6" fmla="*/ 338718 w 340332"/>
                  <a:gd name="connsiteY6" fmla="*/ 154462 h 340332"/>
                  <a:gd name="connsiteX7" fmla="*/ 306243 w 340332"/>
                  <a:gd name="connsiteY7" fmla="*/ 166281 h 340332"/>
                  <a:gd name="connsiteX8" fmla="*/ 296708 w 340332"/>
                  <a:gd name="connsiteY8" fmla="*/ 220358 h 340332"/>
                  <a:gd name="connsiteX9" fmla="*/ 323182 w 340332"/>
                  <a:gd name="connsiteY9" fmla="*/ 242571 h 340332"/>
                  <a:gd name="connsiteX10" fmla="*/ 309378 w 340332"/>
                  <a:gd name="connsiteY10" fmla="*/ 266479 h 340332"/>
                  <a:gd name="connsiteX11" fmla="*/ 276904 w 340332"/>
                  <a:gd name="connsiteY11" fmla="*/ 254659 h 340332"/>
                  <a:gd name="connsiteX12" fmla="*/ 234840 w 340332"/>
                  <a:gd name="connsiteY12" fmla="*/ 289955 h 340332"/>
                  <a:gd name="connsiteX13" fmla="*/ 240842 w 340332"/>
                  <a:gd name="connsiteY13" fmla="*/ 323988 h 340332"/>
                  <a:gd name="connsiteX14" fmla="*/ 214900 w 340332"/>
                  <a:gd name="connsiteY14" fmla="*/ 333430 h 340332"/>
                  <a:gd name="connsiteX15" fmla="*/ 197621 w 340332"/>
                  <a:gd name="connsiteY15" fmla="*/ 303501 h 340332"/>
                  <a:gd name="connsiteX16" fmla="*/ 142710 w 340332"/>
                  <a:gd name="connsiteY16" fmla="*/ 303501 h 340332"/>
                  <a:gd name="connsiteX17" fmla="*/ 125432 w 340332"/>
                  <a:gd name="connsiteY17" fmla="*/ 333430 h 340332"/>
                  <a:gd name="connsiteX18" fmla="*/ 99490 w 340332"/>
                  <a:gd name="connsiteY18" fmla="*/ 323988 h 340332"/>
                  <a:gd name="connsiteX19" fmla="*/ 105492 w 340332"/>
                  <a:gd name="connsiteY19" fmla="*/ 289955 h 340332"/>
                  <a:gd name="connsiteX20" fmla="*/ 63428 w 340332"/>
                  <a:gd name="connsiteY20" fmla="*/ 254659 h 340332"/>
                  <a:gd name="connsiteX21" fmla="*/ 30954 w 340332"/>
                  <a:gd name="connsiteY21" fmla="*/ 266479 h 340332"/>
                  <a:gd name="connsiteX22" fmla="*/ 17150 w 340332"/>
                  <a:gd name="connsiteY22" fmla="*/ 242571 h 340332"/>
                  <a:gd name="connsiteX23" fmla="*/ 43624 w 340332"/>
                  <a:gd name="connsiteY23" fmla="*/ 220358 h 340332"/>
                  <a:gd name="connsiteX24" fmla="*/ 34089 w 340332"/>
                  <a:gd name="connsiteY24" fmla="*/ 166281 h 340332"/>
                  <a:gd name="connsiteX25" fmla="*/ 1614 w 340332"/>
                  <a:gd name="connsiteY25" fmla="*/ 154462 h 340332"/>
                  <a:gd name="connsiteX26" fmla="*/ 6408 w 340332"/>
                  <a:gd name="connsiteY26" fmla="*/ 127275 h 340332"/>
                  <a:gd name="connsiteX27" fmla="*/ 40966 w 340332"/>
                  <a:gd name="connsiteY27" fmla="*/ 127275 h 340332"/>
                  <a:gd name="connsiteX28" fmla="*/ 68422 w 340332"/>
                  <a:gd name="connsiteY28" fmla="*/ 79721 h 340332"/>
                  <a:gd name="connsiteX29" fmla="*/ 51142 w 340332"/>
                  <a:gd name="connsiteY29" fmla="*/ 49793 h 340332"/>
                  <a:gd name="connsiteX30" fmla="*/ 72290 w 340332"/>
                  <a:gd name="connsiteY30" fmla="*/ 32048 h 340332"/>
                  <a:gd name="connsiteX31" fmla="*/ 98763 w 340332"/>
                  <a:gd name="connsiteY31" fmla="*/ 54262 h 340332"/>
                  <a:gd name="connsiteX32" fmla="*/ 150362 w 340332"/>
                  <a:gd name="connsiteY32" fmla="*/ 35481 h 340332"/>
                  <a:gd name="connsiteX33" fmla="*/ 156362 w 340332"/>
                  <a:gd name="connsiteY33" fmla="*/ 1448 h 340332"/>
                  <a:gd name="connsiteX34" fmla="*/ 183970 w 340332"/>
                  <a:gd name="connsiteY34" fmla="*/ 1448 h 340332"/>
                  <a:gd name="connsiteX35" fmla="*/ 189970 w 340332"/>
                  <a:gd name="connsiteY35" fmla="*/ 35481 h 340332"/>
                  <a:gd name="connsiteX36" fmla="*/ 241569 w 340332"/>
                  <a:gd name="connsiteY36" fmla="*/ 54262 h 34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0332" h="340332">
                    <a:moveTo>
                      <a:pt x="241569" y="54262"/>
                    </a:moveTo>
                    <a:lnTo>
                      <a:pt x="268042" y="32048"/>
                    </a:lnTo>
                    <a:lnTo>
                      <a:pt x="289190" y="49793"/>
                    </a:lnTo>
                    <a:lnTo>
                      <a:pt x="271910" y="79721"/>
                    </a:lnTo>
                    <a:cubicBezTo>
                      <a:pt x="284197" y="93543"/>
                      <a:pt x="293539" y="109724"/>
                      <a:pt x="299366" y="127275"/>
                    </a:cubicBezTo>
                    <a:lnTo>
                      <a:pt x="333924" y="127275"/>
                    </a:lnTo>
                    <a:lnTo>
                      <a:pt x="338718" y="154462"/>
                    </a:lnTo>
                    <a:lnTo>
                      <a:pt x="306243" y="166281"/>
                    </a:lnTo>
                    <a:cubicBezTo>
                      <a:pt x="306771" y="184767"/>
                      <a:pt x="303526" y="203167"/>
                      <a:pt x="296708" y="220358"/>
                    </a:cubicBezTo>
                    <a:lnTo>
                      <a:pt x="323182" y="242571"/>
                    </a:lnTo>
                    <a:lnTo>
                      <a:pt x="309378" y="266479"/>
                    </a:lnTo>
                    <a:lnTo>
                      <a:pt x="276904" y="254659"/>
                    </a:lnTo>
                    <a:cubicBezTo>
                      <a:pt x="265426" y="269159"/>
                      <a:pt x="251113" y="281169"/>
                      <a:pt x="234840" y="289955"/>
                    </a:cubicBezTo>
                    <a:lnTo>
                      <a:pt x="240842" y="323988"/>
                    </a:lnTo>
                    <a:lnTo>
                      <a:pt x="214900" y="333430"/>
                    </a:lnTo>
                    <a:lnTo>
                      <a:pt x="197621" y="303501"/>
                    </a:lnTo>
                    <a:cubicBezTo>
                      <a:pt x="179507" y="307231"/>
                      <a:pt x="160824" y="307231"/>
                      <a:pt x="142710" y="303501"/>
                    </a:cubicBezTo>
                    <a:lnTo>
                      <a:pt x="125432" y="333430"/>
                    </a:lnTo>
                    <a:lnTo>
                      <a:pt x="99490" y="323988"/>
                    </a:lnTo>
                    <a:lnTo>
                      <a:pt x="105492" y="289955"/>
                    </a:lnTo>
                    <a:cubicBezTo>
                      <a:pt x="89219" y="281169"/>
                      <a:pt x="74906" y="269159"/>
                      <a:pt x="63428" y="254659"/>
                    </a:cubicBezTo>
                    <a:lnTo>
                      <a:pt x="30954" y="266479"/>
                    </a:lnTo>
                    <a:lnTo>
                      <a:pt x="17150" y="242571"/>
                    </a:lnTo>
                    <a:lnTo>
                      <a:pt x="43624" y="220358"/>
                    </a:lnTo>
                    <a:cubicBezTo>
                      <a:pt x="36805" y="203167"/>
                      <a:pt x="33561" y="184767"/>
                      <a:pt x="34089" y="166281"/>
                    </a:cubicBezTo>
                    <a:lnTo>
                      <a:pt x="1614" y="154462"/>
                    </a:lnTo>
                    <a:lnTo>
                      <a:pt x="6408" y="127275"/>
                    </a:lnTo>
                    <a:lnTo>
                      <a:pt x="40966" y="127275"/>
                    </a:lnTo>
                    <a:cubicBezTo>
                      <a:pt x="46793" y="109723"/>
                      <a:pt x="56135" y="93543"/>
                      <a:pt x="68422" y="79721"/>
                    </a:cubicBezTo>
                    <a:lnTo>
                      <a:pt x="51142" y="49793"/>
                    </a:lnTo>
                    <a:lnTo>
                      <a:pt x="72290" y="32048"/>
                    </a:lnTo>
                    <a:lnTo>
                      <a:pt x="98763" y="54262"/>
                    </a:lnTo>
                    <a:cubicBezTo>
                      <a:pt x="114509" y="44562"/>
                      <a:pt x="132066" y="38172"/>
                      <a:pt x="150362" y="35481"/>
                    </a:cubicBezTo>
                    <a:lnTo>
                      <a:pt x="156362" y="1448"/>
                    </a:lnTo>
                    <a:lnTo>
                      <a:pt x="183970" y="1448"/>
                    </a:lnTo>
                    <a:lnTo>
                      <a:pt x="189970" y="35481"/>
                    </a:lnTo>
                    <a:cubicBezTo>
                      <a:pt x="208267" y="38171"/>
                      <a:pt x="225824" y="44562"/>
                      <a:pt x="241569" y="54262"/>
                    </a:cubicBezTo>
                    <a:close/>
                  </a:path>
                </a:pathLst>
              </a:custGeom>
              <a:solidFill>
                <a:schemeClr val="accent4"/>
              </a:solidFill>
              <a:ln w="22225" cap="flat" cmpd="sng" algn="ctr">
                <a:solidFill>
                  <a:schemeClr val="accent4">
                    <a:lumMod val="50000"/>
                  </a:schemeClr>
                </a:solidFill>
                <a:prstDash val="solid"/>
                <a:miter lim="800000"/>
              </a:ln>
              <a:effectLst/>
            </p:spPr>
            <p:txBody>
              <a:bodyPr spcFirstLastPara="0" vert="horz" wrap="square" lIns="76042" tIns="87341" rIns="76042" bIns="93293"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endParaRPr kumimoji="0" lang="en-US" sz="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Oval 111"/>
              <p:cNvSpPr/>
              <p:nvPr/>
            </p:nvSpPr>
            <p:spPr>
              <a:xfrm>
                <a:off x="4964927" y="2688726"/>
                <a:ext cx="72000" cy="72000"/>
              </a:xfrm>
              <a:prstGeom prst="ellipse">
                <a:avLst/>
              </a:prstGeom>
              <a:solidFill>
                <a:schemeClr val="accent4"/>
              </a:solidFill>
              <a:ln w="22225" cap="flat" cmpd="sng" algn="ctr">
                <a:solidFill>
                  <a:schemeClr val="accent4">
                    <a:lumMod val="5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3" name="TextBox 2"/>
          <p:cNvSpPr txBox="1"/>
          <p:nvPr/>
        </p:nvSpPr>
        <p:spPr>
          <a:xfrm>
            <a:off x="10215629" y="3320676"/>
            <a:ext cx="1692000" cy="1800000"/>
          </a:xfrm>
          <a:prstGeom prst="rect">
            <a:avLst/>
          </a:prstGeom>
          <a:solidFill>
            <a:schemeClr val="bg1"/>
          </a:solidFill>
        </p:spPr>
        <p:txBody>
          <a:bodyPr wrap="none" rtlCol="0">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srgbClr val="FF6900"/>
                </a:solidFill>
                <a:effectLst/>
                <a:uLnTx/>
                <a:uFillTx/>
                <a:latin typeface="Arial" panose="020B0604020202020204"/>
                <a:ea typeface="+mn-ea"/>
                <a:cs typeface="+mn-cs"/>
              </a:rPr>
              <a:t>10yr £2.5bn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1" i="0" u="none" strike="noStrike" kern="1200" cap="none" spc="0" normalizeH="0" baseline="0" noProof="0" dirty="0">
              <a:ln>
                <a:noFill/>
              </a:ln>
              <a:solidFill>
                <a:srgbClr val="FF6900"/>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FF6900"/>
                </a:solidFill>
                <a:effectLst/>
                <a:uLnTx/>
                <a:uFillTx/>
                <a:latin typeface="Arial" panose="020B0604020202020204"/>
                <a:ea typeface="+mn-ea"/>
                <a:cs typeface="+mn-cs"/>
              </a:rPr>
              <a:t>Research Hubs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FF6900"/>
                </a:solidFill>
                <a:effectLst/>
                <a:uLnTx/>
                <a:uFillTx/>
                <a:latin typeface="Arial" panose="020B0604020202020204"/>
                <a:ea typeface="+mn-ea"/>
                <a:cs typeface="+mn-cs"/>
              </a:rPr>
              <a:t>Skills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FF6900"/>
                </a:solidFill>
                <a:effectLst/>
                <a:uLnTx/>
                <a:uFillTx/>
                <a:latin typeface="Arial" panose="020B0604020202020204"/>
                <a:ea typeface="+mn-ea"/>
                <a:cs typeface="+mn-cs"/>
              </a:rPr>
              <a:t>International partners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FF6900"/>
                </a:solidFill>
                <a:effectLst/>
                <a:highlight>
                  <a:srgbClr val="FFFF00"/>
                </a:highlight>
                <a:uLnTx/>
                <a:uFillTx/>
                <a:latin typeface="Arial" panose="020B0604020202020204"/>
                <a:ea typeface="+mn-ea"/>
                <a:cs typeface="+mn-cs"/>
              </a:rPr>
              <a:t>Quantum missions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FF6900"/>
                </a:solidFill>
                <a:effectLst/>
                <a:uLnTx/>
                <a:uFillTx/>
                <a:latin typeface="Arial" panose="020B0604020202020204"/>
                <a:ea typeface="+mn-ea"/>
                <a:cs typeface="+mn-cs"/>
              </a:rPr>
              <a:t>Innovation funding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FF6900"/>
                </a:solidFill>
                <a:effectLst/>
                <a:uLnTx/>
                <a:uFillTx/>
                <a:latin typeface="Arial" panose="020B0604020202020204"/>
                <a:ea typeface="+mn-ea"/>
                <a:cs typeface="+mn-cs"/>
              </a:rPr>
              <a:t>Tech accelerators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srgbClr val="FF6900"/>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F0FDD029-24B0-34A7-C519-68B188E99B2A}"/>
              </a:ext>
            </a:extLst>
          </p:cNvPr>
          <p:cNvSpPr/>
          <p:nvPr/>
        </p:nvSpPr>
        <p:spPr>
          <a:xfrm>
            <a:off x="8427524" y="6350169"/>
            <a:ext cx="3764476" cy="5078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Slide deck status UK OFFICIAL non commercially sensitive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All collaborations, contracts and 3</a:t>
            </a:r>
            <a:r>
              <a:rPr kumimoji="0" lang="en-GB" sz="900" b="0" i="0" u="none" strike="noStrike" kern="1200" cap="none" spc="0" normalizeH="0" baseline="30000" noProof="0" dirty="0">
                <a:ln>
                  <a:noFill/>
                </a:ln>
                <a:solidFill>
                  <a:schemeClr val="bg1">
                    <a:lumMod val="50000"/>
                  </a:schemeClr>
                </a:solidFill>
                <a:effectLst/>
                <a:uLnTx/>
                <a:uFillTx/>
                <a:latin typeface="Arial" panose="020B0604020202020204"/>
                <a:ea typeface="+mn-ea"/>
                <a:cs typeface="+mn-cs"/>
              </a:rPr>
              <a:t>rd</a:t>
            </a: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 party references in public domain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chemeClr val="bg1">
                    <a:lumMod val="50000"/>
                  </a:schemeClr>
                </a:solidFill>
                <a:effectLst/>
                <a:uLnTx/>
                <a:uFillTx/>
                <a:latin typeface="Arial" panose="020B0604020202020204"/>
                <a:ea typeface="+mn-ea"/>
                <a:cs typeface="+mn-cs"/>
              </a:rPr>
              <a:t>© NQCC 2024</a:t>
            </a:r>
          </a:p>
        </p:txBody>
      </p:sp>
      <p:grpSp>
        <p:nvGrpSpPr>
          <p:cNvPr id="5" name="Group 4">
            <a:extLst>
              <a:ext uri="{FF2B5EF4-FFF2-40B4-BE49-F238E27FC236}">
                <a16:creationId xmlns:a16="http://schemas.microsoft.com/office/drawing/2014/main" id="{0CD51DB4-A227-9767-5530-A7C7689C3FA4}"/>
              </a:ext>
            </a:extLst>
          </p:cNvPr>
          <p:cNvGrpSpPr/>
          <p:nvPr/>
        </p:nvGrpSpPr>
        <p:grpSpPr>
          <a:xfrm>
            <a:off x="212084" y="6192469"/>
            <a:ext cx="7180185" cy="540000"/>
            <a:chOff x="212084" y="6192469"/>
            <a:chExt cx="7180185" cy="540000"/>
          </a:xfrm>
        </p:grpSpPr>
        <p:grpSp>
          <p:nvGrpSpPr>
            <p:cNvPr id="6" name="Group 5">
              <a:extLst>
                <a:ext uri="{FF2B5EF4-FFF2-40B4-BE49-F238E27FC236}">
                  <a16:creationId xmlns:a16="http://schemas.microsoft.com/office/drawing/2014/main" id="{26B381AB-4A0D-7B0A-2F0B-9D51A8CF2EC8}"/>
                </a:ext>
              </a:extLst>
            </p:cNvPr>
            <p:cNvGrpSpPr>
              <a:grpSpLocks noChangeAspect="1"/>
            </p:cNvGrpSpPr>
            <p:nvPr/>
          </p:nvGrpSpPr>
          <p:grpSpPr>
            <a:xfrm>
              <a:off x="1876787" y="6192469"/>
              <a:ext cx="5515482" cy="540000"/>
              <a:chOff x="438746" y="5801198"/>
              <a:chExt cx="8443397" cy="826661"/>
            </a:xfrm>
          </p:grpSpPr>
          <p:grpSp>
            <p:nvGrpSpPr>
              <p:cNvPr id="8" name="Group 7">
                <a:extLst>
                  <a:ext uri="{FF2B5EF4-FFF2-40B4-BE49-F238E27FC236}">
                    <a16:creationId xmlns:a16="http://schemas.microsoft.com/office/drawing/2014/main" id="{AF4D7708-8E18-2070-32DC-B4830E5913DF}"/>
                  </a:ext>
                </a:extLst>
              </p:cNvPr>
              <p:cNvGrpSpPr/>
              <p:nvPr/>
            </p:nvGrpSpPr>
            <p:grpSpPr>
              <a:xfrm>
                <a:off x="1994018" y="5836529"/>
                <a:ext cx="6888125" cy="756000"/>
                <a:chOff x="1822469" y="5932476"/>
                <a:chExt cx="6888125" cy="756000"/>
              </a:xfrm>
            </p:grpSpPr>
            <p:pic>
              <p:nvPicPr>
                <p:cNvPr id="10" name="Picture 3" descr="DSTL logo">
                  <a:hlinkClick r:id="rId4" tooltip="Defence Science and Technology Laboratory"/>
                  <a:extLst>
                    <a:ext uri="{FF2B5EF4-FFF2-40B4-BE49-F238E27FC236}">
                      <a16:creationId xmlns:a16="http://schemas.microsoft.com/office/drawing/2014/main" id="{365B5180-4AF7-9FF4-8144-8969031E5F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2042" y="5932476"/>
                  <a:ext cx="1023320" cy="756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GCHQ logo">
                  <a:hlinkClick r:id="rId6" tooltip="GCHQ"/>
                  <a:extLst>
                    <a:ext uri="{FF2B5EF4-FFF2-40B4-BE49-F238E27FC236}">
                      <a16:creationId xmlns:a16="http://schemas.microsoft.com/office/drawing/2014/main" id="{EA78A4B6-533E-7FF1-7D12-138BB265A64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78850" y="6152305"/>
                  <a:ext cx="1440000" cy="4096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 descr="MOD logo">
                  <a:hlinkClick r:id="rId8" tooltip="Ministry of Defence (MOD)"/>
                  <a:extLst>
                    <a:ext uri="{FF2B5EF4-FFF2-40B4-BE49-F238E27FC236}">
                      <a16:creationId xmlns:a16="http://schemas.microsoft.com/office/drawing/2014/main" id="{46FEEB2B-C4F5-87C6-3B7A-30A67F0B82B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22469" y="5932476"/>
                  <a:ext cx="937829" cy="756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NPL logo">
                  <a:hlinkClick r:id="rId10" tooltip="National Physical Laboratory (NPL)"/>
                  <a:extLst>
                    <a:ext uri="{FF2B5EF4-FFF2-40B4-BE49-F238E27FC236}">
                      <a16:creationId xmlns:a16="http://schemas.microsoft.com/office/drawing/2014/main" id="{C40FB35D-904F-E790-4A9A-ABE1C60D796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87106" y="6152305"/>
                  <a:ext cx="1440000" cy="5361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7A0A49F-801F-170A-1292-62B4F928CCC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70594" y="6152305"/>
                  <a:ext cx="1440000" cy="424580"/>
                </a:xfrm>
                <a:prstGeom prst="rect">
                  <a:avLst/>
                </a:prstGeom>
              </p:spPr>
            </p:pic>
          </p:grpSp>
          <p:pic>
            <p:nvPicPr>
              <p:cNvPr id="9" name="Picture 8">
                <a:extLst>
                  <a:ext uri="{FF2B5EF4-FFF2-40B4-BE49-F238E27FC236}">
                    <a16:creationId xmlns:a16="http://schemas.microsoft.com/office/drawing/2014/main" id="{7E0F359E-C75D-E5CF-F9D4-293C59E05AC1}"/>
                  </a:ext>
                </a:extLst>
              </p:cNvPr>
              <p:cNvPicPr>
                <a:picLocks noChangeAspect="1"/>
              </p:cNvPicPr>
              <p:nvPr/>
            </p:nvPicPr>
            <p:blipFill>
              <a:blip r:embed="rId13"/>
              <a:stretch>
                <a:fillRect/>
              </a:stretch>
            </p:blipFill>
            <p:spPr>
              <a:xfrm>
                <a:off x="438746" y="5801198"/>
                <a:ext cx="1440000" cy="826661"/>
              </a:xfrm>
              <a:prstGeom prst="rect">
                <a:avLst/>
              </a:prstGeom>
            </p:spPr>
          </p:pic>
        </p:grpSp>
        <p:pic>
          <p:nvPicPr>
            <p:cNvPr id="7" name="Picture 2" descr="C:\Users\dgi3\AppData\Local\Temp\wz0f22\UKNQTP_Master_logos\PNG\UKNQT_Logo_RGB.png">
              <a:extLst>
                <a:ext uri="{FF2B5EF4-FFF2-40B4-BE49-F238E27FC236}">
                  <a16:creationId xmlns:a16="http://schemas.microsoft.com/office/drawing/2014/main" id="{047615FC-AF36-5CC7-4BEB-E18345232F80}"/>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12084" y="6192469"/>
              <a:ext cx="1261046" cy="540000"/>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4254085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1960880" y="2812281"/>
            <a:ext cx="4140000" cy="3060000"/>
          </a:xfrm>
        </p:spPr>
        <p:txBody>
          <a:bodyPr>
            <a:noAutofit/>
          </a:bodyPr>
          <a:lstStyle/>
          <a:p>
            <a:pPr marL="342900" indent="-342900">
              <a:spcAft>
                <a:spcPts val="600"/>
              </a:spcAft>
              <a:buFont typeface="+mj-lt"/>
              <a:buAutoNum type="arabicPeriod"/>
            </a:pPr>
            <a:r>
              <a:rPr lang="en-US" sz="1600" dirty="0">
                <a:solidFill>
                  <a:schemeClr val="tx1"/>
                </a:solidFill>
                <a:latin typeface="+mn-lt"/>
              </a:rPr>
              <a:t>By 2035, there will be accessible, UK-based quantum computers capable of running 10</a:t>
            </a:r>
            <a:r>
              <a:rPr lang="en-US" sz="1600" baseline="30000" dirty="0">
                <a:solidFill>
                  <a:schemeClr val="tx1"/>
                </a:solidFill>
                <a:latin typeface="+mn-lt"/>
              </a:rPr>
              <a:t>12</a:t>
            </a:r>
            <a:r>
              <a:rPr lang="en-US" sz="1600" dirty="0">
                <a:solidFill>
                  <a:schemeClr val="tx1"/>
                </a:solidFill>
                <a:latin typeface="+mn-lt"/>
              </a:rPr>
              <a:t> operations and supporting applications that provide benefits in excess of classical supercomputers across key sectors of the economy.</a:t>
            </a:r>
          </a:p>
          <a:p>
            <a:pPr marL="342900" indent="-342900">
              <a:spcAft>
                <a:spcPts val="600"/>
              </a:spcAft>
              <a:buFont typeface="+mj-lt"/>
              <a:buAutoNum type="arabicPeriod"/>
            </a:pPr>
            <a:endParaRPr lang="en-US" sz="1600" dirty="0">
              <a:solidFill>
                <a:schemeClr val="tx1"/>
              </a:solidFill>
              <a:latin typeface="+mn-lt"/>
            </a:endParaRPr>
          </a:p>
          <a:p>
            <a:pPr marL="342900" indent="-342900">
              <a:spcAft>
                <a:spcPts val="600"/>
              </a:spcAft>
              <a:buFont typeface="+mj-lt"/>
              <a:buAutoNum type="arabicPeriod"/>
            </a:pPr>
            <a:r>
              <a:rPr lang="en-US" sz="1600" dirty="0">
                <a:solidFill>
                  <a:schemeClr val="tx1"/>
                </a:solidFill>
                <a:latin typeface="+mn-lt"/>
              </a:rPr>
              <a:t>By 2035, the UK will have deployed the world’s most advanced quantum network at scale, pioneering the future quantum internet.</a:t>
            </a:r>
          </a:p>
          <a:p>
            <a:pPr marL="342900" indent="-342900">
              <a:spcAft>
                <a:spcPts val="600"/>
              </a:spcAft>
              <a:buFont typeface="+mj-lt"/>
              <a:buAutoNum type="arabicPeriod"/>
            </a:pPr>
            <a:endParaRPr lang="en-US" sz="1600" dirty="0">
              <a:solidFill>
                <a:schemeClr val="tx1"/>
              </a:solidFill>
              <a:latin typeface="+mn-lt"/>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616" y="2812281"/>
            <a:ext cx="1440000" cy="1440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0688" y="1067780"/>
            <a:ext cx="1440000" cy="1440000"/>
          </a:xfrm>
          <a:prstGeom prst="rect">
            <a:avLst/>
          </a:prstGeom>
        </p:spPr>
      </p:pic>
      <p:pic>
        <p:nvPicPr>
          <p:cNvPr id="3" name="Picture 2"/>
          <p:cNvPicPr>
            <a:picLocks noChangeAspect="1"/>
          </p:cNvPicPr>
          <p:nvPr/>
        </p:nvPicPr>
        <p:blipFill rotWithShape="1">
          <a:blip r:embed="rId4"/>
          <a:srcRect l="22000" r="22000"/>
          <a:stretch/>
        </p:blipFill>
        <p:spPr>
          <a:xfrm>
            <a:off x="396616" y="4513459"/>
            <a:ext cx="1440000" cy="1440000"/>
          </a:xfrm>
          <a:prstGeom prst="rect">
            <a:avLst/>
          </a:prstGeom>
        </p:spPr>
      </p:pic>
      <p:pic>
        <p:nvPicPr>
          <p:cNvPr id="4" name="Picture 3"/>
          <p:cNvPicPr>
            <a:picLocks noChangeAspect="1"/>
          </p:cNvPicPr>
          <p:nvPr/>
        </p:nvPicPr>
        <p:blipFill rotWithShape="1">
          <a:blip r:embed="rId5"/>
          <a:srcRect l="15134" t="470" r="30080" b="-470"/>
          <a:stretch/>
        </p:blipFill>
        <p:spPr>
          <a:xfrm>
            <a:off x="6270688" y="2812281"/>
            <a:ext cx="1440000" cy="1440000"/>
          </a:xfrm>
          <a:prstGeom prst="rect">
            <a:avLst/>
          </a:prstGeom>
        </p:spPr>
      </p:pic>
      <p:pic>
        <p:nvPicPr>
          <p:cNvPr id="7" name="Picture 6"/>
          <p:cNvPicPr>
            <a:picLocks noChangeAspect="1"/>
          </p:cNvPicPr>
          <p:nvPr/>
        </p:nvPicPr>
        <p:blipFill rotWithShape="1">
          <a:blip r:embed="rId6"/>
          <a:srcRect l="21875" r="21875"/>
          <a:stretch/>
        </p:blipFill>
        <p:spPr>
          <a:xfrm>
            <a:off x="6270688" y="4513459"/>
            <a:ext cx="1440000" cy="1440000"/>
          </a:xfrm>
          <a:prstGeom prst="rect">
            <a:avLst/>
          </a:prstGeom>
        </p:spPr>
      </p:pic>
      <p:sp>
        <p:nvSpPr>
          <p:cNvPr id="32" name="Content Placeholder 10"/>
          <p:cNvSpPr txBox="1">
            <a:spLocks/>
          </p:cNvSpPr>
          <p:nvPr/>
        </p:nvSpPr>
        <p:spPr>
          <a:xfrm>
            <a:off x="7880496" y="1111103"/>
            <a:ext cx="4140000" cy="301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600"/>
              </a:spcAft>
              <a:buClr>
                <a:srgbClr val="2E2C61"/>
              </a:buClr>
              <a:buSzTx/>
              <a:buFont typeface="+mj-lt"/>
              <a:buAutoNum type="arabicPeriod" startAt="3"/>
              <a:tabLst/>
              <a:defRPr/>
            </a:pPr>
            <a:r>
              <a:rPr kumimoji="0" lang="en-US" sz="16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By 2030, every NHS Trust will benefit from quantum sensing-enabled solutions, helping those with chronic illness live healthier, longer lives through early diagnosis and treatment.</a:t>
            </a:r>
          </a:p>
          <a:p>
            <a:pPr marL="342900" marR="0" lvl="0" indent="-342900" algn="l" defTabSz="914400" rtl="0" eaLnBrk="1" fontAlgn="auto" latinLnBrk="0" hangingPunct="1">
              <a:lnSpc>
                <a:spcPct val="90000"/>
              </a:lnSpc>
              <a:spcBef>
                <a:spcPts val="1000"/>
              </a:spcBef>
              <a:spcAft>
                <a:spcPts val="600"/>
              </a:spcAft>
              <a:buClr>
                <a:srgbClr val="2E2C61"/>
              </a:buClr>
              <a:buSzTx/>
              <a:buFont typeface="+mj-lt"/>
              <a:buAutoNum type="arabicPeriod" startAt="3"/>
              <a:tabLst/>
              <a:defRPr/>
            </a:pPr>
            <a:endParaRPr kumimoji="0" lang="en-US" sz="1600" b="0" i="0" u="none" strike="noStrike" kern="1200" cap="none" spc="0" normalizeH="0" baseline="0" noProof="0" dirty="0">
              <a:ln>
                <a:noFill/>
              </a:ln>
              <a:solidFill>
                <a:srgbClr val="2E2C61"/>
              </a:solidFill>
              <a:effectLst/>
              <a:uLnTx/>
              <a:uFillTx/>
              <a:latin typeface="Arial" panose="020B0604020202020204"/>
              <a:ea typeface="+mn-ea"/>
              <a:cs typeface="Arial" panose="020B0604020202020204" pitchFamily="34" charset="0"/>
            </a:endParaRPr>
          </a:p>
          <a:p>
            <a:pPr marL="342900" marR="0" lvl="0" indent="-342900" algn="l" defTabSz="914400" rtl="0" eaLnBrk="1" fontAlgn="auto" latinLnBrk="0" hangingPunct="1">
              <a:lnSpc>
                <a:spcPct val="90000"/>
              </a:lnSpc>
              <a:spcBef>
                <a:spcPts val="1000"/>
              </a:spcBef>
              <a:spcAft>
                <a:spcPts val="600"/>
              </a:spcAft>
              <a:buClr>
                <a:srgbClr val="2E2C61"/>
              </a:buClr>
              <a:buSzTx/>
              <a:buFont typeface="+mj-lt"/>
              <a:buAutoNum type="arabicPeriod" startAt="3"/>
              <a:tabLst/>
              <a:defRPr/>
            </a:pPr>
            <a:r>
              <a:rPr kumimoji="0" lang="en-US" sz="1600" b="0" i="0" u="none" strike="noStrike" kern="1200" cap="none" spc="0" normalizeH="0" baseline="0" noProof="0" dirty="0">
                <a:ln>
                  <a:noFill/>
                </a:ln>
                <a:solidFill>
                  <a:srgbClr val="2E2C61"/>
                </a:solidFill>
                <a:effectLst/>
                <a:uLnTx/>
                <a:uFillTx/>
                <a:latin typeface="Arial" panose="020B0604020202020204"/>
                <a:ea typeface="+mn-ea"/>
                <a:cs typeface="Arial" panose="020B0604020202020204" pitchFamily="34" charset="0"/>
              </a:rPr>
              <a:t>By 2030, quantum navigation systems, including clocks, will be deployed on aircraft, providing next-generation accuracy for resilience that is independent of satellite signals.</a:t>
            </a:r>
          </a:p>
          <a:p>
            <a:pPr marL="342900" marR="0" lvl="0" indent="-342900" algn="l" defTabSz="914400" rtl="0" eaLnBrk="1" fontAlgn="auto" latinLnBrk="0" hangingPunct="1">
              <a:lnSpc>
                <a:spcPct val="90000"/>
              </a:lnSpc>
              <a:spcBef>
                <a:spcPts val="1000"/>
              </a:spcBef>
              <a:spcAft>
                <a:spcPts val="600"/>
              </a:spcAft>
              <a:buClr>
                <a:srgbClr val="2E2C61"/>
              </a:buClr>
              <a:buSzTx/>
              <a:buFont typeface="+mj-lt"/>
              <a:buAutoNum type="arabicPeriod" startAt="3"/>
              <a:tabLst/>
              <a:defRPr/>
            </a:pPr>
            <a:endParaRPr kumimoji="0" lang="en-US" sz="1600" b="0" i="0" u="none" strike="noStrike" kern="1200" cap="none" spc="0" normalizeH="0" baseline="0" noProof="0" dirty="0">
              <a:ln>
                <a:noFill/>
              </a:ln>
              <a:solidFill>
                <a:srgbClr val="2E2C61"/>
              </a:solidFill>
              <a:effectLst/>
              <a:uLnTx/>
              <a:uFillTx/>
              <a:latin typeface="Arial" panose="020B0604020202020204"/>
              <a:ea typeface="+mn-ea"/>
              <a:cs typeface="Arial" panose="020B0604020202020204" pitchFamily="34" charset="0"/>
            </a:endParaRPr>
          </a:p>
          <a:p>
            <a:pPr marL="342900" marR="0" lvl="0" indent="-342900" algn="l" defTabSz="914400" rtl="0" eaLnBrk="1" fontAlgn="auto" latinLnBrk="0" hangingPunct="1">
              <a:lnSpc>
                <a:spcPct val="90000"/>
              </a:lnSpc>
              <a:spcBef>
                <a:spcPts val="1000"/>
              </a:spcBef>
              <a:spcAft>
                <a:spcPts val="600"/>
              </a:spcAft>
              <a:buClr>
                <a:srgbClr val="2E2C61"/>
              </a:buClr>
              <a:buSzTx/>
              <a:buFont typeface="+mj-lt"/>
              <a:buAutoNum type="arabicPeriod" startAt="3"/>
              <a:tabLst/>
              <a:defRPr/>
            </a:pPr>
            <a:r>
              <a:rPr kumimoji="0" lang="en-US" sz="1600" b="0" i="0" u="none" strike="noStrike" kern="1200" cap="none" spc="0" normalizeH="0" baseline="0" noProof="0" dirty="0">
                <a:ln>
                  <a:noFill/>
                </a:ln>
                <a:solidFill>
                  <a:srgbClr val="2E2C61"/>
                </a:solidFill>
                <a:effectLst/>
                <a:uLnTx/>
                <a:uFillTx/>
                <a:latin typeface="Arial" panose="020B0604020202020204"/>
                <a:ea typeface="+mn-ea"/>
                <a:cs typeface="Arial" panose="020B0604020202020204" pitchFamily="34" charset="0"/>
              </a:rPr>
              <a:t>By 2030, mobile, networked quantum sensors will have unlocked new situational awareness capabilities, exploited across critical infrastructure in the transport, telecoms, energy, and </a:t>
            </a:r>
            <a:r>
              <a:rPr kumimoji="0" lang="en-US" sz="1600" b="0" i="0" u="none" strike="noStrike" kern="1200" cap="none" spc="0" normalizeH="0" baseline="0" noProof="0" dirty="0" err="1">
                <a:ln>
                  <a:noFill/>
                </a:ln>
                <a:solidFill>
                  <a:srgbClr val="2E2C61"/>
                </a:solidFill>
                <a:effectLst/>
                <a:uLnTx/>
                <a:uFillTx/>
                <a:latin typeface="Arial" panose="020B0604020202020204"/>
                <a:ea typeface="+mn-ea"/>
                <a:cs typeface="Arial" panose="020B0604020202020204" pitchFamily="34" charset="0"/>
              </a:rPr>
              <a:t>defence</a:t>
            </a:r>
            <a:r>
              <a:rPr kumimoji="0" lang="en-US" sz="1600" b="0" i="0" u="none" strike="noStrike" kern="1200" cap="none" spc="0" normalizeH="0" baseline="0" noProof="0" dirty="0">
                <a:ln>
                  <a:noFill/>
                </a:ln>
                <a:solidFill>
                  <a:srgbClr val="2E2C61"/>
                </a:solidFill>
                <a:effectLst/>
                <a:uLnTx/>
                <a:uFillTx/>
                <a:latin typeface="Arial" panose="020B0604020202020204"/>
                <a:ea typeface="+mn-ea"/>
                <a:cs typeface="Arial" panose="020B0604020202020204" pitchFamily="34" charset="0"/>
              </a:rPr>
              <a:t> sectors.</a:t>
            </a:r>
            <a:endParaRPr kumimoji="0" lang="en-GB" sz="1600" b="0" i="0" u="none" strike="noStrike" kern="1200" cap="none" spc="0" normalizeH="0" baseline="0" noProof="0" dirty="0">
              <a:ln>
                <a:noFill/>
              </a:ln>
              <a:solidFill>
                <a:srgbClr val="2E2C61"/>
              </a:solidFill>
              <a:effectLst/>
              <a:uLnTx/>
              <a:uFillTx/>
              <a:latin typeface="Arial" panose="020B0604020202020204"/>
              <a:ea typeface="+mn-ea"/>
              <a:cs typeface="Arial" panose="020B0604020202020204" pitchFamily="34" charset="0"/>
            </a:endParaRPr>
          </a:p>
          <a:p>
            <a:pPr marL="342900" marR="0" lvl="0" indent="-342900" algn="l" defTabSz="914400" rtl="0" eaLnBrk="1" fontAlgn="auto" latinLnBrk="0" hangingPunct="1">
              <a:lnSpc>
                <a:spcPct val="90000"/>
              </a:lnSpc>
              <a:spcBef>
                <a:spcPts val="1000"/>
              </a:spcBef>
              <a:spcAft>
                <a:spcPts val="600"/>
              </a:spcAft>
              <a:buClr>
                <a:srgbClr val="2E2C61"/>
              </a:buClr>
              <a:buSzTx/>
              <a:buFont typeface="+mj-lt"/>
              <a:buAutoNum type="arabicPeriod" startAt="3"/>
              <a:tabLst/>
              <a:defRPr/>
            </a:pPr>
            <a:endParaRPr kumimoji="0" lang="en-GB" sz="1600" b="0" i="0" u="none" strike="noStrike" kern="1200" cap="none" spc="0" normalizeH="0" baseline="0" noProof="0" dirty="0">
              <a:ln>
                <a:noFill/>
              </a:ln>
              <a:solidFill>
                <a:srgbClr val="2E2C61"/>
              </a:solidFill>
              <a:effectLst/>
              <a:uLnTx/>
              <a:uFillTx/>
              <a:latin typeface="Arial" panose="020B0604020202020204"/>
              <a:ea typeface="+mn-ea"/>
              <a:cs typeface="Arial" panose="020B0604020202020204" pitchFamily="34" charset="0"/>
            </a:endParaRPr>
          </a:p>
        </p:txBody>
      </p:sp>
      <p:pic>
        <p:nvPicPr>
          <p:cNvPr id="9" name="Picture 8"/>
          <p:cNvPicPr>
            <a:picLocks noChangeAspect="1"/>
          </p:cNvPicPr>
          <p:nvPr/>
        </p:nvPicPr>
        <p:blipFill>
          <a:blip r:embed="rId7"/>
          <a:stretch>
            <a:fillRect/>
          </a:stretch>
        </p:blipFill>
        <p:spPr>
          <a:xfrm>
            <a:off x="500487" y="484281"/>
            <a:ext cx="5387519" cy="1771239"/>
          </a:xfrm>
          <a:prstGeom prst="rect">
            <a:avLst/>
          </a:prstGeom>
        </p:spPr>
      </p:pic>
      <p:sp>
        <p:nvSpPr>
          <p:cNvPr id="6" name="Rectangle 5">
            <a:extLst>
              <a:ext uri="{FF2B5EF4-FFF2-40B4-BE49-F238E27FC236}">
                <a16:creationId xmlns:a16="http://schemas.microsoft.com/office/drawing/2014/main" id="{DA670E42-BE82-E829-F365-6F504A35BAC8}"/>
              </a:ext>
            </a:extLst>
          </p:cNvPr>
          <p:cNvSpPr/>
          <p:nvPr/>
        </p:nvSpPr>
        <p:spPr>
          <a:xfrm>
            <a:off x="8427524" y="6350169"/>
            <a:ext cx="3764476" cy="5078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Slide deck status UK OFFICIAL non commercially sensitive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All collaborations, contracts and 3</a:t>
            </a:r>
            <a:r>
              <a:rPr kumimoji="0" lang="en-GB" sz="900" b="0" i="0" u="none" strike="noStrike" kern="1200" cap="none" spc="0" normalizeH="0" baseline="30000" noProof="0" dirty="0">
                <a:ln>
                  <a:noFill/>
                </a:ln>
                <a:solidFill>
                  <a:schemeClr val="bg1">
                    <a:lumMod val="50000"/>
                  </a:schemeClr>
                </a:solidFill>
                <a:effectLst/>
                <a:uLnTx/>
                <a:uFillTx/>
                <a:latin typeface="Arial" panose="020B0604020202020204"/>
                <a:ea typeface="+mn-ea"/>
                <a:cs typeface="+mn-cs"/>
              </a:rPr>
              <a:t>rd</a:t>
            </a: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 party references in public domain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chemeClr val="bg1">
                    <a:lumMod val="50000"/>
                  </a:schemeClr>
                </a:solidFill>
                <a:effectLst/>
                <a:uLnTx/>
                <a:uFillTx/>
                <a:latin typeface="Arial" panose="020B0604020202020204"/>
                <a:ea typeface="+mn-ea"/>
                <a:cs typeface="+mn-cs"/>
              </a:rPr>
              <a:t>© NQCC 2024</a:t>
            </a:r>
          </a:p>
        </p:txBody>
      </p:sp>
    </p:spTree>
    <p:extLst>
      <p:ext uri="{BB962C8B-B14F-4D97-AF65-F5344CB8AC3E}">
        <p14:creationId xmlns:p14="http://schemas.microsoft.com/office/powerpoint/2010/main" val="918365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E1E1E"/>
        </a:solidFill>
        <a:effectLst/>
      </p:bgPr>
    </p:bg>
    <p:spTree>
      <p:nvGrpSpPr>
        <p:cNvPr id="1" name=""/>
        <p:cNvGrpSpPr/>
        <p:nvPr/>
      </p:nvGrpSpPr>
      <p:grpSpPr>
        <a:xfrm>
          <a:off x="0" y="0"/>
          <a:ext cx="0" cy="0"/>
          <a:chOff x="0" y="0"/>
          <a:chExt cx="0" cy="0"/>
        </a:xfrm>
      </p:grpSpPr>
      <p:pic>
        <p:nvPicPr>
          <p:cNvPr id="3" name="Picture 2" descr="A blackboard with white text and symbols&#10;&#10;Description automatically generated">
            <a:extLst>
              <a:ext uri="{FF2B5EF4-FFF2-40B4-BE49-F238E27FC236}">
                <a16:creationId xmlns:a16="http://schemas.microsoft.com/office/drawing/2014/main" id="{D7A4086B-BFA2-F6EF-9C64-D8A9E41B73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929" y="0"/>
            <a:ext cx="10721662" cy="6855977"/>
          </a:xfrm>
          <a:prstGeom prst="rect">
            <a:avLst/>
          </a:prstGeom>
        </p:spPr>
      </p:pic>
      <p:sp>
        <p:nvSpPr>
          <p:cNvPr id="5" name="TextBox 4">
            <a:extLst>
              <a:ext uri="{FF2B5EF4-FFF2-40B4-BE49-F238E27FC236}">
                <a16:creationId xmlns:a16="http://schemas.microsoft.com/office/drawing/2014/main" id="{3D755241-2352-F860-01AD-02963D165B74}"/>
              </a:ext>
            </a:extLst>
          </p:cNvPr>
          <p:cNvSpPr txBox="1"/>
          <p:nvPr/>
        </p:nvSpPr>
        <p:spPr>
          <a:xfrm>
            <a:off x="8405077" y="0"/>
            <a:ext cx="3218108" cy="430887"/>
          </a:xfrm>
          <a:prstGeom prst="rect">
            <a:avLst/>
          </a:prstGeom>
          <a:noFill/>
        </p:spPr>
        <p:txBody>
          <a:bodyPr wrap="square">
            <a:spAutoFit/>
          </a:bodyPr>
          <a:lstStyle/>
          <a:p>
            <a:r>
              <a:rPr lang="en-GB" sz="1100" dirty="0">
                <a:solidFill>
                  <a:schemeClr val="bg1">
                    <a:lumMod val="95000"/>
                  </a:schemeClr>
                </a:solidFill>
              </a:rPr>
              <a:t>https://researchcentre.army.gov.au/library/land-power-forum/quantum-technology-introduction</a:t>
            </a:r>
          </a:p>
        </p:txBody>
      </p:sp>
    </p:spTree>
    <p:extLst>
      <p:ext uri="{BB962C8B-B14F-4D97-AF65-F5344CB8AC3E}">
        <p14:creationId xmlns:p14="http://schemas.microsoft.com/office/powerpoint/2010/main" val="350326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 y="-2"/>
            <a:ext cx="12199717" cy="6859665"/>
          </a:xfrm>
          <a:prstGeom prst="rect">
            <a:avLst/>
          </a:prstGeom>
        </p:spPr>
      </p:pic>
    </p:spTree>
    <p:extLst>
      <p:ext uri="{BB962C8B-B14F-4D97-AF65-F5344CB8AC3E}">
        <p14:creationId xmlns:p14="http://schemas.microsoft.com/office/powerpoint/2010/main" val="2394528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5326"/>
          </a:xfrm>
          <a:prstGeom prst="rect">
            <a:avLst/>
          </a:prstGeom>
        </p:spPr>
      </p:pic>
      <p:pic>
        <p:nvPicPr>
          <p:cNvPr id="3" name="Picture 2" descr="A red circle with a scribble&#10;&#10;Description automatically generated">
            <a:extLst>
              <a:ext uri="{FF2B5EF4-FFF2-40B4-BE49-F238E27FC236}">
                <a16:creationId xmlns:a16="http://schemas.microsoft.com/office/drawing/2014/main" id="{6C30E9C7-EFA5-987B-53CA-87D9A2C8B23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32888" y="1249680"/>
            <a:ext cx="1533144" cy="1097280"/>
          </a:xfrm>
          <a:prstGeom prst="rect">
            <a:avLst/>
          </a:prstGeom>
        </p:spPr>
      </p:pic>
      <p:pic>
        <p:nvPicPr>
          <p:cNvPr id="5" name="Picture 4" descr="A red circle with a scribble&#10;&#10;Description automatically generated">
            <a:extLst>
              <a:ext uri="{FF2B5EF4-FFF2-40B4-BE49-F238E27FC236}">
                <a16:creationId xmlns:a16="http://schemas.microsoft.com/office/drawing/2014/main" id="{2C8458D1-8C97-8C9D-3569-63BEB47833B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32888" y="2419847"/>
            <a:ext cx="1533144" cy="1097280"/>
          </a:xfrm>
          <a:prstGeom prst="rect">
            <a:avLst/>
          </a:prstGeom>
        </p:spPr>
      </p:pic>
      <p:pic>
        <p:nvPicPr>
          <p:cNvPr id="6" name="Picture 5" descr="A red circle with a scribble&#10;&#10;Description automatically generated">
            <a:extLst>
              <a:ext uri="{FF2B5EF4-FFF2-40B4-BE49-F238E27FC236}">
                <a16:creationId xmlns:a16="http://schemas.microsoft.com/office/drawing/2014/main" id="{23544599-2083-F650-8F1F-04C3F245A14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66032" y="1249680"/>
            <a:ext cx="1533144" cy="1097280"/>
          </a:xfrm>
          <a:prstGeom prst="rect">
            <a:avLst/>
          </a:prstGeom>
        </p:spPr>
      </p:pic>
      <p:pic>
        <p:nvPicPr>
          <p:cNvPr id="7" name="Picture 6" descr="A red circle with a scribble&#10;&#10;Description automatically generated">
            <a:extLst>
              <a:ext uri="{FF2B5EF4-FFF2-40B4-BE49-F238E27FC236}">
                <a16:creationId xmlns:a16="http://schemas.microsoft.com/office/drawing/2014/main" id="{EA9A6B98-28DB-6744-65E3-E6D38D17D27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65448" y="3041374"/>
            <a:ext cx="1533144" cy="1097280"/>
          </a:xfrm>
          <a:prstGeom prst="rect">
            <a:avLst/>
          </a:prstGeom>
        </p:spPr>
      </p:pic>
      <p:pic>
        <p:nvPicPr>
          <p:cNvPr id="8" name="Picture 7" descr="A red circle with a scribble&#10;&#10;Description automatically generated">
            <a:extLst>
              <a:ext uri="{FF2B5EF4-FFF2-40B4-BE49-F238E27FC236}">
                <a16:creationId xmlns:a16="http://schemas.microsoft.com/office/drawing/2014/main" id="{7E137CE4-E8BB-0CDD-DFA6-CB6BD0F1CCF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96000" y="5226657"/>
            <a:ext cx="1533144" cy="1097280"/>
          </a:xfrm>
          <a:prstGeom prst="rect">
            <a:avLst/>
          </a:prstGeom>
        </p:spPr>
      </p:pic>
      <p:pic>
        <p:nvPicPr>
          <p:cNvPr id="9" name="Picture 8" descr="A red circle with a scribble&#10;&#10;Description automatically generated">
            <a:extLst>
              <a:ext uri="{FF2B5EF4-FFF2-40B4-BE49-F238E27FC236}">
                <a16:creationId xmlns:a16="http://schemas.microsoft.com/office/drawing/2014/main" id="{456DFF92-7EC5-2823-737E-DF502C5440E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31570" y="3270636"/>
            <a:ext cx="1533144" cy="1097280"/>
          </a:xfrm>
          <a:prstGeom prst="rect">
            <a:avLst/>
          </a:prstGeom>
        </p:spPr>
      </p:pic>
      <p:pic>
        <p:nvPicPr>
          <p:cNvPr id="10" name="Picture 9" descr="A red circle with a scribble&#10;&#10;Description automatically generated">
            <a:extLst>
              <a:ext uri="{FF2B5EF4-FFF2-40B4-BE49-F238E27FC236}">
                <a16:creationId xmlns:a16="http://schemas.microsoft.com/office/drawing/2014/main" id="{7C69A49A-F9B2-ED87-ED97-0C2BE9E1017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3364" y="1569058"/>
            <a:ext cx="1533144" cy="1097280"/>
          </a:xfrm>
          <a:prstGeom prst="rect">
            <a:avLst/>
          </a:prstGeom>
        </p:spPr>
      </p:pic>
      <p:pic>
        <p:nvPicPr>
          <p:cNvPr id="11" name="Picture 10" descr="A red circle with a scribble&#10;&#10;Description automatically generated">
            <a:extLst>
              <a:ext uri="{FF2B5EF4-FFF2-40B4-BE49-F238E27FC236}">
                <a16:creationId xmlns:a16="http://schemas.microsoft.com/office/drawing/2014/main" id="{12E3D45C-60D2-9930-37BA-8EE81AB6598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45684" y="4852946"/>
            <a:ext cx="1533144" cy="1097280"/>
          </a:xfrm>
          <a:prstGeom prst="rect">
            <a:avLst/>
          </a:prstGeom>
        </p:spPr>
      </p:pic>
      <p:pic>
        <p:nvPicPr>
          <p:cNvPr id="12" name="Picture 11" descr="A red circle with a scribble&#10;&#10;Description automatically generated">
            <a:extLst>
              <a:ext uri="{FF2B5EF4-FFF2-40B4-BE49-F238E27FC236}">
                <a16:creationId xmlns:a16="http://schemas.microsoft.com/office/drawing/2014/main" id="{08ACF0F2-1F40-F328-AADA-F226E1FEE5A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49413" y="3930595"/>
            <a:ext cx="1533144" cy="1097280"/>
          </a:xfrm>
          <a:prstGeom prst="rect">
            <a:avLst/>
          </a:prstGeom>
        </p:spPr>
      </p:pic>
      <p:pic>
        <p:nvPicPr>
          <p:cNvPr id="13" name="Picture 12" descr="A red circle with a scribble&#10;&#10;Description automatically generated">
            <a:extLst>
              <a:ext uri="{FF2B5EF4-FFF2-40B4-BE49-F238E27FC236}">
                <a16:creationId xmlns:a16="http://schemas.microsoft.com/office/drawing/2014/main" id="{46C2A1B7-B3E6-1229-0D49-A4A2E63C432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49413" y="5457246"/>
            <a:ext cx="1533144" cy="1097280"/>
          </a:xfrm>
          <a:prstGeom prst="rect">
            <a:avLst/>
          </a:prstGeom>
        </p:spPr>
      </p:pic>
    </p:spTree>
    <p:extLst>
      <p:ext uri="{BB962C8B-B14F-4D97-AF65-F5344CB8AC3E}">
        <p14:creationId xmlns:p14="http://schemas.microsoft.com/office/powerpoint/2010/main" val="44945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69745"/>
          </a:xfrm>
        </p:spPr>
        <p:txBody>
          <a:bodyPr>
            <a:normAutofit/>
          </a:bodyPr>
          <a:lstStyle/>
          <a:p>
            <a:r>
              <a:rPr lang="en-GB" sz="2800" dirty="0"/>
              <a:t>Quantum 1.0</a:t>
            </a:r>
          </a:p>
        </p:txBody>
      </p:sp>
      <p:sp>
        <p:nvSpPr>
          <p:cNvPr id="3" name="Text Placeholder 2"/>
          <p:cNvSpPr>
            <a:spLocks noGrp="1"/>
          </p:cNvSpPr>
          <p:nvPr>
            <p:ph type="body" sz="quarter" idx="4294967295"/>
          </p:nvPr>
        </p:nvSpPr>
        <p:spPr>
          <a:xfrm>
            <a:off x="393406" y="4428000"/>
            <a:ext cx="11445108" cy="1397407"/>
          </a:xfrm>
        </p:spPr>
        <p:txBody>
          <a:bodyPr/>
          <a:lstStyle/>
          <a:p>
            <a:pPr marL="0" indent="0" algn="ctr">
              <a:buNone/>
            </a:pPr>
            <a:r>
              <a:rPr lang="en-GB" sz="1600" dirty="0"/>
              <a:t>Much of the technology we now take for granted developed during the 20</a:t>
            </a:r>
            <a:r>
              <a:rPr lang="en-GB" sz="1600" baseline="30000" dirty="0"/>
              <a:t>th</a:t>
            </a:r>
            <a:r>
              <a:rPr lang="en-GB" sz="1600" dirty="0"/>
              <a:t> century with underpinning theoretical description using quantum physics we now label </a:t>
            </a:r>
            <a:r>
              <a:rPr lang="en-GB" sz="1600" b="1" i="1" dirty="0">
                <a:solidFill>
                  <a:srgbClr val="FF8733"/>
                </a:solidFill>
              </a:rPr>
              <a:t>Quantum</a:t>
            </a:r>
            <a:r>
              <a:rPr lang="en-GB" sz="1600" b="1" i="1" dirty="0">
                <a:solidFill>
                  <a:schemeClr val="accent3"/>
                </a:solidFill>
              </a:rPr>
              <a:t> 1.0</a:t>
            </a:r>
          </a:p>
          <a:p>
            <a:pPr marL="0" indent="0" algn="ctr">
              <a:buNone/>
            </a:pPr>
            <a:endParaRPr lang="en-GB" sz="1600" b="1" i="1" dirty="0">
              <a:solidFill>
                <a:schemeClr val="accent4">
                  <a:lumMod val="75000"/>
                </a:schemeClr>
              </a:solidFill>
            </a:endParaRPr>
          </a:p>
          <a:p>
            <a:pPr marL="0" indent="0" algn="ctr">
              <a:buNone/>
            </a:pPr>
            <a:r>
              <a:rPr lang="en-GB" sz="1600" dirty="0"/>
              <a:t>This technology typically relies on two fundamental characteristics of quantum mechanics </a:t>
            </a:r>
            <a:r>
              <a:rPr lang="en-GB" sz="1600" b="1" i="1" dirty="0">
                <a:solidFill>
                  <a:schemeClr val="accent3"/>
                </a:solidFill>
              </a:rPr>
              <a:t>coherence</a:t>
            </a:r>
            <a:r>
              <a:rPr lang="en-GB" sz="1600" dirty="0"/>
              <a:t> and </a:t>
            </a:r>
            <a:r>
              <a:rPr lang="en-GB" sz="1600" b="1" i="1" dirty="0">
                <a:solidFill>
                  <a:schemeClr val="accent3"/>
                </a:solidFill>
              </a:rPr>
              <a:t>localisation</a:t>
            </a:r>
          </a:p>
        </p:txBody>
      </p:sp>
      <p:grpSp>
        <p:nvGrpSpPr>
          <p:cNvPr id="4" name="Group 25"/>
          <p:cNvGrpSpPr/>
          <p:nvPr/>
        </p:nvGrpSpPr>
        <p:grpSpPr>
          <a:xfrm>
            <a:off x="0" y="1440000"/>
            <a:ext cx="12192000" cy="2951245"/>
            <a:chOff x="0" y="1432718"/>
            <a:chExt cx="9143212" cy="2021375"/>
          </a:xfrm>
        </p:grpSpPr>
        <p:pic>
          <p:nvPicPr>
            <p:cNvPr id="26630" name="Picture 6" descr="https://www.extremetech.com/wp-content/uploads/2015/06/supercon-head-640x353.jpg"/>
            <p:cNvPicPr>
              <a:picLocks noChangeAspect="1" noChangeArrowheads="1"/>
            </p:cNvPicPr>
            <p:nvPr/>
          </p:nvPicPr>
          <p:blipFill>
            <a:blip r:embed="rId3" cstate="print"/>
            <a:srcRect l="23407" r="31282"/>
            <a:stretch>
              <a:fillRect/>
            </a:stretch>
          </p:blipFill>
          <p:spPr bwMode="auto">
            <a:xfrm>
              <a:off x="6242167" y="1435712"/>
              <a:ext cx="1330821" cy="1620000"/>
            </a:xfrm>
            <a:prstGeom prst="rect">
              <a:avLst/>
            </a:prstGeom>
            <a:noFill/>
          </p:spPr>
        </p:pic>
        <p:pic>
          <p:nvPicPr>
            <p:cNvPr id="26632" name="Picture 8" descr="Related image"/>
            <p:cNvPicPr>
              <a:picLocks noChangeAspect="1" noChangeArrowheads="1"/>
            </p:cNvPicPr>
            <p:nvPr/>
          </p:nvPicPr>
          <p:blipFill>
            <a:blip r:embed="rId4" cstate="print"/>
            <a:srcRect r="58837"/>
            <a:stretch>
              <a:fillRect/>
            </a:stretch>
          </p:blipFill>
          <p:spPr bwMode="auto">
            <a:xfrm>
              <a:off x="4920957" y="1435032"/>
              <a:ext cx="1320491" cy="1620000"/>
            </a:xfrm>
            <a:prstGeom prst="rect">
              <a:avLst/>
            </a:prstGeom>
            <a:noFill/>
          </p:spPr>
        </p:pic>
        <p:pic>
          <p:nvPicPr>
            <p:cNvPr id="26634" name="Picture 10" descr="Image result for nuclear power"/>
            <p:cNvPicPr>
              <a:picLocks noChangeAspect="1" noChangeArrowheads="1"/>
            </p:cNvPicPr>
            <p:nvPr/>
          </p:nvPicPr>
          <p:blipFill>
            <a:blip r:embed="rId5" cstate="print"/>
            <a:srcRect l="30583" r="18598"/>
            <a:stretch>
              <a:fillRect/>
            </a:stretch>
          </p:blipFill>
          <p:spPr bwMode="auto">
            <a:xfrm>
              <a:off x="3681743" y="1435447"/>
              <a:ext cx="1239202" cy="1620000"/>
            </a:xfrm>
            <a:prstGeom prst="rect">
              <a:avLst/>
            </a:prstGeom>
            <a:noFill/>
          </p:spPr>
        </p:pic>
        <p:pic>
          <p:nvPicPr>
            <p:cNvPr id="26636" name="Picture 12" descr="Image result for scanning tunnelling microscope"/>
            <p:cNvPicPr>
              <a:picLocks noChangeAspect="1" noChangeArrowheads="1"/>
            </p:cNvPicPr>
            <p:nvPr/>
          </p:nvPicPr>
          <p:blipFill>
            <a:blip r:embed="rId6" cstate="print"/>
            <a:srcRect l="33991"/>
            <a:stretch>
              <a:fillRect/>
            </a:stretch>
          </p:blipFill>
          <p:spPr bwMode="auto">
            <a:xfrm>
              <a:off x="2611667" y="1435681"/>
              <a:ext cx="1069353" cy="1620000"/>
            </a:xfrm>
            <a:prstGeom prst="rect">
              <a:avLst/>
            </a:prstGeom>
            <a:noFill/>
          </p:spPr>
        </p:pic>
        <p:pic>
          <p:nvPicPr>
            <p:cNvPr id="26646" name="Picture 22" descr="Related image"/>
            <p:cNvPicPr>
              <a:picLocks noChangeAspect="1" noChangeArrowheads="1"/>
            </p:cNvPicPr>
            <p:nvPr/>
          </p:nvPicPr>
          <p:blipFill>
            <a:blip r:embed="rId7" cstate="print"/>
            <a:srcRect l="22524" r="22869"/>
            <a:stretch>
              <a:fillRect/>
            </a:stretch>
          </p:blipFill>
          <p:spPr bwMode="auto">
            <a:xfrm>
              <a:off x="7573003" y="1434565"/>
              <a:ext cx="1570209" cy="1620000"/>
            </a:xfrm>
            <a:prstGeom prst="rect">
              <a:avLst/>
            </a:prstGeom>
            <a:noFill/>
          </p:spPr>
        </p:pic>
        <p:pic>
          <p:nvPicPr>
            <p:cNvPr id="26650" name="Picture 26" descr="http://pulsemedicalimaging.com.au/wp/wp-content/uploads/2015/04/xray3.jpg"/>
            <p:cNvPicPr>
              <a:picLocks noChangeAspect="1" noChangeArrowheads="1"/>
            </p:cNvPicPr>
            <p:nvPr/>
          </p:nvPicPr>
          <p:blipFill>
            <a:blip r:embed="rId8" cstate="print"/>
            <a:srcRect l="17413"/>
            <a:stretch>
              <a:fillRect/>
            </a:stretch>
          </p:blipFill>
          <p:spPr bwMode="auto">
            <a:xfrm>
              <a:off x="0" y="1432718"/>
              <a:ext cx="1204834" cy="1620000"/>
            </a:xfrm>
            <a:prstGeom prst="rect">
              <a:avLst/>
            </a:prstGeom>
            <a:noFill/>
          </p:spPr>
        </p:pic>
        <p:pic>
          <p:nvPicPr>
            <p:cNvPr id="26652" name="Picture 28" descr="Image result for lasers"/>
            <p:cNvPicPr>
              <a:picLocks noChangeAspect="1" noChangeArrowheads="1"/>
            </p:cNvPicPr>
            <p:nvPr/>
          </p:nvPicPr>
          <p:blipFill>
            <a:blip r:embed="rId9" cstate="print"/>
            <a:srcRect r="41767"/>
            <a:stretch>
              <a:fillRect/>
            </a:stretch>
          </p:blipFill>
          <p:spPr bwMode="auto">
            <a:xfrm>
              <a:off x="1202602" y="1433473"/>
              <a:ext cx="1410670" cy="1620000"/>
            </a:xfrm>
            <a:prstGeom prst="rect">
              <a:avLst/>
            </a:prstGeom>
            <a:noFill/>
          </p:spPr>
        </p:pic>
        <p:sp>
          <p:nvSpPr>
            <p:cNvPr id="18" name="TextBox 17"/>
            <p:cNvSpPr txBox="1"/>
            <p:nvPr/>
          </p:nvSpPr>
          <p:spPr>
            <a:xfrm>
              <a:off x="0" y="3053983"/>
              <a:ext cx="61747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2E2C61"/>
                  </a:solidFill>
                  <a:effectLst/>
                  <a:uLnTx/>
                  <a:uFillTx/>
                  <a:latin typeface="Arial" panose="020B0604020202020204"/>
                  <a:ea typeface="+mn-ea"/>
                  <a:cs typeface="+mn-cs"/>
                </a:rPr>
                <a:t>X-Rays</a:t>
              </a:r>
            </a:p>
          </p:txBody>
        </p:sp>
        <p:sp>
          <p:nvSpPr>
            <p:cNvPr id="19" name="TextBox 18"/>
            <p:cNvSpPr txBox="1"/>
            <p:nvPr/>
          </p:nvSpPr>
          <p:spPr>
            <a:xfrm>
              <a:off x="1202602" y="3053983"/>
              <a:ext cx="59503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2E2C61"/>
                  </a:solidFill>
                  <a:effectLst/>
                  <a:uLnTx/>
                  <a:uFillTx/>
                  <a:latin typeface="Arial" panose="020B0604020202020204"/>
                  <a:ea typeface="+mn-ea"/>
                  <a:cs typeface="+mn-cs"/>
                </a:rPr>
                <a:t>Lasers</a:t>
              </a:r>
            </a:p>
          </p:txBody>
        </p:sp>
        <p:sp>
          <p:nvSpPr>
            <p:cNvPr id="20" name="TextBox 19"/>
            <p:cNvSpPr txBox="1"/>
            <p:nvPr/>
          </p:nvSpPr>
          <p:spPr>
            <a:xfrm>
              <a:off x="2616429" y="3053983"/>
              <a:ext cx="868192" cy="27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2E2C61"/>
                  </a:solidFill>
                  <a:effectLst/>
                  <a:uLnTx/>
                  <a:uFillTx/>
                  <a:latin typeface="Arial" panose="020B0604020202020204"/>
                  <a:ea typeface="+mn-ea"/>
                  <a:cs typeface="+mn-cs"/>
                </a:rPr>
                <a:t>Scanning Probe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2E2C61"/>
                  </a:solidFill>
                  <a:effectLst/>
                  <a:uLnTx/>
                  <a:uFillTx/>
                  <a:latin typeface="Arial" panose="020B0604020202020204"/>
                  <a:ea typeface="+mn-ea"/>
                  <a:cs typeface="+mn-cs"/>
                </a:rPr>
                <a:t>Microscopy</a:t>
              </a:r>
            </a:p>
          </p:txBody>
        </p:sp>
        <p:sp>
          <p:nvSpPr>
            <p:cNvPr id="21" name="TextBox 20"/>
            <p:cNvSpPr txBox="1"/>
            <p:nvPr/>
          </p:nvSpPr>
          <p:spPr>
            <a:xfrm>
              <a:off x="3681743" y="3053983"/>
              <a:ext cx="107112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2E2C61"/>
                  </a:solidFill>
                  <a:effectLst/>
                  <a:uLnTx/>
                  <a:uFillTx/>
                  <a:latin typeface="Arial" panose="020B0604020202020204"/>
                  <a:ea typeface="+mn-ea"/>
                  <a:cs typeface="+mn-cs"/>
                </a:rPr>
                <a:t>Nuclear Power</a:t>
              </a:r>
            </a:p>
          </p:txBody>
        </p:sp>
        <p:sp>
          <p:nvSpPr>
            <p:cNvPr id="22" name="TextBox 21"/>
            <p:cNvSpPr txBox="1"/>
            <p:nvPr/>
          </p:nvSpPr>
          <p:spPr>
            <a:xfrm>
              <a:off x="7577765" y="3053983"/>
              <a:ext cx="130035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2E2C61"/>
                  </a:solidFill>
                  <a:effectLst/>
                  <a:uLnTx/>
                  <a:uFillTx/>
                  <a:latin typeface="Arial" panose="020B0604020202020204"/>
                  <a:ea typeface="+mn-ea"/>
                  <a:cs typeface="+mn-cs"/>
                </a:rPr>
                <a:t>Superconductivity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2E2C61"/>
                  </a:solidFill>
                  <a:effectLst/>
                  <a:uLnTx/>
                  <a:uFillTx/>
                  <a:latin typeface="Arial" panose="020B0604020202020204"/>
                  <a:ea typeface="+mn-ea"/>
                  <a:cs typeface="+mn-cs"/>
                </a:rPr>
                <a:t> &amp; MRI</a:t>
              </a:r>
            </a:p>
          </p:txBody>
        </p:sp>
        <p:sp>
          <p:nvSpPr>
            <p:cNvPr id="23" name="TextBox 22"/>
            <p:cNvSpPr txBox="1"/>
            <p:nvPr/>
          </p:nvSpPr>
          <p:spPr>
            <a:xfrm>
              <a:off x="4928100" y="3053983"/>
              <a:ext cx="10005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2E2C61"/>
                  </a:solidFill>
                  <a:effectLst/>
                  <a:uLnTx/>
                  <a:uFillTx/>
                  <a:latin typeface="Arial" panose="020B0604020202020204"/>
                  <a:ea typeface="+mn-ea"/>
                  <a:cs typeface="+mn-cs"/>
                </a:rPr>
                <a:t>Electronics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2E2C61"/>
                  </a:solidFill>
                  <a:effectLst/>
                  <a:uLnTx/>
                  <a:uFillTx/>
                  <a:latin typeface="Arial" panose="020B0604020202020204"/>
                  <a:ea typeface="+mn-ea"/>
                  <a:cs typeface="+mn-cs"/>
                </a:rPr>
                <a:t>Computing</a:t>
              </a:r>
            </a:p>
          </p:txBody>
        </p:sp>
        <p:sp>
          <p:nvSpPr>
            <p:cNvPr id="24" name="TextBox 23"/>
            <p:cNvSpPr txBox="1"/>
            <p:nvPr/>
          </p:nvSpPr>
          <p:spPr>
            <a:xfrm>
              <a:off x="6246929" y="3053983"/>
              <a:ext cx="12362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err="1">
                  <a:ln>
                    <a:noFill/>
                  </a:ln>
                  <a:solidFill>
                    <a:srgbClr val="2E2C61"/>
                  </a:solidFill>
                  <a:effectLst/>
                  <a:uLnTx/>
                  <a:uFillTx/>
                  <a:latin typeface="Arial" panose="020B0604020202020204"/>
                  <a:ea typeface="+mn-ea"/>
                  <a:cs typeface="+mn-cs"/>
                </a:rPr>
                <a:t>Superfluids</a:t>
              </a:r>
              <a:r>
                <a:rPr kumimoji="0" lang="en-GB" sz="1000" b="1" i="0" u="none" strike="noStrike" kern="1200" cap="none" spc="0" normalizeH="0" baseline="0" noProof="0" dirty="0">
                  <a:ln>
                    <a:noFill/>
                  </a:ln>
                  <a:solidFill>
                    <a:srgbClr val="2E2C61"/>
                  </a:solidFill>
                  <a:effectLst/>
                  <a:uLnTx/>
                  <a:uFillTx/>
                  <a:latin typeface="Arial" panose="020B0604020202020204"/>
                  <a:ea typeface="+mn-ea"/>
                  <a:cs typeface="+mn-cs"/>
                </a:rPr>
                <a:t>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err="1">
                  <a:ln>
                    <a:noFill/>
                  </a:ln>
                  <a:solidFill>
                    <a:srgbClr val="2E2C61"/>
                  </a:solidFill>
                  <a:effectLst/>
                  <a:uLnTx/>
                  <a:uFillTx/>
                  <a:latin typeface="Arial" panose="020B0604020202020204"/>
                  <a:ea typeface="+mn-ea"/>
                  <a:cs typeface="+mn-cs"/>
                </a:rPr>
                <a:t>mK</a:t>
              </a:r>
              <a:r>
                <a:rPr kumimoji="0" lang="en-GB" sz="1000" b="1" i="0" u="none" strike="noStrike" kern="1200" cap="none" spc="0" normalizeH="0" baseline="0" noProof="0" dirty="0">
                  <a:ln>
                    <a:noFill/>
                  </a:ln>
                  <a:solidFill>
                    <a:srgbClr val="2E2C61"/>
                  </a:solidFill>
                  <a:effectLst/>
                  <a:uLnTx/>
                  <a:uFillTx/>
                  <a:latin typeface="Arial" panose="020B0604020202020204"/>
                  <a:ea typeface="+mn-ea"/>
                  <a:cs typeface="+mn-cs"/>
                </a:rPr>
                <a:t> temperatures</a:t>
              </a:r>
            </a:p>
          </p:txBody>
        </p:sp>
      </p:grpSp>
      <p:sp>
        <p:nvSpPr>
          <p:cNvPr id="5" name="Rectangle 4">
            <a:extLst>
              <a:ext uri="{FF2B5EF4-FFF2-40B4-BE49-F238E27FC236}">
                <a16:creationId xmlns:a16="http://schemas.microsoft.com/office/drawing/2014/main" id="{B6AE3600-2C09-7251-628E-18B09DFEA01D}"/>
              </a:ext>
            </a:extLst>
          </p:cNvPr>
          <p:cNvSpPr/>
          <p:nvPr/>
        </p:nvSpPr>
        <p:spPr>
          <a:xfrm>
            <a:off x="8427524" y="6350169"/>
            <a:ext cx="3764476" cy="5078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accent6"/>
                </a:solidFill>
                <a:effectLst/>
                <a:uLnTx/>
                <a:uFillTx/>
                <a:latin typeface="Arial" panose="020B0604020202020204"/>
                <a:ea typeface="+mn-ea"/>
                <a:cs typeface="+mn-cs"/>
              </a:rPr>
              <a:t>Slide deck status UK OFFICIAL non commercially sensitive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accent6"/>
                </a:solidFill>
                <a:effectLst/>
                <a:uLnTx/>
                <a:uFillTx/>
                <a:latin typeface="Arial" panose="020B0604020202020204"/>
                <a:ea typeface="+mn-ea"/>
                <a:cs typeface="+mn-cs"/>
              </a:rPr>
              <a:t>All collaborations, contracts and 3</a:t>
            </a:r>
            <a:r>
              <a:rPr kumimoji="0" lang="en-GB" sz="900" b="0" i="0" u="none" strike="noStrike" kern="1200" cap="none" spc="0" normalizeH="0" baseline="30000" noProof="0" dirty="0">
                <a:ln>
                  <a:noFill/>
                </a:ln>
                <a:solidFill>
                  <a:schemeClr val="accent6"/>
                </a:solidFill>
                <a:effectLst/>
                <a:uLnTx/>
                <a:uFillTx/>
                <a:latin typeface="Arial" panose="020B0604020202020204"/>
                <a:ea typeface="+mn-ea"/>
                <a:cs typeface="+mn-cs"/>
              </a:rPr>
              <a:t>rd</a:t>
            </a:r>
            <a:r>
              <a:rPr kumimoji="0" lang="en-GB" sz="900" b="0" i="0" u="none" strike="noStrike" kern="1200" cap="none" spc="0" normalizeH="0" baseline="0" noProof="0" dirty="0">
                <a:ln>
                  <a:noFill/>
                </a:ln>
                <a:solidFill>
                  <a:schemeClr val="accent6"/>
                </a:solidFill>
                <a:effectLst/>
                <a:uLnTx/>
                <a:uFillTx/>
                <a:latin typeface="Arial" panose="020B0604020202020204"/>
                <a:ea typeface="+mn-ea"/>
                <a:cs typeface="+mn-cs"/>
              </a:rPr>
              <a:t> party references in public domain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chemeClr val="accent6"/>
                </a:solidFill>
                <a:effectLst/>
                <a:uLnTx/>
                <a:uFillTx/>
                <a:latin typeface="Arial" panose="020B0604020202020204"/>
                <a:ea typeface="+mn-ea"/>
                <a:cs typeface="+mn-cs"/>
              </a:rPr>
              <a:t>© NQCC 2024</a:t>
            </a:r>
          </a:p>
        </p:txBody>
      </p:sp>
    </p:spTree>
    <p:extLst>
      <p:ext uri="{BB962C8B-B14F-4D97-AF65-F5344CB8AC3E}">
        <p14:creationId xmlns:p14="http://schemas.microsoft.com/office/powerpoint/2010/main" val="529599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board with white text and symbols&#10;&#10;Description automatically generated">
            <a:extLst>
              <a:ext uri="{FF2B5EF4-FFF2-40B4-BE49-F238E27FC236}">
                <a16:creationId xmlns:a16="http://schemas.microsoft.com/office/drawing/2014/main" id="{D7A4086B-BFA2-F6EF-9C64-D8A9E41B736C}"/>
              </a:ext>
            </a:extLst>
          </p:cNvPr>
          <p:cNvPicPr>
            <a:picLocks noChangeAspect="1"/>
          </p:cNvPicPr>
          <p:nvPr/>
        </p:nvPicPr>
        <p:blipFill rotWithShape="1">
          <a:blip r:embed="rId2">
            <a:extLst>
              <a:ext uri="{28A0092B-C50C-407E-A947-70E740481C1C}">
                <a14:useLocalDpi xmlns:a14="http://schemas.microsoft.com/office/drawing/2010/main" val="0"/>
              </a:ext>
            </a:extLst>
          </a:blip>
          <a:srcRect b="40828"/>
          <a:stretch/>
        </p:blipFill>
        <p:spPr>
          <a:xfrm>
            <a:off x="804929" y="0"/>
            <a:ext cx="10721662" cy="4056845"/>
          </a:xfrm>
          <a:prstGeom prst="rect">
            <a:avLst/>
          </a:prstGeom>
        </p:spPr>
      </p:pic>
      <p:sp>
        <p:nvSpPr>
          <p:cNvPr id="5" name="TextBox 4">
            <a:extLst>
              <a:ext uri="{FF2B5EF4-FFF2-40B4-BE49-F238E27FC236}">
                <a16:creationId xmlns:a16="http://schemas.microsoft.com/office/drawing/2014/main" id="{3D755241-2352-F860-01AD-02963D165B74}"/>
              </a:ext>
            </a:extLst>
          </p:cNvPr>
          <p:cNvSpPr txBox="1"/>
          <p:nvPr/>
        </p:nvSpPr>
        <p:spPr>
          <a:xfrm>
            <a:off x="8405077" y="0"/>
            <a:ext cx="3218108" cy="430887"/>
          </a:xfrm>
          <a:prstGeom prst="rect">
            <a:avLst/>
          </a:prstGeom>
          <a:noFill/>
        </p:spPr>
        <p:txBody>
          <a:bodyPr wrap="square">
            <a:spAutoFit/>
          </a:bodyPr>
          <a:lstStyle/>
          <a:p>
            <a:r>
              <a:rPr lang="en-GB" sz="1100" dirty="0">
                <a:solidFill>
                  <a:schemeClr val="bg1">
                    <a:lumMod val="95000"/>
                  </a:schemeClr>
                </a:solidFill>
              </a:rPr>
              <a:t>https://researchcentre.army.gov.au/library/land-power-forum/quantum-technology-introduction</a:t>
            </a:r>
          </a:p>
        </p:txBody>
      </p:sp>
      <p:sp>
        <p:nvSpPr>
          <p:cNvPr id="2" name="TextBox 1">
            <a:extLst>
              <a:ext uri="{FF2B5EF4-FFF2-40B4-BE49-F238E27FC236}">
                <a16:creationId xmlns:a16="http://schemas.microsoft.com/office/drawing/2014/main" id="{0258CDEF-AA87-4A98-BB90-7C442CCE5768}"/>
              </a:ext>
            </a:extLst>
          </p:cNvPr>
          <p:cNvSpPr txBox="1"/>
          <p:nvPr/>
        </p:nvSpPr>
        <p:spPr>
          <a:xfrm>
            <a:off x="804927" y="4199838"/>
            <a:ext cx="10721663" cy="1815882"/>
          </a:xfrm>
          <a:prstGeom prst="rect">
            <a:avLst/>
          </a:prstGeom>
          <a:noFill/>
        </p:spPr>
        <p:txBody>
          <a:bodyPr wrap="square" rtlCol="0">
            <a:spAutoFit/>
          </a:bodyPr>
          <a:lstStyle/>
          <a:p>
            <a:r>
              <a:rPr lang="en-GB" sz="1400" dirty="0"/>
              <a:t>The UK National Quantum Technologies Programme to commercialise quantum technology for economic and societal benefit is dependent on ever improving error rates, scalable technology, interconnected technologies and long-term operation.</a:t>
            </a:r>
          </a:p>
          <a:p>
            <a:endParaRPr lang="en-GB" sz="1400" dirty="0"/>
          </a:p>
          <a:p>
            <a:r>
              <a:rPr lang="en-GB" sz="1400" dirty="0"/>
              <a:t>We need to understand </a:t>
            </a:r>
            <a:r>
              <a:rPr lang="en-GB" sz="1400" dirty="0">
                <a:highlight>
                  <a:srgbClr val="FFFF00"/>
                </a:highlight>
              </a:rPr>
              <a:t>correlated</a:t>
            </a:r>
            <a:r>
              <a:rPr lang="en-GB" sz="1400" dirty="0"/>
              <a:t> errors in the quantum stack – what is the role and limitation placed on quantum technology by cosmic rays?</a:t>
            </a:r>
          </a:p>
          <a:p>
            <a:endParaRPr lang="en-GB" sz="1400" dirty="0"/>
          </a:p>
          <a:p>
            <a:r>
              <a:rPr lang="en-GB" sz="1400" dirty="0"/>
              <a:t>Computational time, decoherence, error rates, error mitigation &amp; correction, material choices, control architectures, initialisation and detection, latency, bit-flips in classical hardware …</a:t>
            </a:r>
          </a:p>
        </p:txBody>
      </p:sp>
      <p:sp>
        <p:nvSpPr>
          <p:cNvPr id="4" name="Rectangle 3">
            <a:extLst>
              <a:ext uri="{FF2B5EF4-FFF2-40B4-BE49-F238E27FC236}">
                <a16:creationId xmlns:a16="http://schemas.microsoft.com/office/drawing/2014/main" id="{712EE2BC-E49A-DDEE-4744-AD9323C07694}"/>
              </a:ext>
            </a:extLst>
          </p:cNvPr>
          <p:cNvSpPr/>
          <p:nvPr/>
        </p:nvSpPr>
        <p:spPr>
          <a:xfrm>
            <a:off x="8427524" y="6350169"/>
            <a:ext cx="3764476" cy="5078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Slide deck status UK OFFICIAL non commercially sensitive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All collaborations, contracts and 3</a:t>
            </a:r>
            <a:r>
              <a:rPr kumimoji="0" lang="en-GB" sz="900" b="0" i="0" u="none" strike="noStrike" kern="1200" cap="none" spc="0" normalizeH="0" baseline="30000" noProof="0" dirty="0">
                <a:ln>
                  <a:noFill/>
                </a:ln>
                <a:solidFill>
                  <a:schemeClr val="bg1">
                    <a:lumMod val="50000"/>
                  </a:schemeClr>
                </a:solidFill>
                <a:effectLst/>
                <a:uLnTx/>
                <a:uFillTx/>
                <a:latin typeface="Arial" panose="020B0604020202020204"/>
                <a:ea typeface="+mn-ea"/>
                <a:cs typeface="+mn-cs"/>
              </a:rPr>
              <a:t>rd</a:t>
            </a: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 party references in public domain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chemeClr val="bg1">
                    <a:lumMod val="50000"/>
                  </a:schemeClr>
                </a:solidFill>
                <a:effectLst/>
                <a:uLnTx/>
                <a:uFillTx/>
                <a:latin typeface="Arial" panose="020B0604020202020204"/>
                <a:ea typeface="+mn-ea"/>
                <a:cs typeface="+mn-cs"/>
              </a:rPr>
              <a:t>© NQCC 2024</a:t>
            </a:r>
          </a:p>
        </p:txBody>
      </p:sp>
    </p:spTree>
    <p:extLst>
      <p:ext uri="{BB962C8B-B14F-4D97-AF65-F5344CB8AC3E}">
        <p14:creationId xmlns:p14="http://schemas.microsoft.com/office/powerpoint/2010/main" val="3283465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03B54D95-5D5E-4166-A330-9F8268317A33}"/>
              </a:ext>
            </a:extLst>
          </p:cNvPr>
          <p:cNvSpPr/>
          <p:nvPr/>
        </p:nvSpPr>
        <p:spPr>
          <a:xfrm>
            <a:off x="113465" y="6007100"/>
            <a:ext cx="2331285" cy="740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07CEADDE-426D-4548-8216-2127EBC93DE7}"/>
              </a:ext>
            </a:extLst>
          </p:cNvPr>
          <p:cNvSpPr/>
          <p:nvPr/>
        </p:nvSpPr>
        <p:spPr>
          <a:xfrm>
            <a:off x="291336" y="1183698"/>
            <a:ext cx="4343192" cy="489364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E2C51"/>
                </a:solidFill>
                <a:effectLst/>
                <a:uLnTx/>
                <a:uFillTx/>
                <a:latin typeface="Arial" panose="020B0604020202020204"/>
                <a:ea typeface="+mn-ea"/>
                <a:cs typeface="+mn-cs"/>
              </a:rPr>
              <a:t>Quantum Technologies: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2E2C6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Phase 1 </a:t>
            </a:r>
            <a:r>
              <a:rPr kumimoji="0" lang="en-GB" sz="1100" b="1"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(5 year programme)</a:t>
            </a:r>
            <a:r>
              <a:rPr kumimoji="0" lang="en-GB" sz="1400" b="1"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2014-2019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Initial budget commitment of £270m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Grew to &gt;£400m by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R</a:t>
            </a:r>
            <a:r>
              <a:rPr kumimoji="0" lang="en-GB" sz="1100" b="0" i="0" u="none" strike="noStrike" kern="1200" cap="none" spc="0" normalizeH="0" baseline="0" noProof="0" dirty="0" err="1">
                <a:ln>
                  <a:noFill/>
                </a:ln>
                <a:solidFill>
                  <a:srgbClr val="FFFFFF">
                    <a:lumMod val="65000"/>
                  </a:srgbClr>
                </a:solidFill>
                <a:effectLst/>
                <a:uLnTx/>
                <a:uFillTx/>
                <a:latin typeface="Arial" panose="020B0604020202020204"/>
                <a:ea typeface="+mn-ea"/>
                <a:cs typeface="+mn-cs"/>
              </a:rPr>
              <a:t>esearch</a:t>
            </a: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 hubs, skills and industry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FFFFFF">
                  <a:lumMod val="65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Phase 2 </a:t>
            </a:r>
            <a:r>
              <a:rPr kumimoji="0" lang="en-GB" sz="1100" b="1"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(5 year programme)</a:t>
            </a:r>
            <a:r>
              <a:rPr kumimoji="0" lang="en-GB" sz="1400" b="1"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2019-2024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Hubs renewed (£95m)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Skills &amp; Training (£67m)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NQCC (£93m)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International Collaborations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ISCF Industry led projects (£173m/£205m)</a:t>
            </a:r>
          </a:p>
          <a:p>
            <a:pPr>
              <a:defRPr/>
            </a:pPr>
            <a:r>
              <a:rPr lang="en-GB" sz="1100" dirty="0">
                <a:solidFill>
                  <a:srgbClr val="A6A6A6"/>
                </a:solidFill>
                <a:latin typeface="Arial" panose="020B0604020202020204"/>
              </a:rPr>
              <a:t>QT for Fundamental Physics (£40m)</a:t>
            </a:r>
            <a:endPar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2E2C6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E2C51"/>
                </a:solidFill>
                <a:effectLst/>
                <a:uLnTx/>
                <a:uFillTx/>
                <a:latin typeface="Arial" panose="020B0604020202020204"/>
                <a:ea typeface="+mn-ea"/>
                <a:cs typeface="+mn-cs"/>
              </a:rPr>
              <a:t>Phase 3 </a:t>
            </a:r>
            <a:r>
              <a:rPr kumimoji="0" lang="en-GB" sz="1100" b="1" i="0" u="none" strike="noStrike" kern="1200" cap="none" spc="0" normalizeH="0" baseline="0" noProof="0" dirty="0">
                <a:ln>
                  <a:noFill/>
                </a:ln>
                <a:solidFill>
                  <a:srgbClr val="2E2C51"/>
                </a:solidFill>
                <a:effectLst/>
                <a:uLnTx/>
                <a:uFillTx/>
                <a:latin typeface="Arial" panose="020B0604020202020204"/>
                <a:ea typeface="+mn-ea"/>
                <a:cs typeface="+mn-cs"/>
              </a:rPr>
              <a:t>(5 year programme):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solidFill>
                  <a:srgbClr val="2E2C51"/>
                </a:solidFill>
                <a:latin typeface="Arial" panose="020B0604020202020204"/>
              </a:rPr>
              <a:t>2024-2029</a:t>
            </a:r>
            <a:endParaRPr kumimoji="0" lang="en-GB" sz="1100" i="0" u="none" strike="noStrike" kern="1200" cap="none" spc="0" normalizeH="0" baseline="0" noProof="0" dirty="0">
              <a:ln>
                <a:noFill/>
              </a:ln>
              <a:solidFill>
                <a:srgbClr val="2E2C5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E2C51"/>
                </a:solidFill>
                <a:effectLst/>
                <a:uLnTx/>
                <a:uFillTx/>
                <a:latin typeface="Arial" panose="020B0604020202020204"/>
                <a:ea typeface="+mn-ea"/>
                <a:cs typeface="+mn-cs"/>
              </a:rPr>
              <a:t>Technology Missions Fund:</a:t>
            </a:r>
          </a:p>
          <a:p>
            <a:pPr lvl="1">
              <a:defRPr/>
            </a:pPr>
            <a:r>
              <a:rPr kumimoji="0" lang="en-GB" sz="1100" b="0" i="0" u="none" strike="noStrike" kern="1200" cap="none" spc="0" normalizeH="0" baseline="0" noProof="0" dirty="0">
                <a:ln>
                  <a:noFill/>
                </a:ln>
                <a:solidFill>
                  <a:srgbClr val="2E2C51"/>
                </a:solidFill>
                <a:effectLst/>
                <a:uLnTx/>
                <a:uFillTx/>
                <a:latin typeface="Arial" panose="020B0604020202020204"/>
                <a:ea typeface="+mn-ea"/>
                <a:cs typeface="+mn-cs"/>
              </a:rPr>
              <a:t>Quantum-enabled PNT (£35m)</a:t>
            </a:r>
          </a:p>
          <a:p>
            <a:pPr lvl="1">
              <a:defRPr/>
            </a:pPr>
            <a:r>
              <a:rPr kumimoji="0" lang="en-GB" sz="1100" b="0" i="0" u="none" strike="noStrike" kern="1200" cap="none" spc="0" normalizeH="0" baseline="0" noProof="0" dirty="0">
                <a:ln>
                  <a:noFill/>
                </a:ln>
                <a:solidFill>
                  <a:srgbClr val="2E2C51"/>
                </a:solidFill>
                <a:effectLst/>
                <a:uLnTx/>
                <a:uFillTx/>
                <a:latin typeface="Arial" panose="020B0604020202020204"/>
                <a:ea typeface="+mn-ea"/>
                <a:cs typeface="+mn-cs"/>
              </a:rPr>
              <a:t>Demonstrable Quantum Advantage (£35m)</a:t>
            </a:r>
          </a:p>
          <a:p>
            <a:pPr lvl="1">
              <a:defRPr/>
            </a:pPr>
            <a:r>
              <a:rPr kumimoji="0" lang="en-GB" sz="1100" b="0" i="0" u="none" strike="noStrike" kern="1200" cap="none" spc="0" normalizeH="0" baseline="0" noProof="0" dirty="0">
                <a:ln>
                  <a:noFill/>
                </a:ln>
                <a:solidFill>
                  <a:srgbClr val="2E2C51"/>
                </a:solidFill>
                <a:effectLst/>
                <a:uLnTx/>
                <a:uFillTx/>
                <a:latin typeface="Arial" panose="020B0604020202020204"/>
                <a:ea typeface="+mn-ea"/>
                <a:cs typeface="+mn-cs"/>
              </a:rPr>
              <a:t>Quantum Computing </a:t>
            </a:r>
            <a:r>
              <a:rPr kumimoji="0" lang="en-GB" sz="1100" b="0" i="0" u="none" strike="noStrike" kern="1200" cap="none" spc="0" normalizeH="0" baseline="0" noProof="0" dirty="0" err="1">
                <a:ln>
                  <a:noFill/>
                </a:ln>
                <a:solidFill>
                  <a:srgbClr val="2E2C51"/>
                </a:solidFill>
                <a:effectLst/>
                <a:uLnTx/>
                <a:uFillTx/>
                <a:latin typeface="Arial" panose="020B0604020202020204"/>
                <a:ea typeface="+mn-ea"/>
                <a:cs typeface="+mn-cs"/>
              </a:rPr>
              <a:t>Testbe</a:t>
            </a:r>
            <a:r>
              <a:rPr lang="en-GB" sz="1100" dirty="0">
                <a:solidFill>
                  <a:srgbClr val="2E2C51"/>
                </a:solidFill>
                <a:latin typeface="Arial" panose="020B0604020202020204"/>
              </a:rPr>
              <a:t>d SBRI (£30m)</a:t>
            </a:r>
            <a:endParaRPr kumimoji="0" lang="en-GB" sz="1100" b="0" i="0" u="none" strike="noStrike" kern="1200" cap="none" spc="0" normalizeH="0" baseline="0" noProof="0" dirty="0">
              <a:ln>
                <a:noFill/>
              </a:ln>
              <a:solidFill>
                <a:srgbClr val="2E2C51"/>
              </a:solidFill>
              <a:effectLst/>
              <a:uLnTx/>
              <a:uFillTx/>
              <a:latin typeface="Arial" panose="020B0604020202020204"/>
              <a:ea typeface="+mn-ea"/>
              <a:cs typeface="+mn-cs"/>
            </a:endParaRPr>
          </a:p>
          <a:p>
            <a:pPr>
              <a:defRPr/>
            </a:pPr>
            <a:r>
              <a:rPr kumimoji="0" lang="en-GB" sz="1100" b="0" i="0" u="none" strike="noStrike" kern="1200" cap="none" spc="0" normalizeH="0" baseline="0" noProof="0" dirty="0">
                <a:ln>
                  <a:noFill/>
                </a:ln>
                <a:solidFill>
                  <a:srgbClr val="2E2C51"/>
                </a:solidFill>
                <a:effectLst/>
                <a:uLnTx/>
                <a:uFillTx/>
                <a:latin typeface="Arial" panose="020B0604020202020204"/>
                <a:ea typeface="+mn-ea"/>
                <a:cs typeface="+mn-cs"/>
              </a:rPr>
              <a:t>Quantum Hub refresh competition (£106m)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E2C51"/>
                </a:solidFill>
                <a:effectLst/>
                <a:uLnTx/>
                <a:uFillTx/>
                <a:latin typeface="Arial" panose="020B0604020202020204"/>
                <a:ea typeface="+mn-ea"/>
                <a:cs typeface="+mn-cs"/>
              </a:rPr>
              <a:t>DSIT Office for Quantum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sng" strike="noStrike" kern="1200" cap="none" spc="0" normalizeH="0" baseline="0" noProof="0" dirty="0">
                <a:ln>
                  <a:noFill/>
                </a:ln>
                <a:solidFill>
                  <a:srgbClr val="2E2C51"/>
                </a:solidFill>
                <a:effectLst/>
                <a:highlight>
                  <a:srgbClr val="FFFF00"/>
                </a:highlight>
                <a:uLnTx/>
                <a:uFillTx/>
                <a:latin typeface="Arial" panose="020B0604020202020204"/>
                <a:ea typeface="+mn-ea"/>
                <a:cs typeface="+mn-cs"/>
              </a:rPr>
              <a:t>UK Quantum Strategy </a:t>
            </a:r>
            <a:r>
              <a:rPr kumimoji="0" lang="en-GB" sz="1100" b="0" i="0" u="none" strike="noStrike" kern="1200" cap="none" spc="0" normalizeH="0" baseline="0" noProof="0" dirty="0">
                <a:ln>
                  <a:noFill/>
                </a:ln>
                <a:solidFill>
                  <a:srgbClr val="2E2C51"/>
                </a:solidFill>
                <a:effectLst/>
                <a:highlight>
                  <a:srgbClr val="FFFF00"/>
                </a:highlight>
                <a:uLnTx/>
                <a:uFillTx/>
                <a:latin typeface="Arial" panose="020B0604020202020204"/>
                <a:ea typeface="+mn-ea"/>
                <a:cs typeface="+mn-cs"/>
              </a:rPr>
              <a:t>(10 year programme - £2.5bn)</a:t>
            </a:r>
          </a:p>
        </p:txBody>
      </p:sp>
      <p:grpSp>
        <p:nvGrpSpPr>
          <p:cNvPr id="59" name="Group 58"/>
          <p:cNvGrpSpPr/>
          <p:nvPr/>
        </p:nvGrpSpPr>
        <p:grpSpPr>
          <a:xfrm>
            <a:off x="212084" y="6192469"/>
            <a:ext cx="7180185" cy="540000"/>
            <a:chOff x="212084" y="6192469"/>
            <a:chExt cx="7180185" cy="540000"/>
          </a:xfrm>
        </p:grpSpPr>
        <p:grpSp>
          <p:nvGrpSpPr>
            <p:cNvPr id="60" name="Group 59"/>
            <p:cNvGrpSpPr>
              <a:grpSpLocks noChangeAspect="1"/>
            </p:cNvGrpSpPr>
            <p:nvPr/>
          </p:nvGrpSpPr>
          <p:grpSpPr>
            <a:xfrm>
              <a:off x="1876787" y="6192469"/>
              <a:ext cx="5515482" cy="540000"/>
              <a:chOff x="438746" y="5801198"/>
              <a:chExt cx="8443397" cy="826661"/>
            </a:xfrm>
          </p:grpSpPr>
          <p:grpSp>
            <p:nvGrpSpPr>
              <p:cNvPr id="62" name="Group 61"/>
              <p:cNvGrpSpPr/>
              <p:nvPr/>
            </p:nvGrpSpPr>
            <p:grpSpPr>
              <a:xfrm>
                <a:off x="1994018" y="5836529"/>
                <a:ext cx="6888125" cy="756000"/>
                <a:chOff x="1822469" y="5932476"/>
                <a:chExt cx="6888125" cy="756000"/>
              </a:xfrm>
            </p:grpSpPr>
            <p:pic>
              <p:nvPicPr>
                <p:cNvPr id="64" name="Picture 3" descr="DSTL logo">
                  <a:hlinkClick r:id="rId3" tooltip="Defence Science and Technology Laboratory"/>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2042" y="5932476"/>
                  <a:ext cx="1023320" cy="7560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5" descr="GCHQ logo">
                  <a:hlinkClick r:id="rId5" tooltip="GCHQ"/>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78850" y="6152305"/>
                  <a:ext cx="1440000" cy="40962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7" descr="MOD logo">
                  <a:hlinkClick r:id="rId7" tooltip="Ministry of Defence (MOD)"/>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22469" y="5932476"/>
                  <a:ext cx="937829" cy="7560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NPL logo">
                  <a:hlinkClick r:id="rId9" tooltip="National Physical Laboratory (NPL)"/>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87106" y="6152305"/>
                  <a:ext cx="1440000" cy="53617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70594" y="6152305"/>
                  <a:ext cx="1440000" cy="424580"/>
                </a:xfrm>
                <a:prstGeom prst="rect">
                  <a:avLst/>
                </a:prstGeom>
              </p:spPr>
            </p:pic>
          </p:grpSp>
          <p:pic>
            <p:nvPicPr>
              <p:cNvPr id="63" name="Picture 62"/>
              <p:cNvPicPr>
                <a:picLocks noChangeAspect="1"/>
              </p:cNvPicPr>
              <p:nvPr/>
            </p:nvPicPr>
            <p:blipFill>
              <a:blip r:embed="rId12"/>
              <a:stretch>
                <a:fillRect/>
              </a:stretch>
            </p:blipFill>
            <p:spPr>
              <a:xfrm>
                <a:off x="438746" y="5801198"/>
                <a:ext cx="1440000" cy="826661"/>
              </a:xfrm>
              <a:prstGeom prst="rect">
                <a:avLst/>
              </a:prstGeom>
            </p:spPr>
          </p:pic>
        </p:grpSp>
        <p:pic>
          <p:nvPicPr>
            <p:cNvPr id="61" name="Picture 2" descr="C:\Users\dgi3\AppData\Local\Temp\wz0f22\UKNQTP_Master_logos\PNG\UKNQT_Logo_RGB.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12084" y="6192469"/>
              <a:ext cx="1261046" cy="540000"/>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4C91F6F6-276E-D271-4058-45C797F4B6CB}"/>
              </a:ext>
            </a:extLst>
          </p:cNvPr>
          <p:cNvSpPr/>
          <p:nvPr/>
        </p:nvSpPr>
        <p:spPr>
          <a:xfrm>
            <a:off x="8427524" y="6350169"/>
            <a:ext cx="3764476" cy="5078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Slide deck status UK OFFICIAL non commercially sensitive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All collaborations, contracts and 3</a:t>
            </a:r>
            <a:r>
              <a:rPr kumimoji="0" lang="en-GB" sz="900" b="0" i="0" u="none" strike="noStrike" kern="1200" cap="none" spc="0" normalizeH="0" baseline="30000" noProof="0" dirty="0">
                <a:ln>
                  <a:noFill/>
                </a:ln>
                <a:solidFill>
                  <a:schemeClr val="bg1">
                    <a:lumMod val="50000"/>
                  </a:schemeClr>
                </a:solidFill>
                <a:effectLst/>
                <a:uLnTx/>
                <a:uFillTx/>
                <a:latin typeface="Arial" panose="020B0604020202020204"/>
                <a:ea typeface="+mn-ea"/>
                <a:cs typeface="+mn-cs"/>
              </a:rPr>
              <a:t>rd</a:t>
            </a: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 party references in public domain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chemeClr val="bg1">
                    <a:lumMod val="50000"/>
                  </a:schemeClr>
                </a:solidFill>
                <a:effectLst/>
                <a:uLnTx/>
                <a:uFillTx/>
                <a:latin typeface="Arial" panose="020B0604020202020204"/>
                <a:ea typeface="+mn-ea"/>
                <a:cs typeface="+mn-cs"/>
              </a:rPr>
              <a:t>© NQCC 2024</a:t>
            </a:r>
          </a:p>
        </p:txBody>
      </p:sp>
      <p:grpSp>
        <p:nvGrpSpPr>
          <p:cNvPr id="72" name="Group 71">
            <a:extLst>
              <a:ext uri="{FF2B5EF4-FFF2-40B4-BE49-F238E27FC236}">
                <a16:creationId xmlns:a16="http://schemas.microsoft.com/office/drawing/2014/main" id="{3EC52674-E007-664F-AD68-933B2F841860}"/>
              </a:ext>
            </a:extLst>
          </p:cNvPr>
          <p:cNvGrpSpPr/>
          <p:nvPr/>
        </p:nvGrpSpPr>
        <p:grpSpPr>
          <a:xfrm>
            <a:off x="5040000" y="970770"/>
            <a:ext cx="4102441" cy="5150225"/>
            <a:chOff x="4672241" y="970770"/>
            <a:chExt cx="4102441" cy="5150225"/>
          </a:xfrm>
        </p:grpSpPr>
        <p:pic>
          <p:nvPicPr>
            <p:cNvPr id="3" name="Picture 2">
              <a:extLst>
                <a:ext uri="{FF2B5EF4-FFF2-40B4-BE49-F238E27FC236}">
                  <a16:creationId xmlns:a16="http://schemas.microsoft.com/office/drawing/2014/main" id="{2EA5ECDC-1D88-2997-A785-E0420397C6F4}"/>
                </a:ext>
              </a:extLst>
            </p:cNvPr>
            <p:cNvPicPr>
              <a:picLocks noChangeAspect="1"/>
            </p:cNvPicPr>
            <p:nvPr/>
          </p:nvPicPr>
          <p:blipFill rotWithShape="1">
            <a:blip r:embed="rId14"/>
            <a:srcRect l="8105" t="5324" r="6452" b="5324"/>
            <a:stretch/>
          </p:blipFill>
          <p:spPr>
            <a:xfrm>
              <a:off x="4672241" y="970770"/>
              <a:ext cx="4102441" cy="5150225"/>
            </a:xfrm>
            <a:prstGeom prst="rect">
              <a:avLst/>
            </a:prstGeom>
          </p:spPr>
        </p:pic>
        <p:pic>
          <p:nvPicPr>
            <p:cNvPr id="14" name="Picture 13" descr="A red location pin&#10;&#10;Description automatically generated">
              <a:extLst>
                <a:ext uri="{FF2B5EF4-FFF2-40B4-BE49-F238E27FC236}">
                  <a16:creationId xmlns:a16="http://schemas.microsoft.com/office/drawing/2014/main" id="{7719D9DB-1EDC-A4E2-3D68-FF34630598E0}"/>
                </a:ext>
              </a:extLst>
            </p:cNvPr>
            <p:cNvPicPr>
              <a:picLocks noChangeAspect="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l="22000" r="22000"/>
            <a:stretch/>
          </p:blipFill>
          <p:spPr>
            <a:xfrm>
              <a:off x="7820146" y="4728026"/>
              <a:ext cx="540000" cy="540000"/>
            </a:xfrm>
            <a:prstGeom prst="rect">
              <a:avLst/>
            </a:prstGeom>
          </p:spPr>
        </p:pic>
        <p:pic>
          <p:nvPicPr>
            <p:cNvPr id="15" name="Picture 14" descr="A red location pin&#10;&#10;Description automatically generated">
              <a:extLst>
                <a:ext uri="{FF2B5EF4-FFF2-40B4-BE49-F238E27FC236}">
                  <a16:creationId xmlns:a16="http://schemas.microsoft.com/office/drawing/2014/main" id="{AE5DB19F-E96E-348D-AA2D-0EB339492094}"/>
                </a:ext>
              </a:extLst>
            </p:cNvPr>
            <p:cNvPicPr>
              <a:picLocks noChangeAspect="1"/>
            </p:cNvPicPr>
            <p:nvPr/>
          </p:nvPicPr>
          <p:blipFill rotWithShape="1">
            <a:blip r:embed="rId15">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22000" r="22000"/>
            <a:stretch/>
          </p:blipFill>
          <p:spPr>
            <a:xfrm>
              <a:off x="7418142" y="4571599"/>
              <a:ext cx="540000" cy="540000"/>
            </a:xfrm>
            <a:prstGeom prst="rect">
              <a:avLst/>
            </a:prstGeom>
          </p:spPr>
        </p:pic>
        <p:pic>
          <p:nvPicPr>
            <p:cNvPr id="16" name="Picture 15" descr="A red location pin&#10;&#10;Description automatically generated">
              <a:extLst>
                <a:ext uri="{FF2B5EF4-FFF2-40B4-BE49-F238E27FC236}">
                  <a16:creationId xmlns:a16="http://schemas.microsoft.com/office/drawing/2014/main" id="{4B0908F2-4CF5-D8F4-E172-99BE869C8914}"/>
                </a:ext>
              </a:extLst>
            </p:cNvPr>
            <p:cNvPicPr>
              <a:picLocks noChangeAspect="1"/>
            </p:cNvPicPr>
            <p:nvPr/>
          </p:nvPicPr>
          <p:blipFill rotWithShape="1">
            <a:blip r:embed="rId15">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22000" r="22000"/>
            <a:stretch/>
          </p:blipFill>
          <p:spPr>
            <a:xfrm>
              <a:off x="7092932" y="4378803"/>
              <a:ext cx="540000" cy="540000"/>
            </a:xfrm>
            <a:prstGeom prst="rect">
              <a:avLst/>
            </a:prstGeom>
          </p:spPr>
        </p:pic>
        <p:pic>
          <p:nvPicPr>
            <p:cNvPr id="17" name="Picture 16" descr="A red location pin&#10;&#10;Description automatically generated">
              <a:extLst>
                <a:ext uri="{FF2B5EF4-FFF2-40B4-BE49-F238E27FC236}">
                  <a16:creationId xmlns:a16="http://schemas.microsoft.com/office/drawing/2014/main" id="{BD60AD31-A5E0-78A6-1DDE-790F29097630}"/>
                </a:ext>
              </a:extLst>
            </p:cNvPr>
            <p:cNvPicPr>
              <a:picLocks noChangeAspect="1"/>
            </p:cNvPicPr>
            <p:nvPr/>
          </p:nvPicPr>
          <p:blipFill rotWithShape="1">
            <a:blip r:embed="rId15">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l="22000" r="22000"/>
            <a:stretch/>
          </p:blipFill>
          <p:spPr>
            <a:xfrm>
              <a:off x="6446534" y="2597569"/>
              <a:ext cx="540000" cy="540000"/>
            </a:xfrm>
            <a:prstGeom prst="rect">
              <a:avLst/>
            </a:prstGeom>
          </p:spPr>
        </p:pic>
        <p:pic>
          <p:nvPicPr>
            <p:cNvPr id="18" name="Picture 17" descr="A red location pin&#10;&#10;Description automatically generated">
              <a:extLst>
                <a:ext uri="{FF2B5EF4-FFF2-40B4-BE49-F238E27FC236}">
                  <a16:creationId xmlns:a16="http://schemas.microsoft.com/office/drawing/2014/main" id="{C3D35897-790B-64CC-453E-3E86B78D3E3A}"/>
                </a:ext>
              </a:extLst>
            </p:cNvPr>
            <p:cNvPicPr>
              <a:picLocks noChangeAspect="1"/>
            </p:cNvPicPr>
            <p:nvPr/>
          </p:nvPicPr>
          <p:blipFill rotWithShape="1">
            <a:blip r:embed="rId15">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2000" r="22000"/>
            <a:stretch/>
          </p:blipFill>
          <p:spPr>
            <a:xfrm>
              <a:off x="6822932" y="2532980"/>
              <a:ext cx="540000" cy="540000"/>
            </a:xfrm>
            <a:prstGeom prst="rect">
              <a:avLst/>
            </a:prstGeom>
          </p:spPr>
        </p:pic>
      </p:grpSp>
      <p:sp>
        <p:nvSpPr>
          <p:cNvPr id="21" name="TextBox 20">
            <a:extLst>
              <a:ext uri="{FF2B5EF4-FFF2-40B4-BE49-F238E27FC236}">
                <a16:creationId xmlns:a16="http://schemas.microsoft.com/office/drawing/2014/main" id="{75E04242-EE07-58D6-06E6-34C6C27EC9D2}"/>
              </a:ext>
            </a:extLst>
          </p:cNvPr>
          <p:cNvSpPr txBox="1"/>
          <p:nvPr/>
        </p:nvSpPr>
        <p:spPr>
          <a:xfrm>
            <a:off x="9096281" y="5577613"/>
            <a:ext cx="3095719" cy="438582"/>
          </a:xfrm>
          <a:prstGeom prst="rect">
            <a:avLst/>
          </a:prstGeom>
          <a:noFill/>
        </p:spPr>
        <p:txBody>
          <a:bodyPr wrap="none" rtlCol="0">
            <a:spAutoFit/>
          </a:bodyPr>
          <a:lstStyle/>
          <a:p>
            <a:r>
              <a:rPr lang="en-GB" sz="1200" dirty="0">
                <a:solidFill>
                  <a:srgbClr val="474A4F"/>
                </a:solidFill>
              </a:rPr>
              <a:t>Q-BIOMED (UCL/University of Cambridge)</a:t>
            </a:r>
          </a:p>
          <a:p>
            <a:r>
              <a:rPr lang="en-GB" sz="1050" dirty="0">
                <a:solidFill>
                  <a:srgbClr val="474A4F"/>
                </a:solidFill>
              </a:rPr>
              <a:t>Quantum Biomedical Sensing Research Hub</a:t>
            </a:r>
          </a:p>
        </p:txBody>
      </p:sp>
      <p:sp>
        <p:nvSpPr>
          <p:cNvPr id="23" name="TextBox 22">
            <a:extLst>
              <a:ext uri="{FF2B5EF4-FFF2-40B4-BE49-F238E27FC236}">
                <a16:creationId xmlns:a16="http://schemas.microsoft.com/office/drawing/2014/main" id="{5F46D7FD-47D3-F0B3-9071-50C19A100E86}"/>
              </a:ext>
            </a:extLst>
          </p:cNvPr>
          <p:cNvSpPr txBox="1"/>
          <p:nvPr/>
        </p:nvSpPr>
        <p:spPr>
          <a:xfrm>
            <a:off x="3560681" y="5282984"/>
            <a:ext cx="2798113" cy="600164"/>
          </a:xfrm>
          <a:prstGeom prst="rect">
            <a:avLst/>
          </a:prstGeom>
          <a:noFill/>
        </p:spPr>
        <p:txBody>
          <a:bodyPr wrap="square" rtlCol="0">
            <a:spAutoFit/>
          </a:bodyPr>
          <a:lstStyle/>
          <a:p>
            <a:pPr algn="r"/>
            <a:r>
              <a:rPr lang="en-GB" sz="1200" dirty="0">
                <a:solidFill>
                  <a:srgbClr val="474A4F"/>
                </a:solidFill>
              </a:rPr>
              <a:t>QCI3 (University of Oxford)</a:t>
            </a:r>
          </a:p>
          <a:p>
            <a:pPr algn="r"/>
            <a:r>
              <a:rPr lang="en-GB" sz="1050" dirty="0">
                <a:solidFill>
                  <a:srgbClr val="474A4F"/>
                </a:solidFill>
              </a:rPr>
              <a:t>Quantum Computing via Integrated and Interconnected Implementations</a:t>
            </a:r>
          </a:p>
        </p:txBody>
      </p:sp>
      <p:sp>
        <p:nvSpPr>
          <p:cNvPr id="24" name="TextBox 23">
            <a:extLst>
              <a:ext uri="{FF2B5EF4-FFF2-40B4-BE49-F238E27FC236}">
                <a16:creationId xmlns:a16="http://schemas.microsoft.com/office/drawing/2014/main" id="{D151C37D-BA02-2CBA-1068-40A6B68F42A8}"/>
              </a:ext>
            </a:extLst>
          </p:cNvPr>
          <p:cNvSpPr txBox="1"/>
          <p:nvPr/>
        </p:nvSpPr>
        <p:spPr>
          <a:xfrm>
            <a:off x="2903415" y="2625666"/>
            <a:ext cx="3036409" cy="438582"/>
          </a:xfrm>
          <a:prstGeom prst="rect">
            <a:avLst/>
          </a:prstGeom>
          <a:noFill/>
        </p:spPr>
        <p:txBody>
          <a:bodyPr wrap="none" rtlCol="0">
            <a:spAutoFit/>
          </a:bodyPr>
          <a:lstStyle/>
          <a:p>
            <a:pPr algn="r"/>
            <a:r>
              <a:rPr lang="en-GB" sz="1200" dirty="0">
                <a:solidFill>
                  <a:srgbClr val="474A4F"/>
                </a:solidFill>
              </a:rPr>
              <a:t>QEPNT (University of Glasgow)</a:t>
            </a:r>
          </a:p>
          <a:p>
            <a:r>
              <a:rPr lang="en-GB" sz="1050" dirty="0">
                <a:solidFill>
                  <a:srgbClr val="474A4F"/>
                </a:solidFill>
              </a:rPr>
              <a:t>Quantum Enabled Position Navigation &amp; Timing</a:t>
            </a:r>
          </a:p>
        </p:txBody>
      </p:sp>
      <p:sp>
        <p:nvSpPr>
          <p:cNvPr id="25" name="TextBox 24">
            <a:extLst>
              <a:ext uri="{FF2B5EF4-FFF2-40B4-BE49-F238E27FC236}">
                <a16:creationId xmlns:a16="http://schemas.microsoft.com/office/drawing/2014/main" id="{5B75419D-D132-AC7F-809C-4297652E4C5B}"/>
              </a:ext>
            </a:extLst>
          </p:cNvPr>
          <p:cNvSpPr txBox="1"/>
          <p:nvPr/>
        </p:nvSpPr>
        <p:spPr>
          <a:xfrm>
            <a:off x="8344601" y="1566413"/>
            <a:ext cx="2092945" cy="446276"/>
          </a:xfrm>
          <a:prstGeom prst="rect">
            <a:avLst/>
          </a:prstGeom>
          <a:noFill/>
        </p:spPr>
        <p:txBody>
          <a:bodyPr wrap="none" rtlCol="0">
            <a:spAutoFit/>
          </a:bodyPr>
          <a:lstStyle/>
          <a:p>
            <a:r>
              <a:rPr lang="en-GB" sz="1200" dirty="0">
                <a:solidFill>
                  <a:srgbClr val="474A4F"/>
                </a:solidFill>
              </a:rPr>
              <a:t>IQN (Heriot-Watt University)</a:t>
            </a:r>
          </a:p>
          <a:p>
            <a:r>
              <a:rPr lang="en-GB" sz="1050" dirty="0">
                <a:solidFill>
                  <a:srgbClr val="474A4F"/>
                </a:solidFill>
              </a:rPr>
              <a:t>Integrated Quantum Networks</a:t>
            </a:r>
          </a:p>
        </p:txBody>
      </p:sp>
      <p:sp>
        <p:nvSpPr>
          <p:cNvPr id="26" name="TextBox 25">
            <a:extLst>
              <a:ext uri="{FF2B5EF4-FFF2-40B4-BE49-F238E27FC236}">
                <a16:creationId xmlns:a16="http://schemas.microsoft.com/office/drawing/2014/main" id="{991AFCA7-B989-AD65-16AD-B9E6C73DC1A3}"/>
              </a:ext>
            </a:extLst>
          </p:cNvPr>
          <p:cNvSpPr txBox="1"/>
          <p:nvPr/>
        </p:nvSpPr>
        <p:spPr>
          <a:xfrm>
            <a:off x="8878220" y="3821732"/>
            <a:ext cx="3153427" cy="438582"/>
          </a:xfrm>
          <a:prstGeom prst="rect">
            <a:avLst/>
          </a:prstGeom>
          <a:noFill/>
        </p:spPr>
        <p:txBody>
          <a:bodyPr wrap="none" rtlCol="0">
            <a:spAutoFit/>
          </a:bodyPr>
          <a:lstStyle/>
          <a:p>
            <a:r>
              <a:rPr lang="en-GB" sz="1200" dirty="0" err="1">
                <a:solidFill>
                  <a:srgbClr val="474A4F"/>
                </a:solidFill>
              </a:rPr>
              <a:t>QuSIT</a:t>
            </a:r>
            <a:r>
              <a:rPr lang="en-GB" sz="1200" dirty="0">
                <a:solidFill>
                  <a:srgbClr val="474A4F"/>
                </a:solidFill>
              </a:rPr>
              <a:t> (University of Birmingham)</a:t>
            </a:r>
          </a:p>
          <a:p>
            <a:r>
              <a:rPr lang="en-GB" sz="1050" dirty="0">
                <a:solidFill>
                  <a:srgbClr val="474A4F"/>
                </a:solidFill>
              </a:rPr>
              <a:t>Quantum Tech Hub in Sensing, Imaging &amp; Timing</a:t>
            </a:r>
          </a:p>
        </p:txBody>
      </p:sp>
      <p:cxnSp>
        <p:nvCxnSpPr>
          <p:cNvPr id="28" name="Straight Connector 27">
            <a:extLst>
              <a:ext uri="{FF2B5EF4-FFF2-40B4-BE49-F238E27FC236}">
                <a16:creationId xmlns:a16="http://schemas.microsoft.com/office/drawing/2014/main" id="{8569E23C-B729-752C-FBA0-F261D2B274C8}"/>
              </a:ext>
            </a:extLst>
          </p:cNvPr>
          <p:cNvCxnSpPr/>
          <p:nvPr/>
        </p:nvCxnSpPr>
        <p:spPr>
          <a:xfrm>
            <a:off x="8344601" y="1612188"/>
            <a:ext cx="0" cy="456045"/>
          </a:xfrm>
          <a:prstGeom prst="line">
            <a:avLst/>
          </a:prstGeom>
          <a:ln w="19050">
            <a:solidFill>
              <a:srgbClr val="474A4F"/>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72C995DC-2865-C360-1DC4-B1016CABF389}"/>
              </a:ext>
            </a:extLst>
          </p:cNvPr>
          <p:cNvCxnSpPr/>
          <p:nvPr/>
        </p:nvCxnSpPr>
        <p:spPr>
          <a:xfrm>
            <a:off x="5940120" y="2625666"/>
            <a:ext cx="0" cy="456045"/>
          </a:xfrm>
          <a:prstGeom prst="line">
            <a:avLst/>
          </a:prstGeom>
          <a:ln w="19050">
            <a:solidFill>
              <a:srgbClr val="474A4F"/>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068A762E-141E-876D-4127-B6F55677D9A7}"/>
              </a:ext>
            </a:extLst>
          </p:cNvPr>
          <p:cNvCxnSpPr/>
          <p:nvPr/>
        </p:nvCxnSpPr>
        <p:spPr>
          <a:xfrm>
            <a:off x="8897186" y="3799765"/>
            <a:ext cx="0" cy="456045"/>
          </a:xfrm>
          <a:prstGeom prst="line">
            <a:avLst/>
          </a:prstGeom>
          <a:ln w="19050">
            <a:solidFill>
              <a:srgbClr val="474A4F"/>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587A957B-1E69-7931-893C-FFE69BF7E23E}"/>
              </a:ext>
            </a:extLst>
          </p:cNvPr>
          <p:cNvCxnSpPr/>
          <p:nvPr/>
        </p:nvCxnSpPr>
        <p:spPr>
          <a:xfrm>
            <a:off x="6352493" y="5349590"/>
            <a:ext cx="0" cy="456045"/>
          </a:xfrm>
          <a:prstGeom prst="line">
            <a:avLst/>
          </a:prstGeom>
          <a:ln w="19050">
            <a:solidFill>
              <a:srgbClr val="474A4F"/>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11CBA96E-D06D-D6FE-F16D-37AC4B79AE21}"/>
              </a:ext>
            </a:extLst>
          </p:cNvPr>
          <p:cNvCxnSpPr/>
          <p:nvPr/>
        </p:nvCxnSpPr>
        <p:spPr>
          <a:xfrm>
            <a:off x="9101700" y="5539472"/>
            <a:ext cx="0" cy="456045"/>
          </a:xfrm>
          <a:prstGeom prst="line">
            <a:avLst/>
          </a:prstGeom>
          <a:ln w="19050">
            <a:solidFill>
              <a:srgbClr val="474A4F"/>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3AEAE1E1-26DF-D44E-3A4B-E1923BA3FA78}"/>
              </a:ext>
            </a:extLst>
          </p:cNvPr>
          <p:cNvCxnSpPr>
            <a:cxnSpLocks/>
            <a:endCxn id="21" idx="1"/>
          </p:cNvCxnSpPr>
          <p:nvPr/>
        </p:nvCxnSpPr>
        <p:spPr>
          <a:xfrm>
            <a:off x="8451281" y="5082622"/>
            <a:ext cx="645000" cy="714282"/>
          </a:xfrm>
          <a:prstGeom prst="line">
            <a:avLst/>
          </a:prstGeom>
          <a:ln w="19050">
            <a:solidFill>
              <a:srgbClr val="474A4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6FF3F96-FB92-2C7D-BABB-04EAC680EFE9}"/>
              </a:ext>
            </a:extLst>
          </p:cNvPr>
          <p:cNvCxnSpPr>
            <a:cxnSpLocks/>
            <a:endCxn id="23" idx="3"/>
          </p:cNvCxnSpPr>
          <p:nvPr/>
        </p:nvCxnSpPr>
        <p:spPr>
          <a:xfrm flipH="1">
            <a:off x="6358794" y="4918110"/>
            <a:ext cx="1653095" cy="664956"/>
          </a:xfrm>
          <a:prstGeom prst="line">
            <a:avLst/>
          </a:prstGeom>
          <a:ln w="19050">
            <a:solidFill>
              <a:srgbClr val="474A4F"/>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A11B971-1A1B-3A68-F144-124989BB10FA}"/>
              </a:ext>
            </a:extLst>
          </p:cNvPr>
          <p:cNvCxnSpPr>
            <a:cxnSpLocks/>
            <a:endCxn id="26" idx="1"/>
          </p:cNvCxnSpPr>
          <p:nvPr/>
        </p:nvCxnSpPr>
        <p:spPr>
          <a:xfrm flipV="1">
            <a:off x="7730691" y="4041023"/>
            <a:ext cx="1147529" cy="654518"/>
          </a:xfrm>
          <a:prstGeom prst="line">
            <a:avLst/>
          </a:prstGeom>
          <a:ln w="19050">
            <a:solidFill>
              <a:srgbClr val="474A4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0A50D37-73F5-5D41-7D6F-8BDD3C4B7AE0}"/>
              </a:ext>
            </a:extLst>
          </p:cNvPr>
          <p:cNvCxnSpPr>
            <a:cxnSpLocks/>
            <a:endCxn id="24" idx="3"/>
          </p:cNvCxnSpPr>
          <p:nvPr/>
        </p:nvCxnSpPr>
        <p:spPr>
          <a:xfrm flipH="1" flipV="1">
            <a:off x="5939824" y="2844957"/>
            <a:ext cx="1151396" cy="90564"/>
          </a:xfrm>
          <a:prstGeom prst="line">
            <a:avLst/>
          </a:prstGeom>
          <a:ln w="19050">
            <a:solidFill>
              <a:srgbClr val="474A4F"/>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C76B0D0-0B59-8514-4612-129FBC83904D}"/>
              </a:ext>
            </a:extLst>
          </p:cNvPr>
          <p:cNvCxnSpPr>
            <a:cxnSpLocks/>
            <a:endCxn id="25" idx="1"/>
          </p:cNvCxnSpPr>
          <p:nvPr/>
        </p:nvCxnSpPr>
        <p:spPr>
          <a:xfrm flipV="1">
            <a:off x="7460691" y="1789551"/>
            <a:ext cx="883910" cy="1090749"/>
          </a:xfrm>
          <a:prstGeom prst="line">
            <a:avLst/>
          </a:prstGeom>
          <a:ln w="19050">
            <a:solidFill>
              <a:srgbClr val="474A4F"/>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EBF4317-A770-D02A-8E11-B87EFDAB30EF}"/>
              </a:ext>
            </a:extLst>
          </p:cNvPr>
          <p:cNvSpPr txBox="1"/>
          <p:nvPr/>
        </p:nvSpPr>
        <p:spPr>
          <a:xfrm>
            <a:off x="8995792" y="2691293"/>
            <a:ext cx="2810385" cy="438582"/>
          </a:xfrm>
          <a:prstGeom prst="rect">
            <a:avLst/>
          </a:prstGeom>
          <a:noFill/>
        </p:spPr>
        <p:txBody>
          <a:bodyPr wrap="none" rtlCol="0">
            <a:spAutoFit/>
          </a:bodyPr>
          <a:lstStyle/>
          <a:p>
            <a:r>
              <a:rPr lang="en-GB" sz="1200" dirty="0">
                <a:solidFill>
                  <a:srgbClr val="474A4F"/>
                </a:solidFill>
                <a:highlight>
                  <a:srgbClr val="FFFF00"/>
                </a:highlight>
              </a:rPr>
              <a:t>STFC </a:t>
            </a:r>
            <a:r>
              <a:rPr lang="en-GB" sz="1200" dirty="0" err="1">
                <a:solidFill>
                  <a:srgbClr val="474A4F"/>
                </a:solidFill>
                <a:highlight>
                  <a:srgbClr val="FFFF00"/>
                </a:highlight>
              </a:rPr>
              <a:t>Boulby</a:t>
            </a:r>
            <a:r>
              <a:rPr lang="en-GB" sz="1200" dirty="0">
                <a:solidFill>
                  <a:srgbClr val="474A4F"/>
                </a:solidFill>
                <a:highlight>
                  <a:srgbClr val="FFFF00"/>
                </a:highlight>
              </a:rPr>
              <a:t> Underground Laboratory</a:t>
            </a:r>
          </a:p>
          <a:p>
            <a:r>
              <a:rPr lang="en-GB" sz="1050" dirty="0">
                <a:solidFill>
                  <a:srgbClr val="474A4F"/>
                </a:solidFill>
                <a:highlight>
                  <a:srgbClr val="FFFF00"/>
                </a:highlight>
              </a:rPr>
              <a:t>Low background quantum test infrastructure</a:t>
            </a:r>
          </a:p>
        </p:txBody>
      </p:sp>
      <p:pic>
        <p:nvPicPr>
          <p:cNvPr id="7" name="Picture 6" descr="A red location pin&#10;&#10;Description automatically generated">
            <a:extLst>
              <a:ext uri="{FF2B5EF4-FFF2-40B4-BE49-F238E27FC236}">
                <a16:creationId xmlns:a16="http://schemas.microsoft.com/office/drawing/2014/main" id="{B6EF0B24-8072-6014-C38F-E7CAED694605}"/>
              </a:ext>
            </a:extLst>
          </p:cNvPr>
          <p:cNvPicPr>
            <a:picLocks noChangeAspect="1"/>
          </p:cNvPicPr>
          <p:nvPr/>
        </p:nvPicPr>
        <p:blipFill rotWithShape="1">
          <a:blip r:embed="rId15">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22000" r="22000"/>
          <a:stretch/>
        </p:blipFill>
        <p:spPr>
          <a:xfrm>
            <a:off x="7887524" y="3253230"/>
            <a:ext cx="540000" cy="540000"/>
          </a:xfrm>
          <a:prstGeom prst="rect">
            <a:avLst/>
          </a:prstGeom>
        </p:spPr>
      </p:pic>
      <p:cxnSp>
        <p:nvCxnSpPr>
          <p:cNvPr id="8" name="Straight Connector 7">
            <a:extLst>
              <a:ext uri="{FF2B5EF4-FFF2-40B4-BE49-F238E27FC236}">
                <a16:creationId xmlns:a16="http://schemas.microsoft.com/office/drawing/2014/main" id="{245B4455-3407-F4AE-2C1A-7DA22CEB3911}"/>
              </a:ext>
            </a:extLst>
          </p:cNvPr>
          <p:cNvCxnSpPr>
            <a:cxnSpLocks/>
            <a:endCxn id="6" idx="1"/>
          </p:cNvCxnSpPr>
          <p:nvPr/>
        </p:nvCxnSpPr>
        <p:spPr>
          <a:xfrm flipV="1">
            <a:off x="8157524" y="2910584"/>
            <a:ext cx="838268" cy="672996"/>
          </a:xfrm>
          <a:prstGeom prst="line">
            <a:avLst/>
          </a:prstGeom>
          <a:ln w="19050">
            <a:solidFill>
              <a:srgbClr val="474A4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2E28CD8-107C-29A4-F3DF-99C5ECBEA61A}"/>
              </a:ext>
            </a:extLst>
          </p:cNvPr>
          <p:cNvCxnSpPr/>
          <p:nvPr/>
        </p:nvCxnSpPr>
        <p:spPr>
          <a:xfrm>
            <a:off x="9004113" y="2699878"/>
            <a:ext cx="0" cy="456045"/>
          </a:xfrm>
          <a:prstGeom prst="line">
            <a:avLst/>
          </a:prstGeom>
          <a:ln w="19050">
            <a:solidFill>
              <a:srgbClr val="474A4F"/>
            </a:solidFill>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35DEE53D-C619-9791-9E84-C74267BBB8BF}"/>
              </a:ext>
            </a:extLst>
          </p:cNvPr>
          <p:cNvSpPr txBox="1"/>
          <p:nvPr/>
        </p:nvSpPr>
        <p:spPr>
          <a:xfrm>
            <a:off x="7106459" y="35237"/>
            <a:ext cx="5053062" cy="1323439"/>
          </a:xfrm>
          <a:prstGeom prst="rect">
            <a:avLst/>
          </a:prstGeom>
          <a:noFill/>
        </p:spPr>
        <p:txBody>
          <a:bodyPr wrap="square">
            <a:spAutoFit/>
          </a:bodyPr>
          <a:lstStyle/>
          <a:p>
            <a:pPr algn="r"/>
            <a:r>
              <a:rPr lang="en-GB" sz="1600" dirty="0">
                <a:solidFill>
                  <a:srgbClr val="474A4F"/>
                </a:solidFill>
                <a:highlight>
                  <a:srgbClr val="FFFF00"/>
                </a:highlight>
              </a:rPr>
              <a:t>The UK National Quantum Technologies Programme to commercialise quantum technology for economic and societal benefit is dependent on ever improving error rates, scalable technology, interconnected technologies and long-term operation.</a:t>
            </a:r>
          </a:p>
        </p:txBody>
      </p:sp>
      <p:sp>
        <p:nvSpPr>
          <p:cNvPr id="45" name="Title 1"/>
          <p:cNvSpPr>
            <a:spLocks noGrp="1"/>
          </p:cNvSpPr>
          <p:nvPr>
            <p:ph type="title"/>
          </p:nvPr>
        </p:nvSpPr>
        <p:spPr>
          <a:xfrm>
            <a:off x="324764" y="365125"/>
            <a:ext cx="6766455" cy="670045"/>
          </a:xfrm>
        </p:spPr>
        <p:txBody>
          <a:bodyPr>
            <a:noAutofit/>
          </a:bodyPr>
          <a:lstStyle/>
          <a:p>
            <a:r>
              <a:rPr lang="en-GB" sz="2400" i="1" dirty="0">
                <a:solidFill>
                  <a:srgbClr val="002060"/>
                </a:solidFill>
              </a:rPr>
              <a:t>The five critical technologies …</a:t>
            </a:r>
            <a:br>
              <a:rPr lang="en-GB" sz="2400" i="1" dirty="0">
                <a:solidFill>
                  <a:srgbClr val="002060"/>
                </a:solidFill>
              </a:rPr>
            </a:br>
            <a:r>
              <a:rPr lang="en-GB" sz="1400" dirty="0">
                <a:solidFill>
                  <a:srgbClr val="002060"/>
                </a:solidFill>
              </a:rPr>
              <a:t>#5: Quantum Technologies: </a:t>
            </a:r>
            <a:r>
              <a:rPr lang="en-GB" sz="1400" b="0" dirty="0">
                <a:solidFill>
                  <a:srgbClr val="002060"/>
                </a:solidFill>
              </a:rPr>
              <a:t>devices and systems which rely on quantum mechanics, to provide capabilities that ‘classical’ machines cannot.</a:t>
            </a:r>
          </a:p>
        </p:txBody>
      </p:sp>
    </p:spTree>
    <p:extLst>
      <p:ext uri="{BB962C8B-B14F-4D97-AF65-F5344CB8AC3E}">
        <p14:creationId xmlns:p14="http://schemas.microsoft.com/office/powerpoint/2010/main" val="1313900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84000" y="87116"/>
          <a:ext cx="12024000" cy="6664680"/>
        </p:xfrm>
        <a:graphic>
          <a:graphicData uri="http://schemas.openxmlformats.org/drawingml/2006/table">
            <a:tbl>
              <a:tblPr firstRow="1" bandRow="1">
                <a:tableStyleId>{2D5ABB26-0587-4C30-8999-92F81FD0307C}</a:tableStyleId>
              </a:tblPr>
              <a:tblGrid>
                <a:gridCol w="366574">
                  <a:extLst>
                    <a:ext uri="{9D8B030D-6E8A-4147-A177-3AD203B41FA5}">
                      <a16:colId xmlns:a16="http://schemas.microsoft.com/office/drawing/2014/main" val="4093632729"/>
                    </a:ext>
                  </a:extLst>
                </a:gridCol>
                <a:gridCol w="3593426">
                  <a:extLst>
                    <a:ext uri="{9D8B030D-6E8A-4147-A177-3AD203B41FA5}">
                      <a16:colId xmlns:a16="http://schemas.microsoft.com/office/drawing/2014/main" val="2783064721"/>
                    </a:ext>
                  </a:extLst>
                </a:gridCol>
                <a:gridCol w="1008000">
                  <a:extLst>
                    <a:ext uri="{9D8B030D-6E8A-4147-A177-3AD203B41FA5}">
                      <a16:colId xmlns:a16="http://schemas.microsoft.com/office/drawing/2014/main" val="4197970545"/>
                    </a:ext>
                  </a:extLst>
                </a:gridCol>
                <a:gridCol w="1008000">
                  <a:extLst>
                    <a:ext uri="{9D8B030D-6E8A-4147-A177-3AD203B41FA5}">
                      <a16:colId xmlns:a16="http://schemas.microsoft.com/office/drawing/2014/main" val="2859981283"/>
                    </a:ext>
                  </a:extLst>
                </a:gridCol>
                <a:gridCol w="1008000">
                  <a:extLst>
                    <a:ext uri="{9D8B030D-6E8A-4147-A177-3AD203B41FA5}">
                      <a16:colId xmlns:a16="http://schemas.microsoft.com/office/drawing/2014/main" val="4048729352"/>
                    </a:ext>
                  </a:extLst>
                </a:gridCol>
                <a:gridCol w="1008000">
                  <a:extLst>
                    <a:ext uri="{9D8B030D-6E8A-4147-A177-3AD203B41FA5}">
                      <a16:colId xmlns:a16="http://schemas.microsoft.com/office/drawing/2014/main" val="1986233153"/>
                    </a:ext>
                  </a:extLst>
                </a:gridCol>
                <a:gridCol w="1008000">
                  <a:extLst>
                    <a:ext uri="{9D8B030D-6E8A-4147-A177-3AD203B41FA5}">
                      <a16:colId xmlns:a16="http://schemas.microsoft.com/office/drawing/2014/main" val="2439891243"/>
                    </a:ext>
                  </a:extLst>
                </a:gridCol>
                <a:gridCol w="1008000">
                  <a:extLst>
                    <a:ext uri="{9D8B030D-6E8A-4147-A177-3AD203B41FA5}">
                      <a16:colId xmlns:a16="http://schemas.microsoft.com/office/drawing/2014/main" val="3039882328"/>
                    </a:ext>
                  </a:extLst>
                </a:gridCol>
                <a:gridCol w="1008000">
                  <a:extLst>
                    <a:ext uri="{9D8B030D-6E8A-4147-A177-3AD203B41FA5}">
                      <a16:colId xmlns:a16="http://schemas.microsoft.com/office/drawing/2014/main" val="1086135648"/>
                    </a:ext>
                  </a:extLst>
                </a:gridCol>
                <a:gridCol w="1008000">
                  <a:extLst>
                    <a:ext uri="{9D8B030D-6E8A-4147-A177-3AD203B41FA5}">
                      <a16:colId xmlns:a16="http://schemas.microsoft.com/office/drawing/2014/main" val="533001245"/>
                    </a:ext>
                  </a:extLst>
                </a:gridCol>
              </a:tblGrid>
              <a:tr h="288000">
                <a:tc gridSpan="2">
                  <a:txBody>
                    <a:bodyPr/>
                    <a:lstStyle/>
                    <a:p>
                      <a:pPr algn="r"/>
                      <a:r>
                        <a:rPr lang="en-GB" sz="1200" b="1" i="1" dirty="0">
                          <a:solidFill>
                            <a:schemeClr val="tx1"/>
                          </a:solidFill>
                        </a:rPr>
                        <a:t>2014-2021</a:t>
                      </a:r>
                    </a:p>
                  </a:txBody>
                  <a:tcPr marL="45720" marR="45720"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pPr algn="r"/>
                      <a:endParaRPr lang="en-GB" sz="1200" b="1" i="1" dirty="0">
                        <a:solidFill>
                          <a:schemeClr val="tx1"/>
                        </a:solidFill>
                      </a:endParaRP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GB" sz="1200" b="1" i="1" dirty="0">
                          <a:solidFill>
                            <a:schemeClr val="tx1"/>
                          </a:solidFill>
                        </a:rPr>
                        <a:t>2022-23</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GB" sz="1200" b="1" i="1" dirty="0">
                          <a:solidFill>
                            <a:schemeClr val="tx1"/>
                          </a:solidFill>
                        </a:rPr>
                        <a:t>2024-25</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GB" sz="1200" b="1" i="1" dirty="0">
                          <a:solidFill>
                            <a:schemeClr val="tx1"/>
                          </a:solidFill>
                        </a:rPr>
                        <a:t>2026-27</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GB" sz="1200" b="1" i="1" dirty="0">
                          <a:solidFill>
                            <a:schemeClr val="tx1"/>
                          </a:solidFill>
                        </a:rPr>
                        <a:t>2028-29</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GB" sz="1200" b="1" i="1" dirty="0">
                          <a:solidFill>
                            <a:schemeClr val="tx1"/>
                          </a:solidFill>
                        </a:rPr>
                        <a:t>2030-31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GB" sz="1200" b="1" i="1" dirty="0">
                          <a:solidFill>
                            <a:schemeClr val="tx1"/>
                          </a:solidFill>
                        </a:rPr>
                        <a:t>2032-33</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GB" sz="1200" b="1" i="1" dirty="0">
                          <a:solidFill>
                            <a:schemeClr val="tx1"/>
                          </a:solidFill>
                        </a:rPr>
                        <a:t>2034-35</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GB" sz="1200" b="1" i="1" dirty="0">
                          <a:solidFill>
                            <a:schemeClr val="tx1"/>
                          </a:solidFill>
                        </a:rPr>
                        <a:t>2036+</a:t>
                      </a:r>
                    </a:p>
                  </a:txBody>
                  <a:tcPr marL="45720" marR="45720"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515222326"/>
                  </a:ext>
                </a:extLst>
              </a:tr>
              <a:tr h="3240000">
                <a:tc gridSpan="2">
                  <a:txBody>
                    <a:bodyPr/>
                    <a:lstStyle/>
                    <a:p>
                      <a:endParaRPr lang="en-GB" sz="1100" dirty="0">
                        <a:solidFill>
                          <a:schemeClr val="tx1"/>
                        </a:solidFill>
                      </a:endParaRPr>
                    </a:p>
                  </a:txBody>
                  <a:tcPr anchor="ctr">
                    <a:lnL w="28575" cap="flat" cmpd="sng" algn="ctr">
                      <a:no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GB" sz="1100" dirty="0">
                        <a:solidFill>
                          <a:schemeClr val="tx1"/>
                        </a:solidFill>
                      </a:endParaRPr>
                    </a:p>
                  </a:txBody>
                  <a:tcPr anchor="ct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100" dirty="0">
                        <a:solidFill>
                          <a:schemeClr val="tx1"/>
                        </a:solidFill>
                      </a:endParaRPr>
                    </a:p>
                  </a:txBody>
                  <a:tcPr anchor="ct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100" dirty="0">
                        <a:solidFill>
                          <a:schemeClr val="tx1"/>
                        </a:solidFill>
                      </a:endParaRPr>
                    </a:p>
                  </a:txBody>
                  <a:tcPr anchor="ct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100" dirty="0">
                        <a:solidFill>
                          <a:schemeClr val="tx1"/>
                        </a:solidFill>
                      </a:endParaRPr>
                    </a:p>
                  </a:txBody>
                  <a:tcPr anchor="ct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100" dirty="0">
                        <a:solidFill>
                          <a:schemeClr val="tx1"/>
                        </a:solidFill>
                      </a:endParaRPr>
                    </a:p>
                  </a:txBody>
                  <a:tcPr anchor="ct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100" dirty="0">
                        <a:solidFill>
                          <a:schemeClr val="tx1"/>
                        </a:solidFill>
                      </a:endParaRPr>
                    </a:p>
                  </a:txBody>
                  <a:tcPr anchor="ct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100" dirty="0">
                        <a:solidFill>
                          <a:schemeClr val="tx1"/>
                        </a:solidFill>
                      </a:endParaRPr>
                    </a:p>
                  </a:txBody>
                  <a:tcPr anchor="ct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100" dirty="0">
                        <a:solidFill>
                          <a:schemeClr val="tx1"/>
                        </a:solidFill>
                      </a:endParaRPr>
                    </a:p>
                  </a:txBody>
                  <a:tcPr anchor="ct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100" dirty="0">
                        <a:solidFill>
                          <a:schemeClr val="tx1"/>
                        </a:solidFill>
                      </a:endParaRPr>
                    </a:p>
                  </a:txBody>
                  <a:tcPr anchor="ctr">
                    <a:lnL w="28575" cap="flat" cmpd="sng" algn="ctr">
                      <a:solidFill>
                        <a:schemeClr val="bg1">
                          <a:lumMod val="95000"/>
                        </a:schemeClr>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10541543"/>
                  </a:ext>
                </a:extLst>
              </a:tr>
              <a:tr h="1152000">
                <a:tc>
                  <a:txBody>
                    <a:bodyPr/>
                    <a:lstStyle/>
                    <a:p>
                      <a:r>
                        <a:rPr lang="en-GB" sz="1000" b="1" i="1" dirty="0">
                          <a:solidFill>
                            <a:schemeClr val="tx1"/>
                          </a:solidFill>
                        </a:rPr>
                        <a:t>Applications</a:t>
                      </a:r>
                    </a:p>
                  </a:txBody>
                  <a:tcPr vert="vert270">
                    <a:lnL w="28575" cap="flat" cmpd="sng" algn="ctr">
                      <a:no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72000" indent="-72000" algn="l" defTabSz="720000">
                        <a:buFont typeface="Arial" panose="020B0604020202020204" pitchFamily="34" charset="0"/>
                        <a:buChar char="•"/>
                      </a:pPr>
                      <a:endParaRPr lang="en-GB" sz="600" dirty="0">
                        <a:solidFill>
                          <a:schemeClr val="tx1"/>
                        </a:solidFill>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72000" indent="-72000" algn="l" defTabSz="720000">
                        <a:buFont typeface="Arial" panose="020B0604020202020204" pitchFamily="34" charset="0"/>
                        <a:buChar char="•"/>
                      </a:pPr>
                      <a:endParaRPr lang="en-GB" sz="600" dirty="0">
                        <a:solidFill>
                          <a:schemeClr val="tx1"/>
                        </a:solidFill>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10001"/>
                    </a:solidFill>
                  </a:tcPr>
                </a:tc>
                <a:tc>
                  <a:txBody>
                    <a:bodyPr/>
                    <a:lstStyle/>
                    <a:p>
                      <a:pPr marL="72000" indent="-72000" algn="l" defTabSz="720000">
                        <a:buFont typeface="Arial" panose="020B0604020202020204" pitchFamily="34" charset="0"/>
                        <a:buChar char="•"/>
                      </a:pPr>
                      <a:endParaRPr lang="en-GB" sz="600" dirty="0">
                        <a:solidFill>
                          <a:schemeClr val="tx1"/>
                        </a:solidFill>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indent="-72000" algn="l" defTabSz="720000">
                        <a:buFont typeface="Arial" panose="020B0604020202020204" pitchFamily="34" charset="0"/>
                        <a:buChar char="•"/>
                      </a:pPr>
                      <a:r>
                        <a:rPr lang="en-US" sz="600" dirty="0">
                          <a:solidFill>
                            <a:schemeClr val="tx1"/>
                          </a:solidFill>
                        </a:rPr>
                        <a:t>Resource estimation, bench marking and verification across a range of test-bed platforms</a:t>
                      </a:r>
                      <a:endParaRPr lang="en-GB" sz="600" dirty="0">
                        <a:solidFill>
                          <a:schemeClr val="tx1"/>
                        </a:solidFill>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indent="-72000" algn="l" defTabSz="720000">
                        <a:buFont typeface="Arial" panose="020B0604020202020204" pitchFamily="34" charset="0"/>
                        <a:buChar char="•"/>
                      </a:pPr>
                      <a:r>
                        <a:rPr lang="en-US" sz="600" dirty="0">
                          <a:solidFill>
                            <a:schemeClr val="tx1"/>
                          </a:solidFill>
                        </a:rPr>
                        <a:t>Quantum enhanced machine learning for financial Services</a:t>
                      </a:r>
                    </a:p>
                    <a:p>
                      <a:pPr marL="72000" indent="-72000" algn="l" defTabSz="720000">
                        <a:buFont typeface="Arial" panose="020B0604020202020204" pitchFamily="34" charset="0"/>
                        <a:buChar char="•"/>
                      </a:pPr>
                      <a:r>
                        <a:rPr lang="en-US" sz="600" dirty="0">
                          <a:solidFill>
                            <a:schemeClr val="tx1"/>
                          </a:solidFill>
                        </a:rPr>
                        <a:t>Risk portfolio </a:t>
                      </a:r>
                      <a:r>
                        <a:rPr lang="en-US" sz="600" dirty="0" err="1">
                          <a:solidFill>
                            <a:schemeClr val="tx1"/>
                          </a:solidFill>
                        </a:rPr>
                        <a:t>optimisation</a:t>
                      </a:r>
                      <a:r>
                        <a:rPr lang="en-US" sz="600" dirty="0">
                          <a:solidFill>
                            <a:schemeClr val="tx1"/>
                          </a:solidFill>
                        </a:rPr>
                        <a:t> across finance, disease control and logistics</a:t>
                      </a:r>
                    </a:p>
                    <a:p>
                      <a:pPr marL="72000" indent="-72000" algn="l" defTabSz="720000">
                        <a:buFont typeface="Arial" panose="020B0604020202020204" pitchFamily="34" charset="0"/>
                        <a:buChar char="•"/>
                      </a:pPr>
                      <a:endParaRPr lang="en-GB" sz="600" dirty="0">
                        <a:solidFill>
                          <a:schemeClr val="tx1"/>
                        </a:solidFill>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indent="-72000" algn="l" defTabSz="720000">
                        <a:buFont typeface="Arial" panose="020B0604020202020204" pitchFamily="34" charset="0"/>
                        <a:buChar char="•"/>
                      </a:pPr>
                      <a:r>
                        <a:rPr lang="en-US" sz="600" dirty="0">
                          <a:solidFill>
                            <a:schemeClr val="tx1"/>
                          </a:solidFill>
                        </a:rPr>
                        <a:t>Simulation of chemical processes leading to improved catalyst design and improved EV battery performance</a:t>
                      </a:r>
                      <a:endParaRPr lang="en-GB" sz="600" dirty="0">
                        <a:solidFill>
                          <a:schemeClr val="tx1"/>
                        </a:solidFill>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indent="-72000" algn="l" defTabSz="720000">
                        <a:buFont typeface="Arial" panose="020B0604020202020204" pitchFamily="34" charset="0"/>
                        <a:buChar char="•"/>
                      </a:pPr>
                      <a:r>
                        <a:rPr lang="en-US" sz="600" dirty="0">
                          <a:solidFill>
                            <a:schemeClr val="tx1"/>
                          </a:solidFill>
                        </a:rPr>
                        <a:t>Quantum enhanced anomaly detection enabling early cancer detection from traditional scanning techniques</a:t>
                      </a:r>
                    </a:p>
                    <a:p>
                      <a:pPr marL="72000" indent="-72000" algn="l" defTabSz="720000">
                        <a:buFont typeface="Arial" panose="020B0604020202020204" pitchFamily="34" charset="0"/>
                        <a:buChar char="•"/>
                      </a:pPr>
                      <a:r>
                        <a:rPr lang="en-US" sz="600" dirty="0">
                          <a:solidFill>
                            <a:schemeClr val="tx1"/>
                          </a:solidFill>
                        </a:rPr>
                        <a:t>Accelerated drug discovery through </a:t>
                      </a:r>
                      <a:r>
                        <a:rPr lang="en-US" sz="600" dirty="0" err="1">
                          <a:solidFill>
                            <a:schemeClr val="tx1"/>
                          </a:solidFill>
                        </a:rPr>
                        <a:t>optimisation</a:t>
                      </a:r>
                      <a:r>
                        <a:rPr lang="en-US" sz="600" dirty="0">
                          <a:solidFill>
                            <a:schemeClr val="tx1"/>
                          </a:solidFill>
                        </a:rPr>
                        <a:t> of target molecule identification</a:t>
                      </a: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indent="-72000" algn="l" defTabSz="720000">
                        <a:buFont typeface="Arial" panose="020B0604020202020204" pitchFamily="34" charset="0"/>
                        <a:buChar char="•"/>
                      </a:pPr>
                      <a:r>
                        <a:rPr lang="en-US" sz="600" dirty="0" err="1">
                          <a:solidFill>
                            <a:schemeClr val="tx1"/>
                          </a:solidFill>
                        </a:rPr>
                        <a:t>Optimisation</a:t>
                      </a:r>
                      <a:r>
                        <a:rPr lang="en-US" sz="600" dirty="0">
                          <a:solidFill>
                            <a:schemeClr val="tx1"/>
                          </a:solidFill>
                        </a:rPr>
                        <a:t> of critical resources across the public sector including NHS and MOD</a:t>
                      </a:r>
                    </a:p>
                    <a:p>
                      <a:pPr marL="72000" indent="-72000" algn="l" defTabSz="720000">
                        <a:buFont typeface="Arial" panose="020B0604020202020204" pitchFamily="34" charset="0"/>
                        <a:buChar char="•"/>
                      </a:pPr>
                      <a:r>
                        <a:rPr lang="en-US" sz="600" dirty="0">
                          <a:solidFill>
                            <a:schemeClr val="tx1"/>
                          </a:solidFill>
                        </a:rPr>
                        <a:t>Enhanced outcomes in fundamental science across particle physics, chemistry, soft matter and life sciences.</a:t>
                      </a:r>
                      <a:endParaRPr lang="en-GB" sz="600" dirty="0">
                        <a:solidFill>
                          <a:schemeClr val="tx1"/>
                        </a:solidFill>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indent="-72000" algn="l" defTabSz="720000">
                        <a:buFont typeface="Arial" panose="020B0604020202020204" pitchFamily="34" charset="0"/>
                        <a:buChar char="•"/>
                      </a:pPr>
                      <a:r>
                        <a:rPr lang="en-GB" sz="600" dirty="0">
                          <a:solidFill>
                            <a:schemeClr val="tx1"/>
                          </a:solidFill>
                        </a:rPr>
                        <a:t>Clean hydrogen: Methane reforming with transition metal oxides.</a:t>
                      </a:r>
                    </a:p>
                    <a:p>
                      <a:pPr marL="72000" indent="-72000" algn="l" defTabSz="720000">
                        <a:buFont typeface="Arial" panose="020B0604020202020204" pitchFamily="34" charset="0"/>
                        <a:buChar char="•"/>
                      </a:pPr>
                      <a:r>
                        <a:rPr lang="en-GB" sz="600" dirty="0">
                          <a:solidFill>
                            <a:schemeClr val="tx1"/>
                          </a:solidFill>
                        </a:rPr>
                        <a:t>Carbon capture: Catalytic functionalisation of carbon dioxide</a:t>
                      </a:r>
                    </a:p>
                    <a:p>
                      <a:pPr marL="72000" indent="-72000" algn="l" defTabSz="720000">
                        <a:buFont typeface="Arial" panose="020B0604020202020204" pitchFamily="34" charset="0"/>
                        <a:buChar char="•"/>
                      </a:pPr>
                      <a:r>
                        <a:rPr lang="en-GB" sz="600" dirty="0">
                          <a:solidFill>
                            <a:schemeClr val="tx1"/>
                          </a:solidFill>
                        </a:rPr>
                        <a:t>Green fertiliser production</a:t>
                      </a:r>
                    </a:p>
                  </a:txBody>
                  <a:tcPr>
                    <a:lnL w="28575" cap="flat" cmpd="sng" algn="ctr">
                      <a:solidFill>
                        <a:schemeClr val="bg1">
                          <a:lumMod val="95000"/>
                        </a:schemeClr>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14134885"/>
                  </a:ext>
                </a:extLst>
              </a:tr>
              <a:tr h="828000">
                <a:tc>
                  <a:txBody>
                    <a:bodyPr/>
                    <a:lstStyle/>
                    <a:p>
                      <a:r>
                        <a:rPr lang="en-GB" sz="1000" b="1" i="1" dirty="0">
                          <a:solidFill>
                            <a:schemeClr val="tx1"/>
                          </a:solidFill>
                        </a:rPr>
                        <a:t>Technology</a:t>
                      </a:r>
                    </a:p>
                  </a:txBody>
                  <a:tcPr vert="vert270">
                    <a:lnL w="28575" cap="flat" cmpd="sng" algn="ctr">
                      <a:no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72000" indent="-72000" algn="l" defTabSz="720000">
                        <a:buFont typeface="Arial" panose="020B0604020202020204" pitchFamily="34" charset="0"/>
                        <a:buChar char="•"/>
                      </a:pPr>
                      <a:endParaRPr lang="en-GB" sz="600" dirty="0">
                        <a:solidFill>
                          <a:schemeClr val="tx1"/>
                        </a:solidFill>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72000" indent="-72000" algn="l" defTabSz="720000">
                        <a:buFont typeface="Arial" panose="020B0604020202020204" pitchFamily="34" charset="0"/>
                        <a:buChar char="•"/>
                      </a:pPr>
                      <a:endParaRPr lang="en-GB" sz="600" dirty="0">
                        <a:solidFill>
                          <a:schemeClr val="tx1"/>
                        </a:solidFill>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10001"/>
                    </a:solidFill>
                  </a:tcPr>
                </a:tc>
                <a:tc>
                  <a:txBody>
                    <a:bodyPr/>
                    <a:lstStyle/>
                    <a:p>
                      <a:pPr marL="72000" indent="-72000" algn="l" defTabSz="720000">
                        <a:buFont typeface="Arial" panose="020B0604020202020204" pitchFamily="34" charset="0"/>
                        <a:buChar char="•"/>
                      </a:pPr>
                      <a:r>
                        <a:rPr lang="en-US" sz="600" dirty="0">
                          <a:solidFill>
                            <a:schemeClr val="tx1"/>
                          </a:solidFill>
                        </a:rPr>
                        <a:t>&lt; 10</a:t>
                      </a:r>
                      <a:r>
                        <a:rPr lang="en-US" sz="600" baseline="30000" dirty="0">
                          <a:solidFill>
                            <a:schemeClr val="tx1"/>
                          </a:solidFill>
                        </a:rPr>
                        <a:t>2</a:t>
                      </a:r>
                      <a:r>
                        <a:rPr lang="en-US" sz="600" dirty="0">
                          <a:solidFill>
                            <a:schemeClr val="tx1"/>
                          </a:solidFill>
                        </a:rPr>
                        <a:t>+qubits</a:t>
                      </a:r>
                    </a:p>
                    <a:p>
                      <a:pPr marL="72000" indent="-72000" algn="l" defTabSz="720000">
                        <a:buFont typeface="Arial" panose="020B0604020202020204" pitchFamily="34" charset="0"/>
                        <a:buChar char="•"/>
                      </a:pPr>
                      <a:r>
                        <a:rPr lang="en-US" sz="600" dirty="0">
                          <a:solidFill>
                            <a:schemeClr val="tx1"/>
                          </a:solidFill>
                        </a:rPr>
                        <a:t>Portfolio of qubit platforms</a:t>
                      </a:r>
                    </a:p>
                    <a:p>
                      <a:pPr marL="72000" indent="-72000" algn="l" defTabSz="720000">
                        <a:buFont typeface="Arial" panose="020B0604020202020204" pitchFamily="34" charset="0"/>
                        <a:buChar char="•"/>
                      </a:pPr>
                      <a:r>
                        <a:rPr lang="en-US" sz="600" dirty="0">
                          <a:solidFill>
                            <a:schemeClr val="tx1"/>
                          </a:solidFill>
                        </a:rPr>
                        <a:t>Error rates &lt; 1:10</a:t>
                      </a:r>
                      <a:r>
                        <a:rPr lang="en-US" sz="600" baseline="30000" dirty="0">
                          <a:solidFill>
                            <a:schemeClr val="tx1"/>
                          </a:solidFill>
                        </a:rPr>
                        <a:t>2</a:t>
                      </a:r>
                    </a:p>
                    <a:p>
                      <a:pPr marL="72000" indent="-72000" algn="l" defTabSz="720000">
                        <a:buFont typeface="Arial" panose="020B0604020202020204" pitchFamily="34" charset="0"/>
                        <a:buChar char="•"/>
                      </a:pPr>
                      <a:endParaRPr lang="en-GB" sz="600" dirty="0">
                        <a:solidFill>
                          <a:schemeClr val="tx1"/>
                        </a:solidFill>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indent="-72000" algn="l" defTabSz="720000">
                        <a:buFont typeface="Arial" panose="020B0604020202020204" pitchFamily="34" charset="0"/>
                        <a:buChar char="•"/>
                      </a:pPr>
                      <a:r>
                        <a:rPr lang="en-US" sz="600" dirty="0">
                          <a:solidFill>
                            <a:schemeClr val="tx1"/>
                          </a:solidFill>
                        </a:rPr>
                        <a:t>10</a:t>
                      </a:r>
                      <a:r>
                        <a:rPr lang="en-US" sz="600" baseline="30000" dirty="0">
                          <a:solidFill>
                            <a:schemeClr val="tx1"/>
                          </a:solidFill>
                        </a:rPr>
                        <a:t>2</a:t>
                      </a:r>
                      <a:r>
                        <a:rPr lang="en-US" sz="600" dirty="0">
                          <a:solidFill>
                            <a:schemeClr val="tx1"/>
                          </a:solidFill>
                        </a:rPr>
                        <a:t>+ qubits</a:t>
                      </a:r>
                    </a:p>
                    <a:p>
                      <a:pPr marL="72000" indent="-72000" algn="l" defTabSz="720000">
                        <a:buFont typeface="Arial" panose="020B0604020202020204" pitchFamily="34" charset="0"/>
                        <a:buChar char="•"/>
                      </a:pPr>
                      <a:r>
                        <a:rPr lang="en-US" sz="600" dirty="0">
                          <a:solidFill>
                            <a:schemeClr val="tx1"/>
                          </a:solidFill>
                        </a:rPr>
                        <a:t>Portfolio of qubit platforms</a:t>
                      </a:r>
                    </a:p>
                    <a:p>
                      <a:pPr marL="72000" indent="-72000" algn="l" defTabSz="720000">
                        <a:buFont typeface="Arial" panose="020B0604020202020204" pitchFamily="34" charset="0"/>
                        <a:buChar char="•"/>
                      </a:pPr>
                      <a:r>
                        <a:rPr lang="en-US" sz="600" dirty="0">
                          <a:solidFill>
                            <a:schemeClr val="tx1"/>
                          </a:solidFill>
                        </a:rPr>
                        <a:t>Error rates &lt; 1:10</a:t>
                      </a:r>
                      <a:r>
                        <a:rPr lang="en-US" sz="600" baseline="30000" dirty="0">
                          <a:solidFill>
                            <a:schemeClr val="tx1"/>
                          </a:solidFill>
                        </a:rPr>
                        <a:t>3</a:t>
                      </a:r>
                    </a:p>
                    <a:p>
                      <a:pPr marL="72000" indent="-72000" algn="l" defTabSz="720000">
                        <a:buFont typeface="Arial" panose="020B0604020202020204" pitchFamily="34" charset="0"/>
                        <a:buChar char="•"/>
                      </a:pPr>
                      <a:endParaRPr lang="en-GB" sz="600" dirty="0">
                        <a:solidFill>
                          <a:schemeClr val="tx1"/>
                        </a:solidFill>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indent="-72000" algn="l" defTabSz="720000">
                        <a:buFont typeface="Arial" panose="020B0604020202020204" pitchFamily="34" charset="0"/>
                        <a:buChar char="•"/>
                      </a:pPr>
                      <a:r>
                        <a:rPr lang="en-US" sz="600" dirty="0">
                          <a:solidFill>
                            <a:schemeClr val="tx1"/>
                          </a:solidFill>
                        </a:rPr>
                        <a:t>10</a:t>
                      </a:r>
                      <a:r>
                        <a:rPr lang="en-US" sz="600" baseline="30000" dirty="0">
                          <a:solidFill>
                            <a:schemeClr val="tx1"/>
                          </a:solidFill>
                        </a:rPr>
                        <a:t>3</a:t>
                      </a:r>
                      <a:r>
                        <a:rPr lang="en-US" sz="600" dirty="0">
                          <a:solidFill>
                            <a:schemeClr val="tx1"/>
                          </a:solidFill>
                        </a:rPr>
                        <a:t>+ qubits</a:t>
                      </a:r>
                    </a:p>
                    <a:p>
                      <a:pPr marL="72000" indent="-72000" algn="l" defTabSz="720000">
                        <a:buFont typeface="Arial" panose="020B0604020202020204" pitchFamily="34" charset="0"/>
                        <a:buChar char="•"/>
                      </a:pPr>
                      <a:r>
                        <a:rPr lang="en-US" sz="600" dirty="0">
                          <a:solidFill>
                            <a:schemeClr val="tx1"/>
                          </a:solidFill>
                        </a:rPr>
                        <a:t>Down-selection of scalable platforms</a:t>
                      </a:r>
                    </a:p>
                    <a:p>
                      <a:pPr marL="72000" indent="-72000" algn="l" defTabSz="720000">
                        <a:buFont typeface="Arial" panose="020B0604020202020204" pitchFamily="34" charset="0"/>
                        <a:buChar char="•"/>
                      </a:pPr>
                      <a:r>
                        <a:rPr lang="en-US" sz="600" dirty="0">
                          <a:solidFill>
                            <a:schemeClr val="tx1"/>
                          </a:solidFill>
                        </a:rPr>
                        <a:t>Error rates &lt; 1:10</a:t>
                      </a:r>
                      <a:r>
                        <a:rPr lang="en-US" sz="600" baseline="30000" dirty="0">
                          <a:solidFill>
                            <a:schemeClr val="tx1"/>
                          </a:solidFill>
                        </a:rPr>
                        <a:t>4</a:t>
                      </a:r>
                      <a:endParaRPr lang="en-GB" sz="600" baseline="30000" dirty="0">
                        <a:solidFill>
                          <a:schemeClr val="tx1"/>
                        </a:solidFill>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indent="-72000" algn="l" defTabSz="720000">
                        <a:buFont typeface="Arial" panose="020B0604020202020204" pitchFamily="34" charset="0"/>
                        <a:buChar char="•"/>
                      </a:pPr>
                      <a:r>
                        <a:rPr lang="en-US" sz="600" dirty="0">
                          <a:solidFill>
                            <a:schemeClr val="tx1"/>
                          </a:solidFill>
                        </a:rPr>
                        <a:t>10</a:t>
                      </a:r>
                      <a:r>
                        <a:rPr lang="en-US" sz="600" baseline="30000" dirty="0">
                          <a:solidFill>
                            <a:schemeClr val="tx1"/>
                          </a:solidFill>
                        </a:rPr>
                        <a:t>4</a:t>
                      </a:r>
                      <a:r>
                        <a:rPr lang="en-US" sz="600" dirty="0">
                          <a:solidFill>
                            <a:schemeClr val="tx1"/>
                          </a:solidFill>
                        </a:rPr>
                        <a:t>+ qubits</a:t>
                      </a:r>
                    </a:p>
                    <a:p>
                      <a:pPr marL="72000" indent="-72000" algn="l" defTabSz="720000">
                        <a:buFont typeface="Arial" panose="020B0604020202020204" pitchFamily="34" charset="0"/>
                        <a:buChar char="•"/>
                      </a:pPr>
                      <a:r>
                        <a:rPr lang="en-US" sz="600" dirty="0">
                          <a:solidFill>
                            <a:schemeClr val="tx1"/>
                          </a:solidFill>
                        </a:rPr>
                        <a:t>Small-scale error correction demonstrated</a:t>
                      </a:r>
                    </a:p>
                    <a:p>
                      <a:pPr marL="72000" indent="-72000" algn="l" defTabSz="720000">
                        <a:buFont typeface="Arial" panose="020B0604020202020204" pitchFamily="34" charset="0"/>
                        <a:buChar char="•"/>
                      </a:pPr>
                      <a:r>
                        <a:rPr lang="en-US" sz="600" dirty="0">
                          <a:solidFill>
                            <a:schemeClr val="tx1"/>
                          </a:solidFill>
                        </a:rPr>
                        <a:t>Device networking demonstrated</a:t>
                      </a:r>
                      <a:endParaRPr lang="en-GB" sz="600" dirty="0">
                        <a:solidFill>
                          <a:schemeClr val="tx1"/>
                        </a:solidFill>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indent="-72000" algn="l" defTabSz="720000">
                        <a:buFont typeface="Arial" panose="020B0604020202020204" pitchFamily="34" charset="0"/>
                        <a:buChar char="•"/>
                      </a:pPr>
                      <a:r>
                        <a:rPr lang="en-GB" sz="600" dirty="0">
                          <a:solidFill>
                            <a:schemeClr val="tx1"/>
                          </a:solidFill>
                        </a:rPr>
                        <a:t>10</a:t>
                      </a:r>
                      <a:r>
                        <a:rPr lang="en-GB" sz="600" baseline="30000" dirty="0">
                          <a:solidFill>
                            <a:schemeClr val="tx1"/>
                          </a:solidFill>
                        </a:rPr>
                        <a:t>5</a:t>
                      </a:r>
                      <a:r>
                        <a:rPr lang="en-GB" sz="600" dirty="0">
                          <a:solidFill>
                            <a:schemeClr val="tx1"/>
                          </a:solidFill>
                        </a:rPr>
                        <a:t> qubits</a:t>
                      </a:r>
                    </a:p>
                    <a:p>
                      <a:pPr marL="72000" indent="-72000" algn="l" defTabSz="720000">
                        <a:buFont typeface="Arial" panose="020B0604020202020204" pitchFamily="34" charset="0"/>
                        <a:buChar char="•"/>
                      </a:pPr>
                      <a:r>
                        <a:rPr lang="en-GB" sz="600" dirty="0">
                          <a:solidFill>
                            <a:schemeClr val="tx1"/>
                          </a:solidFill>
                        </a:rPr>
                        <a:t>Large-scale error correction demonstrated</a:t>
                      </a:r>
                    </a:p>
                    <a:p>
                      <a:pPr marL="72000" indent="-72000" algn="l" defTabSz="720000">
                        <a:buFont typeface="Arial" panose="020B0604020202020204" pitchFamily="34" charset="0"/>
                        <a:buChar char="•"/>
                      </a:pPr>
                      <a:r>
                        <a:rPr lang="en-GB" sz="600" dirty="0">
                          <a:solidFill>
                            <a:schemeClr val="tx1"/>
                          </a:solidFill>
                        </a:rPr>
                        <a:t>Fault tolerant algorithm performance demonstrated</a:t>
                      </a: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indent="-72000" algn="l" defTabSz="720000">
                        <a:buFont typeface="Arial" panose="020B0604020202020204" pitchFamily="34" charset="0"/>
                        <a:buChar char="•"/>
                      </a:pPr>
                      <a:r>
                        <a:rPr lang="en-GB" sz="600" dirty="0">
                          <a:solidFill>
                            <a:schemeClr val="tx1"/>
                          </a:solidFill>
                        </a:rPr>
                        <a:t>10</a:t>
                      </a:r>
                      <a:r>
                        <a:rPr lang="en-GB" sz="600" baseline="30000" dirty="0">
                          <a:solidFill>
                            <a:schemeClr val="tx1"/>
                          </a:solidFill>
                        </a:rPr>
                        <a:t>6</a:t>
                      </a:r>
                      <a:r>
                        <a:rPr lang="en-GB" sz="600" dirty="0">
                          <a:solidFill>
                            <a:schemeClr val="tx1"/>
                          </a:solidFill>
                        </a:rPr>
                        <a:t> qubits</a:t>
                      </a: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indent="-72000" algn="l" defTabSz="720000">
                        <a:buFont typeface="Arial" panose="020B0604020202020204" pitchFamily="34" charset="0"/>
                        <a:buChar char="•"/>
                      </a:pPr>
                      <a:r>
                        <a:rPr lang="pt-BR" sz="600" dirty="0">
                          <a:solidFill>
                            <a:schemeClr val="tx1"/>
                          </a:solidFill>
                        </a:rPr>
                        <a:t>10</a:t>
                      </a:r>
                      <a:r>
                        <a:rPr lang="pt-BR" sz="600" baseline="30000" dirty="0">
                          <a:solidFill>
                            <a:schemeClr val="tx1"/>
                          </a:solidFill>
                        </a:rPr>
                        <a:t>8</a:t>
                      </a:r>
                      <a:r>
                        <a:rPr lang="pt-BR" sz="600" dirty="0">
                          <a:solidFill>
                            <a:schemeClr val="tx1"/>
                          </a:solidFill>
                        </a:rPr>
                        <a:t> qubits</a:t>
                      </a:r>
                    </a:p>
                    <a:p>
                      <a:pPr marL="72000" indent="-72000" algn="l" defTabSz="720000">
                        <a:buFont typeface="Arial" panose="020B0604020202020204" pitchFamily="34" charset="0"/>
                        <a:buChar char="•"/>
                      </a:pPr>
                      <a:r>
                        <a:rPr lang="pt-BR" sz="600" dirty="0">
                          <a:solidFill>
                            <a:schemeClr val="tx1"/>
                          </a:solidFill>
                        </a:rPr>
                        <a:t>UK Quantum Datacentre(s) established</a:t>
                      </a:r>
                      <a:endParaRPr lang="en-GB" sz="600" dirty="0">
                        <a:solidFill>
                          <a:schemeClr val="tx1"/>
                        </a:solidFill>
                      </a:endParaRPr>
                    </a:p>
                  </a:txBody>
                  <a:tcPr>
                    <a:lnL w="28575" cap="flat" cmpd="sng" algn="ctr">
                      <a:solidFill>
                        <a:schemeClr val="bg1">
                          <a:lumMod val="95000"/>
                        </a:schemeClr>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0452412"/>
                  </a:ext>
                </a:extLst>
              </a:tr>
              <a:tr h="828000">
                <a:tc>
                  <a:txBody>
                    <a:bodyPr/>
                    <a:lstStyle/>
                    <a:p>
                      <a:r>
                        <a:rPr lang="en-GB" sz="1000" b="1" i="1" dirty="0"/>
                        <a:t>Performance</a:t>
                      </a:r>
                    </a:p>
                  </a:txBody>
                  <a:tcPr vert="vert270">
                    <a:lnL w="28575" cap="flat" cmpd="sng" algn="ctr">
                      <a:no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72000" indent="-72000" algn="l" defTabSz="720000">
                        <a:buFont typeface="Arial" panose="020B0604020202020204" pitchFamily="34" charset="0"/>
                        <a:buChar char="•"/>
                      </a:pPr>
                      <a:endParaRPr lang="en-GB" sz="600" dirty="0">
                        <a:solidFill>
                          <a:schemeClr val="tx1"/>
                        </a:solidFill>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72000" indent="-72000" algn="l" defTabSz="720000">
                        <a:buFont typeface="Arial" panose="020B0604020202020204" pitchFamily="34" charset="0"/>
                        <a:buChar char="•"/>
                      </a:pPr>
                      <a:endParaRPr lang="en-GB" sz="600" dirty="0">
                        <a:solidFill>
                          <a:schemeClr val="tx1"/>
                        </a:solidFill>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10001"/>
                    </a:solidFill>
                  </a:tcPr>
                </a:tc>
                <a:tc>
                  <a:txBody>
                    <a:bodyPr/>
                    <a:lstStyle/>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schemeClr val="tx1"/>
                          </a:solidFill>
                        </a:rPr>
                        <a:t>10</a:t>
                      </a:r>
                      <a:r>
                        <a:rPr lang="en-US" sz="900" baseline="30000" dirty="0">
                          <a:solidFill>
                            <a:schemeClr val="tx1"/>
                          </a:solidFill>
                        </a:rPr>
                        <a:t>2</a:t>
                      </a:r>
                      <a:r>
                        <a:rPr lang="en-US" sz="900" dirty="0">
                          <a:solidFill>
                            <a:schemeClr val="tx1"/>
                          </a:solidFill>
                        </a:rPr>
                        <a:t> </a:t>
                      </a:r>
                      <a:r>
                        <a:rPr lang="en-US" sz="900" dirty="0" err="1">
                          <a:solidFill>
                            <a:schemeClr val="tx1"/>
                          </a:solidFill>
                        </a:rPr>
                        <a:t>QuOps</a:t>
                      </a:r>
                      <a:endParaRPr lang="en-US" sz="900" dirty="0">
                        <a:solidFill>
                          <a:schemeClr val="tx1"/>
                        </a:solidFill>
                      </a:endParaRPr>
                    </a:p>
                    <a:p>
                      <a:pPr marL="72000" indent="-72000" algn="l" defTabSz="720000">
                        <a:buFont typeface="Arial" panose="020B0604020202020204" pitchFamily="34" charset="0"/>
                        <a:buChar char="•"/>
                      </a:pPr>
                      <a:r>
                        <a:rPr lang="en-GB" sz="600" dirty="0">
                          <a:solidFill>
                            <a:schemeClr val="tx1"/>
                          </a:solidFill>
                        </a:rPr>
                        <a:t>Noisy</a:t>
                      </a:r>
                      <a:r>
                        <a:rPr lang="en-GB" sz="600" baseline="0" dirty="0">
                          <a:solidFill>
                            <a:schemeClr val="tx1"/>
                          </a:solidFill>
                        </a:rPr>
                        <a:t> small scale computation</a:t>
                      </a:r>
                      <a:endParaRPr lang="en-GB" sz="600" dirty="0">
                        <a:solidFill>
                          <a:schemeClr val="tx1"/>
                        </a:solidFill>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schemeClr val="tx1"/>
                          </a:solidFill>
                        </a:rPr>
                        <a:t>10</a:t>
                      </a:r>
                      <a:r>
                        <a:rPr lang="en-US" sz="900" baseline="30000" dirty="0">
                          <a:solidFill>
                            <a:schemeClr val="tx1"/>
                          </a:solidFill>
                        </a:rPr>
                        <a:t>3</a:t>
                      </a:r>
                      <a:r>
                        <a:rPr lang="en-US" sz="900" dirty="0">
                          <a:solidFill>
                            <a:schemeClr val="tx1"/>
                          </a:solidFill>
                        </a:rPr>
                        <a:t> </a:t>
                      </a:r>
                      <a:r>
                        <a:rPr lang="en-US" sz="900" dirty="0" err="1">
                          <a:solidFill>
                            <a:schemeClr val="tx1"/>
                          </a:solidFill>
                        </a:rPr>
                        <a:t>QuOps</a:t>
                      </a:r>
                      <a:endParaRPr lang="en-US" sz="900" dirty="0">
                        <a:solidFill>
                          <a:schemeClr val="tx1"/>
                        </a:solidFill>
                      </a:endParaRPr>
                    </a:p>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600" dirty="0">
                          <a:solidFill>
                            <a:schemeClr val="tx1"/>
                          </a:solidFill>
                        </a:rPr>
                        <a:t>Hardware specific algorithm enhancement</a:t>
                      </a:r>
                    </a:p>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600" dirty="0">
                        <a:solidFill>
                          <a:schemeClr val="tx1"/>
                        </a:solidFill>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schemeClr val="tx1"/>
                          </a:solidFill>
                        </a:rPr>
                        <a:t>10</a:t>
                      </a:r>
                      <a:r>
                        <a:rPr lang="en-US" sz="900" baseline="30000" dirty="0">
                          <a:solidFill>
                            <a:schemeClr val="tx1"/>
                          </a:solidFill>
                        </a:rPr>
                        <a:t>4</a:t>
                      </a:r>
                      <a:r>
                        <a:rPr lang="en-US" sz="900" dirty="0">
                          <a:solidFill>
                            <a:schemeClr val="tx1"/>
                          </a:solidFill>
                        </a:rPr>
                        <a:t> </a:t>
                      </a:r>
                      <a:r>
                        <a:rPr lang="en-US" sz="900" dirty="0" err="1">
                          <a:solidFill>
                            <a:schemeClr val="tx1"/>
                          </a:solidFill>
                        </a:rPr>
                        <a:t>QuOps</a:t>
                      </a:r>
                      <a:endParaRPr lang="en-US" sz="900" dirty="0">
                        <a:solidFill>
                          <a:schemeClr val="tx1"/>
                        </a:solidFill>
                      </a:endParaRPr>
                    </a:p>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600" dirty="0">
                          <a:solidFill>
                            <a:schemeClr val="tx1"/>
                          </a:solidFill>
                        </a:rPr>
                        <a:t>Error mitigation</a:t>
                      </a:r>
                    </a:p>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600" dirty="0">
                          <a:solidFill>
                            <a:schemeClr val="tx1"/>
                          </a:solidFill>
                        </a:rPr>
                        <a:t>Hardware specific single-purpose QC</a:t>
                      </a:r>
                    </a:p>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600" dirty="0">
                        <a:solidFill>
                          <a:schemeClr val="tx1"/>
                        </a:solidFill>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indent="-72000" algn="l" defTabSz="720000">
                        <a:buFont typeface="Arial" panose="020B0604020202020204" pitchFamily="34" charset="0"/>
                        <a:buChar char="•"/>
                      </a:pPr>
                      <a:r>
                        <a:rPr lang="en-GB" sz="900" dirty="0">
                          <a:solidFill>
                            <a:schemeClr val="tx1"/>
                          </a:solidFill>
                        </a:rPr>
                        <a:t>10</a:t>
                      </a:r>
                      <a:r>
                        <a:rPr lang="en-GB" sz="900" baseline="30000" dirty="0">
                          <a:solidFill>
                            <a:schemeClr val="tx1"/>
                          </a:solidFill>
                        </a:rPr>
                        <a:t>5</a:t>
                      </a:r>
                      <a:r>
                        <a:rPr lang="en-GB" sz="900" dirty="0">
                          <a:solidFill>
                            <a:schemeClr val="tx1"/>
                          </a:solidFill>
                        </a:rPr>
                        <a:t> </a:t>
                      </a:r>
                      <a:r>
                        <a:rPr lang="en-GB" sz="900" dirty="0" err="1">
                          <a:solidFill>
                            <a:schemeClr val="tx1"/>
                          </a:solidFill>
                        </a:rPr>
                        <a:t>QuOps</a:t>
                      </a:r>
                      <a:endParaRPr lang="en-GB" sz="900" dirty="0">
                        <a:solidFill>
                          <a:schemeClr val="tx1"/>
                        </a:solidFill>
                      </a:endParaRPr>
                    </a:p>
                    <a:p>
                      <a:pPr marL="72000" indent="-72000" algn="l" defTabSz="720000">
                        <a:buFont typeface="Arial" panose="020B0604020202020204" pitchFamily="34" charset="0"/>
                        <a:buChar char="•"/>
                      </a:pPr>
                      <a:r>
                        <a:rPr lang="en-GB" sz="600" dirty="0">
                          <a:solidFill>
                            <a:schemeClr val="tx1"/>
                          </a:solidFill>
                        </a:rPr>
                        <a:t>Error mitigation</a:t>
                      </a:r>
                    </a:p>
                    <a:p>
                      <a:pPr marL="72000" indent="-72000" algn="l" defTabSz="720000">
                        <a:buFont typeface="Arial" panose="020B0604020202020204" pitchFamily="34" charset="0"/>
                        <a:buChar char="•"/>
                      </a:pPr>
                      <a:r>
                        <a:rPr lang="en-GB" sz="600" dirty="0">
                          <a:solidFill>
                            <a:schemeClr val="tx1"/>
                          </a:solidFill>
                        </a:rPr>
                        <a:t>Hardware independent single purpose QC</a:t>
                      </a:r>
                    </a:p>
                    <a:p>
                      <a:pPr marL="72000" indent="-72000" algn="l" defTabSz="720000">
                        <a:buFont typeface="Arial" panose="020B0604020202020204" pitchFamily="34" charset="0"/>
                        <a:buChar char="•"/>
                      </a:pPr>
                      <a:r>
                        <a:rPr lang="en-GB" sz="600" dirty="0">
                          <a:solidFill>
                            <a:schemeClr val="tx1"/>
                          </a:solidFill>
                        </a:rPr>
                        <a:t>Hardware specific multi-purpose QC</a:t>
                      </a:r>
                    </a:p>
                    <a:p>
                      <a:pPr marL="0" indent="0" algn="l" defTabSz="720000">
                        <a:buFont typeface="Arial" panose="020B0604020202020204" pitchFamily="34" charset="0"/>
                        <a:buNone/>
                      </a:pPr>
                      <a:endParaRPr lang="en-GB" sz="600" dirty="0">
                        <a:solidFill>
                          <a:schemeClr val="tx1"/>
                        </a:solidFill>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schemeClr val="tx1"/>
                          </a:solidFill>
                        </a:rPr>
                        <a:t>10</a:t>
                      </a:r>
                      <a:r>
                        <a:rPr lang="en-US" sz="900" baseline="30000" dirty="0">
                          <a:solidFill>
                            <a:schemeClr val="tx1"/>
                          </a:solidFill>
                        </a:rPr>
                        <a:t>6</a:t>
                      </a:r>
                      <a:r>
                        <a:rPr lang="en-US" sz="900" dirty="0">
                          <a:solidFill>
                            <a:schemeClr val="tx1"/>
                          </a:solidFill>
                        </a:rPr>
                        <a:t> </a:t>
                      </a:r>
                      <a:r>
                        <a:rPr lang="en-US" sz="900" dirty="0" err="1">
                          <a:solidFill>
                            <a:schemeClr val="tx1"/>
                          </a:solidFill>
                        </a:rPr>
                        <a:t>QuOps</a:t>
                      </a:r>
                      <a:endParaRPr lang="en-US" sz="900" dirty="0">
                        <a:solidFill>
                          <a:schemeClr val="tx1"/>
                        </a:solidFill>
                      </a:endParaRPr>
                    </a:p>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600" dirty="0">
                          <a:solidFill>
                            <a:schemeClr val="tx1"/>
                          </a:solidFill>
                        </a:rPr>
                        <a:t>Error correction</a:t>
                      </a:r>
                    </a:p>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600" dirty="0">
                          <a:solidFill>
                            <a:schemeClr val="tx1"/>
                          </a:solidFill>
                        </a:rPr>
                        <a:t>Hardware independent general-purpose QC</a:t>
                      </a:r>
                    </a:p>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600" dirty="0">
                        <a:solidFill>
                          <a:schemeClr val="tx1"/>
                        </a:solidFill>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indent="-72000" algn="l" defTabSz="720000">
                        <a:buFont typeface="Arial" panose="020B0604020202020204" pitchFamily="34" charset="0"/>
                        <a:buChar char="•"/>
                      </a:pPr>
                      <a:r>
                        <a:rPr lang="en-GB" sz="900" dirty="0">
                          <a:solidFill>
                            <a:schemeClr val="tx1"/>
                          </a:solidFill>
                        </a:rPr>
                        <a:t>10</a:t>
                      </a:r>
                      <a:r>
                        <a:rPr lang="en-GB" sz="900" baseline="30000" dirty="0">
                          <a:solidFill>
                            <a:schemeClr val="tx1"/>
                          </a:solidFill>
                        </a:rPr>
                        <a:t>9</a:t>
                      </a:r>
                      <a:r>
                        <a:rPr lang="en-GB" sz="900" dirty="0">
                          <a:solidFill>
                            <a:schemeClr val="tx1"/>
                          </a:solidFill>
                        </a:rPr>
                        <a:t> </a:t>
                      </a:r>
                      <a:r>
                        <a:rPr lang="en-GB" sz="900" dirty="0" err="1">
                          <a:solidFill>
                            <a:schemeClr val="tx1"/>
                          </a:solidFill>
                        </a:rPr>
                        <a:t>QuOps</a:t>
                      </a:r>
                      <a:endParaRPr lang="en-GB" sz="900" dirty="0">
                        <a:solidFill>
                          <a:schemeClr val="tx1"/>
                        </a:solidFill>
                      </a:endParaRPr>
                    </a:p>
                    <a:p>
                      <a:pPr marL="72000" indent="-72000" algn="l" defTabSz="720000">
                        <a:buFont typeface="Arial" panose="020B0604020202020204" pitchFamily="34" charset="0"/>
                        <a:buChar char="•"/>
                      </a:pPr>
                      <a:r>
                        <a:rPr lang="en-GB" sz="600" dirty="0">
                          <a:solidFill>
                            <a:schemeClr val="tx1"/>
                          </a:solidFill>
                        </a:rPr>
                        <a:t>Fault tolerance</a:t>
                      </a:r>
                    </a:p>
                    <a:p>
                      <a:pPr marL="0" indent="0" algn="l" defTabSz="720000">
                        <a:buFont typeface="Arial" panose="020B0604020202020204" pitchFamily="34" charset="0"/>
                        <a:buNone/>
                      </a:pPr>
                      <a:endParaRPr lang="en-GB" sz="600" dirty="0">
                        <a:solidFill>
                          <a:schemeClr val="tx1"/>
                        </a:solidFill>
                      </a:endParaRPr>
                    </a:p>
                  </a:txBody>
                  <a:tcP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indent="-72000" algn="l" defTabSz="720000">
                        <a:buFont typeface="Arial" panose="020B0604020202020204" pitchFamily="34" charset="0"/>
                        <a:buChar char="•"/>
                      </a:pPr>
                      <a:r>
                        <a:rPr lang="en-US" sz="900" dirty="0">
                          <a:solidFill>
                            <a:schemeClr val="tx1"/>
                          </a:solidFill>
                        </a:rPr>
                        <a:t>10</a:t>
                      </a:r>
                      <a:r>
                        <a:rPr lang="en-US" sz="900" baseline="30000" dirty="0">
                          <a:solidFill>
                            <a:schemeClr val="tx1"/>
                          </a:solidFill>
                        </a:rPr>
                        <a:t>12</a:t>
                      </a:r>
                      <a:r>
                        <a:rPr lang="en-US" sz="900" dirty="0">
                          <a:solidFill>
                            <a:schemeClr val="tx1"/>
                          </a:solidFill>
                        </a:rPr>
                        <a:t> </a:t>
                      </a:r>
                      <a:r>
                        <a:rPr lang="en-US" sz="900" dirty="0" err="1">
                          <a:solidFill>
                            <a:schemeClr val="tx1"/>
                          </a:solidFill>
                        </a:rPr>
                        <a:t>QuOps</a:t>
                      </a:r>
                      <a:endParaRPr lang="en-US" sz="900" dirty="0">
                        <a:solidFill>
                          <a:schemeClr val="tx1"/>
                        </a:solidFill>
                      </a:endParaRPr>
                    </a:p>
                    <a:p>
                      <a:pPr marL="72000" indent="-72000" algn="l" defTabSz="720000">
                        <a:buFont typeface="Arial" panose="020B0604020202020204" pitchFamily="34" charset="0"/>
                        <a:buChar char="•"/>
                      </a:pPr>
                      <a:r>
                        <a:rPr lang="en-US" sz="600" dirty="0">
                          <a:solidFill>
                            <a:schemeClr val="tx1"/>
                          </a:solidFill>
                        </a:rPr>
                        <a:t>General-purpose QC at scale</a:t>
                      </a:r>
                    </a:p>
                  </a:txBody>
                  <a:tcPr>
                    <a:lnL w="28575" cap="flat" cmpd="sng" algn="ctr">
                      <a:solidFill>
                        <a:schemeClr val="bg1">
                          <a:lumMod val="95000"/>
                        </a:schemeClr>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81036093"/>
                  </a:ext>
                </a:extLst>
              </a:tr>
              <a:tr h="288000">
                <a:tc gridSpan="6">
                  <a:txBody>
                    <a:bodyPr/>
                    <a:lstStyle/>
                    <a:p>
                      <a:pPr algn="ctr"/>
                      <a:r>
                        <a:rPr lang="en-GB" sz="1100" dirty="0">
                          <a:solidFill>
                            <a:schemeClr val="tx1"/>
                          </a:solidFill>
                        </a:rPr>
                        <a:t>NISQ-era</a:t>
                      </a:r>
                    </a:p>
                  </a:txBody>
                  <a:tcPr anchor="ctr">
                    <a:lnL w="28575" cap="flat" cmpd="sng" algn="ctr">
                      <a:no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GB" sz="1100" dirty="0">
                        <a:solidFill>
                          <a:schemeClr val="tx1"/>
                        </a:solidFill>
                      </a:endParaRPr>
                    </a:p>
                  </a:txBody>
                  <a:tcPr anchor="ct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pPr algn="ctr"/>
                      <a:endParaRPr lang="en-GB" sz="1100" dirty="0">
                        <a:solidFill>
                          <a:schemeClr val="tx1"/>
                        </a:solidFill>
                      </a:endParaRPr>
                    </a:p>
                  </a:txBody>
                  <a:tcPr anchor="ct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pPr algn="ctr"/>
                      <a:endParaRPr lang="en-GB" sz="1100" dirty="0">
                        <a:solidFill>
                          <a:schemeClr val="tx1"/>
                        </a:solidFill>
                      </a:endParaRPr>
                    </a:p>
                  </a:txBody>
                  <a:tcPr anchor="ct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pPr algn="ctr"/>
                      <a:endParaRPr lang="en-GB" sz="1100" dirty="0">
                        <a:solidFill>
                          <a:schemeClr val="bg1">
                            <a:lumMod val="95000"/>
                          </a:schemeClr>
                        </a:solidFill>
                      </a:endParaRPr>
                    </a:p>
                  </a:txBody>
                  <a:tcPr anchor="ct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pPr algn="ctr"/>
                      <a:endParaRPr lang="en-GB" sz="1100" dirty="0">
                        <a:solidFill>
                          <a:schemeClr val="bg1">
                            <a:lumMod val="95000"/>
                          </a:schemeClr>
                        </a:solidFill>
                      </a:endParaRPr>
                    </a:p>
                  </a:txBody>
                  <a:tcPr anchor="ct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gridSpan="2">
                  <a:txBody>
                    <a:bodyPr/>
                    <a:lstStyle/>
                    <a:p>
                      <a:pPr algn="ctr"/>
                      <a:r>
                        <a:rPr lang="en-GB" sz="1100" dirty="0">
                          <a:solidFill>
                            <a:schemeClr val="tx1"/>
                          </a:solidFill>
                        </a:rPr>
                        <a:t>Quantum Advantage</a:t>
                      </a:r>
                    </a:p>
                  </a:txBody>
                  <a:tcPr anchor="ct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hMerge="1">
                  <a:txBody>
                    <a:bodyPr/>
                    <a:lstStyle/>
                    <a:p>
                      <a:pPr algn="ctr"/>
                      <a:endParaRPr lang="en-GB" sz="1100" dirty="0">
                        <a:solidFill>
                          <a:schemeClr val="bg1">
                            <a:lumMod val="95000"/>
                          </a:schemeClr>
                        </a:solidFill>
                      </a:endParaRPr>
                    </a:p>
                  </a:txBody>
                  <a:tcPr anchor="ct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GB" sz="1100" dirty="0">
                          <a:solidFill>
                            <a:schemeClr val="tx1"/>
                          </a:solidFill>
                        </a:rPr>
                        <a:t>Quantum Advantage at Scale</a:t>
                      </a:r>
                    </a:p>
                  </a:txBody>
                  <a:tcPr anchor="ctr">
                    <a:lnL w="28575" cap="flat" cmpd="sng" algn="ctr">
                      <a:solidFill>
                        <a:schemeClr val="bg1">
                          <a:lumMod val="95000"/>
                        </a:schemeClr>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pPr algn="ctr"/>
                      <a:endParaRPr lang="en-GB" sz="1100" dirty="0">
                        <a:solidFill>
                          <a:schemeClr val="bg1">
                            <a:lumMod val="95000"/>
                          </a:schemeClr>
                        </a:solidFill>
                      </a:endParaRPr>
                    </a:p>
                  </a:txBody>
                  <a:tcPr anchor="ctr">
                    <a:lnL w="28575" cap="flat" cmpd="sng" algn="ctr">
                      <a:solidFill>
                        <a:schemeClr val="bg1">
                          <a:lumMod val="95000"/>
                        </a:schemeClr>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828615098"/>
                  </a:ext>
                </a:extLst>
              </a:tr>
            </a:tbl>
          </a:graphicData>
        </a:graphic>
      </p:graphicFrame>
      <p:grpSp>
        <p:nvGrpSpPr>
          <p:cNvPr id="13" name="Group 12"/>
          <p:cNvGrpSpPr/>
          <p:nvPr/>
        </p:nvGrpSpPr>
        <p:grpSpPr>
          <a:xfrm>
            <a:off x="5089912" y="3316485"/>
            <a:ext cx="1728740" cy="280048"/>
            <a:chOff x="5093251" y="1435707"/>
            <a:chExt cx="1728740" cy="280048"/>
          </a:xfrm>
        </p:grpSpPr>
        <p:sp>
          <p:nvSpPr>
            <p:cNvPr id="8" name="Rectangle 7"/>
            <p:cNvSpPr/>
            <p:nvPr/>
          </p:nvSpPr>
          <p:spPr>
            <a:xfrm>
              <a:off x="5093991" y="1435707"/>
              <a:ext cx="1728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FFFFFF"/>
                  </a:solidFill>
                  <a:effectLst/>
                  <a:uLnTx/>
                  <a:uFillTx/>
                  <a:latin typeface="Arial" panose="020B0604020202020204"/>
                  <a:ea typeface="+mn-ea"/>
                  <a:cs typeface="+mn-cs"/>
                </a:rPr>
                <a:t>NQCC Testbed (2024)</a:t>
              </a:r>
            </a:p>
          </p:txBody>
        </p:sp>
        <p:grpSp>
          <p:nvGrpSpPr>
            <p:cNvPr id="11" name="Group 10"/>
            <p:cNvGrpSpPr/>
            <p:nvPr/>
          </p:nvGrpSpPr>
          <p:grpSpPr>
            <a:xfrm>
              <a:off x="5093251" y="1607755"/>
              <a:ext cx="1728740" cy="108000"/>
              <a:chOff x="5090601" y="1622129"/>
              <a:chExt cx="1728740" cy="108000"/>
            </a:xfrm>
          </p:grpSpPr>
          <p:sp>
            <p:nvSpPr>
              <p:cNvPr id="9" name="Rectangle 8"/>
              <p:cNvSpPr/>
              <p:nvPr/>
            </p:nvSpPr>
            <p:spPr>
              <a:xfrm>
                <a:off x="5090601" y="1622129"/>
                <a:ext cx="648000" cy="1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rgbClr val="FFFFFF"/>
                    </a:solidFill>
                    <a:effectLst/>
                    <a:uLnTx/>
                    <a:uFillTx/>
                    <a:latin typeface="Arial" panose="020B0604020202020204"/>
                    <a:ea typeface="+mn-ea"/>
                    <a:cs typeface="+mn-cs"/>
                  </a:rPr>
                  <a:t>Delivery</a:t>
                </a:r>
              </a:p>
            </p:txBody>
          </p:sp>
          <p:sp>
            <p:nvSpPr>
              <p:cNvPr id="10" name="Rectangle 9"/>
              <p:cNvSpPr/>
              <p:nvPr/>
            </p:nvSpPr>
            <p:spPr>
              <a:xfrm>
                <a:off x="5739341" y="1622129"/>
                <a:ext cx="1080000" cy="10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rgbClr val="FFFFFF"/>
                    </a:solidFill>
                    <a:effectLst/>
                    <a:uLnTx/>
                    <a:uFillTx/>
                    <a:latin typeface="Arial" panose="020B0604020202020204"/>
                    <a:ea typeface="+mn-ea"/>
                    <a:cs typeface="+mn-cs"/>
                  </a:rPr>
                  <a:t>Evaluation</a:t>
                </a:r>
              </a:p>
            </p:txBody>
          </p:sp>
        </p:grpSp>
      </p:grpSp>
      <p:grpSp>
        <p:nvGrpSpPr>
          <p:cNvPr id="73" name="Group 72"/>
          <p:cNvGrpSpPr/>
          <p:nvPr/>
        </p:nvGrpSpPr>
        <p:grpSpPr>
          <a:xfrm>
            <a:off x="3317725" y="1101623"/>
            <a:ext cx="8322985" cy="648000"/>
            <a:chOff x="3317725" y="1101623"/>
            <a:chExt cx="8322985" cy="648000"/>
          </a:xfrm>
        </p:grpSpPr>
        <p:grpSp>
          <p:nvGrpSpPr>
            <p:cNvPr id="27" name="Group 26"/>
            <p:cNvGrpSpPr/>
            <p:nvPr/>
          </p:nvGrpSpPr>
          <p:grpSpPr>
            <a:xfrm>
              <a:off x="3317725" y="1101623"/>
              <a:ext cx="2520000" cy="648000"/>
              <a:chOff x="3698039" y="4726174"/>
              <a:chExt cx="1692000" cy="648000"/>
            </a:xfrm>
          </p:grpSpPr>
          <p:sp>
            <p:nvSpPr>
              <p:cNvPr id="28" name="Rectangle 27"/>
              <p:cNvSpPr/>
              <p:nvPr/>
            </p:nvSpPr>
            <p:spPr>
              <a:xfrm>
                <a:off x="3698039" y="4726174"/>
                <a:ext cx="1692000" cy="2160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rPr>
                  <a:t>NQCC Programme</a:t>
                </a:r>
              </a:p>
            </p:txBody>
          </p:sp>
          <p:sp>
            <p:nvSpPr>
              <p:cNvPr id="29" name="Rectangle 28"/>
              <p:cNvSpPr/>
              <p:nvPr/>
            </p:nvSpPr>
            <p:spPr>
              <a:xfrm>
                <a:off x="3698039" y="4942174"/>
                <a:ext cx="1692000" cy="43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lstStyle/>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0" i="0" u="none" strike="noStrike" kern="1200" cap="none" spc="0" normalizeH="0" baseline="0" noProof="0" dirty="0">
                    <a:ln>
                      <a:noFill/>
                    </a:ln>
                    <a:solidFill>
                      <a:srgbClr val="2E2C61"/>
                    </a:solidFill>
                    <a:effectLst/>
                    <a:uLnTx/>
                    <a:uFillTx/>
                    <a:latin typeface="Arial" panose="020B0604020202020204"/>
                    <a:ea typeface="+mn-ea"/>
                    <a:cs typeface="+mn-cs"/>
                  </a:rPr>
                  <a:t>Technology readiness TRL 4-7</a:t>
                </a:r>
              </a:p>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0" i="0" u="none" strike="noStrike" kern="1200" cap="none" spc="0" normalizeH="0" baseline="0" noProof="0" dirty="0">
                    <a:ln>
                      <a:noFill/>
                    </a:ln>
                    <a:solidFill>
                      <a:srgbClr val="2E2C61"/>
                    </a:solidFill>
                    <a:effectLst/>
                    <a:uLnTx/>
                    <a:uFillTx/>
                    <a:latin typeface="Arial" panose="020B0604020202020204"/>
                    <a:ea typeface="+mn-ea"/>
                    <a:cs typeface="+mn-cs"/>
                  </a:rPr>
                  <a:t>Infrastructure &amp; environment</a:t>
                </a:r>
              </a:p>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0" i="0" u="none" strike="noStrike" kern="1200" cap="none" spc="0" normalizeH="0" baseline="0" noProof="0" dirty="0">
                    <a:ln>
                      <a:noFill/>
                    </a:ln>
                    <a:solidFill>
                      <a:srgbClr val="2E2C61"/>
                    </a:solidFill>
                    <a:effectLst/>
                    <a:uLnTx/>
                    <a:uFillTx/>
                    <a:latin typeface="Arial" panose="020B0604020202020204"/>
                    <a:ea typeface="+mn-ea"/>
                    <a:cs typeface="+mn-cs"/>
                  </a:rPr>
                  <a:t>Workforce &amp; User Development</a:t>
                </a:r>
              </a:p>
            </p:txBody>
          </p:sp>
        </p:grpSp>
        <p:grpSp>
          <p:nvGrpSpPr>
            <p:cNvPr id="30" name="Group 29"/>
            <p:cNvGrpSpPr/>
            <p:nvPr/>
          </p:nvGrpSpPr>
          <p:grpSpPr>
            <a:xfrm>
              <a:off x="5865390" y="1101623"/>
              <a:ext cx="5775320" cy="648000"/>
              <a:chOff x="3698039" y="4726174"/>
              <a:chExt cx="1692000" cy="648000"/>
            </a:xfrm>
          </p:grpSpPr>
          <p:sp>
            <p:nvSpPr>
              <p:cNvPr id="31" name="Rectangle 30"/>
              <p:cNvSpPr/>
              <p:nvPr/>
            </p:nvSpPr>
            <p:spPr>
              <a:xfrm>
                <a:off x="3698039" y="4726174"/>
                <a:ext cx="1692000" cy="2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rPr>
                  <a:t>NQCC Programme</a:t>
                </a:r>
              </a:p>
            </p:txBody>
          </p:sp>
          <p:sp>
            <p:nvSpPr>
              <p:cNvPr id="32" name="Rectangle 31"/>
              <p:cNvSpPr/>
              <p:nvPr/>
            </p:nvSpPr>
            <p:spPr>
              <a:xfrm>
                <a:off x="3698039" y="4942174"/>
                <a:ext cx="1692000" cy="43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numCol="3" rtlCol="0" anchor="t"/>
              <a:lstStyle/>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0" i="0" u="none" strike="noStrike" kern="1200" cap="none" spc="0" normalizeH="0" baseline="0" noProof="0" dirty="0">
                    <a:ln>
                      <a:noFill/>
                    </a:ln>
                    <a:solidFill>
                      <a:srgbClr val="2E2C61"/>
                    </a:solidFill>
                    <a:effectLst/>
                    <a:uLnTx/>
                    <a:uFillTx/>
                    <a:latin typeface="Arial" panose="020B0604020202020204"/>
                    <a:ea typeface="+mn-ea"/>
                    <a:cs typeface="+mn-cs"/>
                  </a:rPr>
                  <a:t>In-house development</a:t>
                </a:r>
              </a:p>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0" i="0" u="none" strike="noStrike" kern="1200" cap="none" spc="0" normalizeH="0" baseline="0" noProof="0" dirty="0">
                    <a:ln>
                      <a:noFill/>
                    </a:ln>
                    <a:solidFill>
                      <a:srgbClr val="2E2C61"/>
                    </a:solidFill>
                    <a:effectLst/>
                    <a:uLnTx/>
                    <a:uFillTx/>
                    <a:latin typeface="Arial" panose="020B0604020202020204"/>
                    <a:ea typeface="+mn-ea"/>
                    <a:cs typeface="+mn-cs"/>
                  </a:rPr>
                  <a:t>Collaborative R&amp;D</a:t>
                </a:r>
              </a:p>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0" i="0" u="none" strike="noStrike" kern="1200" cap="none" spc="0" normalizeH="0" baseline="0" noProof="0" dirty="0">
                    <a:ln>
                      <a:noFill/>
                    </a:ln>
                    <a:solidFill>
                      <a:srgbClr val="2E2C61"/>
                    </a:solidFill>
                    <a:effectLst/>
                    <a:uLnTx/>
                    <a:uFillTx/>
                    <a:latin typeface="Arial" panose="020B0604020202020204"/>
                    <a:ea typeface="+mn-ea"/>
                    <a:cs typeface="+mn-cs"/>
                  </a:rPr>
                  <a:t>Government procurement</a:t>
                </a:r>
              </a:p>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0" i="0" u="none" strike="noStrike" kern="1200" cap="none" spc="0" normalizeH="0" baseline="0" noProof="0" dirty="0">
                    <a:ln>
                      <a:noFill/>
                    </a:ln>
                    <a:solidFill>
                      <a:srgbClr val="2E2C61"/>
                    </a:solidFill>
                    <a:effectLst/>
                    <a:uLnTx/>
                    <a:uFillTx/>
                    <a:latin typeface="Arial" panose="020B0604020202020204"/>
                    <a:ea typeface="+mn-ea"/>
                    <a:cs typeface="+mn-cs"/>
                  </a:rPr>
                  <a:t>Hosting &amp; co-location</a:t>
                </a:r>
              </a:p>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0" i="0" u="none" strike="noStrike" kern="1200" cap="none" spc="0" normalizeH="0" baseline="0" noProof="0" dirty="0">
                    <a:ln>
                      <a:noFill/>
                    </a:ln>
                    <a:solidFill>
                      <a:srgbClr val="2E2C61"/>
                    </a:solidFill>
                    <a:effectLst/>
                    <a:uLnTx/>
                    <a:uFillTx/>
                    <a:latin typeface="Arial" panose="020B0604020202020204"/>
                    <a:ea typeface="+mn-ea"/>
                    <a:cs typeface="+mn-cs"/>
                  </a:rPr>
                  <a:t>Supporting inward investment</a:t>
                </a:r>
              </a:p>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0" i="0" u="none" strike="noStrike" kern="1200" cap="none" spc="0" normalizeH="0" baseline="0" noProof="0" dirty="0">
                    <a:ln>
                      <a:noFill/>
                    </a:ln>
                    <a:solidFill>
                      <a:srgbClr val="2E2C61"/>
                    </a:solidFill>
                    <a:effectLst/>
                    <a:uLnTx/>
                    <a:uFillTx/>
                    <a:latin typeface="Arial" panose="020B0604020202020204"/>
                    <a:ea typeface="+mn-ea"/>
                    <a:cs typeface="+mn-cs"/>
                  </a:rPr>
                  <a:t>Supply Chain Development</a:t>
                </a:r>
              </a:p>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0" i="0" u="none" strike="noStrike" kern="1200" cap="none" spc="0" normalizeH="0" baseline="0" noProof="0" dirty="0">
                    <a:ln>
                      <a:noFill/>
                    </a:ln>
                    <a:solidFill>
                      <a:srgbClr val="2E2C61"/>
                    </a:solidFill>
                    <a:effectLst/>
                    <a:uLnTx/>
                    <a:uFillTx/>
                    <a:latin typeface="Arial" panose="020B0604020202020204"/>
                    <a:ea typeface="+mn-ea"/>
                    <a:cs typeface="+mn-cs"/>
                  </a:rPr>
                  <a:t>Skills &amp; training</a:t>
                </a:r>
              </a:p>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0" i="0" u="none" strike="noStrike" kern="1200" cap="none" spc="0" normalizeH="0" baseline="0" noProof="0" dirty="0">
                    <a:ln>
                      <a:noFill/>
                    </a:ln>
                    <a:solidFill>
                      <a:srgbClr val="2E2C61"/>
                    </a:solidFill>
                    <a:effectLst/>
                    <a:uLnTx/>
                    <a:uFillTx/>
                    <a:latin typeface="Arial" panose="020B0604020202020204"/>
                    <a:ea typeface="+mn-ea"/>
                    <a:cs typeface="+mn-cs"/>
                  </a:rPr>
                  <a:t>User access &amp; Technical Support</a:t>
                </a:r>
              </a:p>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0" i="0" u="none" strike="noStrike" kern="1200" cap="none" spc="0" normalizeH="0" baseline="0" noProof="0" dirty="0">
                    <a:ln>
                      <a:noFill/>
                    </a:ln>
                    <a:solidFill>
                      <a:srgbClr val="2E2C61"/>
                    </a:solidFill>
                    <a:effectLst/>
                    <a:uLnTx/>
                    <a:uFillTx/>
                    <a:latin typeface="Arial" panose="020B0604020202020204"/>
                    <a:ea typeface="+mn-ea"/>
                    <a:cs typeface="+mn-cs"/>
                  </a:rPr>
                  <a:t>Eco-system &amp; economic growth</a:t>
                </a:r>
              </a:p>
            </p:txBody>
          </p:sp>
        </p:grpSp>
      </p:grpSp>
      <p:grpSp>
        <p:nvGrpSpPr>
          <p:cNvPr id="47" name="Group 46"/>
          <p:cNvGrpSpPr/>
          <p:nvPr/>
        </p:nvGrpSpPr>
        <p:grpSpPr>
          <a:xfrm>
            <a:off x="7102897" y="3316485"/>
            <a:ext cx="3204468" cy="280048"/>
            <a:chOff x="5093240" y="1435707"/>
            <a:chExt cx="1728994" cy="280048"/>
          </a:xfrm>
        </p:grpSpPr>
        <p:sp>
          <p:nvSpPr>
            <p:cNvPr id="48" name="Rectangle 47"/>
            <p:cNvSpPr/>
            <p:nvPr/>
          </p:nvSpPr>
          <p:spPr>
            <a:xfrm>
              <a:off x="5093991" y="1435707"/>
              <a:ext cx="1728000" cy="252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2E2C61"/>
                  </a:solidFill>
                  <a:effectLst/>
                  <a:uLnTx/>
                  <a:uFillTx/>
                  <a:latin typeface="Arial" panose="020B0604020202020204"/>
                  <a:ea typeface="+mn-ea"/>
                  <a:cs typeface="+mn-cs"/>
                </a:rPr>
                <a:t>NQCC Testbed (2028)</a:t>
              </a:r>
            </a:p>
          </p:txBody>
        </p:sp>
        <p:grpSp>
          <p:nvGrpSpPr>
            <p:cNvPr id="49" name="Group 48"/>
            <p:cNvGrpSpPr/>
            <p:nvPr/>
          </p:nvGrpSpPr>
          <p:grpSpPr>
            <a:xfrm>
              <a:off x="5093240" y="1607755"/>
              <a:ext cx="1728994" cy="108000"/>
              <a:chOff x="5090590" y="1622129"/>
              <a:chExt cx="1728994" cy="108000"/>
            </a:xfrm>
          </p:grpSpPr>
          <p:sp>
            <p:nvSpPr>
              <p:cNvPr id="50" name="Rectangle 49"/>
              <p:cNvSpPr/>
              <p:nvPr/>
            </p:nvSpPr>
            <p:spPr>
              <a:xfrm>
                <a:off x="5090590" y="1622129"/>
                <a:ext cx="815809" cy="10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rgbClr val="2E2C61"/>
                    </a:solidFill>
                    <a:effectLst/>
                    <a:uLnTx/>
                    <a:uFillTx/>
                    <a:latin typeface="Arial" panose="020B0604020202020204"/>
                    <a:ea typeface="+mn-ea"/>
                    <a:cs typeface="+mn-cs"/>
                  </a:rPr>
                  <a:t>Delivery</a:t>
                </a:r>
              </a:p>
            </p:txBody>
          </p:sp>
          <p:sp>
            <p:nvSpPr>
              <p:cNvPr id="51" name="Rectangle 50"/>
              <p:cNvSpPr/>
              <p:nvPr/>
            </p:nvSpPr>
            <p:spPr>
              <a:xfrm>
                <a:off x="5906653" y="1622129"/>
                <a:ext cx="912931" cy="108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rgbClr val="2E2C61"/>
                    </a:solidFill>
                    <a:effectLst/>
                    <a:uLnTx/>
                    <a:uFillTx/>
                    <a:latin typeface="Arial" panose="020B0604020202020204"/>
                    <a:ea typeface="+mn-ea"/>
                    <a:cs typeface="+mn-cs"/>
                  </a:rPr>
                  <a:t>Evaluation</a:t>
                </a:r>
              </a:p>
            </p:txBody>
          </p:sp>
        </p:grpSp>
      </p:grpSp>
      <p:sp>
        <p:nvSpPr>
          <p:cNvPr id="59" name="Rectangle 58"/>
          <p:cNvSpPr/>
          <p:nvPr/>
        </p:nvSpPr>
        <p:spPr>
          <a:xfrm>
            <a:off x="9097106" y="5607107"/>
            <a:ext cx="972000" cy="180000"/>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0" name="Rectangle 59"/>
          <p:cNvSpPr/>
          <p:nvPr/>
        </p:nvSpPr>
        <p:spPr>
          <a:xfrm>
            <a:off x="11113210" y="5607107"/>
            <a:ext cx="972000" cy="180000"/>
          </a:xfrm>
          <a:prstGeom prst="rect">
            <a:avLst/>
          </a:prstGeom>
          <a:no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1" name="Group 70"/>
          <p:cNvGrpSpPr/>
          <p:nvPr/>
        </p:nvGrpSpPr>
        <p:grpSpPr>
          <a:xfrm>
            <a:off x="5026926" y="1710519"/>
            <a:ext cx="6023212" cy="1934014"/>
            <a:chOff x="5026926" y="1710519"/>
            <a:chExt cx="6023212" cy="1934014"/>
          </a:xfrm>
        </p:grpSpPr>
        <p:sp>
          <p:nvSpPr>
            <p:cNvPr id="12" name="Rectangle 11"/>
            <p:cNvSpPr/>
            <p:nvPr/>
          </p:nvSpPr>
          <p:spPr>
            <a:xfrm>
              <a:off x="5745863" y="3084071"/>
              <a:ext cx="5199107" cy="216000"/>
            </a:xfrm>
            <a:prstGeom prst="rect">
              <a:avLst/>
            </a:prstGeom>
            <a:solidFill>
              <a:schemeClr val="accent2">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rPr>
                <a:t>Quantum Computing Mission</a:t>
              </a:r>
            </a:p>
          </p:txBody>
        </p:sp>
        <p:sp>
          <p:nvSpPr>
            <p:cNvPr id="40" name="Rectangle 39"/>
            <p:cNvSpPr/>
            <p:nvPr/>
          </p:nvSpPr>
          <p:spPr>
            <a:xfrm>
              <a:off x="5411133" y="2759935"/>
              <a:ext cx="3636000" cy="144000"/>
            </a:xfrm>
            <a:prstGeom prst="rect">
              <a:avLst/>
            </a:prstGeom>
            <a:solidFill>
              <a:schemeClr val="accent2">
                <a:lumMod val="20000"/>
                <a:lumOff val="80000"/>
              </a:schemeClr>
            </a:solidFill>
            <a:ln>
              <a:solidFill>
                <a:schemeClr val="accent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rgbClr val="34D5AE">
                      <a:lumMod val="50000"/>
                    </a:srgbClr>
                  </a:solidFill>
                  <a:effectLst/>
                  <a:uLnTx/>
                  <a:uFillTx/>
                  <a:latin typeface="Arial" panose="020B0604020202020204"/>
                  <a:ea typeface="+mn-ea"/>
                  <a:cs typeface="+mn-cs"/>
                </a:rPr>
                <a:t>Error Correction</a:t>
              </a:r>
            </a:p>
          </p:txBody>
        </p:sp>
        <p:sp>
          <p:nvSpPr>
            <p:cNvPr id="41" name="Rectangle 40"/>
            <p:cNvSpPr/>
            <p:nvPr/>
          </p:nvSpPr>
          <p:spPr>
            <a:xfrm>
              <a:off x="6067236" y="2094326"/>
              <a:ext cx="4140000" cy="144000"/>
            </a:xfrm>
            <a:prstGeom prst="rect">
              <a:avLst/>
            </a:prstGeom>
            <a:solidFill>
              <a:schemeClr val="accent2">
                <a:lumMod val="20000"/>
                <a:lumOff val="80000"/>
              </a:schemeClr>
            </a:solidFill>
            <a:ln>
              <a:solidFill>
                <a:schemeClr val="accent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rgbClr val="34D5AE">
                      <a:lumMod val="50000"/>
                    </a:srgbClr>
                  </a:solidFill>
                  <a:effectLst/>
                  <a:uLnTx/>
                  <a:uFillTx/>
                  <a:latin typeface="Arial" panose="020B0604020202020204"/>
                  <a:ea typeface="+mn-ea"/>
                  <a:cs typeface="+mn-cs"/>
                </a:rPr>
                <a:t>Benchmarking</a:t>
              </a:r>
            </a:p>
          </p:txBody>
        </p:sp>
        <p:sp>
          <p:nvSpPr>
            <p:cNvPr id="42" name="Rectangle 41"/>
            <p:cNvSpPr/>
            <p:nvPr/>
          </p:nvSpPr>
          <p:spPr>
            <a:xfrm>
              <a:off x="5745863" y="2258833"/>
              <a:ext cx="3564000" cy="144000"/>
            </a:xfrm>
            <a:prstGeom prst="rect">
              <a:avLst/>
            </a:prstGeom>
            <a:solidFill>
              <a:schemeClr val="accent2">
                <a:lumMod val="20000"/>
                <a:lumOff val="80000"/>
              </a:schemeClr>
            </a:solidFill>
            <a:ln>
              <a:solidFill>
                <a:schemeClr val="accent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rgbClr val="34D5AE">
                      <a:lumMod val="50000"/>
                    </a:srgbClr>
                  </a:solidFill>
                  <a:effectLst/>
                  <a:uLnTx/>
                  <a:uFillTx/>
                  <a:latin typeface="Arial" panose="020B0604020202020204"/>
                  <a:ea typeface="+mn-ea"/>
                  <a:cs typeface="+mn-cs"/>
                </a:rPr>
                <a:t>Verification</a:t>
              </a:r>
            </a:p>
          </p:txBody>
        </p:sp>
        <p:sp>
          <p:nvSpPr>
            <p:cNvPr id="43" name="Rectangle 42"/>
            <p:cNvSpPr/>
            <p:nvPr/>
          </p:nvSpPr>
          <p:spPr>
            <a:xfrm>
              <a:off x="7779699" y="2424143"/>
              <a:ext cx="1872000" cy="144000"/>
            </a:xfrm>
            <a:prstGeom prst="rect">
              <a:avLst/>
            </a:prstGeom>
            <a:solidFill>
              <a:schemeClr val="accent2">
                <a:lumMod val="20000"/>
                <a:lumOff val="80000"/>
              </a:schemeClr>
            </a:solidFill>
            <a:ln>
              <a:solidFill>
                <a:schemeClr val="accent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rgbClr val="34D5AE">
                      <a:lumMod val="50000"/>
                    </a:srgbClr>
                  </a:solidFill>
                  <a:effectLst/>
                  <a:uLnTx/>
                  <a:uFillTx/>
                  <a:latin typeface="Arial" panose="020B0604020202020204"/>
                  <a:ea typeface="+mn-ea"/>
                  <a:cs typeface="+mn-cs"/>
                </a:rPr>
                <a:t>Networking</a:t>
              </a:r>
            </a:p>
          </p:txBody>
        </p:sp>
        <p:sp>
          <p:nvSpPr>
            <p:cNvPr id="44" name="Rectangle 43"/>
            <p:cNvSpPr/>
            <p:nvPr/>
          </p:nvSpPr>
          <p:spPr>
            <a:xfrm>
              <a:off x="5882652" y="2424642"/>
              <a:ext cx="1872000" cy="144000"/>
            </a:xfrm>
            <a:prstGeom prst="rect">
              <a:avLst/>
            </a:prstGeom>
            <a:solidFill>
              <a:schemeClr val="accent2">
                <a:lumMod val="20000"/>
                <a:lumOff val="80000"/>
              </a:schemeClr>
            </a:solidFill>
            <a:ln>
              <a:solidFill>
                <a:schemeClr val="accent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rgbClr val="34D5AE">
                      <a:lumMod val="50000"/>
                    </a:srgbClr>
                  </a:solidFill>
                  <a:effectLst/>
                  <a:uLnTx/>
                  <a:uFillTx/>
                  <a:latin typeface="Arial" panose="020B0604020202020204"/>
                  <a:ea typeface="+mn-ea"/>
                  <a:cs typeface="+mn-cs"/>
                </a:rPr>
                <a:t>Control Architecture</a:t>
              </a:r>
            </a:p>
          </p:txBody>
        </p:sp>
        <p:sp>
          <p:nvSpPr>
            <p:cNvPr id="45" name="Rectangle 44"/>
            <p:cNvSpPr/>
            <p:nvPr/>
          </p:nvSpPr>
          <p:spPr>
            <a:xfrm>
              <a:off x="6846621" y="2920430"/>
              <a:ext cx="3456000" cy="144000"/>
            </a:xfrm>
            <a:prstGeom prst="rect">
              <a:avLst/>
            </a:prstGeom>
            <a:solidFill>
              <a:schemeClr val="accent2">
                <a:lumMod val="20000"/>
                <a:lumOff val="80000"/>
              </a:schemeClr>
            </a:solidFill>
            <a:ln>
              <a:solidFill>
                <a:schemeClr val="accent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rgbClr val="34D5AE">
                      <a:lumMod val="50000"/>
                    </a:srgbClr>
                  </a:solidFill>
                  <a:effectLst/>
                  <a:uLnTx/>
                  <a:uFillTx/>
                  <a:latin typeface="Arial" panose="020B0604020202020204"/>
                  <a:ea typeface="+mn-ea"/>
                  <a:cs typeface="+mn-cs"/>
                </a:rPr>
                <a:t>Hardware Scaling</a:t>
              </a:r>
            </a:p>
          </p:txBody>
        </p:sp>
        <p:sp>
          <p:nvSpPr>
            <p:cNvPr id="46" name="Rectangle 45"/>
            <p:cNvSpPr/>
            <p:nvPr/>
          </p:nvSpPr>
          <p:spPr>
            <a:xfrm>
              <a:off x="5882652" y="2592235"/>
              <a:ext cx="5040000" cy="144000"/>
            </a:xfrm>
            <a:prstGeom prst="rect">
              <a:avLst/>
            </a:prstGeom>
            <a:solidFill>
              <a:schemeClr val="accent2">
                <a:lumMod val="20000"/>
                <a:lumOff val="80000"/>
              </a:schemeClr>
            </a:solidFill>
            <a:ln>
              <a:solidFill>
                <a:schemeClr val="accent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rgbClr val="34D5AE">
                      <a:lumMod val="50000"/>
                    </a:srgbClr>
                  </a:solidFill>
                  <a:effectLst/>
                  <a:uLnTx/>
                  <a:uFillTx/>
                  <a:latin typeface="Arial" panose="020B0604020202020204"/>
                  <a:ea typeface="+mn-ea"/>
                  <a:cs typeface="+mn-cs"/>
                </a:rPr>
                <a:t>Use Case &amp; Algorithms</a:t>
              </a:r>
            </a:p>
          </p:txBody>
        </p:sp>
        <p:sp>
          <p:nvSpPr>
            <p:cNvPr id="61" name="Rectangle 60"/>
            <p:cNvSpPr/>
            <p:nvPr/>
          </p:nvSpPr>
          <p:spPr>
            <a:xfrm>
              <a:off x="5026926" y="1710519"/>
              <a:ext cx="6023212" cy="1934014"/>
            </a:xfrm>
            <a:prstGeom prst="rect">
              <a:avLst/>
            </a:prstGeom>
            <a:noFill/>
            <a:ln>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62" name="Rectangle 61"/>
          <p:cNvSpPr/>
          <p:nvPr/>
        </p:nvSpPr>
        <p:spPr>
          <a:xfrm>
            <a:off x="5066818" y="5607107"/>
            <a:ext cx="972000" cy="1800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2" name="Group 71"/>
          <p:cNvGrpSpPr/>
          <p:nvPr/>
        </p:nvGrpSpPr>
        <p:grpSpPr>
          <a:xfrm>
            <a:off x="630844" y="438661"/>
            <a:ext cx="8344289" cy="2535769"/>
            <a:chOff x="630844" y="438661"/>
            <a:chExt cx="8344289" cy="2535769"/>
          </a:xfrm>
        </p:grpSpPr>
        <p:grpSp>
          <p:nvGrpSpPr>
            <p:cNvPr id="20" name="Group 19"/>
            <p:cNvGrpSpPr/>
            <p:nvPr/>
          </p:nvGrpSpPr>
          <p:grpSpPr>
            <a:xfrm>
              <a:off x="630844" y="438661"/>
              <a:ext cx="2448000" cy="648000"/>
              <a:chOff x="3698039" y="4726174"/>
              <a:chExt cx="1692000" cy="648000"/>
            </a:xfrm>
          </p:grpSpPr>
          <p:sp>
            <p:nvSpPr>
              <p:cNvPr id="18" name="Rectangle 17"/>
              <p:cNvSpPr/>
              <p:nvPr/>
            </p:nvSpPr>
            <p:spPr>
              <a:xfrm>
                <a:off x="3698039" y="4726174"/>
                <a:ext cx="1692000" cy="21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rPr>
                  <a:t>NQIT Research Hub</a:t>
                </a:r>
              </a:p>
            </p:txBody>
          </p:sp>
          <p:sp>
            <p:nvSpPr>
              <p:cNvPr id="19" name="Rectangle 18"/>
              <p:cNvSpPr/>
              <p:nvPr/>
            </p:nvSpPr>
            <p:spPr>
              <a:xfrm>
                <a:off x="3698039" y="4942174"/>
                <a:ext cx="1692000" cy="43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numCol="2" rtlCol="0" anchor="t"/>
              <a:lstStyle/>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600" b="0" i="0" u="none" strike="noStrike" kern="1200" cap="none" spc="0" normalizeH="0" baseline="0" noProof="0" dirty="0">
                    <a:ln>
                      <a:noFill/>
                    </a:ln>
                    <a:solidFill>
                      <a:srgbClr val="2E2C61"/>
                    </a:solidFill>
                    <a:effectLst/>
                    <a:uLnTx/>
                    <a:uFillTx/>
                    <a:latin typeface="Arial" panose="020B0604020202020204"/>
                    <a:ea typeface="+mn-ea"/>
                    <a:cs typeface="+mn-cs"/>
                  </a:rPr>
                  <a:t>Architecture</a:t>
                </a:r>
              </a:p>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600" b="0" i="0" u="none" strike="noStrike" kern="1200" cap="none" spc="0" normalizeH="0" baseline="0" noProof="0" dirty="0">
                    <a:ln>
                      <a:noFill/>
                    </a:ln>
                    <a:solidFill>
                      <a:srgbClr val="2E2C61"/>
                    </a:solidFill>
                    <a:effectLst/>
                    <a:uLnTx/>
                    <a:uFillTx/>
                    <a:latin typeface="Arial" panose="020B0604020202020204"/>
                    <a:ea typeface="+mn-ea"/>
                    <a:cs typeface="+mn-cs"/>
                  </a:rPr>
                  <a:t>Hardware</a:t>
                </a:r>
              </a:p>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600" b="0" i="0" u="none" strike="noStrike" kern="1200" cap="none" spc="0" normalizeH="0" baseline="0" noProof="0" dirty="0">
                    <a:ln>
                      <a:noFill/>
                    </a:ln>
                    <a:solidFill>
                      <a:srgbClr val="2E2C61"/>
                    </a:solidFill>
                    <a:effectLst/>
                    <a:uLnTx/>
                    <a:uFillTx/>
                    <a:latin typeface="Arial" panose="020B0604020202020204"/>
                    <a:ea typeface="+mn-ea"/>
                    <a:cs typeface="+mn-cs"/>
                  </a:rPr>
                  <a:t>Applications</a:t>
                </a:r>
              </a:p>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600" b="0" i="0" u="none" strike="noStrike" kern="1200" cap="none" spc="0" normalizeH="0" baseline="0" noProof="0" dirty="0">
                    <a:ln>
                      <a:noFill/>
                    </a:ln>
                    <a:solidFill>
                      <a:srgbClr val="2E2C61"/>
                    </a:solidFill>
                    <a:effectLst/>
                    <a:uLnTx/>
                    <a:uFillTx/>
                    <a:latin typeface="Arial" panose="020B0604020202020204"/>
                    <a:ea typeface="+mn-ea"/>
                    <a:cs typeface="+mn-cs"/>
                  </a:rPr>
                  <a:t>Engineering Support</a:t>
                </a:r>
              </a:p>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600" b="0" i="0" u="none" strike="noStrike" kern="1200" cap="none" spc="0" normalizeH="0" baseline="0" noProof="0" dirty="0">
                    <a:ln>
                      <a:noFill/>
                    </a:ln>
                    <a:solidFill>
                      <a:srgbClr val="2E2C61"/>
                    </a:solidFill>
                    <a:effectLst/>
                    <a:uLnTx/>
                    <a:uFillTx/>
                    <a:latin typeface="Arial" panose="020B0604020202020204"/>
                    <a:ea typeface="+mn-ea"/>
                    <a:cs typeface="+mn-cs"/>
                  </a:rPr>
                  <a:t>Commercialisation</a:t>
                </a:r>
              </a:p>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600" b="0" i="0" u="none" strike="noStrike" kern="1200" cap="none" spc="0" normalizeH="0" baseline="0" noProof="0" dirty="0">
                    <a:ln>
                      <a:noFill/>
                    </a:ln>
                    <a:solidFill>
                      <a:srgbClr val="2E2C61"/>
                    </a:solidFill>
                    <a:effectLst/>
                    <a:uLnTx/>
                    <a:uFillTx/>
                    <a:latin typeface="Arial" panose="020B0604020202020204"/>
                    <a:ea typeface="+mn-ea"/>
                    <a:cs typeface="+mn-cs"/>
                  </a:rPr>
                  <a:t>Outreach &amp; Impact</a:t>
                </a:r>
              </a:p>
            </p:txBody>
          </p:sp>
        </p:grpSp>
        <p:grpSp>
          <p:nvGrpSpPr>
            <p:cNvPr id="21" name="Group 20"/>
            <p:cNvGrpSpPr/>
            <p:nvPr/>
          </p:nvGrpSpPr>
          <p:grpSpPr>
            <a:xfrm>
              <a:off x="3104981" y="438661"/>
              <a:ext cx="2448000" cy="648000"/>
              <a:chOff x="3698039" y="4726174"/>
              <a:chExt cx="1692000" cy="648000"/>
            </a:xfrm>
          </p:grpSpPr>
          <p:sp>
            <p:nvSpPr>
              <p:cNvPr id="22" name="Rectangle 21"/>
              <p:cNvSpPr/>
              <p:nvPr/>
            </p:nvSpPr>
            <p:spPr>
              <a:xfrm>
                <a:off x="3698039" y="4726174"/>
                <a:ext cx="1692000" cy="21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rPr>
                  <a:t>QCS Research Hub</a:t>
                </a:r>
              </a:p>
            </p:txBody>
          </p:sp>
          <p:sp>
            <p:nvSpPr>
              <p:cNvPr id="23" name="Rectangle 22"/>
              <p:cNvSpPr/>
              <p:nvPr/>
            </p:nvSpPr>
            <p:spPr>
              <a:xfrm>
                <a:off x="3698039" y="4942174"/>
                <a:ext cx="1692000" cy="43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numCol="2" rtlCol="0" anchor="t"/>
              <a:lstStyle/>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600" b="0" i="0" u="none" strike="noStrike" kern="1200" cap="none" spc="0" normalizeH="0" baseline="0" noProof="0" dirty="0">
                    <a:ln>
                      <a:noFill/>
                    </a:ln>
                    <a:solidFill>
                      <a:srgbClr val="2E2C61"/>
                    </a:solidFill>
                    <a:effectLst/>
                    <a:uLnTx/>
                    <a:uFillTx/>
                    <a:latin typeface="Arial" panose="020B0604020202020204"/>
                    <a:ea typeface="+mn-ea"/>
                    <a:cs typeface="+mn-cs"/>
                  </a:rPr>
                  <a:t>Hardware</a:t>
                </a:r>
              </a:p>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600" b="0" i="0" u="none" strike="noStrike" kern="1200" cap="none" spc="0" normalizeH="0" baseline="0" noProof="0" dirty="0">
                    <a:ln>
                      <a:noFill/>
                    </a:ln>
                    <a:solidFill>
                      <a:srgbClr val="2E2C61"/>
                    </a:solidFill>
                    <a:effectLst/>
                    <a:uLnTx/>
                    <a:uFillTx/>
                    <a:latin typeface="Arial" panose="020B0604020202020204"/>
                    <a:ea typeface="+mn-ea"/>
                    <a:cs typeface="+mn-cs"/>
                  </a:rPr>
                  <a:t>Software</a:t>
                </a:r>
              </a:p>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600" b="0" i="0" u="none" strike="noStrike" kern="1200" cap="none" spc="0" normalizeH="0" baseline="0" noProof="0" dirty="0">
                    <a:ln>
                      <a:noFill/>
                    </a:ln>
                    <a:solidFill>
                      <a:srgbClr val="2E2C61"/>
                    </a:solidFill>
                    <a:effectLst/>
                    <a:uLnTx/>
                    <a:uFillTx/>
                    <a:latin typeface="Arial" panose="020B0604020202020204"/>
                    <a:ea typeface="+mn-ea"/>
                    <a:cs typeface="+mn-cs"/>
                  </a:rPr>
                  <a:t>Architectures</a:t>
                </a:r>
              </a:p>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600" b="0" i="0" u="none" strike="noStrike" kern="1200" cap="none" spc="0" normalizeH="0" baseline="0" noProof="0" dirty="0">
                    <a:ln>
                      <a:noFill/>
                    </a:ln>
                    <a:solidFill>
                      <a:srgbClr val="2E2C61"/>
                    </a:solidFill>
                    <a:effectLst/>
                    <a:uLnTx/>
                    <a:uFillTx/>
                    <a:latin typeface="Arial" panose="020B0604020202020204"/>
                    <a:ea typeface="+mn-ea"/>
                    <a:cs typeface="+mn-cs"/>
                  </a:rPr>
                  <a:t>Algorithms</a:t>
                </a:r>
              </a:p>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600" b="0" i="0" u="none" strike="noStrike" kern="1200" cap="none" spc="0" normalizeH="0" baseline="0" noProof="0" dirty="0">
                    <a:ln>
                      <a:noFill/>
                    </a:ln>
                    <a:solidFill>
                      <a:srgbClr val="2E2C61"/>
                    </a:solidFill>
                    <a:effectLst/>
                    <a:uLnTx/>
                    <a:uFillTx/>
                    <a:latin typeface="Arial" panose="020B0604020202020204"/>
                    <a:ea typeface="+mn-ea"/>
                    <a:cs typeface="+mn-cs"/>
                  </a:rPr>
                  <a:t>Applications</a:t>
                </a:r>
              </a:p>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600" b="0" i="0" u="none" strike="noStrike" kern="1200" cap="none" spc="0" normalizeH="0" baseline="0" noProof="0" dirty="0">
                    <a:ln>
                      <a:noFill/>
                    </a:ln>
                    <a:solidFill>
                      <a:srgbClr val="2E2C61"/>
                    </a:solidFill>
                    <a:effectLst/>
                    <a:uLnTx/>
                    <a:uFillTx/>
                    <a:latin typeface="Arial" panose="020B0604020202020204"/>
                    <a:ea typeface="+mn-ea"/>
                    <a:cs typeface="+mn-cs"/>
                  </a:rPr>
                  <a:t>Quantum-Classical Interfaces</a:t>
                </a:r>
              </a:p>
            </p:txBody>
          </p:sp>
        </p:grpSp>
        <p:grpSp>
          <p:nvGrpSpPr>
            <p:cNvPr id="24" name="Group 23"/>
            <p:cNvGrpSpPr/>
            <p:nvPr/>
          </p:nvGrpSpPr>
          <p:grpSpPr>
            <a:xfrm>
              <a:off x="5591133" y="438661"/>
              <a:ext cx="3384000" cy="648000"/>
              <a:chOff x="3698039" y="4726174"/>
              <a:chExt cx="1692000" cy="648000"/>
            </a:xfrm>
          </p:grpSpPr>
          <p:sp>
            <p:nvSpPr>
              <p:cNvPr id="25" name="Rectangle 24"/>
              <p:cNvSpPr/>
              <p:nvPr/>
            </p:nvSpPr>
            <p:spPr>
              <a:xfrm>
                <a:off x="3698039" y="4726174"/>
                <a:ext cx="1692000" cy="2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rPr>
                  <a:t>Phase 3 Research Hub(s)</a:t>
                </a:r>
              </a:p>
            </p:txBody>
          </p:sp>
          <p:sp>
            <p:nvSpPr>
              <p:cNvPr id="26" name="Rectangle 25"/>
              <p:cNvSpPr/>
              <p:nvPr/>
            </p:nvSpPr>
            <p:spPr>
              <a:xfrm>
                <a:off x="3698039" y="4942174"/>
                <a:ext cx="1692000" cy="43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lstStyle/>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 b="0" i="0" u="none" strike="noStrike" kern="1200" cap="none" spc="0" normalizeH="0" baseline="0" noProof="0" dirty="0">
                    <a:ln>
                      <a:noFill/>
                    </a:ln>
                    <a:solidFill>
                      <a:srgbClr val="2E2C61"/>
                    </a:solidFill>
                    <a:effectLst/>
                    <a:uLnTx/>
                    <a:uFillTx/>
                    <a:latin typeface="Arial" panose="020B0604020202020204"/>
                    <a:ea typeface="+mn-ea"/>
                    <a:cs typeface="+mn-cs"/>
                  </a:rPr>
                  <a:t>Hardware (qubit performance, noise sources, calibration and control)</a:t>
                </a:r>
              </a:p>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 b="0" i="0" u="none" strike="noStrike" kern="1200" cap="none" spc="0" normalizeH="0" baseline="0" noProof="0" dirty="0">
                    <a:ln>
                      <a:noFill/>
                    </a:ln>
                    <a:solidFill>
                      <a:srgbClr val="2E2C61"/>
                    </a:solidFill>
                    <a:effectLst/>
                    <a:uLnTx/>
                    <a:uFillTx/>
                    <a:latin typeface="Arial" panose="020B0604020202020204"/>
                    <a:ea typeface="+mn-ea"/>
                    <a:cs typeface="+mn-cs"/>
                  </a:rPr>
                  <a:t>Error mitigation and error correction, benchmarking, verification, theory and standards</a:t>
                </a:r>
              </a:p>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 b="0" i="0" u="none" strike="noStrike" kern="1200" cap="none" spc="0" normalizeH="0" baseline="0" noProof="0" dirty="0">
                    <a:ln>
                      <a:noFill/>
                    </a:ln>
                    <a:solidFill>
                      <a:srgbClr val="2E2C61"/>
                    </a:solidFill>
                    <a:effectLst/>
                    <a:uLnTx/>
                    <a:uFillTx/>
                    <a:latin typeface="Arial" panose="020B0604020202020204"/>
                    <a:ea typeface="+mn-ea"/>
                    <a:cs typeface="+mn-cs"/>
                  </a:rPr>
                  <a:t>Development and execution of applications for NISQ and fault tolerant platforms</a:t>
                </a:r>
              </a:p>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 b="0" i="0" u="none" strike="noStrike" kern="1200" cap="none" spc="0" normalizeH="0" baseline="0" noProof="0" dirty="0">
                    <a:ln>
                      <a:noFill/>
                    </a:ln>
                    <a:solidFill>
                      <a:srgbClr val="2E2C61"/>
                    </a:solidFill>
                    <a:effectLst/>
                    <a:uLnTx/>
                    <a:uFillTx/>
                    <a:latin typeface="Arial" panose="020B0604020202020204"/>
                    <a:ea typeface="+mn-ea"/>
                    <a:cs typeface="+mn-cs"/>
                  </a:rPr>
                  <a:t>Community building through networks &amp; integration of high performance computation</a:t>
                </a:r>
              </a:p>
              <a:p>
                <a:pPr marL="72000" marR="0" lvl="0" indent="-72000" algn="l" defTabSz="7200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600" b="0" i="0" u="none" strike="noStrike" kern="1200" cap="none" spc="0" normalizeH="0" baseline="0" noProof="0" dirty="0">
                  <a:ln>
                    <a:noFill/>
                  </a:ln>
                  <a:solidFill>
                    <a:srgbClr val="2E2C61"/>
                  </a:solidFill>
                  <a:effectLst/>
                  <a:uLnTx/>
                  <a:uFillTx/>
                  <a:latin typeface="Arial" panose="020B0604020202020204"/>
                  <a:ea typeface="+mn-ea"/>
                  <a:cs typeface="+mn-cs"/>
                </a:endParaRPr>
              </a:p>
            </p:txBody>
          </p:sp>
        </p:grpSp>
        <p:grpSp>
          <p:nvGrpSpPr>
            <p:cNvPr id="69" name="Group 68"/>
            <p:cNvGrpSpPr/>
            <p:nvPr/>
          </p:nvGrpSpPr>
          <p:grpSpPr>
            <a:xfrm>
              <a:off x="630844" y="1114950"/>
              <a:ext cx="2428145" cy="1859480"/>
              <a:chOff x="630844" y="1114950"/>
              <a:chExt cx="2428145" cy="1859480"/>
            </a:xfrm>
          </p:grpSpPr>
          <p:pic>
            <p:nvPicPr>
              <p:cNvPr id="52" name="Picture 51"/>
              <p:cNvPicPr>
                <a:picLocks noChangeAspect="1"/>
              </p:cNvPicPr>
              <p:nvPr/>
            </p:nvPicPr>
            <p:blipFill>
              <a:blip r:embed="rId2"/>
              <a:stretch>
                <a:fillRect/>
              </a:stretch>
            </p:blipFill>
            <p:spPr>
              <a:xfrm>
                <a:off x="634218" y="1114950"/>
                <a:ext cx="1321201" cy="936000"/>
              </a:xfrm>
              <a:prstGeom prst="rect">
                <a:avLst/>
              </a:prstGeom>
            </p:spPr>
          </p:pic>
          <p:pic>
            <p:nvPicPr>
              <p:cNvPr id="66" name="Picture 65"/>
              <p:cNvPicPr>
                <a:picLocks noChangeAspect="1"/>
              </p:cNvPicPr>
              <p:nvPr/>
            </p:nvPicPr>
            <p:blipFill>
              <a:blip r:embed="rId3"/>
              <a:stretch>
                <a:fillRect/>
              </a:stretch>
            </p:blipFill>
            <p:spPr>
              <a:xfrm>
                <a:off x="1981870" y="1147153"/>
                <a:ext cx="1077119" cy="792000"/>
              </a:xfrm>
              <a:prstGeom prst="rect">
                <a:avLst/>
              </a:prstGeom>
            </p:spPr>
          </p:pic>
          <p:pic>
            <p:nvPicPr>
              <p:cNvPr id="67" name="Picture 66"/>
              <p:cNvPicPr>
                <a:picLocks noChangeAspect="1"/>
              </p:cNvPicPr>
              <p:nvPr/>
            </p:nvPicPr>
            <p:blipFill>
              <a:blip r:embed="rId4"/>
              <a:stretch>
                <a:fillRect/>
              </a:stretch>
            </p:blipFill>
            <p:spPr>
              <a:xfrm>
                <a:off x="630844" y="2053948"/>
                <a:ext cx="1326146" cy="920482"/>
              </a:xfrm>
              <a:prstGeom prst="rect">
                <a:avLst/>
              </a:prstGeom>
            </p:spPr>
          </p:pic>
          <p:pic>
            <p:nvPicPr>
              <p:cNvPr id="68" name="Picture 67"/>
              <p:cNvPicPr>
                <a:picLocks noChangeAspect="1"/>
              </p:cNvPicPr>
              <p:nvPr/>
            </p:nvPicPr>
            <p:blipFill>
              <a:blip r:embed="rId5"/>
              <a:stretch>
                <a:fillRect/>
              </a:stretch>
            </p:blipFill>
            <p:spPr>
              <a:xfrm>
                <a:off x="1980466" y="2067623"/>
                <a:ext cx="1078523" cy="899936"/>
              </a:xfrm>
              <a:prstGeom prst="rect">
                <a:avLst/>
              </a:prstGeom>
            </p:spPr>
          </p:pic>
        </p:grpSp>
      </p:grpSp>
      <p:grpSp>
        <p:nvGrpSpPr>
          <p:cNvPr id="4" name="Group 3"/>
          <p:cNvGrpSpPr/>
          <p:nvPr/>
        </p:nvGrpSpPr>
        <p:grpSpPr>
          <a:xfrm>
            <a:off x="3758076" y="1768843"/>
            <a:ext cx="6194093" cy="460402"/>
            <a:chOff x="3758076" y="1768843"/>
            <a:chExt cx="6194093" cy="460402"/>
          </a:xfrm>
        </p:grpSpPr>
        <p:grpSp>
          <p:nvGrpSpPr>
            <p:cNvPr id="74" name="Group 73"/>
            <p:cNvGrpSpPr/>
            <p:nvPr/>
          </p:nvGrpSpPr>
          <p:grpSpPr>
            <a:xfrm>
              <a:off x="3758076" y="1768843"/>
              <a:ext cx="4860397" cy="460402"/>
              <a:chOff x="3758076" y="1768843"/>
              <a:chExt cx="4860397" cy="460402"/>
            </a:xfrm>
          </p:grpSpPr>
          <p:sp>
            <p:nvSpPr>
              <p:cNvPr id="33" name="Rectangle 32"/>
              <p:cNvSpPr/>
              <p:nvPr/>
            </p:nvSpPr>
            <p:spPr>
              <a:xfrm>
                <a:off x="3758076" y="1768843"/>
                <a:ext cx="4860000" cy="144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err="1">
                    <a:ln>
                      <a:noFill/>
                    </a:ln>
                    <a:solidFill>
                      <a:srgbClr val="FFFFFF"/>
                    </a:solidFill>
                    <a:effectLst/>
                    <a:uLnTx/>
                    <a:uFillTx/>
                    <a:latin typeface="Arial" panose="020B0604020202020204"/>
                    <a:ea typeface="+mn-ea"/>
                    <a:cs typeface="+mn-cs"/>
                  </a:rPr>
                  <a:t>SparQ</a:t>
                </a:r>
                <a:r>
                  <a:rPr kumimoji="0" lang="en-GB" sz="600" b="1" i="0" u="none" strike="noStrike" kern="1200" cap="none" spc="0" normalizeH="0" baseline="0" noProof="0" dirty="0">
                    <a:ln>
                      <a:noFill/>
                    </a:ln>
                    <a:solidFill>
                      <a:srgbClr val="FFFFFF"/>
                    </a:solidFill>
                    <a:effectLst/>
                    <a:uLnTx/>
                    <a:uFillTx/>
                    <a:latin typeface="Arial" panose="020B0604020202020204"/>
                    <a:ea typeface="+mn-ea"/>
                    <a:cs typeface="+mn-cs"/>
                  </a:rPr>
                  <a:t> User Engagement Programme</a:t>
                </a:r>
              </a:p>
            </p:txBody>
          </p:sp>
          <p:sp>
            <p:nvSpPr>
              <p:cNvPr id="34" name="Rectangle 33"/>
              <p:cNvSpPr/>
              <p:nvPr/>
            </p:nvSpPr>
            <p:spPr>
              <a:xfrm>
                <a:off x="4509454" y="2085245"/>
                <a:ext cx="1512000" cy="14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srgbClr val="FFFFFF"/>
                    </a:solidFill>
                    <a:effectLst/>
                    <a:uLnTx/>
                    <a:uFillTx/>
                    <a:latin typeface="Arial" panose="020B0604020202020204"/>
                    <a:ea typeface="+mn-ea"/>
                    <a:cs typeface="+mn-cs"/>
                  </a:rPr>
                  <a:t>Quantum Software Lab</a:t>
                </a:r>
              </a:p>
            </p:txBody>
          </p:sp>
          <p:sp>
            <p:nvSpPr>
              <p:cNvPr id="38" name="Rectangle 37"/>
              <p:cNvSpPr/>
              <p:nvPr/>
            </p:nvSpPr>
            <p:spPr>
              <a:xfrm>
                <a:off x="4766473" y="1933008"/>
                <a:ext cx="3852000" cy="144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srgbClr val="FFFFFF"/>
                    </a:solidFill>
                    <a:effectLst/>
                    <a:uLnTx/>
                    <a:uFillTx/>
                    <a:latin typeface="Arial" panose="020B0604020202020204"/>
                    <a:ea typeface="+mn-ea"/>
                    <a:cs typeface="+mn-cs"/>
                  </a:rPr>
                  <a:t>QC Cloud Access</a:t>
                </a:r>
              </a:p>
            </p:txBody>
          </p:sp>
        </p:grpSp>
        <p:sp>
          <p:nvSpPr>
            <p:cNvPr id="3" name="TextBox 2"/>
            <p:cNvSpPr txBox="1"/>
            <p:nvPr/>
          </p:nvSpPr>
          <p:spPr>
            <a:xfrm>
              <a:off x="8680667" y="1790763"/>
              <a:ext cx="1271502"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1" i="1" u="none" strike="noStrike" kern="1200" cap="none" spc="0" normalizeH="0" baseline="0" noProof="0" dirty="0">
                  <a:ln>
                    <a:noFill/>
                  </a:ln>
                  <a:solidFill>
                    <a:srgbClr val="2E2C61"/>
                  </a:solidFill>
                  <a:effectLst/>
                  <a:uLnTx/>
                  <a:uFillTx/>
                  <a:latin typeface="Arial" panose="020B0604020202020204"/>
                  <a:ea typeface="+mn-ea"/>
                  <a:cs typeface="+mn-cs"/>
                </a:rPr>
                <a:t>User Engagement</a:t>
              </a:r>
            </a:p>
          </p:txBody>
        </p:sp>
      </p:grpSp>
      <p:grpSp>
        <p:nvGrpSpPr>
          <p:cNvPr id="5" name="Group 4"/>
          <p:cNvGrpSpPr/>
          <p:nvPr/>
        </p:nvGrpSpPr>
        <p:grpSpPr>
          <a:xfrm>
            <a:off x="3138548" y="2248355"/>
            <a:ext cx="2699177" cy="811998"/>
            <a:chOff x="3138548" y="2248355"/>
            <a:chExt cx="2699177" cy="811998"/>
          </a:xfrm>
        </p:grpSpPr>
        <p:grpSp>
          <p:nvGrpSpPr>
            <p:cNvPr id="75" name="Group 74"/>
            <p:cNvGrpSpPr/>
            <p:nvPr/>
          </p:nvGrpSpPr>
          <p:grpSpPr>
            <a:xfrm>
              <a:off x="3250497" y="2248355"/>
              <a:ext cx="2587228" cy="480278"/>
              <a:chOff x="3250497" y="2248355"/>
              <a:chExt cx="2587228" cy="480278"/>
            </a:xfrm>
          </p:grpSpPr>
          <p:sp>
            <p:nvSpPr>
              <p:cNvPr id="35" name="Rectangle 34"/>
              <p:cNvSpPr/>
              <p:nvPr/>
            </p:nvSpPr>
            <p:spPr>
              <a:xfrm>
                <a:off x="3250497" y="2419983"/>
                <a:ext cx="1512000" cy="144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srgbClr val="FFFFFF"/>
                    </a:solidFill>
                    <a:effectLst/>
                    <a:uLnTx/>
                    <a:uFillTx/>
                    <a:latin typeface="Arial" panose="020B0604020202020204"/>
                    <a:ea typeface="+mn-ea"/>
                    <a:cs typeface="+mn-cs"/>
                  </a:rPr>
                  <a:t>ISCF Wave 3 CR&amp;D</a:t>
                </a:r>
              </a:p>
            </p:txBody>
          </p:sp>
          <p:sp>
            <p:nvSpPr>
              <p:cNvPr id="36" name="Rectangle 35"/>
              <p:cNvSpPr/>
              <p:nvPr/>
            </p:nvSpPr>
            <p:spPr>
              <a:xfrm>
                <a:off x="4158271" y="2584633"/>
                <a:ext cx="1512000" cy="144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srgbClr val="FFFFFF"/>
                    </a:solidFill>
                    <a:effectLst/>
                    <a:uLnTx/>
                    <a:uFillTx/>
                    <a:latin typeface="Arial" panose="020B0604020202020204"/>
                    <a:ea typeface="+mn-ea"/>
                    <a:cs typeface="+mn-cs"/>
                  </a:rPr>
                  <a:t>ISCF Wave 3 Tech</a:t>
                </a:r>
              </a:p>
            </p:txBody>
          </p:sp>
          <p:sp>
            <p:nvSpPr>
              <p:cNvPr id="37" name="Rectangle 36"/>
              <p:cNvSpPr/>
              <p:nvPr/>
            </p:nvSpPr>
            <p:spPr>
              <a:xfrm>
                <a:off x="5117725" y="2418458"/>
                <a:ext cx="720000" cy="144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srgbClr val="FFFFFF"/>
                    </a:solidFill>
                    <a:effectLst/>
                    <a:uLnTx/>
                    <a:uFillTx/>
                    <a:latin typeface="Arial" panose="020B0604020202020204"/>
                    <a:ea typeface="+mn-ea"/>
                    <a:cs typeface="+mn-cs"/>
                  </a:rPr>
                  <a:t>QA Feasibility</a:t>
                </a:r>
              </a:p>
            </p:txBody>
          </p:sp>
          <p:sp>
            <p:nvSpPr>
              <p:cNvPr id="39" name="Rectangle 38"/>
              <p:cNvSpPr/>
              <p:nvPr/>
            </p:nvSpPr>
            <p:spPr>
              <a:xfrm>
                <a:off x="4328981" y="2248355"/>
                <a:ext cx="972000" cy="144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srgbClr val="2E2C61"/>
                    </a:solidFill>
                    <a:effectLst/>
                    <a:uLnTx/>
                    <a:uFillTx/>
                    <a:latin typeface="Arial" panose="020B0604020202020204"/>
                    <a:ea typeface="+mn-ea"/>
                    <a:cs typeface="+mn-cs"/>
                  </a:rPr>
                  <a:t>Software Enabled QC</a:t>
                </a:r>
              </a:p>
            </p:txBody>
          </p:sp>
        </p:grpSp>
        <p:sp>
          <p:nvSpPr>
            <p:cNvPr id="82" name="TextBox 81"/>
            <p:cNvSpPr txBox="1"/>
            <p:nvPr/>
          </p:nvSpPr>
          <p:spPr>
            <a:xfrm>
              <a:off x="3138548" y="2814132"/>
              <a:ext cx="1840568"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1" i="1" u="none" strike="noStrike" kern="1200" cap="none" spc="0" normalizeH="0" baseline="0" noProof="0" dirty="0">
                  <a:ln>
                    <a:noFill/>
                  </a:ln>
                  <a:solidFill>
                    <a:srgbClr val="2E2C61"/>
                  </a:solidFill>
                  <a:effectLst/>
                  <a:uLnTx/>
                  <a:uFillTx/>
                  <a:latin typeface="Arial" panose="020B0604020202020204"/>
                  <a:ea typeface="+mn-ea"/>
                  <a:cs typeface="+mn-cs"/>
                </a:rPr>
                <a:t>Supply Chain Development</a:t>
              </a:r>
            </a:p>
          </p:txBody>
        </p:sp>
      </p:grpSp>
      <p:sp>
        <p:nvSpPr>
          <p:cNvPr id="84" name="TextBox 83"/>
          <p:cNvSpPr txBox="1"/>
          <p:nvPr/>
        </p:nvSpPr>
        <p:spPr>
          <a:xfrm>
            <a:off x="125737" y="84440"/>
            <a:ext cx="101021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626262"/>
                </a:solidFill>
                <a:effectLst/>
                <a:uLnTx/>
                <a:uFillTx/>
                <a:latin typeface="Arial" panose="020B0604020202020204"/>
                <a:ea typeface="+mn-ea"/>
                <a:cs typeface="+mn-cs"/>
              </a:rPr>
              <a:t>© NQCC 2024</a:t>
            </a:r>
          </a:p>
        </p:txBody>
      </p:sp>
      <p:sp>
        <p:nvSpPr>
          <p:cNvPr id="7" name="Rectangle 6"/>
          <p:cNvSpPr/>
          <p:nvPr/>
        </p:nvSpPr>
        <p:spPr>
          <a:xfrm>
            <a:off x="487284" y="3050121"/>
            <a:ext cx="4491832" cy="3370443"/>
          </a:xfrm>
          <a:prstGeom prst="rect">
            <a:avLst/>
          </a:prstGeom>
          <a:solidFill>
            <a:srgbClr val="182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5" name="Group 14"/>
          <p:cNvGrpSpPr/>
          <p:nvPr/>
        </p:nvGrpSpPr>
        <p:grpSpPr>
          <a:xfrm>
            <a:off x="459549" y="3083034"/>
            <a:ext cx="4492842" cy="3299281"/>
            <a:chOff x="459549" y="3083034"/>
            <a:chExt cx="4492842" cy="3299281"/>
          </a:xfrm>
        </p:grpSpPr>
        <p:grpSp>
          <p:nvGrpSpPr>
            <p:cNvPr id="6" name="Group 5"/>
            <p:cNvGrpSpPr>
              <a:grpSpLocks noChangeAspect="1"/>
            </p:cNvGrpSpPr>
            <p:nvPr/>
          </p:nvGrpSpPr>
          <p:grpSpPr>
            <a:xfrm>
              <a:off x="459549" y="3083034"/>
              <a:ext cx="4492340" cy="3299281"/>
              <a:chOff x="1515655" y="3652159"/>
              <a:chExt cx="3807070" cy="2796000"/>
            </a:xfrm>
          </p:grpSpPr>
          <p:pic>
            <p:nvPicPr>
              <p:cNvPr id="55" name="Picture 54"/>
              <p:cNvPicPr>
                <a:picLocks noChangeAspect="1"/>
              </p:cNvPicPr>
              <p:nvPr/>
            </p:nvPicPr>
            <p:blipFill rotWithShape="1">
              <a:blip r:embed="rId6"/>
              <a:srcRect t="22879" b="38077"/>
              <a:stretch/>
            </p:blipFill>
            <p:spPr>
              <a:xfrm>
                <a:off x="1600388" y="5073901"/>
                <a:ext cx="3103047" cy="699793"/>
              </a:xfrm>
              <a:prstGeom prst="rect">
                <a:avLst/>
              </a:prstGeom>
            </p:spPr>
          </p:pic>
          <p:pic>
            <p:nvPicPr>
              <p:cNvPr id="76" name="Picture 75"/>
              <p:cNvPicPr>
                <a:picLocks noChangeAspect="1"/>
              </p:cNvPicPr>
              <p:nvPr/>
            </p:nvPicPr>
            <p:blipFill>
              <a:blip r:embed="rId7"/>
              <a:stretch>
                <a:fillRect/>
              </a:stretch>
            </p:blipFill>
            <p:spPr>
              <a:xfrm>
                <a:off x="2660094" y="3861684"/>
                <a:ext cx="856350" cy="341578"/>
              </a:xfrm>
              <a:prstGeom prst="rect">
                <a:avLst/>
              </a:prstGeom>
            </p:spPr>
          </p:pic>
          <p:pic>
            <p:nvPicPr>
              <p:cNvPr id="77" name="Picture 76"/>
              <p:cNvPicPr>
                <a:picLocks noChangeAspect="1"/>
              </p:cNvPicPr>
              <p:nvPr/>
            </p:nvPicPr>
            <p:blipFill>
              <a:blip r:embed="rId8"/>
              <a:stretch>
                <a:fillRect/>
              </a:stretch>
            </p:blipFill>
            <p:spPr>
              <a:xfrm>
                <a:off x="4778490" y="3833856"/>
                <a:ext cx="539735" cy="360000"/>
              </a:xfrm>
              <a:prstGeom prst="rect">
                <a:avLst/>
              </a:prstGeom>
            </p:spPr>
          </p:pic>
          <p:pic>
            <p:nvPicPr>
              <p:cNvPr id="78" name="Picture 77"/>
              <p:cNvPicPr>
                <a:picLocks noChangeAspect="1"/>
              </p:cNvPicPr>
              <p:nvPr/>
            </p:nvPicPr>
            <p:blipFill>
              <a:blip r:embed="rId9"/>
              <a:stretch>
                <a:fillRect/>
              </a:stretch>
            </p:blipFill>
            <p:spPr>
              <a:xfrm>
                <a:off x="2697982" y="4456194"/>
                <a:ext cx="813148" cy="398442"/>
              </a:xfrm>
              <a:prstGeom prst="rect">
                <a:avLst/>
              </a:prstGeom>
            </p:spPr>
          </p:pic>
          <p:pic>
            <p:nvPicPr>
              <p:cNvPr id="79" name="Picture 78"/>
              <p:cNvPicPr>
                <a:picLocks noChangeAspect="1"/>
              </p:cNvPicPr>
              <p:nvPr/>
            </p:nvPicPr>
            <p:blipFill rotWithShape="1">
              <a:blip r:embed="rId10"/>
              <a:srcRect t="13675" r="15493" b="16382"/>
              <a:stretch/>
            </p:blipFill>
            <p:spPr>
              <a:xfrm>
                <a:off x="4284686" y="4405824"/>
                <a:ext cx="987607" cy="459201"/>
              </a:xfrm>
              <a:prstGeom prst="rect">
                <a:avLst/>
              </a:prstGeom>
            </p:spPr>
          </p:pic>
          <p:sp>
            <p:nvSpPr>
              <p:cNvPr id="80" name="TextBox 79"/>
              <p:cNvSpPr txBox="1"/>
              <p:nvPr/>
            </p:nvSpPr>
            <p:spPr>
              <a:xfrm>
                <a:off x="1515655" y="3823512"/>
                <a:ext cx="1182327" cy="391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Efficiently convert nitrogen to fertilizer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100-200</a:t>
                </a:r>
                <a:r>
                  <a:rPr kumimoji="0" lang="en-GB" sz="6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 qubits: Design catalysts to enable efficient fertilizer production</a:t>
                </a:r>
              </a:p>
            </p:txBody>
          </p:sp>
          <p:sp>
            <p:nvSpPr>
              <p:cNvPr id="81" name="TextBox 80"/>
              <p:cNvSpPr txBox="1"/>
              <p:nvPr/>
            </p:nvSpPr>
            <p:spPr>
              <a:xfrm>
                <a:off x="1565680" y="3652159"/>
                <a:ext cx="3752545" cy="152902"/>
              </a:xfrm>
              <a:prstGeom prst="rect">
                <a:avLst/>
              </a:prstGeom>
              <a:solidFill>
                <a:srgbClr val="1EBB90"/>
              </a:solidFill>
            </p:spPr>
            <p:txBody>
              <a:bodyPr wrap="square" lIns="36000" tIns="36000" rIns="36000" bIns="36000" numCol="2"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Nitrogen Fixation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Carbon Capture</a:t>
                </a:r>
              </a:p>
            </p:txBody>
          </p:sp>
          <p:sp>
            <p:nvSpPr>
              <p:cNvPr id="83" name="TextBox 82"/>
              <p:cNvSpPr txBox="1"/>
              <p:nvPr/>
            </p:nvSpPr>
            <p:spPr>
              <a:xfrm>
                <a:off x="3508413" y="3806413"/>
                <a:ext cx="1377418" cy="391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Capture carbon at any location directly from the 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100-200 qubits: Design catalysts to capture waste carbon using less energy</a:t>
                </a:r>
              </a:p>
            </p:txBody>
          </p:sp>
          <p:sp>
            <p:nvSpPr>
              <p:cNvPr id="85" name="TextBox 84"/>
              <p:cNvSpPr txBox="1"/>
              <p:nvPr/>
            </p:nvSpPr>
            <p:spPr>
              <a:xfrm>
                <a:off x="1521337" y="4456194"/>
                <a:ext cx="1222166" cy="391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Room temperature superconductors &amp; organic batteries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1000’s</a:t>
                </a:r>
                <a:r>
                  <a:rPr kumimoji="0" lang="en-GB" sz="6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 qubits: Simulate large solid state systems</a:t>
                </a:r>
              </a:p>
            </p:txBody>
          </p:sp>
          <p:sp>
            <p:nvSpPr>
              <p:cNvPr id="86" name="TextBox 85"/>
              <p:cNvSpPr txBox="1"/>
              <p:nvPr/>
            </p:nvSpPr>
            <p:spPr>
              <a:xfrm>
                <a:off x="1570179" y="4890308"/>
                <a:ext cx="3752546" cy="152902"/>
              </a:xfrm>
              <a:prstGeom prst="rect">
                <a:avLst/>
              </a:prstGeom>
              <a:solidFill>
                <a:srgbClr val="1EBB90"/>
              </a:solidFill>
            </p:spPr>
            <p:txBody>
              <a:bodyPr wrap="square" lIns="36000" tIns="36000" rIns="36000" bIns="36000" numCol="2"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Materials Science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Machine Learning</a:t>
                </a:r>
              </a:p>
            </p:txBody>
          </p:sp>
          <p:sp>
            <p:nvSpPr>
              <p:cNvPr id="87" name="TextBox 86"/>
              <p:cNvSpPr txBox="1"/>
              <p:nvPr/>
            </p:nvSpPr>
            <p:spPr>
              <a:xfrm>
                <a:off x="3508413" y="4402366"/>
                <a:ext cx="947472" cy="4694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Minimise GPU learning and approximate methods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100’s-1000’s qubits: Improve on approximate computational methods</a:t>
                </a:r>
              </a:p>
            </p:txBody>
          </p:sp>
          <p:pic>
            <p:nvPicPr>
              <p:cNvPr id="88" name="Picture 87"/>
              <p:cNvPicPr>
                <a:picLocks noChangeAspect="1"/>
              </p:cNvPicPr>
              <p:nvPr/>
            </p:nvPicPr>
            <p:blipFill rotWithShape="1">
              <a:blip r:embed="rId11" cstate="print">
                <a:extLst>
                  <a:ext uri="{28A0092B-C50C-407E-A947-70E740481C1C}">
                    <a14:useLocalDpi xmlns:a14="http://schemas.microsoft.com/office/drawing/2010/main" val="0"/>
                  </a:ext>
                </a:extLst>
              </a:blip>
              <a:srcRect l="8236" r="11368"/>
              <a:stretch/>
            </p:blipFill>
            <p:spPr>
              <a:xfrm>
                <a:off x="3464472" y="5798977"/>
                <a:ext cx="896803" cy="637420"/>
              </a:xfrm>
              <a:prstGeom prst="rect">
                <a:avLst/>
              </a:prstGeom>
            </p:spPr>
          </p:pic>
          <p:grpSp>
            <p:nvGrpSpPr>
              <p:cNvPr id="63" name="Group 62"/>
              <p:cNvGrpSpPr/>
              <p:nvPr/>
            </p:nvGrpSpPr>
            <p:grpSpPr>
              <a:xfrm>
                <a:off x="1600387" y="5803052"/>
                <a:ext cx="1810018" cy="645107"/>
                <a:chOff x="1697845" y="5837762"/>
                <a:chExt cx="1810018" cy="645107"/>
              </a:xfrm>
            </p:grpSpPr>
            <p:pic>
              <p:nvPicPr>
                <p:cNvPr id="53" name="Picture 52"/>
                <p:cNvPicPr>
                  <a:picLocks noChangeAspect="1"/>
                </p:cNvPicPr>
                <p:nvPr/>
              </p:nvPicPr>
              <p:blipFill rotWithShape="1">
                <a:blip r:embed="rId12"/>
                <a:srcRect l="8934" t="4911" r="4061" b="10497"/>
                <a:stretch/>
              </p:blipFill>
              <p:spPr>
                <a:xfrm>
                  <a:off x="1697845" y="5837762"/>
                  <a:ext cx="1081889" cy="645107"/>
                </a:xfrm>
                <a:prstGeom prst="rect">
                  <a:avLst/>
                </a:prstGeom>
              </p:spPr>
            </p:pic>
            <p:pic>
              <p:nvPicPr>
                <p:cNvPr id="54" name="Picture 53"/>
                <p:cNvPicPr>
                  <a:picLocks noChangeAspect="1"/>
                </p:cNvPicPr>
                <p:nvPr/>
              </p:nvPicPr>
              <p:blipFill>
                <a:blip r:embed="rId13"/>
                <a:stretch>
                  <a:fillRect/>
                </a:stretch>
              </p:blipFill>
              <p:spPr>
                <a:xfrm>
                  <a:off x="2840961" y="5837762"/>
                  <a:ext cx="666902" cy="642226"/>
                </a:xfrm>
                <a:prstGeom prst="rect">
                  <a:avLst/>
                </a:prstGeom>
              </p:spPr>
            </p:pic>
          </p:grpSp>
        </p:grpSp>
        <p:pic>
          <p:nvPicPr>
            <p:cNvPr id="14" name="Picture 13"/>
            <p:cNvPicPr>
              <a:picLocks noChangeAspect="1"/>
            </p:cNvPicPr>
            <p:nvPr/>
          </p:nvPicPr>
          <p:blipFill rotWithShape="1">
            <a:blip r:embed="rId14"/>
            <a:srcRect l="17847" r="3901" b="3726"/>
            <a:stretch/>
          </p:blipFill>
          <p:spPr>
            <a:xfrm>
              <a:off x="3873185" y="5660830"/>
              <a:ext cx="1079206" cy="718085"/>
            </a:xfrm>
            <a:prstGeom prst="rect">
              <a:avLst/>
            </a:prstGeom>
          </p:spPr>
        </p:pic>
      </p:grpSp>
    </p:spTree>
    <p:extLst>
      <p:ext uri="{BB962C8B-B14F-4D97-AF65-F5344CB8AC3E}">
        <p14:creationId xmlns:p14="http://schemas.microsoft.com/office/powerpoint/2010/main" val="290429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6876"/>
          </a:xfrm>
        </p:spPr>
        <p:txBody>
          <a:bodyPr>
            <a:noAutofit/>
          </a:bodyPr>
          <a:lstStyle/>
          <a:p>
            <a:r>
              <a:rPr lang="en-GB" sz="2800" dirty="0"/>
              <a:t>Quantum 2.0</a:t>
            </a:r>
          </a:p>
        </p:txBody>
      </p:sp>
      <p:sp>
        <p:nvSpPr>
          <p:cNvPr id="3" name="Text Placeholder 2"/>
          <p:cNvSpPr>
            <a:spLocks noGrp="1"/>
          </p:cNvSpPr>
          <p:nvPr>
            <p:ph type="body" sz="quarter" idx="4294967295"/>
          </p:nvPr>
        </p:nvSpPr>
        <p:spPr>
          <a:xfrm>
            <a:off x="308344" y="4428000"/>
            <a:ext cx="11653284" cy="1703388"/>
          </a:xfrm>
        </p:spPr>
        <p:txBody>
          <a:bodyPr/>
          <a:lstStyle/>
          <a:p>
            <a:pPr marL="0" indent="0" algn="ctr">
              <a:buNone/>
            </a:pPr>
            <a:r>
              <a:rPr lang="en-GB" sz="1600" dirty="0"/>
              <a:t>There is a new technology revolution underway further exploiting the fundamental properties of quantum physics which will impact on the world around us we now label </a:t>
            </a:r>
            <a:r>
              <a:rPr lang="en-GB" sz="1600" b="1" i="1" dirty="0">
                <a:solidFill>
                  <a:schemeClr val="accent3"/>
                </a:solidFill>
              </a:rPr>
              <a:t>Quantum 2.0</a:t>
            </a:r>
          </a:p>
          <a:p>
            <a:pPr marL="0" indent="0" algn="ctr">
              <a:buNone/>
            </a:pPr>
            <a:endParaRPr lang="en-GB" sz="1600" b="1" i="1" dirty="0">
              <a:solidFill>
                <a:schemeClr val="accent4">
                  <a:lumMod val="75000"/>
                </a:schemeClr>
              </a:solidFill>
            </a:endParaRPr>
          </a:p>
          <a:p>
            <a:pPr marL="0" indent="0" algn="ctr">
              <a:buNone/>
            </a:pPr>
            <a:r>
              <a:rPr lang="en-GB" sz="1600" dirty="0"/>
              <a:t>This technology relies on two further fundamental characteristics of quantum mechanics </a:t>
            </a:r>
            <a:r>
              <a:rPr lang="en-GB" sz="1600" b="1" i="1" dirty="0">
                <a:solidFill>
                  <a:schemeClr val="accent3"/>
                </a:solidFill>
              </a:rPr>
              <a:t>superposition</a:t>
            </a:r>
            <a:r>
              <a:rPr lang="en-GB" sz="1600" b="1" i="1" dirty="0">
                <a:solidFill>
                  <a:schemeClr val="accent4">
                    <a:lumMod val="75000"/>
                  </a:schemeClr>
                </a:solidFill>
              </a:rPr>
              <a:t> </a:t>
            </a:r>
            <a:r>
              <a:rPr lang="en-GB" sz="1600" dirty="0"/>
              <a:t>and </a:t>
            </a:r>
            <a:r>
              <a:rPr lang="en-GB" sz="1600" b="1" i="1" dirty="0">
                <a:solidFill>
                  <a:schemeClr val="accent3"/>
                </a:solidFill>
              </a:rPr>
              <a:t>entanglement</a:t>
            </a:r>
          </a:p>
        </p:txBody>
      </p:sp>
      <p:grpSp>
        <p:nvGrpSpPr>
          <p:cNvPr id="4" name="Group 28"/>
          <p:cNvGrpSpPr/>
          <p:nvPr/>
        </p:nvGrpSpPr>
        <p:grpSpPr>
          <a:xfrm>
            <a:off x="0" y="1440000"/>
            <a:ext cx="12192000" cy="2794626"/>
            <a:chOff x="0" y="1437131"/>
            <a:chExt cx="9142912" cy="2016962"/>
          </a:xfrm>
        </p:grpSpPr>
        <p:sp>
          <p:nvSpPr>
            <p:cNvPr id="18" name="TextBox 17"/>
            <p:cNvSpPr txBox="1"/>
            <p:nvPr/>
          </p:nvSpPr>
          <p:spPr>
            <a:xfrm>
              <a:off x="0" y="3053983"/>
              <a:ext cx="73129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2E2C61"/>
                  </a:solidFill>
                  <a:effectLst/>
                  <a:uLnTx/>
                  <a:uFillTx/>
                  <a:latin typeface="Arial" panose="020B0604020202020204"/>
                  <a:ea typeface="+mn-ea"/>
                  <a:cs typeface="+mn-cs"/>
                </a:rPr>
                <a:t>Clocks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2E2C61"/>
                  </a:solidFill>
                  <a:effectLst/>
                  <a:uLnTx/>
                  <a:uFillTx/>
                  <a:latin typeface="Arial" panose="020B0604020202020204"/>
                  <a:ea typeface="+mn-ea"/>
                  <a:cs typeface="+mn-cs"/>
                </a:rPr>
                <a:t>Timing</a:t>
              </a:r>
            </a:p>
          </p:txBody>
        </p:sp>
        <p:sp>
          <p:nvSpPr>
            <p:cNvPr id="19" name="TextBox 18"/>
            <p:cNvSpPr txBox="1"/>
            <p:nvPr/>
          </p:nvSpPr>
          <p:spPr>
            <a:xfrm>
              <a:off x="1850302" y="3053983"/>
              <a:ext cx="8162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2E2C61"/>
                  </a:solidFill>
                  <a:effectLst/>
                  <a:uLnTx/>
                  <a:uFillTx/>
                  <a:latin typeface="Arial" panose="020B0604020202020204"/>
                  <a:ea typeface="+mn-ea"/>
                  <a:cs typeface="+mn-cs"/>
                </a:rPr>
                <a:t>Sensors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2E2C61"/>
                  </a:solidFill>
                  <a:effectLst/>
                  <a:uLnTx/>
                  <a:uFillTx/>
                  <a:latin typeface="Arial" panose="020B0604020202020204"/>
                  <a:ea typeface="+mn-ea"/>
                  <a:cs typeface="+mn-cs"/>
                </a:rPr>
                <a:t>Metrology</a:t>
              </a:r>
            </a:p>
          </p:txBody>
        </p:sp>
        <p:sp>
          <p:nvSpPr>
            <p:cNvPr id="20" name="TextBox 19"/>
            <p:cNvSpPr txBox="1"/>
            <p:nvPr/>
          </p:nvSpPr>
          <p:spPr>
            <a:xfrm>
              <a:off x="3559404" y="3053983"/>
              <a:ext cx="67518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2E2C61"/>
                  </a:solidFill>
                  <a:effectLst/>
                  <a:uLnTx/>
                  <a:uFillTx/>
                  <a:latin typeface="Arial" panose="020B0604020202020204"/>
                  <a:ea typeface="+mn-ea"/>
                  <a:cs typeface="+mn-cs"/>
                </a:rPr>
                <a:t>Imaging</a:t>
              </a:r>
            </a:p>
          </p:txBody>
        </p:sp>
        <p:sp>
          <p:nvSpPr>
            <p:cNvPr id="21" name="TextBox 20"/>
            <p:cNvSpPr txBox="1"/>
            <p:nvPr/>
          </p:nvSpPr>
          <p:spPr>
            <a:xfrm>
              <a:off x="5453393" y="3053983"/>
              <a:ext cx="110479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2E2C61"/>
                  </a:solidFill>
                  <a:effectLst/>
                  <a:uLnTx/>
                  <a:uFillTx/>
                  <a:latin typeface="Arial" panose="020B0604020202020204"/>
                  <a:ea typeface="+mn-ea"/>
                  <a:cs typeface="+mn-cs"/>
                </a:rPr>
                <a:t>Computation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2E2C61"/>
                  </a:solidFill>
                  <a:effectLst/>
                  <a:uLnTx/>
                  <a:uFillTx/>
                  <a:latin typeface="Arial" panose="020B0604020202020204"/>
                  <a:ea typeface="+mn-ea"/>
                  <a:cs typeface="+mn-cs"/>
                </a:rPr>
                <a:t>Simulation</a:t>
              </a:r>
            </a:p>
          </p:txBody>
        </p:sp>
        <p:sp>
          <p:nvSpPr>
            <p:cNvPr id="23" name="TextBox 22"/>
            <p:cNvSpPr txBox="1"/>
            <p:nvPr/>
          </p:nvSpPr>
          <p:spPr>
            <a:xfrm>
              <a:off x="7261725" y="3053983"/>
              <a:ext cx="122341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2E2C61"/>
                  </a:solidFill>
                  <a:effectLst/>
                  <a:uLnTx/>
                  <a:uFillTx/>
                  <a:latin typeface="Arial" panose="020B0604020202020204"/>
                  <a:ea typeface="+mn-ea"/>
                  <a:cs typeface="+mn-cs"/>
                </a:rPr>
                <a:t>Communications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2E2C61"/>
                  </a:solidFill>
                  <a:effectLst/>
                  <a:uLnTx/>
                  <a:uFillTx/>
                  <a:latin typeface="Arial" panose="020B0604020202020204"/>
                  <a:ea typeface="+mn-ea"/>
                  <a:cs typeface="+mn-cs"/>
                </a:rPr>
                <a:t>&amp; Encryption</a:t>
              </a:r>
            </a:p>
          </p:txBody>
        </p:sp>
        <p:pic>
          <p:nvPicPr>
            <p:cNvPr id="28676" name="Picture 4" descr="Image result for quantum sensors"/>
            <p:cNvPicPr>
              <a:picLocks noChangeArrowheads="1"/>
            </p:cNvPicPr>
            <p:nvPr/>
          </p:nvPicPr>
          <p:blipFill>
            <a:blip r:embed="rId3" cstate="print"/>
            <a:srcRect l="24213" r="11482"/>
            <a:stretch>
              <a:fillRect/>
            </a:stretch>
          </p:blipFill>
          <p:spPr bwMode="auto">
            <a:xfrm>
              <a:off x="1821724" y="1437131"/>
              <a:ext cx="1714372" cy="1621291"/>
            </a:xfrm>
            <a:prstGeom prst="rect">
              <a:avLst/>
            </a:prstGeom>
            <a:noFill/>
          </p:spPr>
        </p:pic>
        <p:pic>
          <p:nvPicPr>
            <p:cNvPr id="28678" name="Picture 6" descr="Image result for quantum imaging"/>
            <p:cNvPicPr>
              <a:picLocks noChangeAspect="1" noChangeArrowheads="1"/>
            </p:cNvPicPr>
            <p:nvPr/>
          </p:nvPicPr>
          <p:blipFill>
            <a:blip r:embed="rId4" cstate="print"/>
            <a:srcRect l="4196" t="-15163" r="3623" b="-13903"/>
            <a:stretch>
              <a:fillRect/>
            </a:stretch>
          </p:blipFill>
          <p:spPr bwMode="auto">
            <a:xfrm>
              <a:off x="3530826" y="1437131"/>
              <a:ext cx="1901052" cy="1620000"/>
            </a:xfrm>
            <a:prstGeom prst="rect">
              <a:avLst/>
            </a:prstGeom>
            <a:solidFill>
              <a:srgbClr val="010107"/>
            </a:solidFill>
          </p:spPr>
        </p:pic>
        <p:pic>
          <p:nvPicPr>
            <p:cNvPr id="28680" name="Picture 8" descr="Related image"/>
            <p:cNvPicPr>
              <a:picLocks noChangeAspect="1" noChangeArrowheads="1"/>
            </p:cNvPicPr>
            <p:nvPr/>
          </p:nvPicPr>
          <p:blipFill>
            <a:blip r:embed="rId5" cstate="print"/>
            <a:srcRect l="23090" t="-19223"/>
            <a:stretch>
              <a:fillRect/>
            </a:stretch>
          </p:blipFill>
          <p:spPr bwMode="auto">
            <a:xfrm>
              <a:off x="5414963" y="1437131"/>
              <a:ext cx="1822983" cy="1620000"/>
            </a:xfrm>
            <a:prstGeom prst="rect">
              <a:avLst/>
            </a:prstGeom>
            <a:solidFill>
              <a:srgbClr val="020200"/>
            </a:solidFill>
          </p:spPr>
        </p:pic>
        <p:pic>
          <p:nvPicPr>
            <p:cNvPr id="28686" name="Picture 14" descr="Related image"/>
            <p:cNvPicPr>
              <a:picLocks noChangeAspect="1" noChangeArrowheads="1"/>
            </p:cNvPicPr>
            <p:nvPr/>
          </p:nvPicPr>
          <p:blipFill>
            <a:blip r:embed="rId6" cstate="print"/>
            <a:srcRect l="18080" r="1663" b="2084"/>
            <a:stretch>
              <a:fillRect/>
            </a:stretch>
          </p:blipFill>
          <p:spPr bwMode="auto">
            <a:xfrm>
              <a:off x="7205663" y="1437131"/>
              <a:ext cx="1937249" cy="1620000"/>
            </a:xfrm>
            <a:prstGeom prst="rect">
              <a:avLst/>
            </a:prstGeom>
            <a:noFill/>
          </p:spPr>
        </p:pic>
        <p:pic>
          <p:nvPicPr>
            <p:cNvPr id="28688" name="Picture 16" descr="Related image"/>
            <p:cNvPicPr>
              <a:picLocks noChangeAspect="1" noChangeArrowheads="1"/>
            </p:cNvPicPr>
            <p:nvPr/>
          </p:nvPicPr>
          <p:blipFill>
            <a:blip r:embed="rId7" cstate="print"/>
            <a:srcRect l="24791"/>
            <a:stretch>
              <a:fillRect/>
            </a:stretch>
          </p:blipFill>
          <p:spPr bwMode="auto">
            <a:xfrm>
              <a:off x="0" y="1437131"/>
              <a:ext cx="1830742" cy="1621291"/>
            </a:xfrm>
            <a:prstGeom prst="rect">
              <a:avLst/>
            </a:prstGeom>
            <a:noFill/>
          </p:spPr>
        </p:pic>
      </p:grpSp>
      <p:sp>
        <p:nvSpPr>
          <p:cNvPr id="5" name="Rectangle 4">
            <a:extLst>
              <a:ext uri="{FF2B5EF4-FFF2-40B4-BE49-F238E27FC236}">
                <a16:creationId xmlns:a16="http://schemas.microsoft.com/office/drawing/2014/main" id="{B75E174C-0515-B4AA-0258-CA99329F46D7}"/>
              </a:ext>
            </a:extLst>
          </p:cNvPr>
          <p:cNvSpPr/>
          <p:nvPr/>
        </p:nvSpPr>
        <p:spPr>
          <a:xfrm>
            <a:off x="8427524" y="6350169"/>
            <a:ext cx="3764476" cy="5078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accent6"/>
                </a:solidFill>
                <a:effectLst/>
                <a:uLnTx/>
                <a:uFillTx/>
                <a:latin typeface="Arial" panose="020B0604020202020204"/>
                <a:ea typeface="+mn-ea"/>
                <a:cs typeface="+mn-cs"/>
              </a:rPr>
              <a:t>Slide deck status UK OFFICIAL non commercially sensitive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accent6"/>
                </a:solidFill>
                <a:effectLst/>
                <a:uLnTx/>
                <a:uFillTx/>
                <a:latin typeface="Arial" panose="020B0604020202020204"/>
                <a:ea typeface="+mn-ea"/>
                <a:cs typeface="+mn-cs"/>
              </a:rPr>
              <a:t>All collaborations, contracts and 3</a:t>
            </a:r>
            <a:r>
              <a:rPr kumimoji="0" lang="en-GB" sz="900" b="0" i="0" u="none" strike="noStrike" kern="1200" cap="none" spc="0" normalizeH="0" baseline="30000" noProof="0" dirty="0">
                <a:ln>
                  <a:noFill/>
                </a:ln>
                <a:solidFill>
                  <a:schemeClr val="accent6"/>
                </a:solidFill>
                <a:effectLst/>
                <a:uLnTx/>
                <a:uFillTx/>
                <a:latin typeface="Arial" panose="020B0604020202020204"/>
                <a:ea typeface="+mn-ea"/>
                <a:cs typeface="+mn-cs"/>
              </a:rPr>
              <a:t>rd</a:t>
            </a:r>
            <a:r>
              <a:rPr kumimoji="0" lang="en-GB" sz="900" b="0" i="0" u="none" strike="noStrike" kern="1200" cap="none" spc="0" normalizeH="0" baseline="0" noProof="0" dirty="0">
                <a:ln>
                  <a:noFill/>
                </a:ln>
                <a:solidFill>
                  <a:schemeClr val="accent6"/>
                </a:solidFill>
                <a:effectLst/>
                <a:uLnTx/>
                <a:uFillTx/>
                <a:latin typeface="Arial" panose="020B0604020202020204"/>
                <a:ea typeface="+mn-ea"/>
                <a:cs typeface="+mn-cs"/>
              </a:rPr>
              <a:t> party references in public domain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chemeClr val="accent6"/>
                </a:solidFill>
                <a:effectLst/>
                <a:uLnTx/>
                <a:uFillTx/>
                <a:latin typeface="Arial" panose="020B0604020202020204"/>
                <a:ea typeface="+mn-ea"/>
                <a:cs typeface="+mn-cs"/>
              </a:rPr>
              <a:t>© NQCC 2024</a:t>
            </a:r>
          </a:p>
        </p:txBody>
      </p:sp>
    </p:spTree>
    <p:extLst>
      <p:ext uri="{BB962C8B-B14F-4D97-AF65-F5344CB8AC3E}">
        <p14:creationId xmlns:p14="http://schemas.microsoft.com/office/powerpoint/2010/main" val="2049786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7CEADDE-426D-4548-8216-2127EBC93DE7}"/>
              </a:ext>
            </a:extLst>
          </p:cNvPr>
          <p:cNvSpPr/>
          <p:nvPr/>
        </p:nvSpPr>
        <p:spPr>
          <a:xfrm>
            <a:off x="291336" y="1183698"/>
            <a:ext cx="4343192" cy="141577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E2C51"/>
                </a:solidFill>
                <a:effectLst/>
                <a:uLnTx/>
                <a:uFillTx/>
                <a:latin typeface="Arial" panose="020B0604020202020204"/>
                <a:ea typeface="+mn-ea"/>
                <a:cs typeface="+mn-cs"/>
              </a:rPr>
              <a:t>Quantum Technologies: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2E2C5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E2C51"/>
                </a:solidFill>
                <a:effectLst/>
                <a:uLnTx/>
                <a:uFillTx/>
                <a:latin typeface="Arial" panose="020B0604020202020204"/>
                <a:ea typeface="+mn-ea"/>
                <a:cs typeface="+mn-cs"/>
              </a:rPr>
              <a:t>Phase 1 </a:t>
            </a:r>
            <a:r>
              <a:rPr kumimoji="0" lang="en-GB" sz="1100" b="1" i="0" u="none" strike="noStrike" kern="1200" cap="none" spc="0" normalizeH="0" baseline="0" noProof="0" dirty="0">
                <a:ln>
                  <a:noFill/>
                </a:ln>
                <a:solidFill>
                  <a:srgbClr val="2E2C51"/>
                </a:solidFill>
                <a:effectLst/>
                <a:uLnTx/>
                <a:uFillTx/>
                <a:latin typeface="Arial" panose="020B0604020202020204"/>
                <a:ea typeface="+mn-ea"/>
                <a:cs typeface="+mn-cs"/>
              </a:rPr>
              <a:t>(5 year programme)</a:t>
            </a:r>
            <a:r>
              <a:rPr kumimoji="0" lang="en-GB" sz="1400" b="1" i="0" u="none" strike="noStrike" kern="1200" cap="none" spc="0" normalizeH="0" baseline="0" noProof="0" dirty="0">
                <a:ln>
                  <a:noFill/>
                </a:ln>
                <a:solidFill>
                  <a:srgbClr val="2E2C51"/>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E2C51"/>
                </a:solidFill>
                <a:effectLst/>
                <a:uLnTx/>
                <a:uFillTx/>
                <a:latin typeface="Arial" panose="020B0604020202020204"/>
                <a:ea typeface="+mn-ea"/>
                <a:cs typeface="+mn-cs"/>
              </a:rPr>
              <a:t>2014-2019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E2C51"/>
                </a:solidFill>
                <a:effectLst/>
                <a:uLnTx/>
                <a:uFillTx/>
                <a:latin typeface="Arial" panose="020B0604020202020204"/>
                <a:ea typeface="+mn-ea"/>
                <a:cs typeface="+mn-cs"/>
              </a:rPr>
              <a:t>Initial budget commitment of £270m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E2C51"/>
                </a:solidFill>
                <a:effectLst/>
                <a:uLnTx/>
                <a:uFillTx/>
                <a:latin typeface="Arial" panose="020B0604020202020204"/>
                <a:ea typeface="+mn-ea"/>
                <a:cs typeface="+mn-cs"/>
              </a:rPr>
              <a:t>Grew to &gt;£400m by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E2C51"/>
                </a:solidFill>
                <a:effectLst/>
                <a:uLnTx/>
                <a:uFillTx/>
                <a:latin typeface="Arial" panose="020B0604020202020204"/>
                <a:ea typeface="+mn-ea"/>
                <a:cs typeface="+mn-cs"/>
              </a:rPr>
              <a:t>R</a:t>
            </a:r>
            <a:r>
              <a:rPr kumimoji="0" lang="en-GB" sz="1100" b="0" i="0" u="none" strike="noStrike" kern="1200" cap="none" spc="0" normalizeH="0" baseline="0" noProof="0" dirty="0" err="1">
                <a:ln>
                  <a:noFill/>
                </a:ln>
                <a:solidFill>
                  <a:srgbClr val="2E2C51"/>
                </a:solidFill>
                <a:effectLst/>
                <a:uLnTx/>
                <a:uFillTx/>
                <a:latin typeface="Arial" panose="020B0604020202020204"/>
                <a:ea typeface="+mn-ea"/>
                <a:cs typeface="+mn-cs"/>
              </a:rPr>
              <a:t>esearch</a:t>
            </a:r>
            <a:r>
              <a:rPr kumimoji="0" lang="en-GB" sz="1100" b="0" i="0" u="none" strike="noStrike" kern="1200" cap="none" spc="0" normalizeH="0" baseline="0" noProof="0" dirty="0">
                <a:ln>
                  <a:noFill/>
                </a:ln>
                <a:solidFill>
                  <a:srgbClr val="2E2C51"/>
                </a:solidFill>
                <a:effectLst/>
                <a:uLnTx/>
                <a:uFillTx/>
                <a:latin typeface="Arial" panose="020B0604020202020204"/>
                <a:ea typeface="+mn-ea"/>
                <a:cs typeface="+mn-cs"/>
              </a:rPr>
              <a:t> hubs, skills and industry support</a:t>
            </a:r>
          </a:p>
        </p:txBody>
      </p:sp>
      <p:sp>
        <p:nvSpPr>
          <p:cNvPr id="25" name="Title 1"/>
          <p:cNvSpPr>
            <a:spLocks noGrp="1"/>
          </p:cNvSpPr>
          <p:nvPr>
            <p:ph type="title"/>
          </p:nvPr>
        </p:nvSpPr>
        <p:spPr>
          <a:xfrm>
            <a:off x="324764" y="365125"/>
            <a:ext cx="10515600" cy="670045"/>
          </a:xfrm>
        </p:spPr>
        <p:txBody>
          <a:bodyPr>
            <a:noAutofit/>
          </a:bodyPr>
          <a:lstStyle/>
          <a:p>
            <a:r>
              <a:rPr lang="en-GB" sz="2400" i="1" dirty="0">
                <a:solidFill>
                  <a:srgbClr val="002060"/>
                </a:solidFill>
              </a:rPr>
              <a:t>The seven technology families of UK strength and opportunity …</a:t>
            </a:r>
            <a:br>
              <a:rPr lang="en-GB" sz="2400" i="1" dirty="0">
                <a:solidFill>
                  <a:srgbClr val="002060"/>
                </a:solidFill>
              </a:rPr>
            </a:br>
            <a:r>
              <a:rPr lang="en-GB" sz="1400" dirty="0">
                <a:solidFill>
                  <a:srgbClr val="002060"/>
                </a:solidFill>
              </a:rPr>
              <a:t>#5: Electronics, Photonics and Quantum</a:t>
            </a: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2000" y="1116000"/>
            <a:ext cx="7452128" cy="4812172"/>
          </a:xfrm>
          <a:prstGeom prst="rect">
            <a:avLst/>
          </a:prstGeom>
        </p:spPr>
      </p:pic>
      <p:grpSp>
        <p:nvGrpSpPr>
          <p:cNvPr id="24" name="Group 23"/>
          <p:cNvGrpSpPr/>
          <p:nvPr/>
        </p:nvGrpSpPr>
        <p:grpSpPr>
          <a:xfrm>
            <a:off x="212084" y="6192469"/>
            <a:ext cx="7180185" cy="540000"/>
            <a:chOff x="212084" y="6192469"/>
            <a:chExt cx="7180185" cy="540000"/>
          </a:xfrm>
        </p:grpSpPr>
        <p:grpSp>
          <p:nvGrpSpPr>
            <p:cNvPr id="30" name="Group 29"/>
            <p:cNvGrpSpPr>
              <a:grpSpLocks noChangeAspect="1"/>
            </p:cNvGrpSpPr>
            <p:nvPr/>
          </p:nvGrpSpPr>
          <p:grpSpPr>
            <a:xfrm>
              <a:off x="1876787" y="6192469"/>
              <a:ext cx="5515482" cy="540000"/>
              <a:chOff x="438746" y="5801198"/>
              <a:chExt cx="8443397" cy="826661"/>
            </a:xfrm>
          </p:grpSpPr>
          <p:grpSp>
            <p:nvGrpSpPr>
              <p:cNvPr id="43" name="Group 42"/>
              <p:cNvGrpSpPr/>
              <p:nvPr/>
            </p:nvGrpSpPr>
            <p:grpSpPr>
              <a:xfrm>
                <a:off x="1994018" y="5836529"/>
                <a:ext cx="6888125" cy="756000"/>
                <a:chOff x="1822469" y="5932476"/>
                <a:chExt cx="6888125" cy="756000"/>
              </a:xfrm>
            </p:grpSpPr>
            <p:pic>
              <p:nvPicPr>
                <p:cNvPr id="45" name="Picture 3" descr="DSTL logo">
                  <a:hlinkClick r:id="rId4" tooltip="Defence Science and Technology Laboratory"/>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2042" y="5932476"/>
                  <a:ext cx="1023320" cy="756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 descr="GCHQ logo">
                  <a:hlinkClick r:id="rId6" tooltip="GCHQ"/>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78850" y="6152305"/>
                  <a:ext cx="1440000" cy="40962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7" descr="MOD logo">
                  <a:hlinkClick r:id="rId8" tooltip="Ministry of Defence (MOD)"/>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22469" y="5932476"/>
                  <a:ext cx="937829" cy="756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NPL logo">
                  <a:hlinkClick r:id="rId10" tooltip="National Physical Laboratory (NPL)"/>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87106" y="6152305"/>
                  <a:ext cx="1440000" cy="53617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70594" y="6152305"/>
                  <a:ext cx="1440000" cy="424580"/>
                </a:xfrm>
                <a:prstGeom prst="rect">
                  <a:avLst/>
                </a:prstGeom>
              </p:spPr>
            </p:pic>
          </p:grpSp>
          <p:pic>
            <p:nvPicPr>
              <p:cNvPr id="44" name="Picture 43"/>
              <p:cNvPicPr>
                <a:picLocks noChangeAspect="1"/>
              </p:cNvPicPr>
              <p:nvPr/>
            </p:nvPicPr>
            <p:blipFill>
              <a:blip r:embed="rId13"/>
              <a:stretch>
                <a:fillRect/>
              </a:stretch>
            </p:blipFill>
            <p:spPr>
              <a:xfrm>
                <a:off x="438746" y="5801198"/>
                <a:ext cx="1440000" cy="826661"/>
              </a:xfrm>
              <a:prstGeom prst="rect">
                <a:avLst/>
              </a:prstGeom>
            </p:spPr>
          </p:pic>
        </p:grpSp>
        <p:pic>
          <p:nvPicPr>
            <p:cNvPr id="35" name="Picture 2" descr="C:\Users\dgi3\AppData\Local\Temp\wz0f22\UKNQTP_Master_logos\PNG\UKNQT_Logo_RGB.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12084" y="6192469"/>
              <a:ext cx="1261046" cy="540000"/>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50" name="Group 49"/>
          <p:cNvGrpSpPr>
            <a:grpSpLocks noChangeAspect="1"/>
          </p:cNvGrpSpPr>
          <p:nvPr/>
        </p:nvGrpSpPr>
        <p:grpSpPr>
          <a:xfrm>
            <a:off x="324764" y="5047749"/>
            <a:ext cx="2501517" cy="807690"/>
            <a:chOff x="9068460" y="5408318"/>
            <a:chExt cx="3335356" cy="1076915"/>
          </a:xfrm>
        </p:grpSpPr>
        <p:pic>
          <p:nvPicPr>
            <p:cNvPr id="51" name="Picture 5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68460" y="5408318"/>
              <a:ext cx="1237147" cy="468000"/>
            </a:xfrm>
            <a:prstGeom prst="rect">
              <a:avLst/>
            </a:prstGeom>
          </p:spPr>
        </p:pic>
        <p:pic>
          <p:nvPicPr>
            <p:cNvPr id="52" name="Picture 5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843816" y="5408318"/>
              <a:ext cx="1386666" cy="468000"/>
            </a:xfrm>
            <a:prstGeom prst="rect">
              <a:avLst/>
            </a:prstGeom>
          </p:spPr>
        </p:pic>
        <p:pic>
          <p:nvPicPr>
            <p:cNvPr id="53" name="Picture 5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843816" y="6017233"/>
              <a:ext cx="1560000" cy="468000"/>
            </a:xfrm>
            <a:prstGeom prst="rect">
              <a:avLst/>
            </a:prstGeom>
          </p:spPr>
        </p:pic>
        <p:pic>
          <p:nvPicPr>
            <p:cNvPr id="54" name="Picture 5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068460" y="6017233"/>
              <a:ext cx="1627999" cy="468000"/>
            </a:xfrm>
            <a:prstGeom prst="rect">
              <a:avLst/>
            </a:prstGeom>
          </p:spPr>
        </p:pic>
      </p:grpSp>
      <p:sp>
        <p:nvSpPr>
          <p:cNvPr id="2" name="Rectangle 1">
            <a:extLst>
              <a:ext uri="{FF2B5EF4-FFF2-40B4-BE49-F238E27FC236}">
                <a16:creationId xmlns:a16="http://schemas.microsoft.com/office/drawing/2014/main" id="{3C53D5B8-2BA4-92AD-8D25-73F34A117D7E}"/>
              </a:ext>
            </a:extLst>
          </p:cNvPr>
          <p:cNvSpPr/>
          <p:nvPr/>
        </p:nvSpPr>
        <p:spPr>
          <a:xfrm>
            <a:off x="8427524" y="6350169"/>
            <a:ext cx="3764476" cy="5078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Slide deck status UK OFFICIAL non commercially sensitive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All collaborations, contracts and 3</a:t>
            </a:r>
            <a:r>
              <a:rPr kumimoji="0" lang="en-GB" sz="900" b="0" i="0" u="none" strike="noStrike" kern="1200" cap="none" spc="0" normalizeH="0" baseline="30000" noProof="0" dirty="0">
                <a:ln>
                  <a:noFill/>
                </a:ln>
                <a:solidFill>
                  <a:schemeClr val="bg1">
                    <a:lumMod val="50000"/>
                  </a:schemeClr>
                </a:solidFill>
                <a:effectLst/>
                <a:uLnTx/>
                <a:uFillTx/>
                <a:latin typeface="Arial" panose="020B0604020202020204"/>
                <a:ea typeface="+mn-ea"/>
                <a:cs typeface="+mn-cs"/>
              </a:rPr>
              <a:t>rd</a:t>
            </a: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 party references in public domain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chemeClr val="bg1">
                    <a:lumMod val="50000"/>
                  </a:schemeClr>
                </a:solidFill>
                <a:effectLst/>
                <a:uLnTx/>
                <a:uFillTx/>
                <a:latin typeface="Arial" panose="020B0604020202020204"/>
                <a:ea typeface="+mn-ea"/>
                <a:cs typeface="+mn-cs"/>
              </a:rPr>
              <a:t>© NQCC 2024</a:t>
            </a:r>
          </a:p>
        </p:txBody>
      </p:sp>
    </p:spTree>
    <p:extLst>
      <p:ext uri="{BB962C8B-B14F-4D97-AF65-F5344CB8AC3E}">
        <p14:creationId xmlns:p14="http://schemas.microsoft.com/office/powerpoint/2010/main" val="1059364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a:spLocks noGrp="1"/>
          </p:cNvSpPr>
          <p:nvPr>
            <p:ph type="title"/>
          </p:nvPr>
        </p:nvSpPr>
        <p:spPr>
          <a:xfrm>
            <a:off x="324764" y="365125"/>
            <a:ext cx="10515600" cy="670045"/>
          </a:xfrm>
        </p:spPr>
        <p:txBody>
          <a:bodyPr>
            <a:noAutofit/>
          </a:bodyPr>
          <a:lstStyle/>
          <a:p>
            <a:r>
              <a:rPr lang="en-GB" sz="2400" i="1" dirty="0">
                <a:solidFill>
                  <a:srgbClr val="002060"/>
                </a:solidFill>
              </a:rPr>
              <a:t>The seven technology families of UK strength and opportunity …</a:t>
            </a:r>
            <a:br>
              <a:rPr lang="en-GB" sz="2400" i="1" dirty="0">
                <a:solidFill>
                  <a:srgbClr val="002060"/>
                </a:solidFill>
              </a:rPr>
            </a:br>
            <a:r>
              <a:rPr lang="en-GB" sz="1400" dirty="0">
                <a:solidFill>
                  <a:srgbClr val="002060"/>
                </a:solidFill>
              </a:rPr>
              <a:t>#5: Electronics, Photonics and Quantum</a:t>
            </a: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2000" y="1116000"/>
            <a:ext cx="7452128" cy="4812172"/>
          </a:xfrm>
          <a:prstGeom prst="rect">
            <a:avLst/>
          </a:prstGeom>
        </p:spPr>
      </p:pic>
      <p:grpSp>
        <p:nvGrpSpPr>
          <p:cNvPr id="24" name="Group 23"/>
          <p:cNvGrpSpPr/>
          <p:nvPr/>
        </p:nvGrpSpPr>
        <p:grpSpPr>
          <a:xfrm>
            <a:off x="212084" y="6192469"/>
            <a:ext cx="7180185" cy="540000"/>
            <a:chOff x="212084" y="6192469"/>
            <a:chExt cx="7180185" cy="540000"/>
          </a:xfrm>
        </p:grpSpPr>
        <p:grpSp>
          <p:nvGrpSpPr>
            <p:cNvPr id="30" name="Group 29"/>
            <p:cNvGrpSpPr>
              <a:grpSpLocks noChangeAspect="1"/>
            </p:cNvGrpSpPr>
            <p:nvPr/>
          </p:nvGrpSpPr>
          <p:grpSpPr>
            <a:xfrm>
              <a:off x="1876787" y="6192469"/>
              <a:ext cx="5515482" cy="540000"/>
              <a:chOff x="438746" y="5801198"/>
              <a:chExt cx="8443397" cy="826661"/>
            </a:xfrm>
          </p:grpSpPr>
          <p:grpSp>
            <p:nvGrpSpPr>
              <p:cNvPr id="43" name="Group 42"/>
              <p:cNvGrpSpPr/>
              <p:nvPr/>
            </p:nvGrpSpPr>
            <p:grpSpPr>
              <a:xfrm>
                <a:off x="1994018" y="5836529"/>
                <a:ext cx="6888125" cy="756000"/>
                <a:chOff x="1822469" y="5932476"/>
                <a:chExt cx="6888125" cy="756000"/>
              </a:xfrm>
            </p:grpSpPr>
            <p:pic>
              <p:nvPicPr>
                <p:cNvPr id="45" name="Picture 3" descr="DSTL logo">
                  <a:hlinkClick r:id="rId4" tooltip="Defence Science and Technology Laboratory"/>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2042" y="5932476"/>
                  <a:ext cx="1023320" cy="756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 descr="GCHQ logo">
                  <a:hlinkClick r:id="rId6" tooltip="GCHQ"/>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78850" y="6152305"/>
                  <a:ext cx="1440000" cy="40962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7" descr="MOD logo">
                  <a:hlinkClick r:id="rId8" tooltip="Ministry of Defence (MOD)"/>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22469" y="5932476"/>
                  <a:ext cx="937829" cy="756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NPL logo">
                  <a:hlinkClick r:id="rId10" tooltip="National Physical Laboratory (NPL)"/>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87106" y="6152305"/>
                  <a:ext cx="1440000" cy="53617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70594" y="6152305"/>
                  <a:ext cx="1440000" cy="424580"/>
                </a:xfrm>
                <a:prstGeom prst="rect">
                  <a:avLst/>
                </a:prstGeom>
              </p:spPr>
            </p:pic>
          </p:grpSp>
          <p:pic>
            <p:nvPicPr>
              <p:cNvPr id="44" name="Picture 43"/>
              <p:cNvPicPr>
                <a:picLocks noChangeAspect="1"/>
              </p:cNvPicPr>
              <p:nvPr/>
            </p:nvPicPr>
            <p:blipFill>
              <a:blip r:embed="rId13"/>
              <a:stretch>
                <a:fillRect/>
              </a:stretch>
            </p:blipFill>
            <p:spPr>
              <a:xfrm>
                <a:off x="438746" y="5801198"/>
                <a:ext cx="1440000" cy="826661"/>
              </a:xfrm>
              <a:prstGeom prst="rect">
                <a:avLst/>
              </a:prstGeom>
            </p:spPr>
          </p:pic>
        </p:grpSp>
        <p:pic>
          <p:nvPicPr>
            <p:cNvPr id="35" name="Picture 2" descr="C:\Users\dgi3\AppData\Local\Temp\wz0f22\UKNQTP_Master_logos\PNG\UKNQT_Logo_RGB.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12084" y="6192469"/>
              <a:ext cx="1261046" cy="54000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50" name="Group 49"/>
          <p:cNvGrpSpPr>
            <a:grpSpLocks noChangeAspect="1"/>
          </p:cNvGrpSpPr>
          <p:nvPr/>
        </p:nvGrpSpPr>
        <p:grpSpPr>
          <a:xfrm>
            <a:off x="324764" y="5047749"/>
            <a:ext cx="2501517" cy="807690"/>
            <a:chOff x="9068460" y="5408318"/>
            <a:chExt cx="3335356" cy="1076915"/>
          </a:xfrm>
        </p:grpSpPr>
        <p:pic>
          <p:nvPicPr>
            <p:cNvPr id="51" name="Picture 5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68460" y="5408318"/>
              <a:ext cx="1237147" cy="468000"/>
            </a:xfrm>
            <a:prstGeom prst="rect">
              <a:avLst/>
            </a:prstGeom>
          </p:spPr>
        </p:pic>
        <p:pic>
          <p:nvPicPr>
            <p:cNvPr id="52" name="Picture 5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843816" y="5408318"/>
              <a:ext cx="1386666" cy="468000"/>
            </a:xfrm>
            <a:prstGeom prst="rect">
              <a:avLst/>
            </a:prstGeom>
          </p:spPr>
        </p:pic>
        <p:pic>
          <p:nvPicPr>
            <p:cNvPr id="53" name="Picture 5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843816" y="6017233"/>
              <a:ext cx="1560000" cy="468000"/>
            </a:xfrm>
            <a:prstGeom prst="rect">
              <a:avLst/>
            </a:prstGeom>
          </p:spPr>
        </p:pic>
        <p:pic>
          <p:nvPicPr>
            <p:cNvPr id="54" name="Picture 5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068460" y="6017233"/>
              <a:ext cx="1627999" cy="468000"/>
            </a:xfrm>
            <a:prstGeom prst="rect">
              <a:avLst/>
            </a:prstGeom>
          </p:spPr>
        </p:pic>
      </p:grpSp>
      <p:sp>
        <p:nvSpPr>
          <p:cNvPr id="2" name="Rectangle 1">
            <a:extLst>
              <a:ext uri="{FF2B5EF4-FFF2-40B4-BE49-F238E27FC236}">
                <a16:creationId xmlns:a16="http://schemas.microsoft.com/office/drawing/2014/main" id="{3C53D5B8-2BA4-92AD-8D25-73F34A117D7E}"/>
              </a:ext>
            </a:extLst>
          </p:cNvPr>
          <p:cNvSpPr/>
          <p:nvPr/>
        </p:nvSpPr>
        <p:spPr>
          <a:xfrm>
            <a:off x="8427524" y="6350169"/>
            <a:ext cx="3764476" cy="5078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Slide deck status UK OFFICIAL non commercially sensitive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All collaborations, contracts and 3</a:t>
            </a:r>
            <a:r>
              <a:rPr kumimoji="0" lang="en-GB" sz="900" b="0" i="0" u="none" strike="noStrike" kern="1200" cap="none" spc="0" normalizeH="0" baseline="30000" noProof="0" dirty="0">
                <a:ln>
                  <a:noFill/>
                </a:ln>
                <a:solidFill>
                  <a:schemeClr val="bg1">
                    <a:lumMod val="50000"/>
                  </a:schemeClr>
                </a:solidFill>
                <a:effectLst/>
                <a:uLnTx/>
                <a:uFillTx/>
                <a:latin typeface="Arial" panose="020B0604020202020204"/>
                <a:ea typeface="+mn-ea"/>
                <a:cs typeface="+mn-cs"/>
              </a:rPr>
              <a:t>rd</a:t>
            </a: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 party references in public domain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chemeClr val="bg1">
                    <a:lumMod val="50000"/>
                  </a:schemeClr>
                </a:solidFill>
                <a:effectLst/>
                <a:uLnTx/>
                <a:uFillTx/>
                <a:latin typeface="Arial" panose="020B0604020202020204"/>
                <a:ea typeface="+mn-ea"/>
                <a:cs typeface="+mn-cs"/>
              </a:rPr>
              <a:t>© NQCC 2024</a:t>
            </a:r>
          </a:p>
        </p:txBody>
      </p:sp>
      <p:sp>
        <p:nvSpPr>
          <p:cNvPr id="3" name="Rectangle 2">
            <a:extLst>
              <a:ext uri="{FF2B5EF4-FFF2-40B4-BE49-F238E27FC236}">
                <a16:creationId xmlns:a16="http://schemas.microsoft.com/office/drawing/2014/main" id="{6CD35827-0923-5833-2F71-02F7C086C43F}"/>
              </a:ext>
            </a:extLst>
          </p:cNvPr>
          <p:cNvSpPr/>
          <p:nvPr/>
        </p:nvSpPr>
        <p:spPr>
          <a:xfrm>
            <a:off x="291336" y="1183698"/>
            <a:ext cx="4343192" cy="298543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E2C51"/>
                </a:solidFill>
                <a:effectLst/>
                <a:uLnTx/>
                <a:uFillTx/>
                <a:latin typeface="Arial" panose="020B0604020202020204"/>
                <a:ea typeface="+mn-ea"/>
                <a:cs typeface="+mn-cs"/>
              </a:rPr>
              <a:t>Quantum Technologies: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2E2C6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Phase 1 </a:t>
            </a:r>
            <a:r>
              <a:rPr kumimoji="0" lang="en-GB" sz="1100" b="1"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(5 year programme)</a:t>
            </a:r>
            <a:r>
              <a:rPr kumimoji="0" lang="en-GB" sz="1400" b="1"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2014-2019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Initial budget commitment of £270m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Grew to &gt;£400m by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R</a:t>
            </a:r>
            <a:r>
              <a:rPr kumimoji="0" lang="en-GB" sz="1100" b="0" i="0" u="none" strike="noStrike" kern="1200" cap="none" spc="0" normalizeH="0" baseline="0" noProof="0" dirty="0" err="1">
                <a:ln>
                  <a:noFill/>
                </a:ln>
                <a:solidFill>
                  <a:srgbClr val="FFFFFF">
                    <a:lumMod val="65000"/>
                  </a:srgbClr>
                </a:solidFill>
                <a:effectLst/>
                <a:uLnTx/>
                <a:uFillTx/>
                <a:latin typeface="Arial" panose="020B0604020202020204"/>
                <a:ea typeface="+mn-ea"/>
                <a:cs typeface="+mn-cs"/>
              </a:rPr>
              <a:t>esearch</a:t>
            </a: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 hubs, skills and industry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2E2C6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E2C51"/>
                </a:solidFill>
                <a:effectLst/>
                <a:uLnTx/>
                <a:uFillTx/>
                <a:latin typeface="Arial" panose="020B0604020202020204"/>
                <a:ea typeface="+mn-ea"/>
                <a:cs typeface="+mn-cs"/>
              </a:rPr>
              <a:t>Phase 2 </a:t>
            </a:r>
            <a:r>
              <a:rPr kumimoji="0" lang="en-GB" sz="1100" b="1" i="0" u="none" strike="noStrike" kern="1200" cap="none" spc="0" normalizeH="0" baseline="0" noProof="0" dirty="0">
                <a:ln>
                  <a:noFill/>
                </a:ln>
                <a:solidFill>
                  <a:srgbClr val="2E2C51"/>
                </a:solidFill>
                <a:effectLst/>
                <a:uLnTx/>
                <a:uFillTx/>
                <a:latin typeface="Arial" panose="020B0604020202020204"/>
                <a:ea typeface="+mn-ea"/>
                <a:cs typeface="+mn-cs"/>
              </a:rPr>
              <a:t>(5 year programme)</a:t>
            </a:r>
            <a:r>
              <a:rPr kumimoji="0" lang="en-GB" sz="1400" b="1" i="0" u="none" strike="noStrike" kern="1200" cap="none" spc="0" normalizeH="0" baseline="0" noProof="0" dirty="0">
                <a:ln>
                  <a:noFill/>
                </a:ln>
                <a:solidFill>
                  <a:srgbClr val="2E2C51"/>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E2C51"/>
                </a:solidFill>
                <a:effectLst/>
                <a:uLnTx/>
                <a:uFillTx/>
                <a:latin typeface="Arial" panose="020B0604020202020204"/>
                <a:ea typeface="+mn-ea"/>
                <a:cs typeface="+mn-cs"/>
              </a:rPr>
              <a:t>2019-2024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E2C51"/>
                </a:solidFill>
                <a:effectLst/>
                <a:highlight>
                  <a:srgbClr val="FFFF00"/>
                </a:highlight>
                <a:uLnTx/>
                <a:uFillTx/>
                <a:latin typeface="Arial" panose="020B0604020202020204"/>
                <a:ea typeface="+mn-ea"/>
                <a:cs typeface="+mn-cs"/>
              </a:rPr>
              <a:t>Hubs renewed (£95m)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E2C51"/>
                </a:solidFill>
                <a:effectLst/>
                <a:uLnTx/>
                <a:uFillTx/>
                <a:latin typeface="Arial" panose="020B0604020202020204"/>
                <a:ea typeface="+mn-ea"/>
                <a:cs typeface="+mn-cs"/>
              </a:rPr>
              <a:t>Skills &amp; Training (£67m)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i="0" u="none" strike="noStrike" kern="1200" cap="none" spc="0" normalizeH="0" baseline="0" noProof="0" dirty="0">
                <a:ln>
                  <a:noFill/>
                </a:ln>
                <a:solidFill>
                  <a:schemeClr val="accent4"/>
                </a:solidFill>
                <a:effectLst/>
                <a:uLnTx/>
                <a:uFillTx/>
                <a:latin typeface="Arial" panose="020B0604020202020204"/>
                <a:ea typeface="+mn-ea"/>
                <a:cs typeface="+mn-cs"/>
              </a:rPr>
              <a:t>NQCC (£93m)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E2C51"/>
                </a:solidFill>
                <a:effectLst/>
                <a:uLnTx/>
                <a:uFillTx/>
                <a:latin typeface="Arial" panose="020B0604020202020204"/>
                <a:ea typeface="+mn-ea"/>
                <a:cs typeface="+mn-cs"/>
              </a:rPr>
              <a:t>International Collaborations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E2C51"/>
                </a:solidFill>
                <a:effectLst/>
                <a:uLnTx/>
                <a:uFillTx/>
                <a:latin typeface="Arial" panose="020B0604020202020204"/>
                <a:ea typeface="+mn-ea"/>
                <a:cs typeface="+mn-cs"/>
              </a:rPr>
              <a:t>ISCF Industry led projects (£173m/£205m)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solidFill>
                  <a:srgbClr val="2E2C51"/>
                </a:solidFill>
                <a:latin typeface="Arial" panose="020B0604020202020204"/>
              </a:rPr>
              <a:t>QT for Fundamental Physics (£40m)</a:t>
            </a:r>
            <a:endParaRPr kumimoji="0" lang="en-GB" sz="1100" b="0" i="0" u="none" strike="noStrike" kern="1200" cap="none" spc="0" normalizeH="0" baseline="0" noProof="0" dirty="0">
              <a:ln>
                <a:noFill/>
              </a:ln>
              <a:solidFill>
                <a:srgbClr val="2E2C51"/>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8358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a:spLocks noGrp="1"/>
          </p:cNvSpPr>
          <p:nvPr>
            <p:ph type="title"/>
          </p:nvPr>
        </p:nvSpPr>
        <p:spPr>
          <a:xfrm>
            <a:off x="324764" y="365125"/>
            <a:ext cx="10515600" cy="670045"/>
          </a:xfrm>
        </p:spPr>
        <p:txBody>
          <a:bodyPr>
            <a:noAutofit/>
          </a:bodyPr>
          <a:lstStyle/>
          <a:p>
            <a:r>
              <a:rPr lang="en-GB" sz="2400" i="1" dirty="0">
                <a:solidFill>
                  <a:srgbClr val="002060"/>
                </a:solidFill>
              </a:rPr>
              <a:t>The seven technology families of UK strength and opportunity …</a:t>
            </a:r>
            <a:br>
              <a:rPr lang="en-GB" sz="2400" i="1" dirty="0">
                <a:solidFill>
                  <a:srgbClr val="002060"/>
                </a:solidFill>
              </a:rPr>
            </a:br>
            <a:r>
              <a:rPr lang="en-GB" sz="1400" dirty="0">
                <a:solidFill>
                  <a:srgbClr val="002060"/>
                </a:solidFill>
              </a:rPr>
              <a:t>#5: Electronics, Photonics and Quantum</a:t>
            </a:r>
          </a:p>
        </p:txBody>
      </p:sp>
      <p:grpSp>
        <p:nvGrpSpPr>
          <p:cNvPr id="24" name="Group 23"/>
          <p:cNvGrpSpPr/>
          <p:nvPr/>
        </p:nvGrpSpPr>
        <p:grpSpPr>
          <a:xfrm>
            <a:off x="212084" y="6192469"/>
            <a:ext cx="7180185" cy="540000"/>
            <a:chOff x="212084" y="6192469"/>
            <a:chExt cx="7180185" cy="540000"/>
          </a:xfrm>
        </p:grpSpPr>
        <p:grpSp>
          <p:nvGrpSpPr>
            <p:cNvPr id="30" name="Group 29"/>
            <p:cNvGrpSpPr>
              <a:grpSpLocks noChangeAspect="1"/>
            </p:cNvGrpSpPr>
            <p:nvPr/>
          </p:nvGrpSpPr>
          <p:grpSpPr>
            <a:xfrm>
              <a:off x="1876787" y="6192469"/>
              <a:ext cx="5515482" cy="540000"/>
              <a:chOff x="438746" y="5801198"/>
              <a:chExt cx="8443397" cy="826661"/>
            </a:xfrm>
          </p:grpSpPr>
          <p:grpSp>
            <p:nvGrpSpPr>
              <p:cNvPr id="43" name="Group 42"/>
              <p:cNvGrpSpPr/>
              <p:nvPr/>
            </p:nvGrpSpPr>
            <p:grpSpPr>
              <a:xfrm>
                <a:off x="1994018" y="5836529"/>
                <a:ext cx="6888125" cy="756000"/>
                <a:chOff x="1822469" y="5932476"/>
                <a:chExt cx="6888125" cy="756000"/>
              </a:xfrm>
            </p:grpSpPr>
            <p:pic>
              <p:nvPicPr>
                <p:cNvPr id="45" name="Picture 3" descr="DSTL logo">
                  <a:hlinkClick r:id="rId3" tooltip="Defence Science and Technology Laboratory"/>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2042" y="5932476"/>
                  <a:ext cx="1023320" cy="756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 descr="GCHQ logo">
                  <a:hlinkClick r:id="rId5" tooltip="GCHQ"/>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78850" y="6152305"/>
                  <a:ext cx="1440000" cy="40962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7" descr="MOD logo">
                  <a:hlinkClick r:id="rId7" tooltip="Ministry of Defence (MOD)"/>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22469" y="5932476"/>
                  <a:ext cx="937829" cy="756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NPL logo">
                  <a:hlinkClick r:id="rId9" tooltip="National Physical Laboratory (NPL)"/>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87106" y="6152305"/>
                  <a:ext cx="1440000" cy="53617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70594" y="6152305"/>
                  <a:ext cx="1440000" cy="424580"/>
                </a:xfrm>
                <a:prstGeom prst="rect">
                  <a:avLst/>
                </a:prstGeom>
              </p:spPr>
            </p:pic>
          </p:grpSp>
          <p:pic>
            <p:nvPicPr>
              <p:cNvPr id="44" name="Picture 43"/>
              <p:cNvPicPr>
                <a:picLocks noChangeAspect="1"/>
              </p:cNvPicPr>
              <p:nvPr/>
            </p:nvPicPr>
            <p:blipFill>
              <a:blip r:embed="rId12"/>
              <a:stretch>
                <a:fillRect/>
              </a:stretch>
            </p:blipFill>
            <p:spPr>
              <a:xfrm>
                <a:off x="438746" y="5801198"/>
                <a:ext cx="1440000" cy="826661"/>
              </a:xfrm>
              <a:prstGeom prst="rect">
                <a:avLst/>
              </a:prstGeom>
            </p:spPr>
          </p:pic>
        </p:grpSp>
        <p:pic>
          <p:nvPicPr>
            <p:cNvPr id="35" name="Picture 2" descr="C:\Users\dgi3\AppData\Local\Temp\wz0f22\UKNQTP_Master_logos\PNG\UKNQT_Logo_RGB.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12084" y="6192469"/>
              <a:ext cx="1261046" cy="540000"/>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50" name="Group 49"/>
          <p:cNvGrpSpPr>
            <a:grpSpLocks noChangeAspect="1"/>
          </p:cNvGrpSpPr>
          <p:nvPr/>
        </p:nvGrpSpPr>
        <p:grpSpPr>
          <a:xfrm>
            <a:off x="324764" y="5047749"/>
            <a:ext cx="2501517" cy="807690"/>
            <a:chOff x="9068460" y="5408318"/>
            <a:chExt cx="3335356" cy="1076915"/>
          </a:xfrm>
        </p:grpSpPr>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68460" y="5408318"/>
              <a:ext cx="1237147" cy="468000"/>
            </a:xfrm>
            <a:prstGeom prst="rect">
              <a:avLst/>
            </a:prstGeom>
          </p:spPr>
        </p:pic>
        <p:pic>
          <p:nvPicPr>
            <p:cNvPr id="52" name="Picture 5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843816" y="5408318"/>
              <a:ext cx="1386666" cy="468000"/>
            </a:xfrm>
            <a:prstGeom prst="rect">
              <a:avLst/>
            </a:prstGeom>
          </p:spPr>
        </p:pic>
        <p:pic>
          <p:nvPicPr>
            <p:cNvPr id="53" name="Picture 5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843816" y="6017233"/>
              <a:ext cx="1560000" cy="468000"/>
            </a:xfrm>
            <a:prstGeom prst="rect">
              <a:avLst/>
            </a:prstGeom>
          </p:spPr>
        </p:pic>
        <p:pic>
          <p:nvPicPr>
            <p:cNvPr id="54" name="Picture 5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068460" y="6017233"/>
              <a:ext cx="1627999" cy="468000"/>
            </a:xfrm>
            <a:prstGeom prst="rect">
              <a:avLst/>
            </a:prstGeom>
          </p:spPr>
        </p:pic>
      </p:grpSp>
      <p:sp>
        <p:nvSpPr>
          <p:cNvPr id="2" name="Rectangle 1">
            <a:extLst>
              <a:ext uri="{FF2B5EF4-FFF2-40B4-BE49-F238E27FC236}">
                <a16:creationId xmlns:a16="http://schemas.microsoft.com/office/drawing/2014/main" id="{3C53D5B8-2BA4-92AD-8D25-73F34A117D7E}"/>
              </a:ext>
            </a:extLst>
          </p:cNvPr>
          <p:cNvSpPr/>
          <p:nvPr/>
        </p:nvSpPr>
        <p:spPr>
          <a:xfrm>
            <a:off x="8427524" y="6350169"/>
            <a:ext cx="3764476" cy="5078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Slide deck status UK OFFICIAL non commercially sensitive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All collaborations, contracts and 3</a:t>
            </a:r>
            <a:r>
              <a:rPr kumimoji="0" lang="en-GB" sz="900" b="0" i="0" u="none" strike="noStrike" kern="1200" cap="none" spc="0" normalizeH="0" baseline="30000" noProof="0" dirty="0">
                <a:ln>
                  <a:noFill/>
                </a:ln>
                <a:solidFill>
                  <a:schemeClr val="bg1">
                    <a:lumMod val="50000"/>
                  </a:schemeClr>
                </a:solidFill>
                <a:effectLst/>
                <a:uLnTx/>
                <a:uFillTx/>
                <a:latin typeface="Arial" panose="020B0604020202020204"/>
                <a:ea typeface="+mn-ea"/>
                <a:cs typeface="+mn-cs"/>
              </a:rPr>
              <a:t>rd</a:t>
            </a: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 party references in public domain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chemeClr val="bg1">
                    <a:lumMod val="50000"/>
                  </a:schemeClr>
                </a:solidFill>
                <a:effectLst/>
                <a:uLnTx/>
                <a:uFillTx/>
                <a:latin typeface="Arial" panose="020B0604020202020204"/>
                <a:ea typeface="+mn-ea"/>
                <a:cs typeface="+mn-cs"/>
              </a:rPr>
              <a:t>© NQCC 2024</a:t>
            </a:r>
          </a:p>
        </p:txBody>
      </p:sp>
      <p:sp>
        <p:nvSpPr>
          <p:cNvPr id="3" name="Rectangle 2">
            <a:extLst>
              <a:ext uri="{FF2B5EF4-FFF2-40B4-BE49-F238E27FC236}">
                <a16:creationId xmlns:a16="http://schemas.microsoft.com/office/drawing/2014/main" id="{6CD35827-0923-5833-2F71-02F7C086C43F}"/>
              </a:ext>
            </a:extLst>
          </p:cNvPr>
          <p:cNvSpPr/>
          <p:nvPr/>
        </p:nvSpPr>
        <p:spPr>
          <a:xfrm>
            <a:off x="291336" y="1183698"/>
            <a:ext cx="4343192" cy="298543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E2C51"/>
                </a:solidFill>
                <a:effectLst/>
                <a:uLnTx/>
                <a:uFillTx/>
                <a:latin typeface="Arial" panose="020B0604020202020204"/>
                <a:ea typeface="+mn-ea"/>
                <a:cs typeface="+mn-cs"/>
              </a:rPr>
              <a:t>Quantum Technologies: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2E2C6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Phase 1 </a:t>
            </a:r>
            <a:r>
              <a:rPr kumimoji="0" lang="en-GB" sz="1100" b="1"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(5 year programme)</a:t>
            </a:r>
            <a:r>
              <a:rPr kumimoji="0" lang="en-GB" sz="1400" b="1"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2014-2019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Initial budget commitment of £270m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Grew to &gt;£400m by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R</a:t>
            </a:r>
            <a:r>
              <a:rPr kumimoji="0" lang="en-GB" sz="1100" b="0" i="0" u="none" strike="noStrike" kern="1200" cap="none" spc="0" normalizeH="0" baseline="0" noProof="0" dirty="0" err="1">
                <a:ln>
                  <a:noFill/>
                </a:ln>
                <a:solidFill>
                  <a:srgbClr val="FFFFFF">
                    <a:lumMod val="65000"/>
                  </a:srgbClr>
                </a:solidFill>
                <a:effectLst/>
                <a:uLnTx/>
                <a:uFillTx/>
                <a:latin typeface="Arial" panose="020B0604020202020204"/>
                <a:ea typeface="+mn-ea"/>
                <a:cs typeface="+mn-cs"/>
              </a:rPr>
              <a:t>esearch</a:t>
            </a: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 hubs, skills and industry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2E2C6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accent4"/>
                </a:solidFill>
                <a:effectLst/>
                <a:uLnTx/>
                <a:uFillTx/>
                <a:latin typeface="Arial" panose="020B0604020202020204"/>
                <a:ea typeface="+mn-ea"/>
                <a:cs typeface="+mn-cs"/>
              </a:rPr>
              <a:t>Phase 2 </a:t>
            </a:r>
            <a:r>
              <a:rPr kumimoji="0" lang="en-GB" sz="1100" b="1" i="0" u="none" strike="noStrike" kern="1200" cap="none" spc="0" normalizeH="0" baseline="0" noProof="0" dirty="0">
                <a:ln>
                  <a:noFill/>
                </a:ln>
                <a:solidFill>
                  <a:schemeClr val="accent4"/>
                </a:solidFill>
                <a:effectLst/>
                <a:uLnTx/>
                <a:uFillTx/>
                <a:latin typeface="Arial" panose="020B0604020202020204"/>
                <a:ea typeface="+mn-ea"/>
                <a:cs typeface="+mn-cs"/>
              </a:rPr>
              <a:t>(5 year programme)</a:t>
            </a:r>
            <a:r>
              <a:rPr kumimoji="0" lang="en-GB" sz="1400" b="1" i="0" u="none" strike="noStrike" kern="1200" cap="none" spc="0" normalizeH="0" baseline="0" noProof="0" dirty="0">
                <a:ln>
                  <a:noFill/>
                </a:ln>
                <a:solidFill>
                  <a:schemeClr val="accent4"/>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accent4"/>
                </a:solidFill>
                <a:effectLst/>
                <a:uLnTx/>
                <a:uFillTx/>
                <a:latin typeface="Arial" panose="020B0604020202020204"/>
                <a:ea typeface="+mn-ea"/>
                <a:cs typeface="+mn-cs"/>
              </a:rPr>
              <a:t>2019-2024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accent4"/>
                </a:solidFill>
                <a:effectLst/>
                <a:uLnTx/>
                <a:uFillTx/>
                <a:latin typeface="Arial" panose="020B0604020202020204"/>
                <a:ea typeface="+mn-ea"/>
                <a:cs typeface="+mn-cs"/>
              </a:rPr>
              <a:t>Hubs renewed (£95m)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accent4"/>
                </a:solidFill>
                <a:effectLst/>
                <a:uLnTx/>
                <a:uFillTx/>
                <a:latin typeface="Arial" panose="020B0604020202020204"/>
                <a:ea typeface="+mn-ea"/>
                <a:cs typeface="+mn-cs"/>
              </a:rPr>
              <a:t>Skills &amp; Training (£67m)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i="0" u="none" strike="noStrike" kern="1200" cap="none" spc="0" normalizeH="0" baseline="0" noProof="0" dirty="0">
                <a:ln>
                  <a:noFill/>
                </a:ln>
                <a:solidFill>
                  <a:schemeClr val="accent4"/>
                </a:solidFill>
                <a:effectLst/>
                <a:highlight>
                  <a:srgbClr val="FFFF00"/>
                </a:highlight>
                <a:uLnTx/>
                <a:uFillTx/>
                <a:latin typeface="Arial" panose="020B0604020202020204"/>
                <a:ea typeface="+mn-ea"/>
                <a:cs typeface="+mn-cs"/>
              </a:rPr>
              <a:t>NQCC (£93m)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accent4"/>
                </a:solidFill>
                <a:effectLst/>
                <a:uLnTx/>
                <a:uFillTx/>
                <a:latin typeface="Arial" panose="020B0604020202020204"/>
                <a:ea typeface="+mn-ea"/>
                <a:cs typeface="+mn-cs"/>
              </a:rPr>
              <a:t>International Collaborations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accent4"/>
                </a:solidFill>
                <a:effectLst/>
                <a:uLnTx/>
                <a:uFillTx/>
                <a:latin typeface="Arial" panose="020B0604020202020204"/>
                <a:ea typeface="+mn-ea"/>
                <a:cs typeface="+mn-cs"/>
              </a:rPr>
              <a:t>ISCF Industry led projects (£173m/£205m)</a:t>
            </a:r>
          </a:p>
          <a:p>
            <a:pPr>
              <a:defRPr/>
            </a:pPr>
            <a:r>
              <a:rPr lang="en-GB" sz="1100" dirty="0">
                <a:solidFill>
                  <a:srgbClr val="2E2C51"/>
                </a:solidFill>
                <a:latin typeface="Arial" panose="020B0604020202020204"/>
              </a:rPr>
              <a:t>QT for Fundamental Physics (£40m)</a:t>
            </a:r>
            <a:endParaRPr kumimoji="0" lang="en-GB" sz="1100" b="0" i="0" u="none" strike="noStrike" kern="1200" cap="none" spc="0" normalizeH="0" baseline="0" noProof="0" dirty="0">
              <a:ln>
                <a:noFill/>
              </a:ln>
              <a:solidFill>
                <a:srgbClr val="2E2C51"/>
              </a:solidFill>
              <a:effectLst/>
              <a:uLnTx/>
              <a:uFillTx/>
              <a:latin typeface="Arial" panose="020B0604020202020204"/>
              <a:ea typeface="+mn-ea"/>
              <a:cs typeface="+mn-cs"/>
            </a:endParaRPr>
          </a:p>
        </p:txBody>
      </p:sp>
      <p:grpSp>
        <p:nvGrpSpPr>
          <p:cNvPr id="9" name="Group 8">
            <a:extLst>
              <a:ext uri="{FF2B5EF4-FFF2-40B4-BE49-F238E27FC236}">
                <a16:creationId xmlns:a16="http://schemas.microsoft.com/office/drawing/2014/main" id="{00DEBB58-838C-ADAE-DDC6-598BB071802F}"/>
              </a:ext>
            </a:extLst>
          </p:cNvPr>
          <p:cNvGrpSpPr/>
          <p:nvPr/>
        </p:nvGrpSpPr>
        <p:grpSpPr>
          <a:xfrm>
            <a:off x="3492000" y="1116000"/>
            <a:ext cx="7452128" cy="4812172"/>
            <a:chOff x="3083591" y="1203412"/>
            <a:chExt cx="7452128" cy="4812172"/>
          </a:xfrm>
        </p:grpSpPr>
        <p:pic>
          <p:nvPicPr>
            <p:cNvPr id="26" name="Picture 2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083591" y="1203412"/>
              <a:ext cx="7452128" cy="4812172"/>
            </a:xfrm>
            <a:prstGeom prst="rect">
              <a:avLst/>
            </a:prstGeom>
          </p:spPr>
        </p:pic>
        <p:grpSp>
          <p:nvGrpSpPr>
            <p:cNvPr id="4" name="Group 3">
              <a:extLst>
                <a:ext uri="{FF2B5EF4-FFF2-40B4-BE49-F238E27FC236}">
                  <a16:creationId xmlns:a16="http://schemas.microsoft.com/office/drawing/2014/main" id="{83D7A5A6-23BC-EC8F-D0A7-7C72728FE8D8}"/>
                </a:ext>
              </a:extLst>
            </p:cNvPr>
            <p:cNvGrpSpPr/>
            <p:nvPr/>
          </p:nvGrpSpPr>
          <p:grpSpPr>
            <a:xfrm>
              <a:off x="7939826" y="1249240"/>
              <a:ext cx="2541030" cy="1951159"/>
              <a:chOff x="6953352" y="1270031"/>
              <a:chExt cx="2175223" cy="1628952"/>
            </a:xfrm>
          </p:grpSpPr>
          <p:pic>
            <p:nvPicPr>
              <p:cNvPr id="5" name="Picture 4">
                <a:extLst>
                  <a:ext uri="{FF2B5EF4-FFF2-40B4-BE49-F238E27FC236}">
                    <a16:creationId xmlns:a16="http://schemas.microsoft.com/office/drawing/2014/main" id="{38B57A2E-48E3-F4DF-D577-4AC8AF077A55}"/>
                  </a:ext>
                </a:extLst>
              </p:cNvPr>
              <p:cNvPicPr>
                <a:picLocks noChangeAspect="1"/>
              </p:cNvPicPr>
              <p:nvPr/>
            </p:nvPicPr>
            <p:blipFill rotWithShape="1">
              <a:blip r:embed="rId19"/>
              <a:srcRect l="10933" t="16434" r="14276" b="4509"/>
              <a:stretch/>
            </p:blipFill>
            <p:spPr>
              <a:xfrm>
                <a:off x="6953352" y="1270031"/>
                <a:ext cx="2175223" cy="1628952"/>
              </a:xfrm>
              <a:prstGeom prst="rect">
                <a:avLst/>
              </a:prstGeom>
            </p:spPr>
          </p:pic>
          <p:pic>
            <p:nvPicPr>
              <p:cNvPr id="6" name="Picture 5">
                <a:extLst>
                  <a:ext uri="{FF2B5EF4-FFF2-40B4-BE49-F238E27FC236}">
                    <a16:creationId xmlns:a16="http://schemas.microsoft.com/office/drawing/2014/main" id="{8E6B0680-C07A-7FE4-A667-0321553AD94C}"/>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6953352" y="1270031"/>
                <a:ext cx="1046164" cy="299124"/>
              </a:xfrm>
              <a:prstGeom prst="rect">
                <a:avLst/>
              </a:prstGeom>
            </p:spPr>
          </p:pic>
        </p:grpSp>
        <p:sp>
          <p:nvSpPr>
            <p:cNvPr id="7" name="Diamond 6">
              <a:extLst>
                <a:ext uri="{FF2B5EF4-FFF2-40B4-BE49-F238E27FC236}">
                  <a16:creationId xmlns:a16="http://schemas.microsoft.com/office/drawing/2014/main" id="{32B9DFDE-C005-E7AF-DF79-671A1720B2EA}"/>
                </a:ext>
              </a:extLst>
            </p:cNvPr>
            <p:cNvSpPr/>
            <p:nvPr/>
          </p:nvSpPr>
          <p:spPr>
            <a:xfrm>
              <a:off x="7689038" y="5242312"/>
              <a:ext cx="144000" cy="144000"/>
            </a:xfrm>
            <a:prstGeom prst="diamond">
              <a:avLst/>
            </a:prstGeom>
            <a:solidFill>
              <a:srgbClr val="FFFF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Diamond 7">
              <a:extLst>
                <a:ext uri="{FF2B5EF4-FFF2-40B4-BE49-F238E27FC236}">
                  <a16:creationId xmlns:a16="http://schemas.microsoft.com/office/drawing/2014/main" id="{A8DC3269-7D57-6888-4865-971E723F94AE}"/>
                </a:ext>
              </a:extLst>
            </p:cNvPr>
            <p:cNvSpPr/>
            <p:nvPr/>
          </p:nvSpPr>
          <p:spPr>
            <a:xfrm>
              <a:off x="4455248" y="5386312"/>
              <a:ext cx="144000" cy="144000"/>
            </a:xfrm>
            <a:prstGeom prst="diamond">
              <a:avLst/>
            </a:prstGeom>
            <a:solidFill>
              <a:srgbClr val="FFFF00"/>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none" tIns="43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 b="1" i="0" u="none" strike="noStrike" kern="1200" cap="none" spc="0" normalizeH="0" baseline="0" noProof="0" dirty="0">
                  <a:ln>
                    <a:noFill/>
                  </a:ln>
                  <a:solidFill>
                    <a:srgbClr val="004B8C"/>
                  </a:solidFill>
                  <a:effectLst/>
                  <a:uLnTx/>
                  <a:uFillTx/>
                  <a:latin typeface="Arial" panose="020B0604020202020204"/>
                  <a:ea typeface="+mn-ea"/>
                  <a:cs typeface="+mn-cs"/>
                </a:rPr>
                <a:t>National Quantum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 b="1" i="0" u="none" strike="noStrike" kern="1200" cap="none" spc="0" normalizeH="0" baseline="0" noProof="0" dirty="0">
                  <a:ln>
                    <a:noFill/>
                  </a:ln>
                  <a:solidFill>
                    <a:srgbClr val="004B8C"/>
                  </a:solidFill>
                  <a:effectLst/>
                  <a:uLnTx/>
                  <a:uFillTx/>
                  <a:latin typeface="Arial" panose="020B0604020202020204"/>
                  <a:ea typeface="+mn-ea"/>
                  <a:cs typeface="+mn-cs"/>
                </a:rPr>
                <a:t>Computing Centre</a:t>
              </a:r>
            </a:p>
          </p:txBody>
        </p:sp>
      </p:grpSp>
    </p:spTree>
    <p:extLst>
      <p:ext uri="{BB962C8B-B14F-4D97-AF65-F5344CB8AC3E}">
        <p14:creationId xmlns:p14="http://schemas.microsoft.com/office/powerpoint/2010/main" val="1267345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03B54D95-5D5E-4166-A330-9F8268317A33}"/>
              </a:ext>
            </a:extLst>
          </p:cNvPr>
          <p:cNvSpPr/>
          <p:nvPr/>
        </p:nvSpPr>
        <p:spPr>
          <a:xfrm>
            <a:off x="113465" y="6007100"/>
            <a:ext cx="2331285" cy="740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07CEADDE-426D-4548-8216-2127EBC93DE7}"/>
              </a:ext>
            </a:extLst>
          </p:cNvPr>
          <p:cNvSpPr/>
          <p:nvPr/>
        </p:nvSpPr>
        <p:spPr>
          <a:xfrm>
            <a:off x="291336" y="1183698"/>
            <a:ext cx="4343192" cy="298543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E2D62"/>
                </a:solidFill>
                <a:effectLst/>
                <a:uLnTx/>
                <a:uFillTx/>
                <a:latin typeface="Arial" panose="020B0604020202020204"/>
                <a:ea typeface="+mn-ea"/>
                <a:cs typeface="+mn-cs"/>
              </a:rPr>
              <a:t>Quantum Technologies: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2E2C6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Phase 1 </a:t>
            </a:r>
            <a:r>
              <a:rPr kumimoji="0" lang="en-GB" sz="1100" b="1"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(5 year programme)</a:t>
            </a:r>
            <a:r>
              <a:rPr kumimoji="0" lang="en-GB" sz="1400" b="1"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2014-2019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Initial budget commitment of £270m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Grew to &gt;£400m by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R</a:t>
            </a:r>
            <a:r>
              <a:rPr kumimoji="0" lang="en-GB" sz="1100" b="0" i="0" u="none" strike="noStrike" kern="1200" cap="none" spc="0" normalizeH="0" baseline="0" noProof="0" dirty="0" err="1">
                <a:ln>
                  <a:noFill/>
                </a:ln>
                <a:solidFill>
                  <a:srgbClr val="FFFFFF">
                    <a:lumMod val="65000"/>
                  </a:srgbClr>
                </a:solidFill>
                <a:effectLst/>
                <a:uLnTx/>
                <a:uFillTx/>
                <a:latin typeface="Arial" panose="020B0604020202020204"/>
                <a:ea typeface="+mn-ea"/>
                <a:cs typeface="+mn-cs"/>
              </a:rPr>
              <a:t>esearch</a:t>
            </a: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 hubs, skills and industry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2E2C6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E2D62"/>
                </a:solidFill>
                <a:effectLst/>
                <a:uLnTx/>
                <a:uFillTx/>
                <a:latin typeface="Arial" panose="020B0604020202020204"/>
                <a:ea typeface="+mn-ea"/>
                <a:cs typeface="+mn-cs"/>
              </a:rPr>
              <a:t>Phase 2 </a:t>
            </a:r>
            <a:r>
              <a:rPr kumimoji="0" lang="en-GB" sz="1100" b="1" i="0" u="none" strike="noStrike" kern="1200" cap="none" spc="0" normalizeH="0" baseline="0" noProof="0" dirty="0">
                <a:ln>
                  <a:noFill/>
                </a:ln>
                <a:solidFill>
                  <a:srgbClr val="2E2D62"/>
                </a:solidFill>
                <a:effectLst/>
                <a:uLnTx/>
                <a:uFillTx/>
                <a:latin typeface="Arial" panose="020B0604020202020204"/>
                <a:ea typeface="+mn-ea"/>
                <a:cs typeface="+mn-cs"/>
              </a:rPr>
              <a:t>(5 year programme)</a:t>
            </a:r>
            <a:r>
              <a:rPr kumimoji="0" lang="en-GB" sz="1400" b="1" i="0" u="none" strike="noStrike" kern="1200" cap="none" spc="0" normalizeH="0" baseline="0" noProof="0" dirty="0">
                <a:ln>
                  <a:noFill/>
                </a:ln>
                <a:solidFill>
                  <a:srgbClr val="2E2D62"/>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E2D62"/>
                </a:solidFill>
                <a:effectLst/>
                <a:uLnTx/>
                <a:uFillTx/>
                <a:latin typeface="Arial" panose="020B0604020202020204"/>
                <a:ea typeface="+mn-ea"/>
                <a:cs typeface="+mn-cs"/>
              </a:rPr>
              <a:t>2019-2024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E2D62"/>
                </a:solidFill>
                <a:effectLst/>
                <a:uLnTx/>
                <a:uFillTx/>
                <a:latin typeface="Arial" panose="020B0604020202020204"/>
                <a:ea typeface="+mn-ea"/>
                <a:cs typeface="+mn-cs"/>
              </a:rPr>
              <a:t>Hubs renewed (£95m)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E2D62"/>
                </a:solidFill>
                <a:effectLst/>
                <a:uLnTx/>
                <a:uFillTx/>
                <a:latin typeface="Arial" panose="020B0604020202020204"/>
                <a:ea typeface="+mn-ea"/>
                <a:cs typeface="+mn-cs"/>
              </a:rPr>
              <a:t>Skills &amp; Training (£67m)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i="0" u="none" strike="noStrike" kern="1200" cap="none" spc="0" normalizeH="0" baseline="0" noProof="0" dirty="0">
                <a:ln>
                  <a:noFill/>
                </a:ln>
                <a:solidFill>
                  <a:schemeClr val="accent4"/>
                </a:solidFill>
                <a:effectLst/>
                <a:uLnTx/>
                <a:uFillTx/>
                <a:latin typeface="Arial" panose="020B0604020202020204"/>
                <a:ea typeface="+mn-ea"/>
                <a:cs typeface="+mn-cs"/>
              </a:rPr>
              <a:t>NQCC (£93m)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E2D62"/>
                </a:solidFill>
                <a:effectLst/>
                <a:uLnTx/>
                <a:uFillTx/>
                <a:latin typeface="Arial" panose="020B0604020202020204"/>
                <a:ea typeface="+mn-ea"/>
                <a:cs typeface="+mn-cs"/>
              </a:rPr>
              <a:t>International Collaborations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E2D62"/>
                </a:solidFill>
                <a:effectLst/>
                <a:highlight>
                  <a:srgbClr val="FFFF00"/>
                </a:highlight>
                <a:uLnTx/>
                <a:uFillTx/>
                <a:latin typeface="Arial" panose="020B0604020202020204"/>
                <a:ea typeface="+mn-ea"/>
                <a:cs typeface="+mn-cs"/>
              </a:rPr>
              <a:t>ISCF Industry led projects (£</a:t>
            </a:r>
            <a:r>
              <a:rPr lang="en-GB" sz="1100" dirty="0">
                <a:solidFill>
                  <a:srgbClr val="2E2D62"/>
                </a:solidFill>
                <a:highlight>
                  <a:srgbClr val="FFFF00"/>
                </a:highlight>
                <a:latin typeface="Arial" panose="020B0604020202020204"/>
              </a:rPr>
              <a:t>173</a:t>
            </a:r>
            <a:r>
              <a:rPr kumimoji="0" lang="en-GB" sz="1100" b="0" i="0" u="none" strike="noStrike" kern="1200" cap="none" spc="0" normalizeH="0" baseline="0" noProof="0" dirty="0">
                <a:ln>
                  <a:noFill/>
                </a:ln>
                <a:solidFill>
                  <a:srgbClr val="2E2D62"/>
                </a:solidFill>
                <a:effectLst/>
                <a:highlight>
                  <a:srgbClr val="FFFF00"/>
                </a:highlight>
                <a:uLnTx/>
                <a:uFillTx/>
                <a:latin typeface="Arial" panose="020B0604020202020204"/>
                <a:ea typeface="+mn-ea"/>
                <a:cs typeface="+mn-cs"/>
              </a:rPr>
              <a:t>m/£205m)</a:t>
            </a:r>
          </a:p>
          <a:p>
            <a:pPr>
              <a:defRPr/>
            </a:pPr>
            <a:r>
              <a:rPr lang="en-GB" sz="1100" dirty="0">
                <a:solidFill>
                  <a:srgbClr val="2E2C51"/>
                </a:solidFill>
                <a:latin typeface="Arial" panose="020B0604020202020204"/>
              </a:rPr>
              <a:t>QT for Fundamental Physics (£40m)</a:t>
            </a:r>
            <a:endParaRPr kumimoji="0" lang="en-GB" sz="1100" b="0" i="0" u="none" strike="noStrike" kern="1200" cap="none" spc="0" normalizeH="0" baseline="0" noProof="0" dirty="0">
              <a:ln>
                <a:noFill/>
              </a:ln>
              <a:solidFill>
                <a:srgbClr val="2E2C51"/>
              </a:solidFill>
              <a:effectLst/>
              <a:uLnTx/>
              <a:uFillTx/>
              <a:latin typeface="Arial" panose="020B0604020202020204"/>
              <a:ea typeface="+mn-ea"/>
              <a:cs typeface="+mn-cs"/>
            </a:endParaRPr>
          </a:p>
        </p:txBody>
      </p:sp>
      <p:sp>
        <p:nvSpPr>
          <p:cNvPr id="26" name="Title 1"/>
          <p:cNvSpPr>
            <a:spLocks noGrp="1"/>
          </p:cNvSpPr>
          <p:nvPr>
            <p:ph type="title"/>
          </p:nvPr>
        </p:nvSpPr>
        <p:spPr>
          <a:xfrm>
            <a:off x="324764" y="365125"/>
            <a:ext cx="10515600" cy="670045"/>
          </a:xfrm>
        </p:spPr>
        <p:txBody>
          <a:bodyPr>
            <a:noAutofit/>
          </a:bodyPr>
          <a:lstStyle/>
          <a:p>
            <a:r>
              <a:rPr lang="en-GB" sz="2400" i="1" dirty="0">
                <a:solidFill>
                  <a:srgbClr val="002060"/>
                </a:solidFill>
              </a:rPr>
              <a:t>The seven technology families of UK strength and opportunity …</a:t>
            </a:r>
            <a:br>
              <a:rPr lang="en-GB" sz="2400" i="1" dirty="0">
                <a:solidFill>
                  <a:srgbClr val="002060"/>
                </a:solidFill>
              </a:rPr>
            </a:br>
            <a:r>
              <a:rPr lang="en-GB" sz="1400" dirty="0">
                <a:solidFill>
                  <a:srgbClr val="002060"/>
                </a:solidFill>
              </a:rPr>
              <a:t>#5: Electronics, Photonics and Quantum</a:t>
            </a:r>
          </a:p>
        </p:txBody>
      </p:sp>
      <p:grpSp>
        <p:nvGrpSpPr>
          <p:cNvPr id="55" name="Group 54"/>
          <p:cNvGrpSpPr/>
          <p:nvPr/>
        </p:nvGrpSpPr>
        <p:grpSpPr>
          <a:xfrm>
            <a:off x="212084" y="6192469"/>
            <a:ext cx="7180185" cy="540000"/>
            <a:chOff x="212084" y="6192469"/>
            <a:chExt cx="7180185" cy="540000"/>
          </a:xfrm>
        </p:grpSpPr>
        <p:grpSp>
          <p:nvGrpSpPr>
            <p:cNvPr id="56" name="Group 55"/>
            <p:cNvGrpSpPr>
              <a:grpSpLocks noChangeAspect="1"/>
            </p:cNvGrpSpPr>
            <p:nvPr/>
          </p:nvGrpSpPr>
          <p:grpSpPr>
            <a:xfrm>
              <a:off x="1876787" y="6192469"/>
              <a:ext cx="5515482" cy="540000"/>
              <a:chOff x="438746" y="5801198"/>
              <a:chExt cx="8443397" cy="826661"/>
            </a:xfrm>
          </p:grpSpPr>
          <p:grpSp>
            <p:nvGrpSpPr>
              <p:cNvPr id="58" name="Group 57"/>
              <p:cNvGrpSpPr/>
              <p:nvPr/>
            </p:nvGrpSpPr>
            <p:grpSpPr>
              <a:xfrm>
                <a:off x="1994018" y="5836529"/>
                <a:ext cx="6888125" cy="756000"/>
                <a:chOff x="1822469" y="5932476"/>
                <a:chExt cx="6888125" cy="756000"/>
              </a:xfrm>
            </p:grpSpPr>
            <p:pic>
              <p:nvPicPr>
                <p:cNvPr id="60" name="Picture 3" descr="DSTL logo">
                  <a:hlinkClick r:id="rId3" tooltip="Defence Science and Technology Laboratory"/>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2042" y="5932476"/>
                  <a:ext cx="1023320" cy="7560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5" descr="GCHQ logo">
                  <a:hlinkClick r:id="rId5" tooltip="GCHQ"/>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78850" y="6152305"/>
                  <a:ext cx="1440000" cy="409625"/>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7" descr="MOD logo">
                  <a:hlinkClick r:id="rId7" tooltip="Ministry of Defence (MOD)"/>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22469" y="5932476"/>
                  <a:ext cx="937829" cy="7560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8" descr="NPL logo">
                  <a:hlinkClick r:id="rId9" tooltip="National Physical Laboratory (NPL)"/>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87106" y="6152305"/>
                  <a:ext cx="1440000" cy="53617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70594" y="6152305"/>
                  <a:ext cx="1440000" cy="424580"/>
                </a:xfrm>
                <a:prstGeom prst="rect">
                  <a:avLst/>
                </a:prstGeom>
              </p:spPr>
            </p:pic>
          </p:grpSp>
          <p:pic>
            <p:nvPicPr>
              <p:cNvPr id="59" name="Picture 58"/>
              <p:cNvPicPr>
                <a:picLocks noChangeAspect="1"/>
              </p:cNvPicPr>
              <p:nvPr/>
            </p:nvPicPr>
            <p:blipFill>
              <a:blip r:embed="rId12"/>
              <a:stretch>
                <a:fillRect/>
              </a:stretch>
            </p:blipFill>
            <p:spPr>
              <a:xfrm>
                <a:off x="438746" y="5801198"/>
                <a:ext cx="1440000" cy="826661"/>
              </a:xfrm>
              <a:prstGeom prst="rect">
                <a:avLst/>
              </a:prstGeom>
            </p:spPr>
          </p:pic>
        </p:grpSp>
        <p:pic>
          <p:nvPicPr>
            <p:cNvPr id="57" name="Picture 2" descr="C:\Users\dgi3\AppData\Local\Temp\wz0f22\UKNQTP_Master_logos\PNG\UKNQT_Logo_RGB.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12084" y="6192469"/>
              <a:ext cx="1261046" cy="540000"/>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6046F73E-44A4-2980-7047-81EAD9A3DD1E}"/>
              </a:ext>
            </a:extLst>
          </p:cNvPr>
          <p:cNvSpPr/>
          <p:nvPr/>
        </p:nvSpPr>
        <p:spPr>
          <a:xfrm>
            <a:off x="8427524" y="6350169"/>
            <a:ext cx="3764476" cy="5078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Slide deck status UK OFFICIAL non commercially sensitive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All collaborations, contracts and 3</a:t>
            </a:r>
            <a:r>
              <a:rPr kumimoji="0" lang="en-GB" sz="900" b="0" i="0" u="none" strike="noStrike" kern="1200" cap="none" spc="0" normalizeH="0" baseline="30000" noProof="0" dirty="0">
                <a:ln>
                  <a:noFill/>
                </a:ln>
                <a:solidFill>
                  <a:schemeClr val="bg1">
                    <a:lumMod val="50000"/>
                  </a:schemeClr>
                </a:solidFill>
                <a:effectLst/>
                <a:uLnTx/>
                <a:uFillTx/>
                <a:latin typeface="Arial" panose="020B0604020202020204"/>
                <a:ea typeface="+mn-ea"/>
                <a:cs typeface="+mn-cs"/>
              </a:rPr>
              <a:t>rd</a:t>
            </a: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 party references in public domain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chemeClr val="bg1">
                    <a:lumMod val="50000"/>
                  </a:schemeClr>
                </a:solidFill>
                <a:effectLst/>
                <a:uLnTx/>
                <a:uFillTx/>
                <a:latin typeface="Arial" panose="020B0604020202020204"/>
                <a:ea typeface="+mn-ea"/>
                <a:cs typeface="+mn-cs"/>
              </a:rPr>
              <a:t>© NQCC 2024</a:t>
            </a:r>
          </a:p>
        </p:txBody>
      </p:sp>
      <p:grpSp>
        <p:nvGrpSpPr>
          <p:cNvPr id="7" name="Group 6">
            <a:extLst>
              <a:ext uri="{FF2B5EF4-FFF2-40B4-BE49-F238E27FC236}">
                <a16:creationId xmlns:a16="http://schemas.microsoft.com/office/drawing/2014/main" id="{CCD86AA1-9D1F-FD1C-E8CD-2CF022EBCC13}"/>
              </a:ext>
            </a:extLst>
          </p:cNvPr>
          <p:cNvGrpSpPr/>
          <p:nvPr/>
        </p:nvGrpSpPr>
        <p:grpSpPr>
          <a:xfrm>
            <a:off x="3492000" y="1116000"/>
            <a:ext cx="8518610" cy="4500000"/>
            <a:chOff x="3579365" y="1114404"/>
            <a:chExt cx="8518610" cy="4500000"/>
          </a:xfrm>
        </p:grpSpPr>
        <p:pic>
          <p:nvPicPr>
            <p:cNvPr id="4" name="Picture 3">
              <a:extLst>
                <a:ext uri="{FF2B5EF4-FFF2-40B4-BE49-F238E27FC236}">
                  <a16:creationId xmlns:a16="http://schemas.microsoft.com/office/drawing/2014/main" id="{A75A43E5-D7FE-6014-9BF9-ECAC78D62E95}"/>
                </a:ext>
              </a:extLst>
            </p:cNvPr>
            <p:cNvPicPr>
              <a:picLocks noChangeAspect="1"/>
            </p:cNvPicPr>
            <p:nvPr/>
          </p:nvPicPr>
          <p:blipFill>
            <a:blip r:embed="rId14"/>
            <a:stretch>
              <a:fillRect/>
            </a:stretch>
          </p:blipFill>
          <p:spPr>
            <a:xfrm>
              <a:off x="3579365" y="1114404"/>
              <a:ext cx="4229652" cy="4500000"/>
            </a:xfrm>
            <a:prstGeom prst="rect">
              <a:avLst/>
            </a:prstGeom>
          </p:spPr>
        </p:pic>
        <p:pic>
          <p:nvPicPr>
            <p:cNvPr id="6" name="Picture 5">
              <a:extLst>
                <a:ext uri="{FF2B5EF4-FFF2-40B4-BE49-F238E27FC236}">
                  <a16:creationId xmlns:a16="http://schemas.microsoft.com/office/drawing/2014/main" id="{52A5A252-74E0-1F45-CA07-204984225933}"/>
                </a:ext>
              </a:extLst>
            </p:cNvPr>
            <p:cNvPicPr>
              <a:picLocks noChangeAspect="1"/>
            </p:cNvPicPr>
            <p:nvPr/>
          </p:nvPicPr>
          <p:blipFill>
            <a:blip r:embed="rId15"/>
            <a:stretch>
              <a:fillRect/>
            </a:stretch>
          </p:blipFill>
          <p:spPr>
            <a:xfrm>
              <a:off x="7765457" y="1114404"/>
              <a:ext cx="4332518" cy="4500000"/>
            </a:xfrm>
            <a:prstGeom prst="rect">
              <a:avLst/>
            </a:prstGeom>
          </p:spPr>
        </p:pic>
      </p:grpSp>
      <p:grpSp>
        <p:nvGrpSpPr>
          <p:cNvPr id="8" name="Group 7">
            <a:extLst>
              <a:ext uri="{FF2B5EF4-FFF2-40B4-BE49-F238E27FC236}">
                <a16:creationId xmlns:a16="http://schemas.microsoft.com/office/drawing/2014/main" id="{5CBF24F0-9E33-E9DD-4E7C-F75263581436}"/>
              </a:ext>
            </a:extLst>
          </p:cNvPr>
          <p:cNvGrpSpPr>
            <a:grpSpLocks noChangeAspect="1"/>
          </p:cNvGrpSpPr>
          <p:nvPr/>
        </p:nvGrpSpPr>
        <p:grpSpPr>
          <a:xfrm>
            <a:off x="324764" y="5047749"/>
            <a:ext cx="2501517" cy="807690"/>
            <a:chOff x="9068460" y="5408318"/>
            <a:chExt cx="3335356" cy="1076915"/>
          </a:xfrm>
        </p:grpSpPr>
        <p:pic>
          <p:nvPicPr>
            <p:cNvPr id="10" name="Picture 9">
              <a:extLst>
                <a:ext uri="{FF2B5EF4-FFF2-40B4-BE49-F238E27FC236}">
                  <a16:creationId xmlns:a16="http://schemas.microsoft.com/office/drawing/2014/main" id="{2F3A2546-F164-3BA8-2E11-B17F2DD6E49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068460" y="5408318"/>
              <a:ext cx="1237147" cy="468000"/>
            </a:xfrm>
            <a:prstGeom prst="rect">
              <a:avLst/>
            </a:prstGeom>
          </p:spPr>
        </p:pic>
        <p:pic>
          <p:nvPicPr>
            <p:cNvPr id="12" name="Picture 11">
              <a:extLst>
                <a:ext uri="{FF2B5EF4-FFF2-40B4-BE49-F238E27FC236}">
                  <a16:creationId xmlns:a16="http://schemas.microsoft.com/office/drawing/2014/main" id="{D8A73CA2-A69F-A6BA-4CF6-D9E58C52A57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843816" y="5408318"/>
              <a:ext cx="1386666" cy="468000"/>
            </a:xfrm>
            <a:prstGeom prst="rect">
              <a:avLst/>
            </a:prstGeom>
          </p:spPr>
        </p:pic>
        <p:pic>
          <p:nvPicPr>
            <p:cNvPr id="14" name="Picture 13">
              <a:extLst>
                <a:ext uri="{FF2B5EF4-FFF2-40B4-BE49-F238E27FC236}">
                  <a16:creationId xmlns:a16="http://schemas.microsoft.com/office/drawing/2014/main" id="{CC1136B2-F046-691C-94D1-94DD83F67C5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843816" y="6017233"/>
              <a:ext cx="1560000" cy="468000"/>
            </a:xfrm>
            <a:prstGeom prst="rect">
              <a:avLst/>
            </a:prstGeom>
          </p:spPr>
        </p:pic>
        <p:pic>
          <p:nvPicPr>
            <p:cNvPr id="16" name="Picture 15">
              <a:extLst>
                <a:ext uri="{FF2B5EF4-FFF2-40B4-BE49-F238E27FC236}">
                  <a16:creationId xmlns:a16="http://schemas.microsoft.com/office/drawing/2014/main" id="{77B982C8-5948-190E-00F8-4F5D8DAAD17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068460" y="6017233"/>
              <a:ext cx="1627999" cy="468000"/>
            </a:xfrm>
            <a:prstGeom prst="rect">
              <a:avLst/>
            </a:prstGeom>
          </p:spPr>
        </p:pic>
      </p:grpSp>
    </p:spTree>
    <p:extLst>
      <p:ext uri="{BB962C8B-B14F-4D97-AF65-F5344CB8AC3E}">
        <p14:creationId xmlns:p14="http://schemas.microsoft.com/office/powerpoint/2010/main" val="98808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3B7800-C58D-31C9-1679-4A1869E2CE08}"/>
              </a:ext>
            </a:extLst>
          </p:cNvPr>
          <p:cNvPicPr>
            <a:picLocks noChangeAspect="1"/>
          </p:cNvPicPr>
          <p:nvPr/>
        </p:nvPicPr>
        <p:blipFill>
          <a:blip r:embed="rId3"/>
          <a:stretch>
            <a:fillRect/>
          </a:stretch>
        </p:blipFill>
        <p:spPr>
          <a:xfrm rot="242098">
            <a:off x="6063411" y="1060057"/>
            <a:ext cx="4431048" cy="3733568"/>
          </a:xfrm>
          <a:prstGeom prst="rect">
            <a:avLst/>
          </a:prstGeom>
          <a:ln>
            <a:solidFill>
              <a:schemeClr val="accent4"/>
            </a:solidFill>
          </a:ln>
        </p:spPr>
      </p:pic>
      <p:sp>
        <p:nvSpPr>
          <p:cNvPr id="42" name="Rectangle 41">
            <a:extLst>
              <a:ext uri="{FF2B5EF4-FFF2-40B4-BE49-F238E27FC236}">
                <a16:creationId xmlns:a16="http://schemas.microsoft.com/office/drawing/2014/main" id="{03B54D95-5D5E-4166-A330-9F8268317A33}"/>
              </a:ext>
            </a:extLst>
          </p:cNvPr>
          <p:cNvSpPr/>
          <p:nvPr/>
        </p:nvSpPr>
        <p:spPr>
          <a:xfrm>
            <a:off x="113465" y="6007100"/>
            <a:ext cx="2331285" cy="740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07CEADDE-426D-4548-8216-2127EBC93DE7}"/>
              </a:ext>
            </a:extLst>
          </p:cNvPr>
          <p:cNvSpPr/>
          <p:nvPr/>
        </p:nvSpPr>
        <p:spPr>
          <a:xfrm>
            <a:off x="291336" y="1183698"/>
            <a:ext cx="4343192" cy="50629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E2C51"/>
                </a:solidFill>
                <a:effectLst/>
                <a:uLnTx/>
                <a:uFillTx/>
                <a:latin typeface="Arial" panose="020B0604020202020204"/>
                <a:ea typeface="+mn-ea"/>
                <a:cs typeface="+mn-cs"/>
              </a:rPr>
              <a:t>Quantum Technologies: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2E2C6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Phase 1 </a:t>
            </a:r>
            <a:r>
              <a:rPr kumimoji="0" lang="en-GB" sz="1100" b="1"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(5 year programme)</a:t>
            </a:r>
            <a:r>
              <a:rPr kumimoji="0" lang="en-GB" sz="1400" b="1"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2014-2019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Initial budget commitment of £270m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Grew to &gt;£400m by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R</a:t>
            </a:r>
            <a:r>
              <a:rPr kumimoji="0" lang="en-GB" sz="1100" b="0" i="0" u="none" strike="noStrike" kern="1200" cap="none" spc="0" normalizeH="0" baseline="0" noProof="0" dirty="0" err="1">
                <a:ln>
                  <a:noFill/>
                </a:ln>
                <a:solidFill>
                  <a:srgbClr val="FFFFFF">
                    <a:lumMod val="65000"/>
                  </a:srgbClr>
                </a:solidFill>
                <a:effectLst/>
                <a:uLnTx/>
                <a:uFillTx/>
                <a:latin typeface="Arial" panose="020B0604020202020204"/>
                <a:ea typeface="+mn-ea"/>
                <a:cs typeface="+mn-cs"/>
              </a:rPr>
              <a:t>esearch</a:t>
            </a: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 hubs, skills and industry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FFFFFF">
                  <a:lumMod val="65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Phase 2 </a:t>
            </a:r>
            <a:r>
              <a:rPr kumimoji="0" lang="en-GB" sz="1100" b="1"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(5 year programme)</a:t>
            </a:r>
            <a:r>
              <a:rPr kumimoji="0" lang="en-GB" sz="1400" b="1"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2019-2024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Hubs renewed (£95m)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Skills &amp; Training (£67m)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NQCC (£93m)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International Collaborations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ISCF Industry led projects (£173m/£205m)</a:t>
            </a:r>
          </a:p>
          <a:p>
            <a:pPr>
              <a:defRPr/>
            </a:pPr>
            <a:r>
              <a:rPr lang="en-GB" sz="1100" dirty="0">
                <a:solidFill>
                  <a:srgbClr val="A6A6A6"/>
                </a:solidFill>
                <a:latin typeface="Arial" panose="020B0604020202020204"/>
              </a:rPr>
              <a:t>QT for Fundamental Physics (£40m)</a:t>
            </a:r>
            <a:endParaRPr kumimoji="0" lang="en-GB" sz="1100" b="0" i="0" u="none" strike="noStrike" kern="1200" cap="none" spc="0" normalizeH="0" baseline="0" noProof="0" dirty="0">
              <a:ln>
                <a:noFill/>
              </a:ln>
              <a:solidFill>
                <a:srgbClr val="A6A6A6"/>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2E2C6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E2C51"/>
                </a:solidFill>
                <a:effectLst/>
                <a:uLnTx/>
                <a:uFillTx/>
                <a:latin typeface="Arial" panose="020B0604020202020204"/>
                <a:ea typeface="+mn-ea"/>
                <a:cs typeface="+mn-cs"/>
              </a:rPr>
              <a:t>Phase 3 </a:t>
            </a:r>
            <a:r>
              <a:rPr kumimoji="0" lang="en-GB" sz="1100" b="1" i="0" u="none" strike="noStrike" kern="1200" cap="none" spc="0" normalizeH="0" baseline="0" noProof="0" dirty="0">
                <a:ln>
                  <a:noFill/>
                </a:ln>
                <a:solidFill>
                  <a:srgbClr val="2E2C51"/>
                </a:solidFill>
                <a:effectLst/>
                <a:uLnTx/>
                <a:uFillTx/>
                <a:latin typeface="Arial" panose="020B0604020202020204"/>
                <a:ea typeface="+mn-ea"/>
                <a:cs typeface="+mn-cs"/>
              </a:rPr>
              <a:t>(5 year programme):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solidFill>
                  <a:srgbClr val="2E2C51"/>
                </a:solidFill>
                <a:latin typeface="Arial" panose="020B0604020202020204"/>
              </a:rPr>
              <a:t>2024-2029</a:t>
            </a:r>
            <a:endParaRPr kumimoji="0" lang="en-GB" sz="1100" i="0" u="none" strike="noStrike" kern="1200" cap="none" spc="0" normalizeH="0" baseline="0" noProof="0" dirty="0">
              <a:ln>
                <a:noFill/>
              </a:ln>
              <a:solidFill>
                <a:srgbClr val="2E2C5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E2C51"/>
                </a:solidFill>
                <a:effectLst/>
                <a:highlight>
                  <a:srgbClr val="FFFF00"/>
                </a:highlight>
                <a:uLnTx/>
                <a:uFillTx/>
                <a:latin typeface="Arial" panose="020B0604020202020204"/>
                <a:ea typeface="+mn-ea"/>
                <a:cs typeface="+mn-cs"/>
              </a:rPr>
              <a:t>Technology Missions Fund:</a:t>
            </a:r>
          </a:p>
          <a:p>
            <a:pPr lvl="1">
              <a:defRPr/>
            </a:pPr>
            <a:r>
              <a:rPr kumimoji="0" lang="en-GB" sz="1100" b="0" i="0" u="none" strike="noStrike" kern="1200" cap="none" spc="0" normalizeH="0" baseline="0" noProof="0" dirty="0">
                <a:ln>
                  <a:noFill/>
                </a:ln>
                <a:solidFill>
                  <a:srgbClr val="2E2C51"/>
                </a:solidFill>
                <a:effectLst/>
                <a:uLnTx/>
                <a:uFillTx/>
                <a:latin typeface="Arial" panose="020B0604020202020204"/>
                <a:ea typeface="+mn-ea"/>
                <a:cs typeface="+mn-cs"/>
              </a:rPr>
              <a:t>Quantum-enabled PNT (£35m)</a:t>
            </a:r>
          </a:p>
          <a:p>
            <a:pPr lvl="1">
              <a:defRPr/>
            </a:pPr>
            <a:r>
              <a:rPr kumimoji="0" lang="en-GB" sz="1100" b="0" i="0" u="none" strike="noStrike" kern="1200" cap="none" spc="0" normalizeH="0" baseline="0" noProof="0" dirty="0">
                <a:ln>
                  <a:noFill/>
                </a:ln>
                <a:solidFill>
                  <a:srgbClr val="2E2C51"/>
                </a:solidFill>
                <a:effectLst/>
                <a:uLnTx/>
                <a:uFillTx/>
                <a:latin typeface="Arial" panose="020B0604020202020204"/>
                <a:ea typeface="+mn-ea"/>
                <a:cs typeface="+mn-cs"/>
              </a:rPr>
              <a:t>Demonstrable Quantum Advantage (£</a:t>
            </a:r>
            <a:r>
              <a:rPr lang="en-GB" sz="1100" dirty="0">
                <a:solidFill>
                  <a:srgbClr val="2E2C51"/>
                </a:solidFill>
                <a:latin typeface="Arial" panose="020B0604020202020204"/>
              </a:rPr>
              <a:t>20</a:t>
            </a:r>
            <a:r>
              <a:rPr kumimoji="0" lang="en-GB" sz="1100" b="0" i="0" u="none" strike="noStrike" kern="1200" cap="none" spc="0" normalizeH="0" baseline="0" noProof="0" dirty="0">
                <a:ln>
                  <a:noFill/>
                </a:ln>
                <a:solidFill>
                  <a:srgbClr val="2E2C51"/>
                </a:solidFill>
                <a:effectLst/>
                <a:uLnTx/>
                <a:uFillTx/>
                <a:latin typeface="Arial" panose="020B0604020202020204"/>
                <a:ea typeface="+mn-ea"/>
                <a:cs typeface="+mn-cs"/>
              </a:rPr>
              <a:t>m)</a:t>
            </a:r>
          </a:p>
          <a:p>
            <a:pPr lvl="1">
              <a:defRPr/>
            </a:pPr>
            <a:r>
              <a:rPr kumimoji="0" lang="en-GB" sz="1100" b="0" i="0" u="none" strike="noStrike" kern="1200" cap="none" spc="0" normalizeH="0" baseline="0" noProof="0" dirty="0">
                <a:ln>
                  <a:noFill/>
                </a:ln>
                <a:solidFill>
                  <a:srgbClr val="2E2C51"/>
                </a:solidFill>
                <a:effectLst/>
                <a:uLnTx/>
                <a:uFillTx/>
                <a:latin typeface="Arial" panose="020B0604020202020204"/>
                <a:ea typeface="+mn-ea"/>
                <a:cs typeface="+mn-cs"/>
              </a:rPr>
              <a:t>Quantum Computing </a:t>
            </a:r>
            <a:r>
              <a:rPr kumimoji="0" lang="en-GB" sz="1100" b="0" i="0" u="none" strike="noStrike" kern="1200" cap="none" spc="0" normalizeH="0" baseline="0" noProof="0" dirty="0" err="1">
                <a:ln>
                  <a:noFill/>
                </a:ln>
                <a:solidFill>
                  <a:srgbClr val="2E2C51"/>
                </a:solidFill>
                <a:effectLst/>
                <a:uLnTx/>
                <a:uFillTx/>
                <a:latin typeface="Arial" panose="020B0604020202020204"/>
                <a:ea typeface="+mn-ea"/>
                <a:cs typeface="+mn-cs"/>
              </a:rPr>
              <a:t>Testbe</a:t>
            </a:r>
            <a:r>
              <a:rPr lang="en-GB" sz="1100" dirty="0">
                <a:solidFill>
                  <a:srgbClr val="2E2C51"/>
                </a:solidFill>
                <a:latin typeface="Arial" panose="020B0604020202020204"/>
              </a:rPr>
              <a:t>d SBRI (£30m)</a:t>
            </a:r>
            <a:endParaRPr kumimoji="0" lang="en-GB" sz="1100" b="0" i="0" u="none" strike="noStrike" kern="1200" cap="none" spc="0" normalizeH="0" baseline="0" noProof="0" dirty="0">
              <a:ln>
                <a:noFill/>
              </a:ln>
              <a:solidFill>
                <a:srgbClr val="2E2C51"/>
              </a:solidFill>
              <a:effectLst/>
              <a:uLnTx/>
              <a:uFillTx/>
              <a:latin typeface="Arial" panose="020B0604020202020204"/>
              <a:ea typeface="+mn-ea"/>
              <a:cs typeface="+mn-cs"/>
            </a:endParaRPr>
          </a:p>
          <a:p>
            <a:pPr>
              <a:defRPr/>
            </a:pPr>
            <a:r>
              <a:rPr kumimoji="0" lang="en-GB" sz="1100" b="0" i="0" u="none" strike="noStrike" kern="1200" cap="none" spc="0" normalizeH="0" baseline="0" noProof="0" dirty="0">
                <a:ln>
                  <a:noFill/>
                </a:ln>
                <a:solidFill>
                  <a:srgbClr val="2E2C51"/>
                </a:solidFill>
                <a:effectLst/>
                <a:uLnTx/>
                <a:uFillTx/>
                <a:latin typeface="Arial" panose="020B0604020202020204"/>
                <a:ea typeface="+mn-ea"/>
                <a:cs typeface="+mn-cs"/>
              </a:rPr>
              <a:t>Quantum Hub refresh competition (£106m)</a:t>
            </a:r>
          </a:p>
          <a:p>
            <a:pPr>
              <a:defRPr/>
            </a:pPr>
            <a:r>
              <a:rPr lang="en-GB" sz="1100" dirty="0">
                <a:solidFill>
                  <a:srgbClr val="2E2C51"/>
                </a:solidFill>
                <a:latin typeface="Arial" panose="020B0604020202020204"/>
              </a:rPr>
              <a:t>Doctoral Training Centres (£40m)</a:t>
            </a:r>
            <a:endParaRPr kumimoji="0" lang="en-GB" sz="1100" b="0" i="0" u="none" strike="noStrike" kern="1200" cap="none" spc="0" normalizeH="0" baseline="0" noProof="0" dirty="0">
              <a:ln>
                <a:noFill/>
              </a:ln>
              <a:solidFill>
                <a:srgbClr val="2E2C5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E2C51"/>
                </a:solidFill>
                <a:effectLst/>
                <a:uLnTx/>
                <a:uFillTx/>
                <a:latin typeface="Arial" panose="020B0604020202020204"/>
                <a:ea typeface="+mn-ea"/>
                <a:cs typeface="+mn-cs"/>
              </a:rPr>
              <a:t>DSIT Office for Quantum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sng" strike="noStrike" kern="1200" cap="none" spc="0" normalizeH="0" baseline="0" noProof="0" dirty="0">
                <a:ln>
                  <a:noFill/>
                </a:ln>
                <a:solidFill>
                  <a:srgbClr val="2E2C51"/>
                </a:solidFill>
                <a:effectLst/>
                <a:highlight>
                  <a:srgbClr val="FFFF00"/>
                </a:highlight>
                <a:uLnTx/>
                <a:uFillTx/>
                <a:latin typeface="Arial" panose="020B0604020202020204"/>
                <a:ea typeface="+mn-ea"/>
                <a:cs typeface="+mn-cs"/>
              </a:rPr>
              <a:t>UK Quantum Strategy </a:t>
            </a:r>
            <a:r>
              <a:rPr kumimoji="0" lang="en-GB" sz="1100" b="0" i="0" u="none" strike="noStrike" kern="1200" cap="none" spc="0" normalizeH="0" baseline="0" noProof="0" dirty="0">
                <a:ln>
                  <a:noFill/>
                </a:ln>
                <a:solidFill>
                  <a:srgbClr val="2E2C51"/>
                </a:solidFill>
                <a:effectLst/>
                <a:highlight>
                  <a:srgbClr val="FFFF00"/>
                </a:highlight>
                <a:uLnTx/>
                <a:uFillTx/>
                <a:latin typeface="Arial" panose="020B0604020202020204"/>
                <a:ea typeface="+mn-ea"/>
                <a:cs typeface="+mn-cs"/>
              </a:rPr>
              <a:t>(10 year programme - £2.5bn)</a:t>
            </a:r>
          </a:p>
        </p:txBody>
      </p:sp>
      <p:pic>
        <p:nvPicPr>
          <p:cNvPr id="10" name="Picture 9"/>
          <p:cNvPicPr>
            <a:picLocks noChangeAspect="1"/>
          </p:cNvPicPr>
          <p:nvPr/>
        </p:nvPicPr>
        <p:blipFill>
          <a:blip r:embed="rId4"/>
          <a:stretch>
            <a:fillRect/>
          </a:stretch>
        </p:blipFill>
        <p:spPr>
          <a:xfrm rot="21295679">
            <a:off x="3305532" y="1279755"/>
            <a:ext cx="2712379" cy="2258771"/>
          </a:xfrm>
          <a:prstGeom prst="rect">
            <a:avLst/>
          </a:prstGeom>
          <a:ln w="19050">
            <a:solidFill>
              <a:schemeClr val="accent4"/>
            </a:solidFill>
          </a:ln>
        </p:spPr>
      </p:pic>
      <p:pic>
        <p:nvPicPr>
          <p:cNvPr id="12" name="Picture 11"/>
          <p:cNvPicPr>
            <a:picLocks noChangeAspect="1"/>
          </p:cNvPicPr>
          <p:nvPr/>
        </p:nvPicPr>
        <p:blipFill>
          <a:blip r:embed="rId5"/>
          <a:stretch>
            <a:fillRect/>
          </a:stretch>
        </p:blipFill>
        <p:spPr>
          <a:xfrm rot="424981">
            <a:off x="3907565" y="3413157"/>
            <a:ext cx="2016000" cy="1652122"/>
          </a:xfrm>
          <a:prstGeom prst="rect">
            <a:avLst/>
          </a:prstGeom>
          <a:ln w="19050">
            <a:solidFill>
              <a:schemeClr val="tx1"/>
            </a:solidFill>
          </a:ln>
        </p:spPr>
      </p:pic>
      <p:pic>
        <p:nvPicPr>
          <p:cNvPr id="32" name="Picture 31"/>
          <p:cNvPicPr>
            <a:picLocks noChangeAspect="1"/>
          </p:cNvPicPr>
          <p:nvPr/>
        </p:nvPicPr>
        <p:blipFill>
          <a:blip r:embed="rId6"/>
          <a:stretch>
            <a:fillRect/>
          </a:stretch>
        </p:blipFill>
        <p:spPr>
          <a:xfrm>
            <a:off x="9834967" y="3327274"/>
            <a:ext cx="2115108" cy="2969697"/>
          </a:xfrm>
          <a:prstGeom prst="rect">
            <a:avLst/>
          </a:prstGeom>
        </p:spPr>
      </p:pic>
      <p:sp>
        <p:nvSpPr>
          <p:cNvPr id="45" name="Title 1"/>
          <p:cNvSpPr>
            <a:spLocks noGrp="1"/>
          </p:cNvSpPr>
          <p:nvPr>
            <p:ph type="title"/>
          </p:nvPr>
        </p:nvSpPr>
        <p:spPr>
          <a:xfrm>
            <a:off x="324764" y="365125"/>
            <a:ext cx="9579090" cy="670045"/>
          </a:xfrm>
        </p:spPr>
        <p:txBody>
          <a:bodyPr>
            <a:noAutofit/>
          </a:bodyPr>
          <a:lstStyle/>
          <a:p>
            <a:r>
              <a:rPr lang="en-GB" sz="2400" i="1" dirty="0">
                <a:solidFill>
                  <a:srgbClr val="002060"/>
                </a:solidFill>
              </a:rPr>
              <a:t>The five critical technologies …</a:t>
            </a:r>
            <a:br>
              <a:rPr lang="en-GB" sz="2400" i="1" dirty="0">
                <a:solidFill>
                  <a:srgbClr val="002060"/>
                </a:solidFill>
              </a:rPr>
            </a:br>
            <a:r>
              <a:rPr lang="en-GB" sz="1400" dirty="0">
                <a:solidFill>
                  <a:srgbClr val="002060"/>
                </a:solidFill>
              </a:rPr>
              <a:t>#5: Quantum Technologies: </a:t>
            </a:r>
            <a:r>
              <a:rPr lang="en-GB" sz="1400" b="0" dirty="0">
                <a:solidFill>
                  <a:srgbClr val="002060"/>
                </a:solidFill>
              </a:rPr>
              <a:t>devices and systems which rely on quantum mechanics, to provide capabilities that ‘classical’ machines cannot.</a:t>
            </a:r>
          </a:p>
        </p:txBody>
      </p:sp>
      <p:pic>
        <p:nvPicPr>
          <p:cNvPr id="4" name="Picture 3"/>
          <p:cNvPicPr>
            <a:picLocks noChangeAspect="1"/>
          </p:cNvPicPr>
          <p:nvPr/>
        </p:nvPicPr>
        <p:blipFill>
          <a:blip r:embed="rId7"/>
          <a:stretch>
            <a:fillRect/>
          </a:stretch>
        </p:blipFill>
        <p:spPr>
          <a:xfrm>
            <a:off x="4147400" y="4907055"/>
            <a:ext cx="1675499" cy="1082954"/>
          </a:xfrm>
          <a:prstGeom prst="rect">
            <a:avLst/>
          </a:prstGeom>
          <a:ln w="19050">
            <a:solidFill>
              <a:schemeClr val="tx1"/>
            </a:solidFill>
          </a:ln>
        </p:spPr>
      </p:pic>
      <p:pic>
        <p:nvPicPr>
          <p:cNvPr id="8" name="Picture 7"/>
          <p:cNvPicPr>
            <a:picLocks noChangeAspect="1"/>
          </p:cNvPicPr>
          <p:nvPr/>
        </p:nvPicPr>
        <p:blipFill>
          <a:blip r:embed="rId8"/>
          <a:stretch>
            <a:fillRect/>
          </a:stretch>
        </p:blipFill>
        <p:spPr>
          <a:xfrm rot="20785948">
            <a:off x="5703462" y="4512307"/>
            <a:ext cx="1675499" cy="1051766"/>
          </a:xfrm>
          <a:prstGeom prst="rect">
            <a:avLst/>
          </a:prstGeom>
          <a:ln w="19050">
            <a:solidFill>
              <a:schemeClr val="tx1"/>
            </a:solidFill>
          </a:ln>
        </p:spPr>
      </p:pic>
      <p:pic>
        <p:nvPicPr>
          <p:cNvPr id="5" name="Picture 4"/>
          <p:cNvPicPr>
            <a:picLocks noChangeAspect="1"/>
          </p:cNvPicPr>
          <p:nvPr/>
        </p:nvPicPr>
        <p:blipFill>
          <a:blip r:embed="rId9"/>
          <a:stretch>
            <a:fillRect/>
          </a:stretch>
        </p:blipFill>
        <p:spPr>
          <a:xfrm rot="473566">
            <a:off x="7463280" y="4438998"/>
            <a:ext cx="1820935" cy="1077946"/>
          </a:xfrm>
          <a:prstGeom prst="rect">
            <a:avLst/>
          </a:prstGeom>
          <a:ln w="19050">
            <a:solidFill>
              <a:schemeClr val="tx1"/>
            </a:solidFill>
          </a:ln>
        </p:spPr>
      </p:pic>
      <p:pic>
        <p:nvPicPr>
          <p:cNvPr id="7" name="Picture 6"/>
          <p:cNvPicPr>
            <a:picLocks noChangeAspect="1"/>
          </p:cNvPicPr>
          <p:nvPr/>
        </p:nvPicPr>
        <p:blipFill>
          <a:blip r:embed="rId10"/>
          <a:stretch>
            <a:fillRect/>
          </a:stretch>
        </p:blipFill>
        <p:spPr>
          <a:xfrm rot="239272">
            <a:off x="6592592" y="5029035"/>
            <a:ext cx="1820935" cy="1051766"/>
          </a:xfrm>
          <a:prstGeom prst="rect">
            <a:avLst/>
          </a:prstGeom>
          <a:ln w="19050">
            <a:solidFill>
              <a:schemeClr val="tx1"/>
            </a:solidFill>
          </a:ln>
        </p:spPr>
      </p:pic>
      <p:grpSp>
        <p:nvGrpSpPr>
          <p:cNvPr id="59" name="Group 58"/>
          <p:cNvGrpSpPr/>
          <p:nvPr/>
        </p:nvGrpSpPr>
        <p:grpSpPr>
          <a:xfrm>
            <a:off x="212084" y="6192469"/>
            <a:ext cx="7180185" cy="540000"/>
            <a:chOff x="212084" y="6192469"/>
            <a:chExt cx="7180185" cy="540000"/>
          </a:xfrm>
        </p:grpSpPr>
        <p:grpSp>
          <p:nvGrpSpPr>
            <p:cNvPr id="60" name="Group 59"/>
            <p:cNvGrpSpPr>
              <a:grpSpLocks noChangeAspect="1"/>
            </p:cNvGrpSpPr>
            <p:nvPr/>
          </p:nvGrpSpPr>
          <p:grpSpPr>
            <a:xfrm>
              <a:off x="1876787" y="6192469"/>
              <a:ext cx="5515482" cy="540000"/>
              <a:chOff x="438746" y="5801198"/>
              <a:chExt cx="8443397" cy="826661"/>
            </a:xfrm>
          </p:grpSpPr>
          <p:grpSp>
            <p:nvGrpSpPr>
              <p:cNvPr id="62" name="Group 61"/>
              <p:cNvGrpSpPr/>
              <p:nvPr/>
            </p:nvGrpSpPr>
            <p:grpSpPr>
              <a:xfrm>
                <a:off x="1994018" y="5836529"/>
                <a:ext cx="6888125" cy="756000"/>
                <a:chOff x="1822469" y="5932476"/>
                <a:chExt cx="6888125" cy="756000"/>
              </a:xfrm>
            </p:grpSpPr>
            <p:pic>
              <p:nvPicPr>
                <p:cNvPr id="64" name="Picture 3" descr="DSTL logo">
                  <a:hlinkClick r:id="rId11" tooltip="Defence Science and Technology Laboratory"/>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12042" y="5932476"/>
                  <a:ext cx="1023320" cy="7560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5" descr="GCHQ logo">
                  <a:hlinkClick r:id="rId13" tooltip="GCHQ"/>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78850" y="6152305"/>
                  <a:ext cx="1440000" cy="40962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7" descr="MOD logo">
                  <a:hlinkClick r:id="rId15" tooltip="Ministry of Defence (MOD)"/>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822469" y="5932476"/>
                  <a:ext cx="937829" cy="7560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NPL logo">
                  <a:hlinkClick r:id="rId17" tooltip="National Physical Laboratory (NPL)"/>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087106" y="6152305"/>
                  <a:ext cx="1440000" cy="53617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270594" y="6152305"/>
                  <a:ext cx="1440000" cy="424580"/>
                </a:xfrm>
                <a:prstGeom prst="rect">
                  <a:avLst/>
                </a:prstGeom>
              </p:spPr>
            </p:pic>
          </p:grpSp>
          <p:pic>
            <p:nvPicPr>
              <p:cNvPr id="63" name="Picture 62"/>
              <p:cNvPicPr>
                <a:picLocks noChangeAspect="1"/>
              </p:cNvPicPr>
              <p:nvPr/>
            </p:nvPicPr>
            <p:blipFill>
              <a:blip r:embed="rId20"/>
              <a:stretch>
                <a:fillRect/>
              </a:stretch>
            </p:blipFill>
            <p:spPr>
              <a:xfrm>
                <a:off x="438746" y="5801198"/>
                <a:ext cx="1440000" cy="826661"/>
              </a:xfrm>
              <a:prstGeom prst="rect">
                <a:avLst/>
              </a:prstGeom>
            </p:spPr>
          </p:pic>
        </p:grpSp>
        <p:pic>
          <p:nvPicPr>
            <p:cNvPr id="61" name="Picture 2" descr="C:\Users\dgi3\AppData\Local\Temp\wz0f22\UKNQTP_Master_logos\PNG\UKNQT_Logo_RGB.png"/>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212084" y="6192469"/>
              <a:ext cx="1261046" cy="540000"/>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4C91F6F6-276E-D271-4058-45C797F4B6CB}"/>
              </a:ext>
            </a:extLst>
          </p:cNvPr>
          <p:cNvSpPr/>
          <p:nvPr/>
        </p:nvSpPr>
        <p:spPr>
          <a:xfrm>
            <a:off x="8427524" y="6350169"/>
            <a:ext cx="3764476" cy="5078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Slide deck status UK OFFICIAL non commercially sensitive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All collaborations, contracts and 3</a:t>
            </a:r>
            <a:r>
              <a:rPr kumimoji="0" lang="en-GB" sz="900" b="0" i="0" u="none" strike="noStrike" kern="1200" cap="none" spc="0" normalizeH="0" baseline="30000" noProof="0" dirty="0">
                <a:ln>
                  <a:noFill/>
                </a:ln>
                <a:solidFill>
                  <a:schemeClr val="bg1">
                    <a:lumMod val="50000"/>
                  </a:schemeClr>
                </a:solidFill>
                <a:effectLst/>
                <a:uLnTx/>
                <a:uFillTx/>
                <a:latin typeface="Arial" panose="020B0604020202020204"/>
                <a:ea typeface="+mn-ea"/>
                <a:cs typeface="+mn-cs"/>
              </a:rPr>
              <a:t>rd</a:t>
            </a: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 party references in public domain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chemeClr val="bg1">
                    <a:lumMod val="50000"/>
                  </a:schemeClr>
                </a:solidFill>
                <a:effectLst/>
                <a:uLnTx/>
                <a:uFillTx/>
                <a:latin typeface="Arial" panose="020B0604020202020204"/>
                <a:ea typeface="+mn-ea"/>
                <a:cs typeface="+mn-cs"/>
              </a:rPr>
              <a:t>© NQCC 2024</a:t>
            </a:r>
          </a:p>
        </p:txBody>
      </p:sp>
      <p:pic>
        <p:nvPicPr>
          <p:cNvPr id="13" name="Picture 12">
            <a:extLst>
              <a:ext uri="{FF2B5EF4-FFF2-40B4-BE49-F238E27FC236}">
                <a16:creationId xmlns:a16="http://schemas.microsoft.com/office/drawing/2014/main" id="{7C7679B0-B68F-624A-7B7C-DDF3FD09C59E}"/>
              </a:ext>
            </a:extLst>
          </p:cNvPr>
          <p:cNvPicPr>
            <a:picLocks noChangeAspect="1"/>
          </p:cNvPicPr>
          <p:nvPr/>
        </p:nvPicPr>
        <p:blipFill>
          <a:blip r:embed="rId22"/>
          <a:stretch>
            <a:fillRect/>
          </a:stretch>
        </p:blipFill>
        <p:spPr>
          <a:xfrm>
            <a:off x="9838521" y="325167"/>
            <a:ext cx="2107999" cy="2970000"/>
          </a:xfrm>
          <a:prstGeom prst="rect">
            <a:avLst/>
          </a:prstGeom>
        </p:spPr>
      </p:pic>
    </p:spTree>
    <p:extLst>
      <p:ext uri="{BB962C8B-B14F-4D97-AF65-F5344CB8AC3E}">
        <p14:creationId xmlns:p14="http://schemas.microsoft.com/office/powerpoint/2010/main" val="2018080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3B7800-C58D-31C9-1679-4A1869E2CE08}"/>
              </a:ext>
            </a:extLst>
          </p:cNvPr>
          <p:cNvPicPr>
            <a:picLocks noChangeAspect="1"/>
          </p:cNvPicPr>
          <p:nvPr/>
        </p:nvPicPr>
        <p:blipFill>
          <a:blip r:embed="rId3"/>
          <a:stretch>
            <a:fillRect/>
          </a:stretch>
        </p:blipFill>
        <p:spPr>
          <a:xfrm rot="242098">
            <a:off x="9437367" y="341831"/>
            <a:ext cx="2606586" cy="2196290"/>
          </a:xfrm>
          <a:prstGeom prst="rect">
            <a:avLst/>
          </a:prstGeom>
          <a:ln>
            <a:solidFill>
              <a:schemeClr val="accent4"/>
            </a:solidFill>
          </a:ln>
        </p:spPr>
      </p:pic>
      <p:sp>
        <p:nvSpPr>
          <p:cNvPr id="42" name="Rectangle 41">
            <a:extLst>
              <a:ext uri="{FF2B5EF4-FFF2-40B4-BE49-F238E27FC236}">
                <a16:creationId xmlns:a16="http://schemas.microsoft.com/office/drawing/2014/main" id="{03B54D95-5D5E-4166-A330-9F8268317A33}"/>
              </a:ext>
            </a:extLst>
          </p:cNvPr>
          <p:cNvSpPr/>
          <p:nvPr/>
        </p:nvSpPr>
        <p:spPr>
          <a:xfrm>
            <a:off x="113465" y="6007100"/>
            <a:ext cx="2331285" cy="740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07CEADDE-426D-4548-8216-2127EBC93DE7}"/>
              </a:ext>
            </a:extLst>
          </p:cNvPr>
          <p:cNvSpPr/>
          <p:nvPr/>
        </p:nvSpPr>
        <p:spPr>
          <a:xfrm>
            <a:off x="291336" y="1183698"/>
            <a:ext cx="4343192" cy="489364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E2C51"/>
                </a:solidFill>
                <a:effectLst/>
                <a:uLnTx/>
                <a:uFillTx/>
                <a:latin typeface="Arial" panose="020B0604020202020204"/>
                <a:ea typeface="+mn-ea"/>
                <a:cs typeface="+mn-cs"/>
              </a:rPr>
              <a:t>Quantum Technologies: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2E2C6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Phase 1 </a:t>
            </a:r>
            <a:r>
              <a:rPr kumimoji="0" lang="en-GB" sz="1100" b="1"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(5 year programme)</a:t>
            </a:r>
            <a:r>
              <a:rPr kumimoji="0" lang="en-GB" sz="1400" b="1"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2014-2019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Initial budget commitment of £270m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Grew to &gt;£400m by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R</a:t>
            </a:r>
            <a:r>
              <a:rPr kumimoji="0" lang="en-GB" sz="1100" b="0" i="0" u="none" strike="noStrike" kern="1200" cap="none" spc="0" normalizeH="0" baseline="0" noProof="0" dirty="0" err="1">
                <a:ln>
                  <a:noFill/>
                </a:ln>
                <a:solidFill>
                  <a:srgbClr val="FFFFFF">
                    <a:lumMod val="65000"/>
                  </a:srgbClr>
                </a:solidFill>
                <a:effectLst/>
                <a:uLnTx/>
                <a:uFillTx/>
                <a:latin typeface="Arial" panose="020B0604020202020204"/>
                <a:ea typeface="+mn-ea"/>
                <a:cs typeface="+mn-cs"/>
              </a:rPr>
              <a:t>esearch</a:t>
            </a: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 hubs, skills and industry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FFFFFF">
                  <a:lumMod val="65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Phase 2 </a:t>
            </a:r>
            <a:r>
              <a:rPr kumimoji="0" lang="en-GB" sz="1100" b="1"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(5 year programme)</a:t>
            </a:r>
            <a:r>
              <a:rPr kumimoji="0" lang="en-GB" sz="1400" b="1"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2019-2024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Hubs renewed (£95m)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Skills &amp; Training (£67m)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NQCC (£93m)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International Collaborations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ISCF Industry led projects (£173m/£205m)</a:t>
            </a:r>
          </a:p>
          <a:p>
            <a:pPr>
              <a:defRPr/>
            </a:pPr>
            <a:r>
              <a:rPr lang="en-GB" sz="1100" dirty="0">
                <a:solidFill>
                  <a:srgbClr val="A6A6A6"/>
                </a:solidFill>
                <a:latin typeface="Arial" panose="020B0604020202020204"/>
              </a:rPr>
              <a:t>QT for Fundamental Physics (£40m)</a:t>
            </a:r>
            <a:endParaRPr kumimoji="0" lang="en-GB"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2E2C6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E2C51"/>
                </a:solidFill>
                <a:effectLst/>
                <a:uLnTx/>
                <a:uFillTx/>
                <a:latin typeface="Arial" panose="020B0604020202020204"/>
                <a:ea typeface="+mn-ea"/>
                <a:cs typeface="+mn-cs"/>
              </a:rPr>
              <a:t>Phase 3 </a:t>
            </a:r>
            <a:r>
              <a:rPr kumimoji="0" lang="en-GB" sz="1100" b="1" i="0" u="none" strike="noStrike" kern="1200" cap="none" spc="0" normalizeH="0" baseline="0" noProof="0" dirty="0">
                <a:ln>
                  <a:noFill/>
                </a:ln>
                <a:solidFill>
                  <a:srgbClr val="2E2C51"/>
                </a:solidFill>
                <a:effectLst/>
                <a:uLnTx/>
                <a:uFillTx/>
                <a:latin typeface="Arial" panose="020B0604020202020204"/>
                <a:ea typeface="+mn-ea"/>
                <a:cs typeface="+mn-cs"/>
              </a:rPr>
              <a:t>(5 year programme):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solidFill>
                  <a:srgbClr val="2E2C51"/>
                </a:solidFill>
                <a:latin typeface="Arial" panose="020B0604020202020204"/>
              </a:rPr>
              <a:t>2024-2029</a:t>
            </a:r>
            <a:endParaRPr kumimoji="0" lang="en-GB" sz="1100" i="0" u="none" strike="noStrike" kern="1200" cap="none" spc="0" normalizeH="0" baseline="0" noProof="0" dirty="0">
              <a:ln>
                <a:noFill/>
              </a:ln>
              <a:solidFill>
                <a:srgbClr val="2E2C5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E2C51"/>
                </a:solidFill>
                <a:effectLst/>
                <a:uLnTx/>
                <a:uFillTx/>
                <a:latin typeface="Arial" panose="020B0604020202020204"/>
                <a:ea typeface="+mn-ea"/>
                <a:cs typeface="+mn-cs"/>
              </a:rPr>
              <a:t>Technology Missions Fund:</a:t>
            </a:r>
          </a:p>
          <a:p>
            <a:pPr lvl="1">
              <a:defRPr/>
            </a:pPr>
            <a:r>
              <a:rPr kumimoji="0" lang="en-GB" sz="1100" b="0" i="0" u="none" strike="noStrike" kern="1200" cap="none" spc="0" normalizeH="0" baseline="0" noProof="0" dirty="0">
                <a:ln>
                  <a:noFill/>
                </a:ln>
                <a:solidFill>
                  <a:srgbClr val="2E2C51"/>
                </a:solidFill>
                <a:effectLst/>
                <a:uLnTx/>
                <a:uFillTx/>
                <a:latin typeface="Arial" panose="020B0604020202020204"/>
                <a:ea typeface="+mn-ea"/>
                <a:cs typeface="+mn-cs"/>
              </a:rPr>
              <a:t>Quantum-enabled PNT (£35m)</a:t>
            </a:r>
          </a:p>
          <a:p>
            <a:pPr lvl="1">
              <a:defRPr/>
            </a:pPr>
            <a:r>
              <a:rPr kumimoji="0" lang="en-GB" sz="1100" b="0" i="0" u="none" strike="noStrike" kern="1200" cap="none" spc="0" normalizeH="0" baseline="0" noProof="0" dirty="0">
                <a:ln>
                  <a:noFill/>
                </a:ln>
                <a:solidFill>
                  <a:srgbClr val="2E2C51"/>
                </a:solidFill>
                <a:effectLst/>
                <a:uLnTx/>
                <a:uFillTx/>
                <a:latin typeface="Arial" panose="020B0604020202020204"/>
                <a:ea typeface="+mn-ea"/>
                <a:cs typeface="+mn-cs"/>
              </a:rPr>
              <a:t>Demonstrable Quantum Advantage (£35m)</a:t>
            </a:r>
          </a:p>
          <a:p>
            <a:pPr lvl="1">
              <a:defRPr/>
            </a:pPr>
            <a:r>
              <a:rPr kumimoji="0" lang="en-GB" sz="1100" b="0" i="0" u="none" strike="noStrike" kern="1200" cap="none" spc="0" normalizeH="0" baseline="0" noProof="0" dirty="0">
                <a:ln>
                  <a:noFill/>
                </a:ln>
                <a:solidFill>
                  <a:srgbClr val="2E2C51"/>
                </a:solidFill>
                <a:effectLst/>
                <a:uLnTx/>
                <a:uFillTx/>
                <a:latin typeface="Arial" panose="020B0604020202020204"/>
                <a:ea typeface="+mn-ea"/>
                <a:cs typeface="+mn-cs"/>
              </a:rPr>
              <a:t>Quantum Computing </a:t>
            </a:r>
            <a:r>
              <a:rPr kumimoji="0" lang="en-GB" sz="1100" b="0" i="0" u="none" strike="noStrike" kern="1200" cap="none" spc="0" normalizeH="0" baseline="0" noProof="0" dirty="0" err="1">
                <a:ln>
                  <a:noFill/>
                </a:ln>
                <a:solidFill>
                  <a:srgbClr val="2E2C51"/>
                </a:solidFill>
                <a:effectLst/>
                <a:uLnTx/>
                <a:uFillTx/>
                <a:latin typeface="Arial" panose="020B0604020202020204"/>
                <a:ea typeface="+mn-ea"/>
                <a:cs typeface="+mn-cs"/>
              </a:rPr>
              <a:t>Testbe</a:t>
            </a:r>
            <a:r>
              <a:rPr lang="en-GB" sz="1100" dirty="0">
                <a:solidFill>
                  <a:srgbClr val="2E2C51"/>
                </a:solidFill>
                <a:latin typeface="Arial" panose="020B0604020202020204"/>
              </a:rPr>
              <a:t>d SBRI (£30m)</a:t>
            </a:r>
            <a:endParaRPr kumimoji="0" lang="en-GB" sz="1100" b="0" i="0" u="none" strike="noStrike" kern="1200" cap="none" spc="0" normalizeH="0" baseline="0" noProof="0" dirty="0">
              <a:ln>
                <a:noFill/>
              </a:ln>
              <a:solidFill>
                <a:srgbClr val="2E2C51"/>
              </a:solidFill>
              <a:effectLst/>
              <a:uLnTx/>
              <a:uFillTx/>
              <a:latin typeface="Arial" panose="020B0604020202020204"/>
              <a:ea typeface="+mn-ea"/>
              <a:cs typeface="+mn-cs"/>
            </a:endParaRPr>
          </a:p>
          <a:p>
            <a:pPr>
              <a:defRPr/>
            </a:pPr>
            <a:r>
              <a:rPr kumimoji="0" lang="en-GB" sz="1100" b="0" i="0" u="none" strike="noStrike" kern="1200" cap="none" spc="0" normalizeH="0" baseline="0" noProof="0" dirty="0">
                <a:ln>
                  <a:noFill/>
                </a:ln>
                <a:solidFill>
                  <a:srgbClr val="2E2C51"/>
                </a:solidFill>
                <a:effectLst/>
                <a:highlight>
                  <a:srgbClr val="FFFF00"/>
                </a:highlight>
                <a:uLnTx/>
                <a:uFillTx/>
                <a:latin typeface="Arial" panose="020B0604020202020204"/>
                <a:ea typeface="+mn-ea"/>
                <a:cs typeface="+mn-cs"/>
              </a:rPr>
              <a:t>Quantum Hub refresh competition (£106m)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E2C51"/>
                </a:solidFill>
                <a:effectLst/>
                <a:uLnTx/>
                <a:uFillTx/>
                <a:latin typeface="Arial" panose="020B0604020202020204"/>
                <a:ea typeface="+mn-ea"/>
                <a:cs typeface="+mn-cs"/>
              </a:rPr>
              <a:t>DSIT Office for Quantum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sng" strike="noStrike" kern="1200" cap="none" spc="0" normalizeH="0" baseline="0" noProof="0" dirty="0">
                <a:ln>
                  <a:noFill/>
                </a:ln>
                <a:solidFill>
                  <a:srgbClr val="2E2C51"/>
                </a:solidFill>
                <a:effectLst/>
                <a:uLnTx/>
                <a:uFillTx/>
                <a:latin typeface="Arial" panose="020B0604020202020204"/>
                <a:ea typeface="+mn-ea"/>
                <a:cs typeface="+mn-cs"/>
              </a:rPr>
              <a:t>UK Quantum Strategy </a:t>
            </a:r>
            <a:r>
              <a:rPr kumimoji="0" lang="en-GB" sz="1100" b="0" i="0" u="none" strike="noStrike" kern="1200" cap="none" spc="0" normalizeH="0" baseline="0" noProof="0" dirty="0">
                <a:ln>
                  <a:noFill/>
                </a:ln>
                <a:solidFill>
                  <a:srgbClr val="2E2C51"/>
                </a:solidFill>
                <a:effectLst/>
                <a:uLnTx/>
                <a:uFillTx/>
                <a:latin typeface="Arial" panose="020B0604020202020204"/>
                <a:ea typeface="+mn-ea"/>
                <a:cs typeface="+mn-cs"/>
              </a:rPr>
              <a:t>(10 year programme - £2.5bn)</a:t>
            </a:r>
          </a:p>
        </p:txBody>
      </p:sp>
      <p:sp>
        <p:nvSpPr>
          <p:cNvPr id="45" name="Title 1"/>
          <p:cNvSpPr>
            <a:spLocks noGrp="1"/>
          </p:cNvSpPr>
          <p:nvPr>
            <p:ph type="title"/>
          </p:nvPr>
        </p:nvSpPr>
        <p:spPr>
          <a:xfrm>
            <a:off x="324764" y="365125"/>
            <a:ext cx="9579090" cy="670045"/>
          </a:xfrm>
        </p:spPr>
        <p:txBody>
          <a:bodyPr>
            <a:noAutofit/>
          </a:bodyPr>
          <a:lstStyle/>
          <a:p>
            <a:r>
              <a:rPr lang="en-GB" sz="2400" i="1" dirty="0">
                <a:solidFill>
                  <a:srgbClr val="002060"/>
                </a:solidFill>
              </a:rPr>
              <a:t>The five critical technologies …</a:t>
            </a:r>
            <a:br>
              <a:rPr lang="en-GB" sz="2400" i="1" dirty="0">
                <a:solidFill>
                  <a:srgbClr val="002060"/>
                </a:solidFill>
              </a:rPr>
            </a:br>
            <a:r>
              <a:rPr lang="en-GB" sz="1400" dirty="0">
                <a:solidFill>
                  <a:srgbClr val="002060"/>
                </a:solidFill>
              </a:rPr>
              <a:t>#5: Quantum Technologies: </a:t>
            </a:r>
            <a:r>
              <a:rPr lang="en-GB" sz="1400" b="0" dirty="0">
                <a:solidFill>
                  <a:srgbClr val="002060"/>
                </a:solidFill>
              </a:rPr>
              <a:t>devices and systems which rely on quantum mechanics, to provide capabilities that ‘classical’ machines cannot.</a:t>
            </a:r>
          </a:p>
        </p:txBody>
      </p:sp>
      <p:grpSp>
        <p:nvGrpSpPr>
          <p:cNvPr id="59" name="Group 58"/>
          <p:cNvGrpSpPr/>
          <p:nvPr/>
        </p:nvGrpSpPr>
        <p:grpSpPr>
          <a:xfrm>
            <a:off x="212084" y="6192469"/>
            <a:ext cx="7180185" cy="540000"/>
            <a:chOff x="212084" y="6192469"/>
            <a:chExt cx="7180185" cy="540000"/>
          </a:xfrm>
        </p:grpSpPr>
        <p:grpSp>
          <p:nvGrpSpPr>
            <p:cNvPr id="60" name="Group 59"/>
            <p:cNvGrpSpPr>
              <a:grpSpLocks noChangeAspect="1"/>
            </p:cNvGrpSpPr>
            <p:nvPr/>
          </p:nvGrpSpPr>
          <p:grpSpPr>
            <a:xfrm>
              <a:off x="1876787" y="6192469"/>
              <a:ext cx="5515482" cy="540000"/>
              <a:chOff x="438746" y="5801198"/>
              <a:chExt cx="8443397" cy="826661"/>
            </a:xfrm>
          </p:grpSpPr>
          <p:grpSp>
            <p:nvGrpSpPr>
              <p:cNvPr id="62" name="Group 61"/>
              <p:cNvGrpSpPr/>
              <p:nvPr/>
            </p:nvGrpSpPr>
            <p:grpSpPr>
              <a:xfrm>
                <a:off x="1994018" y="5836529"/>
                <a:ext cx="6888125" cy="756000"/>
                <a:chOff x="1822469" y="5932476"/>
                <a:chExt cx="6888125" cy="756000"/>
              </a:xfrm>
            </p:grpSpPr>
            <p:pic>
              <p:nvPicPr>
                <p:cNvPr id="64" name="Picture 3" descr="DSTL logo">
                  <a:hlinkClick r:id="rId4" tooltip="Defence Science and Technology Laboratory"/>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2042" y="5932476"/>
                  <a:ext cx="1023320" cy="7560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5" descr="GCHQ logo">
                  <a:hlinkClick r:id="rId6" tooltip="GCHQ"/>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78850" y="6152305"/>
                  <a:ext cx="1440000" cy="40962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7" descr="MOD logo">
                  <a:hlinkClick r:id="rId8" tooltip="Ministry of Defence (MOD)"/>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22469" y="5932476"/>
                  <a:ext cx="937829" cy="7560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NPL logo">
                  <a:hlinkClick r:id="rId10" tooltip="National Physical Laboratory (NPL)"/>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87106" y="6152305"/>
                  <a:ext cx="1440000" cy="53617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70594" y="6152305"/>
                  <a:ext cx="1440000" cy="424580"/>
                </a:xfrm>
                <a:prstGeom prst="rect">
                  <a:avLst/>
                </a:prstGeom>
              </p:spPr>
            </p:pic>
          </p:grpSp>
          <p:pic>
            <p:nvPicPr>
              <p:cNvPr id="63" name="Picture 62"/>
              <p:cNvPicPr>
                <a:picLocks noChangeAspect="1"/>
              </p:cNvPicPr>
              <p:nvPr/>
            </p:nvPicPr>
            <p:blipFill>
              <a:blip r:embed="rId13"/>
              <a:stretch>
                <a:fillRect/>
              </a:stretch>
            </p:blipFill>
            <p:spPr>
              <a:xfrm>
                <a:off x="438746" y="5801198"/>
                <a:ext cx="1440000" cy="826661"/>
              </a:xfrm>
              <a:prstGeom prst="rect">
                <a:avLst/>
              </a:prstGeom>
            </p:spPr>
          </p:pic>
        </p:grpSp>
        <p:pic>
          <p:nvPicPr>
            <p:cNvPr id="61" name="Picture 2" descr="C:\Users\dgi3\AppData\Local\Temp\wz0f22\UKNQTP_Master_logos\PNG\UKNQT_Logo_RGB.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12084" y="6192469"/>
              <a:ext cx="1261046" cy="54000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 name="Rectangle 1">
            <a:extLst>
              <a:ext uri="{FF2B5EF4-FFF2-40B4-BE49-F238E27FC236}">
                <a16:creationId xmlns:a16="http://schemas.microsoft.com/office/drawing/2014/main" id="{4C91F6F6-276E-D271-4058-45C797F4B6CB}"/>
              </a:ext>
            </a:extLst>
          </p:cNvPr>
          <p:cNvSpPr/>
          <p:nvPr/>
        </p:nvSpPr>
        <p:spPr>
          <a:xfrm>
            <a:off x="8427524" y="6350169"/>
            <a:ext cx="3764476" cy="5078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Slide deck status UK OFFICIAL non commercially sensitive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All collaborations, contracts and 3</a:t>
            </a:r>
            <a:r>
              <a:rPr kumimoji="0" lang="en-GB" sz="900" b="0" i="0" u="none" strike="noStrike" kern="1200" cap="none" spc="0" normalizeH="0" baseline="30000" noProof="0" dirty="0">
                <a:ln>
                  <a:noFill/>
                </a:ln>
                <a:solidFill>
                  <a:schemeClr val="bg1">
                    <a:lumMod val="50000"/>
                  </a:schemeClr>
                </a:solidFill>
                <a:effectLst/>
                <a:uLnTx/>
                <a:uFillTx/>
                <a:latin typeface="Arial" panose="020B0604020202020204"/>
                <a:ea typeface="+mn-ea"/>
                <a:cs typeface="+mn-cs"/>
              </a:rPr>
              <a:t>rd</a:t>
            </a:r>
            <a:r>
              <a:rPr kumimoji="0" lang="en-GB" sz="9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 party references in public domain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chemeClr val="bg1">
                    <a:lumMod val="50000"/>
                  </a:schemeClr>
                </a:solidFill>
                <a:effectLst/>
                <a:uLnTx/>
                <a:uFillTx/>
                <a:latin typeface="Arial" panose="020B0604020202020204"/>
                <a:ea typeface="+mn-ea"/>
                <a:cs typeface="+mn-cs"/>
              </a:rPr>
              <a:t>© NQCC 2024</a:t>
            </a:r>
          </a:p>
        </p:txBody>
      </p:sp>
      <p:grpSp>
        <p:nvGrpSpPr>
          <p:cNvPr id="72" name="Group 71">
            <a:extLst>
              <a:ext uri="{FF2B5EF4-FFF2-40B4-BE49-F238E27FC236}">
                <a16:creationId xmlns:a16="http://schemas.microsoft.com/office/drawing/2014/main" id="{3EC52674-E007-664F-AD68-933B2F841860}"/>
              </a:ext>
            </a:extLst>
          </p:cNvPr>
          <p:cNvGrpSpPr/>
          <p:nvPr/>
        </p:nvGrpSpPr>
        <p:grpSpPr>
          <a:xfrm>
            <a:off x="5040000" y="970770"/>
            <a:ext cx="4102441" cy="5150225"/>
            <a:chOff x="4672241" y="970770"/>
            <a:chExt cx="4102441" cy="5150225"/>
          </a:xfrm>
        </p:grpSpPr>
        <p:pic>
          <p:nvPicPr>
            <p:cNvPr id="3" name="Picture 2">
              <a:extLst>
                <a:ext uri="{FF2B5EF4-FFF2-40B4-BE49-F238E27FC236}">
                  <a16:creationId xmlns:a16="http://schemas.microsoft.com/office/drawing/2014/main" id="{2EA5ECDC-1D88-2997-A785-E0420397C6F4}"/>
                </a:ext>
              </a:extLst>
            </p:cNvPr>
            <p:cNvPicPr>
              <a:picLocks noChangeAspect="1"/>
            </p:cNvPicPr>
            <p:nvPr/>
          </p:nvPicPr>
          <p:blipFill rotWithShape="1">
            <a:blip r:embed="rId15"/>
            <a:srcRect l="8105" t="5324" r="6452" b="5324"/>
            <a:stretch/>
          </p:blipFill>
          <p:spPr>
            <a:xfrm>
              <a:off x="4672241" y="970770"/>
              <a:ext cx="4102441" cy="5150225"/>
            </a:xfrm>
            <a:prstGeom prst="rect">
              <a:avLst/>
            </a:prstGeom>
          </p:spPr>
        </p:pic>
        <p:pic>
          <p:nvPicPr>
            <p:cNvPr id="14" name="Picture 13" descr="A red location pin&#10;&#10;Description automatically generated">
              <a:extLst>
                <a:ext uri="{FF2B5EF4-FFF2-40B4-BE49-F238E27FC236}">
                  <a16:creationId xmlns:a16="http://schemas.microsoft.com/office/drawing/2014/main" id="{7719D9DB-1EDC-A4E2-3D68-FF34630598E0}"/>
                </a:ext>
              </a:extLst>
            </p:cNvPr>
            <p:cNvPicPr>
              <a:picLocks noChangeAspect="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22000" r="22000"/>
            <a:stretch/>
          </p:blipFill>
          <p:spPr>
            <a:xfrm>
              <a:off x="7820146" y="4728026"/>
              <a:ext cx="540000" cy="540000"/>
            </a:xfrm>
            <a:prstGeom prst="rect">
              <a:avLst/>
            </a:prstGeom>
          </p:spPr>
        </p:pic>
        <p:pic>
          <p:nvPicPr>
            <p:cNvPr id="15" name="Picture 14" descr="A red location pin&#10;&#10;Description automatically generated">
              <a:extLst>
                <a:ext uri="{FF2B5EF4-FFF2-40B4-BE49-F238E27FC236}">
                  <a16:creationId xmlns:a16="http://schemas.microsoft.com/office/drawing/2014/main" id="{AE5DB19F-E96E-348D-AA2D-0EB339492094}"/>
                </a:ext>
              </a:extLst>
            </p:cNvPr>
            <p:cNvPicPr>
              <a:picLocks noChangeAspect="1"/>
            </p:cNvPicPr>
            <p:nvPr/>
          </p:nvPicPr>
          <p:blipFill rotWithShape="1">
            <a:blip r:embed="rId16">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22000" r="22000"/>
            <a:stretch/>
          </p:blipFill>
          <p:spPr>
            <a:xfrm>
              <a:off x="7418142" y="4571599"/>
              <a:ext cx="540000" cy="540000"/>
            </a:xfrm>
            <a:prstGeom prst="rect">
              <a:avLst/>
            </a:prstGeom>
          </p:spPr>
        </p:pic>
        <p:pic>
          <p:nvPicPr>
            <p:cNvPr id="16" name="Picture 15" descr="A red location pin&#10;&#10;Description automatically generated">
              <a:extLst>
                <a:ext uri="{FF2B5EF4-FFF2-40B4-BE49-F238E27FC236}">
                  <a16:creationId xmlns:a16="http://schemas.microsoft.com/office/drawing/2014/main" id="{4B0908F2-4CF5-D8F4-E172-99BE869C8914}"/>
                </a:ext>
              </a:extLst>
            </p:cNvPr>
            <p:cNvPicPr>
              <a:picLocks noChangeAspect="1"/>
            </p:cNvPicPr>
            <p:nvPr/>
          </p:nvPicPr>
          <p:blipFill rotWithShape="1">
            <a:blip r:embed="rId16">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22000" r="22000"/>
            <a:stretch/>
          </p:blipFill>
          <p:spPr>
            <a:xfrm>
              <a:off x="7092932" y="4378803"/>
              <a:ext cx="540000" cy="540000"/>
            </a:xfrm>
            <a:prstGeom prst="rect">
              <a:avLst/>
            </a:prstGeom>
          </p:spPr>
        </p:pic>
        <p:pic>
          <p:nvPicPr>
            <p:cNvPr id="17" name="Picture 16" descr="A red location pin&#10;&#10;Description automatically generated">
              <a:extLst>
                <a:ext uri="{FF2B5EF4-FFF2-40B4-BE49-F238E27FC236}">
                  <a16:creationId xmlns:a16="http://schemas.microsoft.com/office/drawing/2014/main" id="{BD60AD31-A5E0-78A6-1DDE-790F29097630}"/>
                </a:ext>
              </a:extLst>
            </p:cNvPr>
            <p:cNvPicPr>
              <a:picLocks noChangeAspect="1"/>
            </p:cNvPicPr>
            <p:nvPr/>
          </p:nvPicPr>
          <p:blipFill rotWithShape="1">
            <a:blip r:embed="rId16">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l="22000" r="22000"/>
            <a:stretch/>
          </p:blipFill>
          <p:spPr>
            <a:xfrm>
              <a:off x="6446534" y="2597569"/>
              <a:ext cx="540000" cy="540000"/>
            </a:xfrm>
            <a:prstGeom prst="rect">
              <a:avLst/>
            </a:prstGeom>
          </p:spPr>
        </p:pic>
        <p:pic>
          <p:nvPicPr>
            <p:cNvPr id="18" name="Picture 17" descr="A red location pin&#10;&#10;Description automatically generated">
              <a:extLst>
                <a:ext uri="{FF2B5EF4-FFF2-40B4-BE49-F238E27FC236}">
                  <a16:creationId xmlns:a16="http://schemas.microsoft.com/office/drawing/2014/main" id="{C3D35897-790B-64CC-453E-3E86B78D3E3A}"/>
                </a:ext>
              </a:extLst>
            </p:cNvPr>
            <p:cNvPicPr>
              <a:picLocks noChangeAspect="1"/>
            </p:cNvPicPr>
            <p:nvPr/>
          </p:nvPicPr>
          <p:blipFill rotWithShape="1">
            <a:blip r:embed="rId16">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2000" r="22000"/>
            <a:stretch/>
          </p:blipFill>
          <p:spPr>
            <a:xfrm>
              <a:off x="6822932" y="2532980"/>
              <a:ext cx="540000" cy="540000"/>
            </a:xfrm>
            <a:prstGeom prst="rect">
              <a:avLst/>
            </a:prstGeom>
          </p:spPr>
        </p:pic>
      </p:grpSp>
      <p:sp>
        <p:nvSpPr>
          <p:cNvPr id="21" name="TextBox 20">
            <a:extLst>
              <a:ext uri="{FF2B5EF4-FFF2-40B4-BE49-F238E27FC236}">
                <a16:creationId xmlns:a16="http://schemas.microsoft.com/office/drawing/2014/main" id="{75E04242-EE07-58D6-06E6-34C6C27EC9D2}"/>
              </a:ext>
            </a:extLst>
          </p:cNvPr>
          <p:cNvSpPr txBox="1"/>
          <p:nvPr/>
        </p:nvSpPr>
        <p:spPr>
          <a:xfrm>
            <a:off x="9096281" y="5577613"/>
            <a:ext cx="3095719" cy="438582"/>
          </a:xfrm>
          <a:prstGeom prst="rect">
            <a:avLst/>
          </a:prstGeom>
          <a:noFill/>
        </p:spPr>
        <p:txBody>
          <a:bodyPr wrap="none" rtlCol="0">
            <a:spAutoFit/>
          </a:bodyPr>
          <a:lstStyle/>
          <a:p>
            <a:r>
              <a:rPr lang="en-GB" sz="1200" dirty="0">
                <a:solidFill>
                  <a:srgbClr val="474A4F"/>
                </a:solidFill>
              </a:rPr>
              <a:t>Q-BIOMED (UCL/University of Cambridge)</a:t>
            </a:r>
          </a:p>
          <a:p>
            <a:r>
              <a:rPr lang="en-GB" sz="1050" dirty="0">
                <a:solidFill>
                  <a:srgbClr val="474A4F"/>
                </a:solidFill>
              </a:rPr>
              <a:t>Quantum Biomedical Sensing Research Hub</a:t>
            </a:r>
          </a:p>
        </p:txBody>
      </p:sp>
      <p:sp>
        <p:nvSpPr>
          <p:cNvPr id="23" name="TextBox 22">
            <a:extLst>
              <a:ext uri="{FF2B5EF4-FFF2-40B4-BE49-F238E27FC236}">
                <a16:creationId xmlns:a16="http://schemas.microsoft.com/office/drawing/2014/main" id="{5F46D7FD-47D3-F0B3-9071-50C19A100E86}"/>
              </a:ext>
            </a:extLst>
          </p:cNvPr>
          <p:cNvSpPr txBox="1"/>
          <p:nvPr/>
        </p:nvSpPr>
        <p:spPr>
          <a:xfrm>
            <a:off x="3560681" y="5282984"/>
            <a:ext cx="2798113" cy="600164"/>
          </a:xfrm>
          <a:prstGeom prst="rect">
            <a:avLst/>
          </a:prstGeom>
          <a:noFill/>
        </p:spPr>
        <p:txBody>
          <a:bodyPr wrap="square" rtlCol="0">
            <a:spAutoFit/>
          </a:bodyPr>
          <a:lstStyle/>
          <a:p>
            <a:pPr algn="r"/>
            <a:r>
              <a:rPr lang="en-GB" sz="1200" dirty="0">
                <a:solidFill>
                  <a:srgbClr val="474A4F"/>
                </a:solidFill>
              </a:rPr>
              <a:t>QCI3 (University of Oxford)</a:t>
            </a:r>
          </a:p>
          <a:p>
            <a:pPr algn="r"/>
            <a:r>
              <a:rPr lang="en-GB" sz="1050" dirty="0">
                <a:solidFill>
                  <a:srgbClr val="474A4F"/>
                </a:solidFill>
              </a:rPr>
              <a:t>Quantum Computing via Integrated and Interconnected Implementations</a:t>
            </a:r>
          </a:p>
        </p:txBody>
      </p:sp>
      <p:sp>
        <p:nvSpPr>
          <p:cNvPr id="24" name="TextBox 23">
            <a:extLst>
              <a:ext uri="{FF2B5EF4-FFF2-40B4-BE49-F238E27FC236}">
                <a16:creationId xmlns:a16="http://schemas.microsoft.com/office/drawing/2014/main" id="{D151C37D-BA02-2CBA-1068-40A6B68F42A8}"/>
              </a:ext>
            </a:extLst>
          </p:cNvPr>
          <p:cNvSpPr txBox="1"/>
          <p:nvPr/>
        </p:nvSpPr>
        <p:spPr>
          <a:xfrm>
            <a:off x="2903415" y="2625666"/>
            <a:ext cx="3036409" cy="438582"/>
          </a:xfrm>
          <a:prstGeom prst="rect">
            <a:avLst/>
          </a:prstGeom>
          <a:noFill/>
        </p:spPr>
        <p:txBody>
          <a:bodyPr wrap="none" rtlCol="0">
            <a:spAutoFit/>
          </a:bodyPr>
          <a:lstStyle/>
          <a:p>
            <a:pPr algn="r"/>
            <a:r>
              <a:rPr lang="en-GB" sz="1200" dirty="0">
                <a:solidFill>
                  <a:srgbClr val="474A4F"/>
                </a:solidFill>
              </a:rPr>
              <a:t>QEPNT (University of Glasgow)</a:t>
            </a:r>
          </a:p>
          <a:p>
            <a:r>
              <a:rPr lang="en-GB" sz="1050" dirty="0">
                <a:solidFill>
                  <a:srgbClr val="474A4F"/>
                </a:solidFill>
              </a:rPr>
              <a:t>Quantum Enabled Position Navigation &amp; Timing</a:t>
            </a:r>
          </a:p>
        </p:txBody>
      </p:sp>
      <p:sp>
        <p:nvSpPr>
          <p:cNvPr id="25" name="TextBox 24">
            <a:extLst>
              <a:ext uri="{FF2B5EF4-FFF2-40B4-BE49-F238E27FC236}">
                <a16:creationId xmlns:a16="http://schemas.microsoft.com/office/drawing/2014/main" id="{5B75419D-D132-AC7F-809C-4297652E4C5B}"/>
              </a:ext>
            </a:extLst>
          </p:cNvPr>
          <p:cNvSpPr txBox="1"/>
          <p:nvPr/>
        </p:nvSpPr>
        <p:spPr>
          <a:xfrm>
            <a:off x="8325901" y="2654982"/>
            <a:ext cx="2092945" cy="446276"/>
          </a:xfrm>
          <a:prstGeom prst="rect">
            <a:avLst/>
          </a:prstGeom>
          <a:noFill/>
        </p:spPr>
        <p:txBody>
          <a:bodyPr wrap="none" rtlCol="0">
            <a:spAutoFit/>
          </a:bodyPr>
          <a:lstStyle/>
          <a:p>
            <a:r>
              <a:rPr lang="en-GB" sz="1200" dirty="0">
                <a:solidFill>
                  <a:srgbClr val="474A4F"/>
                </a:solidFill>
              </a:rPr>
              <a:t>IQN (Heriot-Watt University)</a:t>
            </a:r>
          </a:p>
          <a:p>
            <a:r>
              <a:rPr lang="en-GB" sz="1050" dirty="0">
                <a:solidFill>
                  <a:srgbClr val="474A4F"/>
                </a:solidFill>
              </a:rPr>
              <a:t>Integrated Quantum Networks</a:t>
            </a:r>
          </a:p>
        </p:txBody>
      </p:sp>
      <p:sp>
        <p:nvSpPr>
          <p:cNvPr id="26" name="TextBox 25">
            <a:extLst>
              <a:ext uri="{FF2B5EF4-FFF2-40B4-BE49-F238E27FC236}">
                <a16:creationId xmlns:a16="http://schemas.microsoft.com/office/drawing/2014/main" id="{991AFCA7-B989-AD65-16AD-B9E6C73DC1A3}"/>
              </a:ext>
            </a:extLst>
          </p:cNvPr>
          <p:cNvSpPr txBox="1"/>
          <p:nvPr/>
        </p:nvSpPr>
        <p:spPr>
          <a:xfrm>
            <a:off x="8878220" y="3821732"/>
            <a:ext cx="3153427" cy="438582"/>
          </a:xfrm>
          <a:prstGeom prst="rect">
            <a:avLst/>
          </a:prstGeom>
          <a:noFill/>
        </p:spPr>
        <p:txBody>
          <a:bodyPr wrap="none" rtlCol="0">
            <a:spAutoFit/>
          </a:bodyPr>
          <a:lstStyle/>
          <a:p>
            <a:r>
              <a:rPr lang="en-GB" sz="1200" dirty="0" err="1">
                <a:solidFill>
                  <a:srgbClr val="474A4F"/>
                </a:solidFill>
              </a:rPr>
              <a:t>QuSIT</a:t>
            </a:r>
            <a:r>
              <a:rPr lang="en-GB" sz="1200" dirty="0">
                <a:solidFill>
                  <a:srgbClr val="474A4F"/>
                </a:solidFill>
              </a:rPr>
              <a:t> (University of Birmingham)</a:t>
            </a:r>
          </a:p>
          <a:p>
            <a:r>
              <a:rPr lang="en-GB" sz="1050" dirty="0">
                <a:solidFill>
                  <a:srgbClr val="474A4F"/>
                </a:solidFill>
              </a:rPr>
              <a:t>Quantum Tech Hub in Sensing, Imaging &amp; Timing</a:t>
            </a:r>
          </a:p>
        </p:txBody>
      </p:sp>
      <p:cxnSp>
        <p:nvCxnSpPr>
          <p:cNvPr id="28" name="Straight Connector 27">
            <a:extLst>
              <a:ext uri="{FF2B5EF4-FFF2-40B4-BE49-F238E27FC236}">
                <a16:creationId xmlns:a16="http://schemas.microsoft.com/office/drawing/2014/main" id="{8569E23C-B729-752C-FBA0-F261D2B274C8}"/>
              </a:ext>
            </a:extLst>
          </p:cNvPr>
          <p:cNvCxnSpPr/>
          <p:nvPr/>
        </p:nvCxnSpPr>
        <p:spPr>
          <a:xfrm>
            <a:off x="8344601" y="2648938"/>
            <a:ext cx="0" cy="456045"/>
          </a:xfrm>
          <a:prstGeom prst="line">
            <a:avLst/>
          </a:prstGeom>
          <a:ln w="19050">
            <a:solidFill>
              <a:srgbClr val="474A4F"/>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72C995DC-2865-C360-1DC4-B1016CABF389}"/>
              </a:ext>
            </a:extLst>
          </p:cNvPr>
          <p:cNvCxnSpPr/>
          <p:nvPr/>
        </p:nvCxnSpPr>
        <p:spPr>
          <a:xfrm>
            <a:off x="5940120" y="2625666"/>
            <a:ext cx="0" cy="456045"/>
          </a:xfrm>
          <a:prstGeom prst="line">
            <a:avLst/>
          </a:prstGeom>
          <a:ln w="19050">
            <a:solidFill>
              <a:srgbClr val="474A4F"/>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068A762E-141E-876D-4127-B6F55677D9A7}"/>
              </a:ext>
            </a:extLst>
          </p:cNvPr>
          <p:cNvCxnSpPr/>
          <p:nvPr/>
        </p:nvCxnSpPr>
        <p:spPr>
          <a:xfrm>
            <a:off x="8897186" y="3799765"/>
            <a:ext cx="0" cy="456045"/>
          </a:xfrm>
          <a:prstGeom prst="line">
            <a:avLst/>
          </a:prstGeom>
          <a:ln w="19050">
            <a:solidFill>
              <a:srgbClr val="474A4F"/>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587A957B-1E69-7931-893C-FFE69BF7E23E}"/>
              </a:ext>
            </a:extLst>
          </p:cNvPr>
          <p:cNvCxnSpPr/>
          <p:nvPr/>
        </p:nvCxnSpPr>
        <p:spPr>
          <a:xfrm>
            <a:off x="6352493" y="5349590"/>
            <a:ext cx="0" cy="456045"/>
          </a:xfrm>
          <a:prstGeom prst="line">
            <a:avLst/>
          </a:prstGeom>
          <a:ln w="19050">
            <a:solidFill>
              <a:srgbClr val="474A4F"/>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11CBA96E-D06D-D6FE-F16D-37AC4B79AE21}"/>
              </a:ext>
            </a:extLst>
          </p:cNvPr>
          <p:cNvCxnSpPr/>
          <p:nvPr/>
        </p:nvCxnSpPr>
        <p:spPr>
          <a:xfrm>
            <a:off x="9101700" y="5539472"/>
            <a:ext cx="0" cy="456045"/>
          </a:xfrm>
          <a:prstGeom prst="line">
            <a:avLst/>
          </a:prstGeom>
          <a:ln w="19050">
            <a:solidFill>
              <a:srgbClr val="474A4F"/>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3AEAE1E1-26DF-D44E-3A4B-E1923BA3FA78}"/>
              </a:ext>
            </a:extLst>
          </p:cNvPr>
          <p:cNvCxnSpPr>
            <a:cxnSpLocks/>
            <a:endCxn id="21" idx="1"/>
          </p:cNvCxnSpPr>
          <p:nvPr/>
        </p:nvCxnSpPr>
        <p:spPr>
          <a:xfrm>
            <a:off x="8451281" y="5082622"/>
            <a:ext cx="645000" cy="714282"/>
          </a:xfrm>
          <a:prstGeom prst="line">
            <a:avLst/>
          </a:prstGeom>
          <a:ln w="19050">
            <a:solidFill>
              <a:srgbClr val="474A4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6FF3F96-FB92-2C7D-BABB-04EAC680EFE9}"/>
              </a:ext>
            </a:extLst>
          </p:cNvPr>
          <p:cNvCxnSpPr>
            <a:cxnSpLocks/>
            <a:endCxn id="23" idx="3"/>
          </p:cNvCxnSpPr>
          <p:nvPr/>
        </p:nvCxnSpPr>
        <p:spPr>
          <a:xfrm flipH="1">
            <a:off x="6358794" y="4918110"/>
            <a:ext cx="1653095" cy="664956"/>
          </a:xfrm>
          <a:prstGeom prst="line">
            <a:avLst/>
          </a:prstGeom>
          <a:ln w="19050">
            <a:solidFill>
              <a:srgbClr val="474A4F"/>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A11B971-1A1B-3A68-F144-124989BB10FA}"/>
              </a:ext>
            </a:extLst>
          </p:cNvPr>
          <p:cNvCxnSpPr>
            <a:cxnSpLocks/>
            <a:endCxn id="26" idx="1"/>
          </p:cNvCxnSpPr>
          <p:nvPr/>
        </p:nvCxnSpPr>
        <p:spPr>
          <a:xfrm flipV="1">
            <a:off x="7730691" y="4041023"/>
            <a:ext cx="1147529" cy="654518"/>
          </a:xfrm>
          <a:prstGeom prst="line">
            <a:avLst/>
          </a:prstGeom>
          <a:ln w="19050">
            <a:solidFill>
              <a:srgbClr val="474A4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0A50D37-73F5-5D41-7D6F-8BDD3C4B7AE0}"/>
              </a:ext>
            </a:extLst>
          </p:cNvPr>
          <p:cNvCxnSpPr>
            <a:cxnSpLocks/>
            <a:endCxn id="24" idx="3"/>
          </p:cNvCxnSpPr>
          <p:nvPr/>
        </p:nvCxnSpPr>
        <p:spPr>
          <a:xfrm flipH="1" flipV="1">
            <a:off x="5939824" y="2844957"/>
            <a:ext cx="1151396" cy="90564"/>
          </a:xfrm>
          <a:prstGeom prst="line">
            <a:avLst/>
          </a:prstGeom>
          <a:ln w="19050">
            <a:solidFill>
              <a:srgbClr val="474A4F"/>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C76B0D0-0B59-8514-4612-129FBC83904D}"/>
              </a:ext>
            </a:extLst>
          </p:cNvPr>
          <p:cNvCxnSpPr>
            <a:cxnSpLocks/>
            <a:endCxn id="25" idx="1"/>
          </p:cNvCxnSpPr>
          <p:nvPr/>
        </p:nvCxnSpPr>
        <p:spPr>
          <a:xfrm>
            <a:off x="7479673" y="2853688"/>
            <a:ext cx="846228" cy="24432"/>
          </a:xfrm>
          <a:prstGeom prst="line">
            <a:avLst/>
          </a:prstGeom>
          <a:ln w="19050">
            <a:solidFill>
              <a:srgbClr val="474A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3707619"/>
      </p:ext>
    </p:extLst>
  </p:cSld>
  <p:clrMapOvr>
    <a:masterClrMapping/>
  </p:clrMapOvr>
</p:sld>
</file>

<file path=ppt/theme/theme1.xml><?xml version="1.0" encoding="utf-8"?>
<a:theme xmlns:a="http://schemas.openxmlformats.org/drawingml/2006/main" name="Font and logo master">
  <a:themeElements>
    <a:clrScheme name="NQCC Colour codes">
      <a:dk1>
        <a:srgbClr val="2E2C61"/>
      </a:dk1>
      <a:lt1>
        <a:srgbClr val="FFFFFF"/>
      </a:lt1>
      <a:dk2>
        <a:srgbClr val="2E2C61"/>
      </a:dk2>
      <a:lt2>
        <a:srgbClr val="FFFFFF"/>
      </a:lt2>
      <a:accent1>
        <a:srgbClr val="1E5DF8"/>
      </a:accent1>
      <a:accent2>
        <a:srgbClr val="34D5AE"/>
      </a:accent2>
      <a:accent3>
        <a:srgbClr val="FF6900"/>
      </a:accent3>
      <a:accent4>
        <a:srgbClr val="2E2D62"/>
      </a:accent4>
      <a:accent5>
        <a:srgbClr val="ECECEC"/>
      </a:accent5>
      <a:accent6>
        <a:srgbClr val="898988"/>
      </a:accent6>
      <a:hlink>
        <a:srgbClr val="799EFB"/>
      </a:hlink>
      <a:folHlink>
        <a:srgbClr val="63DFC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KRI_NQCC_master_template_16x9 v3 (1)" id="{0DDED5F9-CA67-42A8-8044-191622001EFC}" vid="{5C7639D4-4442-4D24-AAF0-9F2E09FA046B}"/>
    </a:ext>
  </a:extLst>
</a:theme>
</file>

<file path=ppt/theme/theme2.xml><?xml version="1.0" encoding="utf-8"?>
<a:theme xmlns:a="http://schemas.openxmlformats.org/drawingml/2006/main" name="9_Font and logo master">
  <a:themeElements>
    <a:clrScheme name="NQCC Colour codes">
      <a:dk1>
        <a:srgbClr val="2E2C61"/>
      </a:dk1>
      <a:lt1>
        <a:srgbClr val="FFFFFF"/>
      </a:lt1>
      <a:dk2>
        <a:srgbClr val="2E2C61"/>
      </a:dk2>
      <a:lt2>
        <a:srgbClr val="FFFFFF"/>
      </a:lt2>
      <a:accent1>
        <a:srgbClr val="1E5DF8"/>
      </a:accent1>
      <a:accent2>
        <a:srgbClr val="34D5AE"/>
      </a:accent2>
      <a:accent3>
        <a:srgbClr val="FF6900"/>
      </a:accent3>
      <a:accent4>
        <a:srgbClr val="2E2D62"/>
      </a:accent4>
      <a:accent5>
        <a:srgbClr val="ECECEC"/>
      </a:accent5>
      <a:accent6>
        <a:srgbClr val="898988"/>
      </a:accent6>
      <a:hlink>
        <a:srgbClr val="799EFB"/>
      </a:hlink>
      <a:folHlink>
        <a:srgbClr val="63DFC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Font and logo master">
  <a:themeElements>
    <a:clrScheme name="UKRI theme">
      <a:dk1>
        <a:srgbClr val="000000"/>
      </a:dk1>
      <a:lt1>
        <a:srgbClr val="FFFFFF"/>
      </a:lt1>
      <a:dk2>
        <a:srgbClr val="44546A"/>
      </a:dk2>
      <a:lt2>
        <a:srgbClr val="E7E6E6"/>
      </a:lt2>
      <a:accent1>
        <a:srgbClr val="00A788"/>
      </a:accent1>
      <a:accent2>
        <a:srgbClr val="00BED5"/>
      </a:accent2>
      <a:accent3>
        <a:srgbClr val="1E5DF8"/>
      </a:accent3>
      <a:accent4>
        <a:srgbClr val="2E2C51"/>
      </a:accent4>
      <a:accent5>
        <a:srgbClr val="34D5AE"/>
      </a:accent5>
      <a:accent6>
        <a:srgbClr val="67C04D"/>
      </a:accent6>
      <a:hlink>
        <a:srgbClr val="676767"/>
      </a:hlink>
      <a:folHlink>
        <a:srgbClr val="BE2BB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QCC Organisational Structure v0.2.pptx  -  Last saved by user" id="{5C684BAB-4C88-4249-B75E-1EB16B34DE39}" vid="{C4AE6F6E-2E37-41B2-8A56-9CC7A8726A5A}"/>
    </a:ext>
  </a:extLst>
</a:theme>
</file>

<file path=ppt/theme/theme4.xml><?xml version="1.0" encoding="utf-8"?>
<a:theme xmlns:a="http://schemas.openxmlformats.org/drawingml/2006/main" name="2_Font and logo master">
  <a:themeElements>
    <a:clrScheme name="NQCC Colour codes">
      <a:dk1>
        <a:srgbClr val="2E2C61"/>
      </a:dk1>
      <a:lt1>
        <a:srgbClr val="FFFFFF"/>
      </a:lt1>
      <a:dk2>
        <a:srgbClr val="2E2C61"/>
      </a:dk2>
      <a:lt2>
        <a:srgbClr val="FFFFFF"/>
      </a:lt2>
      <a:accent1>
        <a:srgbClr val="1E5DF8"/>
      </a:accent1>
      <a:accent2>
        <a:srgbClr val="34D5AE"/>
      </a:accent2>
      <a:accent3>
        <a:srgbClr val="FF6900"/>
      </a:accent3>
      <a:accent4>
        <a:srgbClr val="2E2D62"/>
      </a:accent4>
      <a:accent5>
        <a:srgbClr val="ECECEC"/>
      </a:accent5>
      <a:accent6>
        <a:srgbClr val="898988"/>
      </a:accent6>
      <a:hlink>
        <a:srgbClr val="799EFB"/>
      </a:hlink>
      <a:folHlink>
        <a:srgbClr val="63DFC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1_Font and logo master">
  <a:themeElements>
    <a:clrScheme name="NQCC Colour codes">
      <a:dk1>
        <a:srgbClr val="2E2C61"/>
      </a:dk1>
      <a:lt1>
        <a:srgbClr val="FFFFFF"/>
      </a:lt1>
      <a:dk2>
        <a:srgbClr val="2E2C61"/>
      </a:dk2>
      <a:lt2>
        <a:srgbClr val="FFFFFF"/>
      </a:lt2>
      <a:accent1>
        <a:srgbClr val="1E5DF8"/>
      </a:accent1>
      <a:accent2>
        <a:srgbClr val="34D5AE"/>
      </a:accent2>
      <a:accent3>
        <a:srgbClr val="FF6900"/>
      </a:accent3>
      <a:accent4>
        <a:srgbClr val="2E2D62"/>
      </a:accent4>
      <a:accent5>
        <a:srgbClr val="ECECEC"/>
      </a:accent5>
      <a:accent6>
        <a:srgbClr val="898988"/>
      </a:accent6>
      <a:hlink>
        <a:srgbClr val="799EFB"/>
      </a:hlink>
      <a:folHlink>
        <a:srgbClr val="63DFC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Font and logo master">
  <a:themeElements>
    <a:clrScheme name="NQCC Colour codes">
      <a:dk1>
        <a:srgbClr val="2E2C61"/>
      </a:dk1>
      <a:lt1>
        <a:srgbClr val="FFFFFF"/>
      </a:lt1>
      <a:dk2>
        <a:srgbClr val="2E2C61"/>
      </a:dk2>
      <a:lt2>
        <a:srgbClr val="FFFFFF"/>
      </a:lt2>
      <a:accent1>
        <a:srgbClr val="1E5DF8"/>
      </a:accent1>
      <a:accent2>
        <a:srgbClr val="34D5AE"/>
      </a:accent2>
      <a:accent3>
        <a:srgbClr val="FF6900"/>
      </a:accent3>
      <a:accent4>
        <a:srgbClr val="2E2D62"/>
      </a:accent4>
      <a:accent5>
        <a:srgbClr val="ECECEC"/>
      </a:accent5>
      <a:accent6>
        <a:srgbClr val="898988"/>
      </a:accent6>
      <a:hlink>
        <a:srgbClr val="799EFB"/>
      </a:hlink>
      <a:folHlink>
        <a:srgbClr val="63DFC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KRI_NQCC_master_template_16x9 v3 (1)" id="{0DDED5F9-CA67-42A8-8044-191622001EFC}" vid="{5C7639D4-4442-4D24-AAF0-9F2E09FA046B}"/>
    </a:ext>
  </a:extLst>
</a:theme>
</file>

<file path=ppt/theme/theme7.xml><?xml version="1.0" encoding="utf-8"?>
<a:theme xmlns:a="http://schemas.openxmlformats.org/drawingml/2006/main" name="12_Font and logo master">
  <a:themeElements>
    <a:clrScheme name="NQCC Colour codes">
      <a:dk1>
        <a:srgbClr val="2E2C61"/>
      </a:dk1>
      <a:lt1>
        <a:srgbClr val="FFFFFF"/>
      </a:lt1>
      <a:dk2>
        <a:srgbClr val="2E2C61"/>
      </a:dk2>
      <a:lt2>
        <a:srgbClr val="FFFFFF"/>
      </a:lt2>
      <a:accent1>
        <a:srgbClr val="1E5DF8"/>
      </a:accent1>
      <a:accent2>
        <a:srgbClr val="34D5AE"/>
      </a:accent2>
      <a:accent3>
        <a:srgbClr val="FF6900"/>
      </a:accent3>
      <a:accent4>
        <a:srgbClr val="2E2D62"/>
      </a:accent4>
      <a:accent5>
        <a:srgbClr val="ECECEC"/>
      </a:accent5>
      <a:accent6>
        <a:srgbClr val="898988"/>
      </a:accent6>
      <a:hlink>
        <a:srgbClr val="799EFB"/>
      </a:hlink>
      <a:folHlink>
        <a:srgbClr val="63DFC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895</TotalTime>
  <Words>5525</Words>
  <Application>Microsoft Office PowerPoint</Application>
  <PresentationFormat>Widescreen</PresentationFormat>
  <Paragraphs>660</Paragraphs>
  <Slides>22</Slides>
  <Notes>16</Notes>
  <HiddenSlides>1</HiddenSlides>
  <MMClips>0</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22</vt:i4>
      </vt:variant>
    </vt:vector>
  </HeadingPairs>
  <TitlesOfParts>
    <vt:vector size="35" baseType="lpstr">
      <vt:lpstr>Aptos</vt:lpstr>
      <vt:lpstr>Arial</vt:lpstr>
      <vt:lpstr>Calibri</vt:lpstr>
      <vt:lpstr>Calibri Light</vt:lpstr>
      <vt:lpstr>Wingdings</vt:lpstr>
      <vt:lpstr>Font and logo master</vt:lpstr>
      <vt:lpstr>9_Font and logo master</vt:lpstr>
      <vt:lpstr>1_Font and logo master</vt:lpstr>
      <vt:lpstr>2_Font and logo master</vt:lpstr>
      <vt:lpstr>11_Font and logo master</vt:lpstr>
      <vt:lpstr>4_Font and logo master</vt:lpstr>
      <vt:lpstr>12_Font and logo master</vt:lpstr>
      <vt:lpstr>Office Theme</vt:lpstr>
      <vt:lpstr>PowerPoint Presentation</vt:lpstr>
      <vt:lpstr>Quantum 1.0</vt:lpstr>
      <vt:lpstr>Quantum 2.0</vt:lpstr>
      <vt:lpstr>The seven technology families of UK strength and opportunity … #5: Electronics, Photonics and Quantum</vt:lpstr>
      <vt:lpstr>The seven technology families of UK strength and opportunity … #5: Electronics, Photonics and Quantum</vt:lpstr>
      <vt:lpstr>The seven technology families of UK strength and opportunity … #5: Electronics, Photonics and Quantum</vt:lpstr>
      <vt:lpstr>The seven technology families of UK strength and opportunity … #5: Electronics, Photonics and Quantum</vt:lpstr>
      <vt:lpstr>The five critical technologies … #5: Quantum Technologies: devices and systems which rely on quantum mechanics, to provide capabilities that ‘classical’ machines cannot.</vt:lpstr>
      <vt:lpstr>The five critical technologies … #5: Quantum Technologies: devices and systems which rely on quantum mechanics, to provide capabilities that ‘classical’ machines cannot.</vt:lpstr>
      <vt:lpstr>National Quantum Strategy</vt:lpstr>
      <vt:lpstr>National Quantum Strategy</vt:lpstr>
      <vt:lpstr>National Quantum Strategy</vt:lpstr>
      <vt:lpstr>National Quantum Strategy</vt:lpstr>
      <vt:lpstr>National Quantum Strategy</vt:lpstr>
      <vt:lpstr>National Quantum Strategy</vt:lpstr>
      <vt:lpstr>PowerPoint Presentation</vt:lpstr>
      <vt:lpstr>PowerPoint Presentation</vt:lpstr>
      <vt:lpstr>PowerPoint Presentation</vt:lpstr>
      <vt:lpstr>PowerPoint Presentation</vt:lpstr>
      <vt:lpstr>PowerPoint Presentation</vt:lpstr>
      <vt:lpstr>The five critical technologies … #5: Quantum Technologies: devices and systems which rely on quantum mechanics, to provide capabilities that ‘classical’ machines cannot.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Michael Cuthbert</dc:creator>
  <cp:lastModifiedBy>Michael Cuthbert</cp:lastModifiedBy>
  <cp:revision>2</cp:revision>
  <dcterms:created xsi:type="dcterms:W3CDTF">2024-09-15T18:50:32Z</dcterms:created>
  <dcterms:modified xsi:type="dcterms:W3CDTF">2024-09-16T09:46:00Z</dcterms:modified>
</cp:coreProperties>
</file>