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564" r:id="rId2"/>
    <p:sldId id="578" r:id="rId3"/>
    <p:sldId id="566" r:id="rId4"/>
    <p:sldId id="573" r:id="rId5"/>
    <p:sldId id="515" r:id="rId6"/>
    <p:sldId id="569" r:id="rId7"/>
    <p:sldId id="568" r:id="rId8"/>
    <p:sldId id="567" r:id="rId9"/>
    <p:sldId id="570" r:id="rId10"/>
    <p:sldId id="579" r:id="rId11"/>
    <p:sldId id="590" r:id="rId12"/>
    <p:sldId id="571" r:id="rId13"/>
    <p:sldId id="575" r:id="rId14"/>
    <p:sldId id="574" r:id="rId15"/>
    <p:sldId id="577" r:id="rId16"/>
    <p:sldId id="576" r:id="rId17"/>
    <p:sldId id="531" r:id="rId18"/>
    <p:sldId id="582" r:id="rId19"/>
    <p:sldId id="542" r:id="rId20"/>
    <p:sldId id="580" r:id="rId21"/>
    <p:sldId id="583" r:id="rId22"/>
    <p:sldId id="584" r:id="rId23"/>
    <p:sldId id="585" r:id="rId24"/>
    <p:sldId id="572" r:id="rId25"/>
    <p:sldId id="537" r:id="rId26"/>
    <p:sldId id="581" r:id="rId27"/>
    <p:sldId id="534" r:id="rId28"/>
    <p:sldId id="498" r:id="rId29"/>
    <p:sldId id="523" r:id="rId30"/>
    <p:sldId id="527" r:id="rId31"/>
    <p:sldId id="560" r:id="rId32"/>
    <p:sldId id="545" r:id="rId33"/>
    <p:sldId id="587" r:id="rId34"/>
    <p:sldId id="588" r:id="rId35"/>
    <p:sldId id="589" r:id="rId36"/>
    <p:sldId id="586" r:id="rId37"/>
    <p:sldId id="565" r:id="rId38"/>
    <p:sldId id="55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70228"/>
    <a:srgbClr val="FF9933"/>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68" autoAdjust="0"/>
    <p:restoredTop sz="93577" autoAdjust="0"/>
  </p:normalViewPr>
  <p:slideViewPr>
    <p:cSldViewPr snapToGrid="0">
      <p:cViewPr>
        <p:scale>
          <a:sx n="59" d="100"/>
          <a:sy n="59" d="100"/>
        </p:scale>
        <p:origin x="1214" y="142"/>
      </p:cViewPr>
      <p:guideLst/>
    </p:cSldViewPr>
  </p:slideViewPr>
  <p:notesTextViewPr>
    <p:cViewPr>
      <p:scale>
        <a:sx n="1" d="1"/>
        <a:sy n="1" d="1"/>
      </p:scale>
      <p:origin x="0" y="0"/>
    </p:cViewPr>
  </p:notesTextViewPr>
  <p:notesViewPr>
    <p:cSldViewPr snapToGrid="0">
      <p:cViewPr varScale="1">
        <p:scale>
          <a:sx n="50" d="100"/>
          <a:sy n="50" d="100"/>
        </p:scale>
        <p:origin x="2710" y="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7B401-2027-4CC1-B810-B3277D811432}" type="datetimeFigureOut">
              <a:rPr lang="en-GB" smtClean="0"/>
              <a:t>13/09/2024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95AA5B-151D-482E-968A-99138F3EE9C1}" type="slidenum">
              <a:rPr lang="en-GB" smtClean="0"/>
              <a:t>‹#›</a:t>
            </a:fld>
            <a:endParaRPr lang="en-GB"/>
          </a:p>
        </p:txBody>
      </p:sp>
    </p:spTree>
    <p:extLst>
      <p:ext uri="{BB962C8B-B14F-4D97-AF65-F5344CB8AC3E}">
        <p14:creationId xmlns:p14="http://schemas.microsoft.com/office/powerpoint/2010/main" val="3832220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a:t>
            </a:fld>
            <a:endParaRPr lang="en-GB">
              <a:solidFill>
                <a:prstClr val="black"/>
              </a:solidFill>
            </a:endParaRPr>
          </a:p>
        </p:txBody>
      </p:sp>
    </p:spTree>
    <p:extLst>
      <p:ext uri="{BB962C8B-B14F-4D97-AF65-F5344CB8AC3E}">
        <p14:creationId xmlns:p14="http://schemas.microsoft.com/office/powerpoint/2010/main" val="1209111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2695510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11</a:t>
            </a:fld>
            <a:endParaRPr lang="en-GB">
              <a:solidFill>
                <a:prstClr val="black"/>
              </a:solidFill>
            </a:endParaRPr>
          </a:p>
        </p:txBody>
      </p:sp>
    </p:spTree>
    <p:extLst>
      <p:ext uri="{BB962C8B-B14F-4D97-AF65-F5344CB8AC3E}">
        <p14:creationId xmlns:p14="http://schemas.microsoft.com/office/powerpoint/2010/main" val="162409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12</a:t>
            </a:fld>
            <a:endParaRPr lang="en-GB">
              <a:solidFill>
                <a:prstClr val="black"/>
              </a:solidFill>
            </a:endParaRPr>
          </a:p>
        </p:txBody>
      </p:sp>
    </p:spTree>
    <p:extLst>
      <p:ext uri="{BB962C8B-B14F-4D97-AF65-F5344CB8AC3E}">
        <p14:creationId xmlns:p14="http://schemas.microsoft.com/office/powerpoint/2010/main" val="101422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13</a:t>
            </a:fld>
            <a:endParaRPr lang="en-GB">
              <a:solidFill>
                <a:prstClr val="black"/>
              </a:solidFill>
            </a:endParaRPr>
          </a:p>
        </p:txBody>
      </p:sp>
    </p:spTree>
    <p:extLst>
      <p:ext uri="{BB962C8B-B14F-4D97-AF65-F5344CB8AC3E}">
        <p14:creationId xmlns:p14="http://schemas.microsoft.com/office/powerpoint/2010/main" val="3616376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14</a:t>
            </a:fld>
            <a:endParaRPr lang="en-GB">
              <a:solidFill>
                <a:prstClr val="black"/>
              </a:solidFill>
            </a:endParaRPr>
          </a:p>
        </p:txBody>
      </p:sp>
    </p:spTree>
    <p:extLst>
      <p:ext uri="{BB962C8B-B14F-4D97-AF65-F5344CB8AC3E}">
        <p14:creationId xmlns:p14="http://schemas.microsoft.com/office/powerpoint/2010/main" val="819143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918269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1137423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840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dirty="0">
                <a:solidFill>
                  <a:schemeClr val="accent2"/>
                </a:solidFill>
                <a:latin typeface="Calibri" panose="020F0502020204030204" pitchFamily="34" charset="0"/>
                <a:cs typeface="Calibri" panose="020F0502020204030204" pitchFamily="34" charset="0"/>
              </a:rPr>
              <a:t>These challenges have come at a time when there is an explosion of new quantum enhanced technologies. We are ideally positioned to implement the current generation of quantum sensors, in a new ultralow temperature regime using existing ULT platforms at RHUL and </a:t>
            </a:r>
            <a:r>
              <a:rPr lang="en-GB" sz="1200" b="0" u="none" dirty="0" err="1">
                <a:solidFill>
                  <a:schemeClr val="accent2"/>
                </a:solidFill>
                <a:latin typeface="Calibri" panose="020F0502020204030204" pitchFamily="34" charset="0"/>
                <a:cs typeface="Calibri" panose="020F0502020204030204" pitchFamily="34" charset="0"/>
              </a:rPr>
              <a:t>Lanc</a:t>
            </a:r>
            <a:r>
              <a:rPr lang="en-GB" sz="1200" b="0" u="none" dirty="0">
                <a:solidFill>
                  <a:schemeClr val="accent2"/>
                </a:solidFill>
                <a:latin typeface="Calibri" panose="020F0502020204030204" pitchFamily="34" charset="0"/>
                <a:cs typeface="Calibri" panose="020F0502020204030204" pitchFamily="34" charset="0"/>
              </a:rPr>
              <a:t>,. </a:t>
            </a:r>
          </a:p>
          <a:p>
            <a:r>
              <a:rPr lang="en-GB" sz="1200" b="0" u="none" dirty="0">
                <a:solidFill>
                  <a:schemeClr val="accent2"/>
                </a:solidFill>
                <a:latin typeface="Calibri" panose="020F0502020204030204" pitchFamily="34" charset="0"/>
                <a:cs typeface="Calibri" panose="020F0502020204030204" pitchFamily="34" charset="0"/>
              </a:rPr>
              <a:t>And through our nanofabrication facilities ( </a:t>
            </a:r>
            <a:r>
              <a:rPr lang="en-GB" sz="1200" b="0" u="none" dirty="0" err="1">
                <a:solidFill>
                  <a:schemeClr val="accent2"/>
                </a:solidFill>
                <a:latin typeface="Calibri" panose="020F0502020204030204" pitchFamily="34" charset="0"/>
                <a:cs typeface="Calibri" panose="020F0502020204030204" pitchFamily="34" charset="0"/>
              </a:rPr>
              <a:t>Superfab</a:t>
            </a:r>
            <a:r>
              <a:rPr lang="en-GB" sz="1200" b="0" u="none" dirty="0">
                <a:solidFill>
                  <a:schemeClr val="accent2"/>
                </a:solidFill>
                <a:latin typeface="Calibri" panose="020F0502020204030204" pitchFamily="34" charset="0"/>
                <a:cs typeface="Calibri" panose="020F0502020204030204" pitchFamily="34" charset="0"/>
              </a:rPr>
              <a:t> in the UK Centre for Superconducting and Hybrid Quantum Systems at RHUL and the Quantum Technology Centre in Lancaster) and QT partners  we are able to co-design hybrid quantum sensors explicitly to tackle these fundamental physics questions.</a:t>
            </a:r>
          </a:p>
          <a:p>
            <a:endParaRPr lang="en-GB" sz="1200" b="1" u="sng" dirty="0">
              <a:solidFill>
                <a:schemeClr val="accent2"/>
              </a:solidFill>
              <a:latin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95AA5B-151D-482E-968A-99138F3EE9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26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19</a:t>
            </a:fld>
            <a:endParaRPr lang="en-GB">
              <a:solidFill>
                <a:prstClr val="black"/>
              </a:solidFill>
            </a:endParaRPr>
          </a:p>
        </p:txBody>
      </p:sp>
    </p:spTree>
    <p:extLst>
      <p:ext uri="{BB962C8B-B14F-4D97-AF65-F5344CB8AC3E}">
        <p14:creationId xmlns:p14="http://schemas.microsoft.com/office/powerpoint/2010/main" val="4123708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2206916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3085184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21</a:t>
            </a:fld>
            <a:endParaRPr lang="en-GB">
              <a:solidFill>
                <a:prstClr val="black"/>
              </a:solidFill>
            </a:endParaRPr>
          </a:p>
        </p:txBody>
      </p:sp>
    </p:spTree>
    <p:extLst>
      <p:ext uri="{BB962C8B-B14F-4D97-AF65-F5344CB8AC3E}">
        <p14:creationId xmlns:p14="http://schemas.microsoft.com/office/powerpoint/2010/main" val="2456388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22</a:t>
            </a:fld>
            <a:endParaRPr lang="en-GB">
              <a:solidFill>
                <a:prstClr val="black"/>
              </a:solidFill>
            </a:endParaRPr>
          </a:p>
        </p:txBody>
      </p:sp>
    </p:spTree>
    <p:extLst>
      <p:ext uri="{BB962C8B-B14F-4D97-AF65-F5344CB8AC3E}">
        <p14:creationId xmlns:p14="http://schemas.microsoft.com/office/powerpoint/2010/main" val="652892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23</a:t>
            </a:fld>
            <a:endParaRPr lang="en-GB">
              <a:solidFill>
                <a:prstClr val="black"/>
              </a:solidFill>
            </a:endParaRPr>
          </a:p>
        </p:txBody>
      </p:sp>
    </p:spTree>
    <p:extLst>
      <p:ext uri="{BB962C8B-B14F-4D97-AF65-F5344CB8AC3E}">
        <p14:creationId xmlns:p14="http://schemas.microsoft.com/office/powerpoint/2010/main" val="4106243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24</a:t>
            </a:fld>
            <a:endParaRPr lang="en-GB">
              <a:solidFill>
                <a:prstClr val="black"/>
              </a:solidFill>
            </a:endParaRPr>
          </a:p>
        </p:txBody>
      </p:sp>
    </p:spTree>
    <p:extLst>
      <p:ext uri="{BB962C8B-B14F-4D97-AF65-F5344CB8AC3E}">
        <p14:creationId xmlns:p14="http://schemas.microsoft.com/office/powerpoint/2010/main" val="847534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25</a:t>
            </a:fld>
            <a:endParaRPr lang="en-GB">
              <a:solidFill>
                <a:prstClr val="black"/>
              </a:solidFill>
            </a:endParaRPr>
          </a:p>
        </p:txBody>
      </p:sp>
    </p:spTree>
    <p:extLst>
      <p:ext uri="{BB962C8B-B14F-4D97-AF65-F5344CB8AC3E}">
        <p14:creationId xmlns:p14="http://schemas.microsoft.com/office/powerpoint/2010/main" val="749273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3582762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27</a:t>
            </a:fld>
            <a:endParaRPr lang="en-GB">
              <a:solidFill>
                <a:prstClr val="black"/>
              </a:solidFill>
            </a:endParaRPr>
          </a:p>
        </p:txBody>
      </p:sp>
    </p:spTree>
    <p:extLst>
      <p:ext uri="{BB962C8B-B14F-4D97-AF65-F5344CB8AC3E}">
        <p14:creationId xmlns:p14="http://schemas.microsoft.com/office/powerpoint/2010/main" val="3496404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28</a:t>
            </a:fld>
            <a:endParaRPr lang="en-GB">
              <a:solidFill>
                <a:prstClr val="black"/>
              </a:solidFill>
            </a:endParaRPr>
          </a:p>
        </p:txBody>
      </p:sp>
    </p:spTree>
    <p:extLst>
      <p:ext uri="{BB962C8B-B14F-4D97-AF65-F5344CB8AC3E}">
        <p14:creationId xmlns:p14="http://schemas.microsoft.com/office/powerpoint/2010/main" val="2623105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29</a:t>
            </a:fld>
            <a:endParaRPr lang="en-GB">
              <a:solidFill>
                <a:prstClr val="black"/>
              </a:solidFill>
            </a:endParaRPr>
          </a:p>
        </p:txBody>
      </p:sp>
    </p:spTree>
    <p:extLst>
      <p:ext uri="{BB962C8B-B14F-4D97-AF65-F5344CB8AC3E}">
        <p14:creationId xmlns:p14="http://schemas.microsoft.com/office/powerpoint/2010/main" val="942702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a:t>
            </a:fld>
            <a:endParaRPr lang="en-GB">
              <a:solidFill>
                <a:prstClr val="black"/>
              </a:solidFill>
            </a:endParaRPr>
          </a:p>
        </p:txBody>
      </p:sp>
    </p:spTree>
    <p:extLst>
      <p:ext uri="{BB962C8B-B14F-4D97-AF65-F5344CB8AC3E}">
        <p14:creationId xmlns:p14="http://schemas.microsoft.com/office/powerpoint/2010/main" val="3569476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In the case of Dark Matter , as you can see from this figure of potential DM candidates and their masses there is there is a very well theoretically motivated sub GeV mass regime, this has been largely inaccessible to traditional dark matter searches, with the application of quantum sensors we aim to investigate the region in dark green.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Baryon Asymmetry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Masses in the region of a Nucleon</a:t>
            </a: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30</a:t>
            </a:fld>
            <a:endParaRPr lang="en-GB">
              <a:solidFill>
                <a:prstClr val="black"/>
              </a:solidFill>
            </a:endParaRPr>
          </a:p>
        </p:txBody>
      </p:sp>
    </p:spTree>
    <p:extLst>
      <p:ext uri="{BB962C8B-B14F-4D97-AF65-F5344CB8AC3E}">
        <p14:creationId xmlns:p14="http://schemas.microsoft.com/office/powerpoint/2010/main" val="703234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31</a:t>
            </a:fld>
            <a:endParaRPr lang="en-GB">
              <a:solidFill>
                <a:prstClr val="black"/>
              </a:solidFill>
            </a:endParaRPr>
          </a:p>
        </p:txBody>
      </p:sp>
    </p:spTree>
    <p:extLst>
      <p:ext uri="{BB962C8B-B14F-4D97-AF65-F5344CB8AC3E}">
        <p14:creationId xmlns:p14="http://schemas.microsoft.com/office/powerpoint/2010/main" val="85497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32</a:t>
            </a:fld>
            <a:endParaRPr lang="en-GB">
              <a:solidFill>
                <a:prstClr val="black"/>
              </a:solidFill>
            </a:endParaRPr>
          </a:p>
        </p:txBody>
      </p:sp>
    </p:spTree>
    <p:extLst>
      <p:ext uri="{BB962C8B-B14F-4D97-AF65-F5344CB8AC3E}">
        <p14:creationId xmlns:p14="http://schemas.microsoft.com/office/powerpoint/2010/main" val="32391687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3270226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3855875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3288040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1327317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1735801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4212982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244106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1246046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4085228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4078526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2066577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a:defRPr/>
            </a:pPr>
            <a:fld id="{4695AA5B-151D-482E-968A-99138F3EE9C1}" type="slidenum">
              <a:rPr lang="en-GB" smtClean="0">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2929928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88E3-CDAD-49F4-AC29-C67510A180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FF805B-8300-4BA8-804B-E36A269DA6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22CAB-FA6B-4E7C-94C7-B0B27996F552}"/>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5" name="Footer Placeholder 4">
            <a:extLst>
              <a:ext uri="{FF2B5EF4-FFF2-40B4-BE49-F238E27FC236}">
                <a16:creationId xmlns:a16="http://schemas.microsoft.com/office/drawing/2014/main" id="{A480DDA8-B23C-4711-8B1C-DA28247E83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78BDCF-9108-4BDB-A959-DF88514A86B2}"/>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01525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F68F8-7F31-415D-A3A8-0C63836C55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059D89-1F0D-471D-86D6-C128B5402B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8AA6B-318E-4CB0-80DF-890A6E716677}"/>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5" name="Footer Placeholder 4">
            <a:extLst>
              <a:ext uri="{FF2B5EF4-FFF2-40B4-BE49-F238E27FC236}">
                <a16:creationId xmlns:a16="http://schemas.microsoft.com/office/drawing/2014/main" id="{C2659E8C-4A35-400C-8830-356214F907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2D5F17-B4D1-40B0-BEBC-7829B0F9DED0}"/>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137117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8511AC-6060-4FD0-B5AC-751609F087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0A31C8-921F-42A1-9B40-069CC877DF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9D5260-DC3F-4087-8E89-BE220DD71555}"/>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5" name="Footer Placeholder 4">
            <a:extLst>
              <a:ext uri="{FF2B5EF4-FFF2-40B4-BE49-F238E27FC236}">
                <a16:creationId xmlns:a16="http://schemas.microsoft.com/office/drawing/2014/main" id="{6B4EB595-7015-4263-AB02-827F995457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0C5215-6BA1-4A8A-8301-75D214110675}"/>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80330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1CA20-E0A8-4E6E-8B5E-99302CD42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A25627-417F-4E67-B383-5BB3AB6C7D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CA0762-C0BC-467F-8B02-F31EBF16125E}"/>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5" name="Footer Placeholder 4">
            <a:extLst>
              <a:ext uri="{FF2B5EF4-FFF2-40B4-BE49-F238E27FC236}">
                <a16:creationId xmlns:a16="http://schemas.microsoft.com/office/drawing/2014/main" id="{2E84F4F5-B0FA-44DF-8815-1B7E1DDF73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DE8EC3-3951-4B61-A840-3451C620BEC4}"/>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423728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2E176-C236-42C5-8117-C2A1755DE8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37ADF86-E779-46E7-8D8C-D47B87426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40826-F813-4CFD-9790-4C44A90E0233}"/>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5" name="Footer Placeholder 4">
            <a:extLst>
              <a:ext uri="{FF2B5EF4-FFF2-40B4-BE49-F238E27FC236}">
                <a16:creationId xmlns:a16="http://schemas.microsoft.com/office/drawing/2014/main" id="{CAA3B178-9D41-46DE-A7ED-4CD4DC7789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A0AFAB-56B3-4D74-B720-EB651ED71E1C}"/>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590933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B4D9D-1C90-4C7D-BE47-497565F970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8258F5-9BDB-473F-BCA0-39E7730CDF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995F8D-D789-417D-8FF5-C1E977D50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88F250-1295-4B9B-A112-5DF81367C931}"/>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6" name="Footer Placeholder 5">
            <a:extLst>
              <a:ext uri="{FF2B5EF4-FFF2-40B4-BE49-F238E27FC236}">
                <a16:creationId xmlns:a16="http://schemas.microsoft.com/office/drawing/2014/main" id="{4EC8E95D-1C61-4BBA-81B5-94A4EEBB38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D3D2AF-52B1-4F31-AF6D-2A8E11F8E815}"/>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74885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8CB-8298-4438-B4FA-C3E117FE12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00AB2B-F237-4444-98CA-C29124641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0E82CB-7755-4D06-9039-4DE5E9E0ED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BB8861D-75FC-4816-8F57-AFB8636B92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F0AA1-7683-4021-A3B4-1EFF40E60C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5C5FDBA-D458-409E-BD7D-03AD6CF6CD0C}"/>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8" name="Footer Placeholder 7">
            <a:extLst>
              <a:ext uri="{FF2B5EF4-FFF2-40B4-BE49-F238E27FC236}">
                <a16:creationId xmlns:a16="http://schemas.microsoft.com/office/drawing/2014/main" id="{465C0F1D-F4D9-4AF4-9D06-5C50104206C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C26150-D8EC-444C-A136-B6BCDDED529C}"/>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3490917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93CDC-9A90-4BF7-85D4-7FEAA3131E0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DE818C8-A219-4C0C-9823-1FCFE17DB5C5}"/>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4" name="Footer Placeholder 3">
            <a:extLst>
              <a:ext uri="{FF2B5EF4-FFF2-40B4-BE49-F238E27FC236}">
                <a16:creationId xmlns:a16="http://schemas.microsoft.com/office/drawing/2014/main" id="{D8AE1015-19FD-4339-92BA-5EDF6161E1A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1A7BAF-3D79-45D7-8497-8E4FA1F97990}"/>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805581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610C4-EE63-4A36-8577-C3123422AD6B}"/>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3" name="Footer Placeholder 2">
            <a:extLst>
              <a:ext uri="{FF2B5EF4-FFF2-40B4-BE49-F238E27FC236}">
                <a16:creationId xmlns:a16="http://schemas.microsoft.com/office/drawing/2014/main" id="{79472F00-F012-4258-B097-4C5284E7D9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8AF4FA-CC76-44A6-9473-4C1E3D290E44}"/>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135626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700B-FAE0-46B0-880A-447ADA78A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19A3F6-336E-4B2D-BB25-EA1474D64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E3A189-2CA3-439A-B1F7-DBC79C4C0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BB625-33F3-4E3E-89C2-24856DCF499A}"/>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6" name="Footer Placeholder 5">
            <a:extLst>
              <a:ext uri="{FF2B5EF4-FFF2-40B4-BE49-F238E27FC236}">
                <a16:creationId xmlns:a16="http://schemas.microsoft.com/office/drawing/2014/main" id="{F5A10526-BDAA-4824-B20C-3E88CCF486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662F1F-F2C0-46A7-8EC1-9ED50C22E373}"/>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881295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E577-3A30-4875-91B4-65672F0F2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DF7A12-D76C-48E4-8D9F-57E93708DB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8B2595F-C522-403C-84E9-A4A7EA17B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D4247-99CE-4EB5-A632-58B30A74768C}"/>
              </a:ext>
            </a:extLst>
          </p:cNvPr>
          <p:cNvSpPr>
            <a:spLocks noGrp="1"/>
          </p:cNvSpPr>
          <p:nvPr>
            <p:ph type="dt" sz="half" idx="10"/>
          </p:nvPr>
        </p:nvSpPr>
        <p:spPr/>
        <p:txBody>
          <a:bodyPr/>
          <a:lstStyle/>
          <a:p>
            <a:fld id="{8C4A9F65-DDFB-409C-88E0-582167950864}" type="datetimeFigureOut">
              <a:rPr lang="en-GB" smtClean="0"/>
              <a:t>13/09/2024</a:t>
            </a:fld>
            <a:endParaRPr lang="en-GB"/>
          </a:p>
        </p:txBody>
      </p:sp>
      <p:sp>
        <p:nvSpPr>
          <p:cNvPr id="6" name="Footer Placeholder 5">
            <a:extLst>
              <a:ext uri="{FF2B5EF4-FFF2-40B4-BE49-F238E27FC236}">
                <a16:creationId xmlns:a16="http://schemas.microsoft.com/office/drawing/2014/main" id="{9B6337FF-8C6A-4455-A099-6312058008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396755-92EB-425B-AD33-D1DC72F20A03}"/>
              </a:ext>
            </a:extLst>
          </p:cNvPr>
          <p:cNvSpPr>
            <a:spLocks noGrp="1"/>
          </p:cNvSpPr>
          <p:nvPr>
            <p:ph type="sldNum" sz="quarter" idx="12"/>
          </p:nvPr>
        </p:nvSpPr>
        <p:spPr/>
        <p:txBody>
          <a:bodyPr/>
          <a:lstStyle/>
          <a:p>
            <a:fld id="{C2CAA815-97C5-4F4A-A5C0-618ED431AFF9}" type="slidenum">
              <a:rPr lang="en-GB" smtClean="0"/>
              <a:t>‹#›</a:t>
            </a:fld>
            <a:endParaRPr lang="en-GB"/>
          </a:p>
        </p:txBody>
      </p:sp>
    </p:spTree>
    <p:extLst>
      <p:ext uri="{BB962C8B-B14F-4D97-AF65-F5344CB8AC3E}">
        <p14:creationId xmlns:p14="http://schemas.microsoft.com/office/powerpoint/2010/main" val="220137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5CDD9-EF7C-4CE9-AC02-17709B311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DC5904-EB23-411C-B602-D5AE8ED80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5953EE-D480-4CD0-A508-F18659BA8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A9F65-DDFB-409C-88E0-582167950864}" type="datetimeFigureOut">
              <a:rPr lang="en-GB" smtClean="0"/>
              <a:t>13/09/2024</a:t>
            </a:fld>
            <a:endParaRPr lang="en-GB"/>
          </a:p>
        </p:txBody>
      </p:sp>
      <p:sp>
        <p:nvSpPr>
          <p:cNvPr id="5" name="Footer Placeholder 4">
            <a:extLst>
              <a:ext uri="{FF2B5EF4-FFF2-40B4-BE49-F238E27FC236}">
                <a16:creationId xmlns:a16="http://schemas.microsoft.com/office/drawing/2014/main" id="{7CF041AE-10C5-454B-9967-420ACF39A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DC5352-AB23-41E1-98E6-48C8CD8D54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AA815-97C5-4F4A-A5C0-618ED431AFF9}" type="slidenum">
              <a:rPr lang="en-GB" smtClean="0"/>
              <a:t>‹#›</a:t>
            </a:fld>
            <a:endParaRPr lang="en-GB"/>
          </a:p>
        </p:txBody>
      </p:sp>
    </p:spTree>
    <p:extLst>
      <p:ext uri="{BB962C8B-B14F-4D97-AF65-F5344CB8AC3E}">
        <p14:creationId xmlns:p14="http://schemas.microsoft.com/office/powerpoint/2010/main" val="225061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0.jpeg"/><Relationship Id="rId7"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indico.fnal.gov/event/63132/"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2159176" y="69300"/>
            <a:ext cx="9913554" cy="892552"/>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At the limits of isolation: Low Background, Ultralow Temperature</a:t>
            </a:r>
            <a:endParaRPr lang="en-GB" sz="2800" b="1" dirty="0">
              <a:solidFill>
                <a:prstClr val="white">
                  <a:lumMod val="75000"/>
                </a:prstClr>
              </a:solidFill>
            </a:endParaRPr>
          </a:p>
          <a:p>
            <a:pPr lvl="0" algn="ctr">
              <a:defRPr/>
            </a:pPr>
            <a:r>
              <a:rPr lang="en-GB" sz="2400" b="1" dirty="0">
                <a:solidFill>
                  <a:prstClr val="white"/>
                </a:solidFill>
              </a:rPr>
              <a:t>Qu</a:t>
            </a:r>
            <a:r>
              <a:rPr lang="en-GB" sz="2400" b="1" dirty="0">
                <a:solidFill>
                  <a:prstClr val="white">
                    <a:lumMod val="75000"/>
                  </a:prstClr>
                </a:solidFill>
              </a:rPr>
              <a:t>antum</a:t>
            </a:r>
            <a:r>
              <a:rPr lang="en-GB" sz="2400" b="1" dirty="0">
                <a:solidFill>
                  <a:prstClr val="white"/>
                </a:solidFill>
              </a:rPr>
              <a:t> E</a:t>
            </a:r>
            <a:r>
              <a:rPr lang="en-GB" sz="2400" b="1" dirty="0">
                <a:solidFill>
                  <a:prstClr val="white">
                    <a:lumMod val="75000"/>
                  </a:prstClr>
                </a:solidFill>
              </a:rPr>
              <a:t>nhanced</a:t>
            </a:r>
            <a:r>
              <a:rPr lang="en-GB" sz="2400" b="1" dirty="0">
                <a:solidFill>
                  <a:prstClr val="white"/>
                </a:solidFill>
              </a:rPr>
              <a:t> S</a:t>
            </a:r>
            <a:r>
              <a:rPr lang="en-GB" sz="2400" b="1" dirty="0">
                <a:solidFill>
                  <a:prstClr val="white">
                    <a:lumMod val="75000"/>
                  </a:prstClr>
                </a:solidFill>
              </a:rPr>
              <a:t>uperfluid</a:t>
            </a:r>
            <a:r>
              <a:rPr lang="en-GB" sz="2400" b="1" dirty="0">
                <a:solidFill>
                  <a:prstClr val="white"/>
                </a:solidFill>
              </a:rPr>
              <a:t> T</a:t>
            </a:r>
            <a:r>
              <a:rPr lang="en-GB" sz="2400" b="1" dirty="0">
                <a:solidFill>
                  <a:prstClr val="white">
                    <a:lumMod val="75000"/>
                  </a:prstClr>
                </a:solidFill>
              </a:rPr>
              <a:t>echnologies for</a:t>
            </a:r>
            <a:r>
              <a:rPr lang="en-GB" sz="2400" b="1" dirty="0">
                <a:solidFill>
                  <a:prstClr val="white"/>
                </a:solidFill>
              </a:rPr>
              <a:t> D</a:t>
            </a:r>
            <a:r>
              <a:rPr lang="en-GB" sz="2400" b="1" dirty="0">
                <a:solidFill>
                  <a:prstClr val="white">
                    <a:lumMod val="75000"/>
                  </a:prstClr>
                </a:solidFill>
              </a:rPr>
              <a:t>ark</a:t>
            </a:r>
            <a:r>
              <a:rPr lang="en-GB" sz="2400" b="1" dirty="0">
                <a:solidFill>
                  <a:prstClr val="white"/>
                </a:solidFill>
              </a:rPr>
              <a:t> M</a:t>
            </a:r>
            <a:r>
              <a:rPr lang="en-GB" sz="2400" b="1" dirty="0">
                <a:solidFill>
                  <a:prstClr val="white">
                    <a:lumMod val="75000"/>
                  </a:prstClr>
                </a:solidFill>
              </a:rPr>
              <a:t>atter</a:t>
            </a:r>
            <a:r>
              <a:rPr lang="en-GB" sz="2400" b="1" dirty="0">
                <a:solidFill>
                  <a:prstClr val="white"/>
                </a:solidFill>
              </a:rPr>
              <a:t> </a:t>
            </a:r>
            <a:r>
              <a:rPr lang="en-GB" sz="2400" b="1" dirty="0">
                <a:solidFill>
                  <a:prstClr val="white">
                    <a:lumMod val="75000"/>
                  </a:prstClr>
                </a:solidFill>
              </a:rPr>
              <a:t>and</a:t>
            </a:r>
            <a:r>
              <a:rPr lang="en-GB" sz="2400" b="1" dirty="0">
                <a:solidFill>
                  <a:prstClr val="white"/>
                </a:solidFill>
              </a:rPr>
              <a:t> C</a:t>
            </a:r>
            <a:r>
              <a:rPr lang="en-GB" sz="2400" b="1" dirty="0">
                <a:solidFill>
                  <a:prstClr val="white">
                    <a:lumMod val="75000"/>
                  </a:prstClr>
                </a:solidFill>
              </a:rPr>
              <a:t>osmology</a:t>
            </a: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9" name="Picture 2" descr="Logo - Royal Holloway Staff Intranet">
            <a:extLst>
              <a:ext uri="{FF2B5EF4-FFF2-40B4-BE49-F238E27FC236}">
                <a16:creationId xmlns:a16="http://schemas.microsoft.com/office/drawing/2014/main" id="{2F2DF259-94FE-464F-A417-D0B807A0ED4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0825" y="1913833"/>
            <a:ext cx="1994461" cy="1017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yber Attack At Lancaster University - Heart North Lancashire ...">
            <a:extLst>
              <a:ext uri="{FF2B5EF4-FFF2-40B4-BE49-F238E27FC236}">
                <a16:creationId xmlns:a16="http://schemas.microsoft.com/office/drawing/2014/main" id="{57D042C0-E621-4BE8-B6BD-83A7DFE9BE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0824" y="2976652"/>
            <a:ext cx="1994461" cy="961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dergraduate Open Days | University of Sussex - My Student Events">
            <a:extLst>
              <a:ext uri="{FF2B5EF4-FFF2-40B4-BE49-F238E27FC236}">
                <a16:creationId xmlns:a16="http://schemas.microsoft.com/office/drawing/2014/main" id="{D8843F7B-F082-4AFD-8699-E2B9F20D4F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823" y="3992246"/>
            <a:ext cx="1994461" cy="812289"/>
          </a:xfrm>
          <a:prstGeom prst="rect">
            <a:avLst/>
          </a:prstGeom>
          <a:solidFill>
            <a:schemeClr val="bg1"/>
          </a:solidFill>
        </p:spPr>
      </p:pic>
      <p:sp>
        <p:nvSpPr>
          <p:cNvPr id="13" name="Rectangle 12">
            <a:extLst>
              <a:ext uri="{FF2B5EF4-FFF2-40B4-BE49-F238E27FC236}">
                <a16:creationId xmlns:a16="http://schemas.microsoft.com/office/drawing/2014/main" id="{009625E1-961F-4029-8EFF-313E9018A524}"/>
              </a:ext>
            </a:extLst>
          </p:cNvPr>
          <p:cNvSpPr/>
          <p:nvPr/>
        </p:nvSpPr>
        <p:spPr>
          <a:xfrm>
            <a:off x="2323890" y="1038261"/>
            <a:ext cx="9745053" cy="3877985"/>
          </a:xfrm>
          <a:prstGeom prst="rect">
            <a:avLst/>
          </a:prstGeom>
          <a:solidFill>
            <a:schemeClr val="tx1">
              <a:lumMod val="95000"/>
              <a:lumOff val="5000"/>
              <a:alpha val="2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800" b="1" i="0" u="none" strike="noStrike" kern="1200" cap="none" spc="0" normalizeH="0" noProof="0" dirty="0">
              <a:ln>
                <a:noFill/>
              </a:ln>
              <a:solidFill>
                <a:prstClr val="white"/>
              </a:solidFill>
              <a:effectLst/>
              <a:uLnTx/>
              <a:uFillTx/>
              <a:latin typeface="Calibri" panose="020F0502020204030204"/>
              <a:ea typeface="+mn-ea"/>
              <a:cs typeface="+mn-cs"/>
            </a:endParaRPr>
          </a:p>
          <a:p>
            <a:pPr>
              <a:defRPr/>
            </a:pPr>
            <a:r>
              <a:rPr lang="en-GB" sz="3200" b="1" dirty="0">
                <a:solidFill>
                  <a:prstClr val="white"/>
                </a:solidFill>
                <a:latin typeface="Calibri" panose="020F0502020204030204" pitchFamily="34" charset="0"/>
              </a:rPr>
              <a:t>QTFP funded project:</a:t>
            </a:r>
          </a:p>
          <a:p>
            <a:pPr marL="914400" lvl="1" indent="-457200">
              <a:buFont typeface="Arial" panose="020B0604020202020204" pitchFamily="34" charset="0"/>
              <a:buChar char="•"/>
              <a:defRPr/>
            </a:pPr>
            <a:r>
              <a:rPr lang="en-GB" sz="3200" b="1" dirty="0">
                <a:solidFill>
                  <a:prstClr val="white"/>
                </a:solidFill>
                <a:latin typeface="Calibri" panose="020F0502020204030204" pitchFamily="34" charset="0"/>
              </a:rPr>
              <a:t>Phase transitions in extreme matter</a:t>
            </a:r>
          </a:p>
          <a:p>
            <a:pPr marL="914400" lvl="1" indent="-457200">
              <a:buFont typeface="Arial" panose="020B0604020202020204" pitchFamily="34" charset="0"/>
              <a:buChar char="•"/>
              <a:defRPr/>
            </a:pPr>
            <a:r>
              <a:rPr lang="en-GB" sz="3200" b="1" dirty="0">
                <a:solidFill>
                  <a:prstClr val="white"/>
                </a:solidFill>
                <a:latin typeface="Calibri" panose="020F0502020204030204" pitchFamily="34" charset="0"/>
              </a:rPr>
              <a:t>Detection of sub-GeV dark matter with a quantum-amplified superfluid </a:t>
            </a:r>
            <a:r>
              <a:rPr lang="en-GB" sz="3200" b="1" baseline="30000" dirty="0">
                <a:solidFill>
                  <a:prstClr val="white"/>
                </a:solidFill>
                <a:latin typeface="Calibri" panose="020F0502020204030204" pitchFamily="34" charset="0"/>
              </a:rPr>
              <a:t>3</a:t>
            </a:r>
            <a:r>
              <a:rPr lang="en-GB" sz="3200" b="1" dirty="0">
                <a:solidFill>
                  <a:prstClr val="white"/>
                </a:solidFill>
                <a:latin typeface="Calibri" panose="020F0502020204030204" pitchFamily="34" charset="0"/>
              </a:rPr>
              <a:t>He calorimeter </a:t>
            </a:r>
          </a:p>
          <a:p>
            <a:pPr>
              <a:defRPr/>
            </a:pP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a:defRPr/>
            </a:pP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Linked through an experimental approach of combining quantum sensors with </a:t>
            </a:r>
            <a:r>
              <a:rPr kumimoji="0" lang="en-GB" sz="32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rPr>
              <a:t>He at ultralow temperatures and theoretically through beyond-standard model physics.</a:t>
            </a:r>
          </a:p>
        </p:txBody>
      </p:sp>
      <p:pic>
        <p:nvPicPr>
          <p:cNvPr id="1026" name="Picture 2">
            <a:extLst>
              <a:ext uri="{FF2B5EF4-FFF2-40B4-BE49-F238E27FC236}">
                <a16:creationId xmlns:a16="http://schemas.microsoft.com/office/drawing/2014/main" id="{23C45C4D-98FE-30C4-59C0-556BA9815A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714" y="5535368"/>
            <a:ext cx="1994461" cy="63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457BCB-3BDF-B834-08EB-5F289A87C0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4867" y="5066358"/>
            <a:ext cx="4600015" cy="1124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7974E25-08EB-863C-1CF4-DB3948DF22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0573" y="5060813"/>
            <a:ext cx="4347686" cy="1127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University of Oxford Logo in SVG Vector or PNG File ...">
            <a:extLst>
              <a:ext uri="{FF2B5EF4-FFF2-40B4-BE49-F238E27FC236}">
                <a16:creationId xmlns:a16="http://schemas.microsoft.com/office/drawing/2014/main" id="{F82F3B32-3056-B31E-53CD-2D663185896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656" t="34082" r="13530" b="33010"/>
          <a:stretch/>
        </p:blipFill>
        <p:spPr bwMode="auto">
          <a:xfrm>
            <a:off x="123056" y="4867363"/>
            <a:ext cx="2036120" cy="605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CB9F0C-3053-8EC2-8FD1-047E335B4D9D}"/>
              </a:ext>
            </a:extLst>
          </p:cNvPr>
          <p:cNvPicPr>
            <a:picLocks noChangeAspect="1"/>
          </p:cNvPicPr>
          <p:nvPr/>
        </p:nvPicPr>
        <p:blipFill>
          <a:blip r:embed="rId3"/>
          <a:stretch>
            <a:fillRect/>
          </a:stretch>
        </p:blipFill>
        <p:spPr>
          <a:xfrm>
            <a:off x="-125410" y="85562"/>
            <a:ext cx="2526926" cy="1998791"/>
          </a:xfrm>
          <a:prstGeom prst="rect">
            <a:avLst/>
          </a:prstGeom>
        </p:spPr>
      </p:pic>
    </p:spTree>
    <p:extLst>
      <p:ext uri="{BB962C8B-B14F-4D97-AF65-F5344CB8AC3E}">
        <p14:creationId xmlns:p14="http://schemas.microsoft.com/office/powerpoint/2010/main" val="2448424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3" name="Rectangle 2">
            <a:extLst>
              <a:ext uri="{FF2B5EF4-FFF2-40B4-BE49-F238E27FC236}">
                <a16:creationId xmlns:a16="http://schemas.microsoft.com/office/drawing/2014/main" id="{3F39BDDD-5E9E-432E-7753-D3BCB77E6194}"/>
              </a:ext>
            </a:extLst>
          </p:cNvPr>
          <p:cNvSpPr/>
          <p:nvPr/>
        </p:nvSpPr>
        <p:spPr>
          <a:xfrm>
            <a:off x="306519" y="646971"/>
            <a:ext cx="11524173" cy="5262979"/>
          </a:xfrm>
          <a:prstGeom prst="rect">
            <a:avLst/>
          </a:prstGeom>
          <a:solidFill>
            <a:schemeClr val="tx1">
              <a:lumMod val="95000"/>
              <a:lumOff val="5000"/>
              <a:alpha val="25000"/>
            </a:scheme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prstClr val="white"/>
                </a:solidFill>
                <a:latin typeface="Calibri" panose="020F0502020204030204"/>
              </a:rPr>
              <a:t>Currently the UK has no sovereign capability of achieving the </a:t>
            </a:r>
            <a:r>
              <a:rPr lang="en-GB" sz="2800" b="1" dirty="0" err="1">
                <a:solidFill>
                  <a:prstClr val="white"/>
                </a:solidFill>
                <a:latin typeface="Calibri" panose="020F0502020204030204"/>
              </a:rPr>
              <a:t>mK</a:t>
            </a:r>
            <a:r>
              <a:rPr lang="en-GB" sz="2800" b="1" dirty="0">
                <a:solidFill>
                  <a:prstClr val="white"/>
                </a:solidFill>
                <a:latin typeface="Calibri" panose="020F0502020204030204"/>
              </a:rPr>
              <a:t> temperatures necessary to operate superconducting quantum technology in a deep underground low background environment.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prstClr val="white"/>
                </a:solidFill>
                <a:latin typeface="Calibri" panose="020F0502020204030204"/>
              </a:rPr>
              <a:t>Internationally there are labs with cryogen-free dilution refrigerators with new facilities coming online:</a:t>
            </a:r>
          </a:p>
          <a:p>
            <a:pPr marL="914400" lvl="1" indent="-457200">
              <a:buFont typeface="Arial" panose="020B0604020202020204" pitchFamily="34" charset="0"/>
              <a:buChar char="•"/>
              <a:defRPr/>
            </a:pPr>
            <a:r>
              <a:rPr lang="en-GB" sz="2800" b="1" dirty="0">
                <a:solidFill>
                  <a:prstClr val="white"/>
                </a:solidFill>
                <a:latin typeface="Calibri" panose="020F0502020204030204"/>
              </a:rPr>
              <a:t>The INFN’s LNGS Gran Sasso Lab, Canada’s </a:t>
            </a:r>
            <a:r>
              <a:rPr lang="en-GB" sz="2800" b="1" dirty="0" err="1">
                <a:solidFill>
                  <a:prstClr val="white"/>
                </a:solidFill>
                <a:latin typeface="Calibri" panose="020F0502020204030204"/>
              </a:rPr>
              <a:t>SNOlab</a:t>
            </a:r>
            <a:r>
              <a:rPr lang="en-GB" sz="2800" b="1" dirty="0">
                <a:solidFill>
                  <a:prstClr val="white"/>
                </a:solidFill>
                <a:latin typeface="Calibri" panose="020F0502020204030204"/>
              </a:rPr>
              <a:t>, Fermilab (NEXUS, SQMS (though not deep)), Australia’s </a:t>
            </a:r>
            <a:r>
              <a:rPr lang="en-GB" sz="2800" b="1" dirty="0" err="1">
                <a:solidFill>
                  <a:prstClr val="white"/>
                </a:solidFill>
                <a:latin typeface="Calibri" panose="020F0502020204030204"/>
              </a:rPr>
              <a:t>Stawell</a:t>
            </a:r>
            <a:r>
              <a:rPr lang="en-GB" sz="2800" b="1" dirty="0">
                <a:solidFill>
                  <a:prstClr val="white"/>
                </a:solidFill>
                <a:latin typeface="Calibri" panose="020F0502020204030204"/>
              </a:rPr>
              <a:t> Underground Physics Laboratory,  possible DRs for the China Jinping Underground Laboratory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b="1" dirty="0">
              <a:solidFill>
                <a:prstClr val="white"/>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prstClr val="white"/>
                </a:solidFill>
                <a:latin typeface="Calibri" panose="020F0502020204030204"/>
              </a:rPr>
              <a:t>There are currently no ULT (sub </a:t>
            </a:r>
            <a:r>
              <a:rPr lang="en-GB" sz="2800" b="1" dirty="0" err="1">
                <a:solidFill>
                  <a:prstClr val="white"/>
                </a:solidFill>
                <a:latin typeface="Calibri" panose="020F0502020204030204"/>
              </a:rPr>
              <a:t>mK</a:t>
            </a:r>
            <a:r>
              <a:rPr lang="en-GB" sz="2800" b="1" dirty="0">
                <a:solidFill>
                  <a:prstClr val="white"/>
                </a:solidFill>
                <a:latin typeface="Calibri" panose="020F0502020204030204"/>
              </a:rPr>
              <a:t>) low background facilities in the world.</a:t>
            </a:r>
          </a:p>
        </p:txBody>
      </p:sp>
    </p:spTree>
    <p:extLst>
      <p:ext uri="{BB962C8B-B14F-4D97-AF65-F5344CB8AC3E}">
        <p14:creationId xmlns:p14="http://schemas.microsoft.com/office/powerpoint/2010/main" val="1053067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3" name="Rectangle 2">
            <a:extLst>
              <a:ext uri="{FF2B5EF4-FFF2-40B4-BE49-F238E27FC236}">
                <a16:creationId xmlns:a16="http://schemas.microsoft.com/office/drawing/2014/main" id="{3F39BDDD-5E9E-432E-7753-D3BCB77E6194}"/>
              </a:ext>
            </a:extLst>
          </p:cNvPr>
          <p:cNvSpPr/>
          <p:nvPr/>
        </p:nvSpPr>
        <p:spPr>
          <a:xfrm>
            <a:off x="306519" y="646971"/>
            <a:ext cx="11524173" cy="523220"/>
          </a:xfrm>
          <a:prstGeom prst="rect">
            <a:avLst/>
          </a:prstGeom>
          <a:solidFill>
            <a:schemeClr val="tx1">
              <a:lumMod val="95000"/>
              <a:lumOff val="5000"/>
              <a:alpha val="25000"/>
            </a:schemeClr>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b="1" dirty="0">
              <a:solidFill>
                <a:prstClr val="white"/>
              </a:solidFill>
              <a:latin typeface="Calibri" panose="020F0502020204030204"/>
            </a:endParaRPr>
          </a:p>
        </p:txBody>
      </p:sp>
      <p:pic>
        <p:nvPicPr>
          <p:cNvPr id="15362" name="Picture 2">
            <a:extLst>
              <a:ext uri="{FF2B5EF4-FFF2-40B4-BE49-F238E27FC236}">
                <a16:creationId xmlns:a16="http://schemas.microsoft.com/office/drawing/2014/main" id="{6E5560D3-4149-0905-197E-43434B04A7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1553" y="659423"/>
            <a:ext cx="8716136" cy="5746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90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Rare Event Physics: INFN-LNGS Underground Lab</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4098" name="Picture 2">
            <a:extLst>
              <a:ext uri="{FF2B5EF4-FFF2-40B4-BE49-F238E27FC236}">
                <a16:creationId xmlns:a16="http://schemas.microsoft.com/office/drawing/2014/main" id="{C7F0AC16-FBAB-9D7E-64C9-88AE926644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6" r="3245"/>
          <a:stretch/>
        </p:blipFill>
        <p:spPr bwMode="auto">
          <a:xfrm>
            <a:off x="282540" y="785630"/>
            <a:ext cx="6467582" cy="41048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01F8C7A-917F-A0E7-B7CF-939354D80549}"/>
              </a:ext>
            </a:extLst>
          </p:cNvPr>
          <p:cNvSpPr txBox="1"/>
          <p:nvPr/>
        </p:nvSpPr>
        <p:spPr>
          <a:xfrm>
            <a:off x="7080179" y="785630"/>
            <a:ext cx="4878940" cy="4893647"/>
          </a:xfrm>
          <a:prstGeom prst="rect">
            <a:avLst/>
          </a:prstGeom>
          <a:noFill/>
        </p:spPr>
        <p:txBody>
          <a:bodyPr wrap="square">
            <a:spAutoFit/>
          </a:bodyPr>
          <a:lstStyle/>
          <a:p>
            <a:r>
              <a:rPr lang="en-GB" sz="2400" dirty="0">
                <a:solidFill>
                  <a:schemeClr val="bg1"/>
                </a:solidFill>
              </a:rPr>
              <a:t>2x Oxford wet cryostat (Oxford 1000 and Oxford 200) belonging to the CUORE/CUPID collaboration 2x customized wet cryostats (Oxford 1000 and Leiden MNK-CF-500) belonging to the CRESST collaboration </a:t>
            </a:r>
          </a:p>
          <a:p>
            <a:r>
              <a:rPr lang="en-GB" sz="2400" dirty="0">
                <a:solidFill>
                  <a:schemeClr val="bg1"/>
                </a:solidFill>
              </a:rPr>
              <a:t>1 Huge 10 years old wet cryostat (Leiden DRS-CF-2000) hosting the 1 Ton CUORE bolometric experiment </a:t>
            </a:r>
          </a:p>
          <a:p>
            <a:r>
              <a:rPr lang="en-GB" sz="2400" dirty="0">
                <a:solidFill>
                  <a:schemeClr val="bg1"/>
                </a:solidFill>
              </a:rPr>
              <a:t>1 brand new (under commissioning in these days) custom </a:t>
            </a:r>
            <a:r>
              <a:rPr lang="en-GB" sz="2400" dirty="0" err="1">
                <a:solidFill>
                  <a:schemeClr val="bg1"/>
                </a:solidFill>
              </a:rPr>
              <a:t>Cryoconcept</a:t>
            </a:r>
            <a:r>
              <a:rPr lang="en-GB" sz="2400" dirty="0">
                <a:solidFill>
                  <a:schemeClr val="bg1"/>
                </a:solidFill>
              </a:rPr>
              <a:t> HEXA-DRY S hosting the COSINUS experiment</a:t>
            </a:r>
          </a:p>
        </p:txBody>
      </p:sp>
    </p:spTree>
    <p:extLst>
      <p:ext uri="{BB962C8B-B14F-4D97-AF65-F5344CB8AC3E}">
        <p14:creationId xmlns:p14="http://schemas.microsoft.com/office/powerpoint/2010/main" val="4143566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Cryo-P: 2025 cryogenics platform at LNGS</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7170" name="Picture 2">
            <a:extLst>
              <a:ext uri="{FF2B5EF4-FFF2-40B4-BE49-F238E27FC236}">
                <a16:creationId xmlns:a16="http://schemas.microsoft.com/office/drawing/2014/main" id="{2D96591D-C711-A35B-882D-3F695AC22A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 t="-90" r="-50" b="9633"/>
          <a:stretch/>
        </p:blipFill>
        <p:spPr bwMode="auto">
          <a:xfrm>
            <a:off x="184934" y="1247771"/>
            <a:ext cx="10233061" cy="49886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548AA1A-E334-450E-091E-4B7FF3F06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8027" y="592520"/>
            <a:ext cx="3767262" cy="224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1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The IETI Facility: INFN-LNGS Underground Lab</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5122" name="Picture 2">
            <a:extLst>
              <a:ext uri="{FF2B5EF4-FFF2-40B4-BE49-F238E27FC236}">
                <a16:creationId xmlns:a16="http://schemas.microsoft.com/office/drawing/2014/main" id="{50AE5CE7-27B7-2032-B785-4404A85DCC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55"/>
          <a:stretch/>
        </p:blipFill>
        <p:spPr bwMode="auto">
          <a:xfrm>
            <a:off x="142625" y="694769"/>
            <a:ext cx="11876023" cy="4159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634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The IETI Facility: INFN-LNGS Underground Lab</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5124" name="Picture 4">
            <a:extLst>
              <a:ext uri="{FF2B5EF4-FFF2-40B4-BE49-F238E27FC236}">
                <a16:creationId xmlns:a16="http://schemas.microsoft.com/office/drawing/2014/main" id="{9E510363-62F4-98C4-EFFA-4EED7278F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74" y="892000"/>
            <a:ext cx="10880586" cy="496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678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err="1">
                <a:solidFill>
                  <a:prstClr val="white"/>
                </a:solidFill>
              </a:rPr>
              <a:t>SNOLab</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146" name="Picture 2">
            <a:extLst>
              <a:ext uri="{FF2B5EF4-FFF2-40B4-BE49-F238E27FC236}">
                <a16:creationId xmlns:a16="http://schemas.microsoft.com/office/drawing/2014/main" id="{0420A96E-4C63-872E-94EA-8ADDF400F9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58" y="634873"/>
            <a:ext cx="7558373" cy="5588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A4C5C7-5768-ADA8-7C51-CCD574287A39}"/>
              </a:ext>
            </a:extLst>
          </p:cNvPr>
          <p:cNvSpPr txBox="1"/>
          <p:nvPr/>
        </p:nvSpPr>
        <p:spPr>
          <a:xfrm>
            <a:off x="7859294" y="601316"/>
            <a:ext cx="4026185" cy="5262979"/>
          </a:xfrm>
          <a:prstGeom prst="rect">
            <a:avLst/>
          </a:prstGeom>
          <a:noFill/>
        </p:spPr>
        <p:txBody>
          <a:bodyPr wrap="square">
            <a:spAutoFit/>
          </a:bodyPr>
          <a:lstStyle/>
          <a:p>
            <a:r>
              <a:rPr lang="en-US" sz="2400" dirty="0">
                <a:solidFill>
                  <a:schemeClr val="bg1"/>
                </a:solidFill>
              </a:rPr>
              <a:t>• Operational temperature to 12 </a:t>
            </a:r>
            <a:r>
              <a:rPr lang="en-US" sz="2400" dirty="0" err="1">
                <a:solidFill>
                  <a:schemeClr val="bg1"/>
                </a:solidFill>
              </a:rPr>
              <a:t>mK</a:t>
            </a:r>
            <a:endParaRPr lang="en-US" sz="2400" dirty="0">
              <a:solidFill>
                <a:schemeClr val="bg1"/>
              </a:solidFill>
            </a:endParaRPr>
          </a:p>
          <a:p>
            <a:r>
              <a:rPr lang="en-US" sz="2400" dirty="0">
                <a:solidFill>
                  <a:schemeClr val="bg1"/>
                </a:solidFill>
              </a:rPr>
              <a:t>• Low overall radioactive background</a:t>
            </a:r>
          </a:p>
          <a:p>
            <a:r>
              <a:rPr lang="en-US" sz="2400" dirty="0">
                <a:solidFill>
                  <a:schemeClr val="bg1"/>
                </a:solidFill>
              </a:rPr>
              <a:t>• Minimal mechanical vibrations </a:t>
            </a:r>
          </a:p>
          <a:p>
            <a:r>
              <a:rPr lang="en-US" sz="2400" dirty="0">
                <a:solidFill>
                  <a:schemeClr val="bg1"/>
                </a:solidFill>
              </a:rPr>
              <a:t>• Low level of electromagnetic interference </a:t>
            </a:r>
          </a:p>
          <a:p>
            <a:r>
              <a:rPr lang="en-US" sz="2400" dirty="0">
                <a:solidFill>
                  <a:schemeClr val="bg1"/>
                </a:solidFill>
              </a:rPr>
              <a:t>• Availability of calibration sources (gamma, neutron) </a:t>
            </a:r>
          </a:p>
          <a:p>
            <a:r>
              <a:rPr lang="en-US" sz="2400" dirty="0">
                <a:solidFill>
                  <a:schemeClr val="bg1"/>
                </a:solidFill>
              </a:rPr>
              <a:t>• Full remote operations </a:t>
            </a:r>
          </a:p>
          <a:p>
            <a:r>
              <a:rPr lang="en-US" sz="2400" dirty="0">
                <a:solidFill>
                  <a:schemeClr val="bg1"/>
                </a:solidFill>
              </a:rPr>
              <a:t>• Low-radon, class 300 cleanroom to change payload </a:t>
            </a:r>
          </a:p>
          <a:p>
            <a:r>
              <a:rPr lang="en-US" sz="2400" dirty="0">
                <a:solidFill>
                  <a:schemeClr val="bg1"/>
                </a:solidFill>
              </a:rPr>
              <a:t>• Typical Rn level &lt; 15 </a:t>
            </a:r>
            <a:r>
              <a:rPr lang="en-US" sz="2400" dirty="0" err="1">
                <a:solidFill>
                  <a:schemeClr val="bg1"/>
                </a:solidFill>
              </a:rPr>
              <a:t>mBq</a:t>
            </a:r>
            <a:r>
              <a:rPr lang="en-US" sz="2400" dirty="0">
                <a:solidFill>
                  <a:schemeClr val="bg1"/>
                </a:solidFill>
              </a:rPr>
              <a:t>/m</a:t>
            </a:r>
            <a:r>
              <a:rPr lang="en-US" sz="2400" baseline="30000" dirty="0">
                <a:solidFill>
                  <a:schemeClr val="bg1"/>
                </a:solidFill>
              </a:rPr>
              <a:t>3</a:t>
            </a:r>
            <a:endParaRPr lang="en-GB" sz="2400" baseline="30000" dirty="0">
              <a:solidFill>
                <a:schemeClr val="bg1"/>
              </a:solidFill>
            </a:endParaRPr>
          </a:p>
        </p:txBody>
      </p:sp>
    </p:spTree>
    <p:extLst>
      <p:ext uri="{BB962C8B-B14F-4D97-AF65-F5344CB8AC3E}">
        <p14:creationId xmlns:p14="http://schemas.microsoft.com/office/powerpoint/2010/main" val="419573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FC4B72-EFC2-0A29-43CA-35B5629B6BF2}"/>
              </a:ext>
            </a:extLst>
          </p:cNvPr>
          <p:cNvSpPr txBox="1"/>
          <p:nvPr/>
        </p:nvSpPr>
        <p:spPr>
          <a:xfrm>
            <a:off x="1" y="6437534"/>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sp>
        <p:nvSpPr>
          <p:cNvPr id="17" name="Rectangle 16">
            <a:extLst>
              <a:ext uri="{FF2B5EF4-FFF2-40B4-BE49-F238E27FC236}">
                <a16:creationId xmlns:a16="http://schemas.microsoft.com/office/drawing/2014/main" id="{3C04CD93-A5EC-45F4-9285-2D81F7F14808}"/>
              </a:ext>
            </a:extLst>
          </p:cNvPr>
          <p:cNvSpPr/>
          <p:nvPr/>
        </p:nvSpPr>
        <p:spPr>
          <a:xfrm>
            <a:off x="0" y="26863"/>
            <a:ext cx="12053923" cy="523220"/>
          </a:xfrm>
          <a:prstGeom prst="rect">
            <a:avLst/>
          </a:prstGeom>
          <a:solidFill>
            <a:schemeClr val="tx1">
              <a:lumMod val="95000"/>
              <a:lumOff val="5000"/>
            </a:schemeClr>
          </a:solidFill>
        </p:spPr>
        <p:txBody>
          <a:bodyPr wrap="square">
            <a:spAutoFit/>
          </a:bodyPr>
          <a:lstStyle/>
          <a:p>
            <a:pPr algn="ctr">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What are the Quantum </a:t>
            </a: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Technolgies</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a:t>
            </a:r>
            <a:r>
              <a:rPr lang="en-GB" sz="2800" b="1" dirty="0">
                <a:solidFill>
                  <a:prstClr val="white"/>
                </a:solidFill>
              </a:rPr>
              <a:t>Superconducting Devices</a:t>
            </a:r>
          </a:p>
        </p:txBody>
      </p:sp>
      <p:sp>
        <p:nvSpPr>
          <p:cNvPr id="2" name="TextBox 1">
            <a:extLst>
              <a:ext uri="{FF2B5EF4-FFF2-40B4-BE49-F238E27FC236}">
                <a16:creationId xmlns:a16="http://schemas.microsoft.com/office/drawing/2014/main" id="{472F7747-DDEE-7394-6B6B-A1EC3A929C92}"/>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endParaRPr lang="en-GB" sz="2400" b="1" dirty="0">
              <a:solidFill>
                <a:srgbClr val="00B0F0"/>
              </a:solidFill>
            </a:endParaRPr>
          </a:p>
        </p:txBody>
      </p:sp>
      <p:pic>
        <p:nvPicPr>
          <p:cNvPr id="6" name="Picture 5">
            <a:extLst>
              <a:ext uri="{FF2B5EF4-FFF2-40B4-BE49-F238E27FC236}">
                <a16:creationId xmlns:a16="http://schemas.microsoft.com/office/drawing/2014/main" id="{3A78D725-968A-3B9B-231D-58313BEE0C37}"/>
              </a:ext>
            </a:extLst>
          </p:cNvPr>
          <p:cNvPicPr>
            <a:picLocks noChangeAspect="1"/>
          </p:cNvPicPr>
          <p:nvPr/>
        </p:nvPicPr>
        <p:blipFill>
          <a:blip r:embed="rId3"/>
          <a:stretch>
            <a:fillRect/>
          </a:stretch>
        </p:blipFill>
        <p:spPr>
          <a:xfrm>
            <a:off x="0" y="6405491"/>
            <a:ext cx="613039" cy="484912"/>
          </a:xfrm>
          <a:prstGeom prst="rect">
            <a:avLst/>
          </a:prstGeom>
        </p:spPr>
      </p:pic>
      <p:pic>
        <p:nvPicPr>
          <p:cNvPr id="7" name="Picture 6">
            <a:extLst>
              <a:ext uri="{FF2B5EF4-FFF2-40B4-BE49-F238E27FC236}">
                <a16:creationId xmlns:a16="http://schemas.microsoft.com/office/drawing/2014/main" id="{073938ED-7C84-7769-958F-8B79591509DD}"/>
              </a:ext>
            </a:extLst>
          </p:cNvPr>
          <p:cNvPicPr>
            <a:picLocks noChangeAspect="1"/>
          </p:cNvPicPr>
          <p:nvPr/>
        </p:nvPicPr>
        <p:blipFill>
          <a:blip r:embed="rId3"/>
          <a:stretch>
            <a:fillRect/>
          </a:stretch>
        </p:blipFill>
        <p:spPr>
          <a:xfrm>
            <a:off x="11578960" y="6405491"/>
            <a:ext cx="613039" cy="484912"/>
          </a:xfrm>
          <a:prstGeom prst="rect">
            <a:avLst/>
          </a:prstGeom>
        </p:spPr>
      </p:pic>
      <p:pic>
        <p:nvPicPr>
          <p:cNvPr id="25" name="Picture 2" descr="Logo - Royal Holloway Staff Intranet">
            <a:extLst>
              <a:ext uri="{FF2B5EF4-FFF2-40B4-BE49-F238E27FC236}">
                <a16:creationId xmlns:a16="http://schemas.microsoft.com/office/drawing/2014/main" id="{02765732-C6F3-BC23-C969-694F6032CD9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90930" y="5694034"/>
            <a:ext cx="1050973" cy="53638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BE5FF02-2319-6732-2B69-38C8C6CEBDEF}"/>
              </a:ext>
            </a:extLst>
          </p:cNvPr>
          <p:cNvSpPr txBox="1"/>
          <p:nvPr/>
        </p:nvSpPr>
        <p:spPr>
          <a:xfrm>
            <a:off x="4800599" y="5690970"/>
            <a:ext cx="7306236" cy="646331"/>
          </a:xfrm>
          <a:prstGeom prst="rect">
            <a:avLst/>
          </a:prstGeom>
          <a:noFill/>
        </p:spPr>
        <p:txBody>
          <a:bodyPr wrap="square">
            <a:spAutoFit/>
          </a:bodyPr>
          <a:lstStyle/>
          <a:p>
            <a:r>
              <a:rPr lang="en-GB" b="0" i="0" dirty="0">
                <a:solidFill>
                  <a:schemeClr val="bg1"/>
                </a:solidFill>
                <a:effectLst/>
                <a:latin typeface="-apple-system"/>
              </a:rPr>
              <a:t>Lucas, M., Danilov, A.V., Levitin, L.V. </a:t>
            </a:r>
            <a:r>
              <a:rPr lang="en-GB" b="0" i="1" dirty="0">
                <a:solidFill>
                  <a:schemeClr val="bg1"/>
                </a:solidFill>
                <a:effectLst/>
                <a:latin typeface="-apple-system"/>
              </a:rPr>
              <a:t>et al.</a:t>
            </a:r>
            <a:r>
              <a:rPr lang="en-GB" b="0" i="0" dirty="0">
                <a:solidFill>
                  <a:schemeClr val="bg1"/>
                </a:solidFill>
                <a:effectLst/>
                <a:latin typeface="-apple-system"/>
              </a:rPr>
              <a:t> Quantum bath suppression in a superconducting circuit by immersion cooling. </a:t>
            </a:r>
            <a:r>
              <a:rPr lang="en-GB" b="0" i="1" dirty="0">
                <a:solidFill>
                  <a:schemeClr val="bg1"/>
                </a:solidFill>
                <a:effectLst/>
                <a:latin typeface="-apple-system"/>
              </a:rPr>
              <a:t>Nat </a:t>
            </a:r>
            <a:r>
              <a:rPr lang="en-GB" b="0" i="1" dirty="0" err="1">
                <a:solidFill>
                  <a:schemeClr val="bg1"/>
                </a:solidFill>
                <a:effectLst/>
                <a:latin typeface="-apple-system"/>
              </a:rPr>
              <a:t>Commun</a:t>
            </a:r>
            <a:r>
              <a:rPr lang="en-GB" b="0" i="0" dirty="0">
                <a:solidFill>
                  <a:schemeClr val="bg1"/>
                </a:solidFill>
                <a:effectLst/>
                <a:latin typeface="-apple-system"/>
              </a:rPr>
              <a:t> </a:t>
            </a:r>
            <a:r>
              <a:rPr lang="en-GB" b="1" i="0" dirty="0">
                <a:solidFill>
                  <a:schemeClr val="bg1"/>
                </a:solidFill>
                <a:effectLst/>
                <a:latin typeface="-apple-system"/>
              </a:rPr>
              <a:t>14</a:t>
            </a:r>
            <a:r>
              <a:rPr lang="en-GB" b="0" i="0" dirty="0">
                <a:solidFill>
                  <a:schemeClr val="bg1"/>
                </a:solidFill>
                <a:effectLst/>
                <a:latin typeface="-apple-system"/>
              </a:rPr>
              <a:t>, 3522 (2023)</a:t>
            </a:r>
            <a:endParaRPr lang="en-GB" dirty="0">
              <a:solidFill>
                <a:schemeClr val="bg1"/>
              </a:solidFill>
            </a:endParaRPr>
          </a:p>
        </p:txBody>
      </p:sp>
      <p:sp>
        <p:nvSpPr>
          <p:cNvPr id="12" name="TextBox 11">
            <a:extLst>
              <a:ext uri="{FF2B5EF4-FFF2-40B4-BE49-F238E27FC236}">
                <a16:creationId xmlns:a16="http://schemas.microsoft.com/office/drawing/2014/main" id="{C8CC3C6D-40F8-4B70-767F-DCDF70354186}"/>
              </a:ext>
            </a:extLst>
          </p:cNvPr>
          <p:cNvSpPr txBox="1"/>
          <p:nvPr/>
        </p:nvSpPr>
        <p:spPr>
          <a:xfrm>
            <a:off x="3104807" y="6378140"/>
            <a:ext cx="609514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Andrew Casey,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Quantum@Boulby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16/09/24 </a:t>
            </a:r>
            <a:endPar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3C14127-3725-6D3E-502E-B976A12FD342}"/>
              </a:ext>
            </a:extLst>
          </p:cNvPr>
          <p:cNvSpPr txBox="1"/>
          <p:nvPr/>
        </p:nvSpPr>
        <p:spPr>
          <a:xfrm>
            <a:off x="396410" y="833342"/>
            <a:ext cx="11399178" cy="3600986"/>
          </a:xfrm>
          <a:prstGeom prst="rect">
            <a:avLst/>
          </a:prstGeom>
          <a:noFill/>
        </p:spPr>
        <p:txBody>
          <a:bodyPr wrap="square">
            <a:spAutoFit/>
          </a:bodyPr>
          <a:lstStyle/>
          <a:p>
            <a:pPr marL="342900" indent="-342900" fontAlgn="base">
              <a:buFont typeface="Arial" panose="020B0604020202020204" pitchFamily="34" charset="0"/>
              <a:buChar char="•"/>
              <a:defRPr/>
            </a:pPr>
            <a:r>
              <a:rPr lang="en-GB" sz="2800" b="1" dirty="0">
                <a:solidFill>
                  <a:prstClr val="white"/>
                </a:solidFill>
              </a:rPr>
              <a:t>SQUIDs </a:t>
            </a:r>
          </a:p>
          <a:p>
            <a:pPr marL="800100" lvl="1" indent="-342900" fontAlgn="base">
              <a:buFont typeface="Arial" panose="020B0604020202020204" pitchFamily="34" charset="0"/>
              <a:buChar char="•"/>
              <a:defRPr/>
            </a:pPr>
            <a:r>
              <a:rPr lang="en-GB" sz="2800" b="1" dirty="0">
                <a:solidFill>
                  <a:prstClr val="white"/>
                </a:solidFill>
              </a:rPr>
              <a:t>Coupled to Nano-electro-mechanical systems (NEMs)</a:t>
            </a:r>
          </a:p>
          <a:p>
            <a:pPr marL="342900" indent="-342900" fontAlgn="base">
              <a:buFont typeface="Arial" panose="020B0604020202020204" pitchFamily="34" charset="0"/>
              <a:buChar char="•"/>
              <a:defRPr/>
            </a:pPr>
            <a:r>
              <a:rPr lang="en-GB" sz="2800" b="1" dirty="0" err="1">
                <a:solidFill>
                  <a:prstClr val="white"/>
                </a:solidFill>
              </a:rPr>
              <a:t>HyQUIDs</a:t>
            </a:r>
            <a:r>
              <a:rPr lang="en-GB" sz="2800" b="1" dirty="0">
                <a:solidFill>
                  <a:prstClr val="white"/>
                </a:solidFill>
              </a:rPr>
              <a:t> to replace SQUID</a:t>
            </a:r>
          </a:p>
          <a:p>
            <a:pPr marL="342900" indent="-342900" fontAlgn="base">
              <a:buFont typeface="Arial" panose="020B0604020202020204" pitchFamily="34" charset="0"/>
              <a:buChar char="•"/>
              <a:defRPr/>
            </a:pPr>
            <a:r>
              <a:rPr lang="en-GB" sz="2800" b="1" dirty="0" err="1">
                <a:solidFill>
                  <a:prstClr val="white"/>
                </a:solidFill>
              </a:rPr>
              <a:t>SiPM</a:t>
            </a:r>
            <a:r>
              <a:rPr lang="en-GB" sz="2800" b="1" dirty="0">
                <a:solidFill>
                  <a:prstClr val="white"/>
                </a:solidFill>
              </a:rPr>
              <a:t> or Transition Edge Sensors to detect ionisation channel</a:t>
            </a:r>
          </a:p>
          <a:p>
            <a:pPr marL="342900" indent="-342900" fontAlgn="base">
              <a:buFont typeface="Arial" panose="020B0604020202020204" pitchFamily="34" charset="0"/>
              <a:buChar char="•"/>
              <a:defRPr/>
            </a:pPr>
            <a:r>
              <a:rPr lang="en-GB" sz="2800" b="1" dirty="0">
                <a:solidFill>
                  <a:prstClr val="white"/>
                </a:solidFill>
              </a:rPr>
              <a:t>Josephson Parametric Amplifiers (2</a:t>
            </a:r>
            <a:r>
              <a:rPr lang="en-GB" sz="2800" b="1" baseline="30000" dirty="0">
                <a:solidFill>
                  <a:prstClr val="white"/>
                </a:solidFill>
              </a:rPr>
              <a:t>nd</a:t>
            </a:r>
            <a:r>
              <a:rPr lang="en-GB" sz="2800" b="1" dirty="0">
                <a:solidFill>
                  <a:prstClr val="white"/>
                </a:solidFill>
              </a:rPr>
              <a:t> generation ionisation channel)</a:t>
            </a:r>
          </a:p>
          <a:p>
            <a:pPr marL="342900" indent="-342900" fontAlgn="base">
              <a:buFont typeface="Arial" panose="020B0604020202020204" pitchFamily="34" charset="0"/>
              <a:buChar char="•"/>
              <a:defRPr/>
            </a:pPr>
            <a:r>
              <a:rPr lang="en-GB" sz="2800" b="1" dirty="0" err="1">
                <a:solidFill>
                  <a:prstClr val="white"/>
                </a:solidFill>
              </a:rPr>
              <a:t>Transmon</a:t>
            </a:r>
            <a:r>
              <a:rPr lang="en-GB" sz="2800" b="1" dirty="0">
                <a:solidFill>
                  <a:prstClr val="white"/>
                </a:solidFill>
              </a:rPr>
              <a:t> Qubit coupled to NEMs beam to address multiple bolometers</a:t>
            </a:r>
          </a:p>
          <a:p>
            <a:pPr marL="342900" indent="-342900" fontAlgn="base">
              <a:buFont typeface="Arial" panose="020B0604020202020204" pitchFamily="34" charset="0"/>
              <a:buChar char="•"/>
              <a:defRPr/>
            </a:pPr>
            <a:endParaRPr lang="en-GB" sz="2800" b="1" dirty="0">
              <a:solidFill>
                <a:prstClr val="white"/>
              </a:solidFill>
            </a:endParaRPr>
          </a:p>
          <a:p>
            <a:pPr algn="ctr" fontAlgn="base">
              <a:defRPr/>
            </a:pPr>
            <a:r>
              <a:rPr lang="en-GB" sz="3200" b="1" dirty="0">
                <a:solidFill>
                  <a:prstClr val="white"/>
                </a:solidFill>
              </a:rPr>
              <a:t>Potentially Operating at ULT or remotely coupled to experiment</a:t>
            </a:r>
            <a:endParaRPr lang="en-GB" sz="3200" dirty="0">
              <a:solidFill>
                <a:prstClr val="white"/>
              </a:solidFill>
            </a:endParaRPr>
          </a:p>
        </p:txBody>
      </p:sp>
    </p:spTree>
    <p:extLst>
      <p:ext uri="{BB962C8B-B14F-4D97-AF65-F5344CB8AC3E}">
        <p14:creationId xmlns:p14="http://schemas.microsoft.com/office/powerpoint/2010/main" val="336915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AC58499-1F19-2D61-D624-1C6C946B75BA}"/>
              </a:ext>
            </a:extLst>
          </p:cNvPr>
          <p:cNvGrpSpPr/>
          <p:nvPr/>
        </p:nvGrpSpPr>
        <p:grpSpPr>
          <a:xfrm>
            <a:off x="190930" y="627577"/>
            <a:ext cx="11817018" cy="5004000"/>
            <a:chOff x="190930" y="1264069"/>
            <a:chExt cx="11817018" cy="5004000"/>
          </a:xfrm>
        </p:grpSpPr>
        <p:pic>
          <p:nvPicPr>
            <p:cNvPr id="3" name="Picture 2" descr="A picture containing table, man, sitting, woman&#10;&#10;Description automatically generated">
              <a:extLst>
                <a:ext uri="{FF2B5EF4-FFF2-40B4-BE49-F238E27FC236}">
                  <a16:creationId xmlns:a16="http://schemas.microsoft.com/office/drawing/2014/main" id="{F034C25E-2CAE-459E-912E-5D71BCE48F5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290"/>
            <a:stretch/>
          </p:blipFill>
          <p:spPr>
            <a:xfrm>
              <a:off x="5233240" y="1264069"/>
              <a:ext cx="3282527" cy="5004000"/>
            </a:xfrm>
            <a:prstGeom prst="rect">
              <a:avLst/>
            </a:prstGeom>
          </p:spPr>
        </p:pic>
        <p:pic>
          <p:nvPicPr>
            <p:cNvPr id="8" name="Picture 7" descr="Image preview">
              <a:extLst>
                <a:ext uri="{FF2B5EF4-FFF2-40B4-BE49-F238E27FC236}">
                  <a16:creationId xmlns:a16="http://schemas.microsoft.com/office/drawing/2014/main" id="{E15AA9B1-BEC2-C533-597E-995C423380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6"/>
            <a:stretch/>
          </p:blipFill>
          <p:spPr bwMode="auto">
            <a:xfrm>
              <a:off x="8725421" y="1264069"/>
              <a:ext cx="3282527" cy="5004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B4ED12E-E442-F0A0-51BB-BC49240EE9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2126"/>
            <a:stretch/>
          </p:blipFill>
          <p:spPr>
            <a:xfrm>
              <a:off x="2831623" y="1264069"/>
              <a:ext cx="2191964" cy="5004000"/>
            </a:xfrm>
            <a:prstGeom prst="rect">
              <a:avLst/>
            </a:prstGeom>
          </p:spPr>
        </p:pic>
        <p:pic>
          <p:nvPicPr>
            <p:cNvPr id="19" name="Picture 18">
              <a:extLst>
                <a:ext uri="{FF2B5EF4-FFF2-40B4-BE49-F238E27FC236}">
                  <a16:creationId xmlns:a16="http://schemas.microsoft.com/office/drawing/2014/main" id="{B7C055E9-6502-55DB-6B43-CC77A9841A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10" r="5621"/>
            <a:stretch/>
          </p:blipFill>
          <p:spPr>
            <a:xfrm>
              <a:off x="190930" y="1264069"/>
              <a:ext cx="2431040" cy="5004000"/>
            </a:xfrm>
            <a:prstGeom prst="rect">
              <a:avLst/>
            </a:prstGeom>
          </p:spPr>
        </p:pic>
      </p:grpSp>
      <p:sp>
        <p:nvSpPr>
          <p:cNvPr id="4" name="TextBox 3">
            <a:extLst>
              <a:ext uri="{FF2B5EF4-FFF2-40B4-BE49-F238E27FC236}">
                <a16:creationId xmlns:a16="http://schemas.microsoft.com/office/drawing/2014/main" id="{F8FC4B72-EFC2-0A29-43CA-35B5629B6BF2}"/>
              </a:ext>
            </a:extLst>
          </p:cNvPr>
          <p:cNvSpPr txBox="1"/>
          <p:nvPr/>
        </p:nvSpPr>
        <p:spPr>
          <a:xfrm>
            <a:off x="1" y="6437534"/>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sp>
        <p:nvSpPr>
          <p:cNvPr id="17" name="Rectangle 16">
            <a:extLst>
              <a:ext uri="{FF2B5EF4-FFF2-40B4-BE49-F238E27FC236}">
                <a16:creationId xmlns:a16="http://schemas.microsoft.com/office/drawing/2014/main" id="{3C04CD93-A5EC-45F4-9285-2D81F7F14808}"/>
              </a:ext>
            </a:extLst>
          </p:cNvPr>
          <p:cNvSpPr/>
          <p:nvPr/>
        </p:nvSpPr>
        <p:spPr>
          <a:xfrm>
            <a:off x="0" y="60968"/>
            <a:ext cx="12053923"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Quantum sensors</a:t>
            </a:r>
            <a:r>
              <a:rPr lang="en-GB" sz="2800" b="1" dirty="0">
                <a:solidFill>
                  <a:prstClr val="white"/>
                </a:solidFill>
                <a:latin typeface="Calibri" panose="020F0502020204030204" pitchFamily="34" charset="0"/>
              </a:rPr>
              <a:t> </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operated in ultralow temperatures regime, 100 </a:t>
            </a:r>
            <a:r>
              <a:rPr kumimoji="0" lang="en-GB" sz="2800" b="1" i="0" u="none" strike="noStrike" kern="1200" cap="none" spc="0" normalizeH="0" baseline="0" noProof="0" dirty="0" err="1">
                <a:ln>
                  <a:noFill/>
                </a:ln>
                <a:solidFill>
                  <a:prstClr val="white"/>
                </a:solidFill>
                <a:effectLst/>
                <a:uLnTx/>
                <a:uFillTx/>
                <a:latin typeface="Symbol" panose="05050102010706020507" pitchFamily="18" charset="2"/>
              </a:rPr>
              <a:t>m</a:t>
            </a: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72F7747-DDEE-7394-6B6B-A1EC3A929C92}"/>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endParaRPr lang="en-GB" sz="2400" b="1" dirty="0">
              <a:solidFill>
                <a:srgbClr val="00B0F0"/>
              </a:solidFill>
            </a:endParaRPr>
          </a:p>
        </p:txBody>
      </p:sp>
      <p:pic>
        <p:nvPicPr>
          <p:cNvPr id="6" name="Picture 5">
            <a:extLst>
              <a:ext uri="{FF2B5EF4-FFF2-40B4-BE49-F238E27FC236}">
                <a16:creationId xmlns:a16="http://schemas.microsoft.com/office/drawing/2014/main" id="{3A78D725-968A-3B9B-231D-58313BEE0C37}"/>
              </a:ext>
            </a:extLst>
          </p:cNvPr>
          <p:cNvPicPr>
            <a:picLocks noChangeAspect="1"/>
          </p:cNvPicPr>
          <p:nvPr/>
        </p:nvPicPr>
        <p:blipFill>
          <a:blip r:embed="rId7"/>
          <a:stretch>
            <a:fillRect/>
          </a:stretch>
        </p:blipFill>
        <p:spPr>
          <a:xfrm>
            <a:off x="0" y="6405491"/>
            <a:ext cx="613039" cy="484912"/>
          </a:xfrm>
          <a:prstGeom prst="rect">
            <a:avLst/>
          </a:prstGeom>
        </p:spPr>
      </p:pic>
      <p:pic>
        <p:nvPicPr>
          <p:cNvPr id="7" name="Picture 6">
            <a:extLst>
              <a:ext uri="{FF2B5EF4-FFF2-40B4-BE49-F238E27FC236}">
                <a16:creationId xmlns:a16="http://schemas.microsoft.com/office/drawing/2014/main" id="{073938ED-7C84-7769-958F-8B79591509DD}"/>
              </a:ext>
            </a:extLst>
          </p:cNvPr>
          <p:cNvPicPr>
            <a:picLocks noChangeAspect="1"/>
          </p:cNvPicPr>
          <p:nvPr/>
        </p:nvPicPr>
        <p:blipFill>
          <a:blip r:embed="rId7"/>
          <a:stretch>
            <a:fillRect/>
          </a:stretch>
        </p:blipFill>
        <p:spPr>
          <a:xfrm>
            <a:off x="11578960" y="6405491"/>
            <a:ext cx="613039" cy="484912"/>
          </a:xfrm>
          <a:prstGeom prst="rect">
            <a:avLst/>
          </a:prstGeom>
        </p:spPr>
      </p:pic>
      <p:sp>
        <p:nvSpPr>
          <p:cNvPr id="21" name="Rectangle 20">
            <a:extLst>
              <a:ext uri="{FF2B5EF4-FFF2-40B4-BE49-F238E27FC236}">
                <a16:creationId xmlns:a16="http://schemas.microsoft.com/office/drawing/2014/main" id="{6B1F28EE-4FB6-B769-0DF7-1826EF9F06D7}"/>
              </a:ext>
            </a:extLst>
          </p:cNvPr>
          <p:cNvSpPr/>
          <p:nvPr/>
        </p:nvSpPr>
        <p:spPr>
          <a:xfrm>
            <a:off x="1258430" y="676536"/>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ND1</a:t>
            </a:r>
          </a:p>
        </p:txBody>
      </p:sp>
      <p:sp>
        <p:nvSpPr>
          <p:cNvPr id="22" name="Rectangle 21">
            <a:extLst>
              <a:ext uri="{FF2B5EF4-FFF2-40B4-BE49-F238E27FC236}">
                <a16:creationId xmlns:a16="http://schemas.microsoft.com/office/drawing/2014/main" id="{E8DAEA4A-28A8-8FD5-67BD-DAE543EFC2C0}"/>
              </a:ext>
            </a:extLst>
          </p:cNvPr>
          <p:cNvSpPr/>
          <p:nvPr/>
        </p:nvSpPr>
        <p:spPr>
          <a:xfrm>
            <a:off x="3456405" y="662518"/>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ND2</a:t>
            </a:r>
          </a:p>
        </p:txBody>
      </p:sp>
      <p:sp>
        <p:nvSpPr>
          <p:cNvPr id="23" name="Rectangle 22">
            <a:extLst>
              <a:ext uri="{FF2B5EF4-FFF2-40B4-BE49-F238E27FC236}">
                <a16:creationId xmlns:a16="http://schemas.microsoft.com/office/drawing/2014/main" id="{72AD5F24-F156-FB64-9F4C-7C3C7B9DD7D5}"/>
              </a:ext>
            </a:extLst>
          </p:cNvPr>
          <p:cNvSpPr/>
          <p:nvPr/>
        </p:nvSpPr>
        <p:spPr>
          <a:xfrm>
            <a:off x="6190640" y="662518"/>
            <a:ext cx="830677"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ND3</a:t>
            </a:r>
          </a:p>
        </p:txBody>
      </p:sp>
      <p:sp>
        <p:nvSpPr>
          <p:cNvPr id="24" name="Rectangle 23">
            <a:extLst>
              <a:ext uri="{FF2B5EF4-FFF2-40B4-BE49-F238E27FC236}">
                <a16:creationId xmlns:a16="http://schemas.microsoft.com/office/drawing/2014/main" id="{B8598EFC-AB9C-EF1C-9525-5CB1C426314F}"/>
              </a:ext>
            </a:extLst>
          </p:cNvPr>
          <p:cNvSpPr/>
          <p:nvPr/>
        </p:nvSpPr>
        <p:spPr>
          <a:xfrm>
            <a:off x="9177212" y="676536"/>
            <a:ext cx="2401748" cy="523220"/>
          </a:xfrm>
          <a:prstGeom prst="rect">
            <a:avLst/>
          </a:prstGeom>
          <a:solidFill>
            <a:srgbClr val="FFC000"/>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ND4: Cryo-free</a:t>
            </a:r>
          </a:p>
        </p:txBody>
      </p:sp>
      <p:pic>
        <p:nvPicPr>
          <p:cNvPr id="25" name="Picture 2" descr="Logo - Royal Holloway Staff Intranet">
            <a:extLst>
              <a:ext uri="{FF2B5EF4-FFF2-40B4-BE49-F238E27FC236}">
                <a16:creationId xmlns:a16="http://schemas.microsoft.com/office/drawing/2014/main" id="{02765732-C6F3-BC23-C969-694F6032CD9A}"/>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90930" y="5694034"/>
            <a:ext cx="1050973" cy="53638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BE5FF02-2319-6732-2B69-38C8C6CEBDEF}"/>
              </a:ext>
            </a:extLst>
          </p:cNvPr>
          <p:cNvSpPr txBox="1"/>
          <p:nvPr/>
        </p:nvSpPr>
        <p:spPr>
          <a:xfrm>
            <a:off x="4800599" y="5690970"/>
            <a:ext cx="7306236" cy="646331"/>
          </a:xfrm>
          <a:prstGeom prst="rect">
            <a:avLst/>
          </a:prstGeom>
          <a:noFill/>
        </p:spPr>
        <p:txBody>
          <a:bodyPr wrap="square">
            <a:spAutoFit/>
          </a:bodyPr>
          <a:lstStyle/>
          <a:p>
            <a:r>
              <a:rPr lang="en-GB" b="0" i="0" dirty="0">
                <a:solidFill>
                  <a:schemeClr val="bg1"/>
                </a:solidFill>
                <a:effectLst/>
                <a:latin typeface="-apple-system"/>
              </a:rPr>
              <a:t>Lucas, M., Danilov, A.V., Levitin, L.V. </a:t>
            </a:r>
            <a:r>
              <a:rPr lang="en-GB" b="0" i="1" dirty="0">
                <a:solidFill>
                  <a:schemeClr val="bg1"/>
                </a:solidFill>
                <a:effectLst/>
                <a:latin typeface="-apple-system"/>
              </a:rPr>
              <a:t>et al.</a:t>
            </a:r>
            <a:r>
              <a:rPr lang="en-GB" b="0" i="0" dirty="0">
                <a:solidFill>
                  <a:schemeClr val="bg1"/>
                </a:solidFill>
                <a:effectLst/>
                <a:latin typeface="-apple-system"/>
              </a:rPr>
              <a:t> Quantum bath suppression in a superconducting circuit by immersion cooling. </a:t>
            </a:r>
            <a:r>
              <a:rPr lang="en-GB" b="0" i="1" dirty="0">
                <a:solidFill>
                  <a:schemeClr val="bg1"/>
                </a:solidFill>
                <a:effectLst/>
                <a:latin typeface="-apple-system"/>
              </a:rPr>
              <a:t>Nat </a:t>
            </a:r>
            <a:r>
              <a:rPr lang="en-GB" b="0" i="1" dirty="0" err="1">
                <a:solidFill>
                  <a:schemeClr val="bg1"/>
                </a:solidFill>
                <a:effectLst/>
                <a:latin typeface="-apple-system"/>
              </a:rPr>
              <a:t>Commun</a:t>
            </a:r>
            <a:r>
              <a:rPr lang="en-GB" b="0" i="0" dirty="0">
                <a:solidFill>
                  <a:schemeClr val="bg1"/>
                </a:solidFill>
                <a:effectLst/>
                <a:latin typeface="-apple-system"/>
              </a:rPr>
              <a:t> </a:t>
            </a:r>
            <a:r>
              <a:rPr lang="en-GB" b="1" i="0" dirty="0">
                <a:solidFill>
                  <a:schemeClr val="bg1"/>
                </a:solidFill>
                <a:effectLst/>
                <a:latin typeface="-apple-system"/>
              </a:rPr>
              <a:t>14</a:t>
            </a:r>
            <a:r>
              <a:rPr lang="en-GB" b="0" i="0" dirty="0">
                <a:solidFill>
                  <a:schemeClr val="bg1"/>
                </a:solidFill>
                <a:effectLst/>
                <a:latin typeface="-apple-system"/>
              </a:rPr>
              <a:t>, 3522 (2023)</a:t>
            </a:r>
            <a:endParaRPr lang="en-GB" dirty="0">
              <a:solidFill>
                <a:schemeClr val="bg1"/>
              </a:solidFill>
            </a:endParaRPr>
          </a:p>
        </p:txBody>
      </p:sp>
      <p:sp>
        <p:nvSpPr>
          <p:cNvPr id="12" name="TextBox 11">
            <a:extLst>
              <a:ext uri="{FF2B5EF4-FFF2-40B4-BE49-F238E27FC236}">
                <a16:creationId xmlns:a16="http://schemas.microsoft.com/office/drawing/2014/main" id="{C8CC3C6D-40F8-4B70-767F-DCDF70354186}"/>
              </a:ext>
            </a:extLst>
          </p:cNvPr>
          <p:cNvSpPr txBox="1"/>
          <p:nvPr/>
        </p:nvSpPr>
        <p:spPr>
          <a:xfrm>
            <a:off x="3104807" y="6378140"/>
            <a:ext cx="609514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Andrew Casey,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Quantum@Boulby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16/09/24 </a:t>
            </a:r>
            <a:endPar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673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BEBDD47-0A6C-94C9-7AD9-8CE9AC06AED3}"/>
              </a:ext>
            </a:extLst>
          </p:cNvPr>
          <p:cNvGrpSpPr/>
          <p:nvPr/>
        </p:nvGrpSpPr>
        <p:grpSpPr>
          <a:xfrm>
            <a:off x="0" y="6405491"/>
            <a:ext cx="12191999" cy="484912"/>
            <a:chOff x="0" y="6405491"/>
            <a:chExt cx="12191999" cy="484912"/>
          </a:xfrm>
        </p:grpSpPr>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7" name="Picture 2" descr="Experimental Condensed Matter | Lancaster University">
            <a:extLst>
              <a:ext uri="{FF2B5EF4-FFF2-40B4-BE49-F238E27FC236}">
                <a16:creationId xmlns:a16="http://schemas.microsoft.com/office/drawing/2014/main" id="{7D5E674B-3D50-6E13-2C29-86AE0D13BA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99" r="16173"/>
          <a:stretch/>
        </p:blipFill>
        <p:spPr bwMode="auto">
          <a:xfrm>
            <a:off x="176494" y="1759234"/>
            <a:ext cx="4866154" cy="44898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person, man, holding, young&#10;&#10;Description generated with very high confidence">
            <a:extLst>
              <a:ext uri="{FF2B5EF4-FFF2-40B4-BE49-F238E27FC236}">
                <a16:creationId xmlns:a16="http://schemas.microsoft.com/office/drawing/2014/main" id="{F265645A-27AD-916C-CB85-66EC0B60973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153026" y="726071"/>
            <a:ext cx="2904564" cy="5522992"/>
          </a:xfrm>
          <a:prstGeom prst="rect">
            <a:avLst/>
          </a:prstGeom>
        </p:spPr>
      </p:pic>
      <p:pic>
        <p:nvPicPr>
          <p:cNvPr id="14" name="Picture 4">
            <a:extLst>
              <a:ext uri="{FF2B5EF4-FFF2-40B4-BE49-F238E27FC236}">
                <a16:creationId xmlns:a16="http://schemas.microsoft.com/office/drawing/2014/main" id="{E3204A5D-6109-AA66-EACE-488FC4616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034" y="641819"/>
            <a:ext cx="2858060" cy="1059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1418A1C1-25B2-94FB-9546-56A3354918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812" y="731818"/>
            <a:ext cx="3726695" cy="551724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FBCEC34-1E2A-10AC-1196-18C540728850}"/>
              </a:ext>
            </a:extLst>
          </p:cNvPr>
          <p:cNvSpPr/>
          <p:nvPr/>
        </p:nvSpPr>
        <p:spPr>
          <a:xfrm>
            <a:off x="0" y="60968"/>
            <a:ext cx="12192000" cy="523220"/>
          </a:xfrm>
          <a:prstGeom prst="rect">
            <a:avLst/>
          </a:prstGeom>
          <a:solidFill>
            <a:schemeClr val="tx1">
              <a:lumMod val="95000"/>
              <a:lumOff val="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Quantum sensors</a:t>
            </a:r>
            <a:r>
              <a:rPr lang="en-GB" sz="2800" b="1" dirty="0">
                <a:solidFill>
                  <a:prstClr val="white"/>
                </a:solidFill>
                <a:latin typeface="Calibri" panose="020F0502020204030204" pitchFamily="34" charset="0"/>
              </a:rPr>
              <a:t> </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operated in ultralow temperatures regime, 100 </a:t>
            </a:r>
            <a:r>
              <a:rPr kumimoji="0" lang="en-GB" sz="2800" b="1" i="0" u="none" strike="noStrike" kern="1200" cap="none" spc="0" normalizeH="0" baseline="0" noProof="0" dirty="0" err="1">
                <a:ln>
                  <a:noFill/>
                </a:ln>
                <a:solidFill>
                  <a:prstClr val="white"/>
                </a:solidFill>
                <a:effectLst/>
                <a:uLnTx/>
                <a:uFillTx/>
                <a:latin typeface="Symbol" panose="05050102010706020507" pitchFamily="18" charset="2"/>
              </a:rPr>
              <a:t>m</a:t>
            </a:r>
            <a:r>
              <a:rPr kumimoji="0" lang="en-GB" sz="2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K</a:t>
            </a:r>
            <a:endParaRPr kumimoji="0" lang="en-GB"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0091479-FEF0-B8F6-0286-5A5EEDF15E6E}"/>
              </a:ext>
            </a:extLst>
          </p:cNvPr>
          <p:cNvSpPr txBox="1"/>
          <p:nvPr/>
        </p:nvSpPr>
        <p:spPr>
          <a:xfrm>
            <a:off x="2806129" y="6390946"/>
            <a:ext cx="609514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Andrew Casey,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Quantum@Boulby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16/09/24 </a:t>
            </a:r>
            <a:endParaRPr kumimoji="0" lang="en-GB" sz="24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938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2159176" y="69300"/>
            <a:ext cx="9913554" cy="892552"/>
          </a:xfrm>
          <a:prstGeom prst="rect">
            <a:avLst/>
          </a:prstGeom>
          <a:solidFill>
            <a:schemeClr val="tx1">
              <a:lumMod val="95000"/>
              <a:lumOff val="5000"/>
            </a:schemeClr>
          </a:solidFill>
        </p:spPr>
        <p:txBody>
          <a:bodyPr wrap="square">
            <a:spAutoFit/>
          </a:bodyPr>
          <a:lstStyle/>
          <a:p>
            <a:pPr algn="ctr">
              <a:defRPr/>
            </a:pPr>
            <a:r>
              <a:rPr lang="en-GB" sz="2800" b="1" dirty="0">
                <a:solidFill>
                  <a:prstClr val="white"/>
                </a:solidFill>
              </a:rPr>
              <a:t>At the limits of isolation: Low Background, Ultralow Temperature</a:t>
            </a:r>
            <a:endParaRPr lang="en-GB" sz="2800" b="1" dirty="0">
              <a:solidFill>
                <a:prstClr val="white">
                  <a:lumMod val="75000"/>
                </a:prstClr>
              </a:solidFill>
            </a:endParaRPr>
          </a:p>
          <a:p>
            <a:pPr lvl="0" algn="ctr">
              <a:defRPr/>
            </a:pPr>
            <a:r>
              <a:rPr lang="en-GB" sz="2400" b="1" dirty="0">
                <a:solidFill>
                  <a:prstClr val="white"/>
                </a:solidFill>
              </a:rPr>
              <a:t>Qu</a:t>
            </a:r>
            <a:r>
              <a:rPr lang="en-GB" sz="2400" b="1" dirty="0">
                <a:solidFill>
                  <a:prstClr val="white">
                    <a:lumMod val="75000"/>
                  </a:prstClr>
                </a:solidFill>
              </a:rPr>
              <a:t>antum</a:t>
            </a:r>
            <a:r>
              <a:rPr lang="en-GB" sz="2400" b="1" dirty="0">
                <a:solidFill>
                  <a:prstClr val="white"/>
                </a:solidFill>
              </a:rPr>
              <a:t> E</a:t>
            </a:r>
            <a:r>
              <a:rPr lang="en-GB" sz="2400" b="1" dirty="0">
                <a:solidFill>
                  <a:prstClr val="white">
                    <a:lumMod val="75000"/>
                  </a:prstClr>
                </a:solidFill>
              </a:rPr>
              <a:t>nhanced</a:t>
            </a:r>
            <a:r>
              <a:rPr lang="en-GB" sz="2400" b="1" dirty="0">
                <a:solidFill>
                  <a:prstClr val="white"/>
                </a:solidFill>
              </a:rPr>
              <a:t> S</a:t>
            </a:r>
            <a:r>
              <a:rPr lang="en-GB" sz="2400" b="1" dirty="0">
                <a:solidFill>
                  <a:prstClr val="white">
                    <a:lumMod val="75000"/>
                  </a:prstClr>
                </a:solidFill>
              </a:rPr>
              <a:t>uperfluid</a:t>
            </a:r>
            <a:r>
              <a:rPr lang="en-GB" sz="2400" b="1" dirty="0">
                <a:solidFill>
                  <a:prstClr val="white"/>
                </a:solidFill>
              </a:rPr>
              <a:t> T</a:t>
            </a:r>
            <a:r>
              <a:rPr lang="en-GB" sz="2400" b="1" dirty="0">
                <a:solidFill>
                  <a:prstClr val="white">
                    <a:lumMod val="75000"/>
                  </a:prstClr>
                </a:solidFill>
              </a:rPr>
              <a:t>echnologies for</a:t>
            </a:r>
            <a:r>
              <a:rPr lang="en-GB" sz="2400" b="1" dirty="0">
                <a:solidFill>
                  <a:prstClr val="white"/>
                </a:solidFill>
              </a:rPr>
              <a:t> D</a:t>
            </a:r>
            <a:r>
              <a:rPr lang="en-GB" sz="2400" b="1" dirty="0">
                <a:solidFill>
                  <a:prstClr val="white">
                    <a:lumMod val="75000"/>
                  </a:prstClr>
                </a:solidFill>
              </a:rPr>
              <a:t>ark</a:t>
            </a:r>
            <a:r>
              <a:rPr lang="en-GB" sz="2400" b="1" dirty="0">
                <a:solidFill>
                  <a:prstClr val="white"/>
                </a:solidFill>
              </a:rPr>
              <a:t> M</a:t>
            </a:r>
            <a:r>
              <a:rPr lang="en-GB" sz="2400" b="1" dirty="0">
                <a:solidFill>
                  <a:prstClr val="white">
                    <a:lumMod val="75000"/>
                  </a:prstClr>
                </a:solidFill>
              </a:rPr>
              <a:t>atter</a:t>
            </a:r>
            <a:r>
              <a:rPr lang="en-GB" sz="2400" b="1" dirty="0">
                <a:solidFill>
                  <a:prstClr val="white"/>
                </a:solidFill>
              </a:rPr>
              <a:t> </a:t>
            </a:r>
            <a:r>
              <a:rPr lang="en-GB" sz="2400" b="1" dirty="0">
                <a:solidFill>
                  <a:prstClr val="white">
                    <a:lumMod val="75000"/>
                  </a:prstClr>
                </a:solidFill>
              </a:rPr>
              <a:t>and</a:t>
            </a:r>
            <a:r>
              <a:rPr lang="en-GB" sz="2400" b="1" dirty="0">
                <a:solidFill>
                  <a:prstClr val="white"/>
                </a:solidFill>
              </a:rPr>
              <a:t> C</a:t>
            </a:r>
            <a:r>
              <a:rPr lang="en-GB" sz="2400" b="1" dirty="0">
                <a:solidFill>
                  <a:prstClr val="white">
                    <a:lumMod val="75000"/>
                  </a:prstClr>
                </a:solidFill>
              </a:rPr>
              <a:t>osmology</a:t>
            </a: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9" name="Picture 2" descr="Logo - Royal Holloway Staff Intranet">
            <a:extLst>
              <a:ext uri="{FF2B5EF4-FFF2-40B4-BE49-F238E27FC236}">
                <a16:creationId xmlns:a16="http://schemas.microsoft.com/office/drawing/2014/main" id="{2F2DF259-94FE-464F-A417-D0B807A0ED48}"/>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140825" y="1913833"/>
            <a:ext cx="1994461" cy="1017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yber Attack At Lancaster University - Heart North Lancashire ...">
            <a:extLst>
              <a:ext uri="{FF2B5EF4-FFF2-40B4-BE49-F238E27FC236}">
                <a16:creationId xmlns:a16="http://schemas.microsoft.com/office/drawing/2014/main" id="{57D042C0-E621-4BE8-B6BD-83A7DFE9BEA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0824" y="2976652"/>
            <a:ext cx="1994461" cy="961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dergraduate Open Days | University of Sussex - My Student Events">
            <a:extLst>
              <a:ext uri="{FF2B5EF4-FFF2-40B4-BE49-F238E27FC236}">
                <a16:creationId xmlns:a16="http://schemas.microsoft.com/office/drawing/2014/main" id="{D8843F7B-F082-4AFD-8699-E2B9F20D4F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0823" y="3992246"/>
            <a:ext cx="1994461" cy="812289"/>
          </a:xfrm>
          <a:prstGeom prst="rect">
            <a:avLst/>
          </a:prstGeom>
          <a:solidFill>
            <a:schemeClr val="bg1"/>
          </a:solidFill>
        </p:spPr>
      </p:pic>
      <p:sp>
        <p:nvSpPr>
          <p:cNvPr id="13" name="Rectangle 12">
            <a:extLst>
              <a:ext uri="{FF2B5EF4-FFF2-40B4-BE49-F238E27FC236}">
                <a16:creationId xmlns:a16="http://schemas.microsoft.com/office/drawing/2014/main" id="{009625E1-961F-4029-8EFF-313E9018A524}"/>
              </a:ext>
            </a:extLst>
          </p:cNvPr>
          <p:cNvSpPr/>
          <p:nvPr/>
        </p:nvSpPr>
        <p:spPr>
          <a:xfrm>
            <a:off x="2268023" y="1733467"/>
            <a:ext cx="10005099" cy="3077766"/>
          </a:xfrm>
          <a:prstGeom prst="rect">
            <a:avLst/>
          </a:prstGeom>
          <a:solidFill>
            <a:schemeClr val="tx1">
              <a:lumMod val="95000"/>
              <a:lumOff val="5000"/>
              <a:alpha val="2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2800" b="1" dirty="0">
                <a:solidFill>
                  <a:prstClr val="white"/>
                </a:solidFill>
                <a:latin typeface="Calibri" panose="020F0502020204030204"/>
              </a:rPr>
              <a:t>In the process of applying Quantum technology to fundamental physics questions we are learning more about the effects of the environment on the quantum technologies and how to mitigate through going underground / low background.</a:t>
            </a:r>
          </a:p>
          <a:p>
            <a:pPr marR="0" lvl="0" algn="l" defTabSz="914400" rtl="0" eaLnBrk="1" fontAlgn="auto" latinLnBrk="0" hangingPunct="1">
              <a:lnSpc>
                <a:spcPct val="100000"/>
              </a:lnSpc>
              <a:spcBef>
                <a:spcPts val="0"/>
              </a:spcBef>
              <a:spcAft>
                <a:spcPts val="0"/>
              </a:spcAft>
              <a:buClrTx/>
              <a:buSzTx/>
              <a:tabLst/>
              <a:defRPr/>
            </a:pPr>
            <a:endParaRPr lang="en-GB" sz="2800" b="1" dirty="0">
              <a:solidFill>
                <a:prstClr val="white"/>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GB" b="1" dirty="0">
                <a:solidFill>
                  <a:prstClr val="white"/>
                </a:solidFill>
                <a:latin typeface="Calibri" panose="020F0502020204030204"/>
              </a:rPr>
              <a:t>Recent workshops:</a:t>
            </a:r>
          </a:p>
          <a:p>
            <a:pPr marR="0" lvl="0" algn="l" defTabSz="914400" rtl="0" eaLnBrk="1" fontAlgn="auto" latinLnBrk="0" hangingPunct="1">
              <a:lnSpc>
                <a:spcPct val="100000"/>
              </a:lnSpc>
              <a:spcBef>
                <a:spcPts val="0"/>
              </a:spcBef>
              <a:spcAft>
                <a:spcPts val="0"/>
              </a:spcAft>
              <a:buClrTx/>
              <a:buSzTx/>
              <a:tabLst/>
              <a:defRPr/>
            </a:pPr>
            <a:r>
              <a:rPr lang="en-GB" sz="1800" b="0" i="0" u="none" strike="noStrike" dirty="0">
                <a:solidFill>
                  <a:srgbClr val="FFFFFF"/>
                </a:solidFill>
                <a:effectLst/>
                <a:latin typeface="+mj-lt"/>
              </a:rPr>
              <a:t>Radiation Impact on Superconducting Qubits (Fermilab 2024</a:t>
            </a:r>
            <a:r>
              <a:rPr lang="en-GB" sz="1800" b="0" i="0" u="none" strike="noStrike" dirty="0">
                <a:solidFill>
                  <a:schemeClr val="bg1"/>
                </a:solidFill>
                <a:effectLst/>
                <a:latin typeface="+mj-lt"/>
              </a:rPr>
              <a:t>),  </a:t>
            </a:r>
            <a:r>
              <a:rPr lang="en-GB" b="1" dirty="0">
                <a:solidFill>
                  <a:schemeClr val="bg1"/>
                </a:solidFill>
                <a:latin typeface="+mj-lt"/>
                <a:hlinkClick r:id="rId7">
                  <a:extLst>
                    <a:ext uri="{A12FA001-AC4F-418D-AE19-62706E023703}">
                      <ahyp:hlinkClr xmlns:ahyp="http://schemas.microsoft.com/office/drawing/2018/hyperlinkcolor" val="tx"/>
                    </a:ext>
                  </a:extLst>
                </a:hlinkClick>
              </a:rPr>
              <a:t>https://indico.fnal.gov/event/63132/</a:t>
            </a:r>
            <a:endParaRPr lang="en-GB" b="1" dirty="0">
              <a:solidFill>
                <a:schemeClr val="bg1"/>
              </a:solidFill>
              <a:latin typeface="+mj-lt"/>
            </a:endParaRPr>
          </a:p>
          <a:p>
            <a:pPr marR="0" lvl="0" algn="l" defTabSz="914400" rtl="0" eaLnBrk="1" fontAlgn="auto" latinLnBrk="0" hangingPunct="1">
              <a:lnSpc>
                <a:spcPct val="100000"/>
              </a:lnSpc>
              <a:spcBef>
                <a:spcPts val="0"/>
              </a:spcBef>
              <a:spcAft>
                <a:spcPts val="0"/>
              </a:spcAft>
              <a:buClrTx/>
              <a:buSzTx/>
              <a:tabLst/>
              <a:defRPr/>
            </a:pPr>
            <a:r>
              <a:rPr lang="en-GB" b="1" dirty="0">
                <a:solidFill>
                  <a:prstClr val="white"/>
                </a:solidFill>
                <a:latin typeface="+mj-lt"/>
              </a:rPr>
              <a:t>SQMS Quantum for Science (London 2024), https://indico.cern.ch/event/1379776/</a:t>
            </a:r>
          </a:p>
        </p:txBody>
      </p:sp>
      <p:pic>
        <p:nvPicPr>
          <p:cNvPr id="1026" name="Picture 2">
            <a:extLst>
              <a:ext uri="{FF2B5EF4-FFF2-40B4-BE49-F238E27FC236}">
                <a16:creationId xmlns:a16="http://schemas.microsoft.com/office/drawing/2014/main" id="{23C45C4D-98FE-30C4-59C0-556BA9815A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714" y="5535368"/>
            <a:ext cx="1994461" cy="630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457BCB-3BDF-B834-08EB-5F289A87C0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4867" y="5066358"/>
            <a:ext cx="4600015" cy="11243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7974E25-08EB-863C-1CF4-DB3948DF22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70573" y="5060813"/>
            <a:ext cx="4347686" cy="1127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University of Oxford Logo in SVG Vector or PNG File ...">
            <a:extLst>
              <a:ext uri="{FF2B5EF4-FFF2-40B4-BE49-F238E27FC236}">
                <a16:creationId xmlns:a16="http://schemas.microsoft.com/office/drawing/2014/main" id="{F82F3B32-3056-B31E-53CD-2D66318589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2656" t="34082" r="13530" b="33010"/>
          <a:stretch/>
        </p:blipFill>
        <p:spPr bwMode="auto">
          <a:xfrm>
            <a:off x="123056" y="4867363"/>
            <a:ext cx="2036120" cy="605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CB9F0C-3053-8EC2-8FD1-047E335B4D9D}"/>
              </a:ext>
            </a:extLst>
          </p:cNvPr>
          <p:cNvPicPr>
            <a:picLocks noChangeAspect="1"/>
          </p:cNvPicPr>
          <p:nvPr/>
        </p:nvPicPr>
        <p:blipFill>
          <a:blip r:embed="rId3"/>
          <a:stretch>
            <a:fillRect/>
          </a:stretch>
        </p:blipFill>
        <p:spPr>
          <a:xfrm>
            <a:off x="-125410" y="85562"/>
            <a:ext cx="2526926" cy="1998791"/>
          </a:xfrm>
          <a:prstGeom prst="rect">
            <a:avLst/>
          </a:prstGeom>
        </p:spPr>
      </p:pic>
    </p:spTree>
    <p:extLst>
      <p:ext uri="{BB962C8B-B14F-4D97-AF65-F5344CB8AC3E}">
        <p14:creationId xmlns:p14="http://schemas.microsoft.com/office/powerpoint/2010/main" val="2069280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Cryogen-free ULT at RHUL</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3" name="Picture 2" descr="Image preview">
            <a:extLst>
              <a:ext uri="{FF2B5EF4-FFF2-40B4-BE49-F238E27FC236}">
                <a16:creationId xmlns:a16="http://schemas.microsoft.com/office/drawing/2014/main" id="{1D27C543-18CC-D759-1E58-83B469E31A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1929" y="1118240"/>
            <a:ext cx="3920466" cy="52272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A8D03E5-F339-70E5-E7C6-06561D32C6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282" y="1055009"/>
            <a:ext cx="2589257" cy="4603123"/>
          </a:xfrm>
          <a:prstGeom prst="rect">
            <a:avLst/>
          </a:prstGeom>
        </p:spPr>
      </p:pic>
      <p:sp>
        <p:nvSpPr>
          <p:cNvPr id="9" name="TextBox 8">
            <a:extLst>
              <a:ext uri="{FF2B5EF4-FFF2-40B4-BE49-F238E27FC236}">
                <a16:creationId xmlns:a16="http://schemas.microsoft.com/office/drawing/2014/main" id="{9A8EECE5-6BCA-8B5C-AD97-29D5359F5F7A}"/>
              </a:ext>
            </a:extLst>
          </p:cNvPr>
          <p:cNvSpPr txBox="1"/>
          <p:nvPr/>
        </p:nvSpPr>
        <p:spPr>
          <a:xfrm>
            <a:off x="2683514" y="2940842"/>
            <a:ext cx="1120820" cy="523220"/>
          </a:xfrm>
          <a:prstGeom prst="rect">
            <a:avLst/>
          </a:prstGeom>
          <a:solidFill>
            <a:schemeClr val="bg1">
              <a:alpha val="66000"/>
            </a:schemeClr>
          </a:solidFill>
        </p:spPr>
        <p:txBody>
          <a:bodyPr wrap="none" rtlCol="0">
            <a:spAutoFit/>
          </a:bodyPr>
          <a:lstStyle/>
          <a:p>
            <a:r>
              <a:rPr lang="en-GB" sz="2800" b="1" dirty="0">
                <a:solidFill>
                  <a:srgbClr val="00B0F0"/>
                </a:solidFill>
              </a:rPr>
              <a:t>10 </a:t>
            </a:r>
            <a:r>
              <a:rPr lang="en-GB" sz="2800" b="1" dirty="0" err="1">
                <a:solidFill>
                  <a:srgbClr val="00B0F0"/>
                </a:solidFill>
              </a:rPr>
              <a:t>mK</a:t>
            </a:r>
            <a:endParaRPr lang="en-GB" sz="2800" b="1" dirty="0">
              <a:solidFill>
                <a:srgbClr val="00B0F0"/>
              </a:solidFill>
            </a:endParaRPr>
          </a:p>
        </p:txBody>
      </p:sp>
      <p:sp>
        <p:nvSpPr>
          <p:cNvPr id="10" name="TextBox 9">
            <a:extLst>
              <a:ext uri="{FF2B5EF4-FFF2-40B4-BE49-F238E27FC236}">
                <a16:creationId xmlns:a16="http://schemas.microsoft.com/office/drawing/2014/main" id="{56D59739-98A0-A542-DD15-D892EBCD24F6}"/>
              </a:ext>
            </a:extLst>
          </p:cNvPr>
          <p:cNvSpPr txBox="1"/>
          <p:nvPr/>
        </p:nvSpPr>
        <p:spPr>
          <a:xfrm>
            <a:off x="2635424" y="5815098"/>
            <a:ext cx="1217000" cy="523220"/>
          </a:xfrm>
          <a:prstGeom prst="rect">
            <a:avLst/>
          </a:prstGeom>
          <a:solidFill>
            <a:schemeClr val="bg1">
              <a:alpha val="66000"/>
            </a:schemeClr>
          </a:solidFill>
        </p:spPr>
        <p:txBody>
          <a:bodyPr wrap="none" rtlCol="0">
            <a:spAutoFit/>
          </a:bodyPr>
          <a:lstStyle/>
          <a:p>
            <a:r>
              <a:rPr lang="en-GB" sz="2800" b="1" dirty="0">
                <a:solidFill>
                  <a:srgbClr val="00B0F0"/>
                </a:solidFill>
              </a:rPr>
              <a:t>0.4 </a:t>
            </a:r>
            <a:r>
              <a:rPr lang="en-GB" sz="2800" b="1" dirty="0" err="1">
                <a:solidFill>
                  <a:srgbClr val="00B0F0"/>
                </a:solidFill>
              </a:rPr>
              <a:t>mK</a:t>
            </a:r>
            <a:endParaRPr lang="en-GB" sz="2800" b="1" dirty="0">
              <a:solidFill>
                <a:srgbClr val="00B0F0"/>
              </a:solidFill>
            </a:endParaRPr>
          </a:p>
        </p:txBody>
      </p:sp>
      <p:sp>
        <p:nvSpPr>
          <p:cNvPr id="11" name="TextBox 10">
            <a:extLst>
              <a:ext uri="{FF2B5EF4-FFF2-40B4-BE49-F238E27FC236}">
                <a16:creationId xmlns:a16="http://schemas.microsoft.com/office/drawing/2014/main" id="{23CDBDD7-280E-C4BC-F73B-AAFAC4619CB7}"/>
              </a:ext>
            </a:extLst>
          </p:cNvPr>
          <p:cNvSpPr txBox="1"/>
          <p:nvPr/>
        </p:nvSpPr>
        <p:spPr>
          <a:xfrm>
            <a:off x="119842" y="593344"/>
            <a:ext cx="8251318" cy="461665"/>
          </a:xfrm>
          <a:prstGeom prst="rect">
            <a:avLst/>
          </a:prstGeom>
          <a:noFill/>
        </p:spPr>
        <p:txBody>
          <a:bodyPr wrap="square">
            <a:spAutoFit/>
          </a:bodyPr>
          <a:lstStyle/>
          <a:p>
            <a:pPr>
              <a:buFont typeface="Arial" panose="020B0604020202020204" pitchFamily="34" charset="0"/>
              <a:buChar char="•"/>
            </a:pPr>
            <a:r>
              <a:rPr lang="en-US" sz="2400" b="0" i="0" dirty="0">
                <a:solidFill>
                  <a:schemeClr val="bg1"/>
                </a:solidFill>
                <a:effectLst/>
              </a:rPr>
              <a:t> Cryogen-free microkelvin platforms, rapid access to ULT</a:t>
            </a:r>
          </a:p>
        </p:txBody>
      </p:sp>
      <p:pic>
        <p:nvPicPr>
          <p:cNvPr id="12" name="Picture 4" descr="Nanoscience">
            <a:extLst>
              <a:ext uri="{FF2B5EF4-FFF2-40B4-BE49-F238E27FC236}">
                <a16:creationId xmlns:a16="http://schemas.microsoft.com/office/drawing/2014/main" id="{0918AA4E-4BDD-CF4B-D96F-C5D1BAE12E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62152" b="-7106"/>
          <a:stretch/>
        </p:blipFill>
        <p:spPr bwMode="auto">
          <a:xfrm>
            <a:off x="693046" y="5709192"/>
            <a:ext cx="1721778" cy="636083"/>
          </a:xfrm>
          <a:prstGeom prst="rect">
            <a:avLst/>
          </a:prstGeom>
          <a:solidFill>
            <a:schemeClr val="bg1"/>
          </a:solidFill>
        </p:spPr>
      </p:pic>
      <p:graphicFrame>
        <p:nvGraphicFramePr>
          <p:cNvPr id="13" name="Table 12">
            <a:extLst>
              <a:ext uri="{FF2B5EF4-FFF2-40B4-BE49-F238E27FC236}">
                <a16:creationId xmlns:a16="http://schemas.microsoft.com/office/drawing/2014/main" id="{28967B70-CA08-4241-58EF-11DA413A6BD3}"/>
              </a:ext>
            </a:extLst>
          </p:cNvPr>
          <p:cNvGraphicFramePr>
            <a:graphicFrameLocks noGrp="1"/>
          </p:cNvGraphicFramePr>
          <p:nvPr>
            <p:extLst>
              <p:ext uri="{D42A27DB-BD31-4B8C-83A1-F6EECF244321}">
                <p14:modId xmlns:p14="http://schemas.microsoft.com/office/powerpoint/2010/main" val="2272852243"/>
              </p:ext>
            </p:extLst>
          </p:nvPr>
        </p:nvGraphicFramePr>
        <p:xfrm>
          <a:off x="6966617" y="1113027"/>
          <a:ext cx="5102453" cy="1338616"/>
        </p:xfrm>
        <a:graphic>
          <a:graphicData uri="http://schemas.openxmlformats.org/drawingml/2006/table">
            <a:tbl>
              <a:tblPr/>
              <a:tblGrid>
                <a:gridCol w="5102453">
                  <a:extLst>
                    <a:ext uri="{9D8B030D-6E8A-4147-A177-3AD203B41FA5}">
                      <a16:colId xmlns:a16="http://schemas.microsoft.com/office/drawing/2014/main" val="3123969864"/>
                    </a:ext>
                  </a:extLst>
                </a:gridCol>
              </a:tblGrid>
              <a:tr h="133861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b="1" i="0" kern="1200" dirty="0">
                          <a:solidFill>
                            <a:schemeClr val="tx1"/>
                          </a:solidFill>
                          <a:effectLst/>
                          <a:latin typeface="+mn-lt"/>
                          <a:ea typeface="+mn-ea"/>
                          <a:cs typeface="+mn-cs"/>
                        </a:rPr>
                        <a:t>High performance cryogen-free microkelvin platform</a:t>
                      </a:r>
                    </a:p>
                    <a:p>
                      <a:pPr marL="0" marR="0" lvl="0" indent="0" algn="l" defTabSz="914400" rtl="0" eaLnBrk="1" fontAlgn="t" latinLnBrk="0" hangingPunct="1">
                        <a:lnSpc>
                          <a:spcPct val="100000"/>
                        </a:lnSpc>
                        <a:spcBef>
                          <a:spcPts val="0"/>
                        </a:spcBef>
                        <a:spcAft>
                          <a:spcPts val="0"/>
                        </a:spcAft>
                        <a:buClrTx/>
                        <a:buSzTx/>
                        <a:buFontTx/>
                        <a:buNone/>
                        <a:tabLst/>
                        <a:defRPr/>
                      </a:pPr>
                      <a:r>
                        <a:rPr lang="en-GB" sz="1800" b="0" i="0" kern="1200" dirty="0">
                          <a:solidFill>
                            <a:schemeClr val="tx1"/>
                          </a:solidFill>
                          <a:effectLst/>
                          <a:latin typeface="+mn-lt"/>
                          <a:ea typeface="+mn-ea"/>
                          <a:cs typeface="+mn-cs"/>
                        </a:rPr>
                        <a:t>J. </a:t>
                      </a:r>
                      <a:r>
                        <a:rPr lang="en-GB" sz="1800" b="0" i="0" kern="1200" dirty="0" err="1">
                          <a:solidFill>
                            <a:schemeClr val="tx1"/>
                          </a:solidFill>
                          <a:effectLst/>
                          <a:latin typeface="+mn-lt"/>
                          <a:ea typeface="+mn-ea"/>
                          <a:cs typeface="+mn-cs"/>
                        </a:rPr>
                        <a:t>Nyéki</a:t>
                      </a:r>
                      <a:r>
                        <a:rPr lang="en-GB" sz="1800" b="0" i="0" kern="1200" dirty="0">
                          <a:solidFill>
                            <a:schemeClr val="tx1"/>
                          </a:solidFill>
                          <a:effectLst/>
                          <a:latin typeface="+mn-lt"/>
                          <a:ea typeface="+mn-ea"/>
                          <a:cs typeface="+mn-cs"/>
                        </a:rPr>
                        <a:t>, M. Lucas, P. </a:t>
                      </a:r>
                      <a:r>
                        <a:rPr lang="en-GB" sz="1800" b="0" i="0" kern="1200" dirty="0" err="1">
                          <a:solidFill>
                            <a:schemeClr val="tx1"/>
                          </a:solidFill>
                          <a:effectLst/>
                          <a:latin typeface="+mn-lt"/>
                          <a:ea typeface="+mn-ea"/>
                          <a:cs typeface="+mn-cs"/>
                        </a:rPr>
                        <a:t>Knappová</a:t>
                      </a:r>
                      <a:r>
                        <a:rPr lang="en-GB" sz="1800" b="0" i="0" kern="1200" dirty="0">
                          <a:solidFill>
                            <a:schemeClr val="tx1"/>
                          </a:solidFill>
                          <a:effectLst/>
                          <a:latin typeface="+mn-lt"/>
                          <a:ea typeface="+mn-ea"/>
                          <a:cs typeface="+mn-cs"/>
                        </a:rPr>
                        <a:t>, L.V. Levitin, A. Casey, J. Saunders, H. van der Vliet, and A.J. Matthews, </a:t>
                      </a:r>
                    </a:p>
                    <a:p>
                      <a:pPr marL="0" marR="0" lvl="0" indent="0" algn="l" defTabSz="914400" rtl="0" eaLnBrk="1" fontAlgn="t"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Phys. Rev. Applied </a:t>
                      </a:r>
                      <a:r>
                        <a:rPr lang="en-US" sz="1800" b="1" i="0" kern="1200" dirty="0">
                          <a:solidFill>
                            <a:schemeClr val="tx1"/>
                          </a:solidFill>
                          <a:effectLst/>
                          <a:latin typeface="+mn-lt"/>
                          <a:ea typeface="+mn-ea"/>
                          <a:cs typeface="+mn-cs"/>
                        </a:rPr>
                        <a:t>18</a:t>
                      </a:r>
                      <a:r>
                        <a:rPr lang="en-US" sz="1800" b="0" i="0" kern="1200" dirty="0">
                          <a:solidFill>
                            <a:schemeClr val="tx1"/>
                          </a:solidFill>
                          <a:effectLst/>
                          <a:latin typeface="+mn-lt"/>
                          <a:ea typeface="+mn-ea"/>
                          <a:cs typeface="+mn-cs"/>
                        </a:rPr>
                        <a:t>, L041002 </a:t>
                      </a:r>
                      <a:r>
                        <a:rPr lang="en-GB" b="1" dirty="0">
                          <a:effectLst/>
                        </a:rPr>
                        <a:t>(2022)</a:t>
                      </a:r>
                      <a:endParaRPr lang="en-GB" dirty="0">
                        <a:effectLst/>
                      </a:endParaRPr>
                    </a:p>
                  </a:txBody>
                  <a:tcPr marR="20638">
                    <a:lnL>
                      <a:noFill/>
                    </a:lnL>
                    <a:lnR>
                      <a:noFill/>
                    </a:lnR>
                    <a:lnT>
                      <a:noFill/>
                    </a:lnT>
                    <a:lnB>
                      <a:noFill/>
                    </a:lnB>
                    <a:solidFill>
                      <a:srgbClr val="FFFFFF"/>
                    </a:solidFill>
                  </a:tcPr>
                </a:tc>
                <a:extLst>
                  <a:ext uri="{0D108BD9-81ED-4DB2-BD59-A6C34878D82A}">
                    <a16:rowId xmlns:a16="http://schemas.microsoft.com/office/drawing/2014/main" val="3249192005"/>
                  </a:ext>
                </a:extLst>
              </a:tr>
            </a:tbl>
          </a:graphicData>
        </a:graphic>
      </p:graphicFrame>
      <p:pic>
        <p:nvPicPr>
          <p:cNvPr id="14" name="Picture 2" descr="Figure 2">
            <a:extLst>
              <a:ext uri="{FF2B5EF4-FFF2-40B4-BE49-F238E27FC236}">
                <a16:creationId xmlns:a16="http://schemas.microsoft.com/office/drawing/2014/main" id="{199C2AD8-5A56-5C12-CA1E-E8BCE6FB56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6617" y="2509660"/>
            <a:ext cx="4555183" cy="3808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04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Quantum Technologies at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16" name="TextBox 15">
            <a:extLst>
              <a:ext uri="{FF2B5EF4-FFF2-40B4-BE49-F238E27FC236}">
                <a16:creationId xmlns:a16="http://schemas.microsoft.com/office/drawing/2014/main" id="{7A0677E1-679A-5D14-C7C1-43ACA8E0B18F}"/>
              </a:ext>
            </a:extLst>
          </p:cNvPr>
          <p:cNvSpPr txBox="1"/>
          <p:nvPr/>
        </p:nvSpPr>
        <p:spPr>
          <a:xfrm>
            <a:off x="698547" y="5534418"/>
            <a:ext cx="11186932" cy="707886"/>
          </a:xfrm>
          <a:prstGeom prst="rect">
            <a:avLst/>
          </a:prstGeom>
          <a:noFill/>
        </p:spPr>
        <p:txBody>
          <a:bodyPr wrap="square">
            <a:spAutoFit/>
          </a:bodyPr>
          <a:lstStyle/>
          <a:p>
            <a:r>
              <a:rPr lang="en-GB" sz="2000" b="0" i="0" dirty="0">
                <a:solidFill>
                  <a:schemeClr val="bg1"/>
                </a:solidFill>
                <a:effectLst/>
                <a:latin typeface="-apple-system"/>
              </a:rPr>
              <a:t>Lucas, M., Danilov, A.V., Levitin, L.V. </a:t>
            </a:r>
            <a:r>
              <a:rPr lang="en-GB" sz="2000" b="0" i="1" dirty="0">
                <a:solidFill>
                  <a:schemeClr val="bg1"/>
                </a:solidFill>
                <a:effectLst/>
                <a:latin typeface="-apple-system"/>
              </a:rPr>
              <a:t>et al.</a:t>
            </a:r>
            <a:r>
              <a:rPr lang="en-GB" sz="2000" b="0" i="0" dirty="0">
                <a:solidFill>
                  <a:schemeClr val="bg1"/>
                </a:solidFill>
                <a:effectLst/>
                <a:latin typeface="-apple-system"/>
              </a:rPr>
              <a:t> Quantum bath suppression in a superconducting circuit by immersion cooling. </a:t>
            </a:r>
            <a:r>
              <a:rPr lang="en-GB" sz="2000" b="0" i="1" dirty="0">
                <a:solidFill>
                  <a:schemeClr val="bg1"/>
                </a:solidFill>
                <a:effectLst/>
                <a:latin typeface="-apple-system"/>
              </a:rPr>
              <a:t>Nat </a:t>
            </a:r>
            <a:r>
              <a:rPr lang="en-GB" sz="2000" b="0" i="1" dirty="0" err="1">
                <a:solidFill>
                  <a:schemeClr val="bg1"/>
                </a:solidFill>
                <a:effectLst/>
                <a:latin typeface="-apple-system"/>
              </a:rPr>
              <a:t>Commun</a:t>
            </a:r>
            <a:r>
              <a:rPr lang="en-GB" sz="2000" b="0" i="0" dirty="0">
                <a:solidFill>
                  <a:schemeClr val="bg1"/>
                </a:solidFill>
                <a:effectLst/>
                <a:latin typeface="-apple-system"/>
              </a:rPr>
              <a:t> </a:t>
            </a:r>
            <a:r>
              <a:rPr lang="en-GB" sz="2000" b="1" i="0" dirty="0">
                <a:solidFill>
                  <a:schemeClr val="bg1"/>
                </a:solidFill>
                <a:effectLst/>
                <a:latin typeface="-apple-system"/>
              </a:rPr>
              <a:t>14</a:t>
            </a:r>
            <a:r>
              <a:rPr lang="en-GB" sz="2000" b="0" i="0" dirty="0">
                <a:solidFill>
                  <a:schemeClr val="bg1"/>
                </a:solidFill>
                <a:effectLst/>
                <a:latin typeface="-apple-system"/>
              </a:rPr>
              <a:t>, 3522 (2023). https://doi.org/10.1038/s41467-023-39249-z</a:t>
            </a:r>
            <a:endParaRPr lang="en-GB" sz="2000" dirty="0">
              <a:solidFill>
                <a:schemeClr val="bg1"/>
              </a:solidFill>
            </a:endParaRPr>
          </a:p>
        </p:txBody>
      </p:sp>
      <p:pic>
        <p:nvPicPr>
          <p:cNvPr id="8194" name="Picture 2">
            <a:extLst>
              <a:ext uri="{FF2B5EF4-FFF2-40B4-BE49-F238E27FC236}">
                <a16:creationId xmlns:a16="http://schemas.microsoft.com/office/drawing/2014/main" id="{2FB9DD04-AB93-AE42-E595-541316697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519" y="831867"/>
            <a:ext cx="11418425" cy="462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03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Quantum Technologies at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16" name="TextBox 15">
            <a:extLst>
              <a:ext uri="{FF2B5EF4-FFF2-40B4-BE49-F238E27FC236}">
                <a16:creationId xmlns:a16="http://schemas.microsoft.com/office/drawing/2014/main" id="{7A0677E1-679A-5D14-C7C1-43ACA8E0B18F}"/>
              </a:ext>
            </a:extLst>
          </p:cNvPr>
          <p:cNvSpPr txBox="1"/>
          <p:nvPr/>
        </p:nvSpPr>
        <p:spPr>
          <a:xfrm>
            <a:off x="698547" y="5534418"/>
            <a:ext cx="11186932" cy="707886"/>
          </a:xfrm>
          <a:prstGeom prst="rect">
            <a:avLst/>
          </a:prstGeom>
          <a:noFill/>
        </p:spPr>
        <p:txBody>
          <a:bodyPr wrap="square">
            <a:spAutoFit/>
          </a:bodyPr>
          <a:lstStyle/>
          <a:p>
            <a:r>
              <a:rPr lang="en-GB" sz="2000" b="0" i="0" dirty="0">
                <a:solidFill>
                  <a:schemeClr val="bg1"/>
                </a:solidFill>
                <a:effectLst/>
                <a:latin typeface="-apple-system"/>
              </a:rPr>
              <a:t>Lucas, M., Danilov, A.V., Levitin, L.V. </a:t>
            </a:r>
            <a:r>
              <a:rPr lang="en-GB" sz="2000" b="0" i="1" dirty="0">
                <a:solidFill>
                  <a:schemeClr val="bg1"/>
                </a:solidFill>
                <a:effectLst/>
                <a:latin typeface="-apple-system"/>
              </a:rPr>
              <a:t>et al.</a:t>
            </a:r>
            <a:r>
              <a:rPr lang="en-GB" sz="2000" b="0" i="0" dirty="0">
                <a:solidFill>
                  <a:schemeClr val="bg1"/>
                </a:solidFill>
                <a:effectLst/>
                <a:latin typeface="-apple-system"/>
              </a:rPr>
              <a:t> Quantum bath suppression in a superconducting circuit by immersion cooling. </a:t>
            </a:r>
            <a:r>
              <a:rPr lang="en-GB" sz="2000" b="0" i="1" dirty="0">
                <a:solidFill>
                  <a:schemeClr val="bg1"/>
                </a:solidFill>
                <a:effectLst/>
                <a:latin typeface="-apple-system"/>
              </a:rPr>
              <a:t>Nat </a:t>
            </a:r>
            <a:r>
              <a:rPr lang="en-GB" sz="2000" b="0" i="1" dirty="0" err="1">
                <a:solidFill>
                  <a:schemeClr val="bg1"/>
                </a:solidFill>
                <a:effectLst/>
                <a:latin typeface="-apple-system"/>
              </a:rPr>
              <a:t>Commun</a:t>
            </a:r>
            <a:r>
              <a:rPr lang="en-GB" sz="2000" b="0" i="0" dirty="0">
                <a:solidFill>
                  <a:schemeClr val="bg1"/>
                </a:solidFill>
                <a:effectLst/>
                <a:latin typeface="-apple-system"/>
              </a:rPr>
              <a:t> </a:t>
            </a:r>
            <a:r>
              <a:rPr lang="en-GB" sz="2000" b="1" i="0" dirty="0">
                <a:solidFill>
                  <a:schemeClr val="bg1"/>
                </a:solidFill>
                <a:effectLst/>
                <a:latin typeface="-apple-system"/>
              </a:rPr>
              <a:t>14</a:t>
            </a:r>
            <a:r>
              <a:rPr lang="en-GB" sz="2000" b="0" i="0" dirty="0">
                <a:solidFill>
                  <a:schemeClr val="bg1"/>
                </a:solidFill>
                <a:effectLst/>
                <a:latin typeface="-apple-system"/>
              </a:rPr>
              <a:t>, 3522 (2023). https://doi.org/10.1038/s41467-023-39249-z</a:t>
            </a:r>
            <a:endParaRPr lang="en-GB" sz="2000" dirty="0">
              <a:solidFill>
                <a:schemeClr val="bg1"/>
              </a:solidFill>
            </a:endParaRPr>
          </a:p>
        </p:txBody>
      </p:sp>
      <p:pic>
        <p:nvPicPr>
          <p:cNvPr id="10242" name="Picture 2">
            <a:extLst>
              <a:ext uri="{FF2B5EF4-FFF2-40B4-BE49-F238E27FC236}">
                <a16:creationId xmlns:a16="http://schemas.microsoft.com/office/drawing/2014/main" id="{B1698C49-6B81-A799-F270-DFC26D994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27" y="647731"/>
            <a:ext cx="6616451" cy="4732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3701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Quantum Technologies at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16" name="TextBox 15">
            <a:extLst>
              <a:ext uri="{FF2B5EF4-FFF2-40B4-BE49-F238E27FC236}">
                <a16:creationId xmlns:a16="http://schemas.microsoft.com/office/drawing/2014/main" id="{7A0677E1-679A-5D14-C7C1-43ACA8E0B18F}"/>
              </a:ext>
            </a:extLst>
          </p:cNvPr>
          <p:cNvSpPr txBox="1"/>
          <p:nvPr/>
        </p:nvSpPr>
        <p:spPr>
          <a:xfrm>
            <a:off x="698547" y="5534418"/>
            <a:ext cx="11186932" cy="707886"/>
          </a:xfrm>
          <a:prstGeom prst="rect">
            <a:avLst/>
          </a:prstGeom>
          <a:noFill/>
        </p:spPr>
        <p:txBody>
          <a:bodyPr wrap="square">
            <a:spAutoFit/>
          </a:bodyPr>
          <a:lstStyle/>
          <a:p>
            <a:r>
              <a:rPr lang="en-GB" sz="2000" b="0" i="0" dirty="0">
                <a:solidFill>
                  <a:schemeClr val="bg1"/>
                </a:solidFill>
                <a:effectLst/>
                <a:latin typeface="-apple-system"/>
              </a:rPr>
              <a:t>Lucas, M., Danilov, A.V., Levitin, L.V. </a:t>
            </a:r>
            <a:r>
              <a:rPr lang="en-GB" sz="2000" b="0" i="1" dirty="0">
                <a:solidFill>
                  <a:schemeClr val="bg1"/>
                </a:solidFill>
                <a:effectLst/>
                <a:latin typeface="-apple-system"/>
              </a:rPr>
              <a:t>et al.</a:t>
            </a:r>
            <a:r>
              <a:rPr lang="en-GB" sz="2000" b="0" i="0" dirty="0">
                <a:solidFill>
                  <a:schemeClr val="bg1"/>
                </a:solidFill>
                <a:effectLst/>
                <a:latin typeface="-apple-system"/>
              </a:rPr>
              <a:t> Quantum bath suppression in a superconducting circuit by immersion cooling. </a:t>
            </a:r>
            <a:r>
              <a:rPr lang="en-GB" sz="2000" b="0" i="1" dirty="0">
                <a:solidFill>
                  <a:schemeClr val="bg1"/>
                </a:solidFill>
                <a:effectLst/>
                <a:latin typeface="-apple-system"/>
              </a:rPr>
              <a:t>Nat </a:t>
            </a:r>
            <a:r>
              <a:rPr lang="en-GB" sz="2000" b="0" i="1" dirty="0" err="1">
                <a:solidFill>
                  <a:schemeClr val="bg1"/>
                </a:solidFill>
                <a:effectLst/>
                <a:latin typeface="-apple-system"/>
              </a:rPr>
              <a:t>Commun</a:t>
            </a:r>
            <a:r>
              <a:rPr lang="en-GB" sz="2000" b="0" i="0" dirty="0">
                <a:solidFill>
                  <a:schemeClr val="bg1"/>
                </a:solidFill>
                <a:effectLst/>
                <a:latin typeface="-apple-system"/>
              </a:rPr>
              <a:t> </a:t>
            </a:r>
            <a:r>
              <a:rPr lang="en-GB" sz="2000" b="1" i="0" dirty="0">
                <a:solidFill>
                  <a:schemeClr val="bg1"/>
                </a:solidFill>
                <a:effectLst/>
                <a:latin typeface="-apple-system"/>
              </a:rPr>
              <a:t>14</a:t>
            </a:r>
            <a:r>
              <a:rPr lang="en-GB" sz="2000" b="0" i="0" dirty="0">
                <a:solidFill>
                  <a:schemeClr val="bg1"/>
                </a:solidFill>
                <a:effectLst/>
                <a:latin typeface="-apple-system"/>
              </a:rPr>
              <a:t>, 3522 (2023). https://doi.org/10.1038/s41467-023-39249-z</a:t>
            </a:r>
            <a:endParaRPr lang="en-GB" sz="2000" dirty="0">
              <a:solidFill>
                <a:schemeClr val="bg1"/>
              </a:solidFill>
            </a:endParaRPr>
          </a:p>
        </p:txBody>
      </p:sp>
      <p:pic>
        <p:nvPicPr>
          <p:cNvPr id="10242" name="Picture 2">
            <a:extLst>
              <a:ext uri="{FF2B5EF4-FFF2-40B4-BE49-F238E27FC236}">
                <a16:creationId xmlns:a16="http://schemas.microsoft.com/office/drawing/2014/main" id="{B1698C49-6B81-A799-F270-DFC26D9946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27" y="647731"/>
            <a:ext cx="6616451" cy="4732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266DEA-837A-7D73-8563-C99868A09DC8}"/>
              </a:ext>
            </a:extLst>
          </p:cNvPr>
          <p:cNvSpPr txBox="1"/>
          <p:nvPr/>
        </p:nvSpPr>
        <p:spPr>
          <a:xfrm>
            <a:off x="7668228" y="1516284"/>
            <a:ext cx="4080411" cy="1200329"/>
          </a:xfrm>
          <a:prstGeom prst="rect">
            <a:avLst/>
          </a:prstGeom>
          <a:noFill/>
        </p:spPr>
        <p:txBody>
          <a:bodyPr wrap="square" rtlCol="0">
            <a:spAutoFit/>
          </a:bodyPr>
          <a:lstStyle/>
          <a:p>
            <a:r>
              <a:rPr lang="en-GB" sz="2400" dirty="0">
                <a:solidFill>
                  <a:schemeClr val="bg1"/>
                </a:solidFill>
              </a:rPr>
              <a:t>Temperature dependence of qubit properties, not explored below ~ 30 </a:t>
            </a:r>
            <a:r>
              <a:rPr lang="en-GB" sz="2400" dirty="0" err="1">
                <a:solidFill>
                  <a:schemeClr val="bg1"/>
                </a:solidFill>
              </a:rPr>
              <a:t>mK.</a:t>
            </a:r>
            <a:endParaRPr lang="en-GB" sz="2400" dirty="0">
              <a:solidFill>
                <a:schemeClr val="bg1"/>
              </a:solidFill>
            </a:endParaRPr>
          </a:p>
        </p:txBody>
      </p:sp>
    </p:spTree>
    <p:extLst>
      <p:ext uri="{BB962C8B-B14F-4D97-AF65-F5344CB8AC3E}">
        <p14:creationId xmlns:p14="http://schemas.microsoft.com/office/powerpoint/2010/main" val="309659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Dark Matter Searches</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3" name="Rectangle 2">
            <a:extLst>
              <a:ext uri="{FF2B5EF4-FFF2-40B4-BE49-F238E27FC236}">
                <a16:creationId xmlns:a16="http://schemas.microsoft.com/office/drawing/2014/main" id="{06765087-ED2A-E2F1-BC75-C73BA50D1D32}"/>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Optimising Search</a:t>
            </a:r>
          </a:p>
        </p:txBody>
      </p:sp>
      <p:pic>
        <p:nvPicPr>
          <p:cNvPr id="7" name="Picture 6">
            <a:extLst>
              <a:ext uri="{FF2B5EF4-FFF2-40B4-BE49-F238E27FC236}">
                <a16:creationId xmlns:a16="http://schemas.microsoft.com/office/drawing/2014/main" id="{E7ED051A-90F1-7AE6-2ECE-7DC93FFB5523}"/>
              </a:ext>
            </a:extLst>
          </p:cNvPr>
          <p:cNvPicPr>
            <a:picLocks noChangeAspect="1"/>
          </p:cNvPicPr>
          <p:nvPr/>
        </p:nvPicPr>
        <p:blipFill>
          <a:blip r:embed="rId4"/>
          <a:stretch>
            <a:fillRect/>
          </a:stretch>
        </p:blipFill>
        <p:spPr>
          <a:xfrm>
            <a:off x="411333" y="732572"/>
            <a:ext cx="7275397" cy="5515378"/>
          </a:xfrm>
          <a:prstGeom prst="rect">
            <a:avLst/>
          </a:prstGeom>
        </p:spPr>
      </p:pic>
      <p:sp>
        <p:nvSpPr>
          <p:cNvPr id="9" name="Rectangle 8">
            <a:extLst>
              <a:ext uri="{FF2B5EF4-FFF2-40B4-BE49-F238E27FC236}">
                <a16:creationId xmlns:a16="http://schemas.microsoft.com/office/drawing/2014/main" id="{0D678648-AE24-385A-B2BC-5A5BFA8E2595}"/>
              </a:ext>
            </a:extLst>
          </p:cNvPr>
          <p:cNvSpPr/>
          <p:nvPr/>
        </p:nvSpPr>
        <p:spPr>
          <a:xfrm>
            <a:off x="8026331" y="1566677"/>
            <a:ext cx="4165668" cy="6124754"/>
          </a:xfrm>
          <a:prstGeom prst="rect">
            <a:avLst/>
          </a:prstGeom>
        </p:spPr>
        <p:txBody>
          <a:bodyPr wrap="square">
            <a:spAutoFit/>
          </a:bodyPr>
          <a:lstStyle/>
          <a:p>
            <a:pPr lvl="0" fontAlgn="base"/>
            <a:r>
              <a:rPr lang="en-GB" sz="2800" b="1" dirty="0">
                <a:solidFill>
                  <a:prstClr val="white"/>
                </a:solidFill>
              </a:rPr>
              <a:t>Lower the mass  range</a:t>
            </a:r>
          </a:p>
          <a:p>
            <a:pPr marL="457200" lvl="0" indent="-457200" fontAlgn="base">
              <a:buFont typeface="Arial" panose="020B0604020202020204" pitchFamily="34" charset="0"/>
              <a:buChar char="•"/>
            </a:pPr>
            <a:r>
              <a:rPr lang="en-GB" sz="2800" b="1" dirty="0">
                <a:solidFill>
                  <a:prstClr val="white"/>
                </a:solidFill>
              </a:rPr>
              <a:t>Reduce the energy thresholds</a:t>
            </a:r>
          </a:p>
          <a:p>
            <a:pPr marL="457200" lvl="0" indent="-457200" fontAlgn="base">
              <a:buFont typeface="Arial" panose="020B0604020202020204" pitchFamily="34" charset="0"/>
              <a:buChar char="•"/>
            </a:pPr>
            <a:endParaRPr lang="en-GB" sz="2800" b="1" dirty="0">
              <a:solidFill>
                <a:prstClr val="white"/>
              </a:solidFill>
            </a:endParaRPr>
          </a:p>
          <a:p>
            <a:pPr marL="457200" lvl="0" indent="-457200" fontAlgn="base">
              <a:buFont typeface="Arial" panose="020B0604020202020204" pitchFamily="34" charset="0"/>
              <a:buChar char="•"/>
            </a:pPr>
            <a:endParaRPr lang="en-GB" sz="2800" b="1" dirty="0">
              <a:solidFill>
                <a:prstClr val="white"/>
              </a:solidFill>
            </a:endParaRPr>
          </a:p>
          <a:p>
            <a:pPr lvl="0" fontAlgn="base"/>
            <a:endParaRPr lang="en-GB" sz="2800" b="1" dirty="0">
              <a:solidFill>
                <a:prstClr val="white"/>
              </a:solidFill>
            </a:endParaRPr>
          </a:p>
          <a:p>
            <a:pPr lvl="0" fontAlgn="base"/>
            <a:r>
              <a:rPr lang="en-GB" sz="2800" b="1" dirty="0">
                <a:solidFill>
                  <a:prstClr val="white"/>
                </a:solidFill>
              </a:rPr>
              <a:t>Lower cross-sections:</a:t>
            </a:r>
          </a:p>
          <a:p>
            <a:pPr marL="457200" lvl="0" indent="-457200" fontAlgn="base">
              <a:buFont typeface="Arial" panose="020B0604020202020204" pitchFamily="34" charset="0"/>
              <a:buChar char="•"/>
            </a:pPr>
            <a:r>
              <a:rPr lang="en-GB" sz="2800" b="1" dirty="0">
                <a:solidFill>
                  <a:prstClr val="white"/>
                </a:solidFill>
              </a:rPr>
              <a:t>More exposure, maximise interaction rate</a:t>
            </a:r>
          </a:p>
          <a:p>
            <a:pPr marL="457200" lvl="0" indent="-457200" fontAlgn="base">
              <a:buFont typeface="Arial" panose="020B0604020202020204" pitchFamily="34" charset="0"/>
              <a:buChar char="•"/>
            </a:pPr>
            <a:r>
              <a:rPr lang="en-GB" sz="2800" b="1" dirty="0">
                <a:solidFill>
                  <a:prstClr val="white"/>
                </a:solidFill>
              </a:rPr>
              <a:t>Lower backgrounds</a:t>
            </a:r>
          </a:p>
          <a:p>
            <a:pPr marL="457200" lvl="0" indent="-457200" fontAlgn="base">
              <a:buFont typeface="Arial" panose="020B0604020202020204" pitchFamily="34" charset="0"/>
              <a:buChar char="•"/>
            </a:pPr>
            <a:endParaRPr lang="en-GB" sz="2800" b="1" dirty="0">
              <a:solidFill>
                <a:prstClr val="white"/>
              </a:solidFill>
            </a:endParaRPr>
          </a:p>
          <a:p>
            <a:pPr marL="457200" lvl="0" indent="-457200" fontAlgn="base">
              <a:buFont typeface="Arial" panose="020B0604020202020204" pitchFamily="34" charset="0"/>
              <a:buChar char="•"/>
            </a:pPr>
            <a:endParaRPr lang="en-GB" sz="2800" b="1" dirty="0">
              <a:solidFill>
                <a:prstClr val="white"/>
              </a:solidFill>
            </a:endParaRPr>
          </a:p>
          <a:p>
            <a:pPr lvl="0" fontAlgn="base"/>
            <a:endParaRPr lang="en-GB" sz="2800" b="1" dirty="0">
              <a:solidFill>
                <a:prstClr val="white"/>
              </a:solidFill>
            </a:endParaRPr>
          </a:p>
        </p:txBody>
      </p:sp>
      <p:sp>
        <p:nvSpPr>
          <p:cNvPr id="10" name="Arrow: Down 9">
            <a:extLst>
              <a:ext uri="{FF2B5EF4-FFF2-40B4-BE49-F238E27FC236}">
                <a16:creationId xmlns:a16="http://schemas.microsoft.com/office/drawing/2014/main" id="{F08BD721-2296-B7FD-1329-0E6C8630019B}"/>
              </a:ext>
            </a:extLst>
          </p:cNvPr>
          <p:cNvSpPr/>
          <p:nvPr/>
        </p:nvSpPr>
        <p:spPr>
          <a:xfrm>
            <a:off x="9508641" y="3264385"/>
            <a:ext cx="560294" cy="794686"/>
          </a:xfrm>
          <a:prstGeom prst="downArrow">
            <a:avLst/>
          </a:prstGeom>
          <a:solidFill>
            <a:srgbClr val="FF9933"/>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Down 10">
            <a:extLst>
              <a:ext uri="{FF2B5EF4-FFF2-40B4-BE49-F238E27FC236}">
                <a16:creationId xmlns:a16="http://schemas.microsoft.com/office/drawing/2014/main" id="{4D97ED3E-EF59-3E40-C9DC-DD6699EBE9A7}"/>
              </a:ext>
            </a:extLst>
          </p:cNvPr>
          <p:cNvSpPr/>
          <p:nvPr/>
        </p:nvSpPr>
        <p:spPr>
          <a:xfrm rot="5400000">
            <a:off x="9392771" y="732201"/>
            <a:ext cx="560294" cy="794686"/>
          </a:xfrm>
          <a:prstGeom prst="downArrow">
            <a:avLst/>
          </a:prstGeom>
          <a:solidFill>
            <a:srgbClr val="FF9933"/>
          </a:solidFill>
          <a:ln>
            <a:solidFill>
              <a:srgbClr val="FF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46145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Bolometer for quasiparticle detection </a:t>
            </a: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sp>
        <p:nvSpPr>
          <p:cNvPr id="16" name="Rectangle 1">
            <a:extLst>
              <a:ext uri="{FF2B5EF4-FFF2-40B4-BE49-F238E27FC236}">
                <a16:creationId xmlns:a16="http://schemas.microsoft.com/office/drawing/2014/main" id="{994F0CB6-8A1A-0865-80D9-2429B7529C44}"/>
              </a:ext>
            </a:extLst>
          </p:cNvPr>
          <p:cNvSpPr>
            <a:spLocks noChangeArrowheads="1"/>
          </p:cNvSpPr>
          <p:nvPr/>
        </p:nvSpPr>
        <p:spPr bwMode="auto">
          <a:xfrm>
            <a:off x="5222875"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 name="Picture 17" descr="A close-up of a miniature robot&#10;&#10;Description automatically generated">
            <a:extLst>
              <a:ext uri="{FF2B5EF4-FFF2-40B4-BE49-F238E27FC236}">
                <a16:creationId xmlns:a16="http://schemas.microsoft.com/office/drawing/2014/main" id="{97E2486B-36B3-1267-BB8A-20FC99AEF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00" y="1406298"/>
            <a:ext cx="6006124" cy="3573205"/>
          </a:xfrm>
          <a:prstGeom prst="rect">
            <a:avLst/>
          </a:prstGeom>
        </p:spPr>
      </p:pic>
      <p:sp>
        <p:nvSpPr>
          <p:cNvPr id="3" name="TextBox 2">
            <a:extLst>
              <a:ext uri="{FF2B5EF4-FFF2-40B4-BE49-F238E27FC236}">
                <a16:creationId xmlns:a16="http://schemas.microsoft.com/office/drawing/2014/main" id="{AA323A3F-E6A7-31B2-708A-52B8ABA42F17}"/>
              </a:ext>
            </a:extLst>
          </p:cNvPr>
          <p:cNvSpPr txBox="1"/>
          <p:nvPr/>
        </p:nvSpPr>
        <p:spPr>
          <a:xfrm>
            <a:off x="149487" y="521842"/>
            <a:ext cx="11505798" cy="523220"/>
          </a:xfrm>
          <a:prstGeom prst="rect">
            <a:avLst/>
          </a:prstGeom>
          <a:noFill/>
        </p:spPr>
        <p:txBody>
          <a:bodyPr wrap="square">
            <a:spAutoFit/>
          </a:bodyPr>
          <a:lstStyle/>
          <a:p>
            <a:r>
              <a:rPr lang="en-US" sz="2800" dirty="0">
                <a:solidFill>
                  <a:schemeClr val="bg1"/>
                </a:solidFill>
              </a:rPr>
              <a:t>Collision WIMP - </a:t>
            </a:r>
            <a:r>
              <a:rPr lang="en-US" sz="2800" baseline="30000" dirty="0">
                <a:solidFill>
                  <a:schemeClr val="bg1"/>
                </a:solidFill>
              </a:rPr>
              <a:t>3</a:t>
            </a:r>
            <a:r>
              <a:rPr lang="en-US" sz="2800" dirty="0">
                <a:solidFill>
                  <a:schemeClr val="bg1"/>
                </a:solidFill>
              </a:rPr>
              <a:t>He atom (mass 3 versus argon - 39.948, xenon -131.293)</a:t>
            </a:r>
          </a:p>
        </p:txBody>
      </p:sp>
      <p:sp>
        <p:nvSpPr>
          <p:cNvPr id="7" name="Rectangle 6">
            <a:extLst>
              <a:ext uri="{FF2B5EF4-FFF2-40B4-BE49-F238E27FC236}">
                <a16:creationId xmlns:a16="http://schemas.microsoft.com/office/drawing/2014/main" id="{5A899815-5457-DC01-8BD4-BDD964384A38}"/>
              </a:ext>
            </a:extLst>
          </p:cNvPr>
          <p:cNvSpPr/>
          <p:nvPr/>
        </p:nvSpPr>
        <p:spPr>
          <a:xfrm>
            <a:off x="144378" y="5108025"/>
            <a:ext cx="121920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roxima Nova"/>
                <a:ea typeface="+mn-ea"/>
                <a:cs typeface="+mn-cs"/>
              </a:rPr>
              <a:t>ULTIMA: </a:t>
            </a:r>
            <a:r>
              <a:rPr kumimoji="0" lang="en-GB" sz="1800" b="0" i="0" u="none" strike="noStrike" kern="1200" cap="none" spc="0" normalizeH="0" baseline="0" noProof="0" dirty="0">
                <a:ln>
                  <a:noFill/>
                </a:ln>
                <a:solidFill>
                  <a:prstClr val="white"/>
                </a:solidFill>
                <a:effectLst/>
                <a:uLnTx/>
                <a:uFillTx/>
                <a:latin typeface="Proxima Nova"/>
                <a:ea typeface="+mn-ea"/>
                <a:cs typeface="+mn-cs"/>
              </a:rPr>
              <a:t>D.I. Bradley,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370, 141 (1996); C.B. Winkelmann,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559, 384 (2006); C.B. Winkelmann, et al.,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Nucl</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Instrum</a:t>
            </a:r>
            <a:r>
              <a:rPr kumimoji="0" lang="en-GB" sz="1800" b="0" i="0" u="none" strike="noStrike" kern="1200" cap="none" spc="0" normalizeH="0" baseline="0" noProof="0" dirty="0">
                <a:ln>
                  <a:noFill/>
                </a:ln>
                <a:solidFill>
                  <a:prstClr val="white"/>
                </a:solidFill>
                <a:effectLst/>
                <a:uLnTx/>
                <a:uFillTx/>
                <a:latin typeface="Proxima Nova"/>
                <a:ea typeface="+mn-ea"/>
                <a:cs typeface="+mn-cs"/>
              </a:rPr>
              <a:t>. Methods A 574, 264 (2007). (</a:t>
            </a:r>
            <a:r>
              <a:rPr kumimoji="0" lang="en-GB" sz="1800" b="0" i="0" u="none" strike="noStrike" kern="1200" cap="none" spc="0" normalizeH="0" baseline="0" noProof="0" dirty="0" err="1">
                <a:ln>
                  <a:noFill/>
                </a:ln>
                <a:solidFill>
                  <a:prstClr val="white"/>
                </a:solidFill>
                <a:effectLst/>
                <a:uLnTx/>
                <a:uFillTx/>
                <a:latin typeface="Proxima Nova"/>
                <a:ea typeface="+mn-ea"/>
                <a:cs typeface="+mn-cs"/>
              </a:rPr>
              <a:t>Planne</a:t>
            </a:r>
            <a:r>
              <a:rPr lang="en-GB" dirty="0">
                <a:solidFill>
                  <a:prstClr val="white"/>
                </a:solidFill>
                <a:latin typeface="Proxima Nova"/>
              </a:rPr>
              <a:t>d to go in Canfranc, but ceiling collapsed)</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45E36E3-EC4A-09A2-DE77-6889B63BD127}"/>
              </a:ext>
            </a:extLst>
          </p:cNvPr>
          <p:cNvSpPr txBox="1"/>
          <p:nvPr/>
        </p:nvSpPr>
        <p:spPr>
          <a:xfrm>
            <a:off x="144378" y="5966826"/>
            <a:ext cx="11736254" cy="369332"/>
          </a:xfrm>
          <a:prstGeom prst="rect">
            <a:avLst/>
          </a:prstGeom>
          <a:noFill/>
        </p:spPr>
        <p:txBody>
          <a:bodyPr wrap="square">
            <a:spAutoFit/>
          </a:bodyPr>
          <a:lstStyle/>
          <a:p>
            <a:pPr algn="l"/>
            <a:r>
              <a:rPr lang="en-GB" b="0" i="0" baseline="30000" dirty="0">
                <a:solidFill>
                  <a:schemeClr val="bg1"/>
                </a:solidFill>
                <a:effectLst/>
                <a:latin typeface="Proxima Nova"/>
              </a:rPr>
              <a:t>4</a:t>
            </a:r>
            <a:r>
              <a:rPr lang="en-GB" b="0" i="0" dirty="0">
                <a:solidFill>
                  <a:schemeClr val="bg1"/>
                </a:solidFill>
                <a:effectLst/>
                <a:latin typeface="Proxima Nova"/>
              </a:rPr>
              <a:t>He target </a:t>
            </a:r>
            <a:r>
              <a:rPr lang="en-GB" b="0" i="0" dirty="0" err="1">
                <a:solidFill>
                  <a:schemeClr val="bg1"/>
                </a:solidFill>
                <a:effectLst/>
                <a:latin typeface="Proxima Nova"/>
              </a:rPr>
              <a:t>HeRald</a:t>
            </a:r>
            <a:r>
              <a:rPr lang="en-GB" b="0" i="0" dirty="0">
                <a:solidFill>
                  <a:schemeClr val="bg1"/>
                </a:solidFill>
                <a:effectLst/>
                <a:latin typeface="Proxima Nova"/>
              </a:rPr>
              <a:t>: S. A. Hertel, A. </a:t>
            </a:r>
            <a:r>
              <a:rPr lang="en-GB" b="0" i="0" dirty="0" err="1">
                <a:solidFill>
                  <a:schemeClr val="bg1"/>
                </a:solidFill>
                <a:effectLst/>
                <a:latin typeface="Proxima Nova"/>
              </a:rPr>
              <a:t>Biekert</a:t>
            </a:r>
            <a:r>
              <a:rPr lang="en-GB" b="0" i="0" dirty="0">
                <a:solidFill>
                  <a:schemeClr val="bg1"/>
                </a:solidFill>
                <a:effectLst/>
                <a:latin typeface="Proxima Nova"/>
              </a:rPr>
              <a:t>, J. Lin, V. </a:t>
            </a:r>
            <a:r>
              <a:rPr lang="en-GB" b="0" i="0" dirty="0" err="1">
                <a:solidFill>
                  <a:schemeClr val="bg1"/>
                </a:solidFill>
                <a:effectLst/>
                <a:latin typeface="Proxima Nova"/>
              </a:rPr>
              <a:t>Velan</a:t>
            </a:r>
            <a:r>
              <a:rPr lang="en-GB" b="0" i="0" dirty="0">
                <a:solidFill>
                  <a:schemeClr val="bg1"/>
                </a:solidFill>
                <a:effectLst/>
                <a:latin typeface="Proxima Nova"/>
              </a:rPr>
              <a:t>, and D. N. McKinsey  Phys. Rev. D </a:t>
            </a:r>
            <a:r>
              <a:rPr lang="en-GB" b="1" i="0" dirty="0">
                <a:solidFill>
                  <a:schemeClr val="bg1"/>
                </a:solidFill>
                <a:effectLst/>
                <a:latin typeface="Proxima Nova"/>
              </a:rPr>
              <a:t>100</a:t>
            </a:r>
            <a:r>
              <a:rPr lang="en-GB" b="0" i="0" dirty="0">
                <a:solidFill>
                  <a:schemeClr val="bg1"/>
                </a:solidFill>
                <a:effectLst/>
                <a:latin typeface="Proxima Nova"/>
              </a:rPr>
              <a:t>, 092007 (2019)</a:t>
            </a:r>
          </a:p>
        </p:txBody>
      </p:sp>
      <p:pic>
        <p:nvPicPr>
          <p:cNvPr id="11" name="Picture 10">
            <a:extLst>
              <a:ext uri="{FF2B5EF4-FFF2-40B4-BE49-F238E27FC236}">
                <a16:creationId xmlns:a16="http://schemas.microsoft.com/office/drawing/2014/main" id="{A49A542D-6728-D6BE-DED1-140AA841E912}"/>
              </a:ext>
            </a:extLst>
          </p:cNvPr>
          <p:cNvPicPr>
            <a:picLocks noChangeAspect="1"/>
          </p:cNvPicPr>
          <p:nvPr/>
        </p:nvPicPr>
        <p:blipFill>
          <a:blip r:embed="rId5"/>
          <a:srcRect b="7184"/>
          <a:stretch/>
        </p:blipFill>
        <p:spPr>
          <a:xfrm>
            <a:off x="7570728" y="1227709"/>
            <a:ext cx="4449029" cy="3751794"/>
          </a:xfrm>
          <a:prstGeom prst="rect">
            <a:avLst/>
          </a:prstGeom>
        </p:spPr>
      </p:pic>
      <p:graphicFrame>
        <p:nvGraphicFramePr>
          <p:cNvPr id="12" name="Table 11">
            <a:extLst>
              <a:ext uri="{FF2B5EF4-FFF2-40B4-BE49-F238E27FC236}">
                <a16:creationId xmlns:a16="http://schemas.microsoft.com/office/drawing/2014/main" id="{F1809B3D-D90B-7974-E8C8-43C7F1F8ECFC}"/>
              </a:ext>
            </a:extLst>
          </p:cNvPr>
          <p:cNvGraphicFramePr>
            <a:graphicFrameLocks noGrp="1"/>
          </p:cNvGraphicFramePr>
          <p:nvPr>
            <p:extLst>
              <p:ext uri="{D42A27DB-BD31-4B8C-83A1-F6EECF244321}">
                <p14:modId xmlns:p14="http://schemas.microsoft.com/office/powerpoint/2010/main" val="509980309"/>
              </p:ext>
            </p:extLst>
          </p:nvPr>
        </p:nvGraphicFramePr>
        <p:xfrm>
          <a:off x="172243" y="1448385"/>
          <a:ext cx="3592154" cy="701040"/>
        </p:xfrm>
        <a:graphic>
          <a:graphicData uri="http://schemas.openxmlformats.org/drawingml/2006/table">
            <a:tbl>
              <a:tblPr/>
              <a:tblGrid>
                <a:gridCol w="3592154">
                  <a:extLst>
                    <a:ext uri="{9D8B030D-6E8A-4147-A177-3AD203B41FA5}">
                      <a16:colId xmlns:a16="http://schemas.microsoft.com/office/drawing/2014/main" val="1994239374"/>
                    </a:ext>
                  </a:extLst>
                </a:gridCol>
              </a:tblGrid>
              <a:tr h="0">
                <a:tc>
                  <a:txBody>
                    <a:bodyPr/>
                    <a:lstStyle/>
                    <a:p>
                      <a:r>
                        <a:rPr lang="en-GB" sz="2000" b="0" i="0" dirty="0">
                          <a:solidFill>
                            <a:srgbClr val="0070C0"/>
                          </a:solidFill>
                          <a:effectLst/>
                          <a:latin typeface="Corbel" panose="020B0503020204020204" pitchFamily="34" charset="0"/>
                        </a:rPr>
                        <a:t>0.3 g </a:t>
                      </a:r>
                      <a:r>
                        <a:rPr lang="en-GB" sz="2000" b="0" i="0" baseline="30000" dirty="0">
                          <a:solidFill>
                            <a:srgbClr val="0070C0"/>
                          </a:solidFill>
                          <a:effectLst/>
                          <a:latin typeface="Corbel" panose="020B0503020204020204" pitchFamily="34" charset="0"/>
                        </a:rPr>
                        <a:t>3</a:t>
                      </a:r>
                      <a:r>
                        <a:rPr lang="en-GB" sz="2000" b="0" i="0" dirty="0">
                          <a:solidFill>
                            <a:srgbClr val="0070C0"/>
                          </a:solidFill>
                          <a:effectLst/>
                          <a:latin typeface="Corbel" panose="020B0503020204020204" pitchFamily="34" charset="0"/>
                        </a:rPr>
                        <a:t>He vs 7 tonne Xe e.g.LZ,PRL,131,041002(2023)</a:t>
                      </a:r>
                      <a:endParaRPr lang="en-GB" sz="20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381531"/>
                  </a:ext>
                </a:extLst>
              </a:tr>
            </a:tbl>
          </a:graphicData>
        </a:graphic>
      </p:graphicFrame>
      <p:grpSp>
        <p:nvGrpSpPr>
          <p:cNvPr id="13" name="Group 12">
            <a:extLst>
              <a:ext uri="{FF2B5EF4-FFF2-40B4-BE49-F238E27FC236}">
                <a16:creationId xmlns:a16="http://schemas.microsoft.com/office/drawing/2014/main" id="{F88DBDF6-2135-B877-D900-4B17FA6F4B0D}"/>
              </a:ext>
            </a:extLst>
          </p:cNvPr>
          <p:cNvGrpSpPr/>
          <p:nvPr/>
        </p:nvGrpSpPr>
        <p:grpSpPr>
          <a:xfrm>
            <a:off x="0" y="6358331"/>
            <a:ext cx="12191999" cy="493708"/>
            <a:chOff x="0" y="6396695"/>
            <a:chExt cx="12191999" cy="493708"/>
          </a:xfrm>
        </p:grpSpPr>
        <p:sp>
          <p:nvSpPr>
            <p:cNvPr id="14" name="TextBox 13">
              <a:extLst>
                <a:ext uri="{FF2B5EF4-FFF2-40B4-BE49-F238E27FC236}">
                  <a16:creationId xmlns:a16="http://schemas.microsoft.com/office/drawing/2014/main" id="{358931C8-50BE-6F0F-62C1-66FAC37D8919}"/>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15" name="Picture 14">
              <a:extLst>
                <a:ext uri="{FF2B5EF4-FFF2-40B4-BE49-F238E27FC236}">
                  <a16:creationId xmlns:a16="http://schemas.microsoft.com/office/drawing/2014/main" id="{509E6733-EE57-10EB-8E07-1FCA63245A13}"/>
                </a:ext>
              </a:extLst>
            </p:cNvPr>
            <p:cNvPicPr>
              <a:picLocks noChangeAspect="1"/>
            </p:cNvPicPr>
            <p:nvPr/>
          </p:nvPicPr>
          <p:blipFill>
            <a:blip r:embed="rId3"/>
            <a:stretch>
              <a:fillRect/>
            </a:stretch>
          </p:blipFill>
          <p:spPr>
            <a:xfrm>
              <a:off x="0" y="6405491"/>
              <a:ext cx="613039" cy="484912"/>
            </a:xfrm>
            <a:prstGeom prst="rect">
              <a:avLst/>
            </a:prstGeom>
          </p:spPr>
        </p:pic>
        <p:pic>
          <p:nvPicPr>
            <p:cNvPr id="17" name="Picture 16">
              <a:extLst>
                <a:ext uri="{FF2B5EF4-FFF2-40B4-BE49-F238E27FC236}">
                  <a16:creationId xmlns:a16="http://schemas.microsoft.com/office/drawing/2014/main" id="{FEB5D959-EE77-3589-E939-5EF6A4F68C36}"/>
                </a:ext>
              </a:extLst>
            </p:cNvPr>
            <p:cNvPicPr>
              <a:picLocks noChangeAspect="1"/>
            </p:cNvPicPr>
            <p:nvPr/>
          </p:nvPicPr>
          <p:blipFill>
            <a:blip r:embed="rId3"/>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4281741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86891"/>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Bolometer for quasiparticle detection </a:t>
            </a:r>
          </a:p>
        </p:txBody>
      </p:sp>
      <p:sp>
        <p:nvSpPr>
          <p:cNvPr id="16" name="Rectangle 1">
            <a:extLst>
              <a:ext uri="{FF2B5EF4-FFF2-40B4-BE49-F238E27FC236}">
                <a16:creationId xmlns:a16="http://schemas.microsoft.com/office/drawing/2014/main" id="{994F0CB6-8A1A-0865-80D9-2429B7529C44}"/>
              </a:ext>
            </a:extLst>
          </p:cNvPr>
          <p:cNvSpPr>
            <a:spLocks noChangeArrowheads="1"/>
          </p:cNvSpPr>
          <p:nvPr/>
        </p:nvSpPr>
        <p:spPr bwMode="auto">
          <a:xfrm>
            <a:off x="5222875" y="3422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8" name="Picture 17" descr="A close-up of a miniature robot&#10;&#10;Description automatically generated">
            <a:extLst>
              <a:ext uri="{FF2B5EF4-FFF2-40B4-BE49-F238E27FC236}">
                <a16:creationId xmlns:a16="http://schemas.microsoft.com/office/drawing/2014/main" id="{97E2486B-36B3-1267-BB8A-20FC99AEF0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6" y="1190541"/>
            <a:ext cx="6006124" cy="3573205"/>
          </a:xfrm>
          <a:prstGeom prst="rect">
            <a:avLst/>
          </a:prstGeom>
        </p:spPr>
      </p:pic>
      <p:sp>
        <p:nvSpPr>
          <p:cNvPr id="3" name="TextBox 2">
            <a:extLst>
              <a:ext uri="{FF2B5EF4-FFF2-40B4-BE49-F238E27FC236}">
                <a16:creationId xmlns:a16="http://schemas.microsoft.com/office/drawing/2014/main" id="{AA323A3F-E6A7-31B2-708A-52B8ABA42F17}"/>
              </a:ext>
            </a:extLst>
          </p:cNvPr>
          <p:cNvSpPr txBox="1"/>
          <p:nvPr/>
        </p:nvSpPr>
        <p:spPr>
          <a:xfrm>
            <a:off x="149487" y="521842"/>
            <a:ext cx="11505798" cy="523220"/>
          </a:xfrm>
          <a:prstGeom prst="rect">
            <a:avLst/>
          </a:prstGeom>
          <a:noFill/>
        </p:spPr>
        <p:txBody>
          <a:bodyPr wrap="square">
            <a:spAutoFit/>
          </a:bodyPr>
          <a:lstStyle/>
          <a:p>
            <a:r>
              <a:rPr lang="en-US" sz="2800" dirty="0">
                <a:solidFill>
                  <a:schemeClr val="bg1"/>
                </a:solidFill>
              </a:rPr>
              <a:t>Collision WIMP - </a:t>
            </a:r>
            <a:r>
              <a:rPr lang="en-US" sz="2800" baseline="30000" dirty="0">
                <a:solidFill>
                  <a:schemeClr val="bg1"/>
                </a:solidFill>
              </a:rPr>
              <a:t>3</a:t>
            </a:r>
            <a:r>
              <a:rPr lang="en-US" sz="2800" dirty="0">
                <a:solidFill>
                  <a:schemeClr val="bg1"/>
                </a:solidFill>
              </a:rPr>
              <a:t>He atom (mass 3 versus argon - 39.948, xenon -131.293)</a:t>
            </a:r>
          </a:p>
        </p:txBody>
      </p:sp>
      <p:pic>
        <p:nvPicPr>
          <p:cNvPr id="11" name="Picture 10">
            <a:extLst>
              <a:ext uri="{FF2B5EF4-FFF2-40B4-BE49-F238E27FC236}">
                <a16:creationId xmlns:a16="http://schemas.microsoft.com/office/drawing/2014/main" id="{A49A542D-6728-D6BE-DED1-140AA841E912}"/>
              </a:ext>
            </a:extLst>
          </p:cNvPr>
          <p:cNvPicPr>
            <a:picLocks noChangeAspect="1"/>
          </p:cNvPicPr>
          <p:nvPr/>
        </p:nvPicPr>
        <p:blipFill>
          <a:blip r:embed="rId4"/>
          <a:stretch>
            <a:fillRect/>
          </a:stretch>
        </p:blipFill>
        <p:spPr>
          <a:xfrm>
            <a:off x="7570728" y="1227708"/>
            <a:ext cx="4449029" cy="4042171"/>
          </a:xfrm>
          <a:prstGeom prst="rect">
            <a:avLst/>
          </a:prstGeom>
        </p:spPr>
      </p:pic>
      <p:graphicFrame>
        <p:nvGraphicFramePr>
          <p:cNvPr id="12" name="Table 11">
            <a:extLst>
              <a:ext uri="{FF2B5EF4-FFF2-40B4-BE49-F238E27FC236}">
                <a16:creationId xmlns:a16="http://schemas.microsoft.com/office/drawing/2014/main" id="{F1809B3D-D90B-7974-E8C8-43C7F1F8ECFC}"/>
              </a:ext>
            </a:extLst>
          </p:cNvPr>
          <p:cNvGraphicFramePr>
            <a:graphicFrameLocks noGrp="1"/>
          </p:cNvGraphicFramePr>
          <p:nvPr/>
        </p:nvGraphicFramePr>
        <p:xfrm>
          <a:off x="172243" y="1448385"/>
          <a:ext cx="3592154" cy="701040"/>
        </p:xfrm>
        <a:graphic>
          <a:graphicData uri="http://schemas.openxmlformats.org/drawingml/2006/table">
            <a:tbl>
              <a:tblPr/>
              <a:tblGrid>
                <a:gridCol w="3592154">
                  <a:extLst>
                    <a:ext uri="{9D8B030D-6E8A-4147-A177-3AD203B41FA5}">
                      <a16:colId xmlns:a16="http://schemas.microsoft.com/office/drawing/2014/main" val="1994239374"/>
                    </a:ext>
                  </a:extLst>
                </a:gridCol>
              </a:tblGrid>
              <a:tr h="0">
                <a:tc>
                  <a:txBody>
                    <a:bodyPr/>
                    <a:lstStyle/>
                    <a:p>
                      <a:r>
                        <a:rPr lang="en-GB" sz="2000" b="0" i="0" dirty="0">
                          <a:solidFill>
                            <a:srgbClr val="0070C0"/>
                          </a:solidFill>
                          <a:effectLst/>
                          <a:latin typeface="Corbel" panose="020B0503020204020204" pitchFamily="34" charset="0"/>
                        </a:rPr>
                        <a:t>0.3 g </a:t>
                      </a:r>
                      <a:r>
                        <a:rPr lang="en-GB" sz="2000" b="0" i="0" baseline="30000" dirty="0">
                          <a:solidFill>
                            <a:srgbClr val="0070C0"/>
                          </a:solidFill>
                          <a:effectLst/>
                          <a:latin typeface="Corbel" panose="020B0503020204020204" pitchFamily="34" charset="0"/>
                        </a:rPr>
                        <a:t>3</a:t>
                      </a:r>
                      <a:r>
                        <a:rPr lang="en-GB" sz="2000" b="0" i="0" dirty="0">
                          <a:solidFill>
                            <a:srgbClr val="0070C0"/>
                          </a:solidFill>
                          <a:effectLst/>
                          <a:latin typeface="Corbel" panose="020B0503020204020204" pitchFamily="34" charset="0"/>
                        </a:rPr>
                        <a:t>He vs 7 tonne Xe e.g.LZ,PRL,131,041002(2023)</a:t>
                      </a:r>
                      <a:endParaRPr lang="en-GB" sz="2000" dirty="0">
                        <a:effectLst/>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1381531"/>
                  </a:ext>
                </a:extLst>
              </a:tr>
            </a:tbl>
          </a:graphicData>
        </a:graphic>
      </p:graphicFrame>
      <p:sp>
        <p:nvSpPr>
          <p:cNvPr id="10" name="TextBox 9">
            <a:extLst>
              <a:ext uri="{FF2B5EF4-FFF2-40B4-BE49-F238E27FC236}">
                <a16:creationId xmlns:a16="http://schemas.microsoft.com/office/drawing/2014/main" id="{EF1F4D0F-98A7-98EB-8766-4CAF3C37DA5E}"/>
              </a:ext>
            </a:extLst>
          </p:cNvPr>
          <p:cNvSpPr txBox="1"/>
          <p:nvPr/>
        </p:nvSpPr>
        <p:spPr>
          <a:xfrm>
            <a:off x="-60790" y="4961964"/>
            <a:ext cx="12538753" cy="1508105"/>
          </a:xfrm>
          <a:prstGeom prst="rect">
            <a:avLst/>
          </a:prstGeom>
          <a:noFill/>
        </p:spPr>
        <p:txBody>
          <a:bodyPr wrap="square">
            <a:spAutoFit/>
          </a:bodyPr>
          <a:lstStyle/>
          <a:p>
            <a:pPr>
              <a:defRPr/>
            </a:pPr>
            <a:r>
              <a:rPr kumimoji="0" lang="en-US" sz="2000" b="1" i="1" u="none" strike="noStrike" kern="1200" cap="none" spc="0" normalizeH="0" noProof="0" dirty="0">
                <a:ln>
                  <a:noFill/>
                </a:ln>
                <a:solidFill>
                  <a:srgbClr val="00B0F0"/>
                </a:solidFill>
                <a:effectLst/>
                <a:uLnTx/>
                <a:uFillTx/>
                <a:latin typeface="Calibri" panose="020F0502020204030204"/>
                <a:ea typeface="+mn-ea"/>
                <a:cs typeface="+mn-cs"/>
              </a:rPr>
              <a:t>QUEST-DMC superfluid </a:t>
            </a:r>
            <a:r>
              <a:rPr kumimoji="0" lang="en-US" sz="2000" b="1" i="1" u="none" strike="noStrike" kern="1200" cap="none" spc="0" normalizeH="0" baseline="30000" noProof="0" dirty="0">
                <a:ln>
                  <a:noFill/>
                </a:ln>
                <a:solidFill>
                  <a:srgbClr val="00B0F0"/>
                </a:solidFill>
                <a:effectLst/>
                <a:uLnTx/>
                <a:uFillTx/>
                <a:latin typeface="Calibri" panose="020F0502020204030204"/>
                <a:ea typeface="+mn-ea"/>
                <a:cs typeface="+mn-cs"/>
              </a:rPr>
              <a:t>3</a:t>
            </a:r>
            <a:r>
              <a:rPr kumimoji="0" lang="en-US" sz="2000" b="1" i="1" u="none" strike="noStrike" kern="1200" cap="none" spc="0" normalizeH="0" noProof="0" dirty="0">
                <a:ln>
                  <a:noFill/>
                </a:ln>
                <a:solidFill>
                  <a:srgbClr val="00B0F0"/>
                </a:solidFill>
                <a:effectLst/>
                <a:uLnTx/>
                <a:uFillTx/>
                <a:latin typeface="Calibri" panose="020F0502020204030204"/>
                <a:ea typeface="+mn-ea"/>
                <a:cs typeface="+mn-cs"/>
              </a:rPr>
              <a:t>He detector for sub-GeV dark matter.</a:t>
            </a:r>
            <a:r>
              <a:rPr kumimoji="0" lang="en-US" sz="2000" b="1" i="0" u="none" strike="noStrike" kern="1200" cap="none" spc="0" normalizeH="0" noProof="0" dirty="0">
                <a:ln>
                  <a:noFill/>
                </a:ln>
                <a:solidFill>
                  <a:srgbClr val="00B0F0"/>
                </a:solidFill>
                <a:effectLst/>
                <a:uLnTx/>
                <a:uFillTx/>
                <a:latin typeface="Calibri" panose="020F0502020204030204"/>
                <a:ea typeface="+mn-ea"/>
                <a:cs typeface="+mn-cs"/>
              </a:rPr>
              <a:t> </a:t>
            </a:r>
            <a:endParaRPr kumimoji="0" lang="en-US" sz="2000" b="1" i="0" u="none" strike="noStrike" kern="1200" cap="none" spc="0" normalizeH="0" noProof="0" dirty="0">
              <a:ln>
                <a:noFill/>
              </a:ln>
              <a:solidFill>
                <a:prstClr val="white"/>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S. </a:t>
            </a:r>
            <a:r>
              <a:rPr kumimoji="0" lang="en-US" sz="1800" b="1" i="0" u="none" strike="noStrike" kern="1200" cap="none" spc="0" normalizeH="0" noProof="0" dirty="0" err="1">
                <a:ln>
                  <a:noFill/>
                </a:ln>
                <a:solidFill>
                  <a:prstClr val="white"/>
                </a:solidFill>
                <a:effectLst/>
                <a:uLnTx/>
                <a:uFillTx/>
                <a:latin typeface="Calibri" panose="020F0502020204030204"/>
                <a:ea typeface="+mn-ea"/>
                <a:cs typeface="+mn-cs"/>
              </a:rPr>
              <a:t>Autti</a:t>
            </a:r>
            <a:r>
              <a:rPr lang="en-US" sz="1800" b="1" baseline="30000" dirty="0">
                <a:solidFill>
                  <a:prstClr val="white"/>
                </a:solidFill>
                <a:latin typeface="Calibri" panose="020F0502020204030204"/>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A. Casey</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N. Eng</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N. Darvishi</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 P. Franchini</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R. P. Haley</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P. J. Heikkinen</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A. Jennings</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3</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A. Kemp</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E. Leason</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L. V. Levitin</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J. Monroe</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J. March-Russel</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4</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M. T. Noble</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J. R. Prance</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X. Rojas</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T. Salmon</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J. Saunders</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R. Smith</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M. D. Thompson</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V. Tsepelin</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S. M. West</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L. Whitehead</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V. V. Zavjalov</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 D. E. Zmeev</a:t>
            </a:r>
            <a:r>
              <a:rPr kumimoji="0" lang="en-US" sz="1800" b="1" i="0" u="none" strike="noStrike" kern="1200" cap="none" spc="0" normalizeH="0" baseline="30000" noProof="0" dirty="0">
                <a:ln>
                  <a:noFill/>
                </a:ln>
                <a:solidFill>
                  <a:prstClr val="white"/>
                </a:solidFill>
                <a:effectLst/>
                <a:uLnTx/>
                <a:uFillTx/>
                <a:latin typeface="Calibri" panose="020F0502020204030204"/>
                <a:ea typeface="+mn-ea"/>
                <a:cs typeface="+mn-cs"/>
              </a:rPr>
              <a:t>1</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a:t>
            </a:r>
          </a:p>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noProof="0" dirty="0">
                <a:ln>
                  <a:noFill/>
                </a:ln>
                <a:solidFill>
                  <a:schemeClr val="bg1"/>
                </a:solidFill>
                <a:effectLst/>
                <a:uLnTx/>
                <a:uFillTx/>
                <a:latin typeface="Calibri" panose="020F0502020204030204"/>
                <a:ea typeface="+mn-ea"/>
                <a:cs typeface="+mn-cs"/>
              </a:rPr>
              <a:t>Eur. Phys. J. C 84, 248</a:t>
            </a:r>
            <a:r>
              <a:rPr kumimoji="0" lang="en-US" sz="1800" b="1" i="0" u="none" strike="noStrike" kern="1200" cap="none" spc="0" normalizeH="0" noProof="0" dirty="0">
                <a:ln>
                  <a:noFill/>
                </a:ln>
                <a:solidFill>
                  <a:srgbClr val="00B0F0"/>
                </a:solidFill>
                <a:effectLst/>
                <a:uLnTx/>
                <a:uFillTx/>
                <a:latin typeface="Calibri" panose="020F0502020204030204"/>
                <a:ea typeface="+mn-ea"/>
                <a:cs typeface="+mn-cs"/>
              </a:rPr>
              <a:t> </a:t>
            </a:r>
            <a:r>
              <a:rPr kumimoji="0" lang="en-US" sz="1800" b="1" i="0" u="none" strike="noStrike" kern="1200" cap="none" spc="0" normalizeH="0" noProof="0" dirty="0">
                <a:ln>
                  <a:noFill/>
                </a:ln>
                <a:solidFill>
                  <a:prstClr val="white"/>
                </a:solidFill>
                <a:effectLst/>
                <a:uLnTx/>
                <a:uFillTx/>
                <a:latin typeface="Calibri" panose="020F0502020204030204"/>
                <a:ea typeface="+mn-ea"/>
                <a:cs typeface="+mn-cs"/>
              </a:rPr>
              <a:t>(2024).</a:t>
            </a:r>
          </a:p>
        </p:txBody>
      </p:sp>
      <p:grpSp>
        <p:nvGrpSpPr>
          <p:cNvPr id="13" name="Group 12">
            <a:extLst>
              <a:ext uri="{FF2B5EF4-FFF2-40B4-BE49-F238E27FC236}">
                <a16:creationId xmlns:a16="http://schemas.microsoft.com/office/drawing/2014/main" id="{744DFEF8-106A-52A6-F91C-41174A477E10}"/>
              </a:ext>
            </a:extLst>
          </p:cNvPr>
          <p:cNvGrpSpPr/>
          <p:nvPr/>
        </p:nvGrpSpPr>
        <p:grpSpPr>
          <a:xfrm>
            <a:off x="0" y="6421433"/>
            <a:ext cx="12191999" cy="493708"/>
            <a:chOff x="0" y="6396695"/>
            <a:chExt cx="12191999" cy="493708"/>
          </a:xfrm>
        </p:grpSpPr>
        <p:sp>
          <p:nvSpPr>
            <p:cNvPr id="14" name="TextBox 13">
              <a:extLst>
                <a:ext uri="{FF2B5EF4-FFF2-40B4-BE49-F238E27FC236}">
                  <a16:creationId xmlns:a16="http://schemas.microsoft.com/office/drawing/2014/main" id="{363D906B-0915-178A-5AD9-10B61B49FD81}"/>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15" name="Picture 14">
              <a:extLst>
                <a:ext uri="{FF2B5EF4-FFF2-40B4-BE49-F238E27FC236}">
                  <a16:creationId xmlns:a16="http://schemas.microsoft.com/office/drawing/2014/main" id="{F66AFE59-4F87-156A-E0C2-49790187B85F}"/>
                </a:ext>
              </a:extLst>
            </p:cNvPr>
            <p:cNvPicPr>
              <a:picLocks noChangeAspect="1"/>
            </p:cNvPicPr>
            <p:nvPr/>
          </p:nvPicPr>
          <p:blipFill>
            <a:blip r:embed="rId5"/>
            <a:stretch>
              <a:fillRect/>
            </a:stretch>
          </p:blipFill>
          <p:spPr>
            <a:xfrm>
              <a:off x="0" y="6405491"/>
              <a:ext cx="613039" cy="484912"/>
            </a:xfrm>
            <a:prstGeom prst="rect">
              <a:avLst/>
            </a:prstGeom>
          </p:spPr>
        </p:pic>
        <p:pic>
          <p:nvPicPr>
            <p:cNvPr id="17" name="Picture 16">
              <a:extLst>
                <a:ext uri="{FF2B5EF4-FFF2-40B4-BE49-F238E27FC236}">
                  <a16:creationId xmlns:a16="http://schemas.microsoft.com/office/drawing/2014/main" id="{AEAEC111-E3C3-674B-10DB-9DFEBD4BB7A9}"/>
                </a:ext>
              </a:extLst>
            </p:cNvPr>
            <p:cNvPicPr>
              <a:picLocks noChangeAspect="1"/>
            </p:cNvPicPr>
            <p:nvPr/>
          </p:nvPicPr>
          <p:blipFill>
            <a:blip r:embed="rId5"/>
            <a:stretch>
              <a:fillRect/>
            </a:stretch>
          </p:blipFill>
          <p:spPr>
            <a:xfrm>
              <a:off x="11578960" y="6405491"/>
              <a:ext cx="613039" cy="484912"/>
            </a:xfrm>
            <a:prstGeom prst="rect">
              <a:avLst/>
            </a:prstGeom>
          </p:spPr>
        </p:pic>
      </p:grpSp>
    </p:spTree>
    <p:extLst>
      <p:ext uri="{BB962C8B-B14F-4D97-AF65-F5344CB8AC3E}">
        <p14:creationId xmlns:p14="http://schemas.microsoft.com/office/powerpoint/2010/main" val="38510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13">
            <a:extLst>
              <a:ext uri="{FF2B5EF4-FFF2-40B4-BE49-F238E27FC236}">
                <a16:creationId xmlns:a16="http://schemas.microsoft.com/office/drawing/2014/main" id="{7692E713-6CE8-8D38-A132-B223433B39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91" r="1439" b="12722"/>
          <a:stretch/>
        </p:blipFill>
        <p:spPr bwMode="auto">
          <a:xfrm>
            <a:off x="8533117" y="704026"/>
            <a:ext cx="3600000" cy="306612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pic>
      <p:sp>
        <p:nvSpPr>
          <p:cNvPr id="5" name="TextBox 4">
            <a:extLst>
              <a:ext uri="{FF2B5EF4-FFF2-40B4-BE49-F238E27FC236}">
                <a16:creationId xmlns:a16="http://schemas.microsoft.com/office/drawing/2014/main" id="{FF9D0108-477C-4520-BFF5-C24300B28356}"/>
              </a:ext>
            </a:extLst>
          </p:cNvPr>
          <p:cNvSpPr txBox="1"/>
          <p:nvPr/>
        </p:nvSpPr>
        <p:spPr>
          <a:xfrm>
            <a:off x="0" y="6396335"/>
            <a:ext cx="12192000"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Superfluid Helium, </a:t>
            </a:r>
            <a:r>
              <a:rPr lang="en-GB" sz="2800" b="1" baseline="30000" dirty="0">
                <a:solidFill>
                  <a:prstClr val="white"/>
                </a:solidFill>
              </a:rPr>
              <a:t>3</a:t>
            </a:r>
            <a:r>
              <a:rPr lang="en-GB" sz="2800" b="1" dirty="0">
                <a:solidFill>
                  <a:prstClr val="white"/>
                </a:solidFill>
              </a:rPr>
              <a:t>He</a:t>
            </a: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4"/>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4"/>
          <a:stretch>
            <a:fillRect/>
          </a:stretch>
        </p:blipFill>
        <p:spPr>
          <a:xfrm>
            <a:off x="11578960" y="6405491"/>
            <a:ext cx="613039" cy="484912"/>
          </a:xfrm>
          <a:prstGeom prst="rect">
            <a:avLst/>
          </a:prstGeom>
        </p:spPr>
      </p:pic>
      <p:pic>
        <p:nvPicPr>
          <p:cNvPr id="26" name="Picture 25">
            <a:extLst>
              <a:ext uri="{FF2B5EF4-FFF2-40B4-BE49-F238E27FC236}">
                <a16:creationId xmlns:a16="http://schemas.microsoft.com/office/drawing/2014/main" id="{055C40FE-169E-406B-ABED-95C28CD62833}"/>
              </a:ext>
            </a:extLst>
          </p:cNvPr>
          <p:cNvPicPr>
            <a:picLocks noChangeAspect="1"/>
          </p:cNvPicPr>
          <p:nvPr/>
        </p:nvPicPr>
        <p:blipFill rotWithShape="1">
          <a:blip r:embed="rId5"/>
          <a:srcRect l="50003"/>
          <a:stretch/>
        </p:blipFill>
        <p:spPr>
          <a:xfrm>
            <a:off x="8533117" y="3857416"/>
            <a:ext cx="3600000" cy="2468748"/>
          </a:xfrm>
          <a:prstGeom prst="rect">
            <a:avLst/>
          </a:prstGeom>
        </p:spPr>
      </p:pic>
      <p:sp>
        <p:nvSpPr>
          <p:cNvPr id="9" name="TextBox 8">
            <a:extLst>
              <a:ext uri="{FF2B5EF4-FFF2-40B4-BE49-F238E27FC236}">
                <a16:creationId xmlns:a16="http://schemas.microsoft.com/office/drawing/2014/main" id="{436988BF-0AB0-DAC6-94BC-E1D93FBEA6EC}"/>
              </a:ext>
            </a:extLst>
          </p:cNvPr>
          <p:cNvSpPr txBox="1"/>
          <p:nvPr/>
        </p:nvSpPr>
        <p:spPr>
          <a:xfrm>
            <a:off x="114299" y="704026"/>
            <a:ext cx="8367897" cy="5632311"/>
          </a:xfrm>
          <a:prstGeom prst="rect">
            <a:avLst/>
          </a:prstGeom>
          <a:solidFill>
            <a:schemeClr val="bg1"/>
          </a:solidFill>
        </p:spPr>
        <p:txBody>
          <a:bodyPr wrap="square" rtlCol="0">
            <a:spAutoFit/>
          </a:bodyPr>
          <a:lstStyle/>
          <a:p>
            <a:pPr marL="285750" indent="-285750">
              <a:buClr>
                <a:srgbClr val="0070C0"/>
              </a:buClr>
              <a:buFont typeface="Wingdings" panose="05000000000000000000" pitchFamily="2" charset="2"/>
              <a:buChar char="§"/>
            </a:pPr>
            <a:r>
              <a:rPr lang="en-GB" sz="3200" dirty="0"/>
              <a:t>Cooper pairs with </a:t>
            </a:r>
            <a:r>
              <a:rPr lang="en-GB" sz="3200" dirty="0">
                <a:solidFill>
                  <a:srgbClr val="0070C0"/>
                </a:solidFill>
              </a:rPr>
              <a:t>L </a:t>
            </a:r>
            <a:r>
              <a:rPr lang="en-GB" sz="3200" dirty="0"/>
              <a:t>= </a:t>
            </a:r>
            <a:r>
              <a:rPr lang="en-GB" sz="3200" dirty="0">
                <a:solidFill>
                  <a:srgbClr val="FF0066"/>
                </a:solidFill>
              </a:rPr>
              <a:t>S </a:t>
            </a:r>
            <a:r>
              <a:rPr lang="en-GB" sz="3200" dirty="0"/>
              <a:t>= 1</a:t>
            </a:r>
          </a:p>
          <a:p>
            <a:pPr marL="285750" indent="-285750">
              <a:buClr>
                <a:srgbClr val="0070C0"/>
              </a:buClr>
              <a:buFont typeface="Wingdings" panose="05000000000000000000" pitchFamily="2" charset="2"/>
              <a:buChar char="§"/>
            </a:pPr>
            <a:endParaRPr lang="en-GB" sz="3200" dirty="0"/>
          </a:p>
          <a:p>
            <a:pPr marL="285750" indent="-285750">
              <a:buClr>
                <a:srgbClr val="0070C0"/>
              </a:buClr>
              <a:buFont typeface="Wingdings" panose="05000000000000000000" pitchFamily="2" charset="2"/>
              <a:buChar char="§"/>
            </a:pPr>
            <a:r>
              <a:rPr lang="en-GB" sz="3200" dirty="0"/>
              <a:t>18-component order parameter </a:t>
            </a:r>
            <a:endParaRPr lang="en-GB" sz="3200" dirty="0">
              <a:latin typeface="Symbol" panose="05050102010706020507" pitchFamily="18" charset="2"/>
            </a:endParaRPr>
          </a:p>
          <a:p>
            <a:pPr marL="742950" lvl="1" indent="-285750">
              <a:buClr>
                <a:srgbClr val="0070C0"/>
              </a:buClr>
              <a:buFont typeface="Wingdings" panose="05000000000000000000" pitchFamily="2" charset="2"/>
              <a:buChar char="§"/>
            </a:pPr>
            <a:r>
              <a:rPr lang="en-GB" sz="3200" dirty="0" err="1">
                <a:solidFill>
                  <a:srgbClr val="0070C0"/>
                </a:solidFill>
              </a:rPr>
              <a:t>L</a:t>
            </a:r>
            <a:r>
              <a:rPr lang="en-GB" sz="3200" baseline="-25000" dirty="0" err="1">
                <a:solidFill>
                  <a:srgbClr val="0070C0"/>
                </a:solidFill>
              </a:rPr>
              <a:t>z</a:t>
            </a:r>
            <a:r>
              <a:rPr lang="en-GB" sz="3200" dirty="0">
                <a:solidFill>
                  <a:srgbClr val="0070C0"/>
                </a:solidFill>
              </a:rPr>
              <a:t> = -1, 0, 1</a:t>
            </a:r>
          </a:p>
          <a:p>
            <a:pPr marL="742950" lvl="1" indent="-285750">
              <a:buClr>
                <a:srgbClr val="0070C0"/>
              </a:buClr>
              <a:buFont typeface="Wingdings" panose="05000000000000000000" pitchFamily="2" charset="2"/>
              <a:buChar char="§"/>
            </a:pPr>
            <a:r>
              <a:rPr lang="en-GB" sz="3200" dirty="0" err="1">
                <a:solidFill>
                  <a:srgbClr val="FF0066"/>
                </a:solidFill>
              </a:rPr>
              <a:t>S</a:t>
            </a:r>
            <a:r>
              <a:rPr lang="en-GB" sz="3200" baseline="-25000" dirty="0" err="1">
                <a:solidFill>
                  <a:srgbClr val="FF0066"/>
                </a:solidFill>
              </a:rPr>
              <a:t>z</a:t>
            </a:r>
            <a:r>
              <a:rPr lang="en-GB" sz="3200" dirty="0">
                <a:solidFill>
                  <a:srgbClr val="FF0066"/>
                </a:solidFill>
              </a:rPr>
              <a:t> = -1, 0, 1</a:t>
            </a:r>
          </a:p>
          <a:p>
            <a:pPr marL="285750" indent="-285750">
              <a:buClr>
                <a:srgbClr val="0070C0"/>
              </a:buClr>
              <a:buFont typeface="Wingdings" panose="05000000000000000000" pitchFamily="2" charset="2"/>
              <a:buChar char="§"/>
            </a:pPr>
            <a:r>
              <a:rPr lang="en-GB" sz="3200" dirty="0"/>
              <a:t>Multiple superfluid phases	</a:t>
            </a:r>
          </a:p>
          <a:p>
            <a:pPr marL="742950" lvl="1" indent="-285750">
              <a:buClr>
                <a:srgbClr val="0070C0"/>
              </a:buClr>
              <a:buFont typeface="Wingdings" panose="05000000000000000000" pitchFamily="2" charset="2"/>
              <a:buChar char="§"/>
            </a:pPr>
            <a:r>
              <a:rPr lang="en-GB" sz="3200" dirty="0"/>
              <a:t>A-phase: </a:t>
            </a:r>
            <a:r>
              <a:rPr lang="en-GB" altLang="en-US" sz="3200" dirty="0">
                <a:latin typeface="Calibri" panose="020F0502020204030204" pitchFamily="34" charset="0"/>
              </a:rPr>
              <a:t>Anderson-Brinkman-Morel</a:t>
            </a:r>
          </a:p>
          <a:p>
            <a:pPr marL="742950" lvl="1" indent="-285750">
              <a:buClr>
                <a:srgbClr val="0070C0"/>
              </a:buClr>
              <a:buFont typeface="Wingdings" panose="05000000000000000000" pitchFamily="2" charset="2"/>
              <a:buChar char="§"/>
            </a:pPr>
            <a:r>
              <a:rPr lang="en-GB" sz="3200" dirty="0"/>
              <a:t>B-phase: </a:t>
            </a:r>
            <a:r>
              <a:rPr lang="en-GB" altLang="en-US" sz="3200" dirty="0">
                <a:latin typeface="Calibri" panose="020F0502020204030204" pitchFamily="34" charset="0"/>
              </a:rPr>
              <a:t>Balian-</a:t>
            </a:r>
            <a:r>
              <a:rPr lang="en-GB" altLang="en-US" sz="3200" dirty="0" err="1">
                <a:latin typeface="Calibri" panose="020F0502020204030204" pitchFamily="34" charset="0"/>
              </a:rPr>
              <a:t>Werthamer</a:t>
            </a:r>
            <a:endParaRPr lang="en-GB" altLang="en-US" sz="3200" dirty="0">
              <a:latin typeface="Calibri" panose="020F0502020204030204" pitchFamily="34" charset="0"/>
            </a:endParaRPr>
          </a:p>
          <a:p>
            <a:pPr marL="742950" lvl="1" indent="-285750">
              <a:buClr>
                <a:srgbClr val="0070C0"/>
              </a:buClr>
              <a:buFont typeface="Wingdings" panose="05000000000000000000" pitchFamily="2" charset="2"/>
              <a:buChar char="§"/>
            </a:pPr>
            <a:endParaRPr lang="en-GB" sz="3200" dirty="0">
              <a:latin typeface="Calibri" panose="020F0502020204030204" pitchFamily="34" charset="0"/>
            </a:endParaRPr>
          </a:p>
          <a:p>
            <a:pPr marL="285750" indent="-285750">
              <a:buClr>
                <a:srgbClr val="0070C0"/>
              </a:buClr>
              <a:buFont typeface="Wingdings" panose="05000000000000000000" pitchFamily="2" charset="2"/>
              <a:buChar char="§"/>
            </a:pPr>
            <a:r>
              <a:rPr lang="en-US" sz="3200" dirty="0"/>
              <a:t>Broken Cooper pairs = thermal excitations with energy </a:t>
            </a:r>
            <a:r>
              <a:rPr lang="en-US" sz="3200" dirty="0">
                <a:solidFill>
                  <a:srgbClr val="7030A0"/>
                </a:solidFill>
              </a:rPr>
              <a:t>Δ ~ 10</a:t>
            </a:r>
            <a:r>
              <a:rPr lang="en-US" sz="3200" baseline="30000" dirty="0">
                <a:solidFill>
                  <a:srgbClr val="7030A0"/>
                </a:solidFill>
              </a:rPr>
              <a:t>-7</a:t>
            </a:r>
            <a:r>
              <a:rPr lang="en-US" sz="3200" dirty="0">
                <a:solidFill>
                  <a:srgbClr val="7030A0"/>
                </a:solidFill>
              </a:rPr>
              <a:t> eV</a:t>
            </a:r>
          </a:p>
          <a:p>
            <a:pPr marL="285750" indent="-285750">
              <a:buClr>
                <a:srgbClr val="0070C0"/>
              </a:buClr>
              <a:buFont typeface="Wingdings" panose="05000000000000000000" pitchFamily="2" charset="2"/>
              <a:buChar char="§"/>
            </a:pPr>
            <a:endParaRPr lang="en-GB" sz="800" dirty="0">
              <a:solidFill>
                <a:srgbClr val="7030A0"/>
              </a:solidFill>
              <a:latin typeface="Calibri" panose="020F0502020204030204" pitchFamily="34" charset="0"/>
            </a:endParaRPr>
          </a:p>
        </p:txBody>
      </p:sp>
      <p:pic>
        <p:nvPicPr>
          <p:cNvPr id="27" name="Picture 26">
            <a:extLst>
              <a:ext uri="{FF2B5EF4-FFF2-40B4-BE49-F238E27FC236}">
                <a16:creationId xmlns:a16="http://schemas.microsoft.com/office/drawing/2014/main" id="{FEAF6ECD-AF0E-4661-9B03-492F6C1D97BA}"/>
              </a:ext>
            </a:extLst>
          </p:cNvPr>
          <p:cNvPicPr>
            <a:picLocks noChangeAspect="1"/>
          </p:cNvPicPr>
          <p:nvPr/>
        </p:nvPicPr>
        <p:blipFill>
          <a:blip r:embed="rId6"/>
          <a:stretch>
            <a:fillRect/>
          </a:stretch>
        </p:blipFill>
        <p:spPr>
          <a:xfrm>
            <a:off x="5842536" y="700408"/>
            <a:ext cx="2628702" cy="2514315"/>
          </a:xfrm>
          <a:prstGeom prst="rect">
            <a:avLst/>
          </a:prstGeom>
          <a:solidFill>
            <a:schemeClr val="bg1"/>
          </a:solidFill>
        </p:spPr>
      </p:pic>
    </p:spTree>
    <p:extLst>
      <p:ext uri="{BB962C8B-B14F-4D97-AF65-F5344CB8AC3E}">
        <p14:creationId xmlns:p14="http://schemas.microsoft.com/office/powerpoint/2010/main" val="1989943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D0108-477C-4520-BFF5-C24300B28356}"/>
              </a:ext>
            </a:extLst>
          </p:cNvPr>
          <p:cNvSpPr txBox="1"/>
          <p:nvPr/>
        </p:nvSpPr>
        <p:spPr>
          <a:xfrm>
            <a:off x="0" y="6396335"/>
            <a:ext cx="12192000"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sp>
        <p:nvSpPr>
          <p:cNvPr id="10" name="Rectangle 9">
            <a:extLst>
              <a:ext uri="{FF2B5EF4-FFF2-40B4-BE49-F238E27FC236}">
                <a16:creationId xmlns:a16="http://schemas.microsoft.com/office/drawing/2014/main" id="{373ED6D3-949D-438C-B261-DCD7034779F5}"/>
              </a:ext>
            </a:extLst>
          </p:cNvPr>
          <p:cNvSpPr/>
          <p:nvPr/>
        </p:nvSpPr>
        <p:spPr>
          <a:xfrm>
            <a:off x="0" y="0"/>
            <a:ext cx="12192000" cy="584775"/>
          </a:xfrm>
          <a:prstGeom prst="rect">
            <a:avLst/>
          </a:prstGeom>
        </p:spPr>
        <p:txBody>
          <a:bodyPr wrap="square">
            <a:spAutoFit/>
          </a:bodyPr>
          <a:lstStyle/>
          <a:p>
            <a:r>
              <a:rPr lang="en-GB" sz="3200" b="1" dirty="0">
                <a:solidFill>
                  <a:schemeClr val="bg1"/>
                </a:solidFill>
              </a:rPr>
              <a:t>Optimising beam/wire geometry for and both He and SQUID response</a:t>
            </a:r>
          </a:p>
        </p:txBody>
      </p:sp>
      <p:pic>
        <p:nvPicPr>
          <p:cNvPr id="5122" name="Picture 2">
            <a:extLst>
              <a:ext uri="{FF2B5EF4-FFF2-40B4-BE49-F238E27FC236}">
                <a16:creationId xmlns:a16="http://schemas.microsoft.com/office/drawing/2014/main" id="{359AAE38-6D09-F9F4-C307-0F8C131E76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6" t="2491" r="1108" b="1957"/>
          <a:stretch/>
        </p:blipFill>
        <p:spPr bwMode="auto">
          <a:xfrm>
            <a:off x="613039" y="991664"/>
            <a:ext cx="5436578" cy="43339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A close up of a sign&#10;&#10;Description generated with high confidence">
            <a:extLst>
              <a:ext uri="{FF2B5EF4-FFF2-40B4-BE49-F238E27FC236}">
                <a16:creationId xmlns:a16="http://schemas.microsoft.com/office/drawing/2014/main" id="{A46559FC-426F-F184-CDBD-CF6962E65100}"/>
              </a:ext>
            </a:extLst>
          </p:cNvPr>
          <p:cNvPicPr>
            <a:picLocks noChangeAspect="1"/>
          </p:cNvPicPr>
          <p:nvPr/>
        </p:nvPicPr>
        <p:blipFill>
          <a:blip r:embed="rId5"/>
          <a:stretch>
            <a:fillRect/>
          </a:stretch>
        </p:blipFill>
        <p:spPr>
          <a:xfrm>
            <a:off x="6633140" y="991664"/>
            <a:ext cx="5506690" cy="4322458"/>
          </a:xfrm>
          <a:prstGeom prst="rect">
            <a:avLst/>
          </a:prstGeom>
          <a:solidFill>
            <a:schemeClr val="bg1"/>
          </a:solidFill>
        </p:spPr>
      </p:pic>
      <p:sp>
        <p:nvSpPr>
          <p:cNvPr id="12" name="Rectangle 11">
            <a:extLst>
              <a:ext uri="{FF2B5EF4-FFF2-40B4-BE49-F238E27FC236}">
                <a16:creationId xmlns:a16="http://schemas.microsoft.com/office/drawing/2014/main" id="{210B794E-B598-838D-02C3-D27C150E0A7F}"/>
              </a:ext>
            </a:extLst>
          </p:cNvPr>
          <p:cNvSpPr/>
          <p:nvPr/>
        </p:nvSpPr>
        <p:spPr>
          <a:xfrm>
            <a:off x="144378" y="5295187"/>
            <a:ext cx="12192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Proxima Nova"/>
                <a:ea typeface="+mn-ea"/>
                <a:cs typeface="+mn-cs"/>
              </a:rPr>
              <a:t>Long nanomechanical resonators with circular cross-section, </a:t>
            </a:r>
            <a:r>
              <a:rPr lang="en-GB" b="1" dirty="0">
                <a:solidFill>
                  <a:prstClr val="white"/>
                </a:solidFill>
                <a:latin typeface="Proxima Nova"/>
              </a:rPr>
              <a:t>D. Zmeev et al.  arXiv:2311.02452 (2023)</a:t>
            </a:r>
            <a:endParaRPr kumimoji="0" lang="en-GB" sz="2800" b="1"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623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D0108-477C-4520-BFF5-C24300B28356}"/>
              </a:ext>
            </a:extLst>
          </p:cNvPr>
          <p:cNvSpPr txBox="1"/>
          <p:nvPr/>
        </p:nvSpPr>
        <p:spPr>
          <a:xfrm>
            <a:off x="0" y="6396335"/>
            <a:ext cx="12192000"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endParaRPr lang="en-GB" sz="2800" dirty="0">
              <a:solidFill>
                <a:prstClr val="white">
                  <a:lumMod val="65000"/>
                </a:prstClr>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sp>
        <p:nvSpPr>
          <p:cNvPr id="10" name="Rectangle 9">
            <a:extLst>
              <a:ext uri="{FF2B5EF4-FFF2-40B4-BE49-F238E27FC236}">
                <a16:creationId xmlns:a16="http://schemas.microsoft.com/office/drawing/2014/main" id="{373ED6D3-949D-438C-B261-DCD7034779F5}"/>
              </a:ext>
            </a:extLst>
          </p:cNvPr>
          <p:cNvSpPr/>
          <p:nvPr/>
        </p:nvSpPr>
        <p:spPr>
          <a:xfrm>
            <a:off x="3383281" y="-5400"/>
            <a:ext cx="5183204" cy="584775"/>
          </a:xfrm>
          <a:prstGeom prst="rect">
            <a:avLst/>
          </a:prstGeom>
        </p:spPr>
        <p:txBody>
          <a:bodyPr wrap="square">
            <a:spAutoFit/>
          </a:bodyPr>
          <a:lstStyle/>
          <a:p>
            <a:r>
              <a:rPr lang="en-GB" sz="3200" b="1" dirty="0">
                <a:solidFill>
                  <a:schemeClr val="bg1"/>
                </a:solidFill>
              </a:rPr>
              <a:t>SQUID readout of nanowire</a:t>
            </a:r>
          </a:p>
        </p:txBody>
      </p:sp>
      <p:pic>
        <p:nvPicPr>
          <p:cNvPr id="1028" name="Picture 4">
            <a:extLst>
              <a:ext uri="{FF2B5EF4-FFF2-40B4-BE49-F238E27FC236}">
                <a16:creationId xmlns:a16="http://schemas.microsoft.com/office/drawing/2014/main" id="{3E3C18EB-7060-9A1B-7BF6-4C1F89B50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1" y="593344"/>
            <a:ext cx="7778704" cy="248351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40227D-2120-494F-8C3A-03816C4AD156}"/>
              </a:ext>
            </a:extLst>
          </p:cNvPr>
          <p:cNvSpPr txBox="1"/>
          <p:nvPr/>
        </p:nvSpPr>
        <p:spPr>
          <a:xfrm>
            <a:off x="7973727" y="1294295"/>
            <a:ext cx="4146894" cy="70788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t>2-stage SQUID amplifier (PTB)</a:t>
            </a:r>
          </a:p>
          <a:p>
            <a:r>
              <a:rPr lang="en-GB" sz="2000" dirty="0">
                <a:ea typeface="+mn-lt"/>
                <a:cs typeface="+mn-lt"/>
              </a:rPr>
              <a:t>IEEE Trans. Appl. </a:t>
            </a:r>
            <a:r>
              <a:rPr lang="en-GB" sz="2000" dirty="0" err="1">
                <a:ea typeface="+mn-lt"/>
                <a:cs typeface="+mn-lt"/>
              </a:rPr>
              <a:t>Supercond</a:t>
            </a:r>
            <a:r>
              <a:rPr lang="en-GB" sz="2000" dirty="0">
                <a:ea typeface="+mn-lt"/>
                <a:cs typeface="+mn-lt"/>
              </a:rPr>
              <a:t>. 17 (2007)</a:t>
            </a:r>
          </a:p>
        </p:txBody>
      </p:sp>
      <p:pic>
        <p:nvPicPr>
          <p:cNvPr id="9" name="Picture 2">
            <a:extLst>
              <a:ext uri="{FF2B5EF4-FFF2-40B4-BE49-F238E27FC236}">
                <a16:creationId xmlns:a16="http://schemas.microsoft.com/office/drawing/2014/main" id="{15C0E737-BFDE-088C-76C0-958D2F978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242" y="3214878"/>
            <a:ext cx="3914160" cy="30797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7BAC9341-06C4-971E-40FE-6278B5D8A3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557" y="3214877"/>
            <a:ext cx="4396593" cy="30797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C7C170C-512A-E574-EAA7-753FD16BD81F}"/>
              </a:ext>
            </a:extLst>
          </p:cNvPr>
          <p:cNvSpPr txBox="1"/>
          <p:nvPr/>
        </p:nvSpPr>
        <p:spPr>
          <a:xfrm>
            <a:off x="3328" y="3667934"/>
            <a:ext cx="3777914" cy="1815882"/>
          </a:xfrm>
          <a:prstGeom prst="rect">
            <a:avLst/>
          </a:prstGeom>
          <a:noFill/>
        </p:spPr>
        <p:txBody>
          <a:bodyPr wrap="square">
            <a:spAutoFit/>
          </a:bodyPr>
          <a:lstStyle/>
          <a:p>
            <a:r>
              <a:rPr lang="en-GB" sz="2800" dirty="0">
                <a:solidFill>
                  <a:schemeClr val="bg1"/>
                </a:solidFill>
              </a:rPr>
              <a:t>Vacuum characterisation of SQUID nanowire readout. 315 nm wire, 8.5 </a:t>
            </a:r>
            <a:r>
              <a:rPr lang="en-GB" sz="2800" dirty="0" err="1">
                <a:solidFill>
                  <a:schemeClr val="bg1"/>
                </a:solidFill>
              </a:rPr>
              <a:t>mT</a:t>
            </a:r>
            <a:r>
              <a:rPr lang="en-GB" sz="2800" dirty="0">
                <a:solidFill>
                  <a:schemeClr val="bg1"/>
                </a:solidFill>
              </a:rPr>
              <a:t>, 4.2 K</a:t>
            </a:r>
          </a:p>
        </p:txBody>
      </p:sp>
      <p:pic>
        <p:nvPicPr>
          <p:cNvPr id="3" name="Picture 4">
            <a:extLst>
              <a:ext uri="{FF2B5EF4-FFF2-40B4-BE49-F238E27FC236}">
                <a16:creationId xmlns:a16="http://schemas.microsoft.com/office/drawing/2014/main" id="{7AF910A7-C947-1378-014E-0B7E86E8C37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944" t="33870" b="46798"/>
          <a:stretch/>
        </p:blipFill>
        <p:spPr bwMode="auto">
          <a:xfrm>
            <a:off x="105770" y="5605645"/>
            <a:ext cx="3515972" cy="704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07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Dark Matter Searches</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026" name="Picture 2">
            <a:extLst>
              <a:ext uri="{FF2B5EF4-FFF2-40B4-BE49-F238E27FC236}">
                <a16:creationId xmlns:a16="http://schemas.microsoft.com/office/drawing/2014/main" id="{5F38A440-CB43-D487-EC2B-C209FF34D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636" y="831035"/>
            <a:ext cx="11681717" cy="519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425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9D0108-477C-4520-BFF5-C24300B28356}"/>
              </a:ext>
            </a:extLst>
          </p:cNvPr>
          <p:cNvSpPr txBox="1"/>
          <p:nvPr/>
        </p:nvSpPr>
        <p:spPr>
          <a:xfrm>
            <a:off x="0" y="6396335"/>
            <a:ext cx="12192000"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sp>
        <p:nvSpPr>
          <p:cNvPr id="2" name="Rectangle 1">
            <a:extLst>
              <a:ext uri="{FF2B5EF4-FFF2-40B4-BE49-F238E27FC236}">
                <a16:creationId xmlns:a16="http://schemas.microsoft.com/office/drawing/2014/main" id="{CE0246AF-36F3-4801-AC0F-4DCC64367FCB}"/>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algn="ctr">
              <a:defRPr/>
            </a:pPr>
            <a:r>
              <a:rPr lang="en-US" sz="2800" dirty="0">
                <a:solidFill>
                  <a:schemeClr val="bg1"/>
                </a:solidFill>
              </a:rPr>
              <a:t>Simulation of decays, radiopurity screening (</a:t>
            </a:r>
            <a:r>
              <a:rPr lang="en-US" sz="2800" dirty="0" err="1">
                <a:solidFill>
                  <a:schemeClr val="bg1"/>
                </a:solidFill>
              </a:rPr>
              <a:t>Boulby</a:t>
            </a:r>
            <a:r>
              <a:rPr lang="en-US" sz="2800" dirty="0">
                <a:solidFill>
                  <a:schemeClr val="bg1"/>
                </a:solidFill>
              </a:rPr>
              <a:t>, database)</a:t>
            </a:r>
            <a:endParaRPr lang="en-GB" sz="2800" dirty="0">
              <a:solidFill>
                <a:schemeClr val="bg1"/>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pic>
        <p:nvPicPr>
          <p:cNvPr id="8194" name="Picture 2">
            <a:extLst>
              <a:ext uri="{FF2B5EF4-FFF2-40B4-BE49-F238E27FC236}">
                <a16:creationId xmlns:a16="http://schemas.microsoft.com/office/drawing/2014/main" id="{43C1F1D0-76B5-8565-E2E9-8C81D7760D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868" b="3479"/>
          <a:stretch/>
        </p:blipFill>
        <p:spPr bwMode="auto">
          <a:xfrm>
            <a:off x="72932" y="679819"/>
            <a:ext cx="11112366" cy="192359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7D05EE6B-3489-9B75-046B-8F6262709B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2" y="2695805"/>
            <a:ext cx="4615260" cy="34275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580877E-A03B-4A87-8871-1A8B4409EC3A}"/>
              </a:ext>
            </a:extLst>
          </p:cNvPr>
          <p:cNvGrpSpPr/>
          <p:nvPr/>
        </p:nvGrpSpPr>
        <p:grpSpPr>
          <a:xfrm>
            <a:off x="4748814" y="2695805"/>
            <a:ext cx="7417134" cy="3427527"/>
            <a:chOff x="4748814" y="2695805"/>
            <a:chExt cx="7417134" cy="3427527"/>
          </a:xfrm>
        </p:grpSpPr>
        <p:pic>
          <p:nvPicPr>
            <p:cNvPr id="3" name="Picture 2">
              <a:extLst>
                <a:ext uri="{FF2B5EF4-FFF2-40B4-BE49-F238E27FC236}">
                  <a16:creationId xmlns:a16="http://schemas.microsoft.com/office/drawing/2014/main" id="{44036FAC-615D-AB3C-2F48-C14353CC63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8814" y="2695805"/>
              <a:ext cx="7417134" cy="34275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4A70A37-7E12-ECAE-CDC4-77DEE6DB728F}"/>
                </a:ext>
              </a:extLst>
            </p:cNvPr>
            <p:cNvSpPr/>
            <p:nvPr/>
          </p:nvSpPr>
          <p:spPr>
            <a:xfrm>
              <a:off x="7271886" y="4523874"/>
              <a:ext cx="635268" cy="191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691CDA50-48A8-8595-EDB2-4089B11B79F0}"/>
              </a:ext>
            </a:extLst>
          </p:cNvPr>
          <p:cNvSpPr txBox="1"/>
          <p:nvPr/>
        </p:nvSpPr>
        <p:spPr>
          <a:xfrm>
            <a:off x="7225542" y="4450173"/>
            <a:ext cx="727956" cy="338554"/>
          </a:xfrm>
          <a:prstGeom prst="rect">
            <a:avLst/>
          </a:prstGeom>
          <a:noFill/>
        </p:spPr>
        <p:txBody>
          <a:bodyPr wrap="none" rtlCol="0">
            <a:spAutoFit/>
          </a:bodyPr>
          <a:lstStyle/>
          <a:p>
            <a:r>
              <a:rPr lang="en-GB" sz="1600" dirty="0">
                <a:solidFill>
                  <a:srgbClr val="00B0F0"/>
                </a:solidFill>
              </a:rPr>
              <a:t>Dewar</a:t>
            </a:r>
          </a:p>
        </p:txBody>
      </p:sp>
    </p:spTree>
    <p:extLst>
      <p:ext uri="{BB962C8B-B14F-4D97-AF65-F5344CB8AC3E}">
        <p14:creationId xmlns:p14="http://schemas.microsoft.com/office/powerpoint/2010/main" val="4069390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err="1">
                <a:solidFill>
                  <a:prstClr val="white"/>
                </a:solidFill>
              </a:rPr>
              <a:t>Boulby</a:t>
            </a:r>
            <a:r>
              <a:rPr lang="en-GB" sz="2800" b="1" dirty="0">
                <a:solidFill>
                  <a:prstClr val="white"/>
                </a:solidFill>
              </a:rPr>
              <a:t> </a:t>
            </a:r>
            <a:r>
              <a:rPr lang="en-GB" sz="2800" b="1" dirty="0" err="1">
                <a:solidFill>
                  <a:prstClr val="white"/>
                </a:solidFill>
              </a:rPr>
              <a:t>Radioassays</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6146" name="Picture 2">
            <a:extLst>
              <a:ext uri="{FF2B5EF4-FFF2-40B4-BE49-F238E27FC236}">
                <a16:creationId xmlns:a16="http://schemas.microsoft.com/office/drawing/2014/main" id="{7B337214-2434-B0CB-8DA0-903E3A3471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601316"/>
            <a:ext cx="6770915" cy="26299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284395E3-61BD-485B-B7E5-FDF6DA079E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3304760"/>
            <a:ext cx="6770915" cy="147673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1E4BEF3-01C0-6BDC-4466-82A11F6014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2700" y="592520"/>
            <a:ext cx="5085000" cy="304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207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Surface Dark Matter search ULANC cryostat modelling</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grpSp>
        <p:nvGrpSpPr>
          <p:cNvPr id="3" name="Group 2">
            <a:extLst>
              <a:ext uri="{FF2B5EF4-FFF2-40B4-BE49-F238E27FC236}">
                <a16:creationId xmlns:a16="http://schemas.microsoft.com/office/drawing/2014/main" id="{FCC50258-1406-C56C-59C2-07210EC1E3F8}"/>
              </a:ext>
            </a:extLst>
          </p:cNvPr>
          <p:cNvGrpSpPr/>
          <p:nvPr/>
        </p:nvGrpSpPr>
        <p:grpSpPr>
          <a:xfrm>
            <a:off x="255494" y="943770"/>
            <a:ext cx="11537576" cy="5092982"/>
            <a:chOff x="255494" y="943770"/>
            <a:chExt cx="11537576" cy="5092982"/>
          </a:xfrm>
        </p:grpSpPr>
        <p:pic>
          <p:nvPicPr>
            <p:cNvPr id="7" name="Picture 6">
              <a:extLst>
                <a:ext uri="{FF2B5EF4-FFF2-40B4-BE49-F238E27FC236}">
                  <a16:creationId xmlns:a16="http://schemas.microsoft.com/office/drawing/2014/main" id="{5EC82FF7-8292-B961-2128-1E4797A21DA1}"/>
                </a:ext>
              </a:extLst>
            </p:cNvPr>
            <p:cNvPicPr>
              <a:picLocks noChangeAspect="1"/>
            </p:cNvPicPr>
            <p:nvPr/>
          </p:nvPicPr>
          <p:blipFill>
            <a:blip r:embed="rId4"/>
            <a:stretch>
              <a:fillRect/>
            </a:stretch>
          </p:blipFill>
          <p:spPr>
            <a:xfrm>
              <a:off x="255494" y="943770"/>
              <a:ext cx="11537576" cy="5092982"/>
            </a:xfrm>
            <a:prstGeom prst="rect">
              <a:avLst/>
            </a:prstGeom>
          </p:spPr>
        </p:pic>
        <p:sp>
          <p:nvSpPr>
            <p:cNvPr id="9" name="Rectangle 8">
              <a:extLst>
                <a:ext uri="{FF2B5EF4-FFF2-40B4-BE49-F238E27FC236}">
                  <a16:creationId xmlns:a16="http://schemas.microsoft.com/office/drawing/2014/main" id="{4339CB5F-4AF0-D444-A8F6-D0623E991876}"/>
                </a:ext>
              </a:extLst>
            </p:cNvPr>
            <p:cNvSpPr/>
            <p:nvPr/>
          </p:nvSpPr>
          <p:spPr>
            <a:xfrm>
              <a:off x="313765" y="5759824"/>
              <a:ext cx="416859" cy="273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4355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1261884"/>
          </a:xfrm>
          <a:prstGeom prst="rect">
            <a:avLst/>
          </a:prstGeom>
          <a:solidFill>
            <a:schemeClr val="tx1">
              <a:lumMod val="95000"/>
              <a:lumOff val="5000"/>
            </a:schemeClr>
          </a:solidFill>
        </p:spPr>
        <p:txBody>
          <a:bodyPr wrap="square">
            <a:spAutoFit/>
          </a:bodyPr>
          <a:lstStyle/>
          <a:p>
            <a:pPr lvl="0" algn="ctr">
              <a:defRPr/>
            </a:pPr>
            <a:r>
              <a:rPr lang="en-GB" sz="2800" b="1" dirty="0" err="1">
                <a:solidFill>
                  <a:prstClr val="white"/>
                </a:solidFill>
              </a:rPr>
              <a:t>UltraDark</a:t>
            </a:r>
            <a:r>
              <a:rPr lang="en-GB" sz="2800" b="1" dirty="0">
                <a:solidFill>
                  <a:prstClr val="white"/>
                </a:solidFill>
              </a:rPr>
              <a:t> (proposed low background ULT platform)</a:t>
            </a:r>
          </a:p>
          <a:p>
            <a:pPr lvl="0" algn="ctr">
              <a:defRPr/>
            </a:pPr>
            <a:r>
              <a:rPr lang="en-GB" sz="2800" b="1" dirty="0">
                <a:solidFill>
                  <a:prstClr val="white"/>
                </a:solidFill>
              </a:rPr>
              <a:t> for a scaled-up QUEST DM Search</a:t>
            </a:r>
          </a:p>
          <a:p>
            <a:pPr lvl="0" algn="ctr">
              <a:defRPr/>
            </a:pPr>
            <a:r>
              <a:rPr lang="en-GB" sz="2000" dirty="0">
                <a:solidFill>
                  <a:prstClr val="white"/>
                </a:solidFill>
              </a:rPr>
              <a:t>At surface cosmic rays dominate, 50m underground radiogenic background of materials dominate</a:t>
            </a:r>
            <a:endParaRPr lang="en-GB" sz="2000"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2290" name="Picture 2">
            <a:extLst>
              <a:ext uri="{FF2B5EF4-FFF2-40B4-BE49-F238E27FC236}">
                <a16:creationId xmlns:a16="http://schemas.microsoft.com/office/drawing/2014/main" id="{41BC6C14-95D1-88C8-58E7-6CA1C46A3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27" y="1474609"/>
            <a:ext cx="11405652" cy="478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08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954107"/>
          </a:xfrm>
          <a:prstGeom prst="rect">
            <a:avLst/>
          </a:prstGeom>
          <a:solidFill>
            <a:schemeClr val="tx1">
              <a:lumMod val="95000"/>
              <a:lumOff val="5000"/>
            </a:schemeClr>
          </a:solidFill>
        </p:spPr>
        <p:txBody>
          <a:bodyPr wrap="square">
            <a:spAutoFit/>
          </a:bodyPr>
          <a:lstStyle/>
          <a:p>
            <a:pPr lvl="0" algn="ctr">
              <a:defRPr/>
            </a:pPr>
            <a:r>
              <a:rPr lang="en-GB" sz="2800" b="1">
                <a:solidFill>
                  <a:prstClr val="white"/>
                </a:solidFill>
              </a:rPr>
              <a:t>UltraDark (proposed low background ULT platform)</a:t>
            </a:r>
          </a:p>
          <a:p>
            <a:pPr lvl="0" algn="ctr">
              <a:defRPr/>
            </a:pPr>
            <a:r>
              <a:rPr lang="en-GB" sz="2800" b="1">
                <a:solidFill>
                  <a:prstClr val="white"/>
                </a:solidFill>
              </a:rPr>
              <a:t> for a scaled-up QUEST DM Search</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2290" name="Picture 2">
            <a:extLst>
              <a:ext uri="{FF2B5EF4-FFF2-40B4-BE49-F238E27FC236}">
                <a16:creationId xmlns:a16="http://schemas.microsoft.com/office/drawing/2014/main" id="{41BC6C14-95D1-88C8-58E7-6CA1C46A3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758" y="1560315"/>
            <a:ext cx="10158791" cy="426589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1F079956-21E2-0197-B080-D3C727315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76" y="1023407"/>
            <a:ext cx="10859176" cy="522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16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954107"/>
          </a:xfrm>
          <a:prstGeom prst="rect">
            <a:avLst/>
          </a:prstGeom>
          <a:solidFill>
            <a:schemeClr val="tx1">
              <a:lumMod val="95000"/>
              <a:lumOff val="5000"/>
            </a:schemeClr>
          </a:solidFill>
        </p:spPr>
        <p:txBody>
          <a:bodyPr wrap="square">
            <a:spAutoFit/>
          </a:bodyPr>
          <a:lstStyle/>
          <a:p>
            <a:pPr lvl="0" algn="ctr">
              <a:defRPr/>
            </a:pPr>
            <a:r>
              <a:rPr lang="en-GB" sz="2800" b="1">
                <a:solidFill>
                  <a:prstClr val="white"/>
                </a:solidFill>
              </a:rPr>
              <a:t>UltraDark (proposed low background ULT platform)</a:t>
            </a:r>
          </a:p>
          <a:p>
            <a:pPr lvl="0" algn="ctr">
              <a:defRPr/>
            </a:pPr>
            <a:r>
              <a:rPr lang="en-GB" sz="2800" b="1">
                <a:solidFill>
                  <a:prstClr val="white"/>
                </a:solidFill>
              </a:rPr>
              <a:t> for a scaled-up QUEST DM Search</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SQMS Quantum for Science, 22/03/24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2290" name="Picture 2">
            <a:extLst>
              <a:ext uri="{FF2B5EF4-FFF2-40B4-BE49-F238E27FC236}">
                <a16:creationId xmlns:a16="http://schemas.microsoft.com/office/drawing/2014/main" id="{41BC6C14-95D1-88C8-58E7-6CA1C46A3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758" y="1560315"/>
            <a:ext cx="10158791" cy="4265898"/>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1F079956-21E2-0197-B080-D3C7273150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2405" y="1482133"/>
            <a:ext cx="9566034" cy="46024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73F49DFD-A59E-E5D0-9C99-7C3CB2F84B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929" y="1031787"/>
            <a:ext cx="10740142" cy="516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545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1" y="69300"/>
            <a:ext cx="12191999" cy="523220"/>
          </a:xfrm>
          <a:prstGeom prst="rect">
            <a:avLst/>
          </a:prstGeom>
          <a:solidFill>
            <a:schemeClr val="tx1">
              <a:lumMod val="95000"/>
              <a:lumOff val="5000"/>
            </a:schemeClr>
          </a:solidFill>
        </p:spPr>
        <p:txBody>
          <a:bodyPr wrap="square">
            <a:spAutoFit/>
          </a:bodyPr>
          <a:lstStyle/>
          <a:p>
            <a:pPr lvl="0" algn="ctr">
              <a:defRPr/>
            </a:pPr>
            <a:r>
              <a:rPr lang="en-US" sz="2800" b="1" dirty="0">
                <a:solidFill>
                  <a:prstClr val="white"/>
                </a:solidFill>
              </a:rPr>
              <a:t>Projected 90% exclusion limit sensitivity to dark matter nucleon interactions</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11266" name="Picture 2">
            <a:extLst>
              <a:ext uri="{FF2B5EF4-FFF2-40B4-BE49-F238E27FC236}">
                <a16:creationId xmlns:a16="http://schemas.microsoft.com/office/drawing/2014/main" id="{A97C3DD9-7077-E6EC-D90C-FF28BD0D4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652" y="651042"/>
            <a:ext cx="4440438" cy="56871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19C6212-67FF-1AED-810E-10DB1616B888}"/>
              </a:ext>
            </a:extLst>
          </p:cNvPr>
          <p:cNvSpPr txBox="1"/>
          <p:nvPr/>
        </p:nvSpPr>
        <p:spPr>
          <a:xfrm>
            <a:off x="6862799" y="1676070"/>
            <a:ext cx="6095098" cy="461665"/>
          </a:xfrm>
          <a:prstGeom prst="rect">
            <a:avLst/>
          </a:prstGeom>
          <a:noFill/>
        </p:spPr>
        <p:txBody>
          <a:bodyPr wrap="square">
            <a:spAutoFit/>
          </a:bodyPr>
          <a:lstStyle/>
          <a:p>
            <a:r>
              <a:rPr lang="en-US" sz="2400" b="0" i="1" dirty="0">
                <a:solidFill>
                  <a:schemeClr val="bg1"/>
                </a:solidFill>
                <a:effectLst/>
              </a:rPr>
              <a:t>Cross section limit for spin-dependent</a:t>
            </a:r>
            <a:endParaRPr lang="en-GB" sz="2400" dirty="0">
              <a:solidFill>
                <a:schemeClr val="bg1"/>
              </a:solidFill>
            </a:endParaRPr>
          </a:p>
        </p:txBody>
      </p:sp>
      <p:sp>
        <p:nvSpPr>
          <p:cNvPr id="14" name="TextBox 13">
            <a:extLst>
              <a:ext uri="{FF2B5EF4-FFF2-40B4-BE49-F238E27FC236}">
                <a16:creationId xmlns:a16="http://schemas.microsoft.com/office/drawing/2014/main" id="{2F49DC9B-C236-1E6A-3296-60AC5F9040B8}"/>
              </a:ext>
            </a:extLst>
          </p:cNvPr>
          <p:cNvSpPr txBox="1"/>
          <p:nvPr/>
        </p:nvSpPr>
        <p:spPr>
          <a:xfrm>
            <a:off x="6798772" y="4389815"/>
            <a:ext cx="6095098" cy="461665"/>
          </a:xfrm>
          <a:prstGeom prst="rect">
            <a:avLst/>
          </a:prstGeom>
          <a:noFill/>
        </p:spPr>
        <p:txBody>
          <a:bodyPr wrap="square">
            <a:spAutoFit/>
          </a:bodyPr>
          <a:lstStyle/>
          <a:p>
            <a:r>
              <a:rPr lang="en-US" sz="2400" b="0" i="1" dirty="0">
                <a:solidFill>
                  <a:schemeClr val="bg1"/>
                </a:solidFill>
                <a:effectLst/>
              </a:rPr>
              <a:t>Cross section limit for spin-independent</a:t>
            </a:r>
            <a:endParaRPr lang="en-GB" sz="2400" dirty="0">
              <a:solidFill>
                <a:schemeClr val="bg1"/>
              </a:solidFill>
            </a:endParaRPr>
          </a:p>
        </p:txBody>
      </p:sp>
    </p:spTree>
    <p:extLst>
      <p:ext uri="{BB962C8B-B14F-4D97-AF65-F5344CB8AC3E}">
        <p14:creationId xmlns:p14="http://schemas.microsoft.com/office/powerpoint/2010/main" val="2112271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64292"/>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13" name="Rectangle 12">
            <a:extLst>
              <a:ext uri="{FF2B5EF4-FFF2-40B4-BE49-F238E27FC236}">
                <a16:creationId xmlns:a16="http://schemas.microsoft.com/office/drawing/2014/main" id="{009625E1-961F-4029-8EFF-313E9018A524}"/>
              </a:ext>
            </a:extLst>
          </p:cNvPr>
          <p:cNvSpPr/>
          <p:nvPr/>
        </p:nvSpPr>
        <p:spPr>
          <a:xfrm>
            <a:off x="119269" y="641342"/>
            <a:ext cx="12072732" cy="830997"/>
          </a:xfrm>
          <a:prstGeom prst="rect">
            <a:avLst/>
          </a:prstGeom>
          <a:solidFill>
            <a:schemeClr val="tx1">
              <a:lumMod val="95000"/>
              <a:lumOff val="5000"/>
              <a:alpha val="25000"/>
            </a:schemeClr>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US" sz="2400" i="1" dirty="0">
                <a:solidFill>
                  <a:schemeClr val="bg1"/>
                </a:solidFill>
              </a:rPr>
              <a:t>Gravity-related collapse of the wave function and spontaneous heating: revisiting the experimental bounds, </a:t>
            </a:r>
            <a:r>
              <a:rPr lang="en-US" sz="2400" dirty="0">
                <a:solidFill>
                  <a:schemeClr val="bg1"/>
                </a:solidFill>
              </a:rPr>
              <a:t>Andrea </a:t>
            </a:r>
            <a:r>
              <a:rPr lang="en-US" sz="2400" dirty="0" err="1">
                <a:solidFill>
                  <a:schemeClr val="bg1"/>
                </a:solidFill>
              </a:rPr>
              <a:t>Vinante</a:t>
            </a:r>
            <a:r>
              <a:rPr lang="en-US" sz="2400" dirty="0">
                <a:solidFill>
                  <a:schemeClr val="bg1"/>
                </a:solidFill>
              </a:rPr>
              <a:t> and Hendrik Ulbricht AVS Quantum Sci. 3, 045602 (2021)</a:t>
            </a:r>
            <a:endParaRPr kumimoji="0" lang="en-GB" sz="24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2C23080-475B-1D0C-7335-1EF942412B37}"/>
              </a:ext>
            </a:extLst>
          </p:cNvPr>
          <p:cNvPicPr>
            <a:picLocks noChangeAspect="1"/>
          </p:cNvPicPr>
          <p:nvPr/>
        </p:nvPicPr>
        <p:blipFill>
          <a:blip r:embed="rId4"/>
          <a:srcRect l="3987" t="5987" r="2914"/>
          <a:stretch/>
        </p:blipFill>
        <p:spPr>
          <a:xfrm>
            <a:off x="253443" y="1521161"/>
            <a:ext cx="6162767" cy="4720730"/>
          </a:xfrm>
          <a:prstGeom prst="rect">
            <a:avLst/>
          </a:prstGeom>
        </p:spPr>
      </p:pic>
      <p:sp>
        <p:nvSpPr>
          <p:cNvPr id="12" name="TextBox 11">
            <a:extLst>
              <a:ext uri="{FF2B5EF4-FFF2-40B4-BE49-F238E27FC236}">
                <a16:creationId xmlns:a16="http://schemas.microsoft.com/office/drawing/2014/main" id="{32D12176-C6C7-5DAB-94F2-DD54009EA0AF}"/>
              </a:ext>
            </a:extLst>
          </p:cNvPr>
          <p:cNvSpPr txBox="1"/>
          <p:nvPr/>
        </p:nvSpPr>
        <p:spPr>
          <a:xfrm>
            <a:off x="6518953" y="1587626"/>
            <a:ext cx="5507544" cy="4657685"/>
          </a:xfrm>
          <a:prstGeom prst="rect">
            <a:avLst/>
          </a:prstGeom>
          <a:noFill/>
        </p:spPr>
        <p:txBody>
          <a:bodyPr wrap="square">
            <a:spAutoFit/>
          </a:bodyPr>
          <a:lstStyle/>
          <a:p>
            <a:r>
              <a:rPr lang="en-GB" sz="2800" dirty="0">
                <a:solidFill>
                  <a:srgbClr val="FF0000"/>
                </a:solidFill>
              </a:rPr>
              <a:t>Red Line: </a:t>
            </a:r>
            <a:r>
              <a:rPr lang="en-GB" sz="2800" dirty="0">
                <a:solidFill>
                  <a:schemeClr val="bg1"/>
                </a:solidFill>
              </a:rPr>
              <a:t>model of </a:t>
            </a:r>
            <a:r>
              <a:rPr lang="en-US" sz="2800" dirty="0">
                <a:solidFill>
                  <a:schemeClr val="bg1"/>
                </a:solidFill>
              </a:rPr>
              <a:t>specific power per unit mass predicted by the </a:t>
            </a:r>
            <a:r>
              <a:rPr lang="en-GB" sz="2800" dirty="0" err="1">
                <a:solidFill>
                  <a:schemeClr val="bg1"/>
                </a:solidFill>
              </a:rPr>
              <a:t>Diósi</a:t>
            </a:r>
            <a:r>
              <a:rPr lang="en-GB" sz="2800" dirty="0">
                <a:solidFill>
                  <a:schemeClr val="bg1"/>
                </a:solidFill>
              </a:rPr>
              <a:t>-Penrose </a:t>
            </a:r>
            <a:r>
              <a:rPr lang="en-US" sz="2800" dirty="0">
                <a:solidFill>
                  <a:schemeClr val="bg1"/>
                </a:solidFill>
              </a:rPr>
              <a:t>model as a function of the renormalization length R</a:t>
            </a:r>
            <a:r>
              <a:rPr lang="en-US" sz="2800" baseline="-25000" dirty="0">
                <a:solidFill>
                  <a:schemeClr val="bg1"/>
                </a:solidFill>
              </a:rPr>
              <a:t>0</a:t>
            </a:r>
          </a:p>
          <a:p>
            <a:endParaRPr lang="en-US" sz="2800" baseline="-25000" dirty="0">
              <a:solidFill>
                <a:schemeClr val="bg1"/>
              </a:solidFill>
            </a:endParaRPr>
          </a:p>
          <a:p>
            <a:r>
              <a:rPr lang="en-US" sz="2800" dirty="0">
                <a:solidFill>
                  <a:srgbClr val="0000FF"/>
                </a:solidFill>
              </a:rPr>
              <a:t>Blue Line: </a:t>
            </a:r>
            <a:r>
              <a:rPr lang="en-US" sz="2800" dirty="0">
                <a:solidFill>
                  <a:schemeClr val="bg1"/>
                </a:solidFill>
              </a:rPr>
              <a:t>upper limit on  the specific power inferred from heat leak measurements at ULT</a:t>
            </a:r>
          </a:p>
          <a:p>
            <a:endParaRPr lang="en-US" sz="2800" dirty="0">
              <a:solidFill>
                <a:schemeClr val="bg1"/>
              </a:solidFill>
            </a:endParaRPr>
          </a:p>
          <a:p>
            <a:r>
              <a:rPr lang="en-GB" dirty="0">
                <a:solidFill>
                  <a:schemeClr val="bg1"/>
                </a:solidFill>
              </a:rPr>
              <a:t>K. </a:t>
            </a:r>
            <a:r>
              <a:rPr lang="en-GB" dirty="0" err="1">
                <a:solidFill>
                  <a:schemeClr val="bg1"/>
                </a:solidFill>
              </a:rPr>
              <a:t>Gloos</a:t>
            </a:r>
            <a:r>
              <a:rPr lang="en-GB" dirty="0">
                <a:solidFill>
                  <a:schemeClr val="bg1"/>
                </a:solidFill>
              </a:rPr>
              <a:t>, P. </a:t>
            </a:r>
            <a:r>
              <a:rPr lang="en-GB" dirty="0" err="1">
                <a:solidFill>
                  <a:schemeClr val="bg1"/>
                </a:solidFill>
              </a:rPr>
              <a:t>Smeibidl</a:t>
            </a:r>
            <a:r>
              <a:rPr lang="en-GB" dirty="0">
                <a:solidFill>
                  <a:schemeClr val="bg1"/>
                </a:solidFill>
              </a:rPr>
              <a:t>, C. Kennedy, A. </a:t>
            </a:r>
            <a:r>
              <a:rPr lang="en-GB" dirty="0" err="1">
                <a:solidFill>
                  <a:schemeClr val="bg1"/>
                </a:solidFill>
              </a:rPr>
              <a:t>Singsaas</a:t>
            </a:r>
            <a:r>
              <a:rPr lang="en-GB" dirty="0">
                <a:solidFill>
                  <a:schemeClr val="bg1"/>
                </a:solidFill>
              </a:rPr>
              <a:t>, P. </a:t>
            </a:r>
            <a:r>
              <a:rPr lang="en-GB" dirty="0" err="1">
                <a:solidFill>
                  <a:schemeClr val="bg1"/>
                </a:solidFill>
              </a:rPr>
              <a:t>Sekowski</a:t>
            </a:r>
            <a:r>
              <a:rPr lang="en-GB" dirty="0">
                <a:solidFill>
                  <a:schemeClr val="bg1"/>
                </a:solidFill>
              </a:rPr>
              <a:t>, R. M. Mueller, and F. </a:t>
            </a:r>
            <a:r>
              <a:rPr lang="en-GB" dirty="0" err="1">
                <a:solidFill>
                  <a:schemeClr val="bg1"/>
                </a:solidFill>
              </a:rPr>
              <a:t>Pobell</a:t>
            </a:r>
            <a:r>
              <a:rPr lang="en-GB" dirty="0">
                <a:solidFill>
                  <a:schemeClr val="bg1"/>
                </a:solidFill>
              </a:rPr>
              <a:t>, J. Low Temp. Phys. 73, 101 (1988)</a:t>
            </a:r>
          </a:p>
        </p:txBody>
      </p:sp>
      <p:sp>
        <p:nvSpPr>
          <p:cNvPr id="19" name="TextBox 18">
            <a:extLst>
              <a:ext uri="{FF2B5EF4-FFF2-40B4-BE49-F238E27FC236}">
                <a16:creationId xmlns:a16="http://schemas.microsoft.com/office/drawing/2014/main" id="{05EDE6AD-8A36-B9C8-F62B-35C7619D1AA5}"/>
              </a:ext>
            </a:extLst>
          </p:cNvPr>
          <p:cNvSpPr txBox="1"/>
          <p:nvPr/>
        </p:nvSpPr>
        <p:spPr>
          <a:xfrm>
            <a:off x="4316431" y="2905780"/>
            <a:ext cx="1848063" cy="523220"/>
          </a:xfrm>
          <a:prstGeom prst="rect">
            <a:avLst/>
          </a:prstGeom>
          <a:noFill/>
        </p:spPr>
        <p:txBody>
          <a:bodyPr wrap="square">
            <a:spAutoFit/>
          </a:bodyPr>
          <a:lstStyle/>
          <a:p>
            <a:r>
              <a:rPr kumimoji="0" lang="en-US" sz="2800" b="0" i="0" u="none" strike="noStrike" kern="1200" cap="none" spc="0" normalizeH="0" baseline="0" noProof="0" dirty="0">
                <a:ln>
                  <a:noFill/>
                </a:ln>
                <a:solidFill>
                  <a:srgbClr val="0000FF"/>
                </a:solidFill>
                <a:effectLst/>
                <a:uLnTx/>
                <a:uFillTx/>
                <a:latin typeface="Calibri" panose="020F0502020204030204"/>
                <a:ea typeface="+mn-ea"/>
                <a:cs typeface="+mn-cs"/>
              </a:rPr>
              <a:t>10 </a:t>
            </a:r>
            <a:r>
              <a:rPr kumimoji="0" lang="en-US" sz="2800" b="0" i="0" u="none" strike="noStrike" kern="1200" cap="none" spc="0" normalizeH="0" baseline="0" noProof="0" dirty="0" err="1">
                <a:ln>
                  <a:noFill/>
                </a:ln>
                <a:solidFill>
                  <a:srgbClr val="0000FF"/>
                </a:solidFill>
                <a:effectLst/>
                <a:uLnTx/>
                <a:uFillTx/>
                <a:latin typeface="Calibri" panose="020F0502020204030204"/>
                <a:ea typeface="+mn-ea"/>
                <a:cs typeface="+mn-cs"/>
              </a:rPr>
              <a:t>pW</a:t>
            </a:r>
            <a:r>
              <a:rPr kumimoji="0" lang="en-US" sz="2800" b="0" i="0" u="none" strike="noStrike" kern="1200" cap="none" spc="0" normalizeH="0" baseline="0" noProof="0" dirty="0">
                <a:ln>
                  <a:noFill/>
                </a:ln>
                <a:solidFill>
                  <a:srgbClr val="0000FF"/>
                </a:solidFill>
                <a:effectLst/>
                <a:uLnTx/>
                <a:uFillTx/>
                <a:latin typeface="Calibri" panose="020F0502020204030204"/>
                <a:ea typeface="+mn-ea"/>
                <a:cs typeface="+mn-cs"/>
              </a:rPr>
              <a:t> / kg</a:t>
            </a:r>
            <a:endParaRPr lang="en-GB" dirty="0"/>
          </a:p>
        </p:txBody>
      </p:sp>
    </p:spTree>
    <p:extLst>
      <p:ext uri="{BB962C8B-B14F-4D97-AF65-F5344CB8AC3E}">
        <p14:creationId xmlns:p14="http://schemas.microsoft.com/office/powerpoint/2010/main" val="671554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44726" y="69300"/>
            <a:ext cx="12095922"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Phase transitions in extreme matter</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SQMS Quantum for Science, 22/03/24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pic>
        <p:nvPicPr>
          <p:cNvPr id="3" name="Picture 2" descr="Fig. 1.1. Grand Unification and anti-Grand-Unification schemes in the Standard Model and in superfluid 3He.">
            <a:extLst>
              <a:ext uri="{FF2B5EF4-FFF2-40B4-BE49-F238E27FC236}">
                <a16:creationId xmlns:a16="http://schemas.microsoft.com/office/drawing/2014/main" id="{48D15058-F6ED-7C10-81D6-788ADB47444D}"/>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8052" t="5647" r="4570" b="28130"/>
          <a:stretch/>
        </p:blipFill>
        <p:spPr bwMode="auto">
          <a:xfrm>
            <a:off x="7200900" y="1233616"/>
            <a:ext cx="4542728" cy="416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uriositasmundi — Grand Unified Theory &amp; Theory of everything">
            <a:extLst>
              <a:ext uri="{FF2B5EF4-FFF2-40B4-BE49-F238E27FC236}">
                <a16:creationId xmlns:a16="http://schemas.microsoft.com/office/drawing/2014/main" id="{39943897-4C6F-BAB6-28FE-6BEE968DC5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456" y="2022475"/>
            <a:ext cx="5198755" cy="33808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ig. 1.1. Grand Unification and anti-Grand-Unification schemes in the Standard Model and in superfluid 3He.">
            <a:extLst>
              <a:ext uri="{FF2B5EF4-FFF2-40B4-BE49-F238E27FC236}">
                <a16:creationId xmlns:a16="http://schemas.microsoft.com/office/drawing/2014/main" id="{F87B9B8E-90A6-4D63-6A80-4600C514566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78409" r="49163" b="2081"/>
          <a:stretch/>
        </p:blipFill>
        <p:spPr bwMode="auto">
          <a:xfrm>
            <a:off x="696851" y="659668"/>
            <a:ext cx="4194421" cy="1279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g. 1.1. Grand Unification and anti-Grand-Unification schemes in the Standard Model and in superfluid 3He.">
            <a:extLst>
              <a:ext uri="{FF2B5EF4-FFF2-40B4-BE49-F238E27FC236}">
                <a16:creationId xmlns:a16="http://schemas.microsoft.com/office/drawing/2014/main" id="{4BBFDC32-5FE8-BA00-534D-E70610078977}"/>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50634" t="78409" r="1288" b="2081"/>
          <a:stretch/>
        </p:blipFill>
        <p:spPr bwMode="auto">
          <a:xfrm>
            <a:off x="5041207" y="648173"/>
            <a:ext cx="3966830" cy="12790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87CEAE2-9D75-008F-1CCB-3B6B16AB568C}"/>
              </a:ext>
            </a:extLst>
          </p:cNvPr>
          <p:cNvSpPr txBox="1"/>
          <p:nvPr/>
        </p:nvSpPr>
        <p:spPr>
          <a:xfrm>
            <a:off x="171451" y="5487055"/>
            <a:ext cx="12020549" cy="830997"/>
          </a:xfrm>
          <a:prstGeom prst="rect">
            <a:avLst/>
          </a:prstGeom>
          <a:noFill/>
        </p:spPr>
        <p:txBody>
          <a:bodyPr wrap="square">
            <a:spAutoFit/>
          </a:bodyPr>
          <a:lstStyle/>
          <a:p>
            <a:pPr lvl="0">
              <a:defRPr/>
            </a:pPr>
            <a:r>
              <a:rPr lang="en-GB" sz="2400" b="1" dirty="0">
                <a:solidFill>
                  <a:prstClr val="white"/>
                </a:solidFill>
                <a:latin typeface="+mj-lt"/>
                <a:cs typeface="Calibri" panose="020F0502020204030204" pitchFamily="34" charset="0"/>
              </a:rPr>
              <a:t>Precise control of Quantum analogue system, Superfluid </a:t>
            </a:r>
            <a:r>
              <a:rPr lang="en-GB" sz="2400" b="1" baseline="30000" dirty="0">
                <a:solidFill>
                  <a:prstClr val="white"/>
                </a:solidFill>
                <a:latin typeface="+mj-lt"/>
                <a:cs typeface="Calibri" panose="020F0502020204030204" pitchFamily="34" charset="0"/>
              </a:rPr>
              <a:t>3</a:t>
            </a:r>
            <a:r>
              <a:rPr lang="en-GB" sz="2400" b="1" dirty="0">
                <a:solidFill>
                  <a:prstClr val="white"/>
                </a:solidFill>
                <a:latin typeface="+mj-lt"/>
                <a:cs typeface="Calibri" panose="020F0502020204030204" pitchFamily="34" charset="0"/>
              </a:rPr>
              <a:t>He &amp; dynamics of phase transitions</a:t>
            </a:r>
          </a:p>
          <a:p>
            <a:pPr lvl="0">
              <a:defRPr/>
            </a:pPr>
            <a:r>
              <a:rPr lang="en-GB" sz="2400" i="1" dirty="0">
                <a:solidFill>
                  <a:prstClr val="white"/>
                </a:solidFill>
                <a:latin typeface="+mj-lt"/>
                <a:cs typeface="Calibri" panose="020F0502020204030204" pitchFamily="34" charset="0"/>
              </a:rPr>
              <a:t> open</a:t>
            </a:r>
            <a:r>
              <a:rPr lang="en-GB" sz="2400" b="1" dirty="0">
                <a:solidFill>
                  <a:prstClr val="white"/>
                </a:solidFill>
                <a:latin typeface="+mj-lt"/>
                <a:cs typeface="Calibri" panose="020F0502020204030204" pitchFamily="34" charset="0"/>
              </a:rPr>
              <a:t> </a:t>
            </a:r>
            <a:r>
              <a:rPr lang="en-GB" sz="2400" i="1" dirty="0">
                <a:solidFill>
                  <a:prstClr val="white"/>
                </a:solidFill>
                <a:latin typeface="+mj-lt"/>
              </a:rPr>
              <a:t>gravitational wave window to physics beyond the Standard Model in the early universe</a:t>
            </a:r>
            <a:endParaRPr lang="en-GB" sz="2400" b="1" dirty="0">
              <a:solidFill>
                <a:prstClr val="white"/>
              </a:solidFill>
              <a:latin typeface="+mj-lt"/>
              <a:cs typeface="Calibri" panose="020F0502020204030204" pitchFamily="34" charset="0"/>
            </a:endParaRPr>
          </a:p>
        </p:txBody>
      </p:sp>
    </p:spTree>
    <p:extLst>
      <p:ext uri="{BB962C8B-B14F-4D97-AF65-F5344CB8AC3E}">
        <p14:creationId xmlns:p14="http://schemas.microsoft.com/office/powerpoint/2010/main" val="202659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Dark Matter Searches</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3" name="Rectangle 2">
            <a:extLst>
              <a:ext uri="{FF2B5EF4-FFF2-40B4-BE49-F238E27FC236}">
                <a16:creationId xmlns:a16="http://schemas.microsoft.com/office/drawing/2014/main" id="{06765087-ED2A-E2F1-BC75-C73BA50D1D32}"/>
              </a:ext>
            </a:extLst>
          </p:cNvPr>
          <p:cNvSpPr/>
          <p:nvPr/>
        </p:nvSpPr>
        <p:spPr>
          <a:xfrm>
            <a:off x="0" y="60968"/>
            <a:ext cx="12191999"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Rate of scattering event calculation</a:t>
            </a:r>
          </a:p>
        </p:txBody>
      </p:sp>
      <p:pic>
        <p:nvPicPr>
          <p:cNvPr id="3074" name="Picture 2">
            <a:extLst>
              <a:ext uri="{FF2B5EF4-FFF2-40B4-BE49-F238E27FC236}">
                <a16:creationId xmlns:a16="http://schemas.microsoft.com/office/drawing/2014/main" id="{AE12D3A0-3771-C5A7-0134-12607F92C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358" y="1078787"/>
            <a:ext cx="11501282" cy="429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831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Ultralow Temperature</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7" name="TextBox 6">
            <a:extLst>
              <a:ext uri="{FF2B5EF4-FFF2-40B4-BE49-F238E27FC236}">
                <a16:creationId xmlns:a16="http://schemas.microsoft.com/office/drawing/2014/main" id="{12A3CDB4-08AE-C7FB-D9AB-D98194FF03ED}"/>
              </a:ext>
            </a:extLst>
          </p:cNvPr>
          <p:cNvSpPr txBox="1"/>
          <p:nvPr/>
        </p:nvSpPr>
        <p:spPr>
          <a:xfrm>
            <a:off x="119270" y="857577"/>
            <a:ext cx="4283206" cy="2246769"/>
          </a:xfrm>
          <a:prstGeom prst="rect">
            <a:avLst/>
          </a:prstGeom>
          <a:solidFill>
            <a:schemeClr val="accent6">
              <a:lumMod val="40000"/>
              <a:lumOff val="60000"/>
            </a:schemeClr>
          </a:solidFill>
        </p:spPr>
        <p:txBody>
          <a:bodyPr wrap="square" rtlCol="0">
            <a:spAutoFit/>
          </a:bodyPr>
          <a:lstStyle/>
          <a:p>
            <a:r>
              <a:rPr lang="en-GB" sz="2800" b="1" dirty="0"/>
              <a:t>Rare event searches </a:t>
            </a:r>
            <a:r>
              <a:rPr lang="en-GB" sz="2800" dirty="0"/>
              <a:t>– </a:t>
            </a:r>
          </a:p>
          <a:p>
            <a:r>
              <a:rPr lang="en-GB" sz="2800" dirty="0"/>
              <a:t>Dark Matter,</a:t>
            </a:r>
          </a:p>
          <a:p>
            <a:r>
              <a:rPr lang="en-GB" sz="2800" dirty="0"/>
              <a:t>Gravitational Waves,</a:t>
            </a:r>
          </a:p>
          <a:p>
            <a:r>
              <a:rPr lang="en-GB" sz="2800" dirty="0"/>
              <a:t>Coherent elastic neutrino-nucleus scattering.</a:t>
            </a:r>
          </a:p>
        </p:txBody>
      </p:sp>
      <p:sp>
        <p:nvSpPr>
          <p:cNvPr id="24" name="TextBox 23">
            <a:extLst>
              <a:ext uri="{FF2B5EF4-FFF2-40B4-BE49-F238E27FC236}">
                <a16:creationId xmlns:a16="http://schemas.microsoft.com/office/drawing/2014/main" id="{31374B5C-F1E2-B369-45A2-D9ABC30D203B}"/>
              </a:ext>
            </a:extLst>
          </p:cNvPr>
          <p:cNvSpPr txBox="1"/>
          <p:nvPr/>
        </p:nvSpPr>
        <p:spPr>
          <a:xfrm>
            <a:off x="157797" y="3596672"/>
            <a:ext cx="4244679" cy="2246769"/>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Preparation and manipulation of </a:t>
            </a:r>
            <a:r>
              <a:rPr kumimoji="0" lang="en-GB" sz="2800" b="1" i="0" u="none" strike="noStrike" kern="1200" cap="none" spc="0" normalizeH="0" baseline="0" noProof="0" dirty="0">
                <a:ln>
                  <a:noFill/>
                </a:ln>
                <a:effectLst/>
                <a:uLnTx/>
                <a:uFillTx/>
                <a:latin typeface="Calibri" panose="020F0502020204030204"/>
                <a:ea typeface="+mn-ea"/>
                <a:cs typeface="+mn-cs"/>
              </a:rPr>
              <a:t>macroscopic quantum states</a:t>
            </a:r>
            <a:r>
              <a:rPr lang="en-GB" sz="2800" dirty="0">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Qubits, </a:t>
            </a:r>
            <a:r>
              <a:rPr lang="en-GB" sz="2800" dirty="0">
                <a:latin typeface="Calibri" panose="020F0502020204030204"/>
              </a:rPr>
              <a:t>Force sensors</a:t>
            </a:r>
            <a:r>
              <a:rPr kumimoji="0" lang="en-GB" sz="2800" b="0" i="0" u="none" strike="noStrike" kern="1200" cap="none" spc="0" normalizeH="0" baseline="0" noProof="0" dirty="0">
                <a:ln>
                  <a:noFill/>
                </a:ln>
                <a:effectLst/>
                <a:uLnTx/>
                <a:uFillTx/>
                <a:latin typeface="Calibri" panose="020F0502020204030204"/>
                <a:ea typeface="+mn-ea"/>
                <a:cs typeface="+mn-cs"/>
              </a:rPr>
              <a:t> </a:t>
            </a:r>
          </a:p>
        </p:txBody>
      </p:sp>
    </p:spTree>
    <p:extLst>
      <p:ext uri="{BB962C8B-B14F-4D97-AF65-F5344CB8AC3E}">
        <p14:creationId xmlns:p14="http://schemas.microsoft.com/office/powerpoint/2010/main" val="326501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7" name="TextBox 6">
            <a:extLst>
              <a:ext uri="{FF2B5EF4-FFF2-40B4-BE49-F238E27FC236}">
                <a16:creationId xmlns:a16="http://schemas.microsoft.com/office/drawing/2014/main" id="{12A3CDB4-08AE-C7FB-D9AB-D98194FF03ED}"/>
              </a:ext>
            </a:extLst>
          </p:cNvPr>
          <p:cNvSpPr txBox="1"/>
          <p:nvPr/>
        </p:nvSpPr>
        <p:spPr>
          <a:xfrm>
            <a:off x="119270" y="857577"/>
            <a:ext cx="4283206" cy="2246769"/>
          </a:xfrm>
          <a:prstGeom prst="rect">
            <a:avLst/>
          </a:prstGeom>
          <a:solidFill>
            <a:schemeClr val="accent6">
              <a:lumMod val="40000"/>
              <a:lumOff val="60000"/>
            </a:schemeClr>
          </a:solidFill>
        </p:spPr>
        <p:txBody>
          <a:bodyPr wrap="square" rtlCol="0">
            <a:spAutoFit/>
          </a:bodyPr>
          <a:lstStyle/>
          <a:p>
            <a:r>
              <a:rPr lang="en-GB" sz="2800" b="1" dirty="0"/>
              <a:t>Rare event searches </a:t>
            </a:r>
            <a:r>
              <a:rPr lang="en-GB" sz="2800" dirty="0"/>
              <a:t>– </a:t>
            </a:r>
          </a:p>
          <a:p>
            <a:r>
              <a:rPr lang="en-GB" sz="2800" dirty="0"/>
              <a:t>Dark Matter,</a:t>
            </a:r>
          </a:p>
          <a:p>
            <a:r>
              <a:rPr lang="en-GB" sz="2800" dirty="0"/>
              <a:t>Gravitational Waves,</a:t>
            </a:r>
          </a:p>
          <a:p>
            <a:r>
              <a:rPr lang="en-GB" sz="2800" dirty="0"/>
              <a:t>Coherent elastic neutrino-nucleus scattering.</a:t>
            </a:r>
          </a:p>
        </p:txBody>
      </p:sp>
      <p:sp>
        <p:nvSpPr>
          <p:cNvPr id="24" name="TextBox 23">
            <a:extLst>
              <a:ext uri="{FF2B5EF4-FFF2-40B4-BE49-F238E27FC236}">
                <a16:creationId xmlns:a16="http://schemas.microsoft.com/office/drawing/2014/main" id="{31374B5C-F1E2-B369-45A2-D9ABC30D203B}"/>
              </a:ext>
            </a:extLst>
          </p:cNvPr>
          <p:cNvSpPr txBox="1"/>
          <p:nvPr/>
        </p:nvSpPr>
        <p:spPr>
          <a:xfrm>
            <a:off x="157797" y="3596672"/>
            <a:ext cx="4244679" cy="2246769"/>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Preparation and manipulation of </a:t>
            </a:r>
            <a:r>
              <a:rPr kumimoji="0" lang="en-GB" sz="2800" b="1" i="0" u="none" strike="noStrike" kern="1200" cap="none" spc="0" normalizeH="0" baseline="0" noProof="0" dirty="0">
                <a:ln>
                  <a:noFill/>
                </a:ln>
                <a:effectLst/>
                <a:uLnTx/>
                <a:uFillTx/>
                <a:latin typeface="Calibri" panose="020F0502020204030204"/>
                <a:ea typeface="+mn-ea"/>
                <a:cs typeface="+mn-cs"/>
              </a:rPr>
              <a:t>macroscopic quantum states</a:t>
            </a:r>
            <a:r>
              <a:rPr lang="en-GB" sz="2800" dirty="0">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Qubits, </a:t>
            </a:r>
            <a:r>
              <a:rPr lang="en-GB" sz="2800" dirty="0">
                <a:latin typeface="Calibri" panose="020F0502020204030204"/>
              </a:rPr>
              <a:t>Force sensors</a:t>
            </a:r>
            <a:r>
              <a:rPr kumimoji="0" lang="en-GB" sz="2800" b="0" i="0" u="none" strike="noStrike" kern="1200" cap="none" spc="0" normalizeH="0" baseline="0" noProof="0" dirty="0">
                <a:ln>
                  <a:noFill/>
                </a:ln>
                <a:effectLst/>
                <a:uLnTx/>
                <a:uFillTx/>
                <a:latin typeface="Calibri" panose="020F0502020204030204"/>
                <a:ea typeface="+mn-ea"/>
                <a:cs typeface="+mn-cs"/>
              </a:rPr>
              <a:t> </a:t>
            </a:r>
          </a:p>
        </p:txBody>
      </p:sp>
      <p:grpSp>
        <p:nvGrpSpPr>
          <p:cNvPr id="27" name="Group 26">
            <a:extLst>
              <a:ext uri="{FF2B5EF4-FFF2-40B4-BE49-F238E27FC236}">
                <a16:creationId xmlns:a16="http://schemas.microsoft.com/office/drawing/2014/main" id="{132FE99C-0DDD-8734-FFA3-E9B9E4A9A38B}"/>
              </a:ext>
            </a:extLst>
          </p:cNvPr>
          <p:cNvGrpSpPr/>
          <p:nvPr/>
        </p:nvGrpSpPr>
        <p:grpSpPr>
          <a:xfrm>
            <a:off x="3970957" y="1258584"/>
            <a:ext cx="4202131" cy="4184433"/>
            <a:chOff x="3678148" y="1258584"/>
            <a:chExt cx="4202131" cy="4184433"/>
          </a:xfrm>
        </p:grpSpPr>
        <p:sp>
          <p:nvSpPr>
            <p:cNvPr id="26" name="Sun 25">
              <a:extLst>
                <a:ext uri="{FF2B5EF4-FFF2-40B4-BE49-F238E27FC236}">
                  <a16:creationId xmlns:a16="http://schemas.microsoft.com/office/drawing/2014/main" id="{55428394-46A2-98EA-5BAF-9F2C7A8BA1B0}"/>
                </a:ext>
              </a:extLst>
            </p:cNvPr>
            <p:cNvSpPr/>
            <p:nvPr/>
          </p:nvSpPr>
          <p:spPr>
            <a:xfrm>
              <a:off x="3678148" y="1258584"/>
              <a:ext cx="4202131" cy="4184433"/>
            </a:xfrm>
            <a:prstGeom prst="sun">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374630E-C46A-9028-7C7F-DF3E6077FA17}"/>
                </a:ext>
              </a:extLst>
            </p:cNvPr>
            <p:cNvSpPr txBox="1"/>
            <p:nvPr/>
          </p:nvSpPr>
          <p:spPr>
            <a:xfrm>
              <a:off x="4752463" y="2658302"/>
              <a:ext cx="2053500" cy="1384995"/>
            </a:xfrm>
            <a:prstGeom prst="rect">
              <a:avLst/>
            </a:prstGeom>
            <a:noFill/>
          </p:spPr>
          <p:txBody>
            <a:bodyPr wrap="square" rtlCol="0">
              <a:spAutoFit/>
            </a:bodyPr>
            <a:lstStyle/>
            <a:p>
              <a:pPr algn="ctr"/>
              <a:r>
                <a:rPr lang="en-GB" sz="2800" b="1" dirty="0"/>
                <a:t>Unwanted energy deposition</a:t>
              </a:r>
              <a:endParaRPr lang="en-GB" sz="2800" dirty="0"/>
            </a:p>
          </p:txBody>
        </p:sp>
      </p:grpSp>
    </p:spTree>
    <p:extLst>
      <p:ext uri="{BB962C8B-B14F-4D97-AF65-F5344CB8AC3E}">
        <p14:creationId xmlns:p14="http://schemas.microsoft.com/office/powerpoint/2010/main" val="3479100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7" name="TextBox 6">
            <a:extLst>
              <a:ext uri="{FF2B5EF4-FFF2-40B4-BE49-F238E27FC236}">
                <a16:creationId xmlns:a16="http://schemas.microsoft.com/office/drawing/2014/main" id="{12A3CDB4-08AE-C7FB-D9AB-D98194FF03ED}"/>
              </a:ext>
            </a:extLst>
          </p:cNvPr>
          <p:cNvSpPr txBox="1"/>
          <p:nvPr/>
        </p:nvSpPr>
        <p:spPr>
          <a:xfrm>
            <a:off x="119270" y="857577"/>
            <a:ext cx="4283206" cy="2246769"/>
          </a:xfrm>
          <a:prstGeom prst="rect">
            <a:avLst/>
          </a:prstGeom>
          <a:solidFill>
            <a:schemeClr val="accent6">
              <a:lumMod val="40000"/>
              <a:lumOff val="60000"/>
            </a:schemeClr>
          </a:solidFill>
        </p:spPr>
        <p:txBody>
          <a:bodyPr wrap="square" rtlCol="0">
            <a:spAutoFit/>
          </a:bodyPr>
          <a:lstStyle/>
          <a:p>
            <a:r>
              <a:rPr lang="en-GB" sz="2800" b="1" dirty="0"/>
              <a:t>Rare event searches </a:t>
            </a:r>
            <a:r>
              <a:rPr lang="en-GB" sz="2800" dirty="0"/>
              <a:t>– </a:t>
            </a:r>
          </a:p>
          <a:p>
            <a:r>
              <a:rPr lang="en-GB" sz="2800" dirty="0"/>
              <a:t>Dark Matter,</a:t>
            </a:r>
          </a:p>
          <a:p>
            <a:r>
              <a:rPr lang="en-GB" sz="2800" dirty="0"/>
              <a:t>Gravitational Waves,</a:t>
            </a:r>
          </a:p>
          <a:p>
            <a:r>
              <a:rPr lang="en-GB" sz="2800" dirty="0"/>
              <a:t>Coherent elastic neutrino-nucleus scattering.</a:t>
            </a:r>
          </a:p>
        </p:txBody>
      </p:sp>
      <p:sp>
        <p:nvSpPr>
          <p:cNvPr id="16" name="TextBox 15">
            <a:extLst>
              <a:ext uri="{FF2B5EF4-FFF2-40B4-BE49-F238E27FC236}">
                <a16:creationId xmlns:a16="http://schemas.microsoft.com/office/drawing/2014/main" id="{FA62760D-5DF7-D908-4B26-05BBF670FED8}"/>
              </a:ext>
            </a:extLst>
          </p:cNvPr>
          <p:cNvSpPr txBox="1"/>
          <p:nvPr/>
        </p:nvSpPr>
        <p:spPr>
          <a:xfrm>
            <a:off x="8170849" y="4383700"/>
            <a:ext cx="3815399" cy="523220"/>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Fragility  - decoherence:</a:t>
            </a:r>
          </a:p>
        </p:txBody>
      </p:sp>
      <p:sp>
        <p:nvSpPr>
          <p:cNvPr id="18" name="TextBox 17">
            <a:extLst>
              <a:ext uri="{FF2B5EF4-FFF2-40B4-BE49-F238E27FC236}">
                <a16:creationId xmlns:a16="http://schemas.microsoft.com/office/drawing/2014/main" id="{E3052A72-4385-A4EB-8F5C-1FA567D93E32}"/>
              </a:ext>
            </a:extLst>
          </p:cNvPr>
          <p:cNvSpPr txBox="1"/>
          <p:nvPr/>
        </p:nvSpPr>
        <p:spPr>
          <a:xfrm>
            <a:off x="8257331" y="1258584"/>
            <a:ext cx="3815399" cy="954107"/>
          </a:xfrm>
          <a:prstGeom prst="rect">
            <a:avLst/>
          </a:prstGeom>
          <a:solidFill>
            <a:schemeClr val="accent6">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Events swamped by background counts</a:t>
            </a:r>
          </a:p>
        </p:txBody>
      </p:sp>
      <p:sp>
        <p:nvSpPr>
          <p:cNvPr id="24" name="TextBox 23">
            <a:extLst>
              <a:ext uri="{FF2B5EF4-FFF2-40B4-BE49-F238E27FC236}">
                <a16:creationId xmlns:a16="http://schemas.microsoft.com/office/drawing/2014/main" id="{31374B5C-F1E2-B369-45A2-D9ABC30D203B}"/>
              </a:ext>
            </a:extLst>
          </p:cNvPr>
          <p:cNvSpPr txBox="1"/>
          <p:nvPr/>
        </p:nvSpPr>
        <p:spPr>
          <a:xfrm>
            <a:off x="157797" y="3596672"/>
            <a:ext cx="4244679" cy="2246769"/>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Preparation and manipulation of </a:t>
            </a:r>
            <a:r>
              <a:rPr kumimoji="0" lang="en-GB" sz="2800" b="1" i="0" u="none" strike="noStrike" kern="1200" cap="none" spc="0" normalizeH="0" baseline="0" noProof="0" dirty="0">
                <a:ln>
                  <a:noFill/>
                </a:ln>
                <a:effectLst/>
                <a:uLnTx/>
                <a:uFillTx/>
                <a:latin typeface="Calibri" panose="020F0502020204030204"/>
                <a:ea typeface="+mn-ea"/>
                <a:cs typeface="+mn-cs"/>
              </a:rPr>
              <a:t>macroscopic quantum states</a:t>
            </a:r>
            <a:r>
              <a:rPr lang="en-GB" sz="2800" dirty="0">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Qubits, </a:t>
            </a:r>
            <a:r>
              <a:rPr lang="en-GB" sz="2800" dirty="0">
                <a:latin typeface="Calibri" panose="020F0502020204030204"/>
              </a:rPr>
              <a:t>Force sensors</a:t>
            </a:r>
            <a:r>
              <a:rPr kumimoji="0" lang="en-GB" sz="2800" b="0" i="0" u="none" strike="noStrike" kern="1200" cap="none" spc="0" normalizeH="0" baseline="0" noProof="0" dirty="0">
                <a:ln>
                  <a:noFill/>
                </a:ln>
                <a:effectLst/>
                <a:uLnTx/>
                <a:uFillTx/>
                <a:latin typeface="Calibri" panose="020F0502020204030204"/>
                <a:ea typeface="+mn-ea"/>
                <a:cs typeface="+mn-cs"/>
              </a:rPr>
              <a:t> </a:t>
            </a:r>
          </a:p>
        </p:txBody>
      </p:sp>
      <p:grpSp>
        <p:nvGrpSpPr>
          <p:cNvPr id="27" name="Group 26">
            <a:extLst>
              <a:ext uri="{FF2B5EF4-FFF2-40B4-BE49-F238E27FC236}">
                <a16:creationId xmlns:a16="http://schemas.microsoft.com/office/drawing/2014/main" id="{132FE99C-0DDD-8734-FFA3-E9B9E4A9A38B}"/>
              </a:ext>
            </a:extLst>
          </p:cNvPr>
          <p:cNvGrpSpPr/>
          <p:nvPr/>
        </p:nvGrpSpPr>
        <p:grpSpPr>
          <a:xfrm>
            <a:off x="3970957" y="1258584"/>
            <a:ext cx="4202131" cy="4184433"/>
            <a:chOff x="3678148" y="1258584"/>
            <a:chExt cx="4202131" cy="4184433"/>
          </a:xfrm>
        </p:grpSpPr>
        <p:sp>
          <p:nvSpPr>
            <p:cNvPr id="26" name="Sun 25">
              <a:extLst>
                <a:ext uri="{FF2B5EF4-FFF2-40B4-BE49-F238E27FC236}">
                  <a16:creationId xmlns:a16="http://schemas.microsoft.com/office/drawing/2014/main" id="{55428394-46A2-98EA-5BAF-9F2C7A8BA1B0}"/>
                </a:ext>
              </a:extLst>
            </p:cNvPr>
            <p:cNvSpPr/>
            <p:nvPr/>
          </p:nvSpPr>
          <p:spPr>
            <a:xfrm>
              <a:off x="3678148" y="1258584"/>
              <a:ext cx="4202131" cy="4184433"/>
            </a:xfrm>
            <a:prstGeom prst="sun">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374630E-C46A-9028-7C7F-DF3E6077FA17}"/>
                </a:ext>
              </a:extLst>
            </p:cNvPr>
            <p:cNvSpPr txBox="1"/>
            <p:nvPr/>
          </p:nvSpPr>
          <p:spPr>
            <a:xfrm>
              <a:off x="4752463" y="2658302"/>
              <a:ext cx="2053500" cy="1384995"/>
            </a:xfrm>
            <a:prstGeom prst="rect">
              <a:avLst/>
            </a:prstGeom>
            <a:noFill/>
          </p:spPr>
          <p:txBody>
            <a:bodyPr wrap="square" rtlCol="0">
              <a:spAutoFit/>
            </a:bodyPr>
            <a:lstStyle/>
            <a:p>
              <a:pPr algn="ctr"/>
              <a:r>
                <a:rPr lang="en-GB" sz="2800" b="1" dirty="0"/>
                <a:t>Unwanted energy deposition</a:t>
              </a:r>
              <a:endParaRPr lang="en-GB" sz="2800" dirty="0"/>
            </a:p>
          </p:txBody>
        </p:sp>
      </p:grpSp>
    </p:spTree>
    <p:extLst>
      <p:ext uri="{BB962C8B-B14F-4D97-AF65-F5344CB8AC3E}">
        <p14:creationId xmlns:p14="http://schemas.microsoft.com/office/powerpoint/2010/main" val="54467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3"/>
            <a:stretch>
              <a:fillRect/>
            </a:stretch>
          </p:blipFill>
          <p:spPr>
            <a:xfrm>
              <a:off x="11578960" y="6405491"/>
              <a:ext cx="613039" cy="484912"/>
            </a:xfrm>
            <a:prstGeom prst="rect">
              <a:avLst/>
            </a:prstGeom>
          </p:spPr>
        </p:pic>
      </p:grpSp>
      <p:sp>
        <p:nvSpPr>
          <p:cNvPr id="7" name="TextBox 6">
            <a:extLst>
              <a:ext uri="{FF2B5EF4-FFF2-40B4-BE49-F238E27FC236}">
                <a16:creationId xmlns:a16="http://schemas.microsoft.com/office/drawing/2014/main" id="{12A3CDB4-08AE-C7FB-D9AB-D98194FF03ED}"/>
              </a:ext>
            </a:extLst>
          </p:cNvPr>
          <p:cNvSpPr txBox="1"/>
          <p:nvPr/>
        </p:nvSpPr>
        <p:spPr>
          <a:xfrm>
            <a:off x="119270" y="857577"/>
            <a:ext cx="4283206" cy="2246769"/>
          </a:xfrm>
          <a:prstGeom prst="rect">
            <a:avLst/>
          </a:prstGeom>
          <a:solidFill>
            <a:schemeClr val="accent6">
              <a:lumMod val="40000"/>
              <a:lumOff val="60000"/>
            </a:schemeClr>
          </a:solidFill>
        </p:spPr>
        <p:txBody>
          <a:bodyPr wrap="square" rtlCol="0">
            <a:spAutoFit/>
          </a:bodyPr>
          <a:lstStyle/>
          <a:p>
            <a:r>
              <a:rPr lang="en-GB" sz="2800" b="1" dirty="0"/>
              <a:t>Rare event searches </a:t>
            </a:r>
            <a:r>
              <a:rPr lang="en-GB" sz="2800" dirty="0"/>
              <a:t>– </a:t>
            </a:r>
          </a:p>
          <a:p>
            <a:r>
              <a:rPr lang="en-GB" sz="2800" dirty="0"/>
              <a:t>Dark Matter,</a:t>
            </a:r>
          </a:p>
          <a:p>
            <a:r>
              <a:rPr lang="en-GB" sz="2800" dirty="0"/>
              <a:t>Gravitational Waves,</a:t>
            </a:r>
          </a:p>
          <a:p>
            <a:r>
              <a:rPr lang="en-GB" sz="2800" dirty="0"/>
              <a:t>Coherent elastic neutrino-nucleus scattering.</a:t>
            </a:r>
          </a:p>
        </p:txBody>
      </p:sp>
      <p:sp>
        <p:nvSpPr>
          <p:cNvPr id="16" name="TextBox 15">
            <a:extLst>
              <a:ext uri="{FF2B5EF4-FFF2-40B4-BE49-F238E27FC236}">
                <a16:creationId xmlns:a16="http://schemas.microsoft.com/office/drawing/2014/main" id="{FA62760D-5DF7-D908-4B26-05BBF670FED8}"/>
              </a:ext>
            </a:extLst>
          </p:cNvPr>
          <p:cNvSpPr txBox="1"/>
          <p:nvPr/>
        </p:nvSpPr>
        <p:spPr>
          <a:xfrm>
            <a:off x="7994171" y="4416220"/>
            <a:ext cx="3815399" cy="1815882"/>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Fragility  - decoherence: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Calibri" panose="020F0502020204030204"/>
              </a:rPr>
              <a:t>Robustness – design, topological materials, quasi-particle traps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3052A72-4385-A4EB-8F5C-1FA567D93E32}"/>
              </a:ext>
            </a:extLst>
          </p:cNvPr>
          <p:cNvSpPr txBox="1"/>
          <p:nvPr/>
        </p:nvSpPr>
        <p:spPr>
          <a:xfrm>
            <a:off x="8030705" y="960458"/>
            <a:ext cx="3815399" cy="1384995"/>
          </a:xfrm>
          <a:prstGeom prst="rect">
            <a:avLst/>
          </a:prstGeom>
          <a:solidFill>
            <a:schemeClr val="accent6">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Events swamped by background 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Calibri" panose="020F0502020204030204"/>
              </a:rPr>
              <a:t>Discrimination methods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31374B5C-F1E2-B369-45A2-D9ABC30D203B}"/>
              </a:ext>
            </a:extLst>
          </p:cNvPr>
          <p:cNvSpPr txBox="1"/>
          <p:nvPr/>
        </p:nvSpPr>
        <p:spPr>
          <a:xfrm>
            <a:off x="157797" y="3596672"/>
            <a:ext cx="4244679" cy="2246769"/>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Preparation and manipulation of </a:t>
            </a:r>
            <a:r>
              <a:rPr kumimoji="0" lang="en-GB" sz="2800" b="1" i="0" u="none" strike="noStrike" kern="1200" cap="none" spc="0" normalizeH="0" baseline="0" noProof="0" dirty="0">
                <a:ln>
                  <a:noFill/>
                </a:ln>
                <a:effectLst/>
                <a:uLnTx/>
                <a:uFillTx/>
                <a:latin typeface="Calibri" panose="020F0502020204030204"/>
                <a:ea typeface="+mn-ea"/>
                <a:cs typeface="+mn-cs"/>
              </a:rPr>
              <a:t>macroscopic quantum states</a:t>
            </a:r>
            <a:r>
              <a:rPr lang="en-GB" sz="2800" dirty="0">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Qubits, </a:t>
            </a:r>
            <a:r>
              <a:rPr lang="en-GB" sz="2800" dirty="0">
                <a:latin typeface="Calibri" panose="020F0502020204030204"/>
              </a:rPr>
              <a:t>Force sensors</a:t>
            </a:r>
            <a:r>
              <a:rPr kumimoji="0" lang="en-GB" sz="2800" b="0" i="0" u="none" strike="noStrike" kern="1200" cap="none" spc="0" normalizeH="0" baseline="0" noProof="0" dirty="0">
                <a:ln>
                  <a:noFill/>
                </a:ln>
                <a:effectLst/>
                <a:uLnTx/>
                <a:uFillTx/>
                <a:latin typeface="Calibri" panose="020F0502020204030204"/>
                <a:ea typeface="+mn-ea"/>
                <a:cs typeface="+mn-cs"/>
              </a:rPr>
              <a:t> </a:t>
            </a:r>
          </a:p>
        </p:txBody>
      </p:sp>
      <p:grpSp>
        <p:nvGrpSpPr>
          <p:cNvPr id="20" name="Group 19">
            <a:extLst>
              <a:ext uri="{FF2B5EF4-FFF2-40B4-BE49-F238E27FC236}">
                <a16:creationId xmlns:a16="http://schemas.microsoft.com/office/drawing/2014/main" id="{DE95E7EA-288D-4E54-EDF1-4CDA908E2848}"/>
              </a:ext>
            </a:extLst>
          </p:cNvPr>
          <p:cNvGrpSpPr/>
          <p:nvPr/>
        </p:nvGrpSpPr>
        <p:grpSpPr>
          <a:xfrm>
            <a:off x="3970957" y="1258584"/>
            <a:ext cx="4202131" cy="4184433"/>
            <a:chOff x="3678148" y="1258584"/>
            <a:chExt cx="4202131" cy="4184433"/>
          </a:xfrm>
        </p:grpSpPr>
        <p:sp>
          <p:nvSpPr>
            <p:cNvPr id="21" name="Sun 20">
              <a:extLst>
                <a:ext uri="{FF2B5EF4-FFF2-40B4-BE49-F238E27FC236}">
                  <a16:creationId xmlns:a16="http://schemas.microsoft.com/office/drawing/2014/main" id="{4B916ACF-05D8-05DB-FDCA-FDCDC9A2F00E}"/>
                </a:ext>
              </a:extLst>
            </p:cNvPr>
            <p:cNvSpPr/>
            <p:nvPr/>
          </p:nvSpPr>
          <p:spPr>
            <a:xfrm>
              <a:off x="3678148" y="1258584"/>
              <a:ext cx="4202131" cy="4184433"/>
            </a:xfrm>
            <a:prstGeom prst="sun">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28AD98C5-B750-83A0-D37F-911C92027296}"/>
                </a:ext>
              </a:extLst>
            </p:cNvPr>
            <p:cNvSpPr txBox="1"/>
            <p:nvPr/>
          </p:nvSpPr>
          <p:spPr>
            <a:xfrm>
              <a:off x="4752463" y="2658302"/>
              <a:ext cx="2053500" cy="1384995"/>
            </a:xfrm>
            <a:prstGeom prst="rect">
              <a:avLst/>
            </a:prstGeom>
            <a:noFill/>
          </p:spPr>
          <p:txBody>
            <a:bodyPr wrap="square" rtlCol="0">
              <a:spAutoFit/>
            </a:bodyPr>
            <a:lstStyle/>
            <a:p>
              <a:pPr algn="ctr"/>
              <a:r>
                <a:rPr lang="en-GB" sz="2800" b="1" dirty="0"/>
                <a:t>Unwanted energy deposition</a:t>
              </a:r>
              <a:endParaRPr lang="en-GB" sz="2800" dirty="0"/>
            </a:p>
          </p:txBody>
        </p:sp>
      </p:grpSp>
    </p:spTree>
    <p:extLst>
      <p:ext uri="{BB962C8B-B14F-4D97-AF65-F5344CB8AC3E}">
        <p14:creationId xmlns:p14="http://schemas.microsoft.com/office/powerpoint/2010/main" val="3762476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8DD47C-D9BC-963F-C940-9595FD2EE3CF}"/>
              </a:ext>
            </a:extLst>
          </p:cNvPr>
          <p:cNvPicPr>
            <a:picLocks noChangeAspect="1"/>
          </p:cNvPicPr>
          <p:nvPr/>
        </p:nvPicPr>
        <p:blipFill>
          <a:blip r:embed="rId3"/>
          <a:stretch>
            <a:fillRect/>
          </a:stretch>
        </p:blipFill>
        <p:spPr>
          <a:xfrm>
            <a:off x="4545825" y="1672981"/>
            <a:ext cx="3322253" cy="4709155"/>
          </a:xfrm>
          <a:prstGeom prst="rect">
            <a:avLst/>
          </a:prstGeom>
        </p:spPr>
      </p:pic>
      <p:sp>
        <p:nvSpPr>
          <p:cNvPr id="2" name="Rectangle 1">
            <a:extLst>
              <a:ext uri="{FF2B5EF4-FFF2-40B4-BE49-F238E27FC236}">
                <a16:creationId xmlns:a16="http://schemas.microsoft.com/office/drawing/2014/main" id="{CE0246AF-36F3-4801-AC0F-4DCC64367FCB}"/>
              </a:ext>
            </a:extLst>
          </p:cNvPr>
          <p:cNvSpPr/>
          <p:nvPr/>
        </p:nvSpPr>
        <p:spPr>
          <a:xfrm>
            <a:off x="0" y="69300"/>
            <a:ext cx="12072730" cy="523220"/>
          </a:xfrm>
          <a:prstGeom prst="rect">
            <a:avLst/>
          </a:prstGeom>
          <a:solidFill>
            <a:schemeClr val="tx1">
              <a:lumMod val="95000"/>
              <a:lumOff val="5000"/>
            </a:schemeClr>
          </a:solidFill>
        </p:spPr>
        <p:txBody>
          <a:bodyPr wrap="square">
            <a:spAutoFit/>
          </a:bodyPr>
          <a:lstStyle/>
          <a:p>
            <a:pPr lvl="0" algn="ctr">
              <a:defRPr/>
            </a:pPr>
            <a:r>
              <a:rPr lang="en-GB" sz="2800" b="1" dirty="0">
                <a:solidFill>
                  <a:prstClr val="white"/>
                </a:solidFill>
              </a:rPr>
              <a:t>At the limits of isolation: Low Background, ULT</a:t>
            </a:r>
            <a:endParaRPr lang="en-GB" sz="2800" b="1" dirty="0">
              <a:solidFill>
                <a:prstClr val="white">
                  <a:lumMod val="75000"/>
                </a:prstClr>
              </a:solidFill>
            </a:endParaRPr>
          </a:p>
        </p:txBody>
      </p:sp>
      <p:grpSp>
        <p:nvGrpSpPr>
          <p:cNvPr id="4" name="Group 3">
            <a:extLst>
              <a:ext uri="{FF2B5EF4-FFF2-40B4-BE49-F238E27FC236}">
                <a16:creationId xmlns:a16="http://schemas.microsoft.com/office/drawing/2014/main" id="{3BEBDD47-0A6C-94C9-7AD9-8CE9AC06AED3}"/>
              </a:ext>
            </a:extLst>
          </p:cNvPr>
          <p:cNvGrpSpPr/>
          <p:nvPr/>
        </p:nvGrpSpPr>
        <p:grpSpPr>
          <a:xfrm>
            <a:off x="0" y="6396695"/>
            <a:ext cx="12191999" cy="493708"/>
            <a:chOff x="0" y="6396695"/>
            <a:chExt cx="12191999" cy="493708"/>
          </a:xfrm>
        </p:grpSpPr>
        <p:sp>
          <p:nvSpPr>
            <p:cNvPr id="5" name="TextBox 4">
              <a:extLst>
                <a:ext uri="{FF2B5EF4-FFF2-40B4-BE49-F238E27FC236}">
                  <a16:creationId xmlns:a16="http://schemas.microsoft.com/office/drawing/2014/main" id="{FF9D0108-477C-4520-BFF5-C24300B28356}"/>
                </a:ext>
              </a:extLst>
            </p:cNvPr>
            <p:cNvSpPr txBox="1"/>
            <p:nvPr/>
          </p:nvSpPr>
          <p:spPr>
            <a:xfrm>
              <a:off x="0" y="6396695"/>
              <a:ext cx="12191999" cy="461665"/>
            </a:xfrm>
            <a:prstGeom prst="rect">
              <a:avLst/>
            </a:prstGeom>
            <a:solidFill>
              <a:schemeClr val="bg2">
                <a:lumMod val="10000"/>
              </a:schemeClr>
            </a:solidFill>
          </p:spPr>
          <p:txBody>
            <a:bodyPr wrap="square" rtlCol="0">
              <a:spAutoFit/>
            </a:bodyPr>
            <a:lstStyle/>
            <a:p>
              <a:pPr lvl="0" algn="ctr">
                <a:defRPr/>
              </a:pPr>
              <a:r>
                <a:rPr lang="en-US" sz="2400" b="1" dirty="0">
                  <a:solidFill>
                    <a:prstClr val="white"/>
                  </a:solidFill>
                </a:rPr>
                <a:t>Andrew Casey, </a:t>
              </a:r>
              <a:r>
                <a:rPr lang="en-US" sz="2400" b="1" dirty="0" err="1">
                  <a:solidFill>
                    <a:prstClr val="white"/>
                  </a:solidFill>
                </a:rPr>
                <a:t>Quantum@Boulby</a:t>
              </a:r>
              <a:r>
                <a:rPr lang="en-US" sz="2400" b="1" dirty="0">
                  <a:solidFill>
                    <a:prstClr val="white"/>
                  </a:solidFill>
                </a:rPr>
                <a:t>, 16/09/24 </a:t>
              </a:r>
              <a:endParaRPr lang="en-GB" sz="2400" b="1" dirty="0">
                <a:solidFill>
                  <a:srgbClr val="00B0F0"/>
                </a:solidFill>
              </a:endParaRPr>
            </a:p>
          </p:txBody>
        </p:sp>
        <p:pic>
          <p:nvPicPr>
            <p:cNvPr id="6" name="Picture 5">
              <a:extLst>
                <a:ext uri="{FF2B5EF4-FFF2-40B4-BE49-F238E27FC236}">
                  <a16:creationId xmlns:a16="http://schemas.microsoft.com/office/drawing/2014/main" id="{2987DBB1-5A2D-4022-BE14-F8EAAD8CC984}"/>
                </a:ext>
              </a:extLst>
            </p:cNvPr>
            <p:cNvPicPr>
              <a:picLocks noChangeAspect="1"/>
            </p:cNvPicPr>
            <p:nvPr/>
          </p:nvPicPr>
          <p:blipFill>
            <a:blip r:embed="rId4"/>
            <a:stretch>
              <a:fillRect/>
            </a:stretch>
          </p:blipFill>
          <p:spPr>
            <a:xfrm>
              <a:off x="0" y="6405491"/>
              <a:ext cx="613039" cy="484912"/>
            </a:xfrm>
            <a:prstGeom prst="rect">
              <a:avLst/>
            </a:prstGeom>
          </p:spPr>
        </p:pic>
        <p:pic>
          <p:nvPicPr>
            <p:cNvPr id="8" name="Picture 7">
              <a:extLst>
                <a:ext uri="{FF2B5EF4-FFF2-40B4-BE49-F238E27FC236}">
                  <a16:creationId xmlns:a16="http://schemas.microsoft.com/office/drawing/2014/main" id="{2987DBB1-5A2D-4022-BE14-F8EAAD8CC984}"/>
                </a:ext>
              </a:extLst>
            </p:cNvPr>
            <p:cNvPicPr>
              <a:picLocks noChangeAspect="1"/>
            </p:cNvPicPr>
            <p:nvPr/>
          </p:nvPicPr>
          <p:blipFill>
            <a:blip r:embed="rId4"/>
            <a:stretch>
              <a:fillRect/>
            </a:stretch>
          </p:blipFill>
          <p:spPr>
            <a:xfrm>
              <a:off x="11578960" y="6405491"/>
              <a:ext cx="613039" cy="484912"/>
            </a:xfrm>
            <a:prstGeom prst="rect">
              <a:avLst/>
            </a:prstGeom>
          </p:spPr>
        </p:pic>
      </p:grpSp>
      <p:sp>
        <p:nvSpPr>
          <p:cNvPr id="7" name="TextBox 6">
            <a:extLst>
              <a:ext uri="{FF2B5EF4-FFF2-40B4-BE49-F238E27FC236}">
                <a16:creationId xmlns:a16="http://schemas.microsoft.com/office/drawing/2014/main" id="{12A3CDB4-08AE-C7FB-D9AB-D98194FF03ED}"/>
              </a:ext>
            </a:extLst>
          </p:cNvPr>
          <p:cNvSpPr txBox="1"/>
          <p:nvPr/>
        </p:nvSpPr>
        <p:spPr>
          <a:xfrm>
            <a:off x="119270" y="857577"/>
            <a:ext cx="4283206" cy="2246769"/>
          </a:xfrm>
          <a:prstGeom prst="rect">
            <a:avLst/>
          </a:prstGeom>
          <a:solidFill>
            <a:schemeClr val="accent6">
              <a:lumMod val="40000"/>
              <a:lumOff val="60000"/>
            </a:schemeClr>
          </a:solidFill>
        </p:spPr>
        <p:txBody>
          <a:bodyPr wrap="square" rtlCol="0">
            <a:spAutoFit/>
          </a:bodyPr>
          <a:lstStyle/>
          <a:p>
            <a:r>
              <a:rPr lang="en-GB" sz="2800" b="1" dirty="0"/>
              <a:t>Rare event searches </a:t>
            </a:r>
            <a:r>
              <a:rPr lang="en-GB" sz="2800" dirty="0"/>
              <a:t>– </a:t>
            </a:r>
          </a:p>
          <a:p>
            <a:r>
              <a:rPr lang="en-GB" sz="2800" dirty="0"/>
              <a:t>Dark Matter,</a:t>
            </a:r>
          </a:p>
          <a:p>
            <a:r>
              <a:rPr lang="en-GB" sz="2800" dirty="0"/>
              <a:t>Gravitational Waves,</a:t>
            </a:r>
          </a:p>
          <a:p>
            <a:r>
              <a:rPr lang="en-GB" sz="2800" dirty="0"/>
              <a:t>Coherent elastic neutrino-nucleus scattering.</a:t>
            </a:r>
          </a:p>
        </p:txBody>
      </p:sp>
      <p:sp>
        <p:nvSpPr>
          <p:cNvPr id="16" name="TextBox 15">
            <a:extLst>
              <a:ext uri="{FF2B5EF4-FFF2-40B4-BE49-F238E27FC236}">
                <a16:creationId xmlns:a16="http://schemas.microsoft.com/office/drawing/2014/main" id="{FA62760D-5DF7-D908-4B26-05BBF670FED8}"/>
              </a:ext>
            </a:extLst>
          </p:cNvPr>
          <p:cNvSpPr txBox="1"/>
          <p:nvPr/>
        </p:nvSpPr>
        <p:spPr>
          <a:xfrm>
            <a:off x="7994171" y="4416220"/>
            <a:ext cx="3815399" cy="1815882"/>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Fragility  - decoherence: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Calibri" panose="020F0502020204030204"/>
              </a:rPr>
              <a:t>Robustness – design, topological materials, quasi-particle traps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E3052A72-4385-A4EB-8F5C-1FA567D93E32}"/>
              </a:ext>
            </a:extLst>
          </p:cNvPr>
          <p:cNvSpPr txBox="1"/>
          <p:nvPr/>
        </p:nvSpPr>
        <p:spPr>
          <a:xfrm>
            <a:off x="8030705" y="960458"/>
            <a:ext cx="3815399" cy="1384995"/>
          </a:xfrm>
          <a:prstGeom prst="rect">
            <a:avLst/>
          </a:prstGeom>
          <a:solidFill>
            <a:schemeClr val="accent6">
              <a:lumMod val="7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Events swamped by background counts: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latin typeface="Calibri" panose="020F0502020204030204"/>
              </a:rPr>
              <a:t>Discrimination methods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31374B5C-F1E2-B369-45A2-D9ABC30D203B}"/>
              </a:ext>
            </a:extLst>
          </p:cNvPr>
          <p:cNvSpPr txBox="1"/>
          <p:nvPr/>
        </p:nvSpPr>
        <p:spPr>
          <a:xfrm>
            <a:off x="157797" y="3596672"/>
            <a:ext cx="4244679" cy="2246769"/>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Preparation and manipulation of </a:t>
            </a:r>
            <a:r>
              <a:rPr kumimoji="0" lang="en-GB" sz="2800" b="1" i="0" u="none" strike="noStrike" kern="1200" cap="none" spc="0" normalizeH="0" baseline="0" noProof="0" dirty="0">
                <a:ln>
                  <a:noFill/>
                </a:ln>
                <a:effectLst/>
                <a:uLnTx/>
                <a:uFillTx/>
                <a:latin typeface="Calibri" panose="020F0502020204030204"/>
                <a:ea typeface="+mn-ea"/>
                <a:cs typeface="+mn-cs"/>
              </a:rPr>
              <a:t>macroscopic quantum states</a:t>
            </a:r>
            <a:r>
              <a:rPr lang="en-GB" sz="2800" dirty="0">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effectLst/>
                <a:uLnTx/>
                <a:uFillTx/>
                <a:latin typeface="Calibri" panose="020F0502020204030204"/>
                <a:ea typeface="+mn-ea"/>
                <a:cs typeface="+mn-cs"/>
              </a:rPr>
              <a:t>Qubits, </a:t>
            </a:r>
            <a:r>
              <a:rPr lang="en-GB" sz="2800" dirty="0">
                <a:latin typeface="Calibri" panose="020F0502020204030204"/>
              </a:rPr>
              <a:t>Force sensors</a:t>
            </a:r>
            <a:r>
              <a:rPr kumimoji="0" lang="en-GB" sz="2800" b="0" i="0" u="none" strike="noStrike" kern="1200" cap="none" spc="0" normalizeH="0" baseline="0" noProof="0" dirty="0">
                <a:ln>
                  <a:noFill/>
                </a:ln>
                <a:effectLst/>
                <a:uLnTx/>
                <a:uFillTx/>
                <a:latin typeface="Calibri" panose="020F0502020204030204"/>
                <a:ea typeface="+mn-ea"/>
                <a:cs typeface="+mn-cs"/>
              </a:rPr>
              <a:t> </a:t>
            </a:r>
          </a:p>
        </p:txBody>
      </p:sp>
      <p:pic>
        <p:nvPicPr>
          <p:cNvPr id="10" name="Picture 9">
            <a:extLst>
              <a:ext uri="{FF2B5EF4-FFF2-40B4-BE49-F238E27FC236}">
                <a16:creationId xmlns:a16="http://schemas.microsoft.com/office/drawing/2014/main" id="{E3312FF2-92E5-6255-8B31-55941A4542E3}"/>
              </a:ext>
            </a:extLst>
          </p:cNvPr>
          <p:cNvPicPr>
            <a:picLocks noChangeAspect="1"/>
          </p:cNvPicPr>
          <p:nvPr/>
        </p:nvPicPr>
        <p:blipFill>
          <a:blip r:embed="rId5"/>
          <a:stretch>
            <a:fillRect/>
          </a:stretch>
        </p:blipFill>
        <p:spPr>
          <a:xfrm>
            <a:off x="5614154" y="867529"/>
            <a:ext cx="1204872" cy="1199679"/>
          </a:xfrm>
          <a:prstGeom prst="rect">
            <a:avLst/>
          </a:prstGeom>
        </p:spPr>
      </p:pic>
      <p:sp>
        <p:nvSpPr>
          <p:cNvPr id="13" name="TextBox 12">
            <a:extLst>
              <a:ext uri="{FF2B5EF4-FFF2-40B4-BE49-F238E27FC236}">
                <a16:creationId xmlns:a16="http://schemas.microsoft.com/office/drawing/2014/main" id="{C7BE49F8-C15F-CE73-0EC3-5506EDD4C43A}"/>
              </a:ext>
            </a:extLst>
          </p:cNvPr>
          <p:cNvSpPr txBox="1"/>
          <p:nvPr/>
        </p:nvSpPr>
        <p:spPr>
          <a:xfrm>
            <a:off x="7994172" y="2494008"/>
            <a:ext cx="3815399" cy="1815882"/>
          </a:xfrm>
          <a:prstGeom prst="rect">
            <a:avLst/>
          </a:prstGeom>
          <a:solidFill>
            <a:schemeClr val="bg2">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Combination of going underground and low radiogenic material selection can reduce BG</a:t>
            </a:r>
          </a:p>
        </p:txBody>
      </p:sp>
    </p:spTree>
    <p:extLst>
      <p:ext uri="{BB962C8B-B14F-4D97-AF65-F5344CB8AC3E}">
        <p14:creationId xmlns:p14="http://schemas.microsoft.com/office/powerpoint/2010/main" val="913306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30639</TotalTime>
  <Words>2461</Words>
  <Application>Microsoft Office PowerPoint</Application>
  <PresentationFormat>Widescreen</PresentationFormat>
  <Paragraphs>273</Paragraphs>
  <Slides>38</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-apple-system</vt:lpstr>
      <vt:lpstr>Arial</vt:lpstr>
      <vt:lpstr>Calibri</vt:lpstr>
      <vt:lpstr>Calibri Light</vt:lpstr>
      <vt:lpstr>Corbel</vt:lpstr>
      <vt:lpstr>Proxima Nova</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Casey</dc:creator>
  <cp:lastModifiedBy>Casey, A</cp:lastModifiedBy>
  <cp:revision>242</cp:revision>
  <dcterms:created xsi:type="dcterms:W3CDTF">2020-03-24T15:43:10Z</dcterms:created>
  <dcterms:modified xsi:type="dcterms:W3CDTF">2024-09-15T19:44:51Z</dcterms:modified>
</cp:coreProperties>
</file>