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Lst>
  <p:notesMasterIdLst>
    <p:notesMasterId r:id="rId21"/>
  </p:notesMasterIdLst>
  <p:sldIdLst>
    <p:sldId id="257" r:id="rId4"/>
    <p:sldId id="1150" r:id="rId5"/>
    <p:sldId id="1151" r:id="rId6"/>
    <p:sldId id="263" r:id="rId7"/>
    <p:sldId id="1144" r:id="rId8"/>
    <p:sldId id="1152" r:id="rId9"/>
    <p:sldId id="5161" r:id="rId10"/>
    <p:sldId id="1147" r:id="rId11"/>
    <p:sldId id="1146" r:id="rId12"/>
    <p:sldId id="1140" r:id="rId13"/>
    <p:sldId id="259" r:id="rId14"/>
    <p:sldId id="1153" r:id="rId15"/>
    <p:sldId id="5159" r:id="rId16"/>
    <p:sldId id="5160" r:id="rId17"/>
    <p:sldId id="1155" r:id="rId18"/>
    <p:sldId id="5162" r:id="rId19"/>
    <p:sldId id="2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23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282FD-6390-46F8-A303-3919E89566A7}" type="datetimeFigureOut">
              <a:rPr lang="en-GB" smtClean="0"/>
              <a:t>16/09/2024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1D6991-DF59-4ABA-B820-4D2F02A958EF}" type="slidenum">
              <a:rPr lang="en-GB" smtClean="0"/>
              <a:t>‹#›</a:t>
            </a:fld>
            <a:endParaRPr lang="en-GB"/>
          </a:p>
        </p:txBody>
      </p:sp>
    </p:spTree>
    <p:extLst>
      <p:ext uri="{BB962C8B-B14F-4D97-AF65-F5344CB8AC3E}">
        <p14:creationId xmlns:p14="http://schemas.microsoft.com/office/powerpoint/2010/main" val="897413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24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488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6331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7</a:t>
            </a:fld>
            <a:endParaRPr lang="en-US"/>
          </a:p>
        </p:txBody>
      </p:sp>
    </p:spTree>
    <p:extLst>
      <p:ext uri="{BB962C8B-B14F-4D97-AF65-F5344CB8AC3E}">
        <p14:creationId xmlns:p14="http://schemas.microsoft.com/office/powerpoint/2010/main" val="358488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Tree>
    <p:extLst>
      <p:ext uri="{BB962C8B-B14F-4D97-AF65-F5344CB8AC3E}">
        <p14:creationId xmlns:p14="http://schemas.microsoft.com/office/powerpoint/2010/main" val="118023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Arial"/>
                <a:ea typeface="+mn-ea"/>
                <a:cs typeface="Arial"/>
                <a:sym typeface="Arial"/>
              </a:rPr>
              <a:t>Images: 1) MAGIS experiment, Stanford; 2) simulation of the t</a:t>
            </a:r>
            <a:r>
              <a:rPr lang="en-GB" sz="1200" b="0" i="0" kern="1200" dirty="0">
                <a:solidFill>
                  <a:schemeClr val="tx1"/>
                </a:solidFill>
                <a:effectLst/>
                <a:latin typeface="+mn-lt"/>
                <a:ea typeface="+mn-ea"/>
                <a:cs typeface="+mn-cs"/>
              </a:rPr>
              <a:t>he final merger of GW150914, showing the distortion of the star-field from gravity as the black holes orbit and merge; 3) </a:t>
            </a:r>
            <a:r>
              <a:rPr lang="en-GB" sz="1200" dirty="0">
                <a:solidFill>
                  <a:srgbClr val="4D4D4D"/>
                </a:solidFill>
                <a:latin typeface="Arial" panose="020B0604020202020204" pitchFamily="34" charset="0"/>
                <a:cs typeface="Arial" panose="020B0604020202020204" pitchFamily="34" charset="0"/>
              </a:rPr>
              <a:t>Quantum Enhanced Interferometry for New Physics optical coating from LIGO/Virgo</a:t>
            </a:r>
            <a:endParaRPr kumimoji="0" lang="en-GB" sz="1200" b="0" i="0" u="none" strike="noStrike" kern="0" cap="none" spc="0" normalizeH="0" baseline="0" noProof="0" dirty="0">
              <a:ln>
                <a:noFill/>
              </a:ln>
              <a:effectLst/>
              <a:uLnTx/>
              <a:uFillTx/>
              <a:latin typeface="Arial"/>
              <a:ea typeface="+mn-ea"/>
              <a:cs typeface="Arial"/>
              <a:sym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2903173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abstract pattern can be removed or repositioned if required. Be careful to ‘Send to Back’ so that it does not obscure any important information.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F3BA1D-A00F-DB41-84DA-BE26C4853B35}" type="slidenum">
              <a:rPr kumimoji="0" lang="en-US" sz="1200" b="0" i="0" u="none" strike="noStrike" kern="1200" cap="none" spc="0" normalizeH="0" baseline="0" noProof="0" smtClean="0">
                <a:ln>
                  <a:noFill/>
                </a:ln>
                <a:solidFill>
                  <a:prstClr val="black"/>
                </a:solidFill>
                <a:effectLst/>
                <a:uLnTx/>
                <a:uFillTx/>
                <a:latin typeface="Arial 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Regular"/>
              <a:ea typeface="+mn-ea"/>
              <a:cs typeface="+mn-cs"/>
            </a:endParaRPr>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7180-12CE-4A2C-8AC1-E8B1419BD8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C50113-4022-48BC-9157-3D9B8DD1D8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21DDAA-FEBB-4F2D-9066-AD2323F04793}"/>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C92AAA71-45D4-47BA-982B-0ABC338D45C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968FFF-24CF-41F3-9E60-C04200A45A0F}"/>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2817705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98503-F93B-411F-92F4-5EC0D82B858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F94CBA-23F2-4BA3-AEFD-AFD1B71ED0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87A441-225A-467B-8C92-83DDA0E725EE}"/>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E337B4FC-75BB-4F1F-B712-AAD1D5F9E1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491BE-D531-4E26-82FE-673448146F82}"/>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3956839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2C237-C3BE-4DFA-9082-9F5BD3AE00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7ECF8DB-8D73-4317-BFFA-B49F1BB7A8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27AC81-44B0-4F0E-B768-A8B63201E5BE}"/>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59B6B5AA-2261-4D00-8C02-6C9AFF0D60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79D8C6-326B-4FF7-B03D-D98C2BAEC217}"/>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41575315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985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52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035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6929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333375"/>
            <a:ext cx="12192000" cy="1143000"/>
          </a:xfrm>
          <a:prstGeom prst="rect">
            <a:avLst/>
          </a:prstGeom>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914400" y="1557338"/>
            <a:ext cx="10363200" cy="3800488"/>
          </a:xfrm>
          <a:prstGeom prst="rect">
            <a:avLst/>
          </a:prstGeo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a:defRPr sz="2000">
                <a:solidFill>
                  <a:schemeClr val="accent1">
                    <a:lumMod val="50000"/>
                  </a:schemeClr>
                </a:solidFill>
                <a:latin typeface="Calibri" panose="020F0502020204030204" pitchFamily="34" charset="0"/>
                <a:cs typeface="Arial" pitchFamily="34" charset="0"/>
              </a:defRPr>
            </a:lvl3pPr>
            <a:lvl4pPr>
              <a:buNone/>
              <a:defRPr>
                <a:latin typeface="Arial" pitchFamily="34" charset="0"/>
                <a:cs typeface="Arial" pitchFamily="34" charset="0"/>
              </a:defRPr>
            </a:lvl4pPr>
          </a:lstStyle>
          <a:p>
            <a:pPr lvl="0"/>
            <a:r>
              <a:rPr lang="en-US" dirty="0"/>
              <a:t>Click to edit Master text styles</a:t>
            </a:r>
          </a:p>
          <a:p>
            <a:pPr lvl="1"/>
            <a:r>
              <a:rPr lang="en-US" dirty="0"/>
              <a:t>Second level</a:t>
            </a:r>
          </a:p>
          <a:p>
            <a:pPr lvl="2"/>
            <a:r>
              <a:rPr lang="en-US" dirty="0"/>
              <a:t>Third level</a:t>
            </a:r>
          </a:p>
          <a:p>
            <a:pPr lvl="3"/>
            <a:endParaRPr lang="en-US" dirty="0"/>
          </a:p>
        </p:txBody>
      </p:sp>
    </p:spTree>
    <p:extLst>
      <p:ext uri="{BB962C8B-B14F-4D97-AF65-F5344CB8AC3E}">
        <p14:creationId xmlns:p14="http://schemas.microsoft.com/office/powerpoint/2010/main" val="2870393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1F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524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865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256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2D770-9E8F-4C95-9BD2-09F54ED80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6CEDFD-316A-409E-9AAC-BE939F60C5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7523F6-999B-4A00-9CD0-5FFAE6DC88B6}"/>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B701F6A7-4CD1-4D24-B981-C301ECB32B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BABFD7-333A-49B4-9588-C79DFC1E1285}"/>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2758635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FE14D-C7ED-4C1C-A749-A91696A80A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FD5BA3E-DE78-4DDF-BA42-F8AC006A24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B1EB94-006B-4FA5-8B22-D71A09FCB33F}"/>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52B75690-5D9E-415E-AA7A-BF1B022E8C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A12356-36E7-4CA5-ABC7-63A66CE366F0}"/>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2869555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018B9-E1AA-450C-8D46-49DB6F348A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3D48B19-8B53-414A-9898-B52A6F8540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577399F-F07A-4FB3-9C32-8DB8B8DC33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BF5313E-53B5-4E12-8D85-B418FEE79E9E}"/>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6" name="Footer Placeholder 5">
            <a:extLst>
              <a:ext uri="{FF2B5EF4-FFF2-40B4-BE49-F238E27FC236}">
                <a16:creationId xmlns:a16="http://schemas.microsoft.com/office/drawing/2014/main" id="{31E7E5FA-6D56-4042-AE8F-1A6EBBE0E9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5E2370-8F7B-486E-A8DF-46EE27F0209E}"/>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1843432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E13FC-537A-4001-BB29-AD9A062C67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0296D3-E432-41A0-A721-05C550939D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A5D918-05D7-46F2-8499-639DFD5575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BA8BD0-E482-4D72-8595-D4CC1EC08A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0B3DF8-20C5-4E4A-A3F0-95770DD2C5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463CB48-1157-4E9D-9B21-BE583D169054}"/>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8" name="Footer Placeholder 7">
            <a:extLst>
              <a:ext uri="{FF2B5EF4-FFF2-40B4-BE49-F238E27FC236}">
                <a16:creationId xmlns:a16="http://schemas.microsoft.com/office/drawing/2014/main" id="{2B72F1D1-D589-4BE0-8218-6004A2E5B7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B5A956E-CF42-4A29-8F6D-DE16650AD1E8}"/>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3845126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12E0A-1C7A-4A4C-921A-683740EAF3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5B3D47-50AA-4891-B458-52DC1DC061E9}"/>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4" name="Footer Placeholder 3">
            <a:extLst>
              <a:ext uri="{FF2B5EF4-FFF2-40B4-BE49-F238E27FC236}">
                <a16:creationId xmlns:a16="http://schemas.microsoft.com/office/drawing/2014/main" id="{4CFF6D40-2B4B-4BA8-845D-50349578284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C958F1-C608-4717-BA36-D9A16D2A3D9F}"/>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1217235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4EEE5-02FB-4742-BC71-34DA6EC4FC2F}"/>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3" name="Footer Placeholder 2">
            <a:extLst>
              <a:ext uri="{FF2B5EF4-FFF2-40B4-BE49-F238E27FC236}">
                <a16:creationId xmlns:a16="http://schemas.microsoft.com/office/drawing/2014/main" id="{0FF0F50C-926C-46B1-9463-7F3EE44CC98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466605D-15F7-43FB-B71C-097A7E15DBAE}"/>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216914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F20-5EFF-4C08-9D62-A433FB2310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BA49D5B-30A9-4289-A0CB-B2E1652167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F3BE22F-7B88-483E-BA12-4BD4BA17A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23FD2B-14A3-4E42-9446-497D83A2D6EC}"/>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6" name="Footer Placeholder 5">
            <a:extLst>
              <a:ext uri="{FF2B5EF4-FFF2-40B4-BE49-F238E27FC236}">
                <a16:creationId xmlns:a16="http://schemas.microsoft.com/office/drawing/2014/main" id="{D72A12FE-14B9-4119-B3BB-5400E9CCB6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CFE3BE-983D-465A-9082-7190790C0D7E}"/>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252877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1A907-E176-4DA9-A946-CBDE66E060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8ED0E31-CBED-4064-805F-656C41B31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984E7FF-BBFA-4BB3-816B-68CF35B58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436B7E-C2A9-41D4-A28E-8562C4865062}"/>
              </a:ext>
            </a:extLst>
          </p:cNvPr>
          <p:cNvSpPr>
            <a:spLocks noGrp="1"/>
          </p:cNvSpPr>
          <p:nvPr>
            <p:ph type="dt" sz="half" idx="10"/>
          </p:nvPr>
        </p:nvSpPr>
        <p:spPr/>
        <p:txBody>
          <a:bodyPr/>
          <a:lstStyle/>
          <a:p>
            <a:fld id="{6E82DA3A-C5DC-4D6A-B8AA-4B62BA548A70}" type="datetimeFigureOut">
              <a:rPr lang="en-GB" smtClean="0"/>
              <a:t>16/09/2024</a:t>
            </a:fld>
            <a:endParaRPr lang="en-GB"/>
          </a:p>
        </p:txBody>
      </p:sp>
      <p:sp>
        <p:nvSpPr>
          <p:cNvPr id="6" name="Footer Placeholder 5">
            <a:extLst>
              <a:ext uri="{FF2B5EF4-FFF2-40B4-BE49-F238E27FC236}">
                <a16:creationId xmlns:a16="http://schemas.microsoft.com/office/drawing/2014/main" id="{69451008-CA52-4461-9838-08A0D3DE29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14F2818-4A94-4A4D-867E-21D5550601B8}"/>
              </a:ext>
            </a:extLst>
          </p:cNvPr>
          <p:cNvSpPr>
            <a:spLocks noGrp="1"/>
          </p:cNvSpPr>
          <p:nvPr>
            <p:ph type="sldNum" sz="quarter" idx="12"/>
          </p:nvPr>
        </p:nvSpPr>
        <p:spPr/>
        <p:txBody>
          <a:bodyPr/>
          <a:lstStyle/>
          <a:p>
            <a:fld id="{BF7BDDCA-1EC3-4A49-91C3-15BA649A0CD8}" type="slidenum">
              <a:rPr lang="en-GB" smtClean="0"/>
              <a:t>‹#›</a:t>
            </a:fld>
            <a:endParaRPr lang="en-GB"/>
          </a:p>
        </p:txBody>
      </p:sp>
    </p:spTree>
    <p:extLst>
      <p:ext uri="{BB962C8B-B14F-4D97-AF65-F5344CB8AC3E}">
        <p14:creationId xmlns:p14="http://schemas.microsoft.com/office/powerpoint/2010/main" val="1930327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006E5E-F6F1-4542-B014-2A4D4CA06F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5850972-01C4-4F93-8EC5-849D553F65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0BDE77-3EF1-4754-AEA7-61DEA6A895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2DA3A-C5DC-4D6A-B8AA-4B62BA548A70}" type="datetimeFigureOut">
              <a:rPr lang="en-GB" smtClean="0"/>
              <a:t>16/09/2024</a:t>
            </a:fld>
            <a:endParaRPr lang="en-GB"/>
          </a:p>
        </p:txBody>
      </p:sp>
      <p:sp>
        <p:nvSpPr>
          <p:cNvPr id="5" name="Footer Placeholder 4">
            <a:extLst>
              <a:ext uri="{FF2B5EF4-FFF2-40B4-BE49-F238E27FC236}">
                <a16:creationId xmlns:a16="http://schemas.microsoft.com/office/drawing/2014/main" id="{AE797CB9-BFBF-4A08-8F22-A836BA07B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B32D43-5661-49C8-A5FF-2C244D8D2D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BDDCA-1EC3-4A49-91C3-15BA649A0CD8}" type="slidenum">
              <a:rPr lang="en-GB" smtClean="0"/>
              <a:t>‹#›</a:t>
            </a:fld>
            <a:endParaRPr lang="en-GB"/>
          </a:p>
        </p:txBody>
      </p:sp>
    </p:spTree>
    <p:extLst>
      <p:ext uri="{BB962C8B-B14F-4D97-AF65-F5344CB8AC3E}">
        <p14:creationId xmlns:p14="http://schemas.microsoft.com/office/powerpoint/2010/main" val="13500266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6"/>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38812988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2787FE-8CBB-6248-9619-3941DE55C1B6}"/>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13049260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DB0FE0-A4AF-D848-8925-91A37993D74D}"/>
              </a:ext>
            </a:extLst>
          </p:cNvPr>
          <p:cNvSpPr txBox="1"/>
          <p:nvPr/>
        </p:nvSpPr>
        <p:spPr>
          <a:xfrm>
            <a:off x="2401330" y="1725860"/>
            <a:ext cx="8316591" cy="156966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effectLst/>
                <a:uLnTx/>
                <a:uFillTx/>
                <a:latin typeface="Arial" panose="020B0604020202020204" pitchFamily="34" charset="0"/>
                <a:ea typeface="ヒラギノ角ゴ Pro W3"/>
                <a:cs typeface="Arial" panose="020B0604020202020204" pitchFamily="34" charset="0"/>
                <a:sym typeface="Calibri"/>
              </a:rPr>
              <a:t>Quantum Technologies for Fundamental Physics</a:t>
            </a:r>
            <a:endParaRPr kumimoji="0" lang="en-US" sz="4800" b="1" i="0" u="none" strike="noStrike" kern="1200" cap="none" spc="-15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2465161" y="4109685"/>
            <a:ext cx="359432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b="1" dirty="0">
                <a:latin typeface="Arial" panose="020B0604020202020204" pitchFamily="34" charset="0"/>
                <a:cs typeface="Arial" panose="020B0604020202020204" pitchFamily="34" charset="0"/>
              </a:rPr>
              <a:t>Jason Green</a:t>
            </a: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a:stretch>
            <a:fillRect/>
          </a:stretch>
        </p:blipFill>
        <p:spPr>
          <a:xfrm>
            <a:off x="515938" y="412403"/>
            <a:ext cx="3770785" cy="963960"/>
          </a:xfrm>
          <a:prstGeom prst="rect">
            <a:avLst/>
          </a:prstGeom>
        </p:spPr>
      </p:pic>
      <p:pic>
        <p:nvPicPr>
          <p:cNvPr id="7" name="Picture 6">
            <a:extLst>
              <a:ext uri="{FF2B5EF4-FFF2-40B4-BE49-F238E27FC236}">
                <a16:creationId xmlns:a16="http://schemas.microsoft.com/office/drawing/2014/main" id="{90A8384E-6BDB-4527-A6E6-F55E94165E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5474047"/>
            <a:ext cx="3898446" cy="971550"/>
          </a:xfrm>
          <a:prstGeom prst="rect">
            <a:avLst/>
          </a:prstGeom>
        </p:spPr>
      </p:pic>
    </p:spTree>
    <p:extLst>
      <p:ext uri="{BB962C8B-B14F-4D97-AF65-F5344CB8AC3E}">
        <p14:creationId xmlns:p14="http://schemas.microsoft.com/office/powerpoint/2010/main" val="3224382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4;p13">
            <a:extLst>
              <a:ext uri="{FF2B5EF4-FFF2-40B4-BE49-F238E27FC236}">
                <a16:creationId xmlns:a16="http://schemas.microsoft.com/office/drawing/2014/main" id="{6EA75068-7E0D-A34E-A126-7F99C64B92F7}"/>
              </a:ext>
            </a:extLst>
          </p:cNvPr>
          <p:cNvSpPr txBox="1">
            <a:spLocks/>
          </p:cNvSpPr>
          <p:nvPr/>
        </p:nvSpPr>
        <p:spPr>
          <a:xfrm>
            <a:off x="560388" y="884279"/>
            <a:ext cx="11053761" cy="1009989"/>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ts val="600"/>
              </a:spcAft>
              <a:buClr>
                <a:srgbClr val="201D3E"/>
              </a:buClr>
              <a:buSzPct val="100000"/>
              <a:buFont typeface="Arial" panose="020B0604020202020204" pitchFamily="34" charset="0"/>
              <a:buNone/>
              <a:tabLst/>
              <a:defRPr/>
            </a:pPr>
            <a:r>
              <a:rPr kumimoji="0" lang="en-GB" sz="2400" b="1" i="0" u="none" strike="noStrike" kern="1200" cap="none" spc="0" normalizeH="0" baseline="0" noProof="0" dirty="0">
                <a:ln>
                  <a:noFill/>
                </a:ln>
                <a:solidFill>
                  <a:srgbClr val="1E5DF8"/>
                </a:solidFill>
                <a:effectLst/>
                <a:uLnTx/>
                <a:uFillTx/>
                <a:latin typeface="Arial" panose="020B0604020202020204" pitchFamily="34" charset="0"/>
                <a:ea typeface="ヒラギノ角ゴ Pro W3"/>
                <a:cs typeface="Arial" panose="020B0604020202020204" pitchFamily="34" charset="0"/>
                <a:sym typeface="Calibri"/>
              </a:rPr>
              <a:t>QTFP provides an opportunity for international working with the US being a key partner. </a:t>
            </a:r>
          </a:p>
        </p:txBody>
      </p:sp>
      <p:sp>
        <p:nvSpPr>
          <p:cNvPr id="9" name="TextBox 8">
            <a:extLst>
              <a:ext uri="{FF2B5EF4-FFF2-40B4-BE49-F238E27FC236}">
                <a16:creationId xmlns:a16="http://schemas.microsoft.com/office/drawing/2014/main" id="{89A058EE-F05E-3142-95F1-9612357F2B2B}"/>
              </a:ext>
            </a:extLst>
          </p:cNvPr>
          <p:cNvSpPr txBox="1"/>
          <p:nvPr/>
        </p:nvSpPr>
        <p:spPr>
          <a:xfrm>
            <a:off x="431915" y="158711"/>
            <a:ext cx="11684581"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Examples of International Working</a:t>
            </a:r>
          </a:p>
        </p:txBody>
      </p:sp>
      <p:sp>
        <p:nvSpPr>
          <p:cNvPr id="3" name="Rectangle 2">
            <a:extLst>
              <a:ext uri="{FF2B5EF4-FFF2-40B4-BE49-F238E27FC236}">
                <a16:creationId xmlns:a16="http://schemas.microsoft.com/office/drawing/2014/main" id="{F12C3B24-BBE9-4B8A-AFB3-123AED5830AD}"/>
              </a:ext>
            </a:extLst>
          </p:cNvPr>
          <p:cNvSpPr/>
          <p:nvPr/>
        </p:nvSpPr>
        <p:spPr>
          <a:xfrm>
            <a:off x="5784988" y="6528438"/>
            <a:ext cx="846341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Images: Simulating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eXtreme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Spacetimes (SXS) Project; Stanford University; Project websites </a:t>
            </a:r>
            <a:endParaRPr kumimoji="0" lang="en-GB" sz="1200" b="0" i="0" u="none" strike="noStrike" kern="1200" cap="none" spc="0" normalizeH="0" baseline="0" noProof="0" dirty="0">
              <a:ln>
                <a:noFill/>
              </a:ln>
              <a:solidFill>
                <a:srgbClr val="201D3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A646C9A-811A-4807-B56C-ABB4ADC0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160" y="1809893"/>
            <a:ext cx="2535599" cy="19016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C06A3B-24F9-4E3A-AA6E-1BD56A7ED93D}"/>
              </a:ext>
            </a:extLst>
          </p:cNvPr>
          <p:cNvPicPr>
            <a:picLocks noChangeAspect="1"/>
          </p:cNvPicPr>
          <p:nvPr/>
        </p:nvPicPr>
        <p:blipFill>
          <a:blip r:embed="rId4"/>
          <a:stretch>
            <a:fillRect/>
          </a:stretch>
        </p:blipFill>
        <p:spPr>
          <a:xfrm>
            <a:off x="8833028" y="3588013"/>
            <a:ext cx="2535598" cy="1474468"/>
          </a:xfrm>
          <a:prstGeom prst="rect">
            <a:avLst/>
          </a:prstGeom>
        </p:spPr>
      </p:pic>
      <p:pic>
        <p:nvPicPr>
          <p:cNvPr id="1030" name="Picture 6" descr="Optical coatings">
            <a:extLst>
              <a:ext uri="{FF2B5EF4-FFF2-40B4-BE49-F238E27FC236}">
                <a16:creationId xmlns:a16="http://schemas.microsoft.com/office/drawing/2014/main" id="{A3AC454F-048A-4DF5-8445-CAC589A130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7360" y="4898696"/>
            <a:ext cx="2404695" cy="159449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3B13DF3C-8A0C-4112-AAF0-487D8A9FFDC5}"/>
              </a:ext>
            </a:extLst>
          </p:cNvPr>
          <p:cNvGrpSpPr/>
          <p:nvPr/>
        </p:nvGrpSpPr>
        <p:grpSpPr>
          <a:xfrm>
            <a:off x="34331" y="5678322"/>
            <a:ext cx="5743575" cy="1179678"/>
            <a:chOff x="34331" y="5678322"/>
            <a:chExt cx="5743575" cy="1179678"/>
          </a:xfrm>
        </p:grpSpPr>
        <p:sp>
          <p:nvSpPr>
            <p:cNvPr id="11" name="Rectangle 10">
              <a:extLst>
                <a:ext uri="{FF2B5EF4-FFF2-40B4-BE49-F238E27FC236}">
                  <a16:creationId xmlns:a16="http://schemas.microsoft.com/office/drawing/2014/main" id="{65B461B6-291D-430F-8124-F62DB3FAE5A9}"/>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a:extLst>
                <a:ext uri="{FF2B5EF4-FFF2-40B4-BE49-F238E27FC236}">
                  <a16:creationId xmlns:a16="http://schemas.microsoft.com/office/drawing/2014/main" id="{44F7E006-4E29-4C95-8D56-F0B0476F98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Google Shape;54;p13">
            <a:extLst>
              <a:ext uri="{FF2B5EF4-FFF2-40B4-BE49-F238E27FC236}">
                <a16:creationId xmlns:a16="http://schemas.microsoft.com/office/drawing/2014/main" id="{5F81E6D7-4B68-446E-95CC-CA9ED2E2C282}"/>
              </a:ext>
            </a:extLst>
          </p:cNvPr>
          <p:cNvSpPr txBox="1">
            <a:spLocks/>
          </p:cNvSpPr>
          <p:nvPr/>
        </p:nvSpPr>
        <p:spPr>
          <a:xfrm>
            <a:off x="229945" y="1711835"/>
            <a:ext cx="8733986" cy="4467583"/>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rPr>
              <a:t>Atom Interferometry Observatory and Network – MAGIS (Fermilab) </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Determination of Absolute Neutrino Mass Using Quantum - Project 8 Collaboration</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lang="en-GB" sz="2100" dirty="0">
                <a:solidFill>
                  <a:srgbClr val="4D4D4D"/>
                </a:solidFill>
                <a:latin typeface="Arial" panose="020B0604020202020204" pitchFamily="34" charset="0"/>
                <a:cs typeface="Arial" panose="020B0604020202020204" pitchFamily="34" charset="0"/>
              </a:rPr>
              <a:t>Quantum Sensors for the Hidden Sector – ADMX</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tab pos="360363" algn="l"/>
              </a:tabLst>
              <a:defRPr/>
            </a:pP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Quantum Enhanced Interferometry for New Physics – </a:t>
            </a:r>
            <a:r>
              <a:rPr kumimoji="0" lang="en-GB" sz="2100" b="0" i="0" u="none" strike="noStrike" kern="1200" cap="none" spc="0" normalizeH="0" baseline="0" noProof="0" dirty="0" err="1">
                <a:ln>
                  <a:noFill/>
                </a:ln>
                <a:solidFill>
                  <a:srgbClr val="4D4D4D"/>
                </a:solidFill>
                <a:effectLst/>
                <a:uLnTx/>
                <a:uFillTx/>
                <a:latin typeface="Arial" panose="020B0604020202020204" pitchFamily="34" charset="0"/>
                <a:ea typeface="+mn-ea"/>
                <a:cs typeface="Arial" panose="020B0604020202020204" pitchFamily="34" charset="0"/>
              </a:rPr>
              <a:t>Deutsches</a:t>
            </a: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 </a:t>
            </a:r>
            <a:r>
              <a:rPr kumimoji="0" lang="en-GB" sz="2100" b="0" i="0" u="none" strike="noStrike" kern="1200" cap="none" spc="0" normalizeH="0" baseline="0" noProof="0" dirty="0" err="1">
                <a:ln>
                  <a:noFill/>
                </a:ln>
                <a:solidFill>
                  <a:srgbClr val="4D4D4D"/>
                </a:solidFill>
                <a:effectLst/>
                <a:uLnTx/>
                <a:uFillTx/>
                <a:latin typeface="Arial" panose="020B0604020202020204" pitchFamily="34" charset="0"/>
                <a:ea typeface="+mn-ea"/>
                <a:cs typeface="Arial" panose="020B0604020202020204" pitchFamily="34" charset="0"/>
              </a:rPr>
              <a:t>Elektronen</a:t>
            </a: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rPr>
              <a:t>-Synchrotron (DESY), Germany as well as collaborators across the US</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rPr>
              <a:t>QSNET – Max-Planck Institute for Nuclear Physics, Germany</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rPr>
              <a:t>Quantum Simulators for Fundamental Physics - project partners in Canada, Germany and Austria</a:t>
            </a: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r>
              <a:rPr lang="en-GB" sz="2100" dirty="0">
                <a:solidFill>
                  <a:srgbClr val="4D4D4D"/>
                </a:solidFill>
                <a:latin typeface="Arial" panose="020B0604020202020204" pitchFamily="34" charset="0"/>
                <a:cs typeface="Arial" panose="020B0604020202020204" pitchFamily="34" charset="0"/>
                <a:sym typeface="Calibri"/>
              </a:rPr>
              <a:t>QUEST DMC – projects partners in US</a:t>
            </a: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a:p>
            <a:pPr marL="288000" marR="0" lvl="0" indent="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None/>
              <a:tabLst/>
              <a:defRPr/>
            </a:pP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636860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221710D-390C-4694-8BC7-F9E09F5F78CA}"/>
              </a:ext>
            </a:extLst>
          </p:cNvPr>
          <p:cNvSpPr txBox="1">
            <a:spLocks/>
          </p:cNvSpPr>
          <p:nvPr/>
        </p:nvSpPr>
        <p:spPr>
          <a:xfrm>
            <a:off x="0" y="403267"/>
            <a:ext cx="12192000" cy="714376"/>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a:lstStyle>
          <a:p>
            <a:r>
              <a:rPr lang="en-GB" dirty="0">
                <a:solidFill>
                  <a:schemeClr val="tx1"/>
                </a:solidFill>
              </a:rPr>
              <a:t>	</a:t>
            </a:r>
            <a:r>
              <a:rPr lang="en-GB" dirty="0">
                <a:solidFill>
                  <a:srgbClr val="2E2D62"/>
                </a:solidFill>
                <a:ea typeface="+mn-ea"/>
              </a:rPr>
              <a:t>QTFP</a:t>
            </a:r>
            <a:r>
              <a:rPr lang="en-GB" dirty="0">
                <a:solidFill>
                  <a:schemeClr val="tx1"/>
                </a:solidFill>
              </a:rPr>
              <a:t> </a:t>
            </a:r>
            <a:r>
              <a:rPr lang="en-GB" dirty="0">
                <a:solidFill>
                  <a:srgbClr val="2E2D62"/>
                </a:solidFill>
                <a:ea typeface="+mn-ea"/>
              </a:rPr>
              <a:t>Metrics</a:t>
            </a:r>
          </a:p>
        </p:txBody>
      </p:sp>
      <p:sp>
        <p:nvSpPr>
          <p:cNvPr id="4" name="Rectangle 3">
            <a:extLst>
              <a:ext uri="{FF2B5EF4-FFF2-40B4-BE49-F238E27FC236}">
                <a16:creationId xmlns:a16="http://schemas.microsoft.com/office/drawing/2014/main" id="{9820821D-7DAA-43F7-A7DA-EE4720257B7F}"/>
              </a:ext>
            </a:extLst>
          </p:cNvPr>
          <p:cNvSpPr/>
          <p:nvPr/>
        </p:nvSpPr>
        <p:spPr>
          <a:xfrm>
            <a:off x="2501900" y="2590800"/>
            <a:ext cx="1512411" cy="490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3F9294CF-1CD8-43EE-8044-25EC7EBA3AB9}"/>
              </a:ext>
            </a:extLst>
          </p:cNvPr>
          <p:cNvSpPr/>
          <p:nvPr/>
        </p:nvSpPr>
        <p:spPr>
          <a:xfrm>
            <a:off x="8688457" y="5613243"/>
            <a:ext cx="479311" cy="11405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3721663-66EC-43FF-BAAC-4402B9277650}"/>
              </a:ext>
            </a:extLst>
          </p:cNvPr>
          <p:cNvSpPr/>
          <p:nvPr/>
        </p:nvSpPr>
        <p:spPr>
          <a:xfrm>
            <a:off x="403341" y="5522242"/>
            <a:ext cx="2987559" cy="990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EF9FC38-2913-418F-9860-26854C54BF8F}"/>
              </a:ext>
            </a:extLst>
          </p:cNvPr>
          <p:cNvGrpSpPr/>
          <p:nvPr/>
        </p:nvGrpSpPr>
        <p:grpSpPr>
          <a:xfrm>
            <a:off x="704675" y="5964572"/>
            <a:ext cx="5073231" cy="893428"/>
            <a:chOff x="34331" y="5678322"/>
            <a:chExt cx="5743575" cy="1179678"/>
          </a:xfrm>
        </p:grpSpPr>
        <p:sp>
          <p:nvSpPr>
            <p:cNvPr id="38" name="Rectangle 37">
              <a:extLst>
                <a:ext uri="{FF2B5EF4-FFF2-40B4-BE49-F238E27FC236}">
                  <a16:creationId xmlns:a16="http://schemas.microsoft.com/office/drawing/2014/main" id="{F4E0AC33-7F38-4729-8289-2F7E9F9EF9AA}"/>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2">
              <a:extLst>
                <a:ext uri="{FF2B5EF4-FFF2-40B4-BE49-F238E27FC236}">
                  <a16:creationId xmlns:a16="http://schemas.microsoft.com/office/drawing/2014/main" id="{465FC998-EBD2-4F32-973E-BA09AD450C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Google Shape;54;p13">
            <a:extLst>
              <a:ext uri="{FF2B5EF4-FFF2-40B4-BE49-F238E27FC236}">
                <a16:creationId xmlns:a16="http://schemas.microsoft.com/office/drawing/2014/main" id="{87A4E7CC-712E-4A59-89CA-AC44DCFD2A67}"/>
              </a:ext>
            </a:extLst>
          </p:cNvPr>
          <p:cNvSpPr txBox="1">
            <a:spLocks/>
          </p:cNvSpPr>
          <p:nvPr/>
        </p:nvSpPr>
        <p:spPr>
          <a:xfrm>
            <a:off x="403341" y="1170797"/>
            <a:ext cx="10938814" cy="5342021"/>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2400" b="1" dirty="0">
                <a:solidFill>
                  <a:srgbClr val="201D3E"/>
                </a:solidFill>
                <a:latin typeface="Arial" panose="020B0604020202020204" pitchFamily="34" charset="0"/>
                <a:cs typeface="Arial" panose="020B0604020202020204" pitchFamily="34" charset="0"/>
              </a:rPr>
              <a:t>97 Publications </a:t>
            </a:r>
            <a:r>
              <a:rPr lang="en-GB" sz="2400" dirty="0">
                <a:solidFill>
                  <a:srgbClr val="201D3E"/>
                </a:solidFill>
                <a:latin typeface="Arial" panose="020B0604020202020204" pitchFamily="34" charset="0"/>
                <a:cs typeface="Arial" panose="020B0604020202020204" pitchFamily="34" charset="0"/>
              </a:rPr>
              <a:t>with a field weighted citation impact of </a:t>
            </a:r>
            <a:r>
              <a:rPr lang="en-GB" sz="2400" b="1" dirty="0">
                <a:solidFill>
                  <a:srgbClr val="201D3E"/>
                </a:solidFill>
                <a:latin typeface="Arial" panose="020B0604020202020204" pitchFamily="34" charset="0"/>
                <a:cs typeface="Arial" panose="020B0604020202020204" pitchFamily="34" charset="0"/>
              </a:rPr>
              <a:t>1.94</a:t>
            </a:r>
            <a:r>
              <a:rPr lang="en-GB" sz="2400" dirty="0">
                <a:solidFill>
                  <a:srgbClr val="201D3E"/>
                </a:solidFill>
                <a:latin typeface="Arial" panose="020B0604020202020204" pitchFamily="34" charset="0"/>
                <a:cs typeface="Arial" panose="020B0604020202020204" pitchFamily="34" charset="0"/>
              </a:rPr>
              <a:t> (metric has removed hyper authored papers),above UK average. </a:t>
            </a:r>
            <a:r>
              <a:rPr lang="en-GB" sz="2400" b="1" dirty="0">
                <a:solidFill>
                  <a:srgbClr val="201D3E"/>
                </a:solidFill>
                <a:latin typeface="Arial" panose="020B0604020202020204" pitchFamily="34" charset="0"/>
                <a:cs typeface="Arial" panose="020B0604020202020204" pitchFamily="34" charset="0"/>
              </a:rPr>
              <a:t>65% </a:t>
            </a:r>
            <a:r>
              <a:rPr lang="en-GB" sz="2400" dirty="0">
                <a:solidFill>
                  <a:srgbClr val="201D3E"/>
                </a:solidFill>
                <a:latin typeface="Arial" panose="020B0604020202020204" pitchFamily="34" charset="0"/>
                <a:cs typeface="Arial" panose="020B0604020202020204" pitchFamily="34" charset="0"/>
              </a:rPr>
              <a:t>of publications are international collaborations</a:t>
            </a:r>
          </a:p>
          <a:p>
            <a:pPr>
              <a:defRPr/>
            </a:pPr>
            <a:r>
              <a:rPr lang="en-GB" sz="2400" b="1" dirty="0">
                <a:solidFill>
                  <a:srgbClr val="201D3E"/>
                </a:solidFill>
                <a:latin typeface="Arial" panose="020B0604020202020204" pitchFamily="34" charset="0"/>
                <a:cs typeface="Arial" panose="020B0604020202020204" pitchFamily="34" charset="0"/>
              </a:rPr>
              <a:t>26 unique international links </a:t>
            </a:r>
            <a:r>
              <a:rPr lang="en-GB" sz="2400" dirty="0">
                <a:solidFill>
                  <a:srgbClr val="201D3E"/>
                </a:solidFill>
                <a:latin typeface="Arial" panose="020B0604020202020204" pitchFamily="34" charset="0"/>
                <a:cs typeface="Arial" panose="020B0604020202020204" pitchFamily="34" charset="0"/>
              </a:rPr>
              <a:t>across nine countries in Call 1 projects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b="1" dirty="0">
                <a:solidFill>
                  <a:srgbClr val="201D3E"/>
                </a:solidFill>
                <a:latin typeface="Arial" panose="020B0604020202020204" pitchFamily="34" charset="0"/>
                <a:cs typeface="Arial" panose="020B0604020202020204" pitchFamily="34" charset="0"/>
              </a:rPr>
              <a:t>Connections to key international facilities</a:t>
            </a:r>
            <a:r>
              <a:rPr lang="en-GB" sz="2400" dirty="0">
                <a:solidFill>
                  <a:srgbClr val="201D3E"/>
                </a:solidFill>
                <a:latin typeface="Arial" panose="020B0604020202020204" pitchFamily="34" charset="0"/>
                <a:cs typeface="Arial" panose="020B0604020202020204" pitchFamily="34" charset="0"/>
              </a:rPr>
              <a:t>, including the National Accelerator Laboratory (SLAC), Fermilab and the Lurie Nanofabrication Facility in the US, and with CERN and </a:t>
            </a:r>
            <a:r>
              <a:rPr lang="en-GB" sz="2400" dirty="0" err="1">
                <a:solidFill>
                  <a:srgbClr val="201D3E"/>
                </a:solidFill>
                <a:latin typeface="Arial" panose="020B0604020202020204" pitchFamily="34" charset="0"/>
                <a:cs typeface="Arial" panose="020B0604020202020204" pitchFamily="34" charset="0"/>
              </a:rPr>
              <a:t>Deutsches</a:t>
            </a:r>
            <a:r>
              <a:rPr lang="en-GB" sz="2400" dirty="0">
                <a:solidFill>
                  <a:srgbClr val="201D3E"/>
                </a:solidFill>
                <a:latin typeface="Arial" panose="020B0604020202020204" pitchFamily="34" charset="0"/>
                <a:cs typeface="Arial" panose="020B0604020202020204" pitchFamily="34" charset="0"/>
              </a:rPr>
              <a:t> </a:t>
            </a:r>
            <a:r>
              <a:rPr lang="en-GB" sz="2400" dirty="0" err="1">
                <a:solidFill>
                  <a:srgbClr val="201D3E"/>
                </a:solidFill>
                <a:latin typeface="Arial" panose="020B0604020202020204" pitchFamily="34" charset="0"/>
                <a:cs typeface="Arial" panose="020B0604020202020204" pitchFamily="34" charset="0"/>
              </a:rPr>
              <a:t>Elektronen</a:t>
            </a:r>
            <a:r>
              <a:rPr lang="en-GB" sz="2400" dirty="0">
                <a:solidFill>
                  <a:srgbClr val="201D3E"/>
                </a:solidFill>
                <a:latin typeface="Arial" panose="020B0604020202020204" pitchFamily="34" charset="0"/>
                <a:cs typeface="Arial" panose="020B0604020202020204" pitchFamily="34" charset="0"/>
              </a:rPr>
              <a:t>-Synchrotron (DESY) in Europe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2400" b="1" dirty="0">
                <a:solidFill>
                  <a:srgbClr val="201D3E"/>
                </a:solidFill>
                <a:latin typeface="Arial" panose="020B0604020202020204" pitchFamily="34" charset="0"/>
                <a:cs typeface="Arial" panose="020B0604020202020204" pitchFamily="34" charset="0"/>
              </a:rPr>
              <a:t>US institutions </a:t>
            </a:r>
            <a:r>
              <a:rPr lang="en-GB" sz="2400" dirty="0">
                <a:solidFill>
                  <a:srgbClr val="201D3E"/>
                </a:solidFill>
                <a:latin typeface="Arial" panose="020B0604020202020204" pitchFamily="34" charset="0"/>
                <a:cs typeface="Arial" panose="020B0604020202020204" pitchFamily="34" charset="0"/>
              </a:rPr>
              <a:t>include: California Institute of Technology, Cornell University, Fermilab, Massachusetts Institute of Technology (MIT), </a:t>
            </a:r>
            <a:r>
              <a:rPr lang="en-GB" sz="2400" dirty="0" err="1">
                <a:solidFill>
                  <a:srgbClr val="201D3E"/>
                </a:solidFill>
                <a:latin typeface="Arial" panose="020B0604020202020204" pitchFamily="34" charset="0"/>
                <a:cs typeface="Arial" panose="020B0604020202020204" pitchFamily="34" charset="0"/>
              </a:rPr>
              <a:t>Northwestern</a:t>
            </a:r>
            <a:r>
              <a:rPr lang="en-GB" sz="2400" dirty="0">
                <a:solidFill>
                  <a:srgbClr val="201D3E"/>
                </a:solidFill>
                <a:latin typeface="Arial" panose="020B0604020202020204" pitchFamily="34" charset="0"/>
                <a:cs typeface="Arial" panose="020B0604020202020204" pitchFamily="34" charset="0"/>
              </a:rPr>
              <a:t> University, University of Delaware, University of Michigan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GB" sz="2400" dirty="0">
              <a:solidFill>
                <a:srgbClr val="201D3E"/>
              </a:solidFill>
              <a:latin typeface="Arial" panose="020B0604020202020204" pitchFamily="34" charset="0"/>
              <a:cs typeface="Arial" panose="020B0604020202020204" pitchFamily="34" charset="0"/>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
        <p:nvSpPr>
          <p:cNvPr id="33" name="Google Shape;54;p13">
            <a:extLst>
              <a:ext uri="{FF2B5EF4-FFF2-40B4-BE49-F238E27FC236}">
                <a16:creationId xmlns:a16="http://schemas.microsoft.com/office/drawing/2014/main" id="{66A7DADF-0FA2-4C9D-B187-167E185793D6}"/>
              </a:ext>
            </a:extLst>
          </p:cNvPr>
          <p:cNvSpPr txBox="1">
            <a:spLocks/>
          </p:cNvSpPr>
          <p:nvPr/>
        </p:nvSpPr>
        <p:spPr>
          <a:xfrm>
            <a:off x="551265" y="4743117"/>
            <a:ext cx="10790890" cy="71437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3237282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324A-18B7-01C8-67DF-589FDF8A3860}"/>
              </a:ext>
            </a:extLst>
          </p:cNvPr>
          <p:cNvSpPr>
            <a:spLocks noGrp="1"/>
          </p:cNvSpPr>
          <p:nvPr>
            <p:ph type="title"/>
          </p:nvPr>
        </p:nvSpPr>
        <p:spPr/>
        <p:txBody>
          <a:bodyPr/>
          <a:lstStyle/>
          <a:p>
            <a:r>
              <a:rPr lang="en-GB" b="1" dirty="0">
                <a:solidFill>
                  <a:srgbClr val="2E2D62"/>
                </a:solidFill>
                <a:latin typeface="Arial" panose="020B0604020202020204" pitchFamily="34" charset="0"/>
                <a:ea typeface="+mn-ea"/>
                <a:cs typeface="Arial" panose="020B0604020202020204" pitchFamily="34" charset="0"/>
              </a:rPr>
              <a:t>International</a:t>
            </a:r>
            <a:r>
              <a:rPr lang="en-GB" b="1" dirty="0"/>
              <a:t> </a:t>
            </a:r>
            <a:r>
              <a:rPr lang="en-GB" b="1" dirty="0">
                <a:solidFill>
                  <a:srgbClr val="2E2D62"/>
                </a:solidFill>
                <a:latin typeface="Arial" panose="020B0604020202020204" pitchFamily="34" charset="0"/>
                <a:ea typeface="+mn-ea"/>
                <a:cs typeface="Arial" panose="020B0604020202020204" pitchFamily="34" charset="0"/>
              </a:rPr>
              <a:t>Science</a:t>
            </a:r>
            <a:r>
              <a:rPr lang="en-GB" b="1" dirty="0"/>
              <a:t> </a:t>
            </a:r>
            <a:r>
              <a:rPr lang="en-GB" b="1" dirty="0">
                <a:solidFill>
                  <a:srgbClr val="2E2D62"/>
                </a:solidFill>
                <a:latin typeface="Arial" panose="020B0604020202020204" pitchFamily="34" charset="0"/>
                <a:ea typeface="+mn-ea"/>
                <a:cs typeface="Arial" panose="020B0604020202020204" pitchFamily="34" charset="0"/>
              </a:rPr>
              <a:t>Partnership</a:t>
            </a:r>
            <a:r>
              <a:rPr lang="en-GB" b="1" dirty="0"/>
              <a:t> </a:t>
            </a:r>
            <a:r>
              <a:rPr lang="en-GB" b="1" dirty="0">
                <a:solidFill>
                  <a:srgbClr val="2E2D62"/>
                </a:solidFill>
                <a:latin typeface="Arial" panose="020B0604020202020204" pitchFamily="34" charset="0"/>
                <a:ea typeface="+mn-ea"/>
                <a:cs typeface="Arial" panose="020B0604020202020204" pitchFamily="34" charset="0"/>
              </a:rPr>
              <a:t>Fund</a:t>
            </a:r>
          </a:p>
        </p:txBody>
      </p:sp>
      <p:sp>
        <p:nvSpPr>
          <p:cNvPr id="3" name="Content Placeholder 2">
            <a:extLst>
              <a:ext uri="{FF2B5EF4-FFF2-40B4-BE49-F238E27FC236}">
                <a16:creationId xmlns:a16="http://schemas.microsoft.com/office/drawing/2014/main" id="{C8268542-89DD-8A01-80D7-F240960336DD}"/>
              </a:ext>
            </a:extLst>
          </p:cNvPr>
          <p:cNvSpPr>
            <a:spLocks noGrp="1"/>
          </p:cNvSpPr>
          <p:nvPr>
            <p:ph idx="1"/>
          </p:nvPr>
        </p:nvSpPr>
        <p:spPr>
          <a:xfrm>
            <a:off x="915202" y="1334736"/>
            <a:ext cx="10515600" cy="5248943"/>
          </a:xfrm>
        </p:spPr>
        <p:txBody>
          <a:bodyPr>
            <a:normAutofit fontScale="92500" lnSpcReduction="10000"/>
          </a:bodyPr>
          <a:lstStyle/>
          <a:p>
            <a:r>
              <a:rPr lang="en-GB" dirty="0"/>
              <a:t>QTFP related activities have been awarded through the International Science Partnerships Fund (ISPF) to support collaborations between UK researchers and innovators and their peers from around the world.</a:t>
            </a:r>
          </a:p>
          <a:p>
            <a:r>
              <a:rPr lang="en-GB" dirty="0"/>
              <a:t>Tranche 1 awards (£1.5m until FY 24/25):</a:t>
            </a:r>
          </a:p>
          <a:p>
            <a:pPr lvl="1"/>
            <a:r>
              <a:rPr lang="en-GB" b="1" dirty="0"/>
              <a:t>Quantum Software for a Digital Universe</a:t>
            </a:r>
            <a:r>
              <a:rPr lang="en-GB" dirty="0"/>
              <a:t>: Collaboration between University of Edinburgh and University of California San Diego to develop new quantum software, namely quantum algorithms, to address fundamental physical questions. </a:t>
            </a:r>
          </a:p>
          <a:p>
            <a:pPr lvl="1"/>
            <a:r>
              <a:rPr lang="en-GB" b="1" dirty="0" err="1"/>
              <a:t>HiFAIS</a:t>
            </a:r>
            <a:r>
              <a:rPr lang="en-GB" b="1" dirty="0"/>
              <a:t> (High Flux Atom Interferometry Source): </a:t>
            </a:r>
            <a:r>
              <a:rPr lang="en-GB" dirty="0"/>
              <a:t>Collaboration between RAL PPD/RAL Space and Stanford University to conduct R&amp;D activities to develop new versions of a cold atom injector and quantum state preparation system, for a cold atom quantum interferometer.</a:t>
            </a:r>
          </a:p>
          <a:p>
            <a:r>
              <a:rPr lang="en-GB" dirty="0"/>
              <a:t>Tranche 3 awards (£4.55m until FY26/27): </a:t>
            </a:r>
          </a:p>
          <a:p>
            <a:pPr lvl="1"/>
            <a:r>
              <a:rPr lang="en-GB" dirty="0"/>
              <a:t>3-4 month </a:t>
            </a:r>
            <a:r>
              <a:rPr lang="en-GB" b="1" dirty="0"/>
              <a:t>scientific exchange visits </a:t>
            </a:r>
            <a:r>
              <a:rPr lang="en-GB" dirty="0"/>
              <a:t>awarded in FY 23/24. 14 grants awarded of which 10 are with the USA.</a:t>
            </a:r>
          </a:p>
          <a:p>
            <a:pPr lvl="1"/>
            <a:r>
              <a:rPr lang="en-GB" dirty="0"/>
              <a:t>Joint programme with Canada (NSERC - £4m) and USA (DOE) to fund collaborative activities starting in FY 24/25.</a:t>
            </a:r>
          </a:p>
          <a:p>
            <a:pPr lvl="1"/>
            <a:endParaRPr lang="en-GB" dirty="0"/>
          </a:p>
          <a:p>
            <a:endParaRPr lang="en-GB" dirty="0"/>
          </a:p>
        </p:txBody>
      </p:sp>
      <p:grpSp>
        <p:nvGrpSpPr>
          <p:cNvPr id="6" name="Group 5">
            <a:extLst>
              <a:ext uri="{FF2B5EF4-FFF2-40B4-BE49-F238E27FC236}">
                <a16:creationId xmlns:a16="http://schemas.microsoft.com/office/drawing/2014/main" id="{B4EDDE2C-4CA2-5E72-F5D2-185672F34732}"/>
              </a:ext>
            </a:extLst>
          </p:cNvPr>
          <p:cNvGrpSpPr/>
          <p:nvPr/>
        </p:nvGrpSpPr>
        <p:grpSpPr>
          <a:xfrm>
            <a:off x="6996418" y="6191074"/>
            <a:ext cx="5073231" cy="666925"/>
            <a:chOff x="34331" y="5678322"/>
            <a:chExt cx="5743575" cy="1179678"/>
          </a:xfrm>
        </p:grpSpPr>
        <p:sp>
          <p:nvSpPr>
            <p:cNvPr id="7" name="Rectangle 6">
              <a:extLst>
                <a:ext uri="{FF2B5EF4-FFF2-40B4-BE49-F238E27FC236}">
                  <a16:creationId xmlns:a16="http://schemas.microsoft.com/office/drawing/2014/main" id="{7D5D7896-2091-0750-BD98-CFA3F57ECFD2}"/>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2">
              <a:extLst>
                <a:ext uri="{FF2B5EF4-FFF2-40B4-BE49-F238E27FC236}">
                  <a16:creationId xmlns:a16="http://schemas.microsoft.com/office/drawing/2014/main" id="{287357CE-B775-6B4D-6058-B50B72187B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18246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324A-18B7-01C8-67DF-589FDF8A3860}"/>
              </a:ext>
            </a:extLst>
          </p:cNvPr>
          <p:cNvSpPr>
            <a:spLocks noGrp="1"/>
          </p:cNvSpPr>
          <p:nvPr>
            <p:ph type="title"/>
          </p:nvPr>
        </p:nvSpPr>
        <p:spPr>
          <a:xfrm>
            <a:off x="838200" y="221471"/>
            <a:ext cx="10515600" cy="1325563"/>
          </a:xfrm>
        </p:spPr>
        <p:txBody>
          <a:bodyPr>
            <a:normAutofit/>
          </a:bodyPr>
          <a:lstStyle/>
          <a:p>
            <a:r>
              <a:rPr lang="en-GB" sz="3600" b="1" dirty="0">
                <a:solidFill>
                  <a:srgbClr val="2E2D62"/>
                </a:solidFill>
                <a:latin typeface="Arial" panose="020B0604020202020204" pitchFamily="34" charset="0"/>
                <a:ea typeface="+mn-ea"/>
                <a:cs typeface="Arial" panose="020B0604020202020204" pitchFamily="34" charset="0"/>
              </a:rPr>
              <a:t>QTFP Review</a:t>
            </a:r>
          </a:p>
        </p:txBody>
      </p:sp>
      <p:sp>
        <p:nvSpPr>
          <p:cNvPr id="3" name="Content Placeholder 2">
            <a:extLst>
              <a:ext uri="{FF2B5EF4-FFF2-40B4-BE49-F238E27FC236}">
                <a16:creationId xmlns:a16="http://schemas.microsoft.com/office/drawing/2014/main" id="{C8268542-89DD-8A01-80D7-F240960336DD}"/>
              </a:ext>
            </a:extLst>
          </p:cNvPr>
          <p:cNvSpPr>
            <a:spLocks noGrp="1"/>
          </p:cNvSpPr>
          <p:nvPr>
            <p:ph idx="1"/>
          </p:nvPr>
        </p:nvSpPr>
        <p:spPr>
          <a:xfrm>
            <a:off x="915202" y="1334736"/>
            <a:ext cx="10515600" cy="5248943"/>
          </a:xfrm>
        </p:spPr>
        <p:txBody>
          <a:bodyPr>
            <a:normAutofit/>
          </a:bodyPr>
          <a:lstStyle/>
          <a:p>
            <a:r>
              <a:rPr lang="en-GB" sz="2200" dirty="0"/>
              <a:t>Review of science undertaken focused around large awards</a:t>
            </a:r>
          </a:p>
          <a:p>
            <a:r>
              <a:rPr lang="en-GB" sz="2200" dirty="0"/>
              <a:t>Headlines:</a:t>
            </a: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programme is of a high standard and is transformational in some aspects</a:t>
            </a:r>
            <a:r>
              <a:rPr lang="en-GB" sz="1800" dirty="0">
                <a:latin typeface="Arial" panose="020B0604020202020204" pitchFamily="34" charset="0"/>
                <a:ea typeface="Calibri" panose="020F0502020204030204" pitchFamily="34" charset="0"/>
                <a:cs typeface="Times New Roman" panose="02020603050405020304" pitchFamily="18" charset="0"/>
              </a:rPr>
              <a:t>.</a:t>
            </a:r>
            <a:r>
              <a:rPr lang="en-GB" sz="1800" dirty="0">
                <a:effectLst/>
                <a:latin typeface="Arial" panose="020B0604020202020204" pitchFamily="34" charset="0"/>
                <a:ea typeface="Calibri" panose="020F0502020204030204" pitchFamily="34" charset="0"/>
                <a:cs typeface="Times New Roman" panose="02020603050405020304" pitchFamily="18" charset="0"/>
              </a:rPr>
              <a:t>  It has produced a diverse range of science and technology developments and has been highly ambitious in its goals.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programme has achieved a considerable amount in a relatively short time, with some projects already producing world leading, peer reviewed results.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Community building has been exemplary and a key strength running through all of the projects linking STFC and EPSRC researchers together, who would normally not have collaborated.</a:t>
            </a: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large consortia have been able to bring together different communities to focus on a mutually beneficial topic. This has allowed for better visibility and engagement as well as benefitting science and technology research.</a:t>
            </a: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Arial" panose="020B0604020202020204" pitchFamily="34" charset="0"/>
              </a:rPr>
              <a:t>The programme has created a ‘quantum circular economy’ – the STFC Particle Physics model has pushed the Quantum Tech scientists benefiting greatly both communities. </a:t>
            </a:r>
          </a:p>
          <a:p>
            <a:pPr lvl="1"/>
            <a:endParaRPr lang="en-GB" dirty="0"/>
          </a:p>
          <a:p>
            <a:endParaRPr lang="en-GB" dirty="0"/>
          </a:p>
        </p:txBody>
      </p:sp>
      <p:grpSp>
        <p:nvGrpSpPr>
          <p:cNvPr id="4" name="Group 3">
            <a:extLst>
              <a:ext uri="{FF2B5EF4-FFF2-40B4-BE49-F238E27FC236}">
                <a16:creationId xmlns:a16="http://schemas.microsoft.com/office/drawing/2014/main" id="{73C0B7FF-BF61-6F27-0DF0-9EF237639CD8}"/>
              </a:ext>
            </a:extLst>
          </p:cNvPr>
          <p:cNvGrpSpPr/>
          <p:nvPr/>
        </p:nvGrpSpPr>
        <p:grpSpPr>
          <a:xfrm>
            <a:off x="704675" y="6174296"/>
            <a:ext cx="5073231" cy="683703"/>
            <a:chOff x="34331" y="5678322"/>
            <a:chExt cx="5743575" cy="1179678"/>
          </a:xfrm>
        </p:grpSpPr>
        <p:sp>
          <p:nvSpPr>
            <p:cNvPr id="5" name="Rectangle 4">
              <a:extLst>
                <a:ext uri="{FF2B5EF4-FFF2-40B4-BE49-F238E27FC236}">
                  <a16:creationId xmlns:a16="http://schemas.microsoft.com/office/drawing/2014/main" id="{B3BD6F45-5DE8-6EA5-05E8-F6601773C5B6}"/>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FCDDC7DE-39F9-FB31-2E1A-6BC066753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07464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324A-18B7-01C8-67DF-589FDF8A3860}"/>
              </a:ext>
            </a:extLst>
          </p:cNvPr>
          <p:cNvSpPr>
            <a:spLocks noGrp="1"/>
          </p:cNvSpPr>
          <p:nvPr>
            <p:ph type="title"/>
          </p:nvPr>
        </p:nvSpPr>
        <p:spPr>
          <a:xfrm>
            <a:off x="838200" y="221471"/>
            <a:ext cx="10515600" cy="1325563"/>
          </a:xfrm>
        </p:spPr>
        <p:txBody>
          <a:bodyPr>
            <a:normAutofit/>
          </a:bodyPr>
          <a:lstStyle/>
          <a:p>
            <a:r>
              <a:rPr lang="en-GB" sz="3600" b="1" dirty="0">
                <a:solidFill>
                  <a:srgbClr val="2E2D62"/>
                </a:solidFill>
                <a:latin typeface="Arial" panose="020B0604020202020204" pitchFamily="34" charset="0"/>
                <a:ea typeface="+mn-ea"/>
                <a:cs typeface="Arial" panose="020B0604020202020204" pitchFamily="34" charset="0"/>
              </a:rPr>
              <a:t>QTFP Review cont’d</a:t>
            </a:r>
          </a:p>
        </p:txBody>
      </p:sp>
      <p:sp>
        <p:nvSpPr>
          <p:cNvPr id="3" name="Content Placeholder 2">
            <a:extLst>
              <a:ext uri="{FF2B5EF4-FFF2-40B4-BE49-F238E27FC236}">
                <a16:creationId xmlns:a16="http://schemas.microsoft.com/office/drawing/2014/main" id="{C8268542-89DD-8A01-80D7-F240960336DD}"/>
              </a:ext>
            </a:extLst>
          </p:cNvPr>
          <p:cNvSpPr>
            <a:spLocks noGrp="1"/>
          </p:cNvSpPr>
          <p:nvPr>
            <p:ph idx="1"/>
          </p:nvPr>
        </p:nvSpPr>
        <p:spPr>
          <a:xfrm>
            <a:off x="915202" y="1334736"/>
            <a:ext cx="10515600" cy="5248943"/>
          </a:xfrm>
        </p:spPr>
        <p:txBody>
          <a:bodyPr>
            <a:normAutofit/>
          </a:bodyPr>
          <a:lstStyle/>
          <a:p>
            <a:r>
              <a:rPr lang="en-GB" sz="2200" dirty="0"/>
              <a:t>Review of science undertaken focused around large awards</a:t>
            </a:r>
          </a:p>
          <a:p>
            <a:r>
              <a:rPr lang="en-GB" sz="2200" dirty="0"/>
              <a:t>Headlines:</a:t>
            </a: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projects have done well to attract and train early career researchers (ECRs). Maintaining support for  ECRs will be  crucial to ensure the success of any next phases of the projects.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There is a lack of a clear vision for the future of the programme due to the current complex funding environment. STFC researchers want commitment to a long-term programme but, at present, there is no clear picture of the direction and funding of the programme.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Infrastructure underpins several of the projects and should be considered alongside any future decisions whether from the UKRI Infrastructure Fund or elsewhere.  A lot of long-term investment has been made in kit and laboratories and that should be capitalised on in any future work.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Further breadth in the programme should be considered as part of any further phases as this is a rapidly developing field, which is being seen as a worldwide exemplar in the quantum technology area.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lnSpc>
                <a:spcPct val="107000"/>
              </a:lnSpc>
              <a:spcAft>
                <a:spcPts val="800"/>
              </a:spcAft>
              <a:buFont typeface="Symbol" panose="05050102010706020507" pitchFamily="18" charset="2"/>
              <a:buChar char=""/>
            </a:pPr>
            <a:r>
              <a:rPr lang="en-GB" sz="1800" dirty="0">
                <a:effectLst/>
                <a:latin typeface="Arial" panose="020B0604020202020204" pitchFamily="34" charset="0"/>
                <a:ea typeface="Calibri" panose="020F0502020204030204" pitchFamily="34" charset="0"/>
                <a:cs typeface="Times New Roman" panose="02020603050405020304" pitchFamily="18" charset="0"/>
              </a:rPr>
              <a:t>The UK has set the standard in QTFP but will need a concerted effort to maintain that lead.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en-GB" dirty="0"/>
          </a:p>
          <a:p>
            <a:endParaRPr lang="en-GB" dirty="0"/>
          </a:p>
        </p:txBody>
      </p:sp>
      <p:grpSp>
        <p:nvGrpSpPr>
          <p:cNvPr id="4" name="Group 3">
            <a:extLst>
              <a:ext uri="{FF2B5EF4-FFF2-40B4-BE49-F238E27FC236}">
                <a16:creationId xmlns:a16="http://schemas.microsoft.com/office/drawing/2014/main" id="{49F971D6-E941-3A6B-8954-DA274FF7B0D4}"/>
              </a:ext>
            </a:extLst>
          </p:cNvPr>
          <p:cNvGrpSpPr/>
          <p:nvPr/>
        </p:nvGrpSpPr>
        <p:grpSpPr>
          <a:xfrm>
            <a:off x="704675" y="6216242"/>
            <a:ext cx="5073231" cy="641758"/>
            <a:chOff x="34331" y="5678322"/>
            <a:chExt cx="5743575" cy="1179678"/>
          </a:xfrm>
        </p:grpSpPr>
        <p:sp>
          <p:nvSpPr>
            <p:cNvPr id="5" name="Rectangle 4">
              <a:extLst>
                <a:ext uri="{FF2B5EF4-FFF2-40B4-BE49-F238E27FC236}">
                  <a16:creationId xmlns:a16="http://schemas.microsoft.com/office/drawing/2014/main" id="{A6604F56-8136-86B8-0439-85B39B58F4AD}"/>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7452BB1A-4D96-4836-049B-22B25A988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1518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324A-18B7-01C8-67DF-589FDF8A3860}"/>
              </a:ext>
            </a:extLst>
          </p:cNvPr>
          <p:cNvSpPr>
            <a:spLocks noGrp="1"/>
          </p:cNvSpPr>
          <p:nvPr>
            <p:ph type="title"/>
          </p:nvPr>
        </p:nvSpPr>
        <p:spPr/>
        <p:txBody>
          <a:bodyPr/>
          <a:lstStyle/>
          <a:p>
            <a:r>
              <a:rPr lang="en-GB" b="1" dirty="0">
                <a:solidFill>
                  <a:srgbClr val="2E2D62"/>
                </a:solidFill>
                <a:latin typeface="Arial" panose="020B0604020202020204" pitchFamily="34" charset="0"/>
                <a:ea typeface="+mn-ea"/>
                <a:cs typeface="Arial" panose="020B0604020202020204" pitchFamily="34" charset="0"/>
              </a:rPr>
              <a:t>Next Stages for the Programme</a:t>
            </a:r>
          </a:p>
        </p:txBody>
      </p:sp>
      <p:sp>
        <p:nvSpPr>
          <p:cNvPr id="3" name="Content Placeholder 2">
            <a:extLst>
              <a:ext uri="{FF2B5EF4-FFF2-40B4-BE49-F238E27FC236}">
                <a16:creationId xmlns:a16="http://schemas.microsoft.com/office/drawing/2014/main" id="{C8268542-89DD-8A01-80D7-F240960336DD}"/>
              </a:ext>
            </a:extLst>
          </p:cNvPr>
          <p:cNvSpPr>
            <a:spLocks noGrp="1"/>
          </p:cNvSpPr>
          <p:nvPr>
            <p:ph idx="1"/>
          </p:nvPr>
        </p:nvSpPr>
        <p:spPr>
          <a:xfrm>
            <a:off x="838200" y="1609057"/>
            <a:ext cx="10515600" cy="5248943"/>
          </a:xfrm>
        </p:spPr>
        <p:txBody>
          <a:bodyPr>
            <a:normAutofit/>
          </a:bodyPr>
          <a:lstStyle/>
          <a:p>
            <a:r>
              <a:rPr lang="en-GB" dirty="0"/>
              <a:t>Total funding now in excess of £50m</a:t>
            </a:r>
          </a:p>
          <a:p>
            <a:r>
              <a:rPr lang="en-GB" dirty="0"/>
              <a:t>ECR contracts have been extended to end March 2025 through DSIT funding </a:t>
            </a:r>
            <a:r>
              <a:rPr lang="en-GB" dirty="0" err="1"/>
              <a:t>approx</a:t>
            </a:r>
            <a:r>
              <a:rPr lang="en-GB" dirty="0"/>
              <a:t> 80% of posts - £4.5m from DSIT</a:t>
            </a:r>
          </a:p>
          <a:p>
            <a:r>
              <a:rPr lang="en-GB" dirty="0"/>
              <a:t>Final call for ‘Impact’ launched working with Innovate UK - £1m</a:t>
            </a:r>
          </a:p>
          <a:p>
            <a:r>
              <a:rPr lang="en-GB" dirty="0"/>
              <a:t>NQTP SR planning ongoing – next phase of the programme under discussion working with EPSRC as part of National Quantum Strategy (NQS)</a:t>
            </a:r>
          </a:p>
          <a:p>
            <a:r>
              <a:rPr lang="en-GB" dirty="0"/>
              <a:t>Focus on international and working with the new EPSRC hubs</a:t>
            </a:r>
          </a:p>
          <a:p>
            <a:r>
              <a:rPr lang="en-GB" dirty="0"/>
              <a:t>STFC Quantum Strategy – signed off by Council, QTFP II at the heart of that and an SR bid priority for STFC</a:t>
            </a:r>
          </a:p>
          <a:p>
            <a:endParaRPr lang="en-GB" dirty="0"/>
          </a:p>
        </p:txBody>
      </p:sp>
      <p:grpSp>
        <p:nvGrpSpPr>
          <p:cNvPr id="4" name="Group 3">
            <a:extLst>
              <a:ext uri="{FF2B5EF4-FFF2-40B4-BE49-F238E27FC236}">
                <a16:creationId xmlns:a16="http://schemas.microsoft.com/office/drawing/2014/main" id="{1DBE6A43-63B5-7ACC-1870-9ADF9DB8607B}"/>
              </a:ext>
            </a:extLst>
          </p:cNvPr>
          <p:cNvGrpSpPr/>
          <p:nvPr/>
        </p:nvGrpSpPr>
        <p:grpSpPr>
          <a:xfrm>
            <a:off x="6686026" y="6159412"/>
            <a:ext cx="5073231" cy="666925"/>
            <a:chOff x="34331" y="5678322"/>
            <a:chExt cx="5743575" cy="1179678"/>
          </a:xfrm>
        </p:grpSpPr>
        <p:sp>
          <p:nvSpPr>
            <p:cNvPr id="5" name="Rectangle 4">
              <a:extLst>
                <a:ext uri="{FF2B5EF4-FFF2-40B4-BE49-F238E27FC236}">
                  <a16:creationId xmlns:a16="http://schemas.microsoft.com/office/drawing/2014/main" id="{FAA61382-9B0A-0E21-A758-0BB533BBD41D}"/>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DBB1A177-AB20-FF88-1B91-65306D90F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69366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D324A-18B7-01C8-67DF-589FDF8A3860}"/>
              </a:ext>
            </a:extLst>
          </p:cNvPr>
          <p:cNvSpPr>
            <a:spLocks noGrp="1"/>
          </p:cNvSpPr>
          <p:nvPr>
            <p:ph type="title"/>
          </p:nvPr>
        </p:nvSpPr>
        <p:spPr/>
        <p:txBody>
          <a:bodyPr/>
          <a:lstStyle/>
          <a:p>
            <a:r>
              <a:rPr lang="en-GB" b="1" dirty="0">
                <a:solidFill>
                  <a:srgbClr val="2E2D62"/>
                </a:solidFill>
                <a:latin typeface="Arial" panose="020B0604020202020204" pitchFamily="34" charset="0"/>
                <a:ea typeface="+mn-ea"/>
                <a:cs typeface="Arial" panose="020B0604020202020204" pitchFamily="34" charset="0"/>
              </a:rPr>
              <a:t>Next Stages for the Programme Cont’d</a:t>
            </a:r>
          </a:p>
        </p:txBody>
      </p:sp>
      <p:sp>
        <p:nvSpPr>
          <p:cNvPr id="3" name="Content Placeholder 2">
            <a:extLst>
              <a:ext uri="{FF2B5EF4-FFF2-40B4-BE49-F238E27FC236}">
                <a16:creationId xmlns:a16="http://schemas.microsoft.com/office/drawing/2014/main" id="{C8268542-89DD-8A01-80D7-F240960336DD}"/>
              </a:ext>
            </a:extLst>
          </p:cNvPr>
          <p:cNvSpPr>
            <a:spLocks noGrp="1"/>
          </p:cNvSpPr>
          <p:nvPr>
            <p:ph idx="1"/>
          </p:nvPr>
        </p:nvSpPr>
        <p:spPr>
          <a:xfrm>
            <a:off x="838200" y="1690688"/>
            <a:ext cx="10515600" cy="5248943"/>
          </a:xfrm>
        </p:spPr>
        <p:txBody>
          <a:bodyPr>
            <a:normAutofit/>
          </a:bodyPr>
          <a:lstStyle/>
          <a:p>
            <a:r>
              <a:rPr lang="en-GB" dirty="0"/>
              <a:t>Further ECR support to October 2025 following STFC SB discussion in June</a:t>
            </a:r>
          </a:p>
          <a:p>
            <a:r>
              <a:rPr lang="en-GB" dirty="0"/>
              <a:t>New call for QTFP II planned to be launched in early 2025</a:t>
            </a:r>
          </a:p>
          <a:p>
            <a:r>
              <a:rPr lang="en-GB" dirty="0"/>
              <a:t>STFC Science Board considered QTFP review in mid-June and STFC Council – strong support for the programme to grow</a:t>
            </a:r>
          </a:p>
          <a:p>
            <a:r>
              <a:rPr lang="en-GB" dirty="0"/>
              <a:t>PPAN prioritisation exercise being undertaken over next 6 months – where QTFP ‘fits’ being considered</a:t>
            </a:r>
          </a:p>
          <a:p>
            <a:r>
              <a:rPr lang="en-GB" b="1" dirty="0"/>
              <a:t>QTFP and Hubs have signalled the strong requirement for a low background, low temperature facility</a:t>
            </a:r>
          </a:p>
          <a:p>
            <a:r>
              <a:rPr lang="en-GB" dirty="0"/>
              <a:t>What would this look like at Boulby as part of the BDP?</a:t>
            </a:r>
          </a:p>
          <a:p>
            <a:endParaRPr lang="en-GB" dirty="0"/>
          </a:p>
        </p:txBody>
      </p:sp>
      <p:grpSp>
        <p:nvGrpSpPr>
          <p:cNvPr id="4" name="Group 3">
            <a:extLst>
              <a:ext uri="{FF2B5EF4-FFF2-40B4-BE49-F238E27FC236}">
                <a16:creationId xmlns:a16="http://schemas.microsoft.com/office/drawing/2014/main" id="{1DBE6A43-63B5-7ACC-1870-9ADF9DB8607B}"/>
              </a:ext>
            </a:extLst>
          </p:cNvPr>
          <p:cNvGrpSpPr/>
          <p:nvPr/>
        </p:nvGrpSpPr>
        <p:grpSpPr>
          <a:xfrm>
            <a:off x="6686026" y="6159412"/>
            <a:ext cx="5073231" cy="666925"/>
            <a:chOff x="34331" y="5678322"/>
            <a:chExt cx="5743575" cy="1179678"/>
          </a:xfrm>
        </p:grpSpPr>
        <p:sp>
          <p:nvSpPr>
            <p:cNvPr id="5" name="Rectangle 4">
              <a:extLst>
                <a:ext uri="{FF2B5EF4-FFF2-40B4-BE49-F238E27FC236}">
                  <a16:creationId xmlns:a16="http://schemas.microsoft.com/office/drawing/2014/main" id="{FAA61382-9B0A-0E21-A758-0BB533BBD41D}"/>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2">
              <a:extLst>
                <a:ext uri="{FF2B5EF4-FFF2-40B4-BE49-F238E27FC236}">
                  <a16:creationId xmlns:a16="http://schemas.microsoft.com/office/drawing/2014/main" id="{DBB1A177-AB20-FF88-1B91-65306D90F9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01357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t>
            </a:r>
            <a:r>
              <a:rPr kumimoji="0" lang="en-GB" sz="16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STFC_Matters</a:t>
            </a:r>
            <a:endPar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p:cNvPicPr>
          <p:nvPr/>
        </p:nvPicPr>
        <p:blipFill>
          <a:blip r:embed="rId9"/>
          <a:stretch>
            <a:fillRect/>
          </a:stretch>
        </p:blipFill>
        <p:spPr>
          <a:xfrm>
            <a:off x="2600020" y="2743200"/>
            <a:ext cx="5616000" cy="1334093"/>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E15E26E-F411-44E9-BBD6-248841266D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586"/>
          <a:stretch/>
        </p:blipFill>
        <p:spPr bwMode="auto">
          <a:xfrm>
            <a:off x="119117" y="2657193"/>
            <a:ext cx="3895235" cy="1729611"/>
          </a:xfrm>
          <a:prstGeom prst="snip1Rect">
            <a:avLst>
              <a:gd name="adj" fmla="val 50000"/>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84B9C15-6442-4C21-B7F0-6521202E036D}"/>
              </a:ext>
            </a:extLst>
          </p:cNvPr>
          <p:cNvSpPr txBox="1"/>
          <p:nvPr/>
        </p:nvSpPr>
        <p:spPr>
          <a:xfrm>
            <a:off x="6169077" y="3374527"/>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September 2019 </a:t>
            </a:r>
            <a:r>
              <a:rPr lang="en-GB" sz="1600" dirty="0">
                <a:solidFill>
                  <a:srgbClr val="676767"/>
                </a:solidFill>
              </a:rPr>
              <a:t>First Call announced</a:t>
            </a:r>
          </a:p>
        </p:txBody>
      </p:sp>
      <p:sp>
        <p:nvSpPr>
          <p:cNvPr id="9" name="TextBox 8">
            <a:extLst>
              <a:ext uri="{FF2B5EF4-FFF2-40B4-BE49-F238E27FC236}">
                <a16:creationId xmlns:a16="http://schemas.microsoft.com/office/drawing/2014/main" id="{D9EF4FA9-A18D-418A-961A-93230C96C54F}"/>
              </a:ext>
            </a:extLst>
          </p:cNvPr>
          <p:cNvSpPr txBox="1"/>
          <p:nvPr/>
        </p:nvSpPr>
        <p:spPr>
          <a:xfrm>
            <a:off x="8365010" y="4174560"/>
            <a:ext cx="3771021" cy="584775"/>
          </a:xfrm>
          <a:prstGeom prst="rect">
            <a:avLst/>
          </a:prstGeom>
          <a:noFill/>
        </p:spPr>
        <p:txBody>
          <a:bodyPr wrap="square" rtlCol="0">
            <a:spAutoFit/>
          </a:bodyPr>
          <a:lstStyle/>
          <a:p>
            <a:r>
              <a:rPr lang="en-GB" sz="1600" b="1" dirty="0">
                <a:solidFill>
                  <a:srgbClr val="1E5DF8"/>
                </a:solidFill>
                <a:latin typeface="Arial" panose="020B0604020202020204" pitchFamily="34" charset="0"/>
                <a:cs typeface="Arial" panose="020B0604020202020204" pitchFamily="34" charset="0"/>
              </a:rPr>
              <a:t>January 2021</a:t>
            </a:r>
            <a:r>
              <a:rPr lang="en-GB" sz="1600" b="1" dirty="0">
                <a:solidFill>
                  <a:srgbClr val="676767"/>
                </a:solidFill>
              </a:rPr>
              <a:t> </a:t>
            </a:r>
            <a:r>
              <a:rPr lang="en-GB" sz="1600" dirty="0">
                <a:solidFill>
                  <a:srgbClr val="676767"/>
                </a:solidFill>
              </a:rPr>
              <a:t>Successful proposals announced</a:t>
            </a:r>
          </a:p>
        </p:txBody>
      </p:sp>
      <p:sp>
        <p:nvSpPr>
          <p:cNvPr id="10" name="Title 1">
            <a:extLst>
              <a:ext uri="{FF2B5EF4-FFF2-40B4-BE49-F238E27FC236}">
                <a16:creationId xmlns:a16="http://schemas.microsoft.com/office/drawing/2014/main" id="{2221710D-390C-4694-8BC7-F9E09F5F78CA}"/>
              </a:ext>
            </a:extLst>
          </p:cNvPr>
          <p:cNvSpPr txBox="1">
            <a:spLocks/>
          </p:cNvSpPr>
          <p:nvPr/>
        </p:nvSpPr>
        <p:spPr>
          <a:xfrm>
            <a:off x="838200" y="403266"/>
            <a:ext cx="10515600" cy="1325563"/>
          </a:xfrm>
          <a:prstGeom prst="rect">
            <a:avLst/>
          </a:prstGeom>
        </p:spPr>
        <p:txBody>
          <a:bodyPr/>
          <a:lstStyle>
            <a:lvl1pPr algn="l" defTabSz="914400" rtl="0" eaLnBrk="1" latinLnBrk="0" hangingPunct="1">
              <a:lnSpc>
                <a:spcPct val="90000"/>
              </a:lnSpc>
              <a:spcBef>
                <a:spcPct val="0"/>
              </a:spcBef>
              <a:buNone/>
              <a:defRPr sz="4400" b="1" kern="1200">
                <a:solidFill>
                  <a:schemeClr val="accent4"/>
                </a:solidFill>
                <a:latin typeface="Arial" panose="020B0604020202020204" pitchFamily="34" charset="0"/>
                <a:ea typeface="+mj-ea"/>
                <a:cs typeface="Arial" panose="020B0604020202020204" pitchFamily="34" charset="0"/>
              </a:defRPr>
            </a:lvl1pPr>
          </a:lstStyle>
          <a:p>
            <a:r>
              <a:rPr lang="en-GB" dirty="0">
                <a:solidFill>
                  <a:schemeClr val="tx1"/>
                </a:solidFill>
              </a:rPr>
              <a:t>History of QTFP</a:t>
            </a:r>
          </a:p>
        </p:txBody>
      </p:sp>
      <p:sp>
        <p:nvSpPr>
          <p:cNvPr id="12" name="TextBox 11">
            <a:extLst>
              <a:ext uri="{FF2B5EF4-FFF2-40B4-BE49-F238E27FC236}">
                <a16:creationId xmlns:a16="http://schemas.microsoft.com/office/drawing/2014/main" id="{96BAC1D0-F775-4ACE-BEF6-03FF04ED6B89}"/>
              </a:ext>
            </a:extLst>
          </p:cNvPr>
          <p:cNvSpPr txBox="1"/>
          <p:nvPr/>
        </p:nvSpPr>
        <p:spPr>
          <a:xfrm>
            <a:off x="4867832" y="2980532"/>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May 2019 </a:t>
            </a:r>
            <a:r>
              <a:rPr lang="en-GB" sz="1600" dirty="0">
                <a:solidFill>
                  <a:srgbClr val="676767"/>
                </a:solidFill>
              </a:rPr>
              <a:t>STFC Led Community workshop </a:t>
            </a:r>
          </a:p>
        </p:txBody>
      </p:sp>
      <p:sp>
        <p:nvSpPr>
          <p:cNvPr id="13" name="TextBox 12">
            <a:extLst>
              <a:ext uri="{FF2B5EF4-FFF2-40B4-BE49-F238E27FC236}">
                <a16:creationId xmlns:a16="http://schemas.microsoft.com/office/drawing/2014/main" id="{FA158745-E29C-4F82-BC91-32FA9BA13D45}"/>
              </a:ext>
            </a:extLst>
          </p:cNvPr>
          <p:cNvSpPr txBox="1"/>
          <p:nvPr/>
        </p:nvSpPr>
        <p:spPr>
          <a:xfrm>
            <a:off x="492900" y="1132127"/>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July 2018 </a:t>
            </a:r>
            <a:r>
              <a:rPr lang="en-GB" sz="1600" dirty="0">
                <a:solidFill>
                  <a:srgbClr val="676767"/>
                </a:solidFill>
              </a:rPr>
              <a:t>Idea presented to STFC </a:t>
            </a:r>
          </a:p>
        </p:txBody>
      </p:sp>
      <p:sp>
        <p:nvSpPr>
          <p:cNvPr id="14" name="TextBox 13">
            <a:extLst>
              <a:ext uri="{FF2B5EF4-FFF2-40B4-BE49-F238E27FC236}">
                <a16:creationId xmlns:a16="http://schemas.microsoft.com/office/drawing/2014/main" id="{C641B004-19D6-41B4-8F26-FDB3F78CD83B}"/>
              </a:ext>
            </a:extLst>
          </p:cNvPr>
          <p:cNvSpPr txBox="1"/>
          <p:nvPr/>
        </p:nvSpPr>
        <p:spPr>
          <a:xfrm>
            <a:off x="2066734" y="1432994"/>
            <a:ext cx="5796000" cy="646331"/>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October 2018 </a:t>
            </a:r>
            <a:r>
              <a:rPr lang="en-GB" sz="1600" dirty="0">
                <a:solidFill>
                  <a:srgbClr val="676767"/>
                </a:solidFill>
              </a:rPr>
              <a:t>Opportunities grant: Quantum Sensors for Fundamental Physics (QSFP) and Society awarded</a:t>
            </a:r>
          </a:p>
        </p:txBody>
      </p:sp>
      <p:sp>
        <p:nvSpPr>
          <p:cNvPr id="2" name="Rectangle 1">
            <a:extLst>
              <a:ext uri="{FF2B5EF4-FFF2-40B4-BE49-F238E27FC236}">
                <a16:creationId xmlns:a16="http://schemas.microsoft.com/office/drawing/2014/main" id="{1FD993FD-51E9-418E-A803-9D150EE78D63}"/>
              </a:ext>
            </a:extLst>
          </p:cNvPr>
          <p:cNvSpPr/>
          <p:nvPr/>
        </p:nvSpPr>
        <p:spPr>
          <a:xfrm>
            <a:off x="57062" y="4481842"/>
            <a:ext cx="3895236" cy="461665"/>
          </a:xfrm>
          <a:prstGeom prst="rect">
            <a:avLst/>
          </a:prstGeom>
        </p:spPr>
        <p:txBody>
          <a:bodyPr wrap="square">
            <a:spAutoFit/>
          </a:bodyPr>
          <a:lstStyle/>
          <a:p>
            <a:r>
              <a:rPr lang="en-GB" sz="1200" dirty="0">
                <a:solidFill>
                  <a:srgbClr val="333333"/>
                </a:solidFill>
                <a:latin typeface="Arial" panose="020B0604020202020204" pitchFamily="34" charset="0"/>
              </a:rPr>
              <a:t>The first Quantum Sensors for Fundamental Physics Community Workshop</a:t>
            </a:r>
            <a:endParaRPr lang="en-GB" sz="1200" dirty="0"/>
          </a:p>
        </p:txBody>
      </p:sp>
      <p:sp>
        <p:nvSpPr>
          <p:cNvPr id="15" name="TextBox 14">
            <a:extLst>
              <a:ext uri="{FF2B5EF4-FFF2-40B4-BE49-F238E27FC236}">
                <a16:creationId xmlns:a16="http://schemas.microsoft.com/office/drawing/2014/main" id="{A9BE28B3-F675-4E55-808F-2E23BCCA8702}"/>
              </a:ext>
            </a:extLst>
          </p:cNvPr>
          <p:cNvSpPr txBox="1"/>
          <p:nvPr/>
        </p:nvSpPr>
        <p:spPr>
          <a:xfrm>
            <a:off x="7317962" y="3818844"/>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January  2020 </a:t>
            </a:r>
            <a:r>
              <a:rPr lang="en-GB" sz="1600" dirty="0">
                <a:solidFill>
                  <a:srgbClr val="676767"/>
                </a:solidFill>
              </a:rPr>
              <a:t>QSFP 1st School </a:t>
            </a:r>
          </a:p>
        </p:txBody>
      </p:sp>
      <p:sp>
        <p:nvSpPr>
          <p:cNvPr id="17" name="Arrow: Right 16">
            <a:extLst>
              <a:ext uri="{FF2B5EF4-FFF2-40B4-BE49-F238E27FC236}">
                <a16:creationId xmlns:a16="http://schemas.microsoft.com/office/drawing/2014/main" id="{D074026A-F7A4-4805-8B5D-AF042EECB2EF}"/>
              </a:ext>
            </a:extLst>
          </p:cNvPr>
          <p:cNvSpPr/>
          <p:nvPr/>
        </p:nvSpPr>
        <p:spPr>
          <a:xfrm rot="1359829">
            <a:off x="-144208" y="3303616"/>
            <a:ext cx="11132711" cy="864423"/>
          </a:xfrm>
          <a:prstGeom prst="rightArrow">
            <a:avLst>
              <a:gd name="adj1" fmla="val 64567"/>
              <a:gd name="adj2" fmla="val 35626"/>
            </a:avLst>
          </a:prstGeom>
          <a:gradFill flip="none" rotWithShape="1">
            <a:gsLst>
              <a:gs pos="0">
                <a:schemeClr val="accent3">
                  <a:lumMod val="5000"/>
                  <a:lumOff val="95000"/>
                </a:schemeClr>
              </a:gs>
              <a:gs pos="22000">
                <a:schemeClr val="accent3">
                  <a:lumMod val="20000"/>
                  <a:lumOff val="80000"/>
                </a:schemeClr>
              </a:gs>
              <a:gs pos="44000">
                <a:schemeClr val="accent3">
                  <a:lumMod val="40000"/>
                  <a:lumOff val="60000"/>
                </a:schemeClr>
              </a:gs>
              <a:gs pos="59000">
                <a:schemeClr val="accent3">
                  <a:lumMod val="60000"/>
                  <a:lumOff val="40000"/>
                </a:schemeClr>
              </a:gs>
              <a:gs pos="83000">
                <a:schemeClr val="accent3">
                  <a:lumMod val="75000"/>
                </a:schemeClr>
              </a:gs>
              <a:gs pos="100000">
                <a:schemeClr val="accent3">
                  <a:lumMod val="50000"/>
                </a:schemeClr>
              </a:gs>
            </a:gsLst>
            <a:lin ang="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6ACF45AE-E677-4DE2-B9C7-B71EA0372581}"/>
              </a:ext>
            </a:extLst>
          </p:cNvPr>
          <p:cNvSpPr txBox="1"/>
          <p:nvPr/>
        </p:nvSpPr>
        <p:spPr>
          <a:xfrm>
            <a:off x="3912724" y="2528292"/>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March 2019 </a:t>
            </a:r>
            <a:r>
              <a:rPr lang="en-GB" sz="1600" dirty="0">
                <a:solidFill>
                  <a:srgbClr val="676767"/>
                </a:solidFill>
              </a:rPr>
              <a:t>Business case approved </a:t>
            </a:r>
          </a:p>
        </p:txBody>
      </p:sp>
      <p:sp>
        <p:nvSpPr>
          <p:cNvPr id="11" name="TextBox 10">
            <a:extLst>
              <a:ext uri="{FF2B5EF4-FFF2-40B4-BE49-F238E27FC236}">
                <a16:creationId xmlns:a16="http://schemas.microsoft.com/office/drawing/2014/main" id="{315124B9-68FF-4423-9432-298892C42DD2}"/>
              </a:ext>
            </a:extLst>
          </p:cNvPr>
          <p:cNvSpPr txBox="1"/>
          <p:nvPr/>
        </p:nvSpPr>
        <p:spPr>
          <a:xfrm>
            <a:off x="2906118" y="2113319"/>
            <a:ext cx="5796000" cy="369332"/>
          </a:xfrm>
          <a:prstGeom prst="rect">
            <a:avLst/>
          </a:prstGeom>
          <a:noFill/>
        </p:spPr>
        <p:txBody>
          <a:bodyPr wrap="square" rtlCol="0">
            <a:noAutofit/>
          </a:bodyPr>
          <a:lstStyle/>
          <a:p>
            <a:r>
              <a:rPr lang="en-GB" sz="1600" b="1" dirty="0">
                <a:solidFill>
                  <a:srgbClr val="1E5DF8"/>
                </a:solidFill>
                <a:latin typeface="Arial" panose="020B0604020202020204" pitchFamily="34" charset="0"/>
                <a:cs typeface="Arial" panose="020B0604020202020204" pitchFamily="34" charset="0"/>
              </a:rPr>
              <a:t>Oct 2018/Jan 2019 </a:t>
            </a:r>
            <a:r>
              <a:rPr lang="en-GB" sz="1600" dirty="0">
                <a:solidFill>
                  <a:srgbClr val="676767"/>
                </a:solidFill>
              </a:rPr>
              <a:t>QSFP Community workshops </a:t>
            </a:r>
          </a:p>
        </p:txBody>
      </p:sp>
      <p:pic>
        <p:nvPicPr>
          <p:cNvPr id="1030" name="Picture 6" descr="UK institutions map">
            <a:extLst>
              <a:ext uri="{FF2B5EF4-FFF2-40B4-BE49-F238E27FC236}">
                <a16:creationId xmlns:a16="http://schemas.microsoft.com/office/drawing/2014/main" id="{CEABEA0C-88AA-43C6-90B3-560F9FEC3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7570" y="300648"/>
            <a:ext cx="2563155" cy="228353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18A75594-8124-4D07-858F-847BCFE97356}"/>
              </a:ext>
            </a:extLst>
          </p:cNvPr>
          <p:cNvSpPr/>
          <p:nvPr/>
        </p:nvSpPr>
        <p:spPr>
          <a:xfrm>
            <a:off x="10081450" y="2697639"/>
            <a:ext cx="3895236" cy="276999"/>
          </a:xfrm>
          <a:prstGeom prst="rect">
            <a:avLst/>
          </a:prstGeom>
        </p:spPr>
        <p:txBody>
          <a:bodyPr wrap="square">
            <a:spAutoFit/>
          </a:bodyPr>
          <a:lstStyle/>
          <a:p>
            <a:r>
              <a:rPr lang="en-GB" sz="1200" dirty="0">
                <a:solidFill>
                  <a:srgbClr val="333333"/>
                </a:solidFill>
                <a:latin typeface="Arial" panose="020B0604020202020204" pitchFamily="34" charset="0"/>
              </a:rPr>
              <a:t>QSFP UK Institutions</a:t>
            </a:r>
            <a:endParaRPr lang="en-GB" sz="1200" dirty="0"/>
          </a:p>
        </p:txBody>
      </p:sp>
      <p:sp>
        <p:nvSpPr>
          <p:cNvPr id="20" name="TextBox 19">
            <a:extLst>
              <a:ext uri="{FF2B5EF4-FFF2-40B4-BE49-F238E27FC236}">
                <a16:creationId xmlns:a16="http://schemas.microsoft.com/office/drawing/2014/main" id="{144546C2-7DAF-4411-B86D-C1070ED18380}"/>
              </a:ext>
            </a:extLst>
          </p:cNvPr>
          <p:cNvSpPr txBox="1"/>
          <p:nvPr/>
        </p:nvSpPr>
        <p:spPr>
          <a:xfrm>
            <a:off x="10493421" y="5466970"/>
            <a:ext cx="1749104" cy="1077218"/>
          </a:xfrm>
          <a:prstGeom prst="rect">
            <a:avLst/>
          </a:prstGeom>
          <a:noFill/>
        </p:spPr>
        <p:txBody>
          <a:bodyPr wrap="square" rtlCol="0">
            <a:spAutoFit/>
          </a:bodyPr>
          <a:lstStyle/>
          <a:p>
            <a:r>
              <a:rPr lang="en-GB" sz="1600" b="1" dirty="0">
                <a:solidFill>
                  <a:srgbClr val="1E5DF8"/>
                </a:solidFill>
                <a:latin typeface="Arial" panose="020B0604020202020204" pitchFamily="34" charset="0"/>
                <a:cs typeface="Arial" panose="020B0604020202020204" pitchFamily="34" charset="0"/>
              </a:rPr>
              <a:t>September 2022</a:t>
            </a:r>
            <a:r>
              <a:rPr lang="en-GB" sz="1600" b="1" dirty="0">
                <a:solidFill>
                  <a:srgbClr val="676767"/>
                </a:solidFill>
              </a:rPr>
              <a:t> </a:t>
            </a:r>
            <a:r>
              <a:rPr lang="en-GB" sz="1600" dirty="0">
                <a:solidFill>
                  <a:srgbClr val="676767"/>
                </a:solidFill>
              </a:rPr>
              <a:t>Successful second call proposals announced </a:t>
            </a:r>
          </a:p>
        </p:txBody>
      </p:sp>
      <p:sp>
        <p:nvSpPr>
          <p:cNvPr id="21" name="TextBox 20">
            <a:extLst>
              <a:ext uri="{FF2B5EF4-FFF2-40B4-BE49-F238E27FC236}">
                <a16:creationId xmlns:a16="http://schemas.microsoft.com/office/drawing/2014/main" id="{D8DA1B71-34FF-49DA-81C1-0ECF9C6E96F7}"/>
              </a:ext>
            </a:extLst>
          </p:cNvPr>
          <p:cNvSpPr txBox="1"/>
          <p:nvPr/>
        </p:nvSpPr>
        <p:spPr>
          <a:xfrm>
            <a:off x="9562467" y="4710193"/>
            <a:ext cx="3159306" cy="584775"/>
          </a:xfrm>
          <a:prstGeom prst="rect">
            <a:avLst/>
          </a:prstGeom>
          <a:noFill/>
        </p:spPr>
        <p:txBody>
          <a:bodyPr wrap="square" rtlCol="0">
            <a:spAutoFit/>
          </a:bodyPr>
          <a:lstStyle/>
          <a:p>
            <a:r>
              <a:rPr lang="en-GB" sz="1600" b="1" dirty="0">
                <a:solidFill>
                  <a:srgbClr val="1E5DF8"/>
                </a:solidFill>
                <a:latin typeface="Arial" panose="020B0604020202020204" pitchFamily="34" charset="0"/>
                <a:cs typeface="Arial" panose="020B0604020202020204" pitchFamily="34" charset="0"/>
              </a:rPr>
              <a:t>November 2021</a:t>
            </a:r>
            <a:r>
              <a:rPr lang="en-GB" sz="1600" b="1" dirty="0">
                <a:solidFill>
                  <a:srgbClr val="676767"/>
                </a:solidFill>
              </a:rPr>
              <a:t> </a:t>
            </a:r>
            <a:r>
              <a:rPr lang="en-GB" sz="1600" dirty="0">
                <a:solidFill>
                  <a:srgbClr val="676767"/>
                </a:solidFill>
              </a:rPr>
              <a:t>QTFP </a:t>
            </a:r>
            <a:br>
              <a:rPr lang="en-GB" sz="1600" dirty="0">
                <a:solidFill>
                  <a:srgbClr val="676767"/>
                </a:solidFill>
              </a:rPr>
            </a:br>
            <a:r>
              <a:rPr lang="en-GB" sz="1600" dirty="0">
                <a:solidFill>
                  <a:srgbClr val="676767"/>
                </a:solidFill>
              </a:rPr>
              <a:t>presence at NQTP Showcase </a:t>
            </a:r>
          </a:p>
        </p:txBody>
      </p:sp>
      <p:grpSp>
        <p:nvGrpSpPr>
          <p:cNvPr id="22" name="Group 21">
            <a:extLst>
              <a:ext uri="{FF2B5EF4-FFF2-40B4-BE49-F238E27FC236}">
                <a16:creationId xmlns:a16="http://schemas.microsoft.com/office/drawing/2014/main" id="{CBB57A18-75A4-40D9-A609-BE13F16766B5}"/>
              </a:ext>
            </a:extLst>
          </p:cNvPr>
          <p:cNvGrpSpPr/>
          <p:nvPr/>
        </p:nvGrpSpPr>
        <p:grpSpPr>
          <a:xfrm>
            <a:off x="6690363" y="5222761"/>
            <a:ext cx="2477405" cy="1377717"/>
            <a:chOff x="5193747" y="-1682679"/>
            <a:chExt cx="3950253" cy="2323195"/>
          </a:xfrm>
        </p:grpSpPr>
        <p:pic>
          <p:nvPicPr>
            <p:cNvPr id="18" name="Picture 17">
              <a:extLst>
                <a:ext uri="{FF2B5EF4-FFF2-40B4-BE49-F238E27FC236}">
                  <a16:creationId xmlns:a16="http://schemas.microsoft.com/office/drawing/2014/main" id="{CC883B53-44DA-4E58-A250-1A7878B5635B}"/>
                </a:ext>
              </a:extLst>
            </p:cNvPr>
            <p:cNvPicPr>
              <a:picLocks noChangeAspect="1"/>
            </p:cNvPicPr>
            <p:nvPr/>
          </p:nvPicPr>
          <p:blipFill rotWithShape="1">
            <a:blip r:embed="rId4"/>
            <a:srcRect r="15906"/>
            <a:stretch/>
          </p:blipFill>
          <p:spPr>
            <a:xfrm>
              <a:off x="5193747" y="-1682679"/>
              <a:ext cx="3950253" cy="2323195"/>
            </a:xfrm>
            <a:prstGeom prst="rect">
              <a:avLst/>
            </a:prstGeom>
          </p:spPr>
        </p:pic>
        <p:sp>
          <p:nvSpPr>
            <p:cNvPr id="19" name="Rectangle 18">
              <a:extLst>
                <a:ext uri="{FF2B5EF4-FFF2-40B4-BE49-F238E27FC236}">
                  <a16:creationId xmlns:a16="http://schemas.microsoft.com/office/drawing/2014/main" id="{AE4974B5-E349-48B1-9872-3FE796216889}"/>
                </a:ext>
              </a:extLst>
            </p:cNvPr>
            <p:cNvSpPr/>
            <p:nvPr/>
          </p:nvSpPr>
          <p:spPr>
            <a:xfrm>
              <a:off x="8088359" y="-1416880"/>
              <a:ext cx="1055641" cy="153601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ectangle 27">
            <a:extLst>
              <a:ext uri="{FF2B5EF4-FFF2-40B4-BE49-F238E27FC236}">
                <a16:creationId xmlns:a16="http://schemas.microsoft.com/office/drawing/2014/main" id="{3F9294CF-1CD8-43EE-8044-25EC7EBA3AB9}"/>
              </a:ext>
            </a:extLst>
          </p:cNvPr>
          <p:cNvSpPr/>
          <p:nvPr/>
        </p:nvSpPr>
        <p:spPr>
          <a:xfrm>
            <a:off x="8688457" y="5613243"/>
            <a:ext cx="479311" cy="114050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03721663-66EC-43FF-BAAC-4402B9277650}"/>
              </a:ext>
            </a:extLst>
          </p:cNvPr>
          <p:cNvSpPr/>
          <p:nvPr/>
        </p:nvSpPr>
        <p:spPr>
          <a:xfrm>
            <a:off x="403341" y="5522242"/>
            <a:ext cx="2987559" cy="990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EF9FC38-2913-418F-9860-26854C54BF8F}"/>
              </a:ext>
            </a:extLst>
          </p:cNvPr>
          <p:cNvGrpSpPr/>
          <p:nvPr/>
        </p:nvGrpSpPr>
        <p:grpSpPr>
          <a:xfrm>
            <a:off x="34331" y="5678322"/>
            <a:ext cx="5743575" cy="1179678"/>
            <a:chOff x="34331" y="5678322"/>
            <a:chExt cx="5743575" cy="1179678"/>
          </a:xfrm>
        </p:grpSpPr>
        <p:sp>
          <p:nvSpPr>
            <p:cNvPr id="38" name="Rectangle 37">
              <a:extLst>
                <a:ext uri="{FF2B5EF4-FFF2-40B4-BE49-F238E27FC236}">
                  <a16:creationId xmlns:a16="http://schemas.microsoft.com/office/drawing/2014/main" id="{F4E0AC33-7F38-4729-8289-2F7E9F9EF9AA}"/>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Picture 2">
              <a:extLst>
                <a:ext uri="{FF2B5EF4-FFF2-40B4-BE49-F238E27FC236}">
                  <a16:creationId xmlns:a16="http://schemas.microsoft.com/office/drawing/2014/main" id="{465FC998-EBD2-4F32-973E-BA09AD450C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3F3401D-CACD-417D-8DC7-BCF55676646B}"/>
              </a:ext>
            </a:extLst>
          </p:cNvPr>
          <p:cNvGrpSpPr/>
          <p:nvPr/>
        </p:nvGrpSpPr>
        <p:grpSpPr>
          <a:xfrm>
            <a:off x="3711844" y="4115650"/>
            <a:ext cx="2651711" cy="1868188"/>
            <a:chOff x="-871225" y="-2068538"/>
            <a:chExt cx="7984998" cy="4925112"/>
          </a:xfrm>
        </p:grpSpPr>
        <p:pic>
          <p:nvPicPr>
            <p:cNvPr id="25" name="Picture 24">
              <a:extLst>
                <a:ext uri="{FF2B5EF4-FFF2-40B4-BE49-F238E27FC236}">
                  <a16:creationId xmlns:a16="http://schemas.microsoft.com/office/drawing/2014/main" id="{3DCF2411-339B-467F-A3EC-FBCA3C8E8F0F}"/>
                </a:ext>
              </a:extLst>
            </p:cNvPr>
            <p:cNvPicPr>
              <a:picLocks noChangeAspect="1"/>
            </p:cNvPicPr>
            <p:nvPr/>
          </p:nvPicPr>
          <p:blipFill rotWithShape="1">
            <a:blip r:embed="rId6"/>
            <a:srcRect r="17173"/>
            <a:stretch/>
          </p:blipFill>
          <p:spPr>
            <a:xfrm>
              <a:off x="-871225" y="-2068538"/>
              <a:ext cx="7984998" cy="4925112"/>
            </a:xfrm>
            <a:prstGeom prst="rect">
              <a:avLst/>
            </a:prstGeom>
          </p:spPr>
        </p:pic>
        <p:sp>
          <p:nvSpPr>
            <p:cNvPr id="26" name="Rectangle 25">
              <a:extLst>
                <a:ext uri="{FF2B5EF4-FFF2-40B4-BE49-F238E27FC236}">
                  <a16:creationId xmlns:a16="http://schemas.microsoft.com/office/drawing/2014/main" id="{AFF1BE2D-60BE-4576-8C50-F1A88B3258CB}"/>
                </a:ext>
              </a:extLst>
            </p:cNvPr>
            <p:cNvSpPr/>
            <p:nvPr/>
          </p:nvSpPr>
          <p:spPr>
            <a:xfrm>
              <a:off x="4944420" y="-1096884"/>
              <a:ext cx="2169352" cy="23583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10530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A6BCD-B3B3-4948-AF3C-956D20EE736C}"/>
              </a:ext>
            </a:extLst>
          </p:cNvPr>
          <p:cNvSpPr/>
          <p:nvPr/>
        </p:nvSpPr>
        <p:spPr>
          <a:xfrm>
            <a:off x="3341066" y="4194855"/>
            <a:ext cx="205511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E9D77F-3CE5-4FAA-9D08-27138E895BFE}"/>
              </a:ext>
            </a:extLst>
          </p:cNvPr>
          <p:cNvSpPr/>
          <p:nvPr/>
        </p:nvSpPr>
        <p:spPr>
          <a:xfrm>
            <a:off x="3786909" y="2794000"/>
            <a:ext cx="66984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sp>
        <p:nvSpPr>
          <p:cNvPr id="16" name="Google Shape;54;p13">
            <a:extLst>
              <a:ext uri="{FF2B5EF4-FFF2-40B4-BE49-F238E27FC236}">
                <a16:creationId xmlns:a16="http://schemas.microsoft.com/office/drawing/2014/main" id="{8EA10FF7-118A-4952-8803-813032D1CB88}"/>
              </a:ext>
            </a:extLst>
          </p:cNvPr>
          <p:cNvSpPr txBox="1">
            <a:spLocks/>
          </p:cNvSpPr>
          <p:nvPr/>
        </p:nvSpPr>
        <p:spPr>
          <a:xfrm>
            <a:off x="34331" y="1399041"/>
            <a:ext cx="12191998" cy="1009989"/>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ts val="600"/>
              </a:spcAft>
              <a:buClr>
                <a:srgbClr val="201D3E"/>
              </a:buClr>
              <a:buSzPct val="100000"/>
              <a:buFont typeface="Arial" panose="020B0604020202020204" pitchFamily="34" charset="0"/>
              <a:buNone/>
              <a:tabLst/>
              <a:defRPr/>
            </a:pPr>
            <a:r>
              <a:rPr lang="en-GB" sz="2400" b="1" dirty="0">
                <a:solidFill>
                  <a:srgbClr val="1E5DF8"/>
                </a:solidFill>
                <a:latin typeface="Arial" panose="020B0604020202020204" pitchFamily="34" charset="0"/>
                <a:cs typeface="Arial" panose="020B0604020202020204" pitchFamily="34" charset="0"/>
              </a:rPr>
              <a:t>	£40 million Strategic Priorities Fund (SPF) programme that aims to 	transform our approach to understanding the universe and its evolution</a:t>
            </a:r>
            <a:endParaRPr lang="en-GB" sz="2400" b="1" dirty="0">
              <a:solidFill>
                <a:srgbClr val="1E5DF8"/>
              </a:solidFill>
              <a:latin typeface="Arial" panose="020B0604020202020204" pitchFamily="34" charset="0"/>
              <a:cs typeface="Arial" panose="020B0604020202020204" pitchFamily="34" charset="0"/>
              <a:sym typeface="Calibri"/>
            </a:endParaRPr>
          </a:p>
        </p:txBody>
      </p:sp>
      <p:sp>
        <p:nvSpPr>
          <p:cNvPr id="17" name="TextBox 16">
            <a:extLst>
              <a:ext uri="{FF2B5EF4-FFF2-40B4-BE49-F238E27FC236}">
                <a16:creationId xmlns:a16="http://schemas.microsoft.com/office/drawing/2014/main" id="{8ABFF5B1-0027-43C3-882B-8B614629E560}"/>
              </a:ext>
            </a:extLst>
          </p:cNvPr>
          <p:cNvSpPr txBox="1"/>
          <p:nvPr/>
        </p:nvSpPr>
        <p:spPr>
          <a:xfrm>
            <a:off x="0" y="297557"/>
            <a:ext cx="1219199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QTFP Programme</a:t>
            </a:r>
          </a:p>
        </p:txBody>
      </p:sp>
      <p:grpSp>
        <p:nvGrpSpPr>
          <p:cNvPr id="14" name="Group 13">
            <a:extLst>
              <a:ext uri="{FF2B5EF4-FFF2-40B4-BE49-F238E27FC236}">
                <a16:creationId xmlns:a16="http://schemas.microsoft.com/office/drawing/2014/main" id="{7390B7C6-1E9F-4812-B0C7-073A7223E68C}"/>
              </a:ext>
            </a:extLst>
          </p:cNvPr>
          <p:cNvGrpSpPr/>
          <p:nvPr/>
        </p:nvGrpSpPr>
        <p:grpSpPr>
          <a:xfrm>
            <a:off x="34331" y="5678322"/>
            <a:ext cx="5743575" cy="1179678"/>
            <a:chOff x="34331" y="5678322"/>
            <a:chExt cx="5743575" cy="1179678"/>
          </a:xfrm>
        </p:grpSpPr>
        <p:sp>
          <p:nvSpPr>
            <p:cNvPr id="15" name="Rectangle 14">
              <a:extLst>
                <a:ext uri="{FF2B5EF4-FFF2-40B4-BE49-F238E27FC236}">
                  <a16:creationId xmlns:a16="http://schemas.microsoft.com/office/drawing/2014/main" id="{E02B5D0A-08C1-4C8C-8D84-4D1EFAE5F321}"/>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3F366AF4-E8E9-4D40-922D-8BF7F603E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54;p13">
            <a:extLst>
              <a:ext uri="{FF2B5EF4-FFF2-40B4-BE49-F238E27FC236}">
                <a16:creationId xmlns:a16="http://schemas.microsoft.com/office/drawing/2014/main" id="{4C1A0E70-9ACB-4FB8-8B3B-5B97BE4E2185}"/>
              </a:ext>
            </a:extLst>
          </p:cNvPr>
          <p:cNvSpPr txBox="1">
            <a:spLocks/>
          </p:cNvSpPr>
          <p:nvPr/>
        </p:nvSpPr>
        <p:spPr>
          <a:xfrm>
            <a:off x="700554" y="2606065"/>
            <a:ext cx="10790890" cy="3072257"/>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spcBef>
                <a:spcPts val="1000"/>
              </a:spcBef>
              <a:defRPr/>
            </a:pPr>
            <a:r>
              <a:rPr lang="en-GB" sz="2000" dirty="0">
                <a:latin typeface="Arial" panose="020B0604020202020204" pitchFamily="34" charset="0"/>
                <a:cs typeface="Arial" panose="020B0604020202020204" pitchFamily="34" charset="0"/>
              </a:rPr>
              <a:t>QTFP brings together the expertise of EPSRC and STFC researchers to apply the latest advances in quantum science and technology to explore, and answer, long-standing research questions in fundamental physics</a:t>
            </a:r>
          </a:p>
          <a:p>
            <a:pPr marL="0" lvl="1" indent="0">
              <a:spcBef>
                <a:spcPts val="1000"/>
              </a:spcBef>
              <a:buNone/>
              <a:defRPr/>
            </a:pPr>
            <a:endParaRPr lang="en-GB" sz="1100" dirty="0">
              <a:latin typeface="Arial" panose="020B0604020202020204" pitchFamily="34" charset="0"/>
              <a:cs typeface="Arial" panose="020B0604020202020204" pitchFamily="34" charset="0"/>
              <a:sym typeface="Calibri"/>
            </a:endParaRPr>
          </a:p>
          <a:p>
            <a:pPr marL="342900" lvl="1" indent="-342900">
              <a:spcBef>
                <a:spcPts val="1000"/>
              </a:spcBef>
              <a:defRPr/>
            </a:pPr>
            <a:r>
              <a:rPr lang="en-GB" sz="2000" dirty="0">
                <a:latin typeface="Arial" panose="020B0604020202020204" pitchFamily="34" charset="0"/>
                <a:cs typeface="Arial" panose="020B0604020202020204" pitchFamily="34" charset="0"/>
              </a:rPr>
              <a:t>The programme aims to answer questions on the search for dark matter, the nature of gravity, measurements of the quantum properties of elementary particles and much more..</a:t>
            </a:r>
            <a:endParaRPr kumimoji="0" lang="en-GB" sz="2000" b="0" i="0" u="none" strike="noStrike" kern="1200" cap="none" spc="0" normalizeH="0" baseline="0" noProof="0" dirty="0">
              <a:ln>
                <a:noFill/>
              </a:ln>
              <a:solidFill>
                <a:srgbClr val="4D4D4D"/>
              </a:solidFill>
              <a:effectLst/>
              <a:uLnTx/>
              <a:uFillTx/>
              <a:latin typeface="Arial" panose="020B0604020202020204" pitchFamily="34" charset="0"/>
              <a:cs typeface="Arial" panose="020B0604020202020204" pitchFamily="34" charset="0"/>
              <a:sym typeface="Calibri"/>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2200954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82927B-BB32-4B7E-9D3C-C1C9DA518538}"/>
              </a:ext>
            </a:extLst>
          </p:cNvPr>
          <p:cNvGrpSpPr/>
          <p:nvPr/>
        </p:nvGrpSpPr>
        <p:grpSpPr>
          <a:xfrm>
            <a:off x="34331" y="5678322"/>
            <a:ext cx="5743575" cy="1179678"/>
            <a:chOff x="34331" y="5678322"/>
            <a:chExt cx="5743575" cy="1179678"/>
          </a:xfrm>
        </p:grpSpPr>
        <p:sp>
          <p:nvSpPr>
            <p:cNvPr id="3" name="Rectangle 2">
              <a:extLst>
                <a:ext uri="{FF2B5EF4-FFF2-40B4-BE49-F238E27FC236}">
                  <a16:creationId xmlns:a16="http://schemas.microsoft.com/office/drawing/2014/main" id="{10E6231C-9028-40A7-BCF5-59053336B73D}"/>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a:extLst>
                <a:ext uri="{FF2B5EF4-FFF2-40B4-BE49-F238E27FC236}">
                  <a16:creationId xmlns:a16="http://schemas.microsoft.com/office/drawing/2014/main" id="{55DF89C6-631E-4ECE-8C73-4AF2BEB3B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880C597A-A285-4AEA-B3AC-07AE3DFD39E3}"/>
              </a:ext>
            </a:extLst>
          </p:cNvPr>
          <p:cNvPicPr>
            <a:picLocks noChangeAspect="1"/>
          </p:cNvPicPr>
          <p:nvPr/>
        </p:nvPicPr>
        <p:blipFill>
          <a:blip r:embed="rId3"/>
          <a:stretch>
            <a:fillRect/>
          </a:stretch>
        </p:blipFill>
        <p:spPr>
          <a:xfrm>
            <a:off x="8464395" y="1678934"/>
            <a:ext cx="2391005" cy="3168081"/>
          </a:xfrm>
          <a:prstGeom prst="rect">
            <a:avLst/>
          </a:prstGeom>
        </p:spPr>
      </p:pic>
      <p:sp>
        <p:nvSpPr>
          <p:cNvPr id="2" name="Title 1">
            <a:extLst>
              <a:ext uri="{FF2B5EF4-FFF2-40B4-BE49-F238E27FC236}">
                <a16:creationId xmlns:a16="http://schemas.microsoft.com/office/drawing/2014/main" id="{1B72C6BD-4964-4E11-90F4-E7162672A4B3}"/>
              </a:ext>
            </a:extLst>
          </p:cNvPr>
          <p:cNvSpPr>
            <a:spLocks noGrp="1"/>
          </p:cNvSpPr>
          <p:nvPr>
            <p:ph type="title"/>
          </p:nvPr>
        </p:nvSpPr>
        <p:spPr>
          <a:prstGeom prst="rect">
            <a:avLst/>
          </a:prstGeom>
        </p:spPr>
        <p:txBody>
          <a:bodyPr/>
          <a:lstStyle/>
          <a:p>
            <a:r>
              <a:rPr lang="en-GB" dirty="0">
                <a:solidFill>
                  <a:schemeClr val="tx1"/>
                </a:solidFill>
              </a:rPr>
              <a:t>	</a:t>
            </a:r>
            <a:r>
              <a:rPr lang="en-GB" b="1" dirty="0">
                <a:solidFill>
                  <a:schemeClr val="tx1"/>
                </a:solidFill>
                <a:latin typeface="Arial" panose="020B0604020202020204" pitchFamily="34" charset="0"/>
              </a:rPr>
              <a:t>QTFP Objectives</a:t>
            </a:r>
          </a:p>
        </p:txBody>
      </p:sp>
      <p:pic>
        <p:nvPicPr>
          <p:cNvPr id="7" name="Picture 2" descr="QSHS Member Speciality Collage">
            <a:extLst>
              <a:ext uri="{FF2B5EF4-FFF2-40B4-BE49-F238E27FC236}">
                <a16:creationId xmlns:a16="http://schemas.microsoft.com/office/drawing/2014/main" id="{11B6FF37-AE25-4BDA-B47E-A939671E2C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247" t="68654" r="40716"/>
          <a:stretch/>
        </p:blipFill>
        <p:spPr bwMode="auto">
          <a:xfrm>
            <a:off x="9723682" y="52364"/>
            <a:ext cx="2404534" cy="19586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Optical cavities">
            <a:extLst>
              <a:ext uri="{FF2B5EF4-FFF2-40B4-BE49-F238E27FC236}">
                <a16:creationId xmlns:a16="http://schemas.microsoft.com/office/drawing/2014/main" id="{AE29B2B9-0BA2-43EA-BECB-624D44F6A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3257" y="4581505"/>
            <a:ext cx="3264959" cy="221174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68B659D4-6C0A-4119-BFD6-0BB9482CA6A9}"/>
              </a:ext>
            </a:extLst>
          </p:cNvPr>
          <p:cNvSpPr>
            <a:spLocks noGrp="1"/>
          </p:cNvSpPr>
          <p:nvPr>
            <p:ph idx="1"/>
          </p:nvPr>
        </p:nvSpPr>
        <p:spPr>
          <a:xfrm>
            <a:off x="0" y="1213055"/>
            <a:ext cx="8623882" cy="4865821"/>
          </a:xfrm>
        </p:spPr>
        <p:txBody>
          <a:bodyPr>
            <a:normAutofit/>
          </a:bodyPr>
          <a:lstStyle/>
          <a:p>
            <a:pPr marL="285750" indent="-285750">
              <a:buFont typeface="Arial" panose="020B0604020202020204" pitchFamily="34" charset="0"/>
              <a:buChar char="•"/>
            </a:pPr>
            <a:r>
              <a:rPr lang="en-GB" sz="2000" dirty="0">
                <a:latin typeface="Arial" panose="020B0604020202020204" pitchFamily="34" charset="0"/>
              </a:rPr>
              <a:t>Establish a new community to exploit quantum technology for fundamental physics. Generating research outputs deemed excellent by international peer review</a:t>
            </a:r>
          </a:p>
          <a:p>
            <a:pPr marL="0" indent="0">
              <a:buNone/>
            </a:pPr>
            <a:endParaRPr lang="en-GB" sz="1100" dirty="0">
              <a:latin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rPr>
              <a:t>Position the UK as a first rank nation in the scientific exploitation of quantum technology for physics applications</a:t>
            </a:r>
          </a:p>
          <a:p>
            <a:pPr marL="0" indent="0">
              <a:buNone/>
            </a:pPr>
            <a:endParaRPr lang="en-GB" sz="1100" dirty="0">
              <a:latin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rPr>
              <a:t>Become an active player in the National Quantum Technology Programme (NQTP)</a:t>
            </a:r>
          </a:p>
          <a:p>
            <a:pPr marL="0" indent="0">
              <a:buNone/>
            </a:pPr>
            <a:endParaRPr lang="en-GB" sz="1100" dirty="0">
              <a:latin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rPr>
              <a:t>Create the opportunity in the UK for new patents, new products and start-up companies as a result of developing new or improved equipment that will be needed to support the scientific work programme</a:t>
            </a:r>
            <a:endParaRPr lang="en-GB" sz="2000" dirty="0">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2864426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A6BCD-B3B3-4948-AF3C-956D20EE736C}"/>
              </a:ext>
            </a:extLst>
          </p:cNvPr>
          <p:cNvSpPr/>
          <p:nvPr/>
        </p:nvSpPr>
        <p:spPr>
          <a:xfrm>
            <a:off x="3341066" y="4194855"/>
            <a:ext cx="205511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3E9D77F-3CE5-4FAA-9D08-27138E895BFE}"/>
              </a:ext>
            </a:extLst>
          </p:cNvPr>
          <p:cNvSpPr/>
          <p:nvPr/>
        </p:nvSpPr>
        <p:spPr>
          <a:xfrm>
            <a:off x="3786909" y="2794000"/>
            <a:ext cx="66984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sp>
        <p:nvSpPr>
          <p:cNvPr id="16" name="Google Shape;54;p13">
            <a:extLst>
              <a:ext uri="{FF2B5EF4-FFF2-40B4-BE49-F238E27FC236}">
                <a16:creationId xmlns:a16="http://schemas.microsoft.com/office/drawing/2014/main" id="{8EA10FF7-118A-4952-8803-813032D1CB88}"/>
              </a:ext>
            </a:extLst>
          </p:cNvPr>
          <p:cNvSpPr txBox="1">
            <a:spLocks/>
          </p:cNvSpPr>
          <p:nvPr/>
        </p:nvSpPr>
        <p:spPr>
          <a:xfrm>
            <a:off x="1" y="1046955"/>
            <a:ext cx="12191998" cy="1009989"/>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ct val="0"/>
              </a:spcBef>
              <a:spcAft>
                <a:spcPts val="600"/>
              </a:spcAft>
              <a:buClr>
                <a:srgbClr val="201D3E"/>
              </a:buClr>
              <a:buSzPct val="100000"/>
              <a:buFont typeface="Arial" panose="020B0604020202020204" pitchFamily="34" charset="0"/>
              <a:buNone/>
              <a:tabLst/>
              <a:defRPr/>
            </a:pPr>
            <a:r>
              <a:rPr kumimoji="0" lang="en-GB" sz="2400" b="1" i="0" u="none" strike="noStrike" kern="1200" cap="none" spc="0" normalizeH="0" baseline="0" noProof="0" dirty="0">
                <a:ln>
                  <a:noFill/>
                </a:ln>
                <a:solidFill>
                  <a:srgbClr val="1E5DF8"/>
                </a:solidFill>
                <a:effectLst/>
                <a:uLnTx/>
                <a:uFillTx/>
                <a:latin typeface="Arial" panose="020B0604020202020204" pitchFamily="34" charset="0"/>
                <a:ea typeface="ヒラギノ角ゴ Pro W3"/>
                <a:cs typeface="Arial" panose="020B0604020202020204" pitchFamily="34" charset="0"/>
                <a:sym typeface="Calibri"/>
              </a:rPr>
              <a:t>	The QTFP Programme has invested over £39m in 7 large consortia and 	17 smaller projects.  </a:t>
            </a:r>
          </a:p>
        </p:txBody>
      </p:sp>
      <p:sp>
        <p:nvSpPr>
          <p:cNvPr id="17" name="TextBox 16">
            <a:extLst>
              <a:ext uri="{FF2B5EF4-FFF2-40B4-BE49-F238E27FC236}">
                <a16:creationId xmlns:a16="http://schemas.microsoft.com/office/drawing/2014/main" id="{8ABFF5B1-0027-43C3-882B-8B614629E560}"/>
              </a:ext>
            </a:extLst>
          </p:cNvPr>
          <p:cNvSpPr txBox="1"/>
          <p:nvPr/>
        </p:nvSpPr>
        <p:spPr>
          <a:xfrm>
            <a:off x="0" y="297557"/>
            <a:ext cx="1219199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QTFP </a:t>
            </a:r>
            <a:r>
              <a:rPr lang="en-US" sz="4400" b="1" dirty="0">
                <a:solidFill>
                  <a:srgbClr val="2E2D62"/>
                </a:solidFill>
                <a:latin typeface="Arial" panose="020B0604020202020204" pitchFamily="34" charset="0"/>
                <a:cs typeface="Arial" panose="020B0604020202020204" pitchFamily="34" charset="0"/>
              </a:rPr>
              <a:t>Funding </a:t>
            </a:r>
            <a:endPar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7390B7C6-1E9F-4812-B0C7-073A7223E68C}"/>
              </a:ext>
            </a:extLst>
          </p:cNvPr>
          <p:cNvGrpSpPr/>
          <p:nvPr/>
        </p:nvGrpSpPr>
        <p:grpSpPr>
          <a:xfrm>
            <a:off x="34331" y="5678322"/>
            <a:ext cx="5743575" cy="1179678"/>
            <a:chOff x="34331" y="5678322"/>
            <a:chExt cx="5743575" cy="1179678"/>
          </a:xfrm>
        </p:grpSpPr>
        <p:sp>
          <p:nvSpPr>
            <p:cNvPr id="15" name="Rectangle 14">
              <a:extLst>
                <a:ext uri="{FF2B5EF4-FFF2-40B4-BE49-F238E27FC236}">
                  <a16:creationId xmlns:a16="http://schemas.microsoft.com/office/drawing/2014/main" id="{E02B5D0A-08C1-4C8C-8D84-4D1EFAE5F321}"/>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3F366AF4-E8E9-4D40-922D-8BF7F603E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54;p13">
            <a:extLst>
              <a:ext uri="{FF2B5EF4-FFF2-40B4-BE49-F238E27FC236}">
                <a16:creationId xmlns:a16="http://schemas.microsoft.com/office/drawing/2014/main" id="{4C1A0E70-9ACB-4FB8-8B3B-5B97BE4E2185}"/>
              </a:ext>
            </a:extLst>
          </p:cNvPr>
          <p:cNvSpPr txBox="1">
            <a:spLocks/>
          </p:cNvSpPr>
          <p:nvPr/>
        </p:nvSpPr>
        <p:spPr>
          <a:xfrm>
            <a:off x="700554" y="1950211"/>
            <a:ext cx="10790890" cy="3621378"/>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None/>
              <a:tabLst/>
              <a:defRPr/>
            </a:pPr>
            <a:r>
              <a:rPr lang="en-GB" sz="2400" dirty="0">
                <a:solidFill>
                  <a:srgbClr val="4D4D4D"/>
                </a:solidFill>
                <a:latin typeface="Arial" panose="020B0604020202020204" pitchFamily="34" charset="0"/>
                <a:cs typeface="Arial" panose="020B0604020202020204" pitchFamily="34" charset="0"/>
                <a:sym typeface="Calibri"/>
              </a:rPr>
              <a:t>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Large </a:t>
            </a:r>
            <a:r>
              <a:rPr lang="en-GB" sz="2400" dirty="0">
                <a:solidFill>
                  <a:srgbClr val="000000"/>
                </a:solidFill>
                <a:latin typeface="Arial" panose="020B0604020202020204" pitchFamily="34" charset="0"/>
                <a:cs typeface="Arial" panose="020B0604020202020204" pitchFamily="34" charset="0"/>
                <a:sym typeface="Calibri"/>
              </a:rPr>
              <a:t>consortia</a:t>
            </a:r>
            <a:endPar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AION: A UK Atom Interferometer Observatory and Network</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QI: Quantum-enhanced Interferometry for New Physics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QUEST-DMC: Quantum Enhanced Superfluid Technologies for Dark Matter and Cosmology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QSHS: Quantum Sensing for the Hidden Sector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QSNET: A network of clocks for measuring the stability of fundamental constants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Calibri"/>
              </a:rPr>
              <a:t>QSimFP</a:t>
            </a: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 Quantum Simulators for Fundamental Physics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Calibri"/>
              </a:rPr>
              <a:t>QTNM: Determination of Absolute Neutrino Mass Using Quantum Technologies</a:t>
            </a:r>
            <a:endParaRPr kumimoji="0" lang="en-GB"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76000" marR="0" lvl="0" indent="-288000" algn="l" defTabSz="914400" rtl="0" eaLnBrk="1" fontAlgn="auto" latinLnBrk="0" hangingPunct="1">
              <a:lnSpc>
                <a:spcPct val="100000"/>
              </a:lnSpc>
              <a:spcBef>
                <a:spcPct val="0"/>
              </a:spcBef>
              <a:spcAft>
                <a:spcPts val="600"/>
              </a:spcAft>
              <a:buClr>
                <a:srgbClr val="201D3E"/>
              </a:buClr>
              <a:buSzPct val="100000"/>
              <a:buFont typeface="Arial" panose="020B0604020202020204" pitchFamily="34" charset="0"/>
              <a:buChar char="•"/>
              <a:tabLst/>
              <a:defRPr/>
            </a:pPr>
            <a:endParaRPr kumimoji="0" lang="en-GB" sz="21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Tree>
    <p:extLst>
      <p:ext uri="{BB962C8B-B14F-4D97-AF65-F5344CB8AC3E}">
        <p14:creationId xmlns:p14="http://schemas.microsoft.com/office/powerpoint/2010/main" val="1983174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A6BCD-B3B3-4948-AF3C-956D20EE736C}"/>
              </a:ext>
            </a:extLst>
          </p:cNvPr>
          <p:cNvSpPr/>
          <p:nvPr/>
        </p:nvSpPr>
        <p:spPr>
          <a:xfrm>
            <a:off x="3341066" y="4194855"/>
            <a:ext cx="205511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68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ABFF5B1-0027-43C3-882B-8B614629E560}"/>
              </a:ext>
            </a:extLst>
          </p:cNvPr>
          <p:cNvSpPr txBox="1"/>
          <p:nvPr/>
        </p:nvSpPr>
        <p:spPr>
          <a:xfrm>
            <a:off x="0" y="297557"/>
            <a:ext cx="12191999" cy="76944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rPr>
              <a:t>	QTFP </a:t>
            </a:r>
            <a:r>
              <a:rPr lang="en-US" sz="4400" b="1" dirty="0">
                <a:solidFill>
                  <a:srgbClr val="2E2D62"/>
                </a:solidFill>
                <a:latin typeface="Arial" panose="020B0604020202020204" pitchFamily="34" charset="0"/>
                <a:cs typeface="Arial" panose="020B0604020202020204" pitchFamily="34" charset="0"/>
              </a:rPr>
              <a:t>Funding – key stats </a:t>
            </a:r>
            <a:endParaRPr kumimoji="0" lang="en-US" sz="4400" b="1" i="0" u="none" strike="noStrike" kern="1200" cap="none" spc="0" normalizeH="0" baseline="0" noProof="0" dirty="0">
              <a:ln>
                <a:noFill/>
              </a:ln>
              <a:solidFill>
                <a:srgbClr val="2E2D62"/>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7390B7C6-1E9F-4812-B0C7-073A7223E68C}"/>
              </a:ext>
            </a:extLst>
          </p:cNvPr>
          <p:cNvGrpSpPr/>
          <p:nvPr/>
        </p:nvGrpSpPr>
        <p:grpSpPr>
          <a:xfrm>
            <a:off x="34331" y="5678322"/>
            <a:ext cx="5743575" cy="1179678"/>
            <a:chOff x="34331" y="5678322"/>
            <a:chExt cx="5743575" cy="1179678"/>
          </a:xfrm>
        </p:grpSpPr>
        <p:sp>
          <p:nvSpPr>
            <p:cNvPr id="15" name="Rectangle 14">
              <a:extLst>
                <a:ext uri="{FF2B5EF4-FFF2-40B4-BE49-F238E27FC236}">
                  <a16:creationId xmlns:a16="http://schemas.microsoft.com/office/drawing/2014/main" id="{E02B5D0A-08C1-4C8C-8D84-4D1EFAE5F321}"/>
                </a:ext>
              </a:extLst>
            </p:cNvPr>
            <p:cNvSpPr/>
            <p:nvPr/>
          </p:nvSpPr>
          <p:spPr>
            <a:xfrm>
              <a:off x="190500" y="5678322"/>
              <a:ext cx="3810000" cy="117967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2">
              <a:extLst>
                <a:ext uri="{FF2B5EF4-FFF2-40B4-BE49-F238E27FC236}">
                  <a16:creationId xmlns:a16="http://schemas.microsoft.com/office/drawing/2014/main" id="{3F366AF4-E8E9-4D40-922D-8BF7F603E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1" y="6078876"/>
              <a:ext cx="5743575" cy="714375"/>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Google Shape;54;p13">
            <a:extLst>
              <a:ext uri="{FF2B5EF4-FFF2-40B4-BE49-F238E27FC236}">
                <a16:creationId xmlns:a16="http://schemas.microsoft.com/office/drawing/2014/main" id="{4C1A0E70-9ACB-4FB8-8B3B-5B97BE4E2185}"/>
              </a:ext>
            </a:extLst>
          </p:cNvPr>
          <p:cNvSpPr txBox="1">
            <a:spLocks/>
          </p:cNvSpPr>
          <p:nvPr/>
        </p:nvSpPr>
        <p:spPr>
          <a:xfrm>
            <a:off x="700554" y="2377816"/>
            <a:ext cx="10790890" cy="3621378"/>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6000" marR="0" lvl="0" indent="-288000" algn="l" defTabSz="914400" rtl="0" eaLnBrk="1" fontAlgn="auto" latinLnBrk="0" hangingPunct="1">
              <a:lnSpc>
                <a:spcPct val="110000"/>
              </a:lnSpc>
              <a:spcBef>
                <a:spcPct val="0"/>
              </a:spcBef>
              <a:spcAft>
                <a:spcPts val="400"/>
              </a:spcAft>
              <a:buClr>
                <a:srgbClr val="201D3E"/>
              </a:buClr>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4D4D4D"/>
              </a:solidFill>
              <a:effectLst/>
              <a:uLnTx/>
              <a:uFillTx/>
              <a:latin typeface="Arial" panose="020B0604020202020204" pitchFamily="34" charset="0"/>
              <a:ea typeface="+mn-ea"/>
              <a:cs typeface="Arial" panose="020B0604020202020204" pitchFamily="34" charset="0"/>
              <a:sym typeface="Calibri"/>
            </a:endParaRPr>
          </a:p>
        </p:txBody>
      </p:sp>
      <p:sp>
        <p:nvSpPr>
          <p:cNvPr id="9" name="Rectangle 8">
            <a:extLst>
              <a:ext uri="{FF2B5EF4-FFF2-40B4-BE49-F238E27FC236}">
                <a16:creationId xmlns:a16="http://schemas.microsoft.com/office/drawing/2014/main" id="{F1657C9B-2BE8-43CA-99CC-0E9C665C671F}"/>
              </a:ext>
            </a:extLst>
          </p:cNvPr>
          <p:cNvSpPr/>
          <p:nvPr/>
        </p:nvSpPr>
        <p:spPr>
          <a:xfrm>
            <a:off x="8587878" y="1608375"/>
            <a:ext cx="1136693" cy="7694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ACF3977C-09F8-48A4-90DC-357CEB04934A}"/>
              </a:ext>
            </a:extLst>
          </p:cNvPr>
          <p:cNvSpPr/>
          <p:nvPr/>
        </p:nvSpPr>
        <p:spPr>
          <a:xfrm>
            <a:off x="8389817" y="1608375"/>
            <a:ext cx="2089497" cy="5843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Table 2">
            <a:extLst>
              <a:ext uri="{FF2B5EF4-FFF2-40B4-BE49-F238E27FC236}">
                <a16:creationId xmlns:a16="http://schemas.microsoft.com/office/drawing/2014/main" id="{EF179444-2D6C-40F7-B8E5-AB352E572D52}"/>
              </a:ext>
            </a:extLst>
          </p:cNvPr>
          <p:cNvGraphicFramePr>
            <a:graphicFrameLocks noGrp="1"/>
          </p:cNvGraphicFramePr>
          <p:nvPr>
            <p:extLst>
              <p:ext uri="{D42A27DB-BD31-4B8C-83A1-F6EECF244321}">
                <p14:modId xmlns:p14="http://schemas.microsoft.com/office/powerpoint/2010/main" val="1831707907"/>
              </p:ext>
            </p:extLst>
          </p:nvPr>
        </p:nvGraphicFramePr>
        <p:xfrm>
          <a:off x="2115503" y="2439372"/>
          <a:ext cx="7286252" cy="2286000"/>
        </p:xfrm>
        <a:graphic>
          <a:graphicData uri="http://schemas.openxmlformats.org/drawingml/2006/table">
            <a:tbl>
              <a:tblPr firstRow="1" bandRow="1">
                <a:tableStyleId>{7DF18680-E054-41AD-8BC1-D1AEF772440D}</a:tableStyleId>
              </a:tblPr>
              <a:tblGrid>
                <a:gridCol w="3003200">
                  <a:extLst>
                    <a:ext uri="{9D8B030D-6E8A-4147-A177-3AD203B41FA5}">
                      <a16:colId xmlns:a16="http://schemas.microsoft.com/office/drawing/2014/main" val="4126688176"/>
                    </a:ext>
                  </a:extLst>
                </a:gridCol>
                <a:gridCol w="2104367">
                  <a:extLst>
                    <a:ext uri="{9D8B030D-6E8A-4147-A177-3AD203B41FA5}">
                      <a16:colId xmlns:a16="http://schemas.microsoft.com/office/drawing/2014/main" val="540094778"/>
                    </a:ext>
                  </a:extLst>
                </a:gridCol>
                <a:gridCol w="2178685">
                  <a:extLst>
                    <a:ext uri="{9D8B030D-6E8A-4147-A177-3AD203B41FA5}">
                      <a16:colId xmlns:a16="http://schemas.microsoft.com/office/drawing/2014/main" val="1262563217"/>
                    </a:ext>
                  </a:extLst>
                </a:gridCol>
              </a:tblGrid>
              <a:tr h="632826">
                <a:tc>
                  <a:txBody>
                    <a:bodyPr/>
                    <a:lstStyle/>
                    <a:p>
                      <a:endParaRPr lang="en-GB"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chemeClr val="tx2"/>
                          </a:solidFill>
                          <a:latin typeface="Arial" panose="020B0604020202020204" pitchFamily="34" charset="0"/>
                          <a:cs typeface="Arial" panose="020B0604020202020204" pitchFamily="34" charset="0"/>
                        </a:rPr>
                        <a:t>First Call</a:t>
                      </a:r>
                    </a:p>
                    <a:p>
                      <a:r>
                        <a:rPr lang="en-GB" sz="2000" dirty="0">
                          <a:solidFill>
                            <a:schemeClr val="tx2"/>
                          </a:solidFill>
                          <a:latin typeface="Arial" panose="020B0604020202020204" pitchFamily="34" charset="0"/>
                          <a:cs typeface="Arial" panose="020B0604020202020204" pitchFamily="34" charset="0"/>
                        </a:rPr>
                        <a:t>Large consortia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solidFill>
                            <a:schemeClr val="tx2"/>
                          </a:solidFill>
                          <a:latin typeface="Arial" panose="020B0604020202020204" pitchFamily="34" charset="0"/>
                          <a:cs typeface="Arial" panose="020B0604020202020204" pitchFamily="34" charset="0"/>
                        </a:rPr>
                        <a:t>Second Call</a:t>
                      </a:r>
                    </a:p>
                    <a:p>
                      <a:r>
                        <a:rPr lang="en-GB" sz="2000" dirty="0">
                          <a:solidFill>
                            <a:schemeClr val="tx2"/>
                          </a:solidFill>
                          <a:latin typeface="Arial" panose="020B0604020202020204" pitchFamily="34" charset="0"/>
                          <a:cs typeface="Arial" panose="020B0604020202020204" pitchFamily="34" charset="0"/>
                        </a:rPr>
                        <a:t>Smaller projects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3095931"/>
                  </a:ext>
                </a:extLst>
              </a:tr>
              <a:tr h="357684">
                <a:tc>
                  <a:txBody>
                    <a:bodyPr/>
                    <a:lstStyle/>
                    <a:p>
                      <a:r>
                        <a:rPr lang="en-GB" sz="2000" dirty="0">
                          <a:latin typeface="Arial" panose="020B0604020202020204" pitchFamily="34" charset="0"/>
                          <a:cs typeface="Arial" panose="020B0604020202020204" pitchFamily="34" charset="0"/>
                        </a:rPr>
                        <a:t>Applications received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8079792"/>
                  </a:ext>
                </a:extLst>
              </a:tr>
              <a:tr h="357684">
                <a:tc>
                  <a:txBody>
                    <a:bodyPr/>
                    <a:lstStyle/>
                    <a:p>
                      <a:r>
                        <a:rPr lang="en-GB" sz="2000" dirty="0">
                          <a:latin typeface="Arial" panose="020B0604020202020204" pitchFamily="34" charset="0"/>
                          <a:cs typeface="Arial" panose="020B0604020202020204" pitchFamily="34" charset="0"/>
                        </a:rPr>
                        <a:t>Projects funded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806389"/>
                  </a:ext>
                </a:extLst>
              </a:tr>
              <a:tr h="357684">
                <a:tc>
                  <a:txBody>
                    <a:bodyPr/>
                    <a:lstStyle/>
                    <a:p>
                      <a:r>
                        <a:rPr lang="en-GB" sz="2000" dirty="0">
                          <a:latin typeface="Arial" panose="020B0604020202020204" pitchFamily="34" charset="0"/>
                          <a:cs typeface="Arial" panose="020B0604020202020204" pitchFamily="34" charset="0"/>
                        </a:rPr>
                        <a:t>Average cost per project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~£4.5m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~£370k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9405104"/>
                  </a:ext>
                </a:extLst>
              </a:tr>
              <a:tr h="357684">
                <a:tc>
                  <a:txBody>
                    <a:bodyPr/>
                    <a:lstStyle/>
                    <a:p>
                      <a:r>
                        <a:rPr lang="en-GB" sz="2000" dirty="0">
                          <a:latin typeface="Arial" panose="020B0604020202020204" pitchFamily="34" charset="0"/>
                          <a:cs typeface="Arial" panose="020B0604020202020204" pitchFamily="34" charset="0"/>
                        </a:rPr>
                        <a:t>Total funded cost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~£31.4m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GB" sz="2000" dirty="0">
                          <a:latin typeface="Arial" panose="020B0604020202020204" pitchFamily="34" charset="0"/>
                          <a:cs typeface="Arial" panose="020B0604020202020204" pitchFamily="34" charset="0"/>
                        </a:rPr>
                        <a:t>~£6.3m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7273009"/>
                  </a:ext>
                </a:extLst>
              </a:tr>
            </a:tbl>
          </a:graphicData>
        </a:graphic>
      </p:graphicFrame>
      <p:sp>
        <p:nvSpPr>
          <p:cNvPr id="3" name="TextBox 2">
            <a:extLst>
              <a:ext uri="{FF2B5EF4-FFF2-40B4-BE49-F238E27FC236}">
                <a16:creationId xmlns:a16="http://schemas.microsoft.com/office/drawing/2014/main" id="{9E1B4D92-D906-C47F-3AC8-6870555EBA2F}"/>
              </a:ext>
            </a:extLst>
          </p:cNvPr>
          <p:cNvSpPr txBox="1"/>
          <p:nvPr/>
        </p:nvSpPr>
        <p:spPr>
          <a:xfrm>
            <a:off x="700554" y="1086143"/>
            <a:ext cx="10116151" cy="830997"/>
          </a:xfrm>
          <a:prstGeom prst="rect">
            <a:avLst/>
          </a:prstGeom>
          <a:noFill/>
        </p:spPr>
        <p:txBody>
          <a:bodyPr wrap="square" rtlCol="0">
            <a:spAutoFit/>
          </a:bodyPr>
          <a:lstStyle/>
          <a:p>
            <a:r>
              <a:rPr lang="en-GB" sz="2400" b="1" dirty="0">
                <a:solidFill>
                  <a:srgbClr val="1E5DF8"/>
                </a:solidFill>
                <a:latin typeface="Arial" panose="020B0604020202020204" pitchFamily="34" charset="0"/>
                <a:cs typeface="Arial" panose="020B0604020202020204" pitchFamily="34" charset="0"/>
              </a:rPr>
              <a:t>Funding</a:t>
            </a:r>
            <a:r>
              <a:rPr lang="en-GB" dirty="0"/>
              <a:t> </a:t>
            </a:r>
            <a:r>
              <a:rPr lang="en-GB" sz="2400" b="1" dirty="0">
                <a:solidFill>
                  <a:srgbClr val="1E5DF8"/>
                </a:solidFill>
                <a:latin typeface="Arial" panose="020B0604020202020204" pitchFamily="34" charset="0"/>
                <a:cs typeface="Arial" panose="020B0604020202020204" pitchFamily="34" charset="0"/>
              </a:rPr>
              <a:t>commenced</a:t>
            </a:r>
            <a:r>
              <a:rPr lang="en-GB" dirty="0"/>
              <a:t> </a:t>
            </a:r>
            <a:r>
              <a:rPr lang="en-GB" sz="2400" b="1" dirty="0">
                <a:solidFill>
                  <a:srgbClr val="1E5DF8"/>
                </a:solidFill>
                <a:latin typeface="Arial" panose="020B0604020202020204" pitchFamily="34" charset="0"/>
                <a:cs typeface="Arial" panose="020B0604020202020204" pitchFamily="34" charset="0"/>
              </a:rPr>
              <a:t>in</a:t>
            </a:r>
            <a:r>
              <a:rPr lang="en-GB" dirty="0"/>
              <a:t> </a:t>
            </a:r>
            <a:r>
              <a:rPr lang="en-GB" sz="2400" b="1" dirty="0">
                <a:solidFill>
                  <a:srgbClr val="1E5DF8"/>
                </a:solidFill>
                <a:latin typeface="Arial" panose="020B0604020202020204" pitchFamily="34" charset="0"/>
                <a:cs typeface="Arial" panose="020B0604020202020204" pitchFamily="34" charset="0"/>
              </a:rPr>
              <a:t>late</a:t>
            </a:r>
            <a:r>
              <a:rPr lang="en-GB" dirty="0"/>
              <a:t> </a:t>
            </a:r>
            <a:r>
              <a:rPr lang="en-GB" sz="2400" b="1" dirty="0">
                <a:solidFill>
                  <a:srgbClr val="1E5DF8"/>
                </a:solidFill>
                <a:latin typeface="Arial" panose="020B0604020202020204" pitchFamily="34" charset="0"/>
                <a:cs typeface="Arial" panose="020B0604020202020204" pitchFamily="34" charset="0"/>
              </a:rPr>
              <a:t>2020</a:t>
            </a:r>
            <a:r>
              <a:rPr lang="en-GB" dirty="0"/>
              <a:t>.  </a:t>
            </a:r>
            <a:r>
              <a:rPr lang="en-GB" sz="2400" b="1" dirty="0">
                <a:solidFill>
                  <a:srgbClr val="1E5DF8"/>
                </a:solidFill>
                <a:latin typeface="Arial" panose="020B0604020202020204" pitchFamily="34" charset="0"/>
                <a:cs typeface="Arial" panose="020B0604020202020204" pitchFamily="34" charset="0"/>
              </a:rPr>
              <a:t>First</a:t>
            </a:r>
            <a:r>
              <a:rPr lang="en-GB" dirty="0"/>
              <a:t> </a:t>
            </a:r>
            <a:r>
              <a:rPr lang="en-GB" sz="2400" b="1" dirty="0">
                <a:solidFill>
                  <a:srgbClr val="1E5DF8"/>
                </a:solidFill>
                <a:latin typeface="Arial" panose="020B0604020202020204" pitchFamily="34" charset="0"/>
                <a:cs typeface="Arial" panose="020B0604020202020204" pitchFamily="34" charset="0"/>
              </a:rPr>
              <a:t>and</a:t>
            </a:r>
            <a:r>
              <a:rPr lang="en-GB" dirty="0"/>
              <a:t> </a:t>
            </a:r>
            <a:r>
              <a:rPr lang="en-GB" sz="2400" b="1" dirty="0">
                <a:solidFill>
                  <a:srgbClr val="1E5DF8"/>
                </a:solidFill>
                <a:latin typeface="Arial" panose="020B0604020202020204" pitchFamily="34" charset="0"/>
                <a:cs typeface="Arial" panose="020B0604020202020204" pitchFamily="34" charset="0"/>
              </a:rPr>
              <a:t>second</a:t>
            </a:r>
            <a:r>
              <a:rPr lang="en-GB" dirty="0"/>
              <a:t> </a:t>
            </a:r>
            <a:r>
              <a:rPr lang="en-GB" sz="2400" b="1" dirty="0">
                <a:solidFill>
                  <a:srgbClr val="1E5DF8"/>
                </a:solidFill>
                <a:latin typeface="Arial" panose="020B0604020202020204" pitchFamily="34" charset="0"/>
                <a:cs typeface="Arial" panose="020B0604020202020204" pitchFamily="34" charset="0"/>
              </a:rPr>
              <a:t>call</a:t>
            </a:r>
            <a:r>
              <a:rPr lang="en-GB" dirty="0"/>
              <a:t> </a:t>
            </a:r>
            <a:r>
              <a:rPr lang="en-GB" sz="2400" b="1" dirty="0">
                <a:solidFill>
                  <a:srgbClr val="1E5DF8"/>
                </a:solidFill>
                <a:latin typeface="Arial" panose="020B0604020202020204" pitchFamily="34" charset="0"/>
                <a:cs typeface="Arial" panose="020B0604020202020204" pitchFamily="34" charset="0"/>
              </a:rPr>
              <a:t>projects</a:t>
            </a:r>
            <a:r>
              <a:rPr lang="en-GB" dirty="0"/>
              <a:t> </a:t>
            </a:r>
            <a:r>
              <a:rPr lang="en-GB" sz="2400" b="1" dirty="0">
                <a:solidFill>
                  <a:srgbClr val="1E5DF8"/>
                </a:solidFill>
                <a:latin typeface="Arial" panose="020B0604020202020204" pitchFamily="34" charset="0"/>
                <a:cs typeface="Arial" panose="020B0604020202020204" pitchFamily="34" charset="0"/>
              </a:rPr>
              <a:t>are</a:t>
            </a:r>
            <a:r>
              <a:rPr lang="en-GB" dirty="0"/>
              <a:t> </a:t>
            </a:r>
            <a:r>
              <a:rPr lang="en-GB" sz="2400" b="1" dirty="0">
                <a:solidFill>
                  <a:srgbClr val="1E5DF8"/>
                </a:solidFill>
                <a:latin typeface="Arial" panose="020B0604020202020204" pitchFamily="34" charset="0"/>
                <a:cs typeface="Arial" panose="020B0604020202020204" pitchFamily="34" charset="0"/>
              </a:rPr>
              <a:t>due</a:t>
            </a:r>
            <a:r>
              <a:rPr lang="en-GB" dirty="0"/>
              <a:t> </a:t>
            </a:r>
            <a:r>
              <a:rPr lang="en-GB" sz="2400" b="1" dirty="0">
                <a:solidFill>
                  <a:srgbClr val="1E5DF8"/>
                </a:solidFill>
                <a:latin typeface="Arial" panose="020B0604020202020204" pitchFamily="34" charset="0"/>
                <a:cs typeface="Arial" panose="020B0604020202020204" pitchFamily="34" charset="0"/>
              </a:rPr>
              <a:t>to</a:t>
            </a:r>
            <a:r>
              <a:rPr lang="en-GB" dirty="0"/>
              <a:t> </a:t>
            </a:r>
            <a:r>
              <a:rPr lang="en-GB" sz="2400" b="1" dirty="0">
                <a:solidFill>
                  <a:srgbClr val="1E5DF8"/>
                </a:solidFill>
                <a:latin typeface="Arial" panose="020B0604020202020204" pitchFamily="34" charset="0"/>
                <a:cs typeface="Arial" panose="020B0604020202020204" pitchFamily="34" charset="0"/>
              </a:rPr>
              <a:t>end</a:t>
            </a:r>
            <a:r>
              <a:rPr lang="en-GB" dirty="0"/>
              <a:t> </a:t>
            </a:r>
            <a:r>
              <a:rPr lang="en-GB" sz="2400" b="1" dirty="0">
                <a:solidFill>
                  <a:srgbClr val="1E5DF8"/>
                </a:solidFill>
                <a:latin typeface="Arial" panose="020B0604020202020204" pitchFamily="34" charset="0"/>
                <a:cs typeface="Arial" panose="020B0604020202020204" pitchFamily="34" charset="0"/>
              </a:rPr>
              <a:t>FY24/25.  New funding due to commence FY25/26.</a:t>
            </a:r>
          </a:p>
        </p:txBody>
      </p:sp>
    </p:spTree>
    <p:extLst>
      <p:ext uri="{BB962C8B-B14F-4D97-AF65-F5344CB8AC3E}">
        <p14:creationId xmlns:p14="http://schemas.microsoft.com/office/powerpoint/2010/main" val="114391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A6BCD-B3B3-4948-AF3C-956D20EE736C}"/>
              </a:ext>
            </a:extLst>
          </p:cNvPr>
          <p:cNvSpPr/>
          <p:nvPr/>
        </p:nvSpPr>
        <p:spPr>
          <a:xfrm>
            <a:off x="3341066" y="4194855"/>
            <a:ext cx="205511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E9D77F-3CE5-4FAA-9D08-27138E895BFE}"/>
              </a:ext>
            </a:extLst>
          </p:cNvPr>
          <p:cNvSpPr/>
          <p:nvPr/>
        </p:nvSpPr>
        <p:spPr>
          <a:xfrm>
            <a:off x="3786909" y="2794000"/>
            <a:ext cx="66984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oogle Shape;54;p13">
            <a:extLst>
              <a:ext uri="{FF2B5EF4-FFF2-40B4-BE49-F238E27FC236}">
                <a16:creationId xmlns:a16="http://schemas.microsoft.com/office/drawing/2014/main" id="{8EA10FF7-118A-4952-8803-813032D1CB88}"/>
              </a:ext>
            </a:extLst>
          </p:cNvPr>
          <p:cNvSpPr txBox="1">
            <a:spLocks/>
          </p:cNvSpPr>
          <p:nvPr/>
        </p:nvSpPr>
        <p:spPr>
          <a:xfrm>
            <a:off x="8961253" y="1222101"/>
            <a:ext cx="3557847" cy="1034466"/>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0"/>
              </a:spcBef>
              <a:spcAft>
                <a:spcPts val="600"/>
              </a:spcAft>
              <a:buClr>
                <a:schemeClr val="dk1"/>
              </a:buClr>
              <a:buSzPct val="100000"/>
              <a:buFont typeface="Arial" panose="020B0604020202020204" pitchFamily="34" charset="0"/>
              <a:buNone/>
              <a:defRPr/>
            </a:pPr>
            <a:r>
              <a:rPr lang="en-GB" sz="2400" b="1" dirty="0">
                <a:solidFill>
                  <a:srgbClr val="1E5DF8"/>
                </a:solidFill>
                <a:latin typeface="Arial" panose="020B0604020202020204" pitchFamily="34" charset="0"/>
                <a:ea typeface="ヒラギノ角ゴ Pro W3"/>
                <a:cs typeface="Arial" panose="020B0604020202020204" pitchFamily="34" charset="0"/>
                <a:sym typeface="Calibri"/>
              </a:rPr>
              <a:t>Over 150 attendees met in Warwick in early February 2023</a:t>
            </a:r>
          </a:p>
        </p:txBody>
      </p:sp>
      <p:sp>
        <p:nvSpPr>
          <p:cNvPr id="12" name="TextBox 11">
            <a:extLst>
              <a:ext uri="{FF2B5EF4-FFF2-40B4-BE49-F238E27FC236}">
                <a16:creationId xmlns:a16="http://schemas.microsoft.com/office/drawing/2014/main" id="{6EC448D5-F9C1-4581-A9B9-4ABF7AAB0056}"/>
              </a:ext>
            </a:extLst>
          </p:cNvPr>
          <p:cNvSpPr txBox="1"/>
          <p:nvPr/>
        </p:nvSpPr>
        <p:spPr>
          <a:xfrm>
            <a:off x="640081" y="23203"/>
            <a:ext cx="11705848" cy="1446550"/>
          </a:xfrm>
          <a:prstGeom prst="rect">
            <a:avLst/>
          </a:prstGeom>
          <a:noFill/>
        </p:spPr>
        <p:txBody>
          <a:bodyPr wrap="square" rtlCol="0" anchor="t">
            <a:spAutoFit/>
          </a:bodyPr>
          <a:lstStyle/>
          <a:p>
            <a:r>
              <a:rPr lang="en-US" sz="4400" b="1" dirty="0">
                <a:solidFill>
                  <a:srgbClr val="2E2D62"/>
                </a:solidFill>
                <a:latin typeface="Arial" panose="020B0604020202020204" pitchFamily="34" charset="0"/>
                <a:cs typeface="Arial" panose="020B0604020202020204" pitchFamily="34" charset="0"/>
              </a:rPr>
              <a:t>Quantum Technologies for Fundamental Physics – Networking event  </a:t>
            </a:r>
          </a:p>
        </p:txBody>
      </p:sp>
      <p:pic>
        <p:nvPicPr>
          <p:cNvPr id="3" name="Picture 2" descr="Graphical user interface, website&#10;&#10;Description automatically generated">
            <a:extLst>
              <a:ext uri="{FF2B5EF4-FFF2-40B4-BE49-F238E27FC236}">
                <a16:creationId xmlns:a16="http://schemas.microsoft.com/office/drawing/2014/main" id="{F65F567B-D5A8-40E9-8CB8-A4FEDDE155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0" y="1469753"/>
            <a:ext cx="8674504" cy="4885036"/>
          </a:xfrm>
          <a:prstGeom prst="rect">
            <a:avLst/>
          </a:prstGeom>
        </p:spPr>
      </p:pic>
      <p:pic>
        <p:nvPicPr>
          <p:cNvPr id="5" name="Picture 4" descr="A group of people sitting in a room looking at a screen&#10;&#10;Description automatically generated with medium confidence">
            <a:extLst>
              <a:ext uri="{FF2B5EF4-FFF2-40B4-BE49-F238E27FC236}">
                <a16:creationId xmlns:a16="http://schemas.microsoft.com/office/drawing/2014/main" id="{C17D0D50-31D8-4A5F-9D0A-60863C120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253" y="3410038"/>
            <a:ext cx="2903646" cy="1635185"/>
          </a:xfrm>
          <a:prstGeom prst="rect">
            <a:avLst/>
          </a:prstGeom>
        </p:spPr>
      </p:pic>
    </p:spTree>
    <p:extLst>
      <p:ext uri="{BB962C8B-B14F-4D97-AF65-F5344CB8AC3E}">
        <p14:creationId xmlns:p14="http://schemas.microsoft.com/office/powerpoint/2010/main" val="3021204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p13">
            <a:extLst>
              <a:ext uri="{FF2B5EF4-FFF2-40B4-BE49-F238E27FC236}">
                <a16:creationId xmlns:a16="http://schemas.microsoft.com/office/drawing/2014/main" id="{95831F8E-A278-48C0-AF00-179C0EFC20FA}"/>
              </a:ext>
            </a:extLst>
          </p:cNvPr>
          <p:cNvSpPr txBox="1">
            <a:spLocks/>
          </p:cNvSpPr>
          <p:nvPr/>
        </p:nvSpPr>
        <p:spPr>
          <a:xfrm>
            <a:off x="111966" y="875448"/>
            <a:ext cx="12080034" cy="2553552"/>
          </a:xfrm>
          <a:prstGeom prst="rect">
            <a:avLst/>
          </a:prstGeom>
        </p:spPr>
        <p:txBody>
          <a:bodyPr spcFirstLastPara="1" wrap="square" lIns="0" tIns="121900" rIns="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900" indent="-342900">
              <a:lnSpc>
                <a:spcPct val="100000"/>
              </a:lnSpc>
              <a:spcBef>
                <a:spcPct val="0"/>
              </a:spcBef>
              <a:spcAft>
                <a:spcPts val="600"/>
              </a:spcAft>
              <a:buClr>
                <a:schemeClr val="dk1"/>
              </a:buClr>
              <a:buSzPct val="100000"/>
            </a:pPr>
            <a:r>
              <a:rPr lang="en-GB" sz="2000" dirty="0">
                <a:solidFill>
                  <a:srgbClr val="4D4D4D"/>
                </a:solidFill>
                <a:cs typeface="Arial" panose="020B0604020202020204" pitchFamily="34" charset="0"/>
                <a:sym typeface="Calibri"/>
              </a:rPr>
              <a:t>Science talks and posters from the QTFP funded consortia and projects</a:t>
            </a:r>
          </a:p>
          <a:p>
            <a:pPr marL="630900" indent="-342900">
              <a:lnSpc>
                <a:spcPct val="100000"/>
              </a:lnSpc>
              <a:spcBef>
                <a:spcPct val="0"/>
              </a:spcBef>
              <a:spcAft>
                <a:spcPts val="600"/>
              </a:spcAft>
              <a:buClr>
                <a:schemeClr val="dk1"/>
              </a:buClr>
              <a:buSzPct val="100000"/>
            </a:pPr>
            <a:r>
              <a:rPr lang="en-GB" sz="2000" dirty="0">
                <a:solidFill>
                  <a:srgbClr val="4D4D4D"/>
                </a:solidFill>
                <a:cs typeface="Arial" panose="020B0604020202020204" pitchFamily="34" charset="0"/>
                <a:sym typeface="Calibri"/>
              </a:rPr>
              <a:t>International working – with CERN and Fermilab</a:t>
            </a:r>
          </a:p>
          <a:p>
            <a:pPr marL="630900" indent="-342900">
              <a:lnSpc>
                <a:spcPct val="100000"/>
              </a:lnSpc>
              <a:spcBef>
                <a:spcPct val="0"/>
              </a:spcBef>
              <a:spcAft>
                <a:spcPts val="600"/>
              </a:spcAft>
              <a:buClr>
                <a:schemeClr val="dk1"/>
              </a:buClr>
              <a:buSzPct val="100000"/>
            </a:pPr>
            <a:r>
              <a:rPr lang="en-GB" sz="2000" dirty="0">
                <a:solidFill>
                  <a:srgbClr val="4D4D4D"/>
                </a:solidFill>
                <a:cs typeface="Arial" panose="020B0604020202020204" pitchFamily="34" charset="0"/>
                <a:sym typeface="Calibri"/>
              </a:rPr>
              <a:t>Elevator pitches from potential community members</a:t>
            </a:r>
          </a:p>
          <a:p>
            <a:pPr marL="630900" indent="-342900">
              <a:lnSpc>
                <a:spcPct val="100000"/>
              </a:lnSpc>
              <a:spcBef>
                <a:spcPct val="0"/>
              </a:spcBef>
              <a:spcAft>
                <a:spcPts val="600"/>
              </a:spcAft>
              <a:buClr>
                <a:schemeClr val="dk1"/>
              </a:buClr>
              <a:buSzPct val="100000"/>
            </a:pPr>
            <a:r>
              <a:rPr lang="en-GB" sz="2000" dirty="0">
                <a:solidFill>
                  <a:srgbClr val="4D4D4D"/>
                </a:solidFill>
                <a:cs typeface="Arial" panose="020B0604020202020204" pitchFamily="34" charset="0"/>
              </a:rPr>
              <a:t>Parallel science sessions in quantum computing; quantum enhanced imaging; quantum metrology; quantum sensing; quantum communications</a:t>
            </a:r>
          </a:p>
          <a:p>
            <a:pPr marL="630900" indent="-342900">
              <a:lnSpc>
                <a:spcPct val="100000"/>
              </a:lnSpc>
              <a:spcBef>
                <a:spcPct val="0"/>
              </a:spcBef>
              <a:spcAft>
                <a:spcPts val="600"/>
              </a:spcAft>
              <a:buClr>
                <a:schemeClr val="dk1"/>
              </a:buClr>
              <a:buSzPct val="100000"/>
            </a:pPr>
            <a:r>
              <a:rPr lang="en-GB" sz="2000" dirty="0">
                <a:solidFill>
                  <a:srgbClr val="4D4D4D"/>
                </a:solidFill>
                <a:cs typeface="Arial" panose="020B0604020202020204" pitchFamily="34" charset="0"/>
              </a:rPr>
              <a:t>Beyond the Science sessions in equality, diversity and inclusion, career pathways, outreach and knowledge exchange</a:t>
            </a:r>
            <a:endParaRPr lang="en-GB" sz="2000" dirty="0">
              <a:solidFill>
                <a:srgbClr val="4D4D4D"/>
              </a:solidFill>
              <a:latin typeface="Arial" panose="020B0604020202020204" pitchFamily="34" charset="0"/>
              <a:cs typeface="Arial" panose="020B0604020202020204" pitchFamily="34" charset="0"/>
              <a:sym typeface="Calibri"/>
            </a:endParaRPr>
          </a:p>
          <a:p>
            <a:pPr marL="630900" indent="-342900">
              <a:lnSpc>
                <a:spcPct val="100000"/>
              </a:lnSpc>
              <a:spcBef>
                <a:spcPct val="0"/>
              </a:spcBef>
              <a:spcAft>
                <a:spcPts val="600"/>
              </a:spcAft>
              <a:buClr>
                <a:schemeClr val="dk1"/>
              </a:buClr>
              <a:buSzPct val="100000"/>
            </a:pPr>
            <a:endParaRPr lang="en-GB" sz="2000" dirty="0">
              <a:solidFill>
                <a:srgbClr val="4D4D4D"/>
              </a:solidFill>
              <a:latin typeface="Arial" panose="020B0604020202020204" pitchFamily="34" charset="0"/>
              <a:cs typeface="Arial" panose="020B0604020202020204" pitchFamily="34" charset="0"/>
              <a:sym typeface="Calibri"/>
            </a:endParaRPr>
          </a:p>
          <a:p>
            <a:pPr marL="288000" indent="0">
              <a:lnSpc>
                <a:spcPct val="110000"/>
              </a:lnSpc>
              <a:spcBef>
                <a:spcPct val="0"/>
              </a:spcBef>
              <a:spcAft>
                <a:spcPts val="400"/>
              </a:spcAft>
              <a:buClr>
                <a:schemeClr val="dk1"/>
              </a:buClr>
              <a:buSzPct val="100000"/>
              <a:buNone/>
            </a:pPr>
            <a:endParaRPr lang="en-GB" sz="2100" dirty="0">
              <a:solidFill>
                <a:srgbClr val="4D4D4D"/>
              </a:solidFill>
              <a:latin typeface="Arial" panose="020B0604020202020204" pitchFamily="34" charset="0"/>
              <a:cs typeface="Arial" panose="020B0604020202020204" pitchFamily="34" charset="0"/>
              <a:sym typeface="Calibri"/>
            </a:endParaRPr>
          </a:p>
        </p:txBody>
      </p:sp>
      <p:pic>
        <p:nvPicPr>
          <p:cNvPr id="3" name="Picture 2" descr="A group of people in a room with large screens&#10;&#10;Description automatically generated with low confidence">
            <a:extLst>
              <a:ext uri="{FF2B5EF4-FFF2-40B4-BE49-F238E27FC236}">
                <a16:creationId xmlns:a16="http://schemas.microsoft.com/office/drawing/2014/main" id="{3B4A65F1-EA21-43B0-AA11-3147A46A43D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2007" y="3891806"/>
            <a:ext cx="11053761" cy="2591950"/>
          </a:xfrm>
          <a:prstGeom prst="rect">
            <a:avLst/>
          </a:prstGeom>
        </p:spPr>
      </p:pic>
      <p:sp>
        <p:nvSpPr>
          <p:cNvPr id="7" name="TextBox 6">
            <a:extLst>
              <a:ext uri="{FF2B5EF4-FFF2-40B4-BE49-F238E27FC236}">
                <a16:creationId xmlns:a16="http://schemas.microsoft.com/office/drawing/2014/main" id="{3EA12CC9-93BE-48EF-A0E1-52D19FE21F89}"/>
              </a:ext>
            </a:extLst>
          </p:cNvPr>
          <p:cNvSpPr txBox="1"/>
          <p:nvPr/>
        </p:nvSpPr>
        <p:spPr>
          <a:xfrm>
            <a:off x="569119" y="64443"/>
            <a:ext cx="11705848" cy="769441"/>
          </a:xfrm>
          <a:prstGeom prst="rect">
            <a:avLst/>
          </a:prstGeom>
          <a:noFill/>
        </p:spPr>
        <p:txBody>
          <a:bodyPr wrap="square" rtlCol="0" anchor="t">
            <a:spAutoFit/>
          </a:bodyPr>
          <a:lstStyle/>
          <a:p>
            <a:r>
              <a:rPr lang="en-US" sz="4400" b="1" dirty="0">
                <a:solidFill>
                  <a:srgbClr val="2E2D62"/>
                </a:solidFill>
                <a:latin typeface="Arial" panose="020B0604020202020204" pitchFamily="34" charset="0"/>
                <a:cs typeface="Arial" panose="020B0604020202020204" pitchFamily="34" charset="0"/>
              </a:rPr>
              <a:t>Event Sessions  </a:t>
            </a:r>
          </a:p>
        </p:txBody>
      </p:sp>
    </p:spTree>
    <p:extLst>
      <p:ext uri="{BB962C8B-B14F-4D97-AF65-F5344CB8AC3E}">
        <p14:creationId xmlns:p14="http://schemas.microsoft.com/office/powerpoint/2010/main" val="129204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C1A6BCD-B3B3-4948-AF3C-956D20EE736C}"/>
              </a:ext>
            </a:extLst>
          </p:cNvPr>
          <p:cNvSpPr/>
          <p:nvPr/>
        </p:nvSpPr>
        <p:spPr>
          <a:xfrm>
            <a:off x="3350492" y="4221818"/>
            <a:ext cx="205511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3E9D77F-3CE5-4FAA-9D08-27138E895BFE}"/>
              </a:ext>
            </a:extLst>
          </p:cNvPr>
          <p:cNvSpPr/>
          <p:nvPr/>
        </p:nvSpPr>
        <p:spPr>
          <a:xfrm>
            <a:off x="3786909" y="2794000"/>
            <a:ext cx="669842" cy="1270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Google Shape;54;p13">
            <a:extLst>
              <a:ext uri="{FF2B5EF4-FFF2-40B4-BE49-F238E27FC236}">
                <a16:creationId xmlns:a16="http://schemas.microsoft.com/office/drawing/2014/main" id="{8EA10FF7-118A-4952-8803-813032D1CB88}"/>
              </a:ext>
            </a:extLst>
          </p:cNvPr>
          <p:cNvSpPr txBox="1">
            <a:spLocks/>
          </p:cNvSpPr>
          <p:nvPr/>
        </p:nvSpPr>
        <p:spPr>
          <a:xfrm>
            <a:off x="220773" y="1022389"/>
            <a:ext cx="11093189" cy="666502"/>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0"/>
              </a:spcBef>
              <a:spcAft>
                <a:spcPts val="600"/>
              </a:spcAft>
              <a:buClr>
                <a:schemeClr val="dk1"/>
              </a:buClr>
              <a:buSzPct val="100000"/>
              <a:buFont typeface="Arial" panose="020B0604020202020204" pitchFamily="34" charset="0"/>
              <a:buNone/>
              <a:defRPr/>
            </a:pPr>
            <a:r>
              <a:rPr lang="en-GB" sz="2400" b="1" dirty="0">
                <a:solidFill>
                  <a:srgbClr val="1E5DF8"/>
                </a:solidFill>
                <a:latin typeface="Arial" panose="020B0604020202020204" pitchFamily="34" charset="0"/>
                <a:ea typeface="ヒラギノ角ゴ Pro W3"/>
                <a:cs typeface="Arial" panose="020B0604020202020204" pitchFamily="34" charset="0"/>
                <a:sym typeface="Calibri"/>
              </a:rPr>
              <a:t>Equality Diversity and Inclusion Panel </a:t>
            </a:r>
          </a:p>
        </p:txBody>
      </p:sp>
      <p:sp>
        <p:nvSpPr>
          <p:cNvPr id="12" name="TextBox 11">
            <a:extLst>
              <a:ext uri="{FF2B5EF4-FFF2-40B4-BE49-F238E27FC236}">
                <a16:creationId xmlns:a16="http://schemas.microsoft.com/office/drawing/2014/main" id="{6EC448D5-F9C1-4581-A9B9-4ABF7AAB0056}"/>
              </a:ext>
            </a:extLst>
          </p:cNvPr>
          <p:cNvSpPr txBox="1"/>
          <p:nvPr/>
        </p:nvSpPr>
        <p:spPr>
          <a:xfrm>
            <a:off x="129436" y="133213"/>
            <a:ext cx="11684581" cy="769441"/>
          </a:xfrm>
          <a:prstGeom prst="rect">
            <a:avLst/>
          </a:prstGeom>
          <a:noFill/>
        </p:spPr>
        <p:txBody>
          <a:bodyPr wrap="square" rtlCol="0" anchor="t">
            <a:spAutoFit/>
          </a:bodyPr>
          <a:lstStyle/>
          <a:p>
            <a:r>
              <a:rPr lang="en-US" sz="4400" b="1" dirty="0">
                <a:solidFill>
                  <a:srgbClr val="2E2D62"/>
                </a:solidFill>
                <a:latin typeface="Arial" panose="020B0604020202020204" pitchFamily="34" charset="0"/>
                <a:cs typeface="Arial" panose="020B0604020202020204" pitchFamily="34" charset="0"/>
              </a:rPr>
              <a:t>Beyond the Science  </a:t>
            </a:r>
          </a:p>
        </p:txBody>
      </p:sp>
      <p:sp>
        <p:nvSpPr>
          <p:cNvPr id="13" name="Google Shape;54;p13">
            <a:extLst>
              <a:ext uri="{FF2B5EF4-FFF2-40B4-BE49-F238E27FC236}">
                <a16:creationId xmlns:a16="http://schemas.microsoft.com/office/drawing/2014/main" id="{1170FABF-8E37-42DC-A9CF-B423A1E67195}"/>
              </a:ext>
            </a:extLst>
          </p:cNvPr>
          <p:cNvSpPr txBox="1">
            <a:spLocks/>
          </p:cNvSpPr>
          <p:nvPr/>
        </p:nvSpPr>
        <p:spPr>
          <a:xfrm>
            <a:off x="129436" y="1736230"/>
            <a:ext cx="7746984" cy="1618776"/>
          </a:xfrm>
          <a:prstGeom prst="rect">
            <a:avLst/>
          </a:prstGeom>
        </p:spPr>
        <p:txBody>
          <a:bodyPr spcFirstLastPara="1" wrap="square" lIns="0" tIns="121900" rIns="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750" indent="-285750">
              <a:lnSpc>
                <a:spcPct val="100000"/>
              </a:lnSpc>
              <a:spcBef>
                <a:spcPct val="0"/>
              </a:spcBef>
              <a:spcAft>
                <a:spcPts val="600"/>
              </a:spcAft>
              <a:buClr>
                <a:schemeClr val="dk1"/>
              </a:buClr>
              <a:buSzPct val="100000"/>
            </a:pPr>
            <a:r>
              <a:rPr lang="en-GB" sz="1800" dirty="0">
                <a:solidFill>
                  <a:srgbClr val="4D4D4D"/>
                </a:solidFill>
                <a:cs typeface="Arial" panose="020B0604020202020204" pitchFamily="34" charset="0"/>
                <a:sym typeface="Calibri"/>
              </a:rPr>
              <a:t>Panel members included representation from STFC Council, Innovate UK KTN, Reverse Mentoring Practise &amp; STFC Programmes</a:t>
            </a:r>
          </a:p>
          <a:p>
            <a:pPr marL="573750" indent="-285750">
              <a:lnSpc>
                <a:spcPct val="100000"/>
              </a:lnSpc>
              <a:spcBef>
                <a:spcPct val="0"/>
              </a:spcBef>
              <a:spcAft>
                <a:spcPts val="600"/>
              </a:spcAft>
              <a:buClr>
                <a:schemeClr val="dk1"/>
              </a:buClr>
              <a:buSzPct val="100000"/>
            </a:pPr>
            <a:r>
              <a:rPr lang="en-GB" sz="1800" dirty="0">
                <a:solidFill>
                  <a:srgbClr val="4D4D4D"/>
                </a:solidFill>
                <a:cs typeface="Arial" panose="020B0604020202020204" pitchFamily="34" charset="0"/>
                <a:sym typeface="Calibri"/>
              </a:rPr>
              <a:t>Addressing the issues of ED&amp;I in an open environment, discussions continued over dinner </a:t>
            </a:r>
          </a:p>
          <a:p>
            <a:pPr marL="573750" indent="-285750">
              <a:lnSpc>
                <a:spcPct val="100000"/>
              </a:lnSpc>
              <a:spcBef>
                <a:spcPct val="0"/>
              </a:spcBef>
              <a:spcAft>
                <a:spcPts val="600"/>
              </a:spcAft>
              <a:buClr>
                <a:schemeClr val="dk1"/>
              </a:buClr>
              <a:buSzPct val="100000"/>
            </a:pPr>
            <a:endParaRPr lang="en-GB" sz="1800" dirty="0">
              <a:solidFill>
                <a:srgbClr val="4D4D4D"/>
              </a:solidFill>
              <a:cs typeface="Arial" panose="020B0604020202020204" pitchFamily="34" charset="0"/>
              <a:sym typeface="Calibri"/>
            </a:endParaRPr>
          </a:p>
          <a:p>
            <a:pPr marL="288000" indent="0">
              <a:lnSpc>
                <a:spcPct val="100000"/>
              </a:lnSpc>
              <a:spcBef>
                <a:spcPct val="0"/>
              </a:spcBef>
              <a:spcAft>
                <a:spcPts val="600"/>
              </a:spcAft>
              <a:buClr>
                <a:schemeClr val="dk1"/>
              </a:buClr>
              <a:buSzPct val="100000"/>
              <a:buNone/>
            </a:pPr>
            <a:endParaRPr lang="en-GB" sz="1800" dirty="0">
              <a:solidFill>
                <a:srgbClr val="4D4D4D"/>
              </a:solidFill>
              <a:cs typeface="Arial" panose="020B0604020202020204" pitchFamily="34" charset="0"/>
              <a:sym typeface="Calibri"/>
            </a:endParaRPr>
          </a:p>
          <a:p>
            <a:pPr marL="288000" indent="0">
              <a:lnSpc>
                <a:spcPct val="110000"/>
              </a:lnSpc>
              <a:spcBef>
                <a:spcPct val="0"/>
              </a:spcBef>
              <a:spcAft>
                <a:spcPts val="400"/>
              </a:spcAft>
              <a:buClr>
                <a:schemeClr val="dk1"/>
              </a:buClr>
              <a:buSzPct val="100000"/>
              <a:buNone/>
            </a:pPr>
            <a:endParaRPr lang="en-GB" sz="2100" dirty="0">
              <a:solidFill>
                <a:srgbClr val="4D4D4D"/>
              </a:solidFill>
              <a:latin typeface="Arial" panose="020B0604020202020204" pitchFamily="34" charset="0"/>
              <a:cs typeface="Arial" panose="020B0604020202020204" pitchFamily="34" charset="0"/>
              <a:sym typeface="Calibri"/>
            </a:endParaRPr>
          </a:p>
        </p:txBody>
      </p:sp>
      <p:pic>
        <p:nvPicPr>
          <p:cNvPr id="3" name="Picture 2" descr="A group of people sitting in a room with a person standing in front of a screen&#10;&#10;Description automatically generated with low confidence">
            <a:extLst>
              <a:ext uri="{FF2B5EF4-FFF2-40B4-BE49-F238E27FC236}">
                <a16:creationId xmlns:a16="http://schemas.microsoft.com/office/drawing/2014/main" id="{8F234E10-D9AF-4B10-8364-F30A9160FEA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00815" y="1486880"/>
            <a:ext cx="3109403" cy="1903085"/>
          </a:xfrm>
          <a:prstGeom prst="rect">
            <a:avLst/>
          </a:prstGeom>
        </p:spPr>
      </p:pic>
      <p:sp>
        <p:nvSpPr>
          <p:cNvPr id="14" name="Google Shape;54;p13">
            <a:extLst>
              <a:ext uri="{FF2B5EF4-FFF2-40B4-BE49-F238E27FC236}">
                <a16:creationId xmlns:a16="http://schemas.microsoft.com/office/drawing/2014/main" id="{463ED9E6-3D62-4C3B-8390-F1440C0CE678}"/>
              </a:ext>
            </a:extLst>
          </p:cNvPr>
          <p:cNvSpPr txBox="1">
            <a:spLocks/>
          </p:cNvSpPr>
          <p:nvPr/>
        </p:nvSpPr>
        <p:spPr>
          <a:xfrm>
            <a:off x="312024" y="3359786"/>
            <a:ext cx="3690904" cy="1009989"/>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0"/>
              </a:spcBef>
              <a:spcAft>
                <a:spcPts val="600"/>
              </a:spcAft>
              <a:buClr>
                <a:schemeClr val="dk1"/>
              </a:buClr>
              <a:buSzPct val="100000"/>
              <a:buFont typeface="Arial" panose="020B0604020202020204" pitchFamily="34" charset="0"/>
              <a:buNone/>
              <a:defRPr/>
            </a:pPr>
            <a:r>
              <a:rPr lang="en-GB" sz="2400" b="1" dirty="0">
                <a:solidFill>
                  <a:srgbClr val="1E5DF8"/>
                </a:solidFill>
                <a:latin typeface="Arial" panose="020B0604020202020204" pitchFamily="34" charset="0"/>
                <a:ea typeface="ヒラギノ角ゴ Pro W3"/>
                <a:cs typeface="Arial" panose="020B0604020202020204" pitchFamily="34" charset="0"/>
                <a:sym typeface="Calibri"/>
              </a:rPr>
              <a:t>Knowledge Exchange </a:t>
            </a:r>
          </a:p>
        </p:txBody>
      </p:sp>
      <p:sp>
        <p:nvSpPr>
          <p:cNvPr id="15" name="Google Shape;54;p13">
            <a:extLst>
              <a:ext uri="{FF2B5EF4-FFF2-40B4-BE49-F238E27FC236}">
                <a16:creationId xmlns:a16="http://schemas.microsoft.com/office/drawing/2014/main" id="{2FF20C8C-4B5D-41DE-9EB2-2E5CC1571885}"/>
              </a:ext>
            </a:extLst>
          </p:cNvPr>
          <p:cNvSpPr txBox="1">
            <a:spLocks/>
          </p:cNvSpPr>
          <p:nvPr/>
        </p:nvSpPr>
        <p:spPr>
          <a:xfrm>
            <a:off x="5401560" y="3359786"/>
            <a:ext cx="3690904" cy="1009989"/>
          </a:xfrm>
          <a:prstGeom prst="rect">
            <a:avLst/>
          </a:prstGeom>
        </p:spPr>
        <p:txBody>
          <a:bodyPr spcFirstLastPara="1" wrap="square"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ct val="0"/>
              </a:spcBef>
              <a:spcAft>
                <a:spcPts val="600"/>
              </a:spcAft>
              <a:buClr>
                <a:schemeClr val="dk1"/>
              </a:buClr>
              <a:buSzPct val="100000"/>
              <a:buFont typeface="Arial" panose="020B0604020202020204" pitchFamily="34" charset="0"/>
              <a:buNone/>
              <a:defRPr/>
            </a:pPr>
            <a:r>
              <a:rPr lang="en-GB" sz="2400" b="1" dirty="0">
                <a:solidFill>
                  <a:srgbClr val="1E5DF8"/>
                </a:solidFill>
                <a:latin typeface="Arial" panose="020B0604020202020204" pitchFamily="34" charset="0"/>
                <a:ea typeface="ヒラギノ角ゴ Pro W3"/>
                <a:cs typeface="Arial" panose="020B0604020202020204" pitchFamily="34" charset="0"/>
                <a:sym typeface="Calibri"/>
              </a:rPr>
              <a:t>Outreach</a:t>
            </a:r>
          </a:p>
        </p:txBody>
      </p:sp>
      <p:sp>
        <p:nvSpPr>
          <p:cNvPr id="17" name="Google Shape;54;p13">
            <a:extLst>
              <a:ext uri="{FF2B5EF4-FFF2-40B4-BE49-F238E27FC236}">
                <a16:creationId xmlns:a16="http://schemas.microsoft.com/office/drawing/2014/main" id="{E7250488-0FCA-4592-9720-E4E171587C51}"/>
              </a:ext>
            </a:extLst>
          </p:cNvPr>
          <p:cNvSpPr txBox="1">
            <a:spLocks/>
          </p:cNvSpPr>
          <p:nvPr/>
        </p:nvSpPr>
        <p:spPr>
          <a:xfrm>
            <a:off x="4974674" y="3864780"/>
            <a:ext cx="3166445" cy="1866019"/>
          </a:xfrm>
          <a:prstGeom prst="rect">
            <a:avLst/>
          </a:prstGeom>
        </p:spPr>
        <p:txBody>
          <a:bodyPr spcFirstLastPara="1" wrap="square" lIns="0" tIns="121900" rIns="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750" indent="-285750">
              <a:lnSpc>
                <a:spcPct val="100000"/>
              </a:lnSpc>
              <a:spcBef>
                <a:spcPct val="0"/>
              </a:spcBef>
              <a:spcAft>
                <a:spcPts val="600"/>
              </a:spcAft>
              <a:buClr>
                <a:schemeClr val="dk1"/>
              </a:buClr>
              <a:buSzPct val="100000"/>
            </a:pPr>
            <a:r>
              <a:rPr lang="en-GB" sz="1800" dirty="0" err="1">
                <a:solidFill>
                  <a:srgbClr val="4D4D4D"/>
                </a:solidFill>
                <a:cs typeface="Arial" panose="020B0604020202020204" pitchFamily="34" charset="0"/>
                <a:sym typeface="Calibri"/>
              </a:rPr>
              <a:t>Pallab</a:t>
            </a:r>
            <a:r>
              <a:rPr lang="en-GB" sz="1800" dirty="0">
                <a:solidFill>
                  <a:srgbClr val="4D4D4D"/>
                </a:solidFill>
                <a:cs typeface="Arial" panose="020B0604020202020204" pitchFamily="34" charset="0"/>
                <a:sym typeface="Calibri"/>
              </a:rPr>
              <a:t> Ghosh from the BBC attended the event to speak with PIs and gain knowledge of quantum research</a:t>
            </a:r>
          </a:p>
          <a:p>
            <a:pPr marL="573750" indent="-285750">
              <a:lnSpc>
                <a:spcPct val="100000"/>
              </a:lnSpc>
              <a:spcBef>
                <a:spcPct val="0"/>
              </a:spcBef>
              <a:spcAft>
                <a:spcPts val="600"/>
              </a:spcAft>
              <a:buClr>
                <a:schemeClr val="dk1"/>
              </a:buClr>
              <a:buSzPct val="100000"/>
            </a:pPr>
            <a:r>
              <a:rPr lang="en-GB" sz="1800" dirty="0">
                <a:solidFill>
                  <a:srgbClr val="4D4D4D"/>
                </a:solidFill>
                <a:cs typeface="Arial" panose="020B0604020202020204" pitchFamily="34" charset="0"/>
                <a:sym typeface="Calibri"/>
              </a:rPr>
              <a:t>Follow ups with formal interviews</a:t>
            </a:r>
          </a:p>
          <a:p>
            <a:pPr marL="288000" indent="0">
              <a:lnSpc>
                <a:spcPct val="100000"/>
              </a:lnSpc>
              <a:spcBef>
                <a:spcPct val="0"/>
              </a:spcBef>
              <a:spcAft>
                <a:spcPts val="600"/>
              </a:spcAft>
              <a:buClr>
                <a:schemeClr val="dk1"/>
              </a:buClr>
              <a:buSzPct val="100000"/>
              <a:buNone/>
            </a:pPr>
            <a:endParaRPr lang="en-GB" sz="1800" dirty="0">
              <a:solidFill>
                <a:srgbClr val="4D4D4D"/>
              </a:solidFill>
              <a:cs typeface="Arial" panose="020B0604020202020204" pitchFamily="34" charset="0"/>
              <a:sym typeface="Calibri"/>
            </a:endParaRPr>
          </a:p>
          <a:p>
            <a:pPr marL="573750" indent="-285750">
              <a:lnSpc>
                <a:spcPct val="100000"/>
              </a:lnSpc>
              <a:spcBef>
                <a:spcPct val="0"/>
              </a:spcBef>
              <a:spcAft>
                <a:spcPts val="600"/>
              </a:spcAft>
              <a:buClr>
                <a:schemeClr val="dk1"/>
              </a:buClr>
              <a:buSzPct val="100000"/>
            </a:pPr>
            <a:endParaRPr lang="en-GB" sz="1800" dirty="0">
              <a:solidFill>
                <a:srgbClr val="4D4D4D"/>
              </a:solidFill>
              <a:cs typeface="Arial" panose="020B0604020202020204" pitchFamily="34" charset="0"/>
              <a:sym typeface="Calibri"/>
            </a:endParaRPr>
          </a:p>
          <a:p>
            <a:pPr marL="288000" indent="0">
              <a:lnSpc>
                <a:spcPct val="100000"/>
              </a:lnSpc>
              <a:spcBef>
                <a:spcPct val="0"/>
              </a:spcBef>
              <a:spcAft>
                <a:spcPts val="600"/>
              </a:spcAft>
              <a:buClr>
                <a:schemeClr val="dk1"/>
              </a:buClr>
              <a:buSzPct val="100000"/>
              <a:buNone/>
            </a:pPr>
            <a:endParaRPr lang="en-GB" sz="1800" dirty="0">
              <a:solidFill>
                <a:srgbClr val="4D4D4D"/>
              </a:solidFill>
              <a:cs typeface="Arial" panose="020B0604020202020204" pitchFamily="34" charset="0"/>
              <a:sym typeface="Calibri"/>
            </a:endParaRPr>
          </a:p>
          <a:p>
            <a:pPr marL="288000" indent="0">
              <a:lnSpc>
                <a:spcPct val="110000"/>
              </a:lnSpc>
              <a:spcBef>
                <a:spcPct val="0"/>
              </a:spcBef>
              <a:spcAft>
                <a:spcPts val="400"/>
              </a:spcAft>
              <a:buClr>
                <a:schemeClr val="dk1"/>
              </a:buClr>
              <a:buSzPct val="100000"/>
              <a:buNone/>
            </a:pPr>
            <a:endParaRPr lang="en-GB" sz="2100" dirty="0">
              <a:solidFill>
                <a:srgbClr val="4D4D4D"/>
              </a:solidFill>
              <a:latin typeface="Arial" panose="020B0604020202020204" pitchFamily="34" charset="0"/>
              <a:cs typeface="Arial" panose="020B0604020202020204" pitchFamily="34" charset="0"/>
              <a:sym typeface="Calibri"/>
            </a:endParaRPr>
          </a:p>
        </p:txBody>
      </p:sp>
      <p:pic>
        <p:nvPicPr>
          <p:cNvPr id="9" name="Picture 8">
            <a:extLst>
              <a:ext uri="{FF2B5EF4-FFF2-40B4-BE49-F238E27FC236}">
                <a16:creationId xmlns:a16="http://schemas.microsoft.com/office/drawing/2014/main" id="{36181FD4-CDBA-405E-BD07-86F3E12A36A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100191" y="3799811"/>
            <a:ext cx="3844556" cy="2549042"/>
          </a:xfrm>
          <a:prstGeom prst="rect">
            <a:avLst/>
          </a:prstGeom>
        </p:spPr>
      </p:pic>
      <p:pic>
        <p:nvPicPr>
          <p:cNvPr id="19" name="Picture 18" descr="A picture containing text, indoor&#10;&#10;Description automatically generated">
            <a:extLst>
              <a:ext uri="{FF2B5EF4-FFF2-40B4-BE49-F238E27FC236}">
                <a16:creationId xmlns:a16="http://schemas.microsoft.com/office/drawing/2014/main" id="{E15FBD98-1BC0-41D4-95AF-0C4DEBCCDD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727" y="4974366"/>
            <a:ext cx="2624319" cy="1750421"/>
          </a:xfrm>
          <a:prstGeom prst="rect">
            <a:avLst/>
          </a:prstGeom>
        </p:spPr>
      </p:pic>
      <p:sp>
        <p:nvSpPr>
          <p:cNvPr id="20" name="Google Shape;54;p13">
            <a:extLst>
              <a:ext uri="{FF2B5EF4-FFF2-40B4-BE49-F238E27FC236}">
                <a16:creationId xmlns:a16="http://schemas.microsoft.com/office/drawing/2014/main" id="{C7608E47-FB4D-4F85-A041-C88242270190}"/>
              </a:ext>
            </a:extLst>
          </p:cNvPr>
          <p:cNvSpPr txBox="1">
            <a:spLocks/>
          </p:cNvSpPr>
          <p:nvPr/>
        </p:nvSpPr>
        <p:spPr>
          <a:xfrm>
            <a:off x="1" y="3799811"/>
            <a:ext cx="4662650" cy="964753"/>
          </a:xfrm>
          <a:prstGeom prst="rect">
            <a:avLst/>
          </a:prstGeom>
        </p:spPr>
        <p:txBody>
          <a:bodyPr spcFirstLastPara="1" wrap="square" lIns="0" tIns="121900" rIns="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750" indent="-285750">
              <a:lnSpc>
                <a:spcPct val="100000"/>
              </a:lnSpc>
              <a:spcBef>
                <a:spcPct val="0"/>
              </a:spcBef>
              <a:spcAft>
                <a:spcPts val="600"/>
              </a:spcAft>
              <a:buClr>
                <a:schemeClr val="dk1"/>
              </a:buClr>
              <a:buSzPct val="100000"/>
            </a:pPr>
            <a:r>
              <a:rPr lang="en-GB" sz="1800" dirty="0">
                <a:solidFill>
                  <a:srgbClr val="4D4D4D"/>
                </a:solidFill>
                <a:cs typeface="Arial" panose="020B0604020202020204" pitchFamily="34" charset="0"/>
              </a:rPr>
              <a:t>Examples of how experiments are moving from the lab to industry and how UKRI can support this</a:t>
            </a:r>
            <a:endParaRPr lang="en-GB" sz="1800" dirty="0">
              <a:solidFill>
                <a:srgbClr val="4D4D4D"/>
              </a:solidFill>
              <a:cs typeface="Arial" panose="020B0604020202020204" pitchFamily="34" charset="0"/>
              <a:sym typeface="Calibri"/>
            </a:endParaRPr>
          </a:p>
          <a:p>
            <a:pPr marL="288000" indent="0">
              <a:lnSpc>
                <a:spcPct val="100000"/>
              </a:lnSpc>
              <a:spcBef>
                <a:spcPct val="0"/>
              </a:spcBef>
              <a:spcAft>
                <a:spcPts val="600"/>
              </a:spcAft>
              <a:buClr>
                <a:schemeClr val="dk1"/>
              </a:buClr>
              <a:buSzPct val="100000"/>
              <a:buNone/>
            </a:pPr>
            <a:endParaRPr lang="en-GB" sz="1800" dirty="0">
              <a:solidFill>
                <a:srgbClr val="4D4D4D"/>
              </a:solidFill>
              <a:cs typeface="Arial" panose="020B0604020202020204" pitchFamily="34" charset="0"/>
              <a:sym typeface="Calibri"/>
            </a:endParaRPr>
          </a:p>
          <a:p>
            <a:pPr marL="288000" indent="0">
              <a:lnSpc>
                <a:spcPct val="110000"/>
              </a:lnSpc>
              <a:spcBef>
                <a:spcPct val="0"/>
              </a:spcBef>
              <a:spcAft>
                <a:spcPts val="400"/>
              </a:spcAft>
              <a:buClr>
                <a:schemeClr val="dk1"/>
              </a:buClr>
              <a:buSzPct val="100000"/>
              <a:buNone/>
            </a:pPr>
            <a:endParaRPr lang="en-GB" sz="2100" dirty="0">
              <a:solidFill>
                <a:srgbClr val="4D4D4D"/>
              </a:solidFill>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606893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UKRI">
      <a:dk1>
        <a:srgbClr val="201D3E"/>
      </a:dk1>
      <a:lt1>
        <a:srgbClr val="FF6800"/>
      </a:lt1>
      <a:dk2>
        <a:srgbClr val="F19D1B"/>
      </a:dk2>
      <a:lt2>
        <a:srgbClr val="F9BB0E"/>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5_Office Theme">
  <a:themeElements>
    <a:clrScheme name="Custom 1">
      <a:dk1>
        <a:srgbClr val="201D3E"/>
      </a:dk1>
      <a:lt1>
        <a:srgbClr val="FFFFFF"/>
      </a:lt1>
      <a:dk2>
        <a:srgbClr val="FFFFFF"/>
      </a:dk2>
      <a:lt2>
        <a:srgbClr val="FFFFFF"/>
      </a:lt2>
      <a:accent1>
        <a:srgbClr val="69BF49"/>
      </a:accent1>
      <a:accent2>
        <a:srgbClr val="07B089"/>
      </a:accent2>
      <a:accent3>
        <a:srgbClr val="36D2AF"/>
      </a:accent3>
      <a:accent4>
        <a:srgbClr val="10BED6"/>
      </a:accent4>
      <a:accent5>
        <a:srgbClr val="247BE1"/>
      </a:accent5>
      <a:accent6>
        <a:srgbClr val="BF28BC"/>
      </a:accent6>
      <a:hlink>
        <a:srgbClr val="FF595B"/>
      </a:hlink>
      <a:folHlink>
        <a:srgbClr val="F02436"/>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TotalTime>
  <Words>1679</Words>
  <Application>Microsoft Office PowerPoint</Application>
  <PresentationFormat>Widescreen</PresentationFormat>
  <Paragraphs>145</Paragraphs>
  <Slides>17</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17</vt:i4>
      </vt:variant>
    </vt:vector>
  </HeadingPairs>
  <TitlesOfParts>
    <vt:vector size="25" baseType="lpstr">
      <vt:lpstr>Arial</vt:lpstr>
      <vt:lpstr>Arial Regular</vt:lpstr>
      <vt:lpstr>Calibri</vt:lpstr>
      <vt:lpstr>Calibri Light</vt:lpstr>
      <vt:lpstr>Symbol</vt:lpstr>
      <vt:lpstr>Office Theme</vt:lpstr>
      <vt:lpstr>1_Office Theme</vt:lpstr>
      <vt:lpstr>5_Office Theme</vt:lpstr>
      <vt:lpstr>PowerPoint Presentation</vt:lpstr>
      <vt:lpstr>PowerPoint Presentation</vt:lpstr>
      <vt:lpstr>PowerPoint Presentation</vt:lpstr>
      <vt:lpstr> QTFP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Science Partnership Fund</vt:lpstr>
      <vt:lpstr>QTFP Review</vt:lpstr>
      <vt:lpstr>QTFP Review cont’d</vt:lpstr>
      <vt:lpstr>Next Stages for the Programme</vt:lpstr>
      <vt:lpstr>Next Stages for the Programme Cont’d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Vanninathan, Kamalam (STFC,SO,PROG)</dc:creator>
  <cp:lastModifiedBy>Green, Jason (STFC,SO,PROG)</cp:lastModifiedBy>
  <cp:revision>14</cp:revision>
  <dcterms:created xsi:type="dcterms:W3CDTF">2023-01-31T18:19:54Z</dcterms:created>
  <dcterms:modified xsi:type="dcterms:W3CDTF">2024-09-16T08:25:08Z</dcterms:modified>
</cp:coreProperties>
</file>