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00" r:id="rId2"/>
  </p:sldMasterIdLst>
  <p:notesMasterIdLst>
    <p:notesMasterId r:id="rId54"/>
  </p:notesMasterIdLst>
  <p:sldIdLst>
    <p:sldId id="257" r:id="rId3"/>
    <p:sldId id="303" r:id="rId4"/>
    <p:sldId id="344" r:id="rId5"/>
    <p:sldId id="350" r:id="rId6"/>
    <p:sldId id="345" r:id="rId7"/>
    <p:sldId id="312" r:id="rId8"/>
    <p:sldId id="348" r:id="rId9"/>
    <p:sldId id="320" r:id="rId10"/>
    <p:sldId id="321" r:id="rId11"/>
    <p:sldId id="313" r:id="rId12"/>
    <p:sldId id="341" r:id="rId13"/>
    <p:sldId id="314" r:id="rId14"/>
    <p:sldId id="346" r:id="rId15"/>
    <p:sldId id="331" r:id="rId16"/>
    <p:sldId id="333" r:id="rId17"/>
    <p:sldId id="334" r:id="rId18"/>
    <p:sldId id="335" r:id="rId19"/>
    <p:sldId id="332" r:id="rId20"/>
    <p:sldId id="336" r:id="rId21"/>
    <p:sldId id="351" r:id="rId22"/>
    <p:sldId id="347" r:id="rId23"/>
    <p:sldId id="337" r:id="rId24"/>
    <p:sldId id="338" r:id="rId25"/>
    <p:sldId id="340" r:id="rId26"/>
    <p:sldId id="339" r:id="rId27"/>
    <p:sldId id="349" r:id="rId28"/>
    <p:sldId id="304" r:id="rId29"/>
    <p:sldId id="296" r:id="rId30"/>
    <p:sldId id="258" r:id="rId31"/>
    <p:sldId id="295" r:id="rId32"/>
    <p:sldId id="316" r:id="rId33"/>
    <p:sldId id="324" r:id="rId34"/>
    <p:sldId id="325" r:id="rId35"/>
    <p:sldId id="317" r:id="rId36"/>
    <p:sldId id="318" r:id="rId37"/>
    <p:sldId id="319" r:id="rId38"/>
    <p:sldId id="323" r:id="rId39"/>
    <p:sldId id="305" r:id="rId40"/>
    <p:sldId id="292" r:id="rId41"/>
    <p:sldId id="299" r:id="rId42"/>
    <p:sldId id="306" r:id="rId43"/>
    <p:sldId id="307" r:id="rId44"/>
    <p:sldId id="308" r:id="rId45"/>
    <p:sldId id="309" r:id="rId46"/>
    <p:sldId id="311" r:id="rId47"/>
    <p:sldId id="326" r:id="rId48"/>
    <p:sldId id="327" r:id="rId49"/>
    <p:sldId id="329" r:id="rId50"/>
    <p:sldId id="328" r:id="rId51"/>
    <p:sldId id="330" r:id="rId52"/>
    <p:sldId id="29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F8"/>
    <a:srgbClr val="003088"/>
    <a:srgbClr val="F08900"/>
    <a:srgbClr val="FF6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9"/>
    <p:restoredTop sz="94380"/>
  </p:normalViewPr>
  <p:slideViewPr>
    <p:cSldViewPr snapToGrid="0" snapToObjects="1">
      <p:cViewPr varScale="1">
        <p:scale>
          <a:sx n="113" d="100"/>
          <a:sy n="113" d="100"/>
        </p:scale>
        <p:origin x="1240" y="18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7D42-1CF6-6106-3E9A-C16B6273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1B6F1-56A8-276E-9B31-31103A520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805A4-B014-674C-8113-7203598F3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3AC8F-3446-7CA5-EC98-12F42C8AE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6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cfb8128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cfb8128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563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63C89-6EC2-A208-4D82-A5962E4B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62BAD-E425-7239-F0F1-2CA10EE09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1266C-FC68-C100-AF47-941BF0BEA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14C92-BF67-FD42-362A-26AEF7817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25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6D50-5C4D-C5C4-EE45-5887F6D1E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39C5A-D358-5306-2E3D-8ACEF457A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4C9CE5-E0E4-94D3-9683-9123CDFE5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F8652-AB79-2EBA-59FB-20D5779E2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2921-3F71-0F5F-B5BB-858B9B893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D08C4-A813-EFBE-C883-90C141852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EF1B7-03F7-4C8E-2CD8-9060336B8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B7C70-341C-0D72-61F8-5606BCE5C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305B-45B1-04E4-EE9E-72A21FE62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10AB1-9B0A-B39E-FC55-59BD718BB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E6356-795E-FA34-CE85-E34E3987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5E06-89E5-E97E-6DDE-5BF46500D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0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9774D-1C6E-8F92-7F74-3B52F8D6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6A049-1A1C-F2C8-6DF5-4A6CAAFCB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71E244-E4D0-62B9-BF64-0C2A45CBA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7245-F6CD-38E2-B6F4-33DB6518B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0D55F-EEAE-C79F-D793-9AA10CEB8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DF5727-8705-CE23-2566-ED5A397C5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8E0CA-B5BD-9E8B-4970-0DD9F12B5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47820-0481-9C9C-5A6C-51BDC2AA5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0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84E0-AFCA-5AA7-5071-4A4A0E27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F07FE-11EF-CC29-5130-69A02741A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15536-DEA7-9F91-F892-03C4487DE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DF80E-859C-CFD0-FBC6-649C73AAF0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6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6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8F11-5F26-A176-9FEC-602E009E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6ABB5-4DA9-0885-E245-5BA5DC526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DDCED-0A43-9097-4510-C217754EF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856EA-7C82-D313-9893-00626A15B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3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E9D09-39AE-D0CE-A6BC-14527F02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05490-2F55-4247-745C-39ECA2038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77261-FD6A-4D82-4117-70A83FF6C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Much of our operation is linked into the UK PPAN program and thus defined by Programs directorate spending with advice from Science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A5596-70EC-A237-8F3F-1BAB85EB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15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c5346b08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c5346b08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3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538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621" y="-39688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523591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Drafting Day</a:t>
            </a:r>
          </a:p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summaries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7" y="4718807"/>
            <a:ext cx="5745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Sinead Farrington</a:t>
            </a:r>
          </a:p>
          <a:p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November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D798-0977-F7E7-B7D3-CA5CE103C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083F9-FC60-7265-8769-D7A2390A62DC}"/>
              </a:ext>
            </a:extLst>
          </p:cNvPr>
          <p:cNvSpPr txBox="1"/>
          <p:nvPr/>
        </p:nvSpPr>
        <p:spPr>
          <a:xfrm>
            <a:off x="3070578" y="2413337"/>
            <a:ext cx="4504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Kaon </a:t>
            </a:r>
            <a:r>
              <a:rPr lang="en-US" sz="6000" dirty="0" err="1">
                <a:solidFill>
                  <a:srgbClr val="FF0000"/>
                </a:solidFill>
              </a:rPr>
              <a:t>flavour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1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F6659-8908-AEA8-E7F3-343899892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 paper&#10;&#10;Description automatically generated">
            <a:extLst>
              <a:ext uri="{FF2B5EF4-FFF2-40B4-BE49-F238E27FC236}">
                <a16:creationId xmlns:a16="http://schemas.microsoft.com/office/drawing/2014/main" id="{5CCE2A9C-9767-5F6E-9861-ED53D9AF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86" y="1481450"/>
            <a:ext cx="9105448" cy="537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DCC99-A855-1D1E-EC0B-9E34EC278669}"/>
              </a:ext>
            </a:extLst>
          </p:cNvPr>
          <p:cNvSpPr txBox="1"/>
          <p:nvPr/>
        </p:nvSpPr>
        <p:spPr>
          <a:xfrm>
            <a:off x="845886" y="530578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Kaon physics</a:t>
            </a:r>
          </a:p>
        </p:txBody>
      </p:sp>
    </p:spTree>
    <p:extLst>
      <p:ext uri="{BB962C8B-B14F-4D97-AF65-F5344CB8AC3E}">
        <p14:creationId xmlns:p14="http://schemas.microsoft.com/office/powerpoint/2010/main" val="184405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F4696-6A5F-F74A-4750-99CB505C1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929C4-BA08-4D94-4435-4150C4BF0861}"/>
              </a:ext>
            </a:extLst>
          </p:cNvPr>
          <p:cNvSpPr txBox="1"/>
          <p:nvPr/>
        </p:nvSpPr>
        <p:spPr>
          <a:xfrm>
            <a:off x="3070578" y="2413337"/>
            <a:ext cx="5061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Lepton </a:t>
            </a:r>
            <a:r>
              <a:rPr lang="en-US" sz="6000" dirty="0" err="1">
                <a:solidFill>
                  <a:srgbClr val="FF0000"/>
                </a:solidFill>
              </a:rPr>
              <a:t>flavour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2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87E-1C2F-5BB9-4E6D-AB964CF4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138EC9EB-8BB1-3AF8-47D3-2015A44D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31" y="1439310"/>
            <a:ext cx="8414448" cy="4539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EBA81-1934-CB31-30C0-2123C1514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52" y="5913408"/>
            <a:ext cx="9635096" cy="704025"/>
          </a:xfrm>
          <a:prstGeom prst="rect">
            <a:avLst/>
          </a:prstGeom>
        </p:spPr>
      </p:pic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0E395E41-8218-C102-D373-23434AA6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44" y="3074073"/>
            <a:ext cx="3164695" cy="2121389"/>
          </a:xfrm>
          <a:prstGeom prst="rect">
            <a:avLst/>
          </a:prstGeom>
        </p:spPr>
      </p:pic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96B16888-CD4A-826E-F4CA-B53D6DC8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93" y="393700"/>
            <a:ext cx="2920238" cy="21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5F0A-F611-1C4E-61C8-02C6BA287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6AEBB-0464-CCB4-5DDD-D840C34EBFB9}"/>
              </a:ext>
            </a:extLst>
          </p:cNvPr>
          <p:cNvSpPr txBox="1"/>
          <p:nvPr/>
        </p:nvSpPr>
        <p:spPr>
          <a:xfrm>
            <a:off x="3070578" y="2413337"/>
            <a:ext cx="4203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198253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0268F14-E5C9-2CEE-8683-02167A27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5" y="185616"/>
            <a:ext cx="9920864" cy="5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27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0E3B9B1-F6E9-F583-0B91-A3D128B2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8" y="316523"/>
            <a:ext cx="9720873" cy="53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3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8BCDC-C293-DC85-256A-16345519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ochure&#10;&#10;Description automatically generated">
            <a:extLst>
              <a:ext uri="{FF2B5EF4-FFF2-40B4-BE49-F238E27FC236}">
                <a16:creationId xmlns:a16="http://schemas.microsoft.com/office/drawing/2014/main" id="{DEA1E62D-E4D9-AECB-01C6-252B646A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" y="352180"/>
            <a:ext cx="9732279" cy="5532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55FD9-B201-2DF4-4EA6-8CC92F643CE8}"/>
              </a:ext>
            </a:extLst>
          </p:cNvPr>
          <p:cNvSpPr txBox="1"/>
          <p:nvPr/>
        </p:nvSpPr>
        <p:spPr>
          <a:xfrm>
            <a:off x="609599" y="5908432"/>
            <a:ext cx="1075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Dark matter can belong both to ESPPU process and </a:t>
            </a:r>
            <a:r>
              <a:rPr lang="en-US" dirty="0" err="1">
                <a:highlight>
                  <a:srgbClr val="FFFF00"/>
                </a:highlight>
              </a:rPr>
              <a:t>astroparticle</a:t>
            </a:r>
            <a:r>
              <a:rPr lang="en-US" dirty="0">
                <a:highlight>
                  <a:srgbClr val="FFFF00"/>
                </a:highlight>
              </a:rPr>
              <a:t> equivalent: in the UK submission</a:t>
            </a:r>
          </a:p>
          <a:p>
            <a:r>
              <a:rPr lang="en-US" dirty="0">
                <a:highlight>
                  <a:srgbClr val="FFFF00"/>
                </a:highlight>
              </a:rPr>
              <a:t>it is reasonable to include </a:t>
            </a:r>
            <a:r>
              <a:rPr lang="en-US" dirty="0" err="1">
                <a:highlight>
                  <a:srgbClr val="FFFF00"/>
                </a:highlight>
              </a:rPr>
              <a:t>astroparticle</a:t>
            </a:r>
            <a:r>
              <a:rPr lang="en-US" dirty="0">
                <a:highlight>
                  <a:srgbClr val="FFFF00"/>
                </a:highlight>
              </a:rPr>
              <a:t> in both – this reflects our community composition and lack of silo</a:t>
            </a:r>
          </a:p>
        </p:txBody>
      </p:sp>
    </p:spTree>
    <p:extLst>
      <p:ext uri="{BB962C8B-B14F-4D97-AF65-F5344CB8AC3E}">
        <p14:creationId xmlns:p14="http://schemas.microsoft.com/office/powerpoint/2010/main" val="20902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68C85B4-F5E6-D719-C57F-F4AD7BD1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3" y="588334"/>
            <a:ext cx="10140462" cy="568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9D718-BEF8-84FD-EA89-5D4CFE75D58B}"/>
              </a:ext>
            </a:extLst>
          </p:cNvPr>
          <p:cNvSpPr txBox="1"/>
          <p:nvPr/>
        </p:nvSpPr>
        <p:spPr>
          <a:xfrm>
            <a:off x="485422" y="6457244"/>
            <a:ext cx="28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Gran Sasso, Liquid Argon</a:t>
            </a:r>
          </a:p>
        </p:txBody>
      </p:sp>
    </p:spTree>
    <p:extLst>
      <p:ext uri="{BB962C8B-B14F-4D97-AF65-F5344CB8AC3E}">
        <p14:creationId xmlns:p14="http://schemas.microsoft.com/office/powerpoint/2010/main" val="44066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E606F-4C82-B817-235F-571F5F44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59770-BEE7-AA75-ED65-B672F1D2437E}"/>
              </a:ext>
            </a:extLst>
          </p:cNvPr>
          <p:cNvSpPr txBox="1"/>
          <p:nvPr/>
        </p:nvSpPr>
        <p:spPr>
          <a:xfrm>
            <a:off x="3070578" y="2413337"/>
            <a:ext cx="3348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Quantum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CBF0F1B0-64A6-D32A-1B3C-089B6888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2" y="241003"/>
            <a:ext cx="9606845" cy="5370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832FD-679A-2C35-C5FC-BA2B1614302E}"/>
              </a:ext>
            </a:extLst>
          </p:cNvPr>
          <p:cNvSpPr txBox="1"/>
          <p:nvPr/>
        </p:nvSpPr>
        <p:spPr>
          <a:xfrm>
            <a:off x="0" y="6148152"/>
            <a:ext cx="1175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Proposed mid-sized dark matter experiment at </a:t>
            </a:r>
            <a:r>
              <a:rPr lang="en-US" dirty="0" err="1">
                <a:highlight>
                  <a:srgbClr val="FFFF00"/>
                </a:highlight>
              </a:rPr>
              <a:t>Boulby</a:t>
            </a:r>
            <a:r>
              <a:rPr lang="en-US" dirty="0">
                <a:highlight>
                  <a:srgbClr val="FFFF00"/>
                </a:highlight>
              </a:rPr>
              <a:t> – complementary technologies using combined charge/light</a:t>
            </a:r>
          </a:p>
        </p:txBody>
      </p:sp>
    </p:spTree>
    <p:extLst>
      <p:ext uri="{BB962C8B-B14F-4D97-AF65-F5344CB8AC3E}">
        <p14:creationId xmlns:p14="http://schemas.microsoft.com/office/powerpoint/2010/main" val="305509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37760-3694-5540-D2C9-7C73DF806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1532C5-C63A-E48B-0C01-FFA81D8BDE1A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CEFC74-96AD-7AAB-D3F4-2AB125B80DFE}"/>
              </a:ext>
            </a:extLst>
          </p:cNvPr>
          <p:cNvSpPr/>
          <p:nvPr/>
        </p:nvSpPr>
        <p:spPr>
          <a:xfrm>
            <a:off x="403340" y="1114623"/>
            <a:ext cx="1071946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and </a:t>
            </a:r>
            <a:r>
              <a:rPr lang="en-GB" sz="2400" i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inputs</a:t>
            </a: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vital community, leading and contributing to international science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</a:t>
            </a:r>
            <a:r>
              <a:rPr lang="en-GB" sz="2000" b="1" i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the future of our field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respect is not only required here but is actually rather rational when you look at the inputs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ca change (SF in 2018)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should as scientists all want </a:t>
            </a:r>
            <a:r>
              <a:rPr lang="en-GB" sz="2000" b="1" i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built – all yield fundamental insights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we are limited by practicalities, so: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of magnitude improvement to be of interest?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98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180D-4D54-9F07-BE78-21950D78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DB49C-6355-4020-853E-819D72020C21}"/>
              </a:ext>
            </a:extLst>
          </p:cNvPr>
          <p:cNvSpPr txBox="1"/>
          <p:nvPr/>
        </p:nvSpPr>
        <p:spPr>
          <a:xfrm>
            <a:off x="3070578" y="2413337"/>
            <a:ext cx="4461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Beam Dump</a:t>
            </a:r>
          </a:p>
        </p:txBody>
      </p:sp>
    </p:spTree>
    <p:extLst>
      <p:ext uri="{BB962C8B-B14F-4D97-AF65-F5344CB8AC3E}">
        <p14:creationId xmlns:p14="http://schemas.microsoft.com/office/powerpoint/2010/main" val="2262333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hysics performance&#10;&#10;Description automatically generated">
            <a:extLst>
              <a:ext uri="{FF2B5EF4-FFF2-40B4-BE49-F238E27FC236}">
                <a16:creationId xmlns:a16="http://schemas.microsoft.com/office/drawing/2014/main" id="{AD735658-A774-F39A-07A5-92D8A6F6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1347919"/>
            <a:ext cx="9274025" cy="499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83057-E852-A3DF-BEDA-4223DC5DF6DB}"/>
              </a:ext>
            </a:extLst>
          </p:cNvPr>
          <p:cNvSpPr txBox="1"/>
          <p:nvPr/>
        </p:nvSpPr>
        <p:spPr>
          <a:xfrm>
            <a:off x="316523" y="134791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SHIP: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3447-3715-62D2-0346-2582D4A87854}"/>
              </a:ext>
            </a:extLst>
          </p:cNvPr>
          <p:cNvSpPr txBox="1"/>
          <p:nvPr/>
        </p:nvSpPr>
        <p:spPr>
          <a:xfrm>
            <a:off x="1018837" y="6157519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Approved project at CERN, 15 years at CERN SPS</a:t>
            </a:r>
          </a:p>
        </p:txBody>
      </p:sp>
    </p:spTree>
    <p:extLst>
      <p:ext uri="{BB962C8B-B14F-4D97-AF65-F5344CB8AC3E}">
        <p14:creationId xmlns:p14="http://schemas.microsoft.com/office/powerpoint/2010/main" val="393662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0ED6-3E93-97F9-F75B-55627F257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14DE4B-57B5-5D5B-5CB6-9921055F19F6}"/>
              </a:ext>
            </a:extLst>
          </p:cNvPr>
          <p:cNvSpPr txBox="1"/>
          <p:nvPr/>
        </p:nvSpPr>
        <p:spPr>
          <a:xfrm>
            <a:off x="3070578" y="2413337"/>
            <a:ext cx="3348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1513006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49D1F-8CC7-848F-D1E7-26D7A674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CB549-61E5-4014-CFF2-6B7C7A61B5D2}"/>
              </a:ext>
            </a:extLst>
          </p:cNvPr>
          <p:cNvSpPr txBox="1"/>
          <p:nvPr/>
        </p:nvSpPr>
        <p:spPr>
          <a:xfrm>
            <a:off x="3070578" y="2413337"/>
            <a:ext cx="3348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Quantum</a:t>
            </a:r>
          </a:p>
        </p:txBody>
      </p:sp>
      <p:pic>
        <p:nvPicPr>
          <p:cNvPr id="6" name="Picture 5" descr="A diagram of a mass of energy&#10;&#10;Description automatically generated with medium confidence">
            <a:extLst>
              <a:ext uri="{FF2B5EF4-FFF2-40B4-BE49-F238E27FC236}">
                <a16:creationId xmlns:a16="http://schemas.microsoft.com/office/drawing/2014/main" id="{B3F712D0-C17B-B512-69C9-7AC858E5A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30"/>
            <a:ext cx="9859108" cy="53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478C-61F3-5805-4E90-FC0E7071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387D1-FCF0-2823-DB19-268B507741AD}"/>
              </a:ext>
            </a:extLst>
          </p:cNvPr>
          <p:cNvSpPr txBox="1"/>
          <p:nvPr/>
        </p:nvSpPr>
        <p:spPr>
          <a:xfrm>
            <a:off x="3070578" y="2413337"/>
            <a:ext cx="3348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Quantum</a:t>
            </a: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256CAF26-0139-08B2-D6B2-3D2FCD5B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4" y="557670"/>
            <a:ext cx="9563012" cy="4999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0FAC9-DFE8-6100-D989-672A657DB98A}"/>
              </a:ext>
            </a:extLst>
          </p:cNvPr>
          <p:cNvSpPr txBox="1"/>
          <p:nvPr/>
        </p:nvSpPr>
        <p:spPr>
          <a:xfrm>
            <a:off x="433754" y="5870222"/>
            <a:ext cx="97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UK has acquired quantum technology capability that did not exist outside the US ~6 years ago</a:t>
            </a:r>
          </a:p>
        </p:txBody>
      </p:sp>
    </p:spTree>
    <p:extLst>
      <p:ext uri="{BB962C8B-B14F-4D97-AF65-F5344CB8AC3E}">
        <p14:creationId xmlns:p14="http://schemas.microsoft.com/office/powerpoint/2010/main" val="3813540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485E5-1300-3ADC-66F3-F20F187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FCD8085-53BC-4B40-5ACF-05EAA4B8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8" y="1179366"/>
            <a:ext cx="9563778" cy="4918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09B1C-072D-C04A-8C8D-7F0DB6C7535B}"/>
              </a:ext>
            </a:extLst>
          </p:cNvPr>
          <p:cNvSpPr txBox="1"/>
          <p:nvPr/>
        </p:nvSpPr>
        <p:spPr>
          <a:xfrm>
            <a:off x="520157" y="175846"/>
            <a:ext cx="4063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Network of clocks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8D145-E24E-DFC9-2DE5-EE71463C0D15}"/>
              </a:ext>
            </a:extLst>
          </p:cNvPr>
          <p:cNvSpPr txBox="1"/>
          <p:nvPr/>
        </p:nvSpPr>
        <p:spPr>
          <a:xfrm>
            <a:off x="-124182" y="5983111"/>
            <a:ext cx="1245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Perhaps the time is ripe for an </a:t>
            </a:r>
            <a:r>
              <a:rPr lang="en-US" dirty="0" err="1">
                <a:highlight>
                  <a:srgbClr val="FFFF00"/>
                </a:highlight>
              </a:rPr>
              <a:t>internationalised</a:t>
            </a:r>
            <a:r>
              <a:rPr lang="en-US" dirty="0">
                <a:highlight>
                  <a:srgbClr val="FFFF00"/>
                </a:highlight>
              </a:rPr>
              <a:t> coordinated (geographically distributed?) quantum experiment program?</a:t>
            </a:r>
          </a:p>
        </p:txBody>
      </p:sp>
    </p:spTree>
    <p:extLst>
      <p:ext uri="{BB962C8B-B14F-4D97-AF65-F5344CB8AC3E}">
        <p14:creationId xmlns:p14="http://schemas.microsoft.com/office/powerpoint/2010/main" val="167009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3B98E-CC4F-5546-7F24-0FC91EC3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FA45B-3867-A2A1-9593-3AF2A0A05F09}"/>
              </a:ext>
            </a:extLst>
          </p:cNvPr>
          <p:cNvSpPr txBox="1"/>
          <p:nvPr/>
        </p:nvSpPr>
        <p:spPr>
          <a:xfrm>
            <a:off x="3070578" y="2413337"/>
            <a:ext cx="2795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Collider</a:t>
            </a:r>
          </a:p>
        </p:txBody>
      </p:sp>
    </p:spTree>
    <p:extLst>
      <p:ext uri="{BB962C8B-B14F-4D97-AF65-F5344CB8AC3E}">
        <p14:creationId xmlns:p14="http://schemas.microsoft.com/office/powerpoint/2010/main" val="189714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86FFA-D088-9D35-5F01-B01193B03EB1}"/>
              </a:ext>
            </a:extLst>
          </p:cNvPr>
          <p:cNvSpPr txBox="1"/>
          <p:nvPr/>
        </p:nvSpPr>
        <p:spPr>
          <a:xfrm>
            <a:off x="4481689" y="2731911"/>
            <a:ext cx="2965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HL-LHC</a:t>
            </a:r>
          </a:p>
        </p:txBody>
      </p:sp>
    </p:spTree>
    <p:extLst>
      <p:ext uri="{BB962C8B-B14F-4D97-AF65-F5344CB8AC3E}">
        <p14:creationId xmlns:p14="http://schemas.microsoft.com/office/powerpoint/2010/main" val="2470148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290C5-7A84-72BD-9C93-4FA3EC34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ack text&#10;&#10;Description automatically generated">
            <a:extLst>
              <a:ext uri="{FF2B5EF4-FFF2-40B4-BE49-F238E27FC236}">
                <a16:creationId xmlns:a16="http://schemas.microsoft.com/office/drawing/2014/main" id="{C98F901D-AA15-0FFA-E917-8DEA289E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978"/>
            <a:ext cx="10528494" cy="5450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BFA7D-B552-D076-3B27-CCD44F9674D2}"/>
              </a:ext>
            </a:extLst>
          </p:cNvPr>
          <p:cNvSpPr txBox="1"/>
          <p:nvPr/>
        </p:nvSpPr>
        <p:spPr>
          <a:xfrm>
            <a:off x="408032" y="5784690"/>
            <a:ext cx="1137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Direct sensitivity to new physics at TeV energy scales and indirect sensitivity through precision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008290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15600" y="978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ATLAS Scientific deliverables 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15600" y="622000"/>
            <a:ext cx="11776400" cy="56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6000"/>
              </a:lnSpc>
              <a:buClr>
                <a:schemeClr val="dk1"/>
              </a:buClr>
              <a:buSzPts val="1100"/>
              <a:buNone/>
            </a:pPr>
            <a:endParaRPr sz="1467" b="1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r>
              <a:rPr lang="en" sz="1467" b="1">
                <a:solidFill>
                  <a:schemeClr val="dk1"/>
                </a:solidFill>
              </a:rPr>
              <a:t>Key physics deliverables (stub): </a:t>
            </a:r>
            <a:endParaRPr sz="1467" b="1">
              <a:solidFill>
                <a:schemeClr val="dk1"/>
              </a:solidFill>
            </a:endParaRPr>
          </a:p>
          <a:p>
            <a:pPr indent="-397923">
              <a:lnSpc>
                <a:spcPct val="126000"/>
              </a:lnSpc>
              <a:buClr>
                <a:schemeClr val="dk1"/>
              </a:buClr>
              <a:buSzPts val="1100"/>
              <a:buChar char="-"/>
            </a:pPr>
            <a:r>
              <a:rPr lang="en" sz="1467">
                <a:solidFill>
                  <a:schemeClr val="dk1"/>
                </a:solidFill>
              </a:rPr>
              <a:t>Precision measurements of SM parameters including </a:t>
            </a:r>
            <a:r>
              <a:rPr lang="en" sz="1467" b="1">
                <a:solidFill>
                  <a:schemeClr val="dk1"/>
                </a:solidFill>
              </a:rPr>
              <a:t>W</a:t>
            </a:r>
            <a:r>
              <a:rPr lang="en" sz="1467">
                <a:solidFill>
                  <a:schemeClr val="dk1"/>
                </a:solidFill>
              </a:rPr>
              <a:t> and top mass, sin theta_eff, B-Physics, top physics and more </a:t>
            </a:r>
            <a:endParaRPr sz="1467">
              <a:solidFill>
                <a:schemeClr val="dk1"/>
              </a:solidFill>
            </a:endParaRPr>
          </a:p>
          <a:p>
            <a:pPr indent="-397923">
              <a:lnSpc>
                <a:spcPct val="126000"/>
              </a:lnSpc>
              <a:buClr>
                <a:schemeClr val="dk1"/>
              </a:buClr>
              <a:buSzPts val="1100"/>
              <a:buChar char="-"/>
            </a:pPr>
            <a:r>
              <a:rPr lang="en" sz="1467">
                <a:solidFill>
                  <a:schemeClr val="dk1"/>
                </a:solidFill>
              </a:rPr>
              <a:t>Precision measurements of the </a:t>
            </a:r>
            <a:r>
              <a:rPr lang="en" sz="1467" b="1">
                <a:solidFill>
                  <a:schemeClr val="dk1"/>
                </a:solidFill>
              </a:rPr>
              <a:t>Higgs boson couplings</a:t>
            </a:r>
            <a:r>
              <a:rPr lang="en" sz="1467">
                <a:solidFill>
                  <a:schemeClr val="dk1"/>
                </a:solidFill>
              </a:rPr>
              <a:t> and evidence / observation of </a:t>
            </a:r>
            <a:r>
              <a:rPr lang="en" sz="1467" b="1">
                <a:solidFill>
                  <a:schemeClr val="dk1"/>
                </a:solidFill>
              </a:rPr>
              <a:t>di-Higgs </a:t>
            </a:r>
            <a:endParaRPr sz="1467" b="1">
              <a:solidFill>
                <a:schemeClr val="dk1"/>
              </a:solidFill>
            </a:endParaRPr>
          </a:p>
          <a:p>
            <a:pPr indent="-397923">
              <a:lnSpc>
                <a:spcPct val="126000"/>
              </a:lnSpc>
              <a:buClr>
                <a:schemeClr val="dk1"/>
              </a:buClr>
              <a:buSzPts val="1100"/>
              <a:buChar char="-"/>
            </a:pPr>
            <a:r>
              <a:rPr lang="en" sz="1467" b="1">
                <a:solidFill>
                  <a:schemeClr val="dk1"/>
                </a:solidFill>
              </a:rPr>
              <a:t>Direct exploration of hundreds of new physics scenarios</a:t>
            </a:r>
            <a:r>
              <a:rPr lang="en" sz="1467">
                <a:solidFill>
                  <a:schemeClr val="dk1"/>
                </a:solidFill>
              </a:rPr>
              <a:t> (supersymmetry, new resonances, dark sectors, dark matter searches)</a:t>
            </a:r>
            <a:endParaRPr sz="1467">
              <a:solidFill>
                <a:schemeClr val="dk1"/>
              </a:solidFill>
            </a:endParaRPr>
          </a:p>
          <a:p>
            <a:pPr indent="-397923">
              <a:lnSpc>
                <a:spcPct val="126000"/>
              </a:lnSpc>
              <a:buClr>
                <a:schemeClr val="dk1"/>
              </a:buClr>
              <a:buSzPts val="1100"/>
              <a:buChar char="-"/>
            </a:pPr>
            <a:r>
              <a:rPr lang="en" sz="1467">
                <a:solidFill>
                  <a:schemeClr val="dk1"/>
                </a:solidFill>
              </a:rPr>
              <a:t>Indirect constraints of new physics through precision measurements</a:t>
            </a: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lnSpc>
                <a:spcPct val="126000"/>
              </a:lnSpc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-26500" y="-349100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 </a:t>
            </a:r>
            <a:endParaRPr sz="24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34" y="2995434"/>
            <a:ext cx="3313733" cy="24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8269" y="2161401"/>
            <a:ext cx="3313735" cy="23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3301" y="3931267"/>
            <a:ext cx="4307164" cy="292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r="4534" b="50736"/>
          <a:stretch/>
        </p:blipFill>
        <p:spPr>
          <a:xfrm>
            <a:off x="4243767" y="3153067"/>
            <a:ext cx="1376743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6">
            <a:alphaModFix/>
          </a:blip>
          <a:srcRect t="50736"/>
          <a:stretch/>
        </p:blipFill>
        <p:spPr>
          <a:xfrm>
            <a:off x="5620500" y="3187734"/>
            <a:ext cx="1376733" cy="72893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568867" y="5548400"/>
            <a:ext cx="3005200" cy="71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333">
                <a:solidFill>
                  <a:schemeClr val="dk1"/>
                </a:solidFill>
              </a:rPr>
              <a:t>At least a factor of 2 expected in precision for W mass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3973500" y="2544767"/>
            <a:ext cx="3177200" cy="76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EWKS and Higgs-self coupling evidence (at least) </a:t>
            </a:r>
            <a:endParaRPr sz="1467">
              <a:solidFill>
                <a:schemeClr val="dk1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1399" y="4639501"/>
            <a:ext cx="3005199" cy="206962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7928800" y="2703167"/>
            <a:ext cx="13560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>
                <a:solidFill>
                  <a:schemeClr val="dk2"/>
                </a:solidFill>
              </a:rPr>
              <a:t>BSM searches </a:t>
            </a:r>
            <a:endParaRPr sz="17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0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C845-103C-EDBF-13FE-8F8CAB8D9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D6D9FB-B0F6-AAB9-429C-D494C27B821A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7F73D-88FC-7D2F-B84A-D41FA6D8DD79}"/>
              </a:ext>
            </a:extLst>
          </p:cNvPr>
          <p:cNvSpPr/>
          <p:nvPr/>
        </p:nvSpPr>
        <p:spPr>
          <a:xfrm>
            <a:off x="403340" y="1114623"/>
            <a:ext cx="117886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can be an exemplary way to show how we make decisions: scientifically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2018: Durham workshop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table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>
                <a:solidFill>
                  <a:srgbClr val="62626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caution: numbers now outdated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DB9B82-8EFC-3A6B-77B5-AA0465650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30" y="1558529"/>
            <a:ext cx="505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3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3F863-A07D-7798-BED8-9576E46AB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E6BE1EDE-18D4-AE37-1C6F-1F12AE23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263"/>
            <a:ext cx="10679535" cy="5503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8750A-4316-AF47-EEF9-54E6E0F9E0F9}"/>
              </a:ext>
            </a:extLst>
          </p:cNvPr>
          <p:cNvSpPr txBox="1"/>
          <p:nvPr/>
        </p:nvSpPr>
        <p:spPr>
          <a:xfrm>
            <a:off x="756355" y="5876137"/>
            <a:ext cx="11168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Interplay of ATLAS/CMS end-stage timelines with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LHCb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is crucial to get right for full exploitation of all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Final word on HL-LHC projections available only towards March, suggest revisit national input *after* that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Hadron colliders notoriously do better than projections</a:t>
            </a:r>
          </a:p>
        </p:txBody>
      </p:sp>
    </p:spTree>
    <p:extLst>
      <p:ext uri="{BB962C8B-B14F-4D97-AF65-F5344CB8AC3E}">
        <p14:creationId xmlns:p14="http://schemas.microsoft.com/office/powerpoint/2010/main" val="3145252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BE62C-BBFA-1D5B-A1F8-271F5593B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5D29C3-A48B-7293-44D9-10B497CBD052}"/>
              </a:ext>
            </a:extLst>
          </p:cNvPr>
          <p:cNvSpPr txBox="1"/>
          <p:nvPr/>
        </p:nvSpPr>
        <p:spPr>
          <a:xfrm>
            <a:off x="3070578" y="2413337"/>
            <a:ext cx="5189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Extended LHC</a:t>
            </a:r>
          </a:p>
        </p:txBody>
      </p:sp>
    </p:spTree>
    <p:extLst>
      <p:ext uri="{BB962C8B-B14F-4D97-AF65-F5344CB8AC3E}">
        <p14:creationId xmlns:p14="http://schemas.microsoft.com/office/powerpoint/2010/main" val="2087428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E3695-E3E0-72F1-EB76-3F42FCB4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4B32F-C632-D91A-9DCA-D597E554CDB3}"/>
              </a:ext>
            </a:extLst>
          </p:cNvPr>
          <p:cNvSpPr txBox="1"/>
          <p:nvPr/>
        </p:nvSpPr>
        <p:spPr>
          <a:xfrm>
            <a:off x="3070578" y="2413337"/>
            <a:ext cx="5189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Extended LHC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99CBE3A-2CD0-A667-7243-416AD136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7" y="150446"/>
            <a:ext cx="9560049" cy="54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6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DFD0-A9C0-9460-11D9-B0978693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heet with black text&#10;&#10;Description automatically generated">
            <a:extLst>
              <a:ext uri="{FF2B5EF4-FFF2-40B4-BE49-F238E27FC236}">
                <a16:creationId xmlns:a16="http://schemas.microsoft.com/office/drawing/2014/main" id="{B5A7D431-28F2-BC42-BF65-38AFF99D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85" y="2860961"/>
            <a:ext cx="10501344" cy="4373420"/>
          </a:xfrm>
          <a:prstGeom prst="rect">
            <a:avLst/>
          </a:prstGeom>
        </p:spPr>
      </p:pic>
      <p:pic>
        <p:nvPicPr>
          <p:cNvPr id="5" name="Picture 4" descr="A diagram of physics&#10;&#10;Description automatically generated">
            <a:extLst>
              <a:ext uri="{FF2B5EF4-FFF2-40B4-BE49-F238E27FC236}">
                <a16:creationId xmlns:a16="http://schemas.microsoft.com/office/drawing/2014/main" id="{C1EF36BE-6DF9-D31A-57F6-9F60EA46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74678" cy="2860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D4D82-DBBA-FD03-5913-B564B4B7DB4A}"/>
              </a:ext>
            </a:extLst>
          </p:cNvPr>
          <p:cNvSpPr txBox="1"/>
          <p:nvPr/>
        </p:nvSpPr>
        <p:spPr>
          <a:xfrm>
            <a:off x="87690" y="3997040"/>
            <a:ext cx="4089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Run in LHC alongside existing program</a:t>
            </a:r>
          </a:p>
          <a:p>
            <a:r>
              <a:rPr lang="en-US" dirty="0">
                <a:highlight>
                  <a:srgbClr val="FFFF00"/>
                </a:highlight>
              </a:rPr>
              <a:t>does not use input from ATLAS detector signatures</a:t>
            </a:r>
          </a:p>
        </p:txBody>
      </p:sp>
    </p:spTree>
    <p:extLst>
      <p:ext uri="{BB962C8B-B14F-4D97-AF65-F5344CB8AC3E}">
        <p14:creationId xmlns:p14="http://schemas.microsoft.com/office/powerpoint/2010/main" val="642484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50FC2-859A-E3F1-FAA8-0136837FE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83033-4D4C-7613-9136-7D1DB4DFDA95}"/>
              </a:ext>
            </a:extLst>
          </p:cNvPr>
          <p:cNvSpPr txBox="1"/>
          <p:nvPr/>
        </p:nvSpPr>
        <p:spPr>
          <a:xfrm>
            <a:off x="2260818" y="2413337"/>
            <a:ext cx="8098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Electron-proton collider</a:t>
            </a:r>
          </a:p>
        </p:txBody>
      </p:sp>
    </p:spTree>
    <p:extLst>
      <p:ext uri="{BB962C8B-B14F-4D97-AF65-F5344CB8AC3E}">
        <p14:creationId xmlns:p14="http://schemas.microsoft.com/office/powerpoint/2010/main" val="247651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23BA-77D5-C976-4945-01D6731E6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BDCFD7-BEB1-3968-CE1A-4CC0C45CD16C}"/>
              </a:ext>
            </a:extLst>
          </p:cNvPr>
          <p:cNvSpPr txBox="1"/>
          <p:nvPr/>
        </p:nvSpPr>
        <p:spPr>
          <a:xfrm>
            <a:off x="4371840" y="2413337"/>
            <a:ext cx="2153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LHeC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Picture 3" descr="A white board with black text&#10;&#10;Description automatically generated">
            <a:extLst>
              <a:ext uri="{FF2B5EF4-FFF2-40B4-BE49-F238E27FC236}">
                <a16:creationId xmlns:a16="http://schemas.microsoft.com/office/drawing/2014/main" id="{E67D4F70-6ED9-55F1-711F-22DC774A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11" y="1305278"/>
            <a:ext cx="7772400" cy="34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0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94E5-F258-6BDC-9B32-79E99E3F8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BE830C93-0D07-E327-2A3B-224F0662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" t="-79382" r="-2458" b="79382"/>
          <a:stretch/>
        </p:blipFill>
        <p:spPr>
          <a:xfrm>
            <a:off x="150858" y="-3633833"/>
            <a:ext cx="6137069" cy="4593388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724111F-0BEA-2A52-1446-FC2FD330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7" y="2032000"/>
            <a:ext cx="5887037" cy="4422422"/>
          </a:xfrm>
          <a:prstGeom prst="rect">
            <a:avLst/>
          </a:prstGeom>
        </p:spPr>
      </p:pic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id="{EC93E40A-D1E8-3567-0DD2-08C9F9044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43" y="857704"/>
            <a:ext cx="5584580" cy="11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22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 err="1"/>
              <a:t>FCCeh</a:t>
            </a:r>
            <a:r>
              <a:rPr lang="en" dirty="0"/>
              <a:t>: Physics case 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3767" y="860733"/>
            <a:ext cx="6206000" cy="509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" sz="1837">
                <a:solidFill>
                  <a:schemeClr val="dk1"/>
                </a:solidFill>
              </a:rPr>
              <a:t>Key physics deliverables (name up to 5). Be quantitative where relevant/possible.</a:t>
            </a:r>
            <a:endParaRPr sz="1837">
              <a:solidFill>
                <a:schemeClr val="dk1"/>
              </a:solidFill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" sz="1837">
                <a:solidFill>
                  <a:schemeClr val="dk1"/>
                </a:solidFill>
              </a:rPr>
              <a:t>Wide-ranging and deep physics programme spans:</a:t>
            </a:r>
            <a:endParaRPr sz="1837">
              <a:solidFill>
                <a:schemeClr val="dk1"/>
              </a:solidFill>
            </a:endParaRPr>
          </a:p>
          <a:p>
            <a:pPr indent="-405703">
              <a:lnSpc>
                <a:spcPct val="105000"/>
              </a:lnSpc>
              <a:spcBef>
                <a:spcPts val="1333"/>
              </a:spcBef>
              <a:buClr>
                <a:schemeClr val="accent2"/>
              </a:buClr>
              <a:buSzPts val="1192"/>
            </a:pPr>
            <a:r>
              <a:rPr lang="en" sz="1588">
                <a:solidFill>
                  <a:schemeClr val="accent2"/>
                </a:solidFill>
              </a:rPr>
              <a:t>PDFs, strong coupling constant, </a:t>
            </a:r>
            <a:r>
              <a:rPr lang="en" sz="1588" b="1">
                <a:solidFill>
                  <a:schemeClr val="accent2"/>
                </a:solidFill>
              </a:rPr>
              <a:t>low-x measurements </a:t>
            </a:r>
            <a:r>
              <a:rPr lang="en" sz="1588">
                <a:solidFill>
                  <a:schemeClr val="accent2"/>
                </a:solidFill>
              </a:rPr>
              <a:t> </a:t>
            </a:r>
            <a:endParaRPr sz="1588">
              <a:solidFill>
                <a:schemeClr val="accent2"/>
              </a:solidFill>
            </a:endParaRPr>
          </a:p>
          <a:p>
            <a:pPr indent="-405703">
              <a:lnSpc>
                <a:spcPct val="105000"/>
              </a:lnSpc>
              <a:buClr>
                <a:schemeClr val="accent2"/>
              </a:buClr>
              <a:buSzPts val="1192"/>
            </a:pPr>
            <a:r>
              <a:rPr lang="en" sz="1588">
                <a:solidFill>
                  <a:schemeClr val="accent2"/>
                </a:solidFill>
              </a:rPr>
              <a:t>W mass, </a:t>
            </a:r>
            <a:r>
              <a:rPr lang="en" sz="1588" b="1">
                <a:solidFill>
                  <a:schemeClr val="accent2"/>
                </a:solidFill>
              </a:rPr>
              <a:t>sin2 theta</a:t>
            </a:r>
            <a:r>
              <a:rPr lang="en" sz="1588">
                <a:solidFill>
                  <a:schemeClr val="accent2"/>
                </a:solidFill>
              </a:rPr>
              <a:t>, top mass, on other precision measurements in EWK and Top sectors</a:t>
            </a:r>
            <a:endParaRPr sz="1588">
              <a:solidFill>
                <a:schemeClr val="accent2"/>
              </a:solidFill>
            </a:endParaRPr>
          </a:p>
          <a:p>
            <a:pPr indent="-405703">
              <a:lnSpc>
                <a:spcPct val="105000"/>
              </a:lnSpc>
              <a:buClr>
                <a:schemeClr val="accent2"/>
              </a:buClr>
              <a:buSzPts val="1192"/>
            </a:pPr>
            <a:r>
              <a:rPr lang="en" sz="1588" b="1">
                <a:solidFill>
                  <a:schemeClr val="accent2"/>
                </a:solidFill>
              </a:rPr>
              <a:t>Higgs measurements</a:t>
            </a:r>
            <a:r>
              <a:rPr lang="en" sz="1588">
                <a:solidFill>
                  <a:schemeClr val="accent2"/>
                </a:solidFill>
              </a:rPr>
              <a:t> with additional sensitivity à precision higgs facility together with LHC</a:t>
            </a:r>
            <a:endParaRPr sz="1588">
              <a:solidFill>
                <a:schemeClr val="accent2"/>
              </a:solidFill>
            </a:endParaRPr>
          </a:p>
          <a:p>
            <a:pPr indent="-405703">
              <a:lnSpc>
                <a:spcPct val="105000"/>
              </a:lnSpc>
              <a:buClr>
                <a:schemeClr val="accent2"/>
              </a:buClr>
              <a:buSzPts val="1192"/>
            </a:pPr>
            <a:r>
              <a:rPr lang="en" sz="1588">
                <a:solidFill>
                  <a:schemeClr val="accent2"/>
                </a:solidFill>
              </a:rPr>
              <a:t>Searches for new physics, including prompt and long-lived new scalars from Higgs, SUSY particles, </a:t>
            </a:r>
            <a:r>
              <a:rPr lang="en" sz="1588" b="1">
                <a:solidFill>
                  <a:schemeClr val="accent2"/>
                </a:solidFill>
              </a:rPr>
              <a:t>heavy neutrinos</a:t>
            </a:r>
            <a:r>
              <a:rPr lang="en" sz="1588">
                <a:solidFill>
                  <a:schemeClr val="accent2"/>
                </a:solidFill>
              </a:rPr>
              <a:t>, dark photons and axions  </a:t>
            </a:r>
            <a:endParaRPr sz="1588">
              <a:solidFill>
                <a:schemeClr val="accent2"/>
              </a:solidFill>
            </a:endParaRPr>
          </a:p>
          <a:p>
            <a:pPr indent="-405703">
              <a:lnSpc>
                <a:spcPct val="105000"/>
              </a:lnSpc>
              <a:buClr>
                <a:schemeClr val="accent2"/>
              </a:buClr>
              <a:buSzPts val="1192"/>
            </a:pPr>
            <a:r>
              <a:rPr lang="en" sz="1588">
                <a:solidFill>
                  <a:schemeClr val="accent2"/>
                </a:solidFill>
              </a:rPr>
              <a:t>High-energy and high-density measurements of heavy ion collisions  </a:t>
            </a:r>
            <a:endParaRPr sz="1588">
              <a:solidFill>
                <a:schemeClr val="accent2"/>
              </a:solidFill>
            </a:endParaRPr>
          </a:p>
          <a:p>
            <a:pPr marL="0" indent="0">
              <a:lnSpc>
                <a:spcPct val="95000"/>
              </a:lnSpc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endParaRPr sz="1067">
              <a:solidFill>
                <a:schemeClr val="dk1"/>
              </a:solidFill>
            </a:endParaRPr>
          </a:p>
          <a:p>
            <a:pPr indent="0">
              <a:lnSpc>
                <a:spcPct val="95000"/>
              </a:lnSpc>
              <a:buClr>
                <a:schemeClr val="dk1"/>
              </a:buClr>
              <a:buSzPts val="1100"/>
              <a:buNone/>
            </a:pPr>
            <a:endParaRPr sz="1067" b="1">
              <a:solidFill>
                <a:schemeClr val="dk1"/>
              </a:solidFill>
            </a:endParaRPr>
          </a:p>
          <a:p>
            <a:pPr marL="0" indent="0">
              <a:lnSpc>
                <a:spcPct val="105000"/>
              </a:lnSpc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336" y="0"/>
            <a:ext cx="2848800" cy="227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6448" y="1992100"/>
            <a:ext cx="5215453" cy="238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2101" y="4374861"/>
            <a:ext cx="6268268" cy="243666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351800" y="5567534"/>
            <a:ext cx="4000000" cy="66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05703">
              <a:lnSpc>
                <a:spcPct val="105000"/>
              </a:lnSpc>
              <a:spcBef>
                <a:spcPts val="1333"/>
              </a:spcBef>
              <a:buClr>
                <a:schemeClr val="accent2"/>
              </a:buClr>
              <a:buSzPts val="1192"/>
              <a:buChar char="●"/>
            </a:pPr>
            <a:r>
              <a:rPr lang="en" sz="1588" b="1">
                <a:solidFill>
                  <a:schemeClr val="accent2"/>
                </a:solidFill>
              </a:rPr>
              <a:t>heavy neutrinos</a:t>
            </a:r>
            <a:endParaRPr sz="2400"/>
          </a:p>
        </p:txBody>
      </p:sp>
      <p:sp>
        <p:nvSpPr>
          <p:cNvPr id="75" name="Google Shape;75;p15"/>
          <p:cNvSpPr txBox="1"/>
          <p:nvPr/>
        </p:nvSpPr>
        <p:spPr>
          <a:xfrm>
            <a:off x="7494167" y="19921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signal strength measurements of Higgs decays</a:t>
            </a:r>
            <a:endParaRPr sz="133" b="1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3734" y="0"/>
            <a:ext cx="1781700" cy="2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4368" y="9900"/>
            <a:ext cx="2406401" cy="188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202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A5C11-12D6-3108-53C6-BCD45CDC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6D4B08-DDA0-19C8-FA50-700C93B72310}"/>
              </a:ext>
            </a:extLst>
          </p:cNvPr>
          <p:cNvSpPr txBox="1"/>
          <p:nvPr/>
        </p:nvSpPr>
        <p:spPr>
          <a:xfrm>
            <a:off x="2449689" y="2573867"/>
            <a:ext cx="79704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Future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2543329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28F3-96D8-CD62-C472-975A1CC9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7B40DCB-A9A6-B5C8-A055-78CE922B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46" y="117230"/>
            <a:ext cx="7772400" cy="5933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53A8A-A838-7B99-C048-0C9902434BBF}"/>
              </a:ext>
            </a:extLst>
          </p:cNvPr>
          <p:cNvSpPr txBox="1"/>
          <p:nvPr/>
        </p:nvSpPr>
        <p:spPr>
          <a:xfrm>
            <a:off x="1456267" y="6344356"/>
            <a:ext cx="957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Standalone </a:t>
            </a:r>
            <a:r>
              <a:rPr lang="en-US" dirty="0" err="1">
                <a:highlight>
                  <a:srgbClr val="FFFF00"/>
                </a:highlight>
              </a:rPr>
              <a:t>hh</a:t>
            </a:r>
            <a:r>
              <a:rPr lang="en-US" dirty="0">
                <a:highlight>
                  <a:srgbClr val="FFFF00"/>
                </a:highlight>
              </a:rPr>
              <a:t> numbers are the target of an </a:t>
            </a:r>
            <a:r>
              <a:rPr lang="en-US" dirty="0" err="1">
                <a:highlight>
                  <a:srgbClr val="FFFF00"/>
                </a:highlight>
              </a:rPr>
              <a:t>FCChh</a:t>
            </a:r>
            <a:r>
              <a:rPr lang="en-US" dirty="0">
                <a:highlight>
                  <a:srgbClr val="FFFF00"/>
                </a:highlight>
              </a:rPr>
              <a:t> taskforce, including other </a:t>
            </a:r>
            <a:r>
              <a:rPr lang="en-US" dirty="0" err="1">
                <a:highlight>
                  <a:srgbClr val="FFFF00"/>
                </a:highlight>
              </a:rPr>
              <a:t>CoM</a:t>
            </a:r>
            <a:r>
              <a:rPr lang="en-US" dirty="0">
                <a:highlight>
                  <a:srgbClr val="FFFF00"/>
                </a:highlight>
              </a:rPr>
              <a:t> energies</a:t>
            </a:r>
          </a:p>
        </p:txBody>
      </p:sp>
    </p:spTree>
    <p:extLst>
      <p:ext uri="{BB962C8B-B14F-4D97-AF65-F5344CB8AC3E}">
        <p14:creationId xmlns:p14="http://schemas.microsoft.com/office/powerpoint/2010/main" val="1893485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F9610-98A9-0180-C07D-4F526A9B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90FE84-2491-310C-8BD8-D0A164682964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C676F-0523-C400-CE12-0FD31A9A1CAD}"/>
              </a:ext>
            </a:extLst>
          </p:cNvPr>
          <p:cNvSpPr/>
          <p:nvPr/>
        </p:nvSpPr>
        <p:spPr>
          <a:xfrm>
            <a:off x="403340" y="1114623"/>
            <a:ext cx="117886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can be an exemplary way to show how we make decisions: scientifically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table: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work to do…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Collider-based only so far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 way to tabulate </a:t>
            </a:r>
          </a:p>
          <a:p>
            <a:pPr lvl="1" fontAlgn="base"/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non-collider?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Higgs sector?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missing: eh/</a:t>
            </a:r>
            <a:r>
              <a:rPr lang="en-GB" sz="2000" b="1" spc="-1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fontAlgn="base"/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standalone and for </a:t>
            </a:r>
          </a:p>
          <a:p>
            <a:pPr lvl="2" fontAlgn="base"/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energies?; LEP3?; </a:t>
            </a:r>
          </a:p>
          <a:p>
            <a:pPr lvl="2" fontAlgn="base"/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multi-TeV </a:t>
            </a:r>
            <a:r>
              <a:rPr lang="en-GB" sz="2000" b="1" spc="-1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Muon collider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Quark flavour: 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GB" sz="2000" b="1" spc="-1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numbers</a:t>
            </a:r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tab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799F2062-1F15-9046-3AA3-37B08061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067" y="1513886"/>
            <a:ext cx="7772400" cy="1466381"/>
          </a:xfrm>
          <a:prstGeom prst="rect">
            <a:avLst/>
          </a:prstGeom>
        </p:spPr>
      </p:pic>
      <p:pic>
        <p:nvPicPr>
          <p:cNvPr id="7" name="Picture 6" descr="A table with numbers and a number of percentages&#10;&#10;Description automatically generated">
            <a:extLst>
              <a:ext uri="{FF2B5EF4-FFF2-40B4-BE49-F238E27FC236}">
                <a16:creationId xmlns:a16="http://schemas.microsoft.com/office/drawing/2014/main" id="{9EBE942B-194C-1FF9-C902-DC59125F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233" y="3765385"/>
            <a:ext cx="7772400" cy="29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05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E557-5D80-6B5E-46D2-1CFC795BF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C4AFC11-C1C3-7157-F879-64CFFB02C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0" y="0"/>
            <a:ext cx="7772400" cy="5259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A060D-243E-34EB-46E2-84C66A14728D}"/>
              </a:ext>
            </a:extLst>
          </p:cNvPr>
          <p:cNvSpPr txBox="1"/>
          <p:nvPr/>
        </p:nvSpPr>
        <p:spPr>
          <a:xfrm>
            <a:off x="8194431" y="262966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***jay plots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F155D-9A13-C43B-E720-F58A3DDA1A86}"/>
              </a:ext>
            </a:extLst>
          </p:cNvPr>
          <p:cNvSpPr txBox="1"/>
          <p:nvPr/>
        </p:nvSpPr>
        <p:spPr>
          <a:xfrm>
            <a:off x="112889" y="5967779"/>
            <a:ext cx="862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Technology demands on detectors too: readout, large scale silicon construction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etc</a:t>
            </a:r>
            <a:endParaRPr lang="en-US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B95E2CA-BD9F-EE17-C53F-6A575F8B5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67" y="1862668"/>
            <a:ext cx="5050890" cy="223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9BC0B-3966-69A7-40B9-60C6A20CBB5C}"/>
              </a:ext>
            </a:extLst>
          </p:cNvPr>
          <p:cNvSpPr txBox="1"/>
          <p:nvPr/>
        </p:nvSpPr>
        <p:spPr>
          <a:xfrm>
            <a:off x="7883770" y="13208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But: Highlight from Durham:</a:t>
            </a:r>
          </a:p>
        </p:txBody>
      </p:sp>
    </p:spTree>
    <p:extLst>
      <p:ext uri="{BB962C8B-B14F-4D97-AF65-F5344CB8AC3E}">
        <p14:creationId xmlns:p14="http://schemas.microsoft.com/office/powerpoint/2010/main" val="3606755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2C66-A677-B2A7-80FD-1075CF94D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E0610-A20E-A044-5852-CECFF265703C}"/>
              </a:ext>
            </a:extLst>
          </p:cNvPr>
          <p:cNvSpPr txBox="1"/>
          <p:nvPr/>
        </p:nvSpPr>
        <p:spPr>
          <a:xfrm>
            <a:off x="3070578" y="2413337"/>
            <a:ext cx="80522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Muon Collider</a:t>
            </a:r>
          </a:p>
          <a:p>
            <a:r>
              <a:rPr lang="en-US" sz="6000" dirty="0">
                <a:solidFill>
                  <a:srgbClr val="FF0000"/>
                </a:solidFill>
              </a:rPr>
              <a:t>(10 TeV </a:t>
            </a:r>
            <a:r>
              <a:rPr lang="en-US" sz="6000" dirty="0" err="1">
                <a:solidFill>
                  <a:srgbClr val="FF0000"/>
                </a:solidFill>
              </a:rPr>
              <a:t>parton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</a:p>
          <a:p>
            <a:r>
              <a:rPr lang="en-US" sz="6000" dirty="0" err="1">
                <a:solidFill>
                  <a:srgbClr val="FF0000"/>
                </a:solidFill>
              </a:rPr>
              <a:t>centre</a:t>
            </a:r>
            <a:r>
              <a:rPr lang="en-US" sz="6000" dirty="0">
                <a:solidFill>
                  <a:srgbClr val="FF0000"/>
                </a:solidFill>
              </a:rPr>
              <a:t> of mass energy)</a:t>
            </a:r>
          </a:p>
        </p:txBody>
      </p:sp>
    </p:spTree>
    <p:extLst>
      <p:ext uri="{BB962C8B-B14F-4D97-AF65-F5344CB8AC3E}">
        <p14:creationId xmlns:p14="http://schemas.microsoft.com/office/powerpoint/2010/main" val="26787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3F83-57B7-D113-A236-C37AB4C8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and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D15F6049-9233-4D24-D90C-B5D65B8B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95" y="270933"/>
            <a:ext cx="10226195" cy="57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9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3E1F2-491F-65CC-934C-CC5ABB7E7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B566ECC-D8EB-A26F-DDBF-45E518571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80"/>
            <a:ext cx="7772400" cy="4115852"/>
          </a:xfrm>
          <a:prstGeom prst="rect">
            <a:avLst/>
          </a:prstGeom>
        </p:spPr>
      </p:pic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70A60F8D-95E8-0CD7-4C97-9B0254243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346"/>
            <a:ext cx="10027909" cy="53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7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F085F-AC6D-F7E9-1BE8-4BB208557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2E3F83B-D6A1-0337-FF44-C1632B9C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79"/>
            <a:ext cx="10047622" cy="5320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FFD5A-219A-1999-EADE-95143C1B376B}"/>
              </a:ext>
            </a:extLst>
          </p:cNvPr>
          <p:cNvSpPr txBox="1"/>
          <p:nvPr/>
        </p:nvSpPr>
        <p:spPr>
          <a:xfrm>
            <a:off x="327378" y="5937956"/>
            <a:ext cx="1083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Want a clear picture on what is the near-term ask in Europe: cooling demonstrator in Europe? At CERN?</a:t>
            </a:r>
          </a:p>
        </p:txBody>
      </p:sp>
    </p:spTree>
    <p:extLst>
      <p:ext uri="{BB962C8B-B14F-4D97-AF65-F5344CB8AC3E}">
        <p14:creationId xmlns:p14="http://schemas.microsoft.com/office/powerpoint/2010/main" val="1220775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E12B-EB5F-E6C2-7D1F-D6C84A90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04CAC-5C5C-982F-85F5-DE31C5260C7E}"/>
              </a:ext>
            </a:extLst>
          </p:cNvPr>
          <p:cNvSpPr txBox="1"/>
          <p:nvPr/>
        </p:nvSpPr>
        <p:spPr>
          <a:xfrm>
            <a:off x="3070578" y="2413337"/>
            <a:ext cx="3693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ee</a:t>
            </a:r>
            <a:r>
              <a:rPr lang="en-US" sz="6000" dirty="0">
                <a:solidFill>
                  <a:srgbClr val="FF0000"/>
                </a:solidFill>
              </a:rPr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1453518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56F62-30F3-2CB7-CE6E-8451FB28A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C0BC5A0-FD6D-C0D9-03CF-8EDD4BA7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7" y="281354"/>
            <a:ext cx="8965978" cy="60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3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682DE-5EA8-DE85-92BA-6ED6C1279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D89BF205-77A2-A635-A0F5-2A8F8CB6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71846" cy="4286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289C2-654D-45A1-9125-7520AB5442D4}"/>
              </a:ext>
            </a:extLst>
          </p:cNvPr>
          <p:cNvSpPr txBox="1"/>
          <p:nvPr/>
        </p:nvSpPr>
        <p:spPr>
          <a:xfrm>
            <a:off x="8745415" y="1418492"/>
            <a:ext cx="32839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ILC siting at CERN being </a:t>
            </a:r>
          </a:p>
          <a:p>
            <a:r>
              <a:rPr lang="en-US" dirty="0"/>
              <a:t>revisited since TDR and CLIC </a:t>
            </a:r>
          </a:p>
          <a:p>
            <a:r>
              <a:rPr lang="en-US" dirty="0"/>
              <a:t>siting studies</a:t>
            </a:r>
          </a:p>
          <a:p>
            <a:endParaRPr lang="en-US" dirty="0"/>
          </a:p>
          <a:p>
            <a:r>
              <a:rPr lang="en-US" dirty="0"/>
              <a:t>3. CLIC at CERN</a:t>
            </a:r>
          </a:p>
          <a:p>
            <a:endParaRPr lang="en-US" dirty="0"/>
          </a:p>
          <a:p>
            <a:r>
              <a:rPr lang="en-US" dirty="0"/>
              <a:t>See Phil Burrows’ talk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8D4E6CFF-399E-0932-762F-58BBB33F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48" y="3868615"/>
            <a:ext cx="6840151" cy="32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4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E8809-1248-F5A5-5536-05F37911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ue text with green and red text&#10;&#10;Description automatically generated with medium confidence">
            <a:extLst>
              <a:ext uri="{FF2B5EF4-FFF2-40B4-BE49-F238E27FC236}">
                <a16:creationId xmlns:a16="http://schemas.microsoft.com/office/drawing/2014/main" id="{FD08B9A8-7341-ECD2-8FF6-F8FEFCC9B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9" y="-51668"/>
            <a:ext cx="9952892" cy="6961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E875D-D707-F0EE-1714-2508931CC288}"/>
              </a:ext>
            </a:extLst>
          </p:cNvPr>
          <p:cNvSpPr txBox="1"/>
          <p:nvPr/>
        </p:nvSpPr>
        <p:spPr>
          <a:xfrm>
            <a:off x="-10855" y="293511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FCC-</a:t>
            </a:r>
            <a:r>
              <a:rPr lang="en-US" sz="2400" dirty="0" err="1">
                <a:solidFill>
                  <a:srgbClr val="00B050"/>
                </a:solidFill>
              </a:rPr>
              <a:t>ee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82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0FFEC13-EB3B-A298-5E1F-B813CC88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4" y="64477"/>
            <a:ext cx="8421450" cy="63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9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C8EEE-FBD4-0E72-F121-CA8A685C9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C1D9C7-E099-5D08-1CFF-72885B2B685E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know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2D52B-1C60-D27F-15FA-36660414CB01}"/>
              </a:ext>
            </a:extLst>
          </p:cNvPr>
          <p:cNvSpPr/>
          <p:nvPr/>
        </p:nvSpPr>
        <p:spPr>
          <a:xfrm>
            <a:off x="403340" y="1114623"/>
            <a:ext cx="107194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 is rather good…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probably not the whole picture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then a reasonable thing to do?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sectors we know are there (Higgs being the most recent and still with large uncertainties) 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deviations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precise is enough?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out phase space, systematically, in a way that’s sensitive to the unknown sectors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Direct/indirect dark matter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LLPs? 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get broadest reach in phase space?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en-GB" sz="2000" b="1" spc="-1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C94A3-B22E-D761-EF1A-DB94CBE333A8}"/>
              </a:ext>
            </a:extLst>
          </p:cNvPr>
          <p:cNvSpPr txBox="1"/>
          <p:nvPr/>
        </p:nvSpPr>
        <p:spPr>
          <a:xfrm>
            <a:off x="1004711" y="5757333"/>
            <a:ext cx="753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projects’ submitted slides, my comments added in </a:t>
            </a:r>
            <a:r>
              <a:rPr lang="en-US" dirty="0">
                <a:highlight>
                  <a:srgbClr val="FFFF00"/>
                </a:highlight>
              </a:rPr>
              <a:t>highlighted text</a:t>
            </a:r>
          </a:p>
        </p:txBody>
      </p:sp>
    </p:spTree>
    <p:extLst>
      <p:ext uri="{BB962C8B-B14F-4D97-AF65-F5344CB8AC3E}">
        <p14:creationId xmlns:p14="http://schemas.microsoft.com/office/powerpoint/2010/main" val="3718895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D8D58-77D9-17A2-4C60-E5E71B65E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F05F227-E1C5-9BC7-9968-2D4F8BDB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4308" cy="65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41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A217-5C49-B077-22C8-391DCC657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58AC9D-E966-E514-26EB-004F68EB846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Summing-up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580583-AC4C-86E1-C504-AC36AC5E129C}"/>
              </a:ext>
            </a:extLst>
          </p:cNvPr>
          <p:cNvSpPr/>
          <p:nvPr/>
        </p:nvSpPr>
        <p:spPr>
          <a:xfrm>
            <a:off x="403340" y="1114623"/>
            <a:ext cx="107194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set of projects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 we need to get our (UK) thoughts together on the enabling technologies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these exist, great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they don’t, what are we doing about it? (Europe-wide since this is ESPPU)</a:t>
            </a:r>
          </a:p>
          <a:p>
            <a:pPr marL="1714500" lvl="3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on Detector R&amp;D in our submission</a:t>
            </a:r>
          </a:p>
          <a:p>
            <a:pPr marL="1714500" lvl="3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on accelerator technology in our submission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i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en-GB" sz="2000" b="1" spc="-1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projects suggest themselves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could only have collider (or collider-bolt-on) X, which Y and Z programs would we like along with it?</a:t>
            </a:r>
          </a:p>
          <a:p>
            <a:pPr marL="1714500" lvl="3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vice versa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we can’t have </a:t>
            </a:r>
            <a:r>
              <a:rPr lang="en-GB" sz="2000" b="1" i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yet, what accelerator R&amp;D do we do then?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prior entirely flat or do we have notions of which parameters are more distinct and therefore provide a distinct window on new physics?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GB" sz="20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the table of parameters</a:t>
            </a:r>
          </a:p>
          <a:p>
            <a:pPr lvl="2" fontAlgn="base"/>
            <a:endParaRPr lang="en-GB" sz="20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9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FE3F-4D3C-6F64-94FE-EE0098C4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34D255-8C06-7A8D-5D91-20F85A7FAC54}"/>
              </a:ext>
            </a:extLst>
          </p:cNvPr>
          <p:cNvSpPr txBox="1"/>
          <p:nvPr/>
        </p:nvSpPr>
        <p:spPr>
          <a:xfrm>
            <a:off x="3070578" y="2413337"/>
            <a:ext cx="4293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Non-collider</a:t>
            </a:r>
          </a:p>
        </p:txBody>
      </p:sp>
    </p:spTree>
    <p:extLst>
      <p:ext uri="{BB962C8B-B14F-4D97-AF65-F5344CB8AC3E}">
        <p14:creationId xmlns:p14="http://schemas.microsoft.com/office/powerpoint/2010/main" val="2531970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06B4-DFE1-2138-B076-366F7F74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E91EAB-8640-2106-D272-B15007D3F5ED}"/>
              </a:ext>
            </a:extLst>
          </p:cNvPr>
          <p:cNvSpPr txBox="1"/>
          <p:nvPr/>
        </p:nvSpPr>
        <p:spPr>
          <a:xfrm>
            <a:off x="3070578" y="2413337"/>
            <a:ext cx="3478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97452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D23E-9DC4-5CBC-DE2C-4F336311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DB72-3F35-9B3D-CCB6-C13EDADD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6" y="400972"/>
            <a:ext cx="10657320" cy="5847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151C0-42CB-8FAF-126A-3B890F62183D}"/>
              </a:ext>
            </a:extLst>
          </p:cNvPr>
          <p:cNvSpPr txBox="1"/>
          <p:nvPr/>
        </p:nvSpPr>
        <p:spPr>
          <a:xfrm>
            <a:off x="149500" y="6248834"/>
            <a:ext cx="1189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Proto DUNE – proton and electron beams at CERN to test DUNE technology - is a success story of the last ESPPU</a:t>
            </a:r>
          </a:p>
        </p:txBody>
      </p:sp>
    </p:spTree>
    <p:extLst>
      <p:ext uri="{BB962C8B-B14F-4D97-AF65-F5344CB8AC3E}">
        <p14:creationId xmlns:p14="http://schemas.microsoft.com/office/powerpoint/2010/main" val="48022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D69D-8A25-DD40-0957-0AE4000E9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A384CCE-226F-21D0-752B-DE113E0B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59554"/>
            <a:ext cx="9599481" cy="5432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8D831-2991-A85D-CFE1-60A475B15990}"/>
              </a:ext>
            </a:extLst>
          </p:cNvPr>
          <p:cNvSpPr txBox="1"/>
          <p:nvPr/>
        </p:nvSpPr>
        <p:spPr>
          <a:xfrm>
            <a:off x="508001" y="5746045"/>
            <a:ext cx="855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CP violation sensitivity ~12 years </a:t>
            </a:r>
          </a:p>
          <a:p>
            <a:r>
              <a:rPr lang="en-US" dirty="0">
                <a:highlight>
                  <a:srgbClr val="FFFF00"/>
                </a:highlight>
              </a:rPr>
              <a:t>Oscillation parameters further 6-10 years if beam and far detector target upgraded </a:t>
            </a:r>
          </a:p>
        </p:txBody>
      </p:sp>
    </p:spTree>
    <p:extLst>
      <p:ext uri="{BB962C8B-B14F-4D97-AF65-F5344CB8AC3E}">
        <p14:creationId xmlns:p14="http://schemas.microsoft.com/office/powerpoint/2010/main" val="2053879855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51313</TotalTime>
  <Words>1216</Words>
  <Application>Microsoft Macintosh PowerPoint</Application>
  <PresentationFormat>Widescreen</PresentationFormat>
  <Paragraphs>196</Paragraphs>
  <Slides>51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Regular</vt:lpstr>
      <vt:lpstr>Trebuchet MS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Scientific deliverables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FCCeh: Physics case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Farrington, Sinead (STFC,RAL,PPD)</cp:lastModifiedBy>
  <cp:revision>343</cp:revision>
  <cp:lastPrinted>2019-10-02T08:27:37Z</cp:lastPrinted>
  <dcterms:created xsi:type="dcterms:W3CDTF">2019-09-17T08:04:08Z</dcterms:created>
  <dcterms:modified xsi:type="dcterms:W3CDTF">2024-11-04T10:11:16Z</dcterms:modified>
</cp:coreProperties>
</file>