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7" r:id="rId4"/>
    <p:sldId id="313" r:id="rId5"/>
    <p:sldId id="31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6"/>
    <p:restoredTop sz="94706"/>
  </p:normalViewPr>
  <p:slideViewPr>
    <p:cSldViewPr snapToGrid="0">
      <p:cViewPr varScale="1">
        <p:scale>
          <a:sx n="89" d="100"/>
          <a:sy n="89" d="100"/>
        </p:scale>
        <p:origin x="168"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9B21-ED08-DB4B-3481-B1E308D03D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C052D89-9C14-37B1-3A7C-D0B545F67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424434-1CB5-8732-AC66-632BFB9492BD}"/>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5" name="Footer Placeholder 4">
            <a:extLst>
              <a:ext uri="{FF2B5EF4-FFF2-40B4-BE49-F238E27FC236}">
                <a16:creationId xmlns:a16="http://schemas.microsoft.com/office/drawing/2014/main" id="{7966BDEC-467B-258C-8C9A-D8B23B548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11E91-3381-8659-CADF-1AB61C0731C4}"/>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469836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1780-9B8A-3F24-9036-8787D86E239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65373E-5CB2-571A-5BC3-578C9478B0C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A94EAC-737A-3CCE-9D7F-704788D0244E}"/>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5" name="Footer Placeholder 4">
            <a:extLst>
              <a:ext uri="{FF2B5EF4-FFF2-40B4-BE49-F238E27FC236}">
                <a16:creationId xmlns:a16="http://schemas.microsoft.com/office/drawing/2014/main" id="{25D7CE31-818D-05B2-540F-C31463949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65A2C-7010-7001-69EB-7A06C563D2E8}"/>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322332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7DDE14-ACBC-9968-4EAF-61FC91A3330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55B092-1725-BA18-354C-7EA078FC0A3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A859E-88F4-E694-67AC-4D09E15C5FF2}"/>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5" name="Footer Placeholder 4">
            <a:extLst>
              <a:ext uri="{FF2B5EF4-FFF2-40B4-BE49-F238E27FC236}">
                <a16:creationId xmlns:a16="http://schemas.microsoft.com/office/drawing/2014/main" id="{A8043615-F79C-ECC2-95C5-2EEBBDD5A2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85184-FDC8-9AEA-D7DF-86B8DA0703F2}"/>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3575782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2E5C-0E23-69C7-92D1-7AFBAF54B5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77E6D92-6233-DBA1-4973-88E6AC8092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F6FFEC-BF58-2F6A-3AD2-E443241621F7}"/>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5" name="Footer Placeholder 4">
            <a:extLst>
              <a:ext uri="{FF2B5EF4-FFF2-40B4-BE49-F238E27FC236}">
                <a16:creationId xmlns:a16="http://schemas.microsoft.com/office/drawing/2014/main" id="{20AE60B3-49B6-708C-53BF-4830CC547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F8F76-52BB-A1EA-7D95-145915AD7DDF}"/>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247656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CCA4-3D88-B313-DEDF-659A2583A46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D5D1D9E-3A08-553B-39B5-83DE68AA3E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9D2D7B-D9B1-B815-6248-A959BD8F9700}"/>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5" name="Footer Placeholder 4">
            <a:extLst>
              <a:ext uri="{FF2B5EF4-FFF2-40B4-BE49-F238E27FC236}">
                <a16:creationId xmlns:a16="http://schemas.microsoft.com/office/drawing/2014/main" id="{30732704-74A3-2146-77DE-A9D1C8094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C198E-E36F-972B-62B0-43762F982CDD}"/>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186641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B496C-7A3A-7038-CB5B-4CFFAE0ED6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639C6A-E1FB-7FF4-4CCB-17DB633B12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E85C10B-3A12-0B39-ED4F-DEFDC76036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330ACAD-86EB-0680-F7B3-8B2A2C8F1621}"/>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6" name="Footer Placeholder 5">
            <a:extLst>
              <a:ext uri="{FF2B5EF4-FFF2-40B4-BE49-F238E27FC236}">
                <a16:creationId xmlns:a16="http://schemas.microsoft.com/office/drawing/2014/main" id="{17FF9156-64AD-B57D-AD9E-CE313E878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0874F-A5A1-EC94-F9F5-B7DE5960DDDE}"/>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231477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95B24-39E3-3244-C030-441E7B992AD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150FC8C-47D8-6F66-1766-7EBB550D7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BFA2098-41A9-0077-5119-1001DC11BC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CF335DF-E528-4752-E04C-F237D7C52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002A101-2946-D659-0324-304005787CB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BE70FD2-B7C8-733A-CB37-F47EB851CD26}"/>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8" name="Footer Placeholder 7">
            <a:extLst>
              <a:ext uri="{FF2B5EF4-FFF2-40B4-BE49-F238E27FC236}">
                <a16:creationId xmlns:a16="http://schemas.microsoft.com/office/drawing/2014/main" id="{468EF8FD-74E8-3C13-C526-568F401CCF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6C0CB8-0769-C182-6696-02FAD55C682B}"/>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2880277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17023-3951-695A-D3B8-15C07D7D3FC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D206BB4-AEF2-753C-230A-B8DBF5932C8E}"/>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4" name="Footer Placeholder 3">
            <a:extLst>
              <a:ext uri="{FF2B5EF4-FFF2-40B4-BE49-F238E27FC236}">
                <a16:creationId xmlns:a16="http://schemas.microsoft.com/office/drawing/2014/main" id="{D8223C3A-C7EA-1C6D-841A-E836D9EAA5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12D237-8DC0-0BBB-2FAA-E183BEFB433E}"/>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375325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9715F-87A5-6777-26EE-053BD8463269}"/>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3" name="Footer Placeholder 2">
            <a:extLst>
              <a:ext uri="{FF2B5EF4-FFF2-40B4-BE49-F238E27FC236}">
                <a16:creationId xmlns:a16="http://schemas.microsoft.com/office/drawing/2014/main" id="{1B956120-9466-317C-4FB3-087B0C929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7F9E07-7946-737A-9D52-51D0C36468D7}"/>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1184351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D906-C7E3-7844-8E33-5F1D9DF53F8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FFD5624-BFA5-5943-661F-55B2650739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B00869-5C19-14A2-8BEC-3C2024AE5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FD2F7D6-3780-42C3-3753-B3A463D70340}"/>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6" name="Footer Placeholder 5">
            <a:extLst>
              <a:ext uri="{FF2B5EF4-FFF2-40B4-BE49-F238E27FC236}">
                <a16:creationId xmlns:a16="http://schemas.microsoft.com/office/drawing/2014/main" id="{FC395CFC-1CFD-1E94-1512-411FFD030E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57765-6287-16BD-291B-6FB29BD8FE75}"/>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409286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02428-A9B1-2DDF-3F6C-B50B064F123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8C822DA-FD73-66FE-D944-6F294B9F88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9937CF-8738-32F8-6374-40E51B160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E8A219-45C7-77CB-7A89-E2033243AA52}"/>
              </a:ext>
            </a:extLst>
          </p:cNvPr>
          <p:cNvSpPr>
            <a:spLocks noGrp="1"/>
          </p:cNvSpPr>
          <p:nvPr>
            <p:ph type="dt" sz="half" idx="10"/>
          </p:nvPr>
        </p:nvSpPr>
        <p:spPr/>
        <p:txBody>
          <a:bodyPr/>
          <a:lstStyle/>
          <a:p>
            <a:fld id="{024D4E21-941A-9C44-A582-E52B1B522007}" type="datetimeFigureOut">
              <a:rPr lang="en-US" smtClean="0"/>
              <a:t>10/20/24</a:t>
            </a:fld>
            <a:endParaRPr lang="en-US"/>
          </a:p>
        </p:txBody>
      </p:sp>
      <p:sp>
        <p:nvSpPr>
          <p:cNvPr id="6" name="Footer Placeholder 5">
            <a:extLst>
              <a:ext uri="{FF2B5EF4-FFF2-40B4-BE49-F238E27FC236}">
                <a16:creationId xmlns:a16="http://schemas.microsoft.com/office/drawing/2014/main" id="{1F3FF342-60DE-C3CA-DF7E-3B63B3167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5C953F-8FEA-B488-8129-73E6522783A0}"/>
              </a:ext>
            </a:extLst>
          </p:cNvPr>
          <p:cNvSpPr>
            <a:spLocks noGrp="1"/>
          </p:cNvSpPr>
          <p:nvPr>
            <p:ph type="sldNum" sz="quarter" idx="12"/>
          </p:nvPr>
        </p:nvSpPr>
        <p:spPr/>
        <p:txBody>
          <a:bodyPr/>
          <a:lstStyle/>
          <a:p>
            <a:fld id="{5E3C3CE8-C0C4-7C49-BD78-14D06DDAB791}" type="slidenum">
              <a:rPr lang="en-US" smtClean="0"/>
              <a:t>‹#›</a:t>
            </a:fld>
            <a:endParaRPr lang="en-US"/>
          </a:p>
        </p:txBody>
      </p:sp>
    </p:spTree>
    <p:extLst>
      <p:ext uri="{BB962C8B-B14F-4D97-AF65-F5344CB8AC3E}">
        <p14:creationId xmlns:p14="http://schemas.microsoft.com/office/powerpoint/2010/main" val="1299324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56BC3-3368-5995-CD94-42E4903A7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29CB90-9139-A667-CDEA-0AB1E7F50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D4D2B8-12F8-79D5-3991-CB6196436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4D4E21-941A-9C44-A582-E52B1B522007}" type="datetimeFigureOut">
              <a:rPr lang="en-US" smtClean="0"/>
              <a:t>10/20/24</a:t>
            </a:fld>
            <a:endParaRPr lang="en-US"/>
          </a:p>
        </p:txBody>
      </p:sp>
      <p:sp>
        <p:nvSpPr>
          <p:cNvPr id="5" name="Footer Placeholder 4">
            <a:extLst>
              <a:ext uri="{FF2B5EF4-FFF2-40B4-BE49-F238E27FC236}">
                <a16:creationId xmlns:a16="http://schemas.microsoft.com/office/drawing/2014/main" id="{CE4484D0-EFEF-8069-F388-C6F5926882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B33ABAC-BB4F-2252-B637-DA3726A648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E3C3CE8-C0C4-7C49-BD78-14D06DDAB791}" type="slidenum">
              <a:rPr lang="en-US" smtClean="0"/>
              <a:t>‹#›</a:t>
            </a:fld>
            <a:endParaRPr lang="en-US"/>
          </a:p>
        </p:txBody>
      </p:sp>
    </p:spTree>
    <p:extLst>
      <p:ext uri="{BB962C8B-B14F-4D97-AF65-F5344CB8AC3E}">
        <p14:creationId xmlns:p14="http://schemas.microsoft.com/office/powerpoint/2010/main" val="123945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6.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A0A7-7113-4502-BB4D-12C6FB1E308E}"/>
              </a:ext>
            </a:extLst>
          </p:cNvPr>
          <p:cNvSpPr>
            <a:spLocks noGrp="1"/>
          </p:cNvSpPr>
          <p:nvPr>
            <p:ph type="ctrTitle"/>
          </p:nvPr>
        </p:nvSpPr>
        <p:spPr>
          <a:xfrm>
            <a:off x="342900" y="0"/>
            <a:ext cx="11506200" cy="661828"/>
          </a:xfrm>
        </p:spPr>
        <p:txBody>
          <a:bodyPr>
            <a:normAutofit/>
          </a:bodyPr>
          <a:lstStyle/>
          <a:p>
            <a:r>
              <a:rPr lang="en-US" sz="3600" dirty="0">
                <a:latin typeface="Helvetica" pitchFamily="2" charset="0"/>
              </a:rPr>
              <a:t>QSHS – quantum sensors for the hidden sector</a:t>
            </a:r>
          </a:p>
        </p:txBody>
      </p:sp>
      <p:sp>
        <p:nvSpPr>
          <p:cNvPr id="3" name="Subtitle 2">
            <a:extLst>
              <a:ext uri="{FF2B5EF4-FFF2-40B4-BE49-F238E27FC236}">
                <a16:creationId xmlns:a16="http://schemas.microsoft.com/office/drawing/2014/main" id="{A8D5AA1D-1234-402D-7DFB-3946B97B2CD2}"/>
              </a:ext>
            </a:extLst>
          </p:cNvPr>
          <p:cNvSpPr>
            <a:spLocks noGrp="1"/>
          </p:cNvSpPr>
          <p:nvPr>
            <p:ph type="subTitle" idx="1"/>
          </p:nvPr>
        </p:nvSpPr>
        <p:spPr>
          <a:xfrm>
            <a:off x="200525" y="589730"/>
            <a:ext cx="11782927" cy="6135923"/>
          </a:xfrm>
        </p:spPr>
        <p:txBody>
          <a:bodyPr>
            <a:normAutofit fontScale="92500" lnSpcReduction="10000"/>
          </a:bodyPr>
          <a:lstStyle/>
          <a:p>
            <a:pPr marL="342900" indent="-342900" algn="l">
              <a:buFont typeface="Arial" panose="020B0604020202020204" pitchFamily="34" charset="0"/>
              <a:buChar char="•"/>
            </a:pPr>
            <a:r>
              <a:rPr lang="en-US" sz="2000" dirty="0">
                <a:solidFill>
                  <a:srgbClr val="0025FF"/>
                </a:solidFill>
                <a:latin typeface="Helvetica" pitchFamily="2" charset="0"/>
              </a:rPr>
              <a:t>A resonant cavity search for halo dark matter axions.</a:t>
            </a:r>
          </a:p>
          <a:p>
            <a:pPr marL="342900" indent="-342900" algn="l">
              <a:buFont typeface="Arial" panose="020B0604020202020204" pitchFamily="34" charset="0"/>
              <a:buChar char="•"/>
            </a:pPr>
            <a:r>
              <a:rPr lang="en-US" sz="2000" dirty="0">
                <a:solidFill>
                  <a:srgbClr val="0025FF"/>
                </a:solidFill>
                <a:latin typeface="Helvetica" pitchFamily="2" charset="0"/>
              </a:rPr>
              <a:t>Facility at Sheffield has achieved 6T magnetic field, cavity temperature of 18mK running in our dilution refrigerator. Facility has been developed from scratch since 2021 under QTFP.</a:t>
            </a:r>
          </a:p>
          <a:p>
            <a:pPr marL="342900" indent="-342900" algn="l">
              <a:buFont typeface="Arial" panose="020B0604020202020204" pitchFamily="34" charset="0"/>
              <a:buChar char="•"/>
            </a:pPr>
            <a:r>
              <a:rPr lang="en-US" sz="2000" dirty="0">
                <a:solidFill>
                  <a:srgbClr val="0025FF"/>
                </a:solidFill>
                <a:latin typeface="Helvetica" pitchFamily="2" charset="0"/>
              </a:rPr>
              <a:t>Currently building up receiver electronics with a 1</a:t>
            </a:r>
            <a:r>
              <a:rPr lang="en-US" sz="2000" baseline="30000" dirty="0">
                <a:solidFill>
                  <a:srgbClr val="0025FF"/>
                </a:solidFill>
                <a:latin typeface="Helvetica" pitchFamily="2" charset="0"/>
              </a:rPr>
              <a:t>st</a:t>
            </a:r>
            <a:r>
              <a:rPr lang="en-US" sz="2000" dirty="0">
                <a:solidFill>
                  <a:srgbClr val="0025FF"/>
                </a:solidFill>
                <a:latin typeface="Helvetica" pitchFamily="2" charset="0"/>
              </a:rPr>
              <a:t> stage travelling wave parametric amplifier to be housed in a multilayer passive magnetic field shield.</a:t>
            </a:r>
          </a:p>
          <a:p>
            <a:pPr marL="342900" indent="-342900" algn="l">
              <a:buFont typeface="Arial" panose="020B0604020202020204" pitchFamily="34" charset="0"/>
              <a:buChar char="•"/>
            </a:pPr>
            <a:r>
              <a:rPr lang="en-US" sz="2000" dirty="0">
                <a:solidFill>
                  <a:srgbClr val="0025FF"/>
                </a:solidFill>
                <a:latin typeface="Helvetica" pitchFamily="2" charset="0"/>
              </a:rPr>
              <a:t>Collaboration with the US ADMX group on cavity development, novel resonators and data analysis techniques. Currently testing a niobium-tin coated tuning element in a 5.5T magnetic field at 50mK developed at Livermore Lab, USA by the ADMX collaboration.</a:t>
            </a:r>
          </a:p>
          <a:p>
            <a:pPr marL="342900" indent="-342900" algn="l">
              <a:buFont typeface="Arial" panose="020B0604020202020204" pitchFamily="34" charset="0"/>
              <a:buChar char="•"/>
            </a:pPr>
            <a:r>
              <a:rPr lang="en-US" sz="2000" dirty="0">
                <a:solidFill>
                  <a:srgbClr val="0025FF"/>
                </a:solidFill>
                <a:latin typeface="Helvetica" pitchFamily="2" charset="0"/>
              </a:rPr>
              <a:t>First science data planned for early 2025. </a:t>
            </a:r>
          </a:p>
          <a:p>
            <a:pPr marL="342900" indent="-342900" algn="l">
              <a:buFont typeface="Arial" panose="020B0604020202020204" pitchFamily="34" charset="0"/>
              <a:buChar char="•"/>
            </a:pPr>
            <a:r>
              <a:rPr lang="en-US" sz="2000" dirty="0">
                <a:solidFill>
                  <a:srgbClr val="0025FF"/>
                </a:solidFill>
                <a:latin typeface="Helvetica" pitchFamily="2" charset="0"/>
              </a:rPr>
              <a:t>We have the lowest base temperature of any axion detector world-wide. To take advantage of this, we need a large, high quality resonator and ultra low noise electronics. Developments in these areas are ongoing, in collaboration with our partner groups at </a:t>
            </a:r>
            <a:r>
              <a:rPr lang="en-US" sz="2000" b="1" dirty="0">
                <a:solidFill>
                  <a:srgbClr val="0025FF"/>
                </a:solidFill>
                <a:latin typeface="Helvetica" pitchFamily="2" charset="0"/>
              </a:rPr>
              <a:t>Sheffield Oxford, Lancaster, UCL, NPL and Royal Holloway</a:t>
            </a:r>
            <a:r>
              <a:rPr lang="en-US" sz="2000" dirty="0">
                <a:solidFill>
                  <a:srgbClr val="0025FF"/>
                </a:solidFill>
                <a:latin typeface="Helvetica" pitchFamily="2" charset="0"/>
              </a:rPr>
              <a:t>, as well as with </a:t>
            </a:r>
            <a:r>
              <a:rPr lang="en-US" sz="2000" b="1" dirty="0">
                <a:solidFill>
                  <a:srgbClr val="0025FF"/>
                </a:solidFill>
                <a:latin typeface="Helvetica" pitchFamily="2" charset="0"/>
              </a:rPr>
              <a:t>ADMX</a:t>
            </a:r>
            <a:r>
              <a:rPr lang="en-US" sz="2000" dirty="0">
                <a:solidFill>
                  <a:srgbClr val="0025FF"/>
                </a:solidFill>
                <a:latin typeface="Helvetica" pitchFamily="2" charset="0"/>
              </a:rPr>
              <a:t>.</a:t>
            </a:r>
          </a:p>
          <a:p>
            <a:pPr marL="342900" indent="-342900" algn="l">
              <a:buFont typeface="Arial" panose="020B0604020202020204" pitchFamily="34" charset="0"/>
              <a:buChar char="•"/>
            </a:pPr>
            <a:r>
              <a:rPr lang="en-US" sz="2000" dirty="0">
                <a:solidFill>
                  <a:srgbClr val="0025FF"/>
                </a:solidFill>
                <a:latin typeface="Helvetica" pitchFamily="2" charset="0"/>
              </a:rPr>
              <a:t>Main risks are to funding – like other QTFP funded projects, we currently don’t have firm support beyond 31</a:t>
            </a:r>
            <a:r>
              <a:rPr lang="en-US" sz="2000" baseline="30000" dirty="0">
                <a:solidFill>
                  <a:srgbClr val="0025FF"/>
                </a:solidFill>
                <a:latin typeface="Helvetica" pitchFamily="2" charset="0"/>
              </a:rPr>
              <a:t>st</a:t>
            </a:r>
            <a:r>
              <a:rPr lang="en-US" sz="2000" dirty="0">
                <a:solidFill>
                  <a:srgbClr val="0025FF"/>
                </a:solidFill>
                <a:latin typeface="Helvetica" pitchFamily="2" charset="0"/>
              </a:rPr>
              <a:t> March 2025, or any guarantees of further support for this area beyond October 2025. This makes it hard to retain staff, or to hire new staff.</a:t>
            </a:r>
          </a:p>
          <a:p>
            <a:pPr marL="342900" indent="-342900" algn="l">
              <a:buFont typeface="Arial" panose="020B0604020202020204" pitchFamily="34" charset="0"/>
              <a:buChar char="•"/>
            </a:pPr>
            <a:r>
              <a:rPr lang="en-US" sz="2000" dirty="0">
                <a:solidFill>
                  <a:srgbClr val="0025FF"/>
                </a:solidFill>
                <a:latin typeface="Helvetica" pitchFamily="2" charset="0"/>
              </a:rPr>
              <a:t>Further science goals are to develop novel resonators with a wider tuning range and no moving parts using novel techniques such as resonant feedback. Collaborative work with US groups, ADMX (in particular C. Bartram at Stanford) is ongoing towards this goal.</a:t>
            </a:r>
          </a:p>
          <a:p>
            <a:pPr marL="342900" indent="-342900" algn="l">
              <a:buFont typeface="Arial" panose="020B0604020202020204" pitchFamily="34" charset="0"/>
              <a:buChar char="•"/>
            </a:pPr>
            <a:r>
              <a:rPr lang="en-US" sz="2000" dirty="0">
                <a:solidFill>
                  <a:srgbClr val="0025FF"/>
                </a:solidFill>
                <a:latin typeface="Helvetica" pitchFamily="2" charset="0"/>
              </a:rPr>
              <a:t>Rival groups looking for QCD axions in the a similar mass range (25 to 40micro-eV) include </a:t>
            </a:r>
            <a:r>
              <a:rPr lang="en-US" sz="2000" dirty="0" err="1">
                <a:solidFill>
                  <a:srgbClr val="0025FF"/>
                </a:solidFill>
                <a:latin typeface="Helvetica" pitchFamily="2" charset="0"/>
              </a:rPr>
              <a:t>Haystac</a:t>
            </a:r>
            <a:r>
              <a:rPr lang="en-US" sz="2000" dirty="0">
                <a:solidFill>
                  <a:srgbClr val="0025FF"/>
                </a:solidFill>
                <a:latin typeface="Helvetica" pitchFamily="2" charset="0"/>
              </a:rPr>
              <a:t> (Yale, USA), Capp (South Korea), </a:t>
            </a:r>
            <a:r>
              <a:rPr lang="en-US" sz="2000" dirty="0" err="1">
                <a:solidFill>
                  <a:srgbClr val="0025FF"/>
                </a:solidFill>
                <a:latin typeface="Helvetica" pitchFamily="2" charset="0"/>
              </a:rPr>
              <a:t>MaxMax</a:t>
            </a:r>
            <a:r>
              <a:rPr lang="en-US" sz="2000" dirty="0">
                <a:solidFill>
                  <a:srgbClr val="0025FF"/>
                </a:solidFill>
                <a:latin typeface="Helvetica" pitchFamily="2" charset="0"/>
              </a:rPr>
              <a:t> (EU), QUAX (INFN).</a:t>
            </a:r>
          </a:p>
          <a:p>
            <a:pPr marL="457200" indent="-457200" algn="l">
              <a:buFont typeface="+mj-lt"/>
              <a:buAutoNum type="arabicPeriod"/>
            </a:pPr>
            <a:endParaRPr lang="en-US" sz="2000" dirty="0">
              <a:solidFill>
                <a:srgbClr val="0025FF"/>
              </a:solidFill>
              <a:latin typeface="Helvetica" pitchFamily="2" charset="0"/>
            </a:endParaRPr>
          </a:p>
          <a:p>
            <a:pPr marL="342900" indent="-342900" algn="l">
              <a:lnSpc>
                <a:spcPct val="100000"/>
              </a:lnSpc>
              <a:spcBef>
                <a:spcPts val="400"/>
              </a:spcBef>
              <a:buFont typeface="Arial" panose="020B0604020202020204" pitchFamily="34" charset="0"/>
              <a:buChar char="•"/>
            </a:pPr>
            <a:endParaRPr lang="en-US" sz="2000" dirty="0">
              <a:solidFill>
                <a:srgbClr val="0025FF"/>
              </a:solidFill>
              <a:latin typeface="Helvetica" pitchFamily="2" charset="0"/>
            </a:endParaRPr>
          </a:p>
        </p:txBody>
      </p:sp>
    </p:spTree>
    <p:extLst>
      <p:ext uri="{BB962C8B-B14F-4D97-AF65-F5344CB8AC3E}">
        <p14:creationId xmlns:p14="http://schemas.microsoft.com/office/powerpoint/2010/main" val="343272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etal cylinder with a white cap on top of it&#10;&#10;Description automatically generated">
            <a:extLst>
              <a:ext uri="{FF2B5EF4-FFF2-40B4-BE49-F238E27FC236}">
                <a16:creationId xmlns:a16="http://schemas.microsoft.com/office/drawing/2014/main" id="{85E487B6-5537-BC4B-B05A-5788D4DF758C}"/>
              </a:ext>
            </a:extLst>
          </p:cNvPr>
          <p:cNvPicPr>
            <a:picLocks noChangeAspect="1"/>
          </p:cNvPicPr>
          <p:nvPr/>
        </p:nvPicPr>
        <p:blipFill>
          <a:blip r:embed="rId2"/>
          <a:stretch>
            <a:fillRect/>
          </a:stretch>
        </p:blipFill>
        <p:spPr>
          <a:xfrm>
            <a:off x="119869" y="1573626"/>
            <a:ext cx="3889424" cy="5185899"/>
          </a:xfrm>
          <a:prstGeom prst="rect">
            <a:avLst/>
          </a:prstGeom>
        </p:spPr>
      </p:pic>
      <p:pic>
        <p:nvPicPr>
          <p:cNvPr id="5" name="Picture 4" descr="A metal object with wires and wires&#10;&#10;Description automatically generated">
            <a:extLst>
              <a:ext uri="{FF2B5EF4-FFF2-40B4-BE49-F238E27FC236}">
                <a16:creationId xmlns:a16="http://schemas.microsoft.com/office/drawing/2014/main" id="{D8521E19-7105-B884-0E8D-AA521C75E6E2}"/>
              </a:ext>
            </a:extLst>
          </p:cNvPr>
          <p:cNvPicPr>
            <a:picLocks noChangeAspect="1"/>
          </p:cNvPicPr>
          <p:nvPr/>
        </p:nvPicPr>
        <p:blipFill>
          <a:blip r:embed="rId3"/>
          <a:stretch>
            <a:fillRect/>
          </a:stretch>
        </p:blipFill>
        <p:spPr>
          <a:xfrm>
            <a:off x="4151288" y="1573626"/>
            <a:ext cx="3889424" cy="5185899"/>
          </a:xfrm>
          <a:prstGeom prst="rect">
            <a:avLst/>
          </a:prstGeom>
        </p:spPr>
      </p:pic>
      <p:pic>
        <p:nvPicPr>
          <p:cNvPr id="7" name="Picture 6" descr="Two men standing next to a machine&#10;&#10;Description automatically generated">
            <a:extLst>
              <a:ext uri="{FF2B5EF4-FFF2-40B4-BE49-F238E27FC236}">
                <a16:creationId xmlns:a16="http://schemas.microsoft.com/office/drawing/2014/main" id="{76139439-9064-FF13-C7C6-E76DD4BB95CB}"/>
              </a:ext>
            </a:extLst>
          </p:cNvPr>
          <p:cNvPicPr>
            <a:picLocks noChangeAspect="1"/>
          </p:cNvPicPr>
          <p:nvPr/>
        </p:nvPicPr>
        <p:blipFill>
          <a:blip r:embed="rId4"/>
          <a:stretch>
            <a:fillRect/>
          </a:stretch>
        </p:blipFill>
        <p:spPr>
          <a:xfrm>
            <a:off x="8182707" y="1573625"/>
            <a:ext cx="3889424" cy="5185899"/>
          </a:xfrm>
          <a:prstGeom prst="rect">
            <a:avLst/>
          </a:prstGeom>
        </p:spPr>
      </p:pic>
      <p:sp>
        <p:nvSpPr>
          <p:cNvPr id="8" name="TextBox 7">
            <a:extLst>
              <a:ext uri="{FF2B5EF4-FFF2-40B4-BE49-F238E27FC236}">
                <a16:creationId xmlns:a16="http://schemas.microsoft.com/office/drawing/2014/main" id="{65F38F60-FA06-6BBE-8B6F-05BC4FA72F51}"/>
              </a:ext>
            </a:extLst>
          </p:cNvPr>
          <p:cNvSpPr txBox="1"/>
          <p:nvPr/>
        </p:nvSpPr>
        <p:spPr>
          <a:xfrm>
            <a:off x="2064581" y="3963"/>
            <a:ext cx="8879739" cy="646331"/>
          </a:xfrm>
          <a:prstGeom prst="rect">
            <a:avLst/>
          </a:prstGeom>
          <a:noFill/>
        </p:spPr>
        <p:txBody>
          <a:bodyPr wrap="none" rtlCol="0">
            <a:spAutoFit/>
          </a:bodyPr>
          <a:lstStyle/>
          <a:p>
            <a:r>
              <a:rPr lang="en-US" sz="3600" dirty="0">
                <a:latin typeface="Helvetica" pitchFamily="2" charset="0"/>
              </a:rPr>
              <a:t>QSHS / ADMX superconducting cavity test</a:t>
            </a:r>
          </a:p>
        </p:txBody>
      </p:sp>
      <p:sp>
        <p:nvSpPr>
          <p:cNvPr id="9" name="TextBox 8">
            <a:extLst>
              <a:ext uri="{FF2B5EF4-FFF2-40B4-BE49-F238E27FC236}">
                <a16:creationId xmlns:a16="http://schemas.microsoft.com/office/drawing/2014/main" id="{CE07B7E8-AB0E-302F-BEE7-CD9E2B9DFCD9}"/>
              </a:ext>
            </a:extLst>
          </p:cNvPr>
          <p:cNvSpPr txBox="1"/>
          <p:nvPr/>
        </p:nvSpPr>
        <p:spPr>
          <a:xfrm>
            <a:off x="55309" y="650295"/>
            <a:ext cx="4195508" cy="923330"/>
          </a:xfrm>
          <a:prstGeom prst="rect">
            <a:avLst/>
          </a:prstGeom>
          <a:noFill/>
        </p:spPr>
        <p:txBody>
          <a:bodyPr wrap="none" rtlCol="0">
            <a:spAutoFit/>
          </a:bodyPr>
          <a:lstStyle/>
          <a:p>
            <a:r>
              <a:rPr lang="en-US" dirty="0"/>
              <a:t>Livermore </a:t>
            </a:r>
            <a:r>
              <a:rPr lang="en-US" dirty="0" err="1"/>
              <a:t>aluminium</a:t>
            </a:r>
            <a:r>
              <a:rPr lang="en-US" dirty="0"/>
              <a:t> cavity containing a</a:t>
            </a:r>
          </a:p>
          <a:p>
            <a:r>
              <a:rPr lang="en-US" dirty="0"/>
              <a:t>niobium-tin coated niobium tuning rod.</a:t>
            </a:r>
          </a:p>
          <a:p>
            <a:r>
              <a:rPr lang="en-US" dirty="0"/>
              <a:t>Axles rotate to tune cavity modes.</a:t>
            </a:r>
          </a:p>
        </p:txBody>
      </p:sp>
      <p:sp>
        <p:nvSpPr>
          <p:cNvPr id="10" name="TextBox 9">
            <a:extLst>
              <a:ext uri="{FF2B5EF4-FFF2-40B4-BE49-F238E27FC236}">
                <a16:creationId xmlns:a16="http://schemas.microsoft.com/office/drawing/2014/main" id="{47D6270F-0768-2174-4395-FE5E841B2410}"/>
              </a:ext>
            </a:extLst>
          </p:cNvPr>
          <p:cNvSpPr txBox="1"/>
          <p:nvPr/>
        </p:nvSpPr>
        <p:spPr>
          <a:xfrm>
            <a:off x="4139705" y="650295"/>
            <a:ext cx="3963008" cy="923330"/>
          </a:xfrm>
          <a:prstGeom prst="rect">
            <a:avLst/>
          </a:prstGeom>
          <a:noFill/>
        </p:spPr>
        <p:txBody>
          <a:bodyPr wrap="none" rtlCol="0">
            <a:spAutoFit/>
          </a:bodyPr>
          <a:lstStyle/>
          <a:p>
            <a:r>
              <a:rPr lang="en-US" dirty="0"/>
              <a:t>Cavity clamped to copper holder, </a:t>
            </a:r>
          </a:p>
          <a:p>
            <a:r>
              <a:rPr lang="en-US" dirty="0"/>
              <a:t>mounted on stainless steel frame with</a:t>
            </a:r>
          </a:p>
          <a:p>
            <a:r>
              <a:rPr lang="en-US" dirty="0"/>
              <a:t>copper thermal links to dilution fridge</a:t>
            </a:r>
          </a:p>
        </p:txBody>
      </p:sp>
      <p:sp>
        <p:nvSpPr>
          <p:cNvPr id="11" name="TextBox 10">
            <a:extLst>
              <a:ext uri="{FF2B5EF4-FFF2-40B4-BE49-F238E27FC236}">
                <a16:creationId xmlns:a16="http://schemas.microsoft.com/office/drawing/2014/main" id="{C72CC002-97BE-9B6C-923C-F24FECBC104C}"/>
              </a:ext>
            </a:extLst>
          </p:cNvPr>
          <p:cNvSpPr txBox="1"/>
          <p:nvPr/>
        </p:nvSpPr>
        <p:spPr>
          <a:xfrm>
            <a:off x="8109123" y="636241"/>
            <a:ext cx="4039824" cy="923330"/>
          </a:xfrm>
          <a:prstGeom prst="rect">
            <a:avLst/>
          </a:prstGeom>
          <a:noFill/>
        </p:spPr>
        <p:txBody>
          <a:bodyPr wrap="none" rtlCol="0">
            <a:spAutoFit/>
          </a:bodyPr>
          <a:lstStyle/>
          <a:p>
            <a:r>
              <a:rPr lang="en-US" dirty="0"/>
              <a:t>Nick Du (Livermore) and Mitch Perry</a:t>
            </a:r>
          </a:p>
          <a:p>
            <a:r>
              <a:rPr lang="en-US" dirty="0"/>
              <a:t>(Sheffield) with cavity and frame hung</a:t>
            </a:r>
          </a:p>
          <a:p>
            <a:r>
              <a:rPr lang="en-US" dirty="0"/>
              <a:t>on dilution fridge mixing chamber plate</a:t>
            </a:r>
          </a:p>
        </p:txBody>
      </p:sp>
    </p:spTree>
    <p:extLst>
      <p:ext uri="{BB962C8B-B14F-4D97-AF65-F5344CB8AC3E}">
        <p14:creationId xmlns:p14="http://schemas.microsoft.com/office/powerpoint/2010/main" val="1967573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working on a machine&#10;&#10;Description automatically generated">
            <a:extLst>
              <a:ext uri="{FF2B5EF4-FFF2-40B4-BE49-F238E27FC236}">
                <a16:creationId xmlns:a16="http://schemas.microsoft.com/office/drawing/2014/main" id="{CFA90E46-CC20-47B8-8E98-B134D058FD07}"/>
              </a:ext>
            </a:extLst>
          </p:cNvPr>
          <p:cNvPicPr>
            <a:picLocks noChangeAspect="1"/>
          </p:cNvPicPr>
          <p:nvPr/>
        </p:nvPicPr>
        <p:blipFill>
          <a:blip r:embed="rId2"/>
          <a:stretch>
            <a:fillRect/>
          </a:stretch>
        </p:blipFill>
        <p:spPr>
          <a:xfrm>
            <a:off x="105802" y="1500952"/>
            <a:ext cx="3933380" cy="5244506"/>
          </a:xfrm>
          <a:prstGeom prst="rect">
            <a:avLst/>
          </a:prstGeom>
        </p:spPr>
      </p:pic>
      <p:pic>
        <p:nvPicPr>
          <p:cNvPr id="5" name="Picture 4" descr="A group of men working on a large cylinder&#10;&#10;Description automatically generated">
            <a:extLst>
              <a:ext uri="{FF2B5EF4-FFF2-40B4-BE49-F238E27FC236}">
                <a16:creationId xmlns:a16="http://schemas.microsoft.com/office/drawing/2014/main" id="{D7E55985-F3D3-A6DB-52AB-C2B0AB4D1F31}"/>
              </a:ext>
            </a:extLst>
          </p:cNvPr>
          <p:cNvPicPr>
            <a:picLocks noChangeAspect="1"/>
          </p:cNvPicPr>
          <p:nvPr/>
        </p:nvPicPr>
        <p:blipFill>
          <a:blip r:embed="rId3"/>
          <a:stretch>
            <a:fillRect/>
          </a:stretch>
        </p:blipFill>
        <p:spPr>
          <a:xfrm>
            <a:off x="4155243" y="1489609"/>
            <a:ext cx="3960348" cy="5280464"/>
          </a:xfrm>
          <a:prstGeom prst="rect">
            <a:avLst/>
          </a:prstGeom>
        </p:spPr>
      </p:pic>
      <p:pic>
        <p:nvPicPr>
          <p:cNvPr id="9" name="Picture 8" descr="A machine with pipes and wires&#10;&#10;Description automatically generated">
            <a:extLst>
              <a:ext uri="{FF2B5EF4-FFF2-40B4-BE49-F238E27FC236}">
                <a16:creationId xmlns:a16="http://schemas.microsoft.com/office/drawing/2014/main" id="{ED2FADE6-F0BA-B607-F751-5CD2A6A6974B}"/>
              </a:ext>
            </a:extLst>
          </p:cNvPr>
          <p:cNvPicPr>
            <a:picLocks noChangeAspect="1"/>
          </p:cNvPicPr>
          <p:nvPr/>
        </p:nvPicPr>
        <p:blipFill>
          <a:blip r:embed="rId4"/>
          <a:stretch>
            <a:fillRect/>
          </a:stretch>
        </p:blipFill>
        <p:spPr>
          <a:xfrm>
            <a:off x="8231652" y="1489609"/>
            <a:ext cx="3960348" cy="5280464"/>
          </a:xfrm>
          <a:prstGeom prst="rect">
            <a:avLst/>
          </a:prstGeom>
        </p:spPr>
      </p:pic>
      <p:sp>
        <p:nvSpPr>
          <p:cNvPr id="10" name="TextBox 9">
            <a:extLst>
              <a:ext uri="{FF2B5EF4-FFF2-40B4-BE49-F238E27FC236}">
                <a16:creationId xmlns:a16="http://schemas.microsoft.com/office/drawing/2014/main" id="{EA79CE3C-9CB6-D6B8-E304-32E688DB3E0C}"/>
              </a:ext>
            </a:extLst>
          </p:cNvPr>
          <p:cNvSpPr txBox="1"/>
          <p:nvPr/>
        </p:nvSpPr>
        <p:spPr>
          <a:xfrm>
            <a:off x="0" y="566279"/>
            <a:ext cx="4282454" cy="923330"/>
          </a:xfrm>
          <a:prstGeom prst="rect">
            <a:avLst/>
          </a:prstGeom>
          <a:noFill/>
        </p:spPr>
        <p:txBody>
          <a:bodyPr wrap="none" rtlCol="0">
            <a:spAutoFit/>
          </a:bodyPr>
          <a:lstStyle/>
          <a:p>
            <a:r>
              <a:rPr lang="en-US" dirty="0"/>
              <a:t>Claude Mostyn and Paul Smith (Sheffield)</a:t>
            </a:r>
          </a:p>
          <a:p>
            <a:r>
              <a:rPr lang="en-US" dirty="0"/>
              <a:t>Jack magnet up to enclose 19cm</a:t>
            </a:r>
          </a:p>
          <a:p>
            <a:r>
              <a:rPr lang="en-US" dirty="0"/>
              <a:t>diameter experimental payload space</a:t>
            </a:r>
          </a:p>
        </p:txBody>
      </p:sp>
      <p:sp>
        <p:nvSpPr>
          <p:cNvPr id="11" name="TextBox 10">
            <a:extLst>
              <a:ext uri="{FF2B5EF4-FFF2-40B4-BE49-F238E27FC236}">
                <a16:creationId xmlns:a16="http://schemas.microsoft.com/office/drawing/2014/main" id="{88AD8C07-2459-108D-2F4D-08A6FDB97A96}"/>
              </a:ext>
            </a:extLst>
          </p:cNvPr>
          <p:cNvSpPr txBox="1"/>
          <p:nvPr/>
        </p:nvSpPr>
        <p:spPr>
          <a:xfrm>
            <a:off x="4232893" y="577622"/>
            <a:ext cx="3726213" cy="923330"/>
          </a:xfrm>
          <a:prstGeom prst="rect">
            <a:avLst/>
          </a:prstGeom>
          <a:noFill/>
        </p:spPr>
        <p:txBody>
          <a:bodyPr wrap="none" rtlCol="0">
            <a:spAutoFit/>
          </a:bodyPr>
          <a:lstStyle/>
          <a:p>
            <a:r>
              <a:rPr lang="en-US" dirty="0"/>
              <a:t>Nick Du and Claude Mostyn</a:t>
            </a:r>
          </a:p>
          <a:p>
            <a:r>
              <a:rPr lang="en-US" dirty="0"/>
              <a:t>fitting intermediate thermal shields.</a:t>
            </a:r>
          </a:p>
          <a:p>
            <a:r>
              <a:rPr lang="en-US" dirty="0"/>
              <a:t>Magnet is at the bottom</a:t>
            </a:r>
          </a:p>
        </p:txBody>
      </p:sp>
      <p:sp>
        <p:nvSpPr>
          <p:cNvPr id="12" name="TextBox 11">
            <a:extLst>
              <a:ext uri="{FF2B5EF4-FFF2-40B4-BE49-F238E27FC236}">
                <a16:creationId xmlns:a16="http://schemas.microsoft.com/office/drawing/2014/main" id="{43B0F497-279E-0FF6-3996-714ED803037F}"/>
              </a:ext>
            </a:extLst>
          </p:cNvPr>
          <p:cNvSpPr txBox="1"/>
          <p:nvPr/>
        </p:nvSpPr>
        <p:spPr>
          <a:xfrm>
            <a:off x="8115591" y="577622"/>
            <a:ext cx="3950184" cy="923330"/>
          </a:xfrm>
          <a:prstGeom prst="rect">
            <a:avLst/>
          </a:prstGeom>
          <a:noFill/>
        </p:spPr>
        <p:txBody>
          <a:bodyPr wrap="none" rtlCol="0">
            <a:spAutoFit/>
          </a:bodyPr>
          <a:lstStyle/>
          <a:p>
            <a:r>
              <a:rPr lang="en-US" dirty="0"/>
              <a:t>View of top flange of fridge and helium</a:t>
            </a:r>
          </a:p>
          <a:p>
            <a:r>
              <a:rPr lang="en-US" dirty="0"/>
              <a:t>lines. RF feedthroughs in cluster, </a:t>
            </a:r>
          </a:p>
          <a:p>
            <a:r>
              <a:rPr lang="en-US" dirty="0"/>
              <a:t>in the middle at the bottom.</a:t>
            </a:r>
          </a:p>
        </p:txBody>
      </p:sp>
      <p:sp>
        <p:nvSpPr>
          <p:cNvPr id="13" name="TextBox 12">
            <a:extLst>
              <a:ext uri="{FF2B5EF4-FFF2-40B4-BE49-F238E27FC236}">
                <a16:creationId xmlns:a16="http://schemas.microsoft.com/office/drawing/2014/main" id="{88D5D157-8F68-3236-43BA-88A479640D61}"/>
              </a:ext>
            </a:extLst>
          </p:cNvPr>
          <p:cNvSpPr txBox="1"/>
          <p:nvPr/>
        </p:nvSpPr>
        <p:spPr>
          <a:xfrm>
            <a:off x="1673640" y="0"/>
            <a:ext cx="7981672" cy="646331"/>
          </a:xfrm>
          <a:prstGeom prst="rect">
            <a:avLst/>
          </a:prstGeom>
          <a:noFill/>
        </p:spPr>
        <p:txBody>
          <a:bodyPr wrap="none" rtlCol="0">
            <a:spAutoFit/>
          </a:bodyPr>
          <a:lstStyle/>
          <a:p>
            <a:r>
              <a:rPr lang="en-US" sz="3600" dirty="0">
                <a:latin typeface="Helvetica" pitchFamily="2" charset="0"/>
              </a:rPr>
              <a:t>Reassembling the fridge for a cold run</a:t>
            </a:r>
          </a:p>
        </p:txBody>
      </p:sp>
    </p:spTree>
    <p:extLst>
      <p:ext uri="{BB962C8B-B14F-4D97-AF65-F5344CB8AC3E}">
        <p14:creationId xmlns:p14="http://schemas.microsoft.com/office/powerpoint/2010/main" val="1946977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0871-4997-0687-6509-DC430889A984}"/>
              </a:ext>
            </a:extLst>
          </p:cNvPr>
          <p:cNvSpPr>
            <a:spLocks noGrp="1"/>
          </p:cNvSpPr>
          <p:nvPr>
            <p:ph type="title"/>
          </p:nvPr>
        </p:nvSpPr>
        <p:spPr>
          <a:xfrm>
            <a:off x="150400" y="187251"/>
            <a:ext cx="10515600" cy="591316"/>
          </a:xfrm>
        </p:spPr>
        <p:txBody>
          <a:bodyPr>
            <a:normAutofit fontScale="90000"/>
          </a:bodyPr>
          <a:lstStyle/>
          <a:p>
            <a:pPr algn="ctr"/>
            <a:r>
              <a:rPr lang="en-US" dirty="0">
                <a:latin typeface="Helvetica" pitchFamily="2" charset="0"/>
              </a:rPr>
              <a:t>First Cavity/Magnet Cool-down</a:t>
            </a:r>
          </a:p>
        </p:txBody>
      </p:sp>
      <p:pic>
        <p:nvPicPr>
          <p:cNvPr id="4" name="Picture 3" descr="A graph showing the different colors of the same graph&#10;&#10;Description automatically generated with medium confidence">
            <a:extLst>
              <a:ext uri="{FF2B5EF4-FFF2-40B4-BE49-F238E27FC236}">
                <a16:creationId xmlns:a16="http://schemas.microsoft.com/office/drawing/2014/main" id="{493E542F-07F4-34A2-7C51-47F339DA3E87}"/>
              </a:ext>
            </a:extLst>
          </p:cNvPr>
          <p:cNvPicPr>
            <a:picLocks noChangeAspect="1"/>
          </p:cNvPicPr>
          <p:nvPr/>
        </p:nvPicPr>
        <p:blipFill>
          <a:blip r:embed="rId2"/>
          <a:stretch>
            <a:fillRect/>
          </a:stretch>
        </p:blipFill>
        <p:spPr>
          <a:xfrm>
            <a:off x="1333153" y="819807"/>
            <a:ext cx="7571451" cy="5476298"/>
          </a:xfrm>
          <a:prstGeom prst="rect">
            <a:avLst/>
          </a:prstGeom>
        </p:spPr>
      </p:pic>
      <p:pic>
        <p:nvPicPr>
          <p:cNvPr id="5" name="Picture 4">
            <a:extLst>
              <a:ext uri="{FF2B5EF4-FFF2-40B4-BE49-F238E27FC236}">
                <a16:creationId xmlns:a16="http://schemas.microsoft.com/office/drawing/2014/main" id="{056FB6F3-0230-241D-5C08-C1BD58A51B0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2000" contrast="-17000"/>
                    </a14:imgEffect>
                  </a14:imgLayer>
                </a14:imgProps>
              </a:ext>
            </a:extLst>
          </a:blip>
          <a:stretch>
            <a:fillRect/>
          </a:stretch>
        </p:blipFill>
        <p:spPr>
          <a:xfrm>
            <a:off x="9399556" y="228491"/>
            <a:ext cx="2581923" cy="6401018"/>
          </a:xfrm>
          <a:prstGeom prst="rect">
            <a:avLst/>
          </a:prstGeom>
        </p:spPr>
      </p:pic>
      <p:cxnSp>
        <p:nvCxnSpPr>
          <p:cNvPr id="7" name="Straight Arrow Connector 6">
            <a:extLst>
              <a:ext uri="{FF2B5EF4-FFF2-40B4-BE49-F238E27FC236}">
                <a16:creationId xmlns:a16="http://schemas.microsoft.com/office/drawing/2014/main" id="{FFA2D8A9-D958-6713-D675-542167AC2588}"/>
              </a:ext>
            </a:extLst>
          </p:cNvPr>
          <p:cNvCxnSpPr>
            <a:cxnSpLocks/>
          </p:cNvCxnSpPr>
          <p:nvPr/>
        </p:nvCxnSpPr>
        <p:spPr>
          <a:xfrm flipV="1">
            <a:off x="8553690" y="1516284"/>
            <a:ext cx="1192194" cy="272005"/>
          </a:xfrm>
          <a:prstGeom prst="straightConnector1">
            <a:avLst/>
          </a:prstGeom>
          <a:ln w="60325">
            <a:solidFill>
              <a:srgbClr val="F9424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2B30827-757D-35DF-55F2-56749A1F263C}"/>
              </a:ext>
            </a:extLst>
          </p:cNvPr>
          <p:cNvCxnSpPr>
            <a:cxnSpLocks/>
          </p:cNvCxnSpPr>
          <p:nvPr/>
        </p:nvCxnSpPr>
        <p:spPr>
          <a:xfrm flipV="1">
            <a:off x="8623137" y="2083443"/>
            <a:ext cx="1226919" cy="920636"/>
          </a:xfrm>
          <a:prstGeom prst="straightConnector1">
            <a:avLst/>
          </a:prstGeom>
          <a:ln w="60325">
            <a:solidFill>
              <a:srgbClr val="C4BD25"/>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86CAF3D-FA29-9D73-7EB0-10BC71B6F3E3}"/>
              </a:ext>
            </a:extLst>
          </p:cNvPr>
          <p:cNvCxnSpPr>
            <a:cxnSpLocks/>
          </p:cNvCxnSpPr>
          <p:nvPr/>
        </p:nvCxnSpPr>
        <p:spPr>
          <a:xfrm flipV="1">
            <a:off x="8623137" y="2650602"/>
            <a:ext cx="1365815" cy="944793"/>
          </a:xfrm>
          <a:prstGeom prst="straightConnector1">
            <a:avLst/>
          </a:prstGeom>
          <a:ln w="60325">
            <a:solidFill>
              <a:srgbClr val="2A812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18BBB8EF-3C70-2503-B0EC-D991F5B65729}"/>
              </a:ext>
            </a:extLst>
          </p:cNvPr>
          <p:cNvCxnSpPr>
            <a:cxnSpLocks/>
          </p:cNvCxnSpPr>
          <p:nvPr/>
        </p:nvCxnSpPr>
        <p:spPr>
          <a:xfrm flipV="1">
            <a:off x="8553690" y="3240911"/>
            <a:ext cx="1435262" cy="1145352"/>
          </a:xfrm>
          <a:prstGeom prst="straightConnector1">
            <a:avLst/>
          </a:prstGeom>
          <a:ln w="60325">
            <a:solidFill>
              <a:srgbClr val="3837F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D9C0B30-4574-4E5D-AFD2-D2DB7369041C}"/>
              </a:ext>
            </a:extLst>
          </p:cNvPr>
          <p:cNvCxnSpPr>
            <a:cxnSpLocks/>
          </p:cNvCxnSpPr>
          <p:nvPr/>
        </p:nvCxnSpPr>
        <p:spPr>
          <a:xfrm flipV="1">
            <a:off x="8553690" y="3972561"/>
            <a:ext cx="1551009" cy="1507205"/>
          </a:xfrm>
          <a:prstGeom prst="straightConnector1">
            <a:avLst/>
          </a:prstGeom>
          <a:ln w="60325">
            <a:solidFill>
              <a:srgbClr val="0B0B0B"/>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E449E6D-EA01-24EC-E0E1-61F555C7497F}"/>
              </a:ext>
            </a:extLst>
          </p:cNvPr>
          <p:cNvSpPr txBox="1"/>
          <p:nvPr/>
        </p:nvSpPr>
        <p:spPr>
          <a:xfrm>
            <a:off x="150400" y="6406593"/>
            <a:ext cx="8999387" cy="369332"/>
          </a:xfrm>
          <a:prstGeom prst="rect">
            <a:avLst/>
          </a:prstGeom>
          <a:noFill/>
        </p:spPr>
        <p:txBody>
          <a:bodyPr wrap="none" rtlCol="0">
            <a:spAutoFit/>
          </a:bodyPr>
          <a:lstStyle/>
          <a:p>
            <a:r>
              <a:rPr lang="en-US" b="1" dirty="0"/>
              <a:t>Cavity itself reached 18mK, which is lower than most (if not all) other axion detectors</a:t>
            </a:r>
          </a:p>
        </p:txBody>
      </p:sp>
      <p:cxnSp>
        <p:nvCxnSpPr>
          <p:cNvPr id="17" name="Straight Arrow Connector 16">
            <a:extLst>
              <a:ext uri="{FF2B5EF4-FFF2-40B4-BE49-F238E27FC236}">
                <a16:creationId xmlns:a16="http://schemas.microsoft.com/office/drawing/2014/main" id="{8D890ABE-7C17-13A2-1322-08F996CC778D}"/>
              </a:ext>
            </a:extLst>
          </p:cNvPr>
          <p:cNvCxnSpPr>
            <a:cxnSpLocks/>
          </p:cNvCxnSpPr>
          <p:nvPr/>
        </p:nvCxnSpPr>
        <p:spPr>
          <a:xfrm flipV="1">
            <a:off x="9399556" y="6043613"/>
            <a:ext cx="958882" cy="427779"/>
          </a:xfrm>
          <a:prstGeom prst="straightConnector1">
            <a:avLst/>
          </a:prstGeom>
          <a:ln w="6985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159A7B3-28F2-8E25-EB01-FA756DDC651A}"/>
              </a:ext>
            </a:extLst>
          </p:cNvPr>
          <p:cNvCxnSpPr>
            <a:stCxn id="13" idx="3"/>
          </p:cNvCxnSpPr>
          <p:nvPr/>
        </p:nvCxnSpPr>
        <p:spPr>
          <a:xfrm flipV="1">
            <a:off x="9149787" y="6471392"/>
            <a:ext cx="249769" cy="119867"/>
          </a:xfrm>
          <a:prstGeom prst="line">
            <a:avLst/>
          </a:prstGeom>
          <a:ln w="698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02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8678-5C56-6ED2-C2E7-FA2137212640}"/>
              </a:ext>
            </a:extLst>
          </p:cNvPr>
          <p:cNvSpPr>
            <a:spLocks noGrp="1"/>
          </p:cNvSpPr>
          <p:nvPr>
            <p:ph type="title"/>
          </p:nvPr>
        </p:nvSpPr>
        <p:spPr>
          <a:xfrm>
            <a:off x="195262" y="0"/>
            <a:ext cx="10515600" cy="735013"/>
          </a:xfrm>
        </p:spPr>
        <p:txBody>
          <a:bodyPr/>
          <a:lstStyle/>
          <a:p>
            <a:r>
              <a:rPr lang="en-US" dirty="0">
                <a:latin typeface="Helvetica" pitchFamily="2" charset="0"/>
              </a:rPr>
              <a:t>Summary</a:t>
            </a:r>
          </a:p>
        </p:txBody>
      </p:sp>
      <p:sp>
        <p:nvSpPr>
          <p:cNvPr id="3" name="TextBox 2">
            <a:extLst>
              <a:ext uri="{FF2B5EF4-FFF2-40B4-BE49-F238E27FC236}">
                <a16:creationId xmlns:a16="http://schemas.microsoft.com/office/drawing/2014/main" id="{40CD791D-ACC0-2862-3D28-D8F0B4CDE983}"/>
              </a:ext>
            </a:extLst>
          </p:cNvPr>
          <p:cNvSpPr txBox="1"/>
          <p:nvPr/>
        </p:nvSpPr>
        <p:spPr>
          <a:xfrm>
            <a:off x="397669" y="669250"/>
            <a:ext cx="11396662" cy="6124754"/>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Helvetica" pitchFamily="2" charset="0"/>
              </a:rPr>
              <a:t>QSHS are currently commissioning a cavity axion search.</a:t>
            </a:r>
          </a:p>
          <a:p>
            <a:pPr marL="285750" indent="-285750">
              <a:buFont typeface="Arial" panose="020B0604020202020204" pitchFamily="34" charset="0"/>
              <a:buChar char="•"/>
            </a:pPr>
            <a:r>
              <a:rPr lang="en-US" sz="2800" dirty="0">
                <a:latin typeface="Helvetica" pitchFamily="2" charset="0"/>
              </a:rPr>
              <a:t>Physical base temperature of 18mK achieved, </a:t>
            </a:r>
          </a:p>
          <a:p>
            <a:pPr marL="285750" indent="-285750">
              <a:buFont typeface="Arial" panose="020B0604020202020204" pitchFamily="34" charset="0"/>
              <a:buChar char="•"/>
            </a:pPr>
            <a:r>
              <a:rPr lang="en-US" sz="2800" dirty="0">
                <a:latin typeface="Helvetica" pitchFamily="2" charset="0"/>
              </a:rPr>
              <a:t>Magnet currently running at 6T, 8T upgrade scheduled for November</a:t>
            </a:r>
          </a:p>
          <a:p>
            <a:pPr marL="285750" indent="-285750">
              <a:buFont typeface="Arial" panose="020B0604020202020204" pitchFamily="34" charset="0"/>
              <a:buChar char="•"/>
            </a:pPr>
            <a:r>
              <a:rPr lang="en-US" sz="2800" dirty="0">
                <a:latin typeface="Helvetica" pitchFamily="2" charset="0"/>
              </a:rPr>
              <a:t>Operational carbon negligible; fridge uses standard 3-phase.</a:t>
            </a:r>
          </a:p>
          <a:p>
            <a:pPr marL="285750" indent="-285750">
              <a:buFont typeface="Arial" panose="020B0604020202020204" pitchFamily="34" charset="0"/>
              <a:buChar char="•"/>
            </a:pPr>
            <a:r>
              <a:rPr lang="en-US" sz="2800" dirty="0">
                <a:latin typeface="Helvetica" pitchFamily="2" charset="0"/>
              </a:rPr>
              <a:t>Embodied carbon: selected UK supplier to minimize carbon footprint, Oxford Instruments take sustainability very seriously.</a:t>
            </a:r>
          </a:p>
          <a:p>
            <a:pPr marL="285750" indent="-285750">
              <a:buFont typeface="Arial" panose="020B0604020202020204" pitchFamily="34" charset="0"/>
              <a:buChar char="•"/>
            </a:pPr>
            <a:r>
              <a:rPr lang="en-US" sz="2800" dirty="0">
                <a:latin typeface="Helvetica" pitchFamily="2" charset="0"/>
              </a:rPr>
              <a:t>Plans to operate the dilution fridge / magnet at Sheffield as a facility for more general cryogenic technology R&amp;D are well advanced.</a:t>
            </a:r>
          </a:p>
          <a:p>
            <a:pPr marL="285750" indent="-285750">
              <a:buFont typeface="Arial" panose="020B0604020202020204" pitchFamily="34" charset="0"/>
              <a:buChar char="•"/>
            </a:pPr>
            <a:r>
              <a:rPr lang="en-US" sz="2800" dirty="0">
                <a:latin typeface="Helvetica" pitchFamily="2" charset="0"/>
              </a:rPr>
              <a:t>Project currently involves 6 postdocs, 4 </a:t>
            </a:r>
            <a:r>
              <a:rPr lang="en-US" sz="2800" dirty="0" err="1">
                <a:latin typeface="Helvetica" pitchFamily="2" charset="0"/>
              </a:rPr>
              <a:t>Ph.D</a:t>
            </a:r>
            <a:r>
              <a:rPr lang="en-US" sz="2800" dirty="0">
                <a:latin typeface="Helvetica" pitchFamily="2" charset="0"/>
              </a:rPr>
              <a:t> students, 15 faculty.</a:t>
            </a:r>
          </a:p>
          <a:p>
            <a:pPr marL="285750" indent="-285750">
              <a:buFont typeface="Arial" panose="020B0604020202020204" pitchFamily="34" charset="0"/>
              <a:buChar char="•"/>
            </a:pPr>
            <a:r>
              <a:rPr lang="en-US" sz="2800" dirty="0">
                <a:latin typeface="Helvetica" pitchFamily="2" charset="0"/>
              </a:rPr>
              <a:t>We plan to take our first science data in early 2025. </a:t>
            </a:r>
          </a:p>
          <a:p>
            <a:pPr marL="285750" indent="-285750">
              <a:buFont typeface="Arial" panose="020B0604020202020204" pitchFamily="34" charset="0"/>
              <a:buChar char="•"/>
            </a:pPr>
            <a:r>
              <a:rPr lang="en-US" sz="2800" dirty="0">
                <a:latin typeface="Helvetica" pitchFamily="2" charset="0"/>
              </a:rPr>
              <a:t>Our collaboration with ADMX is bearing fruit; studies of superconducting resonators from ADMX in the QSHS fridge have yielded excellent results, which will be published.</a:t>
            </a:r>
          </a:p>
          <a:p>
            <a:pPr marL="285750" indent="-285750">
              <a:buFont typeface="Arial" panose="020B0604020202020204" pitchFamily="34" charset="0"/>
              <a:buChar char="•"/>
            </a:pPr>
            <a:r>
              <a:rPr lang="en-US" sz="2800" dirty="0">
                <a:latin typeface="Helvetica" pitchFamily="2" charset="0"/>
              </a:rPr>
              <a:t>Looking forward to a bright future of quantum research.</a:t>
            </a:r>
          </a:p>
        </p:txBody>
      </p:sp>
    </p:spTree>
    <p:extLst>
      <p:ext uri="{BB962C8B-B14F-4D97-AF65-F5344CB8AC3E}">
        <p14:creationId xmlns:p14="http://schemas.microsoft.com/office/powerpoint/2010/main" val="2290011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278</TotalTime>
  <Words>614</Words>
  <Application>Microsoft Macintosh PowerPoint</Application>
  <PresentationFormat>Widescreen</PresentationFormat>
  <Paragraphs>43</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Aptos</vt:lpstr>
      <vt:lpstr>Aptos Display</vt:lpstr>
      <vt:lpstr>Arial</vt:lpstr>
      <vt:lpstr>Helvetica</vt:lpstr>
      <vt:lpstr>Office Theme</vt:lpstr>
      <vt:lpstr>QSHS – quantum sensors for the hidden sector</vt:lpstr>
      <vt:lpstr>PowerPoint Presentation</vt:lpstr>
      <vt:lpstr>PowerPoint Presentation</vt:lpstr>
      <vt:lpstr>First Cavity/Magnet Cool-down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QSHS – quantum sensors for the hidden sector</dc:title>
  <dc:creator>Edward Daw</dc:creator>
  <cp:lastModifiedBy>Edward Daw</cp:lastModifiedBy>
  <cp:revision>8</cp:revision>
  <dcterms:created xsi:type="dcterms:W3CDTF">2024-10-18T19:01:18Z</dcterms:created>
  <dcterms:modified xsi:type="dcterms:W3CDTF">2024-10-20T19:52:47Z</dcterms:modified>
</cp:coreProperties>
</file>