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DCF0AD10-91C1-4F17-AF68-B64821A88EDC}">
  <a:tblStyle styleId="{DCF0AD10-91C1-4F17-AF68-B64821A88EDC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0" Type="http://schemas.openxmlformats.org/officeDocument/2006/relationships/slide" Target="slides/slide4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0b3d95000a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0b3d95000a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30c5346b087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30c5346b087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30b3d95000a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30b3d95000a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1.png"/><Relationship Id="rId6" Type="http://schemas.openxmlformats.org/officeDocument/2006/relationships/image" Target="../media/image3.png"/><Relationship Id="rId7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ATLAS at HL-LHC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u="sng">
                <a:solidFill>
                  <a:schemeClr val="accent2"/>
                </a:solidFill>
              </a:rPr>
              <a:t>Monica D’Onofrio</a:t>
            </a:r>
            <a:r>
              <a:rPr lang="en" sz="1700">
                <a:solidFill>
                  <a:schemeClr val="accent2"/>
                </a:solidFill>
              </a:rPr>
              <a:t>, </a:t>
            </a:r>
            <a:r>
              <a:rPr lang="en" sz="1700">
                <a:solidFill>
                  <a:schemeClr val="accent2"/>
                </a:solidFill>
              </a:rPr>
              <a:t>Sara Alderweireldt, Steve McMahon, Pedro Teixeira-Dias, Sarah Williams</a:t>
            </a:r>
            <a:endParaRPr sz="1700">
              <a:solidFill>
                <a:schemeClr val="accent2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0" y="0"/>
            <a:ext cx="3000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ATLAS in UK: from run 3 to HL-LHC</a:t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210350" y="5612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26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26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4"/>
          <p:cNvSpPr txBox="1"/>
          <p:nvPr/>
        </p:nvSpPr>
        <p:spPr>
          <a:xfrm>
            <a:off x="0" y="0"/>
            <a:ext cx="3000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64" name="Google Shape;64;p14"/>
          <p:cNvSpPr txBox="1"/>
          <p:nvPr/>
        </p:nvSpPr>
        <p:spPr>
          <a:xfrm>
            <a:off x="100600" y="1106400"/>
            <a:ext cx="4358100" cy="364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chemeClr val="dk1"/>
                </a:solidFill>
              </a:rPr>
              <a:t>   ATLAS UK composition</a:t>
            </a:r>
            <a:endParaRPr b="1" sz="1300">
              <a:solidFill>
                <a:schemeClr val="dk1"/>
              </a:solidFill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b="1" lang="en" sz="1300">
                <a:solidFill>
                  <a:schemeClr val="dk1"/>
                </a:solidFill>
              </a:rPr>
              <a:t>14</a:t>
            </a:r>
            <a:r>
              <a:rPr lang="en" sz="1300">
                <a:solidFill>
                  <a:schemeClr val="dk1"/>
                </a:solidFill>
              </a:rPr>
              <a:t> universities + STFC Rutherford Lab</a:t>
            </a:r>
            <a:endParaRPr sz="1300">
              <a:solidFill>
                <a:schemeClr val="dk1"/>
              </a:solidFill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b="1" lang="en" sz="1300">
                <a:solidFill>
                  <a:schemeClr val="dk1"/>
                </a:solidFill>
              </a:rPr>
              <a:t>11.7%</a:t>
            </a:r>
            <a:r>
              <a:rPr lang="en" sz="1300">
                <a:solidFill>
                  <a:schemeClr val="dk1"/>
                </a:solidFill>
              </a:rPr>
              <a:t> of ATLAS active authors</a:t>
            </a:r>
            <a:endParaRPr sz="1300">
              <a:solidFill>
                <a:schemeClr val="dk1"/>
              </a:solidFill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b="1" lang="en" sz="1300">
                <a:solidFill>
                  <a:schemeClr val="dk1"/>
                </a:solidFill>
              </a:rPr>
              <a:t>260</a:t>
            </a:r>
            <a:r>
              <a:rPr lang="en" sz="1300">
                <a:solidFill>
                  <a:schemeClr val="dk1"/>
                </a:solidFill>
              </a:rPr>
              <a:t> Physicists and 108 engineer/tech/admin </a:t>
            </a:r>
            <a:endParaRPr sz="1300">
              <a:solidFill>
                <a:schemeClr val="dk1"/>
              </a:solidFill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b="1" lang="en" sz="1300">
                <a:solidFill>
                  <a:schemeClr val="dk1"/>
                </a:solidFill>
              </a:rPr>
              <a:t>142</a:t>
            </a:r>
            <a:r>
              <a:rPr lang="en" sz="1300">
                <a:solidFill>
                  <a:schemeClr val="dk1"/>
                </a:solidFill>
              </a:rPr>
              <a:t> current doctoral students </a:t>
            </a:r>
            <a:endParaRPr sz="13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</a:rPr>
              <a:t>   </a:t>
            </a:r>
            <a:r>
              <a:rPr b="1" lang="en" sz="1300">
                <a:solidFill>
                  <a:schemeClr val="dk1"/>
                </a:solidFill>
              </a:rPr>
              <a:t>Major roles and international leaderships  </a:t>
            </a:r>
            <a:endParaRPr b="1" sz="13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chemeClr val="dk1"/>
                </a:solidFill>
              </a:rPr>
              <a:t>   Just since 2021: </a:t>
            </a:r>
            <a:r>
              <a:rPr lang="en" sz="1200">
                <a:solidFill>
                  <a:schemeClr val="dk1"/>
                </a:solidFill>
              </a:rPr>
              <a:t>14 Level-1 coordinators, 15 Physics and Combined Performance group conveners (and &gt;40 sub-group conveners) in diverse areas, ~55 Level-3 coordinators; 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</a:rPr>
              <a:t>    </a:t>
            </a:r>
            <a:r>
              <a:rPr b="1" lang="en" sz="1300">
                <a:solidFill>
                  <a:srgbClr val="087736"/>
                </a:solidFill>
              </a:rPr>
              <a:t>dynamic</a:t>
            </a:r>
            <a:r>
              <a:rPr lang="en" sz="1300">
                <a:solidFill>
                  <a:schemeClr val="dk1"/>
                </a:solidFill>
              </a:rPr>
              <a:t> community, engaged in developing new ideas at all levels, including ECRs and students </a:t>
            </a:r>
            <a:endParaRPr b="1" sz="19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>
                <a:solidFill>
                  <a:schemeClr val="dk1"/>
                </a:solidFill>
              </a:rPr>
              <a:t>  </a:t>
            </a:r>
            <a:r>
              <a:rPr b="1" lang="en" sz="1300">
                <a:solidFill>
                  <a:schemeClr val="dk1"/>
                </a:solidFill>
              </a:rPr>
              <a:t>~ 650 students </a:t>
            </a:r>
            <a:r>
              <a:rPr lang="en" sz="1300">
                <a:solidFill>
                  <a:schemeClr val="dk1"/>
                </a:solidFill>
              </a:rPr>
              <a:t>awarded PhD since 2005 </a:t>
            </a:r>
            <a:endParaRPr sz="13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</p:txBody>
      </p:sp>
      <p:sp>
        <p:nvSpPr>
          <p:cNvPr id="65" name="Google Shape;65;p14"/>
          <p:cNvSpPr txBox="1"/>
          <p:nvPr/>
        </p:nvSpPr>
        <p:spPr>
          <a:xfrm>
            <a:off x="4662075" y="1152475"/>
            <a:ext cx="4358100" cy="86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</a:rPr>
              <a:t>Project Funding: </a:t>
            </a:r>
            <a:r>
              <a:rPr lang="en">
                <a:solidFill>
                  <a:schemeClr val="dk1"/>
                </a:solidFill>
              </a:rPr>
              <a:t>mainly from STFC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</a:rPr>
              <a:t>Additional funding</a:t>
            </a:r>
            <a:r>
              <a:rPr lang="en">
                <a:solidFill>
                  <a:schemeClr val="dk1"/>
                </a:solidFill>
              </a:rPr>
              <a:t>: </a:t>
            </a:r>
            <a:r>
              <a:rPr lang="en" sz="1200">
                <a:solidFill>
                  <a:schemeClr val="dk1"/>
                </a:solidFill>
              </a:rPr>
              <a:t>EPSRC, UKRI, Royal Society, ERC, Marie Curie, Schmidt Family Foundation, Leverhulme Trust </a:t>
            </a:r>
            <a:endParaRPr sz="1200">
              <a:solidFill>
                <a:schemeClr val="dk1"/>
              </a:solidFill>
            </a:endParaRPr>
          </a:p>
        </p:txBody>
      </p:sp>
      <p:graphicFrame>
        <p:nvGraphicFramePr>
          <p:cNvPr id="66" name="Google Shape;66;p14"/>
          <p:cNvGraphicFramePr/>
          <p:nvPr/>
        </p:nvGraphicFramePr>
        <p:xfrm>
          <a:off x="5000325" y="23521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{DCF0AD10-91C1-4F17-AF68-B64821A88EDC}</a:tableStyleId>
              </a:tblPr>
              <a:tblGrid>
                <a:gridCol w="3608150"/>
              </a:tblGrid>
              <a:tr h="3602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/>
                        <a:t>Run 4: UK Phase II upgrade responsibilities</a:t>
                      </a:r>
                      <a:endParaRPr b="1" sz="1500"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1720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ITk-Pixels</a:t>
                      </a:r>
                      <a:endParaRPr sz="1300"/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ITk-Strips</a:t>
                      </a:r>
                      <a:endParaRPr sz="1300"/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Calorimeter Trigger (eFEX &amp; Global)</a:t>
                      </a:r>
                      <a:endParaRPr sz="1300"/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High Level Triggering &amp; DAQ</a:t>
                      </a:r>
                      <a:endParaRPr sz="1300"/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Upgrade software</a:t>
                      </a:r>
                      <a:endParaRPr sz="1300"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67" name="Google Shape;67;p14"/>
          <p:cNvSpPr txBox="1"/>
          <p:nvPr/>
        </p:nvSpPr>
        <p:spPr>
          <a:xfrm>
            <a:off x="4662075" y="4315800"/>
            <a:ext cx="46452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</a:rPr>
              <a:t>Upgrade funding so far: </a:t>
            </a:r>
            <a:r>
              <a:rPr lang="en" sz="1300">
                <a:solidFill>
                  <a:schemeClr val="dk1"/>
                </a:solidFill>
              </a:rPr>
              <a:t>£128M for 12 years (2014-</a:t>
            </a:r>
            <a:r>
              <a:rPr b="1" lang="en" sz="1300">
                <a:solidFill>
                  <a:schemeClr val="dk1"/>
                </a:solidFill>
              </a:rPr>
              <a:t>2026</a:t>
            </a:r>
            <a:r>
              <a:rPr lang="en" sz="1300">
                <a:solidFill>
                  <a:schemeClr val="dk1"/>
                </a:solidFill>
              </a:rPr>
              <a:t>)</a:t>
            </a:r>
            <a:endParaRPr sz="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/>
          <p:nvPr>
            <p:ph type="title"/>
          </p:nvPr>
        </p:nvSpPr>
        <p:spPr>
          <a:xfrm>
            <a:off x="311700" y="734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Scientific deliverables </a:t>
            </a:r>
            <a:endParaRPr/>
          </a:p>
        </p:txBody>
      </p:sp>
      <p:sp>
        <p:nvSpPr>
          <p:cNvPr id="73" name="Google Shape;73;p15"/>
          <p:cNvSpPr txBox="1"/>
          <p:nvPr>
            <p:ph idx="1" type="body"/>
          </p:nvPr>
        </p:nvSpPr>
        <p:spPr>
          <a:xfrm>
            <a:off x="311700" y="466500"/>
            <a:ext cx="8832300" cy="421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lnSpc>
                <a:spcPct val="126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26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dk1"/>
                </a:solidFill>
              </a:rPr>
              <a:t>Key physics deliverables (stub): </a:t>
            </a:r>
            <a:endParaRPr b="1" sz="1100"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26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-"/>
            </a:pPr>
            <a:r>
              <a:rPr lang="en" sz="1100">
                <a:solidFill>
                  <a:schemeClr val="dk1"/>
                </a:solidFill>
              </a:rPr>
              <a:t>Precision measurements of SM parameters including </a:t>
            </a:r>
            <a:r>
              <a:rPr b="1" lang="en" sz="1100">
                <a:solidFill>
                  <a:schemeClr val="dk1"/>
                </a:solidFill>
              </a:rPr>
              <a:t>W</a:t>
            </a:r>
            <a:r>
              <a:rPr lang="en" sz="1100">
                <a:solidFill>
                  <a:schemeClr val="dk1"/>
                </a:solidFill>
              </a:rPr>
              <a:t> and top mass, sin theta_eff, B-Physics, top physics and more 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26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-"/>
            </a:pPr>
            <a:r>
              <a:rPr lang="en" sz="1100">
                <a:solidFill>
                  <a:schemeClr val="dk1"/>
                </a:solidFill>
              </a:rPr>
              <a:t>Precision measurements of the </a:t>
            </a:r>
            <a:r>
              <a:rPr b="1" lang="en" sz="1100">
                <a:solidFill>
                  <a:schemeClr val="dk1"/>
                </a:solidFill>
              </a:rPr>
              <a:t>Higgs boson couplings</a:t>
            </a:r>
            <a:r>
              <a:rPr lang="en" sz="1100">
                <a:solidFill>
                  <a:schemeClr val="dk1"/>
                </a:solidFill>
              </a:rPr>
              <a:t> and evidence / observation of </a:t>
            </a:r>
            <a:r>
              <a:rPr b="1" lang="en" sz="1100">
                <a:solidFill>
                  <a:schemeClr val="dk1"/>
                </a:solidFill>
              </a:rPr>
              <a:t>di-Higgs </a:t>
            </a:r>
            <a:endParaRPr b="1" sz="1100"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26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-"/>
            </a:pPr>
            <a:r>
              <a:rPr b="1" lang="en" sz="1100">
                <a:solidFill>
                  <a:schemeClr val="dk1"/>
                </a:solidFill>
              </a:rPr>
              <a:t>Direct exploration of hundreds of new physics scenarios</a:t>
            </a:r>
            <a:r>
              <a:rPr lang="en" sz="1100">
                <a:solidFill>
                  <a:schemeClr val="dk1"/>
                </a:solidFill>
              </a:rPr>
              <a:t> (supersymmetry, new resonances, dark sectors, dark matter searches)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26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-"/>
            </a:pPr>
            <a:r>
              <a:rPr lang="en" sz="1100">
                <a:solidFill>
                  <a:schemeClr val="dk1"/>
                </a:solidFill>
              </a:rPr>
              <a:t>Indirect constraints of new physics through precision measurements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26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26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26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26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26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26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26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26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26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26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26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26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26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26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5"/>
          <p:cNvSpPr txBox="1"/>
          <p:nvPr/>
        </p:nvSpPr>
        <p:spPr>
          <a:xfrm>
            <a:off x="-19875" y="-261825"/>
            <a:ext cx="3000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pic>
        <p:nvPicPr>
          <p:cNvPr id="75" name="Google Shape;75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5250" y="2246575"/>
            <a:ext cx="2485300" cy="1866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58701" y="1621050"/>
            <a:ext cx="2485301" cy="1787419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702475" y="2948450"/>
            <a:ext cx="3230373" cy="2195051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5"/>
          <p:cNvPicPr preferRelativeResize="0"/>
          <p:nvPr/>
        </p:nvPicPr>
        <p:blipFill rotWithShape="1">
          <a:blip r:embed="rId6">
            <a:alphaModFix/>
          </a:blip>
          <a:srcRect b="50736" l="0" r="4534" t="0"/>
          <a:stretch/>
        </p:blipFill>
        <p:spPr>
          <a:xfrm>
            <a:off x="3182825" y="2364800"/>
            <a:ext cx="1032557" cy="572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5"/>
          <p:cNvPicPr preferRelativeResize="0"/>
          <p:nvPr/>
        </p:nvPicPr>
        <p:blipFill rotWithShape="1">
          <a:blip r:embed="rId6">
            <a:alphaModFix/>
          </a:blip>
          <a:srcRect b="0" l="0" r="0" t="50736"/>
          <a:stretch/>
        </p:blipFill>
        <p:spPr>
          <a:xfrm>
            <a:off x="4215375" y="2390800"/>
            <a:ext cx="1032550" cy="546701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5"/>
          <p:cNvSpPr txBox="1"/>
          <p:nvPr/>
        </p:nvSpPr>
        <p:spPr>
          <a:xfrm>
            <a:off x="426650" y="4161300"/>
            <a:ext cx="2253900" cy="51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</a:rPr>
              <a:t>At least a factor of 2 expected in precision for W mass</a:t>
            </a:r>
            <a:endParaRPr sz="1000">
              <a:solidFill>
                <a:schemeClr val="dk1"/>
              </a:solidFill>
            </a:endParaRPr>
          </a:p>
        </p:txBody>
      </p:sp>
      <p:sp>
        <p:nvSpPr>
          <p:cNvPr id="81" name="Google Shape;81;p15"/>
          <p:cNvSpPr txBox="1"/>
          <p:nvPr/>
        </p:nvSpPr>
        <p:spPr>
          <a:xfrm>
            <a:off x="2980125" y="1908575"/>
            <a:ext cx="2382900" cy="54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EWKS and Higgs-self coupling evidence (at least) </a:t>
            </a:r>
            <a:endParaRPr sz="1100">
              <a:solidFill>
                <a:schemeClr val="dk1"/>
              </a:solidFill>
            </a:endParaRPr>
          </a:p>
        </p:txBody>
      </p:sp>
      <p:pic>
        <p:nvPicPr>
          <p:cNvPr id="82" name="Google Shape;82;p1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076049" y="3479625"/>
            <a:ext cx="2253899" cy="1552221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5"/>
          <p:cNvSpPr txBox="1"/>
          <p:nvPr/>
        </p:nvSpPr>
        <p:spPr>
          <a:xfrm>
            <a:off x="5946600" y="2027375"/>
            <a:ext cx="10170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2"/>
                </a:solidFill>
              </a:rPr>
              <a:t>BSM searches </a:t>
            </a:r>
            <a:endParaRPr sz="13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Some additional parameters and costs  </a:t>
            </a:r>
            <a:endParaRPr/>
          </a:p>
        </p:txBody>
      </p:sp>
      <p:sp>
        <p:nvSpPr>
          <p:cNvPr id="89" name="Google Shape;89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sz="1100">
                <a:solidFill>
                  <a:schemeClr val="dk1"/>
                </a:solidFill>
              </a:rPr>
              <a:t>centre-of-mass energy: 14 TeV 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sz="1100">
                <a:solidFill>
                  <a:schemeClr val="dk1"/>
                </a:solidFill>
              </a:rPr>
              <a:t>integrated luminosity: 3000/fb 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sz="1100">
                <a:solidFill>
                  <a:schemeClr val="dk1"/>
                </a:solidFill>
              </a:rPr>
              <a:t>number of interaction points: 1 (this is ATLAS) 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sz="1100">
                <a:solidFill>
                  <a:schemeClr val="dk1"/>
                </a:solidFill>
              </a:rPr>
              <a:t>time running at stage: 10 years 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sz="1100">
                <a:solidFill>
                  <a:schemeClr val="dk1"/>
                </a:solidFill>
              </a:rPr>
              <a:t>wall power </a:t>
            </a:r>
            <a:r>
              <a:rPr b="1" lang="en" sz="1100">
                <a:solidFill>
                  <a:srgbClr val="FF0000"/>
                </a:solidFill>
              </a:rPr>
              <a:t>to be checked</a:t>
            </a:r>
            <a:endParaRPr b="1" sz="1100">
              <a:solidFill>
                <a:srgbClr val="FF0000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sz="1100">
                <a:solidFill>
                  <a:schemeClr val="dk1"/>
                </a:solidFill>
              </a:rPr>
              <a:t>accelerator length: 27 km 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sz="1100">
                <a:solidFill>
                  <a:schemeClr val="dk1"/>
                </a:solidFill>
              </a:rPr>
              <a:t>estimated year for first collisions: 2030 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sz="1100">
                <a:solidFill>
                  <a:schemeClr val="dk1"/>
                </a:solidFill>
              </a:rPr>
              <a:t>future upgrade paths: 2033+ (LS5 and/or LS6)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26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100">
                <a:solidFill>
                  <a:schemeClr val="dk1"/>
                </a:solidFill>
              </a:rPr>
              <a:t>Environmental cost of construction (in units of tonnes of CO2 equivalent) - </a:t>
            </a:r>
            <a:r>
              <a:rPr b="1" lang="en" sz="1100">
                <a:solidFill>
                  <a:srgbClr val="FF0000"/>
                </a:solidFill>
              </a:rPr>
              <a:t>check if available  </a:t>
            </a:r>
            <a:endParaRPr b="1" sz="1100">
              <a:solidFill>
                <a:srgbClr val="FF0000"/>
              </a:solidFill>
            </a:endParaRPr>
          </a:p>
          <a:p>
            <a:pPr indent="0" lvl="0" marL="0" rtl="0" algn="l">
              <a:lnSpc>
                <a:spcPct val="126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100">
                <a:solidFill>
                  <a:schemeClr val="dk1"/>
                </a:solidFill>
              </a:rPr>
              <a:t>Environmental cost of operation per year (in units of tonnes of CO2 equivalent) - </a:t>
            </a:r>
            <a:r>
              <a:rPr b="1" lang="en" sz="1100">
                <a:solidFill>
                  <a:srgbClr val="FF0000"/>
                </a:solidFill>
              </a:rPr>
              <a:t>check if available  </a:t>
            </a:r>
            <a:endParaRPr b="1"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26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100">
                <a:solidFill>
                  <a:schemeClr val="dk1"/>
                </a:solidFill>
              </a:rPr>
              <a:t>Estimate of financial costs (provide separate numbers for R+D phase, construction phase and operations phase) - </a:t>
            </a:r>
            <a:r>
              <a:rPr b="1" lang="en" sz="1100">
                <a:solidFill>
                  <a:srgbClr val="FF0000"/>
                </a:solidFill>
              </a:rPr>
              <a:t> </a:t>
            </a:r>
            <a:br>
              <a:rPr lang="en" sz="1100">
                <a:solidFill>
                  <a:schemeClr val="dk1"/>
                </a:solidFill>
              </a:rPr>
            </a:b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26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100">
                <a:solidFill>
                  <a:schemeClr val="dk1"/>
                </a:solidFill>
              </a:rPr>
              <a:t>Does your project plan dedicated submission(s) for the ESPPU (if so, give details) - </a:t>
            </a:r>
            <a:endParaRPr b="1"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26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HL-LHC is already the highest priority according to the European Strategy, a submission is being prepared by the international collaboration (actually, there are more than one submission being prepared)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