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2130F-99FB-5B47-ACFD-969214B6ADF7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960E8-653C-704D-BD9E-4ACF40C2E3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4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6D704-38DB-1702-01AB-9C53187C8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C6C33-D7AF-3ACC-C43C-2BD0310A0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34F46-4219-3101-A9A9-C6CD7FB25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C5C2-6D20-754D-AB0F-BAD95F23789B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9BF03-BD19-9C2A-950B-2C8B10A3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48F9F-3E4D-FB44-019D-474E8D65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8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2A9B-275B-9740-12A9-61691AD2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837B9-2A3D-CD71-313B-DB86729C1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56B69-A4D3-6B35-5FF7-1C8EFAE16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8779-3D1E-F44A-B5DC-27832DD58D2D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3BAC6-4659-7C92-DCB1-C342FCD9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21F46-FB90-7031-9EF3-C39D12DAF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51B28-F605-E0A5-2180-4BC34FC7B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58B01C-CC92-BA7B-509F-1096F4F11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892A6-10DF-D275-3E59-6A3AC8C5B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49ED-6FC2-AE49-B2E0-1076A310C5D6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2EA2F-A41D-6051-DFCB-0532E4C2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2F853-D1BF-280B-5482-7E42CFE3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6422C-0E78-E6A5-4E31-F60AF5D0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7DE91-00ED-1109-7FAE-87F0F2B5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65B00-0807-3A84-766C-B087C705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BF1A-1DB3-6849-92BD-1FC5255D5F76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66EDC-F88F-7AD1-9087-02511377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5844D-66D2-7DE3-2BD9-2DFE44B6F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close-up of a target&#10;&#10;Description automatically generated">
            <a:extLst>
              <a:ext uri="{FF2B5EF4-FFF2-40B4-BE49-F238E27FC236}">
                <a16:creationId xmlns:a16="http://schemas.microsoft.com/office/drawing/2014/main" id="{9BED076A-969C-4D55-F7BB-ED471A53F6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30012" y="365125"/>
            <a:ext cx="132378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4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95DA1-EE36-B74F-4283-9C2691C9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D1ABB-ABA6-5454-55BE-3A994DDCD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2E093-4E75-253C-E54A-FA656FCE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FAA9-4907-6043-A6BA-7C05060F107E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1694D-3BCC-F554-E427-A8E6FE3C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412A1-5C81-64EC-5265-BF1030854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9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1DDB2-A356-BD26-8F98-66ABFF9C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152D-E356-37C2-6428-144176C01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927377-3A5B-A241-074D-5C0505ED1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A4693-DBC5-9241-A9DB-FA5D12C7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89C5-AEE2-A544-B0BA-308711AABB23}" type="datetime1">
              <a:rPr lang="en-GB" smtClean="0"/>
              <a:t>15/10/2024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352BD-9841-2EAB-8B33-053DD9DA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F4D6F-17CB-44DD-6CD6-1972C4CA7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6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70AA-3224-DB2A-2E85-04EB8132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EB6D5-C1FD-14E8-6AD4-285AF43D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3567-B205-AE60-43A7-F013F94FD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4660D5-A63C-E1E9-7918-66C0206CB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108AC3-4B6B-156A-E4F4-78EAB9B4E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EB0673-9FD9-BBF7-099E-894FE78A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FB1-7CFD-9842-A98F-208E2BA8B9C1}" type="datetime1">
              <a:rPr lang="en-GB" smtClean="0"/>
              <a:t>15/10/2024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4ACBBF-495B-4438-77BF-73F308C57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E36145-DCAF-E449-970E-039269CC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2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EA1FB-00F9-7BF3-B6D6-CF6A97E22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1FCC-4F42-940C-401F-7186DFFF7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093B-082D-F74B-8F60-5AA5AB474BFD}" type="datetime1">
              <a:rPr lang="en-GB" smtClean="0"/>
              <a:t>15/10/2024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C3FDD-0EE1-6AFA-E616-7B0633241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1A58A-C342-19BC-D4C1-4530F1A5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5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D7F2D-D09B-9EEA-CA57-F05C0C49F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C8EA5-1B5B-1647-9CDF-415EE5210283}" type="datetime1">
              <a:rPr lang="en-GB" smtClean="0"/>
              <a:t>15/10/2024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AFCA94-B426-C753-E175-4063BCA20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D1B3D-B7CC-2546-E769-E928BB291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4AD6A-904B-8578-6F37-3A95670E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DDA98-FC8F-C9AA-2D16-C840D449D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881A4-7566-DA3A-33D1-B22A8C4BA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D5CC1-34F9-3373-8775-B28C8755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3C4C-A701-A94B-BA4D-71BD4F19310F}" type="datetime1">
              <a:rPr lang="en-GB" smtClean="0"/>
              <a:t>15/10/2024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C670E-2C0B-4842-445B-B2AF2B32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38219-DE38-F691-291D-E9AFCF4D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1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BF98E-A50D-878A-9BF1-A92B42E90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5367E-1A38-A787-CE94-A25D74F27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522E5-519C-2032-4573-AAB64ECBD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BD795-8830-4E8A-3313-B128EEDF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4107-3B9F-F041-B7A0-2713BBC29AFA}" type="datetime1">
              <a:rPr lang="en-GB" smtClean="0"/>
              <a:t>15/10/2024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5CEE8-2533-478E-D9E4-B68AEC48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3C484-B4BD-3EA1-8EE8-D320AB58A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8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1A21D4-D678-BE3B-729C-C10B9D6F9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0488F-76E2-1D34-D6A3-CC44012B3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6DA92-BCC8-8066-6DDB-0FDD9CACB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ED96EA-BC42-F94E-B28D-74CA9885C812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AB9B1-61E9-F3D5-76FA-46EB33C18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5B461-2F8B-0C1E-AACA-C9A34F743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25F17A-F0C8-C64A-9360-113FBFBD7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1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93ACF-6C58-F64C-CB90-6185C817FC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FD71E-9E2D-445F-4B26-B7183BA45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ECFA UK Drafting Session</a:t>
            </a:r>
          </a:p>
        </p:txBody>
      </p:sp>
    </p:spTree>
    <p:extLst>
      <p:ext uri="{BB962C8B-B14F-4D97-AF65-F5344CB8AC3E}">
        <p14:creationId xmlns:p14="http://schemas.microsoft.com/office/powerpoint/2010/main" val="179429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47BF-E15E-5E8D-1E62-1B92E8464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3F20FC-769B-59D3-D540-B8F834EB9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≈14</m:t>
                    </m:r>
                  </m:oMath>
                </a14:m>
                <a:r>
                  <a:rPr lang="en-GB" b="0" dirty="0">
                    <a:ea typeface="Cambria Math" panose="02040503050406030204" pitchFamily="18" charset="0"/>
                  </a:rPr>
                  <a:t> </a:t>
                </a:r>
                <a:r>
                  <a:rPr lang="en-GB" b="0" dirty="0" err="1">
                    <a:ea typeface="Cambria Math" panose="02040503050406030204" pitchFamily="18" charset="0"/>
                  </a:rPr>
                  <a:t>TeV</a:t>
                </a:r>
                <a:endParaRPr lang="en-GB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∫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≈3</m:t>
                    </m:r>
                  </m:oMath>
                </a14:m>
                <a:r>
                  <a:rPr lang="en-GB" b="0" dirty="0">
                    <a:ea typeface="Cambria Math" panose="02040503050406030204" pitchFamily="18" charset="0"/>
                  </a:rPr>
                  <a:t>/ab (for each of CMS and ATLAS)</a:t>
                </a:r>
              </a:p>
              <a:p>
                <a:r>
                  <a:rPr lang="en-GB" b="0" dirty="0">
                    <a:ea typeface="Cambria Math" panose="02040503050406030204" pitchFamily="18" charset="0"/>
                  </a:rPr>
                  <a:t>1 interaction point for CMS (plus ATLAS)</a:t>
                </a:r>
              </a:p>
              <a:p>
                <a:r>
                  <a:rPr lang="en-GB" dirty="0">
                    <a:ea typeface="Cambria Math" panose="02040503050406030204" pitchFamily="18" charset="0"/>
                  </a:rPr>
                  <a:t>Physics collisions</a:t>
                </a:r>
                <a:r>
                  <a:rPr lang="en-GB" b="0" dirty="0">
                    <a:ea typeface="Cambria Math" panose="02040503050406030204" pitchFamily="18" charset="0"/>
                  </a:rPr>
                  <a:t> 2030-2041</a:t>
                </a:r>
              </a:p>
              <a:p>
                <a:r>
                  <a:rPr lang="en-GB" b="0" dirty="0">
                    <a:ea typeface="Cambria Math" panose="02040503050406030204" pitchFamily="18" charset="0"/>
                  </a:rPr>
                  <a:t>No major upgrades foreseen</a:t>
                </a:r>
              </a:p>
              <a:p>
                <a:r>
                  <a:rPr lang="en-GB" dirty="0">
                    <a:ea typeface="Cambria Math" panose="02040503050406030204" pitchFamily="18" charset="0"/>
                  </a:rPr>
                  <a:t>Completely decommissioned in 2041</a:t>
                </a:r>
                <a:endParaRPr lang="en-GB" b="0" dirty="0">
                  <a:ea typeface="Cambria Math" panose="02040503050406030204" pitchFamily="18" charset="0"/>
                </a:endParaRPr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3F20FC-769B-59D3-D540-B8F834EB9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7B4B9-32BD-8853-3D45-C5CA16AB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BF1A-1DB3-6849-92BD-1FC5255D5F76}" type="datetime1">
              <a:rPr lang="en-GB" smtClean="0"/>
              <a:t>16/10/2024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E3EF0-BBEB-50AB-FFCD-3A2FC07C0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 ECFA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64BD-E3FC-B018-6465-8B62E188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0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519E3-EF1E-0C05-9825-4E2EA1F44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Milestones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4AA8F4-D968-1142-6510-535211D1F1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few key physics goals Figures for ~11 years, 3/ab per experiment</a:t>
                </a:r>
              </a:p>
              <a:p>
                <a:pPr lvl="1"/>
                <a:r>
                  <a:rPr lang="en-US" dirty="0"/>
                  <a:t>HHH coupling to within about 20%</a:t>
                </a:r>
                <a:r>
                  <a:rPr lang="en-US" i="1" dirty="0"/>
                  <a:t> (in combination with ATLAS)</a:t>
                </a:r>
                <a:r>
                  <a:rPr lang="en-US" dirty="0"/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/>
                  <a:t>H mass precision ~ 20 MeV </a:t>
                </a:r>
                <a:r>
                  <a:rPr lang="en-US" i="1" dirty="0"/>
                  <a:t>(in combination with ATLAS) </a:t>
                </a:r>
              </a:p>
              <a:p>
                <a:pPr lvl="1"/>
                <a:r>
                  <a:rPr lang="en-US" dirty="0"/>
                  <a:t>H-fermion couplings to a few percent precision, e.g.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𝜇𝜇</m:t>
                    </m:r>
                  </m:oMath>
                </a14:m>
                <a:r>
                  <a:rPr lang="en-US" dirty="0"/>
                  <a:t> at 5% </a:t>
                </a:r>
              </a:p>
              <a:p>
                <a:pPr lvl="1"/>
                <a:r>
                  <a:rPr lang="en-US" dirty="0"/>
                  <a:t>H-DM coupling: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𝐵𝑟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𝑖𝑛𝑣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≈5% (95%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𝐶𝐿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New </a:t>
                </a:r>
                <a:r>
                  <a:rPr lang="en-US"/>
                  <a:t>sesonances</a:t>
                </a:r>
                <a:r>
                  <a:rPr lang="en-US" dirty="0"/>
                  <a:t>: e.g.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bar>
                      <m:barPr>
                        <m:pos m:val="top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bar>
                  </m:oMath>
                </a14:m>
                <a:r>
                  <a:rPr lang="en-US" dirty="0"/>
                  <a:t> with mass limits 5-6 </a:t>
                </a:r>
                <a:r>
                  <a:rPr lang="en-US" dirty="0" err="1"/>
                  <a:t>TeV</a:t>
                </a:r>
                <a:endParaRPr lang="en-US" dirty="0"/>
              </a:p>
              <a:p>
                <a:pPr lvl="1"/>
                <a:r>
                  <a:rPr lang="en-US" dirty="0"/>
                  <a:t>Many WIMP-like DM scenarios can be explored</a:t>
                </a:r>
              </a:p>
              <a:p>
                <a:pPr lvl="1"/>
                <a:r>
                  <a:rPr lang="en-US" dirty="0"/>
                  <a:t>Many other precision measurements, rare decay searches,….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4AA8F4-D968-1142-6510-535211D1F1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 r="-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45522-9BC8-6D5A-27D8-58D05286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2C34-984C-7647-B7FF-5CA5FF69C8A9}" type="datetime1">
              <a:rPr lang="en-GB" smtClean="0"/>
              <a:t>15/10/2024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28332C-EC3A-5F2B-984E-FB16BA01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 ECFA UK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7A4CE-D096-F773-5175-B22386450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2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4F12F-1F0F-6DE3-1493-4F6283BA3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 and ESPPU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F62E9-9EDF-CE2F-2656-897EABDD1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Environmental</a:t>
            </a:r>
          </a:p>
          <a:p>
            <a:pPr lvl="1"/>
            <a:r>
              <a:rPr lang="en-GB" dirty="0"/>
              <a:t>Electricity mainly nuclear</a:t>
            </a:r>
          </a:p>
          <a:p>
            <a:pPr lvl="1"/>
            <a:r>
              <a:rPr lang="en-GB" dirty="0"/>
              <a:t>Data processing distributed – CO2 per data centre varies</a:t>
            </a:r>
          </a:p>
          <a:p>
            <a:pPr lvl="1"/>
            <a:r>
              <a:rPr lang="en-GB" dirty="0"/>
              <a:t>Working to reduce gas leaks</a:t>
            </a:r>
          </a:p>
          <a:p>
            <a:endParaRPr lang="en-GB" dirty="0"/>
          </a:p>
          <a:p>
            <a:r>
              <a:rPr lang="en-GB" dirty="0"/>
              <a:t>Financial</a:t>
            </a:r>
          </a:p>
          <a:p>
            <a:pPr lvl="1"/>
            <a:r>
              <a:rPr lang="en-GB" dirty="0"/>
              <a:t>No significant capital costs after 2029</a:t>
            </a:r>
          </a:p>
          <a:p>
            <a:pPr lvl="1"/>
            <a:r>
              <a:rPr lang="en-GB" dirty="0"/>
              <a:t>Annual operations (M&amp;O A + M&amp;O B) ~ 20MCHF</a:t>
            </a:r>
          </a:p>
          <a:p>
            <a:pPr lvl="1"/>
            <a:endParaRPr lang="en-GB" dirty="0"/>
          </a:p>
          <a:p>
            <a:r>
              <a:rPr lang="en-GB" dirty="0"/>
              <a:t>Will be submitting to ESPPU (joint with ATLAS?)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7512C-3AD6-57DD-B5BE-C3CFDA78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BF1A-1DB3-6849-92BD-1FC5255D5F76}" type="datetime1">
              <a:rPr lang="en-GB" smtClean="0"/>
              <a:t>15/10/2024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B2243-1207-2865-6F43-8C0D181F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 ECFA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A6D11-7B75-D95C-AFF0-707DEE071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F17A-F0C8-C64A-9360-113FBFBD798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3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11047</TotalTime>
  <Words>217</Words>
  <Application>Microsoft Macintosh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Cambria Math</vt:lpstr>
      <vt:lpstr>Office Theme</vt:lpstr>
      <vt:lpstr>CMS</vt:lpstr>
      <vt:lpstr>Parameters</vt:lpstr>
      <vt:lpstr>Physics Milestones</vt:lpstr>
      <vt:lpstr>Costs and ESPPU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Joel Goldstein</dc:creator>
  <cp:keywords/>
  <dc:description/>
  <cp:lastModifiedBy>Joel Goldstein</cp:lastModifiedBy>
  <cp:revision>13</cp:revision>
  <dcterms:created xsi:type="dcterms:W3CDTF">2024-10-15T20:53:16Z</dcterms:created>
  <dcterms:modified xsi:type="dcterms:W3CDTF">2024-10-23T13:00:35Z</dcterms:modified>
  <cp:category/>
</cp:coreProperties>
</file>