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>
      <p:cViewPr varScale="1">
        <p:scale>
          <a:sx n="158" d="100"/>
          <a:sy n="158" d="100"/>
        </p:scale>
        <p:origin x="5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cfb8128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cfb8128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cfb8128f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cfb8128f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cfb8128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cfb8128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FCC-eh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Monica D’Onofrio, Uta Klein, Paul Newman, Claire Gwenlan et al.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FCC-eh complex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9300" y="390475"/>
            <a:ext cx="8520600" cy="4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centre-of-mass energy: </a:t>
            </a:r>
            <a:r>
              <a:rPr lang="en" sz="1100">
                <a:solidFill>
                  <a:srgbClr val="0000FF"/>
                </a:solidFill>
              </a:rPr>
              <a:t>3.5 TeV (assuming 60 GeV electron beam, 50 TeV proton beam)</a:t>
            </a:r>
            <a:endParaRPr sz="1100">
              <a:solidFill>
                <a:srgbClr val="0000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integrated luminosity: </a:t>
            </a:r>
            <a:r>
              <a:rPr lang="en" sz="1100">
                <a:solidFill>
                  <a:srgbClr val="0000FF"/>
                </a:solidFill>
              </a:rPr>
              <a:t>1 or 2 /ab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number of interaction points: </a:t>
            </a:r>
            <a:r>
              <a:rPr lang="en" sz="1100">
                <a:solidFill>
                  <a:srgbClr val="0000FF"/>
                </a:solidFill>
              </a:rPr>
              <a:t>1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time running at stage: </a:t>
            </a:r>
            <a:r>
              <a:rPr lang="en" sz="1100">
                <a:solidFill>
                  <a:srgbClr val="0000FF"/>
                </a:solidFill>
              </a:rPr>
              <a:t>10-20 years (as many as FCC-hh)</a:t>
            </a:r>
            <a:endParaRPr sz="1100">
              <a:solidFill>
                <a:srgbClr val="0000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wall power: </a:t>
            </a:r>
            <a:r>
              <a:rPr lang="en" sz="1100">
                <a:solidFill>
                  <a:srgbClr val="980000"/>
                </a:solidFill>
              </a:rPr>
              <a:t>100 MW for ERL?</a:t>
            </a:r>
            <a:endParaRPr sz="1100">
              <a:solidFill>
                <a:srgbClr val="98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accelerator length: </a:t>
            </a:r>
            <a:r>
              <a:rPr lang="en" sz="1100">
                <a:solidFill>
                  <a:srgbClr val="0000FF"/>
                </a:solidFill>
              </a:rPr>
              <a:t>same as FCC-hh for proton beam, ERL: 2 km arc, 1 km straight-length, 3 turns  </a:t>
            </a:r>
            <a:endParaRPr sz="1100">
              <a:solidFill>
                <a:srgbClr val="0000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estimated year for first collisions: </a:t>
            </a:r>
            <a:r>
              <a:rPr lang="en" sz="1100">
                <a:solidFill>
                  <a:srgbClr val="0000FF"/>
                </a:solidFill>
              </a:rPr>
              <a:t>2050+</a:t>
            </a:r>
            <a:endParaRPr sz="1100">
              <a:solidFill>
                <a:srgbClr val="0000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future upgrade paths: </a:t>
            </a:r>
            <a:r>
              <a:rPr lang="en" sz="1100">
                <a:solidFill>
                  <a:srgbClr val="0000FF"/>
                </a:solidFill>
              </a:rPr>
              <a:t>none at the moment </a:t>
            </a:r>
            <a:endParaRPr sz="11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00" y="2332250"/>
            <a:ext cx="325755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213" y="2375100"/>
            <a:ext cx="3800475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067500" y="2018350"/>
            <a:ext cx="409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ERL development in progress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case 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35325" y="645550"/>
            <a:ext cx="4654500" cy="3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78">
                <a:solidFill>
                  <a:schemeClr val="dk1"/>
                </a:solidFill>
              </a:rPr>
              <a:t>Key physics deliverables (name up to 5). Be quantitative where relevant/possible.</a:t>
            </a:r>
            <a:endParaRPr sz="1378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78">
                <a:solidFill>
                  <a:schemeClr val="dk1"/>
                </a:solidFill>
              </a:rPr>
              <a:t>Wide-ranging and deep physics programme spans:</a:t>
            </a:r>
            <a:endParaRPr sz="1378">
              <a:solidFill>
                <a:schemeClr val="dk1"/>
              </a:solidFill>
            </a:endParaRPr>
          </a:p>
          <a:p>
            <a:pPr marL="457200" lvl="0" indent="-304285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192"/>
              <a:buChar char="●"/>
            </a:pPr>
            <a:r>
              <a:rPr lang="en" sz="1191">
                <a:solidFill>
                  <a:schemeClr val="accent2"/>
                </a:solidFill>
              </a:rPr>
              <a:t>PDFs, strong coupling constant, </a:t>
            </a:r>
            <a:r>
              <a:rPr lang="en" sz="1191" b="1">
                <a:solidFill>
                  <a:schemeClr val="accent2"/>
                </a:solidFill>
              </a:rPr>
              <a:t>low-x measurements </a:t>
            </a:r>
            <a:r>
              <a:rPr lang="en" sz="1191">
                <a:solidFill>
                  <a:schemeClr val="accent2"/>
                </a:solidFill>
              </a:rPr>
              <a:t> </a:t>
            </a:r>
            <a:endParaRPr sz="1191">
              <a:solidFill>
                <a:schemeClr val="accent2"/>
              </a:solidFill>
            </a:endParaRPr>
          </a:p>
          <a:p>
            <a:pPr marL="457200" lvl="0" indent="-30428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2"/>
              <a:buChar char="●"/>
            </a:pPr>
            <a:r>
              <a:rPr lang="en" sz="1191">
                <a:solidFill>
                  <a:schemeClr val="accent2"/>
                </a:solidFill>
              </a:rPr>
              <a:t>W mass, </a:t>
            </a:r>
            <a:r>
              <a:rPr lang="en" sz="1191" b="1">
                <a:solidFill>
                  <a:schemeClr val="accent2"/>
                </a:solidFill>
              </a:rPr>
              <a:t>sin2 theta</a:t>
            </a:r>
            <a:r>
              <a:rPr lang="en" sz="1191">
                <a:solidFill>
                  <a:schemeClr val="accent2"/>
                </a:solidFill>
              </a:rPr>
              <a:t>, top mass, on other precision measurements in EWK and Top sectors</a:t>
            </a:r>
            <a:endParaRPr sz="1191">
              <a:solidFill>
                <a:schemeClr val="accent2"/>
              </a:solidFill>
            </a:endParaRPr>
          </a:p>
          <a:p>
            <a:pPr marL="457200" lvl="0" indent="-30428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2"/>
              <a:buChar char="●"/>
            </a:pPr>
            <a:r>
              <a:rPr lang="en" sz="1191" b="1">
                <a:solidFill>
                  <a:schemeClr val="accent2"/>
                </a:solidFill>
              </a:rPr>
              <a:t>Higgs measurements</a:t>
            </a:r>
            <a:r>
              <a:rPr lang="en" sz="1191">
                <a:solidFill>
                  <a:schemeClr val="accent2"/>
                </a:solidFill>
              </a:rPr>
              <a:t> with additional sensitivity à precision higgs facility together with LHC</a:t>
            </a:r>
            <a:endParaRPr sz="1191">
              <a:solidFill>
                <a:schemeClr val="accent2"/>
              </a:solidFill>
            </a:endParaRPr>
          </a:p>
          <a:p>
            <a:pPr marL="457200" lvl="0" indent="-30428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2"/>
              <a:buChar char="●"/>
            </a:pPr>
            <a:r>
              <a:rPr lang="en" sz="1191">
                <a:solidFill>
                  <a:schemeClr val="accent2"/>
                </a:solidFill>
              </a:rPr>
              <a:t>Searches for new physics, including prompt and long-lived new scalars from Higgs, SUSY particles, </a:t>
            </a:r>
            <a:r>
              <a:rPr lang="en" sz="1191" b="1">
                <a:solidFill>
                  <a:schemeClr val="accent2"/>
                </a:solidFill>
              </a:rPr>
              <a:t>heavy neutrinos</a:t>
            </a:r>
            <a:r>
              <a:rPr lang="en" sz="1191">
                <a:solidFill>
                  <a:schemeClr val="accent2"/>
                </a:solidFill>
              </a:rPr>
              <a:t>, dark photons and axions  </a:t>
            </a:r>
            <a:endParaRPr sz="1191">
              <a:solidFill>
                <a:schemeClr val="accent2"/>
              </a:solidFill>
            </a:endParaRPr>
          </a:p>
          <a:p>
            <a:pPr marL="457200" lvl="0" indent="-30428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2"/>
              <a:buChar char="●"/>
            </a:pPr>
            <a:r>
              <a:rPr lang="en" sz="1191">
                <a:solidFill>
                  <a:schemeClr val="accent2"/>
                </a:solidFill>
              </a:rPr>
              <a:t>High-energy and high-density measurements of heavy ion collisions  </a:t>
            </a:r>
            <a:endParaRPr sz="119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502" y="0"/>
            <a:ext cx="2136600" cy="17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836" y="1494075"/>
            <a:ext cx="3911590" cy="178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4075" y="3281146"/>
            <a:ext cx="4701201" cy="18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013850" y="4175650"/>
            <a:ext cx="3000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285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192"/>
              <a:buChar char="●"/>
            </a:pPr>
            <a:r>
              <a:rPr lang="en" sz="1191" b="1">
                <a:solidFill>
                  <a:schemeClr val="accent2"/>
                </a:solidFill>
              </a:rPr>
              <a:t>heavy neutrinos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620625" y="14940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signal strength measurements of Higgs decays</a:t>
            </a:r>
            <a:endParaRPr sz="100" b="1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5300" y="0"/>
            <a:ext cx="1336275" cy="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0775" y="7425"/>
            <a:ext cx="1804801" cy="14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Detector and additional inputs requested  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201875" y="3121050"/>
            <a:ext cx="5684700" cy="19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Environmental cost of construction (in units of tonnes of CO2 equivalent)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-"/>
            </a:pPr>
            <a:r>
              <a:rPr lang="en" sz="1100">
                <a:solidFill>
                  <a:srgbClr val="FF0000"/>
                </a:solidFill>
              </a:rPr>
              <a:t>Beam: </a:t>
            </a:r>
            <a:endParaRPr sz="1100">
              <a:solidFill>
                <a:srgbClr val="FF0000"/>
              </a:solidFill>
            </a:endParaRPr>
          </a:p>
          <a:p>
            <a:pPr marL="914400" lvl="1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-"/>
            </a:pPr>
            <a:r>
              <a:rPr lang="en" sz="1100">
                <a:solidFill>
                  <a:srgbClr val="FF0000"/>
                </a:solidFill>
              </a:rPr>
              <a:t>Construction: </a:t>
            </a:r>
            <a:endParaRPr sz="1100">
              <a:solidFill>
                <a:srgbClr val="FF0000"/>
              </a:solidFill>
            </a:endParaRPr>
          </a:p>
          <a:p>
            <a:pPr marL="457200" lvl="0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Environmental cost of operation per year (in units of tonnes of CO2 equivalent)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44DE7"/>
              </a:buClr>
              <a:buSzPts val="1100"/>
              <a:buChar char="-"/>
            </a:pPr>
            <a:r>
              <a:rPr lang="en" sz="1100">
                <a:solidFill>
                  <a:srgbClr val="244DE7"/>
                </a:solidFill>
              </a:rPr>
              <a:t>Uses FCC-hh proton beam (no additional cost)</a:t>
            </a:r>
            <a:endParaRPr sz="1100">
              <a:solidFill>
                <a:srgbClr val="244DE7"/>
              </a:solidFill>
            </a:endParaRPr>
          </a:p>
          <a:p>
            <a:pPr marL="914400" lvl="1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-"/>
            </a:pPr>
            <a:r>
              <a:rPr lang="en" sz="1100">
                <a:solidFill>
                  <a:srgbClr val="FF0000"/>
                </a:solidFill>
              </a:rPr>
              <a:t>ERL </a:t>
            </a:r>
            <a:endParaRPr sz="1100">
              <a:solidFill>
                <a:srgbClr val="FF0000"/>
              </a:solidFill>
            </a:endParaRPr>
          </a:p>
          <a:p>
            <a:pPr marL="914400" lvl="1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-"/>
            </a:pPr>
            <a:r>
              <a:rPr lang="en" sz="1100">
                <a:solidFill>
                  <a:srgbClr val="FF0000"/>
                </a:solidFill>
              </a:rPr>
              <a:t>Detector </a:t>
            </a:r>
            <a:endParaRPr sz="1100">
              <a:solidFill>
                <a:srgbClr val="FF0000"/>
              </a:solidFill>
            </a:endParaRPr>
          </a:p>
          <a:p>
            <a:pPr marL="457200" lvl="0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Estimate of financial costs (provide separate numbers for R+D phase, construction phase and operations phase)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-"/>
            </a:pPr>
            <a:r>
              <a:rPr lang="en" sz="1100">
                <a:solidFill>
                  <a:srgbClr val="0000FF"/>
                </a:solidFill>
              </a:rPr>
              <a:t>??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030700" y="3799650"/>
            <a:ext cx="30000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Does your project plan dedicated submission(s) for the ESPPU (if so, give details)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-"/>
            </a:pPr>
            <a:r>
              <a:rPr lang="en" sz="1100" b="1">
                <a:solidFill>
                  <a:schemeClr val="accent1"/>
                </a:solidFill>
              </a:rPr>
              <a:t>Yes, a FCC-eh submission will be made (white paper in preparation) 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099" y="599425"/>
            <a:ext cx="4272024" cy="24030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22275" y="785450"/>
            <a:ext cx="30000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R=6.2 m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L=19.3 m, </a:t>
            </a:r>
            <a:r>
              <a:rPr lang="en" sz="13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about CMS size</a:t>
            </a: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81400" y="1400450"/>
            <a:ext cx="5050500" cy="154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•</a:t>
            </a:r>
            <a:r>
              <a:rPr lang="en" sz="1100" dirty="0">
                <a:solidFill>
                  <a:srgbClr val="111111"/>
                </a:solidFill>
              </a:rPr>
              <a:t>Asymmetric, reflecting the beam energy asymmetry</a:t>
            </a:r>
            <a:endParaRPr sz="1100" dirty="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•Could be built based on established technologies from ATLAS and CMS but highly benefit from advance in detector tech (e.g. FCC-</a:t>
            </a:r>
            <a:r>
              <a:rPr lang="en" sz="1100" dirty="0" err="1">
                <a:solidFill>
                  <a:schemeClr val="dk1"/>
                </a:solidFill>
              </a:rPr>
              <a:t>ee</a:t>
            </a:r>
            <a:r>
              <a:rPr lang="en" sz="1100" dirty="0">
                <a:solidFill>
                  <a:schemeClr val="dk1"/>
                </a:solidFill>
              </a:rPr>
              <a:t>)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•Must be highly </a:t>
            </a:r>
            <a:r>
              <a:rPr lang="en" sz="1100" b="1" dirty="0">
                <a:solidFill>
                  <a:srgbClr val="244DE7"/>
                </a:solidFill>
              </a:rPr>
              <a:t>hermetic</a:t>
            </a:r>
            <a:endParaRPr sz="1100" b="1" dirty="0">
              <a:solidFill>
                <a:srgbClr val="244DE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•Must have </a:t>
            </a:r>
            <a:r>
              <a:rPr lang="en" sz="1100" b="1" dirty="0">
                <a:solidFill>
                  <a:srgbClr val="244DE7"/>
                </a:solidFill>
              </a:rPr>
              <a:t>fine segmentation </a:t>
            </a:r>
            <a:r>
              <a:rPr lang="en" sz="1100" dirty="0">
                <a:solidFill>
                  <a:schemeClr val="dk1"/>
                </a:solidFill>
              </a:rPr>
              <a:t>and good resolution for EM calo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•Must have </a:t>
            </a:r>
            <a:r>
              <a:rPr lang="en" sz="1100" b="1" dirty="0">
                <a:solidFill>
                  <a:srgbClr val="244DE7"/>
                </a:solidFill>
              </a:rPr>
              <a:t>good tracking capabilities</a:t>
            </a:r>
            <a:r>
              <a:rPr lang="en" sz="1100" dirty="0">
                <a:solidFill>
                  <a:schemeClr val="dk1"/>
                </a:solidFill>
              </a:rPr>
              <a:t> (e.g. for b-tagging) also in forward region 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Macintosh PowerPoint</Application>
  <PresentationFormat>On-screen Show (16:9)</PresentationFormat>
  <Paragraphs>43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Simple Light</vt:lpstr>
      <vt:lpstr>FCC-eh</vt:lpstr>
      <vt:lpstr>The FCC-eh complex </vt:lpstr>
      <vt:lpstr>Physics case </vt:lpstr>
      <vt:lpstr>Detector and additional inputs requested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D'Onofrio, Monica</cp:lastModifiedBy>
  <cp:revision>1</cp:revision>
  <dcterms:modified xsi:type="dcterms:W3CDTF">2024-10-24T17:18:27Z</dcterms:modified>
</cp:coreProperties>
</file>