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7" r:id="rId4"/>
    <p:sldId id="258" r:id="rId5"/>
    <p:sldId id="266" r:id="rId6"/>
    <p:sldId id="270" r:id="rId7"/>
    <p:sldId id="260" r:id="rId8"/>
    <p:sldId id="262" r:id="rId9"/>
    <p:sldId id="261" r:id="rId10"/>
    <p:sldId id="263" r:id="rId11"/>
    <p:sldId id="275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330080-4E86-A6D3-F9E0-195FD4DC444C}" v="508" dt="2024-10-23T11:39:32.178"/>
    <p1510:client id="{A5B4D222-AB13-54E9-CC6F-DF040268405C}" v="105" dt="2024-10-24T15:26:47.927"/>
    <p1510:client id="{ACA35B01-AE6C-FA99-5830-AB26E4C0B94C}" v="18" dt="2024-10-24T08:50:09.277"/>
    <p1510:client id="{CD9052A6-5BAD-B274-76ED-40463C7967A8}" v="240" dt="2024-10-24T09:19:07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2B420-6C16-4BE8-86B5-63D516AFADA5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4814-A47E-4E64-A2D5-C8EED218A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8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F4814-A47E-4E64-A2D5-C8EED218AA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0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C1C2-041E-9F5A-FD93-F3F7222DB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E19F4-4F55-EB21-0AAF-F1AFB572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624D1-616D-200D-7C0E-8775ABEC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8D3E2-C8C6-513A-0C9E-DD06C488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51666-401A-B596-782A-2D26664D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2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F6A5-5B66-6DA2-9C47-D1DEE7C3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8D30A-2415-D9A5-FE0C-40511E4AB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5B346-1353-8CAC-567D-EEB57B3E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B5A9-0127-33C3-098F-50253235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3FC11-807F-F16A-2DF1-9F623E0E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9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FA7A5-B7A7-A22A-189F-1F652CE2AA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6FBCE-D365-4B75-3F2E-3F3049D1E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1B4D1-17EA-EF35-129C-03AB086E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AC2B-B89F-4360-DE8F-45FF00B6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A027-960F-CA9E-175B-96FE071C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6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26F4-3CFC-5992-CC89-AFA8690C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6D7B6-0FBE-57AE-2831-F6D0F526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42D08-AA19-B41E-F481-EF92EF34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B5601-D107-1513-CDFF-1D7E16F0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3110-6973-F88A-6490-85477207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2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A5B9-13D6-E681-1F94-96B23943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EE225-31E8-3D68-D1D4-4765AC281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213FA-6134-B513-8862-E1BDD4EF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D8AD5-B090-24C6-E5E8-D2C6E08D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FABCD-A46E-C198-7E41-A1DD6CE5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8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BA3B-950E-85A4-884A-17E20DA49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143B-4046-4572-34B4-EFF5DFB48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4C4D-3942-2B38-9D12-D9DD16569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63E34-47B4-8095-5936-FF956B09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99E9-F43D-6C3A-21AF-C18941C8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56F7A-E515-F591-7D58-B2D098BC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1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CE42-DADA-BEDF-A4D6-5978512A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44B2-A049-C233-D79B-1B3559190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986E0-E3E3-8AC1-3E52-7313F1F3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C155C-E4BF-29DF-F46D-79BA0C526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D240-F0A8-339E-D732-49F08D129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90480-EC03-085B-86CA-70EEB13B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C868B-F553-4102-814A-9BEEB966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DC939-73B5-9192-6ADD-F7C46343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AD36-0D2F-0838-11FE-C417F309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5A84D-4C8C-D9AF-BE31-E4B65EC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38178-830B-0CDD-ACA9-7EBB4ACF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88CE3-26B6-C036-3F71-A84A98A8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1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DEB4F-2B08-B6FC-99B7-9F20DC30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34617-36B8-8109-D750-7AC8E8E1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6972F-3B0B-32FA-EE46-8393B287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52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B626-6D1A-8C86-9258-800AC51A8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FB10-266A-A3ED-85E6-33F59408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EB7F0-3784-8672-CD5A-8864F4A70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D56D6-2B21-F28C-354C-3B71D290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1B40-22EB-3D97-03DB-52D024DE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594AB-E981-182A-5F3D-5C96ABF6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1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877B-F379-BFAE-7338-269E936D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6639D-5FBB-74F6-EF1B-0C2672DC1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5A025-9055-B46B-4A21-B3B92C145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6AC1B-E504-BC09-544C-7BF2F826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FF5FA-BCA8-E862-880F-E1A70230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1C52F-54CD-4F36-1158-B6F2977A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7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10524-8EC9-6296-8915-B007F8F5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8DC5A-6EEE-21AD-E252-FBCDCDCD0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E9B02-2444-2830-13B5-19725C32E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6DB73-093A-49FC-B9BC-7282D8B965CF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F787D-0AF7-D245-4908-B26EC6B9D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78E3B-6E5C-6673-95AC-E36E063C4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0E9595-340D-4F17-84AC-AD41C9239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477F-ED9E-F5E9-9A6C-57C2AECA8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683" y="1478200"/>
            <a:ext cx="10228634" cy="159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Supernova bound on new scalars from resonant (and soft) emission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76BBF-618F-B82B-6171-46BE2469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35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Henry Stubbs</a:t>
            </a:r>
          </a:p>
          <a:p>
            <a:r>
              <a:rPr lang="en-GB"/>
              <a:t>University of Oxford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8DCFC-D04C-545D-1172-E402F4C9C83F}"/>
              </a:ext>
            </a:extLst>
          </p:cNvPr>
          <p:cNvSpPr txBox="1"/>
          <p:nvPr/>
        </p:nvSpPr>
        <p:spPr>
          <a:xfrm>
            <a:off x="978559" y="5912949"/>
            <a:ext cx="1051662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a typeface="+mn-lt"/>
                <a:cs typeface="+mn-lt"/>
              </a:rPr>
              <a:t>2410.17347</a:t>
            </a:r>
            <a:r>
              <a:rPr lang="en-US" sz="2400"/>
              <a:t>, Edward Hardy, Anton Sokolov, 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E851-9D74-89EA-6CB2-B4B8C4AE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4A689-B09B-D13B-973D-01E1092AA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28" y="1405676"/>
            <a:ext cx="8599714" cy="52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1F2D-0085-A19A-8EB6-97F4F14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A033-F5FF-1731-A713-06D172AE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Other BSM signatures in supernovae?</a:t>
            </a:r>
          </a:p>
          <a:p>
            <a:endParaRPr lang="en-GB"/>
          </a:p>
          <a:p>
            <a:r>
              <a:rPr lang="en-GB" dirty="0"/>
              <a:t>Spin-2 particles? </a:t>
            </a:r>
          </a:p>
          <a:p>
            <a:endParaRPr lang="en-GB"/>
          </a:p>
          <a:p>
            <a:r>
              <a:rPr lang="en-GB" dirty="0"/>
              <a:t>Cosmology?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457200" lvl="1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pPr marL="457200" lvl="1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lvl="1">
              <a:buFont typeface="Courier New" panose="020B0604020202020204" pitchFamily="34" charset="0"/>
              <a:buChar char="o"/>
            </a:pPr>
            <a:endParaRPr lang="en-GB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73670C-26C9-972C-4B21-AD5E331CB399}"/>
              </a:ext>
            </a:extLst>
          </p:cNvPr>
          <p:cNvSpPr txBox="1">
            <a:spLocks/>
          </p:cNvSpPr>
          <p:nvPr/>
        </p:nvSpPr>
        <p:spPr>
          <a:xfrm>
            <a:off x="-1920" y="5159962"/>
            <a:ext cx="12193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>
                <a:solidFill>
                  <a:schemeClr val="accent1"/>
                </a:solidFill>
              </a:rPr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E851-9D74-89EA-6CB2-B4B8C4AE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Model dependency</a:t>
            </a:r>
          </a:p>
        </p:txBody>
      </p:sp>
      <p:pic>
        <p:nvPicPr>
          <p:cNvPr id="4" name="Picture 3" descr="A graph with a red line and blue line&#10;&#10;Description automatically generated">
            <a:extLst>
              <a:ext uri="{FF2B5EF4-FFF2-40B4-BE49-F238E27FC236}">
                <a16:creationId xmlns:a16="http://schemas.microsoft.com/office/drawing/2014/main" id="{6F2F3858-84E1-70BF-34E8-00AA7EB7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35" y="2183423"/>
            <a:ext cx="5569604" cy="4059116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90590F1D-AF24-D343-BEBE-E7E90D15D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783" y="2183424"/>
            <a:ext cx="5659181" cy="40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E851-9D74-89EA-6CB2-B4B8C4AE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392" y="2768356"/>
            <a:ext cx="2976197" cy="1325563"/>
          </a:xfrm>
        </p:spPr>
        <p:txBody>
          <a:bodyPr>
            <a:normAutofit fontScale="90000"/>
          </a:bodyPr>
          <a:lstStyle/>
          <a:p>
            <a:r>
              <a:rPr lang="en-GB" sz="5400">
                <a:solidFill>
                  <a:schemeClr val="accent1"/>
                </a:solidFill>
              </a:rPr>
              <a:t>Progenitor </a:t>
            </a:r>
            <a:br>
              <a:rPr lang="en-GB" sz="5400">
                <a:solidFill>
                  <a:schemeClr val="accent1"/>
                </a:solidFill>
              </a:rPr>
            </a:br>
            <a:r>
              <a:rPr lang="en-GB" sz="5400">
                <a:solidFill>
                  <a:schemeClr val="accent1"/>
                </a:solidFill>
              </a:rPr>
              <a:t>profiles</a:t>
            </a:r>
          </a:p>
        </p:txBody>
      </p:sp>
      <p:pic>
        <p:nvPicPr>
          <p:cNvPr id="3" name="Picture 2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8E9B89E5-3731-4371-82A1-79DF6FC9B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9" y="0"/>
            <a:ext cx="6514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E851-9D74-89EA-6CB2-B4B8C4AE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Details of production rate</a:t>
            </a:r>
            <a:endParaRPr lang="en-GB" sz="2200">
              <a:solidFill>
                <a:schemeClr val="accent1"/>
              </a:solidFill>
            </a:endParaRPr>
          </a:p>
        </p:txBody>
      </p:sp>
      <p:pic>
        <p:nvPicPr>
          <p:cNvPr id="3" name="Picture 2" descr="A math equation with numbers and symbols&#10;&#10;Description automatically generated">
            <a:extLst>
              <a:ext uri="{FF2B5EF4-FFF2-40B4-BE49-F238E27FC236}">
                <a16:creationId xmlns:a16="http://schemas.microsoft.com/office/drawing/2014/main" id="{BBAC3BC3-4754-232B-52C2-DEAD2609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30" y="1573917"/>
            <a:ext cx="4392084" cy="718609"/>
          </a:xfrm>
          <a:prstGeom prst="rect">
            <a:avLst/>
          </a:prstGeom>
        </p:spPr>
      </p:pic>
      <p:pic>
        <p:nvPicPr>
          <p:cNvPr id="7" name="Picture 6" descr="A line drawn on a white background&#10;&#10;Description automatically generated">
            <a:extLst>
              <a:ext uri="{FF2B5EF4-FFF2-40B4-BE49-F238E27FC236}">
                <a16:creationId xmlns:a16="http://schemas.microsoft.com/office/drawing/2014/main" id="{E5E7F2E6-723B-5BAA-5B0F-A876BD2E9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" y="2859746"/>
            <a:ext cx="11726334" cy="1138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38FF5-ABB5-1331-C481-B999BC176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22" y="4337756"/>
            <a:ext cx="6244168" cy="884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2E326-E641-22D6-79DE-F4B87813C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33" y="5566732"/>
            <a:ext cx="8177389" cy="8680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A44720-7562-F9E1-58CA-EE0CA567A49A}"/>
              </a:ext>
            </a:extLst>
          </p:cNvPr>
          <p:cNvCxnSpPr/>
          <p:nvPr/>
        </p:nvCxnSpPr>
        <p:spPr>
          <a:xfrm flipH="1">
            <a:off x="555978" y="3945465"/>
            <a:ext cx="2888544" cy="1866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7EB305-5473-7A42-E727-B679CC78B20B}"/>
              </a:ext>
            </a:extLst>
          </p:cNvPr>
          <p:cNvCxnSpPr/>
          <p:nvPr/>
        </p:nvCxnSpPr>
        <p:spPr>
          <a:xfrm>
            <a:off x="7983008" y="3629729"/>
            <a:ext cx="1817510" cy="879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3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F732F7-E252-9AA7-177B-F5CC76D3A516}"/>
              </a:ext>
            </a:extLst>
          </p:cNvPr>
          <p:cNvSpPr txBox="1">
            <a:spLocks/>
          </p:cNvSpPr>
          <p:nvPr/>
        </p:nvSpPr>
        <p:spPr>
          <a:xfrm>
            <a:off x="3958889" y="2423390"/>
            <a:ext cx="3977769" cy="18315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BSM at low scales?</a:t>
            </a: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endParaRPr lang="en-GB"/>
          </a:p>
          <a:p>
            <a:pPr marL="0" indent="0" algn="ctr">
              <a:buNone/>
            </a:pPr>
            <a:r>
              <a:rPr lang="en-GB"/>
              <a:t>Renormalizable 'portals'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A1F2D-0085-A19A-8EB6-97F4F14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Beyond the Standard Model...</a:t>
            </a:r>
          </a:p>
        </p:txBody>
      </p:sp>
      <p:pic>
        <p:nvPicPr>
          <p:cNvPr id="7" name="Picture 6" descr="A close-up of several symbols&#10;&#10;Description automatically generated">
            <a:extLst>
              <a:ext uri="{FF2B5EF4-FFF2-40B4-BE49-F238E27FC236}">
                <a16:creationId xmlns:a16="http://schemas.microsoft.com/office/drawing/2014/main" id="{1CF87645-1B53-5EC7-91EC-B773CD76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90" t="7265" r="61955" b="61111"/>
          <a:stretch/>
        </p:blipFill>
        <p:spPr>
          <a:xfrm>
            <a:off x="5505001" y="4586305"/>
            <a:ext cx="883980" cy="47409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480722-3C22-B8AF-7000-292D93647E50}"/>
              </a:ext>
            </a:extLst>
          </p:cNvPr>
          <p:cNvCxnSpPr>
            <a:cxnSpLocks/>
          </p:cNvCxnSpPr>
          <p:nvPr/>
        </p:nvCxnSpPr>
        <p:spPr>
          <a:xfrm flipH="1">
            <a:off x="5944038" y="2972238"/>
            <a:ext cx="12700" cy="482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775BA7-DA0F-72FB-AD7B-6521A850E5CA}"/>
              </a:ext>
            </a:extLst>
          </p:cNvPr>
          <p:cNvCxnSpPr>
            <a:cxnSpLocks/>
          </p:cNvCxnSpPr>
          <p:nvPr/>
        </p:nvCxnSpPr>
        <p:spPr>
          <a:xfrm flipH="1">
            <a:off x="5944038" y="4013638"/>
            <a:ext cx="12700" cy="482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580D23-E0D7-339F-A521-53FA27750F2B}"/>
              </a:ext>
            </a:extLst>
          </p:cNvPr>
          <p:cNvSpPr txBox="1"/>
          <p:nvPr/>
        </p:nvSpPr>
        <p:spPr>
          <a:xfrm>
            <a:off x="1850654" y="1916440"/>
            <a:ext cx="178323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Dark matter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C71528-FBA6-053F-96F5-423C18A300EA}"/>
              </a:ext>
            </a:extLst>
          </p:cNvPr>
          <p:cNvSpPr/>
          <p:nvPr/>
        </p:nvSpPr>
        <p:spPr>
          <a:xfrm>
            <a:off x="3899751" y="2201568"/>
            <a:ext cx="4099395" cy="3426535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11B57-BAEB-B778-0D45-1D678511123E}"/>
              </a:ext>
            </a:extLst>
          </p:cNvPr>
          <p:cNvSpPr txBox="1"/>
          <p:nvPr/>
        </p:nvSpPr>
        <p:spPr>
          <a:xfrm>
            <a:off x="8365130" y="1912995"/>
            <a:ext cx="245326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Neutrino masses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4580D23-E0D7-339F-A521-53FA27750F2B}"/>
              </a:ext>
            </a:extLst>
          </p:cNvPr>
          <p:cNvSpPr txBox="1"/>
          <p:nvPr/>
        </p:nvSpPr>
        <p:spPr>
          <a:xfrm>
            <a:off x="8365560" y="5863204"/>
            <a:ext cx="178323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Gravity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4580D23-E0D7-339F-A521-53FA27750F2B}"/>
              </a:ext>
            </a:extLst>
          </p:cNvPr>
          <p:cNvSpPr txBox="1"/>
          <p:nvPr/>
        </p:nvSpPr>
        <p:spPr>
          <a:xfrm>
            <a:off x="124846" y="3773412"/>
            <a:ext cx="279485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Strong CP problem</a:t>
            </a:r>
            <a:endParaRPr lang="en-US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4580D23-E0D7-339F-A521-53FA27750F2B}"/>
              </a:ext>
            </a:extLst>
          </p:cNvPr>
          <p:cNvSpPr txBox="1"/>
          <p:nvPr/>
        </p:nvSpPr>
        <p:spPr>
          <a:xfrm>
            <a:off x="919368" y="5861696"/>
            <a:ext cx="3254681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Cosmological constant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50784-0B85-BDB5-7B01-45C93A147737}"/>
              </a:ext>
            </a:extLst>
          </p:cNvPr>
          <p:cNvSpPr txBox="1"/>
          <p:nvPr/>
        </p:nvSpPr>
        <p:spPr>
          <a:xfrm>
            <a:off x="9061439" y="3754026"/>
            <a:ext cx="28474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Hierarchy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1F2D-0085-A19A-8EB6-97F4F14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Higgs-portal scalars</a:t>
            </a:r>
          </a:p>
        </p:txBody>
      </p:sp>
      <p:pic>
        <p:nvPicPr>
          <p:cNvPr id="7" name="Picture 6" descr="A math symbols on a white background&#10;&#10;Description automatically generated">
            <a:extLst>
              <a:ext uri="{FF2B5EF4-FFF2-40B4-BE49-F238E27FC236}">
                <a16:creationId xmlns:a16="http://schemas.microsoft.com/office/drawing/2014/main" id="{370296FF-721B-E772-E016-46C50670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643" y="4387634"/>
            <a:ext cx="7749798" cy="1518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C0A6F-DBCF-E108-5F6F-81859A31A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871" y="1917431"/>
            <a:ext cx="5438291" cy="14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1F2D-0085-A19A-8EB6-97F4F14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Supernovae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0969E2-5DB2-6074-5DE9-258ABC91EDAD}"/>
              </a:ext>
            </a:extLst>
          </p:cNvPr>
          <p:cNvSpPr/>
          <p:nvPr/>
        </p:nvSpPr>
        <p:spPr>
          <a:xfrm>
            <a:off x="3393230" y="1497726"/>
            <a:ext cx="4569902" cy="45737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4D8C63-A46B-43B8-88D2-D5A68B448935}"/>
              </a:ext>
            </a:extLst>
          </p:cNvPr>
          <p:cNvCxnSpPr/>
          <p:nvPr/>
        </p:nvCxnSpPr>
        <p:spPr>
          <a:xfrm>
            <a:off x="6527800" y="3816350"/>
            <a:ext cx="1873250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482C22-57C5-8D23-10F8-1D08A349F9B1}"/>
              </a:ext>
            </a:extLst>
          </p:cNvPr>
          <p:cNvCxnSpPr>
            <a:cxnSpLocks/>
          </p:cNvCxnSpPr>
          <p:nvPr/>
        </p:nvCxnSpPr>
        <p:spPr>
          <a:xfrm>
            <a:off x="6394449" y="3632200"/>
            <a:ext cx="1873250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67F6D4-F2B6-7F1B-75D2-B9AE2CD0BB66}"/>
              </a:ext>
            </a:extLst>
          </p:cNvPr>
          <p:cNvCxnSpPr>
            <a:cxnSpLocks/>
          </p:cNvCxnSpPr>
          <p:nvPr/>
        </p:nvCxnSpPr>
        <p:spPr>
          <a:xfrm flipV="1">
            <a:off x="5708648" y="2368550"/>
            <a:ext cx="0" cy="5524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317E86-1510-7F28-3CD1-B446C57C09A2}"/>
              </a:ext>
            </a:extLst>
          </p:cNvPr>
          <p:cNvSpPr txBox="1"/>
          <p:nvPr/>
        </p:nvSpPr>
        <p:spPr>
          <a:xfrm>
            <a:off x="4382584" y="1906094"/>
            <a:ext cx="26500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Photons </a:t>
            </a:r>
            <a:r>
              <a:rPr lang="en-US" sz="2400">
                <a:solidFill>
                  <a:schemeClr val="tx2"/>
                </a:solidFill>
              </a:rPr>
              <a:t>absorbed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940721-ADD0-24A3-D305-54885E58E8E2}"/>
              </a:ext>
            </a:extLst>
          </p:cNvPr>
          <p:cNvSpPr txBox="1"/>
          <p:nvPr/>
        </p:nvSpPr>
        <p:spPr>
          <a:xfrm>
            <a:off x="8397508" y="5417375"/>
            <a:ext cx="307903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Want to look at the neutrino signal!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F86168-21AB-A2F8-CA53-A5A7AC48EEB9}"/>
              </a:ext>
            </a:extLst>
          </p:cNvPr>
          <p:cNvCxnSpPr>
            <a:cxnSpLocks/>
          </p:cNvCxnSpPr>
          <p:nvPr/>
        </p:nvCxnSpPr>
        <p:spPr>
          <a:xfrm flipV="1">
            <a:off x="5930898" y="2565400"/>
            <a:ext cx="0" cy="5524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810809-F3C8-16B7-7551-53821AECC7BA}"/>
              </a:ext>
            </a:extLst>
          </p:cNvPr>
          <p:cNvCxnSpPr>
            <a:cxnSpLocks/>
          </p:cNvCxnSpPr>
          <p:nvPr/>
        </p:nvCxnSpPr>
        <p:spPr>
          <a:xfrm flipV="1">
            <a:off x="5486398" y="2565400"/>
            <a:ext cx="0" cy="55245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34835C-7BF8-4949-5AD8-8C484CCF4FBF}"/>
              </a:ext>
            </a:extLst>
          </p:cNvPr>
          <p:cNvCxnSpPr>
            <a:cxnSpLocks/>
          </p:cNvCxnSpPr>
          <p:nvPr/>
        </p:nvCxnSpPr>
        <p:spPr>
          <a:xfrm>
            <a:off x="6394448" y="4076699"/>
            <a:ext cx="1873250" cy="12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382FB85-881D-5CA3-0C50-CED0FD2337C7}"/>
              </a:ext>
            </a:extLst>
          </p:cNvPr>
          <p:cNvSpPr/>
          <p:nvPr/>
        </p:nvSpPr>
        <p:spPr>
          <a:xfrm>
            <a:off x="4764830" y="2869325"/>
            <a:ext cx="1826702" cy="1830547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T = 30MeV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53D5B4-168D-E4D2-3349-D96B8A6AB1B3}"/>
              </a:ext>
            </a:extLst>
          </p:cNvPr>
          <p:cNvCxnSpPr>
            <a:cxnSpLocks/>
          </p:cNvCxnSpPr>
          <p:nvPr/>
        </p:nvCxnSpPr>
        <p:spPr>
          <a:xfrm flipH="1">
            <a:off x="2019299" y="3924300"/>
            <a:ext cx="3003550" cy="2540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1B789D-FAA8-5CF9-EE5A-BDCA37324FAA}"/>
              </a:ext>
            </a:extLst>
          </p:cNvPr>
          <p:cNvCxnSpPr>
            <a:cxnSpLocks/>
          </p:cNvCxnSpPr>
          <p:nvPr/>
        </p:nvCxnSpPr>
        <p:spPr>
          <a:xfrm flipH="1">
            <a:off x="1866898" y="4140199"/>
            <a:ext cx="3562350" cy="3810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9FA65A-CDEC-B03E-6219-B8BD8F967D4C}"/>
              </a:ext>
            </a:extLst>
          </p:cNvPr>
          <p:cNvCxnSpPr>
            <a:cxnSpLocks/>
          </p:cNvCxnSpPr>
          <p:nvPr/>
        </p:nvCxnSpPr>
        <p:spPr>
          <a:xfrm flipH="1">
            <a:off x="2095498" y="4394199"/>
            <a:ext cx="3587750" cy="2540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49E584-234C-9AB5-F1F0-89939518A9FC}"/>
              </a:ext>
            </a:extLst>
          </p:cNvPr>
          <p:cNvSpPr txBox="1"/>
          <p:nvPr/>
        </p:nvSpPr>
        <p:spPr>
          <a:xfrm>
            <a:off x="462660" y="3071452"/>
            <a:ext cx="220070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New </a:t>
            </a:r>
            <a:r>
              <a:rPr lang="en-US" sz="2400" b="1">
                <a:solidFill>
                  <a:schemeClr val="tx2"/>
                </a:solidFill>
              </a:rPr>
              <a:t>scalars </a:t>
            </a:r>
            <a:r>
              <a:rPr lang="en-US" sz="2400">
                <a:solidFill>
                  <a:schemeClr val="tx2"/>
                </a:solidFill>
              </a:rPr>
              <a:t>contribute to cooling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Can be produced from bulk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385A3-5832-8FC3-89D1-FA472E63C580}"/>
              </a:ext>
            </a:extLst>
          </p:cNvPr>
          <p:cNvSpPr txBox="1"/>
          <p:nvPr/>
        </p:nvSpPr>
        <p:spPr>
          <a:xfrm>
            <a:off x="8569635" y="2964090"/>
            <a:ext cx="278490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Neutrinos </a:t>
            </a:r>
            <a:r>
              <a:rPr lang="en-US" sz="2400">
                <a:solidFill>
                  <a:schemeClr val="tx2"/>
                </a:solidFill>
              </a:rPr>
              <a:t>escape as core cools</a:t>
            </a:r>
          </a:p>
          <a:p>
            <a:endParaRPr lang="en-US" sz="240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Dominated by surface emission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B6171-B6F1-FE34-1943-415AD05928EB}"/>
              </a:ext>
            </a:extLst>
          </p:cNvPr>
          <p:cNvSpPr txBox="1"/>
          <p:nvPr/>
        </p:nvSpPr>
        <p:spPr>
          <a:xfrm>
            <a:off x="10655085" y="180813"/>
            <a:ext cx="1394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139266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1F2D-0085-A19A-8EB6-97F4F14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Raffelt 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A033-F5FF-1731-A713-06D172AE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New energy loss speeds up cooling</a:t>
            </a:r>
          </a:p>
          <a:p>
            <a:r>
              <a:rPr lang="en-GB"/>
              <a:t>Shorter neutrino burst</a:t>
            </a:r>
          </a:p>
          <a:p>
            <a:r>
              <a:rPr lang="en-GB"/>
              <a:t>Conflict with observations of SN 1987A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6C73A-C7B7-411C-5FB4-DCB2E1D6CCC7}"/>
                  </a:ext>
                </a:extLst>
              </p:cNvPr>
              <p:cNvSpPr txBox="1"/>
              <p:nvPr/>
            </p:nvSpPr>
            <p:spPr>
              <a:xfrm>
                <a:off x="838200" y="3773699"/>
                <a:ext cx="10515600" cy="1389868"/>
              </a:xfrm>
              <a:prstGeom prst="rect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800">
                    <a:solidFill>
                      <a:schemeClr val="accent4"/>
                    </a:solidFill>
                  </a:rPr>
                  <a:t>Raffelt Bound:</a:t>
                </a:r>
              </a:p>
              <a:p>
                <a:r>
                  <a:rPr lang="en-GB" sz="2800"/>
                  <a:t>Energy loss in new degrees of freedom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en-GB" sz="2800"/>
                  <a:t> Energy loss in neutrinos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𝐵𝑆𝑀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3⋅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52</m:t>
                        </m:r>
                      </m:sup>
                    </m:sSup>
                  </m:oMath>
                </a14:m>
                <a:r>
                  <a:rPr lang="en-GB" sz="2800"/>
                  <a:t>erg/s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16C73A-C7B7-411C-5FB4-DCB2E1D6C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73699"/>
                <a:ext cx="10515600" cy="1389868"/>
              </a:xfrm>
              <a:prstGeom prst="rect">
                <a:avLst/>
              </a:prstGeom>
              <a:blipFill>
                <a:blip r:embed="rId2"/>
                <a:stretch>
                  <a:fillRect l="-1098" t="-3004" b="-10300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F74F8C-9E21-590F-1900-CF174BD0F3CF}"/>
              </a:ext>
            </a:extLst>
          </p:cNvPr>
          <p:cNvSpPr txBox="1"/>
          <p:nvPr/>
        </p:nvSpPr>
        <p:spPr>
          <a:xfrm>
            <a:off x="764026" y="5643158"/>
            <a:ext cx="1066394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chemeClr val="accent2"/>
                </a:solidFill>
              </a:rPr>
              <a:t>Puts strong constraints on particles with masses 1-100 MeV</a:t>
            </a:r>
          </a:p>
        </p:txBody>
      </p:sp>
    </p:spTree>
    <p:extLst>
      <p:ext uri="{BB962C8B-B14F-4D97-AF65-F5344CB8AC3E}">
        <p14:creationId xmlns:p14="http://schemas.microsoft.com/office/powerpoint/2010/main" val="107778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1F2D-0085-A19A-8EB6-97F4F1442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A033-F5FF-1731-A713-06D172AE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1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Production rate</a:t>
            </a:r>
          </a:p>
          <a:p>
            <a:pPr lvl="1"/>
            <a:r>
              <a:rPr lang="en-GB"/>
              <a:t>Many processes</a:t>
            </a:r>
          </a:p>
          <a:p>
            <a:pPr lvl="1"/>
            <a:r>
              <a:rPr lang="en-GB"/>
              <a:t>Thermal effects</a:t>
            </a:r>
          </a:p>
          <a:p>
            <a:pPr lvl="1"/>
            <a:endParaRPr lang="en-GB"/>
          </a:p>
          <a:p>
            <a:r>
              <a:rPr lang="en-GB"/>
              <a:t>Decay and re-absorption rate</a:t>
            </a:r>
          </a:p>
          <a:p>
            <a:pPr lvl="1"/>
            <a:r>
              <a:rPr lang="en-GB"/>
              <a:t>Leads to the "trapping regime"</a:t>
            </a:r>
          </a:p>
          <a:p>
            <a:pPr lvl="1"/>
            <a:endParaRPr lang="en-GB"/>
          </a:p>
          <a:p>
            <a:r>
              <a:rPr lang="en-GB"/>
              <a:t>Realistic* supernova conditions</a:t>
            </a:r>
          </a:p>
          <a:p>
            <a:pPr marL="0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pPr marL="457200" lvl="1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lvl="1"/>
            <a:endParaRPr lang="en-GB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1483D-8171-E3C8-DBBC-5CBFC12189DC}"/>
              </a:ext>
            </a:extLst>
          </p:cNvPr>
          <p:cNvSpPr txBox="1"/>
          <p:nvPr/>
        </p:nvSpPr>
        <p:spPr>
          <a:xfrm>
            <a:off x="8425792" y="6131735"/>
            <a:ext cx="35332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*This is somewhat controversial</a:t>
            </a:r>
          </a:p>
        </p:txBody>
      </p:sp>
    </p:spTree>
    <p:extLst>
      <p:ext uri="{BB962C8B-B14F-4D97-AF65-F5344CB8AC3E}">
        <p14:creationId xmlns:p14="http://schemas.microsoft.com/office/powerpoint/2010/main" val="225628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B7467-FC84-8863-AEB0-33F5E872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Production mechanisms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50F15-93C7-14D3-B854-148010A62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01" y="2615301"/>
            <a:ext cx="3174370" cy="25675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67BB7-A385-7DF7-C71F-1C36E8BF5BCD}"/>
              </a:ext>
            </a:extLst>
          </p:cNvPr>
          <p:cNvSpPr txBox="1"/>
          <p:nvPr/>
        </p:nvSpPr>
        <p:spPr>
          <a:xfrm>
            <a:off x="1727901" y="2156580"/>
            <a:ext cx="317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</a:rPr>
              <a:t>Bremsstrahlung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D0327B-BAEB-2F8B-33A6-FC6F8B4E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436" y="3607074"/>
            <a:ext cx="3174370" cy="585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257ED5-EBD8-CE48-A740-E2B494E38C7F}"/>
              </a:ext>
            </a:extLst>
          </p:cNvPr>
          <p:cNvSpPr txBox="1"/>
          <p:nvPr/>
        </p:nvSpPr>
        <p:spPr>
          <a:xfrm>
            <a:off x="7318437" y="2195758"/>
            <a:ext cx="317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accent4"/>
                </a:solidFill>
              </a:rPr>
              <a:t>Resonant conversion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3A8B6-2FEB-F611-612C-21BC00E5AA93}"/>
              </a:ext>
            </a:extLst>
          </p:cNvPr>
          <p:cNvSpPr/>
          <p:nvPr/>
        </p:nvSpPr>
        <p:spPr>
          <a:xfrm>
            <a:off x="1445042" y="2125212"/>
            <a:ext cx="3740088" cy="3351702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403DB-06D0-DFD3-F9EB-31541F609476}"/>
              </a:ext>
            </a:extLst>
          </p:cNvPr>
          <p:cNvSpPr/>
          <p:nvPr/>
        </p:nvSpPr>
        <p:spPr>
          <a:xfrm>
            <a:off x="7041766" y="2157230"/>
            <a:ext cx="3727173" cy="331968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9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926A-2077-E076-7CC4-377BC32B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The resonant condition</a:t>
            </a:r>
          </a:p>
        </p:txBody>
      </p:sp>
      <p:pic>
        <p:nvPicPr>
          <p:cNvPr id="5" name="Picture 4" descr="A graph of a graph showing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AE81B9CC-7456-892F-C257-9B7446D5C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67" y="1428150"/>
            <a:ext cx="8377840" cy="53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8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8D9B8D-E8F9-B2F7-A5E5-FC59EFE79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10" y="2720581"/>
            <a:ext cx="10789664" cy="1455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50ECA-5D1D-FFD7-395F-19B8BD3E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>
                <a:solidFill>
                  <a:schemeClr val="accent1"/>
                </a:solidFill>
              </a:rPr>
              <a:t>Plasma mixing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9B717-F5E2-73B2-A762-1FA54AA4C13A}"/>
              </a:ext>
            </a:extLst>
          </p:cNvPr>
          <p:cNvSpPr txBox="1"/>
          <p:nvPr/>
        </p:nvSpPr>
        <p:spPr>
          <a:xfrm>
            <a:off x="5644291" y="4205627"/>
            <a:ext cx="2966936" cy="9233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/>
              <a:t>Requires charge conjugation symmetry to be broken by the medium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D642FE-6B73-2FDE-44F3-408BF59485E0}"/>
              </a:ext>
            </a:extLst>
          </p:cNvPr>
          <p:cNvSpPr txBox="1"/>
          <p:nvPr/>
        </p:nvSpPr>
        <p:spPr>
          <a:xfrm>
            <a:off x="635267" y="4004417"/>
            <a:ext cx="2966936" cy="1200329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/>
              <a:t>Generated by an electron loop → proportional to electron’s coupling to both scalar and photon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CD37C4-04A5-773F-CCD9-F1A72751113E}"/>
              </a:ext>
            </a:extLst>
          </p:cNvPr>
          <p:cNvSpPr txBox="1"/>
          <p:nvPr/>
        </p:nvSpPr>
        <p:spPr>
          <a:xfrm>
            <a:off x="9061316" y="4230305"/>
            <a:ext cx="2358550" cy="1754326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/>
              <a:t>Vanishes when contracted with transverse polarization tensors and satisfies the Ward identity.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88C444A-9A0F-FB51-8844-B6CB723FBB8A}"/>
              </a:ext>
            </a:extLst>
          </p:cNvPr>
          <p:cNvSpPr/>
          <p:nvPr/>
        </p:nvSpPr>
        <p:spPr>
          <a:xfrm>
            <a:off x="5690436" y="3126393"/>
            <a:ext cx="2677297" cy="583387"/>
          </a:xfrm>
          <a:prstGeom prst="roundRect">
            <a:avLst>
              <a:gd name="adj" fmla="val 35440"/>
            </a:avLst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2E34FA1-2E28-34B8-0D8E-03A845C8165A}"/>
              </a:ext>
            </a:extLst>
          </p:cNvPr>
          <p:cNvSpPr/>
          <p:nvPr/>
        </p:nvSpPr>
        <p:spPr>
          <a:xfrm>
            <a:off x="8440813" y="2774696"/>
            <a:ext cx="3197924" cy="1325563"/>
          </a:xfrm>
          <a:prstGeom prst="roundRect">
            <a:avLst>
              <a:gd name="adj" fmla="val 35440"/>
            </a:avLst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4EC7879-8A54-B416-6261-E0BFCCD86C92}"/>
              </a:ext>
            </a:extLst>
          </p:cNvPr>
          <p:cNvSpPr/>
          <p:nvPr/>
        </p:nvSpPr>
        <p:spPr>
          <a:xfrm>
            <a:off x="4088504" y="2936181"/>
            <a:ext cx="1600611" cy="1097131"/>
          </a:xfrm>
          <a:prstGeom prst="roundRect">
            <a:avLst>
              <a:gd name="adj" fmla="val 35440"/>
            </a:avLst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D63B8D2-7BAE-2005-46E7-66B4F4158F4D}"/>
              </a:ext>
            </a:extLst>
          </p:cNvPr>
          <p:cNvSpPr/>
          <p:nvPr/>
        </p:nvSpPr>
        <p:spPr>
          <a:xfrm>
            <a:off x="2734321" y="3192701"/>
            <a:ext cx="528297" cy="514803"/>
          </a:xfrm>
          <a:prstGeom prst="roundRect">
            <a:avLst>
              <a:gd name="adj" fmla="val 35440"/>
            </a:avLst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B6E713-C925-C398-0A39-32ABB5E05F2D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4611284" y="4058925"/>
            <a:ext cx="277526" cy="1474711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0945D46-04C0-BDE3-59FD-36EBDB42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656" y="506154"/>
            <a:ext cx="4988664" cy="1995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818886-EF06-792E-A956-82A97A86573D}"/>
              </a:ext>
            </a:extLst>
          </p:cNvPr>
          <p:cNvSpPr txBox="1"/>
          <p:nvPr/>
        </p:nvSpPr>
        <p:spPr>
          <a:xfrm>
            <a:off x="3026240" y="5565352"/>
            <a:ext cx="315383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Lorentz invariant phase space for the fermion</a:t>
            </a:r>
          </a:p>
        </p:txBody>
      </p:sp>
    </p:spTree>
    <p:extLst>
      <p:ext uri="{BB962C8B-B14F-4D97-AF65-F5344CB8AC3E}">
        <p14:creationId xmlns:p14="http://schemas.microsoft.com/office/powerpoint/2010/main" val="220237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Supernova bound on new scalars from resonant (and soft) emission</vt:lpstr>
      <vt:lpstr>Beyond the Standard Model...</vt:lpstr>
      <vt:lpstr>Higgs-portal scalars</vt:lpstr>
      <vt:lpstr>Supernovae</vt:lpstr>
      <vt:lpstr>Raffelt bound</vt:lpstr>
      <vt:lpstr>Ingredients</vt:lpstr>
      <vt:lpstr>Production mechanisms</vt:lpstr>
      <vt:lpstr>The resonant condition</vt:lpstr>
      <vt:lpstr>Plasma mixing</vt:lpstr>
      <vt:lpstr>Results</vt:lpstr>
      <vt:lpstr>Future directions</vt:lpstr>
      <vt:lpstr>Model dependency</vt:lpstr>
      <vt:lpstr>Progenitor  profiles</vt:lpstr>
      <vt:lpstr>Details of production rate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Henry Stubbs</dc:creator>
  <cp:revision>28</cp:revision>
  <dcterms:created xsi:type="dcterms:W3CDTF">2024-08-20T11:00:33Z</dcterms:created>
  <dcterms:modified xsi:type="dcterms:W3CDTF">2024-12-16T10:56:00Z</dcterms:modified>
</cp:coreProperties>
</file>