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5" r:id="rId2"/>
    <p:sldId id="276" r:id="rId3"/>
    <p:sldId id="272" r:id="rId4"/>
    <p:sldId id="277" r:id="rId5"/>
    <p:sldId id="257" r:id="rId6"/>
    <p:sldId id="261" r:id="rId7"/>
    <p:sldId id="263" r:id="rId8"/>
    <p:sldId id="264" r:id="rId9"/>
    <p:sldId id="266" r:id="rId10"/>
    <p:sldId id="267" r:id="rId11"/>
    <p:sldId id="270" r:id="rId12"/>
    <p:sldId id="265" r:id="rId13"/>
    <p:sldId id="268" r:id="rId14"/>
    <p:sldId id="273" r:id="rId15"/>
    <p:sldId id="274"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81"/>
    <p:restoredTop sz="95814"/>
  </p:normalViewPr>
  <p:slideViewPr>
    <p:cSldViewPr snapToGrid="0">
      <p:cViewPr varScale="1">
        <p:scale>
          <a:sx n="107" d="100"/>
          <a:sy n="107" d="100"/>
        </p:scale>
        <p:origin x="248" y="160"/>
      </p:cViewPr>
      <p:guideLst/>
    </p:cSldViewPr>
  </p:slideViewPr>
  <p:notesTextViewPr>
    <p:cViewPr>
      <p:scale>
        <a:sx n="65" d="100"/>
        <a:sy n="6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B8C35-D4F2-5E42-8E5B-10EDC84D18FC}" type="datetimeFigureOut">
              <a:rPr lang="en-US" smtClean="0"/>
              <a:t>12/17/24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F584D-3D7B-0845-9553-1BDA3B681AE9}" type="slidenum">
              <a:rPr lang="en-US" smtClean="0"/>
              <a:t>‹#›</a:t>
            </a:fld>
            <a:endParaRPr lang="en-US"/>
          </a:p>
        </p:txBody>
      </p:sp>
    </p:spTree>
    <p:extLst>
      <p:ext uri="{BB962C8B-B14F-4D97-AF65-F5344CB8AC3E}">
        <p14:creationId xmlns:p14="http://schemas.microsoft.com/office/powerpoint/2010/main" val="348383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AA6BC-69CB-7EC5-0B63-F097321F62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D3927-4571-678E-E92C-C5EE74FB91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0EEBAD-2EBC-6DA4-D4E2-690140BC52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D2C503-A6DF-7860-52D0-A4D0BF6393A9}"/>
              </a:ext>
            </a:extLst>
          </p:cNvPr>
          <p:cNvSpPr>
            <a:spLocks noGrp="1"/>
          </p:cNvSpPr>
          <p:nvPr>
            <p:ph type="sldNum" sz="quarter" idx="5"/>
          </p:nvPr>
        </p:nvSpPr>
        <p:spPr/>
        <p:txBody>
          <a:bodyPr/>
          <a:lstStyle/>
          <a:p>
            <a:fld id="{262F584D-3D7B-0845-9553-1BDA3B681AE9}" type="slidenum">
              <a:rPr lang="en-US" smtClean="0"/>
              <a:t>1</a:t>
            </a:fld>
            <a:endParaRPr lang="en-US"/>
          </a:p>
        </p:txBody>
      </p:sp>
    </p:spTree>
    <p:extLst>
      <p:ext uri="{BB962C8B-B14F-4D97-AF65-F5344CB8AC3E}">
        <p14:creationId xmlns:p14="http://schemas.microsoft.com/office/powerpoint/2010/main" val="3847405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Someone will ask me to say more about the post-de Sitter corrections.</a:t>
            </a:r>
          </a:p>
          <a:p>
            <a:endParaRPr lang="en-US" dirty="0"/>
          </a:p>
          <a:p>
            <a:r>
              <a:rPr lang="en-US" dirty="0"/>
              <a:t>Remember to talk that we have the amplitude (too complicated to show in </a:t>
            </a:r>
            <a:r>
              <a:rPr lang="en-US" dirty="0" err="1"/>
              <a:t>powerpoint</a:t>
            </a:r>
            <a:r>
              <a:rPr lang="en-US" dirty="0"/>
              <a:t>) but that we want to connect that to an observable (the power).</a:t>
            </a:r>
          </a:p>
        </p:txBody>
      </p:sp>
      <p:sp>
        <p:nvSpPr>
          <p:cNvPr id="4" name="Slide Number Placeholder 3"/>
          <p:cNvSpPr>
            <a:spLocks noGrp="1"/>
          </p:cNvSpPr>
          <p:nvPr>
            <p:ph type="sldNum" sz="quarter" idx="5"/>
          </p:nvPr>
        </p:nvSpPr>
        <p:spPr/>
        <p:txBody>
          <a:bodyPr/>
          <a:lstStyle/>
          <a:p>
            <a:fld id="{262F584D-3D7B-0845-9553-1BDA3B681AE9}" type="slidenum">
              <a:rPr lang="en-US" smtClean="0"/>
              <a:t>14</a:t>
            </a:fld>
            <a:endParaRPr lang="en-US"/>
          </a:p>
        </p:txBody>
      </p:sp>
    </p:spTree>
    <p:extLst>
      <p:ext uri="{BB962C8B-B14F-4D97-AF65-F5344CB8AC3E}">
        <p14:creationId xmlns:p14="http://schemas.microsoft.com/office/powerpoint/2010/main" val="28414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talking about GW’s: Since 2015 they have been measured, it took 100 years to verify their existence.</a:t>
            </a:r>
          </a:p>
          <a:p>
            <a:r>
              <a:rPr lang="en-US" dirty="0"/>
              <a:t>Remember to describe picture of gravitational wave detector.</a:t>
            </a:r>
          </a:p>
          <a:p>
            <a:r>
              <a:rPr lang="en-US" dirty="0"/>
              <a:t>Move on to talking about our current field theory ways of modelling them.</a:t>
            </a:r>
          </a:p>
          <a:p>
            <a:r>
              <a:rPr lang="en-US" dirty="0"/>
              <a:t>Lastly I will talk about how we model them in de Sitter and our current work.</a:t>
            </a:r>
          </a:p>
          <a:p>
            <a:endParaRPr lang="en-US" dirty="0"/>
          </a:p>
          <a:p>
            <a:r>
              <a:rPr lang="en-US" dirty="0"/>
              <a:t>Test GR in strong gravity regime.</a:t>
            </a:r>
          </a:p>
        </p:txBody>
      </p:sp>
      <p:sp>
        <p:nvSpPr>
          <p:cNvPr id="4" name="Slide Number Placeholder 3"/>
          <p:cNvSpPr>
            <a:spLocks noGrp="1"/>
          </p:cNvSpPr>
          <p:nvPr>
            <p:ph type="sldNum" sz="quarter" idx="5"/>
          </p:nvPr>
        </p:nvSpPr>
        <p:spPr/>
        <p:txBody>
          <a:bodyPr/>
          <a:lstStyle/>
          <a:p>
            <a:fld id="{262F584D-3D7B-0845-9553-1BDA3B681AE9}" type="slidenum">
              <a:rPr lang="en-US" smtClean="0"/>
              <a:t>2</a:t>
            </a:fld>
            <a:endParaRPr lang="en-US"/>
          </a:p>
        </p:txBody>
      </p:sp>
    </p:spTree>
    <p:extLst>
      <p:ext uri="{BB962C8B-B14F-4D97-AF65-F5344CB8AC3E}">
        <p14:creationId xmlns:p14="http://schemas.microsoft.com/office/powerpoint/2010/main" val="520370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de Sitter helpful approximation of expanding universe because it is maximally symmetric. [mention after cosmology]</a:t>
            </a:r>
          </a:p>
          <a:p>
            <a:pPr marL="171450" indent="-171450">
              <a:buFontTx/>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 future add slide with picture to talk about scales of this problem: - maximum orbit distance (for bounded system) – GW wavelength – Horizon distance.</a:t>
            </a:r>
          </a:p>
          <a:p>
            <a:endParaRPr lang="en-US" dirty="0"/>
          </a:p>
          <a:p>
            <a:r>
              <a:rPr lang="en-US" dirty="0"/>
              <a:t>- Mention that we look at the gravitational waves as they are emitted, not include effects of how they travel through cosmology.</a:t>
            </a:r>
          </a:p>
          <a:p>
            <a:pPr marL="171450" indent="-171450">
              <a:buFontTx/>
              <a:buChar char="-"/>
            </a:pPr>
            <a:endParaRPr lang="en-US" dirty="0"/>
          </a:p>
          <a:p>
            <a:pPr marL="171450" indent="-171450">
              <a:buFontTx/>
              <a:buChar char="-"/>
            </a:pPr>
            <a:endParaRPr lang="en-US" dirty="0"/>
          </a:p>
          <a:p>
            <a:pPr marL="171450" indent="-171450">
              <a:buFontTx/>
              <a:buChar char="-"/>
            </a:pPr>
            <a:r>
              <a:rPr lang="en-US" dirty="0"/>
              <a:t>The effect on gravitational waves of curved spaces as soon as they are emitted hasn’t been considered for curved spaces.</a:t>
            </a:r>
          </a:p>
        </p:txBody>
      </p:sp>
      <p:sp>
        <p:nvSpPr>
          <p:cNvPr id="4" name="Slide Number Placeholder 3"/>
          <p:cNvSpPr>
            <a:spLocks noGrp="1"/>
          </p:cNvSpPr>
          <p:nvPr>
            <p:ph type="sldNum" sz="quarter" idx="5"/>
          </p:nvPr>
        </p:nvSpPr>
        <p:spPr/>
        <p:txBody>
          <a:bodyPr/>
          <a:lstStyle/>
          <a:p>
            <a:fld id="{262F584D-3D7B-0845-9553-1BDA3B681AE9}" type="slidenum">
              <a:rPr lang="en-US" smtClean="0"/>
              <a:t>3</a:t>
            </a:fld>
            <a:endParaRPr lang="en-US"/>
          </a:p>
        </p:txBody>
      </p:sp>
    </p:spTree>
    <p:extLst>
      <p:ext uri="{BB962C8B-B14F-4D97-AF65-F5344CB8AC3E}">
        <p14:creationId xmlns:p14="http://schemas.microsoft.com/office/powerpoint/2010/main" val="188442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more specific here are the relevant scales.</a:t>
            </a:r>
          </a:p>
          <a:p>
            <a:endParaRPr lang="en-US" dirty="0"/>
          </a:p>
          <a:p>
            <a:r>
              <a:rPr lang="en-US" dirty="0"/>
              <a:t>For this case we consider that the separation of the black holes is much greater than the distance to the horizon. Therefore the biggest effect comes from the scale of the wavelength of the gravitational wave to the distance to the horizon.</a:t>
            </a:r>
          </a:p>
        </p:txBody>
      </p:sp>
      <p:sp>
        <p:nvSpPr>
          <p:cNvPr id="4" name="Slide Number Placeholder 3"/>
          <p:cNvSpPr>
            <a:spLocks noGrp="1"/>
          </p:cNvSpPr>
          <p:nvPr>
            <p:ph type="sldNum" sz="quarter" idx="5"/>
          </p:nvPr>
        </p:nvSpPr>
        <p:spPr/>
        <p:txBody>
          <a:bodyPr/>
          <a:lstStyle/>
          <a:p>
            <a:fld id="{262F584D-3D7B-0845-9553-1BDA3B681AE9}" type="slidenum">
              <a:rPr lang="en-US" smtClean="0"/>
              <a:t>4</a:t>
            </a:fld>
            <a:endParaRPr lang="en-US"/>
          </a:p>
        </p:txBody>
      </p:sp>
    </p:spTree>
    <p:extLst>
      <p:ext uri="{BB962C8B-B14F-4D97-AF65-F5344CB8AC3E}">
        <p14:creationId xmlns:p14="http://schemas.microsoft.com/office/powerpoint/2010/main" val="3065450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p_{out} does not include the effect of GW backreaction at leading order.</a:t>
            </a:r>
          </a:p>
        </p:txBody>
      </p:sp>
      <p:sp>
        <p:nvSpPr>
          <p:cNvPr id="4" name="Slide Number Placeholder 3"/>
          <p:cNvSpPr>
            <a:spLocks noGrp="1"/>
          </p:cNvSpPr>
          <p:nvPr>
            <p:ph type="sldNum" sz="quarter" idx="5"/>
          </p:nvPr>
        </p:nvSpPr>
        <p:spPr/>
        <p:txBody>
          <a:bodyPr/>
          <a:lstStyle/>
          <a:p>
            <a:fld id="{262F584D-3D7B-0845-9553-1BDA3B681AE9}" type="slidenum">
              <a:rPr lang="en-US" smtClean="0"/>
              <a:t>5</a:t>
            </a:fld>
            <a:endParaRPr lang="en-US"/>
          </a:p>
        </p:txBody>
      </p:sp>
    </p:spTree>
    <p:extLst>
      <p:ext uri="{BB962C8B-B14F-4D97-AF65-F5344CB8AC3E}">
        <p14:creationId xmlns:p14="http://schemas.microsoft.com/office/powerpoint/2010/main" val="237207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graviton amplitude is very long in de Sitter, so we won’t include it in the </a:t>
            </a:r>
            <a:r>
              <a:rPr lang="en-US" dirty="0" err="1"/>
              <a:t>powerpoint</a:t>
            </a:r>
            <a:r>
              <a:rPr lang="en-US" dirty="0"/>
              <a:t>.</a:t>
            </a:r>
          </a:p>
        </p:txBody>
      </p:sp>
      <p:sp>
        <p:nvSpPr>
          <p:cNvPr id="4" name="Slide Number Placeholder 3"/>
          <p:cNvSpPr>
            <a:spLocks noGrp="1"/>
          </p:cNvSpPr>
          <p:nvPr>
            <p:ph type="sldNum" sz="quarter" idx="5"/>
          </p:nvPr>
        </p:nvSpPr>
        <p:spPr/>
        <p:txBody>
          <a:bodyPr/>
          <a:lstStyle/>
          <a:p>
            <a:fld id="{262F584D-3D7B-0845-9553-1BDA3B681AE9}" type="slidenum">
              <a:rPr lang="en-US" smtClean="0"/>
              <a:t>8</a:t>
            </a:fld>
            <a:endParaRPr lang="en-US"/>
          </a:p>
        </p:txBody>
      </p:sp>
    </p:spTree>
    <p:extLst>
      <p:ext uri="{BB962C8B-B14F-4D97-AF65-F5344CB8AC3E}">
        <p14:creationId xmlns:p14="http://schemas.microsoft.com/office/powerpoint/2010/main" val="2994438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Impulse if not really an observable.</a:t>
            </a:r>
          </a:p>
        </p:txBody>
      </p:sp>
      <p:sp>
        <p:nvSpPr>
          <p:cNvPr id="4" name="Slide Number Placeholder 3"/>
          <p:cNvSpPr>
            <a:spLocks noGrp="1"/>
          </p:cNvSpPr>
          <p:nvPr>
            <p:ph type="sldNum" sz="quarter" idx="5"/>
          </p:nvPr>
        </p:nvSpPr>
        <p:spPr/>
        <p:txBody>
          <a:bodyPr/>
          <a:lstStyle/>
          <a:p>
            <a:fld id="{262F584D-3D7B-0845-9553-1BDA3B681AE9}" type="slidenum">
              <a:rPr lang="en-US" smtClean="0"/>
              <a:t>9</a:t>
            </a:fld>
            <a:endParaRPr lang="en-US"/>
          </a:p>
        </p:txBody>
      </p:sp>
    </p:spTree>
    <p:extLst>
      <p:ext uri="{BB962C8B-B14F-4D97-AF65-F5344CB8AC3E}">
        <p14:creationId xmlns:p14="http://schemas.microsoft.com/office/powerpoint/2010/main" val="2810719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\tau say “conformal tau”.</a:t>
            </a:r>
          </a:p>
          <a:p>
            <a:endParaRPr lang="en-US" dirty="0"/>
          </a:p>
          <a:p>
            <a:r>
              <a:rPr lang="en-US" dirty="0"/>
              <a:t>Say that in Mink you increase r and keep the time constant, and in de Sitter you increase time and keep r constant.</a:t>
            </a:r>
          </a:p>
        </p:txBody>
      </p:sp>
      <p:sp>
        <p:nvSpPr>
          <p:cNvPr id="4" name="Slide Number Placeholder 3"/>
          <p:cNvSpPr>
            <a:spLocks noGrp="1"/>
          </p:cNvSpPr>
          <p:nvPr>
            <p:ph type="sldNum" sz="quarter" idx="5"/>
          </p:nvPr>
        </p:nvSpPr>
        <p:spPr/>
        <p:txBody>
          <a:bodyPr/>
          <a:lstStyle/>
          <a:p>
            <a:fld id="{262F584D-3D7B-0845-9553-1BDA3B681AE9}" type="slidenum">
              <a:rPr lang="en-US" smtClean="0"/>
              <a:t>10</a:t>
            </a:fld>
            <a:endParaRPr lang="en-US"/>
          </a:p>
        </p:txBody>
      </p:sp>
    </p:spTree>
    <p:extLst>
      <p:ext uri="{BB962C8B-B14F-4D97-AF65-F5344CB8AC3E}">
        <p14:creationId xmlns:p14="http://schemas.microsoft.com/office/powerpoint/2010/main" val="1727486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2F584D-3D7B-0845-9553-1BDA3B681AE9}" type="slidenum">
              <a:rPr lang="en-US" smtClean="0"/>
              <a:t>11</a:t>
            </a:fld>
            <a:endParaRPr lang="en-US"/>
          </a:p>
        </p:txBody>
      </p:sp>
    </p:spTree>
    <p:extLst>
      <p:ext uri="{BB962C8B-B14F-4D97-AF65-F5344CB8AC3E}">
        <p14:creationId xmlns:p14="http://schemas.microsoft.com/office/powerpoint/2010/main" val="2676762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8C76D-0F43-3C0B-113C-B4A8518C06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C4C70F7-941C-F835-C48C-7C3661BF40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E4A2372-8989-5C2D-0AA1-C407D89E398A}"/>
              </a:ext>
            </a:extLst>
          </p:cNvPr>
          <p:cNvSpPr>
            <a:spLocks noGrp="1"/>
          </p:cNvSpPr>
          <p:nvPr>
            <p:ph type="dt" sz="half" idx="10"/>
          </p:nvPr>
        </p:nvSpPr>
        <p:spPr/>
        <p:txBody>
          <a:bodyPr/>
          <a:lstStyle/>
          <a:p>
            <a:fld id="{84DDCED1-F2B0-3C47-99B2-C03DA1FD3AB6}" type="datetimeFigureOut">
              <a:rPr lang="en-US" smtClean="0"/>
              <a:t>12/17/24</a:t>
            </a:fld>
            <a:endParaRPr lang="en-US"/>
          </a:p>
        </p:txBody>
      </p:sp>
      <p:sp>
        <p:nvSpPr>
          <p:cNvPr id="5" name="Footer Placeholder 4">
            <a:extLst>
              <a:ext uri="{FF2B5EF4-FFF2-40B4-BE49-F238E27FC236}">
                <a16:creationId xmlns:a16="http://schemas.microsoft.com/office/drawing/2014/main" id="{315EA598-DE45-2CB4-667A-FADC1F6A9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315AF-CABA-CF10-C8A7-7BAD28401C8F}"/>
              </a:ext>
            </a:extLst>
          </p:cNvPr>
          <p:cNvSpPr>
            <a:spLocks noGrp="1"/>
          </p:cNvSpPr>
          <p:nvPr>
            <p:ph type="sldNum" sz="quarter" idx="12"/>
          </p:nvPr>
        </p:nvSpPr>
        <p:spPr/>
        <p:txBody>
          <a:bodyPr/>
          <a:lstStyle/>
          <a:p>
            <a:fld id="{6A66CA37-B547-844D-BBC1-445E15349642}" type="slidenum">
              <a:rPr lang="en-US" smtClean="0"/>
              <a:t>‹#›</a:t>
            </a:fld>
            <a:endParaRPr lang="en-US"/>
          </a:p>
        </p:txBody>
      </p:sp>
    </p:spTree>
    <p:extLst>
      <p:ext uri="{BB962C8B-B14F-4D97-AF65-F5344CB8AC3E}">
        <p14:creationId xmlns:p14="http://schemas.microsoft.com/office/powerpoint/2010/main" val="2458844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F5631-CE1D-95D6-5E36-ACD89C440E6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977D3E5-708F-0878-35AB-E849F467B25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7257DE-0E89-D1AB-7DD1-13DAED8B9050}"/>
              </a:ext>
            </a:extLst>
          </p:cNvPr>
          <p:cNvSpPr>
            <a:spLocks noGrp="1"/>
          </p:cNvSpPr>
          <p:nvPr>
            <p:ph type="dt" sz="half" idx="10"/>
          </p:nvPr>
        </p:nvSpPr>
        <p:spPr/>
        <p:txBody>
          <a:bodyPr/>
          <a:lstStyle/>
          <a:p>
            <a:fld id="{84DDCED1-F2B0-3C47-99B2-C03DA1FD3AB6}" type="datetimeFigureOut">
              <a:rPr lang="en-US" smtClean="0"/>
              <a:t>12/17/24</a:t>
            </a:fld>
            <a:endParaRPr lang="en-US"/>
          </a:p>
        </p:txBody>
      </p:sp>
      <p:sp>
        <p:nvSpPr>
          <p:cNvPr id="5" name="Footer Placeholder 4">
            <a:extLst>
              <a:ext uri="{FF2B5EF4-FFF2-40B4-BE49-F238E27FC236}">
                <a16:creationId xmlns:a16="http://schemas.microsoft.com/office/drawing/2014/main" id="{5C398E4D-C0D9-AE0A-03FE-381BDC53EC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BE9EA-8F57-F26A-91C7-84175AE5011B}"/>
              </a:ext>
            </a:extLst>
          </p:cNvPr>
          <p:cNvSpPr>
            <a:spLocks noGrp="1"/>
          </p:cNvSpPr>
          <p:nvPr>
            <p:ph type="sldNum" sz="quarter" idx="12"/>
          </p:nvPr>
        </p:nvSpPr>
        <p:spPr/>
        <p:txBody>
          <a:bodyPr/>
          <a:lstStyle/>
          <a:p>
            <a:fld id="{6A66CA37-B547-844D-BBC1-445E15349642}" type="slidenum">
              <a:rPr lang="en-US" smtClean="0"/>
              <a:t>‹#›</a:t>
            </a:fld>
            <a:endParaRPr lang="en-US"/>
          </a:p>
        </p:txBody>
      </p:sp>
    </p:spTree>
    <p:extLst>
      <p:ext uri="{BB962C8B-B14F-4D97-AF65-F5344CB8AC3E}">
        <p14:creationId xmlns:p14="http://schemas.microsoft.com/office/powerpoint/2010/main" val="2325869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B161A2-9900-0F24-E3A1-D09A259F61E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A36132-4FAD-9D92-28D0-86B9ABF3217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BC4EC3-DAEC-5E9A-E67D-19C0FF1116F3}"/>
              </a:ext>
            </a:extLst>
          </p:cNvPr>
          <p:cNvSpPr>
            <a:spLocks noGrp="1"/>
          </p:cNvSpPr>
          <p:nvPr>
            <p:ph type="dt" sz="half" idx="10"/>
          </p:nvPr>
        </p:nvSpPr>
        <p:spPr/>
        <p:txBody>
          <a:bodyPr/>
          <a:lstStyle/>
          <a:p>
            <a:fld id="{84DDCED1-F2B0-3C47-99B2-C03DA1FD3AB6}" type="datetimeFigureOut">
              <a:rPr lang="en-US" smtClean="0"/>
              <a:t>12/17/24</a:t>
            </a:fld>
            <a:endParaRPr lang="en-US"/>
          </a:p>
        </p:txBody>
      </p:sp>
      <p:sp>
        <p:nvSpPr>
          <p:cNvPr id="5" name="Footer Placeholder 4">
            <a:extLst>
              <a:ext uri="{FF2B5EF4-FFF2-40B4-BE49-F238E27FC236}">
                <a16:creationId xmlns:a16="http://schemas.microsoft.com/office/drawing/2014/main" id="{2B4EED36-6061-1E43-56FE-470CC41DDC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DC204-77BC-3984-D03E-1E7B29E133CC}"/>
              </a:ext>
            </a:extLst>
          </p:cNvPr>
          <p:cNvSpPr>
            <a:spLocks noGrp="1"/>
          </p:cNvSpPr>
          <p:nvPr>
            <p:ph type="sldNum" sz="quarter" idx="12"/>
          </p:nvPr>
        </p:nvSpPr>
        <p:spPr/>
        <p:txBody>
          <a:bodyPr/>
          <a:lstStyle/>
          <a:p>
            <a:fld id="{6A66CA37-B547-844D-BBC1-445E15349642}" type="slidenum">
              <a:rPr lang="en-US" smtClean="0"/>
              <a:t>‹#›</a:t>
            </a:fld>
            <a:endParaRPr lang="en-US"/>
          </a:p>
        </p:txBody>
      </p:sp>
    </p:spTree>
    <p:extLst>
      <p:ext uri="{BB962C8B-B14F-4D97-AF65-F5344CB8AC3E}">
        <p14:creationId xmlns:p14="http://schemas.microsoft.com/office/powerpoint/2010/main" val="2250924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BEABF-CF53-19F3-933B-57453A29CE0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5F80EC2-4A9E-90A3-5EE7-9724FBC713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845404-B99C-CDA1-AEA5-6B23DD6A006A}"/>
              </a:ext>
            </a:extLst>
          </p:cNvPr>
          <p:cNvSpPr>
            <a:spLocks noGrp="1"/>
          </p:cNvSpPr>
          <p:nvPr>
            <p:ph type="dt" sz="half" idx="10"/>
          </p:nvPr>
        </p:nvSpPr>
        <p:spPr/>
        <p:txBody>
          <a:bodyPr/>
          <a:lstStyle/>
          <a:p>
            <a:fld id="{84DDCED1-F2B0-3C47-99B2-C03DA1FD3AB6}" type="datetimeFigureOut">
              <a:rPr lang="en-US" smtClean="0"/>
              <a:t>12/17/24</a:t>
            </a:fld>
            <a:endParaRPr lang="en-US"/>
          </a:p>
        </p:txBody>
      </p:sp>
      <p:sp>
        <p:nvSpPr>
          <p:cNvPr id="5" name="Footer Placeholder 4">
            <a:extLst>
              <a:ext uri="{FF2B5EF4-FFF2-40B4-BE49-F238E27FC236}">
                <a16:creationId xmlns:a16="http://schemas.microsoft.com/office/drawing/2014/main" id="{CC43A70D-3A5E-21CD-6586-3B66D9A40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38F87-4723-E242-51F1-6B48E8350983}"/>
              </a:ext>
            </a:extLst>
          </p:cNvPr>
          <p:cNvSpPr>
            <a:spLocks noGrp="1"/>
          </p:cNvSpPr>
          <p:nvPr>
            <p:ph type="sldNum" sz="quarter" idx="12"/>
          </p:nvPr>
        </p:nvSpPr>
        <p:spPr/>
        <p:txBody>
          <a:bodyPr/>
          <a:lstStyle/>
          <a:p>
            <a:fld id="{6A66CA37-B547-844D-BBC1-445E15349642}" type="slidenum">
              <a:rPr lang="en-US" smtClean="0"/>
              <a:t>‹#›</a:t>
            </a:fld>
            <a:endParaRPr lang="en-US"/>
          </a:p>
        </p:txBody>
      </p:sp>
    </p:spTree>
    <p:extLst>
      <p:ext uri="{BB962C8B-B14F-4D97-AF65-F5344CB8AC3E}">
        <p14:creationId xmlns:p14="http://schemas.microsoft.com/office/powerpoint/2010/main" val="141867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2189-5540-ABBA-A162-4360B9C2B26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41EBE1E-4991-DED1-8B45-24822DAD57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44BC54F-DCC0-A765-7E37-70409D6E7874}"/>
              </a:ext>
            </a:extLst>
          </p:cNvPr>
          <p:cNvSpPr>
            <a:spLocks noGrp="1"/>
          </p:cNvSpPr>
          <p:nvPr>
            <p:ph type="dt" sz="half" idx="10"/>
          </p:nvPr>
        </p:nvSpPr>
        <p:spPr/>
        <p:txBody>
          <a:bodyPr/>
          <a:lstStyle/>
          <a:p>
            <a:fld id="{84DDCED1-F2B0-3C47-99B2-C03DA1FD3AB6}" type="datetimeFigureOut">
              <a:rPr lang="en-US" smtClean="0"/>
              <a:t>12/17/24</a:t>
            </a:fld>
            <a:endParaRPr lang="en-US"/>
          </a:p>
        </p:txBody>
      </p:sp>
      <p:sp>
        <p:nvSpPr>
          <p:cNvPr id="5" name="Footer Placeholder 4">
            <a:extLst>
              <a:ext uri="{FF2B5EF4-FFF2-40B4-BE49-F238E27FC236}">
                <a16:creationId xmlns:a16="http://schemas.microsoft.com/office/drawing/2014/main" id="{3DA982A8-057E-6CBB-23DF-784832CAF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397471-3607-83E8-E056-0298C4492C4E}"/>
              </a:ext>
            </a:extLst>
          </p:cNvPr>
          <p:cNvSpPr>
            <a:spLocks noGrp="1"/>
          </p:cNvSpPr>
          <p:nvPr>
            <p:ph type="sldNum" sz="quarter" idx="12"/>
          </p:nvPr>
        </p:nvSpPr>
        <p:spPr/>
        <p:txBody>
          <a:bodyPr/>
          <a:lstStyle/>
          <a:p>
            <a:fld id="{6A66CA37-B547-844D-BBC1-445E15349642}" type="slidenum">
              <a:rPr lang="en-US" smtClean="0"/>
              <a:t>‹#›</a:t>
            </a:fld>
            <a:endParaRPr lang="en-US"/>
          </a:p>
        </p:txBody>
      </p:sp>
    </p:spTree>
    <p:extLst>
      <p:ext uri="{BB962C8B-B14F-4D97-AF65-F5344CB8AC3E}">
        <p14:creationId xmlns:p14="http://schemas.microsoft.com/office/powerpoint/2010/main" val="3866940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5F16-809A-AC68-2F23-7714BC0A386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19AB09-0B5E-76D6-676D-F3A098B3010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B43C343-1C6C-52A5-404E-113313ABF81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5B7785D-C486-9AFB-F479-D2E033AE2281}"/>
              </a:ext>
            </a:extLst>
          </p:cNvPr>
          <p:cNvSpPr>
            <a:spLocks noGrp="1"/>
          </p:cNvSpPr>
          <p:nvPr>
            <p:ph type="dt" sz="half" idx="10"/>
          </p:nvPr>
        </p:nvSpPr>
        <p:spPr/>
        <p:txBody>
          <a:bodyPr/>
          <a:lstStyle/>
          <a:p>
            <a:fld id="{84DDCED1-F2B0-3C47-99B2-C03DA1FD3AB6}" type="datetimeFigureOut">
              <a:rPr lang="en-US" smtClean="0"/>
              <a:t>12/17/24</a:t>
            </a:fld>
            <a:endParaRPr lang="en-US"/>
          </a:p>
        </p:txBody>
      </p:sp>
      <p:sp>
        <p:nvSpPr>
          <p:cNvPr id="6" name="Footer Placeholder 5">
            <a:extLst>
              <a:ext uri="{FF2B5EF4-FFF2-40B4-BE49-F238E27FC236}">
                <a16:creationId xmlns:a16="http://schemas.microsoft.com/office/drawing/2014/main" id="{132DE037-C796-A3C5-73FB-743E8904D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37CEC1-B2BE-E313-D9FC-7787A90CE674}"/>
              </a:ext>
            </a:extLst>
          </p:cNvPr>
          <p:cNvSpPr>
            <a:spLocks noGrp="1"/>
          </p:cNvSpPr>
          <p:nvPr>
            <p:ph type="sldNum" sz="quarter" idx="12"/>
          </p:nvPr>
        </p:nvSpPr>
        <p:spPr/>
        <p:txBody>
          <a:bodyPr/>
          <a:lstStyle/>
          <a:p>
            <a:fld id="{6A66CA37-B547-844D-BBC1-445E15349642}" type="slidenum">
              <a:rPr lang="en-US" smtClean="0"/>
              <a:t>‹#›</a:t>
            </a:fld>
            <a:endParaRPr lang="en-US"/>
          </a:p>
        </p:txBody>
      </p:sp>
    </p:spTree>
    <p:extLst>
      <p:ext uri="{BB962C8B-B14F-4D97-AF65-F5344CB8AC3E}">
        <p14:creationId xmlns:p14="http://schemas.microsoft.com/office/powerpoint/2010/main" val="382951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710F1-5552-7028-0E89-6BE8E3682B2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DE9F55F-1EDD-B87F-8E06-6D8F6DE241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B0CA20-5D16-A870-F4BB-4B6030B3B1D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79EF833-A6D4-5A34-1EEC-6D65DDF9A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0929EC1-8A87-B416-0A85-186F717A5B4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ABCCAB3-793C-0F96-E3DB-99F12F61967D}"/>
              </a:ext>
            </a:extLst>
          </p:cNvPr>
          <p:cNvSpPr>
            <a:spLocks noGrp="1"/>
          </p:cNvSpPr>
          <p:nvPr>
            <p:ph type="dt" sz="half" idx="10"/>
          </p:nvPr>
        </p:nvSpPr>
        <p:spPr/>
        <p:txBody>
          <a:bodyPr/>
          <a:lstStyle/>
          <a:p>
            <a:fld id="{84DDCED1-F2B0-3C47-99B2-C03DA1FD3AB6}" type="datetimeFigureOut">
              <a:rPr lang="en-US" smtClean="0"/>
              <a:t>12/17/24</a:t>
            </a:fld>
            <a:endParaRPr lang="en-US"/>
          </a:p>
        </p:txBody>
      </p:sp>
      <p:sp>
        <p:nvSpPr>
          <p:cNvPr id="8" name="Footer Placeholder 7">
            <a:extLst>
              <a:ext uri="{FF2B5EF4-FFF2-40B4-BE49-F238E27FC236}">
                <a16:creationId xmlns:a16="http://schemas.microsoft.com/office/drawing/2014/main" id="{245A807F-3334-3D3B-318F-57E025DB44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D3862F-2AEB-768F-7264-38BE399571E2}"/>
              </a:ext>
            </a:extLst>
          </p:cNvPr>
          <p:cNvSpPr>
            <a:spLocks noGrp="1"/>
          </p:cNvSpPr>
          <p:nvPr>
            <p:ph type="sldNum" sz="quarter" idx="12"/>
          </p:nvPr>
        </p:nvSpPr>
        <p:spPr/>
        <p:txBody>
          <a:bodyPr/>
          <a:lstStyle/>
          <a:p>
            <a:fld id="{6A66CA37-B547-844D-BBC1-445E15349642}" type="slidenum">
              <a:rPr lang="en-US" smtClean="0"/>
              <a:t>‹#›</a:t>
            </a:fld>
            <a:endParaRPr lang="en-US"/>
          </a:p>
        </p:txBody>
      </p:sp>
    </p:spTree>
    <p:extLst>
      <p:ext uri="{BB962C8B-B14F-4D97-AF65-F5344CB8AC3E}">
        <p14:creationId xmlns:p14="http://schemas.microsoft.com/office/powerpoint/2010/main" val="219161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7C6BF-F7FC-49D2-9C9B-4148607BF28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82E2E0A-C843-6D17-6D48-6AC1F3E654D0}"/>
              </a:ext>
            </a:extLst>
          </p:cNvPr>
          <p:cNvSpPr>
            <a:spLocks noGrp="1"/>
          </p:cNvSpPr>
          <p:nvPr>
            <p:ph type="dt" sz="half" idx="10"/>
          </p:nvPr>
        </p:nvSpPr>
        <p:spPr/>
        <p:txBody>
          <a:bodyPr/>
          <a:lstStyle/>
          <a:p>
            <a:fld id="{84DDCED1-F2B0-3C47-99B2-C03DA1FD3AB6}" type="datetimeFigureOut">
              <a:rPr lang="en-US" smtClean="0"/>
              <a:t>12/17/24</a:t>
            </a:fld>
            <a:endParaRPr lang="en-US"/>
          </a:p>
        </p:txBody>
      </p:sp>
      <p:sp>
        <p:nvSpPr>
          <p:cNvPr id="4" name="Footer Placeholder 3">
            <a:extLst>
              <a:ext uri="{FF2B5EF4-FFF2-40B4-BE49-F238E27FC236}">
                <a16:creationId xmlns:a16="http://schemas.microsoft.com/office/drawing/2014/main" id="{59E133B6-492D-1E1B-E1E2-8A1EA37686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742D85-CDF9-30E2-DEE7-6F0D3E90549C}"/>
              </a:ext>
            </a:extLst>
          </p:cNvPr>
          <p:cNvSpPr>
            <a:spLocks noGrp="1"/>
          </p:cNvSpPr>
          <p:nvPr>
            <p:ph type="sldNum" sz="quarter" idx="12"/>
          </p:nvPr>
        </p:nvSpPr>
        <p:spPr/>
        <p:txBody>
          <a:bodyPr/>
          <a:lstStyle/>
          <a:p>
            <a:fld id="{6A66CA37-B547-844D-BBC1-445E15349642}" type="slidenum">
              <a:rPr lang="en-US" smtClean="0"/>
              <a:t>‹#›</a:t>
            </a:fld>
            <a:endParaRPr lang="en-US"/>
          </a:p>
        </p:txBody>
      </p:sp>
    </p:spTree>
    <p:extLst>
      <p:ext uri="{BB962C8B-B14F-4D97-AF65-F5344CB8AC3E}">
        <p14:creationId xmlns:p14="http://schemas.microsoft.com/office/powerpoint/2010/main" val="37927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28F106-F8BE-0705-9843-FD7FFF6BBE13}"/>
              </a:ext>
            </a:extLst>
          </p:cNvPr>
          <p:cNvSpPr>
            <a:spLocks noGrp="1"/>
          </p:cNvSpPr>
          <p:nvPr>
            <p:ph type="dt" sz="half" idx="10"/>
          </p:nvPr>
        </p:nvSpPr>
        <p:spPr/>
        <p:txBody>
          <a:bodyPr/>
          <a:lstStyle/>
          <a:p>
            <a:fld id="{84DDCED1-F2B0-3C47-99B2-C03DA1FD3AB6}" type="datetimeFigureOut">
              <a:rPr lang="en-US" smtClean="0"/>
              <a:t>12/17/24</a:t>
            </a:fld>
            <a:endParaRPr lang="en-US"/>
          </a:p>
        </p:txBody>
      </p:sp>
      <p:sp>
        <p:nvSpPr>
          <p:cNvPr id="3" name="Footer Placeholder 2">
            <a:extLst>
              <a:ext uri="{FF2B5EF4-FFF2-40B4-BE49-F238E27FC236}">
                <a16:creationId xmlns:a16="http://schemas.microsoft.com/office/drawing/2014/main" id="{403AE766-0FD2-9E19-250B-B3D93703CE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FCE240-E3BA-6BE6-5DFF-95788DC0BDEB}"/>
              </a:ext>
            </a:extLst>
          </p:cNvPr>
          <p:cNvSpPr>
            <a:spLocks noGrp="1"/>
          </p:cNvSpPr>
          <p:nvPr>
            <p:ph type="sldNum" sz="quarter" idx="12"/>
          </p:nvPr>
        </p:nvSpPr>
        <p:spPr/>
        <p:txBody>
          <a:bodyPr/>
          <a:lstStyle/>
          <a:p>
            <a:fld id="{6A66CA37-B547-844D-BBC1-445E15349642}" type="slidenum">
              <a:rPr lang="en-US" smtClean="0"/>
              <a:t>‹#›</a:t>
            </a:fld>
            <a:endParaRPr lang="en-US"/>
          </a:p>
        </p:txBody>
      </p:sp>
    </p:spTree>
    <p:extLst>
      <p:ext uri="{BB962C8B-B14F-4D97-AF65-F5344CB8AC3E}">
        <p14:creationId xmlns:p14="http://schemas.microsoft.com/office/powerpoint/2010/main" val="133630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EBE7-092B-94CF-D810-C1A685B051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815EC07-2931-25C6-51FA-A64D1584E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ED51BC5-DC45-A9F1-7B3F-0F5E1AD68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32192E2-98B0-51A1-CA3F-EED15ACB186A}"/>
              </a:ext>
            </a:extLst>
          </p:cNvPr>
          <p:cNvSpPr>
            <a:spLocks noGrp="1"/>
          </p:cNvSpPr>
          <p:nvPr>
            <p:ph type="dt" sz="half" idx="10"/>
          </p:nvPr>
        </p:nvSpPr>
        <p:spPr/>
        <p:txBody>
          <a:bodyPr/>
          <a:lstStyle/>
          <a:p>
            <a:fld id="{84DDCED1-F2B0-3C47-99B2-C03DA1FD3AB6}" type="datetimeFigureOut">
              <a:rPr lang="en-US" smtClean="0"/>
              <a:t>12/17/24</a:t>
            </a:fld>
            <a:endParaRPr lang="en-US"/>
          </a:p>
        </p:txBody>
      </p:sp>
      <p:sp>
        <p:nvSpPr>
          <p:cNvPr id="6" name="Footer Placeholder 5">
            <a:extLst>
              <a:ext uri="{FF2B5EF4-FFF2-40B4-BE49-F238E27FC236}">
                <a16:creationId xmlns:a16="http://schemas.microsoft.com/office/drawing/2014/main" id="{35D1B634-2A24-F626-A846-D000FCBFED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13279D-D435-3093-46BA-C1A1AE0A8EEB}"/>
              </a:ext>
            </a:extLst>
          </p:cNvPr>
          <p:cNvSpPr>
            <a:spLocks noGrp="1"/>
          </p:cNvSpPr>
          <p:nvPr>
            <p:ph type="sldNum" sz="quarter" idx="12"/>
          </p:nvPr>
        </p:nvSpPr>
        <p:spPr/>
        <p:txBody>
          <a:bodyPr/>
          <a:lstStyle/>
          <a:p>
            <a:fld id="{6A66CA37-B547-844D-BBC1-445E15349642}" type="slidenum">
              <a:rPr lang="en-US" smtClean="0"/>
              <a:t>‹#›</a:t>
            </a:fld>
            <a:endParaRPr lang="en-US"/>
          </a:p>
        </p:txBody>
      </p:sp>
    </p:spTree>
    <p:extLst>
      <p:ext uri="{BB962C8B-B14F-4D97-AF65-F5344CB8AC3E}">
        <p14:creationId xmlns:p14="http://schemas.microsoft.com/office/powerpoint/2010/main" val="173565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F9899-0952-4B05-F6EE-5BA8E0E0FB8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4960678-6E7C-ED54-0C52-E3AD1BCC40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485E09-DC96-A8C9-A154-C6BC255EDA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8FDBFEF-96DB-7E9F-5D92-46A2C09ABED1}"/>
              </a:ext>
            </a:extLst>
          </p:cNvPr>
          <p:cNvSpPr>
            <a:spLocks noGrp="1"/>
          </p:cNvSpPr>
          <p:nvPr>
            <p:ph type="dt" sz="half" idx="10"/>
          </p:nvPr>
        </p:nvSpPr>
        <p:spPr/>
        <p:txBody>
          <a:bodyPr/>
          <a:lstStyle/>
          <a:p>
            <a:fld id="{84DDCED1-F2B0-3C47-99B2-C03DA1FD3AB6}" type="datetimeFigureOut">
              <a:rPr lang="en-US" smtClean="0"/>
              <a:t>12/17/24</a:t>
            </a:fld>
            <a:endParaRPr lang="en-US"/>
          </a:p>
        </p:txBody>
      </p:sp>
      <p:sp>
        <p:nvSpPr>
          <p:cNvPr id="6" name="Footer Placeholder 5">
            <a:extLst>
              <a:ext uri="{FF2B5EF4-FFF2-40B4-BE49-F238E27FC236}">
                <a16:creationId xmlns:a16="http://schemas.microsoft.com/office/drawing/2014/main" id="{CA2121B6-87E7-FB6B-F575-787BA24784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76AB3E-4356-583B-B768-355BD730D588}"/>
              </a:ext>
            </a:extLst>
          </p:cNvPr>
          <p:cNvSpPr>
            <a:spLocks noGrp="1"/>
          </p:cNvSpPr>
          <p:nvPr>
            <p:ph type="sldNum" sz="quarter" idx="12"/>
          </p:nvPr>
        </p:nvSpPr>
        <p:spPr/>
        <p:txBody>
          <a:bodyPr/>
          <a:lstStyle/>
          <a:p>
            <a:fld id="{6A66CA37-B547-844D-BBC1-445E15349642}" type="slidenum">
              <a:rPr lang="en-US" smtClean="0"/>
              <a:t>‹#›</a:t>
            </a:fld>
            <a:endParaRPr lang="en-US"/>
          </a:p>
        </p:txBody>
      </p:sp>
    </p:spTree>
    <p:extLst>
      <p:ext uri="{BB962C8B-B14F-4D97-AF65-F5344CB8AC3E}">
        <p14:creationId xmlns:p14="http://schemas.microsoft.com/office/powerpoint/2010/main" val="984079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82B6EC-A3F1-74AD-2F4F-520E5E42C8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CD4778-E3FD-B432-C51A-1717F3293B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FCAF7F-B6E2-138F-7E33-5D97D40107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DDCED1-F2B0-3C47-99B2-C03DA1FD3AB6}" type="datetimeFigureOut">
              <a:rPr lang="en-US" smtClean="0"/>
              <a:t>12/17/24</a:t>
            </a:fld>
            <a:endParaRPr lang="en-US"/>
          </a:p>
        </p:txBody>
      </p:sp>
      <p:sp>
        <p:nvSpPr>
          <p:cNvPr id="5" name="Footer Placeholder 4">
            <a:extLst>
              <a:ext uri="{FF2B5EF4-FFF2-40B4-BE49-F238E27FC236}">
                <a16:creationId xmlns:a16="http://schemas.microsoft.com/office/drawing/2014/main" id="{29CC23A5-8611-B479-C5F8-338B5E5291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1ADB1A7-4DEE-D2F4-ABF2-34A06B9031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66CA37-B547-844D-BBC1-445E15349642}" type="slidenum">
              <a:rPr lang="en-US" smtClean="0"/>
              <a:t>‹#›</a:t>
            </a:fld>
            <a:endParaRPr lang="en-US"/>
          </a:p>
        </p:txBody>
      </p:sp>
    </p:spTree>
    <p:extLst>
      <p:ext uri="{BB962C8B-B14F-4D97-AF65-F5344CB8AC3E}">
        <p14:creationId xmlns:p14="http://schemas.microsoft.com/office/powerpoint/2010/main" val="2448132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9.jp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13.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3.png"/><Relationship Id="rId7"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0.png"/><Relationship Id="rId7"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0.png"/><Relationship Id="rId4" Type="http://schemas.openxmlformats.org/officeDocument/2006/relationships/image" Target="../media/image80.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3.jp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0DA53-668A-34E1-F45A-E226A4184D51}"/>
            </a:ext>
          </a:extLst>
        </p:cNvPr>
        <p:cNvGrpSpPr/>
        <p:nvPr/>
      </p:nvGrpSpPr>
      <p:grpSpPr>
        <a:xfrm>
          <a:off x="0" y="0"/>
          <a:ext cx="0" cy="0"/>
          <a:chOff x="0" y="0"/>
          <a:chExt cx="0" cy="0"/>
        </a:xfrm>
      </p:grpSpPr>
      <p:pic>
        <p:nvPicPr>
          <p:cNvPr id="8" name="Picture 7" descr="A close-up of a blue water surface&#10;&#10;Description automatically generated">
            <a:extLst>
              <a:ext uri="{FF2B5EF4-FFF2-40B4-BE49-F238E27FC236}">
                <a16:creationId xmlns:a16="http://schemas.microsoft.com/office/drawing/2014/main" id="{195D1696-7C39-7381-2635-5F8C56CC2A3C}"/>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F86B057-667E-CC2B-D4E0-C0722D5BDF6B}"/>
              </a:ext>
            </a:extLst>
          </p:cNvPr>
          <p:cNvSpPr>
            <a:spLocks noGrp="1"/>
          </p:cNvSpPr>
          <p:nvPr>
            <p:ph type="ctrTitle"/>
          </p:nvPr>
        </p:nvSpPr>
        <p:spPr>
          <a:xfrm>
            <a:off x="268224" y="0"/>
            <a:ext cx="12192000" cy="2011680"/>
          </a:xfrm>
        </p:spPr>
        <p:txBody>
          <a:bodyPr>
            <a:normAutofit/>
          </a:bodyPr>
          <a:lstStyle/>
          <a:p>
            <a:r>
              <a:rPr lang="en-US" dirty="0"/>
              <a:t>Gravitational Waves in de Sitter spacetime</a:t>
            </a:r>
          </a:p>
        </p:txBody>
      </p:sp>
      <p:sp>
        <p:nvSpPr>
          <p:cNvPr id="3" name="Subtitle 2">
            <a:extLst>
              <a:ext uri="{FF2B5EF4-FFF2-40B4-BE49-F238E27FC236}">
                <a16:creationId xmlns:a16="http://schemas.microsoft.com/office/drawing/2014/main" id="{CFCD84D1-449B-E763-CF7E-D2996DBDFE52}"/>
              </a:ext>
            </a:extLst>
          </p:cNvPr>
          <p:cNvSpPr>
            <a:spLocks noGrp="1"/>
          </p:cNvSpPr>
          <p:nvPr>
            <p:ph type="subTitle" idx="1"/>
          </p:nvPr>
        </p:nvSpPr>
        <p:spPr>
          <a:xfrm>
            <a:off x="1524000" y="4772270"/>
            <a:ext cx="9144000" cy="1725168"/>
          </a:xfrm>
        </p:spPr>
        <p:txBody>
          <a:bodyPr>
            <a:normAutofit/>
          </a:bodyPr>
          <a:lstStyle/>
          <a:p>
            <a:r>
              <a:rPr lang="en-US" sz="4000" b="1" dirty="0"/>
              <a:t>David Waisman Andrade</a:t>
            </a:r>
          </a:p>
          <a:p>
            <a:r>
              <a:rPr lang="en-US" dirty="0"/>
              <a:t>Supervised by Dr Scott Melville</a:t>
            </a:r>
          </a:p>
          <a:p>
            <a:r>
              <a:rPr lang="en-US" dirty="0"/>
              <a:t>Queen Mary University London</a:t>
            </a:r>
          </a:p>
        </p:txBody>
      </p:sp>
    </p:spTree>
    <p:extLst>
      <p:ext uri="{BB962C8B-B14F-4D97-AF65-F5344CB8AC3E}">
        <p14:creationId xmlns:p14="http://schemas.microsoft.com/office/powerpoint/2010/main" val="2216276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C7256-5053-5C1C-64F7-B2F0E3068BE3}"/>
              </a:ext>
            </a:extLst>
          </p:cNvPr>
          <p:cNvSpPr>
            <a:spLocks noGrp="1"/>
          </p:cNvSpPr>
          <p:nvPr>
            <p:ph type="title"/>
          </p:nvPr>
        </p:nvSpPr>
        <p:spPr>
          <a:xfrm>
            <a:off x="384238" y="65322"/>
            <a:ext cx="10515600" cy="1325563"/>
          </a:xfrm>
        </p:spPr>
        <p:txBody>
          <a:bodyPr>
            <a:normAutofit/>
          </a:bodyPr>
          <a:lstStyle/>
          <a:p>
            <a:r>
              <a:rPr lang="en-US" sz="3200" b="1" dirty="0"/>
              <a:t>Penrose diagram &amp; solutions:</a:t>
            </a:r>
          </a:p>
        </p:txBody>
      </p:sp>
      <p:pic>
        <p:nvPicPr>
          <p:cNvPr id="5" name="Picture 4" descr="A diagram of a diamond with lines and arrows&#10;&#10;Description automatically generated">
            <a:extLst>
              <a:ext uri="{FF2B5EF4-FFF2-40B4-BE49-F238E27FC236}">
                <a16:creationId xmlns:a16="http://schemas.microsoft.com/office/drawing/2014/main" id="{6CF152B8-3FD4-9FC6-24E5-D8E4D356FB1B}"/>
              </a:ext>
            </a:extLst>
          </p:cNvPr>
          <p:cNvPicPr>
            <a:picLocks noChangeAspect="1"/>
          </p:cNvPicPr>
          <p:nvPr/>
        </p:nvPicPr>
        <p:blipFill>
          <a:blip r:embed="rId3"/>
          <a:srcRect r="54647"/>
          <a:stretch/>
        </p:blipFill>
        <p:spPr>
          <a:xfrm>
            <a:off x="952573" y="1457159"/>
            <a:ext cx="4428896" cy="5035716"/>
          </a:xfrm>
          <a:prstGeom prst="rect">
            <a:avLst/>
          </a:prstGeom>
        </p:spPr>
      </p:pic>
      <p:sp>
        <p:nvSpPr>
          <p:cNvPr id="6" name="TextBox 5">
            <a:extLst>
              <a:ext uri="{FF2B5EF4-FFF2-40B4-BE49-F238E27FC236}">
                <a16:creationId xmlns:a16="http://schemas.microsoft.com/office/drawing/2014/main" id="{4A0CD699-DAAE-2378-A607-8604102B40C7}"/>
              </a:ext>
            </a:extLst>
          </p:cNvPr>
          <p:cNvSpPr txBox="1"/>
          <p:nvPr/>
        </p:nvSpPr>
        <p:spPr>
          <a:xfrm>
            <a:off x="952573" y="1506022"/>
            <a:ext cx="3567659" cy="369332"/>
          </a:xfrm>
          <a:prstGeom prst="rect">
            <a:avLst/>
          </a:prstGeom>
          <a:noFill/>
        </p:spPr>
        <p:txBody>
          <a:bodyPr wrap="square" rtlCol="0">
            <a:spAutoFit/>
          </a:bodyPr>
          <a:lstStyle/>
          <a:p>
            <a:r>
              <a:rPr lang="en-US" u="sng" dirty="0" err="1"/>
              <a:t>Minkowski</a:t>
            </a:r>
            <a:r>
              <a:rPr lang="en-US" u="sng" dirty="0"/>
              <a:t>:</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055F89F-4C0A-100D-542C-1AF15B9A8652}"/>
                  </a:ext>
                </a:extLst>
              </p:cNvPr>
              <p:cNvSpPr txBox="1"/>
              <p:nvPr/>
            </p:nvSpPr>
            <p:spPr>
              <a:xfrm>
                <a:off x="5495842" y="1506022"/>
                <a:ext cx="3567659" cy="3139321"/>
              </a:xfrm>
              <a:prstGeom prst="rect">
                <a:avLst/>
              </a:prstGeom>
              <a:noFill/>
            </p:spPr>
            <p:txBody>
              <a:bodyPr wrap="square" rtlCol="0">
                <a:spAutoFit/>
              </a:bodyPr>
              <a:lstStyle/>
              <a:p>
                <a:r>
                  <a:rPr lang="en-US" u="sng" dirty="0"/>
                  <a:t>de Sitter:</a:t>
                </a:r>
              </a:p>
              <a:p>
                <a:endParaRPr lang="en-US" dirty="0"/>
              </a:p>
              <a:p>
                <a:r>
                  <a:rPr lang="en-US" dirty="0"/>
                  <a:t>Approach </a:t>
                </a:r>
                <a14:m>
                  <m:oMath xmlns:m="http://schemas.openxmlformats.org/officeDocument/2006/math">
                    <m:r>
                      <a:rPr lang="en-US" i="1" smtClean="0">
                        <a:latin typeface="Cambria Math" panose="02040503050406030204" pitchFamily="18" charset="0"/>
                        <a:ea typeface="Cambria Math" panose="02040503050406030204" pitchFamily="18" charset="0"/>
                      </a:rPr>
                      <m:t>𝜏</m:t>
                    </m:r>
                    <m:r>
                      <a:rPr lang="en-GB" b="0" i="1" smtClean="0">
                        <a:latin typeface="Cambria Math" panose="02040503050406030204" pitchFamily="18" charset="0"/>
                        <a:ea typeface="Cambria Math" panose="02040503050406030204" pitchFamily="18" charset="0"/>
                      </a:rPr>
                      <m:t>=0</m:t>
                    </m:r>
                  </m:oMath>
                </a14:m>
                <a:r>
                  <a:rPr lang="en-US" dirty="0"/>
                  <a:t> for constant </a:t>
                </a:r>
                <a14:m>
                  <m:oMath xmlns:m="http://schemas.openxmlformats.org/officeDocument/2006/math">
                    <m:r>
                      <m:rPr>
                        <m:sty m:val="p"/>
                      </m:rPr>
                      <a:rPr lang="en-GB" b="0" i="0" smtClean="0">
                        <a:latin typeface="Cambria Math" panose="02040503050406030204" pitchFamily="18" charset="0"/>
                        <a:ea typeface="Cambria Math" panose="02040503050406030204" pitchFamily="18" charset="0"/>
                      </a:rPr>
                      <m:t>r</m:t>
                    </m:r>
                  </m:oMath>
                </a14:m>
                <a:r>
                  <a:rPr lang="en-US" dirty="0"/>
                  <a:t>.</a:t>
                </a:r>
              </a:p>
              <a:p>
                <a:endParaRPr lang="en-US" dirty="0"/>
              </a:p>
              <a:p>
                <a:r>
                  <a:rPr lang="en-US" dirty="0"/>
                  <a:t>Newtonian, and small orbit limit.</a:t>
                </a:r>
              </a:p>
              <a:p>
                <a:endParaRPr lang="en-US" dirty="0"/>
              </a:p>
              <a:p>
                <a:r>
                  <a:rPr lang="en-US" dirty="0"/>
                  <a:t>Calculate dilation charge flux through </a:t>
                </a:r>
                <a14:m>
                  <m:oMath xmlns:m="http://schemas.openxmlformats.org/officeDocument/2006/math">
                    <m:sSup>
                      <m:sSupPr>
                        <m:ctrlPr>
                          <a:rPr lang="en-GB"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ℑ</m:t>
                        </m:r>
                      </m:e>
                      <m:sup>
                        <m:r>
                          <a:rPr lang="en-GB" b="0" i="1" smtClean="0">
                            <a:latin typeface="Cambria Math" panose="02040503050406030204" pitchFamily="18" charset="0"/>
                            <a:ea typeface="Cambria Math" panose="02040503050406030204" pitchFamily="18" charset="0"/>
                          </a:rPr>
                          <m:t>+</m:t>
                        </m:r>
                      </m:sup>
                    </m:sSup>
                  </m:oMath>
                </a14:m>
                <a:r>
                  <a:rPr lang="en-US" dirty="0"/>
                  <a:t>.</a:t>
                </a:r>
              </a:p>
              <a:p>
                <a:endParaRPr lang="en-US" dirty="0"/>
              </a:p>
              <a:p>
                <a:r>
                  <a:rPr lang="en-US" dirty="0"/>
                  <a:t>Use </a:t>
                </a:r>
                <a14:m>
                  <m:oMath xmlns:m="http://schemas.openxmlformats.org/officeDocument/2006/math">
                    <m:r>
                      <a:rPr lang="en-GB" b="0" i="1" smtClean="0">
                        <a:latin typeface="Cambria Math" panose="02040503050406030204" pitchFamily="18" charset="0"/>
                        <a:ea typeface="Cambria Math" panose="02040503050406030204" pitchFamily="18" charset="0"/>
                      </a:rPr>
                      <m:t>𝑟</m:t>
                    </m:r>
                  </m:oMath>
                </a14:m>
                <a:r>
                  <a:rPr lang="en-US" dirty="0"/>
                  <a:t> at </a:t>
                </a:r>
                <a14:m>
                  <m:oMath xmlns:m="http://schemas.openxmlformats.org/officeDocument/2006/math">
                    <m:r>
                      <a:rPr lang="en-US" i="1" smtClean="0">
                        <a:latin typeface="Cambria Math" panose="02040503050406030204" pitchFamily="18" charset="0"/>
                        <a:ea typeface="Cambria Math" panose="02040503050406030204" pitchFamily="18" charset="0"/>
                      </a:rPr>
                      <m:t>𝜏</m:t>
                    </m:r>
                    <m:r>
                      <a:rPr lang="en-GB" b="0" i="1" smtClean="0">
                        <a:latin typeface="Cambria Math" panose="02040503050406030204" pitchFamily="18" charset="0"/>
                        <a:ea typeface="Cambria Math" panose="02040503050406030204" pitchFamily="18" charset="0"/>
                      </a:rPr>
                      <m:t>=0</m:t>
                    </m:r>
                  </m:oMath>
                </a14:m>
                <a:r>
                  <a:rPr lang="en-US" dirty="0"/>
                  <a:t> as time</a:t>
                </a:r>
              </a:p>
              <a:p>
                <a:r>
                  <a:rPr lang="en-US" dirty="0"/>
                  <a:t>for power expression.</a:t>
                </a:r>
              </a:p>
            </p:txBody>
          </p:sp>
        </mc:Choice>
        <mc:Fallback xmlns="">
          <p:sp>
            <p:nvSpPr>
              <p:cNvPr id="7" name="TextBox 6">
                <a:extLst>
                  <a:ext uri="{FF2B5EF4-FFF2-40B4-BE49-F238E27FC236}">
                    <a16:creationId xmlns:a16="http://schemas.microsoft.com/office/drawing/2014/main" id="{3055F89F-4C0A-100D-542C-1AF15B9A8652}"/>
                  </a:ext>
                </a:extLst>
              </p:cNvPr>
              <p:cNvSpPr txBox="1">
                <a:spLocks noRot="1" noChangeAspect="1" noMove="1" noResize="1" noEditPoints="1" noAdjustHandles="1" noChangeArrowheads="1" noChangeShapeType="1" noTextEdit="1"/>
              </p:cNvSpPr>
              <p:nvPr/>
            </p:nvSpPr>
            <p:spPr>
              <a:xfrm>
                <a:off x="5495842" y="1506022"/>
                <a:ext cx="3567659" cy="3139321"/>
              </a:xfrm>
              <a:prstGeom prst="rect">
                <a:avLst/>
              </a:prstGeom>
              <a:blipFill>
                <a:blip r:embed="rId4"/>
                <a:stretch>
                  <a:fillRect l="-1418" t="-806" b="-2419"/>
                </a:stretch>
              </a:blipFill>
            </p:spPr>
            <p:txBody>
              <a:bodyPr/>
              <a:lstStyle/>
              <a:p>
                <a:r>
                  <a:rPr lang="en-US">
                    <a:noFill/>
                  </a:rPr>
                  <a:t> </a:t>
                </a:r>
              </a:p>
            </p:txBody>
          </p:sp>
        </mc:Fallback>
      </mc:AlternateContent>
      <p:pic>
        <p:nvPicPr>
          <p:cNvPr id="8" name="Picture 7" descr="A diagram of a diamond with lines and arrows&#10;&#10;Description automatically generated">
            <a:extLst>
              <a:ext uri="{FF2B5EF4-FFF2-40B4-BE49-F238E27FC236}">
                <a16:creationId xmlns:a16="http://schemas.microsoft.com/office/drawing/2014/main" id="{CF01E199-CEB1-D0F9-043B-3B94B2A14522}"/>
              </a:ext>
            </a:extLst>
          </p:cNvPr>
          <p:cNvPicPr>
            <a:picLocks noChangeAspect="1"/>
          </p:cNvPicPr>
          <p:nvPr/>
        </p:nvPicPr>
        <p:blipFill>
          <a:blip r:embed="rId3"/>
          <a:srcRect l="13156" t="48162" r="57986"/>
          <a:stretch/>
        </p:blipFill>
        <p:spPr>
          <a:xfrm>
            <a:off x="8679653" y="3882451"/>
            <a:ext cx="2818150" cy="2610423"/>
          </a:xfrm>
          <a:prstGeom prst="rect">
            <a:avLst/>
          </a:prstGeom>
        </p:spPr>
      </p:pic>
      <p:pic>
        <p:nvPicPr>
          <p:cNvPr id="9" name="Picture 8" descr="A diagram of a diamond with lines and arrows&#10;&#10;Description automatically generated">
            <a:extLst>
              <a:ext uri="{FF2B5EF4-FFF2-40B4-BE49-F238E27FC236}">
                <a16:creationId xmlns:a16="http://schemas.microsoft.com/office/drawing/2014/main" id="{5CE8E130-E281-EBDB-F2BC-535656A18DB1}"/>
              </a:ext>
            </a:extLst>
          </p:cNvPr>
          <p:cNvPicPr>
            <a:picLocks noChangeAspect="1"/>
          </p:cNvPicPr>
          <p:nvPr/>
        </p:nvPicPr>
        <p:blipFill>
          <a:blip r:embed="rId3"/>
          <a:srcRect l="29968" t="14885" r="64967" b="75589"/>
          <a:stretch/>
        </p:blipFill>
        <p:spPr>
          <a:xfrm>
            <a:off x="10088728" y="3339058"/>
            <a:ext cx="494677" cy="479687"/>
          </a:xfrm>
          <a:prstGeom prst="rect">
            <a:avLst/>
          </a:prstGeom>
        </p:spPr>
      </p:pic>
      <p:pic>
        <p:nvPicPr>
          <p:cNvPr id="10" name="Picture 9" descr="A diagram of a diamond with lines and arrows&#10;&#10;Description automatically generated">
            <a:extLst>
              <a:ext uri="{FF2B5EF4-FFF2-40B4-BE49-F238E27FC236}">
                <a16:creationId xmlns:a16="http://schemas.microsoft.com/office/drawing/2014/main" id="{1C6F588B-DB6C-C127-68B2-1799D7B4EE09}"/>
              </a:ext>
            </a:extLst>
          </p:cNvPr>
          <p:cNvPicPr>
            <a:picLocks noChangeAspect="1"/>
          </p:cNvPicPr>
          <p:nvPr/>
        </p:nvPicPr>
        <p:blipFill>
          <a:blip r:embed="rId3"/>
          <a:srcRect l="42060" t="45843" r="55484" b="48204"/>
          <a:stretch/>
        </p:blipFill>
        <p:spPr>
          <a:xfrm>
            <a:off x="11497803" y="3732548"/>
            <a:ext cx="239845" cy="299806"/>
          </a:xfrm>
          <a:prstGeom prst="rect">
            <a:avLst/>
          </a:prstGeom>
        </p:spPr>
      </p:pic>
      <p:cxnSp>
        <p:nvCxnSpPr>
          <p:cNvPr id="12" name="Straight Connector 11">
            <a:extLst>
              <a:ext uri="{FF2B5EF4-FFF2-40B4-BE49-F238E27FC236}">
                <a16:creationId xmlns:a16="http://schemas.microsoft.com/office/drawing/2014/main" id="{DA26DFA1-1578-0F62-E759-92D19AA90959}"/>
              </a:ext>
            </a:extLst>
          </p:cNvPr>
          <p:cNvCxnSpPr/>
          <p:nvPr/>
        </p:nvCxnSpPr>
        <p:spPr>
          <a:xfrm flipV="1">
            <a:off x="2923082" y="2878111"/>
            <a:ext cx="1034321" cy="10043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E3D6B28-7BD9-8E81-90E8-4036309AE1FD}"/>
              </a:ext>
            </a:extLst>
          </p:cNvPr>
          <p:cNvCxnSpPr>
            <a:cxnSpLocks/>
          </p:cNvCxnSpPr>
          <p:nvPr/>
        </p:nvCxnSpPr>
        <p:spPr>
          <a:xfrm flipV="1">
            <a:off x="2923082" y="3030511"/>
            <a:ext cx="1186721" cy="11567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B23C167-9DF1-4F82-DB6D-5B0113F1FCBB}"/>
              </a:ext>
            </a:extLst>
          </p:cNvPr>
          <p:cNvCxnSpPr>
            <a:cxnSpLocks/>
          </p:cNvCxnSpPr>
          <p:nvPr/>
        </p:nvCxnSpPr>
        <p:spPr>
          <a:xfrm flipV="1">
            <a:off x="2923082" y="3182911"/>
            <a:ext cx="1339121" cy="121536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AE4484-FFC5-3819-3A5B-C256AAD9BBA1}"/>
              </a:ext>
            </a:extLst>
          </p:cNvPr>
          <p:cNvCxnSpPr>
            <a:cxnSpLocks/>
          </p:cNvCxnSpPr>
          <p:nvPr/>
        </p:nvCxnSpPr>
        <p:spPr>
          <a:xfrm flipV="1">
            <a:off x="9378063" y="3882451"/>
            <a:ext cx="958003" cy="102994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02CDB046-93BE-C98A-4A99-F7DB793E0C12}"/>
              </a:ext>
            </a:extLst>
          </p:cNvPr>
          <p:cNvCxnSpPr>
            <a:cxnSpLocks/>
          </p:cNvCxnSpPr>
          <p:nvPr/>
        </p:nvCxnSpPr>
        <p:spPr>
          <a:xfrm flipV="1">
            <a:off x="2923082" y="3335311"/>
            <a:ext cx="1491521" cy="142638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5796190-83C5-A0C9-0A99-07E173E9E340}"/>
              </a:ext>
            </a:extLst>
          </p:cNvPr>
          <p:cNvCxnSpPr>
            <a:cxnSpLocks/>
          </p:cNvCxnSpPr>
          <p:nvPr/>
        </p:nvCxnSpPr>
        <p:spPr>
          <a:xfrm flipV="1">
            <a:off x="9378063" y="3882451"/>
            <a:ext cx="1261471" cy="130521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227505C9-34E4-AC9E-D63C-46CA3AF35F97}"/>
              </a:ext>
            </a:extLst>
          </p:cNvPr>
          <p:cNvCxnSpPr>
            <a:cxnSpLocks/>
          </p:cNvCxnSpPr>
          <p:nvPr/>
        </p:nvCxnSpPr>
        <p:spPr>
          <a:xfrm flipV="1">
            <a:off x="9360657" y="3882451"/>
            <a:ext cx="1539181" cy="158466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766232F9-81B3-7C4C-2906-65D2AD69A70D}"/>
              </a:ext>
            </a:extLst>
          </p:cNvPr>
          <p:cNvSpPr txBox="1"/>
          <p:nvPr/>
        </p:nvSpPr>
        <p:spPr>
          <a:xfrm>
            <a:off x="5550100" y="5107443"/>
            <a:ext cx="3567659" cy="923330"/>
          </a:xfrm>
          <a:prstGeom prst="rect">
            <a:avLst/>
          </a:prstGeom>
          <a:noFill/>
        </p:spPr>
        <p:txBody>
          <a:bodyPr wrap="square" rtlCol="0">
            <a:spAutoFit/>
          </a:bodyPr>
          <a:lstStyle/>
          <a:p>
            <a:r>
              <a:rPr lang="en-US" b="1" dirty="0"/>
              <a:t>But as of today, there is still disagreement on some terms of the formula!</a:t>
            </a:r>
          </a:p>
        </p:txBody>
      </p:sp>
      <p:cxnSp>
        <p:nvCxnSpPr>
          <p:cNvPr id="4" name="Straight Connector 3">
            <a:extLst>
              <a:ext uri="{FF2B5EF4-FFF2-40B4-BE49-F238E27FC236}">
                <a16:creationId xmlns:a16="http://schemas.microsoft.com/office/drawing/2014/main" id="{13BA1268-7515-E658-B636-FEFE11523824}"/>
              </a:ext>
            </a:extLst>
          </p:cNvPr>
          <p:cNvCxnSpPr/>
          <p:nvPr/>
        </p:nvCxnSpPr>
        <p:spPr>
          <a:xfrm>
            <a:off x="5381469" y="1506022"/>
            <a:ext cx="0" cy="4986852"/>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2DFB22BE-E196-CF1A-5EC2-B4F371D38C0D}"/>
              </a:ext>
            </a:extLst>
          </p:cNvPr>
          <p:cNvSpPr txBox="1"/>
          <p:nvPr/>
        </p:nvSpPr>
        <p:spPr>
          <a:xfrm>
            <a:off x="5550100" y="6169926"/>
            <a:ext cx="5033302" cy="369332"/>
          </a:xfrm>
          <a:prstGeom prst="rect">
            <a:avLst/>
          </a:prstGeom>
          <a:noFill/>
        </p:spPr>
        <p:txBody>
          <a:bodyPr wrap="square" rtlCol="0">
            <a:spAutoFit/>
          </a:bodyPr>
          <a:lstStyle/>
          <a:p>
            <a:r>
              <a:rPr lang="en-US" dirty="0"/>
              <a:t>[Ashtekar et al. </a:t>
            </a:r>
            <a:r>
              <a:rPr lang="en-GB" dirty="0"/>
              <a:t>1510.05593</a:t>
            </a:r>
            <a:r>
              <a:rPr lang="en-US" dirty="0"/>
              <a:t>]</a:t>
            </a:r>
          </a:p>
        </p:txBody>
      </p:sp>
      <p:pic>
        <p:nvPicPr>
          <p:cNvPr id="3" name="Picture 2" descr="A diagram of a diagram of a structure&#10;&#10;Description automatically generated with medium confidence">
            <a:extLst>
              <a:ext uri="{FF2B5EF4-FFF2-40B4-BE49-F238E27FC236}">
                <a16:creationId xmlns:a16="http://schemas.microsoft.com/office/drawing/2014/main" id="{03CE06B6-A7F4-8117-9DFF-94E73E4B31E1}"/>
              </a:ext>
            </a:extLst>
          </p:cNvPr>
          <p:cNvPicPr>
            <a:picLocks noChangeAspect="1"/>
          </p:cNvPicPr>
          <p:nvPr/>
        </p:nvPicPr>
        <p:blipFill>
          <a:blip r:embed="rId5"/>
          <a:srcRect l="75569" t="45210" r="4726" b="22826"/>
          <a:stretch/>
        </p:blipFill>
        <p:spPr>
          <a:xfrm>
            <a:off x="10434348" y="5154858"/>
            <a:ext cx="546366" cy="496504"/>
          </a:xfrm>
          <a:prstGeom prst="rect">
            <a:avLst/>
          </a:prstGeom>
        </p:spPr>
      </p:pic>
      <p:cxnSp>
        <p:nvCxnSpPr>
          <p:cNvPr id="18" name="Straight Connector 17">
            <a:extLst>
              <a:ext uri="{FF2B5EF4-FFF2-40B4-BE49-F238E27FC236}">
                <a16:creationId xmlns:a16="http://schemas.microsoft.com/office/drawing/2014/main" id="{99B9F9BD-4834-4C9C-4A01-A53F04D57D24}"/>
              </a:ext>
            </a:extLst>
          </p:cNvPr>
          <p:cNvCxnSpPr>
            <a:cxnSpLocks/>
          </p:cNvCxnSpPr>
          <p:nvPr/>
        </p:nvCxnSpPr>
        <p:spPr>
          <a:xfrm>
            <a:off x="9378063" y="5928610"/>
            <a:ext cx="20142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C549F5A-47FF-6EBF-A7E7-EA325803FB57}"/>
              </a:ext>
            </a:extLst>
          </p:cNvPr>
          <p:cNvCxnSpPr>
            <a:cxnSpLocks/>
          </p:cNvCxnSpPr>
          <p:nvPr/>
        </p:nvCxnSpPr>
        <p:spPr>
          <a:xfrm>
            <a:off x="11392351" y="3882451"/>
            <a:ext cx="0" cy="2046159"/>
          </a:xfrm>
          <a:prstGeom prst="line">
            <a:avLst/>
          </a:prstGeom>
        </p:spPr>
        <p:style>
          <a:lnRef idx="2">
            <a:schemeClr val="accent1"/>
          </a:lnRef>
          <a:fillRef idx="0">
            <a:schemeClr val="accent1"/>
          </a:fillRef>
          <a:effectRef idx="1">
            <a:schemeClr val="accent1"/>
          </a:effectRef>
          <a:fontRef idx="minor">
            <a:schemeClr val="tx1"/>
          </a:fontRef>
        </p:style>
      </p:cxnSp>
      <p:pic>
        <p:nvPicPr>
          <p:cNvPr id="27" name="Picture 26" descr="A diagram of a diamond with lines and arrows&#10;&#10;Description automatically generated">
            <a:extLst>
              <a:ext uri="{FF2B5EF4-FFF2-40B4-BE49-F238E27FC236}">
                <a16:creationId xmlns:a16="http://schemas.microsoft.com/office/drawing/2014/main" id="{5E668E0F-4B7A-A41D-7B89-E461132986AA}"/>
              </a:ext>
            </a:extLst>
          </p:cNvPr>
          <p:cNvPicPr>
            <a:picLocks noChangeAspect="1"/>
          </p:cNvPicPr>
          <p:nvPr/>
        </p:nvPicPr>
        <p:blipFill>
          <a:blip r:embed="rId3"/>
          <a:srcRect l="29968" t="14885" r="64967" b="75589"/>
          <a:stretch/>
        </p:blipFill>
        <p:spPr>
          <a:xfrm>
            <a:off x="10090220" y="3356380"/>
            <a:ext cx="494677" cy="479687"/>
          </a:xfrm>
          <a:prstGeom prst="rect">
            <a:avLst/>
          </a:prstGeom>
        </p:spPr>
      </p:pic>
      <p:pic>
        <p:nvPicPr>
          <p:cNvPr id="28" name="Picture 27" descr="A diagram of a diamond with lines and arrows&#10;&#10;Description automatically generated">
            <a:extLst>
              <a:ext uri="{FF2B5EF4-FFF2-40B4-BE49-F238E27FC236}">
                <a16:creationId xmlns:a16="http://schemas.microsoft.com/office/drawing/2014/main" id="{65EC1C41-DF57-D337-9900-4CA77B25964A}"/>
              </a:ext>
            </a:extLst>
          </p:cNvPr>
          <p:cNvPicPr>
            <a:picLocks noChangeAspect="1"/>
          </p:cNvPicPr>
          <p:nvPr/>
        </p:nvPicPr>
        <p:blipFill>
          <a:blip r:embed="rId3"/>
          <a:srcRect l="30770" t="73677" r="64047" b="18655"/>
          <a:stretch/>
        </p:blipFill>
        <p:spPr>
          <a:xfrm>
            <a:off x="10021040" y="5952495"/>
            <a:ext cx="506159" cy="386118"/>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8DD272F-B4BD-6179-5361-F53B6AD4A11F}"/>
                  </a:ext>
                </a:extLst>
              </p:cNvPr>
              <p:cNvSpPr txBox="1"/>
              <p:nvPr/>
            </p:nvSpPr>
            <p:spPr>
              <a:xfrm>
                <a:off x="350107" y="1924217"/>
                <a:ext cx="2254150" cy="646331"/>
              </a:xfrm>
              <a:prstGeom prst="rect">
                <a:avLst/>
              </a:prstGeom>
              <a:noFill/>
            </p:spPr>
            <p:txBody>
              <a:bodyPr wrap="square" rtlCol="0">
                <a:spAutoFit/>
              </a:bodyPr>
              <a:lstStyle/>
              <a:p>
                <a:r>
                  <a:rPr lang="en-US" dirty="0"/>
                  <a:t>Approach </a:t>
                </a:r>
                <a14:m>
                  <m:oMath xmlns:m="http://schemas.openxmlformats.org/officeDocument/2006/math">
                    <m:r>
                      <a:rPr lang="en-GB" b="0" i="1" smtClean="0">
                        <a:latin typeface="Cambria Math" panose="02040503050406030204" pitchFamily="18" charset="0"/>
                        <a:ea typeface="Cambria Math" panose="02040503050406030204" pitchFamily="18" charset="0"/>
                      </a:rPr>
                      <m:t>𝑟</m:t>
                    </m:r>
                    <m:r>
                      <a:rPr lang="en-GB" b="0" i="1" smtClean="0">
                        <a:latin typeface="Cambria Math" panose="02040503050406030204" pitchFamily="18" charset="0"/>
                        <a:ea typeface="Cambria Math" panose="02040503050406030204" pitchFamily="18" charset="0"/>
                      </a:rPr>
                      <m:t>=∞</m:t>
                    </m:r>
                  </m:oMath>
                </a14:m>
                <a:r>
                  <a:rPr lang="en-US" dirty="0"/>
                  <a:t> for constant </a:t>
                </a:r>
                <a14:m>
                  <m:oMath xmlns:m="http://schemas.openxmlformats.org/officeDocument/2006/math">
                    <m:r>
                      <a:rPr lang="en-GB" b="0" i="1" smtClean="0">
                        <a:latin typeface="Cambria Math" panose="02040503050406030204" pitchFamily="18" charset="0"/>
                        <a:ea typeface="Cambria Math" panose="02040503050406030204" pitchFamily="18" charset="0"/>
                      </a:rPr>
                      <m:t>𝑡</m:t>
                    </m:r>
                    <m:r>
                      <a:rPr lang="en-GB" b="0" i="1" smtClean="0">
                        <a:latin typeface="Cambria Math" panose="02040503050406030204" pitchFamily="18" charset="0"/>
                        <a:ea typeface="Cambria Math" panose="02040503050406030204" pitchFamily="18" charset="0"/>
                      </a:rPr>
                      <m:t>.</m:t>
                    </m:r>
                  </m:oMath>
                </a14:m>
                <a:endParaRPr lang="en-US" dirty="0"/>
              </a:p>
            </p:txBody>
          </p:sp>
        </mc:Choice>
        <mc:Fallback xmlns="">
          <p:sp>
            <p:nvSpPr>
              <p:cNvPr id="17" name="TextBox 16">
                <a:extLst>
                  <a:ext uri="{FF2B5EF4-FFF2-40B4-BE49-F238E27FC236}">
                    <a16:creationId xmlns:a16="http://schemas.microsoft.com/office/drawing/2014/main" id="{68DD272F-B4BD-6179-5361-F53B6AD4A11F}"/>
                  </a:ext>
                </a:extLst>
              </p:cNvPr>
              <p:cNvSpPr txBox="1">
                <a:spLocks noRot="1" noChangeAspect="1" noMove="1" noResize="1" noEditPoints="1" noAdjustHandles="1" noChangeArrowheads="1" noChangeShapeType="1" noTextEdit="1"/>
              </p:cNvSpPr>
              <p:nvPr/>
            </p:nvSpPr>
            <p:spPr>
              <a:xfrm>
                <a:off x="350107" y="1924217"/>
                <a:ext cx="2254150" cy="646331"/>
              </a:xfrm>
              <a:prstGeom prst="rect">
                <a:avLst/>
              </a:prstGeom>
              <a:blipFill>
                <a:blip r:embed="rId6"/>
                <a:stretch>
                  <a:fillRect l="-2247" t="-3846" b="-13462"/>
                </a:stretch>
              </a:blipFill>
            </p:spPr>
            <p:txBody>
              <a:bodyPr/>
              <a:lstStyle/>
              <a:p>
                <a:r>
                  <a:rPr lang="en-US">
                    <a:noFill/>
                  </a:rPr>
                  <a:t> </a:t>
                </a:r>
              </a:p>
            </p:txBody>
          </p:sp>
        </mc:Fallback>
      </mc:AlternateContent>
    </p:spTree>
    <p:extLst>
      <p:ext uri="{BB962C8B-B14F-4D97-AF65-F5344CB8AC3E}">
        <p14:creationId xmlns:p14="http://schemas.microsoft.com/office/powerpoint/2010/main" val="180650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BD29A76-982C-4700-44F1-EF5CF061D8D8}"/>
              </a:ext>
            </a:extLst>
          </p:cNvPr>
          <p:cNvSpPr txBox="1">
            <a:spLocks/>
          </p:cNvSpPr>
          <p:nvPr/>
        </p:nvSpPr>
        <p:spPr>
          <a:xfrm>
            <a:off x="457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Hyperbolic encounter</a:t>
            </a:r>
          </a:p>
        </p:txBody>
      </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7B6992EB-BA26-FB80-0FAF-B2B8871E4BB7}"/>
                  </a:ext>
                </a:extLst>
              </p:cNvPr>
              <p:cNvSpPr txBox="1">
                <a:spLocks/>
              </p:cNvSpPr>
              <p:nvPr/>
            </p:nvSpPr>
            <p:spPr>
              <a:xfrm>
                <a:off x="457200" y="1325563"/>
                <a:ext cx="4907348" cy="37544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Power emission for hyperbolic encounter.</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err="1"/>
                  <a:t>Jetzer</a:t>
                </a:r>
                <a:r>
                  <a:rPr lang="en-US" sz="1800" dirty="0"/>
                  <a:t> et al. </a:t>
                </a:r>
                <a:r>
                  <a:rPr lang="en-GB" sz="1800" dirty="0"/>
                  <a:t>2407.12526</a:t>
                </a:r>
                <a:endParaRPr lang="en-US" sz="1800" dirty="0"/>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Peaks in gravitational radiation for incoming and outgoing black hole suggest breakdown of approximation near the horizon.</a:t>
                </a:r>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a:p>
                <a:pPr marL="0" indent="0">
                  <a:buNone/>
                </a:pPr>
                <a14:m>
                  <m:oMath xmlns:m="http://schemas.openxmlformats.org/officeDocument/2006/math">
                    <m:r>
                      <a:rPr lang="en-GB" sz="1800" b="0" i="1" smtClean="0">
                        <a:latin typeface="Cambria Math" panose="02040503050406030204" pitchFamily="18" charset="0"/>
                      </a:rPr>
                      <m:t>𝑃</m:t>
                    </m:r>
                    <m:r>
                      <a:rPr lang="en-GB" sz="1800" b="0" i="1" smtClean="0">
                        <a:latin typeface="Cambria Math" panose="02040503050406030204" pitchFamily="18" charset="0"/>
                      </a:rPr>
                      <m:t>=</m:t>
                    </m:r>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𝑃</m:t>
                        </m:r>
                      </m:e>
                      <m:sub>
                        <m:r>
                          <a:rPr lang="en-GB" sz="1800" b="0" i="1" smtClean="0">
                            <a:latin typeface="Cambria Math" panose="02040503050406030204" pitchFamily="18" charset="0"/>
                          </a:rPr>
                          <m:t>0</m:t>
                        </m:r>
                      </m:sub>
                    </m:sSub>
                    <m:r>
                      <a:rPr lang="en-GB" sz="1800" b="0" i="1" smtClean="0">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𝑃</m:t>
                        </m:r>
                      </m:e>
                      <m:sub>
                        <m:r>
                          <a:rPr lang="en-GB" sz="1800" b="0" i="1" smtClean="0">
                            <a:latin typeface="Cambria Math" panose="02040503050406030204" pitchFamily="18" charset="0"/>
                          </a:rPr>
                          <m:t>1</m:t>
                        </m:r>
                      </m:sub>
                    </m:sSub>
                    <m:r>
                      <a:rPr lang="en-GB" sz="1800" b="0" i="1" smtClean="0">
                        <a:latin typeface="Cambria Math" panose="02040503050406030204" pitchFamily="18" charset="0"/>
                      </a:rPr>
                      <m:t> </m:t>
                    </m:r>
                    <m:r>
                      <a:rPr lang="en-GB" sz="1800" b="0" i="1" smtClean="0">
                        <a:latin typeface="Cambria Math" panose="02040503050406030204" pitchFamily="18" charset="0"/>
                      </a:rPr>
                      <m:t>𝐻</m:t>
                    </m:r>
                    <m:r>
                      <a:rPr lang="en-GB" sz="1800" b="0" i="1" smtClean="0">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𝑃</m:t>
                        </m:r>
                      </m:e>
                      <m:sub>
                        <m:r>
                          <a:rPr lang="en-GB" sz="1800" b="0" i="1" smtClean="0">
                            <a:latin typeface="Cambria Math" panose="02040503050406030204" pitchFamily="18" charset="0"/>
                          </a:rPr>
                          <m:t>2</m:t>
                        </m:r>
                      </m:sub>
                    </m:sSub>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 </m:t>
                        </m:r>
                        <m:r>
                          <a:rPr lang="en-GB" sz="1800" b="0" i="1" smtClean="0">
                            <a:latin typeface="Cambria Math" panose="02040503050406030204" pitchFamily="18" charset="0"/>
                          </a:rPr>
                          <m:t>𝐻</m:t>
                        </m:r>
                      </m:e>
                      <m:sup>
                        <m:r>
                          <a:rPr lang="en-GB" sz="1800" b="0" i="1" smtClean="0">
                            <a:latin typeface="Cambria Math" panose="02040503050406030204" pitchFamily="18" charset="0"/>
                          </a:rPr>
                          <m:t>2</m:t>
                        </m:r>
                      </m:sup>
                    </m:sSup>
                    <m:r>
                      <a:rPr lang="en-GB" sz="1800" b="0" i="1" smtClean="0">
                        <a:latin typeface="Cambria Math" panose="02040503050406030204" pitchFamily="18" charset="0"/>
                      </a:rPr>
                      <m:t>+</m:t>
                    </m:r>
                    <m:sSub>
                      <m:sSubPr>
                        <m:ctrlPr>
                          <a:rPr lang="en-GB" sz="1800" i="1">
                            <a:latin typeface="Cambria Math" panose="02040503050406030204" pitchFamily="18" charset="0"/>
                          </a:rPr>
                        </m:ctrlPr>
                      </m:sSubPr>
                      <m:e>
                        <m:r>
                          <a:rPr lang="en-GB" sz="1800" i="1">
                            <a:latin typeface="Cambria Math" panose="02040503050406030204" pitchFamily="18" charset="0"/>
                          </a:rPr>
                          <m:t>𝑃</m:t>
                        </m:r>
                      </m:e>
                      <m:sub>
                        <m:r>
                          <a:rPr lang="en-GB" sz="1800" b="0" i="1" smtClean="0">
                            <a:latin typeface="Cambria Math" panose="02040503050406030204" pitchFamily="18" charset="0"/>
                          </a:rPr>
                          <m:t>3</m:t>
                        </m:r>
                      </m:sub>
                    </m:sSub>
                    <m:sSup>
                      <m:sSupPr>
                        <m:ctrlPr>
                          <a:rPr lang="en-GB" sz="1800" i="1">
                            <a:latin typeface="Cambria Math" panose="02040503050406030204" pitchFamily="18" charset="0"/>
                          </a:rPr>
                        </m:ctrlPr>
                      </m:sSupPr>
                      <m:e>
                        <m:r>
                          <a:rPr lang="en-GB" sz="1800" i="1">
                            <a:latin typeface="Cambria Math" panose="02040503050406030204" pitchFamily="18" charset="0"/>
                          </a:rPr>
                          <m:t> </m:t>
                        </m:r>
                        <m:r>
                          <a:rPr lang="en-GB" sz="1800" i="1">
                            <a:latin typeface="Cambria Math" panose="02040503050406030204" pitchFamily="18" charset="0"/>
                          </a:rPr>
                          <m:t>𝐻</m:t>
                        </m:r>
                      </m:e>
                      <m:sup>
                        <m:r>
                          <a:rPr lang="en-GB" sz="1800" b="0" i="1" smtClean="0">
                            <a:latin typeface="Cambria Math" panose="02040503050406030204" pitchFamily="18" charset="0"/>
                          </a:rPr>
                          <m:t>3</m:t>
                        </m:r>
                      </m:sup>
                    </m:sSup>
                  </m:oMath>
                </a14:m>
                <a:r>
                  <a:rPr lang="en-US" sz="1800" dirty="0"/>
                  <a:t>+</a:t>
                </a:r>
                <a:r>
                  <a:rPr lang="en-GB" sz="1800" dirty="0"/>
                  <a:t> </a:t>
                </a:r>
                <a14:m>
                  <m:oMath xmlns:m="http://schemas.openxmlformats.org/officeDocument/2006/math">
                    <m:sSub>
                      <m:sSubPr>
                        <m:ctrlPr>
                          <a:rPr lang="en-GB" sz="1800" i="1" smtClean="0">
                            <a:latin typeface="Cambria Math" panose="02040503050406030204" pitchFamily="18" charset="0"/>
                          </a:rPr>
                        </m:ctrlPr>
                      </m:sSubPr>
                      <m:e>
                        <m:r>
                          <a:rPr lang="en-GB" sz="1800" i="1">
                            <a:latin typeface="Cambria Math" panose="02040503050406030204" pitchFamily="18" charset="0"/>
                          </a:rPr>
                          <m:t>𝑃</m:t>
                        </m:r>
                      </m:e>
                      <m:sub>
                        <m:r>
                          <a:rPr lang="en-GB" sz="1800" b="0" i="1" smtClean="0">
                            <a:latin typeface="Cambria Math" panose="02040503050406030204" pitchFamily="18" charset="0"/>
                          </a:rPr>
                          <m:t>4</m:t>
                        </m:r>
                      </m:sub>
                    </m:sSub>
                    <m:sSup>
                      <m:sSupPr>
                        <m:ctrlPr>
                          <a:rPr lang="en-GB" sz="1800" i="1">
                            <a:latin typeface="Cambria Math" panose="02040503050406030204" pitchFamily="18" charset="0"/>
                          </a:rPr>
                        </m:ctrlPr>
                      </m:sSupPr>
                      <m:e>
                        <m:r>
                          <a:rPr lang="en-GB" sz="1800" i="1">
                            <a:latin typeface="Cambria Math" panose="02040503050406030204" pitchFamily="18" charset="0"/>
                          </a:rPr>
                          <m:t> </m:t>
                        </m:r>
                        <m:r>
                          <a:rPr lang="en-GB" sz="1800" i="1">
                            <a:latin typeface="Cambria Math" panose="02040503050406030204" pitchFamily="18" charset="0"/>
                          </a:rPr>
                          <m:t>𝐻</m:t>
                        </m:r>
                      </m:e>
                      <m:sup>
                        <m:r>
                          <a:rPr lang="en-GB" sz="1800" b="0" i="1" smtClean="0">
                            <a:latin typeface="Cambria Math" panose="02040503050406030204" pitchFamily="18" charset="0"/>
                          </a:rPr>
                          <m:t>4</m:t>
                        </m:r>
                      </m:sup>
                    </m:sSup>
                  </m:oMath>
                </a14:m>
                <a:endParaRPr lang="en-US" sz="1800" dirty="0"/>
              </a:p>
            </p:txBody>
          </p:sp>
        </mc:Choice>
        <mc:Fallback xmlns="">
          <p:sp>
            <p:nvSpPr>
              <p:cNvPr id="16" name="Content Placeholder 2">
                <a:extLst>
                  <a:ext uri="{FF2B5EF4-FFF2-40B4-BE49-F238E27FC236}">
                    <a16:creationId xmlns:a16="http://schemas.microsoft.com/office/drawing/2014/main" id="{7B6992EB-BA26-FB80-0FAF-B2B8871E4BB7}"/>
                  </a:ext>
                </a:extLst>
              </p:cNvPr>
              <p:cNvSpPr txBox="1">
                <a:spLocks noRot="1" noChangeAspect="1" noMove="1" noResize="1" noEditPoints="1" noAdjustHandles="1" noChangeArrowheads="1" noChangeShapeType="1" noTextEdit="1"/>
              </p:cNvSpPr>
              <p:nvPr/>
            </p:nvSpPr>
            <p:spPr>
              <a:xfrm>
                <a:off x="457200" y="1325563"/>
                <a:ext cx="4907348" cy="3754437"/>
              </a:xfrm>
              <a:prstGeom prst="rect">
                <a:avLst/>
              </a:prstGeom>
              <a:blipFill>
                <a:blip r:embed="rId3"/>
                <a:stretch>
                  <a:fillRect l="-1034" t="-1351" r="-1034"/>
                </a:stretch>
              </a:blipFill>
            </p:spPr>
            <p:txBody>
              <a:bodyPr/>
              <a:lstStyle/>
              <a:p>
                <a:r>
                  <a:rPr lang="en-US">
                    <a:noFill/>
                  </a:rPr>
                  <a:t> </a:t>
                </a:r>
              </a:p>
            </p:txBody>
          </p:sp>
        </mc:Fallback>
      </mc:AlternateContent>
      <p:pic>
        <p:nvPicPr>
          <p:cNvPr id="3" name="Picture 2" descr="A graph of a function&#10;&#10;Description automatically generated">
            <a:extLst>
              <a:ext uri="{FF2B5EF4-FFF2-40B4-BE49-F238E27FC236}">
                <a16:creationId xmlns:a16="http://schemas.microsoft.com/office/drawing/2014/main" id="{3408E31C-A746-272C-7D70-BC50DA87F4A6}"/>
              </a:ext>
            </a:extLst>
          </p:cNvPr>
          <p:cNvPicPr>
            <a:picLocks noChangeAspect="1"/>
          </p:cNvPicPr>
          <p:nvPr/>
        </p:nvPicPr>
        <p:blipFill>
          <a:blip r:embed="rId4"/>
          <a:stretch>
            <a:fillRect/>
          </a:stretch>
        </p:blipFill>
        <p:spPr>
          <a:xfrm>
            <a:off x="5364548" y="0"/>
            <a:ext cx="5989252" cy="6858000"/>
          </a:xfrm>
          <a:prstGeom prst="rect">
            <a:avLst/>
          </a:prstGeom>
        </p:spPr>
      </p:pic>
    </p:spTree>
    <p:extLst>
      <p:ext uri="{BB962C8B-B14F-4D97-AF65-F5344CB8AC3E}">
        <p14:creationId xmlns:p14="http://schemas.microsoft.com/office/powerpoint/2010/main" val="1612075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A7452-106B-5B17-7AE2-23FB56F8AFC7}"/>
              </a:ext>
            </a:extLst>
          </p:cNvPr>
          <p:cNvSpPr>
            <a:spLocks noGrp="1"/>
          </p:cNvSpPr>
          <p:nvPr>
            <p:ph type="title"/>
          </p:nvPr>
        </p:nvSpPr>
        <p:spPr>
          <a:xfrm>
            <a:off x="395083" y="123747"/>
            <a:ext cx="10515600" cy="1325563"/>
          </a:xfrm>
        </p:spPr>
        <p:txBody>
          <a:bodyPr>
            <a:normAutofit/>
          </a:bodyPr>
          <a:lstStyle/>
          <a:p>
            <a:r>
              <a:rPr lang="en-US" sz="3200" b="1" dirty="0"/>
              <a:t>Warmup:</a:t>
            </a:r>
          </a:p>
        </p:txBody>
      </p:sp>
      <p:pic>
        <p:nvPicPr>
          <p:cNvPr id="5" name="Picture 4" descr="A diagram of a graph&#10;&#10;Description automatically generated">
            <a:extLst>
              <a:ext uri="{FF2B5EF4-FFF2-40B4-BE49-F238E27FC236}">
                <a16:creationId xmlns:a16="http://schemas.microsoft.com/office/drawing/2014/main" id="{65B3F198-895B-9BF7-6B26-19AAA990F84C}"/>
              </a:ext>
            </a:extLst>
          </p:cNvPr>
          <p:cNvPicPr>
            <a:picLocks noChangeAspect="1"/>
          </p:cNvPicPr>
          <p:nvPr/>
        </p:nvPicPr>
        <p:blipFill>
          <a:blip r:embed="rId2"/>
          <a:stretch>
            <a:fillRect/>
          </a:stretch>
        </p:blipFill>
        <p:spPr>
          <a:xfrm>
            <a:off x="5683363" y="3606997"/>
            <a:ext cx="5845783" cy="3055750"/>
          </a:xfrm>
          <a:prstGeom prst="rect">
            <a:avLst/>
          </a:prstGeom>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4BE363-16F5-E60F-67D5-3F16E85D1677}"/>
                  </a:ext>
                </a:extLst>
              </p:cNvPr>
              <p:cNvSpPr>
                <a:spLocks noGrp="1"/>
              </p:cNvSpPr>
              <p:nvPr>
                <p:ph idx="1"/>
              </p:nvPr>
            </p:nvSpPr>
            <p:spPr>
              <a:xfrm>
                <a:off x="425563" y="1449310"/>
                <a:ext cx="10515600" cy="4068528"/>
              </a:xfrm>
            </p:spPr>
            <p:txBody>
              <a:bodyPr>
                <a:normAutofit/>
              </a:bodyPr>
              <a:lstStyle/>
              <a:p>
                <a:pPr marL="0" indent="0">
                  <a:buNone/>
                </a:pPr>
                <a:r>
                  <a:rPr lang="en-US" sz="1800" dirty="0"/>
                  <a:t>Two point particles in a scalar potential (in de Sitter!)</a:t>
                </a:r>
              </a:p>
              <a:p>
                <a:pPr marL="0" indent="0">
                  <a:buNone/>
                </a:pPr>
                <a:endParaRPr lang="en-US" sz="1800" dirty="0"/>
              </a:p>
              <a:p>
                <a:pPr marL="0" indent="0">
                  <a:buNone/>
                </a:pPr>
                <a:r>
                  <a:rPr lang="en-US" sz="1800" dirty="0"/>
                  <a:t>One of the particles is static (infinite mass).</a:t>
                </a:r>
              </a:p>
              <a:p>
                <a:pPr marL="0" indent="0">
                  <a:buNone/>
                </a:pPr>
                <a:r>
                  <a:rPr lang="en-US" sz="1800" dirty="0"/>
                  <a:t>Force with potential </a:t>
                </a:r>
                <a14:m>
                  <m:oMath xmlns:m="http://schemas.openxmlformats.org/officeDocument/2006/math">
                    <m:r>
                      <a:rPr lang="en-US" sz="1800" i="1" smtClean="0">
                        <a:latin typeface="Cambria Math" panose="02040503050406030204" pitchFamily="18" charset="0"/>
                        <a:ea typeface="Cambria Math" panose="02040503050406030204" pitchFamily="18" charset="0"/>
                      </a:rPr>
                      <m:t>𝜑</m:t>
                    </m:r>
                    <m:r>
                      <a:rPr lang="en-GB" sz="1800" b="0" i="1" smtClean="0">
                        <a:latin typeface="Cambria Math" panose="02040503050406030204" pitchFamily="18" charset="0"/>
                        <a:ea typeface="Cambria Math" panose="02040503050406030204" pitchFamily="18" charset="0"/>
                      </a:rPr>
                      <m:t>=</m:t>
                    </m:r>
                    <m:f>
                      <m:fPr>
                        <m:ctrlPr>
                          <a:rPr lang="en-GB" sz="1800" b="0" i="1" smtClean="0">
                            <a:latin typeface="Cambria Math" panose="02040503050406030204" pitchFamily="18" charset="0"/>
                            <a:ea typeface="Cambria Math" panose="02040503050406030204" pitchFamily="18" charset="0"/>
                          </a:rPr>
                        </m:ctrlPr>
                      </m:fPr>
                      <m:num>
                        <m:r>
                          <a:rPr lang="en-GB" sz="1800" b="0" i="1" smtClean="0">
                            <a:latin typeface="Cambria Math" panose="02040503050406030204" pitchFamily="18" charset="0"/>
                            <a:ea typeface="Cambria Math" panose="02040503050406030204" pitchFamily="18" charset="0"/>
                          </a:rPr>
                          <m:t>𝜏</m:t>
                        </m:r>
                      </m:num>
                      <m:den>
                        <m:r>
                          <a:rPr lang="en-GB" sz="1800" b="0" i="1" smtClean="0">
                            <a:latin typeface="Cambria Math" panose="02040503050406030204" pitchFamily="18" charset="0"/>
                            <a:ea typeface="Cambria Math" panose="02040503050406030204" pitchFamily="18" charset="0"/>
                          </a:rPr>
                          <m:t>𝑟</m:t>
                        </m:r>
                      </m:den>
                    </m:f>
                  </m:oMath>
                </a14:m>
                <a:r>
                  <a:rPr lang="en-US" sz="1800" dirty="0"/>
                  <a:t> .</a:t>
                </a:r>
              </a:p>
              <a:p>
                <a:pPr marL="0" indent="0">
                  <a:buNone/>
                </a:pPr>
                <a:endParaRPr lang="en-US" sz="1800" dirty="0"/>
              </a:p>
              <a:p>
                <a:pPr marL="0" indent="0">
                  <a:buNone/>
                </a:pPr>
                <a:r>
                  <a:rPr lang="en-US" sz="1800" dirty="0"/>
                  <a:t>We obtain the leading perturbative correction to the geodesic.</a:t>
                </a:r>
              </a:p>
              <a:p>
                <a:pPr marL="0" indent="0">
                  <a:buNone/>
                </a:pPr>
                <a:endParaRPr lang="en-US" sz="1800" dirty="0"/>
              </a:p>
            </p:txBody>
          </p:sp>
        </mc:Choice>
        <mc:Fallback xmlns="">
          <p:sp>
            <p:nvSpPr>
              <p:cNvPr id="3" name="Content Placeholder 2">
                <a:extLst>
                  <a:ext uri="{FF2B5EF4-FFF2-40B4-BE49-F238E27FC236}">
                    <a16:creationId xmlns:a16="http://schemas.microsoft.com/office/drawing/2014/main" id="{114BE363-16F5-E60F-67D5-3F16E85D1677}"/>
                  </a:ext>
                </a:extLst>
              </p:cNvPr>
              <p:cNvSpPr>
                <a:spLocks noGrp="1" noRot="1" noChangeAspect="1" noMove="1" noResize="1" noEditPoints="1" noAdjustHandles="1" noChangeArrowheads="1" noChangeShapeType="1" noTextEdit="1"/>
              </p:cNvSpPr>
              <p:nvPr>
                <p:ph idx="1"/>
              </p:nvPr>
            </p:nvSpPr>
            <p:spPr>
              <a:xfrm>
                <a:off x="425563" y="1449310"/>
                <a:ext cx="10515600" cy="4068528"/>
              </a:xfrm>
              <a:blipFill>
                <a:blip r:embed="rId3"/>
                <a:stretch>
                  <a:fillRect l="-483" t="-1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C2A7DB59-FC18-5C2A-53E6-AB7AB15FBC49}"/>
                  </a:ext>
                </a:extLst>
              </p:cNvPr>
              <p:cNvSpPr txBox="1">
                <a:spLocks/>
              </p:cNvSpPr>
              <p:nvPr/>
            </p:nvSpPr>
            <p:spPr>
              <a:xfrm>
                <a:off x="838200" y="4309038"/>
                <a:ext cx="5845783" cy="1229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en-US" sz="1800" dirty="0"/>
                  <a:t>Force </a:t>
                </a:r>
                <a14:m>
                  <m:oMath xmlns:m="http://schemas.openxmlformats.org/officeDocument/2006/math">
                    <m:r>
                      <a:rPr lang="en-US" sz="1800">
                        <a:latin typeface="Cambria Math" panose="02040503050406030204" pitchFamily="18" charset="0"/>
                      </a:rPr>
                      <m:t>→</m:t>
                    </m:r>
                  </m:oMath>
                </a14:m>
                <a:r>
                  <a:rPr lang="en-US" sz="1800" dirty="0"/>
                  <a:t> Impulse </a:t>
                </a:r>
                <a14:m>
                  <m:oMath xmlns:m="http://schemas.openxmlformats.org/officeDocument/2006/math">
                    <m:r>
                      <a:rPr lang="en-US" sz="1800">
                        <a:latin typeface="Cambria Math" panose="02040503050406030204" pitchFamily="18" charset="0"/>
                      </a:rPr>
                      <m:t>→</m:t>
                    </m:r>
                  </m:oMath>
                </a14:m>
                <a:r>
                  <a:rPr lang="en-US" sz="1800" dirty="0"/>
                  <a:t> Geodesic (path)</a:t>
                </a:r>
              </a:p>
              <a:p>
                <a:pPr marL="0" indent="0">
                  <a:lnSpc>
                    <a:spcPct val="70000"/>
                  </a:lnSpc>
                  <a:buNone/>
                </a:pPr>
                <a:endParaRPr lang="en-US" sz="1800" dirty="0"/>
              </a:p>
              <a:p>
                <a:pPr marL="0" indent="0">
                  <a:lnSpc>
                    <a:spcPct val="70000"/>
                  </a:lnSpc>
                  <a:buNone/>
                </a:pPr>
                <a:r>
                  <a:rPr lang="en-US" sz="1800" dirty="0"/>
                  <a:t>Geodesic (path) </a:t>
                </a:r>
                <a14:m>
                  <m:oMath xmlns:m="http://schemas.openxmlformats.org/officeDocument/2006/math">
                    <m:r>
                      <a:rPr lang="en-US" sz="1800">
                        <a:latin typeface="Cambria Math" panose="02040503050406030204" pitchFamily="18" charset="0"/>
                      </a:rPr>
                      <m:t>→</m:t>
                    </m:r>
                  </m:oMath>
                </a14:m>
                <a:r>
                  <a:rPr lang="en-US" sz="1800" dirty="0"/>
                  <a:t> Power emitted.</a:t>
                </a:r>
              </a:p>
            </p:txBody>
          </p:sp>
        </mc:Choice>
        <mc:Fallback xmlns="">
          <p:sp>
            <p:nvSpPr>
              <p:cNvPr id="6" name="Content Placeholder 2">
                <a:extLst>
                  <a:ext uri="{FF2B5EF4-FFF2-40B4-BE49-F238E27FC236}">
                    <a16:creationId xmlns:a16="http://schemas.microsoft.com/office/drawing/2014/main" id="{C2A7DB59-FC18-5C2A-53E6-AB7AB15FBC49}"/>
                  </a:ext>
                </a:extLst>
              </p:cNvPr>
              <p:cNvSpPr txBox="1">
                <a:spLocks noRot="1" noChangeAspect="1" noMove="1" noResize="1" noEditPoints="1" noAdjustHandles="1" noChangeArrowheads="1" noChangeShapeType="1" noTextEdit="1"/>
              </p:cNvSpPr>
              <p:nvPr/>
            </p:nvSpPr>
            <p:spPr>
              <a:xfrm>
                <a:off x="838200" y="4309038"/>
                <a:ext cx="5845783" cy="1229120"/>
              </a:xfrm>
              <a:prstGeom prst="rect">
                <a:avLst/>
              </a:prstGeom>
              <a:blipFill>
                <a:blip r:embed="rId4"/>
                <a:stretch>
                  <a:fillRect l="-1085" t="-8247"/>
                </a:stretch>
              </a:blipFill>
            </p:spPr>
            <p:txBody>
              <a:bodyPr/>
              <a:lstStyle/>
              <a:p>
                <a:r>
                  <a:rPr lang="en-US">
                    <a:noFill/>
                  </a:rPr>
                  <a:t> </a:t>
                </a:r>
              </a:p>
            </p:txBody>
          </p:sp>
        </mc:Fallback>
      </mc:AlternateContent>
    </p:spTree>
    <p:extLst>
      <p:ext uri="{BB962C8B-B14F-4D97-AF65-F5344CB8AC3E}">
        <p14:creationId xmlns:p14="http://schemas.microsoft.com/office/powerpoint/2010/main" val="1204541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4F53431-7887-0857-AFD2-06FF1AF638ED}"/>
              </a:ext>
            </a:extLst>
          </p:cNvPr>
          <p:cNvSpPr txBox="1"/>
          <p:nvPr/>
        </p:nvSpPr>
        <p:spPr>
          <a:xfrm>
            <a:off x="514987" y="1316524"/>
            <a:ext cx="5393123" cy="2031325"/>
          </a:xfrm>
          <a:prstGeom prst="rect">
            <a:avLst/>
          </a:prstGeom>
          <a:noFill/>
        </p:spPr>
        <p:txBody>
          <a:bodyPr wrap="square" rtlCol="0">
            <a:spAutoFit/>
          </a:bodyPr>
          <a:lstStyle/>
          <a:p>
            <a:r>
              <a:rPr lang="en-US" dirty="0"/>
              <a:t>Geodesic corrected due to force.</a:t>
            </a:r>
          </a:p>
          <a:p>
            <a:endParaRPr lang="en-US" dirty="0"/>
          </a:p>
          <a:p>
            <a:r>
              <a:rPr lang="en-US" dirty="0"/>
              <a:t>Static particle in the origin. </a:t>
            </a:r>
          </a:p>
          <a:p>
            <a:endParaRPr lang="en-US" dirty="0"/>
          </a:p>
          <a:p>
            <a:r>
              <a:rPr lang="en-US" dirty="0"/>
              <a:t>Changing impact parameter (angular momentum)</a:t>
            </a:r>
          </a:p>
          <a:p>
            <a:endParaRPr lang="en-US" dirty="0"/>
          </a:p>
          <a:p>
            <a:endParaRPr lang="en-US" dirty="0"/>
          </a:p>
        </p:txBody>
      </p:sp>
      <p:sp>
        <p:nvSpPr>
          <p:cNvPr id="8" name="Title 1">
            <a:extLst>
              <a:ext uri="{FF2B5EF4-FFF2-40B4-BE49-F238E27FC236}">
                <a16:creationId xmlns:a16="http://schemas.microsoft.com/office/drawing/2014/main" id="{EB209CF3-0835-7B85-1B17-14936E2B0FDC}"/>
              </a:ext>
            </a:extLst>
          </p:cNvPr>
          <p:cNvSpPr txBox="1">
            <a:spLocks/>
          </p:cNvSpPr>
          <p:nvPr/>
        </p:nvSpPr>
        <p:spPr>
          <a:xfrm>
            <a:off x="421779" y="1139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Path deviation</a:t>
            </a:r>
          </a:p>
        </p:txBody>
      </p:sp>
      <p:pic>
        <p:nvPicPr>
          <p:cNvPr id="6" name="Picture 5" descr="A graph of a function&#10;&#10;Description automatically generated">
            <a:extLst>
              <a:ext uri="{FF2B5EF4-FFF2-40B4-BE49-F238E27FC236}">
                <a16:creationId xmlns:a16="http://schemas.microsoft.com/office/drawing/2014/main" id="{3C7CB193-F1DC-9566-9572-FCC81CAB9069}"/>
              </a:ext>
            </a:extLst>
          </p:cNvPr>
          <p:cNvPicPr>
            <a:picLocks noChangeAspect="1"/>
          </p:cNvPicPr>
          <p:nvPr/>
        </p:nvPicPr>
        <p:blipFill>
          <a:blip r:embed="rId2"/>
          <a:stretch>
            <a:fillRect/>
          </a:stretch>
        </p:blipFill>
        <p:spPr>
          <a:xfrm>
            <a:off x="5720219" y="254119"/>
            <a:ext cx="6056542" cy="4893852"/>
          </a:xfrm>
          <a:prstGeom prst="rect">
            <a:avLst/>
          </a:prstGeom>
        </p:spPr>
      </p:pic>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2D471810-53DD-8FC6-F57E-D08D1878E369}"/>
                  </a:ext>
                </a:extLst>
              </p:cNvPr>
              <p:cNvSpPr>
                <a:spLocks noGrp="1"/>
              </p:cNvSpPr>
              <p:nvPr>
                <p:ph idx="1"/>
              </p:nvPr>
            </p:nvSpPr>
            <p:spPr>
              <a:xfrm>
                <a:off x="549825" y="3246132"/>
                <a:ext cx="5129754" cy="3177047"/>
              </a:xfrm>
            </p:spPr>
            <p:txBody>
              <a:bodyPr>
                <a:normAutofit/>
              </a:bodyPr>
              <a:lstStyle/>
              <a:p>
                <a:pPr marL="0" indent="0">
                  <a:buNone/>
                </a:pPr>
                <a:r>
                  <a:rPr lang="en-US" sz="1800" u="sng" dirty="0"/>
                  <a:t>Parameters</a:t>
                </a:r>
                <a:r>
                  <a:rPr lang="en-US" sz="1800" dirty="0"/>
                  <a:t> – { </a:t>
                </a:r>
                <a14:m>
                  <m:oMath xmlns:m="http://schemas.openxmlformats.org/officeDocument/2006/math">
                    <m:r>
                      <a:rPr lang="en-US" sz="1800" i="1" smtClean="0">
                        <a:latin typeface="Cambria Math" panose="02040503050406030204" pitchFamily="18" charset="0"/>
                        <a:ea typeface="Cambria Math" panose="02040503050406030204" pitchFamily="18" charset="0"/>
                      </a:rPr>
                      <m:t>𝜇</m:t>
                    </m:r>
                  </m:oMath>
                </a14:m>
                <a:r>
                  <a:rPr lang="en-US" sz="1800" dirty="0"/>
                  <a:t>, p, L, D, g</a:t>
                </a:r>
                <a:r>
                  <a:rPr lang="en-US" sz="1800" baseline="-25000" dirty="0"/>
                  <a:t>1</a:t>
                </a:r>
                <a:r>
                  <a:rPr lang="en-US" sz="1800" dirty="0"/>
                  <a:t>, g</a:t>
                </a:r>
                <a:r>
                  <a:rPr lang="en-US" sz="1800" baseline="-25000" dirty="0"/>
                  <a:t>2 </a:t>
                </a:r>
                <a:r>
                  <a:rPr lang="en-US" sz="1800" dirty="0"/>
                  <a:t>}</a:t>
                </a:r>
              </a:p>
              <a:p>
                <a:pPr marL="0" indent="0">
                  <a:buNone/>
                </a:pPr>
                <a:endParaRPr lang="en-US" sz="1800" dirty="0"/>
              </a:p>
              <a:p>
                <a:pPr marL="0" indent="0">
                  <a:buNone/>
                </a:pPr>
                <a:r>
                  <a:rPr lang="en-US" sz="1800" u="sng" dirty="0"/>
                  <a:t>Newtonian approximation</a:t>
                </a:r>
                <a:r>
                  <a:rPr lang="en-US" sz="1800" dirty="0"/>
                  <a:t> –</a:t>
                </a:r>
              </a:p>
              <a:p>
                <a:pPr marL="0" indent="0">
                  <a:buNone/>
                </a:pPr>
                <a:r>
                  <a:rPr lang="en-US" sz="1800" dirty="0"/>
                  <a:t> </a:t>
                </a:r>
                <a14:m>
                  <m:oMath xmlns:m="http://schemas.openxmlformats.org/officeDocument/2006/math">
                    <m:f>
                      <m:fPr>
                        <m:ctrlPr>
                          <a:rPr lang="en-US" sz="1800" i="1" smtClean="0">
                            <a:latin typeface="Cambria Math" panose="02040503050406030204" pitchFamily="18" charset="0"/>
                          </a:rPr>
                        </m:ctrlPr>
                      </m:fPr>
                      <m:num>
                        <m:r>
                          <a:rPr lang="en-GB" sz="1800" b="0" i="1" smtClean="0">
                            <a:latin typeface="Cambria Math" panose="02040503050406030204" pitchFamily="18" charset="0"/>
                          </a:rPr>
                          <m:t>𝑝</m:t>
                        </m:r>
                      </m:num>
                      <m:den>
                        <m:r>
                          <a:rPr lang="en-US" sz="1800" i="1">
                            <a:latin typeface="Cambria Math" panose="02040503050406030204" pitchFamily="18" charset="0"/>
                            <a:ea typeface="Cambria Math" panose="02040503050406030204" pitchFamily="18" charset="0"/>
                          </a:rPr>
                          <m:t>𝜇</m:t>
                        </m:r>
                        <m:r>
                          <a:rPr lang="en-GB" sz="1800" i="1">
                            <a:latin typeface="Cambria Math" panose="02040503050406030204" pitchFamily="18" charset="0"/>
                            <a:ea typeface="Cambria Math" panose="02040503050406030204" pitchFamily="18" charset="0"/>
                          </a:rPr>
                          <m:t> </m:t>
                        </m:r>
                        <m:r>
                          <a:rPr lang="en-GB" sz="1800" i="1">
                            <a:latin typeface="Cambria Math" panose="02040503050406030204" pitchFamily="18" charset="0"/>
                            <a:ea typeface="Cambria Math" panose="02040503050406030204" pitchFamily="18" charset="0"/>
                          </a:rPr>
                          <m:t>𝐻</m:t>
                        </m:r>
                      </m:den>
                    </m:f>
                    <m:r>
                      <a:rPr lang="en-GB" sz="1800" b="0" i="1" smtClean="0">
                        <a:latin typeface="Cambria Math" panose="02040503050406030204" pitchFamily="18" charset="0"/>
                      </a:rPr>
                      <m:t>≪1</m:t>
                    </m:r>
                  </m:oMath>
                </a14:m>
                <a:endParaRPr lang="en-US" sz="1800" dirty="0"/>
              </a:p>
              <a:p>
                <a:pPr marL="0" indent="0">
                  <a:buNone/>
                </a:pPr>
                <a:endParaRPr lang="en-US" sz="1800" dirty="0"/>
              </a:p>
              <a:p>
                <a:pPr marL="0" indent="0">
                  <a:buNone/>
                </a:pPr>
                <a:r>
                  <a:rPr lang="en-US" sz="1800" u="sng" dirty="0"/>
                  <a:t>Small orbit approximation</a:t>
                </a:r>
                <a:r>
                  <a:rPr lang="en-US" sz="1800" dirty="0"/>
                  <a:t> –</a:t>
                </a:r>
              </a:p>
              <a:p>
                <a:pPr marL="0" indent="0">
                  <a:buNone/>
                </a:pPr>
                <a:r>
                  <a:rPr lang="en-US" sz="1800" dirty="0"/>
                  <a:t> </a:t>
                </a:r>
                <a14:m>
                  <m:oMath xmlns:m="http://schemas.openxmlformats.org/officeDocument/2006/math">
                    <m:r>
                      <a:rPr lang="en-GB" sz="1800" b="0" i="1" smtClean="0">
                        <a:latin typeface="Cambria Math" panose="02040503050406030204" pitchFamily="18" charset="0"/>
                      </a:rPr>
                      <m:t>𝐷</m:t>
                    </m:r>
                    <m:r>
                      <a:rPr lang="en-GB"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𝜇</m:t>
                    </m:r>
                  </m:oMath>
                </a14:m>
                <a:r>
                  <a:rPr lang="en-US" sz="1800" dirty="0"/>
                  <a:t>    &amp;    L</a:t>
                </a:r>
                <a14:m>
                  <m:oMath xmlns:m="http://schemas.openxmlformats.org/officeDocument/2006/math">
                    <m:r>
                      <a:rPr lang="en-GB" sz="1800" i="1">
                        <a:latin typeface="Cambria Math" panose="02040503050406030204" pitchFamily="18" charset="0"/>
                        <a:ea typeface="Cambria Math" panose="02040503050406030204" pitchFamily="18" charset="0"/>
                      </a:rPr>
                      <m:t>~</m:t>
                    </m:r>
                    <m:r>
                      <a:rPr lang="en-GB" sz="1800" b="0" i="1" smtClean="0">
                        <a:latin typeface="Cambria Math" panose="02040503050406030204" pitchFamily="18" charset="0"/>
                        <a:ea typeface="Cambria Math" panose="02040503050406030204" pitchFamily="18" charset="0"/>
                      </a:rPr>
                      <m:t>0</m:t>
                    </m:r>
                  </m:oMath>
                </a14:m>
                <a:endParaRPr lang="en-US" sz="1800" dirty="0"/>
              </a:p>
            </p:txBody>
          </p:sp>
        </mc:Choice>
        <mc:Fallback xmlns="">
          <p:sp>
            <p:nvSpPr>
              <p:cNvPr id="2" name="Content Placeholder 2">
                <a:extLst>
                  <a:ext uri="{FF2B5EF4-FFF2-40B4-BE49-F238E27FC236}">
                    <a16:creationId xmlns:a16="http://schemas.microsoft.com/office/drawing/2014/main" id="{2D471810-53DD-8FC6-F57E-D08D1878E369}"/>
                  </a:ext>
                </a:extLst>
              </p:cNvPr>
              <p:cNvSpPr>
                <a:spLocks noGrp="1" noRot="1" noChangeAspect="1" noMove="1" noResize="1" noEditPoints="1" noAdjustHandles="1" noChangeArrowheads="1" noChangeShapeType="1" noTextEdit="1"/>
              </p:cNvSpPr>
              <p:nvPr>
                <p:ph idx="1"/>
              </p:nvPr>
            </p:nvSpPr>
            <p:spPr>
              <a:xfrm>
                <a:off x="549825" y="3246132"/>
                <a:ext cx="5129754" cy="3177047"/>
              </a:xfrm>
              <a:blipFill>
                <a:blip r:embed="rId3"/>
                <a:stretch>
                  <a:fillRect l="-988" t="-1594"/>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3804D71C-CC99-C9C5-EC3A-17829A7DBDE4}"/>
              </a:ext>
            </a:extLst>
          </p:cNvPr>
          <p:cNvCxnSpPr>
            <a:cxnSpLocks/>
          </p:cNvCxnSpPr>
          <p:nvPr/>
        </p:nvCxnSpPr>
        <p:spPr>
          <a:xfrm>
            <a:off x="5970993" y="4633877"/>
            <a:ext cx="379395" cy="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9C4C632-F27D-04A3-A87D-43AFBD9D8527}"/>
              </a:ext>
            </a:extLst>
          </p:cNvPr>
          <p:cNvCxnSpPr>
            <a:cxnSpLocks/>
          </p:cNvCxnSpPr>
          <p:nvPr/>
        </p:nvCxnSpPr>
        <p:spPr>
          <a:xfrm flipV="1">
            <a:off x="9988669" y="2878233"/>
            <a:ext cx="0" cy="29227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7064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90FC9-3BB0-AF0C-0DBE-DF9588AEC382}"/>
              </a:ext>
            </a:extLst>
          </p:cNvPr>
          <p:cNvSpPr>
            <a:spLocks noGrp="1"/>
          </p:cNvSpPr>
          <p:nvPr>
            <p:ph type="title"/>
          </p:nvPr>
        </p:nvSpPr>
        <p:spPr>
          <a:xfrm>
            <a:off x="299720" y="111125"/>
            <a:ext cx="10515600" cy="1325563"/>
          </a:xfrm>
        </p:spPr>
        <p:txBody>
          <a:bodyPr>
            <a:normAutofit/>
          </a:bodyPr>
          <a:lstStyle/>
          <a:p>
            <a:r>
              <a:rPr lang="en-US" sz="3200" b="1" dirty="0"/>
              <a:t>Conclusion</a:t>
            </a:r>
          </a:p>
        </p:txBody>
      </p:sp>
      <p:sp>
        <p:nvSpPr>
          <p:cNvPr id="3" name="Content Placeholder 2">
            <a:extLst>
              <a:ext uri="{FF2B5EF4-FFF2-40B4-BE49-F238E27FC236}">
                <a16:creationId xmlns:a16="http://schemas.microsoft.com/office/drawing/2014/main" id="{59637974-D599-2955-06DA-FE01F46C0D89}"/>
              </a:ext>
            </a:extLst>
          </p:cNvPr>
          <p:cNvSpPr>
            <a:spLocks noGrp="1"/>
          </p:cNvSpPr>
          <p:nvPr>
            <p:ph idx="1"/>
          </p:nvPr>
        </p:nvSpPr>
        <p:spPr>
          <a:xfrm>
            <a:off x="838200" y="1375880"/>
            <a:ext cx="10515600" cy="5188267"/>
          </a:xfrm>
        </p:spPr>
        <p:txBody>
          <a:bodyPr>
            <a:normAutofit/>
          </a:bodyPr>
          <a:lstStyle/>
          <a:p>
            <a:pPr marL="0" indent="0">
              <a:buNone/>
            </a:pPr>
            <a:r>
              <a:rPr lang="en-US" sz="2000" dirty="0"/>
              <a:t>The effect of an expanding spacetime in gravitational waves is relevant at cosmological scales, and far enough into the past:</a:t>
            </a:r>
          </a:p>
          <a:p>
            <a:pPr marL="0" indent="0">
              <a:buNone/>
            </a:pPr>
            <a:r>
              <a:rPr lang="en-US" sz="2000" dirty="0"/>
              <a:t>	- black hole scattering &amp; mergers</a:t>
            </a:r>
          </a:p>
          <a:p>
            <a:pPr marL="0" indent="0">
              <a:buNone/>
            </a:pPr>
            <a:r>
              <a:rPr lang="en-US" sz="2000" dirty="0"/>
              <a:t>	- stochastic gravitational background from primordial black holes.</a:t>
            </a:r>
          </a:p>
          <a:p>
            <a:pPr marL="0" indent="0">
              <a:buNone/>
            </a:pPr>
            <a:endParaRPr lang="en-US" sz="2000" dirty="0"/>
          </a:p>
          <a:p>
            <a:pPr marL="0" indent="0">
              <a:buNone/>
            </a:pPr>
            <a:r>
              <a:rPr lang="en-US" sz="2000" dirty="0"/>
              <a:t>Amplitude in </a:t>
            </a:r>
            <a:r>
              <a:rPr lang="en-US" sz="2000" dirty="0" err="1"/>
              <a:t>dS</a:t>
            </a:r>
            <a:r>
              <a:rPr lang="en-US" sz="2000" dirty="0"/>
              <a:t> has been calculated:</a:t>
            </a:r>
          </a:p>
          <a:p>
            <a:pPr marL="0" indent="0">
              <a:buNone/>
            </a:pPr>
            <a:endParaRPr lang="en-US" sz="2000" dirty="0"/>
          </a:p>
          <a:p>
            <a:pPr marL="0" indent="0">
              <a:buNone/>
            </a:pPr>
            <a:r>
              <a:rPr lang="en-US" sz="2000" dirty="0"/>
              <a:t>Work ongoing to obtain the power emission while carefully accounting for the de Sitter background.</a:t>
            </a:r>
          </a:p>
          <a:p>
            <a:pPr marL="0" indent="0">
              <a:buNone/>
            </a:pPr>
            <a:endParaRPr lang="en-US" sz="2000" dirty="0"/>
          </a:p>
          <a:p>
            <a:pPr marL="0" indent="0">
              <a:buNone/>
            </a:pPr>
            <a:r>
              <a:rPr lang="en-US" sz="2000" dirty="0"/>
              <a:t>Perhaps in the future we can obtain the first post-de Sitter corrections!</a:t>
            </a:r>
          </a:p>
          <a:p>
            <a:pPr marL="0" indent="0">
              <a:buNone/>
            </a:pPr>
            <a:endParaRPr lang="en-US" sz="2000" dirty="0"/>
          </a:p>
          <a:p>
            <a:pPr marL="0" indent="0">
              <a:buNone/>
            </a:pPr>
            <a:r>
              <a:rPr lang="en-US" sz="2000" dirty="0"/>
              <a:t>Thank you for listening!</a:t>
            </a:r>
          </a:p>
        </p:txBody>
      </p:sp>
      <p:grpSp>
        <p:nvGrpSpPr>
          <p:cNvPr id="4" name="Group 3">
            <a:extLst>
              <a:ext uri="{FF2B5EF4-FFF2-40B4-BE49-F238E27FC236}">
                <a16:creationId xmlns:a16="http://schemas.microsoft.com/office/drawing/2014/main" id="{33AAB4A8-9FA5-7C6B-2CF4-E57C69148C8D}"/>
              </a:ext>
            </a:extLst>
          </p:cNvPr>
          <p:cNvGrpSpPr/>
          <p:nvPr/>
        </p:nvGrpSpPr>
        <p:grpSpPr>
          <a:xfrm>
            <a:off x="5557520" y="2801796"/>
            <a:ext cx="2442973" cy="1254407"/>
            <a:chOff x="1726681" y="4470238"/>
            <a:chExt cx="2442973" cy="1254407"/>
          </a:xfrm>
        </p:grpSpPr>
        <p:grpSp>
          <p:nvGrpSpPr>
            <p:cNvPr id="5" name="Group 4">
              <a:extLst>
                <a:ext uri="{FF2B5EF4-FFF2-40B4-BE49-F238E27FC236}">
                  <a16:creationId xmlns:a16="http://schemas.microsoft.com/office/drawing/2014/main" id="{90889065-D311-6B46-F171-84AE18C89948}"/>
                </a:ext>
              </a:extLst>
            </p:cNvPr>
            <p:cNvGrpSpPr/>
            <p:nvPr/>
          </p:nvGrpSpPr>
          <p:grpSpPr>
            <a:xfrm>
              <a:off x="1726681" y="4470238"/>
              <a:ext cx="2442973" cy="1254407"/>
              <a:chOff x="1488141" y="4585090"/>
              <a:chExt cx="2442973" cy="1254407"/>
            </a:xfrm>
          </p:grpSpPr>
          <p:grpSp>
            <p:nvGrpSpPr>
              <p:cNvPr id="10" name="Group 9">
                <a:extLst>
                  <a:ext uri="{FF2B5EF4-FFF2-40B4-BE49-F238E27FC236}">
                    <a16:creationId xmlns:a16="http://schemas.microsoft.com/office/drawing/2014/main" id="{94C3C7BD-C3F5-E852-E164-5600D97A5290}"/>
                  </a:ext>
                </a:extLst>
              </p:cNvPr>
              <p:cNvGrpSpPr/>
              <p:nvPr/>
            </p:nvGrpSpPr>
            <p:grpSpPr>
              <a:xfrm>
                <a:off x="1488141" y="4585090"/>
                <a:ext cx="2442973" cy="1254407"/>
                <a:chOff x="1488141" y="4585090"/>
                <a:chExt cx="2442973" cy="1254407"/>
              </a:xfrm>
            </p:grpSpPr>
            <p:grpSp>
              <p:nvGrpSpPr>
                <p:cNvPr id="13" name="Group 12">
                  <a:extLst>
                    <a:ext uri="{FF2B5EF4-FFF2-40B4-BE49-F238E27FC236}">
                      <a16:creationId xmlns:a16="http://schemas.microsoft.com/office/drawing/2014/main" id="{4BC35665-24C2-7745-0704-B6217D98419C}"/>
                    </a:ext>
                  </a:extLst>
                </p:cNvPr>
                <p:cNvGrpSpPr/>
                <p:nvPr/>
              </p:nvGrpSpPr>
              <p:grpSpPr>
                <a:xfrm>
                  <a:off x="1488141" y="4585090"/>
                  <a:ext cx="2442973" cy="1254407"/>
                  <a:chOff x="1488141" y="4585090"/>
                  <a:chExt cx="2442973" cy="1254407"/>
                </a:xfrm>
              </p:grpSpPr>
              <p:grpSp>
                <p:nvGrpSpPr>
                  <p:cNvPr id="15" name="Group 14">
                    <a:extLst>
                      <a:ext uri="{FF2B5EF4-FFF2-40B4-BE49-F238E27FC236}">
                        <a16:creationId xmlns:a16="http://schemas.microsoft.com/office/drawing/2014/main" id="{0A4B61CF-A3D9-0A33-2E3F-5F7F98E6933E}"/>
                      </a:ext>
                    </a:extLst>
                  </p:cNvPr>
                  <p:cNvGrpSpPr/>
                  <p:nvPr/>
                </p:nvGrpSpPr>
                <p:grpSpPr>
                  <a:xfrm>
                    <a:off x="1488141" y="4585090"/>
                    <a:ext cx="2085788" cy="1181100"/>
                    <a:chOff x="1524000" y="4585090"/>
                    <a:chExt cx="2085788" cy="1181100"/>
                  </a:xfrm>
                </p:grpSpPr>
                <p:pic>
                  <p:nvPicPr>
                    <p:cNvPr id="18" name="Picture 17" descr="A black and white image of a graph&#10;&#10;Description automatically generated with medium confidence">
                      <a:extLst>
                        <a:ext uri="{FF2B5EF4-FFF2-40B4-BE49-F238E27FC236}">
                          <a16:creationId xmlns:a16="http://schemas.microsoft.com/office/drawing/2014/main" id="{34E7F6F8-BBCA-5039-5DDF-40384A62C57A}"/>
                        </a:ext>
                      </a:extLst>
                    </p:cNvPr>
                    <p:cNvPicPr>
                      <a:picLocks noChangeAspect="1"/>
                    </p:cNvPicPr>
                    <p:nvPr/>
                  </p:nvPicPr>
                  <p:blipFill>
                    <a:blip r:embed="rId3"/>
                    <a:srcRect r="54379"/>
                    <a:stretch/>
                  </p:blipFill>
                  <p:spPr>
                    <a:xfrm>
                      <a:off x="1524000" y="4585090"/>
                      <a:ext cx="2085788" cy="1181100"/>
                    </a:xfrm>
                    <a:prstGeom prst="rect">
                      <a:avLst/>
                    </a:prstGeom>
                  </p:spPr>
                </p:pic>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8AEFB8DD-12FA-F142-21EA-C93327B51AA5}"/>
                            </a:ext>
                          </a:extLst>
                        </p:cNvPr>
                        <p:cNvSpPr txBox="1">
                          <a:spLocks/>
                        </p:cNvSpPr>
                        <p:nvPr/>
                      </p:nvSpPr>
                      <p:spPr>
                        <a:xfrm>
                          <a:off x="2663689" y="4900329"/>
                          <a:ext cx="868856" cy="294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h</m:t>
                                    </m:r>
                                  </m:e>
                                  <m:sub>
                                    <m:r>
                                      <a:rPr lang="en-GB" sz="1100" b="0" i="1" smtClean="0">
                                        <a:latin typeface="Cambria Math" panose="02040503050406030204" pitchFamily="18" charset="0"/>
                                      </a:rPr>
                                      <m:t>𝜇𝜈</m:t>
                                    </m:r>
                                  </m:sub>
                                </m:sSub>
                              </m:oMath>
                            </m:oMathPara>
                          </a14:m>
                          <a:endParaRPr lang="en-US" sz="1100" dirty="0"/>
                        </a:p>
                      </p:txBody>
                    </p:sp>
                  </mc:Choice>
                  <mc:Fallback xmlns="">
                    <p:sp>
                      <p:nvSpPr>
                        <p:cNvPr id="19" name="Content Placeholder 2">
                          <a:extLst>
                            <a:ext uri="{FF2B5EF4-FFF2-40B4-BE49-F238E27FC236}">
                              <a16:creationId xmlns:a16="http://schemas.microsoft.com/office/drawing/2014/main" id="{8AEFB8DD-12FA-F142-21EA-C93327B51AA5}"/>
                            </a:ext>
                          </a:extLst>
                        </p:cNvPr>
                        <p:cNvSpPr txBox="1">
                          <a:spLocks noRot="1" noChangeAspect="1" noMove="1" noResize="1" noEditPoints="1" noAdjustHandles="1" noChangeArrowheads="1" noChangeShapeType="1" noTextEdit="1"/>
                        </p:cNvSpPr>
                        <p:nvPr/>
                      </p:nvSpPr>
                      <p:spPr>
                        <a:xfrm>
                          <a:off x="2663689" y="4900329"/>
                          <a:ext cx="868856" cy="294132"/>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F2981E51-0277-DC9B-5B0D-D79F6200D0DA}"/>
                          </a:ext>
                        </a:extLst>
                      </p:cNvPr>
                      <p:cNvSpPr txBox="1">
                        <a:spLocks/>
                      </p:cNvSpPr>
                      <p:nvPr/>
                    </p:nvSpPr>
                    <p:spPr>
                      <a:xfrm>
                        <a:off x="2135976" y="5545365"/>
                        <a:ext cx="868856" cy="294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panose="02040503050406030204" pitchFamily="18" charset="0"/>
                                </a:rPr>
                                <m:t>𝜙</m:t>
                              </m:r>
                            </m:oMath>
                          </m:oMathPara>
                        </a14:m>
                        <a:endParaRPr lang="en-US" sz="1100" dirty="0"/>
                      </a:p>
                    </p:txBody>
                  </p:sp>
                </mc:Choice>
                <mc:Fallback xmlns="">
                  <p:sp>
                    <p:nvSpPr>
                      <p:cNvPr id="16" name="Content Placeholder 2">
                        <a:extLst>
                          <a:ext uri="{FF2B5EF4-FFF2-40B4-BE49-F238E27FC236}">
                            <a16:creationId xmlns:a16="http://schemas.microsoft.com/office/drawing/2014/main" id="{F2981E51-0277-DC9B-5B0D-D79F6200D0DA}"/>
                          </a:ext>
                        </a:extLst>
                      </p:cNvPr>
                      <p:cNvSpPr txBox="1">
                        <a:spLocks noRot="1" noChangeAspect="1" noMove="1" noResize="1" noEditPoints="1" noAdjustHandles="1" noChangeArrowheads="1" noChangeShapeType="1" noTextEdit="1"/>
                      </p:cNvSpPr>
                      <p:nvPr/>
                    </p:nvSpPr>
                    <p:spPr>
                      <a:xfrm>
                        <a:off x="2135976" y="5545365"/>
                        <a:ext cx="868856" cy="2941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3AE8740F-F0E9-CD8F-5D5D-5B59AB55EBDA}"/>
                          </a:ext>
                        </a:extLst>
                      </p:cNvPr>
                      <p:cNvSpPr txBox="1">
                        <a:spLocks/>
                      </p:cNvSpPr>
                      <p:nvPr/>
                    </p:nvSpPr>
                    <p:spPr>
                      <a:xfrm>
                        <a:off x="3062258" y="5545365"/>
                        <a:ext cx="868856" cy="294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panose="02040503050406030204" pitchFamily="18" charset="0"/>
                                </a:rPr>
                                <m:t>𝜒</m:t>
                              </m:r>
                            </m:oMath>
                          </m:oMathPara>
                        </a14:m>
                        <a:endParaRPr lang="en-US" sz="1100" dirty="0"/>
                      </a:p>
                    </p:txBody>
                  </p:sp>
                </mc:Choice>
                <mc:Fallback xmlns="">
                  <p:sp>
                    <p:nvSpPr>
                      <p:cNvPr id="17" name="Content Placeholder 2">
                        <a:extLst>
                          <a:ext uri="{FF2B5EF4-FFF2-40B4-BE49-F238E27FC236}">
                            <a16:creationId xmlns:a16="http://schemas.microsoft.com/office/drawing/2014/main" id="{3AE8740F-F0E9-CD8F-5D5D-5B59AB55EBDA}"/>
                          </a:ext>
                        </a:extLst>
                      </p:cNvPr>
                      <p:cNvSpPr txBox="1">
                        <a:spLocks noRot="1" noChangeAspect="1" noMove="1" noResize="1" noEditPoints="1" noAdjustHandles="1" noChangeArrowheads="1" noChangeShapeType="1" noTextEdit="1"/>
                      </p:cNvSpPr>
                      <p:nvPr/>
                    </p:nvSpPr>
                    <p:spPr>
                      <a:xfrm>
                        <a:off x="3062258" y="5545365"/>
                        <a:ext cx="868856" cy="294132"/>
                      </a:xfrm>
                      <a:prstGeom prst="rect">
                        <a:avLst/>
                      </a:prstGeom>
                      <a:blipFill>
                        <a:blip r:embed="rId6"/>
                        <a:stretch>
                          <a:fillRect/>
                        </a:stretch>
                      </a:blipFill>
                    </p:spPr>
                    <p:txBody>
                      <a:bodyPr/>
                      <a:lstStyle/>
                      <a:p>
                        <a:r>
                          <a:rPr lang="en-US">
                            <a:noFill/>
                          </a:rPr>
                          <a:t> </a:t>
                        </a:r>
                      </a:p>
                    </p:txBody>
                  </p:sp>
                </mc:Fallback>
              </mc:AlternateContent>
            </p:grpSp>
            <p:sp>
              <p:nvSpPr>
                <p:cNvPr id="14" name="Content Placeholder 2">
                  <a:extLst>
                    <a:ext uri="{FF2B5EF4-FFF2-40B4-BE49-F238E27FC236}">
                      <a16:creationId xmlns:a16="http://schemas.microsoft.com/office/drawing/2014/main" id="{D3D27BB0-8BB9-124E-92F0-4E508D5D76F9}"/>
                    </a:ext>
                  </a:extLst>
                </p:cNvPr>
                <p:cNvSpPr txBox="1">
                  <a:spLocks/>
                </p:cNvSpPr>
                <p:nvPr/>
              </p:nvSpPr>
              <p:spPr>
                <a:xfrm>
                  <a:off x="1535952" y="5194461"/>
                  <a:ext cx="868856" cy="294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dirty="0" err="1"/>
                    <a:t>dS</a:t>
                  </a:r>
                  <a:endParaRPr lang="en-US" sz="1100" dirty="0"/>
                </a:p>
              </p:txBody>
            </p:sp>
          </p:grpSp>
          <p:pic>
            <p:nvPicPr>
              <p:cNvPr id="11" name="Picture 10" descr="A diagram of a diagram of a structure&#10;&#10;Description automatically generated with medium confidence">
                <a:extLst>
                  <a:ext uri="{FF2B5EF4-FFF2-40B4-BE49-F238E27FC236}">
                    <a16:creationId xmlns:a16="http://schemas.microsoft.com/office/drawing/2014/main" id="{C39DF95F-30D3-2C56-DB24-8BB424267B2F}"/>
                  </a:ext>
                </a:extLst>
              </p:cNvPr>
              <p:cNvPicPr>
                <a:picLocks noChangeAspect="1"/>
              </p:cNvPicPr>
              <p:nvPr/>
            </p:nvPicPr>
            <p:blipFill>
              <a:blip r:embed="rId7"/>
              <a:srcRect l="75569" t="45210" r="4726" b="22826"/>
              <a:stretch/>
            </p:blipFill>
            <p:spPr>
              <a:xfrm>
                <a:off x="2079980" y="5073269"/>
                <a:ext cx="242300" cy="329349"/>
              </a:xfrm>
              <a:prstGeom prst="rect">
                <a:avLst/>
              </a:prstGeom>
            </p:spPr>
          </p:pic>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DAFE13C7-6516-4081-5D9B-63C71D4B52EC}"/>
                      </a:ext>
                    </a:extLst>
                  </p:cNvPr>
                  <p:cNvSpPr txBox="1">
                    <a:spLocks/>
                  </p:cNvSpPr>
                  <p:nvPr/>
                </p:nvSpPr>
                <p:spPr>
                  <a:xfrm>
                    <a:off x="1696278" y="5073269"/>
                    <a:ext cx="1063065" cy="4070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12" name="Content Placeholder 2">
                    <a:extLst>
                      <a:ext uri="{FF2B5EF4-FFF2-40B4-BE49-F238E27FC236}">
                        <a16:creationId xmlns:a16="http://schemas.microsoft.com/office/drawing/2014/main" id="{DAFE13C7-6516-4081-5D9B-63C71D4B52EC}"/>
                      </a:ext>
                    </a:extLst>
                  </p:cNvPr>
                  <p:cNvSpPr txBox="1">
                    <a:spLocks noRot="1" noChangeAspect="1" noMove="1" noResize="1" noEditPoints="1" noAdjustHandles="1" noChangeArrowheads="1" noChangeShapeType="1" noTextEdit="1"/>
                  </p:cNvSpPr>
                  <p:nvPr/>
                </p:nvSpPr>
                <p:spPr>
                  <a:xfrm>
                    <a:off x="1696278" y="5073269"/>
                    <a:ext cx="1063065" cy="407056"/>
                  </a:xfrm>
                  <a:prstGeom prst="rect">
                    <a:avLst/>
                  </a:prstGeom>
                  <a:blipFill>
                    <a:blip r:embed="rId8"/>
                    <a:stretch>
                      <a:fillRect/>
                    </a:stretch>
                  </a:blipFill>
                </p:spPr>
                <p:txBody>
                  <a:bodyPr/>
                  <a:lstStyle/>
                  <a:p>
                    <a:r>
                      <a:rPr lang="en-US">
                        <a:noFill/>
                      </a:rPr>
                      <a:t> </a:t>
                    </a:r>
                  </a:p>
                </p:txBody>
              </p:sp>
            </mc:Fallback>
          </mc:AlternateContent>
        </p:grpSp>
        <p:sp>
          <p:nvSpPr>
            <p:cNvPr id="6" name="Triangle 5">
              <a:extLst>
                <a:ext uri="{FF2B5EF4-FFF2-40B4-BE49-F238E27FC236}">
                  <a16:creationId xmlns:a16="http://schemas.microsoft.com/office/drawing/2014/main" id="{A800DEE8-DED4-9698-D88B-A40DA4307E49}"/>
                </a:ext>
              </a:extLst>
            </p:cNvPr>
            <p:cNvSpPr/>
            <p:nvPr/>
          </p:nvSpPr>
          <p:spPr>
            <a:xfrm>
              <a:off x="2828625" y="5249305"/>
              <a:ext cx="45719" cy="45719"/>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FEFE06CD-92A1-61FA-6653-2377E7D30AA8}"/>
                </a:ext>
              </a:extLst>
            </p:cNvPr>
            <p:cNvSpPr/>
            <p:nvPr/>
          </p:nvSpPr>
          <p:spPr>
            <a:xfrm>
              <a:off x="3644873" y="5276432"/>
              <a:ext cx="45719" cy="45719"/>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78FF8B03-6410-CA84-D666-7E981D46D31D}"/>
                </a:ext>
              </a:extLst>
            </p:cNvPr>
            <p:cNvSpPr/>
            <p:nvPr/>
          </p:nvSpPr>
          <p:spPr>
            <a:xfrm>
              <a:off x="3642381" y="4836555"/>
              <a:ext cx="45719" cy="45719"/>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AC89CAFC-6114-3EF9-09DA-C519BA69C791}"/>
                </a:ext>
              </a:extLst>
            </p:cNvPr>
            <p:cNvSpPr/>
            <p:nvPr/>
          </p:nvSpPr>
          <p:spPr>
            <a:xfrm>
              <a:off x="2828625" y="4836555"/>
              <a:ext cx="45719" cy="45719"/>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45766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610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AE505-9EA5-C56B-D19D-1C3CD85CC1D0}"/>
              </a:ext>
            </a:extLst>
          </p:cNvPr>
          <p:cNvSpPr>
            <a:spLocks noGrp="1"/>
          </p:cNvSpPr>
          <p:nvPr>
            <p:ph type="title"/>
          </p:nvPr>
        </p:nvSpPr>
        <p:spPr>
          <a:xfrm>
            <a:off x="259961" y="-1218"/>
            <a:ext cx="10515600" cy="1325563"/>
          </a:xfrm>
        </p:spPr>
        <p:txBody>
          <a:bodyPr>
            <a:normAutofit/>
          </a:bodyPr>
          <a:lstStyle/>
          <a:p>
            <a:r>
              <a:rPr lang="en-US" sz="3200" b="1" dirty="0"/>
              <a:t>Hyperbola comparison</a:t>
            </a:r>
          </a:p>
        </p:txBody>
      </p:sp>
      <p:sp>
        <p:nvSpPr>
          <p:cNvPr id="3" name="Content Placeholder 2">
            <a:extLst>
              <a:ext uri="{FF2B5EF4-FFF2-40B4-BE49-F238E27FC236}">
                <a16:creationId xmlns:a16="http://schemas.microsoft.com/office/drawing/2014/main" id="{7164EC6F-E703-97DD-F5D4-192198DCDA0C}"/>
              </a:ext>
            </a:extLst>
          </p:cNvPr>
          <p:cNvSpPr>
            <a:spLocks noGrp="1"/>
          </p:cNvSpPr>
          <p:nvPr>
            <p:ph idx="1"/>
          </p:nvPr>
        </p:nvSpPr>
        <p:spPr>
          <a:xfrm>
            <a:off x="259961" y="1006131"/>
            <a:ext cx="10515600" cy="4351338"/>
          </a:xfrm>
        </p:spPr>
        <p:txBody>
          <a:bodyPr>
            <a:normAutofit/>
          </a:bodyPr>
          <a:lstStyle/>
          <a:p>
            <a:pPr marL="0" indent="0">
              <a:buNone/>
            </a:pPr>
            <a:r>
              <a:rPr lang="en-US" sz="1800" dirty="0" err="1"/>
              <a:t>Jetzer</a:t>
            </a:r>
            <a:r>
              <a:rPr lang="en-US" sz="1800" dirty="0"/>
              <a:t> paper* already tried this calculation with hyperbola (flat space leading order expansion).</a:t>
            </a:r>
          </a:p>
          <a:p>
            <a:pPr marL="0" indent="0">
              <a:buNone/>
            </a:pPr>
            <a:r>
              <a:rPr lang="en-US" sz="1800" dirty="0"/>
              <a:t>Let’s see how close their approximation is at the level of the geodesic!</a:t>
            </a:r>
          </a:p>
          <a:p>
            <a:pPr marL="0" indent="0">
              <a:buNone/>
            </a:pPr>
            <a:r>
              <a:rPr lang="en-US" sz="1800" dirty="0"/>
              <a:t>The plots below are radial distance against x coordinate.</a:t>
            </a:r>
          </a:p>
          <a:p>
            <a:pPr marL="0" indent="0">
              <a:buNone/>
            </a:pPr>
            <a:endParaRPr lang="en-US" sz="1800" dirty="0"/>
          </a:p>
        </p:txBody>
      </p:sp>
      <p:pic>
        <p:nvPicPr>
          <p:cNvPr id="4" name="Picture 3" descr="A graph of a function&#10;&#10;Description automatically generated">
            <a:extLst>
              <a:ext uri="{FF2B5EF4-FFF2-40B4-BE49-F238E27FC236}">
                <a16:creationId xmlns:a16="http://schemas.microsoft.com/office/drawing/2014/main" id="{402B6D8F-C7A3-FF96-A897-643A80DC5BFC}"/>
              </a:ext>
            </a:extLst>
          </p:cNvPr>
          <p:cNvPicPr>
            <a:picLocks noChangeAspect="1"/>
          </p:cNvPicPr>
          <p:nvPr/>
        </p:nvPicPr>
        <p:blipFill>
          <a:blip r:embed="rId2"/>
          <a:stretch>
            <a:fillRect/>
          </a:stretch>
        </p:blipFill>
        <p:spPr>
          <a:xfrm>
            <a:off x="0" y="2629325"/>
            <a:ext cx="5179089" cy="3222544"/>
          </a:xfrm>
          <a:prstGeom prst="rect">
            <a:avLst/>
          </a:prstGeom>
        </p:spPr>
      </p:pic>
      <p:pic>
        <p:nvPicPr>
          <p:cNvPr id="5" name="Picture 4" descr="A graph of a function&#10;&#10;Description automatically generated">
            <a:extLst>
              <a:ext uri="{FF2B5EF4-FFF2-40B4-BE49-F238E27FC236}">
                <a16:creationId xmlns:a16="http://schemas.microsoft.com/office/drawing/2014/main" id="{77DF0E59-D1B9-BE3C-2769-147958C651DB}"/>
              </a:ext>
            </a:extLst>
          </p:cNvPr>
          <p:cNvPicPr>
            <a:picLocks noChangeAspect="1"/>
          </p:cNvPicPr>
          <p:nvPr/>
        </p:nvPicPr>
        <p:blipFill>
          <a:blip r:embed="rId3"/>
          <a:stretch>
            <a:fillRect/>
          </a:stretch>
        </p:blipFill>
        <p:spPr>
          <a:xfrm>
            <a:off x="5364480" y="2262003"/>
            <a:ext cx="6376204" cy="3589866"/>
          </a:xfrm>
          <a:prstGeom prst="rect">
            <a:avLst/>
          </a:prstGeom>
        </p:spPr>
      </p:pic>
      <p:sp>
        <p:nvSpPr>
          <p:cNvPr id="6" name="Content Placeholder 2">
            <a:extLst>
              <a:ext uri="{FF2B5EF4-FFF2-40B4-BE49-F238E27FC236}">
                <a16:creationId xmlns:a16="http://schemas.microsoft.com/office/drawing/2014/main" id="{D4244BF8-DFB0-B939-F499-5F8757BC2BAB}"/>
              </a:ext>
            </a:extLst>
          </p:cNvPr>
          <p:cNvSpPr txBox="1">
            <a:spLocks/>
          </p:cNvSpPr>
          <p:nvPr/>
        </p:nvSpPr>
        <p:spPr>
          <a:xfrm>
            <a:off x="226411" y="6364818"/>
            <a:ext cx="3352483" cy="4523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a:t>
            </a:r>
            <a:r>
              <a:rPr lang="en-US" sz="1800" dirty="0" err="1"/>
              <a:t>Jetzer</a:t>
            </a:r>
            <a:r>
              <a:rPr lang="en-US" sz="1800" dirty="0"/>
              <a:t> et al. </a:t>
            </a:r>
            <a:r>
              <a:rPr lang="en-GB" sz="1800" dirty="0"/>
              <a:t>2407.12526</a:t>
            </a:r>
            <a:r>
              <a:rPr lang="en-US" sz="1800" dirty="0"/>
              <a:t>]</a:t>
            </a:r>
          </a:p>
        </p:txBody>
      </p:sp>
    </p:spTree>
    <p:extLst>
      <p:ext uri="{BB962C8B-B14F-4D97-AF65-F5344CB8AC3E}">
        <p14:creationId xmlns:p14="http://schemas.microsoft.com/office/powerpoint/2010/main" val="3508167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7633AB1-7213-8398-96BB-D6528BD9FE0C}"/>
              </a:ext>
            </a:extLst>
          </p:cNvPr>
          <p:cNvSpPr txBox="1">
            <a:spLocks/>
          </p:cNvSpPr>
          <p:nvPr/>
        </p:nvSpPr>
        <p:spPr>
          <a:xfrm>
            <a:off x="254584" y="109015"/>
            <a:ext cx="574387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Outline</a:t>
            </a:r>
          </a:p>
        </p:txBody>
      </p:sp>
      <p:sp>
        <p:nvSpPr>
          <p:cNvPr id="6" name="Title 1">
            <a:extLst>
              <a:ext uri="{FF2B5EF4-FFF2-40B4-BE49-F238E27FC236}">
                <a16:creationId xmlns:a16="http://schemas.microsoft.com/office/drawing/2014/main" id="{5407D16B-A7FD-D6A9-3AF3-99F97E3B745D}"/>
              </a:ext>
            </a:extLst>
          </p:cNvPr>
          <p:cNvSpPr txBox="1">
            <a:spLocks/>
          </p:cNvSpPr>
          <p:nvPr/>
        </p:nvSpPr>
        <p:spPr>
          <a:xfrm>
            <a:off x="481583" y="771797"/>
            <a:ext cx="6021402" cy="5046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Font typeface="Arial" panose="020B0604020202020204" pitchFamily="34" charset="0"/>
              <a:buChar char="•"/>
            </a:pPr>
            <a:r>
              <a:rPr lang="en-US" sz="2700" dirty="0"/>
              <a:t>Motivation</a:t>
            </a:r>
          </a:p>
          <a:p>
            <a:endParaRPr lang="en-US" sz="2700" dirty="0"/>
          </a:p>
          <a:p>
            <a:endParaRPr lang="en-US" sz="2700" dirty="0"/>
          </a:p>
          <a:p>
            <a:pPr marL="457200" indent="-457200">
              <a:buFont typeface="Arial" panose="020B0604020202020204" pitchFamily="34" charset="0"/>
              <a:buChar char="•"/>
            </a:pPr>
            <a:r>
              <a:rPr lang="en-US" sz="2700" dirty="0"/>
              <a:t>Modelling GW’s in </a:t>
            </a:r>
            <a:r>
              <a:rPr lang="en-US" sz="2700" dirty="0" err="1"/>
              <a:t>Minkowski</a:t>
            </a:r>
            <a:r>
              <a:rPr lang="en-US" sz="2700" dirty="0"/>
              <a:t>.</a:t>
            </a:r>
          </a:p>
          <a:p>
            <a:pPr marL="457200" indent="-457200">
              <a:buFont typeface="Arial" panose="020B0604020202020204" pitchFamily="34" charset="0"/>
              <a:buChar char="•"/>
            </a:pPr>
            <a:endParaRPr lang="en-US" sz="2700" dirty="0"/>
          </a:p>
          <a:p>
            <a:endParaRPr lang="en-US" sz="2700" dirty="0"/>
          </a:p>
          <a:p>
            <a:pPr marL="457200" indent="-457200">
              <a:buFont typeface="Arial" panose="020B0604020202020204" pitchFamily="34" charset="0"/>
              <a:buChar char="•"/>
            </a:pPr>
            <a:r>
              <a:rPr lang="en-US" sz="2700" dirty="0"/>
              <a:t>Modelling GW’s in de Sitter.</a:t>
            </a:r>
          </a:p>
        </p:txBody>
      </p:sp>
      <p:pic>
        <p:nvPicPr>
          <p:cNvPr id="9" name="Picture 8" descr="Diagram of a black hole with a black hole in the center&#10;&#10;Description automatically generated">
            <a:extLst>
              <a:ext uri="{FF2B5EF4-FFF2-40B4-BE49-F238E27FC236}">
                <a16:creationId xmlns:a16="http://schemas.microsoft.com/office/drawing/2014/main" id="{4835CF10-1B4F-E507-F334-5D60A06E9F9C}"/>
              </a:ext>
            </a:extLst>
          </p:cNvPr>
          <p:cNvPicPr>
            <a:picLocks noChangeAspect="1"/>
          </p:cNvPicPr>
          <p:nvPr/>
        </p:nvPicPr>
        <p:blipFill>
          <a:blip r:embed="rId3"/>
          <a:stretch>
            <a:fillRect/>
          </a:stretch>
        </p:blipFill>
        <p:spPr>
          <a:xfrm>
            <a:off x="6502985" y="1040022"/>
            <a:ext cx="5434431" cy="4512803"/>
          </a:xfrm>
          <a:prstGeom prst="rect">
            <a:avLst/>
          </a:prstGeom>
        </p:spPr>
      </p:pic>
    </p:spTree>
    <p:extLst>
      <p:ext uri="{BB962C8B-B14F-4D97-AF65-F5344CB8AC3E}">
        <p14:creationId xmlns:p14="http://schemas.microsoft.com/office/powerpoint/2010/main" val="278145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821C7-9CC7-5DC9-C364-A6A1EA7219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A3803C-59C8-9AD9-F055-414EBB6F1251}"/>
              </a:ext>
            </a:extLst>
          </p:cNvPr>
          <p:cNvSpPr>
            <a:spLocks noGrp="1"/>
          </p:cNvSpPr>
          <p:nvPr>
            <p:ph type="title"/>
          </p:nvPr>
        </p:nvSpPr>
        <p:spPr>
          <a:xfrm>
            <a:off x="332111" y="493322"/>
            <a:ext cx="3586804" cy="958289"/>
          </a:xfrm>
        </p:spPr>
        <p:txBody>
          <a:bodyPr anchor="t">
            <a:normAutofit/>
          </a:bodyPr>
          <a:lstStyle/>
          <a:p>
            <a:r>
              <a:rPr lang="en-US" sz="3200" b="1" dirty="0"/>
              <a:t>Motivation</a:t>
            </a:r>
          </a:p>
        </p:txBody>
      </p:sp>
      <p:pic>
        <p:nvPicPr>
          <p:cNvPr id="29" name="Picture 28" descr="A diagram of a galaxy&#10;&#10;Description automatically generated">
            <a:extLst>
              <a:ext uri="{FF2B5EF4-FFF2-40B4-BE49-F238E27FC236}">
                <a16:creationId xmlns:a16="http://schemas.microsoft.com/office/drawing/2014/main" id="{E4CD98C9-B577-4EEB-1C45-08602E89388E}"/>
              </a:ext>
            </a:extLst>
          </p:cNvPr>
          <p:cNvPicPr>
            <a:picLocks noChangeAspect="1"/>
          </p:cNvPicPr>
          <p:nvPr/>
        </p:nvPicPr>
        <p:blipFill>
          <a:blip r:embed="rId3"/>
          <a:stretch>
            <a:fillRect/>
          </a:stretch>
        </p:blipFill>
        <p:spPr>
          <a:xfrm>
            <a:off x="4898211" y="3033872"/>
            <a:ext cx="5618514" cy="3708219"/>
          </a:xfrm>
          <a:prstGeom prst="rect">
            <a:avLst/>
          </a:prstGeom>
        </p:spPr>
      </p:pic>
      <p:sp>
        <p:nvSpPr>
          <p:cNvPr id="12" name="TextBox 11">
            <a:extLst>
              <a:ext uri="{FF2B5EF4-FFF2-40B4-BE49-F238E27FC236}">
                <a16:creationId xmlns:a16="http://schemas.microsoft.com/office/drawing/2014/main" id="{44CF7C27-F743-90FF-E569-5FFBC80B1D8E}"/>
              </a:ext>
            </a:extLst>
          </p:cNvPr>
          <p:cNvSpPr txBox="1"/>
          <p:nvPr/>
        </p:nvSpPr>
        <p:spPr>
          <a:xfrm>
            <a:off x="1182225" y="2048593"/>
            <a:ext cx="7857466" cy="1754326"/>
          </a:xfrm>
          <a:prstGeom prst="rect">
            <a:avLst/>
          </a:prstGeom>
          <a:noFill/>
        </p:spPr>
        <p:txBody>
          <a:bodyPr wrap="square">
            <a:spAutoFit/>
          </a:bodyPr>
          <a:lstStyle/>
          <a:p>
            <a:r>
              <a:rPr lang="en-US" sz="2700" dirty="0"/>
              <a:t>Test for General Relativity and modifications.</a:t>
            </a:r>
          </a:p>
          <a:p>
            <a:endParaRPr lang="en-US" sz="2700" dirty="0"/>
          </a:p>
          <a:p>
            <a:endParaRPr lang="en-US" sz="2700" dirty="0"/>
          </a:p>
          <a:p>
            <a:r>
              <a:rPr lang="en-US" sz="2700" dirty="0"/>
              <a:t>Cosmology.</a:t>
            </a:r>
          </a:p>
        </p:txBody>
      </p:sp>
    </p:spTree>
    <p:extLst>
      <p:ext uri="{BB962C8B-B14F-4D97-AF65-F5344CB8AC3E}">
        <p14:creationId xmlns:p14="http://schemas.microsoft.com/office/powerpoint/2010/main" val="2351843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3FECB78-078D-67D0-7397-4FD298FA191A}"/>
              </a:ext>
            </a:extLst>
          </p:cNvPr>
          <p:cNvSpPr/>
          <p:nvPr/>
        </p:nvSpPr>
        <p:spPr>
          <a:xfrm>
            <a:off x="4569698" y="3429000"/>
            <a:ext cx="307102" cy="30097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F413AAA-6257-FE6F-1DFD-C684DB377CA7}"/>
              </a:ext>
            </a:extLst>
          </p:cNvPr>
          <p:cNvSpPr/>
          <p:nvPr/>
        </p:nvSpPr>
        <p:spPr>
          <a:xfrm>
            <a:off x="6378620" y="2511287"/>
            <a:ext cx="307102" cy="300971"/>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8652318-D62F-D712-B8AE-CE1C86146498}"/>
              </a:ext>
            </a:extLst>
          </p:cNvPr>
          <p:cNvGrpSpPr/>
          <p:nvPr/>
        </p:nvGrpSpPr>
        <p:grpSpPr>
          <a:xfrm rot="20129468">
            <a:off x="2949474" y="1969735"/>
            <a:ext cx="3729877" cy="2635857"/>
            <a:chOff x="2788449" y="1193358"/>
            <a:chExt cx="3729877" cy="2635857"/>
          </a:xfrm>
        </p:grpSpPr>
        <p:sp>
          <p:nvSpPr>
            <p:cNvPr id="9" name="Arc 8">
              <a:extLst>
                <a:ext uri="{FF2B5EF4-FFF2-40B4-BE49-F238E27FC236}">
                  <a16:creationId xmlns:a16="http://schemas.microsoft.com/office/drawing/2014/main" id="{880CE149-9D94-1E69-D24D-57BBB074BB91}"/>
                </a:ext>
              </a:extLst>
            </p:cNvPr>
            <p:cNvSpPr/>
            <p:nvPr/>
          </p:nvSpPr>
          <p:spPr>
            <a:xfrm>
              <a:off x="2788449" y="1193358"/>
              <a:ext cx="3729877" cy="2635857"/>
            </a:xfrm>
            <a:prstGeom prst="arc">
              <a:avLst>
                <a:gd name="adj1" fmla="val 18853707"/>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riangle 9">
              <a:extLst>
                <a:ext uri="{FF2B5EF4-FFF2-40B4-BE49-F238E27FC236}">
                  <a16:creationId xmlns:a16="http://schemas.microsoft.com/office/drawing/2014/main" id="{C588E073-CF91-E2DA-1DF0-D3A1132C6D3F}"/>
                </a:ext>
              </a:extLst>
            </p:cNvPr>
            <p:cNvSpPr/>
            <p:nvPr/>
          </p:nvSpPr>
          <p:spPr>
            <a:xfrm rot="17817050">
              <a:off x="5501638" y="1230929"/>
              <a:ext cx="205061" cy="281940"/>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FE2C2F83-2D19-543F-B890-B311AD9987B5}"/>
              </a:ext>
            </a:extLst>
          </p:cNvPr>
          <p:cNvGrpSpPr/>
          <p:nvPr/>
        </p:nvGrpSpPr>
        <p:grpSpPr>
          <a:xfrm rot="9292330">
            <a:off x="4615462" y="1592598"/>
            <a:ext cx="3729877" cy="2635857"/>
            <a:chOff x="2788449" y="1193358"/>
            <a:chExt cx="3729877" cy="2635857"/>
          </a:xfrm>
        </p:grpSpPr>
        <p:sp>
          <p:nvSpPr>
            <p:cNvPr id="13" name="Arc 12">
              <a:extLst>
                <a:ext uri="{FF2B5EF4-FFF2-40B4-BE49-F238E27FC236}">
                  <a16:creationId xmlns:a16="http://schemas.microsoft.com/office/drawing/2014/main" id="{9E21E257-F735-4D4A-6233-2278EF87B825}"/>
                </a:ext>
              </a:extLst>
            </p:cNvPr>
            <p:cNvSpPr/>
            <p:nvPr/>
          </p:nvSpPr>
          <p:spPr>
            <a:xfrm>
              <a:off x="2788449" y="1193358"/>
              <a:ext cx="3729877" cy="2635857"/>
            </a:xfrm>
            <a:prstGeom prst="arc">
              <a:avLst>
                <a:gd name="adj1" fmla="val 18853707"/>
                <a:gd name="adj2" fmla="val 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riangle 13">
              <a:extLst>
                <a:ext uri="{FF2B5EF4-FFF2-40B4-BE49-F238E27FC236}">
                  <a16:creationId xmlns:a16="http://schemas.microsoft.com/office/drawing/2014/main" id="{DB2E6F45-8CB8-F20C-F20A-1293D26D09B2}"/>
                </a:ext>
              </a:extLst>
            </p:cNvPr>
            <p:cNvSpPr/>
            <p:nvPr/>
          </p:nvSpPr>
          <p:spPr>
            <a:xfrm rot="17817050">
              <a:off x="5501638" y="1230929"/>
              <a:ext cx="205061" cy="281940"/>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5D70E543-1A61-04AD-A6F2-E66FB520042A}"/>
              </a:ext>
            </a:extLst>
          </p:cNvPr>
          <p:cNvGrpSpPr/>
          <p:nvPr/>
        </p:nvGrpSpPr>
        <p:grpSpPr>
          <a:xfrm rot="1547488">
            <a:off x="4722177" y="2576302"/>
            <a:ext cx="1766695" cy="1042304"/>
            <a:chOff x="1045908" y="2576306"/>
            <a:chExt cx="1897750" cy="1089049"/>
          </a:xfrm>
        </p:grpSpPr>
        <p:cxnSp>
          <p:nvCxnSpPr>
            <p:cNvPr id="19" name="Straight Connector 18">
              <a:extLst>
                <a:ext uri="{FF2B5EF4-FFF2-40B4-BE49-F238E27FC236}">
                  <a16:creationId xmlns:a16="http://schemas.microsoft.com/office/drawing/2014/main" id="{BC1143B5-F654-900E-6091-E612F3C2C06B}"/>
                </a:ext>
              </a:extLst>
            </p:cNvPr>
            <p:cNvCxnSpPr/>
            <p:nvPr/>
          </p:nvCxnSpPr>
          <p:spPr>
            <a:xfrm flipV="1">
              <a:off x="1090322" y="2661772"/>
              <a:ext cx="1808922" cy="91771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43C3321-FE4E-DAF1-40B0-A82F1938D7B0}"/>
                </a:ext>
              </a:extLst>
            </p:cNvPr>
            <p:cNvCxnSpPr>
              <a:cxnSpLocks/>
            </p:cNvCxnSpPr>
            <p:nvPr/>
          </p:nvCxnSpPr>
          <p:spPr>
            <a:xfrm>
              <a:off x="1045908" y="3493615"/>
              <a:ext cx="88828" cy="17174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41CF7766-D80C-4A86-E2AD-830E8CDF14AC}"/>
                </a:ext>
              </a:extLst>
            </p:cNvPr>
            <p:cNvCxnSpPr>
              <a:cxnSpLocks/>
            </p:cNvCxnSpPr>
            <p:nvPr/>
          </p:nvCxnSpPr>
          <p:spPr>
            <a:xfrm>
              <a:off x="2854830" y="2576306"/>
              <a:ext cx="88828" cy="17174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BAD4F47-55E0-537A-63BB-47B1A46BCF73}"/>
                  </a:ext>
                </a:extLst>
              </p:cNvPr>
              <p:cNvSpPr txBox="1"/>
              <p:nvPr/>
            </p:nvSpPr>
            <p:spPr>
              <a:xfrm>
                <a:off x="5352080" y="2714847"/>
                <a:ext cx="589657" cy="3945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ℓ</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𝐷</m:t>
                              </m:r>
                            </m:e>
                            <m:sub>
                              <m:r>
                                <a:rPr lang="en-GB" b="0" i="1" smtClean="0">
                                  <a:latin typeface="Cambria Math" panose="02040503050406030204" pitchFamily="18" charset="0"/>
                                </a:rPr>
                                <m:t>𝑜</m:t>
                              </m:r>
                            </m:sub>
                          </m:sSub>
                        </m:sub>
                      </m:sSub>
                    </m:oMath>
                  </m:oMathPara>
                </a14:m>
                <a:endParaRPr lang="en-US" dirty="0"/>
              </a:p>
            </p:txBody>
          </p:sp>
        </mc:Choice>
        <mc:Fallback xmlns="">
          <p:sp>
            <p:nvSpPr>
              <p:cNvPr id="27" name="TextBox 26">
                <a:extLst>
                  <a:ext uri="{FF2B5EF4-FFF2-40B4-BE49-F238E27FC236}">
                    <a16:creationId xmlns:a16="http://schemas.microsoft.com/office/drawing/2014/main" id="{6BAD4F47-55E0-537A-63BB-47B1A46BCF73}"/>
                  </a:ext>
                </a:extLst>
              </p:cNvPr>
              <p:cNvSpPr txBox="1">
                <a:spLocks noRot="1" noChangeAspect="1" noMove="1" noResize="1" noEditPoints="1" noAdjustHandles="1" noChangeArrowheads="1" noChangeShapeType="1" noTextEdit="1"/>
              </p:cNvSpPr>
              <p:nvPr/>
            </p:nvSpPr>
            <p:spPr>
              <a:xfrm>
                <a:off x="5352080" y="2714847"/>
                <a:ext cx="589657" cy="394532"/>
              </a:xfrm>
              <a:prstGeom prst="rect">
                <a:avLst/>
              </a:prstGeom>
              <a:blipFill>
                <a:blip r:embed="rId3"/>
                <a:stretch>
                  <a:fillRect/>
                </a:stretch>
              </a:blipFill>
            </p:spPr>
            <p:txBody>
              <a:bodyPr/>
              <a:lstStyle/>
              <a:p>
                <a:r>
                  <a:rPr lang="en-US">
                    <a:noFill/>
                  </a:rPr>
                  <a:t> </a:t>
                </a:r>
              </a:p>
            </p:txBody>
          </p:sp>
        </mc:Fallback>
      </mc:AlternateContent>
      <p:sp>
        <p:nvSpPr>
          <p:cNvPr id="28" name="Oval 27">
            <a:extLst>
              <a:ext uri="{FF2B5EF4-FFF2-40B4-BE49-F238E27FC236}">
                <a16:creationId xmlns:a16="http://schemas.microsoft.com/office/drawing/2014/main" id="{FF2B8322-F109-F232-975B-E2AF16E4C4E9}"/>
              </a:ext>
            </a:extLst>
          </p:cNvPr>
          <p:cNvSpPr/>
          <p:nvPr/>
        </p:nvSpPr>
        <p:spPr>
          <a:xfrm>
            <a:off x="2047399" y="0"/>
            <a:ext cx="7116418" cy="67056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F2C64A4B-220D-3D6D-456D-F80E32888B2C}"/>
              </a:ext>
            </a:extLst>
          </p:cNvPr>
          <p:cNvGrpSpPr/>
          <p:nvPr/>
        </p:nvGrpSpPr>
        <p:grpSpPr>
          <a:xfrm rot="1547488">
            <a:off x="2183279" y="2395237"/>
            <a:ext cx="3265356" cy="1950624"/>
            <a:chOff x="1045908" y="2576306"/>
            <a:chExt cx="1897750" cy="1089049"/>
          </a:xfrm>
        </p:grpSpPr>
        <p:cxnSp>
          <p:nvCxnSpPr>
            <p:cNvPr id="30" name="Straight Connector 29">
              <a:extLst>
                <a:ext uri="{FF2B5EF4-FFF2-40B4-BE49-F238E27FC236}">
                  <a16:creationId xmlns:a16="http://schemas.microsoft.com/office/drawing/2014/main" id="{1DC64F42-3394-BE09-D389-63483D54BB78}"/>
                </a:ext>
              </a:extLst>
            </p:cNvPr>
            <p:cNvCxnSpPr/>
            <p:nvPr/>
          </p:nvCxnSpPr>
          <p:spPr>
            <a:xfrm flipV="1">
              <a:off x="1090322" y="2661772"/>
              <a:ext cx="1808922" cy="91771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B2ABD721-F005-9F3D-B372-DC74C5C1ED0E}"/>
                </a:ext>
              </a:extLst>
            </p:cNvPr>
            <p:cNvCxnSpPr>
              <a:cxnSpLocks/>
            </p:cNvCxnSpPr>
            <p:nvPr/>
          </p:nvCxnSpPr>
          <p:spPr>
            <a:xfrm>
              <a:off x="1045908" y="3493615"/>
              <a:ext cx="88828" cy="17174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68926C0-95C4-E90D-3A91-F39A74550B28}"/>
                </a:ext>
              </a:extLst>
            </p:cNvPr>
            <p:cNvCxnSpPr>
              <a:cxnSpLocks/>
            </p:cNvCxnSpPr>
            <p:nvPr/>
          </p:nvCxnSpPr>
          <p:spPr>
            <a:xfrm>
              <a:off x="2854830" y="2576306"/>
              <a:ext cx="88828" cy="17174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8772E4B-446F-CA06-2208-EA18990EB969}"/>
                  </a:ext>
                </a:extLst>
              </p:cNvPr>
              <p:cNvSpPr txBox="1"/>
              <p:nvPr/>
            </p:nvSpPr>
            <p:spPr>
              <a:xfrm>
                <a:off x="3109688" y="2975691"/>
                <a:ext cx="5896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ℓ</m:t>
                          </m:r>
                        </m:e>
                        <m:sub>
                          <m:r>
                            <m:rPr>
                              <m:sty m:val="p"/>
                            </m:rPr>
                            <a:rPr lang="en-GB" b="0" i="0" smtClean="0">
                              <a:latin typeface="Cambria Math" panose="02040503050406030204" pitchFamily="18" charset="0"/>
                            </a:rPr>
                            <m:t>Λ</m:t>
                          </m:r>
                        </m:sub>
                      </m:sSub>
                    </m:oMath>
                  </m:oMathPara>
                </a14:m>
                <a:endParaRPr lang="en-US" dirty="0"/>
              </a:p>
            </p:txBody>
          </p:sp>
        </mc:Choice>
        <mc:Fallback xmlns="">
          <p:sp>
            <p:nvSpPr>
              <p:cNvPr id="33" name="TextBox 32">
                <a:extLst>
                  <a:ext uri="{FF2B5EF4-FFF2-40B4-BE49-F238E27FC236}">
                    <a16:creationId xmlns:a16="http://schemas.microsoft.com/office/drawing/2014/main" id="{68772E4B-446F-CA06-2208-EA18990EB969}"/>
                  </a:ext>
                </a:extLst>
              </p:cNvPr>
              <p:cNvSpPr txBox="1">
                <a:spLocks noRot="1" noChangeAspect="1" noMove="1" noResize="1" noEditPoints="1" noAdjustHandles="1" noChangeArrowheads="1" noChangeShapeType="1" noTextEdit="1"/>
              </p:cNvSpPr>
              <p:nvPr/>
            </p:nvSpPr>
            <p:spPr>
              <a:xfrm>
                <a:off x="3109688" y="2975691"/>
                <a:ext cx="589657" cy="369332"/>
              </a:xfrm>
              <a:prstGeom prst="rect">
                <a:avLst/>
              </a:prstGeom>
              <a:blipFill>
                <a:blip r:embed="rId4"/>
                <a:stretch>
                  <a:fillRect/>
                </a:stretch>
              </a:blipFill>
            </p:spPr>
            <p:txBody>
              <a:bodyPr/>
              <a:lstStyle/>
              <a:p>
                <a:r>
                  <a:rPr lang="en-US">
                    <a:noFill/>
                  </a:rPr>
                  <a:t> </a:t>
                </a:r>
              </a:p>
            </p:txBody>
          </p:sp>
        </mc:Fallback>
      </mc:AlternateContent>
      <p:sp>
        <p:nvSpPr>
          <p:cNvPr id="39" name="Freeform 38">
            <a:extLst>
              <a:ext uri="{FF2B5EF4-FFF2-40B4-BE49-F238E27FC236}">
                <a16:creationId xmlns:a16="http://schemas.microsoft.com/office/drawing/2014/main" id="{A3F51373-70A5-48A0-ED10-AB2706FAA9EE}"/>
              </a:ext>
            </a:extLst>
          </p:cNvPr>
          <p:cNvSpPr/>
          <p:nvPr/>
        </p:nvSpPr>
        <p:spPr>
          <a:xfrm rot="12323784">
            <a:off x="5661002" y="3813040"/>
            <a:ext cx="2651554" cy="605464"/>
          </a:xfrm>
          <a:custGeom>
            <a:avLst/>
            <a:gdLst>
              <a:gd name="connsiteX0" fmla="*/ 0 w 3776870"/>
              <a:gd name="connsiteY0" fmla="*/ 742133 h 1325229"/>
              <a:gd name="connsiteX1" fmla="*/ 410818 w 3776870"/>
              <a:gd name="connsiteY1" fmla="*/ 66272 h 1325229"/>
              <a:gd name="connsiteX2" fmla="*/ 914400 w 3776870"/>
              <a:gd name="connsiteY2" fmla="*/ 1272220 h 1325229"/>
              <a:gd name="connsiteX3" fmla="*/ 1444487 w 3776870"/>
              <a:gd name="connsiteY3" fmla="*/ 26516 h 1325229"/>
              <a:gd name="connsiteX4" fmla="*/ 1934818 w 3776870"/>
              <a:gd name="connsiteY4" fmla="*/ 1285472 h 1325229"/>
              <a:gd name="connsiteX5" fmla="*/ 2425148 w 3776870"/>
              <a:gd name="connsiteY5" fmla="*/ 11 h 1325229"/>
              <a:gd name="connsiteX6" fmla="*/ 2809461 w 3776870"/>
              <a:gd name="connsiteY6" fmla="*/ 1311976 h 1325229"/>
              <a:gd name="connsiteX7" fmla="*/ 3352800 w 3776870"/>
              <a:gd name="connsiteY7" fmla="*/ 92776 h 1325229"/>
              <a:gd name="connsiteX8" fmla="*/ 3776870 w 3776870"/>
              <a:gd name="connsiteY8" fmla="*/ 1325229 h 132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76870" h="1325229">
                <a:moveTo>
                  <a:pt x="0" y="742133"/>
                </a:moveTo>
                <a:cubicBezTo>
                  <a:pt x="129209" y="360028"/>
                  <a:pt x="258418" y="-22076"/>
                  <a:pt x="410818" y="66272"/>
                </a:cubicBezTo>
                <a:cubicBezTo>
                  <a:pt x="563218" y="154620"/>
                  <a:pt x="742122" y="1278846"/>
                  <a:pt x="914400" y="1272220"/>
                </a:cubicBezTo>
                <a:cubicBezTo>
                  <a:pt x="1086678" y="1265594"/>
                  <a:pt x="1274417" y="24307"/>
                  <a:pt x="1444487" y="26516"/>
                </a:cubicBezTo>
                <a:cubicBezTo>
                  <a:pt x="1614557" y="28725"/>
                  <a:pt x="1771375" y="1289889"/>
                  <a:pt x="1934818" y="1285472"/>
                </a:cubicBezTo>
                <a:cubicBezTo>
                  <a:pt x="2098261" y="1281055"/>
                  <a:pt x="2279374" y="-4406"/>
                  <a:pt x="2425148" y="11"/>
                </a:cubicBezTo>
                <a:cubicBezTo>
                  <a:pt x="2570922" y="4428"/>
                  <a:pt x="2654852" y="1296515"/>
                  <a:pt x="2809461" y="1311976"/>
                </a:cubicBezTo>
                <a:cubicBezTo>
                  <a:pt x="2964070" y="1327437"/>
                  <a:pt x="3191565" y="90567"/>
                  <a:pt x="3352800" y="92776"/>
                </a:cubicBezTo>
                <a:cubicBezTo>
                  <a:pt x="3514035" y="94985"/>
                  <a:pt x="3631096" y="1252342"/>
                  <a:pt x="3776870" y="1325229"/>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69D48826-2B4C-8115-8841-491E6A47B475}"/>
              </a:ext>
            </a:extLst>
          </p:cNvPr>
          <p:cNvSpPr txBox="1"/>
          <p:nvPr/>
        </p:nvSpPr>
        <p:spPr>
          <a:xfrm>
            <a:off x="2281700" y="658335"/>
            <a:ext cx="969767" cy="369332"/>
          </a:xfrm>
          <a:prstGeom prst="rect">
            <a:avLst/>
          </a:prstGeom>
          <a:noFill/>
        </p:spPr>
        <p:txBody>
          <a:bodyPr wrap="square" rtlCol="0">
            <a:spAutoFit/>
          </a:bodyPr>
          <a:lstStyle/>
          <a:p>
            <a:r>
              <a:rPr lang="en-US" dirty="0"/>
              <a:t>Horizon</a:t>
            </a:r>
          </a:p>
        </p:txBody>
      </p:sp>
      <p:grpSp>
        <p:nvGrpSpPr>
          <p:cNvPr id="41" name="Group 40">
            <a:extLst>
              <a:ext uri="{FF2B5EF4-FFF2-40B4-BE49-F238E27FC236}">
                <a16:creationId xmlns:a16="http://schemas.microsoft.com/office/drawing/2014/main" id="{E13BC40D-C5F7-560F-CEFE-3664750B3D2F}"/>
              </a:ext>
            </a:extLst>
          </p:cNvPr>
          <p:cNvGrpSpPr/>
          <p:nvPr/>
        </p:nvGrpSpPr>
        <p:grpSpPr>
          <a:xfrm rot="3175819">
            <a:off x="7146486" y="3658224"/>
            <a:ext cx="689936" cy="418795"/>
            <a:chOff x="1045908" y="2576306"/>
            <a:chExt cx="1897750" cy="1089049"/>
          </a:xfrm>
        </p:grpSpPr>
        <p:cxnSp>
          <p:nvCxnSpPr>
            <p:cNvPr id="42" name="Straight Connector 41">
              <a:extLst>
                <a:ext uri="{FF2B5EF4-FFF2-40B4-BE49-F238E27FC236}">
                  <a16:creationId xmlns:a16="http://schemas.microsoft.com/office/drawing/2014/main" id="{383D5A75-3E66-99C7-9857-CC05CDACDD76}"/>
                </a:ext>
              </a:extLst>
            </p:cNvPr>
            <p:cNvCxnSpPr/>
            <p:nvPr/>
          </p:nvCxnSpPr>
          <p:spPr>
            <a:xfrm flipV="1">
              <a:off x="1090322" y="2661772"/>
              <a:ext cx="1808922" cy="917713"/>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FCD4AC80-AA7C-E40B-9124-3478C7AD78EB}"/>
                </a:ext>
              </a:extLst>
            </p:cNvPr>
            <p:cNvCxnSpPr>
              <a:cxnSpLocks/>
            </p:cNvCxnSpPr>
            <p:nvPr/>
          </p:nvCxnSpPr>
          <p:spPr>
            <a:xfrm>
              <a:off x="1045908" y="3493615"/>
              <a:ext cx="88828" cy="17174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375A6AD-EE71-7ACE-C40D-0C4D1C62ECA4}"/>
                </a:ext>
              </a:extLst>
            </p:cNvPr>
            <p:cNvCxnSpPr>
              <a:cxnSpLocks/>
            </p:cNvCxnSpPr>
            <p:nvPr/>
          </p:nvCxnSpPr>
          <p:spPr>
            <a:xfrm>
              <a:off x="2854830" y="2576306"/>
              <a:ext cx="88828" cy="17174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9EA9A56F-214A-065E-FF61-A865F86AEEE0}"/>
                  </a:ext>
                </a:extLst>
              </p:cNvPr>
              <p:cNvSpPr txBox="1"/>
              <p:nvPr/>
            </p:nvSpPr>
            <p:spPr>
              <a:xfrm>
                <a:off x="7335338" y="3492914"/>
                <a:ext cx="5896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ℓ</m:t>
                          </m:r>
                        </m:e>
                        <m:sub>
                          <m:r>
                            <a:rPr lang="en-GB" b="0" i="1" smtClean="0">
                              <a:latin typeface="Cambria Math" panose="02040503050406030204" pitchFamily="18" charset="0"/>
                            </a:rPr>
                            <m:t>𝑤</m:t>
                          </m:r>
                        </m:sub>
                      </m:sSub>
                    </m:oMath>
                  </m:oMathPara>
                </a14:m>
                <a:endParaRPr lang="en-US" dirty="0"/>
              </a:p>
            </p:txBody>
          </p:sp>
        </mc:Choice>
        <mc:Fallback xmlns="">
          <p:sp>
            <p:nvSpPr>
              <p:cNvPr id="45" name="TextBox 44">
                <a:extLst>
                  <a:ext uri="{FF2B5EF4-FFF2-40B4-BE49-F238E27FC236}">
                    <a16:creationId xmlns:a16="http://schemas.microsoft.com/office/drawing/2014/main" id="{9EA9A56F-214A-065E-FF61-A865F86AEEE0}"/>
                  </a:ext>
                </a:extLst>
              </p:cNvPr>
              <p:cNvSpPr txBox="1">
                <a:spLocks noRot="1" noChangeAspect="1" noMove="1" noResize="1" noEditPoints="1" noAdjustHandles="1" noChangeArrowheads="1" noChangeShapeType="1" noTextEdit="1"/>
              </p:cNvSpPr>
              <p:nvPr/>
            </p:nvSpPr>
            <p:spPr>
              <a:xfrm>
                <a:off x="7335338" y="3492914"/>
                <a:ext cx="589657"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DF938BE8-0C61-B8FE-3711-006FBF6E56AB}"/>
                  </a:ext>
                </a:extLst>
              </p:cNvPr>
              <p:cNvSpPr txBox="1"/>
              <p:nvPr/>
            </p:nvSpPr>
            <p:spPr>
              <a:xfrm>
                <a:off x="8845859" y="5260483"/>
                <a:ext cx="3537284" cy="1260410"/>
              </a:xfrm>
              <a:prstGeom prst="rect">
                <a:avLst/>
              </a:prstGeom>
              <a:noFill/>
            </p:spPr>
            <p:txBody>
              <a:bodyPr wrap="square" rtlCol="0">
                <a:spAutoFit/>
              </a:bodyPr>
              <a:lstStyle/>
              <a:p>
                <a:r>
                  <a:rPr lang="en-US" dirty="0"/>
                  <a:t>Scales:</a:t>
                </a:r>
              </a:p>
              <a:p>
                <a:r>
                  <a:rPr lang="en-US" dirty="0"/>
                  <a: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ℓ</m:t>
                        </m:r>
                      </m:e>
                      <m:sub>
                        <m:sSub>
                          <m:sSubPr>
                            <m:ctrlPr>
                              <a:rPr lang="en-GB" b="0" i="1" smtClean="0">
                                <a:latin typeface="Cambria Math" panose="02040503050406030204" pitchFamily="18" charset="0"/>
                              </a:rPr>
                            </m:ctrlPr>
                          </m:sSubPr>
                          <m:e>
                            <m:r>
                              <m:rPr>
                                <m:sty m:val="p"/>
                              </m:rPr>
                              <a:rPr lang="en-GB" b="0" i="0" smtClean="0">
                                <a:latin typeface="Cambria Math" panose="02040503050406030204" pitchFamily="18" charset="0"/>
                              </a:rPr>
                              <m:t>D</m:t>
                            </m:r>
                          </m:e>
                          <m:sub>
                            <m:r>
                              <a:rPr lang="en-GB" b="0" i="1" smtClean="0">
                                <a:latin typeface="Cambria Math" panose="02040503050406030204" pitchFamily="18" charset="0"/>
                              </a:rPr>
                              <m:t>𝑜</m:t>
                            </m:r>
                          </m:sub>
                        </m:sSub>
                      </m:sub>
                    </m:sSub>
                  </m:oMath>
                </a14:m>
                <a:r>
                  <a:rPr lang="en-US" dirty="0"/>
                  <a:t> ,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ℓ</m:t>
                        </m:r>
                      </m:e>
                      <m:sub>
                        <m:r>
                          <m:rPr>
                            <m:sty m:val="p"/>
                          </m:rPr>
                          <a:rPr lang="en-GB">
                            <a:latin typeface="Cambria Math" panose="02040503050406030204" pitchFamily="18" charset="0"/>
                          </a:rPr>
                          <m:t>Λ</m:t>
                        </m:r>
                      </m:sub>
                    </m:sSub>
                  </m:oMath>
                </a14:m>
                <a:r>
                  <a:rPr lang="en-US" dirty="0"/>
                  <a:t> ,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ℓ</m:t>
                        </m:r>
                      </m:e>
                      <m:sub>
                        <m:r>
                          <m:rPr>
                            <m:sty m:val="p"/>
                          </m:rPr>
                          <a:rPr lang="en-GB" b="0" i="0" smtClean="0">
                            <a:latin typeface="Cambria Math" panose="02040503050406030204" pitchFamily="18" charset="0"/>
                          </a:rPr>
                          <m:t>w</m:t>
                        </m:r>
                      </m:sub>
                    </m:sSub>
                  </m:oMath>
                </a14:m>
                <a:endParaRPr lang="en-GB" dirty="0"/>
              </a:p>
              <a:p>
                <a:endParaRPr lang="en-US" dirty="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ℓ</m:t>
                          </m:r>
                        </m:e>
                        <m:sub>
                          <m:sSub>
                            <m:sSubPr>
                              <m:ctrlPr>
                                <a:rPr lang="en-GB" b="0" i="1" smtClean="0">
                                  <a:latin typeface="Cambria Math" panose="02040503050406030204" pitchFamily="18" charset="0"/>
                                </a:rPr>
                              </m:ctrlPr>
                            </m:sSubPr>
                            <m:e>
                              <m:r>
                                <a:rPr lang="en-GB" b="0" i="1" smtClean="0">
                                  <a:latin typeface="Cambria Math" panose="02040503050406030204" pitchFamily="18" charset="0"/>
                                </a:rPr>
                                <m:t>𝐷</m:t>
                              </m:r>
                            </m:e>
                            <m:sub>
                              <m:r>
                                <a:rPr lang="en-GB" b="0" i="1" smtClean="0">
                                  <a:latin typeface="Cambria Math" panose="02040503050406030204" pitchFamily="18" charset="0"/>
                                </a:rPr>
                                <m:t>0</m:t>
                              </m:r>
                            </m:sub>
                          </m:sSub>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ℓ</m:t>
                          </m:r>
                        </m:e>
                        <m:sub>
                          <m:r>
                            <m:rPr>
                              <m:sty m:val="p"/>
                            </m:rPr>
                            <a:rPr lang="en-GB" b="0" i="0" smtClean="0">
                              <a:latin typeface="Cambria Math" panose="02040503050406030204" pitchFamily="18" charset="0"/>
                            </a:rPr>
                            <m:t>Λ</m:t>
                          </m:r>
                        </m:sub>
                      </m:sSub>
                    </m:oMath>
                  </m:oMathPara>
                </a14:m>
                <a:endParaRPr lang="en-US" dirty="0"/>
              </a:p>
            </p:txBody>
          </p:sp>
        </mc:Choice>
        <mc:Fallback xmlns="">
          <p:sp>
            <p:nvSpPr>
              <p:cNvPr id="46" name="TextBox 45">
                <a:extLst>
                  <a:ext uri="{FF2B5EF4-FFF2-40B4-BE49-F238E27FC236}">
                    <a16:creationId xmlns:a16="http://schemas.microsoft.com/office/drawing/2014/main" id="{DF938BE8-0C61-B8FE-3711-006FBF6E56AB}"/>
                  </a:ext>
                </a:extLst>
              </p:cNvPr>
              <p:cNvSpPr txBox="1">
                <a:spLocks noRot="1" noChangeAspect="1" noMove="1" noResize="1" noEditPoints="1" noAdjustHandles="1" noChangeArrowheads="1" noChangeShapeType="1" noTextEdit="1"/>
              </p:cNvSpPr>
              <p:nvPr/>
            </p:nvSpPr>
            <p:spPr>
              <a:xfrm>
                <a:off x="8845859" y="5260483"/>
                <a:ext cx="3537284" cy="1260410"/>
              </a:xfrm>
              <a:prstGeom prst="rect">
                <a:avLst/>
              </a:prstGeom>
              <a:blipFill>
                <a:blip r:embed="rId6"/>
                <a:stretch>
                  <a:fillRect l="-1434" t="-3000"/>
                </a:stretch>
              </a:blipFill>
            </p:spPr>
            <p:txBody>
              <a:bodyPr/>
              <a:lstStyle/>
              <a:p>
                <a:r>
                  <a:rPr lang="en-US">
                    <a:noFill/>
                  </a:rPr>
                  <a:t> </a:t>
                </a:r>
              </a:p>
            </p:txBody>
          </p:sp>
        </mc:Fallback>
      </mc:AlternateContent>
    </p:spTree>
    <p:extLst>
      <p:ext uri="{BB962C8B-B14F-4D97-AF65-F5344CB8AC3E}">
        <p14:creationId xmlns:p14="http://schemas.microsoft.com/office/powerpoint/2010/main" val="3613207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A710A-2EF5-C087-72F2-62FDF390A156}"/>
              </a:ext>
            </a:extLst>
          </p:cNvPr>
          <p:cNvSpPr>
            <a:spLocks noGrp="1"/>
          </p:cNvSpPr>
          <p:nvPr>
            <p:ph type="title"/>
          </p:nvPr>
        </p:nvSpPr>
        <p:spPr>
          <a:xfrm>
            <a:off x="434512" y="90137"/>
            <a:ext cx="10515600" cy="1325563"/>
          </a:xfrm>
        </p:spPr>
        <p:txBody>
          <a:bodyPr>
            <a:normAutofit/>
          </a:bodyPr>
          <a:lstStyle/>
          <a:p>
            <a:r>
              <a:rPr lang="en-US" sz="3200" b="1" dirty="0"/>
              <a:t>What classical</a:t>
            </a:r>
            <a:r>
              <a:rPr lang="en-US" sz="3200" b="1" baseline="30000" dirty="0"/>
              <a:t>* </a:t>
            </a:r>
            <a:r>
              <a:rPr lang="en-US" sz="3200" b="1" dirty="0"/>
              <a:t>observable?</a:t>
            </a:r>
          </a:p>
        </p:txBody>
      </p:sp>
      <p:sp>
        <p:nvSpPr>
          <p:cNvPr id="4" name="TextBox 3">
            <a:extLst>
              <a:ext uri="{FF2B5EF4-FFF2-40B4-BE49-F238E27FC236}">
                <a16:creationId xmlns:a16="http://schemas.microsoft.com/office/drawing/2014/main" id="{6F6321C3-7733-F049-1B21-0B0E3841ABBE}"/>
              </a:ext>
            </a:extLst>
          </p:cNvPr>
          <p:cNvSpPr txBox="1"/>
          <p:nvPr/>
        </p:nvSpPr>
        <p:spPr>
          <a:xfrm>
            <a:off x="838200" y="1584960"/>
            <a:ext cx="6793992" cy="369332"/>
          </a:xfrm>
          <a:prstGeom prst="rect">
            <a:avLst/>
          </a:prstGeom>
          <a:noFill/>
        </p:spPr>
        <p:txBody>
          <a:bodyPr wrap="square" rtlCol="0">
            <a:spAutoFit/>
          </a:bodyPr>
          <a:lstStyle/>
          <a:p>
            <a:r>
              <a:rPr lang="en-US" dirty="0"/>
              <a:t>* General Relativity</a:t>
            </a:r>
          </a:p>
        </p:txBody>
      </p:sp>
      <p:pic>
        <p:nvPicPr>
          <p:cNvPr id="6" name="Picture 5" descr="A bright light in the dark&#10;&#10;Description automatically generated">
            <a:extLst>
              <a:ext uri="{FF2B5EF4-FFF2-40B4-BE49-F238E27FC236}">
                <a16:creationId xmlns:a16="http://schemas.microsoft.com/office/drawing/2014/main" id="{EBFA791D-68C2-B3FA-0C95-E761ED2D20D9}"/>
              </a:ext>
            </a:extLst>
          </p:cNvPr>
          <p:cNvPicPr>
            <a:picLocks noChangeAspect="1"/>
          </p:cNvPicPr>
          <p:nvPr/>
        </p:nvPicPr>
        <p:blipFill>
          <a:blip r:embed="rId3"/>
          <a:stretch>
            <a:fillRect/>
          </a:stretch>
        </p:blipFill>
        <p:spPr>
          <a:xfrm>
            <a:off x="4580823" y="4018430"/>
            <a:ext cx="1739900" cy="1155700"/>
          </a:xfrm>
          <a:prstGeom prst="rect">
            <a:avLst/>
          </a:prstGeom>
        </p:spPr>
      </p:pic>
      <p:pic>
        <p:nvPicPr>
          <p:cNvPr id="7" name="Picture 6" descr="A bright light in the dark&#10;&#10;Description automatically generated">
            <a:extLst>
              <a:ext uri="{FF2B5EF4-FFF2-40B4-BE49-F238E27FC236}">
                <a16:creationId xmlns:a16="http://schemas.microsoft.com/office/drawing/2014/main" id="{3989BD75-DEEA-9353-875E-2FB0BD5E5A74}"/>
              </a:ext>
            </a:extLst>
          </p:cNvPr>
          <p:cNvPicPr>
            <a:picLocks noChangeAspect="1"/>
          </p:cNvPicPr>
          <p:nvPr/>
        </p:nvPicPr>
        <p:blipFill>
          <a:blip r:embed="rId3"/>
          <a:stretch>
            <a:fillRect/>
          </a:stretch>
        </p:blipFill>
        <p:spPr>
          <a:xfrm>
            <a:off x="4352220" y="1971116"/>
            <a:ext cx="1739900" cy="1155700"/>
          </a:xfrm>
          <a:prstGeom prst="rect">
            <a:avLst/>
          </a:prstGeom>
        </p:spPr>
      </p:pic>
      <p:sp>
        <p:nvSpPr>
          <p:cNvPr id="15" name="Arc 14">
            <a:extLst>
              <a:ext uri="{FF2B5EF4-FFF2-40B4-BE49-F238E27FC236}">
                <a16:creationId xmlns:a16="http://schemas.microsoft.com/office/drawing/2014/main" id="{A3A7A6D4-FB86-0CF9-E863-AD45B600A4D0}"/>
              </a:ext>
            </a:extLst>
          </p:cNvPr>
          <p:cNvSpPr/>
          <p:nvPr/>
        </p:nvSpPr>
        <p:spPr>
          <a:xfrm rot="19445881">
            <a:off x="5498653" y="-1742241"/>
            <a:ext cx="8701912" cy="3762178"/>
          </a:xfrm>
          <a:prstGeom prst="arc">
            <a:avLst>
              <a:gd name="adj1" fmla="val 7202023"/>
              <a:gd name="adj2" fmla="val 1066367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5DFB884B-8EB8-1D45-7865-D1312C8B5D88}"/>
              </a:ext>
            </a:extLst>
          </p:cNvPr>
          <p:cNvSpPr/>
          <p:nvPr/>
        </p:nvSpPr>
        <p:spPr>
          <a:xfrm rot="20346814">
            <a:off x="4138420" y="4125157"/>
            <a:ext cx="6836039" cy="3762178"/>
          </a:xfrm>
          <a:prstGeom prst="arc">
            <a:avLst>
              <a:gd name="adj1" fmla="val 15352646"/>
              <a:gd name="adj2" fmla="val 2094039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9" name="Picture 18" descr="A bright light in the dark&#10;&#10;Description automatically generated">
            <a:extLst>
              <a:ext uri="{FF2B5EF4-FFF2-40B4-BE49-F238E27FC236}">
                <a16:creationId xmlns:a16="http://schemas.microsoft.com/office/drawing/2014/main" id="{3A71B500-D436-745A-FAF9-B32DDE9E0720}"/>
              </a:ext>
            </a:extLst>
          </p:cNvPr>
          <p:cNvPicPr>
            <a:picLocks noChangeAspect="1"/>
          </p:cNvPicPr>
          <p:nvPr/>
        </p:nvPicPr>
        <p:blipFill>
          <a:blip r:embed="rId3"/>
          <a:stretch>
            <a:fillRect/>
          </a:stretch>
        </p:blipFill>
        <p:spPr>
          <a:xfrm>
            <a:off x="10164783" y="1560720"/>
            <a:ext cx="1739900" cy="1155700"/>
          </a:xfrm>
          <a:prstGeom prst="rect">
            <a:avLst/>
          </a:prstGeom>
        </p:spPr>
      </p:pic>
      <p:pic>
        <p:nvPicPr>
          <p:cNvPr id="20" name="Picture 19" descr="A bright light in the dark&#10;&#10;Description automatically generated">
            <a:extLst>
              <a:ext uri="{FF2B5EF4-FFF2-40B4-BE49-F238E27FC236}">
                <a16:creationId xmlns:a16="http://schemas.microsoft.com/office/drawing/2014/main" id="{84382B70-AF0E-DB9D-B53C-3056C7681319}"/>
              </a:ext>
            </a:extLst>
          </p:cNvPr>
          <p:cNvPicPr>
            <a:picLocks noChangeAspect="1"/>
          </p:cNvPicPr>
          <p:nvPr/>
        </p:nvPicPr>
        <p:blipFill>
          <a:blip r:embed="rId3"/>
          <a:stretch>
            <a:fillRect/>
          </a:stretch>
        </p:blipFill>
        <p:spPr>
          <a:xfrm>
            <a:off x="10426239" y="3949887"/>
            <a:ext cx="1739900" cy="1155700"/>
          </a:xfrm>
          <a:prstGeom prst="rect">
            <a:avLst/>
          </a:prstGeom>
        </p:spPr>
      </p:pic>
      <p:sp>
        <p:nvSpPr>
          <p:cNvPr id="27" name="Merge 26">
            <a:extLst>
              <a:ext uri="{FF2B5EF4-FFF2-40B4-BE49-F238E27FC236}">
                <a16:creationId xmlns:a16="http://schemas.microsoft.com/office/drawing/2014/main" id="{3095746D-D935-1C43-1FFC-D8F27E1B1E22}"/>
              </a:ext>
            </a:extLst>
          </p:cNvPr>
          <p:cNvSpPr/>
          <p:nvPr/>
        </p:nvSpPr>
        <p:spPr>
          <a:xfrm rot="14606651">
            <a:off x="9846285" y="2141327"/>
            <a:ext cx="275129" cy="267038"/>
          </a:xfrm>
          <a:prstGeom prst="flowChartMer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erge 27">
            <a:extLst>
              <a:ext uri="{FF2B5EF4-FFF2-40B4-BE49-F238E27FC236}">
                <a16:creationId xmlns:a16="http://schemas.microsoft.com/office/drawing/2014/main" id="{D9F972FD-7A02-5003-E569-8072F8FCD04D}"/>
              </a:ext>
            </a:extLst>
          </p:cNvPr>
          <p:cNvSpPr/>
          <p:nvPr/>
        </p:nvSpPr>
        <p:spPr>
          <a:xfrm rot="18139743">
            <a:off x="10106344" y="4079973"/>
            <a:ext cx="275129" cy="267038"/>
          </a:xfrm>
          <a:prstGeom prst="flowChartMer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809ED88F-7BD9-FF65-D90E-B563B678C885}"/>
              </a:ext>
            </a:extLst>
          </p:cNvPr>
          <p:cNvCxnSpPr>
            <a:cxnSpLocks/>
          </p:cNvCxnSpPr>
          <p:nvPr/>
        </p:nvCxnSpPr>
        <p:spPr>
          <a:xfrm>
            <a:off x="7690940" y="5809352"/>
            <a:ext cx="8456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1" name="TextBox 30">
            <a:extLst>
              <a:ext uri="{FF2B5EF4-FFF2-40B4-BE49-F238E27FC236}">
                <a16:creationId xmlns:a16="http://schemas.microsoft.com/office/drawing/2014/main" id="{C1B79FAE-B615-D191-6036-6750AD5FC29F}"/>
              </a:ext>
            </a:extLst>
          </p:cNvPr>
          <p:cNvSpPr txBox="1"/>
          <p:nvPr/>
        </p:nvSpPr>
        <p:spPr>
          <a:xfrm>
            <a:off x="7804272" y="5809352"/>
            <a:ext cx="964692" cy="369332"/>
          </a:xfrm>
          <a:prstGeom prst="rect">
            <a:avLst/>
          </a:prstGeom>
          <a:noFill/>
        </p:spPr>
        <p:txBody>
          <a:bodyPr wrap="square" rtlCol="0">
            <a:spAutoFit/>
          </a:bodyPr>
          <a:lstStyle/>
          <a:p>
            <a:r>
              <a:rPr lang="en-US" dirty="0"/>
              <a:t>time</a:t>
            </a:r>
          </a:p>
        </p:txBody>
      </p:sp>
      <p:sp>
        <p:nvSpPr>
          <p:cNvPr id="33" name="TextBox 32">
            <a:extLst>
              <a:ext uri="{FF2B5EF4-FFF2-40B4-BE49-F238E27FC236}">
                <a16:creationId xmlns:a16="http://schemas.microsoft.com/office/drawing/2014/main" id="{7827B80A-D1C7-E21D-8ACC-A25DFABF156F}"/>
              </a:ext>
            </a:extLst>
          </p:cNvPr>
          <p:cNvSpPr txBox="1"/>
          <p:nvPr/>
        </p:nvSpPr>
        <p:spPr>
          <a:xfrm>
            <a:off x="4400418" y="3075217"/>
            <a:ext cx="1739900" cy="369332"/>
          </a:xfrm>
          <a:prstGeom prst="rect">
            <a:avLst/>
          </a:prstGeom>
          <a:noFill/>
        </p:spPr>
        <p:txBody>
          <a:bodyPr wrap="square" rtlCol="0">
            <a:spAutoFit/>
          </a:bodyPr>
          <a:lstStyle/>
          <a:p>
            <a:r>
              <a:rPr lang="en-US" dirty="0"/>
              <a:t>Black Hole #1</a:t>
            </a:r>
          </a:p>
        </p:txBody>
      </p:sp>
      <p:sp>
        <p:nvSpPr>
          <p:cNvPr id="34" name="TextBox 33">
            <a:extLst>
              <a:ext uri="{FF2B5EF4-FFF2-40B4-BE49-F238E27FC236}">
                <a16:creationId xmlns:a16="http://schemas.microsoft.com/office/drawing/2014/main" id="{6CADEE9E-22D3-CD4E-5F78-F8A37E573D50}"/>
              </a:ext>
            </a:extLst>
          </p:cNvPr>
          <p:cNvSpPr txBox="1"/>
          <p:nvPr/>
        </p:nvSpPr>
        <p:spPr>
          <a:xfrm>
            <a:off x="4580823" y="5175928"/>
            <a:ext cx="1739900" cy="369332"/>
          </a:xfrm>
          <a:prstGeom prst="rect">
            <a:avLst/>
          </a:prstGeom>
          <a:noFill/>
        </p:spPr>
        <p:txBody>
          <a:bodyPr wrap="square" rtlCol="0">
            <a:spAutoFit/>
          </a:bodyPr>
          <a:lstStyle/>
          <a:p>
            <a:r>
              <a:rPr lang="en-US" dirty="0"/>
              <a:t>Black Hole #2</a:t>
            </a:r>
          </a:p>
        </p:txBody>
      </p:sp>
      <p:cxnSp>
        <p:nvCxnSpPr>
          <p:cNvPr id="37" name="Straight Arrow Connector 36">
            <a:extLst>
              <a:ext uri="{FF2B5EF4-FFF2-40B4-BE49-F238E27FC236}">
                <a16:creationId xmlns:a16="http://schemas.microsoft.com/office/drawing/2014/main" id="{CFEBE37C-370D-EC0A-8434-0EF9676C4948}"/>
              </a:ext>
            </a:extLst>
          </p:cNvPr>
          <p:cNvCxnSpPr>
            <a:cxnSpLocks/>
          </p:cNvCxnSpPr>
          <p:nvPr/>
        </p:nvCxnSpPr>
        <p:spPr>
          <a:xfrm flipH="1" flipV="1">
            <a:off x="7690940" y="5141559"/>
            <a:ext cx="12700" cy="6725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0" name="TextBox 39">
            <a:extLst>
              <a:ext uri="{FF2B5EF4-FFF2-40B4-BE49-F238E27FC236}">
                <a16:creationId xmlns:a16="http://schemas.microsoft.com/office/drawing/2014/main" id="{CA5943CF-3621-046B-47E2-94C0F70F9EC6}"/>
              </a:ext>
            </a:extLst>
          </p:cNvPr>
          <p:cNvSpPr txBox="1"/>
          <p:nvPr/>
        </p:nvSpPr>
        <p:spPr>
          <a:xfrm>
            <a:off x="6949416" y="5311156"/>
            <a:ext cx="964692" cy="369332"/>
          </a:xfrm>
          <a:prstGeom prst="rect">
            <a:avLst/>
          </a:prstGeom>
          <a:noFill/>
        </p:spPr>
        <p:txBody>
          <a:bodyPr wrap="square" rtlCol="0">
            <a:spAutoFit/>
          </a:bodyPr>
          <a:lstStyle/>
          <a:p>
            <a:r>
              <a:rPr lang="en-US" dirty="0"/>
              <a:t>space</a:t>
            </a:r>
          </a:p>
        </p:txBody>
      </p:sp>
      <p:cxnSp>
        <p:nvCxnSpPr>
          <p:cNvPr id="48" name="Straight Arrow Connector 47">
            <a:extLst>
              <a:ext uri="{FF2B5EF4-FFF2-40B4-BE49-F238E27FC236}">
                <a16:creationId xmlns:a16="http://schemas.microsoft.com/office/drawing/2014/main" id="{C3925AE5-B880-F4AF-4943-4BFFCD7C12CB}"/>
              </a:ext>
            </a:extLst>
          </p:cNvPr>
          <p:cNvCxnSpPr>
            <a:cxnSpLocks/>
          </p:cNvCxnSpPr>
          <p:nvPr/>
        </p:nvCxnSpPr>
        <p:spPr>
          <a:xfrm flipV="1">
            <a:off x="6514138" y="4025847"/>
            <a:ext cx="435278" cy="18764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9BE7239F-2579-5DEE-0DA8-1352FACEBC5B}"/>
              </a:ext>
            </a:extLst>
          </p:cNvPr>
          <p:cNvCxnSpPr>
            <a:cxnSpLocks/>
          </p:cNvCxnSpPr>
          <p:nvPr/>
        </p:nvCxnSpPr>
        <p:spPr>
          <a:xfrm>
            <a:off x="9760818" y="3797445"/>
            <a:ext cx="439101" cy="16421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9C7452AD-AFBE-5566-61A1-1085BE745A7C}"/>
              </a:ext>
            </a:extLst>
          </p:cNvPr>
          <p:cNvSpPr txBox="1"/>
          <p:nvPr/>
        </p:nvSpPr>
        <p:spPr>
          <a:xfrm>
            <a:off x="6457405" y="3765948"/>
            <a:ext cx="781811" cy="369332"/>
          </a:xfrm>
          <a:prstGeom prst="rect">
            <a:avLst/>
          </a:prstGeom>
          <a:noFill/>
        </p:spPr>
        <p:txBody>
          <a:bodyPr wrap="square" rtlCol="0">
            <a:spAutoFit/>
          </a:bodyPr>
          <a:lstStyle/>
          <a:p>
            <a:r>
              <a:rPr lang="en-US" dirty="0"/>
              <a:t>p</a:t>
            </a:r>
            <a:r>
              <a:rPr lang="en-US" baseline="-25000" dirty="0"/>
              <a:t>in</a:t>
            </a:r>
            <a:endParaRPr lang="en-US" dirty="0"/>
          </a:p>
        </p:txBody>
      </p:sp>
      <p:sp>
        <p:nvSpPr>
          <p:cNvPr id="54" name="TextBox 53">
            <a:extLst>
              <a:ext uri="{FF2B5EF4-FFF2-40B4-BE49-F238E27FC236}">
                <a16:creationId xmlns:a16="http://schemas.microsoft.com/office/drawing/2014/main" id="{20C4C236-3D58-606E-13F5-C7CCCAC3F1BF}"/>
              </a:ext>
            </a:extLst>
          </p:cNvPr>
          <p:cNvSpPr txBox="1"/>
          <p:nvPr/>
        </p:nvSpPr>
        <p:spPr>
          <a:xfrm>
            <a:off x="9853002" y="3531451"/>
            <a:ext cx="781811" cy="369332"/>
          </a:xfrm>
          <a:prstGeom prst="rect">
            <a:avLst/>
          </a:prstGeom>
          <a:noFill/>
        </p:spPr>
        <p:txBody>
          <a:bodyPr wrap="square" rtlCol="0">
            <a:spAutoFit/>
          </a:bodyPr>
          <a:lstStyle/>
          <a:p>
            <a:r>
              <a:rPr lang="en-US" dirty="0"/>
              <a:t>p</a:t>
            </a:r>
            <a:r>
              <a:rPr lang="en-US" baseline="-25000" dirty="0"/>
              <a:t>out</a:t>
            </a:r>
            <a:endParaRPr lang="en-US" dirty="0"/>
          </a:p>
        </p:txBody>
      </p:sp>
      <p:sp>
        <p:nvSpPr>
          <p:cNvPr id="55" name="Title 1">
            <a:extLst>
              <a:ext uri="{FF2B5EF4-FFF2-40B4-BE49-F238E27FC236}">
                <a16:creationId xmlns:a16="http://schemas.microsoft.com/office/drawing/2014/main" id="{3A194222-6DC7-0504-15E2-1D95931429BB}"/>
              </a:ext>
            </a:extLst>
          </p:cNvPr>
          <p:cNvSpPr txBox="1">
            <a:spLocks/>
          </p:cNvSpPr>
          <p:nvPr/>
        </p:nvSpPr>
        <p:spPr>
          <a:xfrm>
            <a:off x="838200" y="3284831"/>
            <a:ext cx="6575854" cy="9291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32C5004A-DDBB-8803-D4C9-C19FD42CBE9B}"/>
                  </a:ext>
                </a:extLst>
              </p:cNvPr>
              <p:cNvSpPr txBox="1"/>
              <p:nvPr/>
            </p:nvSpPr>
            <p:spPr>
              <a:xfrm>
                <a:off x="1198794" y="3136612"/>
                <a:ext cx="2493587" cy="507831"/>
              </a:xfrm>
              <a:prstGeom prst="rect">
                <a:avLst/>
              </a:prstGeom>
              <a:noFill/>
            </p:spPr>
            <p:txBody>
              <a:bodyPr wrap="square" rtlCol="0">
                <a:spAutoFit/>
              </a:bodyPr>
              <a:lstStyle/>
              <a:p>
                <a14:m>
                  <m:oMath xmlns:m="http://schemas.openxmlformats.org/officeDocument/2006/math">
                    <m:r>
                      <m:rPr>
                        <m:sty m:val="p"/>
                      </m:rPr>
                      <a:rPr lang="en-GB" sz="2700" b="0" i="1" smtClean="0">
                        <a:latin typeface="Cambria Math" panose="02040503050406030204" pitchFamily="18" charset="0"/>
                      </a:rPr>
                      <m:t>Δ</m:t>
                    </m:r>
                  </m:oMath>
                </a14:m>
                <a:r>
                  <a:rPr lang="en-US" sz="2700" b="0" dirty="0"/>
                  <a:t>p = </a:t>
                </a:r>
                <a:r>
                  <a:rPr lang="en-US" sz="2700" dirty="0"/>
                  <a:t>p</a:t>
                </a:r>
                <a:r>
                  <a:rPr lang="en-US" sz="2700" baseline="-25000" dirty="0"/>
                  <a:t>out </a:t>
                </a:r>
                <a:r>
                  <a:rPr lang="en-US" sz="2700" dirty="0"/>
                  <a:t>- p</a:t>
                </a:r>
                <a:r>
                  <a:rPr lang="en-US" sz="2700" baseline="-25000" dirty="0"/>
                  <a:t>in</a:t>
                </a:r>
                <a:endParaRPr lang="en-US" sz="2700" dirty="0"/>
              </a:p>
            </p:txBody>
          </p:sp>
        </mc:Choice>
        <mc:Fallback xmlns="">
          <p:sp>
            <p:nvSpPr>
              <p:cNvPr id="56" name="TextBox 55">
                <a:extLst>
                  <a:ext uri="{FF2B5EF4-FFF2-40B4-BE49-F238E27FC236}">
                    <a16:creationId xmlns:a16="http://schemas.microsoft.com/office/drawing/2014/main" id="{32C5004A-DDBB-8803-D4C9-C19FD42CBE9B}"/>
                  </a:ext>
                </a:extLst>
              </p:cNvPr>
              <p:cNvSpPr txBox="1">
                <a:spLocks noRot="1" noChangeAspect="1" noMove="1" noResize="1" noEditPoints="1" noAdjustHandles="1" noChangeArrowheads="1" noChangeShapeType="1" noTextEdit="1"/>
              </p:cNvSpPr>
              <p:nvPr/>
            </p:nvSpPr>
            <p:spPr>
              <a:xfrm>
                <a:off x="1198794" y="3136612"/>
                <a:ext cx="2493587" cy="507831"/>
              </a:xfrm>
              <a:prstGeom prst="rect">
                <a:avLst/>
              </a:prstGeom>
              <a:blipFill>
                <a:blip r:embed="rId4"/>
                <a:stretch>
                  <a:fillRect l="-1015" t="-12195" b="-29268"/>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EAB5C627-2149-915F-8CA9-24C65E823F30}"/>
              </a:ext>
            </a:extLst>
          </p:cNvPr>
          <p:cNvGrpSpPr/>
          <p:nvPr/>
        </p:nvGrpSpPr>
        <p:grpSpPr>
          <a:xfrm rot="1888124">
            <a:off x="8542401" y="4538381"/>
            <a:ext cx="1049836" cy="390436"/>
            <a:chOff x="659219" y="4609289"/>
            <a:chExt cx="4846493" cy="1526914"/>
          </a:xfrm>
        </p:grpSpPr>
        <p:sp>
          <p:nvSpPr>
            <p:cNvPr id="61" name="Freeform 60">
              <a:extLst>
                <a:ext uri="{FF2B5EF4-FFF2-40B4-BE49-F238E27FC236}">
                  <a16:creationId xmlns:a16="http://schemas.microsoft.com/office/drawing/2014/main" id="{061C3DD2-B181-FBC7-A8CC-E2F4A2C3F3C9}"/>
                </a:ext>
              </a:extLst>
            </p:cNvPr>
            <p:cNvSpPr>
              <a:spLocks/>
            </p:cNvSpPr>
            <p:nvPr/>
          </p:nvSpPr>
          <p:spPr>
            <a:xfrm>
              <a:off x="659219" y="4837763"/>
              <a:ext cx="1632097" cy="1298440"/>
            </a:xfrm>
            <a:custGeom>
              <a:avLst/>
              <a:gdLst>
                <a:gd name="connsiteX0" fmla="*/ 0 w 1632097"/>
                <a:gd name="connsiteY0" fmla="*/ 808125 h 1298440"/>
                <a:gd name="connsiteX1" fmla="*/ 435934 w 1632097"/>
                <a:gd name="connsiteY1" fmla="*/ 51 h 1298440"/>
                <a:gd name="connsiteX2" fmla="*/ 808074 w 1632097"/>
                <a:gd name="connsiteY2" fmla="*/ 770911 h 1298440"/>
                <a:gd name="connsiteX3" fmla="*/ 1222744 w 1632097"/>
                <a:gd name="connsiteY3" fmla="*/ 1297223 h 1298440"/>
                <a:gd name="connsiteX4" fmla="*/ 1632097 w 1632097"/>
                <a:gd name="connsiteY4" fmla="*/ 627372 h 1298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097" h="1298440">
                  <a:moveTo>
                    <a:pt x="0" y="808125"/>
                  </a:moveTo>
                  <a:cubicBezTo>
                    <a:pt x="150627" y="407189"/>
                    <a:pt x="301255" y="6253"/>
                    <a:pt x="435934" y="51"/>
                  </a:cubicBezTo>
                  <a:cubicBezTo>
                    <a:pt x="570613" y="-6151"/>
                    <a:pt x="676939" y="554716"/>
                    <a:pt x="808074" y="770911"/>
                  </a:cubicBezTo>
                  <a:cubicBezTo>
                    <a:pt x="939209" y="987106"/>
                    <a:pt x="1085407" y="1321146"/>
                    <a:pt x="1222744" y="1297223"/>
                  </a:cubicBezTo>
                  <a:cubicBezTo>
                    <a:pt x="1360081" y="1273300"/>
                    <a:pt x="1496089" y="950336"/>
                    <a:pt x="1632097" y="62737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a:extLst>
                <a:ext uri="{FF2B5EF4-FFF2-40B4-BE49-F238E27FC236}">
                  <a16:creationId xmlns:a16="http://schemas.microsoft.com/office/drawing/2014/main" id="{16D92BB5-07E2-F072-7539-71721B439DB9}"/>
                </a:ext>
              </a:extLst>
            </p:cNvPr>
            <p:cNvSpPr>
              <a:spLocks/>
            </p:cNvSpPr>
            <p:nvPr/>
          </p:nvSpPr>
          <p:spPr>
            <a:xfrm>
              <a:off x="2269914" y="4711374"/>
              <a:ext cx="1632097" cy="1298440"/>
            </a:xfrm>
            <a:custGeom>
              <a:avLst/>
              <a:gdLst>
                <a:gd name="connsiteX0" fmla="*/ 0 w 1632097"/>
                <a:gd name="connsiteY0" fmla="*/ 808125 h 1298440"/>
                <a:gd name="connsiteX1" fmla="*/ 435934 w 1632097"/>
                <a:gd name="connsiteY1" fmla="*/ 51 h 1298440"/>
                <a:gd name="connsiteX2" fmla="*/ 808074 w 1632097"/>
                <a:gd name="connsiteY2" fmla="*/ 770911 h 1298440"/>
                <a:gd name="connsiteX3" fmla="*/ 1222744 w 1632097"/>
                <a:gd name="connsiteY3" fmla="*/ 1297223 h 1298440"/>
                <a:gd name="connsiteX4" fmla="*/ 1632097 w 1632097"/>
                <a:gd name="connsiteY4" fmla="*/ 627372 h 1298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097" h="1298440">
                  <a:moveTo>
                    <a:pt x="0" y="808125"/>
                  </a:moveTo>
                  <a:cubicBezTo>
                    <a:pt x="150627" y="407189"/>
                    <a:pt x="301255" y="6253"/>
                    <a:pt x="435934" y="51"/>
                  </a:cubicBezTo>
                  <a:cubicBezTo>
                    <a:pt x="570613" y="-6151"/>
                    <a:pt x="676939" y="554716"/>
                    <a:pt x="808074" y="770911"/>
                  </a:cubicBezTo>
                  <a:cubicBezTo>
                    <a:pt x="939209" y="987106"/>
                    <a:pt x="1085407" y="1321146"/>
                    <a:pt x="1222744" y="1297223"/>
                  </a:cubicBezTo>
                  <a:cubicBezTo>
                    <a:pt x="1360081" y="1273300"/>
                    <a:pt x="1496089" y="950336"/>
                    <a:pt x="1632097" y="62737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a:extLst>
                <a:ext uri="{FF2B5EF4-FFF2-40B4-BE49-F238E27FC236}">
                  <a16:creationId xmlns:a16="http://schemas.microsoft.com/office/drawing/2014/main" id="{AB82740F-889D-2C7E-1DB3-4430C10EF71F}"/>
                </a:ext>
              </a:extLst>
            </p:cNvPr>
            <p:cNvSpPr>
              <a:spLocks/>
            </p:cNvSpPr>
            <p:nvPr/>
          </p:nvSpPr>
          <p:spPr>
            <a:xfrm>
              <a:off x="3873615" y="4609289"/>
              <a:ext cx="1632097" cy="1298440"/>
            </a:xfrm>
            <a:custGeom>
              <a:avLst/>
              <a:gdLst>
                <a:gd name="connsiteX0" fmla="*/ 0 w 1632097"/>
                <a:gd name="connsiteY0" fmla="*/ 808125 h 1298440"/>
                <a:gd name="connsiteX1" fmla="*/ 435934 w 1632097"/>
                <a:gd name="connsiteY1" fmla="*/ 51 h 1298440"/>
                <a:gd name="connsiteX2" fmla="*/ 808074 w 1632097"/>
                <a:gd name="connsiteY2" fmla="*/ 770911 h 1298440"/>
                <a:gd name="connsiteX3" fmla="*/ 1222744 w 1632097"/>
                <a:gd name="connsiteY3" fmla="*/ 1297223 h 1298440"/>
                <a:gd name="connsiteX4" fmla="*/ 1632097 w 1632097"/>
                <a:gd name="connsiteY4" fmla="*/ 627372 h 1298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2097" h="1298440">
                  <a:moveTo>
                    <a:pt x="0" y="808125"/>
                  </a:moveTo>
                  <a:cubicBezTo>
                    <a:pt x="150627" y="407189"/>
                    <a:pt x="301255" y="6253"/>
                    <a:pt x="435934" y="51"/>
                  </a:cubicBezTo>
                  <a:cubicBezTo>
                    <a:pt x="570613" y="-6151"/>
                    <a:pt x="676939" y="554716"/>
                    <a:pt x="808074" y="770911"/>
                  </a:cubicBezTo>
                  <a:cubicBezTo>
                    <a:pt x="939209" y="987106"/>
                    <a:pt x="1085407" y="1321146"/>
                    <a:pt x="1222744" y="1297223"/>
                  </a:cubicBezTo>
                  <a:cubicBezTo>
                    <a:pt x="1360081" y="1273300"/>
                    <a:pt x="1496089" y="950336"/>
                    <a:pt x="1632097" y="627372"/>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0" name="Picture 69" descr="A black eye drawn in a line&#10;&#10;Description automatically generated with medium confidence">
            <a:extLst>
              <a:ext uri="{FF2B5EF4-FFF2-40B4-BE49-F238E27FC236}">
                <a16:creationId xmlns:a16="http://schemas.microsoft.com/office/drawing/2014/main" id="{E042568A-5893-675B-3B02-49BFE2F8C297}"/>
              </a:ext>
            </a:extLst>
          </p:cNvPr>
          <p:cNvPicPr>
            <a:picLocks noChangeAspect="1"/>
          </p:cNvPicPr>
          <p:nvPr/>
        </p:nvPicPr>
        <p:blipFill>
          <a:blip r:embed="rId5"/>
          <a:stretch>
            <a:fillRect/>
          </a:stretch>
        </p:blipFill>
        <p:spPr>
          <a:xfrm rot="1637269" flipH="1">
            <a:off x="9874011" y="5339644"/>
            <a:ext cx="1338081" cy="801977"/>
          </a:xfrm>
          <a:prstGeom prst="rect">
            <a:avLst/>
          </a:prstGeom>
        </p:spPr>
      </p:pic>
      <p:cxnSp>
        <p:nvCxnSpPr>
          <p:cNvPr id="72" name="Curved Connector 71">
            <a:extLst>
              <a:ext uri="{FF2B5EF4-FFF2-40B4-BE49-F238E27FC236}">
                <a16:creationId xmlns:a16="http://schemas.microsoft.com/office/drawing/2014/main" id="{24925CCC-1247-9B70-6E84-9FD3D34227F1}"/>
              </a:ext>
            </a:extLst>
          </p:cNvPr>
          <p:cNvCxnSpPr>
            <a:cxnSpLocks/>
            <a:stCxn id="63" idx="4"/>
          </p:cNvCxnSpPr>
          <p:nvPr/>
        </p:nvCxnSpPr>
        <p:spPr>
          <a:xfrm>
            <a:off x="9533200" y="4977945"/>
            <a:ext cx="189134" cy="127642"/>
          </a:xfrm>
          <a:prstGeom prst="curvedConnector3">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993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E488-BC24-BC50-AA58-0332DDC434AE}"/>
              </a:ext>
            </a:extLst>
          </p:cNvPr>
          <p:cNvSpPr>
            <a:spLocks noGrp="1"/>
          </p:cNvSpPr>
          <p:nvPr>
            <p:ph type="title"/>
          </p:nvPr>
        </p:nvSpPr>
        <p:spPr>
          <a:xfrm>
            <a:off x="634636" y="1574505"/>
            <a:ext cx="10515600" cy="545991"/>
          </a:xfrm>
        </p:spPr>
        <p:txBody>
          <a:bodyPr anchor="t">
            <a:normAutofit/>
          </a:bodyPr>
          <a:lstStyle/>
          <a:p>
            <a:pPr algn="just">
              <a:spcBef>
                <a:spcPts val="1000"/>
              </a:spcBef>
            </a:pPr>
            <a:r>
              <a:rPr lang="en-US" sz="2700" u="sng" dirty="0">
                <a:latin typeface="+mn-lt"/>
                <a:ea typeface="+mn-ea"/>
                <a:cs typeface="+mn-cs"/>
              </a:rPr>
              <a:t>Example for Potential of Scalar Field:</a:t>
            </a:r>
          </a:p>
        </p:txBody>
      </p:sp>
      <p:sp>
        <p:nvSpPr>
          <p:cNvPr id="3" name="Content Placeholder 2">
            <a:extLst>
              <a:ext uri="{FF2B5EF4-FFF2-40B4-BE49-F238E27FC236}">
                <a16:creationId xmlns:a16="http://schemas.microsoft.com/office/drawing/2014/main" id="{8457B054-C758-2A99-5704-DF0C541AD779}"/>
              </a:ext>
            </a:extLst>
          </p:cNvPr>
          <p:cNvSpPr>
            <a:spLocks noGrp="1"/>
          </p:cNvSpPr>
          <p:nvPr>
            <p:ph idx="1"/>
          </p:nvPr>
        </p:nvSpPr>
        <p:spPr>
          <a:xfrm>
            <a:off x="430256" y="2634648"/>
            <a:ext cx="4391298" cy="1302692"/>
          </a:xfrm>
        </p:spPr>
        <p:txBody>
          <a:bodyPr>
            <a:normAutofit/>
          </a:bodyPr>
          <a:lstStyle/>
          <a:p>
            <a:pPr marL="0" indent="0" algn="ctr">
              <a:buNone/>
            </a:pPr>
            <a:r>
              <a:rPr lang="en-US" sz="2700" dirty="0"/>
              <a:t>Amplitude of</a:t>
            </a:r>
          </a:p>
          <a:p>
            <a:pPr marL="0" indent="0" algn="ctr">
              <a:buNone/>
            </a:pPr>
            <a:r>
              <a:rPr lang="en-US" sz="2700" dirty="0" err="1"/>
              <a:t>wavepackets</a:t>
            </a:r>
            <a:r>
              <a:rPr lang="en-US" sz="2700" dirty="0"/>
              <a:t> in scalar QFT</a:t>
            </a:r>
          </a:p>
        </p:txBody>
      </p:sp>
      <p:sp>
        <p:nvSpPr>
          <p:cNvPr id="4" name="Right Arrow 3">
            <a:extLst>
              <a:ext uri="{FF2B5EF4-FFF2-40B4-BE49-F238E27FC236}">
                <a16:creationId xmlns:a16="http://schemas.microsoft.com/office/drawing/2014/main" id="{01FB337E-0241-78B9-5291-D8A357569FDF}"/>
              </a:ext>
            </a:extLst>
          </p:cNvPr>
          <p:cNvSpPr/>
          <p:nvPr/>
        </p:nvSpPr>
        <p:spPr>
          <a:xfrm>
            <a:off x="5074647" y="2910749"/>
            <a:ext cx="2857500" cy="542018"/>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diagram of a diagram of a structure&#10;&#10;Description automatically generated with medium confidence">
            <a:extLst>
              <a:ext uri="{FF2B5EF4-FFF2-40B4-BE49-F238E27FC236}">
                <a16:creationId xmlns:a16="http://schemas.microsoft.com/office/drawing/2014/main" id="{DD07ADF8-9E41-05AF-07BB-CDFF255552CD}"/>
              </a:ext>
            </a:extLst>
          </p:cNvPr>
          <p:cNvPicPr>
            <a:picLocks noChangeAspect="1"/>
          </p:cNvPicPr>
          <p:nvPr/>
        </p:nvPicPr>
        <p:blipFill>
          <a:blip r:embed="rId2"/>
          <a:stretch>
            <a:fillRect/>
          </a:stretch>
        </p:blipFill>
        <p:spPr>
          <a:xfrm>
            <a:off x="971549" y="4306806"/>
            <a:ext cx="2752453" cy="1619090"/>
          </a:xfrm>
          <a:prstGeom prst="rect">
            <a:avLst/>
          </a:prstGeom>
        </p:spPr>
      </p:pic>
      <p:sp>
        <p:nvSpPr>
          <p:cNvPr id="8" name="TextBox 7">
            <a:extLst>
              <a:ext uri="{FF2B5EF4-FFF2-40B4-BE49-F238E27FC236}">
                <a16:creationId xmlns:a16="http://schemas.microsoft.com/office/drawing/2014/main" id="{15F29FCA-07AF-0264-9DF6-2D27305936A2}"/>
              </a:ext>
            </a:extLst>
          </p:cNvPr>
          <p:cNvSpPr txBox="1"/>
          <p:nvPr/>
        </p:nvSpPr>
        <p:spPr>
          <a:xfrm>
            <a:off x="5350191" y="3355219"/>
            <a:ext cx="2043793" cy="369332"/>
          </a:xfrm>
          <a:prstGeom prst="rect">
            <a:avLst/>
          </a:prstGeom>
          <a:noFill/>
        </p:spPr>
        <p:txBody>
          <a:bodyPr wrap="square" rtlCol="0">
            <a:spAutoFit/>
          </a:bodyPr>
          <a:lstStyle/>
          <a:p>
            <a:r>
              <a:rPr lang="en-US" dirty="0"/>
              <a:t>Fourier Transform</a:t>
            </a:r>
          </a:p>
        </p:txBody>
      </p:sp>
      <p:sp>
        <p:nvSpPr>
          <p:cNvPr id="13" name="Right Arrow 12">
            <a:extLst>
              <a:ext uri="{FF2B5EF4-FFF2-40B4-BE49-F238E27FC236}">
                <a16:creationId xmlns:a16="http://schemas.microsoft.com/office/drawing/2014/main" id="{D45D0CBA-5393-847F-2DC8-81886D8AFEC5}"/>
              </a:ext>
            </a:extLst>
          </p:cNvPr>
          <p:cNvSpPr/>
          <p:nvPr/>
        </p:nvSpPr>
        <p:spPr>
          <a:xfrm>
            <a:off x="5074647" y="4931294"/>
            <a:ext cx="2857500" cy="542018"/>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B888F0E-2BFA-DA16-DAC8-DE002890E06C}"/>
                  </a:ext>
                </a:extLst>
              </p:cNvPr>
              <p:cNvSpPr txBox="1"/>
              <p:nvPr/>
            </p:nvSpPr>
            <p:spPr>
              <a:xfrm>
                <a:off x="5074647" y="5473312"/>
                <a:ext cx="2594882" cy="646331"/>
              </a:xfrm>
              <a:prstGeom prst="rect">
                <a:avLst/>
              </a:prstGeom>
              <a:noFill/>
            </p:spPr>
            <p:txBody>
              <a:bodyPr wrap="square" rtlCol="0">
                <a:spAutoFit/>
              </a:bodyPr>
              <a:lstStyle/>
              <a:p>
                <a:pPr algn="ctr"/>
                <a:r>
                  <a:rPr lang="en-US" dirty="0"/>
                  <a:t>Small </a:t>
                </a:r>
                <a14:m>
                  <m:oMath xmlns:m="http://schemas.openxmlformats.org/officeDocument/2006/math">
                    <m:acc>
                      <m:accPr>
                        <m:chr m:val="⃗"/>
                        <m:ctrlPr>
                          <a:rPr lang="en-US" i="1" smtClean="0">
                            <a:latin typeface="Cambria Math" panose="02040503050406030204" pitchFamily="18" charset="0"/>
                          </a:rPr>
                        </m:ctrlPr>
                      </m:accPr>
                      <m:e>
                        <m:r>
                          <a:rPr lang="en-GB" b="0" i="1" smtClean="0">
                            <a:latin typeface="Cambria Math" panose="02040503050406030204" pitchFamily="18" charset="0"/>
                          </a:rPr>
                          <m:t>𝑞</m:t>
                        </m:r>
                      </m:e>
                    </m:acc>
                  </m:oMath>
                </a14:m>
                <a:r>
                  <a:rPr lang="en-US" dirty="0"/>
                  <a:t> expansion &amp;</a:t>
                </a:r>
              </a:p>
              <a:p>
                <a:pPr algn="ctr"/>
                <a:r>
                  <a:rPr lang="en-US" dirty="0"/>
                  <a:t>Born approximation</a:t>
                </a:r>
              </a:p>
            </p:txBody>
          </p:sp>
        </mc:Choice>
        <mc:Fallback xmlns="">
          <p:sp>
            <p:nvSpPr>
              <p:cNvPr id="14" name="TextBox 13">
                <a:extLst>
                  <a:ext uri="{FF2B5EF4-FFF2-40B4-BE49-F238E27FC236}">
                    <a16:creationId xmlns:a16="http://schemas.microsoft.com/office/drawing/2014/main" id="{0B888F0E-2BFA-DA16-DAC8-DE002890E06C}"/>
                  </a:ext>
                </a:extLst>
              </p:cNvPr>
              <p:cNvSpPr txBox="1">
                <a:spLocks noRot="1" noChangeAspect="1" noMove="1" noResize="1" noEditPoints="1" noAdjustHandles="1" noChangeArrowheads="1" noChangeShapeType="1" noTextEdit="1"/>
              </p:cNvSpPr>
              <p:nvPr/>
            </p:nvSpPr>
            <p:spPr>
              <a:xfrm>
                <a:off x="5074647" y="5473312"/>
                <a:ext cx="2594882" cy="646331"/>
              </a:xfrm>
              <a:prstGeom prst="rect">
                <a:avLst/>
              </a:prstGeom>
              <a:blipFill>
                <a:blip r:embed="rId3"/>
                <a:stretch>
                  <a:fillRect t="-7843" b="-13725"/>
                </a:stretch>
              </a:blipFill>
            </p:spPr>
            <p:txBody>
              <a:bodyPr/>
              <a:lstStyle/>
              <a:p>
                <a:r>
                  <a:rPr lang="en-US">
                    <a:noFill/>
                  </a:rPr>
                  <a:t> </a:t>
                </a:r>
              </a:p>
            </p:txBody>
          </p:sp>
        </mc:Fallback>
      </mc:AlternateContent>
      <p:sp>
        <p:nvSpPr>
          <p:cNvPr id="15" name="Content Placeholder 2">
            <a:extLst>
              <a:ext uri="{FF2B5EF4-FFF2-40B4-BE49-F238E27FC236}">
                <a16:creationId xmlns:a16="http://schemas.microsoft.com/office/drawing/2014/main" id="{3B576147-02BD-9170-A42A-13C0666D5F45}"/>
              </a:ext>
            </a:extLst>
          </p:cNvPr>
          <p:cNvSpPr txBox="1">
            <a:spLocks/>
          </p:cNvSpPr>
          <p:nvPr/>
        </p:nvSpPr>
        <p:spPr>
          <a:xfrm>
            <a:off x="782954" y="4916552"/>
            <a:ext cx="3477986" cy="1113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dirty="0"/>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25D6F80-97E4-04A0-7069-4811E6971F3C}"/>
                  </a:ext>
                </a:extLst>
              </p:cNvPr>
              <p:cNvSpPr txBox="1"/>
              <p:nvPr/>
            </p:nvSpPr>
            <p:spPr>
              <a:xfrm>
                <a:off x="-538844" y="4969371"/>
                <a:ext cx="302078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𝒜</m:t>
                      </m:r>
                      <m:r>
                        <a:rPr lang="en-GB" b="0" i="1" smtClean="0">
                          <a:latin typeface="Cambria Math" panose="02040503050406030204" pitchFamily="18" charset="0"/>
                          <a:ea typeface="Cambria Math" panose="02040503050406030204" pitchFamily="18" charset="0"/>
                        </a:rPr>
                        <m:t> ~ </m:t>
                      </m:r>
                    </m:oMath>
                  </m:oMathPara>
                </a14:m>
                <a:endParaRPr lang="en-US" dirty="0"/>
              </a:p>
            </p:txBody>
          </p:sp>
        </mc:Choice>
        <mc:Fallback xmlns="">
          <p:sp>
            <p:nvSpPr>
              <p:cNvPr id="18" name="TextBox 17">
                <a:extLst>
                  <a:ext uri="{FF2B5EF4-FFF2-40B4-BE49-F238E27FC236}">
                    <a16:creationId xmlns:a16="http://schemas.microsoft.com/office/drawing/2014/main" id="{025D6F80-97E4-04A0-7069-4811E6971F3C}"/>
                  </a:ext>
                </a:extLst>
              </p:cNvPr>
              <p:cNvSpPr txBox="1">
                <a:spLocks noRot="1" noChangeAspect="1" noMove="1" noResize="1" noEditPoints="1" noAdjustHandles="1" noChangeArrowheads="1" noChangeShapeType="1" noTextEdit="1"/>
              </p:cNvSpPr>
              <p:nvPr/>
            </p:nvSpPr>
            <p:spPr>
              <a:xfrm>
                <a:off x="-538844" y="4969371"/>
                <a:ext cx="3020786" cy="369332"/>
              </a:xfrm>
              <a:prstGeom prst="rect">
                <a:avLst/>
              </a:prstGeom>
              <a:blipFill>
                <a:blip r:embed="rId4"/>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8CE55E8-DD58-856C-4892-45F64F92658D}"/>
                  </a:ext>
                </a:extLst>
              </p:cNvPr>
              <p:cNvSpPr txBox="1"/>
              <p:nvPr/>
            </p:nvSpPr>
            <p:spPr>
              <a:xfrm>
                <a:off x="2625905" y="4824331"/>
                <a:ext cx="3287487" cy="6762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
                        <m:fPr>
                          <m:ctrlPr>
                            <a:rPr lang="en-US" i="1" smtClean="0">
                              <a:latin typeface="Cambria Math" panose="02040503050406030204" pitchFamily="18" charset="0"/>
                            </a:rPr>
                          </m:ctrlPr>
                        </m:fPr>
                        <m:num>
                          <m:r>
                            <a:rPr lang="en-GB" b="0" i="1" smtClean="0">
                              <a:latin typeface="Cambria Math" panose="02040503050406030204" pitchFamily="18" charset="0"/>
                            </a:rPr>
                            <m:t>1</m:t>
                          </m:r>
                        </m:num>
                        <m:den>
                          <m:sSup>
                            <m:sSupPr>
                              <m:ctrlPr>
                                <a:rPr lang="en-GB" b="0" i="1" smtClean="0">
                                  <a:latin typeface="Cambria Math" panose="02040503050406030204" pitchFamily="18" charset="0"/>
                                </a:rPr>
                              </m:ctrlPr>
                            </m:sSupPr>
                            <m:e>
                              <m:r>
                                <a:rPr lang="en-GB" b="0" i="1" smtClean="0">
                                  <a:latin typeface="Cambria Math" panose="02040503050406030204" pitchFamily="18" charset="0"/>
                                </a:rPr>
                                <m:t>𝑞</m:t>
                              </m:r>
                            </m:e>
                            <m:sup>
                              <m:r>
                                <a:rPr lang="en-GB" b="0" i="1" smtClean="0">
                                  <a:latin typeface="Cambria Math" panose="02040503050406030204" pitchFamily="18" charset="0"/>
                                </a:rPr>
                                <m:t>2</m:t>
                              </m:r>
                            </m:sup>
                          </m:sSup>
                        </m:den>
                      </m:f>
                    </m:oMath>
                  </m:oMathPara>
                </a14:m>
                <a:endParaRPr lang="en-US" dirty="0"/>
              </a:p>
            </p:txBody>
          </p:sp>
        </mc:Choice>
        <mc:Fallback xmlns="">
          <p:sp>
            <p:nvSpPr>
              <p:cNvPr id="19" name="TextBox 18">
                <a:extLst>
                  <a:ext uri="{FF2B5EF4-FFF2-40B4-BE49-F238E27FC236}">
                    <a16:creationId xmlns:a16="http://schemas.microsoft.com/office/drawing/2014/main" id="{48CE55E8-DD58-856C-4892-45F64F92658D}"/>
                  </a:ext>
                </a:extLst>
              </p:cNvPr>
              <p:cNvSpPr txBox="1">
                <a:spLocks noRot="1" noChangeAspect="1" noMove="1" noResize="1" noEditPoints="1" noAdjustHandles="1" noChangeArrowheads="1" noChangeShapeType="1" noTextEdit="1"/>
              </p:cNvSpPr>
              <p:nvPr/>
            </p:nvSpPr>
            <p:spPr>
              <a:xfrm>
                <a:off x="2625905" y="4824331"/>
                <a:ext cx="3287487" cy="676275"/>
              </a:xfrm>
              <a:prstGeom prst="rect">
                <a:avLst/>
              </a:prstGeom>
              <a:blipFill>
                <a:blip r:embed="rId5"/>
                <a:stretch>
                  <a:fillRect b="-3704"/>
                </a:stretch>
              </a:blipFill>
            </p:spPr>
            <p:txBody>
              <a:bodyPr/>
              <a:lstStyle/>
              <a:p>
                <a:r>
                  <a:rPr lang="en-US">
                    <a:noFill/>
                  </a:rPr>
                  <a:t> </a:t>
                </a:r>
              </a:p>
            </p:txBody>
          </p:sp>
        </mc:Fallback>
      </mc:AlternateContent>
      <p:sp>
        <p:nvSpPr>
          <p:cNvPr id="20" name="Content Placeholder 2">
            <a:extLst>
              <a:ext uri="{FF2B5EF4-FFF2-40B4-BE49-F238E27FC236}">
                <a16:creationId xmlns:a16="http://schemas.microsoft.com/office/drawing/2014/main" id="{FFC0A2FF-3460-E0E2-E3EB-17C18DA3BD83}"/>
              </a:ext>
            </a:extLst>
          </p:cNvPr>
          <p:cNvSpPr txBox="1">
            <a:spLocks/>
          </p:cNvSpPr>
          <p:nvPr/>
        </p:nvSpPr>
        <p:spPr>
          <a:xfrm>
            <a:off x="8109274" y="2715178"/>
            <a:ext cx="3555923" cy="11135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700" dirty="0"/>
              <a:t>Classical potential of 2 point particles</a:t>
            </a:r>
          </a:p>
        </p:txBody>
      </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DB6A5130-DA8B-D168-CB64-505BBD76EA90}"/>
                  </a:ext>
                </a:extLst>
              </p:cNvPr>
              <p:cNvSpPr txBox="1">
                <a:spLocks/>
              </p:cNvSpPr>
              <p:nvPr/>
            </p:nvSpPr>
            <p:spPr>
              <a:xfrm>
                <a:off x="8076383" y="4834725"/>
                <a:ext cx="3746045" cy="9233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GB" sz="2700" b="0" i="1" smtClean="0">
                          <a:latin typeface="Cambria Math" panose="02040503050406030204" pitchFamily="18" charset="0"/>
                        </a:rPr>
                        <m:t>𝑉</m:t>
                      </m:r>
                      <m:d>
                        <m:dPr>
                          <m:ctrlPr>
                            <a:rPr lang="en-GB" sz="2700" b="0" i="1" smtClean="0">
                              <a:latin typeface="Cambria Math" panose="02040503050406030204" pitchFamily="18" charset="0"/>
                            </a:rPr>
                          </m:ctrlPr>
                        </m:dPr>
                        <m:e>
                          <m:r>
                            <a:rPr lang="en-GB" sz="2700" b="0" i="1" smtClean="0">
                              <a:latin typeface="Cambria Math" panose="02040503050406030204" pitchFamily="18" charset="0"/>
                            </a:rPr>
                            <m:t>𝑟</m:t>
                          </m:r>
                        </m:e>
                      </m:d>
                      <m:r>
                        <a:rPr lang="en-GB" sz="2700" b="0" i="1" smtClean="0">
                          <a:latin typeface="Cambria Math" panose="02040503050406030204" pitchFamily="18" charset="0"/>
                        </a:rPr>
                        <m:t>=</m:t>
                      </m:r>
                      <m:f>
                        <m:fPr>
                          <m:ctrlPr>
                            <a:rPr lang="en-GB" sz="2700" b="0" i="1" smtClean="0">
                              <a:latin typeface="Cambria Math" panose="02040503050406030204" pitchFamily="18" charset="0"/>
                            </a:rPr>
                          </m:ctrlPr>
                        </m:fPr>
                        <m:num>
                          <m:r>
                            <a:rPr lang="en-GB" sz="2700" b="0" i="1" smtClean="0">
                              <a:latin typeface="Cambria Math" panose="02040503050406030204" pitchFamily="18" charset="0"/>
                            </a:rPr>
                            <m:t>4</m:t>
                          </m:r>
                          <m:r>
                            <a:rPr lang="en-GB" sz="2700" b="0" i="1" smtClean="0">
                              <a:latin typeface="Cambria Math" panose="02040503050406030204" pitchFamily="18" charset="0"/>
                              <a:ea typeface="Cambria Math" panose="02040503050406030204" pitchFamily="18" charset="0"/>
                            </a:rPr>
                            <m:t>𝜋</m:t>
                          </m:r>
                        </m:num>
                        <m:den>
                          <m:r>
                            <a:rPr lang="en-GB" sz="2700" b="0" i="1" smtClean="0">
                              <a:latin typeface="Cambria Math" panose="02040503050406030204" pitchFamily="18" charset="0"/>
                            </a:rPr>
                            <m:t>𝑟</m:t>
                          </m:r>
                        </m:den>
                      </m:f>
                    </m:oMath>
                  </m:oMathPara>
                </a14:m>
                <a:endParaRPr lang="en-US" sz="2700" dirty="0"/>
              </a:p>
            </p:txBody>
          </p:sp>
        </mc:Choice>
        <mc:Fallback xmlns="">
          <p:sp>
            <p:nvSpPr>
              <p:cNvPr id="22" name="Content Placeholder 2">
                <a:extLst>
                  <a:ext uri="{FF2B5EF4-FFF2-40B4-BE49-F238E27FC236}">
                    <a16:creationId xmlns:a16="http://schemas.microsoft.com/office/drawing/2014/main" id="{DB6A5130-DA8B-D168-CB64-505BBD76EA90}"/>
                  </a:ext>
                </a:extLst>
              </p:cNvPr>
              <p:cNvSpPr txBox="1">
                <a:spLocks noRot="1" noChangeAspect="1" noMove="1" noResize="1" noEditPoints="1" noAdjustHandles="1" noChangeArrowheads="1" noChangeShapeType="1" noTextEdit="1"/>
              </p:cNvSpPr>
              <p:nvPr/>
            </p:nvSpPr>
            <p:spPr>
              <a:xfrm>
                <a:off x="8076383" y="4834725"/>
                <a:ext cx="3746045" cy="923330"/>
              </a:xfrm>
              <a:prstGeom prst="rect">
                <a:avLst/>
              </a:prstGeom>
              <a:blipFill>
                <a:blip r:embed="rId6"/>
                <a:stretch>
                  <a:fillRect t="-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A86E188B-F1BE-3426-7B25-B9EAA197643D}"/>
                  </a:ext>
                </a:extLst>
              </p:cNvPr>
              <p:cNvSpPr txBox="1">
                <a:spLocks/>
              </p:cNvSpPr>
              <p:nvPr/>
            </p:nvSpPr>
            <p:spPr>
              <a:xfrm>
                <a:off x="342150" y="688852"/>
                <a:ext cx="11323047" cy="8856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700" dirty="0"/>
                  <a:t>Obtain </a:t>
                </a:r>
                <a14:m>
                  <m:oMath xmlns:m="http://schemas.openxmlformats.org/officeDocument/2006/math">
                    <m:r>
                      <m:rPr>
                        <m:sty m:val="p"/>
                      </m:rPr>
                      <a:rPr lang="en-GB" sz="2700" b="0" i="1" smtClean="0">
                        <a:latin typeface="Cambria Math" panose="02040503050406030204" pitchFamily="18" charset="0"/>
                      </a:rPr>
                      <m:t>Δ</m:t>
                    </m:r>
                  </m:oMath>
                </a14:m>
                <a:r>
                  <a:rPr lang="en-US" sz="2700" b="0" dirty="0"/>
                  <a:t>p</a:t>
                </a:r>
                <a:r>
                  <a:rPr lang="en-GB" sz="2700" dirty="0"/>
                  <a:t> from </a:t>
                </a:r>
                <a:r>
                  <a:rPr lang="en-GB" sz="2700" b="1" dirty="0"/>
                  <a:t>Quantum Field Theory</a:t>
                </a:r>
                <a:r>
                  <a:rPr lang="en-GB" sz="2700" dirty="0"/>
                  <a:t> Amplitudes </a:t>
                </a:r>
                <a:r>
                  <a:rPr lang="en-GB" sz="2700" u="sng" dirty="0"/>
                  <a:t>and</a:t>
                </a:r>
                <a:r>
                  <a:rPr lang="en-GB" sz="2700" dirty="0"/>
                  <a:t> setting </a:t>
                </a:r>
                <a14:m>
                  <m:oMath xmlns:m="http://schemas.openxmlformats.org/officeDocument/2006/math">
                    <m:r>
                      <a:rPr lang="en-GB" sz="2700" b="1" i="1" smtClean="0">
                        <a:latin typeface="Cambria Math" panose="02040503050406030204" pitchFamily="18" charset="0"/>
                        <a:ea typeface="Cambria Math" panose="02040503050406030204" pitchFamily="18" charset="0"/>
                      </a:rPr>
                      <m:t>ℏ=</m:t>
                    </m:r>
                    <m:r>
                      <a:rPr lang="en-GB" sz="2700" b="1" i="1" smtClean="0">
                        <a:latin typeface="Cambria Math" panose="02040503050406030204" pitchFamily="18" charset="0"/>
                        <a:ea typeface="Cambria Math" panose="02040503050406030204" pitchFamily="18" charset="0"/>
                      </a:rPr>
                      <m:t>𝟎</m:t>
                    </m:r>
                    <m:r>
                      <a:rPr lang="en-GB" sz="2700" b="0" i="0" smtClean="0">
                        <a:latin typeface="Cambria Math" panose="02040503050406030204" pitchFamily="18" charset="0"/>
                        <a:ea typeface="Cambria Math" panose="02040503050406030204" pitchFamily="18" charset="0"/>
                      </a:rPr>
                      <m:t>.</m:t>
                    </m:r>
                  </m:oMath>
                </a14:m>
                <a:endParaRPr lang="en-GB" sz="2700" b="0" dirty="0">
                  <a:ea typeface="Cambria Math" panose="02040503050406030204" pitchFamily="18" charset="0"/>
                </a:endParaRPr>
              </a:p>
            </p:txBody>
          </p:sp>
        </mc:Choice>
        <mc:Fallback xmlns="">
          <p:sp>
            <p:nvSpPr>
              <p:cNvPr id="5" name="Content Placeholder 2">
                <a:extLst>
                  <a:ext uri="{FF2B5EF4-FFF2-40B4-BE49-F238E27FC236}">
                    <a16:creationId xmlns:a16="http://schemas.microsoft.com/office/drawing/2014/main" id="{A86E188B-F1BE-3426-7B25-B9EAA197643D}"/>
                  </a:ext>
                </a:extLst>
              </p:cNvPr>
              <p:cNvSpPr txBox="1">
                <a:spLocks noRot="1" noChangeAspect="1" noMove="1" noResize="1" noEditPoints="1" noAdjustHandles="1" noChangeArrowheads="1" noChangeShapeType="1" noTextEdit="1"/>
              </p:cNvSpPr>
              <p:nvPr/>
            </p:nvSpPr>
            <p:spPr>
              <a:xfrm>
                <a:off x="342150" y="688852"/>
                <a:ext cx="11323047" cy="885653"/>
              </a:xfrm>
              <a:prstGeom prst="rect">
                <a:avLst/>
              </a:prstGeom>
              <a:blipFill>
                <a:blip r:embed="rId7"/>
                <a:stretch>
                  <a:fillRect t="-11429"/>
                </a:stretch>
              </a:blipFill>
            </p:spPr>
            <p:txBody>
              <a:bodyPr/>
              <a:lstStyle/>
              <a:p>
                <a:r>
                  <a:rPr lang="en-US">
                    <a:noFill/>
                  </a:rPr>
                  <a:t> </a:t>
                </a:r>
              </a:p>
            </p:txBody>
          </p:sp>
        </mc:Fallback>
      </mc:AlternateContent>
      <p:pic>
        <p:nvPicPr>
          <p:cNvPr id="7" name="Picture 6" descr="A diagram of a diagram of a structure&#10;&#10;Description automatically generated with medium confidence">
            <a:extLst>
              <a:ext uri="{FF2B5EF4-FFF2-40B4-BE49-F238E27FC236}">
                <a16:creationId xmlns:a16="http://schemas.microsoft.com/office/drawing/2014/main" id="{95008C99-1566-60E5-C527-1129674D476F}"/>
              </a:ext>
            </a:extLst>
          </p:cNvPr>
          <p:cNvPicPr>
            <a:picLocks noChangeAspect="1"/>
          </p:cNvPicPr>
          <p:nvPr/>
        </p:nvPicPr>
        <p:blipFill>
          <a:blip r:embed="rId2"/>
          <a:srcRect l="75569" t="45210" r="4726" b="22826"/>
          <a:stretch/>
        </p:blipFill>
        <p:spPr>
          <a:xfrm>
            <a:off x="3579370" y="4245133"/>
            <a:ext cx="542358" cy="135702"/>
          </a:xfrm>
          <a:prstGeom prst="rect">
            <a:avLst/>
          </a:prstGeom>
        </p:spPr>
      </p:pic>
      <p:pic>
        <p:nvPicPr>
          <p:cNvPr id="9" name="Picture 8" descr="A diagram of a diagram of a structure&#10;&#10;Description automatically generated with medium confidence">
            <a:extLst>
              <a:ext uri="{FF2B5EF4-FFF2-40B4-BE49-F238E27FC236}">
                <a16:creationId xmlns:a16="http://schemas.microsoft.com/office/drawing/2014/main" id="{BA9E17FF-D33C-4A41-A2C7-AAA5DFA7B839}"/>
              </a:ext>
            </a:extLst>
          </p:cNvPr>
          <p:cNvPicPr>
            <a:picLocks noChangeAspect="1"/>
          </p:cNvPicPr>
          <p:nvPr/>
        </p:nvPicPr>
        <p:blipFill>
          <a:blip r:embed="rId2"/>
          <a:srcRect l="75569" t="45210" r="4726" b="22826"/>
          <a:stretch/>
        </p:blipFill>
        <p:spPr>
          <a:xfrm>
            <a:off x="3293178" y="4269107"/>
            <a:ext cx="271179" cy="329349"/>
          </a:xfrm>
          <a:prstGeom prst="rect">
            <a:avLst/>
          </a:prstGeom>
        </p:spPr>
      </p:pic>
      <p:pic>
        <p:nvPicPr>
          <p:cNvPr id="10" name="Picture 9" descr="A diagram of a diagram of a structure&#10;&#10;Description automatically generated with medium confidence">
            <a:extLst>
              <a:ext uri="{FF2B5EF4-FFF2-40B4-BE49-F238E27FC236}">
                <a16:creationId xmlns:a16="http://schemas.microsoft.com/office/drawing/2014/main" id="{1DFEC249-73F1-9B89-F0E1-F504270CDB29}"/>
              </a:ext>
            </a:extLst>
          </p:cNvPr>
          <p:cNvPicPr>
            <a:picLocks noChangeAspect="1"/>
          </p:cNvPicPr>
          <p:nvPr/>
        </p:nvPicPr>
        <p:blipFill>
          <a:blip r:embed="rId2"/>
          <a:srcRect l="75569" t="45210" r="4726" b="22826"/>
          <a:stretch/>
        </p:blipFill>
        <p:spPr>
          <a:xfrm>
            <a:off x="3326970" y="5592827"/>
            <a:ext cx="242300" cy="329349"/>
          </a:xfrm>
          <a:prstGeom prst="rect">
            <a:avLst/>
          </a:prstGeom>
        </p:spPr>
      </p:pic>
      <p:pic>
        <p:nvPicPr>
          <p:cNvPr id="11" name="Picture 10" descr="A diagram of a diagram of a structure&#10;&#10;Description automatically generated with medium confidence">
            <a:extLst>
              <a:ext uri="{FF2B5EF4-FFF2-40B4-BE49-F238E27FC236}">
                <a16:creationId xmlns:a16="http://schemas.microsoft.com/office/drawing/2014/main" id="{27078868-0369-267C-4B78-BE585F65CF4E}"/>
              </a:ext>
            </a:extLst>
          </p:cNvPr>
          <p:cNvPicPr>
            <a:picLocks noChangeAspect="1"/>
          </p:cNvPicPr>
          <p:nvPr/>
        </p:nvPicPr>
        <p:blipFill>
          <a:blip r:embed="rId2"/>
          <a:srcRect l="75569" t="45210" r="4726" b="22826"/>
          <a:stretch/>
        </p:blipFill>
        <p:spPr>
          <a:xfrm>
            <a:off x="3532369" y="5387208"/>
            <a:ext cx="242300" cy="329349"/>
          </a:xfrm>
          <a:prstGeom prst="rect">
            <a:avLst/>
          </a:prstGeom>
        </p:spPr>
      </p:pic>
      <p:pic>
        <p:nvPicPr>
          <p:cNvPr id="12" name="Picture 11" descr="A diagram of a diagram of a structure&#10;&#10;Description automatically generated with medium confidence">
            <a:extLst>
              <a:ext uri="{FF2B5EF4-FFF2-40B4-BE49-F238E27FC236}">
                <a16:creationId xmlns:a16="http://schemas.microsoft.com/office/drawing/2014/main" id="{57F2BC8E-2C73-32A5-9D27-30EEAFA14117}"/>
              </a:ext>
            </a:extLst>
          </p:cNvPr>
          <p:cNvPicPr>
            <a:picLocks noChangeAspect="1"/>
          </p:cNvPicPr>
          <p:nvPr/>
        </p:nvPicPr>
        <p:blipFill>
          <a:blip r:embed="rId2"/>
          <a:srcRect l="94463" t="3188" b="79658"/>
          <a:stretch/>
        </p:blipFill>
        <p:spPr>
          <a:xfrm>
            <a:off x="3393849" y="4361860"/>
            <a:ext cx="152400" cy="277738"/>
          </a:xfrm>
          <a:prstGeom prst="rect">
            <a:avLst/>
          </a:prstGeom>
        </p:spPr>
      </p:pic>
      <p:pic>
        <p:nvPicPr>
          <p:cNvPr id="16" name="Picture 15" descr="A diagram of a diagram of a structure&#10;&#10;Description automatically generated with medium confidence">
            <a:extLst>
              <a:ext uri="{FF2B5EF4-FFF2-40B4-BE49-F238E27FC236}">
                <a16:creationId xmlns:a16="http://schemas.microsoft.com/office/drawing/2014/main" id="{B87D6449-5ED5-45EB-E509-CCF9AEAA4C9F}"/>
              </a:ext>
            </a:extLst>
          </p:cNvPr>
          <p:cNvPicPr>
            <a:picLocks noChangeAspect="1"/>
          </p:cNvPicPr>
          <p:nvPr/>
        </p:nvPicPr>
        <p:blipFill>
          <a:blip r:embed="rId2"/>
          <a:srcRect l="94463" t="3188" b="79658"/>
          <a:stretch/>
        </p:blipFill>
        <p:spPr>
          <a:xfrm>
            <a:off x="3396251" y="5698236"/>
            <a:ext cx="152400" cy="277738"/>
          </a:xfrm>
          <a:prstGeom prst="rect">
            <a:avLst/>
          </a:prstGeom>
        </p:spPr>
      </p:pic>
      <p:pic>
        <p:nvPicPr>
          <p:cNvPr id="17" name="Picture 16" descr="A diagram of a diagram of a structure&#10;&#10;Description automatically generated with medium confidence">
            <a:extLst>
              <a:ext uri="{FF2B5EF4-FFF2-40B4-BE49-F238E27FC236}">
                <a16:creationId xmlns:a16="http://schemas.microsoft.com/office/drawing/2014/main" id="{B33570B7-F239-F435-1E60-1B196B38B378}"/>
              </a:ext>
            </a:extLst>
          </p:cNvPr>
          <p:cNvPicPr>
            <a:picLocks noChangeAspect="1"/>
          </p:cNvPicPr>
          <p:nvPr/>
        </p:nvPicPr>
        <p:blipFill>
          <a:blip r:embed="rId2"/>
          <a:srcRect l="75569" t="45210" r="4726" b="22826"/>
          <a:stretch/>
        </p:blipFill>
        <p:spPr>
          <a:xfrm>
            <a:off x="3551037" y="5658220"/>
            <a:ext cx="242300" cy="329349"/>
          </a:xfrm>
          <a:prstGeom prst="rect">
            <a:avLst/>
          </a:prstGeom>
        </p:spPr>
      </p:pic>
      <p:pic>
        <p:nvPicPr>
          <p:cNvPr id="21" name="Picture 20" descr="A diagram of a diagram of a structure&#10;&#10;Description automatically generated with medium confidence">
            <a:extLst>
              <a:ext uri="{FF2B5EF4-FFF2-40B4-BE49-F238E27FC236}">
                <a16:creationId xmlns:a16="http://schemas.microsoft.com/office/drawing/2014/main" id="{3E77917C-D41E-6CD0-4DEC-56FDF43E72C6}"/>
              </a:ext>
            </a:extLst>
          </p:cNvPr>
          <p:cNvPicPr>
            <a:picLocks noChangeAspect="1"/>
          </p:cNvPicPr>
          <p:nvPr/>
        </p:nvPicPr>
        <p:blipFill>
          <a:blip r:embed="rId2"/>
          <a:srcRect l="75569" t="45210" r="4726" b="22826"/>
          <a:stretch/>
        </p:blipFill>
        <p:spPr>
          <a:xfrm>
            <a:off x="3543878" y="4343722"/>
            <a:ext cx="242300" cy="329349"/>
          </a:xfrm>
          <a:prstGeom prst="rect">
            <a:avLst/>
          </a:prstGeom>
        </p:spPr>
      </p:pic>
      <mc:AlternateContent xmlns:mc="http://schemas.openxmlformats.org/markup-compatibility/2006" xmlns:a14="http://schemas.microsoft.com/office/drawing/2010/main">
        <mc:Choice Requires="a14">
          <p:sp>
            <p:nvSpPr>
              <p:cNvPr id="23" name="Content Placeholder 2">
                <a:extLst>
                  <a:ext uri="{FF2B5EF4-FFF2-40B4-BE49-F238E27FC236}">
                    <a16:creationId xmlns:a16="http://schemas.microsoft.com/office/drawing/2014/main" id="{5EA9C2E7-89B8-9403-5771-4DA56946B40A}"/>
                  </a:ext>
                </a:extLst>
              </p:cNvPr>
              <p:cNvSpPr txBox="1">
                <a:spLocks/>
              </p:cNvSpPr>
              <p:nvPr/>
            </p:nvSpPr>
            <p:spPr>
              <a:xfrm>
                <a:off x="0" y="4990581"/>
                <a:ext cx="4391298" cy="483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ea typeface="Cambria Math" panose="02040503050406030204" pitchFamily="18" charset="0"/>
                        </a:rPr>
                        <m:t>𝜑</m:t>
                      </m:r>
                    </m:oMath>
                  </m:oMathPara>
                </a14:m>
                <a:endParaRPr lang="en-US" sz="1400" dirty="0"/>
              </a:p>
            </p:txBody>
          </p:sp>
        </mc:Choice>
        <mc:Fallback xmlns="">
          <p:sp>
            <p:nvSpPr>
              <p:cNvPr id="23" name="Content Placeholder 2">
                <a:extLst>
                  <a:ext uri="{FF2B5EF4-FFF2-40B4-BE49-F238E27FC236}">
                    <a16:creationId xmlns:a16="http://schemas.microsoft.com/office/drawing/2014/main" id="{5EA9C2E7-89B8-9403-5771-4DA56946B40A}"/>
                  </a:ext>
                </a:extLst>
              </p:cNvPr>
              <p:cNvSpPr txBox="1">
                <a:spLocks noRot="1" noChangeAspect="1" noMove="1" noResize="1" noEditPoints="1" noAdjustHandles="1" noChangeArrowheads="1" noChangeShapeType="1" noTextEdit="1"/>
              </p:cNvSpPr>
              <p:nvPr/>
            </p:nvSpPr>
            <p:spPr>
              <a:xfrm>
                <a:off x="0" y="4990581"/>
                <a:ext cx="4391298" cy="483737"/>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33900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1AF2C-DD2B-C7DB-9A63-BC276212E5CA}"/>
              </a:ext>
            </a:extLst>
          </p:cNvPr>
          <p:cNvSpPr>
            <a:spLocks noGrp="1"/>
          </p:cNvSpPr>
          <p:nvPr>
            <p:ph type="title"/>
          </p:nvPr>
        </p:nvSpPr>
        <p:spPr>
          <a:xfrm>
            <a:off x="342485" y="53956"/>
            <a:ext cx="10515600" cy="1325563"/>
          </a:xfrm>
        </p:spPr>
        <p:txBody>
          <a:bodyPr>
            <a:normAutofit/>
          </a:bodyPr>
          <a:lstStyle/>
          <a:p>
            <a:r>
              <a:rPr lang="en-US" sz="3200" b="1" dirty="0"/>
              <a:t>Gravity!</a:t>
            </a:r>
          </a:p>
        </p:txBody>
      </p:sp>
      <p:sp>
        <p:nvSpPr>
          <p:cNvPr id="3" name="Content Placeholder 2">
            <a:extLst>
              <a:ext uri="{FF2B5EF4-FFF2-40B4-BE49-F238E27FC236}">
                <a16:creationId xmlns:a16="http://schemas.microsoft.com/office/drawing/2014/main" id="{DAF91A9F-8F46-B0E3-6DEE-30E3D57CC024}"/>
              </a:ext>
            </a:extLst>
          </p:cNvPr>
          <p:cNvSpPr>
            <a:spLocks noGrp="1"/>
          </p:cNvSpPr>
          <p:nvPr>
            <p:ph idx="1"/>
          </p:nvPr>
        </p:nvSpPr>
        <p:spPr>
          <a:xfrm>
            <a:off x="342485" y="1288878"/>
            <a:ext cx="10817180" cy="923754"/>
          </a:xfrm>
        </p:spPr>
        <p:txBody>
          <a:bodyPr>
            <a:normAutofit/>
          </a:bodyPr>
          <a:lstStyle/>
          <a:p>
            <a:pPr marL="0" indent="0">
              <a:buNone/>
            </a:pPr>
            <a:r>
              <a:rPr lang="en-US" sz="1800" dirty="0"/>
              <a:t>Instead of scalar field consider metric perturbations.</a:t>
            </a:r>
          </a:p>
        </p:txBody>
      </p:sp>
      <p:sp>
        <p:nvSpPr>
          <p:cNvPr id="7" name="Content Placeholder 2">
            <a:extLst>
              <a:ext uri="{FF2B5EF4-FFF2-40B4-BE49-F238E27FC236}">
                <a16:creationId xmlns:a16="http://schemas.microsoft.com/office/drawing/2014/main" id="{8517E597-E351-5615-B6C4-19FB7FE02F62}"/>
              </a:ext>
            </a:extLst>
          </p:cNvPr>
          <p:cNvSpPr txBox="1">
            <a:spLocks/>
          </p:cNvSpPr>
          <p:nvPr/>
        </p:nvSpPr>
        <p:spPr>
          <a:xfrm>
            <a:off x="342485" y="3873418"/>
            <a:ext cx="10515600" cy="5975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These are called post-</a:t>
            </a:r>
            <a:r>
              <a:rPr lang="en-US" sz="1800" dirty="0" err="1"/>
              <a:t>Minkowski</a:t>
            </a:r>
            <a:r>
              <a:rPr lang="en-US" sz="1800" dirty="0"/>
              <a:t> corrections.</a:t>
            </a:r>
          </a:p>
        </p:txBody>
      </p:sp>
      <p:sp>
        <p:nvSpPr>
          <p:cNvPr id="5" name="Title 1">
            <a:extLst>
              <a:ext uri="{FF2B5EF4-FFF2-40B4-BE49-F238E27FC236}">
                <a16:creationId xmlns:a16="http://schemas.microsoft.com/office/drawing/2014/main" id="{3CE68DA1-F1A8-150C-984E-DB8C1251C050}"/>
              </a:ext>
            </a:extLst>
          </p:cNvPr>
          <p:cNvSpPr txBox="1">
            <a:spLocks/>
          </p:cNvSpPr>
          <p:nvPr/>
        </p:nvSpPr>
        <p:spPr>
          <a:xfrm>
            <a:off x="342485" y="4334438"/>
            <a:ext cx="5790127" cy="8685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Why this path?</a:t>
            </a:r>
          </a:p>
        </p:txBody>
      </p:sp>
      <p:sp>
        <p:nvSpPr>
          <p:cNvPr id="8" name="Content Placeholder 2">
            <a:extLst>
              <a:ext uri="{FF2B5EF4-FFF2-40B4-BE49-F238E27FC236}">
                <a16:creationId xmlns:a16="http://schemas.microsoft.com/office/drawing/2014/main" id="{FA506F64-C213-69F1-EB5B-48E7A4162E51}"/>
              </a:ext>
            </a:extLst>
          </p:cNvPr>
          <p:cNvSpPr txBox="1">
            <a:spLocks/>
          </p:cNvSpPr>
          <p:nvPr/>
        </p:nvSpPr>
        <p:spPr>
          <a:xfrm>
            <a:off x="5877740" y="5220630"/>
            <a:ext cx="6961414" cy="983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Unconstrained</a:t>
            </a:r>
          </a:p>
          <a:p>
            <a:pPr>
              <a:buFontTx/>
              <a:buChar char="-"/>
            </a:pPr>
            <a:r>
              <a:rPr lang="en-US" sz="1800" dirty="0"/>
              <a:t>Force can be anything we want!</a:t>
            </a:r>
          </a:p>
          <a:p>
            <a:pPr marL="0" indent="0">
              <a:buFont typeface="Arial" panose="020B0604020202020204" pitchFamily="34" charset="0"/>
              <a:buNone/>
            </a:pPr>
            <a:endParaRPr lang="en-US" sz="1800" dirty="0"/>
          </a:p>
          <a:p>
            <a:pPr marL="0" indent="0">
              <a:buFont typeface="Arial" panose="020B0604020202020204" pitchFamily="34" charset="0"/>
              <a:buNone/>
            </a:pPr>
            <a:endParaRPr lang="en-US" sz="1800" dirty="0"/>
          </a:p>
        </p:txBody>
      </p:sp>
      <p:pic>
        <p:nvPicPr>
          <p:cNvPr id="13" name="Picture 12" descr="A black and white image of a graph&#10;&#10;Description automatically generated with medium confidence">
            <a:extLst>
              <a:ext uri="{FF2B5EF4-FFF2-40B4-BE49-F238E27FC236}">
                <a16:creationId xmlns:a16="http://schemas.microsoft.com/office/drawing/2014/main" id="{C44A37C9-B349-F915-AB45-5F1598A7B37D}"/>
              </a:ext>
            </a:extLst>
          </p:cNvPr>
          <p:cNvPicPr>
            <a:picLocks noChangeAspect="1"/>
          </p:cNvPicPr>
          <p:nvPr/>
        </p:nvPicPr>
        <p:blipFill>
          <a:blip r:embed="rId2"/>
          <a:stretch>
            <a:fillRect/>
          </a:stretch>
        </p:blipFill>
        <p:spPr>
          <a:xfrm>
            <a:off x="3591740" y="1630884"/>
            <a:ext cx="4572000" cy="1181100"/>
          </a:xfrm>
          <a:prstGeom prst="rect">
            <a:avLst/>
          </a:prstGeom>
        </p:spPr>
      </p:pic>
      <p:pic>
        <p:nvPicPr>
          <p:cNvPr id="9" name="Picture 8" descr="A black symbol with a white background&#10;&#10;Description automatically generated">
            <a:extLst>
              <a:ext uri="{FF2B5EF4-FFF2-40B4-BE49-F238E27FC236}">
                <a16:creationId xmlns:a16="http://schemas.microsoft.com/office/drawing/2014/main" id="{BA8EE17A-B7AE-26C9-BEC1-66ECD9E4D036}"/>
              </a:ext>
            </a:extLst>
          </p:cNvPr>
          <p:cNvPicPr>
            <a:picLocks noChangeAspect="1"/>
          </p:cNvPicPr>
          <p:nvPr/>
        </p:nvPicPr>
        <p:blipFill>
          <a:blip r:embed="rId3"/>
          <a:stretch>
            <a:fillRect/>
          </a:stretch>
        </p:blipFill>
        <p:spPr>
          <a:xfrm>
            <a:off x="2481142" y="6007258"/>
            <a:ext cx="2010576" cy="713782"/>
          </a:xfrm>
          <a:prstGeom prst="rect">
            <a:avLst/>
          </a:prstGeom>
        </p:spPr>
      </p:pic>
      <p:sp>
        <p:nvSpPr>
          <p:cNvPr id="11" name="Content Placeholder 2">
            <a:extLst>
              <a:ext uri="{FF2B5EF4-FFF2-40B4-BE49-F238E27FC236}">
                <a16:creationId xmlns:a16="http://schemas.microsoft.com/office/drawing/2014/main" id="{1BB49104-95E7-D0AE-CAEA-D1BFC6963D0C}"/>
              </a:ext>
            </a:extLst>
          </p:cNvPr>
          <p:cNvSpPr txBox="1">
            <a:spLocks/>
          </p:cNvSpPr>
          <p:nvPr/>
        </p:nvSpPr>
        <p:spPr>
          <a:xfrm>
            <a:off x="5877740" y="6089863"/>
            <a:ext cx="5880671" cy="8856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Very constrained</a:t>
            </a:r>
            <a:endParaRPr lang="en-US" sz="1800" dirty="0"/>
          </a:p>
          <a:p>
            <a:pPr marL="0" indent="0">
              <a:buFont typeface="Arial" panose="020B0604020202020204" pitchFamily="34" charset="0"/>
              <a:buNone/>
            </a:pPr>
            <a:r>
              <a:rPr lang="en-US" sz="1800" dirty="0"/>
              <a:t>- Needs Lorentz invariance, Locality, Hermiticity.</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89E8C46-846B-BC06-E3A3-7845E5419E2C}"/>
                  </a:ext>
                </a:extLst>
              </p:cNvPr>
              <p:cNvSpPr txBox="1"/>
              <p:nvPr/>
            </p:nvSpPr>
            <p:spPr>
              <a:xfrm>
                <a:off x="2481142" y="5280806"/>
                <a:ext cx="256164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𝐹</m:t>
                      </m:r>
                      <m:r>
                        <a:rPr lang="en-GB" sz="2400" b="0" i="1" smtClean="0">
                          <a:latin typeface="Cambria Math" panose="02040503050406030204" pitchFamily="18" charset="0"/>
                        </a:rPr>
                        <m:t>=</m:t>
                      </m:r>
                      <m:r>
                        <a:rPr lang="en-GB" sz="2400" b="0" i="1" smtClean="0">
                          <a:latin typeface="Cambria Math" panose="02040503050406030204" pitchFamily="18" charset="0"/>
                        </a:rPr>
                        <m:t>𝑚𝑎</m:t>
                      </m:r>
                    </m:oMath>
                  </m:oMathPara>
                </a14:m>
                <a:endParaRPr lang="en-US" sz="2400" dirty="0"/>
              </a:p>
            </p:txBody>
          </p:sp>
        </mc:Choice>
        <mc:Fallback xmlns="">
          <p:sp>
            <p:nvSpPr>
              <p:cNvPr id="15" name="TextBox 14">
                <a:extLst>
                  <a:ext uri="{FF2B5EF4-FFF2-40B4-BE49-F238E27FC236}">
                    <a16:creationId xmlns:a16="http://schemas.microsoft.com/office/drawing/2014/main" id="{C89E8C46-846B-BC06-E3A3-7845E5419E2C}"/>
                  </a:ext>
                </a:extLst>
              </p:cNvPr>
              <p:cNvSpPr txBox="1">
                <a:spLocks noRot="1" noChangeAspect="1" noMove="1" noResize="1" noEditPoints="1" noAdjustHandles="1" noChangeArrowheads="1" noChangeShapeType="1" noTextEdit="1"/>
              </p:cNvSpPr>
              <p:nvPr/>
            </p:nvSpPr>
            <p:spPr>
              <a:xfrm>
                <a:off x="2481142" y="5280806"/>
                <a:ext cx="2561646"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285E09D5-2DF6-775B-AAB6-71BCDA4EDE17}"/>
                  </a:ext>
                </a:extLst>
              </p:cNvPr>
              <p:cNvSpPr txBox="1">
                <a:spLocks/>
              </p:cNvSpPr>
              <p:nvPr/>
            </p:nvSpPr>
            <p:spPr>
              <a:xfrm>
                <a:off x="1676400" y="2825974"/>
                <a:ext cx="10515600" cy="8685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       </m:t>
                      </m:r>
                      <m:sSup>
                        <m:sSupPr>
                          <m:ctrlPr>
                            <a:rPr lang="en-GB" sz="1800" b="0" i="1" smtClean="0">
                              <a:latin typeface="Cambria Math" panose="02040503050406030204" pitchFamily="18" charset="0"/>
                            </a:rPr>
                          </m:ctrlPr>
                        </m:sSupPr>
                        <m:e>
                          <m:d>
                            <m:dPr>
                              <m:ctrlPr>
                                <a:rPr lang="en-GB" sz="1800" b="0" i="1" smtClean="0">
                                  <a:latin typeface="Cambria Math" panose="02040503050406030204" pitchFamily="18" charset="0"/>
                                </a:rPr>
                              </m:ctrlPr>
                            </m:dPr>
                            <m:e>
                              <m:f>
                                <m:fPr>
                                  <m:ctrlPr>
                                    <a:rPr lang="en-GB" sz="1800" b="0" i="1" smtClean="0">
                                      <a:latin typeface="Cambria Math" panose="02040503050406030204" pitchFamily="18" charset="0"/>
                                    </a:rPr>
                                  </m:ctrlPr>
                                </m:fPr>
                                <m:num>
                                  <m:r>
                                    <a:rPr lang="en-GB" sz="1800" b="0" i="1" smtClean="0">
                                      <a:latin typeface="Cambria Math" panose="02040503050406030204" pitchFamily="18" charset="0"/>
                                    </a:rPr>
                                    <m:t>𝐺𝑚</m:t>
                                  </m:r>
                                </m:num>
                                <m:den>
                                  <m:r>
                                    <a:rPr lang="en-GB" sz="1800" b="0" i="1" smtClean="0">
                                      <a:latin typeface="Cambria Math" panose="02040503050406030204" pitchFamily="18" charset="0"/>
                                    </a:rPr>
                                    <m:t>𝑟</m:t>
                                  </m:r>
                                </m:den>
                              </m:f>
                            </m:e>
                          </m:d>
                        </m:e>
                        <m:sup>
                          <m:r>
                            <a:rPr lang="en-GB" sz="1800" b="0" i="1" smtClean="0">
                              <a:latin typeface="Cambria Math" panose="02040503050406030204" pitchFamily="18" charset="0"/>
                            </a:rPr>
                            <m:t>2</m:t>
                          </m:r>
                        </m:sup>
                      </m:sSup>
                      <m:r>
                        <a:rPr lang="en-GB" sz="1800" b="0" i="1" smtClean="0">
                          <a:latin typeface="Cambria Math" panose="02040503050406030204" pitchFamily="18" charset="0"/>
                        </a:rPr>
                        <m:t>      +    …</m:t>
                      </m:r>
                    </m:oMath>
                  </m:oMathPara>
                </a14:m>
                <a:endParaRPr lang="en-US" sz="1800" dirty="0"/>
              </a:p>
            </p:txBody>
          </p:sp>
        </mc:Choice>
        <mc:Fallback xmlns="">
          <p:sp>
            <p:nvSpPr>
              <p:cNvPr id="6" name="Content Placeholder 2">
                <a:extLst>
                  <a:ext uri="{FF2B5EF4-FFF2-40B4-BE49-F238E27FC236}">
                    <a16:creationId xmlns:a16="http://schemas.microsoft.com/office/drawing/2014/main" id="{285E09D5-2DF6-775B-AAB6-71BCDA4EDE17}"/>
                  </a:ext>
                </a:extLst>
              </p:cNvPr>
              <p:cNvSpPr txBox="1">
                <a:spLocks noRot="1" noChangeAspect="1" noMove="1" noResize="1" noEditPoints="1" noAdjustHandles="1" noChangeArrowheads="1" noChangeShapeType="1" noTextEdit="1"/>
              </p:cNvSpPr>
              <p:nvPr/>
            </p:nvSpPr>
            <p:spPr>
              <a:xfrm>
                <a:off x="1676400" y="2825974"/>
                <a:ext cx="10515600" cy="868589"/>
              </a:xfrm>
              <a:prstGeom prst="rect">
                <a:avLst/>
              </a:prstGeom>
              <a:blipFill>
                <a:blip r:embed="rId5"/>
                <a:stretch>
                  <a:fillRect t="-14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94D2B7DF-CC44-EE5D-821B-64E8B9955296}"/>
                  </a:ext>
                </a:extLst>
              </p:cNvPr>
              <p:cNvSpPr txBox="1">
                <a:spLocks/>
              </p:cNvSpPr>
              <p:nvPr/>
            </p:nvSpPr>
            <p:spPr>
              <a:xfrm>
                <a:off x="-847340" y="2853597"/>
                <a:ext cx="10515600" cy="8685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𝑉</m:t>
                      </m:r>
                      <m:d>
                        <m:dPr>
                          <m:ctrlPr>
                            <a:rPr lang="en-GB" sz="1800" b="0" i="1" smtClean="0">
                              <a:latin typeface="Cambria Math" panose="02040503050406030204" pitchFamily="18" charset="0"/>
                            </a:rPr>
                          </m:ctrlPr>
                        </m:dPr>
                        <m:e>
                          <m:r>
                            <a:rPr lang="en-GB" sz="1800" b="0" i="1" smtClean="0">
                              <a:latin typeface="Cambria Math" panose="02040503050406030204" pitchFamily="18" charset="0"/>
                            </a:rPr>
                            <m:t>𝑟</m:t>
                          </m:r>
                        </m:e>
                      </m:d>
                      <m:r>
                        <a:rPr lang="en-GB" sz="1800" b="0" i="1" smtClean="0">
                          <a:latin typeface="Cambria Math" panose="02040503050406030204" pitchFamily="18" charset="0"/>
                        </a:rPr>
                        <m:t>   =       </m:t>
                      </m:r>
                      <m:f>
                        <m:fPr>
                          <m:ctrlPr>
                            <a:rPr lang="en-GB" sz="1800" b="0" i="1" smtClean="0">
                              <a:latin typeface="Cambria Math" panose="02040503050406030204" pitchFamily="18" charset="0"/>
                            </a:rPr>
                          </m:ctrlPr>
                        </m:fPr>
                        <m:num>
                          <m:r>
                            <a:rPr lang="en-GB" sz="1800" b="0" i="1" smtClean="0">
                              <a:latin typeface="Cambria Math" panose="02040503050406030204" pitchFamily="18" charset="0"/>
                            </a:rPr>
                            <m:t>𝐺𝑚</m:t>
                          </m:r>
                        </m:num>
                        <m:den>
                          <m:r>
                            <a:rPr lang="en-GB" sz="1800" b="0" i="1" smtClean="0">
                              <a:latin typeface="Cambria Math" panose="02040503050406030204" pitchFamily="18" charset="0"/>
                            </a:rPr>
                            <m:t>𝑟</m:t>
                          </m:r>
                        </m:den>
                      </m:f>
                    </m:oMath>
                  </m:oMathPara>
                </a14:m>
                <a:endParaRPr lang="en-US" sz="1800" dirty="0"/>
              </a:p>
            </p:txBody>
          </p:sp>
        </mc:Choice>
        <mc:Fallback xmlns="">
          <p:sp>
            <p:nvSpPr>
              <p:cNvPr id="14" name="Content Placeholder 2">
                <a:extLst>
                  <a:ext uri="{FF2B5EF4-FFF2-40B4-BE49-F238E27FC236}">
                    <a16:creationId xmlns:a16="http://schemas.microsoft.com/office/drawing/2014/main" id="{94D2B7DF-CC44-EE5D-821B-64E8B9955296}"/>
                  </a:ext>
                </a:extLst>
              </p:cNvPr>
              <p:cNvSpPr txBox="1">
                <a:spLocks noRot="1" noChangeAspect="1" noMove="1" noResize="1" noEditPoints="1" noAdjustHandles="1" noChangeArrowheads="1" noChangeShapeType="1" noTextEdit="1"/>
              </p:cNvSpPr>
              <p:nvPr/>
            </p:nvSpPr>
            <p:spPr>
              <a:xfrm>
                <a:off x="-847340" y="2853597"/>
                <a:ext cx="10515600" cy="868589"/>
              </a:xfrm>
              <a:prstGeom prst="rect">
                <a:avLst/>
              </a:prstGeom>
              <a:blipFill>
                <a:blip r:embed="rId6"/>
                <a:stretch>
                  <a:fillRect t="-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6DFE7E6E-2578-670D-CA8F-75829C55B876}"/>
                  </a:ext>
                </a:extLst>
              </p:cNvPr>
              <p:cNvSpPr txBox="1">
                <a:spLocks/>
              </p:cNvSpPr>
              <p:nvPr/>
            </p:nvSpPr>
            <p:spPr>
              <a:xfrm>
                <a:off x="4731429" y="1946123"/>
                <a:ext cx="868856" cy="294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h</m:t>
                          </m:r>
                        </m:e>
                        <m:sub>
                          <m:r>
                            <a:rPr lang="en-GB" sz="1100" b="0" i="1" smtClean="0">
                              <a:latin typeface="Cambria Math" panose="02040503050406030204" pitchFamily="18" charset="0"/>
                            </a:rPr>
                            <m:t>𝜇𝜈</m:t>
                          </m:r>
                        </m:sub>
                      </m:sSub>
                    </m:oMath>
                  </m:oMathPara>
                </a14:m>
                <a:endParaRPr lang="en-US" sz="1100" dirty="0"/>
              </a:p>
            </p:txBody>
          </p:sp>
        </mc:Choice>
        <mc:Fallback xmlns="">
          <p:sp>
            <p:nvSpPr>
              <p:cNvPr id="4" name="Content Placeholder 2">
                <a:extLst>
                  <a:ext uri="{FF2B5EF4-FFF2-40B4-BE49-F238E27FC236}">
                    <a16:creationId xmlns:a16="http://schemas.microsoft.com/office/drawing/2014/main" id="{6DFE7E6E-2578-670D-CA8F-75829C55B876}"/>
                  </a:ext>
                </a:extLst>
              </p:cNvPr>
              <p:cNvSpPr txBox="1">
                <a:spLocks noRot="1" noChangeAspect="1" noMove="1" noResize="1" noEditPoints="1" noAdjustHandles="1" noChangeArrowheads="1" noChangeShapeType="1" noTextEdit="1"/>
              </p:cNvSpPr>
              <p:nvPr/>
            </p:nvSpPr>
            <p:spPr>
              <a:xfrm>
                <a:off x="4731429" y="1946123"/>
                <a:ext cx="868856" cy="29413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7051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58EF4-2841-0A41-0C44-88F7F943E51D}"/>
              </a:ext>
            </a:extLst>
          </p:cNvPr>
          <p:cNvSpPr>
            <a:spLocks noGrp="1"/>
          </p:cNvSpPr>
          <p:nvPr>
            <p:ph type="title"/>
          </p:nvPr>
        </p:nvSpPr>
        <p:spPr>
          <a:xfrm>
            <a:off x="388159" y="386228"/>
            <a:ext cx="12192000" cy="906190"/>
          </a:xfrm>
        </p:spPr>
        <p:txBody>
          <a:bodyPr anchor="t">
            <a:normAutofit/>
          </a:bodyPr>
          <a:lstStyle/>
          <a:p>
            <a:r>
              <a:rPr lang="en-US" sz="3200" b="1" dirty="0"/>
              <a:t>Our work so far:</a:t>
            </a:r>
          </a:p>
        </p:txBody>
      </p:sp>
      <p:sp>
        <p:nvSpPr>
          <p:cNvPr id="23" name="Title 1">
            <a:extLst>
              <a:ext uri="{FF2B5EF4-FFF2-40B4-BE49-F238E27FC236}">
                <a16:creationId xmlns:a16="http://schemas.microsoft.com/office/drawing/2014/main" id="{6C7E3666-B9B0-6961-AEE2-1D8FC2A9D062}"/>
              </a:ext>
            </a:extLst>
          </p:cNvPr>
          <p:cNvSpPr txBox="1">
            <a:spLocks/>
          </p:cNvSpPr>
          <p:nvPr/>
        </p:nvSpPr>
        <p:spPr>
          <a:xfrm>
            <a:off x="388159" y="1462114"/>
            <a:ext cx="6622550" cy="4962673"/>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t>We now consider a QFT in a de Sitter background.</a:t>
            </a:r>
          </a:p>
          <a:p>
            <a:endParaRPr lang="en-US" sz="1800" dirty="0"/>
          </a:p>
          <a:p>
            <a:endParaRPr lang="en-US" sz="1800" dirty="0"/>
          </a:p>
          <a:p>
            <a:r>
              <a:rPr lang="en-US" sz="1800" dirty="0"/>
              <a:t>Expression linking amplitude and impulse finished, as well as “classical limit” in </a:t>
            </a:r>
            <a:r>
              <a:rPr lang="en-US" sz="1800" dirty="0" err="1"/>
              <a:t>dS</a:t>
            </a:r>
            <a:r>
              <a:rPr lang="en-US" sz="1800" dirty="0"/>
              <a:t>.</a:t>
            </a:r>
          </a:p>
          <a:p>
            <a:endParaRPr lang="en-US" sz="1800" dirty="0"/>
          </a:p>
          <a:p>
            <a:endParaRPr lang="en-US" sz="1800" dirty="0"/>
          </a:p>
          <a:p>
            <a:r>
              <a:rPr lang="en-US" sz="1800" dirty="0"/>
              <a:t>Graviton amplitude in de Sitter finished (up to a constant).</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Missing piece…</a:t>
            </a:r>
          </a:p>
        </p:txBody>
      </p:sp>
      <p:pic>
        <p:nvPicPr>
          <p:cNvPr id="29" name="Picture 28" descr="A diagram of a galaxy&#10;&#10;Description automatically generated">
            <a:extLst>
              <a:ext uri="{FF2B5EF4-FFF2-40B4-BE49-F238E27FC236}">
                <a16:creationId xmlns:a16="http://schemas.microsoft.com/office/drawing/2014/main" id="{07EB7A89-B260-3492-D13C-7B13AF08EC96}"/>
              </a:ext>
            </a:extLst>
          </p:cNvPr>
          <p:cNvPicPr>
            <a:picLocks noChangeAspect="1"/>
          </p:cNvPicPr>
          <p:nvPr/>
        </p:nvPicPr>
        <p:blipFill>
          <a:blip r:embed="rId3"/>
          <a:stretch>
            <a:fillRect/>
          </a:stretch>
        </p:blipFill>
        <p:spPr>
          <a:xfrm>
            <a:off x="6881313" y="1292418"/>
            <a:ext cx="4988897" cy="3292672"/>
          </a:xfrm>
          <a:prstGeom prst="rect">
            <a:avLst/>
          </a:prstGeom>
        </p:spPr>
      </p:pic>
      <p:grpSp>
        <p:nvGrpSpPr>
          <p:cNvPr id="30" name="Group 29">
            <a:extLst>
              <a:ext uri="{FF2B5EF4-FFF2-40B4-BE49-F238E27FC236}">
                <a16:creationId xmlns:a16="http://schemas.microsoft.com/office/drawing/2014/main" id="{BCA0250D-7D73-87FE-5888-0DAF70CDB629}"/>
              </a:ext>
            </a:extLst>
          </p:cNvPr>
          <p:cNvGrpSpPr/>
          <p:nvPr/>
        </p:nvGrpSpPr>
        <p:grpSpPr>
          <a:xfrm>
            <a:off x="1815774" y="3755868"/>
            <a:ext cx="2442973" cy="1254407"/>
            <a:chOff x="1726681" y="4470238"/>
            <a:chExt cx="2442973" cy="1254407"/>
          </a:xfrm>
        </p:grpSpPr>
        <p:grpSp>
          <p:nvGrpSpPr>
            <p:cNvPr id="24" name="Group 23">
              <a:extLst>
                <a:ext uri="{FF2B5EF4-FFF2-40B4-BE49-F238E27FC236}">
                  <a16:creationId xmlns:a16="http://schemas.microsoft.com/office/drawing/2014/main" id="{37302D89-B95C-FB06-4B1F-D1ECD69B9F07}"/>
                </a:ext>
              </a:extLst>
            </p:cNvPr>
            <p:cNvGrpSpPr/>
            <p:nvPr/>
          </p:nvGrpSpPr>
          <p:grpSpPr>
            <a:xfrm>
              <a:off x="1726681" y="4470238"/>
              <a:ext cx="2442973" cy="1254407"/>
              <a:chOff x="1488141" y="4585090"/>
              <a:chExt cx="2442973" cy="1254407"/>
            </a:xfrm>
          </p:grpSpPr>
          <p:grpSp>
            <p:nvGrpSpPr>
              <p:cNvPr id="11" name="Group 10">
                <a:extLst>
                  <a:ext uri="{FF2B5EF4-FFF2-40B4-BE49-F238E27FC236}">
                    <a16:creationId xmlns:a16="http://schemas.microsoft.com/office/drawing/2014/main" id="{A048859E-4801-CB22-8E1F-AD7003DA3788}"/>
                  </a:ext>
                </a:extLst>
              </p:cNvPr>
              <p:cNvGrpSpPr/>
              <p:nvPr/>
            </p:nvGrpSpPr>
            <p:grpSpPr>
              <a:xfrm>
                <a:off x="1488141" y="4585090"/>
                <a:ext cx="2442973" cy="1254407"/>
                <a:chOff x="1488141" y="4585090"/>
                <a:chExt cx="2442973" cy="1254407"/>
              </a:xfrm>
            </p:grpSpPr>
            <p:grpSp>
              <p:nvGrpSpPr>
                <p:cNvPr id="10" name="Group 9">
                  <a:extLst>
                    <a:ext uri="{FF2B5EF4-FFF2-40B4-BE49-F238E27FC236}">
                      <a16:creationId xmlns:a16="http://schemas.microsoft.com/office/drawing/2014/main" id="{FF4BA950-21DF-3474-7C52-261EA57EE063}"/>
                    </a:ext>
                  </a:extLst>
                </p:cNvPr>
                <p:cNvGrpSpPr/>
                <p:nvPr/>
              </p:nvGrpSpPr>
              <p:grpSpPr>
                <a:xfrm>
                  <a:off x="1488141" y="4585090"/>
                  <a:ext cx="2442973" cy="1254407"/>
                  <a:chOff x="1488141" y="4585090"/>
                  <a:chExt cx="2442973" cy="1254407"/>
                </a:xfrm>
              </p:grpSpPr>
              <p:grpSp>
                <p:nvGrpSpPr>
                  <p:cNvPr id="5" name="Group 4">
                    <a:extLst>
                      <a:ext uri="{FF2B5EF4-FFF2-40B4-BE49-F238E27FC236}">
                        <a16:creationId xmlns:a16="http://schemas.microsoft.com/office/drawing/2014/main" id="{0F0A6134-6795-1EA5-9907-4CD7C6706454}"/>
                      </a:ext>
                    </a:extLst>
                  </p:cNvPr>
                  <p:cNvGrpSpPr/>
                  <p:nvPr/>
                </p:nvGrpSpPr>
                <p:grpSpPr>
                  <a:xfrm>
                    <a:off x="1488141" y="4585090"/>
                    <a:ext cx="2085788" cy="1181100"/>
                    <a:chOff x="1524000" y="4585090"/>
                    <a:chExt cx="2085788" cy="1181100"/>
                  </a:xfrm>
                </p:grpSpPr>
                <p:pic>
                  <p:nvPicPr>
                    <p:cNvPr id="3" name="Picture 2" descr="A black and white image of a graph&#10;&#10;Description automatically generated with medium confidence">
                      <a:extLst>
                        <a:ext uri="{FF2B5EF4-FFF2-40B4-BE49-F238E27FC236}">
                          <a16:creationId xmlns:a16="http://schemas.microsoft.com/office/drawing/2014/main" id="{BEA771FD-2F3F-E408-A3F1-6868C74EDD5A}"/>
                        </a:ext>
                      </a:extLst>
                    </p:cNvPr>
                    <p:cNvPicPr>
                      <a:picLocks noChangeAspect="1"/>
                    </p:cNvPicPr>
                    <p:nvPr/>
                  </p:nvPicPr>
                  <p:blipFill>
                    <a:blip r:embed="rId4"/>
                    <a:srcRect r="54379"/>
                    <a:stretch/>
                  </p:blipFill>
                  <p:spPr>
                    <a:xfrm>
                      <a:off x="1524000" y="4585090"/>
                      <a:ext cx="2085788" cy="1181100"/>
                    </a:xfrm>
                    <a:prstGeom prst="rect">
                      <a:avLst/>
                    </a:prstGeom>
                  </p:spPr>
                </p:pic>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70CB79C4-7F4B-0D1A-B7E4-4B941E891A14}"/>
                            </a:ext>
                          </a:extLst>
                        </p:cNvPr>
                        <p:cNvSpPr txBox="1">
                          <a:spLocks/>
                        </p:cNvSpPr>
                        <p:nvPr/>
                      </p:nvSpPr>
                      <p:spPr>
                        <a:xfrm>
                          <a:off x="2663689" y="4900329"/>
                          <a:ext cx="868856" cy="294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GB" sz="1100" b="0" i="1" smtClean="0">
                                        <a:latin typeface="Cambria Math" panose="02040503050406030204" pitchFamily="18" charset="0"/>
                                      </a:rPr>
                                    </m:ctrlPr>
                                  </m:sSubPr>
                                  <m:e>
                                    <m:r>
                                      <a:rPr lang="en-GB" sz="1100" b="0" i="1" smtClean="0">
                                        <a:latin typeface="Cambria Math" panose="02040503050406030204" pitchFamily="18" charset="0"/>
                                      </a:rPr>
                                      <m:t>h</m:t>
                                    </m:r>
                                  </m:e>
                                  <m:sub>
                                    <m:r>
                                      <a:rPr lang="en-GB" sz="1100" b="0" i="1" smtClean="0">
                                        <a:latin typeface="Cambria Math" panose="02040503050406030204" pitchFamily="18" charset="0"/>
                                      </a:rPr>
                                      <m:t>𝜇𝜈</m:t>
                                    </m:r>
                                  </m:sub>
                                </m:sSub>
                              </m:oMath>
                            </m:oMathPara>
                          </a14:m>
                          <a:endParaRPr lang="en-US" sz="1100" dirty="0"/>
                        </a:p>
                      </p:txBody>
                    </p:sp>
                  </mc:Choice>
                  <mc:Fallback xmlns="">
                    <p:sp>
                      <p:nvSpPr>
                        <p:cNvPr id="4" name="Content Placeholder 2">
                          <a:extLst>
                            <a:ext uri="{FF2B5EF4-FFF2-40B4-BE49-F238E27FC236}">
                              <a16:creationId xmlns:a16="http://schemas.microsoft.com/office/drawing/2014/main" id="{70CB79C4-7F4B-0D1A-B7E4-4B941E891A14}"/>
                            </a:ext>
                          </a:extLst>
                        </p:cNvPr>
                        <p:cNvSpPr txBox="1">
                          <a:spLocks noRot="1" noChangeAspect="1" noMove="1" noResize="1" noEditPoints="1" noAdjustHandles="1" noChangeArrowheads="1" noChangeShapeType="1" noTextEdit="1"/>
                        </p:cNvSpPr>
                        <p:nvPr/>
                      </p:nvSpPr>
                      <p:spPr>
                        <a:xfrm>
                          <a:off x="2663689" y="4900329"/>
                          <a:ext cx="868856" cy="294132"/>
                        </a:xfrm>
                        <a:prstGeom prst="rect">
                          <a:avLst/>
                        </a:prstGeom>
                        <a:blipFill>
                          <a:blip r:embed="rId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7FC9376-E0FF-707B-BBA9-474334124A49}"/>
                          </a:ext>
                        </a:extLst>
                      </p:cNvPr>
                      <p:cNvSpPr txBox="1">
                        <a:spLocks/>
                      </p:cNvSpPr>
                      <p:nvPr/>
                    </p:nvSpPr>
                    <p:spPr>
                      <a:xfrm>
                        <a:off x="2135976" y="5545365"/>
                        <a:ext cx="868856" cy="294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panose="02040503050406030204" pitchFamily="18" charset="0"/>
                                </a:rPr>
                                <m:t>𝜙</m:t>
                              </m:r>
                            </m:oMath>
                          </m:oMathPara>
                        </a14:m>
                        <a:endParaRPr lang="en-US" sz="1100" dirty="0"/>
                      </a:p>
                    </p:txBody>
                  </p:sp>
                </mc:Choice>
                <mc:Fallback xmlns="">
                  <p:sp>
                    <p:nvSpPr>
                      <p:cNvPr id="7" name="Content Placeholder 2">
                        <a:extLst>
                          <a:ext uri="{FF2B5EF4-FFF2-40B4-BE49-F238E27FC236}">
                            <a16:creationId xmlns:a16="http://schemas.microsoft.com/office/drawing/2014/main" id="{07FC9376-E0FF-707B-BBA9-474334124A49}"/>
                          </a:ext>
                        </a:extLst>
                      </p:cNvPr>
                      <p:cNvSpPr txBox="1">
                        <a:spLocks noRot="1" noChangeAspect="1" noMove="1" noResize="1" noEditPoints="1" noAdjustHandles="1" noChangeArrowheads="1" noChangeShapeType="1" noTextEdit="1"/>
                      </p:cNvSpPr>
                      <p:nvPr/>
                    </p:nvSpPr>
                    <p:spPr>
                      <a:xfrm>
                        <a:off x="2135976" y="5545365"/>
                        <a:ext cx="868856" cy="2941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71F08A3A-5BFF-ADBC-9CDA-CB19700AE3CC}"/>
                          </a:ext>
                        </a:extLst>
                      </p:cNvPr>
                      <p:cNvSpPr txBox="1">
                        <a:spLocks/>
                      </p:cNvSpPr>
                      <p:nvPr/>
                    </p:nvSpPr>
                    <p:spPr>
                      <a:xfrm>
                        <a:off x="3062258" y="5545365"/>
                        <a:ext cx="868856" cy="294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panose="02040503050406030204" pitchFamily="18" charset="0"/>
                                </a:rPr>
                                <m:t>𝜒</m:t>
                              </m:r>
                            </m:oMath>
                          </m:oMathPara>
                        </a14:m>
                        <a:endParaRPr lang="en-US" sz="1100" dirty="0"/>
                      </a:p>
                    </p:txBody>
                  </p:sp>
                </mc:Choice>
                <mc:Fallback xmlns="">
                  <p:sp>
                    <p:nvSpPr>
                      <p:cNvPr id="8" name="Content Placeholder 2">
                        <a:extLst>
                          <a:ext uri="{FF2B5EF4-FFF2-40B4-BE49-F238E27FC236}">
                            <a16:creationId xmlns:a16="http://schemas.microsoft.com/office/drawing/2014/main" id="{71F08A3A-5BFF-ADBC-9CDA-CB19700AE3CC}"/>
                          </a:ext>
                        </a:extLst>
                      </p:cNvPr>
                      <p:cNvSpPr txBox="1">
                        <a:spLocks noRot="1" noChangeAspect="1" noMove="1" noResize="1" noEditPoints="1" noAdjustHandles="1" noChangeArrowheads="1" noChangeShapeType="1" noTextEdit="1"/>
                      </p:cNvSpPr>
                      <p:nvPr/>
                    </p:nvSpPr>
                    <p:spPr>
                      <a:xfrm>
                        <a:off x="3062258" y="5545365"/>
                        <a:ext cx="868856" cy="294132"/>
                      </a:xfrm>
                      <a:prstGeom prst="rect">
                        <a:avLst/>
                      </a:prstGeom>
                      <a:blipFill>
                        <a:blip r:embed="rId7"/>
                        <a:stretch>
                          <a:fillRect/>
                        </a:stretch>
                      </a:blipFill>
                    </p:spPr>
                    <p:txBody>
                      <a:bodyPr/>
                      <a:lstStyle/>
                      <a:p>
                        <a:r>
                          <a:rPr lang="en-US">
                            <a:noFill/>
                          </a:rPr>
                          <a:t> </a:t>
                        </a:r>
                      </a:p>
                    </p:txBody>
                  </p:sp>
                </mc:Fallback>
              </mc:AlternateContent>
            </p:grpSp>
            <p:sp>
              <p:nvSpPr>
                <p:cNvPr id="6" name="Content Placeholder 2">
                  <a:extLst>
                    <a:ext uri="{FF2B5EF4-FFF2-40B4-BE49-F238E27FC236}">
                      <a16:creationId xmlns:a16="http://schemas.microsoft.com/office/drawing/2014/main" id="{5B58F45D-0F3B-B866-7AD8-108C678A5B09}"/>
                    </a:ext>
                  </a:extLst>
                </p:cNvPr>
                <p:cNvSpPr txBox="1">
                  <a:spLocks/>
                </p:cNvSpPr>
                <p:nvPr/>
              </p:nvSpPr>
              <p:spPr>
                <a:xfrm>
                  <a:off x="1535952" y="5194461"/>
                  <a:ext cx="868856" cy="294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100" dirty="0" err="1"/>
                    <a:t>dS</a:t>
                  </a:r>
                  <a:endParaRPr lang="en-US" sz="1100" dirty="0"/>
                </a:p>
              </p:txBody>
            </p:sp>
          </p:grpSp>
          <p:pic>
            <p:nvPicPr>
              <p:cNvPr id="20" name="Picture 19" descr="A diagram of a diagram of a structure&#10;&#10;Description automatically generated with medium confidence">
                <a:extLst>
                  <a:ext uri="{FF2B5EF4-FFF2-40B4-BE49-F238E27FC236}">
                    <a16:creationId xmlns:a16="http://schemas.microsoft.com/office/drawing/2014/main" id="{74EFF7E0-B966-8B41-CE18-612864F78C9D}"/>
                  </a:ext>
                </a:extLst>
              </p:cNvPr>
              <p:cNvPicPr>
                <a:picLocks noChangeAspect="1"/>
              </p:cNvPicPr>
              <p:nvPr/>
            </p:nvPicPr>
            <p:blipFill>
              <a:blip r:embed="rId8"/>
              <a:srcRect l="75569" t="45210" r="4726" b="22826"/>
              <a:stretch/>
            </p:blipFill>
            <p:spPr>
              <a:xfrm>
                <a:off x="2079980" y="5073269"/>
                <a:ext cx="242300" cy="329349"/>
              </a:xfrm>
              <a:prstGeom prst="rect">
                <a:avLst/>
              </a:prstGeom>
            </p:spPr>
          </p:pic>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BBC60B57-873E-E757-A82E-CBC9198F8E03}"/>
                      </a:ext>
                    </a:extLst>
                  </p:cNvPr>
                  <p:cNvSpPr txBox="1">
                    <a:spLocks/>
                  </p:cNvSpPr>
                  <p:nvPr/>
                </p:nvSpPr>
                <p:spPr>
                  <a:xfrm>
                    <a:off x="1696278" y="5073269"/>
                    <a:ext cx="1063065" cy="4070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21" name="Content Placeholder 2">
                    <a:extLst>
                      <a:ext uri="{FF2B5EF4-FFF2-40B4-BE49-F238E27FC236}">
                        <a16:creationId xmlns:a16="http://schemas.microsoft.com/office/drawing/2014/main" id="{BBC60B57-873E-E757-A82E-CBC9198F8E03}"/>
                      </a:ext>
                    </a:extLst>
                  </p:cNvPr>
                  <p:cNvSpPr txBox="1">
                    <a:spLocks noRot="1" noChangeAspect="1" noMove="1" noResize="1" noEditPoints="1" noAdjustHandles="1" noChangeArrowheads="1" noChangeShapeType="1" noTextEdit="1"/>
                  </p:cNvSpPr>
                  <p:nvPr/>
                </p:nvSpPr>
                <p:spPr>
                  <a:xfrm>
                    <a:off x="1696278" y="5073269"/>
                    <a:ext cx="1063065" cy="407056"/>
                  </a:xfrm>
                  <a:prstGeom prst="rect">
                    <a:avLst/>
                  </a:prstGeom>
                  <a:blipFill>
                    <a:blip r:embed="rId9"/>
                    <a:stretch>
                      <a:fillRect/>
                    </a:stretch>
                  </a:blipFill>
                </p:spPr>
                <p:txBody>
                  <a:bodyPr/>
                  <a:lstStyle/>
                  <a:p>
                    <a:r>
                      <a:rPr lang="en-US">
                        <a:noFill/>
                      </a:rPr>
                      <a:t> </a:t>
                    </a:r>
                  </a:p>
                </p:txBody>
              </p:sp>
            </mc:Fallback>
          </mc:AlternateContent>
        </p:grpSp>
        <p:sp>
          <p:nvSpPr>
            <p:cNvPr id="25" name="Triangle 24">
              <a:extLst>
                <a:ext uri="{FF2B5EF4-FFF2-40B4-BE49-F238E27FC236}">
                  <a16:creationId xmlns:a16="http://schemas.microsoft.com/office/drawing/2014/main" id="{D6B21D52-EE76-974D-D0A5-72808E655484}"/>
                </a:ext>
              </a:extLst>
            </p:cNvPr>
            <p:cNvSpPr/>
            <p:nvPr/>
          </p:nvSpPr>
          <p:spPr>
            <a:xfrm>
              <a:off x="2828625" y="5249305"/>
              <a:ext cx="45719" cy="45719"/>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E5ECCF14-50D5-154A-F2A7-7B51CF9D31DD}"/>
                </a:ext>
              </a:extLst>
            </p:cNvPr>
            <p:cNvSpPr/>
            <p:nvPr/>
          </p:nvSpPr>
          <p:spPr>
            <a:xfrm>
              <a:off x="3644873" y="5276432"/>
              <a:ext cx="45719" cy="45719"/>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9FACCDEE-C966-9942-4509-0414EE827954}"/>
                </a:ext>
              </a:extLst>
            </p:cNvPr>
            <p:cNvSpPr/>
            <p:nvPr/>
          </p:nvSpPr>
          <p:spPr>
            <a:xfrm>
              <a:off x="3642381" y="4836555"/>
              <a:ext cx="45719" cy="45719"/>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iangle 27">
              <a:extLst>
                <a:ext uri="{FF2B5EF4-FFF2-40B4-BE49-F238E27FC236}">
                  <a16:creationId xmlns:a16="http://schemas.microsoft.com/office/drawing/2014/main" id="{D2FE3D65-F97C-E95C-6D34-792AE1E82C10}"/>
                </a:ext>
              </a:extLst>
            </p:cNvPr>
            <p:cNvSpPr/>
            <p:nvPr/>
          </p:nvSpPr>
          <p:spPr>
            <a:xfrm>
              <a:off x="2828625" y="4836555"/>
              <a:ext cx="45719" cy="45719"/>
            </a:xfrm>
            <a:prstGeom prs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8166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78E6F-6A5D-ACB0-D5F5-2E439F7458E6}"/>
              </a:ext>
            </a:extLst>
          </p:cNvPr>
          <p:cNvSpPr>
            <a:spLocks noGrp="1"/>
          </p:cNvSpPr>
          <p:nvPr>
            <p:ph type="title"/>
          </p:nvPr>
        </p:nvSpPr>
        <p:spPr>
          <a:xfrm>
            <a:off x="406899" y="91440"/>
            <a:ext cx="12192000" cy="1259174"/>
          </a:xfrm>
        </p:spPr>
        <p:txBody>
          <a:bodyPr>
            <a:normAutofit/>
          </a:bodyPr>
          <a:lstStyle/>
          <a:p>
            <a:r>
              <a:rPr lang="en-US" sz="3200" b="1" dirty="0"/>
              <a:t>Power emitted!</a:t>
            </a:r>
          </a:p>
        </p:txBody>
      </p:sp>
      <p:sp>
        <p:nvSpPr>
          <p:cNvPr id="4" name="Content Placeholder 2">
            <a:extLst>
              <a:ext uri="{FF2B5EF4-FFF2-40B4-BE49-F238E27FC236}">
                <a16:creationId xmlns:a16="http://schemas.microsoft.com/office/drawing/2014/main" id="{ED8D7B54-D76D-4E91-8D37-4D2DC10E7E0E}"/>
              </a:ext>
            </a:extLst>
          </p:cNvPr>
          <p:cNvSpPr>
            <a:spLocks noGrp="1"/>
          </p:cNvSpPr>
          <p:nvPr>
            <p:ph idx="1"/>
          </p:nvPr>
        </p:nvSpPr>
        <p:spPr>
          <a:xfrm>
            <a:off x="406899" y="1350614"/>
            <a:ext cx="11917181" cy="5750097"/>
          </a:xfrm>
        </p:spPr>
        <p:txBody>
          <a:bodyPr>
            <a:normAutofit/>
          </a:bodyPr>
          <a:lstStyle/>
          <a:p>
            <a:pPr marL="0" indent="0">
              <a:buNone/>
            </a:pPr>
            <a:r>
              <a:rPr lang="en-US" sz="2700" dirty="0"/>
              <a:t>We can measure the power carried by emitted gravitational waves.</a:t>
            </a:r>
          </a:p>
          <a:p>
            <a:pPr marL="0" indent="0">
              <a:buNone/>
            </a:pPr>
            <a:endParaRPr lang="en-US" sz="2700" dirty="0"/>
          </a:p>
          <a:p>
            <a:pPr marL="0" indent="0">
              <a:buNone/>
            </a:pPr>
            <a:r>
              <a:rPr lang="en-US" sz="2700" dirty="0"/>
              <a:t>The impulse gives us the power!</a:t>
            </a:r>
          </a:p>
          <a:p>
            <a:pPr marL="0" indent="0">
              <a:buNone/>
            </a:pPr>
            <a:endParaRPr lang="en-US" sz="2700" dirty="0"/>
          </a:p>
          <a:p>
            <a:pPr marL="0" indent="0">
              <a:buNone/>
            </a:pPr>
            <a:r>
              <a:rPr lang="en-US" sz="2700" dirty="0"/>
              <a:t>For this we need something called the quadrupole formula in de Sitter. First derived by Ashtekar et al. in 2015*. It has many subtleties!</a:t>
            </a:r>
          </a:p>
          <a:p>
            <a:pPr marL="0" indent="0">
              <a:buNone/>
            </a:pPr>
            <a:r>
              <a:rPr lang="en-US" sz="2700" dirty="0"/>
              <a:t>	- Dilation charge</a:t>
            </a:r>
          </a:p>
          <a:p>
            <a:pPr marL="0" indent="0">
              <a:buNone/>
            </a:pPr>
            <a:r>
              <a:rPr lang="en-US" sz="2700" dirty="0"/>
              <a:t>	- 1/r expansion not valid due to presence of horizon.</a:t>
            </a:r>
          </a:p>
          <a:p>
            <a:pPr marL="0" indent="0">
              <a:buNone/>
            </a:pPr>
            <a:r>
              <a:rPr lang="en-US" sz="2700" dirty="0"/>
              <a:t>	- How to define time for spacelike asymptotic hypersurface?</a:t>
            </a:r>
          </a:p>
          <a:p>
            <a:pPr marL="0" indent="0">
              <a:buNone/>
            </a:pPr>
            <a:endParaRPr lang="en-US" sz="2700" dirty="0"/>
          </a:p>
          <a:p>
            <a:pPr marL="0" indent="0">
              <a:buNone/>
            </a:pPr>
            <a:endParaRPr lang="en-US" sz="1200" dirty="0"/>
          </a:p>
          <a:p>
            <a:pPr marL="0" indent="0">
              <a:buNone/>
            </a:pPr>
            <a:r>
              <a:rPr lang="en-US" sz="1200" dirty="0"/>
              <a:t>*</a:t>
            </a:r>
            <a:r>
              <a:rPr lang="en-GB" sz="1200" dirty="0"/>
              <a:t> 1510.05593</a:t>
            </a:r>
            <a:endParaRPr lang="en-US" sz="1200" dirty="0"/>
          </a:p>
        </p:txBody>
      </p:sp>
    </p:spTree>
    <p:extLst>
      <p:ext uri="{BB962C8B-B14F-4D97-AF65-F5344CB8AC3E}">
        <p14:creationId xmlns:p14="http://schemas.microsoft.com/office/powerpoint/2010/main" val="3531030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1825</TotalTime>
  <Words>1032</Words>
  <Application>Microsoft Macintosh PowerPoint</Application>
  <PresentationFormat>Widescreen</PresentationFormat>
  <Paragraphs>196</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Cambria Math</vt:lpstr>
      <vt:lpstr>Office Theme</vt:lpstr>
      <vt:lpstr>Gravitational Waves in de Sitter spacetime</vt:lpstr>
      <vt:lpstr>PowerPoint Presentation</vt:lpstr>
      <vt:lpstr>Motivation</vt:lpstr>
      <vt:lpstr>PowerPoint Presentation</vt:lpstr>
      <vt:lpstr>What classical* observable?</vt:lpstr>
      <vt:lpstr>Example for Potential of Scalar Field:</vt:lpstr>
      <vt:lpstr>Gravity!</vt:lpstr>
      <vt:lpstr>Our work so far:</vt:lpstr>
      <vt:lpstr>Power emitted!</vt:lpstr>
      <vt:lpstr>Penrose diagram &amp; solutions:</vt:lpstr>
      <vt:lpstr>PowerPoint Presentation</vt:lpstr>
      <vt:lpstr>Warmup:</vt:lpstr>
      <vt:lpstr>PowerPoint Presentation</vt:lpstr>
      <vt:lpstr>Conclusion</vt:lpstr>
      <vt:lpstr>PowerPoint Presentation</vt:lpstr>
      <vt:lpstr>Hyperbola comparison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Waisman Andrade, David</dc:creator>
  <cp:lastModifiedBy>Waisman Andrade, David</cp:lastModifiedBy>
  <cp:revision>453</cp:revision>
  <dcterms:created xsi:type="dcterms:W3CDTF">2024-12-08T16:50:12Z</dcterms:created>
  <dcterms:modified xsi:type="dcterms:W3CDTF">2024-12-17T21:26:07Z</dcterms:modified>
</cp:coreProperties>
</file>