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6" r:id="rId3"/>
    <p:sldId id="268" r:id="rId4"/>
    <p:sldId id="267" r:id="rId5"/>
    <p:sldId id="260" r:id="rId6"/>
    <p:sldId id="265" r:id="rId7"/>
    <p:sldId id="264" r:id="rId8"/>
    <p:sldId id="261" r:id="rId9"/>
    <p:sldId id="263"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2A2A"/>
    <a:srgbClr val="1010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7B97C3-977B-366F-3BD3-E0F4368B0697}" v="21" dt="2024-12-17T21:16:32.801"/>
    <p1510:client id="{4B2810C5-2AAA-FBA0-748E-2A32659908B4}" v="566" dt="2024-12-17T16:45:08.104"/>
    <p1510:client id="{A7C77FF9-F685-FD07-BB9A-4D93AF8946F8}" v="76" dt="2024-12-18T11:10:28.089"/>
    <p1510:client id="{E3DD4471-95FD-46E5-6C08-F3E2FFD320C4}" v="84" dt="2024-12-17T10:58:39.2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7T15:04:27.696"/>
    </inkml:context>
    <inkml:brush xml:id="br0">
      <inkml:brushProperty name="width" value="0.1" units="cm"/>
      <inkml:brushProperty name="height" value="0.1" units="cm"/>
    </inkml:brush>
  </inkml:definitions>
  <inkml:trace contextRef="#ctx0" brushRef="#br0">12012 5133 16383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7T15:04:27.697"/>
    </inkml:context>
    <inkml:brush xml:id="br0">
      <inkml:brushProperty name="width" value="0.1" units="cm"/>
      <inkml:brushProperty name="height" value="0.1" units="cm"/>
    </inkml:brush>
  </inkml:definitions>
  <inkml:trace contextRef="#ctx0" brushRef="#br0">8308 7382 16383 0 0,'0'0'0'0'0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7T15:04:27.698"/>
    </inkml:context>
    <inkml:brush xml:id="br0">
      <inkml:brushProperty name="width" value="0.1" units="cm"/>
      <inkml:brushProperty name="height" value="0.1" units="cm"/>
    </inkml:brush>
  </inkml:definitions>
  <inkml:trace contextRef="#ctx0" brushRef="#br0">3069 6059 16383 0 0,'0'0'0'0'0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71086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1852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08250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89547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9610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61562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12/18/2024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76679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12/18/2024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59477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5761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07214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6899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C764DE79-268F-4C1A-8933-263129D2AF90}" type="datetimeFigureOut">
              <a:rPr lang="en-US" dirty="0"/>
              <a:t>12/18/2024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03249336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4421547"/>
            <a:ext cx="9144000" cy="1655762"/>
          </a:xfrm>
        </p:spPr>
        <p:txBody>
          <a:bodyPr vert="horz" lIns="91440" tIns="45720" rIns="91440" bIns="45720" rtlCol="0" anchor="b">
            <a:normAutofit/>
          </a:bodyPr>
          <a:lstStyle/>
          <a:p>
            <a:r>
              <a:rPr lang="en-US" sz="7200" b="1">
                <a:latin typeface="Aharoni"/>
                <a:cs typeface="Aharoni"/>
              </a:rPr>
              <a:t>Welcome</a:t>
            </a:r>
          </a:p>
        </p:txBody>
      </p:sp>
      <p:pic>
        <p:nvPicPr>
          <p:cNvPr id="4" name="Picture 3" descr="A logo with a number&#10;&#10;Description automatically generated">
            <a:extLst>
              <a:ext uri="{FF2B5EF4-FFF2-40B4-BE49-F238E27FC236}">
                <a16:creationId xmlns:a16="http://schemas.microsoft.com/office/drawing/2014/main" id="{7602126C-C4F1-BAAE-51CC-760148159103}"/>
              </a:ext>
            </a:extLst>
          </p:cNvPr>
          <p:cNvPicPr>
            <a:picLocks noChangeAspect="1"/>
          </p:cNvPicPr>
          <p:nvPr/>
        </p:nvPicPr>
        <p:blipFill>
          <a:blip r:embed="rId3"/>
          <a:stretch>
            <a:fillRect/>
          </a:stretch>
        </p:blipFill>
        <p:spPr>
          <a:xfrm>
            <a:off x="1869057" y="443188"/>
            <a:ext cx="9546566" cy="385815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20850-D757-811A-E8B9-4B16C338B430}"/>
              </a:ext>
            </a:extLst>
          </p:cNvPr>
          <p:cNvSpPr>
            <a:spLocks noGrp="1"/>
          </p:cNvSpPr>
          <p:nvPr>
            <p:ph type="title"/>
          </p:nvPr>
        </p:nvSpPr>
        <p:spPr>
          <a:xfrm>
            <a:off x="3469257" y="2593615"/>
            <a:ext cx="5253487" cy="1670621"/>
          </a:xfrm>
          <a:solidFill>
            <a:srgbClr val="2A2A2A"/>
          </a:solidFill>
        </p:spPr>
        <p:txBody>
          <a:bodyPr>
            <a:normAutofit/>
          </a:bodyPr>
          <a:lstStyle/>
          <a:p>
            <a:pPr algn="ctr"/>
            <a:r>
              <a:rPr lang="en-US" sz="7200">
                <a:latin typeface="Aharoni"/>
                <a:cs typeface="Aharoni"/>
              </a:rPr>
              <a:t>Thank you!</a:t>
            </a:r>
          </a:p>
        </p:txBody>
      </p:sp>
    </p:spTree>
    <p:extLst>
      <p:ext uri="{BB962C8B-B14F-4D97-AF65-F5344CB8AC3E}">
        <p14:creationId xmlns:p14="http://schemas.microsoft.com/office/powerpoint/2010/main" val="2975851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CA48AE8-383B-17A5-0F23-52F3D6D5F034}"/>
              </a:ext>
            </a:extLst>
          </p:cNvPr>
          <p:cNvPicPr>
            <a:picLocks noChangeAspect="1"/>
          </p:cNvPicPr>
          <p:nvPr/>
        </p:nvPicPr>
        <p:blipFill>
          <a:blip r:embed="rId3"/>
          <a:srcRect l="-139" t="-140" r="-11" b="-93"/>
          <a:stretch/>
        </p:blipFill>
        <p:spPr>
          <a:xfrm>
            <a:off x="1280613" y="336431"/>
            <a:ext cx="9630802" cy="6185150"/>
          </a:xfrm>
          <a:prstGeom prst="rect">
            <a:avLst/>
          </a:prstGeom>
        </p:spPr>
      </p:pic>
    </p:spTree>
    <p:extLst>
      <p:ext uri="{BB962C8B-B14F-4D97-AF65-F5344CB8AC3E}">
        <p14:creationId xmlns:p14="http://schemas.microsoft.com/office/powerpoint/2010/main" val="2573709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pic>
        <p:nvPicPr>
          <p:cNvPr id="2" name="Picture 1" descr="A diagram of a bathroom&#10;&#10;Description automatically generated">
            <a:extLst>
              <a:ext uri="{FF2B5EF4-FFF2-40B4-BE49-F238E27FC236}">
                <a16:creationId xmlns:a16="http://schemas.microsoft.com/office/drawing/2014/main" id="{F204F67C-BFEA-2BAF-F257-0715444EEADA}"/>
              </a:ext>
            </a:extLst>
          </p:cNvPr>
          <p:cNvPicPr>
            <a:picLocks noChangeAspect="1"/>
          </p:cNvPicPr>
          <p:nvPr/>
        </p:nvPicPr>
        <p:blipFill>
          <a:blip r:embed="rId3"/>
          <a:stretch>
            <a:fillRect/>
          </a:stretch>
        </p:blipFill>
        <p:spPr>
          <a:xfrm>
            <a:off x="1410008" y="451451"/>
            <a:ext cx="9371982" cy="5955101"/>
          </a:xfrm>
          <a:prstGeom prst="rect">
            <a:avLst/>
          </a:prstGeom>
        </p:spPr>
      </p:pic>
    </p:spTree>
    <p:extLst>
      <p:ext uri="{BB962C8B-B14F-4D97-AF65-F5344CB8AC3E}">
        <p14:creationId xmlns:p14="http://schemas.microsoft.com/office/powerpoint/2010/main" val="2769187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pic>
        <p:nvPicPr>
          <p:cNvPr id="6" name="Picture 5" descr="A diagram of a toilet&#10;&#10;Description automatically generated">
            <a:extLst>
              <a:ext uri="{FF2B5EF4-FFF2-40B4-BE49-F238E27FC236}">
                <a16:creationId xmlns:a16="http://schemas.microsoft.com/office/drawing/2014/main" id="{F393A186-B8A0-EE79-ABD7-D53898BB69CD}"/>
              </a:ext>
            </a:extLst>
          </p:cNvPr>
          <p:cNvPicPr>
            <a:picLocks noChangeAspect="1"/>
          </p:cNvPicPr>
          <p:nvPr/>
        </p:nvPicPr>
        <p:blipFill>
          <a:blip r:embed="rId3"/>
          <a:stretch>
            <a:fillRect/>
          </a:stretch>
        </p:blipFill>
        <p:spPr>
          <a:xfrm>
            <a:off x="1438762" y="235789"/>
            <a:ext cx="9314475" cy="6386422"/>
          </a:xfrm>
          <a:prstGeom prst="rect">
            <a:avLst/>
          </a:prstGeom>
        </p:spPr>
      </p:pic>
    </p:spTree>
    <p:extLst>
      <p:ext uri="{BB962C8B-B14F-4D97-AF65-F5344CB8AC3E}">
        <p14:creationId xmlns:p14="http://schemas.microsoft.com/office/powerpoint/2010/main" val="3366238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94604" y="208982"/>
            <a:ext cx="9144000" cy="1166931"/>
          </a:xfrm>
          <a:solidFill>
            <a:srgbClr val="2A2A2A"/>
          </a:solidFill>
        </p:spPr>
        <p:txBody>
          <a:bodyPr vert="horz" lIns="91440" tIns="45720" rIns="91440" bIns="45720" rtlCol="0" anchor="b">
            <a:normAutofit/>
          </a:bodyPr>
          <a:lstStyle/>
          <a:p>
            <a:r>
              <a:rPr lang="en-US" sz="7200" b="1">
                <a:latin typeface="Aharoni"/>
                <a:cs typeface="Aharoni"/>
              </a:rPr>
              <a:t>Book Keeping</a:t>
            </a:r>
          </a:p>
        </p:txBody>
      </p:sp>
      <p:sp>
        <p:nvSpPr>
          <p:cNvPr id="4" name="Subtitle 2">
            <a:extLst>
              <a:ext uri="{FF2B5EF4-FFF2-40B4-BE49-F238E27FC236}">
                <a16:creationId xmlns:a16="http://schemas.microsoft.com/office/drawing/2014/main" id="{008539CF-FCBB-B98E-09A1-306A62CB2D12}"/>
              </a:ext>
            </a:extLst>
          </p:cNvPr>
          <p:cNvSpPr txBox="1">
            <a:spLocks/>
          </p:cNvSpPr>
          <p:nvPr/>
        </p:nvSpPr>
        <p:spPr>
          <a:xfrm>
            <a:off x="957532" y="1712856"/>
            <a:ext cx="9144000" cy="4675003"/>
          </a:xfrm>
          <a:prstGeom prst="rect">
            <a:avLst/>
          </a:prstGeom>
          <a:solidFill>
            <a:srgbClr val="2A2A2A"/>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Char char="•"/>
            </a:pPr>
            <a:r>
              <a:rPr lang="en-US" dirty="0">
                <a:latin typeface="Aharoni"/>
                <a:ea typeface="+mn-lt"/>
                <a:cs typeface="+mn-lt"/>
              </a:rPr>
              <a:t>A quick note that some sessions have been moved around – please check the timetable to see when you are presenting</a:t>
            </a:r>
            <a:endParaRPr lang="en-US" dirty="0"/>
          </a:p>
          <a:p>
            <a:pPr marL="342900" indent="-342900" algn="l">
              <a:buChar char="•"/>
            </a:pPr>
            <a:r>
              <a:rPr lang="en-US" dirty="0">
                <a:solidFill>
                  <a:schemeClr val="accent2">
                    <a:lumMod val="40000"/>
                    <a:lumOff val="60000"/>
                  </a:schemeClr>
                </a:solidFill>
                <a:latin typeface="Aharoni"/>
                <a:ea typeface="+mn-lt"/>
                <a:cs typeface="+mn-lt"/>
              </a:rPr>
              <a:t>A reminder for anyone who hasn’t uploaded their slides to the indico to do so in advance of their session.</a:t>
            </a:r>
            <a:endParaRPr lang="en-US" dirty="0">
              <a:solidFill>
                <a:schemeClr val="accent2">
                  <a:lumMod val="40000"/>
                  <a:lumOff val="60000"/>
                </a:schemeClr>
              </a:solidFill>
              <a:latin typeface="Aharoni"/>
              <a:cs typeface="Aharoni"/>
            </a:endParaRPr>
          </a:p>
          <a:p>
            <a:pPr marL="342900" indent="-342900" algn="l">
              <a:buChar char="•"/>
            </a:pPr>
            <a:r>
              <a:rPr lang="en-US" dirty="0">
                <a:latin typeface="Aharoni"/>
                <a:ea typeface="+mn-lt"/>
                <a:cs typeface="+mn-lt"/>
              </a:rPr>
              <a:t>If you are speaking in a session, introduce yourself to the session chair before the start of the session.</a:t>
            </a:r>
            <a:endParaRPr lang="en-US" dirty="0">
              <a:latin typeface="Aharoni"/>
              <a:cs typeface="Aharoni"/>
            </a:endParaRPr>
          </a:p>
          <a:p>
            <a:pPr marL="342900" indent="-342900" algn="l">
              <a:buChar char="•"/>
            </a:pPr>
            <a:r>
              <a:rPr lang="en-US" dirty="0">
                <a:solidFill>
                  <a:schemeClr val="accent2">
                    <a:lumMod val="40000"/>
                    <a:lumOff val="60000"/>
                  </a:schemeClr>
                </a:solidFill>
                <a:latin typeface="Aharoni"/>
                <a:ea typeface="+mn-lt"/>
                <a:cs typeface="+mn-lt"/>
              </a:rPr>
              <a:t>The doors to the physics department buildings are locked at </a:t>
            </a:r>
            <a:r>
              <a:rPr lang="en-US" sz="3200" b="1" dirty="0">
                <a:solidFill>
                  <a:schemeClr val="accent2">
                    <a:lumMod val="40000"/>
                    <a:lumOff val="60000"/>
                  </a:schemeClr>
                </a:solidFill>
                <a:latin typeface="Aharoni"/>
                <a:ea typeface="+mn-lt"/>
                <a:cs typeface="+mn-lt"/>
              </a:rPr>
              <a:t>7</a:t>
            </a:r>
            <a:r>
              <a:rPr lang="en-US" dirty="0">
                <a:solidFill>
                  <a:schemeClr val="accent2">
                    <a:lumMod val="40000"/>
                    <a:lumOff val="60000"/>
                  </a:schemeClr>
                </a:solidFill>
                <a:latin typeface="Aharoni"/>
                <a:ea typeface="+mn-lt"/>
                <a:cs typeface="+mn-lt"/>
              </a:rPr>
              <a:t>pm. If anyone requires access after </a:t>
            </a:r>
            <a:r>
              <a:rPr lang="en-US" sz="3200" b="1" dirty="0">
                <a:solidFill>
                  <a:schemeClr val="accent2">
                    <a:lumMod val="40000"/>
                    <a:lumOff val="60000"/>
                  </a:schemeClr>
                </a:solidFill>
                <a:latin typeface="Aharoni"/>
                <a:ea typeface="+mn-lt"/>
                <a:cs typeface="+mn-lt"/>
              </a:rPr>
              <a:t>7</a:t>
            </a:r>
            <a:r>
              <a:rPr lang="en-US" dirty="0">
                <a:solidFill>
                  <a:schemeClr val="accent2">
                    <a:lumMod val="40000"/>
                    <a:lumOff val="60000"/>
                  </a:schemeClr>
                </a:solidFill>
                <a:latin typeface="Aharoni"/>
                <a:ea typeface="+mn-lt"/>
                <a:cs typeface="+mn-lt"/>
              </a:rPr>
              <a:t>pm please ask on the WhatsApp group and someone will let you in.</a:t>
            </a:r>
          </a:p>
          <a:p>
            <a:pPr marL="342900" indent="-342900" algn="l">
              <a:buChar char="•"/>
            </a:pPr>
            <a:r>
              <a:rPr lang="en-US" dirty="0">
                <a:latin typeface="Aharoni"/>
                <a:ea typeface="+mn-lt"/>
                <a:cs typeface="+mn-lt"/>
              </a:rPr>
              <a:t>If you have brought a poster with you, please put it upstairs in the poster room or pass it to us</a:t>
            </a:r>
          </a:p>
        </p:txBody>
      </p:sp>
    </p:spTree>
    <p:extLst>
      <p:ext uri="{BB962C8B-B14F-4D97-AF65-F5344CB8AC3E}">
        <p14:creationId xmlns:p14="http://schemas.microsoft.com/office/powerpoint/2010/main" val="3383078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94604" y="208982"/>
            <a:ext cx="9144000" cy="1166931"/>
          </a:xfrm>
          <a:solidFill>
            <a:srgbClr val="2A2A2A"/>
          </a:solidFill>
        </p:spPr>
        <p:txBody>
          <a:bodyPr vert="horz" lIns="91440" tIns="45720" rIns="91440" bIns="45720" rtlCol="0" anchor="b">
            <a:normAutofit/>
          </a:bodyPr>
          <a:lstStyle/>
          <a:p>
            <a:r>
              <a:rPr lang="en-US" sz="7200" b="1">
                <a:latin typeface="Aharoni"/>
                <a:cs typeface="Aharoni"/>
              </a:rPr>
              <a:t>Code of Conduct</a:t>
            </a:r>
          </a:p>
        </p:txBody>
      </p:sp>
      <p:sp>
        <p:nvSpPr>
          <p:cNvPr id="4" name="Subtitle 2">
            <a:extLst>
              <a:ext uri="{FF2B5EF4-FFF2-40B4-BE49-F238E27FC236}">
                <a16:creationId xmlns:a16="http://schemas.microsoft.com/office/drawing/2014/main" id="{008539CF-FCBB-B98E-09A1-306A62CB2D12}"/>
              </a:ext>
            </a:extLst>
          </p:cNvPr>
          <p:cNvSpPr txBox="1">
            <a:spLocks/>
          </p:cNvSpPr>
          <p:nvPr/>
        </p:nvSpPr>
        <p:spPr>
          <a:xfrm>
            <a:off x="195533" y="1367799"/>
            <a:ext cx="11803810" cy="5494513"/>
          </a:xfrm>
          <a:prstGeom prst="rect">
            <a:avLst/>
          </a:prstGeom>
          <a:solidFill>
            <a:srgbClr val="2A2A2A"/>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2100">
                <a:latin typeface="Aharoni"/>
                <a:ea typeface="+mn-lt"/>
                <a:cs typeface="+mn-lt"/>
              </a:rPr>
              <a:t>Any actions that lead to an unsafe or uncomfortable environment will not be tolerated.</a:t>
            </a:r>
            <a:endParaRPr lang="en-US" sz="2100">
              <a:latin typeface="Aharoni"/>
              <a:cs typeface="Aharoni"/>
            </a:endParaRPr>
          </a:p>
          <a:p>
            <a:pPr algn="l">
              <a:lnSpc>
                <a:spcPct val="100000"/>
              </a:lnSpc>
            </a:pPr>
            <a:r>
              <a:rPr lang="en-US" sz="2100" dirty="0">
                <a:solidFill>
                  <a:schemeClr val="accent2">
                    <a:lumMod val="40000"/>
                    <a:lumOff val="60000"/>
                  </a:schemeClr>
                </a:solidFill>
                <a:latin typeface="Aharoni"/>
                <a:ea typeface="+mn-lt"/>
                <a:cs typeface="+mn-lt"/>
              </a:rPr>
              <a:t>All participants are expected to behave professionally: be considerate, inclusive, respectful and collaborative.</a:t>
            </a:r>
          </a:p>
          <a:p>
            <a:pPr algn="l">
              <a:lnSpc>
                <a:spcPct val="100000"/>
              </a:lnSpc>
            </a:pPr>
            <a:r>
              <a:rPr lang="en-US" sz="2100">
                <a:latin typeface="Aharoni"/>
                <a:ea typeface="+mn-lt"/>
                <a:cs typeface="+mn-lt"/>
              </a:rPr>
              <a:t>Harassment and sexist, racist or exclusionary comments or jokes are not appropriate.</a:t>
            </a:r>
            <a:endParaRPr lang="en-US" sz="2100">
              <a:latin typeface="Aharoni"/>
              <a:cs typeface="Aharoni"/>
            </a:endParaRPr>
          </a:p>
          <a:p>
            <a:pPr algn="l">
              <a:lnSpc>
                <a:spcPct val="100000"/>
              </a:lnSpc>
            </a:pPr>
            <a:r>
              <a:rPr lang="en-US" sz="2100">
                <a:solidFill>
                  <a:schemeClr val="accent2">
                    <a:lumMod val="40000"/>
                    <a:lumOff val="60000"/>
                  </a:schemeClr>
                </a:solidFill>
                <a:latin typeface="Aharoni"/>
                <a:ea typeface="+mn-lt"/>
                <a:cs typeface="+mn-lt"/>
              </a:rPr>
              <a:t>Harassment includes sustained disruption of talks or other events, sexual attention or innuendo, deliberate intimidation, stalking, and photography or recording of an individual without consent. </a:t>
            </a:r>
            <a:endParaRPr lang="en-US" sz="2100">
              <a:solidFill>
                <a:schemeClr val="accent2">
                  <a:lumMod val="40000"/>
                  <a:lumOff val="60000"/>
                </a:schemeClr>
              </a:solidFill>
              <a:latin typeface="Aharoni"/>
              <a:cs typeface="Aharoni"/>
            </a:endParaRPr>
          </a:p>
          <a:p>
            <a:pPr algn="l">
              <a:lnSpc>
                <a:spcPct val="100000"/>
              </a:lnSpc>
            </a:pPr>
            <a:r>
              <a:rPr lang="en-US" sz="2100" dirty="0">
                <a:latin typeface="Aharoni"/>
                <a:ea typeface="+mn-lt"/>
                <a:cs typeface="+mn-lt"/>
              </a:rPr>
              <a:t>It also includes offensive or belittling comments related to age, gender, sexual orientation, ethnicity, nationality, disability, physical appearance or religion.</a:t>
            </a:r>
            <a:endParaRPr lang="en-US" sz="2100" dirty="0">
              <a:latin typeface="Aharoni"/>
              <a:cs typeface="Aharoni"/>
            </a:endParaRPr>
          </a:p>
          <a:p>
            <a:pPr algn="l">
              <a:lnSpc>
                <a:spcPct val="100000"/>
              </a:lnSpc>
            </a:pPr>
            <a:r>
              <a:rPr lang="en-US" sz="2100" dirty="0">
                <a:solidFill>
                  <a:schemeClr val="accent2">
                    <a:lumMod val="40000"/>
                    <a:lumOff val="60000"/>
                  </a:schemeClr>
                </a:solidFill>
                <a:latin typeface="Aharoni"/>
                <a:ea typeface="+mn-lt"/>
                <a:cs typeface="+mn-lt"/>
              </a:rPr>
              <a:t>All communication should be appropriate for a professional audience including people of many different backgrounds. Sexual language and imagery is not appropriate.</a:t>
            </a:r>
          </a:p>
          <a:p>
            <a:pPr algn="l">
              <a:lnSpc>
                <a:spcPct val="100000"/>
              </a:lnSpc>
            </a:pPr>
            <a:r>
              <a:rPr lang="en-US" sz="2100">
                <a:latin typeface="Aharoni"/>
                <a:ea typeface="+mn-lt"/>
                <a:cs typeface="+mn-lt"/>
              </a:rPr>
              <a:t>Please try to be active bystanders! If you observe someone making anyone else feel unsafe, unwelcome or uncomfortable, please tell them so, and remind them of the Code of Conduct or report them to the YTF committee.</a:t>
            </a:r>
          </a:p>
        </p:txBody>
      </p:sp>
    </p:spTree>
    <p:extLst>
      <p:ext uri="{BB962C8B-B14F-4D97-AF65-F5344CB8AC3E}">
        <p14:creationId xmlns:p14="http://schemas.microsoft.com/office/powerpoint/2010/main" val="2405585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87762CB7-3040-1FFA-D7EC-7F785820E2EF}"/>
                  </a:ext>
                </a:extLst>
              </p14:cNvPr>
              <p14:cNvContentPartPr/>
              <p14:nvPr/>
            </p14:nvContentPartPr>
            <p14:xfrm>
              <a:off x="7145866" y="2133599"/>
              <a:ext cx="16933" cy="16933"/>
            </p14:xfrm>
          </p:contentPart>
        </mc:Choice>
        <mc:Fallback xmlns="">
          <p:pic>
            <p:nvPicPr>
              <p:cNvPr id="9" name="Ink 8">
                <a:extLst>
                  <a:ext uri="{FF2B5EF4-FFF2-40B4-BE49-F238E27FC236}">
                    <a16:creationId xmlns:a16="http://schemas.microsoft.com/office/drawing/2014/main" id="{87762CB7-3040-1FFA-D7EC-7F785820E2EF}"/>
                  </a:ext>
                </a:extLst>
              </p:cNvPr>
              <p:cNvPicPr/>
              <p:nvPr/>
            </p:nvPicPr>
            <p:blipFill>
              <a:blip r:embed="rId4"/>
              <a:stretch>
                <a:fillRect/>
              </a:stretch>
            </p:blipFill>
            <p:spPr>
              <a:xfrm>
                <a:off x="6299216" y="1303882"/>
                <a:ext cx="1693300" cy="16933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AAF70933-A2B0-D663-5063-1F6941BCCDA9}"/>
                  </a:ext>
                </a:extLst>
              </p14:cNvPr>
              <p14:cNvContentPartPr/>
              <p14:nvPr/>
            </p14:nvContentPartPr>
            <p14:xfrm>
              <a:off x="4775199" y="3572933"/>
              <a:ext cx="16933" cy="16933"/>
            </p14:xfrm>
          </p:contentPart>
        </mc:Choice>
        <mc:Fallback xmlns="">
          <p:pic>
            <p:nvPicPr>
              <p:cNvPr id="10" name="Ink 9">
                <a:extLst>
                  <a:ext uri="{FF2B5EF4-FFF2-40B4-BE49-F238E27FC236}">
                    <a16:creationId xmlns:a16="http://schemas.microsoft.com/office/drawing/2014/main" id="{AAF70933-A2B0-D663-5063-1F6941BCCDA9}"/>
                  </a:ext>
                </a:extLst>
              </p:cNvPr>
              <p:cNvPicPr/>
              <p:nvPr/>
            </p:nvPicPr>
            <p:blipFill>
              <a:blip r:embed="rId4"/>
              <a:stretch>
                <a:fillRect/>
              </a:stretch>
            </p:blipFill>
            <p:spPr>
              <a:xfrm>
                <a:off x="3945482" y="2743216"/>
                <a:ext cx="1693300" cy="16933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E4AC1F02-1E2F-043E-C0F3-5E16FCE58241}"/>
                  </a:ext>
                </a:extLst>
              </p14:cNvPr>
              <p14:cNvContentPartPr/>
              <p14:nvPr/>
            </p14:nvContentPartPr>
            <p14:xfrm>
              <a:off x="1422399" y="2726266"/>
              <a:ext cx="16933" cy="16933"/>
            </p14:xfrm>
          </p:contentPart>
        </mc:Choice>
        <mc:Fallback xmlns="">
          <p:pic>
            <p:nvPicPr>
              <p:cNvPr id="11" name="Ink 10">
                <a:extLst>
                  <a:ext uri="{FF2B5EF4-FFF2-40B4-BE49-F238E27FC236}">
                    <a16:creationId xmlns:a16="http://schemas.microsoft.com/office/drawing/2014/main" id="{E4AC1F02-1E2F-043E-C0F3-5E16FCE58241}"/>
                  </a:ext>
                </a:extLst>
              </p:cNvPr>
              <p:cNvPicPr/>
              <p:nvPr/>
            </p:nvPicPr>
            <p:blipFill>
              <a:blip r:embed="rId4"/>
              <a:stretch>
                <a:fillRect/>
              </a:stretch>
            </p:blipFill>
            <p:spPr>
              <a:xfrm>
                <a:off x="575749" y="1896549"/>
                <a:ext cx="1693300" cy="1693300"/>
              </a:xfrm>
              <a:prstGeom prst="rect">
                <a:avLst/>
              </a:prstGeom>
            </p:spPr>
          </p:pic>
        </mc:Fallback>
      </mc:AlternateContent>
      <p:grpSp>
        <p:nvGrpSpPr>
          <p:cNvPr id="2" name="Group 1">
            <a:extLst>
              <a:ext uri="{FF2B5EF4-FFF2-40B4-BE49-F238E27FC236}">
                <a16:creationId xmlns:a16="http://schemas.microsoft.com/office/drawing/2014/main" id="{66A3246C-88DC-0C97-3393-FF4E5B395BFB}"/>
              </a:ext>
            </a:extLst>
          </p:cNvPr>
          <p:cNvGrpSpPr/>
          <p:nvPr/>
        </p:nvGrpSpPr>
        <p:grpSpPr>
          <a:xfrm>
            <a:off x="7874488" y="1265207"/>
            <a:ext cx="3452465" cy="3424687"/>
            <a:chOff x="4362578" y="1874807"/>
            <a:chExt cx="3452465" cy="3424687"/>
          </a:xfrm>
        </p:grpSpPr>
        <p:pic>
          <p:nvPicPr>
            <p:cNvPr id="16" name="Picture 15" descr="A logo with a circle and a circle in the middle&#10;&#10;Description automatically generated">
              <a:extLst>
                <a:ext uri="{FF2B5EF4-FFF2-40B4-BE49-F238E27FC236}">
                  <a16:creationId xmlns:a16="http://schemas.microsoft.com/office/drawing/2014/main" id="{AFFA61FC-3593-4299-6404-5289728CC43B}"/>
                </a:ext>
              </a:extLst>
            </p:cNvPr>
            <p:cNvPicPr>
              <a:picLocks noChangeAspect="1"/>
            </p:cNvPicPr>
            <p:nvPr/>
          </p:nvPicPr>
          <p:blipFill>
            <a:blip r:embed="rId7"/>
            <a:stretch>
              <a:fillRect/>
            </a:stretch>
          </p:blipFill>
          <p:spPr>
            <a:xfrm>
              <a:off x="4362578" y="1874807"/>
              <a:ext cx="3452465" cy="3424687"/>
            </a:xfrm>
            <a:prstGeom prst="rect">
              <a:avLst/>
            </a:prstGeom>
          </p:spPr>
        </p:pic>
        <p:sp>
          <p:nvSpPr>
            <p:cNvPr id="19" name="Oval 18">
              <a:extLst>
                <a:ext uri="{FF2B5EF4-FFF2-40B4-BE49-F238E27FC236}">
                  <a16:creationId xmlns:a16="http://schemas.microsoft.com/office/drawing/2014/main" id="{412AEAF3-174A-A77F-6376-17B5007CF2E4}"/>
                </a:ext>
              </a:extLst>
            </p:cNvPr>
            <p:cNvSpPr/>
            <p:nvPr/>
          </p:nvSpPr>
          <p:spPr>
            <a:xfrm>
              <a:off x="4987561" y="2356505"/>
              <a:ext cx="2478987" cy="2463226"/>
            </a:xfrm>
            <a:prstGeom prst="ellipse">
              <a:avLst/>
            </a:prstGeom>
            <a:solidFill>
              <a:srgbClr val="2A2A2A"/>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a:p>
              <a:pPr algn="ctr"/>
              <a:endParaRPr lang="en-US"/>
            </a:p>
            <a:p>
              <a:pPr algn="ctr"/>
              <a:r>
                <a:rPr lang="en-US" sz="2400" dirty="0">
                  <a:latin typeface="Aharoni"/>
                  <a:cs typeface="Aharoni"/>
                </a:rPr>
                <a:t>General</a:t>
              </a:r>
            </a:p>
            <a:p>
              <a:pPr algn="ctr"/>
              <a:endParaRPr lang="en-US" sz="2400" dirty="0">
                <a:latin typeface="Aharoni"/>
                <a:cs typeface="Aharoni"/>
              </a:endParaRPr>
            </a:p>
            <a:p>
              <a:pPr algn="ctr"/>
              <a:r>
                <a:rPr lang="en-US" sz="2400" dirty="0">
                  <a:latin typeface="Aharoni"/>
                  <a:cs typeface="Aharoni"/>
                </a:rPr>
                <a:t>Elliot</a:t>
              </a:r>
            </a:p>
            <a:p>
              <a:pPr algn="ctr"/>
              <a:endParaRPr lang="en-US"/>
            </a:p>
            <a:p>
              <a:pPr algn="ctr"/>
              <a:r>
                <a:rPr lang="en-US" dirty="0" err="1">
                  <a:latin typeface="Aharoni"/>
                  <a:ea typeface="+mn-lt"/>
                  <a:cs typeface="+mn-lt"/>
                </a:rPr>
                <a:t>elliot.fox</a:t>
              </a:r>
              <a:r>
                <a:rPr lang="en-US" dirty="0">
                  <a:latin typeface="Aharoni"/>
                  <a:ea typeface="+mn-lt"/>
                  <a:cs typeface="+mn-lt"/>
                </a:rPr>
                <a:t>@</a:t>
              </a:r>
              <a:endParaRPr lang="en-US" dirty="0">
                <a:latin typeface="Aharoni"/>
                <a:ea typeface="+mn-lt"/>
                <a:cs typeface="Aharoni"/>
              </a:endParaRPr>
            </a:p>
            <a:p>
              <a:pPr algn="ctr"/>
              <a:r>
                <a:rPr lang="en-US" dirty="0">
                  <a:latin typeface="Aharoni"/>
                  <a:ea typeface="+mn-lt"/>
                  <a:cs typeface="+mn-lt"/>
                </a:rPr>
                <a:t>durham.ac.uk</a:t>
              </a:r>
              <a:endParaRPr lang="en-US" dirty="0">
                <a:latin typeface="Aharoni"/>
                <a:cs typeface="Aharoni"/>
              </a:endParaRPr>
            </a:p>
            <a:p>
              <a:pPr algn="ctr"/>
              <a:endParaRPr lang="en-US"/>
            </a:p>
            <a:p>
              <a:pPr algn="ctr"/>
              <a:endParaRPr lang="en-US"/>
            </a:p>
          </p:txBody>
        </p:sp>
      </p:grpSp>
      <p:grpSp>
        <p:nvGrpSpPr>
          <p:cNvPr id="4" name="Group 3">
            <a:extLst>
              <a:ext uri="{FF2B5EF4-FFF2-40B4-BE49-F238E27FC236}">
                <a16:creationId xmlns:a16="http://schemas.microsoft.com/office/drawing/2014/main" id="{A5F5B96A-1E73-2777-DE0A-BC86F98FA235}"/>
              </a:ext>
            </a:extLst>
          </p:cNvPr>
          <p:cNvGrpSpPr/>
          <p:nvPr/>
        </p:nvGrpSpPr>
        <p:grpSpPr>
          <a:xfrm>
            <a:off x="969522" y="2737449"/>
            <a:ext cx="3452465" cy="3424687"/>
            <a:chOff x="6239" y="3427562"/>
            <a:chExt cx="3452465" cy="3424687"/>
          </a:xfrm>
        </p:grpSpPr>
        <p:pic>
          <p:nvPicPr>
            <p:cNvPr id="17" name="Picture 16" descr="A logo with a circle and a circle in the middle&#10;&#10;Description automatically generated">
              <a:extLst>
                <a:ext uri="{FF2B5EF4-FFF2-40B4-BE49-F238E27FC236}">
                  <a16:creationId xmlns:a16="http://schemas.microsoft.com/office/drawing/2014/main" id="{E7CC4947-4305-B8D9-FC4D-AA1D0A5BEDBC}"/>
                </a:ext>
              </a:extLst>
            </p:cNvPr>
            <p:cNvPicPr>
              <a:picLocks noChangeAspect="1"/>
            </p:cNvPicPr>
            <p:nvPr/>
          </p:nvPicPr>
          <p:blipFill>
            <a:blip r:embed="rId7"/>
            <a:stretch>
              <a:fillRect/>
            </a:stretch>
          </p:blipFill>
          <p:spPr>
            <a:xfrm>
              <a:off x="6239" y="3427562"/>
              <a:ext cx="3452465" cy="3424687"/>
            </a:xfrm>
            <a:prstGeom prst="rect">
              <a:avLst/>
            </a:prstGeom>
          </p:spPr>
        </p:pic>
        <p:sp>
          <p:nvSpPr>
            <p:cNvPr id="20" name="Oval 19">
              <a:extLst>
                <a:ext uri="{FF2B5EF4-FFF2-40B4-BE49-F238E27FC236}">
                  <a16:creationId xmlns:a16="http://schemas.microsoft.com/office/drawing/2014/main" id="{1F95925E-58CF-4F33-38A8-AF244E47C7EC}"/>
                </a:ext>
              </a:extLst>
            </p:cNvPr>
            <p:cNvSpPr/>
            <p:nvPr/>
          </p:nvSpPr>
          <p:spPr>
            <a:xfrm>
              <a:off x="674353" y="3909259"/>
              <a:ext cx="2478987" cy="2463226"/>
            </a:xfrm>
            <a:prstGeom prst="ellipse">
              <a:avLst/>
            </a:prstGeom>
            <a:solidFill>
              <a:srgbClr val="2A2A2A"/>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a:p>
              <a:pPr algn="ctr"/>
              <a:endParaRPr lang="en-US"/>
            </a:p>
            <a:p>
              <a:pPr algn="ctr"/>
              <a:r>
                <a:rPr lang="en-US" sz="2400">
                  <a:latin typeface="Aharoni"/>
                  <a:cs typeface="Aharoni"/>
                </a:rPr>
                <a:t>Anyone in a YTF        T-shirt</a:t>
              </a:r>
            </a:p>
            <a:p>
              <a:pPr algn="ctr"/>
              <a:endParaRPr lang="en-US"/>
            </a:p>
            <a:p>
              <a:pPr algn="ctr"/>
              <a:endParaRPr lang="en-US"/>
            </a:p>
          </p:txBody>
        </p:sp>
      </p:grpSp>
      <p:grpSp>
        <p:nvGrpSpPr>
          <p:cNvPr id="3" name="Group 2">
            <a:extLst>
              <a:ext uri="{FF2B5EF4-FFF2-40B4-BE49-F238E27FC236}">
                <a16:creationId xmlns:a16="http://schemas.microsoft.com/office/drawing/2014/main" id="{169E44BE-279A-9985-F9E0-7D3E900507C3}"/>
              </a:ext>
            </a:extLst>
          </p:cNvPr>
          <p:cNvGrpSpPr/>
          <p:nvPr/>
        </p:nvGrpSpPr>
        <p:grpSpPr>
          <a:xfrm>
            <a:off x="4420471" y="2032383"/>
            <a:ext cx="3452465" cy="3424687"/>
            <a:chOff x="8474503" y="3427562"/>
            <a:chExt cx="3452465" cy="3424687"/>
          </a:xfrm>
        </p:grpSpPr>
        <p:pic>
          <p:nvPicPr>
            <p:cNvPr id="15" name="Picture 14" descr="A logo with a circle and a circle in the middle&#10;&#10;Description automatically generated">
              <a:extLst>
                <a:ext uri="{FF2B5EF4-FFF2-40B4-BE49-F238E27FC236}">
                  <a16:creationId xmlns:a16="http://schemas.microsoft.com/office/drawing/2014/main" id="{0233DF93-A7E3-DBE8-5217-023FF3EBE0E1}"/>
                </a:ext>
              </a:extLst>
            </p:cNvPr>
            <p:cNvPicPr>
              <a:picLocks noChangeAspect="1"/>
            </p:cNvPicPr>
            <p:nvPr/>
          </p:nvPicPr>
          <p:blipFill>
            <a:blip r:embed="rId7"/>
            <a:stretch>
              <a:fillRect/>
            </a:stretch>
          </p:blipFill>
          <p:spPr>
            <a:xfrm>
              <a:off x="8474503" y="3427562"/>
              <a:ext cx="3452465" cy="3424687"/>
            </a:xfrm>
            <a:prstGeom prst="rect">
              <a:avLst/>
            </a:prstGeom>
          </p:spPr>
        </p:pic>
        <p:sp>
          <p:nvSpPr>
            <p:cNvPr id="21" name="Oval 20">
              <a:extLst>
                <a:ext uri="{FF2B5EF4-FFF2-40B4-BE49-F238E27FC236}">
                  <a16:creationId xmlns:a16="http://schemas.microsoft.com/office/drawing/2014/main" id="{8FF9E2FD-6E97-74D8-645D-FFF67CE9B765}"/>
                </a:ext>
              </a:extLst>
            </p:cNvPr>
            <p:cNvSpPr/>
            <p:nvPr/>
          </p:nvSpPr>
          <p:spPr>
            <a:xfrm>
              <a:off x="8883825" y="3794240"/>
              <a:ext cx="2824042" cy="2722017"/>
            </a:xfrm>
            <a:prstGeom prst="ellipse">
              <a:avLst/>
            </a:prstGeom>
            <a:solidFill>
              <a:srgbClr val="2A2A2A"/>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a:p>
              <a:pPr algn="ctr"/>
              <a:endParaRPr lang="en-US"/>
            </a:p>
            <a:p>
              <a:pPr algn="ctr"/>
              <a:r>
                <a:rPr lang="en-US" sz="2400" dirty="0">
                  <a:latin typeface="Aharoni"/>
                  <a:cs typeface="Aharoni"/>
                </a:rPr>
                <a:t>EDI &amp; Accessibility</a:t>
              </a:r>
            </a:p>
            <a:p>
              <a:pPr algn="ctr"/>
              <a:endParaRPr lang="en-US" sz="2400" dirty="0">
                <a:latin typeface="Aharoni"/>
                <a:cs typeface="Aharoni"/>
              </a:endParaRPr>
            </a:p>
            <a:p>
              <a:pPr algn="ctr"/>
              <a:r>
                <a:rPr lang="en-US" sz="2400" dirty="0">
                  <a:latin typeface="Aharoni"/>
                  <a:cs typeface="Aharoni"/>
                </a:rPr>
                <a:t>Ery</a:t>
              </a:r>
            </a:p>
            <a:p>
              <a:pPr algn="ctr"/>
              <a:endParaRPr lang="en-US" sz="2400">
                <a:latin typeface="Aharoni"/>
                <a:cs typeface="Aharoni"/>
              </a:endParaRPr>
            </a:p>
            <a:p>
              <a:pPr algn="ctr"/>
              <a:r>
                <a:rPr lang="en-US" dirty="0">
                  <a:latin typeface="Aharoni"/>
                  <a:cs typeface="Aharoni"/>
                </a:rPr>
                <a:t>ery.j.mcpartland@durham.ac.uk</a:t>
              </a:r>
            </a:p>
            <a:p>
              <a:pPr algn="ctr"/>
              <a:endParaRPr lang="en-US"/>
            </a:p>
            <a:p>
              <a:pPr algn="ctr"/>
              <a:endParaRPr lang="en-US"/>
            </a:p>
          </p:txBody>
        </p:sp>
      </p:grpSp>
      <p:sp>
        <p:nvSpPr>
          <p:cNvPr id="23" name="Subtitle 2">
            <a:extLst>
              <a:ext uri="{FF2B5EF4-FFF2-40B4-BE49-F238E27FC236}">
                <a16:creationId xmlns:a16="http://schemas.microsoft.com/office/drawing/2014/main" id="{33292490-DB51-BF41-17C1-D765AD03D8E7}"/>
              </a:ext>
            </a:extLst>
          </p:cNvPr>
          <p:cNvSpPr>
            <a:spLocks noGrp="1"/>
          </p:cNvSpPr>
          <p:nvPr>
            <p:ph type="subTitle" idx="1"/>
          </p:nvPr>
        </p:nvSpPr>
        <p:spPr>
          <a:xfrm>
            <a:off x="258792" y="309623"/>
            <a:ext cx="6455434" cy="1440101"/>
          </a:xfrm>
          <a:solidFill>
            <a:srgbClr val="2A2A2A"/>
          </a:solidFill>
        </p:spPr>
        <p:txBody>
          <a:bodyPr vert="horz" lIns="91440" tIns="45720" rIns="91440" bIns="45720" rtlCol="0" anchor="b">
            <a:normAutofit/>
          </a:bodyPr>
          <a:lstStyle/>
          <a:p>
            <a:r>
              <a:rPr lang="en-US" sz="7200" b="1">
                <a:latin typeface="Aharoni"/>
                <a:cs typeface="Aharoni"/>
              </a:rPr>
              <a:t>Contacts</a:t>
            </a:r>
          </a:p>
        </p:txBody>
      </p:sp>
    </p:spTree>
    <p:extLst>
      <p:ext uri="{BB962C8B-B14F-4D97-AF65-F5344CB8AC3E}">
        <p14:creationId xmlns:p14="http://schemas.microsoft.com/office/powerpoint/2010/main" val="3388578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FC72B19-A4CA-4E8B-1DD6-76C65FBFADE1}"/>
              </a:ext>
            </a:extLst>
          </p:cNvPr>
          <p:cNvPicPr>
            <a:picLocks noGrp="1" noChangeAspect="1"/>
          </p:cNvPicPr>
          <p:nvPr>
            <p:ph idx="1"/>
          </p:nvPr>
        </p:nvPicPr>
        <p:blipFill>
          <a:blip r:embed="rId2"/>
          <a:stretch>
            <a:fillRect/>
          </a:stretch>
        </p:blipFill>
        <p:spPr>
          <a:xfrm>
            <a:off x="-72207" y="-201582"/>
            <a:ext cx="12336413" cy="7269941"/>
          </a:xfrm>
        </p:spPr>
      </p:pic>
      <p:sp>
        <p:nvSpPr>
          <p:cNvPr id="2" name="Title 1">
            <a:extLst>
              <a:ext uri="{FF2B5EF4-FFF2-40B4-BE49-F238E27FC236}">
                <a16:creationId xmlns:a16="http://schemas.microsoft.com/office/drawing/2014/main" id="{8E220850-D757-811A-E8B9-4B16C338B430}"/>
              </a:ext>
            </a:extLst>
          </p:cNvPr>
          <p:cNvSpPr>
            <a:spLocks noGrp="1"/>
          </p:cNvSpPr>
          <p:nvPr>
            <p:ph type="title"/>
          </p:nvPr>
        </p:nvSpPr>
        <p:spPr>
          <a:xfrm>
            <a:off x="2520351" y="5691"/>
            <a:ext cx="7136921" cy="1311186"/>
          </a:xfrm>
          <a:solidFill>
            <a:srgbClr val="2A2A2A"/>
          </a:solidFill>
        </p:spPr>
        <p:txBody>
          <a:bodyPr>
            <a:noAutofit/>
          </a:bodyPr>
          <a:lstStyle/>
          <a:p>
            <a:r>
              <a:rPr lang="en-US" sz="7200" b="1">
                <a:latin typeface="Aharoni"/>
                <a:cs typeface="Aharoni"/>
              </a:rPr>
              <a:t>WhatsApp Chat</a:t>
            </a:r>
          </a:p>
        </p:txBody>
      </p:sp>
      <p:pic>
        <p:nvPicPr>
          <p:cNvPr id="3" name="Picture 2" descr="A qr code with a logo&#10;&#10;Description automatically generated">
            <a:extLst>
              <a:ext uri="{FF2B5EF4-FFF2-40B4-BE49-F238E27FC236}">
                <a16:creationId xmlns:a16="http://schemas.microsoft.com/office/drawing/2014/main" id="{FCA26E15-A7A2-D054-FBBE-251304A7839D}"/>
              </a:ext>
            </a:extLst>
          </p:cNvPr>
          <p:cNvPicPr>
            <a:picLocks noChangeAspect="1"/>
          </p:cNvPicPr>
          <p:nvPr/>
        </p:nvPicPr>
        <p:blipFill>
          <a:blip r:embed="rId3"/>
          <a:stretch>
            <a:fillRect/>
          </a:stretch>
        </p:blipFill>
        <p:spPr>
          <a:xfrm>
            <a:off x="4186328" y="1883434"/>
            <a:ext cx="3804966" cy="3752489"/>
          </a:xfrm>
          <a:prstGeom prst="rect">
            <a:avLst/>
          </a:prstGeom>
        </p:spPr>
      </p:pic>
    </p:spTree>
    <p:extLst>
      <p:ext uri="{BB962C8B-B14F-4D97-AF65-F5344CB8AC3E}">
        <p14:creationId xmlns:p14="http://schemas.microsoft.com/office/powerpoint/2010/main" val="693110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20850-D757-811A-E8B9-4B16C338B430}"/>
              </a:ext>
            </a:extLst>
          </p:cNvPr>
          <p:cNvSpPr>
            <a:spLocks noGrp="1"/>
          </p:cNvSpPr>
          <p:nvPr>
            <p:ph type="title"/>
          </p:nvPr>
        </p:nvSpPr>
        <p:spPr>
          <a:xfrm>
            <a:off x="4314" y="2593615"/>
            <a:ext cx="12183373" cy="1670621"/>
          </a:xfrm>
          <a:solidFill>
            <a:srgbClr val="2A2A2A"/>
          </a:solidFill>
        </p:spPr>
        <p:txBody>
          <a:bodyPr>
            <a:normAutofit/>
          </a:bodyPr>
          <a:lstStyle/>
          <a:p>
            <a:pPr algn="ctr"/>
            <a:r>
              <a:rPr lang="en-US" sz="3600">
                <a:latin typeface="Aharoni"/>
                <a:ea typeface="+mj-lt"/>
                <a:cs typeface="+mj-lt"/>
              </a:rPr>
              <a:t>https://conference.ippp.dur.ac.uk/event/1428/overview</a:t>
            </a:r>
            <a:endParaRPr lang="en-US" sz="3600">
              <a:latin typeface="Aharoni"/>
            </a:endParaRPr>
          </a:p>
        </p:txBody>
      </p:sp>
    </p:spTree>
    <p:extLst>
      <p:ext uri="{BB962C8B-B14F-4D97-AF65-F5344CB8AC3E}">
        <p14:creationId xmlns:p14="http://schemas.microsoft.com/office/powerpoint/2010/main" val="10419676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10</Slides>
  <Notes>0</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WhatsApp Chat</vt:lpstr>
      <vt:lpstr>https://conference.ippp.dur.ac.uk/event/1428/overview</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74</cp:revision>
  <dcterms:created xsi:type="dcterms:W3CDTF">2024-12-17T10:32:55Z</dcterms:created>
  <dcterms:modified xsi:type="dcterms:W3CDTF">2024-12-18T11:11:44Z</dcterms:modified>
</cp:coreProperties>
</file>