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376" r:id="rId3"/>
    <p:sldId id="474" r:id="rId4"/>
    <p:sldId id="467" r:id="rId5"/>
    <p:sldId id="486" r:id="rId6"/>
    <p:sldId id="476" r:id="rId7"/>
    <p:sldId id="481" r:id="rId8"/>
    <p:sldId id="386" r:id="rId9"/>
    <p:sldId id="469" r:id="rId10"/>
    <p:sldId id="379" r:id="rId11"/>
    <p:sldId id="496" r:id="rId12"/>
    <p:sldId id="466" r:id="rId13"/>
    <p:sldId id="479" r:id="rId14"/>
    <p:sldId id="480" r:id="rId15"/>
    <p:sldId id="390" r:id="rId16"/>
    <p:sldId id="470" r:id="rId17"/>
    <p:sldId id="385" r:id="rId18"/>
    <p:sldId id="488" r:id="rId19"/>
    <p:sldId id="490" r:id="rId20"/>
    <p:sldId id="491" r:id="rId21"/>
    <p:sldId id="471" r:id="rId22"/>
    <p:sldId id="487" r:id="rId23"/>
    <p:sldId id="388" r:id="rId24"/>
    <p:sldId id="484" r:id="rId25"/>
    <p:sldId id="478" r:id="rId26"/>
    <p:sldId id="494" r:id="rId27"/>
    <p:sldId id="421" r:id="rId28"/>
    <p:sldId id="422" r:id="rId29"/>
    <p:sldId id="423" r:id="rId30"/>
    <p:sldId id="473" r:id="rId31"/>
    <p:sldId id="493" r:id="rId32"/>
    <p:sldId id="492" r:id="rId33"/>
    <p:sldId id="323" r:id="rId34"/>
    <p:sldId id="495" r:id="rId35"/>
    <p:sldId id="4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05919-3958-4B30-A9F6-326B2E33B5F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B27DD9-B8AA-4FC6-82D1-B9021F75AE94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5C38DD3C-F5FC-4260-831F-C96F40BCDCE2}" type="parTrans" cxnId="{96634258-A5D8-4CBC-8DEA-ECA9CD0774E6}">
      <dgm:prSet/>
      <dgm:spPr/>
      <dgm:t>
        <a:bodyPr/>
        <a:lstStyle/>
        <a:p>
          <a:endParaRPr lang="en-US"/>
        </a:p>
      </dgm:t>
    </dgm:pt>
    <dgm:pt modelId="{32049747-B579-4CB4-AD06-FFD7A3CF0E2B}" type="sibTrans" cxnId="{96634258-A5D8-4CBC-8DEA-ECA9CD0774E6}">
      <dgm:prSet/>
      <dgm:spPr/>
      <dgm:t>
        <a:bodyPr/>
        <a:lstStyle/>
        <a:p>
          <a:endParaRPr lang="en-US"/>
        </a:p>
      </dgm:t>
    </dgm:pt>
    <dgm:pt modelId="{3124EC98-F8B0-416C-82CA-4B76703BD4B5}">
      <dgm:prSet/>
      <dgm:spPr/>
      <dgm:t>
        <a:bodyPr/>
        <a:lstStyle/>
        <a:p>
          <a:r>
            <a:rPr lang="en-US"/>
            <a:t>ATLAS measurement</a:t>
          </a:r>
        </a:p>
      </dgm:t>
    </dgm:pt>
    <dgm:pt modelId="{0F2A8EB1-C490-4A87-BF5C-920DA7296A1E}" type="parTrans" cxnId="{2D8595A6-5241-471D-A225-E7768C41A79C}">
      <dgm:prSet/>
      <dgm:spPr/>
      <dgm:t>
        <a:bodyPr/>
        <a:lstStyle/>
        <a:p>
          <a:endParaRPr lang="en-US"/>
        </a:p>
      </dgm:t>
    </dgm:pt>
    <dgm:pt modelId="{A52B62C3-342B-485E-B082-DC2FD654EA5C}" type="sibTrans" cxnId="{2D8595A6-5241-471D-A225-E7768C41A79C}">
      <dgm:prSet/>
      <dgm:spPr/>
      <dgm:t>
        <a:bodyPr/>
        <a:lstStyle/>
        <a:p>
          <a:endParaRPr lang="en-US"/>
        </a:p>
      </dgm:t>
    </dgm:pt>
    <dgm:pt modelId="{F9376706-DD87-4554-8ED8-0804BC7350B8}">
      <dgm:prSet/>
      <dgm:spPr/>
      <dgm:t>
        <a:bodyPr/>
        <a:lstStyle/>
        <a:p>
          <a:r>
            <a:rPr lang="en-US"/>
            <a:t>CMS measurement</a:t>
          </a:r>
        </a:p>
      </dgm:t>
    </dgm:pt>
    <dgm:pt modelId="{D73DA771-0B66-4499-873A-8907A32C6C1C}" type="parTrans" cxnId="{D2751048-8923-4F2C-86C0-A8DE107953CC}">
      <dgm:prSet/>
      <dgm:spPr/>
      <dgm:t>
        <a:bodyPr/>
        <a:lstStyle/>
        <a:p>
          <a:endParaRPr lang="en-US"/>
        </a:p>
      </dgm:t>
    </dgm:pt>
    <dgm:pt modelId="{D3CA94F6-569C-4175-848E-1BCDDCE30D09}" type="sibTrans" cxnId="{D2751048-8923-4F2C-86C0-A8DE107953CC}">
      <dgm:prSet/>
      <dgm:spPr/>
      <dgm:t>
        <a:bodyPr/>
        <a:lstStyle/>
        <a:p>
          <a:endParaRPr lang="en-US"/>
        </a:p>
      </dgm:t>
    </dgm:pt>
    <dgm:pt modelId="{117F4413-122C-48DD-A0CA-27BDBA118F13}">
      <dgm:prSet/>
      <dgm:spPr/>
      <dgm:t>
        <a:bodyPr/>
        <a:lstStyle/>
        <a:p>
          <a:r>
            <a:rPr lang="en-US" dirty="0"/>
            <a:t>LHCb measurement + bonus!</a:t>
          </a:r>
        </a:p>
      </dgm:t>
    </dgm:pt>
    <dgm:pt modelId="{233D8BC2-F60E-4BA2-83DD-9554EF283635}" type="parTrans" cxnId="{198D6E70-691D-4EF9-90CC-CB309200CD8C}">
      <dgm:prSet/>
      <dgm:spPr/>
      <dgm:t>
        <a:bodyPr/>
        <a:lstStyle/>
        <a:p>
          <a:endParaRPr lang="en-US"/>
        </a:p>
      </dgm:t>
    </dgm:pt>
    <dgm:pt modelId="{D7820942-F2EF-40C5-B9D9-023F8A3FAC32}" type="sibTrans" cxnId="{198D6E70-691D-4EF9-90CC-CB309200CD8C}">
      <dgm:prSet/>
      <dgm:spPr/>
      <dgm:t>
        <a:bodyPr/>
        <a:lstStyle/>
        <a:p>
          <a:endParaRPr lang="en-US"/>
        </a:p>
      </dgm:t>
    </dgm:pt>
    <dgm:pt modelId="{EC32C752-9CED-4561-ACB6-6ECD1B8765E4}">
      <dgm:prSet/>
      <dgm:spPr/>
      <dgm:t>
        <a:bodyPr/>
        <a:lstStyle/>
        <a:p>
          <a:r>
            <a:rPr lang="en-US" dirty="0"/>
            <a:t>Summary and prospects</a:t>
          </a:r>
        </a:p>
      </dgm:t>
    </dgm:pt>
    <dgm:pt modelId="{EBC98EF9-1826-4FB1-9ADA-77728AF56376}" type="parTrans" cxnId="{DE1927FA-78C4-4547-B185-E37490363C0F}">
      <dgm:prSet/>
      <dgm:spPr/>
      <dgm:t>
        <a:bodyPr/>
        <a:lstStyle/>
        <a:p>
          <a:endParaRPr lang="en-US"/>
        </a:p>
      </dgm:t>
    </dgm:pt>
    <dgm:pt modelId="{A0F07BE3-F79B-4677-B4F0-680B2C3196AC}" type="sibTrans" cxnId="{DE1927FA-78C4-4547-B185-E37490363C0F}">
      <dgm:prSet/>
      <dgm:spPr/>
      <dgm:t>
        <a:bodyPr/>
        <a:lstStyle/>
        <a:p>
          <a:endParaRPr lang="en-US"/>
        </a:p>
      </dgm:t>
    </dgm:pt>
    <dgm:pt modelId="{43D7B145-A4CE-4DA3-909F-581DA9BFD4F3}" type="pres">
      <dgm:prSet presAssocID="{79405919-3958-4B30-A9F6-326B2E33B5FD}" presName="vert0" presStyleCnt="0">
        <dgm:presLayoutVars>
          <dgm:dir/>
          <dgm:animOne val="branch"/>
          <dgm:animLvl val="lvl"/>
        </dgm:presLayoutVars>
      </dgm:prSet>
      <dgm:spPr/>
    </dgm:pt>
    <dgm:pt modelId="{1871A1C0-2449-4AB1-BB52-BBE39328935A}" type="pres">
      <dgm:prSet presAssocID="{EBB27DD9-B8AA-4FC6-82D1-B9021F75AE94}" presName="thickLine" presStyleLbl="alignNode1" presStyleIdx="0" presStyleCnt="5"/>
      <dgm:spPr/>
    </dgm:pt>
    <dgm:pt modelId="{A0944767-5A44-4BF2-9614-D688EFD69012}" type="pres">
      <dgm:prSet presAssocID="{EBB27DD9-B8AA-4FC6-82D1-B9021F75AE94}" presName="horz1" presStyleCnt="0"/>
      <dgm:spPr/>
    </dgm:pt>
    <dgm:pt modelId="{5C2A12A6-5EFA-4213-81B6-197272FA9BA4}" type="pres">
      <dgm:prSet presAssocID="{EBB27DD9-B8AA-4FC6-82D1-B9021F75AE94}" presName="tx1" presStyleLbl="revTx" presStyleIdx="0" presStyleCnt="5"/>
      <dgm:spPr/>
    </dgm:pt>
    <dgm:pt modelId="{1AFF5AB0-580F-4922-861D-FE61C1715DC4}" type="pres">
      <dgm:prSet presAssocID="{EBB27DD9-B8AA-4FC6-82D1-B9021F75AE94}" presName="vert1" presStyleCnt="0"/>
      <dgm:spPr/>
    </dgm:pt>
    <dgm:pt modelId="{68BA22C6-2BC5-40C5-BFD3-C9C15E29CDB3}" type="pres">
      <dgm:prSet presAssocID="{3124EC98-F8B0-416C-82CA-4B76703BD4B5}" presName="thickLine" presStyleLbl="alignNode1" presStyleIdx="1" presStyleCnt="5"/>
      <dgm:spPr/>
    </dgm:pt>
    <dgm:pt modelId="{0A5800FD-0DA5-4A99-AA1E-19E075788906}" type="pres">
      <dgm:prSet presAssocID="{3124EC98-F8B0-416C-82CA-4B76703BD4B5}" presName="horz1" presStyleCnt="0"/>
      <dgm:spPr/>
    </dgm:pt>
    <dgm:pt modelId="{4DB014F5-40BF-453D-ADD5-E1002D5F6F8A}" type="pres">
      <dgm:prSet presAssocID="{3124EC98-F8B0-416C-82CA-4B76703BD4B5}" presName="tx1" presStyleLbl="revTx" presStyleIdx="1" presStyleCnt="5"/>
      <dgm:spPr/>
    </dgm:pt>
    <dgm:pt modelId="{87DB3F01-8E99-4C9A-AA5F-5D05E4A9CF0D}" type="pres">
      <dgm:prSet presAssocID="{3124EC98-F8B0-416C-82CA-4B76703BD4B5}" presName="vert1" presStyleCnt="0"/>
      <dgm:spPr/>
    </dgm:pt>
    <dgm:pt modelId="{559B867F-B8C3-4FC0-AB49-0F2936DF6F0E}" type="pres">
      <dgm:prSet presAssocID="{F9376706-DD87-4554-8ED8-0804BC7350B8}" presName="thickLine" presStyleLbl="alignNode1" presStyleIdx="2" presStyleCnt="5"/>
      <dgm:spPr/>
    </dgm:pt>
    <dgm:pt modelId="{BE834953-863C-4242-9C8B-18A647686533}" type="pres">
      <dgm:prSet presAssocID="{F9376706-DD87-4554-8ED8-0804BC7350B8}" presName="horz1" presStyleCnt="0"/>
      <dgm:spPr/>
    </dgm:pt>
    <dgm:pt modelId="{1DB3D395-280F-4A05-9B62-C0924D9E99E0}" type="pres">
      <dgm:prSet presAssocID="{F9376706-DD87-4554-8ED8-0804BC7350B8}" presName="tx1" presStyleLbl="revTx" presStyleIdx="2" presStyleCnt="5"/>
      <dgm:spPr/>
    </dgm:pt>
    <dgm:pt modelId="{B62DAF51-00CE-4E4A-A851-26A977C6EC03}" type="pres">
      <dgm:prSet presAssocID="{F9376706-DD87-4554-8ED8-0804BC7350B8}" presName="vert1" presStyleCnt="0"/>
      <dgm:spPr/>
    </dgm:pt>
    <dgm:pt modelId="{385B9D2B-BCF3-4431-AF7C-471D847FC5DC}" type="pres">
      <dgm:prSet presAssocID="{117F4413-122C-48DD-A0CA-27BDBA118F13}" presName="thickLine" presStyleLbl="alignNode1" presStyleIdx="3" presStyleCnt="5"/>
      <dgm:spPr/>
    </dgm:pt>
    <dgm:pt modelId="{A908EE5E-1D3F-4CA4-9DC4-8E7A31EBBDB5}" type="pres">
      <dgm:prSet presAssocID="{117F4413-122C-48DD-A0CA-27BDBA118F13}" presName="horz1" presStyleCnt="0"/>
      <dgm:spPr/>
    </dgm:pt>
    <dgm:pt modelId="{73E983D5-5217-4BEC-A646-974ABCEBC528}" type="pres">
      <dgm:prSet presAssocID="{117F4413-122C-48DD-A0CA-27BDBA118F13}" presName="tx1" presStyleLbl="revTx" presStyleIdx="3" presStyleCnt="5"/>
      <dgm:spPr/>
    </dgm:pt>
    <dgm:pt modelId="{1BC605F2-81DB-45AD-A670-0EC7008B7146}" type="pres">
      <dgm:prSet presAssocID="{117F4413-122C-48DD-A0CA-27BDBA118F13}" presName="vert1" presStyleCnt="0"/>
      <dgm:spPr/>
    </dgm:pt>
    <dgm:pt modelId="{A5EB1899-97C1-4631-A774-F17772A7D346}" type="pres">
      <dgm:prSet presAssocID="{EC32C752-9CED-4561-ACB6-6ECD1B8765E4}" presName="thickLine" presStyleLbl="alignNode1" presStyleIdx="4" presStyleCnt="5"/>
      <dgm:spPr/>
    </dgm:pt>
    <dgm:pt modelId="{85677FCF-CBA5-4888-9962-DD2DDB44DE59}" type="pres">
      <dgm:prSet presAssocID="{EC32C752-9CED-4561-ACB6-6ECD1B8765E4}" presName="horz1" presStyleCnt="0"/>
      <dgm:spPr/>
    </dgm:pt>
    <dgm:pt modelId="{1B9F4A6E-83A0-4D8F-9FD3-14BCBB6E286F}" type="pres">
      <dgm:prSet presAssocID="{EC32C752-9CED-4561-ACB6-6ECD1B8765E4}" presName="tx1" presStyleLbl="revTx" presStyleIdx="4" presStyleCnt="5"/>
      <dgm:spPr/>
    </dgm:pt>
    <dgm:pt modelId="{67D597CA-9766-48EB-BE70-0BDCC005FC7F}" type="pres">
      <dgm:prSet presAssocID="{EC32C752-9CED-4561-ACB6-6ECD1B8765E4}" presName="vert1" presStyleCnt="0"/>
      <dgm:spPr/>
    </dgm:pt>
  </dgm:ptLst>
  <dgm:cxnLst>
    <dgm:cxn modelId="{E01B5402-0385-48F9-A18E-01B62DF1EE84}" type="presOf" srcId="{EC32C752-9CED-4561-ACB6-6ECD1B8765E4}" destId="{1B9F4A6E-83A0-4D8F-9FD3-14BCBB6E286F}" srcOrd="0" destOrd="0" presId="urn:microsoft.com/office/officeart/2008/layout/LinedList"/>
    <dgm:cxn modelId="{33D0A947-0632-4E48-8072-FABBDAB00BED}" type="presOf" srcId="{3124EC98-F8B0-416C-82CA-4B76703BD4B5}" destId="{4DB014F5-40BF-453D-ADD5-E1002D5F6F8A}" srcOrd="0" destOrd="0" presId="urn:microsoft.com/office/officeart/2008/layout/LinedList"/>
    <dgm:cxn modelId="{D2751048-8923-4F2C-86C0-A8DE107953CC}" srcId="{79405919-3958-4B30-A9F6-326B2E33B5FD}" destId="{F9376706-DD87-4554-8ED8-0804BC7350B8}" srcOrd="2" destOrd="0" parTransId="{D73DA771-0B66-4499-873A-8907A32C6C1C}" sibTransId="{D3CA94F6-569C-4175-848E-1BCDDCE30D09}"/>
    <dgm:cxn modelId="{198D6E70-691D-4EF9-90CC-CB309200CD8C}" srcId="{79405919-3958-4B30-A9F6-326B2E33B5FD}" destId="{117F4413-122C-48DD-A0CA-27BDBA118F13}" srcOrd="3" destOrd="0" parTransId="{233D8BC2-F60E-4BA2-83DD-9554EF283635}" sibTransId="{D7820942-F2EF-40C5-B9D9-023F8A3FAC32}"/>
    <dgm:cxn modelId="{96634258-A5D8-4CBC-8DEA-ECA9CD0774E6}" srcId="{79405919-3958-4B30-A9F6-326B2E33B5FD}" destId="{EBB27DD9-B8AA-4FC6-82D1-B9021F75AE94}" srcOrd="0" destOrd="0" parTransId="{5C38DD3C-F5FC-4260-831F-C96F40BCDCE2}" sibTransId="{32049747-B579-4CB4-AD06-FFD7A3CF0E2B}"/>
    <dgm:cxn modelId="{978E5680-B2C2-41A6-BB8E-D897EC9E87C7}" type="presOf" srcId="{79405919-3958-4B30-A9F6-326B2E33B5FD}" destId="{43D7B145-A4CE-4DA3-909F-581DA9BFD4F3}" srcOrd="0" destOrd="0" presId="urn:microsoft.com/office/officeart/2008/layout/LinedList"/>
    <dgm:cxn modelId="{47A98B9E-7804-49E9-BC25-7D6A0AEACF2E}" type="presOf" srcId="{EBB27DD9-B8AA-4FC6-82D1-B9021F75AE94}" destId="{5C2A12A6-5EFA-4213-81B6-197272FA9BA4}" srcOrd="0" destOrd="0" presId="urn:microsoft.com/office/officeart/2008/layout/LinedList"/>
    <dgm:cxn modelId="{2D8595A6-5241-471D-A225-E7768C41A79C}" srcId="{79405919-3958-4B30-A9F6-326B2E33B5FD}" destId="{3124EC98-F8B0-416C-82CA-4B76703BD4B5}" srcOrd="1" destOrd="0" parTransId="{0F2A8EB1-C490-4A87-BF5C-920DA7296A1E}" sibTransId="{A52B62C3-342B-485E-B082-DC2FD654EA5C}"/>
    <dgm:cxn modelId="{56A805B7-2DDA-413F-A3EF-AE772CE9642E}" type="presOf" srcId="{F9376706-DD87-4554-8ED8-0804BC7350B8}" destId="{1DB3D395-280F-4A05-9B62-C0924D9E99E0}" srcOrd="0" destOrd="0" presId="urn:microsoft.com/office/officeart/2008/layout/LinedList"/>
    <dgm:cxn modelId="{DE1927FA-78C4-4547-B185-E37490363C0F}" srcId="{79405919-3958-4B30-A9F6-326B2E33B5FD}" destId="{EC32C752-9CED-4561-ACB6-6ECD1B8765E4}" srcOrd="4" destOrd="0" parTransId="{EBC98EF9-1826-4FB1-9ADA-77728AF56376}" sibTransId="{A0F07BE3-F79B-4677-B4F0-680B2C3196AC}"/>
    <dgm:cxn modelId="{1CCFE0FF-5FC7-4FF4-A015-B4884BC5A948}" type="presOf" srcId="{117F4413-122C-48DD-A0CA-27BDBA118F13}" destId="{73E983D5-5217-4BEC-A646-974ABCEBC528}" srcOrd="0" destOrd="0" presId="urn:microsoft.com/office/officeart/2008/layout/LinedList"/>
    <dgm:cxn modelId="{BB0CB580-0229-4776-85A3-AD79156925BD}" type="presParOf" srcId="{43D7B145-A4CE-4DA3-909F-581DA9BFD4F3}" destId="{1871A1C0-2449-4AB1-BB52-BBE39328935A}" srcOrd="0" destOrd="0" presId="urn:microsoft.com/office/officeart/2008/layout/LinedList"/>
    <dgm:cxn modelId="{CC1C7228-17E8-466B-8B39-C1A1D28EAD24}" type="presParOf" srcId="{43D7B145-A4CE-4DA3-909F-581DA9BFD4F3}" destId="{A0944767-5A44-4BF2-9614-D688EFD69012}" srcOrd="1" destOrd="0" presId="urn:microsoft.com/office/officeart/2008/layout/LinedList"/>
    <dgm:cxn modelId="{E0641DD6-4EE2-4716-BA94-99252C398F86}" type="presParOf" srcId="{A0944767-5A44-4BF2-9614-D688EFD69012}" destId="{5C2A12A6-5EFA-4213-81B6-197272FA9BA4}" srcOrd="0" destOrd="0" presId="urn:microsoft.com/office/officeart/2008/layout/LinedList"/>
    <dgm:cxn modelId="{EB41AA47-6999-4348-B22C-74BA39FDAF31}" type="presParOf" srcId="{A0944767-5A44-4BF2-9614-D688EFD69012}" destId="{1AFF5AB0-580F-4922-861D-FE61C1715DC4}" srcOrd="1" destOrd="0" presId="urn:microsoft.com/office/officeart/2008/layout/LinedList"/>
    <dgm:cxn modelId="{82C585C6-0D72-435F-9D61-E47F856A341E}" type="presParOf" srcId="{43D7B145-A4CE-4DA3-909F-581DA9BFD4F3}" destId="{68BA22C6-2BC5-40C5-BFD3-C9C15E29CDB3}" srcOrd="2" destOrd="0" presId="urn:microsoft.com/office/officeart/2008/layout/LinedList"/>
    <dgm:cxn modelId="{0E7D00E1-DBBF-4B88-B697-76A0CF739510}" type="presParOf" srcId="{43D7B145-A4CE-4DA3-909F-581DA9BFD4F3}" destId="{0A5800FD-0DA5-4A99-AA1E-19E075788906}" srcOrd="3" destOrd="0" presId="urn:microsoft.com/office/officeart/2008/layout/LinedList"/>
    <dgm:cxn modelId="{90CA9ACE-1452-4793-A362-AAD8512EDF59}" type="presParOf" srcId="{0A5800FD-0DA5-4A99-AA1E-19E075788906}" destId="{4DB014F5-40BF-453D-ADD5-E1002D5F6F8A}" srcOrd="0" destOrd="0" presId="urn:microsoft.com/office/officeart/2008/layout/LinedList"/>
    <dgm:cxn modelId="{EA0CD81F-11F6-4D0C-9457-42DD7616AAA9}" type="presParOf" srcId="{0A5800FD-0DA5-4A99-AA1E-19E075788906}" destId="{87DB3F01-8E99-4C9A-AA5F-5D05E4A9CF0D}" srcOrd="1" destOrd="0" presId="urn:microsoft.com/office/officeart/2008/layout/LinedList"/>
    <dgm:cxn modelId="{2880E807-EDEA-4700-BF0C-A3EE715F6E1F}" type="presParOf" srcId="{43D7B145-A4CE-4DA3-909F-581DA9BFD4F3}" destId="{559B867F-B8C3-4FC0-AB49-0F2936DF6F0E}" srcOrd="4" destOrd="0" presId="urn:microsoft.com/office/officeart/2008/layout/LinedList"/>
    <dgm:cxn modelId="{0E6559DD-6B0C-4329-8567-582D5292608A}" type="presParOf" srcId="{43D7B145-A4CE-4DA3-909F-581DA9BFD4F3}" destId="{BE834953-863C-4242-9C8B-18A647686533}" srcOrd="5" destOrd="0" presId="urn:microsoft.com/office/officeart/2008/layout/LinedList"/>
    <dgm:cxn modelId="{966CCEC0-BD72-48C5-874B-B0EC003C96DC}" type="presParOf" srcId="{BE834953-863C-4242-9C8B-18A647686533}" destId="{1DB3D395-280F-4A05-9B62-C0924D9E99E0}" srcOrd="0" destOrd="0" presId="urn:microsoft.com/office/officeart/2008/layout/LinedList"/>
    <dgm:cxn modelId="{25901B98-F734-40F9-A1AD-3BA65B724426}" type="presParOf" srcId="{BE834953-863C-4242-9C8B-18A647686533}" destId="{B62DAF51-00CE-4E4A-A851-26A977C6EC03}" srcOrd="1" destOrd="0" presId="urn:microsoft.com/office/officeart/2008/layout/LinedList"/>
    <dgm:cxn modelId="{BC31F321-3863-4E33-80A8-24FEBE466A94}" type="presParOf" srcId="{43D7B145-A4CE-4DA3-909F-581DA9BFD4F3}" destId="{385B9D2B-BCF3-4431-AF7C-471D847FC5DC}" srcOrd="6" destOrd="0" presId="urn:microsoft.com/office/officeart/2008/layout/LinedList"/>
    <dgm:cxn modelId="{777F9654-C304-4920-9F47-36860F5EC06D}" type="presParOf" srcId="{43D7B145-A4CE-4DA3-909F-581DA9BFD4F3}" destId="{A908EE5E-1D3F-4CA4-9DC4-8E7A31EBBDB5}" srcOrd="7" destOrd="0" presId="urn:microsoft.com/office/officeart/2008/layout/LinedList"/>
    <dgm:cxn modelId="{7F05B062-2682-4E55-99A8-4E0295B71DF7}" type="presParOf" srcId="{A908EE5E-1D3F-4CA4-9DC4-8E7A31EBBDB5}" destId="{73E983D5-5217-4BEC-A646-974ABCEBC528}" srcOrd="0" destOrd="0" presId="urn:microsoft.com/office/officeart/2008/layout/LinedList"/>
    <dgm:cxn modelId="{C0F7FE31-A42B-4C9B-B384-146C92435D63}" type="presParOf" srcId="{A908EE5E-1D3F-4CA4-9DC4-8E7A31EBBDB5}" destId="{1BC605F2-81DB-45AD-A670-0EC7008B7146}" srcOrd="1" destOrd="0" presId="urn:microsoft.com/office/officeart/2008/layout/LinedList"/>
    <dgm:cxn modelId="{99BA87F8-E803-4421-B1F5-6BD3587F3E0D}" type="presParOf" srcId="{43D7B145-A4CE-4DA3-909F-581DA9BFD4F3}" destId="{A5EB1899-97C1-4631-A774-F17772A7D346}" srcOrd="8" destOrd="0" presId="urn:microsoft.com/office/officeart/2008/layout/LinedList"/>
    <dgm:cxn modelId="{87D8AD56-DE46-4EF3-A7D7-98C212D0FF61}" type="presParOf" srcId="{43D7B145-A4CE-4DA3-909F-581DA9BFD4F3}" destId="{85677FCF-CBA5-4888-9962-DD2DDB44DE59}" srcOrd="9" destOrd="0" presId="urn:microsoft.com/office/officeart/2008/layout/LinedList"/>
    <dgm:cxn modelId="{98060A58-E76A-4402-AF10-A0E02416036A}" type="presParOf" srcId="{85677FCF-CBA5-4888-9962-DD2DDB44DE59}" destId="{1B9F4A6E-83A0-4D8F-9FD3-14BCBB6E286F}" srcOrd="0" destOrd="0" presId="urn:microsoft.com/office/officeart/2008/layout/LinedList"/>
    <dgm:cxn modelId="{55874EC0-5C47-4CA7-A75C-E24CA03546CC}" type="presParOf" srcId="{85677FCF-CBA5-4888-9962-DD2DDB44DE59}" destId="{67D597CA-9766-48EB-BE70-0BDCC005FC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1A1C0-2449-4AB1-BB52-BBE39328935A}">
      <dsp:nvSpPr>
        <dsp:cNvPr id="0" name=""/>
        <dsp:cNvSpPr/>
      </dsp:nvSpPr>
      <dsp:spPr>
        <a:xfrm>
          <a:off x="0" y="693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A12A6-5EFA-4213-81B6-197272FA9BA4}">
      <dsp:nvSpPr>
        <dsp:cNvPr id="0" name=""/>
        <dsp:cNvSpPr/>
      </dsp:nvSpPr>
      <dsp:spPr>
        <a:xfrm>
          <a:off x="0" y="693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Introduction</a:t>
          </a:r>
        </a:p>
      </dsp:txBody>
      <dsp:txXfrm>
        <a:off x="0" y="693"/>
        <a:ext cx="5811128" cy="1135366"/>
      </dsp:txXfrm>
    </dsp:sp>
    <dsp:sp modelId="{68BA22C6-2BC5-40C5-BFD3-C9C15E29CDB3}">
      <dsp:nvSpPr>
        <dsp:cNvPr id="0" name=""/>
        <dsp:cNvSpPr/>
      </dsp:nvSpPr>
      <dsp:spPr>
        <a:xfrm>
          <a:off x="0" y="1136059"/>
          <a:ext cx="581112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014F5-40BF-453D-ADD5-E1002D5F6F8A}">
      <dsp:nvSpPr>
        <dsp:cNvPr id="0" name=""/>
        <dsp:cNvSpPr/>
      </dsp:nvSpPr>
      <dsp:spPr>
        <a:xfrm>
          <a:off x="0" y="1136059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ATLAS measurement</a:t>
          </a:r>
        </a:p>
      </dsp:txBody>
      <dsp:txXfrm>
        <a:off x="0" y="1136059"/>
        <a:ext cx="5811128" cy="1135366"/>
      </dsp:txXfrm>
    </dsp:sp>
    <dsp:sp modelId="{559B867F-B8C3-4FC0-AB49-0F2936DF6F0E}">
      <dsp:nvSpPr>
        <dsp:cNvPr id="0" name=""/>
        <dsp:cNvSpPr/>
      </dsp:nvSpPr>
      <dsp:spPr>
        <a:xfrm>
          <a:off x="0" y="2271426"/>
          <a:ext cx="58111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3D395-280F-4A05-9B62-C0924D9E99E0}">
      <dsp:nvSpPr>
        <dsp:cNvPr id="0" name=""/>
        <dsp:cNvSpPr/>
      </dsp:nvSpPr>
      <dsp:spPr>
        <a:xfrm>
          <a:off x="0" y="2271426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CMS measurement</a:t>
          </a:r>
        </a:p>
      </dsp:txBody>
      <dsp:txXfrm>
        <a:off x="0" y="2271426"/>
        <a:ext cx="5811128" cy="1135366"/>
      </dsp:txXfrm>
    </dsp:sp>
    <dsp:sp modelId="{385B9D2B-BCF3-4431-AF7C-471D847FC5DC}">
      <dsp:nvSpPr>
        <dsp:cNvPr id="0" name=""/>
        <dsp:cNvSpPr/>
      </dsp:nvSpPr>
      <dsp:spPr>
        <a:xfrm>
          <a:off x="0" y="3406792"/>
          <a:ext cx="581112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983D5-5217-4BEC-A646-974ABCEBC528}">
      <dsp:nvSpPr>
        <dsp:cNvPr id="0" name=""/>
        <dsp:cNvSpPr/>
      </dsp:nvSpPr>
      <dsp:spPr>
        <a:xfrm>
          <a:off x="0" y="3406792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LHCb measurement + bonus!</a:t>
          </a:r>
        </a:p>
      </dsp:txBody>
      <dsp:txXfrm>
        <a:off x="0" y="3406792"/>
        <a:ext cx="5811128" cy="1135366"/>
      </dsp:txXfrm>
    </dsp:sp>
    <dsp:sp modelId="{A5EB1899-97C1-4631-A774-F17772A7D346}">
      <dsp:nvSpPr>
        <dsp:cNvPr id="0" name=""/>
        <dsp:cNvSpPr/>
      </dsp:nvSpPr>
      <dsp:spPr>
        <a:xfrm>
          <a:off x="0" y="4542159"/>
          <a:ext cx="581112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F4A6E-83A0-4D8F-9FD3-14BCBB6E286F}">
      <dsp:nvSpPr>
        <dsp:cNvPr id="0" name=""/>
        <dsp:cNvSpPr/>
      </dsp:nvSpPr>
      <dsp:spPr>
        <a:xfrm>
          <a:off x="0" y="4542159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Summary and prospects</a:t>
          </a:r>
        </a:p>
      </dsp:txBody>
      <dsp:txXfrm>
        <a:off x="0" y="4542159"/>
        <a:ext cx="5811128" cy="113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7C6FD-9B31-44B9-8BA3-A2713AB07AFA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18D59-4063-4535-94AB-57AD123F4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FF131-7023-D307-F4D8-D819655C0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18868-FD31-FF05-9AC0-67B0C95DF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FBCF10-E1B6-0F95-E293-9B7679EFB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93C82-F547-2A03-C625-E378216B7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90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21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25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E15A2-E9AE-453E-BF0C-D28A2879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11410-4456-3E11-8640-CB5403CA1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6EDD9-99CF-BE46-322C-7295A423D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12057-1B85-0C44-E03C-773D8B3B1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039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7B8E4-533B-C442-E7BA-57D38875F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BF79C-CB79-8BC4-68A0-371FB417F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9888B-BEAE-D4CF-DDE8-7C75F5C29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F44E-A212-D63D-E845-5E84A1F8A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8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0A654-9FF7-6D59-A374-B6EE2DDAD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7A97EF-69D4-7F97-3589-522F580C6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6A520-EA74-7A63-CB0E-D341AA3C3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B0DD0-1037-9136-2641-DED8B3E9E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050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A5A6E-4315-7D3C-7899-EC1813D40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641D5-65D6-4E00-A760-15C9AECAB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81BE0D-43D6-E57F-33EE-39CAE6874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8C1EF-E2CE-145D-7081-BA8E4D51B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474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648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FDA9D-91CA-B1F7-F40C-60A8AEC28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62E5B-C66E-74D8-B203-9AA7BE9F1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A22605-B53D-76A8-0ECD-C996F0696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9A9B5-CF4C-8359-4E3B-A4A12AC05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686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23574-AF9B-216C-52FF-792CBEDF8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F62464-8C68-FD5D-B724-24FA46837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0D2DD7-CA51-E590-D8F2-5930D6934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E1054-A2C6-ED42-184B-F09C57D42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765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ECA6-B55A-FD88-8B8B-FE6D37FF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1C99F-D15F-2DCE-AC0C-1B17344F99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FAD0DA-C535-0751-3D13-F0A38FDF8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1918-6BCB-9F93-220A-3A51773E2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E830-F6DD-4819-B161-1A55AD1090C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5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FD1C4-3079-747D-C316-A78A17870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811AA-30F4-D8EC-F86A-B90308C75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2EA10-1C0B-19AF-6764-EE3BF65CB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B364E-977A-27E6-619F-56303B89F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146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F3925-74C7-52B9-D076-905A96781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161D1F-9E6D-7116-09FA-9FA91EAEC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696FD-D5A0-55B7-09A5-996A0846D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A7748-738F-7AC8-EA2D-91BADD943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E830-F6DD-4819-B161-1A55AD1090C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30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4353C-AAC3-AFDB-BCB3-924154869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03F9D-652E-9B9C-DF2F-B7C1CB20D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4BB05-78DB-BF8B-15C1-1BC597470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1D6D9-B692-63EA-F100-7D01B0310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E830-F6DD-4819-B161-1A55AD1090C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448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AA873-7827-7DC6-8623-6ADFB9C9B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39347-7A58-EB71-6324-D4D7D1A4F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72501-F8A8-3961-A396-A85AB2834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5F6BF-948F-968A-C009-209E9A81F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87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AF9D0-1BED-E1C5-C68A-4D850EB6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8B5304-A01E-1386-4B35-693F8337E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F15F8-388F-F044-E409-283251B6B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2BFFB-85CE-6326-AFA2-3A95097B8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737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B117A-34DA-E393-E7E9-CCAED8123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D1593-6D39-66A8-FC11-351F8DDD0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577D6-CEE4-2A85-74FD-D34799AE9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9A5B8-51E6-8026-C3AD-B422FF51C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166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EEC08-2D57-5286-9198-9A34DB43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60C362-237C-87C9-0CDA-998ABF046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350B1E-A7E6-4462-07BA-E3ABA4135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A871B-1136-505D-663A-1F9D322CA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88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44765-CAF4-CAC4-AE5E-59408FA4F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E47A8-65FD-E2D8-8114-E47A759B0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45A2B-6D4F-5ED3-F2B7-6CD2A81A3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11F90-3ECA-F998-E0F4-13D066582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2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38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FE379-C7C7-0536-0A6A-EFBCFA827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E3E46-7BD7-C5D4-647E-2DDB9E4AD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57073E-D88F-907A-FF52-B638BCA66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DC0BC-9363-FCC0-2BCF-640022407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141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2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7E32-827B-E9D2-8734-0E5A8F790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30C8E2-FBE1-7D5D-FEE3-08C7CF161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DDA97-AD97-1AC9-9C33-A8B004960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E7C11-5C70-E616-B564-4B7BB913A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55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5E16B-FB04-C823-4D5F-D5E8AB14B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AC8D4-B0E0-CD6B-3CE8-3F108915B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419A4C-C96E-932E-0005-E42809AFE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3796D-7FF0-D2D1-D7AD-F2D9787C3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47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0CEDC-DC52-631F-3033-F5ACD4F9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89525-5874-FFE5-9187-55C7B794F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E5A43-9337-91CE-A2EA-299EF0E4F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D9124-7F6D-924A-40B3-7E3D9DAB4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E830-F6DD-4819-B161-1A55AD109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5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883B-0FD0-6859-4D63-D2D077E40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A0367-62D9-0064-C354-3BC11632F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2B189-E907-EE53-D5BA-FB79EDA3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671D1-ABB6-AD44-396B-9860A597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033C7-131A-823B-98F4-92751C21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957B-4253-02BC-A787-6BB0CE2A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3FB52-36BB-79DE-D3F0-53607BD76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35F6C-55A9-6997-DE2A-F875F6A9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C5E53-7E2F-82FE-77B6-80319552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5C905-D5A2-4BDC-DAE0-CF053A6B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81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434A4-BDA9-0EF4-ECF3-9C37315C7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02B97-5696-8B61-586A-4186D2297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7CE73-A1EE-B7E7-86EE-7E91C006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20E7B-2BFC-ED34-8213-0AF36070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 dirty="0"/>
              <a:t>Ahmed Abdelmotteleb | Z precision measurements | SM@LHC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0978-E930-6756-DECD-A43AC077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938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14174-19EC-0AAD-90F2-76EB207D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977363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08 April 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D2422-D622-A1B4-408E-459A7044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5563" y="6356350"/>
            <a:ext cx="7828315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179B7-2691-FFE1-1CBF-3E363A8A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3878" y="6356350"/>
            <a:ext cx="709921" cy="365125"/>
          </a:xfrm>
        </p:spPr>
        <p:txBody>
          <a:bodyPr/>
          <a:lstStyle>
            <a:lvl1pPr>
              <a:defRPr sz="1600"/>
            </a:lvl1pPr>
          </a:lstStyle>
          <a:p>
            <a:fld id="{97D63191-F394-46E6-9F57-66EF9706673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363AE2-9B99-8A7B-CB36-1EA71CA2B11D}"/>
              </a:ext>
            </a:extLst>
          </p:cNvPr>
          <p:cNvCxnSpPr>
            <a:cxnSpLocks/>
          </p:cNvCxnSpPr>
          <p:nvPr userDrawn="1"/>
        </p:nvCxnSpPr>
        <p:spPr>
          <a:xfrm>
            <a:off x="526273" y="6216650"/>
            <a:ext cx="1115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86006A-80AD-92A5-293D-5BF2F3F24376}"/>
              </a:ext>
            </a:extLst>
          </p:cNvPr>
          <p:cNvCxnSpPr>
            <a:cxnSpLocks/>
          </p:cNvCxnSpPr>
          <p:nvPr userDrawn="1"/>
        </p:nvCxnSpPr>
        <p:spPr>
          <a:xfrm>
            <a:off x="517502" y="907879"/>
            <a:ext cx="1115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418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14174-19EC-0AAD-90F2-76EB207D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70" y="6402397"/>
            <a:ext cx="1977363" cy="365125"/>
          </a:xfrm>
        </p:spPr>
        <p:txBody>
          <a:bodyPr/>
          <a:lstStyle>
            <a:lvl1pPr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D2422-D622-A1B4-408E-459A7044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3370" y="6408976"/>
            <a:ext cx="7567372" cy="365125"/>
          </a:xfrm>
        </p:spPr>
        <p:txBody>
          <a:bodyPr/>
          <a:lstStyle>
            <a:lvl1pPr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82000"/>
                  </a:prstClr>
                </a:solidFill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179B7-2691-FFE1-1CBF-3E363A8A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790" y="6408976"/>
            <a:ext cx="552036" cy="365125"/>
          </a:xfrm>
        </p:spPr>
        <p:txBody>
          <a:bodyPr/>
          <a:lstStyle>
            <a:lvl1pPr>
              <a:defRPr sz="16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363AE2-9B99-8A7B-CB36-1EA71CA2B11D}"/>
              </a:ext>
            </a:extLst>
          </p:cNvPr>
          <p:cNvCxnSpPr>
            <a:cxnSpLocks/>
          </p:cNvCxnSpPr>
          <p:nvPr userDrawn="1"/>
        </p:nvCxnSpPr>
        <p:spPr>
          <a:xfrm>
            <a:off x="526273" y="6354789"/>
            <a:ext cx="1115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86006A-80AD-92A5-293D-5BF2F3F24376}"/>
              </a:ext>
            </a:extLst>
          </p:cNvPr>
          <p:cNvCxnSpPr>
            <a:cxnSpLocks/>
          </p:cNvCxnSpPr>
          <p:nvPr userDrawn="1"/>
        </p:nvCxnSpPr>
        <p:spPr>
          <a:xfrm>
            <a:off x="517502" y="907879"/>
            <a:ext cx="1115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1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60FD8-DBF9-BC2B-A4CA-7A7E9D27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BDC41-D3E9-0AF0-37A3-EEAA9C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3756E-AB5D-50D1-954D-39D16F1B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F39A-8409-48D1-A594-F945A5144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7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BC0D-8411-F4A8-890D-CAD40707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D20A8-EB39-D66A-297C-47EADEF60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5499C-B7FE-6824-1B00-81E64165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AF7A7-CF8B-D141-E9BD-D224C990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AC07B-C735-1DC4-A4E2-663F2385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6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8AAC-7CF0-2BBE-E0F5-8DAFCD90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AFC82-6790-2761-D2A9-C236D4062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B706A-BA11-296A-2F03-22C2D402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CC77-0A14-9A9B-D209-8BECAEF4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C8E09-6F56-2521-84A7-8BF3B3FD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6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83B2-E87D-3B9F-D8C8-00CAC884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0230-22DA-4C87-4875-C4EF7FB8A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182EF-D52C-DDB8-62ED-72E667DBA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648EA-96E1-C4DE-02AF-63A307EF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7AB9F-D775-3304-5D1C-8E231C4E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1B28A-ACBD-470E-9BC3-C006AEB6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0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432A-AF00-699C-7B7E-A7016CF0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6B238-10FD-57C8-4F91-2DC298841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31741-2A00-FDEE-F138-304C36752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1A264-4A21-995C-8A26-014BF6B89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DEF4A-C412-6187-DDE5-99BBF8350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B98ECD-97A7-E647-FCC6-AFBAD8AD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968F4-A214-27D3-977B-3B2667D3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9D554-FA50-B56A-85BA-813E9EA1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3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67ED-1FBF-1263-6326-CE316B01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EB68-B31E-7714-2C79-A6178580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0E771-D6FD-D8BB-2628-17F36BE0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6DB09-8ED4-8219-F47B-6E05D8D4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75A71-0706-A0B2-11D3-C45CAFB6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0404A-920A-7741-397A-9C58BD8E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AD951-9EEA-5EFE-29D6-0DC4AFB9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4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DF19-63F6-5267-A4CA-F280E58A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29F34-51EC-06CB-13C4-2C5CB3DE8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01E12-D99C-414F-A830-8C19024FC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616CC-12AD-5680-1FB7-B63CA5DB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9960F-FC22-B837-C4C2-1E80D8AC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4AED3-13EE-8BDA-84E4-EC16AA41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9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7B9E-7819-2D0F-7729-9795096D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85112-87CF-8877-6A07-DB3A41E92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1AFF1-E5B3-605B-4AE5-D9BE1CAAD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565C1-BDFD-E6E7-C819-6249D889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E6574-551E-5369-4CBA-86CEA182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6046A-945A-E232-73E8-C3A83300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6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920C2-E49A-8EE6-1082-37BA105F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99F32-1131-85C8-4858-A028E5722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7CAD7-3202-0050-30DD-A26EDD17E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08 April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CADDA-6A38-9B99-36C6-39458003B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45DF5-D770-7DA4-2C3D-38482449F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3145B5-6C0F-4EDC-B07B-DF107F39C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A94FC-C430-2258-C60F-A406500A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B7035-81F1-19C4-6E8C-FB8D4EF4B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5F9B8-CF80-CFE6-05D6-F502BEB12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08 April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5E6F-1359-0DE9-B183-BD2C81D5E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Ahmed Abdelmotteleb | Z precision measurements | SM@LHC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89FEC-4F72-E227-2C6A-90A3741E6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C1F39A-8409-48D1-A594-F945A5144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ahmed.abdelmotteleb@cern.ch" TargetMode="Externa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cds.cern.ch/record/2630340?ln=en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0.png"/><Relationship Id="rId5" Type="http://schemas.openxmlformats.org/officeDocument/2006/relationships/image" Target="../media/image230.png"/><Relationship Id="rId4" Type="http://schemas.openxmlformats.org/officeDocument/2006/relationships/hyperlink" Target="https://link.springer.com/article/10.1007/JHEP08(2016)159" TargetMode="Externa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JHEP08(2016)15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cds.cern.ch/record/2630340?ln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907193/files/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6.11569" TargetMode="External"/><Relationship Id="rId7" Type="http://schemas.openxmlformats.org/officeDocument/2006/relationships/hyperlink" Target="https://cds.cern.ch/record/2907193/fil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ds.cern.ch/record/2907193/file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cds.cern.ch/record/2907193/fil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JHEP12(2024)02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JHEP12(2024)026" TargetMode="External"/><Relationship Id="rId3" Type="http://schemas.openxmlformats.org/officeDocument/2006/relationships/hyperlink" Target="https://arxiv.org/abs/1906.11569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nk.springer.com/article/10.1007/JHEP12(2024)026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nk.springer.com/article/10.1007/JHEP12(2024)026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037026939390210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chrome-extension://efaidnbmnnnibpcajpcglclefindmkaj/https:/pdg.lbl.gov/2018/listings/rpp2018-list-z-boson.pdf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dico.cern.ch/event/1525997/" TargetMode="External"/><Relationship Id="rId5" Type="http://schemas.openxmlformats.org/officeDocument/2006/relationships/image" Target="../media/image520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s://link.springer.com/article/10.1007/JHEP12(2024)02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rxiv.org/abs/1902.04070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arxiv.org/abs/1512.0666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s://www.worldscientific.com/doi/abs/10.1142/S0217751X15300227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hyperlink" Target="https://arxiv.org/abs/2211.076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4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hyperlink" Target="https://arxiv.org/abs/1803.0185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arxiv.org/abs/hep-ex/050900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arxiv.org/abs/1902.04070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21D8A7B1-1E54-CEC5-1596-414EA3C3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261" y="5750534"/>
            <a:ext cx="1837489" cy="11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6AFD1A-B64F-1ED6-953F-6B47D6CC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0562" y="5573110"/>
            <a:ext cx="1837489" cy="128164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8EA9951-46E9-3E35-EDC2-674BDF46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389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Lora" pitchFamily="2" charset="0"/>
              </a:rPr>
              <a:t>Precision measurements of Z boson production (with a focus on the Weak Mixing Angle)</a:t>
            </a:r>
            <a:endParaRPr lang="en-GB" sz="4800" dirty="0">
              <a:latin typeface="Lora" pitchFamily="2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4A673F7-BFBF-3BE2-8FFE-0766778EB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6086"/>
            <a:ext cx="9144000" cy="263683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500" u="sng" dirty="0">
                <a:latin typeface="Lora" pitchFamily="2" charset="0"/>
              </a:rPr>
              <a:t>Ahmed Abdelmotteleb</a:t>
            </a:r>
          </a:p>
          <a:p>
            <a:pPr marL="0" indent="0" algn="ctr">
              <a:buNone/>
            </a:pPr>
            <a:r>
              <a:rPr lang="en-US" sz="2900" dirty="0">
                <a:latin typeface="Lora" pitchFamily="2" charset="0"/>
                <a:hlinkClick r:id="rId5"/>
              </a:rPr>
              <a:t>ahmed.abdelmotteleb@cern.ch</a:t>
            </a:r>
            <a:endParaRPr lang="en-US" sz="2900" dirty="0">
              <a:latin typeface="Lora" pitchFamily="2" charset="0"/>
            </a:endParaRPr>
          </a:p>
          <a:p>
            <a:r>
              <a:rPr lang="en-US" sz="2900" dirty="0">
                <a:latin typeface="Lora" pitchFamily="2" charset="0"/>
              </a:rPr>
              <a:t>University of Warwick</a:t>
            </a:r>
          </a:p>
          <a:p>
            <a:pPr marL="0" indent="0" algn="ctr">
              <a:buNone/>
            </a:pPr>
            <a:endParaRPr lang="en-US" dirty="0">
              <a:latin typeface="Lora" pitchFamily="2" charset="0"/>
            </a:endParaRPr>
          </a:p>
          <a:p>
            <a:pPr marL="0" indent="0" algn="ctr">
              <a:buNone/>
            </a:pPr>
            <a:r>
              <a:rPr lang="en-US" sz="3500" dirty="0">
                <a:latin typeface="Lora" pitchFamily="2" charset="0"/>
              </a:rPr>
              <a:t>On behalf of the ATLAS, CMS and </a:t>
            </a:r>
            <a:r>
              <a:rPr lang="en-US" sz="3500" u="sng" dirty="0">
                <a:latin typeface="Lora" pitchFamily="2" charset="0"/>
              </a:rPr>
              <a:t>LHCb</a:t>
            </a:r>
            <a:r>
              <a:rPr lang="en-US" sz="3500" dirty="0">
                <a:latin typeface="Lora" pitchFamily="2" charset="0"/>
              </a:rPr>
              <a:t> collaborations</a:t>
            </a:r>
          </a:p>
          <a:p>
            <a:pPr marL="0" indent="0" algn="ctr">
              <a:buNone/>
            </a:pPr>
            <a:r>
              <a:rPr lang="en-US" sz="3500" dirty="0">
                <a:latin typeface="Lora" pitchFamily="2" charset="0"/>
              </a:rPr>
              <a:t>SM @ LHC 2025</a:t>
            </a:r>
          </a:p>
          <a:p>
            <a:pPr marL="0" indent="0" algn="ctr">
              <a:buNone/>
            </a:pPr>
            <a:r>
              <a:rPr lang="en-US" sz="3500" dirty="0">
                <a:latin typeface="Lora" pitchFamily="2" charset="0"/>
              </a:rPr>
              <a:t>08 April 2025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BAD91C-973E-DD54-79F1-7C05490E4DEE}"/>
              </a:ext>
            </a:extLst>
          </p:cNvPr>
          <p:cNvCxnSpPr>
            <a:cxnSpLocks/>
          </p:cNvCxnSpPr>
          <p:nvPr/>
        </p:nvCxnSpPr>
        <p:spPr>
          <a:xfrm>
            <a:off x="1253976" y="2695144"/>
            <a:ext cx="962495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MS-doc-3045-v3: CMS Logo">
            <a:extLst>
              <a:ext uri="{FF2B5EF4-FFF2-40B4-BE49-F238E27FC236}">
                <a16:creationId xmlns:a16="http://schemas.microsoft.com/office/drawing/2014/main" id="{CB12EDD8-4AB2-E4BA-A8AE-D2E7697B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06" y="5750535"/>
            <a:ext cx="1118855" cy="11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TLAS Visual Identity Design Guidelines">
            <a:extLst>
              <a:ext uri="{FF2B5EF4-FFF2-40B4-BE49-F238E27FC236}">
                <a16:creationId xmlns:a16="http://schemas.microsoft.com/office/drawing/2014/main" id="{8E1FE75D-0443-4193-F580-DE4F5915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" y="5750534"/>
            <a:ext cx="2126406" cy="11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8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C8A77-37F6-F14D-3C96-466EC9911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59FC26A-12BF-3973-57B4-F6274717B61A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General Analysis Strategy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23DA2-EE64-0393-DDD0-5AE305AA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FC295-1F37-8A54-C21D-FE53BF5D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44D32-34F4-93F0-4014-87878CF7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BCB65-BCD6-468D-2B94-AEC3EC955A6A}"/>
                  </a:ext>
                </a:extLst>
              </p:cNvPr>
              <p:cNvSpPr txBox="1"/>
              <p:nvPr/>
            </p:nvSpPr>
            <p:spPr>
              <a:xfrm>
                <a:off x="838200" y="1272461"/>
                <a:ext cx="8002470" cy="3681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US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All backgrounds are estimated through simulation and then scaled to the data</a:t>
                </a:r>
                <a:endParaRPr lang="en-US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US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Lora" pitchFamily="2" charset="0"/>
                  </a:rPr>
                  <a:t>Template fit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distribution 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GB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Create MC predictions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distribution  with different values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𝑙𝑒𝑝𝑡</m:t>
                            </m:r>
                          </m:sup>
                        </m:sSubSup>
                      </m:e>
                    </m:func>
                  </m:oMath>
                </a14:m>
                <a:endParaRPr lang="en-GB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Lora" pitchFamily="2" charset="0"/>
                  </a:rPr>
                  <a:t>Compare predictions with data </a:t>
                </a:r>
                <a:r>
                  <a:rPr lang="en-US" sz="2000" dirty="0">
                    <a:latin typeface="Lora" pitchFamily="2" charset="0"/>
                  </a:rPr>
                  <a:t>to extract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𝑙𝑒𝑝𝑡</m:t>
                            </m:r>
                          </m:sup>
                        </m:sSubSup>
                      </m:e>
                    </m:func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Lora" pitchFamily="2" charset="0"/>
                  </a:rPr>
                  <a:t>that best matches the data</a:t>
                </a:r>
                <a:endParaRPr lang="en-GB" sz="2000" dirty="0">
                  <a:solidFill>
                    <a:prstClr val="black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BCB65-BCD6-468D-2B94-AEC3EC955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72461"/>
                <a:ext cx="8002470" cy="3681649"/>
              </a:xfrm>
              <a:prstGeom prst="rect">
                <a:avLst/>
              </a:prstGeom>
              <a:blipFill>
                <a:blip r:embed="rId3"/>
                <a:stretch>
                  <a:fillRect l="-991" b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98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165FF-CA7F-7C69-32A2-D2D08E488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B6DA126-35B9-3C7F-2146-19B2155A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FE70ED6-83A9-2D12-4CE5-154E589D5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76ADC-66C8-29F4-3D6A-8556535A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08 April 2025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C64C5-2DA8-E34D-ED57-5BE71580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53345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Ahmed Abdelmotteleb | Z precision measurements | SM@LHC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2DD6B-963C-02E8-D9C8-1B3E2E05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C1F39A-8409-48D1-A594-F945A514425D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E3696-D496-CC17-62B8-8530C36B1A49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latin typeface="Lora" pitchFamily="2" charset="0"/>
                <a:ea typeface="+mj-ea"/>
                <a:cs typeface="+mj-cs"/>
              </a:rPr>
              <a:t>ATLAS measurement</a:t>
            </a:r>
          </a:p>
        </p:txBody>
      </p:sp>
      <p:pic>
        <p:nvPicPr>
          <p:cNvPr id="6" name="Picture 5" descr="ATLAS Visual Identity Design Guidelines">
            <a:extLst>
              <a:ext uri="{FF2B5EF4-FFF2-40B4-BE49-F238E27FC236}">
                <a16:creationId xmlns:a16="http://schemas.microsoft.com/office/drawing/2014/main" id="{93D04BB4-0B78-4FD2-C9A7-18B90C38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436" y="1"/>
            <a:ext cx="1649564" cy="8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 boson subatomic particle plush toy">
            <a:extLst>
              <a:ext uri="{FF2B5EF4-FFF2-40B4-BE49-F238E27FC236}">
                <a16:creationId xmlns:a16="http://schemas.microsoft.com/office/drawing/2014/main" id="{D5E9FA64-A608-5547-FB41-1C2E3EE3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98" y="749367"/>
            <a:ext cx="3876502" cy="38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8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8D74A-60A7-6D29-C7D1-3763501C5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5F6B67-8BE7-28AD-D747-7210DFC149B6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156082">
                    <a:lumMod val="75000"/>
                  </a:srgbClr>
                </a:solidFill>
                <a:latin typeface="Lora-Regular"/>
              </a:rPr>
              <a:t>Setup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Lora-Regular"/>
              <a:ea typeface="+mj-ea"/>
              <a:cs typeface="+mj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26BDD-0AE3-DACE-3DEE-1610CE71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FC1FE-5CD8-24FE-DC31-E419CA3E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33C03-B319-8730-D391-1B85987B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622E2A-D6A4-E0BC-7EEC-7C6823252651}"/>
                  </a:ext>
                </a:extLst>
              </p:cNvPr>
              <p:cNvSpPr txBox="1"/>
              <p:nvPr/>
            </p:nvSpPr>
            <p:spPr>
              <a:xfrm>
                <a:off x="332509" y="1007527"/>
                <a:ext cx="10418617" cy="5066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1900" dirty="0">
                    <a:solidFill>
                      <a:prstClr val="black"/>
                    </a:solidFill>
                    <a:latin typeface="Lora" pitchFamily="2" charset="0"/>
                  </a:rPr>
                  <a:t>Latest result from </a:t>
                </a:r>
                <a:r>
                  <a:rPr lang="en-US" sz="1900" dirty="0">
                    <a:solidFill>
                      <a:prstClr val="black"/>
                    </a:solidFill>
                    <a:latin typeface="Lora" pitchFamily="2" charset="0"/>
                    <a:hlinkClick r:id="rId3"/>
                  </a:rPr>
                  <a:t>ATLAS-CONF-2018-037</a:t>
                </a:r>
                <a:r>
                  <a:rPr lang="en-US" sz="1900" dirty="0">
                    <a:solidFill>
                      <a:prstClr val="black"/>
                    </a:solidFill>
                    <a:latin typeface="Lora" pitchFamily="2" charset="0"/>
                  </a:rPr>
                  <a:t> with 2012 dataset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1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900" dirty="0">
                    <a:solidFill>
                      <a:prstClr val="black"/>
                    </a:solidFill>
                    <a:latin typeface="Lora" pitchFamily="2" charset="0"/>
                  </a:rPr>
                  <a:t> 8 TeV </a:t>
                </a:r>
                <a:r>
                  <a:rPr lang="en-US" sz="1900" dirty="0">
                    <a:solidFill>
                      <a:prstClr val="black"/>
                    </a:solidFill>
                    <a:latin typeface="Lora" pitchFamily="2" charset="0"/>
                    <a:sym typeface="Wingdings" panose="05000000000000000000" pitchFamily="2" charset="2"/>
                  </a:rPr>
                  <a:t></a:t>
                </a:r>
                <a:r>
                  <a:rPr lang="en-US" sz="1900" dirty="0">
                    <a:solidFill>
                      <a:prstClr val="black"/>
                    </a:solidFill>
                    <a:latin typeface="Lora" pitchFamily="2" charset="0"/>
                  </a:rPr>
                  <a:t> 20.2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900" dirty="0">
                            <a:solidFill>
                              <a:prstClr val="black"/>
                            </a:solidFill>
                            <a:latin typeface="Lora" pitchFamily="2" charset="0"/>
                          </a:rPr>
                          <m:t>fb</m:t>
                        </m:r>
                      </m:e>
                      <m:sup>
                        <m:r>
                          <a:rPr lang="en-US" sz="19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900" dirty="0">
                    <a:solidFill>
                      <a:prstClr val="black"/>
                    </a:solidFill>
                    <a:latin typeface="Lora" pitchFamily="2" charset="0"/>
                  </a:rPr>
                  <a:t>. Same dataset used in </a:t>
                </a:r>
                <a:r>
                  <a:rPr lang="en-US" sz="1900" dirty="0">
                    <a:solidFill>
                      <a:prstClr val="black"/>
                    </a:solidFill>
                    <a:latin typeface="Lora" pitchFamily="2" charset="0"/>
                    <a:hlinkClick r:id="rId4"/>
                  </a:rPr>
                  <a:t>measuring angular coefficients </a:t>
                </a:r>
                <a:endParaRPr lang="en-US" sz="19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900" dirty="0">
                  <a:latin typeface="Lora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Lora" pitchFamily="2" charset="0"/>
                  </a:rPr>
                  <a:t>3 analysis channels: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900" dirty="0">
                    <a:latin typeface="Lora" pitchFamily="2" charset="0"/>
                  </a:rPr>
                  <a:t> in </a:t>
                </a:r>
                <a:r>
                  <a:rPr lang="en-US" sz="1900" dirty="0">
                    <a:solidFill>
                      <a:schemeClr val="accent6">
                        <a:lumMod val="75000"/>
                      </a:schemeClr>
                    </a:solidFill>
                    <a:latin typeface="Lora" pitchFamily="2" charset="0"/>
                  </a:rPr>
                  <a:t>central </a:t>
                </a:r>
                <a:r>
                  <a:rPr lang="en-US" sz="1900" dirty="0">
                    <a:latin typeface="Lora" pitchFamily="2" charset="0"/>
                  </a:rPr>
                  <a:t>region</a:t>
                </a:r>
                <a:r>
                  <a:rPr lang="en-US" sz="1900" dirty="0">
                    <a:solidFill>
                      <a:schemeClr val="accent6">
                        <a:lumMod val="75000"/>
                      </a:schemeClr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>
                    <a:latin typeface="Lora" pitchFamily="2" charset="0"/>
                    <a:sym typeface="Wingdings" panose="05000000000000000000" pitchFamily="2" charset="2"/>
                  </a:rPr>
                  <a:t> 6 million events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900" dirty="0">
                    <a:latin typeface="Lora" pitchFamily="2" charset="0"/>
                  </a:rPr>
                  <a:t> in </a:t>
                </a:r>
                <a:r>
                  <a:rPr lang="en-US" sz="1900" dirty="0">
                    <a:solidFill>
                      <a:schemeClr val="accent6">
                        <a:lumMod val="75000"/>
                      </a:schemeClr>
                    </a:solidFill>
                    <a:latin typeface="Lora" pitchFamily="2" charset="0"/>
                  </a:rPr>
                  <a:t>central </a:t>
                </a:r>
                <a:r>
                  <a:rPr lang="en-US" sz="1900" dirty="0">
                    <a:latin typeface="Lora" pitchFamily="2" charset="0"/>
                  </a:rPr>
                  <a:t>region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𝜇𝜇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>
                    <a:latin typeface="Lora" pitchFamily="2" charset="0"/>
                  </a:rPr>
                  <a:t> </a:t>
                </a:r>
                <a:r>
                  <a:rPr lang="en-US" sz="1900" dirty="0">
                    <a:latin typeface="Lora" pitchFamily="2" charset="0"/>
                    <a:sym typeface="Wingdings" panose="05000000000000000000" pitchFamily="2" charset="2"/>
                  </a:rPr>
                  <a:t> 7.5 million events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900" dirty="0">
                    <a:latin typeface="Lora" pitchFamily="2" charset="0"/>
                  </a:rPr>
                  <a:t> in </a:t>
                </a:r>
                <a:r>
                  <a:rPr lang="en-US" sz="1900" dirty="0">
                    <a:solidFill>
                      <a:schemeClr val="accent6">
                        <a:lumMod val="75000"/>
                      </a:schemeClr>
                    </a:solidFill>
                    <a:latin typeface="Lora" pitchFamily="2" charset="0"/>
                  </a:rPr>
                  <a:t>central</a:t>
                </a:r>
                <a:r>
                  <a:rPr lang="en-US" sz="1900" dirty="0">
                    <a:latin typeface="Lora" pitchFamily="2" charset="0"/>
                  </a:rPr>
                  <a:t> and </a:t>
                </a:r>
                <a:r>
                  <a:rPr lang="en-US" sz="1900" dirty="0">
                    <a:solidFill>
                      <a:srgbClr val="FF0000"/>
                    </a:solidFill>
                    <a:latin typeface="Lora" pitchFamily="2" charset="0"/>
                  </a:rPr>
                  <a:t>forward</a:t>
                </a:r>
                <a:r>
                  <a:rPr lang="en-US" sz="1900" dirty="0">
                    <a:latin typeface="Lora" pitchFamily="2" charset="0"/>
                  </a:rPr>
                  <a:t> region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900" dirty="0">
                    <a:latin typeface="Lora" pitchFamily="2" charset="0"/>
                    <a:sym typeface="Wingdings" panose="05000000000000000000" pitchFamily="2" charset="2"/>
                  </a:rPr>
                  <a:t> 1.5 million events</a:t>
                </a:r>
                <a:endParaRPr lang="en-US" sz="1900" dirty="0">
                  <a:latin typeface="Lora" pitchFamily="2" charset="0"/>
                </a:endParaRPr>
              </a:p>
              <a:p>
                <a:r>
                  <a:rPr lang="en-US" sz="1900" dirty="0">
                    <a:latin typeface="Lora" pitchFamily="2" charset="0"/>
                  </a:rPr>
                  <a:t>                    Significant enhancement compared to measurement using the central- 	central channels alone</a:t>
                </a:r>
              </a:p>
              <a:p>
                <a:endParaRPr lang="en-US" sz="19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endParaRPr lang="en-US" sz="19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endParaRPr lang="en-US" sz="19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endParaRPr lang="en-US" sz="19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endParaRPr lang="en-US" sz="19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900" b="0" i="0" u="none" strike="noStrike" baseline="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b="0" i="0" u="none" strike="noStrike" baseline="0" dirty="0">
                    <a:latin typeface="Lora" pitchFamily="2" charset="0"/>
                  </a:rPr>
                  <a:t>The background contamination for the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en-US" sz="1900" b="0" i="0" u="none" strike="noStrike" baseline="0" dirty="0">
                    <a:latin typeface="Lora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𝜇𝜇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en-US" sz="1900" b="0" i="0" u="none" strike="noStrike" baseline="0" dirty="0">
                    <a:latin typeface="Lora" pitchFamily="2" charset="0"/>
                  </a:rPr>
                  <a:t> channels amount to ~0.5%, whereas in the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𝐶𝐹</m:t>
                        </m:r>
                      </m:sub>
                    </m:sSub>
                  </m:oMath>
                </a14:m>
                <a:r>
                  <a:rPr lang="en-US" sz="1900" b="0" i="0" u="none" strike="noStrike" baseline="0" dirty="0">
                    <a:latin typeface="Lora" pitchFamily="2" charset="0"/>
                  </a:rPr>
                  <a:t> it is about 3% in the Z pole region </a:t>
                </a:r>
                <a:endParaRPr lang="en-GB" sz="1900" dirty="0"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622E2A-D6A4-E0BC-7EEC-7C6823252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1007527"/>
                <a:ext cx="10418617" cy="5066130"/>
              </a:xfrm>
              <a:prstGeom prst="rect">
                <a:avLst/>
              </a:prstGeom>
              <a:blipFill>
                <a:blip r:embed="rId5"/>
                <a:stretch>
                  <a:fillRect l="-468" t="-722" b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C5118BE-12FC-77F5-BC36-D5E403F943EA}"/>
              </a:ext>
            </a:extLst>
          </p:cNvPr>
          <p:cNvSpPr/>
          <p:nvPr/>
        </p:nvSpPr>
        <p:spPr>
          <a:xfrm>
            <a:off x="8403614" y="2099615"/>
            <a:ext cx="316990" cy="27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>
              <a:latin typeface="Lor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0DC96-1B25-3CA4-89A5-C2CCE85F9922}"/>
              </a:ext>
            </a:extLst>
          </p:cNvPr>
          <p:cNvSpPr/>
          <p:nvPr/>
        </p:nvSpPr>
        <p:spPr>
          <a:xfrm>
            <a:off x="8403614" y="2511696"/>
            <a:ext cx="316990" cy="2701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>
              <a:latin typeface="Lor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95B7C0-8AAB-2419-EC4A-C753F3315964}"/>
                  </a:ext>
                </a:extLst>
              </p:cNvPr>
              <p:cNvSpPr txBox="1"/>
              <p:nvPr/>
            </p:nvSpPr>
            <p:spPr>
              <a:xfrm>
                <a:off x="8756904" y="2050031"/>
                <a:ext cx="2500745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dirty="0">
                    <a:solidFill>
                      <a:schemeClr val="tx1"/>
                    </a:solidFill>
                    <a:latin typeface="Lora" pitchFamily="2" charset="0"/>
                  </a:rPr>
                  <a:t>Central: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&lt;2.4</m:t>
                    </m:r>
                    <m:r>
                      <a:rPr lang="en-US" sz="1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endParaRPr lang="en-GB" sz="1900" dirty="0">
                  <a:solidFill>
                    <a:schemeClr val="tx1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95B7C0-8AAB-2419-EC4A-C753F3315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04" y="2050031"/>
                <a:ext cx="2500745" cy="384721"/>
              </a:xfrm>
              <a:prstGeom prst="rect">
                <a:avLst/>
              </a:prstGeom>
              <a:blipFill>
                <a:blip r:embed="rId6"/>
                <a:stretch>
                  <a:fillRect l="-2439" t="-9524" b="-25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1940F9-4D9F-A3AE-B764-B48F86F11038}"/>
                  </a:ext>
                </a:extLst>
              </p:cNvPr>
              <p:cNvSpPr txBox="1"/>
              <p:nvPr/>
            </p:nvSpPr>
            <p:spPr>
              <a:xfrm>
                <a:off x="8756904" y="2508232"/>
                <a:ext cx="3169906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dirty="0">
                    <a:latin typeface="Lora" pitchFamily="2" charset="0"/>
                  </a:rPr>
                  <a:t>Forward: (2.5 &lt;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&lt;4.9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>
                    <a:latin typeface="Lora" pitchFamily="2" charset="0"/>
                  </a:rPr>
                  <a:t> </a:t>
                </a:r>
                <a:endParaRPr lang="en-GB" sz="1900" dirty="0"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1940F9-4D9F-A3AE-B764-B48F86F11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04" y="2508232"/>
                <a:ext cx="3169906" cy="384721"/>
              </a:xfrm>
              <a:prstGeom prst="rect">
                <a:avLst/>
              </a:prstGeom>
              <a:blipFill>
                <a:blip r:embed="rId7"/>
                <a:stretch>
                  <a:fillRect l="-1927" t="-9375" b="-23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CA8953C2-1FC9-7AB6-6CB8-9C74E89FAB55}"/>
              </a:ext>
            </a:extLst>
          </p:cNvPr>
          <p:cNvSpPr/>
          <p:nvPr/>
        </p:nvSpPr>
        <p:spPr>
          <a:xfrm>
            <a:off x="1215736" y="3140099"/>
            <a:ext cx="353291" cy="207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F0F204-1D24-B5AB-C843-9A9B475CA4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131" y="3849736"/>
            <a:ext cx="11253662" cy="1247539"/>
          </a:xfrm>
          <a:prstGeom prst="rect">
            <a:avLst/>
          </a:prstGeom>
        </p:spPr>
      </p:pic>
      <p:pic>
        <p:nvPicPr>
          <p:cNvPr id="3" name="Picture 5" descr="ATLAS Visual Identity Design Guidelines">
            <a:extLst>
              <a:ext uri="{FF2B5EF4-FFF2-40B4-BE49-F238E27FC236}">
                <a16:creationId xmlns:a16="http://schemas.microsoft.com/office/drawing/2014/main" id="{F002408E-35CF-8077-6C98-E17E63F0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436" y="1"/>
            <a:ext cx="1649564" cy="8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F1FB5-58AA-C133-4CD1-CD8375758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D8F19F-4D74-13B3-DF89-FA3786E477FE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156082">
                    <a:lumMod val="75000"/>
                  </a:srgbClr>
                </a:solidFill>
                <a:latin typeface="Lora-Regular"/>
              </a:rPr>
              <a:t>Strategy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Lora-Regular"/>
              <a:ea typeface="+mj-ea"/>
              <a:cs typeface="+mj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DBA34-5B73-D2E5-E756-FD071454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FF0A5-3803-287F-7FB9-B12291F9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5AD9A-37D7-4D4C-8D42-469BD431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EF9540-3CC1-BCCA-F815-9E3F3455BD18}"/>
                  </a:ext>
                </a:extLst>
              </p:cNvPr>
              <p:cNvSpPr txBox="1"/>
              <p:nvPr/>
            </p:nvSpPr>
            <p:spPr>
              <a:xfrm>
                <a:off x="623453" y="1101933"/>
                <a:ext cx="10848109" cy="405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ora" pitchFamily="2" charset="0"/>
                  </a:rPr>
                  <a:t>Binned templates in dilepton mass and absolute rapidity </a:t>
                </a:r>
                <a:r>
                  <a:rPr lang="en-US" sz="2000" dirty="0">
                    <a:latin typeface="Lora" pitchFamily="2" charset="0"/>
                    <a:sym typeface="Wingdings" panose="05000000000000000000" pitchFamily="2" charset="2"/>
                  </a:rPr>
                  <a:t> constrain PDF uncertainties</a:t>
                </a:r>
                <a:endParaRPr lang="en-US" sz="2000" dirty="0">
                  <a:latin typeface="Lora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Lora" pitchFamily="2" charset="0"/>
                  </a:rPr>
                  <a:t>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ora" pitchFamily="2" charset="0"/>
                  </a:rPr>
                  <a:t> </a:t>
                </a:r>
                <a:r>
                  <a:rPr lang="en-US" sz="2000" dirty="0">
                    <a:latin typeface="Lora" pitchFamily="2" charset="0"/>
                  </a:rPr>
                  <a:t>by fitting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Lora" pitchFamily="2" charset="0"/>
                  </a:rPr>
                  <a:t> polynomial templates to the angular distributions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>
                    <a:latin typeface="Lora" pitchFamily="2" charset="0"/>
                  </a:rPr>
                  <a:t>) of the leptons in the rest frame of the Z boson (Collins-Soper frame)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ora" pitchFamily="2" charset="0"/>
                  </a:rPr>
                  <a:t>Compare extracted angular coefficients to </a:t>
                </a:r>
                <a:r>
                  <a:rPr lang="en-US" sz="2000" dirty="0">
                    <a:latin typeface="Lora" pitchFamily="2" charset="0"/>
                    <a:hlinkClick r:id="rId3"/>
                  </a:rPr>
                  <a:t>previous measurements</a:t>
                </a:r>
                <a:r>
                  <a:rPr lang="en-US" sz="2000" dirty="0">
                    <a:latin typeface="Lora" pitchFamily="2" charset="0"/>
                  </a:rPr>
                  <a:t>, then focusing on 𝐴₄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b="0" i="0" u="none" strike="noStrike" baseline="0" dirty="0">
                    <a:latin typeface="Lora" pitchFamily="2" charset="0"/>
                  </a:rPr>
                  <a:t>Use </a:t>
                </a:r>
                <a:r>
                  <a:rPr lang="en-GB" sz="2000" b="0" i="0" u="none" strike="noStrike" baseline="0" dirty="0" err="1">
                    <a:latin typeface="Lora" pitchFamily="2" charset="0"/>
                  </a:rPr>
                  <a:t>DYTurbo</a:t>
                </a:r>
                <a:r>
                  <a:rPr lang="en-GB" sz="2000" b="0" i="0" u="none" strike="noStrike" dirty="0">
                    <a:latin typeface="Lora" pitchFamily="2" charset="0"/>
                  </a:rPr>
                  <a:t> </a:t>
                </a:r>
                <a:r>
                  <a:rPr lang="en-GB" sz="2000" dirty="0">
                    <a:latin typeface="Lora" pitchFamily="2" charset="0"/>
                  </a:rPr>
                  <a:t>p</a:t>
                </a:r>
                <a:r>
                  <a:rPr lang="en-GB" sz="2000" b="0" i="0" u="none" strike="noStrike" baseline="0" dirty="0">
                    <a:latin typeface="Lora" pitchFamily="2" charset="0"/>
                  </a:rPr>
                  <a:t>redictions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Lora" pitchFamily="2" charset="0"/>
                              </a:rPr>
                              <m:t>eff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Lora" pitchFamily="2" charset="0"/>
                              </a:rPr>
                              <m:t>lept</m:t>
                            </m:r>
                          </m:sup>
                        </m:sSubSup>
                      </m:e>
                    </m:func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i="0" u="none" strike="noStrike" baseline="0" dirty="0">
                    <a:latin typeface="Lora" pitchFamily="2" charset="0"/>
                  </a:rPr>
                  <a:t> </a:t>
                </a:r>
                <a:r>
                  <a:rPr lang="en-US" sz="2000" b="0" i="0" u="none" strike="noStrike" baseline="0" dirty="0">
                    <a:solidFill>
                      <a:prstClr val="black"/>
                    </a:solidFill>
                    <a:latin typeface="Lora" pitchFamily="2" charset="0"/>
                  </a:rPr>
                  <a:t>at LO in EW and NLO in</a:t>
                </a:r>
                <a:r>
                  <a:rPr lang="en-US" sz="2000" b="0" i="0" u="none" strike="noStrike" dirty="0">
                    <a:solidFill>
                      <a:prstClr val="black"/>
                    </a:solidFill>
                    <a:latin typeface="Lora" pitchFamily="2" charset="0"/>
                  </a:rPr>
                  <a:t> QCD,</a:t>
                </a: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ora" pitchFamily="2" charset="0"/>
                  </a:rPr>
                  <a:t> </a:t>
                </a:r>
                <a:r>
                  <a:rPr lang="en-GB" sz="2000" dirty="0">
                    <a:latin typeface="Lora" pitchFamily="2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GB" sz="2000" dirty="0">
                    <a:latin typeface="Lora" pitchFamily="2" charset="0"/>
                  </a:rPr>
                  <a:t> scheme: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GB" sz="20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Lora" pitchFamily="2" charset="0"/>
                  </a:rPr>
                  <a:t>Predictions are compared to measured data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EF9540-3CC1-BCCA-F815-9E3F3455B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3" y="1101933"/>
                <a:ext cx="10848109" cy="4050276"/>
              </a:xfrm>
              <a:prstGeom prst="rect">
                <a:avLst/>
              </a:prstGeom>
              <a:blipFill>
                <a:blip r:embed="rId4"/>
                <a:stretch>
                  <a:fillRect l="-506" r="-618" b="-1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5" descr="ATLAS Visual Identity Design Guidelines">
            <a:extLst>
              <a:ext uri="{FF2B5EF4-FFF2-40B4-BE49-F238E27FC236}">
                <a16:creationId xmlns:a16="http://schemas.microsoft.com/office/drawing/2014/main" id="{9490AF23-B24A-B98C-4196-F79EEC57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436" y="1"/>
            <a:ext cx="1649564" cy="8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3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897254-79D2-82A8-5DE1-665705C4F544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E4E902-3BB5-F5E6-DC9A-2F35B83527F9}"/>
                  </a:ext>
                </a:extLst>
              </p:cNvPr>
              <p:cNvSpPr txBox="1"/>
              <p:nvPr/>
            </p:nvSpPr>
            <p:spPr>
              <a:xfrm>
                <a:off x="295610" y="1089180"/>
                <a:ext cx="7283116" cy="4049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Final result:</a:t>
                </a: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en-US" sz="2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Lora" pitchFamily="2" charset="0"/>
                                  <a:ea typeface="+mn-ea"/>
                                  <a:cs typeface="+mn-cs"/>
                                </a:rPr>
                                <m:t>eff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kumimoji="0" lang="en-US" sz="2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Lora" pitchFamily="2" charset="0"/>
                                  <a:ea typeface="+mn-ea"/>
                                  <a:cs typeface="+mn-cs"/>
                                </a:rPr>
                                <m:t>lept</m:t>
                              </m:r>
                            </m:sup>
                          </m:sSubSup>
                        </m:e>
                      </m:func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=0.23140±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0.00021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𝑠𝑡𝑎𝑡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0.00016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𝑠𝑦𝑠𝑡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0.00024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𝑃𝐷𝐹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Consistent with previous measurements and indirect determinations from global electroweak fit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ora" pitchFamily="2" charset="0"/>
                  </a:rPr>
                  <a:t>PDFs are the biggest source of uncertainty</a:t>
                </a:r>
                <a:endParaRPr lang="en-GB" sz="2000" dirty="0">
                  <a:latin typeface="Lora" pitchFamily="2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Lora" pitchFamily="2" charset="0"/>
                  </a:rPr>
                  <a:t>Uncertainty is estimated by assessing variations given each PDF set replica and profiling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Lora" pitchFamily="2" charset="0"/>
                  </a:rPr>
                  <a:t>Used MMHT14 PDF set as default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E4E902-3BB5-F5E6-DC9A-2F35B835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0" y="1089180"/>
                <a:ext cx="7283116" cy="4049763"/>
              </a:xfrm>
              <a:prstGeom prst="rect">
                <a:avLst/>
              </a:prstGeom>
              <a:blipFill>
                <a:blip r:embed="rId3"/>
                <a:stretch>
                  <a:fillRect l="-753" b="-1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19764F2-9914-9A16-F156-8D3AEA2A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C286CF-1419-7664-AF88-C01FAE59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3E225D2-C642-D61E-0234-6CBB2EAB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30399-6C5B-EA5D-BA65-8D9AF7120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121" y="922139"/>
            <a:ext cx="4330777" cy="3003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3A3825-66C0-20D1-4EA2-247258CB9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873" y="3671624"/>
            <a:ext cx="3658731" cy="2628866"/>
          </a:xfrm>
          <a:prstGeom prst="rect">
            <a:avLst/>
          </a:prstGeom>
        </p:spPr>
      </p:pic>
      <p:pic>
        <p:nvPicPr>
          <p:cNvPr id="2" name="Picture 5" descr="ATLAS Visual Identity Design Guidelines">
            <a:extLst>
              <a:ext uri="{FF2B5EF4-FFF2-40B4-BE49-F238E27FC236}">
                <a16:creationId xmlns:a16="http://schemas.microsoft.com/office/drawing/2014/main" id="{278AFB4F-08D3-F699-BBE9-FF70700A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436" y="1"/>
            <a:ext cx="1649564" cy="8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113566-1169-358F-47EB-DF0EEE305AA9}"/>
              </a:ext>
            </a:extLst>
          </p:cNvPr>
          <p:cNvSpPr txBox="1"/>
          <p:nvPr/>
        </p:nvSpPr>
        <p:spPr>
          <a:xfrm rot="5400000">
            <a:off x="8926405" y="57513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Lora" pitchFamily="2" charset="0"/>
                <a:hlinkClick r:id="rId7"/>
              </a:rPr>
              <a:t>ATLAS-CONF-2018-037</a:t>
            </a:r>
            <a:r>
              <a:rPr lang="en-US" sz="1400" dirty="0">
                <a:solidFill>
                  <a:prstClr val="black"/>
                </a:solidFill>
                <a:latin typeface="Lora" pitchFamily="2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0004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AD515-EC38-1515-5858-D4FA728BB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E3211E2-F712-F7F3-7EE8-114E9F120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941230E4-7D39-FF9F-4A31-9E699B46C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ACC81-50B1-782E-3205-F540CE28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08 April 2025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06E72-0BC8-B9BE-A423-05B79DA9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8764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Ahmed Abdelmotteleb | Z precision measurements | SM@LHC 2025</a:t>
            </a: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1BFA1-7512-D75E-15CD-D486C257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C1F39A-8409-48D1-A594-F945A514425D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EA096-77D9-727D-E087-8CB935A50597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latin typeface="Lora" pitchFamily="2" charset="0"/>
                <a:ea typeface="+mj-ea"/>
                <a:cs typeface="+mj-cs"/>
              </a:rPr>
              <a:t>CMS measurement</a:t>
            </a:r>
          </a:p>
        </p:txBody>
      </p:sp>
      <p:pic>
        <p:nvPicPr>
          <p:cNvPr id="6" name="Picture 3" descr="CMS-doc-3045-v3: CMS Logo">
            <a:extLst>
              <a:ext uri="{FF2B5EF4-FFF2-40B4-BE49-F238E27FC236}">
                <a16:creationId xmlns:a16="http://schemas.microsoft.com/office/drawing/2014/main" id="{4644161B-E2B9-5431-0CCE-298355CA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976" y="0"/>
            <a:ext cx="874425" cy="8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 boson subatomic particle plush toy">
            <a:extLst>
              <a:ext uri="{FF2B5EF4-FFF2-40B4-BE49-F238E27FC236}">
                <a16:creationId xmlns:a16="http://schemas.microsoft.com/office/drawing/2014/main" id="{A5676FCA-591A-2E2B-65E3-0D3EFF99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98" y="749367"/>
            <a:ext cx="3876502" cy="38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37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897254-79D2-82A8-5DE1-665705C4F544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15B06C-56CB-FA5B-91A0-2BD09C8AD6E5}"/>
                  </a:ext>
                </a:extLst>
              </p:cNvPr>
              <p:cNvSpPr txBox="1"/>
              <p:nvPr/>
            </p:nvSpPr>
            <p:spPr>
              <a:xfrm>
                <a:off x="328592" y="1614940"/>
                <a:ext cx="7443807" cy="317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Latest result from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hlinkClick r:id="rId3"/>
                  </a:rPr>
                  <a:t>CERN-EP-2024-208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Lora" pitchFamily="2" charset="0"/>
                  </a:rPr>
                  <a:t>with f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ull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Run-2 pp collision dataset (2016-2018)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TeV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138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00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ora" pitchFamily="2" charset="0"/>
                          </a:rPr>
                          <m:t>fb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Uses forward calorim</a:t>
                </a:r>
                <a:r>
                  <a:rPr lang="en-US" sz="2000" dirty="0">
                    <a:solidFill>
                      <a:prstClr val="black"/>
                    </a:solidFill>
                    <a:latin typeface="Lora" pitchFamily="2" charset="0"/>
                  </a:rPr>
                  <a:t>eters to gather more electron events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ora" pitchFamily="2" charset="0"/>
                  </a:rPr>
                  <a:t>4 dilepton analysis channels: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Lora" pitchFamily="2" charset="0"/>
                  </a:rPr>
                  <a:t> 111 million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>
                    <a:latin typeface="Lora" pitchFamily="2" charset="0"/>
                  </a:rPr>
                  <a:t>59 million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Lora" pitchFamily="2" charset="0"/>
                  </a:rPr>
                  <a:t> 5 million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Lora" pitchFamily="2" charset="0"/>
                  </a:rPr>
                  <a:t> 3.3 million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15B06C-56CB-FA5B-91A0-2BD09C8AD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92" y="1614940"/>
                <a:ext cx="7443807" cy="3173433"/>
              </a:xfrm>
              <a:prstGeom prst="rect">
                <a:avLst/>
              </a:prstGeom>
              <a:blipFill>
                <a:blip r:embed="rId4"/>
                <a:stretch>
                  <a:fillRect l="-737" t="-1154" b="-2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668BD-6C6D-FB83-11A9-D1580CE3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F926C-1657-7A99-B634-76D4AD22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D72996-9E13-9F91-2090-10446A10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42E746-EB7E-D28D-D709-38E575AF8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583" y="4308286"/>
            <a:ext cx="4795178" cy="20138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BFF3B1-1405-2E48-A642-69D32CEE2F08}"/>
              </a:ext>
            </a:extLst>
          </p:cNvPr>
          <p:cNvSpPr txBox="1"/>
          <p:nvPr/>
        </p:nvSpPr>
        <p:spPr>
          <a:xfrm>
            <a:off x="3318719" y="355260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Lora" pitchFamily="2" charset="0"/>
              </a:rPr>
              <a:t>g – forward ECAL electron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Lora" pitchFamily="2" charset="0"/>
              </a:rPr>
              <a:t>h – forward HCAL electron</a:t>
            </a:r>
          </a:p>
        </p:txBody>
      </p:sp>
      <p:pic>
        <p:nvPicPr>
          <p:cNvPr id="2" name="Picture 3" descr="CMS-doc-3045-v3: CMS Logo">
            <a:extLst>
              <a:ext uri="{FF2B5EF4-FFF2-40B4-BE49-F238E27FC236}">
                <a16:creationId xmlns:a16="http://schemas.microsoft.com/office/drawing/2014/main" id="{6B2E4DF6-6FD9-74D9-2336-55446EC7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976" y="0"/>
            <a:ext cx="874425" cy="8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771AE4-3356-483A-6BCF-08D0C99D2B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3282" y="937997"/>
            <a:ext cx="2816943" cy="5372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C0792F-E953-D178-3E33-D95A2EC4CC4D}"/>
              </a:ext>
            </a:extLst>
          </p:cNvPr>
          <p:cNvSpPr txBox="1"/>
          <p:nvPr/>
        </p:nvSpPr>
        <p:spPr>
          <a:xfrm rot="5400000">
            <a:off x="10867383" y="3530442"/>
            <a:ext cx="2036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hlinkClick r:id="rId3"/>
              </a:rPr>
              <a:t>[CERN-EP-2024-208]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2676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FDFEB-0D6A-FBCD-A045-DECFF2161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FCFF99-64DF-750A-FDDC-5A66B53E482F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156082">
                    <a:lumMod val="75000"/>
                  </a:srgbClr>
                </a:solidFill>
                <a:latin typeface="Lora-Regular"/>
              </a:rPr>
              <a:t>Strategy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Lora-Regular"/>
              <a:ea typeface="+mj-ea"/>
              <a:cs typeface="+mj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206BF-9D4C-DB33-546E-E7BC6D7D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12D11-4785-FACC-B331-E4DD58F2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FD668-EE36-6D33-D7FD-CB9F2823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48FFA0-BA12-044B-397A-2CBA72EC9FD6}"/>
                  </a:ext>
                </a:extLst>
              </p:cNvPr>
              <p:cNvSpPr txBox="1"/>
              <p:nvPr/>
            </p:nvSpPr>
            <p:spPr>
              <a:xfrm>
                <a:off x="571999" y="892677"/>
                <a:ext cx="7655355" cy="543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Lora" pitchFamily="2" charset="0"/>
                  </a:rPr>
                  <a:t>Template fits of weighted </a:t>
                </a:r>
                <a:r>
                  <a:rPr lang="en-GB" sz="2000" b="1" dirty="0">
                    <a:latin typeface="Lora" pitchFamily="2" charset="0"/>
                  </a:rPr>
                  <a:t>detector-level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𝑭𝑩</m:t>
                        </m:r>
                      </m:sub>
                    </m:sSub>
                  </m:oMath>
                </a14:m>
                <a:r>
                  <a:rPr lang="en-GB" sz="2000" dirty="0">
                    <a:latin typeface="Lora" pitchFamily="2" charset="0"/>
                  </a:rPr>
                  <a:t> in bins of mass and absolute rapidity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Lora" pitchFamily="2" charset="0"/>
                  </a:rPr>
                  <a:t>9 bins of dilepton rapidity,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𝑙𝑙</m:t>
                        </m:r>
                      </m:sup>
                    </m:sSup>
                    <m:r>
                      <a:rPr lang="en-US" sz="20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Lora" pitchFamily="2" charset="0"/>
                  </a:rPr>
                  <a:t> 3.4 and in 11 bins of dilepton mass,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54&lt;</m:t>
                        </m:r>
                        <m:r>
                          <a:rPr lang="en-US" sz="20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𝑙𝑙</m:t>
                        </m:r>
                      </m:sup>
                    </m:sSup>
                    <m:r>
                      <a:rPr lang="en-US" sz="20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&lt;150</m:t>
                    </m:r>
                  </m:oMath>
                </a14:m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Lora" pitchFamily="2" charset="0"/>
                  </a:rPr>
                  <a:t> GeV</a:t>
                </a:r>
              </a:p>
              <a:p>
                <a:endParaRPr lang="en-GB" sz="20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Lora" pitchFamily="2" charset="0"/>
                  </a:rPr>
                  <a:t>Signal MC sample </a:t>
                </a:r>
                <a:r>
                  <a:rPr lang="en-US" sz="2000" dirty="0">
                    <a:latin typeface="Lora" pitchFamily="2" charset="0"/>
                  </a:rPr>
                  <a:t>generated using the </a:t>
                </a:r>
                <a:r>
                  <a:rPr lang="en-US" sz="2000" dirty="0" err="1">
                    <a:latin typeface="Lora" pitchFamily="2" charset="0"/>
                  </a:rPr>
                  <a:t>Zj-MiNNLOPS</a:t>
                </a:r>
                <a:r>
                  <a:rPr lang="en-US" sz="2000" dirty="0">
                    <a:latin typeface="Lora" pitchFamily="2" charset="0"/>
                  </a:rPr>
                  <a:t> program in POWHEG-BOX </a:t>
                </a:r>
                <a:r>
                  <a:rPr lang="en-GB" sz="2000" dirty="0">
                    <a:latin typeface="Lora" pitchFamily="2" charset="0"/>
                  </a:rPr>
                  <a:t> at NNLO QCD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000000"/>
                  </a:solidFill>
                  <a:latin typeface="Lora" pitchFamily="2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Lora" pitchFamily="2" charset="0"/>
                  </a:rPr>
                  <a:t>EW corrections calculated at NLO with </a:t>
                </a:r>
                <a:r>
                  <a:rPr lang="en-GB" sz="2000" b="0" i="0" u="none" strike="noStrike" baseline="0" dirty="0" err="1">
                    <a:solidFill>
                      <a:srgbClr val="000000"/>
                    </a:solidFill>
                    <a:latin typeface="Lora" pitchFamily="2" charset="0"/>
                  </a:rPr>
                  <a:t>Powheg</a:t>
                </a:r>
                <a:r>
                  <a:rPr lang="en-GB" sz="2000" b="0" i="0" u="none" strike="noStrike" baseline="0" dirty="0">
                    <a:solidFill>
                      <a:srgbClr val="000000"/>
                    </a:solidFill>
                    <a:latin typeface="Lora" pitchFamily="2" charset="0"/>
                  </a:rPr>
                  <a:t> Z_EW-BMNNPV program using </a:t>
                </a:r>
                <a:r>
                  <a:rPr lang="en-GB" sz="2000" dirty="0" err="1">
                    <a:latin typeface="Lora" pitchFamily="2" charset="0"/>
                    <a:hlinkClick r:id="rId3"/>
                  </a:rPr>
                  <a:t>xW</a:t>
                </a:r>
                <a:r>
                  <a:rPr lang="en-GB" sz="2000" dirty="0">
                    <a:latin typeface="Lora" pitchFamily="2" charset="0"/>
                  </a:rPr>
                  <a:t> scheme: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𝑙𝑒𝑝𝑡</m:t>
                            </m:r>
                          </m:sup>
                        </m:sSubSup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endParaRPr lang="en-US" sz="2000" b="0" i="0" u="none" strike="noStrike" baseline="0" dirty="0">
                  <a:solidFill>
                    <a:srgbClr val="000000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Lora" pitchFamily="2" charset="0"/>
                  </a:rPr>
                  <a:t>Use </a:t>
                </a:r>
                <a:r>
                  <a:rPr lang="en-GB" sz="2000" b="1" dirty="0">
                    <a:latin typeface="Lora" pitchFamily="2" charset="0"/>
                  </a:rPr>
                  <a:t>PDF profiling </a:t>
                </a:r>
                <a:r>
                  <a:rPr lang="en-GB" sz="2000" dirty="0">
                    <a:latin typeface="Lora" pitchFamily="2" charset="0"/>
                  </a:rPr>
                  <a:t>to improve PDF uncertainties and reduce differences between final results that use different PDF 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Lora" pitchFamily="2" charset="0"/>
                </a:endParaRPr>
              </a:p>
              <a:p>
                <a:endParaRPr lang="en-GB" sz="2000" dirty="0"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48FFA0-BA12-044B-397A-2CBA72EC9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9" y="892677"/>
                <a:ext cx="7655355" cy="5437451"/>
              </a:xfrm>
              <a:prstGeom prst="rect">
                <a:avLst/>
              </a:prstGeom>
              <a:blipFill>
                <a:blip r:embed="rId4"/>
                <a:stretch>
                  <a:fillRect l="-717" r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CE6D785-CDA8-4198-23A1-7E65FA730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945" y="932753"/>
            <a:ext cx="2794655" cy="5332329"/>
          </a:xfrm>
          <a:prstGeom prst="rect">
            <a:avLst/>
          </a:prstGeom>
        </p:spPr>
      </p:pic>
      <p:pic>
        <p:nvPicPr>
          <p:cNvPr id="3" name="Picture 3" descr="CMS-doc-3045-v3: CMS Logo">
            <a:extLst>
              <a:ext uri="{FF2B5EF4-FFF2-40B4-BE49-F238E27FC236}">
                <a16:creationId xmlns:a16="http://schemas.microsoft.com/office/drawing/2014/main" id="{A950F7E9-5684-2D56-D67A-DF31D300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976" y="0"/>
            <a:ext cx="874425" cy="8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256793-15A1-8C7B-03BD-623F02CD5B98}"/>
              </a:ext>
            </a:extLst>
          </p:cNvPr>
          <p:cNvSpPr txBox="1"/>
          <p:nvPr/>
        </p:nvSpPr>
        <p:spPr>
          <a:xfrm rot="5400000">
            <a:off x="10731877" y="3457515"/>
            <a:ext cx="2036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hlinkClick r:id="rId7"/>
              </a:rPr>
              <a:t>[CERN-EP-2024-208]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2636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50EFF-D8C9-2579-CCE9-6565F59E1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6BC6F2-337C-C01B-4E33-25613E918165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156082">
                    <a:lumMod val="75000"/>
                  </a:srgbClr>
                </a:solidFill>
                <a:latin typeface="Lora-Regular"/>
              </a:rPr>
              <a:t>Strategy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Lora-Regular"/>
              <a:ea typeface="+mj-ea"/>
              <a:cs typeface="+mj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33258-8424-E3A5-F9FB-8FED6323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C3C44-633F-5462-9826-90249813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E9E1-F048-9F6F-B46C-A8B74756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D0949B-B00C-8B7C-6B22-6DF68909860C}"/>
                  </a:ext>
                </a:extLst>
              </p:cNvPr>
              <p:cNvSpPr txBox="1"/>
              <p:nvPr/>
            </p:nvSpPr>
            <p:spPr>
              <a:xfrm>
                <a:off x="665018" y="1427515"/>
                <a:ext cx="6934200" cy="3717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  <a:latin typeface="Lora" pitchFamily="2" charset="0"/>
                  </a:rPr>
                  <a:t>Template fits </a:t>
                </a:r>
                <a:r>
                  <a:rPr lang="en-GB" sz="2000" b="1" dirty="0">
                    <a:solidFill>
                      <a:schemeClr val="tx1"/>
                    </a:solidFill>
                    <a:latin typeface="Lora" pitchFamily="2" charset="0"/>
                  </a:rPr>
                  <a:t>unfolded</a:t>
                </a:r>
                <a:r>
                  <a:rPr lang="en-GB" sz="2000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  <a:latin typeface="Lora" pitchFamily="2" charset="0"/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  <a:latin typeface="Lora" pitchFamily="2" charset="0"/>
                  </a:rPr>
                  <a:t>in full phase space in bins of mass and absolute rapidity</a:t>
                </a:r>
                <a:r>
                  <a:rPr lang="en-US" sz="2000" dirty="0">
                    <a:latin typeface="Lora" pitchFamily="2" charset="0"/>
                  </a:rPr>
                  <a:t> a</a:t>
                </a:r>
                <a:r>
                  <a:rPr lang="en-US" sz="2000" b="0" i="0" u="none" strike="noStrike" baseline="0" dirty="0">
                    <a:solidFill>
                      <a:schemeClr val="tx1"/>
                    </a:solidFill>
                    <a:latin typeface="Lora" pitchFamily="2" charset="0"/>
                  </a:rPr>
                  <a:t>t Born level, pre-FSR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  <a:latin typeface="Lora" pitchFamily="2" charset="0"/>
                  </a:rPr>
                  <a:t>Also use PDF profiling</a:t>
                </a:r>
                <a:r>
                  <a:rPr lang="en-GB" sz="2000" dirty="0">
                    <a:latin typeface="Lora" pitchFamily="2" charset="0"/>
                  </a:rPr>
                  <a:t> - f</a:t>
                </a:r>
                <a:r>
                  <a:rPr lang="en-GB" sz="2000" dirty="0">
                    <a:solidFill>
                      <a:schemeClr val="tx1"/>
                    </a:solidFill>
                    <a:latin typeface="Lora" pitchFamily="2" charset="0"/>
                  </a:rPr>
                  <a:t>loat and extract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sz="20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Lora" pitchFamily="2" charset="0"/>
                              </a:rPr>
                              <m:t>eff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kumimoji="0" lang="en-US" sz="20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Lora" pitchFamily="2" charset="0"/>
                              </a:rPr>
                              <m:t>lept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Lora" pitchFamily="2" charset="0"/>
                  </a:rPr>
                  <a:t> and PDF nuisance parameters simultaneously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solidFill>
                    <a:schemeClr val="tx1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  <a:latin typeface="Lora" pitchFamily="2" charset="0"/>
                  </a:rPr>
                  <a:t>Result from unfolded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Lora" pitchFamily="2" charset="0"/>
                  </a:rPr>
                  <a:t> can be used for reinterpretations and combinations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  <a:latin typeface="Lora" pitchFamily="2" charset="0"/>
                  </a:rPr>
                  <a:t>Result compatible with first strategy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D0949B-B00C-8B7C-6B22-6DF689098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1427515"/>
                <a:ext cx="6934200" cy="3717813"/>
              </a:xfrm>
              <a:prstGeom prst="rect">
                <a:avLst/>
              </a:prstGeom>
              <a:blipFill>
                <a:blip r:embed="rId3"/>
                <a:stretch>
                  <a:fillRect l="-791" r="-1582" b="-19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863A1F1-9342-9EBB-AF8C-C3490AEBA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015" y="1747688"/>
            <a:ext cx="3907392" cy="3620948"/>
          </a:xfrm>
          <a:prstGeom prst="rect">
            <a:avLst/>
          </a:prstGeom>
        </p:spPr>
      </p:pic>
      <p:pic>
        <p:nvPicPr>
          <p:cNvPr id="4" name="Picture 3" descr="CMS-doc-3045-v3: CMS Logo">
            <a:extLst>
              <a:ext uri="{FF2B5EF4-FFF2-40B4-BE49-F238E27FC236}">
                <a16:creationId xmlns:a16="http://schemas.microsoft.com/office/drawing/2014/main" id="{7A622031-EA62-EB79-6E37-264D9B1BA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976" y="0"/>
            <a:ext cx="874425" cy="8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E917CE-4B12-4EC4-64BE-A933253C0B85}"/>
              </a:ext>
            </a:extLst>
          </p:cNvPr>
          <p:cNvSpPr txBox="1"/>
          <p:nvPr/>
        </p:nvSpPr>
        <p:spPr>
          <a:xfrm rot="5400000">
            <a:off x="10830985" y="3404273"/>
            <a:ext cx="2036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hlinkClick r:id="rId6"/>
              </a:rPr>
              <a:t>[CERN-EP-2024-208]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1759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FE380-D0C5-09CE-86C7-6E4CEE6DB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A20798-F827-A17A-B8CB-9B59423BBA87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8A270C-7714-759A-817C-43492429F4CD}"/>
                  </a:ext>
                </a:extLst>
              </p:cNvPr>
              <p:cNvSpPr txBox="1"/>
              <p:nvPr/>
            </p:nvSpPr>
            <p:spPr>
              <a:xfrm>
                <a:off x="357953" y="924182"/>
                <a:ext cx="6770211" cy="490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Final result:</a:t>
                </a: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en-US" sz="2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Lora" pitchFamily="2" charset="0"/>
                                </a:rPr>
                                <m:t>eff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kumimoji="0" lang="en-US" sz="2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Lora" pitchFamily="2" charset="0"/>
                                </a:rPr>
                                <m:t>lept</m:t>
                              </m:r>
                            </m:sup>
                          </m:sSubSup>
                        </m:e>
                      </m:func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=0.23157±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0.00010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𝑠𝑡𝑎𝑡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±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0.00015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0.000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𝑡h𝑒𝑜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±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0.0002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𝑃𝐷𝐹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>
                                <a:latin typeface="Lora" pitchFamily="2" charset="0"/>
                              </a:rPr>
                              <m:t>eff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sz="2000" dirty="0">
                                <a:latin typeface="Lora" pitchFamily="2" charset="0"/>
                              </a:rPr>
                              <m:t>lept</m:t>
                            </m:r>
                          </m:sup>
                        </m:sSubSup>
                      </m:e>
                    </m:func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Lora" pitchFamily="2" charset="0"/>
                  </a:rPr>
                  <a:t>result extracted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</m:oMath>
                </a14:m>
                <a:r>
                  <a:rPr lang="en-GB" sz="2000" dirty="0">
                    <a:latin typeface="Lora" pitchFamily="2" charset="0"/>
                  </a:rPr>
                  <a:t> is the baseline result because systematics cancel out to a large extent </a:t>
                </a:r>
              </a:p>
              <a:p>
                <a:endParaRPr lang="en-GB" sz="20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ora" pitchFamily="2" charset="0"/>
                  </a:rPr>
                  <a:t>PDFs are the biggest source of uncertainty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GB" sz="2000" b="0" i="0" u="none" strike="noStrike" baseline="0" dirty="0">
                    <a:latin typeface="Lora" pitchFamily="2" charset="0"/>
                  </a:rPr>
                  <a:t>Used CT18Z PDF as default – covers the central values obtained by other sets</a:t>
                </a:r>
                <a:endParaRPr lang="en-GB" sz="2000" dirty="0">
                  <a:latin typeface="Lora" pitchFamily="2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8A270C-7714-759A-817C-43492429F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53" y="924182"/>
                <a:ext cx="6770211" cy="4904741"/>
              </a:xfrm>
              <a:prstGeom prst="rect">
                <a:avLst/>
              </a:prstGeom>
              <a:blipFill>
                <a:blip r:embed="rId3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E16FFB8-A8B5-5F2A-4EB9-D26B7523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D2487D3-FE9B-A7DD-D232-894BB8D7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93AA522-EF5C-82AB-2C54-FDEF5EBC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5435B6-19F8-881D-58AC-AE135C846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387" y="3171826"/>
            <a:ext cx="4761428" cy="2960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5A9C4-BA12-E288-8A29-25F78414B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306" y="1046751"/>
            <a:ext cx="4765741" cy="2125075"/>
          </a:xfrm>
          <a:prstGeom prst="rect">
            <a:avLst/>
          </a:prstGeom>
        </p:spPr>
      </p:pic>
      <p:pic>
        <p:nvPicPr>
          <p:cNvPr id="2" name="Picture 3" descr="CMS-doc-3045-v3: CMS Logo">
            <a:extLst>
              <a:ext uri="{FF2B5EF4-FFF2-40B4-BE49-F238E27FC236}">
                <a16:creationId xmlns:a16="http://schemas.microsoft.com/office/drawing/2014/main" id="{DFEE4CF7-2D55-C30F-AEA2-DC9F0EE88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976" y="0"/>
            <a:ext cx="874425" cy="8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EEA46-4306-9419-695E-8AFC57A027C4}"/>
              </a:ext>
            </a:extLst>
          </p:cNvPr>
          <p:cNvSpPr txBox="1"/>
          <p:nvPr/>
        </p:nvSpPr>
        <p:spPr>
          <a:xfrm rot="5400000">
            <a:off x="10908947" y="3204860"/>
            <a:ext cx="2036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hlinkClick r:id="rId7"/>
              </a:rPr>
              <a:t>[CERN-EP-2024-208]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1747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B4196-F4CA-E676-2D54-34EC4C78C6D0}"/>
              </a:ext>
            </a:extLst>
          </p:cNvPr>
          <p:cNvSpPr txBox="1"/>
          <p:nvPr/>
        </p:nvSpPr>
        <p:spPr>
          <a:xfrm>
            <a:off x="838200" y="673770"/>
            <a:ext cx="3220329" cy="20272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E171F-2FC2-55AB-674E-A48958F9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08 April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1C2CA-F41D-1CEB-6537-6F79168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67200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Ahmed Abdelmotteleb | Z precision measurements | SM@LHC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27E87-B26D-A6E9-B611-DA7E5996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23145B5-6C0F-4EDC-B07B-DF107F39C04A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F50BEFED-1C94-E8F0-B5CF-02858DC14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239269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761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0F870-215B-E3BB-6E83-48C18DE6D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A1FD599-FC5B-5F4B-5084-13B0AB02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F08A81DF-2E1C-A73A-0D39-7842C4E5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CFD1F-1196-FAEE-1EE1-F87F486C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08 April 2025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8276C-E034-5DE4-C8DD-EC465A0E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57255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Ahmed Abdelmotteleb | Z precision measurements | SM@LHC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FD799-A34A-72A8-D3D1-0A76139A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C1F39A-8409-48D1-A594-F945A514425D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29CF6-3A5C-E3FE-410B-5F7A0072FE3D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latin typeface="Lora" pitchFamily="2" charset="0"/>
                <a:ea typeface="+mj-ea"/>
                <a:cs typeface="+mj-cs"/>
              </a:rPr>
              <a:t>LHCb measurement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34FA0C6-E125-BDA2-9E5F-97322349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4083" y="0"/>
            <a:ext cx="1467917" cy="8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 boson subatomic particle plush toy">
            <a:extLst>
              <a:ext uri="{FF2B5EF4-FFF2-40B4-BE49-F238E27FC236}">
                <a16:creationId xmlns:a16="http://schemas.microsoft.com/office/drawing/2014/main" id="{058D4314-AA5A-9592-0D83-614F58D9D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98" y="749367"/>
            <a:ext cx="3876502" cy="38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37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6387B-B070-D5BE-FFAB-C9C414B0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4C9352-1B8A-0D88-C5C0-1C15D9930475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F235B-7AEA-F5BD-0958-B36EF72B9474}"/>
                  </a:ext>
                </a:extLst>
              </p:cNvPr>
              <p:cNvSpPr txBox="1"/>
              <p:nvPr/>
            </p:nvSpPr>
            <p:spPr>
              <a:xfrm>
                <a:off x="377085" y="1005340"/>
                <a:ext cx="7644697" cy="5721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Latest result from </a:t>
                </a:r>
                <a:r>
                  <a:rPr lang="en-US" sz="2000" dirty="0">
                    <a:solidFill>
                      <a:prstClr val="black"/>
                    </a:solidFill>
                    <a:latin typeface="Lora" pitchFamily="2" charset="0"/>
                    <a:hlinkClick r:id="rId3"/>
                  </a:rPr>
                  <a:t>JHEP12(2024)026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</a:t>
                </a:r>
                <a:r>
                  <a:rPr lang="en-US" sz="2000" noProof="0" dirty="0">
                    <a:solidFill>
                      <a:prstClr val="black"/>
                    </a:solidFill>
                    <a:latin typeface="Lora" pitchFamily="2" charset="0"/>
                  </a:rPr>
                  <a:t>with f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ull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Run-2 pp collision dataset (2016-2018)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TeV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5.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</m:oMath>
                </a14:m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00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Lora" pitchFamily="2" charset="0"/>
                          </a:rPr>
                          <m:t>fb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GB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sym typeface="Wingdings" panose="05000000000000000000" pitchFamily="2" charset="2"/>
                  </a:rPr>
                  <a:t> </a:t>
                </a:r>
              </a:p>
              <a:p>
                <a:pPr lvl="0">
                  <a:defRPr/>
                </a:pPr>
                <a:r>
                  <a:rPr kumimoji="0" lang="en-GB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sym typeface="Wingdings" panose="05000000000000000000" pitchFamily="2" charset="2"/>
                  </a:rPr>
                  <a:t>     (</a:t>
                </a:r>
                <a14:m>
                  <m:oMath xmlns:m="http://schemas.openxmlformats.org/officeDocument/2006/math">
                    <m:r>
                      <a:rPr kumimoji="0" lang="en-GB" sz="20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26</m:t>
                    </m:r>
                  </m:oMath>
                </a14:m>
                <a:r>
                  <a:rPr kumimoji="0" lang="en-GB" sz="20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sym typeface="Wingdings" panose="05000000000000000000" pitchFamily="2" charset="2"/>
                  </a:rPr>
                  <a:t> smaller)</a:t>
                </a:r>
                <a:r>
                  <a:rPr kumimoji="0" lang="en-GB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sym typeface="Wingdings" panose="05000000000000000000" pitchFamily="2" charset="2"/>
                  </a:rPr>
                  <a:t>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sym typeface="Wingdings" panose="05000000000000000000" pitchFamily="2" charset="2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Lora" pitchFamily="2" charset="0"/>
                    <a:sym typeface="Wingdings" panose="05000000000000000000" pitchFamily="2" charset="2"/>
                  </a:rPr>
                  <a:t> Fiducial region: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2.0&lt;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&lt;4.5</m:t>
                    </m:r>
                  </m:oMath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&gt;20 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Lora" pitchFamily="2" charset="0"/>
                  </a:rPr>
                  <a:t>GeV/c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66&lt;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𝜇𝜇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&lt;116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Lora" pitchFamily="2" charset="0"/>
                  </a:rPr>
                  <a:t>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Hadronic and heavy-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flavour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backgrounds are suppressed to the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percent level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by isolation, muon track fit, and muon impact parameter requirements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Total background fraction, within the fiducial kinematic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region for the measurement is just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2000" b="1" i="1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0" lang="en-US" sz="2000" b="1" i="1" u="sng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1" i="1" u="sng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0" lang="en-US" sz="2000" b="1" i="1" u="sng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000" b="1" i="1" u="sng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000" b="1" u="sng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Lora" pitchFamily="2" charset="0"/>
                  </a:rPr>
                  <a:t>Roughly 860,000 events selected for this measurement</a:t>
                </a:r>
                <a:endParaRPr kumimoji="0" lang="en-US" sz="200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F235B-7AEA-F5BD-0958-B36EF72B9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5" y="1005340"/>
                <a:ext cx="7644697" cy="5721053"/>
              </a:xfrm>
              <a:prstGeom prst="rect">
                <a:avLst/>
              </a:prstGeom>
              <a:blipFill>
                <a:blip r:embed="rId4"/>
                <a:stretch>
                  <a:fillRect l="-718" t="-640" r="-3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986D6-1193-4D4D-5CE2-84F79DE1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74154-F1F9-981C-66C7-6DC87347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81B3A0-EC9C-40CF-07C9-83834F83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E40CB-2633-7607-1B16-4A133B9EB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80" y="1000088"/>
            <a:ext cx="3483291" cy="530262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BDF7E78-0F77-C4EF-2780-3A18223C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4083" y="0"/>
            <a:ext cx="1467917" cy="8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2128F5-DC15-9606-528E-5844671D2C35}"/>
              </a:ext>
            </a:extLst>
          </p:cNvPr>
          <p:cNvSpPr txBox="1"/>
          <p:nvPr/>
        </p:nvSpPr>
        <p:spPr>
          <a:xfrm rot="5400000">
            <a:off x="11024568" y="3417578"/>
            <a:ext cx="172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hlinkClick r:id="rId3"/>
              </a:rPr>
              <a:t>[JHEP12(2024)026]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4279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897254-79D2-82A8-5DE1-665705C4F544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156082">
                    <a:lumMod val="75000"/>
                  </a:srgbClr>
                </a:solidFill>
                <a:latin typeface="Lora-Regular"/>
              </a:rPr>
              <a:t>Strategy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Lora-Regular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F75B0C-634F-CF08-5330-0C3DF87A49A7}"/>
                  </a:ext>
                </a:extLst>
              </p:cNvPr>
              <p:cNvSpPr txBox="1"/>
              <p:nvPr/>
            </p:nvSpPr>
            <p:spPr>
              <a:xfrm>
                <a:off x="524013" y="1121148"/>
                <a:ext cx="6562754" cy="532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in (10) intervals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with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a single mass bin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cos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f>
                          <m:f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) - </a:t>
                </a:r>
                <a:r>
                  <a:rPr lang="en-US" sz="2000" dirty="0">
                    <a:solidFill>
                      <a:prstClr val="black"/>
                    </a:solidFill>
                    <a:latin typeface="Lora" pitchFamily="2" charset="0"/>
                  </a:rPr>
                  <a:t>improves sensitivity to the weak mixing angle by 14% in simulation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Unfold using </a:t>
                </a:r>
                <a:r>
                  <a:rPr lang="en-US" sz="2000" dirty="0">
                    <a:solidFill>
                      <a:prstClr val="black"/>
                    </a:solidFill>
                    <a:latin typeface="Lora" pitchFamily="2" charset="0"/>
                  </a:rPr>
                  <a:t>simulation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to get generator-level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sz="20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Lora" pitchFamily="2" charset="0"/>
                              </a:rPr>
                              <m:t>eff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kumimoji="0" lang="en-US" sz="20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Lora" pitchFamily="2" charset="0"/>
                              </a:rPr>
                              <m:t>lept</m:t>
                            </m:r>
                          </m:sup>
                        </m:sSubSup>
                      </m:e>
                    </m:func>
                    <m:r>
                      <a:rPr kumimoji="0" 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is extracted using predictions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Lora" pitchFamily="2" charset="0"/>
                              </a:rPr>
                              <m:t>eff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Lora" pitchFamily="2" charset="0"/>
                              </a:rPr>
                              <m:t>lept</m:t>
                            </m:r>
                          </m:sup>
                        </m:sSubSup>
                      </m:e>
                    </m:func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at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ora" pitchFamily="2" charset="0"/>
                  </a:rPr>
                  <a:t>NLO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in the strong and EW c</a:t>
                </a: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ouplings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using </a:t>
                </a: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ora" pitchFamily="2" charset="0"/>
                  </a:rPr>
                  <a:t>POWHEG-BOX - </a:t>
                </a:r>
                <a:r>
                  <a:rPr lang="en-GB" sz="2000" dirty="0">
                    <a:latin typeface="Lora" pitchFamily="2" charset="0"/>
                  </a:rPr>
                  <a:t>u</a:t>
                </a:r>
                <a:r>
                  <a:rPr lang="en-GB" sz="2000" dirty="0" err="1">
                    <a:latin typeface="Lora" pitchFamily="2" charset="0"/>
                  </a:rPr>
                  <a:t>ses</a:t>
                </a:r>
                <a:r>
                  <a:rPr lang="en-GB" sz="2000" dirty="0">
                    <a:latin typeface="Lora" pitchFamily="2" charset="0"/>
                  </a:rPr>
                  <a:t> </a:t>
                </a:r>
                <a:r>
                  <a:rPr lang="en-GB" sz="2000" dirty="0" err="1">
                    <a:latin typeface="Lora" pitchFamily="2" charset="0"/>
                    <a:hlinkClick r:id="rId3"/>
                  </a:rPr>
                  <a:t>xW</a:t>
                </a:r>
                <a:r>
                  <a:rPr lang="en-GB" sz="2000" dirty="0">
                    <a:latin typeface="Lora" pitchFamily="2" charset="0"/>
                  </a:rPr>
                  <a:t> scheme: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𝑙𝑒𝑝𝑡</m:t>
                            </m:r>
                          </m:sup>
                        </m:sSubSup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endParaRPr kumimoji="0" lang="en-GB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Compare data with predictions to extract the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sym typeface="Wingdings" panose="05000000000000000000" pitchFamily="2" charset="2"/>
                  </a:rPr>
                  <a:t>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sz="20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Lora" pitchFamily="2" charset="0"/>
                              </a:rPr>
                              <m:t>eff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kumimoji="0" lang="en-US" sz="20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Lora" pitchFamily="2" charset="0"/>
                              </a:rPr>
                              <m:t>lept</m:t>
                            </m:r>
                          </m:sup>
                        </m:sSubSup>
                      </m:e>
                    </m:func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 that best corresponds to the data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F75B0C-634F-CF08-5330-0C3DF87A4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13" y="1121148"/>
                <a:ext cx="6562754" cy="5328510"/>
              </a:xfrm>
              <a:prstGeom prst="rect">
                <a:avLst/>
              </a:prstGeom>
              <a:blipFill>
                <a:blip r:embed="rId4"/>
                <a:stretch>
                  <a:fillRect l="-836" t="-686" r="-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B43BB03-3050-21CF-044D-6345B2E76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117" y="3801758"/>
            <a:ext cx="5029200" cy="238875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B8EEE-4BC4-113C-D652-28DB5788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0E30BB4-7B14-DDFC-18B4-3DE25A91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A8A95B-CE8D-15D5-4F66-A5A62A36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DEEADD-2760-5B90-71CF-2E35F1897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853" y="980914"/>
            <a:ext cx="3842964" cy="2884484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90A2876E-1027-49AE-0B93-CFEFD410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4083" y="0"/>
            <a:ext cx="1467917" cy="8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B85E0-9C8F-FC49-205C-28F4818C966A}"/>
              </a:ext>
            </a:extLst>
          </p:cNvPr>
          <p:cNvSpPr txBox="1"/>
          <p:nvPr/>
        </p:nvSpPr>
        <p:spPr>
          <a:xfrm rot="5400000">
            <a:off x="11176120" y="3560776"/>
            <a:ext cx="172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hlinkClick r:id="rId8"/>
              </a:rPr>
              <a:t>[JHEP12(2024)026]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628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BE1D7-6116-C4D3-6157-BE7EB16C7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B0505D-FDF9-B30A-7EB5-73BAA779FA6B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63C10A-5528-18E5-3371-66D0DFA08775}"/>
                  </a:ext>
                </a:extLst>
              </p:cNvPr>
              <p:cNvSpPr txBox="1"/>
              <p:nvPr/>
            </p:nvSpPr>
            <p:spPr>
              <a:xfrm>
                <a:off x="574963" y="1096107"/>
                <a:ext cx="6331527" cy="4606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Final result: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19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0" 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Sup>
                            <m:sSubSupPr>
                              <m:ctrlPr>
                                <a:rPr kumimoji="0" 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en-US" sz="19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Lora" pitchFamily="2" charset="0"/>
                                  <a:ea typeface="+mn-ea"/>
                                  <a:cs typeface="+mn-cs"/>
                                </a:rPr>
                                <m:t>eff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kumimoji="0" lang="en-US" sz="19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Lora" pitchFamily="2" charset="0"/>
                                  <a:ea typeface="+mn-ea"/>
                                  <a:cs typeface="+mn-cs"/>
                                </a:rPr>
                                <m:t>lept</m:t>
                              </m:r>
                            </m:sup>
                          </m:sSubSup>
                        </m:e>
                      </m:func>
                      <m:r>
                        <a:rPr kumimoji="0" lang="en-US" sz="1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=0.23152±</m:t>
                      </m:r>
                      <m:sSub>
                        <m:sSubPr>
                          <m:ctrlPr>
                            <a:rPr kumimoji="0" lang="en-US" sz="19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9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0.00044</m:t>
                          </m:r>
                        </m:e>
                        <m:sub>
                          <m:r>
                            <a:rPr kumimoji="0" lang="en-US" sz="19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𝑠𝑡𝑎𝑡</m:t>
                          </m:r>
                        </m:sub>
                      </m:sSub>
                      <m:r>
                        <a:rPr kumimoji="0" lang="en-US" sz="1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sSub>
                        <m:sSubPr>
                          <m:ctrlPr>
                            <a:rPr kumimoji="0" lang="en-US" sz="19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9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0.00005</m:t>
                          </m:r>
                        </m:e>
                        <m:sub>
                          <m:r>
                            <a:rPr kumimoji="0" lang="en-US" sz="19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𝑠𝑦𝑠𝑡</m:t>
                          </m:r>
                        </m:sub>
                      </m:sSub>
                      <m:r>
                        <a:rPr kumimoji="0" lang="en-US" sz="1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sSub>
                        <m:sSubPr>
                          <m:ctrlPr>
                            <a:rPr kumimoji="0" lang="en-US" sz="19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9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0.00022</m:t>
                          </m:r>
                        </m:e>
                        <m:sub>
                          <m:r>
                            <a:rPr kumimoji="0" lang="en-US" sz="19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𝑡h𝑒𝑜</m:t>
                          </m:r>
                        </m:sub>
                      </m:sSub>
                    </m:oMath>
                  </m:oMathPara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Experimental uncertainty is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much smaller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</a:rPr>
                  <a:t>than the statistical uncertainty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Consistent with previous measurements and indirect determinations from </a:t>
                </a:r>
                <a:r>
                  <a:rPr lang="en-US" sz="2000" dirty="0">
                    <a:solidFill>
                      <a:prstClr val="black"/>
                    </a:solidFill>
                    <a:latin typeface="Lora" pitchFamily="2" charset="0"/>
                  </a:rPr>
                  <a:t>G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lobal EW fit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Aim to improve statistical uncertainty with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LHCb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 Upgrade I, which includes a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fivefold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 increase in instantaneous luminosity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63C10A-5528-18E5-3371-66D0DFA08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63" y="1096107"/>
                <a:ext cx="6331527" cy="4606133"/>
              </a:xfrm>
              <a:prstGeom prst="rect">
                <a:avLst/>
              </a:prstGeom>
              <a:blipFill>
                <a:blip r:embed="rId3"/>
                <a:stretch>
                  <a:fillRect l="-866" b="-1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1C723A6-5688-6804-B4DB-D5AD5013F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917" y="955521"/>
            <a:ext cx="4887967" cy="5358277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2A32BF1-EE2D-7F33-57A1-6CB497C0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A2405C4-83CE-C820-E85C-96159027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0BE3777-3BBD-B853-A95A-D84042EF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973D451-5045-4DE1-AE14-B0121D9B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4083" y="0"/>
            <a:ext cx="1467917" cy="8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428E78-96CA-0415-5A39-37497C92D926}"/>
              </a:ext>
            </a:extLst>
          </p:cNvPr>
          <p:cNvSpPr txBox="1"/>
          <p:nvPr/>
        </p:nvSpPr>
        <p:spPr>
          <a:xfrm rot="5400000">
            <a:off x="11103674" y="3480770"/>
            <a:ext cx="172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hlinkClick r:id="rId6"/>
              </a:rPr>
              <a:t>[JHEP12(2024)026]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9079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C2485-1831-5117-3533-737248C11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7F5AC7-4951-C66F-FD03-196925868127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PDF uncertainty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01EAB-79A1-5C61-1C17-A32EC3C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EADF5D3-4A3C-EFA8-0B8F-ACB2DA2F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50B0DD-FFDA-F8C3-4B24-5CD3CEDA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AA9396-1351-A323-22C4-3A57AA0295F2}"/>
              </a:ext>
            </a:extLst>
          </p:cNvPr>
          <p:cNvSpPr txBox="1"/>
          <p:nvPr/>
        </p:nvSpPr>
        <p:spPr>
          <a:xfrm>
            <a:off x="561109" y="1228397"/>
            <a:ext cx="59089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PDF uncertainty is estimated by assessing variations given each PDF set replica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Use NNPDF31 PDF set as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Lora" pitchFamily="2" charset="0"/>
              </a:rPr>
              <a:t>PDF uncertainty &lt;&lt; statistical uncertainty </a:t>
            </a:r>
            <a:r>
              <a:rPr lang="en-US" sz="2000" dirty="0">
                <a:latin typeface="Lora" pitchFamily="2" charset="0"/>
              </a:rPr>
              <a:t>because of the unique LHCb acceptance</a:t>
            </a:r>
          </a:p>
          <a:p>
            <a:endParaRPr lang="en-US" sz="2000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Profiling was not used to reduce PDF uncertainty</a:t>
            </a:r>
          </a:p>
          <a:p>
            <a:endParaRPr lang="en-US" sz="2000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Advantage LHCb offers so far is that by not profiling we are able to examine if the profiled results are robust</a:t>
            </a:r>
            <a:endParaRPr lang="en-GB" sz="2000" dirty="0">
              <a:latin typeface="Lor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A7CA3-D9B2-D1EC-DDD9-DF1FD2D1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395" y="1577679"/>
            <a:ext cx="4367646" cy="322086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DA87918-F706-C4D6-362F-7FFB4B392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4083" y="0"/>
            <a:ext cx="1467917" cy="8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371911-75BA-26CB-E94C-3FDFD93C6E56}"/>
              </a:ext>
            </a:extLst>
          </p:cNvPr>
          <p:cNvSpPr txBox="1"/>
          <p:nvPr/>
        </p:nvSpPr>
        <p:spPr>
          <a:xfrm rot="5400000">
            <a:off x="10819656" y="2905807"/>
            <a:ext cx="172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hlinkClick r:id="rId5"/>
              </a:rPr>
              <a:t>[JHEP12(2024)026]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86927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21FDF-2934-087A-B946-4C5BBCAF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0EF15BE-9CB5-32F5-9CE2-A0403323B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06E48B23-818D-0DC2-2809-066DC7B24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EAA63-12A2-5C2D-31D5-BC0A87DC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08 April 2025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127C2-89BD-4427-B471-BF99D74E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1836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Ahmed Abdelmotteleb | Z precision measurements | SM@LHC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22751-9135-DEC8-D431-88F6AABF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C1F39A-8409-48D1-A594-F945A514425D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8C6B1-1B36-BA73-3EE8-85A7A302CD20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Lora" pitchFamily="2" charset="0"/>
                <a:ea typeface="+mj-ea"/>
                <a:cs typeface="+mj-cs"/>
              </a:rPr>
              <a:t>Z boson mass</a:t>
            </a:r>
            <a:endParaRPr lang="en-US" sz="4000" dirty="0">
              <a:solidFill>
                <a:schemeClr val="tx1"/>
              </a:solidFill>
              <a:latin typeface="Lora" pitchFamily="2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D5FBA-0834-D8B7-CEED-1E744FF3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4083" y="0"/>
            <a:ext cx="1467917" cy="8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 boson subatomic particle plush toy">
            <a:extLst>
              <a:ext uri="{FF2B5EF4-FFF2-40B4-BE49-F238E27FC236}">
                <a16:creationId xmlns:a16="http://schemas.microsoft.com/office/drawing/2014/main" id="{648714DE-0A09-A8F2-6514-91C7F3C9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98" y="749367"/>
            <a:ext cx="3876502" cy="38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w Sticker Label on Transparent Background 17178221 PNG">
            <a:extLst>
              <a:ext uri="{FF2B5EF4-FFF2-40B4-BE49-F238E27FC236}">
                <a16:creationId xmlns:a16="http://schemas.microsoft.com/office/drawing/2014/main" id="{F14A9FF3-A156-8F11-1243-CFD80ADA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0355" cy="14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58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C034A-C231-B799-53FB-B31CFDC15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A3896-7427-F276-4F85-F24058CE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677928-F60F-B2D6-1CD6-0E0230C232B6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Lora-Regular"/>
              </a:rPr>
              <a:t>Intro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Lora-Regular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40ABEB6-7B77-499D-6473-D58136E8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783E9A2-FA02-0163-6B2E-8AA5DED5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3191-F394-46E6-9F57-66EF97066736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B8DF7-F8AF-4A51-0631-77D33454A143}"/>
              </a:ext>
            </a:extLst>
          </p:cNvPr>
          <p:cNvSpPr txBox="1"/>
          <p:nvPr/>
        </p:nvSpPr>
        <p:spPr>
          <a:xfrm>
            <a:off x="642731" y="1997839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  <a:hlinkClick r:id="rId3"/>
              </a:rPr>
              <a:t>LEP experiments </a:t>
            </a:r>
            <a:r>
              <a:rPr lang="en-US" sz="2000" dirty="0">
                <a:latin typeface="Lora" pitchFamily="2" charset="0"/>
              </a:rPr>
              <a:t>measured the Z boson mass with 2 MeV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With LHC, Z boson mass have been primarily in the context of calibrations for the W mass analyses</a:t>
            </a:r>
          </a:p>
          <a:p>
            <a:endParaRPr lang="en-US" sz="2000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Can LHC collectively challenge LEP?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E6DEE-CA42-5680-A985-2942A6DBA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026" y="1704921"/>
            <a:ext cx="6243368" cy="371742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9576F84-BABD-4BDC-0F05-FD2AFD46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4083" y="0"/>
            <a:ext cx="1467917" cy="8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A9152-325F-1323-1DBC-B5FE8ABCD9FC}"/>
              </a:ext>
            </a:extLst>
          </p:cNvPr>
          <p:cNvSpPr txBox="1"/>
          <p:nvPr/>
        </p:nvSpPr>
        <p:spPr>
          <a:xfrm>
            <a:off x="11277600" y="1551033"/>
            <a:ext cx="75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ora" pitchFamily="2" charset="0"/>
                <a:hlinkClick r:id="rId6"/>
              </a:rPr>
              <a:t>[PDG]</a:t>
            </a:r>
            <a:endParaRPr lang="en-GB" sz="14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71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1117B-4F34-351F-354B-88E1F6C24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78567-B1A2-56B0-4142-CCDE88FC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3C6D7B-4938-23E3-F934-E7F9080B9480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Lora-Regular"/>
              </a:rPr>
              <a:t>Analysis strategy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Lora-Regular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1E217077-0BE1-2C0A-3C2B-9AFDAF52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FD2D6FB-2B56-C566-989B-28C4FF1D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3191-F394-46E6-9F57-66EF97066736}" type="slidenum">
              <a:rPr lang="en-GB" smtClean="0"/>
              <a:pPr/>
              <a:t>27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A87BB1-66F4-6105-8906-D100E241E920}"/>
                  </a:ext>
                </a:extLst>
              </p:cNvPr>
              <p:cNvSpPr txBox="1"/>
              <p:nvPr/>
            </p:nvSpPr>
            <p:spPr>
              <a:xfrm>
                <a:off x="532647" y="1177636"/>
                <a:ext cx="6097505" cy="420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en-GB" sz="1900" dirty="0">
                    <a:latin typeface="Lora" pitchFamily="2" charset="0"/>
                  </a:rPr>
                  <a:t>; </a:t>
                </a:r>
                <a:r>
                  <a:rPr lang="en-GB" sz="1900" b="1" dirty="0">
                    <a:latin typeface="Lora" pitchFamily="2" charset="0"/>
                  </a:rPr>
                  <a:t>2016 data</a:t>
                </a:r>
                <a:r>
                  <a:rPr lang="en-GB" sz="1900" dirty="0">
                    <a:latin typeface="Lora" pitchFamily="2" charset="0"/>
                  </a:rPr>
                  <a:t>; 1.7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900" dirty="0">
                            <a:latin typeface="Lora" pitchFamily="2" charset="0"/>
                          </a:rPr>
                          <m:t>fb</m:t>
                        </m:r>
                      </m:e>
                      <m:sup>
                        <m:r>
                          <a:rPr lang="en-US" sz="1900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900" dirty="0">
                    <a:latin typeface="Lora" pitchFamily="2" charset="0"/>
                  </a:rPr>
                  <a:t> - </a:t>
                </a:r>
                <a:r>
                  <a:rPr lang="en-US" sz="1900" dirty="0">
                    <a:latin typeface="Lora" pitchFamily="2" charset="0"/>
                  </a:rPr>
                  <a:t>feasibility study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9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900" dirty="0">
                    <a:latin typeface="Lora" pitchFamily="2" charset="0"/>
                  </a:rPr>
                  <a:t>Uses Weak Mixing analysis tools</a:t>
                </a:r>
              </a:p>
              <a:p>
                <a:endParaRPr lang="en-GB" sz="19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900" dirty="0">
                    <a:latin typeface="Lora" pitchFamily="2" charset="0"/>
                  </a:rPr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en-GB" sz="1900" dirty="0">
                    <a:latin typeface="Lora" pitchFamily="2" charset="0"/>
                  </a:rPr>
                  <a:t> for momentum calibration,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en-GB" sz="1900" dirty="0">
                    <a:latin typeface="Lora" pitchFamily="2" charset="0"/>
                  </a:rPr>
                  <a:t> as cross-check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900" dirty="0">
                  <a:latin typeface="Lora" pitchFamily="2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900" b="0" i="0" u="none" strike="noStrike" baseline="0" dirty="0">
                    <a:latin typeface="Lora" pitchFamily="2" charset="0"/>
                  </a:rPr>
                  <a:t>Dimuon mass fit comparing full simulation with the </a:t>
                </a:r>
                <a:r>
                  <a:rPr lang="en-GB" sz="1900" b="0" i="0" u="none" strike="noStrike" baseline="0" dirty="0">
                    <a:latin typeface="Lora" pitchFamily="2" charset="0"/>
                  </a:rPr>
                  <a:t>data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GB" sz="1900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900" dirty="0">
                    <a:latin typeface="Lora" pitchFamily="2" charset="0"/>
                  </a:rPr>
                  <a:t>R</a:t>
                </a:r>
                <a:r>
                  <a:rPr lang="en-GB" sz="1900" b="0" i="0" u="none" strike="noStrike" baseline="0" dirty="0">
                    <a:latin typeface="Lora" pitchFamily="2" charset="0"/>
                  </a:rPr>
                  <a:t>eweight the events to </a:t>
                </a:r>
                <a:r>
                  <a:rPr lang="en-US" sz="1900" b="0" i="0" u="none" strike="noStrike" baseline="0" dirty="0">
                    <a:latin typeface="Lora" pitchFamily="2" charset="0"/>
                  </a:rPr>
                  <a:t>NLO accuracy</a:t>
                </a:r>
                <a:endParaRPr lang="en-GB" sz="1900" b="0" i="0" u="none" strike="noStrike" baseline="0" dirty="0">
                  <a:latin typeface="Lora" pitchFamily="2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GB" sz="1900" dirty="0">
                  <a:latin typeface="Lora" pitchFamily="2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1900" b="0" i="0" u="none" strike="noStrike" baseline="0" dirty="0">
                    <a:latin typeface="Lora" pitchFamily="2" charset="0"/>
                  </a:rPr>
                  <a:t>Uses POWHEG box with EW scheme: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u="none" strike="noStrike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900" b="0" i="1" u="none" strike="noStrike" baseline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900" b="0" i="1" u="none" strike="noStrike" baseline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9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900" b="0" i="1" u="none" strike="noStrike" baseline="0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900" b="0" i="1" u="none" strike="noStrike" baseline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9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900" b="0" i="1" u="none" strike="noStrike" baseline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endParaRPr lang="en-GB" sz="1900" dirty="0">
                  <a:latin typeface="Lora" pitchFamily="2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GB" sz="1900" b="0" i="0" u="none" strike="noStrike" baseline="0" dirty="0"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A87BB1-66F4-6105-8906-D100E241E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47" y="1177636"/>
                <a:ext cx="6097505" cy="4209357"/>
              </a:xfrm>
              <a:prstGeom prst="rect">
                <a:avLst/>
              </a:prstGeom>
              <a:blipFill>
                <a:blip r:embed="rId3"/>
                <a:stretch>
                  <a:fillRect l="-699" t="-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578B316-56A0-826F-057B-27DEE65FA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668" y="1325563"/>
            <a:ext cx="5185279" cy="450272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3B1C551-52FC-FEA4-00E9-1BB5E3E0F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4083" y="0"/>
            <a:ext cx="1467917" cy="8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C5D6C-7FF7-B56A-054F-575647246D64}"/>
              </a:ext>
            </a:extLst>
          </p:cNvPr>
          <p:cNvSpPr txBox="1"/>
          <p:nvPr/>
        </p:nvSpPr>
        <p:spPr>
          <a:xfrm>
            <a:off x="9767455" y="1071785"/>
            <a:ext cx="2604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400" b="0" i="0" u="none" strike="noStrike" dirty="0">
                <a:effectLst/>
                <a:latin typeface="Lora" pitchFamily="2" charset="0"/>
              </a:rPr>
              <a:t>[LHCb-PAPER-2025-008]</a:t>
            </a:r>
          </a:p>
          <a:p>
            <a:pPr>
              <a:buNone/>
            </a:pPr>
            <a:br>
              <a:rPr lang="en-GB" sz="1400" b="0" i="0" u="none" strike="noStrike" dirty="0">
                <a:effectLst/>
                <a:latin typeface="Lora" pitchFamily="2" charset="0"/>
              </a:rPr>
            </a:br>
            <a:endParaRPr lang="en-GB" sz="14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12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C22C8-1DEE-F19F-42B1-2C49E88EE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1006F-61DA-0CC5-D10C-4405D46C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Ahmed Abdelmotteleb | Z precision measurements | SM@LHC 2025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EFAC4E-1ED3-DEC5-1BDD-5272965FEA10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Lora-Regular"/>
              </a:rPr>
              <a:t>Results and status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Lora-Regular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737E0FA-AEDE-B4AF-4920-60F25FA6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 April 2025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BB4E101-F74F-0C34-5102-E1D8324D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3191-F394-46E6-9F57-66EF97066736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055688-C62E-5E4F-4A1B-DD9902301016}"/>
              </a:ext>
            </a:extLst>
          </p:cNvPr>
          <p:cNvSpPr/>
          <p:nvPr/>
        </p:nvSpPr>
        <p:spPr>
          <a:xfrm>
            <a:off x="9760527" y="5541818"/>
            <a:ext cx="422564" cy="27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2EB7C-29D6-893A-39B1-3CB6ECD8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224" y="1690965"/>
            <a:ext cx="4830358" cy="3610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3A165B-208B-B9D0-0AE2-83B629C4C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93" y="2633075"/>
            <a:ext cx="3846664" cy="2908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097772-575C-670B-6844-CF43AD51352E}"/>
                  </a:ext>
                </a:extLst>
              </p:cNvPr>
              <p:cNvSpPr txBox="1"/>
              <p:nvPr/>
            </p:nvSpPr>
            <p:spPr>
              <a:xfrm>
                <a:off x="2800050" y="5511249"/>
                <a:ext cx="73287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=91184.2±9.5</m:t>
                    </m:r>
                  </m:oMath>
                </a14:m>
                <a:r>
                  <a:rPr lang="en-GB" sz="2800" dirty="0">
                    <a:latin typeface="Lora" pitchFamily="2" charset="0"/>
                  </a:rPr>
                  <a:t> MeV (8.5 MeV statistical)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097772-575C-670B-6844-CF43AD513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050" y="5511249"/>
                <a:ext cx="7328738" cy="430887"/>
              </a:xfrm>
              <a:prstGeom prst="rect">
                <a:avLst/>
              </a:prstGeom>
              <a:blipFill>
                <a:blip r:embed="rId5"/>
                <a:stretch>
                  <a:fillRect t="-25352" r="-1663" b="-49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B53771B-A0DE-0E78-928F-D3B399F8CA37}"/>
              </a:ext>
            </a:extLst>
          </p:cNvPr>
          <p:cNvSpPr txBox="1"/>
          <p:nvPr/>
        </p:nvSpPr>
        <p:spPr>
          <a:xfrm>
            <a:off x="5864876" y="991465"/>
            <a:ext cx="6186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>
                <a:effectLst/>
                <a:latin typeface="Lora" pitchFamily="2" charset="0"/>
              </a:rPr>
              <a:t>LHCb-PAPER-2025-008</a:t>
            </a:r>
            <a:r>
              <a:rPr lang="en-US" sz="2000" dirty="0">
                <a:latin typeface="Lora" pitchFamily="2" charset="0"/>
              </a:rPr>
              <a:t> targeting Phys. Rev. Lett. </a:t>
            </a:r>
            <a:endParaRPr lang="en-GB" sz="2000" dirty="0">
              <a:latin typeface="Lor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DD62F-474F-B961-A80A-50D89D4248FB}"/>
              </a:ext>
            </a:extLst>
          </p:cNvPr>
          <p:cNvSpPr txBox="1"/>
          <p:nvPr/>
        </p:nvSpPr>
        <p:spPr>
          <a:xfrm>
            <a:off x="7914328" y="1355987"/>
            <a:ext cx="321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ora" pitchFamily="2" charset="0"/>
                <a:hlinkClick r:id="rId6"/>
              </a:rPr>
              <a:t>Latest CERN seminar talk</a:t>
            </a:r>
            <a:endParaRPr lang="en-GB" sz="2000" dirty="0">
              <a:latin typeface="Lora" pitchFamily="2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908E998-22F1-401B-DA16-C9BD97B2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4083" y="0"/>
            <a:ext cx="1467917" cy="8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AC9FAB-7DB6-85C3-ADC6-ACE81BDF7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531" y="939096"/>
            <a:ext cx="4724400" cy="1758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697E42-9A4C-8070-2C8D-7E8FEE448D27}"/>
              </a:ext>
            </a:extLst>
          </p:cNvPr>
          <p:cNvSpPr txBox="1"/>
          <p:nvPr/>
        </p:nvSpPr>
        <p:spPr>
          <a:xfrm>
            <a:off x="8099914" y="4433181"/>
            <a:ext cx="321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pitchFamily="2" charset="0"/>
              </a:rPr>
              <a:t>Reached EW fit precision!</a:t>
            </a:r>
            <a:endParaRPr lang="en-GB" dirty="0">
              <a:latin typeface="Lor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950546-72CA-58FD-37DD-7CC7EBDA11BC}"/>
              </a:ext>
            </a:extLst>
          </p:cNvPr>
          <p:cNvSpPr txBox="1"/>
          <p:nvPr/>
        </p:nvSpPr>
        <p:spPr>
          <a:xfrm>
            <a:off x="6764401" y="2233488"/>
            <a:ext cx="2299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ora" pitchFamily="2" charset="0"/>
              </a:rPr>
              <a:t>LHCb Preliminary</a:t>
            </a:r>
            <a:endParaRPr lang="en-GB" sz="14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89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CCB67-41E7-57D2-E789-8DAAF2D55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DD3F85C-7458-2CF9-7FBB-3ADE552F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9039635F-BB2F-5AD1-43F5-5E5110AD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C0A1-36E5-6827-313C-B8FEEA84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08 April 2025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7888F-B84F-9979-B106-E3D10057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64182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Ahmed Abdelmotteleb | Z precision measurements | SM@LHC 2025</a:t>
            </a: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05D8E-8A4B-3CE8-719E-B9A44DA9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C1F39A-8409-48D1-A594-F945A514425D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00AF8-6252-F5B9-377C-329F41D80AE4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latin typeface="Lora" pitchFamily="2" charset="0"/>
                <a:ea typeface="+mj-ea"/>
                <a:cs typeface="+mj-cs"/>
              </a:rPr>
              <a:t>Summary and </a:t>
            </a:r>
            <a:r>
              <a:rPr lang="en-US" sz="4000" dirty="0">
                <a:latin typeface="Lora" pitchFamily="2" charset="0"/>
                <a:ea typeface="+mj-ea"/>
                <a:cs typeface="+mj-cs"/>
              </a:rPr>
              <a:t>p</a:t>
            </a:r>
            <a:r>
              <a:rPr lang="en-US" sz="4000" dirty="0">
                <a:solidFill>
                  <a:schemeClr val="tx1"/>
                </a:solidFill>
                <a:latin typeface="Lora" pitchFamily="2" charset="0"/>
                <a:ea typeface="+mj-ea"/>
                <a:cs typeface="+mj-cs"/>
              </a:rPr>
              <a:t>rospects</a:t>
            </a:r>
          </a:p>
        </p:txBody>
      </p:sp>
      <p:pic>
        <p:nvPicPr>
          <p:cNvPr id="5" name="Picture 2" descr="Z boson subatomic particle plush toy">
            <a:extLst>
              <a:ext uri="{FF2B5EF4-FFF2-40B4-BE49-F238E27FC236}">
                <a16:creationId xmlns:a16="http://schemas.microsoft.com/office/drawing/2014/main" id="{061B87B4-A07D-B966-EA2E-4A2D6341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98" y="749367"/>
            <a:ext cx="3876502" cy="38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5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95DE8-6966-B2C8-60E8-3F4B02462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E853E22-3A08-F3F8-0430-73826A0E2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F687448C-F6EF-7CD6-F308-8DD6583AD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40AF9-53B7-949B-15A9-78656CFA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08 April 2025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DF991-06C5-9B69-8794-662B4818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50327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Ahmed Abdelmotteleb | Z precision measurements | SM@LHC 2025</a:t>
            </a: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C6457-5022-68D0-EF12-727DCFEE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C1F39A-8409-48D1-A594-F945A514425D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030F8-E9E9-0ED0-0848-47A26D59E74B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  <a:latin typeface="Lora" pitchFamily="2" charset="0"/>
                <a:ea typeface="+mj-ea"/>
                <a:cs typeface="+mj-cs"/>
              </a:rPr>
              <a:t>Introduction</a:t>
            </a:r>
          </a:p>
        </p:txBody>
      </p:sp>
      <p:pic>
        <p:nvPicPr>
          <p:cNvPr id="9" name="Picture 2" descr="Z boson subatomic particle plush toy">
            <a:extLst>
              <a:ext uri="{FF2B5EF4-FFF2-40B4-BE49-F238E27FC236}">
                <a16:creationId xmlns:a16="http://schemas.microsoft.com/office/drawing/2014/main" id="{836EC8B8-C4C7-2105-7668-8EE8EF991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98" y="749367"/>
            <a:ext cx="3876502" cy="38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16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17861-0073-0435-D201-0641583A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06D2A66-DC60-35B1-C792-4E83BE67B27E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Summary – Weak mixing </a:t>
            </a:r>
            <a:r>
              <a:rPr lang="en-US" sz="4000" dirty="0">
                <a:solidFill>
                  <a:srgbClr val="156082">
                    <a:lumMod val="75000"/>
                  </a:srgbClr>
                </a:solidFill>
                <a:latin typeface="Lora-Regular"/>
              </a:rPr>
              <a:t>a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ngle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Lora-Regular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EA17F-4EB7-8FF2-4F2B-BAB08D6355A1}"/>
              </a:ext>
            </a:extLst>
          </p:cNvPr>
          <p:cNvSpPr txBox="1"/>
          <p:nvPr/>
        </p:nvSpPr>
        <p:spPr>
          <a:xfrm>
            <a:off x="357952" y="1096107"/>
            <a:ext cx="7795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 pitchFamily="2" charset="0"/>
              <a:ea typeface="+mn-ea"/>
              <a:cs typeface="+mn-cs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0172858-2AFB-9759-322D-01281818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F46EAA6-2BA7-9A45-591D-112942B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24C80F3-0259-18FF-830A-DFE4EDE5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797A1EB-4ED9-8B2C-59C8-ACE12FF83A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542668"/>
                  </p:ext>
                </p:extLst>
              </p:nvPr>
            </p:nvGraphicFramePr>
            <p:xfrm>
              <a:off x="574964" y="1450050"/>
              <a:ext cx="11259088" cy="2240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07386">
                      <a:extLst>
                        <a:ext uri="{9D8B030D-6E8A-4147-A177-3AD203B41FA5}">
                          <a16:colId xmlns:a16="http://schemas.microsoft.com/office/drawing/2014/main" val="1063095663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1185822604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2580890196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2088501743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1191675528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837042161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425212839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21635834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Experiment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7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7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 [TeV]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Luminosity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7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700" b="0" dirty="0">
                                      <a:solidFill>
                                        <a:schemeClr val="bg1"/>
                                      </a:solidFill>
                                      <a:latin typeface="Lora" pitchFamily="2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sz="1700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17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kumimoji="0" 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1700" b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kumimoji="0" lang="en-US" sz="1700" b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kumimoji="0" lang="en-US" sz="17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700" b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kumimoji="0" lang="en-US" sz="1700" b="0" u="none" strike="noStrike" kern="1200" cap="none" spc="0" normalizeH="0" baseline="0" noProof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Lora" pitchFamily="2" charset="0"/>
                                          </a:rPr>
                                          <m:t>eff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kumimoji="0" lang="en-US" sz="1700" b="0" u="none" strike="noStrike" kern="1200" cap="none" spc="0" normalizeH="0" baseline="0" noProof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Lora" pitchFamily="2" charset="0"/>
                                          </a:rPr>
                                          <m:t>lept</m:t>
                                        </m:r>
                                      </m:sup>
                                    </m:sSubSup>
                                  </m:e>
                                </m:func>
                              </m:oMath>
                            </m:oMathPara>
                          </a14:m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Statistical uncertainty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  <a:p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Systematic uncertainty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  <a:p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Theory uncertainty (including PDF)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1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Total uncertainty</a:t>
                          </a:r>
                          <a:endParaRPr lang="en-GB" sz="1700" b="1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26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ATLAS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8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20.2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0.23140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0.00021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0.00016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0.00024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0.00036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341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CMS 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13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138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0.23157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0.00010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0.00015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0.00028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0.00031 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001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LHCb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13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5.3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0.23152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0.00044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0.00005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0.00022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0.00049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02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797A1EB-4ED9-8B2C-59C8-ACE12FF83A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542668"/>
                  </p:ext>
                </p:extLst>
              </p:nvPr>
            </p:nvGraphicFramePr>
            <p:xfrm>
              <a:off x="574964" y="1450050"/>
              <a:ext cx="11259088" cy="2240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07386">
                      <a:extLst>
                        <a:ext uri="{9D8B030D-6E8A-4147-A177-3AD203B41FA5}">
                          <a16:colId xmlns:a16="http://schemas.microsoft.com/office/drawing/2014/main" val="1063095663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1185822604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2580890196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2088501743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1191675528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837042161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425212839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2163583487"/>
                        </a:ext>
                      </a:extLst>
                    </a:gridCol>
                  </a:tblGrid>
                  <a:tr h="112776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Experiment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33" t="-1613" r="-601732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33" t="-1613" r="-501732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33" t="-1613" r="-401732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Statistical uncertainty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  <a:p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Systematic uncertainty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  <a:p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Theory uncertainty (including PDF)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1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Total uncertainty</a:t>
                          </a:r>
                          <a:endParaRPr lang="en-GB" sz="1700" b="1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26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ATLAS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8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20.2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0.23140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0.00021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0.00016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0.00024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0.00036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341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CMS 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13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138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0.23157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0.00010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0.00015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0.00028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0.00031 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001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LHCb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13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5.3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0.23152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0.00044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0.00005</a:t>
                          </a:r>
                          <a:endParaRPr lang="en-GB" sz="1800" dirty="0">
                            <a:latin typeface="Lora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0.00022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0.00049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025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E58EA6A-FBFE-78BC-3CE9-64514C4D1858}"/>
              </a:ext>
            </a:extLst>
          </p:cNvPr>
          <p:cNvSpPr txBox="1"/>
          <p:nvPr/>
        </p:nvSpPr>
        <p:spPr>
          <a:xfrm>
            <a:off x="900544" y="4204855"/>
            <a:ext cx="3144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ora" pitchFamily="2" charset="0"/>
              </a:rPr>
              <a:t>          suffers from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ora" pitchFamily="2" charset="0"/>
              </a:rPr>
              <a:t>              and          suffer from PDFs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E6ADFAA-CA79-4C7A-D47A-BE07894C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328" y="4121258"/>
            <a:ext cx="894541" cy="5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MS-doc-3045-v3: CMS Logo">
            <a:extLst>
              <a:ext uri="{FF2B5EF4-FFF2-40B4-BE49-F238E27FC236}">
                <a16:creationId xmlns:a16="http://schemas.microsoft.com/office/drawing/2014/main" id="{567765E6-38A0-2449-A5F0-8092767F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86" y="5087428"/>
            <a:ext cx="641044" cy="6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ATLAS Visual Identity Design Guidelines">
            <a:extLst>
              <a:ext uri="{FF2B5EF4-FFF2-40B4-BE49-F238E27FC236}">
                <a16:creationId xmlns:a16="http://schemas.microsoft.com/office/drawing/2014/main" id="{08FF744C-7EDE-31E7-73E8-DA13283E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28" y="5127040"/>
            <a:ext cx="1218317" cy="6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5744D2B-5591-9082-C764-41BB40B308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752097"/>
                  </p:ext>
                </p:extLst>
              </p:nvPr>
            </p:nvGraphicFramePr>
            <p:xfrm>
              <a:off x="4115675" y="3839641"/>
              <a:ext cx="7718377" cy="1722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07386">
                      <a:extLst>
                        <a:ext uri="{9D8B030D-6E8A-4147-A177-3AD203B41FA5}">
                          <a16:colId xmlns:a16="http://schemas.microsoft.com/office/drawing/2014/main" val="1063095663"/>
                        </a:ext>
                      </a:extLst>
                    </a:gridCol>
                    <a:gridCol w="2088833">
                      <a:extLst>
                        <a:ext uri="{9D8B030D-6E8A-4147-A177-3AD203B41FA5}">
                          <a16:colId xmlns:a16="http://schemas.microsoft.com/office/drawing/2014/main" val="1185822604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2580890196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2088501743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42521283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Experiment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Strategy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 err="1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Pseudorapidity</a:t>
                          </a:r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 region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Default PDF set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PDF profiling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26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ATLAS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&lt;3.6</m:t>
                              </m:r>
                            </m:oMath>
                          </a14:m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 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MMHT14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Yes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341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CMS 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𝐹𝐵</m:t>
                                    </m:r>
                                  </m:sub>
                                </m:sSub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unfolded</m:t>
                                </m:r>
                                <m:r>
                                  <a:rPr lang="en-US" sz="17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7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7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&lt;3.4</m:t>
                              </m:r>
                            </m:oMath>
                          </a14:m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 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baseline="0" dirty="0">
                              <a:latin typeface="Lora" pitchFamily="2" charset="0"/>
                            </a:rPr>
                            <a:t>CT18Z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Yes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0001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LHCb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&lt;4.5</m:t>
                                </m:r>
                              </m:oMath>
                            </m:oMathPara>
                          </a14:m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NNPDF31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No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02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5744D2B-5591-9082-C764-41BB40B308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752097"/>
                  </p:ext>
                </p:extLst>
              </p:nvPr>
            </p:nvGraphicFramePr>
            <p:xfrm>
              <a:off x="4115675" y="3839641"/>
              <a:ext cx="7718377" cy="1722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07386">
                      <a:extLst>
                        <a:ext uri="{9D8B030D-6E8A-4147-A177-3AD203B41FA5}">
                          <a16:colId xmlns:a16="http://schemas.microsoft.com/office/drawing/2014/main" val="1063095663"/>
                        </a:ext>
                      </a:extLst>
                    </a:gridCol>
                    <a:gridCol w="2088833">
                      <a:extLst>
                        <a:ext uri="{9D8B030D-6E8A-4147-A177-3AD203B41FA5}">
                          <a16:colId xmlns:a16="http://schemas.microsoft.com/office/drawing/2014/main" val="1185822604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2580890196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2088501743"/>
                        </a:ext>
                      </a:extLst>
                    </a:gridCol>
                    <a:gridCol w="1407386">
                      <a:extLst>
                        <a:ext uri="{9D8B030D-6E8A-4147-A177-3AD203B41FA5}">
                          <a16:colId xmlns:a16="http://schemas.microsoft.com/office/drawing/2014/main" val="425212839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Experiment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Strategy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 err="1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Pseudorapidity</a:t>
                          </a:r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 region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Default PDF set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bg1"/>
                              </a:solidFill>
                              <a:latin typeface="Lora" pitchFamily="2" charset="0"/>
                            </a:rPr>
                            <a:t>PDF profiling</a:t>
                          </a:r>
                          <a:endParaRPr lang="en-GB" sz="1700" b="0" dirty="0">
                            <a:solidFill>
                              <a:schemeClr val="bg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26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ATLAS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7638" t="-170492" r="-203207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48918" t="-170492" r="-201732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Lora" pitchFamily="2" charset="0"/>
                            </a:rPr>
                            <a:t>MMHT14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Yes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341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CMS 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7638" t="-270492" r="-203207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48918" t="-270492" r="-201732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u="none" strike="noStrike" baseline="0" dirty="0">
                              <a:latin typeface="Lora" pitchFamily="2" charset="0"/>
                            </a:rPr>
                            <a:t>CT18Z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Yes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0001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LHCb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7638" t="-370492" r="-203207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48918" t="-370492" r="-201732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NNPDF31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Lora" pitchFamily="2" charset="0"/>
                            </a:rPr>
                            <a:t>No</a:t>
                          </a:r>
                          <a:endParaRPr lang="en-GB" sz="1700" b="0" dirty="0">
                            <a:solidFill>
                              <a:schemeClr val="tx1"/>
                            </a:solidFill>
                            <a:latin typeface="Lora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025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4816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86830-9CA3-27B1-B22A-E105A17EA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CF24B3-F599-F6A2-5B4B-DD5DFFCB9761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156082">
                    <a:lumMod val="75000"/>
                  </a:srgbClr>
                </a:solidFill>
                <a:latin typeface="Lora-Regular"/>
              </a:rPr>
              <a:t>Summary and p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rospects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Lora-Regular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1552A4-E6D5-8094-7D28-871B1DCCF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19" y="940017"/>
            <a:ext cx="4833082" cy="5298111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872B300-A585-592D-BC86-724BC002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43437D6-4E9F-F9E8-8991-7D0C9B06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3F2C0B6-5732-2CB7-6BBC-916B232A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C61329-57D4-D468-7BE7-D90867D3C03A}"/>
                  </a:ext>
                </a:extLst>
              </p:cNvPr>
              <p:cNvSpPr txBox="1"/>
              <p:nvPr/>
            </p:nvSpPr>
            <p:spPr>
              <a:xfrm>
                <a:off x="414131" y="932855"/>
                <a:ext cx="7108887" cy="3125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Lora" pitchFamily="2" charset="0"/>
                  </a:rPr>
                  <a:t>Run 2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900" dirty="0">
                    <a:latin typeface="Lora" pitchFamily="2" charset="0"/>
                  </a:rPr>
                  <a:t>13 TeV measurements from CMS and LHCb – still waiting for ATLAS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Lora" pitchFamily="2" charset="0"/>
                  </a:rPr>
                  <a:t>Precision and accuracy of measurement limited by PDFs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Lora" pitchFamily="2" charset="0"/>
                  </a:rPr>
                  <a:t>Already looking forward to Run 3 results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Lora" pitchFamily="2" charset="0"/>
                  </a:rPr>
                  <a:t>Aim to beat LEP/SLD (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26−29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1900" dirty="0">
                    <a:latin typeface="Lora" pitchFamily="2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1900" dirty="0">
                    <a:latin typeface="Lora" pitchFamily="2" charset="0"/>
                  </a:rPr>
                  <a:t> with LHCb full Run 2 data </a:t>
                </a:r>
                <a:r>
                  <a:rPr lang="en-US" sz="1900" dirty="0">
                    <a:latin typeface="Lora" pitchFamily="2" charset="0"/>
                    <a:sym typeface="Wingdings" panose="05000000000000000000" pitchFamily="2" charset="2"/>
                  </a:rPr>
                  <a:t> ~5 MeV precision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Lora" pitchFamily="2" charset="0"/>
                    <a:sym typeface="Wingdings" panose="05000000000000000000" pitchFamily="2" charset="2"/>
                  </a:rPr>
                  <a:t>LHC average could challenge LEP soon!</a:t>
                </a:r>
                <a:endParaRPr lang="en-US" sz="1900" dirty="0">
                  <a:latin typeface="Lora" pitchFamily="2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C61329-57D4-D468-7BE7-D90867D3C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1" y="932855"/>
                <a:ext cx="7108887" cy="3125151"/>
              </a:xfrm>
              <a:prstGeom prst="rect">
                <a:avLst/>
              </a:prstGeom>
              <a:blipFill>
                <a:blip r:embed="rId4"/>
                <a:stretch>
                  <a:fillRect l="-686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DEBFDCB-B10F-C200-6B15-3E1F39668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9" y="3990109"/>
            <a:ext cx="6027280" cy="23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E965FE-ECD5-C44F-5746-79AD628B318E}"/>
              </a:ext>
            </a:extLst>
          </p:cNvPr>
          <p:cNvSpPr txBox="1"/>
          <p:nvPr/>
        </p:nvSpPr>
        <p:spPr>
          <a:xfrm rot="5400000">
            <a:off x="5528359" y="5498550"/>
            <a:ext cx="2411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ora" pitchFamily="2" charset="0"/>
                <a:hlinkClick r:id="rId6"/>
              </a:rPr>
              <a:t>[arXiv:1902.04070]</a:t>
            </a:r>
            <a:endParaRPr lang="en-GB" sz="1400" dirty="0">
              <a:latin typeface="Lor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C641E-0DA1-86C7-0858-89DA7E26E799}"/>
              </a:ext>
            </a:extLst>
          </p:cNvPr>
          <p:cNvSpPr txBox="1"/>
          <p:nvPr/>
        </p:nvSpPr>
        <p:spPr>
          <a:xfrm rot="5400000">
            <a:off x="10858621" y="3203125"/>
            <a:ext cx="172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hlinkClick r:id="rId7"/>
              </a:rPr>
              <a:t>[JHEP12(2024)026]</a:t>
            </a:r>
            <a:endParaRPr lang="en-GB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C08E4D-AC1E-5713-AF22-30C0357A0D15}"/>
              </a:ext>
            </a:extLst>
          </p:cNvPr>
          <p:cNvCxnSpPr/>
          <p:nvPr/>
        </p:nvCxnSpPr>
        <p:spPr>
          <a:xfrm>
            <a:off x="235527" y="3186545"/>
            <a:ext cx="6864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4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0B22C-9472-66CC-C266-051FC9960A30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Backup Slides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F5DB9-96B7-D096-FAE7-43C1879A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08 April 2025</a:t>
            </a:r>
          </a:p>
        </p:txBody>
      </p:sp>
      <p:pic>
        <p:nvPicPr>
          <p:cNvPr id="22" name="Picture 21" descr="Different coloured organisers">
            <a:extLst>
              <a:ext uri="{FF2B5EF4-FFF2-40B4-BE49-F238E27FC236}">
                <a16:creationId xmlns:a16="http://schemas.microsoft.com/office/drawing/2014/main" id="{A3D99264-B097-8580-18BF-0874DDB66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1" r="1960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64108-9A4C-ABF5-C984-609F6C20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5278" y="6356350"/>
            <a:ext cx="4114800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Ahmed Abdelmotteleb | Z precision measurements | SM@LHC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4B49A-3D9A-C7EB-A6FF-FBAFB923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D63191-F394-46E6-9F57-66EF97066736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9321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72FEE-239F-74FA-2086-7E74F4BC9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B5BDBEF-ADD9-22EB-E0E7-D975F1749A0E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Angular coefficients - LHCb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6C3A950-FF66-A7FB-0BD6-3C4624AB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4746FAD-3B32-7A48-6FCD-4D616DC9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05A3B4B-6623-40A8-4B5A-4645DBE2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B7F5AE-006C-062E-35BF-0A27B4090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22" y="921325"/>
            <a:ext cx="7564841" cy="24260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25B9B3-8D70-5AA6-4228-7BF66F6B2A67}"/>
              </a:ext>
            </a:extLst>
          </p:cNvPr>
          <p:cNvSpPr/>
          <p:nvPr/>
        </p:nvSpPr>
        <p:spPr>
          <a:xfrm>
            <a:off x="10785765" y="2337682"/>
            <a:ext cx="282514" cy="398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3BC19-B1C5-4D46-957F-C8CEF0583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073" y="1683327"/>
            <a:ext cx="4833731" cy="45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52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3DCC1-3026-34BF-8E97-49077496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0810E7-3322-2ADC-8908-19AA18F7485E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PDF profiling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23A49-B21A-E2D4-D9A1-4C495ADD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50B63-78D3-7991-1224-31BA8012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29B23-5EB4-4D59-A4D6-E0AA214F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8108A-241F-9CFB-DA86-50E32BC1009A}"/>
              </a:ext>
            </a:extLst>
          </p:cNvPr>
          <p:cNvSpPr txBox="1"/>
          <p:nvPr/>
        </p:nvSpPr>
        <p:spPr>
          <a:xfrm>
            <a:off x="838199" y="1272461"/>
            <a:ext cx="89431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000" dirty="0"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ora" pitchFamily="2" charset="0"/>
              </a:rPr>
              <a:t>Compare experimental data to PDF predictions to find best matches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ora" pitchFamily="2" charset="0"/>
              </a:rPr>
              <a:t>Reweight or rescale PDF replicas based on their agreement with the data to create a profiled PDF set that reflects the new constraints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ora" pitchFamily="2" charset="0"/>
              </a:rPr>
              <a:t>Use the profiled PDFs to reduce uncertainties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Lora" pitchFamily="2" charset="0"/>
              </a:rPr>
              <a:t>Hessian sets quantify PDF uncertainties, showing error bands and variations in the PDFs</a:t>
            </a:r>
          </a:p>
          <a:p>
            <a:pPr>
              <a:defRPr/>
            </a:pPr>
            <a:endParaRPr lang="en-GB" sz="2000" dirty="0">
              <a:solidFill>
                <a:prstClr val="black"/>
              </a:solidFill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5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B0E07-1A01-B552-7966-897DD045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387A4F-505D-D68A-AC24-CE8389CEFFFD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ATLAS, CMS, and LHCb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BFA0961-F24A-66E1-4AA8-B4916EC2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0E7940C-870B-5254-C7AB-FC9CC3EC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2984E47-F055-C0C2-1954-733ED6D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Google Shape;62;p8">
            <a:extLst>
              <a:ext uri="{FF2B5EF4-FFF2-40B4-BE49-F238E27FC236}">
                <a16:creationId xmlns:a16="http://schemas.microsoft.com/office/drawing/2014/main" id="{37D22EA0-0916-C2F1-0B46-8B0547F84B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563" y="3144982"/>
            <a:ext cx="4191154" cy="317961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340090-1D7C-5601-8108-9A02818306D3}"/>
                  </a:ext>
                </a:extLst>
              </p:cNvPr>
              <p:cNvSpPr txBox="1"/>
              <p:nvPr/>
            </p:nvSpPr>
            <p:spPr>
              <a:xfrm>
                <a:off x="414131" y="1100154"/>
                <a:ext cx="5735782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000" i="0" u="none" strike="noStrike" baseline="0" dirty="0">
                    <a:solidFill>
                      <a:srgbClr val="434343"/>
                    </a:solidFill>
                    <a:latin typeface="Lora" pitchFamily="2" charset="0"/>
                  </a:rPr>
                  <a:t>Both ATLAS and CMS cover the central </a:t>
                </a:r>
                <a:r>
                  <a:rPr lang="en-US" sz="2000" i="0" u="none" strike="noStrike" baseline="0" dirty="0" err="1">
                    <a:solidFill>
                      <a:srgbClr val="434343"/>
                    </a:solidFill>
                    <a:latin typeface="Lora" pitchFamily="2" charset="0"/>
                  </a:rPr>
                  <a:t>pseudorapidity</a:t>
                </a:r>
                <a:r>
                  <a:rPr lang="en-US" sz="2000" dirty="0">
                    <a:solidFill>
                      <a:srgbClr val="434343"/>
                    </a:solidFill>
                    <a:latin typeface="Lora" pitchFamily="2" charset="0"/>
                  </a:rPr>
                  <a:t> </a:t>
                </a:r>
                <a:r>
                  <a:rPr lang="en-US" sz="2000" i="0" u="none" strike="noStrike" baseline="0" dirty="0">
                    <a:solidFill>
                      <a:srgbClr val="434343"/>
                    </a:solidFill>
                    <a:latin typeface="Lora" pitchFamily="2" charset="0"/>
                  </a:rPr>
                  <a:t>region </a:t>
                </a: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GB" sz="2000" b="0" i="0" u="none" strike="noStrike" baseline="0" dirty="0">
                    <a:solidFill>
                      <a:srgbClr val="434343"/>
                    </a:solidFill>
                    <a:latin typeface="Lora" pitchFamily="2" charset="0"/>
                  </a:rPr>
                  <a:t>ECAL used to study </a:t>
                </a:r>
                <a:r>
                  <a:rPr lang="en-US" sz="2000" dirty="0">
                    <a:solidFill>
                      <a:srgbClr val="434343"/>
                    </a:solidFill>
                    <a:latin typeface="Lora" pitchFamily="2" charset="0"/>
                  </a:rPr>
                  <a:t>e</a:t>
                </a:r>
                <a:r>
                  <a:rPr lang="en-US" sz="2000" b="0" i="0" u="none" strike="noStrike" baseline="0" dirty="0">
                    <a:solidFill>
                      <a:srgbClr val="434343"/>
                    </a:solidFill>
                    <a:latin typeface="Lora" pitchFamily="2" charset="0"/>
                  </a:rPr>
                  <a:t>lectron modes </a:t>
                </a:r>
                <a:r>
                  <a:rPr lang="en-US" sz="2000" dirty="0">
                    <a:solidFill>
                      <a:srgbClr val="434343"/>
                    </a:solidFill>
                    <a:latin typeface="Lora" pitchFamily="2" charset="0"/>
                  </a:rPr>
                  <a:t>in more detail</a:t>
                </a:r>
                <a:endParaRPr lang="en-GB" sz="2000" b="0" i="0" u="none" strike="noStrike" baseline="0" dirty="0">
                  <a:solidFill>
                    <a:srgbClr val="434343"/>
                  </a:solidFill>
                  <a:latin typeface="Lora" pitchFamily="2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GB" sz="2000" dirty="0">
                  <a:solidFill>
                    <a:srgbClr val="434343"/>
                  </a:solidFill>
                  <a:latin typeface="Lora" pitchFamily="2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434343"/>
                    </a:solidFill>
                    <a:latin typeface="Lora" pitchFamily="2" charset="0"/>
                  </a:rPr>
                  <a:t>LHCb covers the forward region, with </a:t>
                </a:r>
                <a:r>
                  <a:rPr lang="en-US" sz="2000" dirty="0">
                    <a:solidFill>
                      <a:srgbClr val="434343"/>
                    </a:solidFill>
                    <a:latin typeface="Lora" pitchFamily="2" charset="0"/>
                  </a:rPr>
                  <a:t>a</a:t>
                </a:r>
                <a:r>
                  <a:rPr lang="en-US" sz="2000" b="0" i="0" u="none" strike="noStrike" baseline="0" dirty="0">
                    <a:solidFill>
                      <a:srgbClr val="434343"/>
                    </a:solidFill>
                    <a:latin typeface="Lora" pitchFamily="2" charset="0"/>
                  </a:rPr>
                  <a:t>ccess to low and high </a:t>
                </a:r>
                <a:r>
                  <a:rPr lang="en-US" sz="2000" b="0" i="0" u="none" strike="noStrike" baseline="0" dirty="0" err="1">
                    <a:solidFill>
                      <a:srgbClr val="434343"/>
                    </a:solidFill>
                    <a:latin typeface="Lora" pitchFamily="2" charset="0"/>
                  </a:rPr>
                  <a:t>Bjorken</a:t>
                </a:r>
                <a:r>
                  <a:rPr lang="en-US" sz="2000" b="0" i="0" u="none" strike="noStrike" baseline="0" dirty="0">
                    <a:solidFill>
                      <a:srgbClr val="434343"/>
                    </a:solidFill>
                    <a:latin typeface="Lora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b="0" i="1" u="none" strike="noStrike" baseline="0" dirty="0">
                    <a:solidFill>
                      <a:srgbClr val="434343"/>
                    </a:solidFill>
                    <a:latin typeface="Lora" pitchFamily="2" charset="0"/>
                  </a:rPr>
                  <a:t> </a:t>
                </a:r>
                <a:r>
                  <a:rPr lang="en-US" sz="2000" b="0" i="0" u="none" strike="noStrike" baseline="0" dirty="0">
                    <a:solidFill>
                      <a:srgbClr val="434343"/>
                    </a:solidFill>
                    <a:latin typeface="Lora" pitchFamily="2" charset="0"/>
                  </a:rPr>
                  <a:t>regions of the phase-space</a:t>
                </a:r>
                <a:endParaRPr lang="en-US" sz="2000" dirty="0">
                  <a:solidFill>
                    <a:srgbClr val="434343"/>
                  </a:solidFill>
                  <a:latin typeface="Lora" pitchFamily="2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v"/>
                </a:pPr>
                <a:r>
                  <a:rPr lang="en-US" sz="2000" b="0" i="0" u="none" strike="noStrike" baseline="0" dirty="0">
                    <a:solidFill>
                      <a:srgbClr val="434343"/>
                    </a:solidFill>
                    <a:latin typeface="Lora" pitchFamily="2" charset="0"/>
                  </a:rPr>
                  <a:t>Focuses on muons with excellent tracking and detection	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434343"/>
                  </a:solidFill>
                  <a:latin typeface="Lora" pitchFamily="2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000" b="0" i="0" u="none" strike="noStrike" baseline="0" dirty="0">
                    <a:solidFill>
                      <a:srgbClr val="434343"/>
                    </a:solidFill>
                    <a:latin typeface="Lora" pitchFamily="2" charset="0"/>
                  </a:rPr>
                  <a:t>Having 3 experiments with complementary coverage has big implications on modelling – especially with PDFs</a:t>
                </a:r>
              </a:p>
              <a:p>
                <a:pPr algn="l"/>
                <a:endParaRPr lang="en-US" sz="2000" dirty="0">
                  <a:solidFill>
                    <a:srgbClr val="434343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340090-1D7C-5601-8108-9A0281830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1" y="1100154"/>
                <a:ext cx="5735782" cy="4708981"/>
              </a:xfrm>
              <a:prstGeom prst="rect">
                <a:avLst/>
              </a:prstGeom>
              <a:blipFill>
                <a:blip r:embed="rId4"/>
                <a:stretch>
                  <a:fillRect l="-956" t="-647" r="-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7561F4-00F4-D140-D1FB-D13EDDC8D16F}"/>
              </a:ext>
            </a:extLst>
          </p:cNvPr>
          <p:cNvSpPr txBox="1"/>
          <p:nvPr/>
        </p:nvSpPr>
        <p:spPr>
          <a:xfrm rot="5400000">
            <a:off x="9543542" y="4992727"/>
            <a:ext cx="1995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Lora" pitchFamily="2" charset="0"/>
              </a:rPr>
              <a:t> </a:t>
            </a:r>
            <a:r>
              <a:rPr lang="en-US" sz="1400" dirty="0">
                <a:latin typeface="Lora" pitchFamily="2" charset="0"/>
                <a:hlinkClick r:id="rId5"/>
              </a:rPr>
              <a:t>[Int. J. Mod. Phys. A 30, 1530022 (2015)]</a:t>
            </a:r>
            <a:endParaRPr lang="en-GB" sz="1400" dirty="0">
              <a:latin typeface="Lor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FCBB2-534C-9D41-DEC3-8EB031E44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063" y="914403"/>
            <a:ext cx="4416414" cy="3269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F86C4-A913-CFD5-B366-695FDF4153FF}"/>
                  </a:ext>
                </a:extLst>
              </p:cNvPr>
              <p:cNvSpPr txBox="1"/>
              <p:nvPr/>
            </p:nvSpPr>
            <p:spPr>
              <a:xfrm rot="5400000">
                <a:off x="10336234" y="2563784"/>
                <a:ext cx="32350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  <a:hlinkClick r:id="rId7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GB" sz="1400" i="1" dirty="0" smtClean="0">
                          <a:latin typeface="Cambria Math" panose="02040503050406030204" pitchFamily="18" charset="0"/>
                          <a:hlinkClick r:id="rId7"/>
                        </a:rPr>
                        <m:t>arXiv</m:t>
                      </m:r>
                      <m:r>
                        <a:rPr lang="en-GB" sz="1400" i="1" dirty="0" smtClean="0">
                          <a:latin typeface="Cambria Math" panose="02040503050406030204" pitchFamily="18" charset="0"/>
                          <a:hlinkClick r:id="rId7"/>
                        </a:rPr>
                        <m:t>:1512.06666]</m:t>
                      </m:r>
                    </m:oMath>
                  </m:oMathPara>
                </a14:m>
                <a:endParaRPr lang="en-GB" sz="1400" dirty="0"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F86C4-A913-CFD5-B366-695FDF415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336234" y="2563784"/>
                <a:ext cx="3235036" cy="307777"/>
              </a:xfrm>
              <a:prstGeom prst="rect">
                <a:avLst/>
              </a:prstGeom>
              <a:blipFill>
                <a:blip r:embed="rId8"/>
                <a:stretch>
                  <a:fillRect l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1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AEBAC-388B-3BFE-056E-19F04C61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8E8FFB-256B-276C-1212-5D3D2366A236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Weak mixing angle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8F86945-09E1-F556-0602-779EDEE1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FC1917C-B78D-4000-1494-FE9DAC38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638E80-7A6D-4F05-D137-62122ED1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54C179-4566-279A-D84C-BBA027019D04}"/>
                  </a:ext>
                </a:extLst>
              </p:cNvPr>
              <p:cNvSpPr txBox="1"/>
              <p:nvPr/>
            </p:nvSpPr>
            <p:spPr>
              <a:xfrm>
                <a:off x="779721" y="1100693"/>
                <a:ext cx="6096000" cy="4998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Key parameter in SM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GB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At the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tree level</a:t>
                </a:r>
                <a:r>
                  <a:rPr lang="en-US" sz="2000" dirty="0">
                    <a:solidFill>
                      <a:prstClr val="black"/>
                    </a:solidFill>
                    <a:latin typeface="Lora" pitchFamily="2" charset="0"/>
                  </a:rPr>
                  <a:t>: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	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GB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sz="20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Lora" pitchFamily="2" charset="0"/>
                                <a:ea typeface="+mn-ea"/>
                                <a:cs typeface="+mn-cs"/>
                              </a:rPr>
                              <m:t>eff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kumimoji="0" lang="en-US" sz="20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Lora" pitchFamily="2" charset="0"/>
                                <a:ea typeface="+mn-ea"/>
                                <a:cs typeface="+mn-cs"/>
                              </a:rPr>
                              <m:t>lept</m:t>
                            </m:r>
                          </m:sup>
                        </m:sSubSup>
                      </m:e>
                    </m:func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 accounts for higher-order corrections: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v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is a flavour-dependent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 effective scaling factor absorbing higher order corrections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 at LO)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54C179-4566-279A-D84C-BBA02701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21" y="1100693"/>
                <a:ext cx="6096000" cy="4998163"/>
              </a:xfrm>
              <a:prstGeom prst="rect">
                <a:avLst/>
              </a:prstGeom>
              <a:blipFill>
                <a:blip r:embed="rId3"/>
                <a:stretch>
                  <a:fillRect l="-900" t="-733" b="-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744460-5CD8-74E3-FD4C-4D1A76128F83}"/>
                  </a:ext>
                </a:extLst>
              </p:cNvPr>
              <p:cNvSpPr txBox="1"/>
              <p:nvPr/>
            </p:nvSpPr>
            <p:spPr>
              <a:xfrm>
                <a:off x="1335003" y="2230725"/>
                <a:ext cx="4492794" cy="79496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cos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fun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744460-5CD8-74E3-FD4C-4D1A7612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03" y="2230725"/>
                <a:ext cx="4492794" cy="794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79DEA2-C644-260F-360A-596F8A4ADCDA}"/>
                  </a:ext>
                </a:extLst>
              </p:cNvPr>
              <p:cNvSpPr txBox="1"/>
              <p:nvPr/>
            </p:nvSpPr>
            <p:spPr>
              <a:xfrm>
                <a:off x="1404276" y="4275184"/>
                <a:ext cx="4492794" cy="50199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𝑙𝑒𝑝𝑡</m:t>
                              </m:r>
                            </m:sup>
                          </m:sSub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79DEA2-C644-260F-360A-596F8A4AD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76" y="4275184"/>
                <a:ext cx="4492794" cy="501997"/>
              </a:xfrm>
              <a:prstGeom prst="rect">
                <a:avLst/>
              </a:prstGeom>
              <a:blipFill>
                <a:blip r:embed="rId5"/>
                <a:stretch>
                  <a:fillRect b="-581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AB643D10-C58A-0241-792F-755AAFFE1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692" y="959821"/>
            <a:ext cx="3709002" cy="53591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20CE7B-52CF-CDF1-8692-9DE75F63D301}"/>
              </a:ext>
            </a:extLst>
          </p:cNvPr>
          <p:cNvSpPr txBox="1"/>
          <p:nvPr/>
        </p:nvSpPr>
        <p:spPr>
          <a:xfrm rot="5400000">
            <a:off x="10510421" y="3636810"/>
            <a:ext cx="2324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ora" pitchFamily="2" charset="0"/>
                <a:hlinkClick r:id="rId7"/>
              </a:rPr>
              <a:t>[arXiv:2211.07665]</a:t>
            </a:r>
            <a:endParaRPr lang="en-GB" sz="14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9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4AD70-F314-76F6-210C-D9DF997E3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09CB53-42A4-F508-C9D1-6FA07700DDCE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Angular coefficients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95B8662-4BCC-BF82-CA7E-A0678CF1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1590B2-0996-D848-F9E2-DFA879D8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5EC6D5-8ADA-76F0-4610-147D0B75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F8ED93-89D3-8518-3F20-69389D136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22" y="921325"/>
            <a:ext cx="7564841" cy="2426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A94A49-4969-8FA5-26B0-8621B6914DBB}"/>
                  </a:ext>
                </a:extLst>
              </p:cNvPr>
              <p:cNvSpPr txBox="1"/>
              <p:nvPr/>
            </p:nvSpPr>
            <p:spPr>
              <a:xfrm>
                <a:off x="414131" y="1781531"/>
                <a:ext cx="6459681" cy="4529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ora" pitchFamily="2" charset="0"/>
                  </a:rPr>
                  <a:t>At leading order in EW theory, the 5D differential cross-section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Lora" pitchFamily="2" charset="0"/>
                  </a:rPr>
                  <a:t>can be expressed as a sum of 9 harmonic polynomials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Lora" pitchFamily="2" charset="0"/>
                  </a:rPr>
                  <a:t>Factorise</a:t>
                </a:r>
                <a:r>
                  <a:rPr lang="en-US" dirty="0">
                    <a:latin typeface="Lora" pitchFamily="2" charset="0"/>
                  </a:rPr>
                  <a:t> out the </a:t>
                </a:r>
                <a:r>
                  <a:rPr lang="en-US" dirty="0" err="1">
                    <a:latin typeface="Lora" pitchFamily="2" charset="0"/>
                  </a:rPr>
                  <a:t>unpolarised</a:t>
                </a:r>
                <a:r>
                  <a:rPr lang="en-US" dirty="0">
                    <a:latin typeface="Lora" pitchFamily="2" charset="0"/>
                  </a:rPr>
                  <a:t> cross-section</a:t>
                </a:r>
              </a:p>
              <a:p>
                <a:endParaRPr lang="en-US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ora" pitchFamily="2" charset="0"/>
                  </a:rPr>
                  <a:t>The helicity cross-sections depend on Z boson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latin typeface="Lora" pitchFamily="2" charset="0"/>
                  </a:rPr>
                  <a:t>, rapidity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𝑙𝑙</m:t>
                        </m:r>
                      </m:sup>
                    </m:sSup>
                  </m:oMath>
                </a14:m>
                <a:r>
                  <a:rPr lang="en-US" dirty="0">
                    <a:latin typeface="Lora" pitchFamily="2" charset="0"/>
                  </a:rPr>
                  <a:t>), and mass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𝑙𝑙</m:t>
                        </m:r>
                      </m:sup>
                    </m:sSup>
                  </m:oMath>
                </a14:m>
                <a:r>
                  <a:rPr lang="en-US" dirty="0">
                    <a:latin typeface="Lora" pitchFamily="2" charset="0"/>
                  </a:rPr>
                  <a:t>)</a:t>
                </a:r>
              </a:p>
              <a:p>
                <a:endParaRPr lang="en-US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ora" pitchFamily="2" charset="0"/>
                  </a:rPr>
                  <a:t>End up with 9 harmonic polynomials and 8 dimensionless angular coefficients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>
                    <a:latin typeface="Lora" pitchFamily="2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ora" pitchFamily="2" charset="0"/>
                  </a:rPr>
                  <a:t>Each polynomial is multiplied by a helicity cross-section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Lora" pitchFamily="2" charset="0"/>
                  </a:rPr>
                  <a:t> deserves special attention as it includes info about </a:t>
                </a:r>
                <a:r>
                  <a:rPr lang="en-US" dirty="0"/>
                  <a:t>the </a:t>
                </a:r>
                <a:r>
                  <a:rPr lang="en-US" dirty="0">
                    <a:latin typeface="Lora" pitchFamily="2" charset="0"/>
                  </a:rPr>
                  <a:t>vector and axial-vector couplings of the Z </a:t>
                </a:r>
                <a:r>
                  <a:rPr lang="en-GB" dirty="0">
                    <a:latin typeface="Lora" pitchFamily="2" charset="0"/>
                  </a:rPr>
                  <a:t>boson</a:t>
                </a:r>
                <a:endParaRPr lang="en-US" dirty="0"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A94A49-4969-8FA5-26B0-8621B6914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1" y="1781531"/>
                <a:ext cx="6459681" cy="4529253"/>
              </a:xfrm>
              <a:prstGeom prst="rect">
                <a:avLst/>
              </a:prstGeom>
              <a:blipFill>
                <a:blip r:embed="rId4"/>
                <a:stretch>
                  <a:fillRect l="-660" t="-673" r="-660" b="-1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2E73B2C-8D60-36E1-C77C-333073681914}"/>
              </a:ext>
            </a:extLst>
          </p:cNvPr>
          <p:cNvSpPr/>
          <p:nvPr/>
        </p:nvSpPr>
        <p:spPr>
          <a:xfrm>
            <a:off x="10785765" y="2337682"/>
            <a:ext cx="282514" cy="398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1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897254-79D2-82A8-5DE1-665705C4F544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Forward-backward asymmetry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37EC55-B39D-1876-6ECE-7FE433497CCD}"/>
                  </a:ext>
                </a:extLst>
              </p:cNvPr>
              <p:cNvSpPr txBox="1"/>
              <p:nvPr/>
            </p:nvSpPr>
            <p:spPr>
              <a:xfrm>
                <a:off x="576468" y="1077705"/>
                <a:ext cx="1148541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Presence of vector and axial-vector couplings that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 introduces a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forward-backward asymmetry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of angular distribution of lepton pairs in DY events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37EC55-B39D-1876-6ECE-7FE433497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8" y="1077705"/>
                <a:ext cx="11485419" cy="1015663"/>
              </a:xfrm>
              <a:prstGeom prst="rect">
                <a:avLst/>
              </a:prstGeom>
              <a:blipFill>
                <a:blip r:embed="rId3"/>
                <a:stretch>
                  <a:fillRect l="-584" t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9A73FB98-ED25-C3AD-132B-9C5B8B4DC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86" y="2022533"/>
            <a:ext cx="2754944" cy="1946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248F24-4AE4-FB03-06B7-74A84BCF5710}"/>
                  </a:ext>
                </a:extLst>
              </p:cNvPr>
              <p:cNvSpPr txBox="1"/>
              <p:nvPr/>
            </p:nvSpPr>
            <p:spPr>
              <a:xfrm>
                <a:off x="4246420" y="2732249"/>
                <a:ext cx="33611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∝1+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cos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248F24-4AE4-FB03-06B7-74A84BCF5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20" y="2732249"/>
                <a:ext cx="3361113" cy="369332"/>
              </a:xfrm>
              <a:prstGeom prst="rect">
                <a:avLst/>
              </a:prstGeom>
              <a:blipFill>
                <a:blip r:embed="rId5"/>
                <a:stretch>
                  <a:fillRect l="-1089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0C680F-931F-7B88-6FCE-5ADE3E001BE5}"/>
                  </a:ext>
                </a:extLst>
              </p:cNvPr>
              <p:cNvSpPr txBox="1"/>
              <p:nvPr/>
            </p:nvSpPr>
            <p:spPr>
              <a:xfrm>
                <a:off x="2044238" y="4886385"/>
                <a:ext cx="7834746" cy="5988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𝐹𝐵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cos</m:t>
                            </m:r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&gt;0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&lt;0)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cos</m:t>
                            </m:r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&gt;0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&lt;0)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0C680F-931F-7B88-6FCE-5ADE3E00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38" y="4886385"/>
                <a:ext cx="7834746" cy="598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0A9A80C-9A02-8B44-65B3-19DACA10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DA9B02E-7535-88E2-C7DE-323B7791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B90D3CF-E646-C777-C0A3-FED5D822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E8121-F165-3EAC-17E3-1458286AFAEA}"/>
              </a:ext>
            </a:extLst>
          </p:cNvPr>
          <p:cNvSpPr txBox="1"/>
          <p:nvPr/>
        </p:nvSpPr>
        <p:spPr>
          <a:xfrm>
            <a:off x="9430540" y="4790952"/>
            <a:ext cx="27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ora" pitchFamily="2" charset="0"/>
              </a:rPr>
              <a:t>Collins-Soper frame</a:t>
            </a:r>
            <a:endParaRPr lang="en-GB" dirty="0">
              <a:latin typeface="Lor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1AE58A-FBF6-F8B0-20F6-97B9294EB09E}"/>
                  </a:ext>
                </a:extLst>
              </p:cNvPr>
              <p:cNvSpPr txBox="1"/>
              <p:nvPr/>
            </p:nvSpPr>
            <p:spPr>
              <a:xfrm>
                <a:off x="2913611" y="3815088"/>
                <a:ext cx="6096000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1AE58A-FBF6-F8B0-20F6-97B9294EB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611" y="3815088"/>
                <a:ext cx="609600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D4A126-BE5D-9A48-7936-7CA71EC26D5D}"/>
                  </a:ext>
                </a:extLst>
              </p:cNvPr>
              <p:cNvSpPr txBox="1"/>
              <p:nvPr/>
            </p:nvSpPr>
            <p:spPr>
              <a:xfrm>
                <a:off x="2415060" y="2658160"/>
                <a:ext cx="5518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D4A126-BE5D-9A48-7936-7CA71EC26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060" y="2658160"/>
                <a:ext cx="551873" cy="276999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 definition of the Collins-Soper frame and associated lepton decay... |  Download Scientific Diagram">
            <a:extLst>
              <a:ext uri="{FF2B5EF4-FFF2-40B4-BE49-F238E27FC236}">
                <a16:creationId xmlns:a16="http://schemas.microsoft.com/office/drawing/2014/main" id="{CB90EE0D-F398-9056-1860-D1210A782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37" y="1734041"/>
            <a:ext cx="4724206" cy="31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0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66833-77E7-018E-1E08-70D5E0327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491338-FCEE-E6EC-CB14-3E4DDCBAE488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156082">
                    <a:lumMod val="75000"/>
                  </a:srgbClr>
                </a:solidFill>
                <a:latin typeface="Lora-Regular"/>
              </a:rPr>
              <a:t>Motivation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Lora-Regular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63020-4818-14EC-DAD5-633C5995559F}"/>
                  </a:ext>
                </a:extLst>
              </p:cNvPr>
              <p:cNvSpPr txBox="1"/>
              <p:nvPr/>
            </p:nvSpPr>
            <p:spPr>
              <a:xfrm>
                <a:off x="407629" y="1044558"/>
                <a:ext cx="4877880" cy="4948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A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3.2 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 difference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exists between the two most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precise individual measurements (SLD and LEP)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Potential BSM process dependence</a:t>
                </a:r>
                <a:endParaRPr lang="en-GB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GB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Lora" pitchFamily="2" charset="0"/>
                  </a:rPr>
                  <a:t>Indirect determinations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Lora" pitchFamily="2" charset="0"/>
                              </a:rPr>
                              <m:t>eff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prstClr val="black"/>
                                </a:solidFill>
                                <a:latin typeface="Lora" pitchFamily="2" charset="0"/>
                              </a:rPr>
                              <m:t>lept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sz="2000" dirty="0">
                    <a:latin typeface="Lora" pitchFamily="2" charset="0"/>
                  </a:rPr>
                  <a:t> are more precise than current experimental measurements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Further studies needed – now performed by LHC experiments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GB" sz="2000" dirty="0">
                  <a:solidFill>
                    <a:prstClr val="black"/>
                  </a:solidFill>
                  <a:latin typeface="Lora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Can we reach Global EW fit precision with LHC?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63020-4818-14EC-DAD5-633C59955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29" y="1044558"/>
                <a:ext cx="4877880" cy="4948919"/>
              </a:xfrm>
              <a:prstGeom prst="rect">
                <a:avLst/>
              </a:prstGeom>
              <a:blipFill>
                <a:blip r:embed="rId3"/>
                <a:stretch>
                  <a:fillRect l="-1125" t="-616" r="-2500" b="-1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F7759A5-D201-B0B0-FBDC-DE5B8EDC66BC}"/>
              </a:ext>
            </a:extLst>
          </p:cNvPr>
          <p:cNvSpPr txBox="1"/>
          <p:nvPr/>
        </p:nvSpPr>
        <p:spPr>
          <a:xfrm>
            <a:off x="9877471" y="1719201"/>
            <a:ext cx="231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ora" pitchFamily="2" charset="0"/>
                <a:hlinkClick r:id="rId4"/>
              </a:rPr>
              <a:t>[</a:t>
            </a:r>
            <a:r>
              <a:rPr lang="en-GB" sz="1400" dirty="0" err="1">
                <a:latin typeface="Lora" pitchFamily="2" charset="0"/>
                <a:hlinkClick r:id="rId4"/>
              </a:rPr>
              <a:t>arXiv:hep-ex</a:t>
            </a:r>
            <a:r>
              <a:rPr lang="en-GB" sz="1400" dirty="0">
                <a:latin typeface="Lora" pitchFamily="2" charset="0"/>
                <a:hlinkClick r:id="rId4"/>
              </a:rPr>
              <a:t>/0509008]</a:t>
            </a:r>
            <a:endParaRPr lang="en-GB" sz="1400" dirty="0">
              <a:latin typeface="Lora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414B033-E412-9F99-2545-5B26E127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2C7A211-E146-5F7E-D8DE-9EF90BED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3FC7CED-7914-8640-A7A2-10180A7F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97D7CA-56D5-5A39-6D46-557FFCD68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330" y="1986518"/>
            <a:ext cx="3566185" cy="420463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9AF9B8-F13F-DC36-1863-B533E7EB57FD}"/>
              </a:ext>
            </a:extLst>
          </p:cNvPr>
          <p:cNvSpPr/>
          <p:nvPr/>
        </p:nvSpPr>
        <p:spPr>
          <a:xfrm>
            <a:off x="8682934" y="2655721"/>
            <a:ext cx="3424580" cy="591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22545-1655-2569-02C0-7BE222E91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749" y="968432"/>
            <a:ext cx="3472263" cy="20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E99A84-F885-0B39-F8E2-AFE5E8996256}"/>
              </a:ext>
            </a:extLst>
          </p:cNvPr>
          <p:cNvSpPr txBox="1"/>
          <p:nvPr/>
        </p:nvSpPr>
        <p:spPr>
          <a:xfrm>
            <a:off x="7661563" y="951526"/>
            <a:ext cx="189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ora" pitchFamily="2" charset="0"/>
                <a:hlinkClick r:id="rId7"/>
              </a:rPr>
              <a:t>[arXiv:1803.01853]</a:t>
            </a:r>
            <a:endParaRPr lang="en-GB" sz="14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4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897254-79D2-82A8-5DE1-665705C4F544}"/>
              </a:ext>
            </a:extLst>
          </p:cNvPr>
          <p:cNvSpPr txBox="1">
            <a:spLocks/>
          </p:cNvSpPr>
          <p:nvPr/>
        </p:nvSpPr>
        <p:spPr>
          <a:xfrm>
            <a:off x="414131" y="-6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Lora-Regular"/>
                <a:ea typeface="+mj-ea"/>
                <a:cs typeface="+mj-cs"/>
              </a:rPr>
              <a:t>Dilution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E94680-4E9D-0C1D-B173-AD3581F9ACD0}"/>
                  </a:ext>
                </a:extLst>
              </p:cNvPr>
              <p:cNvSpPr txBox="1"/>
              <p:nvPr/>
            </p:nvSpPr>
            <p:spPr>
              <a:xfrm>
                <a:off x="414883" y="895316"/>
                <a:ext cx="6333033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Lora" pitchFamily="2" charset="0"/>
                  </a:rPr>
                  <a:t>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Lora" pitchFamily="2" charset="0"/>
                  </a:rPr>
                  <a:t> is diluted because it relies on PDFs to infer the initial state quark direction</a:t>
                </a:r>
              </a:p>
              <a:p>
                <a:pPr lvl="4"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At large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rapidities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 have asymmetric initial state: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One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parton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 at high 𝒙 tends to be a valence quark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Other at low 𝒙 tends to be an anti-quark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FF"/>
                  </a:highlight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PDF uncertainty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is smaller in the forward region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000" dirty="0">
                  <a:solidFill>
                    <a:prstClr val="black"/>
                  </a:solidFill>
                  <a:highlight>
                    <a:srgbClr val="FFFFFF"/>
                  </a:highlight>
                  <a:latin typeface="Lora" pitchFamily="2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LHCb (with forward-region detector) seems to have an advantage here where the dilution between proton and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parton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 level is reduced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000" dirty="0">
                  <a:solidFill>
                    <a:prstClr val="black"/>
                  </a:solidFill>
                  <a:highlight>
                    <a:srgbClr val="FFFFFF"/>
                  </a:highlight>
                  <a:latin typeface="Lora" pitchFamily="2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FF"/>
                    </a:highlight>
                    <a:uLnTx/>
                    <a:uFillTx/>
                    <a:latin typeface="Lora" pitchFamily="2" charset="0"/>
                    <a:ea typeface="+mn-ea"/>
                    <a:cs typeface="+mn-cs"/>
                  </a:rPr>
                  <a:t>Can also decrease uncertainty with PDF profiling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E94680-4E9D-0C1D-B173-AD3581F9A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83" y="895316"/>
                <a:ext cx="6333033" cy="5324535"/>
              </a:xfrm>
              <a:prstGeom prst="rect">
                <a:avLst/>
              </a:prstGeom>
              <a:blipFill>
                <a:blip r:embed="rId3"/>
                <a:stretch>
                  <a:fillRect l="-866" r="-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F0B1354A-87C4-E54B-412C-A66F6ED7C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839" y="2401771"/>
            <a:ext cx="4944278" cy="344820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8CF218D-02F8-7C8F-58C7-88F911E52B58}"/>
              </a:ext>
            </a:extLst>
          </p:cNvPr>
          <p:cNvSpPr txBox="1"/>
          <p:nvPr/>
        </p:nvSpPr>
        <p:spPr>
          <a:xfrm>
            <a:off x="7753413" y="1457190"/>
            <a:ext cx="36003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Fraction of events where the Z boson travels in direction of initial state quark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5D013-F4E0-C665-82B5-7A0F1BBECCBF}"/>
              </a:ext>
            </a:extLst>
          </p:cNvPr>
          <p:cNvSpPr txBox="1"/>
          <p:nvPr/>
        </p:nvSpPr>
        <p:spPr>
          <a:xfrm rot="5400000">
            <a:off x="10675423" y="4207513"/>
            <a:ext cx="2373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  <a:hlinkClick r:id="rId5"/>
              </a:rPr>
              <a:t>[arXiv:1902.04070]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 pitchFamily="2" charset="0"/>
              <a:ea typeface="+mn-ea"/>
              <a:cs typeface="+mn-cs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7AB1941-B694-2E99-0E3E-65EE88CA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08 April 2025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DC199A-B7EE-AA7C-7D7E-9DC9CF99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Ahmed Abdelmotteleb | Z precision measurements | SM@LHC 2025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F501EC-A797-AEC1-C9FE-08B21816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63191-F394-46E6-9F57-66EF9706673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533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2307</Words>
  <Application>Microsoft Office PowerPoint</Application>
  <PresentationFormat>Widescreen</PresentationFormat>
  <Paragraphs>458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Cambria Math</vt:lpstr>
      <vt:lpstr>Lora</vt:lpstr>
      <vt:lpstr>Lora-Regular</vt:lpstr>
      <vt:lpstr>Wingdings</vt:lpstr>
      <vt:lpstr>Office Theme</vt:lpstr>
      <vt:lpstr>1_Office Theme</vt:lpstr>
      <vt:lpstr>Precision measurements of Z boson production (with a focus on the Weak Mixing Angle)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Ahmed Abdelmotteleb</dc:creator>
  <cp:lastModifiedBy>Ahmed Abdelmotteleb</cp:lastModifiedBy>
  <cp:revision>452</cp:revision>
  <dcterms:created xsi:type="dcterms:W3CDTF">2025-03-24T11:07:42Z</dcterms:created>
  <dcterms:modified xsi:type="dcterms:W3CDTF">2025-04-08T09:43:25Z</dcterms:modified>
</cp:coreProperties>
</file>