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420" r:id="rId2"/>
    <p:sldId id="638" r:id="rId3"/>
    <p:sldId id="639" r:id="rId4"/>
    <p:sldId id="640" r:id="rId5"/>
    <p:sldId id="641" r:id="rId6"/>
    <p:sldId id="642" r:id="rId7"/>
    <p:sldId id="653" r:id="rId8"/>
    <p:sldId id="647" r:id="rId9"/>
    <p:sldId id="645" r:id="rId10"/>
    <p:sldId id="644" r:id="rId11"/>
    <p:sldId id="651" r:id="rId12"/>
    <p:sldId id="646" r:id="rId13"/>
    <p:sldId id="650" r:id="rId14"/>
    <p:sldId id="649" r:id="rId15"/>
    <p:sldId id="652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FFF53A"/>
    <a:srgbClr val="4E9FE1"/>
    <a:srgbClr val="336600"/>
    <a:srgbClr val="33CC33"/>
    <a:srgbClr val="00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27"/>
    <p:restoredTop sz="82306" autoAdjust="0"/>
  </p:normalViewPr>
  <p:slideViewPr>
    <p:cSldViewPr>
      <p:cViewPr>
        <p:scale>
          <a:sx n="81" d="100"/>
          <a:sy n="81" d="100"/>
        </p:scale>
        <p:origin x="1208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4477567-322C-CF49-8AE2-9A5BCB6A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1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457200" y="6477000"/>
            <a:ext cx="822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38099" dir="2700000" algn="ctr" rotWithShape="0">
              <a:schemeClr val="folHlink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67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A4E33-0CE9-C544-85AE-273FD9C99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8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96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96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01EF6-19E8-1A4B-9158-F1549C110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1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3A6A-F32C-AA44-98D7-15B3A5663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36D5-7F00-6741-AB45-EBF1E161B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0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11026-647E-E64B-A8F9-105F6643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7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254B5-F0F9-3C42-B8A8-90D18576C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0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6C88-BCEC-9840-850F-AD5AACFC6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7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DA7A0-3AFA-4D46-BEA6-3A9E93D67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0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81F92-8B46-204C-A2E3-27DEBD803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5AF7-558E-BD47-A4AD-D2D60311A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2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2484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tx1"/>
                </a:solidFill>
                <a:latin typeface="Comic Sans MS" charset="0"/>
                <a:cs typeface="+mn-cs"/>
              </a:defRPr>
            </a:lvl1pPr>
          </a:lstStyle>
          <a:p>
            <a:pPr>
              <a:defRPr/>
            </a:pPr>
            <a:fld id="{5551DB29-01B0-C040-8323-BA1D98677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457200" y="6477000"/>
            <a:ext cx="822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38099" dir="2700000" algn="ctr" rotWithShape="0">
              <a:schemeClr val="folHlink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6" name="Text Box 52"/>
          <p:cNvSpPr txBox="1">
            <a:spLocks noChangeArrowheads="1"/>
          </p:cNvSpPr>
          <p:nvPr userDrawn="1"/>
        </p:nvSpPr>
        <p:spPr bwMode="auto">
          <a:xfrm>
            <a:off x="2628900" y="6507163"/>
            <a:ext cx="3543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  <a:defRPr/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S. Farrington, </a:t>
            </a:r>
            <a:r>
              <a:rPr lang="en-GB" sz="1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STFC PPD / U. of Edinburgh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079" name="Line 55"/>
          <p:cNvSpPr>
            <a:spLocks noChangeShapeType="1"/>
          </p:cNvSpPr>
          <p:nvPr userDrawn="1"/>
        </p:nvSpPr>
        <p:spPr bwMode="auto">
          <a:xfrm>
            <a:off x="457200" y="6858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400" b="1">
          <a:solidFill>
            <a:srgbClr val="333399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000">
          <a:solidFill>
            <a:srgbClr val="0066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>
          <a:solidFill>
            <a:srgbClr val="008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273175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br>
              <a:rPr lang="en-US" b="0" dirty="0">
                <a:cs typeface="Times New Roman"/>
              </a:rPr>
            </a:br>
            <a:r>
              <a:rPr lang="en-US" b="0" dirty="0">
                <a:cs typeface="Times New Roman"/>
              </a:rPr>
              <a:t>The View from 2050</a:t>
            </a:r>
            <a:endParaRPr lang="en-US" sz="2800" b="0" dirty="0"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02496"/>
            <a:ext cx="7543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err="1">
                <a:cs typeface="+mn-cs"/>
              </a:rPr>
              <a:t>Sinéad</a:t>
            </a:r>
            <a:r>
              <a:rPr lang="en-US" b="0" dirty="0">
                <a:cs typeface="+mn-cs"/>
              </a:rPr>
              <a:t> M. Farrington (STFC PPD and Edinburgh)</a:t>
            </a: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endParaRPr lang="en-US" b="0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A1D69-8121-044B-BC5B-62DB83A35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05" r="26096" b="40090"/>
          <a:stretch/>
        </p:blipFill>
        <p:spPr>
          <a:xfrm>
            <a:off x="0" y="4888383"/>
            <a:ext cx="1600200" cy="1529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13DF4-05A0-BC4C-A71D-13088E57D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727449"/>
            <a:ext cx="1808339" cy="1676400"/>
          </a:xfrm>
          <a:prstGeom prst="rect">
            <a:avLst/>
          </a:prstGeom>
        </p:spPr>
      </p:pic>
      <p:pic>
        <p:nvPicPr>
          <p:cNvPr id="17410" name="Picture 2" descr="ATLAS Logo">
            <a:extLst>
              <a:ext uri="{FF2B5EF4-FFF2-40B4-BE49-F238E27FC236}">
                <a16:creationId xmlns:a16="http://schemas.microsoft.com/office/drawing/2014/main" id="{F376D231-7A50-AD6A-6913-B16008B6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14392"/>
            <a:ext cx="3124200" cy="16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BD0093-459B-8B31-3AA6-9C57BFAF3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615" y="213451"/>
            <a:ext cx="3770785" cy="963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079C6-731A-6280-3173-ADE9E49EF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33BE-4039-456D-E012-9F10F8EF5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2" y="2789237"/>
            <a:ext cx="8229600" cy="639763"/>
          </a:xfrm>
        </p:spPr>
        <p:txBody>
          <a:bodyPr/>
          <a:lstStyle/>
          <a:p>
            <a:r>
              <a:rPr lang="en-US" dirty="0"/>
              <a:t>New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CF9DD-D04D-1AA3-2316-30969AFF3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6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1708-EA96-D66E-0AF2-2762117E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Explaining the inexplicable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F2DC6-FFE3-8253-FB38-A3E4F3E84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of several worlds?  (or none of these…)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Effective Field Theory (or alternative) and look for subtle hints (or less subtle)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 one stand out thing?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 many??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deviations</a:t>
            </a:r>
          </a:p>
          <a:p>
            <a:pPr marL="0" indent="0">
              <a:buNone/>
            </a:pPr>
            <a:r>
              <a:rPr lang="en-US" dirty="0"/>
              <a:t>Whatever the scenario, IPPP is a trusted place to make sense of it all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 national </a:t>
            </a:r>
            <a:r>
              <a:rPr lang="en-US" dirty="0" err="1">
                <a:solidFill>
                  <a:srgbClr val="FF0000"/>
                </a:solidFill>
              </a:rPr>
              <a:t>centre</a:t>
            </a:r>
            <a:r>
              <a:rPr lang="en-US" dirty="0">
                <a:solidFill>
                  <a:srgbClr val="FF0000"/>
                </a:solidFill>
              </a:rPr>
              <a:t> for phenomenology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AA43A-3DC2-A2FF-31F2-E858B6D26F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1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275A-2901-4C25-00A3-6E2E74CB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 applications?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13C73-727A-F602-06F2-698382829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Parton showers</a:t>
            </a:r>
          </a:p>
          <a:p>
            <a:r>
              <a:rPr lang="en-US" dirty="0"/>
              <a:t>Anomaly detection</a:t>
            </a:r>
          </a:p>
          <a:p>
            <a:r>
              <a:rPr lang="en-US" dirty="0"/>
              <a:t>Hybrid approaches? Classical + quantum where there is an advantage</a:t>
            </a:r>
          </a:p>
          <a:p>
            <a:pPr lvl="1"/>
            <a:r>
              <a:rPr lang="en-US" dirty="0"/>
              <a:t>Questions on simulation at scale – IPPP to drive this? </a:t>
            </a:r>
          </a:p>
          <a:p>
            <a:r>
              <a:rPr lang="en-US" dirty="0"/>
              <a:t>(Join up IPPP with NQCC, … also at </a:t>
            </a:r>
            <a:r>
              <a:rPr lang="en-US" dirty="0" err="1"/>
              <a:t>Boulby</a:t>
            </a:r>
            <a:r>
              <a:rPr lang="en-US" dirty="0"/>
              <a:t>?)</a:t>
            </a:r>
          </a:p>
          <a:p>
            <a:endParaRPr lang="en-US" dirty="0"/>
          </a:p>
          <a:p>
            <a:r>
              <a:rPr lang="en-US" dirty="0"/>
              <a:t>Find dark matter in qubits? (north east again?)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03C3A-9E8F-2FBE-DAE3-00EE2A588D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0884-C9FC-B423-1E13-FE0109E1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and new…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001E9-DEBB-7C88-FE32-E42F1F2AE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to find at the boundaries...</a:t>
            </a:r>
          </a:p>
          <a:p>
            <a:pPr lvl="1"/>
            <a:r>
              <a:rPr lang="en-US" dirty="0"/>
              <a:t>Cosmology</a:t>
            </a:r>
          </a:p>
          <a:p>
            <a:pPr lvl="1"/>
            <a:r>
              <a:rPr lang="en-US" dirty="0"/>
              <a:t>Quantum</a:t>
            </a:r>
          </a:p>
          <a:p>
            <a:pPr lvl="1"/>
            <a:r>
              <a:rPr lang="en-US" dirty="0"/>
              <a:t>Nuclear</a:t>
            </a:r>
          </a:p>
          <a:p>
            <a:pPr lvl="1"/>
            <a:r>
              <a:rPr lang="en-US" dirty="0"/>
              <a:t>Collider/non-collider</a:t>
            </a:r>
          </a:p>
          <a:p>
            <a:pPr lvl="2"/>
            <a:r>
              <a:rPr lang="en-US" dirty="0"/>
              <a:t>in preparing for a new collider we may yet face many choices – theorists should be a strong part of this</a:t>
            </a:r>
          </a:p>
          <a:p>
            <a:pPr lvl="2"/>
            <a:r>
              <a:rPr lang="en-US" dirty="0"/>
              <a:t>An ee collider gives an opportunity to understand </a:t>
            </a:r>
            <a:r>
              <a:rPr lang="en-US" dirty="0" err="1"/>
              <a:t>parton</a:t>
            </a:r>
            <a:r>
              <a:rPr lang="en-US" dirty="0"/>
              <a:t> showers arguably the least well understood regime of QCD</a:t>
            </a:r>
          </a:p>
          <a:p>
            <a:pPr lvl="2"/>
            <a:r>
              <a:rPr lang="en-US" dirty="0"/>
              <a:t>Or in Europe may we go straight to more hadrons depending on world events?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59E59-667B-7A9E-8220-D0765CDF7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9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355AA-538C-C30C-8099-082005F4B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40D7-E104-FEA9-70F4-551004F9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782"/>
            <a:ext cx="8229600" cy="639763"/>
          </a:xfrm>
        </p:spPr>
        <p:txBody>
          <a:bodyPr/>
          <a:lstStyle/>
          <a:p>
            <a:r>
              <a:rPr lang="en-US" dirty="0"/>
              <a:t>Reasons for Optimism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BB037-86A5-8530-B3A2-A7B991676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look back to 2003…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convening voice</a:t>
            </a:r>
          </a:p>
          <a:p>
            <a:endParaRPr lang="en-US" dirty="0"/>
          </a:p>
          <a:p>
            <a:r>
              <a:rPr lang="en-US" dirty="0"/>
              <a:t>Place for ideas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D47CD-53C9-072B-0A2B-48E4A0EA34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61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EA362-21F9-DFA9-2075-F762F2C5C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56E8-D82F-1993-58C2-9D6E2CC4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782"/>
            <a:ext cx="8229600" cy="639763"/>
          </a:xfrm>
        </p:spPr>
        <p:txBody>
          <a:bodyPr/>
          <a:lstStyle/>
          <a:p>
            <a:r>
              <a:rPr lang="en-US" dirty="0"/>
              <a:t>Reasons for Optimism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4BF3C-A877-8931-B2D6-5C69275FA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look back to 2003…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convening voice</a:t>
            </a:r>
          </a:p>
          <a:p>
            <a:endParaRPr lang="en-US" dirty="0"/>
          </a:p>
          <a:p>
            <a:r>
              <a:rPr lang="en-US" dirty="0"/>
              <a:t>Place for ideas</a:t>
            </a:r>
          </a:p>
          <a:p>
            <a:endParaRPr lang="en-US" dirty="0"/>
          </a:p>
          <a:p>
            <a:r>
              <a:rPr lang="en-US" dirty="0"/>
              <a:t>A national asset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Thanks to A. Buckley, J. Butterworth, C. Hays, </a:t>
            </a:r>
          </a:p>
          <a:p>
            <a:pPr marL="0" indent="0">
              <a:buNone/>
            </a:pPr>
            <a:r>
              <a:rPr lang="en-US" dirty="0"/>
              <a:t>J. Monroe, N. Tuning, A. Pilkington, A. Robson, C. Shepherd-   </a:t>
            </a:r>
            <a:r>
              <a:rPr lang="en-US" dirty="0" err="1"/>
              <a:t>Themistocleous</a:t>
            </a:r>
            <a:r>
              <a:rPr lang="en-US" dirty="0"/>
              <a:t>, A. </a:t>
            </a:r>
            <a:r>
              <a:rPr lang="en-US" dirty="0" err="1"/>
              <a:t>Szlec</a:t>
            </a:r>
            <a:r>
              <a:rPr lang="en-US" dirty="0"/>
              <a:t>, D. van Dyk for perspectives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543F6-089D-1021-1F5D-2F55F930A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D7FD1-764B-ACCA-CC87-16E2756E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68455"/>
            <a:ext cx="8229600" cy="639763"/>
          </a:xfrm>
        </p:spPr>
        <p:txBody>
          <a:bodyPr/>
          <a:lstStyle/>
          <a:p>
            <a:r>
              <a:rPr lang="en-US" dirty="0"/>
              <a:t>Some Key measurements 2025-2050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1EB67-C712-C887-903D-292905B82D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7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98E6-7810-7031-3283-F8B1BCC27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782"/>
            <a:ext cx="8229600" cy="639763"/>
          </a:xfrm>
        </p:spPr>
        <p:txBody>
          <a:bodyPr/>
          <a:lstStyle/>
          <a:p>
            <a:r>
              <a:rPr lang="en-US" dirty="0"/>
              <a:t>Neutrino Oscillations</a:t>
            </a:r>
          </a:p>
        </p:txBody>
      </p:sp>
      <p:pic>
        <p:nvPicPr>
          <p:cNvPr id="6" name="Content Placeholder 5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7C4B804A-7CC3-7C81-E26A-1437034CD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4086" y="1371600"/>
            <a:ext cx="5329914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DA103-2390-4C43-7552-C0453ED05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75B6F8-38F7-4AA6-7683-D1079181918C}"/>
              </a:ext>
            </a:extLst>
          </p:cNvPr>
          <p:cNvSpPr txBox="1">
            <a:spLocks/>
          </p:cNvSpPr>
          <p:nvPr/>
        </p:nvSpPr>
        <p:spPr bwMode="auto">
          <a:xfrm>
            <a:off x="419100" y="871465"/>
            <a:ext cx="7277100" cy="339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400" b="1">
                <a:solidFill>
                  <a:srgbClr val="3333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rgbClr val="0066F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>
                <a:solidFill>
                  <a:srgbClr val="008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9pPr>
          </a:lstStyle>
          <a:p>
            <a:r>
              <a:rPr lang="en-US" kern="0" dirty="0"/>
              <a:t>Neutrino nucleus interactions become key uncertainty</a:t>
            </a:r>
          </a:p>
          <a:p>
            <a:pPr lvl="1"/>
            <a:r>
              <a:rPr lang="en-US" kern="0" dirty="0"/>
              <a:t>IPPP theorists!</a:t>
            </a:r>
          </a:p>
          <a:p>
            <a:pPr lvl="1"/>
            <a:endParaRPr lang="en-US" kern="0" dirty="0"/>
          </a:p>
          <a:p>
            <a:pPr lvl="1"/>
            <a:r>
              <a:rPr lang="en-US" kern="0" dirty="0"/>
              <a:t>If no surprises then ask</a:t>
            </a:r>
          </a:p>
          <a:p>
            <a:pPr lvl="2"/>
            <a:r>
              <a:rPr lang="en-GB" sz="2000" dirty="0"/>
              <a:t>why three flavours,</a:t>
            </a:r>
          </a:p>
          <a:p>
            <a:pPr marL="914400" lvl="2" indent="0">
              <a:buNone/>
            </a:pPr>
            <a:r>
              <a:rPr lang="en-GB" sz="2000" dirty="0"/>
              <a:t>why the mixings are </a:t>
            </a:r>
          </a:p>
          <a:p>
            <a:pPr marL="914400" lvl="2" indent="0">
              <a:buNone/>
            </a:pPr>
            <a:r>
              <a:rPr lang="en-GB" sz="2000" dirty="0"/>
              <a:t>the way they are, </a:t>
            </a:r>
          </a:p>
          <a:p>
            <a:pPr marL="914400" lvl="2" indent="0">
              <a:buNone/>
            </a:pPr>
            <a:r>
              <a:rPr lang="en-GB" sz="2000" dirty="0"/>
              <a:t>why three generations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0663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12A55-15C9-6902-023C-419DFE8AF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564F-85CD-2104-1424-F0BD65EF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782"/>
            <a:ext cx="8229600" cy="639763"/>
          </a:xfrm>
        </p:spPr>
        <p:txBody>
          <a:bodyPr/>
          <a:lstStyle/>
          <a:p>
            <a:r>
              <a:rPr lang="en-US" dirty="0" err="1"/>
              <a:t>Flavour</a:t>
            </a:r>
            <a:r>
              <a:rPr lang="en-US" dirty="0"/>
              <a:t> Anomalies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5227D-72EE-2006-4AEA-C913E72C8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181600"/>
          </a:xfrm>
        </p:spPr>
        <p:txBody>
          <a:bodyPr/>
          <a:lstStyle/>
          <a:p>
            <a:r>
              <a:rPr lang="en-US" dirty="0"/>
              <a:t>Requires understanding of charm loop contributions</a:t>
            </a:r>
          </a:p>
          <a:p>
            <a:pPr lvl="1"/>
            <a:r>
              <a:rPr lang="en-US" dirty="0"/>
              <a:t>Answers to be found at IPPP…</a:t>
            </a:r>
          </a:p>
          <a:p>
            <a:pPr lvl="1"/>
            <a:r>
              <a:rPr lang="en-US" dirty="0"/>
              <a:t>Future holds more precision experimentally: demands more theoretically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05677-2B63-3CC1-DEF6-A35A29E088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A graph of a graph showing different types of objects&#10;&#10;AI-generated content may be incorrect.">
            <a:extLst>
              <a:ext uri="{FF2B5EF4-FFF2-40B4-BE49-F238E27FC236}">
                <a16:creationId xmlns:a16="http://schemas.microsoft.com/office/drawing/2014/main" id="{D15ECD69-96A1-6973-082A-2DF122465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70874"/>
            <a:ext cx="4800059" cy="3096526"/>
          </a:xfrm>
          <a:prstGeom prst="rect">
            <a:avLst/>
          </a:prstGeom>
        </p:spPr>
      </p:pic>
      <p:pic>
        <p:nvPicPr>
          <p:cNvPr id="8" name="Picture 7" descr="A graph with colorful lines and numbers&#10;&#10;AI-generated content may be incorrect.">
            <a:extLst>
              <a:ext uri="{FF2B5EF4-FFF2-40B4-BE49-F238E27FC236}">
                <a16:creationId xmlns:a16="http://schemas.microsoft.com/office/drawing/2014/main" id="{647575AA-026D-704F-CECC-8F6D2AB66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582" y="2747062"/>
            <a:ext cx="4717080" cy="350133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74919AC-D419-867B-79FC-D46D64A3B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99" y="695181"/>
            <a:ext cx="2245663" cy="15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50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16709-9C3D-F1A4-047C-76DBFB402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02122-7DBC-AB2C-E4E4-7AAAE862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782"/>
            <a:ext cx="8229600" cy="639763"/>
          </a:xfrm>
        </p:spPr>
        <p:txBody>
          <a:bodyPr/>
          <a:lstStyle/>
          <a:p>
            <a:r>
              <a:rPr lang="en-US" dirty="0"/>
              <a:t>Higgs Sector: di-Higgs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D5BD3-3BE5-D03D-0D79-0DDB753ED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4114800" cy="5181600"/>
          </a:xfrm>
        </p:spPr>
        <p:txBody>
          <a:bodyPr/>
          <a:lstStyle/>
          <a:p>
            <a:r>
              <a:rPr lang="en-US" dirty="0"/>
              <a:t>IPPP can unlock the precision</a:t>
            </a:r>
          </a:p>
          <a:p>
            <a:pPr lvl="1"/>
            <a:r>
              <a:rPr lang="en-US" dirty="0"/>
              <a:t>Calculations++</a:t>
            </a:r>
          </a:p>
          <a:p>
            <a:pPr lvl="1"/>
            <a:r>
              <a:rPr lang="en-US" dirty="0"/>
              <a:t>Monte Carlo simulation codes</a:t>
            </a:r>
          </a:p>
          <a:p>
            <a:pPr lvl="1"/>
            <a:r>
              <a:rPr lang="en-US" dirty="0"/>
              <a:t>Parton showers…</a:t>
            </a:r>
          </a:p>
          <a:p>
            <a:pPr lvl="1"/>
            <a:r>
              <a:rPr lang="en-US" dirty="0"/>
              <a:t>And ultimately legacy data management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C1959-80E6-5655-2EB4-CEF51201F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ATLAS prepares for High-Luminosity LHC | ATLAS Experiment at CERN">
            <a:extLst>
              <a:ext uri="{FF2B5EF4-FFF2-40B4-BE49-F238E27FC236}">
                <a16:creationId xmlns:a16="http://schemas.microsoft.com/office/drawing/2014/main" id="{C3DD1C4B-4D67-7DBB-2007-0E4166304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59" y="715963"/>
            <a:ext cx="4281482" cy="317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CE2A5136-A698-2FBC-24E3-507BA5AF4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941" y="3881784"/>
            <a:ext cx="4419600" cy="25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3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D157E-0306-DAAE-BC0D-B06DD525D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50F2-F092-7B94-8322-A65D8BBF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782"/>
            <a:ext cx="8229600" cy="639763"/>
          </a:xfrm>
        </p:spPr>
        <p:txBody>
          <a:bodyPr/>
          <a:lstStyle/>
          <a:p>
            <a:r>
              <a:rPr lang="en-US" dirty="0"/>
              <a:t>Higgs Sector</a:t>
            </a:r>
          </a:p>
        </p:txBody>
      </p:sp>
      <p:pic>
        <p:nvPicPr>
          <p:cNvPr id="6" name="Content Placeholder 5" descr="A screenshot of a graph&#10;&#10;AI-generated content may be incorrect.">
            <a:extLst>
              <a:ext uri="{FF2B5EF4-FFF2-40B4-BE49-F238E27FC236}">
                <a16:creationId xmlns:a16="http://schemas.microsoft.com/office/drawing/2014/main" id="{236F236A-2E7B-6B88-22D2-24A29C86A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63" y="762001"/>
            <a:ext cx="5879873" cy="34289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A976D-D710-5E2D-4F93-737B521DC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548C2F4C-C8CF-908C-FB90-6620E19D4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494702"/>
            <a:ext cx="5385955" cy="303078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2AE3F5-E326-613D-F73D-DFF6BA92A675}"/>
              </a:ext>
            </a:extLst>
          </p:cNvPr>
          <p:cNvSpPr/>
          <p:nvPr/>
        </p:nvSpPr>
        <p:spPr bwMode="auto">
          <a:xfrm>
            <a:off x="6172199" y="5867400"/>
            <a:ext cx="2795155" cy="533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 w="38100">
                <a:solidFill>
                  <a:srgbClr val="FF0000"/>
                </a:solidFill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0E40ED-52A6-DD1B-A4DA-A9FD7EA20BFC}"/>
              </a:ext>
            </a:extLst>
          </p:cNvPr>
          <p:cNvSpPr/>
          <p:nvPr/>
        </p:nvSpPr>
        <p:spPr bwMode="auto">
          <a:xfrm>
            <a:off x="6343648" y="5742709"/>
            <a:ext cx="2343151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7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1DDF2-39A9-0651-1B86-E3BDFDB22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78E1C-5FFF-76D1-5322-BEA827B88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782"/>
            <a:ext cx="8229600" cy="639763"/>
          </a:xfrm>
        </p:spPr>
        <p:txBody>
          <a:bodyPr/>
          <a:lstStyle/>
          <a:p>
            <a:r>
              <a:rPr lang="en-US" dirty="0"/>
              <a:t>Finding new physics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669C4-E648-1BF3-6DB6-C99230C8CF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20B6E4-9351-9199-7E52-0787B2B45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Inspiration and perspiration</a:t>
            </a:r>
          </a:p>
          <a:p>
            <a:pPr lvl="1"/>
            <a:r>
              <a:rPr lang="en-US" dirty="0"/>
              <a:t>Where to look – model building</a:t>
            </a:r>
          </a:p>
          <a:p>
            <a:pPr lvl="1"/>
            <a:r>
              <a:rPr lang="en-US" dirty="0"/>
              <a:t>And how to interpret </a:t>
            </a:r>
          </a:p>
          <a:p>
            <a:pPr lvl="1"/>
            <a:r>
              <a:rPr lang="en-US" dirty="0"/>
              <a:t>(And how to record for </a:t>
            </a:r>
            <a:r>
              <a:rPr lang="en-US" dirty="0" err="1"/>
              <a:t>interpretation:HEPData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Measurement = search</a:t>
            </a:r>
          </a:p>
        </p:txBody>
      </p:sp>
      <p:pic>
        <p:nvPicPr>
          <p:cNvPr id="9" name="Picture 8" descr="A diagram of a circle with numbers and lines&#10;&#10;AI-generated content may be incorrect.">
            <a:extLst>
              <a:ext uri="{FF2B5EF4-FFF2-40B4-BE49-F238E27FC236}">
                <a16:creationId xmlns:a16="http://schemas.microsoft.com/office/drawing/2014/main" id="{E7D80684-522D-A8EA-2A69-10CCFD41B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107" y="2819400"/>
            <a:ext cx="3743786" cy="362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3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DEEDA-712C-BB03-3D0D-10F4028AE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DCD7-1535-1C52-61A8-CBD14240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782"/>
            <a:ext cx="8229600" cy="639763"/>
          </a:xfrm>
        </p:spPr>
        <p:txBody>
          <a:bodyPr/>
          <a:lstStyle/>
          <a:p>
            <a:r>
              <a:rPr lang="en-US" dirty="0"/>
              <a:t>Nuclear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B27CC-33DB-6242-B833-59A0E4C36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Proton structure at EIC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QCD </a:t>
            </a:r>
            <a:r>
              <a:rPr lang="en-US" dirty="0" err="1"/>
              <a:t>factorisation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059E8-FE41-23F5-1509-CE3094DA6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 descr="A diagram of a model of a molecule&#10;&#10;AI-generated content may be incorrect.">
            <a:extLst>
              <a:ext uri="{FF2B5EF4-FFF2-40B4-BE49-F238E27FC236}">
                <a16:creationId xmlns:a16="http://schemas.microsoft.com/office/drawing/2014/main" id="{D1678559-0333-5BD2-86BD-C11580F03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18993"/>
            <a:ext cx="3843901" cy="2710007"/>
          </a:xfrm>
          <a:prstGeom prst="rect">
            <a:avLst/>
          </a:prstGeom>
        </p:spPr>
      </p:pic>
      <p:pic>
        <p:nvPicPr>
          <p:cNvPr id="8" name="Picture 7" descr="A diagram of a complex equation&#10;&#10;AI-generated content may be incorrect.">
            <a:extLst>
              <a:ext uri="{FF2B5EF4-FFF2-40B4-BE49-F238E27FC236}">
                <a16:creationId xmlns:a16="http://schemas.microsoft.com/office/drawing/2014/main" id="{C2849D73-A2FA-71F6-C031-533FDA9BC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84217"/>
            <a:ext cx="4648200" cy="33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E2335-A640-BC2B-711C-B63A3ACF8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ED7E5-66AD-CF90-6067-B896F969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 wrap="non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Dark Matter detection in the North East??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5488D-8988-6BF0-B5F0-0F26ABAB3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6248400"/>
            <a:ext cx="838200" cy="6096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1C53A6A-F32C-AA44-98D7-15B3A5663FAB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  <p:pic>
        <p:nvPicPr>
          <p:cNvPr id="7" name="Picture 6" descr="A diagram of a mass of a mass&#10;&#10;AI-generated content may be incorrect.">
            <a:extLst>
              <a:ext uri="{FF2B5EF4-FFF2-40B4-BE49-F238E27FC236}">
                <a16:creationId xmlns:a16="http://schemas.microsoft.com/office/drawing/2014/main" id="{FE94B5C8-B604-8F44-FC01-97BD304C5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33600"/>
            <a:ext cx="6400800" cy="4232619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3B4AE01-816C-F58C-E746-68AC75E10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733800"/>
          </a:xfrm>
        </p:spPr>
        <p:txBody>
          <a:bodyPr/>
          <a:lstStyle/>
          <a:p>
            <a:r>
              <a:rPr lang="en-US" dirty="0"/>
              <a:t>Nuclear recoil understanding also here at IPPP</a:t>
            </a:r>
          </a:p>
          <a:p>
            <a:pPr lvl="1"/>
            <a:r>
              <a:rPr lang="en-US" dirty="0"/>
              <a:t>And if we rule out this phase space of WIMP DM then what next?: theory inspiration in the vast search space?</a:t>
            </a:r>
          </a:p>
        </p:txBody>
      </p:sp>
    </p:spTree>
    <p:extLst>
      <p:ext uri="{BB962C8B-B14F-4D97-AF65-F5344CB8AC3E}">
        <p14:creationId xmlns:p14="http://schemas.microsoft.com/office/powerpoint/2010/main" val="25391846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33CC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hlink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hlink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137571</TotalTime>
  <Words>458</Words>
  <Application>Microsoft Macintosh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Times New Roman</vt:lpstr>
      <vt:lpstr>Default Design</vt:lpstr>
      <vt:lpstr> The View from 2050</vt:lpstr>
      <vt:lpstr>Some Key measurements 2025-2050 </vt:lpstr>
      <vt:lpstr>Neutrino Oscillations</vt:lpstr>
      <vt:lpstr>Flavour Anomalies</vt:lpstr>
      <vt:lpstr>Higgs Sector: di-Higgs</vt:lpstr>
      <vt:lpstr>Higgs Sector</vt:lpstr>
      <vt:lpstr>Finding new physics</vt:lpstr>
      <vt:lpstr>Nuclear Physics</vt:lpstr>
      <vt:lpstr>Dark Matter detection in the North East??</vt:lpstr>
      <vt:lpstr>New Directions</vt:lpstr>
      <vt:lpstr>Explaining the inexplicable</vt:lpstr>
      <vt:lpstr>Quantum computing applications?</vt:lpstr>
      <vt:lpstr>Old and new…</vt:lpstr>
      <vt:lpstr>Reasons for Optimism</vt:lpstr>
      <vt:lpstr>Reasons for Optimism</vt:lpstr>
    </vt:vector>
  </TitlesOfParts>
  <Company>The University of Arizona Physics Dept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Aspects of Jet Reconstruction in Collider Experiments </dc:title>
  <dc:creator>Peter Loch</dc:creator>
  <cp:lastModifiedBy>Sinead Farrington</cp:lastModifiedBy>
  <cp:revision>1695</cp:revision>
  <dcterms:created xsi:type="dcterms:W3CDTF">2007-09-23T23:21:23Z</dcterms:created>
  <dcterms:modified xsi:type="dcterms:W3CDTF">2025-09-25T07:39:10Z</dcterms:modified>
</cp:coreProperties>
</file>