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10" r:id="rId2"/>
    <p:sldMasterId id="2147483711" r:id="rId3"/>
    <p:sldMasterId id="2147483712" r:id="rId4"/>
  </p:sldMasterIdLst>
  <p:notesMasterIdLst>
    <p:notesMasterId r:id="rId15"/>
  </p:notesMasterIdLst>
  <p:sldIdLst>
    <p:sldId id="256" r:id="rId5"/>
    <p:sldId id="790" r:id="rId6"/>
    <p:sldId id="759" r:id="rId7"/>
    <p:sldId id="784" r:id="rId8"/>
    <p:sldId id="783" r:id="rId9"/>
    <p:sldId id="785" r:id="rId10"/>
    <p:sldId id="786" r:id="rId11"/>
    <p:sldId id="787" r:id="rId12"/>
    <p:sldId id="788" r:id="rId13"/>
    <p:sldId id="789" r:id="rId14"/>
  </p:sldIdLst>
  <p:sldSz cx="10080625" cy="5670550"/>
  <p:notesSz cx="7772400" cy="10058400"/>
  <p:embeddedFontLst>
    <p:embeddedFont>
      <p:font typeface="Arial Unicode MS" panose="020B0604020202020204" pitchFamily="34" charset="-128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00"/>
    <a:srgbClr val="003900"/>
    <a:srgbClr val="072A32"/>
    <a:srgbClr val="136B50"/>
    <a:srgbClr val="7030AA"/>
    <a:srgbClr val="894014"/>
    <a:srgbClr val="0432FF"/>
    <a:srgbClr val="FFA960"/>
    <a:srgbClr val="009850"/>
    <a:srgbClr val="009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997"/>
    <p:restoredTop sz="96341"/>
  </p:normalViewPr>
  <p:slideViewPr>
    <p:cSldViewPr snapToGrid="0">
      <p:cViewPr varScale="1">
        <p:scale>
          <a:sx n="71" d="100"/>
          <a:sy n="71" d="100"/>
        </p:scale>
        <p:origin x="168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98" d="100"/>
          <a:sy n="198" d="100"/>
        </p:scale>
        <p:origin x="936" y="-26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82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1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58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047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18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98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36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3011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23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0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1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1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2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2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2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5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7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9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0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5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4" name="Google Shape;214;p5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3FB2B7-10AB-0839-92BB-2320BBFD3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30173" cy="5670550"/>
          </a:xfrm>
          <a:prstGeom prst="rect">
            <a:avLst/>
          </a:prstGeom>
        </p:spPr>
      </p:pic>
      <p:sp>
        <p:nvSpPr>
          <p:cNvPr id="267" name="Google Shape;267;p66"/>
          <p:cNvSpPr txBox="1"/>
          <p:nvPr/>
        </p:nvSpPr>
        <p:spPr>
          <a:xfrm>
            <a:off x="228599" y="3313"/>
            <a:ext cx="9793882" cy="113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>
              <a:defRPr sz="3600"/>
            </a:lvl1pPr>
          </a:lstStyle>
          <a:p>
            <a:pPr lvl="0" algn="ctr"/>
            <a:r>
              <a:rPr lang="en-US" altLang="zh-CN" sz="3200" b="1" dirty="0">
                <a:solidFill>
                  <a:schemeClr val="tx1"/>
                </a:solidFill>
              </a:rPr>
              <a:t>Echoes of Durham: </a:t>
            </a:r>
          </a:p>
          <a:p>
            <a:pPr lvl="0" algn="ctr"/>
            <a:r>
              <a:rPr lang="en-US" altLang="zh-CN" sz="3200" b="1" dirty="0">
                <a:solidFill>
                  <a:srgbClr val="C00000"/>
                </a:solidFill>
              </a:rPr>
              <a:t>Particles, People and Principles</a:t>
            </a:r>
            <a:endParaRPr lang="es-ES_tradnl" sz="3200" b="1" dirty="0">
              <a:solidFill>
                <a:srgbClr val="005500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2BC9293-026E-5C92-8DFC-B66E929AB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X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153A50-0FE1-8B4B-A7E7-CD2A4D54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Google Shape;267;p66">
            <a:extLst>
              <a:ext uri="{FF2B5EF4-FFF2-40B4-BE49-F238E27FC236}">
                <a16:creationId xmlns:a16="http://schemas.microsoft.com/office/drawing/2014/main" id="{96C9EAD3-63D2-9C9B-E40D-00717B952F73}"/>
              </a:ext>
            </a:extLst>
          </p:cNvPr>
          <p:cNvSpPr txBox="1"/>
          <p:nvPr/>
        </p:nvSpPr>
        <p:spPr>
          <a:xfrm>
            <a:off x="347867" y="1262596"/>
            <a:ext cx="3094908" cy="846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>
              <a:defRPr sz="3600"/>
            </a:lvl1pPr>
          </a:lstStyle>
          <a:p>
            <a:pPr lvl="0"/>
            <a:r>
              <a:rPr lang="en-US" altLang="zh-CN" sz="2400" b="1" dirty="0">
                <a:solidFill>
                  <a:schemeClr val="tx1"/>
                </a:solidFill>
              </a:rPr>
              <a:t>Adnan Bashir</a:t>
            </a:r>
          </a:p>
          <a:p>
            <a:pPr lvl="0"/>
            <a:r>
              <a:rPr lang="en-US" sz="2400" b="1" dirty="0">
                <a:solidFill>
                  <a:schemeClr val="tx1"/>
                </a:solidFill>
              </a:rPr>
              <a:t>University of Huelva</a:t>
            </a:r>
            <a:endParaRPr lang="es-ES_tradnl" sz="2400" b="1" dirty="0">
              <a:solidFill>
                <a:srgbClr val="136B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zh-CN" sz="3600" b="1" dirty="0">
                <a:solidFill>
                  <a:schemeClr val="tx1"/>
                </a:solidFill>
              </a:rPr>
              <a:t>¡</a:t>
            </a:r>
            <a:r>
              <a:rPr lang="es-ES_tradnl" altLang="zh-CN" sz="3600" b="1" dirty="0">
                <a:solidFill>
                  <a:schemeClr val="tx1"/>
                </a:solidFill>
              </a:rPr>
              <a:t>Enhorabuena</a:t>
            </a:r>
            <a:r>
              <a:rPr lang="en-US" altLang="zh-CN" sz="3600" b="1" dirty="0">
                <a:solidFill>
                  <a:schemeClr val="tx1"/>
                </a:solidFill>
              </a:rPr>
              <a:t>!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70" name="Picture 2" descr="Ogden Centre for Fundamental Physics - Durham University">
            <a:extLst>
              <a:ext uri="{FF2B5EF4-FFF2-40B4-BE49-F238E27FC236}">
                <a16:creationId xmlns:a16="http://schemas.microsoft.com/office/drawing/2014/main" id="{ECBDD35D-24A0-F15C-A84F-7C4E41FD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60" y="1113183"/>
            <a:ext cx="6368980" cy="43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aised Champagne Glass at Banquet on ...">
            <a:extLst>
              <a:ext uri="{FF2B5EF4-FFF2-40B4-BE49-F238E27FC236}">
                <a16:creationId xmlns:a16="http://schemas.microsoft.com/office/drawing/2014/main" id="{A2DCE0AA-09E8-C8C0-15EA-F7281B6CA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r="16922"/>
          <a:stretch/>
        </p:blipFill>
        <p:spPr bwMode="auto">
          <a:xfrm>
            <a:off x="390821" y="3297742"/>
            <a:ext cx="268368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331;p69">
            <a:extLst>
              <a:ext uri="{FF2B5EF4-FFF2-40B4-BE49-F238E27FC236}">
                <a16:creationId xmlns:a16="http://schemas.microsoft.com/office/drawing/2014/main" id="{FE36E86E-53FE-672E-1A9A-E161E5320E57}"/>
              </a:ext>
            </a:extLst>
          </p:cNvPr>
          <p:cNvSpPr/>
          <p:nvPr/>
        </p:nvSpPr>
        <p:spPr>
          <a:xfrm>
            <a:off x="122876" y="1470991"/>
            <a:ext cx="3323082" cy="1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2000" b="1" dirty="0">
                <a:solidFill>
                  <a:schemeClr val="tx1"/>
                </a:solidFill>
              </a:rPr>
              <a:t>Happy 25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Anniversary</a:t>
            </a:r>
          </a:p>
          <a:p>
            <a:pPr marL="3600" lvl="0">
              <a:buSzPts val="1800"/>
            </a:pPr>
            <a:endParaRPr lang="en-US" sz="2000" dirty="0">
              <a:solidFill>
                <a:schemeClr val="tx1"/>
              </a:solidFill>
            </a:endParaRPr>
          </a:p>
          <a:p>
            <a:pPr marL="3600" lvl="0" algn="ctr">
              <a:buSzPts val="1800"/>
            </a:pPr>
            <a:r>
              <a:rPr lang="en-US" sz="2000" b="1" dirty="0">
                <a:solidFill>
                  <a:schemeClr val="tx1"/>
                </a:solidFill>
              </a:rPr>
              <a:t>Institute of Particle Physics Phenomenology</a:t>
            </a:r>
          </a:p>
        </p:txBody>
      </p:sp>
    </p:spTree>
    <p:extLst>
      <p:ext uri="{BB962C8B-B14F-4D97-AF65-F5344CB8AC3E}">
        <p14:creationId xmlns:p14="http://schemas.microsoft.com/office/powerpoint/2010/main" val="3732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zh-CN" sz="3600" b="1" dirty="0">
                <a:solidFill>
                  <a:srgbClr val="C00000"/>
                </a:solidFill>
              </a:rPr>
              <a:t>Particles:</a:t>
            </a:r>
            <a:r>
              <a:rPr lang="en-US" altLang="zh-CN" sz="3600" b="1" dirty="0">
                <a:solidFill>
                  <a:schemeClr val="tx1"/>
                </a:solidFill>
              </a:rPr>
              <a:t> Where my journey began…</a:t>
            </a:r>
            <a:endParaRPr lang="en-US" sz="32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0C95352-00BD-235B-E636-0AA26C2F9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28" y="1361927"/>
            <a:ext cx="4604440" cy="3066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ACAED6-5D74-E1D7-65EF-5FEFDED51E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5" b="25133"/>
          <a:stretch/>
        </p:blipFill>
        <p:spPr>
          <a:xfrm>
            <a:off x="4902740" y="1353715"/>
            <a:ext cx="5089402" cy="3096622"/>
          </a:xfrm>
          <a:prstGeom prst="rect">
            <a:avLst/>
          </a:prstGeom>
        </p:spPr>
      </p:pic>
      <p:sp>
        <p:nvSpPr>
          <p:cNvPr id="4" name="Google Shape;331;p69">
            <a:extLst>
              <a:ext uri="{FF2B5EF4-FFF2-40B4-BE49-F238E27FC236}">
                <a16:creationId xmlns:a16="http://schemas.microsoft.com/office/drawing/2014/main" id="{804030B9-282C-B4D5-3428-EB6989EBFD66}"/>
              </a:ext>
            </a:extLst>
          </p:cNvPr>
          <p:cNvSpPr/>
          <p:nvPr/>
        </p:nvSpPr>
        <p:spPr>
          <a:xfrm>
            <a:off x="1008914" y="4718407"/>
            <a:ext cx="2781209" cy="37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>
              <a:buSzPts val="1800"/>
            </a:pPr>
            <a:r>
              <a:rPr lang="en-US" sz="2200" dirty="0">
                <a:solidFill>
                  <a:schemeClr val="tx1"/>
                </a:solidFill>
              </a:rPr>
              <a:t>The Physics Building</a:t>
            </a:r>
          </a:p>
        </p:txBody>
      </p:sp>
      <p:sp>
        <p:nvSpPr>
          <p:cNvPr id="6" name="Google Shape;331;p69">
            <a:extLst>
              <a:ext uri="{FF2B5EF4-FFF2-40B4-BE49-F238E27FC236}">
                <a16:creationId xmlns:a16="http://schemas.microsoft.com/office/drawing/2014/main" id="{F0406972-7896-9DAE-7DA2-48C9420D6F6D}"/>
              </a:ext>
            </a:extLst>
          </p:cNvPr>
          <p:cNvSpPr/>
          <p:nvPr/>
        </p:nvSpPr>
        <p:spPr>
          <a:xfrm>
            <a:off x="6582052" y="4718407"/>
            <a:ext cx="1859585" cy="37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>
              <a:buSzPts val="1800"/>
            </a:pPr>
            <a:r>
              <a:rPr lang="en-US" sz="2200" dirty="0">
                <a:solidFill>
                  <a:schemeClr val="tx1"/>
                </a:solidFill>
              </a:rPr>
              <a:t>The Entrance</a:t>
            </a:r>
          </a:p>
        </p:txBody>
      </p:sp>
    </p:spTree>
    <p:extLst>
      <p:ext uri="{BB962C8B-B14F-4D97-AF65-F5344CB8AC3E}">
        <p14:creationId xmlns:p14="http://schemas.microsoft.com/office/powerpoint/2010/main" val="407904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zh-CN" sz="3600" b="1" dirty="0">
                <a:solidFill>
                  <a:schemeClr val="tx1"/>
                </a:solidFill>
              </a:rPr>
              <a:t>The artists of scientific thinking… </a:t>
            </a:r>
            <a:endParaRPr lang="en-US" sz="36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2AFF004-ADD4-7D71-5D32-1D28A8787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" b="-399"/>
          <a:stretch/>
        </p:blipFill>
        <p:spPr>
          <a:xfrm>
            <a:off x="295153" y="1230048"/>
            <a:ext cx="4662294" cy="3407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410799-3765-9FCB-814E-25DC1C6DB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304" y="1240623"/>
            <a:ext cx="4531254" cy="3398441"/>
          </a:xfrm>
          <a:prstGeom prst="rect">
            <a:avLst/>
          </a:prstGeom>
        </p:spPr>
      </p:pic>
      <p:sp>
        <p:nvSpPr>
          <p:cNvPr id="14" name="Google Shape;331;p69">
            <a:extLst>
              <a:ext uri="{FF2B5EF4-FFF2-40B4-BE49-F238E27FC236}">
                <a16:creationId xmlns:a16="http://schemas.microsoft.com/office/drawing/2014/main" id="{30FC8F68-CF1C-AAB4-6437-25756FB2D6BF}"/>
              </a:ext>
            </a:extLst>
          </p:cNvPr>
          <p:cNvSpPr/>
          <p:nvPr/>
        </p:nvSpPr>
        <p:spPr>
          <a:xfrm>
            <a:off x="295153" y="4772984"/>
            <a:ext cx="4745159" cy="72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2200" dirty="0">
                <a:solidFill>
                  <a:schemeClr val="tx1"/>
                </a:solidFill>
              </a:rPr>
              <a:t>Alan Martin, Mike Pennington and Nigel Glover</a:t>
            </a:r>
          </a:p>
        </p:txBody>
      </p:sp>
      <p:sp>
        <p:nvSpPr>
          <p:cNvPr id="15" name="Google Shape;331;p69">
            <a:extLst>
              <a:ext uri="{FF2B5EF4-FFF2-40B4-BE49-F238E27FC236}">
                <a16:creationId xmlns:a16="http://schemas.microsoft.com/office/drawing/2014/main" id="{F5A44C57-138F-A654-7E95-CE4DAC71DBDF}"/>
              </a:ext>
            </a:extLst>
          </p:cNvPr>
          <p:cNvSpPr/>
          <p:nvPr/>
        </p:nvSpPr>
        <p:spPr>
          <a:xfrm>
            <a:off x="5288606" y="4916291"/>
            <a:ext cx="4531253" cy="37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>
              <a:buSzPts val="1800"/>
            </a:pPr>
            <a:r>
              <a:rPr lang="en-US" sz="2200" dirty="0">
                <a:solidFill>
                  <a:schemeClr val="tx1"/>
                </a:solidFill>
              </a:rPr>
              <a:t>Mike Pennington and James Stirling </a:t>
            </a:r>
          </a:p>
        </p:txBody>
      </p:sp>
    </p:spTree>
    <p:extLst>
      <p:ext uri="{BB962C8B-B14F-4D97-AF65-F5344CB8AC3E}">
        <p14:creationId xmlns:p14="http://schemas.microsoft.com/office/powerpoint/2010/main" val="4264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</a:rPr>
              <a:t>A seed planted in Durham… 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D2A60F4-8117-1B4B-631F-D8FBCC004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0"/>
          <a:stretch/>
        </p:blipFill>
        <p:spPr>
          <a:xfrm>
            <a:off x="3631486" y="1138747"/>
            <a:ext cx="6219553" cy="414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40F55A-3C71-EBEB-EB14-2696BB1662D4}"/>
              </a:ext>
            </a:extLst>
          </p:cNvPr>
          <p:cNvSpPr txBox="1"/>
          <p:nvPr/>
        </p:nvSpPr>
        <p:spPr>
          <a:xfrm>
            <a:off x="953842" y="5318223"/>
            <a:ext cx="79383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</a:rPr>
              <a:t>I. M. Higuera, R. J. Hernández, K. Raya, AB, Phys. Rev. D 110, 034013, (2024)</a:t>
            </a:r>
            <a:endParaRPr lang="en-MX" sz="1600" dirty="0">
              <a:solidFill>
                <a:srgbClr val="0432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Google Shape;331;p69">
            <a:extLst>
              <a:ext uri="{FF2B5EF4-FFF2-40B4-BE49-F238E27FC236}">
                <a16:creationId xmlns:a16="http://schemas.microsoft.com/office/drawing/2014/main" id="{ED397DA5-3BD3-EBFE-6363-54894EDDE604}"/>
              </a:ext>
            </a:extLst>
          </p:cNvPr>
          <p:cNvSpPr/>
          <p:nvPr/>
        </p:nvSpPr>
        <p:spPr>
          <a:xfrm>
            <a:off x="215640" y="1798128"/>
            <a:ext cx="3323082" cy="270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>
              <a:buSzPts val="1800"/>
            </a:pPr>
            <a:r>
              <a:rPr lang="en-US" sz="2000" dirty="0">
                <a:solidFill>
                  <a:schemeClr val="tx1"/>
                </a:solidFill>
              </a:rPr>
              <a:t>Probing the internal structure of the lightest hadron, i.e., the pion by computing its electromagnetic form factor:</a:t>
            </a:r>
          </a:p>
          <a:p>
            <a:pPr marL="3600" lvl="0">
              <a:buSzPts val="1800"/>
            </a:pPr>
            <a:endParaRPr lang="en-US" sz="2000" dirty="0">
              <a:solidFill>
                <a:schemeClr val="tx1"/>
              </a:solidFill>
            </a:endParaRPr>
          </a:p>
          <a:p>
            <a:pPr marL="3600" lvl="0">
              <a:buSzPts val="1800"/>
            </a:pPr>
            <a:r>
              <a:rPr lang="en-US" sz="2000" dirty="0">
                <a:solidFill>
                  <a:schemeClr val="tx1"/>
                </a:solidFill>
              </a:rPr>
              <a:t>Experimentally measured at:</a:t>
            </a:r>
          </a:p>
          <a:p>
            <a:pPr marL="3600" lvl="0">
              <a:buSzPts val="1800"/>
            </a:pPr>
            <a:endParaRPr lang="en-US" sz="2000" dirty="0">
              <a:solidFill>
                <a:schemeClr val="tx1"/>
              </a:solidFill>
            </a:endParaRPr>
          </a:p>
          <a:p>
            <a:pPr marL="3600" lvl="0">
              <a:buSzPts val="1800"/>
            </a:pPr>
            <a:r>
              <a:rPr lang="en-US" sz="2000" dirty="0">
                <a:solidFill>
                  <a:schemeClr val="tx1"/>
                </a:solidFill>
              </a:rPr>
              <a:t>1) The Jefferson Lab</a:t>
            </a:r>
          </a:p>
          <a:p>
            <a:pPr marL="3600" lvl="0">
              <a:buSzPts val="1800"/>
            </a:pPr>
            <a:r>
              <a:rPr lang="en-US" sz="2000" dirty="0">
                <a:solidFill>
                  <a:schemeClr val="tx1"/>
                </a:solidFill>
              </a:rPr>
              <a:t>2) Electron-Ion Collider</a:t>
            </a:r>
          </a:p>
        </p:txBody>
      </p:sp>
    </p:spTree>
    <p:extLst>
      <p:ext uri="{BB962C8B-B14F-4D97-AF65-F5344CB8AC3E}">
        <p14:creationId xmlns:p14="http://schemas.microsoft.com/office/powerpoint/2010/main" val="40617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zh-CN" sz="3600" b="1" dirty="0">
                <a:solidFill>
                  <a:schemeClr val="tx1"/>
                </a:solidFill>
              </a:rPr>
              <a:t>From foundations to frontiers… 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CD9C01C-8A7E-BABF-306E-535D628C7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5" y="1147174"/>
            <a:ext cx="7486306" cy="4356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AB8B97-0ACB-CF52-B8FB-4780D2EB4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20806">
            <a:off x="805756" y="2611147"/>
            <a:ext cx="8471995" cy="12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7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zh-CN" sz="3600" b="1" dirty="0">
                <a:solidFill>
                  <a:srgbClr val="C00000"/>
                </a:solidFill>
              </a:rPr>
              <a:t>People:</a:t>
            </a:r>
            <a:r>
              <a:rPr lang="en-US" altLang="zh-CN" sz="3600" b="1" dirty="0">
                <a:solidFill>
                  <a:schemeClr val="tx1"/>
                </a:solidFill>
              </a:rPr>
              <a:t> Camaraderie among students… 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9274F3-81C8-E86C-496E-27F582C56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33"/>
          <a:stretch/>
        </p:blipFill>
        <p:spPr>
          <a:xfrm>
            <a:off x="438496" y="1218792"/>
            <a:ext cx="4601816" cy="3415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31B2BF-FE99-B482-C911-934F855CC4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52" b="11724"/>
          <a:stretch/>
        </p:blipFill>
        <p:spPr>
          <a:xfrm>
            <a:off x="5353948" y="1217353"/>
            <a:ext cx="4456726" cy="3414982"/>
          </a:xfrm>
          <a:prstGeom prst="rect">
            <a:avLst/>
          </a:prstGeom>
        </p:spPr>
      </p:pic>
      <p:sp>
        <p:nvSpPr>
          <p:cNvPr id="9" name="Google Shape;331;p69">
            <a:extLst>
              <a:ext uri="{FF2B5EF4-FFF2-40B4-BE49-F238E27FC236}">
                <a16:creationId xmlns:a16="http://schemas.microsoft.com/office/drawing/2014/main" id="{33BC6077-D8C9-DC20-7851-24D4407CA574}"/>
              </a:ext>
            </a:extLst>
          </p:cNvPr>
          <p:cNvSpPr/>
          <p:nvPr/>
        </p:nvSpPr>
        <p:spPr>
          <a:xfrm>
            <a:off x="268649" y="4799488"/>
            <a:ext cx="4745159" cy="72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2200" dirty="0">
                <a:solidFill>
                  <a:schemeClr val="tx1"/>
                </a:solidFill>
              </a:rPr>
              <a:t>Alexander Iskandar, </a:t>
            </a:r>
            <a:r>
              <a:rPr lang="en-US" sz="2200" dirty="0" err="1">
                <a:solidFill>
                  <a:schemeClr val="tx1"/>
                </a:solidFill>
              </a:rPr>
              <a:t>Ayse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Kizilersu</a:t>
            </a:r>
            <a:r>
              <a:rPr lang="en-US" sz="2200" dirty="0">
                <a:solidFill>
                  <a:schemeClr val="tx1"/>
                </a:solidFill>
              </a:rPr>
              <a:t> and Adnan Bashir –</a:t>
            </a:r>
            <a:r>
              <a:rPr lang="en-US" sz="2200" b="1" dirty="0">
                <a:solidFill>
                  <a:schemeClr val="tx1"/>
                </a:solidFill>
              </a:rPr>
              <a:t> Durham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1993</a:t>
            </a:r>
          </a:p>
        </p:txBody>
      </p:sp>
      <p:sp>
        <p:nvSpPr>
          <p:cNvPr id="10" name="Google Shape;331;p69">
            <a:extLst>
              <a:ext uri="{FF2B5EF4-FFF2-40B4-BE49-F238E27FC236}">
                <a16:creationId xmlns:a16="http://schemas.microsoft.com/office/drawing/2014/main" id="{FBD95E60-21C2-05C7-6DFC-4DCC198445E0}"/>
              </a:ext>
            </a:extLst>
          </p:cNvPr>
          <p:cNvSpPr/>
          <p:nvPr/>
        </p:nvSpPr>
        <p:spPr>
          <a:xfrm>
            <a:off x="5117761" y="4799488"/>
            <a:ext cx="4745159" cy="72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2200" dirty="0">
                <a:solidFill>
                  <a:schemeClr val="tx1"/>
                </a:solidFill>
              </a:rPr>
              <a:t>Alexander Iskandar, </a:t>
            </a:r>
            <a:r>
              <a:rPr lang="en-US" sz="2200" dirty="0" err="1">
                <a:solidFill>
                  <a:schemeClr val="tx1"/>
                </a:solidFill>
              </a:rPr>
              <a:t>Ayse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Kizilersu</a:t>
            </a:r>
            <a:r>
              <a:rPr lang="en-US" sz="2200" dirty="0">
                <a:solidFill>
                  <a:schemeClr val="tx1"/>
                </a:solidFill>
              </a:rPr>
              <a:t> and Adnan Bashir – </a:t>
            </a:r>
            <a:r>
              <a:rPr lang="en-US" sz="2200" b="1" dirty="0">
                <a:solidFill>
                  <a:schemeClr val="tx1"/>
                </a:solidFill>
              </a:rPr>
              <a:t>Cairns 2024</a:t>
            </a:r>
          </a:p>
        </p:txBody>
      </p:sp>
    </p:spTree>
    <p:extLst>
      <p:ext uri="{BB962C8B-B14F-4D97-AF65-F5344CB8AC3E}">
        <p14:creationId xmlns:p14="http://schemas.microsoft.com/office/powerpoint/2010/main" val="21387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zh-CN" sz="3600" b="1" dirty="0">
                <a:solidFill>
                  <a:schemeClr val="tx1"/>
                </a:solidFill>
              </a:rPr>
              <a:t>Different faiths, shared journeys…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FF137B-33B9-F960-907E-47036AAE5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57" y="1272212"/>
            <a:ext cx="4634953" cy="3476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D3795-9152-43E3-4C36-27820E0EB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318" y="1272211"/>
            <a:ext cx="4592874" cy="3444655"/>
          </a:xfrm>
          <a:prstGeom prst="rect">
            <a:avLst/>
          </a:prstGeom>
        </p:spPr>
      </p:pic>
      <p:sp>
        <p:nvSpPr>
          <p:cNvPr id="10" name="Google Shape;331;p69">
            <a:extLst>
              <a:ext uri="{FF2B5EF4-FFF2-40B4-BE49-F238E27FC236}">
                <a16:creationId xmlns:a16="http://schemas.microsoft.com/office/drawing/2014/main" id="{18B8E2A8-1A14-C52B-2062-E1F28E025916}"/>
              </a:ext>
            </a:extLst>
          </p:cNvPr>
          <p:cNvSpPr/>
          <p:nvPr/>
        </p:nvSpPr>
        <p:spPr>
          <a:xfrm>
            <a:off x="1590263" y="5051276"/>
            <a:ext cx="1979065" cy="3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2200" b="1" dirty="0">
                <a:solidFill>
                  <a:schemeClr val="tx1"/>
                </a:solidFill>
              </a:rPr>
              <a:t>Durham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1994</a:t>
            </a:r>
          </a:p>
        </p:txBody>
      </p:sp>
      <p:sp>
        <p:nvSpPr>
          <p:cNvPr id="11" name="Google Shape;331;p69">
            <a:extLst>
              <a:ext uri="{FF2B5EF4-FFF2-40B4-BE49-F238E27FC236}">
                <a16:creationId xmlns:a16="http://schemas.microsoft.com/office/drawing/2014/main" id="{62D969D7-256C-4CFF-90FB-09B6040C4E04}"/>
              </a:ext>
            </a:extLst>
          </p:cNvPr>
          <p:cNvSpPr/>
          <p:nvPr/>
        </p:nvSpPr>
        <p:spPr>
          <a:xfrm>
            <a:off x="4943033" y="4758349"/>
            <a:ext cx="4745159" cy="72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2200" dirty="0" err="1">
                <a:solidFill>
                  <a:schemeClr val="tx1"/>
                </a:solidFill>
              </a:rPr>
              <a:t>Irtiza</a:t>
            </a:r>
            <a:r>
              <a:rPr lang="en-US" sz="2200" dirty="0">
                <a:solidFill>
                  <a:schemeClr val="tx1"/>
                </a:solidFill>
              </a:rPr>
              <a:t> Hasnain, Marlene Lopez and Adnan Bashir –</a:t>
            </a:r>
            <a:r>
              <a:rPr lang="en-US" sz="2200" b="1" dirty="0">
                <a:solidFill>
                  <a:schemeClr val="tx1"/>
                </a:solidFill>
              </a:rPr>
              <a:t> Durham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1993</a:t>
            </a:r>
          </a:p>
        </p:txBody>
      </p:sp>
    </p:spTree>
    <p:extLst>
      <p:ext uri="{BB962C8B-B14F-4D97-AF65-F5344CB8AC3E}">
        <p14:creationId xmlns:p14="http://schemas.microsoft.com/office/powerpoint/2010/main" val="31377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zh-CN" sz="3600" b="1" dirty="0">
                <a:solidFill>
                  <a:schemeClr val="tx1"/>
                </a:solidFill>
              </a:rPr>
              <a:t>Love and family…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2C70DE-039A-1C6B-8C6D-F80968C78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2" r="8242"/>
          <a:stretch/>
        </p:blipFill>
        <p:spPr>
          <a:xfrm>
            <a:off x="288867" y="1177775"/>
            <a:ext cx="3898817" cy="3472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DECC3-1C5D-9D48-8571-7485F51258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5"/>
          <a:stretch/>
        </p:blipFill>
        <p:spPr>
          <a:xfrm>
            <a:off x="4545498" y="1191027"/>
            <a:ext cx="5103728" cy="3521892"/>
          </a:xfrm>
          <a:prstGeom prst="rect">
            <a:avLst/>
          </a:prstGeom>
        </p:spPr>
      </p:pic>
      <p:sp>
        <p:nvSpPr>
          <p:cNvPr id="7" name="Google Shape;331;p69">
            <a:extLst>
              <a:ext uri="{FF2B5EF4-FFF2-40B4-BE49-F238E27FC236}">
                <a16:creationId xmlns:a16="http://schemas.microsoft.com/office/drawing/2014/main" id="{FC2E336A-4F77-32DA-BFBD-55C3E07ABFA7}"/>
              </a:ext>
            </a:extLst>
          </p:cNvPr>
          <p:cNvSpPr/>
          <p:nvPr/>
        </p:nvSpPr>
        <p:spPr>
          <a:xfrm>
            <a:off x="4943033" y="4758349"/>
            <a:ext cx="4745159" cy="72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2200" dirty="0">
                <a:solidFill>
                  <a:schemeClr val="tx1"/>
                </a:solidFill>
              </a:rPr>
              <a:t>Marlene, Bennett, Asha and Adnan–</a:t>
            </a:r>
            <a:r>
              <a:rPr lang="en-US" sz="2200" b="1" dirty="0">
                <a:solidFill>
                  <a:schemeClr val="tx1"/>
                </a:solidFill>
              </a:rPr>
              <a:t> Morelia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916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zh-CN" sz="3600" b="1" dirty="0">
                <a:solidFill>
                  <a:srgbClr val="C00000"/>
                </a:solidFill>
              </a:rPr>
              <a:t>Principles:</a:t>
            </a:r>
            <a:r>
              <a:rPr lang="en-US" altLang="zh-CN" sz="3600" b="1" dirty="0">
                <a:solidFill>
                  <a:schemeClr val="tx1"/>
                </a:solidFill>
              </a:rPr>
              <a:t> Values that define IPPP…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48" name="Picture 4" descr="Spring Congregation - Durham University">
            <a:extLst>
              <a:ext uri="{FF2B5EF4-FFF2-40B4-BE49-F238E27FC236}">
                <a16:creationId xmlns:a16="http://schemas.microsoft.com/office/drawing/2014/main" id="{8D6E8C47-FEA5-6D5A-55D7-00F5FB729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/>
          <a:stretch/>
        </p:blipFill>
        <p:spPr bwMode="auto">
          <a:xfrm>
            <a:off x="649354" y="1087758"/>
            <a:ext cx="8256105" cy="22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0D4A12-AC1F-6D6A-DEA7-2DDA124312ED}"/>
              </a:ext>
            </a:extLst>
          </p:cNvPr>
          <p:cNvSpPr txBox="1"/>
          <p:nvPr/>
        </p:nvSpPr>
        <p:spPr>
          <a:xfrm>
            <a:off x="109623" y="3390776"/>
            <a:ext cx="9903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Sir Peter Ustinov delivered a memorable address at the graduation ceremony in 1994. He said:</a:t>
            </a:r>
          </a:p>
          <a:p>
            <a:endParaRPr lang="en-US" sz="1800" dirty="0"/>
          </a:p>
          <a:p>
            <a:r>
              <a:rPr lang="en-US" sz="1800" i="1" dirty="0"/>
              <a:t>“I don’t expect Durham graduates to love each other, because love is a feeling which comes and goes of its own accord. But I do expect them to respect others always, because respect is an attitude we can all choose to develop.”</a:t>
            </a:r>
          </a:p>
          <a:p>
            <a:endParaRPr lang="en-US" sz="1800" dirty="0"/>
          </a:p>
          <a:p>
            <a:r>
              <a:rPr lang="en-US" sz="1800" dirty="0"/>
              <a:t>These are also the values the IPPP has stood for: not only through its scientific achievements, but through the openness, collaboration, and humanity that continue to define it today.</a:t>
            </a:r>
          </a:p>
        </p:txBody>
      </p:sp>
    </p:spTree>
    <p:extLst>
      <p:ext uri="{BB962C8B-B14F-4D97-AF65-F5344CB8AC3E}">
        <p14:creationId xmlns:p14="http://schemas.microsoft.com/office/powerpoint/2010/main" val="20855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65001</TotalTime>
  <Words>298</Words>
  <Application>Microsoft Macintosh PowerPoint</Application>
  <PresentationFormat>Custom</PresentationFormat>
  <Paragraphs>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Unicode MS</vt:lpstr>
      <vt:lpstr>Times New Roman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442</cp:revision>
  <dcterms:modified xsi:type="dcterms:W3CDTF">2025-09-24T11:17:08Z</dcterms:modified>
</cp:coreProperties>
</file>