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20" r:id="rId2"/>
    <p:sldMasterId id="2147483749" r:id="rId3"/>
    <p:sldMasterId id="2147483809" r:id="rId4"/>
    <p:sldMasterId id="2147483888" r:id="rId5"/>
  </p:sldMasterIdLst>
  <p:notesMasterIdLst>
    <p:notesMasterId r:id="rId48"/>
  </p:notesMasterIdLst>
  <p:handoutMasterIdLst>
    <p:handoutMasterId r:id="rId49"/>
  </p:handoutMasterIdLst>
  <p:sldIdLst>
    <p:sldId id="600" r:id="rId6"/>
    <p:sldId id="737" r:id="rId7"/>
    <p:sldId id="761" r:id="rId8"/>
    <p:sldId id="749" r:id="rId9"/>
    <p:sldId id="691" r:id="rId10"/>
    <p:sldId id="720" r:id="rId11"/>
    <p:sldId id="606" r:id="rId12"/>
    <p:sldId id="613" r:id="rId13"/>
    <p:sldId id="628" r:id="rId14"/>
    <p:sldId id="633" r:id="rId15"/>
    <p:sldId id="626" r:id="rId16"/>
    <p:sldId id="750" r:id="rId17"/>
    <p:sldId id="758" r:id="rId18"/>
    <p:sldId id="535" r:id="rId19"/>
    <p:sldId id="733" r:id="rId20"/>
    <p:sldId id="734" r:id="rId21"/>
    <p:sldId id="690" r:id="rId22"/>
    <p:sldId id="673" r:id="rId23"/>
    <p:sldId id="762" r:id="rId24"/>
    <p:sldId id="732" r:id="rId25"/>
    <p:sldId id="738" r:id="rId26"/>
    <p:sldId id="710" r:id="rId27"/>
    <p:sldId id="602" r:id="rId28"/>
    <p:sldId id="521" r:id="rId29"/>
    <p:sldId id="745" r:id="rId30"/>
    <p:sldId id="741" r:id="rId31"/>
    <p:sldId id="744" r:id="rId32"/>
    <p:sldId id="731" r:id="rId33"/>
    <p:sldId id="751" r:id="rId34"/>
    <p:sldId id="735" r:id="rId35"/>
    <p:sldId id="743" r:id="rId36"/>
    <p:sldId id="754" r:id="rId37"/>
    <p:sldId id="748" r:id="rId38"/>
    <p:sldId id="752" r:id="rId39"/>
    <p:sldId id="755" r:id="rId40"/>
    <p:sldId id="759" r:id="rId41"/>
    <p:sldId id="753" r:id="rId42"/>
    <p:sldId id="643" r:id="rId43"/>
    <p:sldId id="679" r:id="rId44"/>
    <p:sldId id="622" r:id="rId45"/>
    <p:sldId id="739" r:id="rId46"/>
    <p:sldId id="629" r:id="rId4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691D"/>
    <a:srgbClr val="A50021"/>
    <a:srgbClr val="5E9329"/>
    <a:srgbClr val="000000"/>
    <a:srgbClr val="FF0000"/>
    <a:srgbClr val="600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87" autoAdjust="0"/>
    <p:restoredTop sz="93501" autoAdjust="0"/>
  </p:normalViewPr>
  <p:slideViewPr>
    <p:cSldViewPr>
      <p:cViewPr varScale="1">
        <p:scale>
          <a:sx n="71" d="100"/>
          <a:sy n="71" d="100"/>
        </p:scale>
        <p:origin x="81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4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8D8BB-D935-4E9B-AC0D-4AE2E5F4021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CCB44A9-B038-4102-888C-E8E6522AF9C7}">
      <dgm:prSet phldrT="[Text]" custT="1"/>
      <dgm:spPr/>
      <dgm:t>
        <a:bodyPr/>
        <a:lstStyle/>
        <a:p>
          <a:r>
            <a:rPr lang="en-US" sz="1600" dirty="0"/>
            <a:t>Ideas</a:t>
          </a:r>
        </a:p>
        <a:p>
          <a:r>
            <a:rPr lang="en-US" sz="1600" i="1" dirty="0"/>
            <a:t>Nineties</a:t>
          </a:r>
        </a:p>
        <a:p>
          <a:r>
            <a:rPr lang="en-GB" sz="1600" b="1" dirty="0"/>
            <a:t>QCD</a:t>
          </a:r>
        </a:p>
      </dgm:t>
    </dgm:pt>
    <dgm:pt modelId="{C10A6915-9373-4820-85C1-9E74A2766FDA}" type="parTrans" cxnId="{E091CDA1-6C2E-40AE-9A55-887A6B709C2A}">
      <dgm:prSet custT="1"/>
      <dgm:spPr/>
      <dgm:t>
        <a:bodyPr/>
        <a:lstStyle/>
        <a:p>
          <a:endParaRPr lang="en-GB" sz="1600"/>
        </a:p>
      </dgm:t>
    </dgm:pt>
    <dgm:pt modelId="{AA778718-1D4F-4B80-974B-30A415A5F9FA}" type="sibTrans" cxnId="{E091CDA1-6C2E-40AE-9A55-887A6B709C2A}">
      <dgm:prSet/>
      <dgm:spPr/>
      <dgm:t>
        <a:bodyPr/>
        <a:lstStyle/>
        <a:p>
          <a:endParaRPr lang="en-GB"/>
        </a:p>
      </dgm:t>
    </dgm:pt>
    <dgm:pt modelId="{7109D113-CD7B-4133-B51D-0B69547F0AAD}">
      <dgm:prSet phldrT="[Text]" custT="1"/>
      <dgm:spPr/>
      <dgm:t>
        <a:bodyPr/>
        <a:lstStyle/>
        <a:p>
          <a:r>
            <a:rPr lang="en-US" sz="1600" dirty="0"/>
            <a:t>People</a:t>
          </a:r>
        </a:p>
        <a:p>
          <a:r>
            <a:rPr lang="en-US" sz="1600" i="1" dirty="0"/>
            <a:t>Noughties</a:t>
          </a:r>
        </a:p>
        <a:p>
          <a:r>
            <a:rPr lang="en-US" sz="1600" b="1" dirty="0"/>
            <a:t>Grid</a:t>
          </a:r>
          <a:endParaRPr lang="en-GB" sz="1600" b="1" dirty="0"/>
        </a:p>
      </dgm:t>
    </dgm:pt>
    <dgm:pt modelId="{228BF8BD-C554-41CE-AC00-2C20A3FB4674}" type="parTrans" cxnId="{415FD07E-E13B-480D-AC3C-166F0E19CC59}">
      <dgm:prSet custT="1"/>
      <dgm:spPr/>
      <dgm:t>
        <a:bodyPr/>
        <a:lstStyle/>
        <a:p>
          <a:endParaRPr lang="en-GB" sz="1600"/>
        </a:p>
      </dgm:t>
    </dgm:pt>
    <dgm:pt modelId="{90308D59-2D85-47A5-9B56-AEB21C86549D}" type="sibTrans" cxnId="{415FD07E-E13B-480D-AC3C-166F0E19CC59}">
      <dgm:prSet/>
      <dgm:spPr/>
      <dgm:t>
        <a:bodyPr/>
        <a:lstStyle/>
        <a:p>
          <a:endParaRPr lang="en-GB"/>
        </a:p>
      </dgm:t>
    </dgm:pt>
    <dgm:pt modelId="{0E4FC714-CF51-42C0-81A5-C4AC8C7BFA3C}">
      <dgm:prSet phldrT="[Text]" custT="1"/>
      <dgm:spPr/>
      <dgm:t>
        <a:bodyPr/>
        <a:lstStyle/>
        <a:p>
          <a:r>
            <a:rPr lang="en-US" sz="1600" dirty="0"/>
            <a:t>Precision</a:t>
          </a:r>
        </a:p>
        <a:p>
          <a:r>
            <a:rPr lang="en-US" sz="1600" i="1" dirty="0"/>
            <a:t>Teens</a:t>
          </a:r>
        </a:p>
        <a:p>
          <a:r>
            <a:rPr lang="en-US" sz="1600" b="1" i="0" dirty="0"/>
            <a:t>Higgs</a:t>
          </a:r>
          <a:endParaRPr lang="en-GB" sz="1600" b="1" i="0" dirty="0"/>
        </a:p>
      </dgm:t>
    </dgm:pt>
    <dgm:pt modelId="{034B8F7D-5828-4363-8EB4-1E049C7F537C}" type="parTrans" cxnId="{E227BDD1-359D-465C-A64B-A7307F92F0D9}">
      <dgm:prSet custT="1"/>
      <dgm:spPr/>
      <dgm:t>
        <a:bodyPr/>
        <a:lstStyle/>
        <a:p>
          <a:endParaRPr lang="en-GB" sz="1600"/>
        </a:p>
      </dgm:t>
    </dgm:pt>
    <dgm:pt modelId="{04130BD1-6589-495C-877E-F30E28FBA383}" type="sibTrans" cxnId="{E227BDD1-359D-465C-A64B-A7307F92F0D9}">
      <dgm:prSet/>
      <dgm:spPr/>
      <dgm:t>
        <a:bodyPr/>
        <a:lstStyle/>
        <a:p>
          <a:endParaRPr lang="en-GB"/>
        </a:p>
      </dgm:t>
    </dgm:pt>
    <dgm:pt modelId="{DF954D27-AECB-45F0-B09B-E4C889AB2640}">
      <dgm:prSet phldrT="[Text]" custT="1"/>
      <dgm:spPr/>
      <dgm:t>
        <a:bodyPr/>
        <a:lstStyle/>
        <a:p>
          <a:r>
            <a:rPr lang="en-US" sz="1600" dirty="0"/>
            <a:t>Phenomena</a:t>
          </a:r>
        </a:p>
        <a:p>
          <a:r>
            <a:rPr lang="en-US" sz="1600" i="1" dirty="0"/>
            <a:t>Twenties</a:t>
          </a:r>
        </a:p>
        <a:p>
          <a:r>
            <a:rPr lang="en-GB" sz="1600" b="1" dirty="0"/>
            <a:t>AI</a:t>
          </a:r>
        </a:p>
      </dgm:t>
    </dgm:pt>
    <dgm:pt modelId="{1669B310-0E66-464A-9352-94AC52DC10C1}" type="parTrans" cxnId="{FE7D1542-EB74-4AB3-B6F0-0E3215F2014F}">
      <dgm:prSet custT="1"/>
      <dgm:spPr/>
      <dgm:t>
        <a:bodyPr/>
        <a:lstStyle/>
        <a:p>
          <a:endParaRPr lang="en-GB" sz="1600"/>
        </a:p>
      </dgm:t>
    </dgm:pt>
    <dgm:pt modelId="{1763F2BA-5977-4325-BA50-7607424B6DE5}" type="sibTrans" cxnId="{FE7D1542-EB74-4AB3-B6F0-0E3215F2014F}">
      <dgm:prSet/>
      <dgm:spPr/>
      <dgm:t>
        <a:bodyPr/>
        <a:lstStyle/>
        <a:p>
          <a:endParaRPr lang="en-GB"/>
        </a:p>
      </dgm:t>
    </dgm:pt>
    <dgm:pt modelId="{8F514A05-7891-403E-ABF1-01E468CAA033}">
      <dgm:prSet phldrT="[Text]" phldr="1" cust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5000" r="-105000"/>
          </a:stretch>
        </a:blipFill>
      </dgm:spPr>
      <dgm:t>
        <a:bodyPr/>
        <a:lstStyle/>
        <a:p>
          <a:endParaRPr lang="en-GB" sz="3200" dirty="0"/>
        </a:p>
      </dgm:t>
    </dgm:pt>
    <dgm:pt modelId="{DF919A8F-AC7C-4736-9835-906B7E1C19F6}" type="sibTrans" cxnId="{53D279B3-5A01-4CD6-A538-77F4C360D57E}">
      <dgm:prSet/>
      <dgm:spPr/>
      <dgm:t>
        <a:bodyPr/>
        <a:lstStyle/>
        <a:p>
          <a:endParaRPr lang="en-GB"/>
        </a:p>
      </dgm:t>
    </dgm:pt>
    <dgm:pt modelId="{10BD86C5-139F-4EEE-BEBF-9632C0420887}" type="parTrans" cxnId="{53D279B3-5A01-4CD6-A538-77F4C360D57E}">
      <dgm:prSet/>
      <dgm:spPr/>
      <dgm:t>
        <a:bodyPr/>
        <a:lstStyle/>
        <a:p>
          <a:endParaRPr lang="en-GB"/>
        </a:p>
      </dgm:t>
    </dgm:pt>
    <dgm:pt modelId="{02FA0C0F-6DA0-48A5-A10C-7A4669F8B969}" type="pres">
      <dgm:prSet presAssocID="{4448D8BB-D935-4E9B-AC0D-4AE2E5F4021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C2EEE02-068C-40B5-BD7A-A4C5A9E18F08}" type="pres">
      <dgm:prSet presAssocID="{8F514A05-7891-403E-ABF1-01E468CAA033}" presName="centerShape" presStyleLbl="node0" presStyleIdx="0" presStyleCnt="1" custScaleX="75336" custScaleY="54168" custLinFactNeighborX="-442" custLinFactNeighborY="0"/>
      <dgm:spPr/>
    </dgm:pt>
    <dgm:pt modelId="{C77C9369-4948-4B59-8635-7B25C6EC13E8}" type="pres">
      <dgm:prSet presAssocID="{C10A6915-9373-4820-85C1-9E74A2766FDA}" presName="parTrans" presStyleLbl="sibTrans2D1" presStyleIdx="0" presStyleCnt="4" custScaleX="182848"/>
      <dgm:spPr/>
    </dgm:pt>
    <dgm:pt modelId="{C612C4DA-7111-4CF8-9AF4-4E3899266082}" type="pres">
      <dgm:prSet presAssocID="{C10A6915-9373-4820-85C1-9E74A2766FDA}" presName="connectorText" presStyleLbl="sibTrans2D1" presStyleIdx="0" presStyleCnt="4"/>
      <dgm:spPr/>
    </dgm:pt>
    <dgm:pt modelId="{53D3D318-1D5D-48A9-8571-4E1CCC12CED7}" type="pres">
      <dgm:prSet presAssocID="{ACCB44A9-B038-4102-888C-E8E6522AF9C7}" presName="node" presStyleLbl="node1" presStyleIdx="0" presStyleCnt="4">
        <dgm:presLayoutVars>
          <dgm:bulletEnabled val="1"/>
        </dgm:presLayoutVars>
      </dgm:prSet>
      <dgm:spPr/>
    </dgm:pt>
    <dgm:pt modelId="{591716A1-5009-46E5-9691-6380C1497906}" type="pres">
      <dgm:prSet presAssocID="{228BF8BD-C554-41CE-AC00-2C20A3FB4674}" presName="parTrans" presStyleLbl="sibTrans2D1" presStyleIdx="1" presStyleCnt="4" custScaleX="182848"/>
      <dgm:spPr/>
    </dgm:pt>
    <dgm:pt modelId="{A1BD2513-8314-47B2-94D4-0537BBFA4A35}" type="pres">
      <dgm:prSet presAssocID="{228BF8BD-C554-41CE-AC00-2C20A3FB4674}" presName="connectorText" presStyleLbl="sibTrans2D1" presStyleIdx="1" presStyleCnt="4"/>
      <dgm:spPr/>
    </dgm:pt>
    <dgm:pt modelId="{CCCA7CFB-13AD-4E0D-8C96-E5B6F0848459}" type="pres">
      <dgm:prSet presAssocID="{7109D113-CD7B-4133-B51D-0B69547F0AAD}" presName="node" presStyleLbl="node1" presStyleIdx="1" presStyleCnt="4">
        <dgm:presLayoutVars>
          <dgm:bulletEnabled val="1"/>
        </dgm:presLayoutVars>
      </dgm:prSet>
      <dgm:spPr/>
    </dgm:pt>
    <dgm:pt modelId="{E5E7C93A-5C5C-4317-BB3B-DFA340961428}" type="pres">
      <dgm:prSet presAssocID="{034B8F7D-5828-4363-8EB4-1E049C7F537C}" presName="parTrans" presStyleLbl="sibTrans2D1" presStyleIdx="2" presStyleCnt="4" custScaleX="182848"/>
      <dgm:spPr/>
    </dgm:pt>
    <dgm:pt modelId="{BF369B05-DDEC-4032-B74A-3A01F5D60EF1}" type="pres">
      <dgm:prSet presAssocID="{034B8F7D-5828-4363-8EB4-1E049C7F537C}" presName="connectorText" presStyleLbl="sibTrans2D1" presStyleIdx="2" presStyleCnt="4"/>
      <dgm:spPr/>
    </dgm:pt>
    <dgm:pt modelId="{2DE9694D-DDCC-437F-9833-1F2414F8FC23}" type="pres">
      <dgm:prSet presAssocID="{0E4FC714-CF51-42C0-81A5-C4AC8C7BFA3C}" presName="node" presStyleLbl="node1" presStyleIdx="2" presStyleCnt="4">
        <dgm:presLayoutVars>
          <dgm:bulletEnabled val="1"/>
        </dgm:presLayoutVars>
      </dgm:prSet>
      <dgm:spPr/>
    </dgm:pt>
    <dgm:pt modelId="{E821DD8A-2596-4EFF-B0C4-EBE35E4D3AB9}" type="pres">
      <dgm:prSet presAssocID="{1669B310-0E66-464A-9352-94AC52DC10C1}" presName="parTrans" presStyleLbl="sibTrans2D1" presStyleIdx="3" presStyleCnt="4" custScaleX="182848"/>
      <dgm:spPr/>
    </dgm:pt>
    <dgm:pt modelId="{9749C02C-BEC6-404F-848A-4F4812A00AE3}" type="pres">
      <dgm:prSet presAssocID="{1669B310-0E66-464A-9352-94AC52DC10C1}" presName="connectorText" presStyleLbl="sibTrans2D1" presStyleIdx="3" presStyleCnt="4"/>
      <dgm:spPr/>
    </dgm:pt>
    <dgm:pt modelId="{15A70C8B-CF42-4043-BD3C-DDC100E85B36}" type="pres">
      <dgm:prSet presAssocID="{DF954D27-AECB-45F0-B09B-E4C889AB2640}" presName="node" presStyleLbl="node1" presStyleIdx="3" presStyleCnt="4">
        <dgm:presLayoutVars>
          <dgm:bulletEnabled val="1"/>
        </dgm:presLayoutVars>
      </dgm:prSet>
      <dgm:spPr/>
    </dgm:pt>
  </dgm:ptLst>
  <dgm:cxnLst>
    <dgm:cxn modelId="{B42DBF01-C89F-446C-B8CA-A197D5BD7FE9}" type="presOf" srcId="{DF954D27-AECB-45F0-B09B-E4C889AB2640}" destId="{15A70C8B-CF42-4043-BD3C-DDC100E85B36}" srcOrd="0" destOrd="0" presId="urn:microsoft.com/office/officeart/2005/8/layout/radial5"/>
    <dgm:cxn modelId="{B12A7313-7BEE-4C90-AB78-532F8F1E2B69}" type="presOf" srcId="{C10A6915-9373-4820-85C1-9E74A2766FDA}" destId="{C77C9369-4948-4B59-8635-7B25C6EC13E8}" srcOrd="0" destOrd="0" presId="urn:microsoft.com/office/officeart/2005/8/layout/radial5"/>
    <dgm:cxn modelId="{C840241D-56A1-456F-9982-48FA58A08C71}" type="presOf" srcId="{0E4FC714-CF51-42C0-81A5-C4AC8C7BFA3C}" destId="{2DE9694D-DDCC-437F-9833-1F2414F8FC23}" srcOrd="0" destOrd="0" presId="urn:microsoft.com/office/officeart/2005/8/layout/radial5"/>
    <dgm:cxn modelId="{41DCAE3A-F25F-4167-998D-B91EF402613E}" type="presOf" srcId="{1669B310-0E66-464A-9352-94AC52DC10C1}" destId="{E821DD8A-2596-4EFF-B0C4-EBE35E4D3AB9}" srcOrd="0" destOrd="0" presId="urn:microsoft.com/office/officeart/2005/8/layout/radial5"/>
    <dgm:cxn modelId="{FE7D1542-EB74-4AB3-B6F0-0E3215F2014F}" srcId="{8F514A05-7891-403E-ABF1-01E468CAA033}" destId="{DF954D27-AECB-45F0-B09B-E4C889AB2640}" srcOrd="3" destOrd="0" parTransId="{1669B310-0E66-464A-9352-94AC52DC10C1}" sibTransId="{1763F2BA-5977-4325-BA50-7607424B6DE5}"/>
    <dgm:cxn modelId="{500A8248-63C0-4FD1-86B0-37C64B5A57EF}" type="presOf" srcId="{228BF8BD-C554-41CE-AC00-2C20A3FB4674}" destId="{A1BD2513-8314-47B2-94D4-0537BBFA4A35}" srcOrd="1" destOrd="0" presId="urn:microsoft.com/office/officeart/2005/8/layout/radial5"/>
    <dgm:cxn modelId="{4C38A06D-288D-4DFA-B05A-867B2AF83962}" type="presOf" srcId="{8F514A05-7891-403E-ABF1-01E468CAA033}" destId="{DC2EEE02-068C-40B5-BD7A-A4C5A9E18F08}" srcOrd="0" destOrd="0" presId="urn:microsoft.com/office/officeart/2005/8/layout/radial5"/>
    <dgm:cxn modelId="{DC5D6377-3B18-4A9D-81BA-2AA983B3DF9A}" type="presOf" srcId="{034B8F7D-5828-4363-8EB4-1E049C7F537C}" destId="{E5E7C93A-5C5C-4317-BB3B-DFA340961428}" srcOrd="0" destOrd="0" presId="urn:microsoft.com/office/officeart/2005/8/layout/radial5"/>
    <dgm:cxn modelId="{415FD07E-E13B-480D-AC3C-166F0E19CC59}" srcId="{8F514A05-7891-403E-ABF1-01E468CAA033}" destId="{7109D113-CD7B-4133-B51D-0B69547F0AAD}" srcOrd="1" destOrd="0" parTransId="{228BF8BD-C554-41CE-AC00-2C20A3FB4674}" sibTransId="{90308D59-2D85-47A5-9B56-AEB21C86549D}"/>
    <dgm:cxn modelId="{E091CDA1-6C2E-40AE-9A55-887A6B709C2A}" srcId="{8F514A05-7891-403E-ABF1-01E468CAA033}" destId="{ACCB44A9-B038-4102-888C-E8E6522AF9C7}" srcOrd="0" destOrd="0" parTransId="{C10A6915-9373-4820-85C1-9E74A2766FDA}" sibTransId="{AA778718-1D4F-4B80-974B-30A415A5F9FA}"/>
    <dgm:cxn modelId="{381774A2-4D7A-4B28-ACF1-24D645A3C5ED}" type="presOf" srcId="{7109D113-CD7B-4133-B51D-0B69547F0AAD}" destId="{CCCA7CFB-13AD-4E0D-8C96-E5B6F0848459}" srcOrd="0" destOrd="0" presId="urn:microsoft.com/office/officeart/2005/8/layout/radial5"/>
    <dgm:cxn modelId="{494544A3-7523-4B3F-AC84-041012C0940E}" type="presOf" srcId="{1669B310-0E66-464A-9352-94AC52DC10C1}" destId="{9749C02C-BEC6-404F-848A-4F4812A00AE3}" srcOrd="1" destOrd="0" presId="urn:microsoft.com/office/officeart/2005/8/layout/radial5"/>
    <dgm:cxn modelId="{53D279B3-5A01-4CD6-A538-77F4C360D57E}" srcId="{4448D8BB-D935-4E9B-AC0D-4AE2E5F40217}" destId="{8F514A05-7891-403E-ABF1-01E468CAA033}" srcOrd="0" destOrd="0" parTransId="{10BD86C5-139F-4EEE-BEBF-9632C0420887}" sibTransId="{DF919A8F-AC7C-4736-9835-906B7E1C19F6}"/>
    <dgm:cxn modelId="{A63B34D1-0CC2-434C-AEAC-E3A5515D8BB6}" type="presOf" srcId="{034B8F7D-5828-4363-8EB4-1E049C7F537C}" destId="{BF369B05-DDEC-4032-B74A-3A01F5D60EF1}" srcOrd="1" destOrd="0" presId="urn:microsoft.com/office/officeart/2005/8/layout/radial5"/>
    <dgm:cxn modelId="{E227BDD1-359D-465C-A64B-A7307F92F0D9}" srcId="{8F514A05-7891-403E-ABF1-01E468CAA033}" destId="{0E4FC714-CF51-42C0-81A5-C4AC8C7BFA3C}" srcOrd="2" destOrd="0" parTransId="{034B8F7D-5828-4363-8EB4-1E049C7F537C}" sibTransId="{04130BD1-6589-495C-877E-F30E28FBA383}"/>
    <dgm:cxn modelId="{A3A2B6D8-647E-4F1F-AEE7-591CA98CA2C6}" type="presOf" srcId="{C10A6915-9373-4820-85C1-9E74A2766FDA}" destId="{C612C4DA-7111-4CF8-9AF4-4E3899266082}" srcOrd="1" destOrd="0" presId="urn:microsoft.com/office/officeart/2005/8/layout/radial5"/>
    <dgm:cxn modelId="{D7C1CED9-6A4E-4D0E-A640-56B87E331F2F}" type="presOf" srcId="{228BF8BD-C554-41CE-AC00-2C20A3FB4674}" destId="{591716A1-5009-46E5-9691-6380C1497906}" srcOrd="0" destOrd="0" presId="urn:microsoft.com/office/officeart/2005/8/layout/radial5"/>
    <dgm:cxn modelId="{B3336AEE-3E0D-4279-B5D6-AF3A8BDF8967}" type="presOf" srcId="{ACCB44A9-B038-4102-888C-E8E6522AF9C7}" destId="{53D3D318-1D5D-48A9-8571-4E1CCC12CED7}" srcOrd="0" destOrd="0" presId="urn:microsoft.com/office/officeart/2005/8/layout/radial5"/>
    <dgm:cxn modelId="{AA16D9F5-65A2-416A-94FA-A97D7843FF47}" type="presOf" srcId="{4448D8BB-D935-4E9B-AC0D-4AE2E5F40217}" destId="{02FA0C0F-6DA0-48A5-A10C-7A4669F8B969}" srcOrd="0" destOrd="0" presId="urn:microsoft.com/office/officeart/2005/8/layout/radial5"/>
    <dgm:cxn modelId="{4B1EB890-60B4-4BA6-80FE-E381E3F13458}" type="presParOf" srcId="{02FA0C0F-6DA0-48A5-A10C-7A4669F8B969}" destId="{DC2EEE02-068C-40B5-BD7A-A4C5A9E18F08}" srcOrd="0" destOrd="0" presId="urn:microsoft.com/office/officeart/2005/8/layout/radial5"/>
    <dgm:cxn modelId="{C00F7E59-76BB-4773-8386-CC6F48D7B259}" type="presParOf" srcId="{02FA0C0F-6DA0-48A5-A10C-7A4669F8B969}" destId="{C77C9369-4948-4B59-8635-7B25C6EC13E8}" srcOrd="1" destOrd="0" presId="urn:microsoft.com/office/officeart/2005/8/layout/radial5"/>
    <dgm:cxn modelId="{4AB59D3C-A130-47AF-933F-F3F68DF035CC}" type="presParOf" srcId="{C77C9369-4948-4B59-8635-7B25C6EC13E8}" destId="{C612C4DA-7111-4CF8-9AF4-4E3899266082}" srcOrd="0" destOrd="0" presId="urn:microsoft.com/office/officeart/2005/8/layout/radial5"/>
    <dgm:cxn modelId="{77668DF0-81D5-44AE-82CE-6350AB67C333}" type="presParOf" srcId="{02FA0C0F-6DA0-48A5-A10C-7A4669F8B969}" destId="{53D3D318-1D5D-48A9-8571-4E1CCC12CED7}" srcOrd="2" destOrd="0" presId="urn:microsoft.com/office/officeart/2005/8/layout/radial5"/>
    <dgm:cxn modelId="{EA23A7DF-9FC9-4706-9D6C-DA5B01C7579D}" type="presParOf" srcId="{02FA0C0F-6DA0-48A5-A10C-7A4669F8B969}" destId="{591716A1-5009-46E5-9691-6380C1497906}" srcOrd="3" destOrd="0" presId="urn:microsoft.com/office/officeart/2005/8/layout/radial5"/>
    <dgm:cxn modelId="{45C49A95-295D-406D-AB17-4082F42BA96A}" type="presParOf" srcId="{591716A1-5009-46E5-9691-6380C1497906}" destId="{A1BD2513-8314-47B2-94D4-0537BBFA4A35}" srcOrd="0" destOrd="0" presId="urn:microsoft.com/office/officeart/2005/8/layout/radial5"/>
    <dgm:cxn modelId="{37803A82-DFCA-4D6C-8CDD-007E0CC11CC8}" type="presParOf" srcId="{02FA0C0F-6DA0-48A5-A10C-7A4669F8B969}" destId="{CCCA7CFB-13AD-4E0D-8C96-E5B6F0848459}" srcOrd="4" destOrd="0" presId="urn:microsoft.com/office/officeart/2005/8/layout/radial5"/>
    <dgm:cxn modelId="{61F3E621-B3CF-4374-8FD1-A36ECF0DAFD4}" type="presParOf" srcId="{02FA0C0F-6DA0-48A5-A10C-7A4669F8B969}" destId="{E5E7C93A-5C5C-4317-BB3B-DFA340961428}" srcOrd="5" destOrd="0" presId="urn:microsoft.com/office/officeart/2005/8/layout/radial5"/>
    <dgm:cxn modelId="{2E76C584-43DE-44AF-B293-66C99F8C802C}" type="presParOf" srcId="{E5E7C93A-5C5C-4317-BB3B-DFA340961428}" destId="{BF369B05-DDEC-4032-B74A-3A01F5D60EF1}" srcOrd="0" destOrd="0" presId="urn:microsoft.com/office/officeart/2005/8/layout/radial5"/>
    <dgm:cxn modelId="{39D7AB17-A803-4C4A-9F99-83F9E097F5F8}" type="presParOf" srcId="{02FA0C0F-6DA0-48A5-A10C-7A4669F8B969}" destId="{2DE9694D-DDCC-437F-9833-1F2414F8FC23}" srcOrd="6" destOrd="0" presId="urn:microsoft.com/office/officeart/2005/8/layout/radial5"/>
    <dgm:cxn modelId="{27EF7D9B-6510-44BF-B1E3-6FC6C86284C0}" type="presParOf" srcId="{02FA0C0F-6DA0-48A5-A10C-7A4669F8B969}" destId="{E821DD8A-2596-4EFF-B0C4-EBE35E4D3AB9}" srcOrd="7" destOrd="0" presId="urn:microsoft.com/office/officeart/2005/8/layout/radial5"/>
    <dgm:cxn modelId="{C81C1EC9-46FD-4D93-ABC3-60AED6DEC0DA}" type="presParOf" srcId="{E821DD8A-2596-4EFF-B0C4-EBE35E4D3AB9}" destId="{9749C02C-BEC6-404F-848A-4F4812A00AE3}" srcOrd="0" destOrd="0" presId="urn:microsoft.com/office/officeart/2005/8/layout/radial5"/>
    <dgm:cxn modelId="{D091AD65-FBEB-4C2B-9551-7A2B75B7CACA}" type="presParOf" srcId="{02FA0C0F-6DA0-48A5-A10C-7A4669F8B969}" destId="{15A70C8B-CF42-4043-BD3C-DDC100E85B3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2D108-3EF3-4711-9CA7-B2C7CED54D83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3E1E5B0-D805-45D0-BCC3-F068D4AA48D4}">
      <dgm:prSet phldrT="[Text]"/>
      <dgm:spPr/>
      <dgm:t>
        <a:bodyPr/>
        <a:lstStyle/>
        <a:p>
          <a:r>
            <a:rPr lang="en-US" dirty="0"/>
            <a:t>Phenomenology Perspective</a:t>
          </a:r>
          <a:endParaRPr lang="en-GB" dirty="0"/>
        </a:p>
      </dgm:t>
    </dgm:pt>
    <dgm:pt modelId="{41A9409E-F763-434A-9A66-C2D5E06DD8BA}" type="parTrans" cxnId="{8C83EC5A-5E5D-442B-A979-CB120604ADF7}">
      <dgm:prSet/>
      <dgm:spPr/>
      <dgm:t>
        <a:bodyPr/>
        <a:lstStyle/>
        <a:p>
          <a:endParaRPr lang="en-GB"/>
        </a:p>
      </dgm:t>
    </dgm:pt>
    <dgm:pt modelId="{8A2BD7EF-71A1-4423-B2C4-42054469C9EF}" type="sibTrans" cxnId="{8C83EC5A-5E5D-442B-A979-CB120604ADF7}">
      <dgm:prSet/>
      <dgm:spPr/>
      <dgm:t>
        <a:bodyPr/>
        <a:lstStyle/>
        <a:p>
          <a:endParaRPr lang="en-GB"/>
        </a:p>
      </dgm:t>
    </dgm:pt>
    <dgm:pt modelId="{C6AC4EEC-77A3-4B66-B987-6A381B445986}">
      <dgm:prSet phldrT="[Text]"/>
      <dgm:spPr/>
      <dgm:t>
        <a:bodyPr/>
        <a:lstStyle/>
        <a:p>
          <a:r>
            <a:rPr lang="en-US" dirty="0"/>
            <a:t>Historical Perspective</a:t>
          </a:r>
          <a:endParaRPr lang="en-GB" dirty="0"/>
        </a:p>
      </dgm:t>
    </dgm:pt>
    <dgm:pt modelId="{98978015-1ED7-4D6C-92CF-A4F1EF882E6F}" type="parTrans" cxnId="{4ED6AF0D-8C32-4E1A-A701-5BC9E24B3A25}">
      <dgm:prSet/>
      <dgm:spPr/>
      <dgm:t>
        <a:bodyPr/>
        <a:lstStyle/>
        <a:p>
          <a:endParaRPr lang="en-GB"/>
        </a:p>
      </dgm:t>
    </dgm:pt>
    <dgm:pt modelId="{A995FA15-FA73-4E84-AFC5-6018378C9E6E}" type="sibTrans" cxnId="{4ED6AF0D-8C32-4E1A-A701-5BC9E24B3A25}">
      <dgm:prSet/>
      <dgm:spPr/>
      <dgm:t>
        <a:bodyPr/>
        <a:lstStyle/>
        <a:p>
          <a:endParaRPr lang="en-GB"/>
        </a:p>
      </dgm:t>
    </dgm:pt>
    <dgm:pt modelId="{6C39F698-89D7-42F3-8329-57544FBA4B87}">
      <dgm:prSet phldrT="[Text]"/>
      <dgm:spPr/>
      <dgm:t>
        <a:bodyPr/>
        <a:lstStyle/>
        <a:p>
          <a:r>
            <a:rPr lang="en-GB" dirty="0"/>
            <a:t>People</a:t>
          </a:r>
        </a:p>
      </dgm:t>
    </dgm:pt>
    <dgm:pt modelId="{082F9BCB-BB14-4FA5-85B3-7BDAB09A29E5}" type="parTrans" cxnId="{0454A905-7DFD-43B9-B6DF-49D45E092AA2}">
      <dgm:prSet/>
      <dgm:spPr/>
      <dgm:t>
        <a:bodyPr/>
        <a:lstStyle/>
        <a:p>
          <a:endParaRPr lang="en-GB"/>
        </a:p>
      </dgm:t>
    </dgm:pt>
    <dgm:pt modelId="{1D619B0E-1CBB-42E1-8984-D1419CBA3B83}" type="sibTrans" cxnId="{0454A905-7DFD-43B9-B6DF-49D45E092AA2}">
      <dgm:prSet/>
      <dgm:spPr/>
      <dgm:t>
        <a:bodyPr/>
        <a:lstStyle/>
        <a:p>
          <a:endParaRPr lang="en-GB"/>
        </a:p>
      </dgm:t>
    </dgm:pt>
    <dgm:pt modelId="{2F15CC56-72F2-4B7F-B157-D01A40C4F642}">
      <dgm:prSet phldrT="[Text]"/>
      <dgm:spPr/>
      <dgm:t>
        <a:bodyPr/>
        <a:lstStyle/>
        <a:p>
          <a:r>
            <a:rPr lang="en-GB" dirty="0"/>
            <a:t>Summer Schools</a:t>
          </a:r>
        </a:p>
      </dgm:t>
    </dgm:pt>
    <dgm:pt modelId="{C4B4B937-A5AC-4A03-9251-8FCD16303C27}" type="parTrans" cxnId="{9B788CDD-F0C3-4475-B1A3-4F06BFA8BCA1}">
      <dgm:prSet/>
      <dgm:spPr/>
      <dgm:t>
        <a:bodyPr/>
        <a:lstStyle/>
        <a:p>
          <a:endParaRPr lang="en-GB"/>
        </a:p>
      </dgm:t>
    </dgm:pt>
    <dgm:pt modelId="{1960A5F9-686F-4E2D-843B-360E6994572D}" type="sibTrans" cxnId="{9B788CDD-F0C3-4475-B1A3-4F06BFA8BCA1}">
      <dgm:prSet/>
      <dgm:spPr/>
      <dgm:t>
        <a:bodyPr/>
        <a:lstStyle/>
        <a:p>
          <a:endParaRPr lang="en-GB"/>
        </a:p>
      </dgm:t>
    </dgm:pt>
    <dgm:pt modelId="{D0A04A1D-BF96-41F5-96CC-8468505828CA}">
      <dgm:prSet phldrT="[Text]"/>
      <dgm:spPr/>
      <dgm:t>
        <a:bodyPr/>
        <a:lstStyle/>
        <a:p>
          <a:r>
            <a:rPr lang="en-GB" dirty="0"/>
            <a:t>Pictures</a:t>
          </a:r>
        </a:p>
      </dgm:t>
    </dgm:pt>
    <dgm:pt modelId="{90709AB4-A472-4882-A23A-AB50C6E1D710}" type="parTrans" cxnId="{4965E8B3-E00F-4EF4-AA5F-4992EDD42B08}">
      <dgm:prSet/>
      <dgm:spPr/>
      <dgm:t>
        <a:bodyPr/>
        <a:lstStyle/>
        <a:p>
          <a:endParaRPr lang="en-GB"/>
        </a:p>
      </dgm:t>
    </dgm:pt>
    <dgm:pt modelId="{81EA32BB-E44E-4B52-88D1-966BC248DBF6}" type="sibTrans" cxnId="{4965E8B3-E00F-4EF4-AA5F-4992EDD42B08}">
      <dgm:prSet/>
      <dgm:spPr/>
      <dgm:t>
        <a:bodyPr/>
        <a:lstStyle/>
        <a:p>
          <a:endParaRPr lang="en-GB"/>
        </a:p>
      </dgm:t>
    </dgm:pt>
    <dgm:pt modelId="{FA58B814-03CD-40DA-9466-C6170D8B14A3}">
      <dgm:prSet phldrT="[Text]"/>
      <dgm:spPr/>
      <dgm:t>
        <a:bodyPr/>
        <a:lstStyle/>
        <a:p>
          <a:r>
            <a:rPr lang="en-US" dirty="0"/>
            <a:t>Experiment Perspective</a:t>
          </a:r>
          <a:endParaRPr lang="en-GB" dirty="0"/>
        </a:p>
      </dgm:t>
    </dgm:pt>
    <dgm:pt modelId="{1C7B90E7-9B40-41BC-839D-ECBAF4913AB0}" type="parTrans" cxnId="{A03A7293-C844-4290-9FC7-2FC48C41B304}">
      <dgm:prSet/>
      <dgm:spPr/>
      <dgm:t>
        <a:bodyPr/>
        <a:lstStyle/>
        <a:p>
          <a:endParaRPr lang="en-GB"/>
        </a:p>
      </dgm:t>
    </dgm:pt>
    <dgm:pt modelId="{99462F3F-7FC6-4FC2-87E9-983A67556965}" type="sibTrans" cxnId="{A03A7293-C844-4290-9FC7-2FC48C41B304}">
      <dgm:prSet/>
      <dgm:spPr/>
      <dgm:t>
        <a:bodyPr/>
        <a:lstStyle/>
        <a:p>
          <a:endParaRPr lang="en-GB"/>
        </a:p>
      </dgm:t>
    </dgm:pt>
    <dgm:pt modelId="{D3DC24C3-4D60-423D-907A-4F19365695F9}">
      <dgm:prSet phldrT="[Text]"/>
      <dgm:spPr/>
      <dgm:t>
        <a:bodyPr/>
        <a:lstStyle/>
        <a:p>
          <a:r>
            <a:rPr lang="en-US" dirty="0"/>
            <a:t>Workshops</a:t>
          </a:r>
          <a:endParaRPr lang="en-GB" dirty="0"/>
        </a:p>
      </dgm:t>
    </dgm:pt>
    <dgm:pt modelId="{91EC74B3-5814-4EDF-A8E6-0C864AEAB181}" type="parTrans" cxnId="{314AE410-EA52-46D4-B9D9-2528118A5E22}">
      <dgm:prSet/>
      <dgm:spPr/>
      <dgm:t>
        <a:bodyPr/>
        <a:lstStyle/>
        <a:p>
          <a:endParaRPr lang="en-GB"/>
        </a:p>
      </dgm:t>
    </dgm:pt>
    <dgm:pt modelId="{B11B7A9D-7EDA-4947-B99E-D8B655856BE6}" type="sibTrans" cxnId="{314AE410-EA52-46D4-B9D9-2528118A5E22}">
      <dgm:prSet/>
      <dgm:spPr/>
      <dgm:t>
        <a:bodyPr/>
        <a:lstStyle/>
        <a:p>
          <a:endParaRPr lang="en-GB"/>
        </a:p>
      </dgm:t>
    </dgm:pt>
    <dgm:pt modelId="{B0883F8A-6648-45FA-B11D-327A3D41791F}">
      <dgm:prSet phldrT="[Text]"/>
      <dgm:spPr/>
      <dgm:t>
        <a:bodyPr/>
        <a:lstStyle/>
        <a:p>
          <a:r>
            <a:rPr lang="en-US" dirty="0"/>
            <a:t>Transformers</a:t>
          </a:r>
          <a:endParaRPr lang="en-GB" dirty="0"/>
        </a:p>
      </dgm:t>
    </dgm:pt>
    <dgm:pt modelId="{8F8275E0-C989-4C15-A4FF-AA1821C17E17}" type="parTrans" cxnId="{030F904C-5F6C-4BE2-A188-77DD77D7E48F}">
      <dgm:prSet/>
      <dgm:spPr/>
      <dgm:t>
        <a:bodyPr/>
        <a:lstStyle/>
        <a:p>
          <a:endParaRPr lang="en-GB"/>
        </a:p>
      </dgm:t>
    </dgm:pt>
    <dgm:pt modelId="{55BA9BEB-CAFB-41B3-9BE2-CF817298C89A}" type="sibTrans" cxnId="{030F904C-5F6C-4BE2-A188-77DD77D7E48F}">
      <dgm:prSet/>
      <dgm:spPr/>
      <dgm:t>
        <a:bodyPr/>
        <a:lstStyle/>
        <a:p>
          <a:endParaRPr lang="en-GB"/>
        </a:p>
      </dgm:t>
    </dgm:pt>
    <dgm:pt modelId="{26F830BF-4392-41B4-91DF-FBBBB01F04F0}">
      <dgm:prSet phldrT="[Text]"/>
      <dgm:spPr/>
      <dgm:t>
        <a:bodyPr/>
        <a:lstStyle/>
        <a:p>
          <a:r>
            <a:rPr lang="en-US" dirty="0"/>
            <a:t>Precision Phenomena</a:t>
          </a:r>
          <a:endParaRPr lang="en-GB" dirty="0"/>
        </a:p>
      </dgm:t>
    </dgm:pt>
    <dgm:pt modelId="{50224849-4EE1-4852-9956-A30933973C2C}" type="parTrans" cxnId="{873C4271-BF5D-490C-9A0B-CA8F05CACF1A}">
      <dgm:prSet/>
      <dgm:spPr/>
      <dgm:t>
        <a:bodyPr/>
        <a:lstStyle/>
        <a:p>
          <a:endParaRPr lang="en-GB"/>
        </a:p>
      </dgm:t>
    </dgm:pt>
    <dgm:pt modelId="{5433DD34-82C4-405A-B78F-CE12A23B0DE8}" type="sibTrans" cxnId="{873C4271-BF5D-490C-9A0B-CA8F05CACF1A}">
      <dgm:prSet/>
      <dgm:spPr/>
      <dgm:t>
        <a:bodyPr/>
        <a:lstStyle/>
        <a:p>
          <a:endParaRPr lang="en-GB"/>
        </a:p>
      </dgm:t>
    </dgm:pt>
    <dgm:pt modelId="{9A0E36D1-F83F-49F2-B5A8-EFE35BB8DF49}" type="pres">
      <dgm:prSet presAssocID="{6512D108-3EF3-4711-9CA7-B2C7CED54D83}" presName="Name0" presStyleCnt="0">
        <dgm:presLayoutVars>
          <dgm:dir/>
          <dgm:resizeHandles/>
        </dgm:presLayoutVars>
      </dgm:prSet>
      <dgm:spPr/>
    </dgm:pt>
    <dgm:pt modelId="{40CC32D8-6818-4BD2-8995-E0B2B272BE59}" type="pres">
      <dgm:prSet presAssocID="{03E1E5B0-D805-45D0-BCC3-F068D4AA48D4}" presName="compNode" presStyleCnt="0"/>
      <dgm:spPr/>
    </dgm:pt>
    <dgm:pt modelId="{6BCD9598-74F0-41CF-A228-A8987E7EBDD2}" type="pres">
      <dgm:prSet presAssocID="{03E1E5B0-D805-45D0-BCC3-F068D4AA48D4}" presName="dummyConnPt" presStyleCnt="0"/>
      <dgm:spPr/>
    </dgm:pt>
    <dgm:pt modelId="{5F010413-C63E-4D12-B3A8-D69DF43D6B79}" type="pres">
      <dgm:prSet presAssocID="{03E1E5B0-D805-45D0-BCC3-F068D4AA48D4}" presName="node" presStyleLbl="node1" presStyleIdx="0" presStyleCnt="9">
        <dgm:presLayoutVars>
          <dgm:bulletEnabled val="1"/>
        </dgm:presLayoutVars>
      </dgm:prSet>
      <dgm:spPr/>
    </dgm:pt>
    <dgm:pt modelId="{506209AD-3BBD-4367-AB08-D6FCCCE3FFEA}" type="pres">
      <dgm:prSet presAssocID="{8A2BD7EF-71A1-4423-B2C4-42054469C9EF}" presName="sibTrans" presStyleLbl="bgSibTrans2D1" presStyleIdx="0" presStyleCnt="8"/>
      <dgm:spPr/>
    </dgm:pt>
    <dgm:pt modelId="{81BBD279-5AD4-415F-978C-229592C9E006}" type="pres">
      <dgm:prSet presAssocID="{C6AC4EEC-77A3-4B66-B987-6A381B445986}" presName="compNode" presStyleCnt="0"/>
      <dgm:spPr/>
    </dgm:pt>
    <dgm:pt modelId="{77047E4D-2F8B-4631-A158-C669DD599130}" type="pres">
      <dgm:prSet presAssocID="{C6AC4EEC-77A3-4B66-B987-6A381B445986}" presName="dummyConnPt" presStyleCnt="0"/>
      <dgm:spPr/>
    </dgm:pt>
    <dgm:pt modelId="{3FC198D1-5A9D-41E5-A0B8-F412C32AAFD1}" type="pres">
      <dgm:prSet presAssocID="{C6AC4EEC-77A3-4B66-B987-6A381B445986}" presName="node" presStyleLbl="node1" presStyleIdx="1" presStyleCnt="9">
        <dgm:presLayoutVars>
          <dgm:bulletEnabled val="1"/>
        </dgm:presLayoutVars>
      </dgm:prSet>
      <dgm:spPr/>
    </dgm:pt>
    <dgm:pt modelId="{01413D9F-FA84-4BEA-B0D1-F4B2FBA8E78C}" type="pres">
      <dgm:prSet presAssocID="{A995FA15-FA73-4E84-AFC5-6018378C9E6E}" presName="sibTrans" presStyleLbl="bgSibTrans2D1" presStyleIdx="1" presStyleCnt="8"/>
      <dgm:spPr/>
    </dgm:pt>
    <dgm:pt modelId="{0750102F-F065-4926-8F2B-A2FDEB5F7B83}" type="pres">
      <dgm:prSet presAssocID="{6C39F698-89D7-42F3-8329-57544FBA4B87}" presName="compNode" presStyleCnt="0"/>
      <dgm:spPr/>
    </dgm:pt>
    <dgm:pt modelId="{4BBCE254-62D8-4B36-975F-6A9B42ADA66A}" type="pres">
      <dgm:prSet presAssocID="{6C39F698-89D7-42F3-8329-57544FBA4B87}" presName="dummyConnPt" presStyleCnt="0"/>
      <dgm:spPr/>
    </dgm:pt>
    <dgm:pt modelId="{273492D7-4F3D-4FAE-AF27-64A2950B2BBD}" type="pres">
      <dgm:prSet presAssocID="{6C39F698-89D7-42F3-8329-57544FBA4B87}" presName="node" presStyleLbl="node1" presStyleIdx="2" presStyleCnt="9">
        <dgm:presLayoutVars>
          <dgm:bulletEnabled val="1"/>
        </dgm:presLayoutVars>
      </dgm:prSet>
      <dgm:spPr/>
    </dgm:pt>
    <dgm:pt modelId="{39965953-6A76-4A7D-AADC-B1F13F65AB93}" type="pres">
      <dgm:prSet presAssocID="{1D619B0E-1CBB-42E1-8984-D1419CBA3B83}" presName="sibTrans" presStyleLbl="bgSibTrans2D1" presStyleIdx="2" presStyleCnt="8"/>
      <dgm:spPr/>
    </dgm:pt>
    <dgm:pt modelId="{EE23D463-3F8C-4191-B6FE-D8B0ABBE5B15}" type="pres">
      <dgm:prSet presAssocID="{2F15CC56-72F2-4B7F-B157-D01A40C4F642}" presName="compNode" presStyleCnt="0"/>
      <dgm:spPr/>
    </dgm:pt>
    <dgm:pt modelId="{0FC2AE00-6129-4DFE-99C5-3F00981AB10C}" type="pres">
      <dgm:prSet presAssocID="{2F15CC56-72F2-4B7F-B157-D01A40C4F642}" presName="dummyConnPt" presStyleCnt="0"/>
      <dgm:spPr/>
    </dgm:pt>
    <dgm:pt modelId="{4E9390AB-3810-4465-8813-B019F9E58C63}" type="pres">
      <dgm:prSet presAssocID="{2F15CC56-72F2-4B7F-B157-D01A40C4F642}" presName="node" presStyleLbl="node1" presStyleIdx="3" presStyleCnt="9">
        <dgm:presLayoutVars>
          <dgm:bulletEnabled val="1"/>
        </dgm:presLayoutVars>
      </dgm:prSet>
      <dgm:spPr/>
    </dgm:pt>
    <dgm:pt modelId="{796F47CB-B72F-4483-8F1D-5455AE0C1CDF}" type="pres">
      <dgm:prSet presAssocID="{1960A5F9-686F-4E2D-843B-360E6994572D}" presName="sibTrans" presStyleLbl="bgSibTrans2D1" presStyleIdx="3" presStyleCnt="8"/>
      <dgm:spPr/>
    </dgm:pt>
    <dgm:pt modelId="{DE4B94C2-810F-498E-BFA0-1D688ABD0C81}" type="pres">
      <dgm:prSet presAssocID="{D0A04A1D-BF96-41F5-96CC-8468505828CA}" presName="compNode" presStyleCnt="0"/>
      <dgm:spPr/>
    </dgm:pt>
    <dgm:pt modelId="{76F29648-AE1F-4708-B3AF-0D349B4B0D43}" type="pres">
      <dgm:prSet presAssocID="{D0A04A1D-BF96-41F5-96CC-8468505828CA}" presName="dummyConnPt" presStyleCnt="0"/>
      <dgm:spPr/>
    </dgm:pt>
    <dgm:pt modelId="{A0ECBFA0-C85A-4083-854D-6A7458786DA8}" type="pres">
      <dgm:prSet presAssocID="{D0A04A1D-BF96-41F5-96CC-8468505828CA}" presName="node" presStyleLbl="node1" presStyleIdx="4" presStyleCnt="9">
        <dgm:presLayoutVars>
          <dgm:bulletEnabled val="1"/>
        </dgm:presLayoutVars>
      </dgm:prSet>
      <dgm:spPr/>
    </dgm:pt>
    <dgm:pt modelId="{23C162FC-9B85-49F7-8D98-65BCD47221F6}" type="pres">
      <dgm:prSet presAssocID="{81EA32BB-E44E-4B52-88D1-966BC248DBF6}" presName="sibTrans" presStyleLbl="bgSibTrans2D1" presStyleIdx="4" presStyleCnt="8"/>
      <dgm:spPr/>
    </dgm:pt>
    <dgm:pt modelId="{A1F86419-8E06-425E-9A81-9093D9C1BDD5}" type="pres">
      <dgm:prSet presAssocID="{FA58B814-03CD-40DA-9466-C6170D8B14A3}" presName="compNode" presStyleCnt="0"/>
      <dgm:spPr/>
    </dgm:pt>
    <dgm:pt modelId="{4DFF8F23-95F1-4204-AA96-AEBAF227BB1E}" type="pres">
      <dgm:prSet presAssocID="{FA58B814-03CD-40DA-9466-C6170D8B14A3}" presName="dummyConnPt" presStyleCnt="0"/>
      <dgm:spPr/>
    </dgm:pt>
    <dgm:pt modelId="{50F1817F-1FD0-4CC7-B8D7-8CE40C1DE8DC}" type="pres">
      <dgm:prSet presAssocID="{FA58B814-03CD-40DA-9466-C6170D8B14A3}" presName="node" presStyleLbl="node1" presStyleIdx="5" presStyleCnt="9">
        <dgm:presLayoutVars>
          <dgm:bulletEnabled val="1"/>
        </dgm:presLayoutVars>
      </dgm:prSet>
      <dgm:spPr/>
    </dgm:pt>
    <dgm:pt modelId="{D3D21EBD-9A42-41D2-A03E-37A9F1A5B024}" type="pres">
      <dgm:prSet presAssocID="{99462F3F-7FC6-4FC2-87E9-983A67556965}" presName="sibTrans" presStyleLbl="bgSibTrans2D1" presStyleIdx="5" presStyleCnt="8"/>
      <dgm:spPr/>
    </dgm:pt>
    <dgm:pt modelId="{BC3B6E13-4EB9-4CD6-91F8-ADCEA26589E8}" type="pres">
      <dgm:prSet presAssocID="{D3DC24C3-4D60-423D-907A-4F19365695F9}" presName="compNode" presStyleCnt="0"/>
      <dgm:spPr/>
    </dgm:pt>
    <dgm:pt modelId="{CAF86759-F569-4FA6-BA39-BAFCDDEAE9BE}" type="pres">
      <dgm:prSet presAssocID="{D3DC24C3-4D60-423D-907A-4F19365695F9}" presName="dummyConnPt" presStyleCnt="0"/>
      <dgm:spPr/>
    </dgm:pt>
    <dgm:pt modelId="{FFAD7C33-4CFF-4472-BFB2-70D2B6916B37}" type="pres">
      <dgm:prSet presAssocID="{D3DC24C3-4D60-423D-907A-4F19365695F9}" presName="node" presStyleLbl="node1" presStyleIdx="6" presStyleCnt="9">
        <dgm:presLayoutVars>
          <dgm:bulletEnabled val="1"/>
        </dgm:presLayoutVars>
      </dgm:prSet>
      <dgm:spPr/>
    </dgm:pt>
    <dgm:pt modelId="{D0521899-F96A-43D0-9761-065B817DAF76}" type="pres">
      <dgm:prSet presAssocID="{B11B7A9D-7EDA-4947-B99E-D8B655856BE6}" presName="sibTrans" presStyleLbl="bgSibTrans2D1" presStyleIdx="6" presStyleCnt="8"/>
      <dgm:spPr/>
    </dgm:pt>
    <dgm:pt modelId="{4BBC5AB5-3B86-4646-ADEC-816A1A51FFC7}" type="pres">
      <dgm:prSet presAssocID="{B0883F8A-6648-45FA-B11D-327A3D41791F}" presName="compNode" presStyleCnt="0"/>
      <dgm:spPr/>
    </dgm:pt>
    <dgm:pt modelId="{03996365-290D-4297-80B3-F81929F4E563}" type="pres">
      <dgm:prSet presAssocID="{B0883F8A-6648-45FA-B11D-327A3D41791F}" presName="dummyConnPt" presStyleCnt="0"/>
      <dgm:spPr/>
    </dgm:pt>
    <dgm:pt modelId="{9A96B3FB-8CED-453A-B57B-E07D69244120}" type="pres">
      <dgm:prSet presAssocID="{B0883F8A-6648-45FA-B11D-327A3D41791F}" presName="node" presStyleLbl="node1" presStyleIdx="7" presStyleCnt="9">
        <dgm:presLayoutVars>
          <dgm:bulletEnabled val="1"/>
        </dgm:presLayoutVars>
      </dgm:prSet>
      <dgm:spPr/>
    </dgm:pt>
    <dgm:pt modelId="{87590BFE-542C-443F-8EC7-8A7459D7B469}" type="pres">
      <dgm:prSet presAssocID="{55BA9BEB-CAFB-41B3-9BE2-CF817298C89A}" presName="sibTrans" presStyleLbl="bgSibTrans2D1" presStyleIdx="7" presStyleCnt="8"/>
      <dgm:spPr/>
    </dgm:pt>
    <dgm:pt modelId="{FDC4E886-03D8-4A35-A546-A0F8D742C32A}" type="pres">
      <dgm:prSet presAssocID="{26F830BF-4392-41B4-91DF-FBBBB01F04F0}" presName="compNode" presStyleCnt="0"/>
      <dgm:spPr/>
    </dgm:pt>
    <dgm:pt modelId="{97D22440-ECAC-4FA2-B574-806E5328C017}" type="pres">
      <dgm:prSet presAssocID="{26F830BF-4392-41B4-91DF-FBBBB01F04F0}" presName="dummyConnPt" presStyleCnt="0"/>
      <dgm:spPr/>
    </dgm:pt>
    <dgm:pt modelId="{D511D83F-2356-4B8F-BEEA-0DA900D0E3F6}" type="pres">
      <dgm:prSet presAssocID="{26F830BF-4392-41B4-91DF-FBBBB01F04F0}" presName="node" presStyleLbl="node1" presStyleIdx="8" presStyleCnt="9">
        <dgm:presLayoutVars>
          <dgm:bulletEnabled val="1"/>
        </dgm:presLayoutVars>
      </dgm:prSet>
      <dgm:spPr/>
    </dgm:pt>
  </dgm:ptLst>
  <dgm:cxnLst>
    <dgm:cxn modelId="{F150E000-ED86-494C-88AB-6ED6570C08D9}" type="presOf" srcId="{26F830BF-4392-41B4-91DF-FBBBB01F04F0}" destId="{D511D83F-2356-4B8F-BEEA-0DA900D0E3F6}" srcOrd="0" destOrd="0" presId="urn:microsoft.com/office/officeart/2005/8/layout/bProcess4"/>
    <dgm:cxn modelId="{0454A905-7DFD-43B9-B6DF-49D45E092AA2}" srcId="{6512D108-3EF3-4711-9CA7-B2C7CED54D83}" destId="{6C39F698-89D7-42F3-8329-57544FBA4B87}" srcOrd="2" destOrd="0" parTransId="{082F9BCB-BB14-4FA5-85B3-7BDAB09A29E5}" sibTransId="{1D619B0E-1CBB-42E1-8984-D1419CBA3B83}"/>
    <dgm:cxn modelId="{5BFD1808-5AB8-403F-A99D-9A521DF1F98C}" type="presOf" srcId="{B0883F8A-6648-45FA-B11D-327A3D41791F}" destId="{9A96B3FB-8CED-453A-B57B-E07D69244120}" srcOrd="0" destOrd="0" presId="urn:microsoft.com/office/officeart/2005/8/layout/bProcess4"/>
    <dgm:cxn modelId="{4ED6AF0D-8C32-4E1A-A701-5BC9E24B3A25}" srcId="{6512D108-3EF3-4711-9CA7-B2C7CED54D83}" destId="{C6AC4EEC-77A3-4B66-B987-6A381B445986}" srcOrd="1" destOrd="0" parTransId="{98978015-1ED7-4D6C-92CF-A4F1EF882E6F}" sibTransId="{A995FA15-FA73-4E84-AFC5-6018378C9E6E}"/>
    <dgm:cxn modelId="{5F50010E-7ABF-4C5D-A6C3-5BE51F4C0D63}" type="presOf" srcId="{03E1E5B0-D805-45D0-BCC3-F068D4AA48D4}" destId="{5F010413-C63E-4D12-B3A8-D69DF43D6B79}" srcOrd="0" destOrd="0" presId="urn:microsoft.com/office/officeart/2005/8/layout/bProcess4"/>
    <dgm:cxn modelId="{314AE410-EA52-46D4-B9D9-2528118A5E22}" srcId="{6512D108-3EF3-4711-9CA7-B2C7CED54D83}" destId="{D3DC24C3-4D60-423D-907A-4F19365695F9}" srcOrd="6" destOrd="0" parTransId="{91EC74B3-5814-4EDF-A8E6-0C864AEAB181}" sibTransId="{B11B7A9D-7EDA-4947-B99E-D8B655856BE6}"/>
    <dgm:cxn modelId="{8AD2241B-F21D-4BD0-8CEF-DE1D21BBB5FE}" type="presOf" srcId="{1960A5F9-686F-4E2D-843B-360E6994572D}" destId="{796F47CB-B72F-4483-8F1D-5455AE0C1CDF}" srcOrd="0" destOrd="0" presId="urn:microsoft.com/office/officeart/2005/8/layout/bProcess4"/>
    <dgm:cxn modelId="{DC40E228-09BB-415B-AABF-EC0310575502}" type="presOf" srcId="{A995FA15-FA73-4E84-AFC5-6018378C9E6E}" destId="{01413D9F-FA84-4BEA-B0D1-F4B2FBA8E78C}" srcOrd="0" destOrd="0" presId="urn:microsoft.com/office/officeart/2005/8/layout/bProcess4"/>
    <dgm:cxn modelId="{2C2FBE39-37A0-45AD-AB73-44DCB0821E51}" type="presOf" srcId="{2F15CC56-72F2-4B7F-B157-D01A40C4F642}" destId="{4E9390AB-3810-4465-8813-B019F9E58C63}" srcOrd="0" destOrd="0" presId="urn:microsoft.com/office/officeart/2005/8/layout/bProcess4"/>
    <dgm:cxn modelId="{F0FF5143-6E0F-40EA-9C5F-2DCAAB709B8A}" type="presOf" srcId="{8A2BD7EF-71A1-4423-B2C4-42054469C9EF}" destId="{506209AD-3BBD-4367-AB08-D6FCCCE3FFEA}" srcOrd="0" destOrd="0" presId="urn:microsoft.com/office/officeart/2005/8/layout/bProcess4"/>
    <dgm:cxn modelId="{030F904C-5F6C-4BE2-A188-77DD77D7E48F}" srcId="{6512D108-3EF3-4711-9CA7-B2C7CED54D83}" destId="{B0883F8A-6648-45FA-B11D-327A3D41791F}" srcOrd="7" destOrd="0" parTransId="{8F8275E0-C989-4C15-A4FF-AA1821C17E17}" sibTransId="{55BA9BEB-CAFB-41B3-9BE2-CF817298C89A}"/>
    <dgm:cxn modelId="{873C4271-BF5D-490C-9A0B-CA8F05CACF1A}" srcId="{6512D108-3EF3-4711-9CA7-B2C7CED54D83}" destId="{26F830BF-4392-41B4-91DF-FBBBB01F04F0}" srcOrd="8" destOrd="0" parTransId="{50224849-4EE1-4852-9956-A30933973C2C}" sibTransId="{5433DD34-82C4-405A-B78F-CE12A23B0DE8}"/>
    <dgm:cxn modelId="{9BE00A56-D6D8-4B89-BE18-E6AE6ECD4CF4}" type="presOf" srcId="{81EA32BB-E44E-4B52-88D1-966BC248DBF6}" destId="{23C162FC-9B85-49F7-8D98-65BCD47221F6}" srcOrd="0" destOrd="0" presId="urn:microsoft.com/office/officeart/2005/8/layout/bProcess4"/>
    <dgm:cxn modelId="{8C83EC5A-5E5D-442B-A979-CB120604ADF7}" srcId="{6512D108-3EF3-4711-9CA7-B2C7CED54D83}" destId="{03E1E5B0-D805-45D0-BCC3-F068D4AA48D4}" srcOrd="0" destOrd="0" parTransId="{41A9409E-F763-434A-9A66-C2D5E06DD8BA}" sibTransId="{8A2BD7EF-71A1-4423-B2C4-42054469C9EF}"/>
    <dgm:cxn modelId="{FECF1480-F1EB-4681-8CEA-9F2A2964748E}" type="presOf" srcId="{99462F3F-7FC6-4FC2-87E9-983A67556965}" destId="{D3D21EBD-9A42-41D2-A03E-37A9F1A5B024}" srcOrd="0" destOrd="0" presId="urn:microsoft.com/office/officeart/2005/8/layout/bProcess4"/>
    <dgm:cxn modelId="{D84B528C-6139-44A3-B312-20A619C24F28}" type="presOf" srcId="{FA58B814-03CD-40DA-9466-C6170D8B14A3}" destId="{50F1817F-1FD0-4CC7-B8D7-8CE40C1DE8DC}" srcOrd="0" destOrd="0" presId="urn:microsoft.com/office/officeart/2005/8/layout/bProcess4"/>
    <dgm:cxn modelId="{A03A7293-C844-4290-9FC7-2FC48C41B304}" srcId="{6512D108-3EF3-4711-9CA7-B2C7CED54D83}" destId="{FA58B814-03CD-40DA-9466-C6170D8B14A3}" srcOrd="5" destOrd="0" parTransId="{1C7B90E7-9B40-41BC-839D-ECBAF4913AB0}" sibTransId="{99462F3F-7FC6-4FC2-87E9-983A67556965}"/>
    <dgm:cxn modelId="{DD6DC0B3-44DB-4C46-8F19-CF9A56A1F235}" type="presOf" srcId="{B11B7A9D-7EDA-4947-B99E-D8B655856BE6}" destId="{D0521899-F96A-43D0-9761-065B817DAF76}" srcOrd="0" destOrd="0" presId="urn:microsoft.com/office/officeart/2005/8/layout/bProcess4"/>
    <dgm:cxn modelId="{4965E8B3-E00F-4EF4-AA5F-4992EDD42B08}" srcId="{6512D108-3EF3-4711-9CA7-B2C7CED54D83}" destId="{D0A04A1D-BF96-41F5-96CC-8468505828CA}" srcOrd="4" destOrd="0" parTransId="{90709AB4-A472-4882-A23A-AB50C6E1D710}" sibTransId="{81EA32BB-E44E-4B52-88D1-966BC248DBF6}"/>
    <dgm:cxn modelId="{091727B5-4BC9-412A-B338-2A88335141FB}" type="presOf" srcId="{D3DC24C3-4D60-423D-907A-4F19365695F9}" destId="{FFAD7C33-4CFF-4472-BFB2-70D2B6916B37}" srcOrd="0" destOrd="0" presId="urn:microsoft.com/office/officeart/2005/8/layout/bProcess4"/>
    <dgm:cxn modelId="{8204A5BE-B199-4949-A6CA-ED7949A6FD5B}" type="presOf" srcId="{D0A04A1D-BF96-41F5-96CC-8468505828CA}" destId="{A0ECBFA0-C85A-4083-854D-6A7458786DA8}" srcOrd="0" destOrd="0" presId="urn:microsoft.com/office/officeart/2005/8/layout/bProcess4"/>
    <dgm:cxn modelId="{47EBB0C3-841D-4A2D-90FD-02E6C8B8D2BD}" type="presOf" srcId="{6512D108-3EF3-4711-9CA7-B2C7CED54D83}" destId="{9A0E36D1-F83F-49F2-B5A8-EFE35BB8DF49}" srcOrd="0" destOrd="0" presId="urn:microsoft.com/office/officeart/2005/8/layout/bProcess4"/>
    <dgm:cxn modelId="{68D41CDB-17D6-403F-BA41-39D885F1E9B5}" type="presOf" srcId="{55BA9BEB-CAFB-41B3-9BE2-CF817298C89A}" destId="{87590BFE-542C-443F-8EC7-8A7459D7B469}" srcOrd="0" destOrd="0" presId="urn:microsoft.com/office/officeart/2005/8/layout/bProcess4"/>
    <dgm:cxn modelId="{9B788CDD-F0C3-4475-B1A3-4F06BFA8BCA1}" srcId="{6512D108-3EF3-4711-9CA7-B2C7CED54D83}" destId="{2F15CC56-72F2-4B7F-B157-D01A40C4F642}" srcOrd="3" destOrd="0" parTransId="{C4B4B937-A5AC-4A03-9251-8FCD16303C27}" sibTransId="{1960A5F9-686F-4E2D-843B-360E6994572D}"/>
    <dgm:cxn modelId="{AE3669DE-81D2-4E29-8321-68B12C595782}" type="presOf" srcId="{1D619B0E-1CBB-42E1-8984-D1419CBA3B83}" destId="{39965953-6A76-4A7D-AADC-B1F13F65AB93}" srcOrd="0" destOrd="0" presId="urn:microsoft.com/office/officeart/2005/8/layout/bProcess4"/>
    <dgm:cxn modelId="{7415AEE6-1F65-420D-8FC6-EF293B7B204E}" type="presOf" srcId="{C6AC4EEC-77A3-4B66-B987-6A381B445986}" destId="{3FC198D1-5A9D-41E5-A0B8-F412C32AAFD1}" srcOrd="0" destOrd="0" presId="urn:microsoft.com/office/officeart/2005/8/layout/bProcess4"/>
    <dgm:cxn modelId="{65EDFDFA-91CB-47D1-AB36-694CC80E7007}" type="presOf" srcId="{6C39F698-89D7-42F3-8329-57544FBA4B87}" destId="{273492D7-4F3D-4FAE-AF27-64A2950B2BBD}" srcOrd="0" destOrd="0" presId="urn:microsoft.com/office/officeart/2005/8/layout/bProcess4"/>
    <dgm:cxn modelId="{8A7896D1-CC37-403E-BB8E-4673C20B12A5}" type="presParOf" srcId="{9A0E36D1-F83F-49F2-B5A8-EFE35BB8DF49}" destId="{40CC32D8-6818-4BD2-8995-E0B2B272BE59}" srcOrd="0" destOrd="0" presId="urn:microsoft.com/office/officeart/2005/8/layout/bProcess4"/>
    <dgm:cxn modelId="{5E4075F2-6351-4C57-B248-192F66DDDFCD}" type="presParOf" srcId="{40CC32D8-6818-4BD2-8995-E0B2B272BE59}" destId="{6BCD9598-74F0-41CF-A228-A8987E7EBDD2}" srcOrd="0" destOrd="0" presId="urn:microsoft.com/office/officeart/2005/8/layout/bProcess4"/>
    <dgm:cxn modelId="{B83992F4-206C-45AD-BF63-BD79C89E0ECB}" type="presParOf" srcId="{40CC32D8-6818-4BD2-8995-E0B2B272BE59}" destId="{5F010413-C63E-4D12-B3A8-D69DF43D6B79}" srcOrd="1" destOrd="0" presId="urn:microsoft.com/office/officeart/2005/8/layout/bProcess4"/>
    <dgm:cxn modelId="{801063C5-2642-40CB-8B61-0C04D62A1981}" type="presParOf" srcId="{9A0E36D1-F83F-49F2-B5A8-EFE35BB8DF49}" destId="{506209AD-3BBD-4367-AB08-D6FCCCE3FFEA}" srcOrd="1" destOrd="0" presId="urn:microsoft.com/office/officeart/2005/8/layout/bProcess4"/>
    <dgm:cxn modelId="{D10FF32D-20EC-4C5E-8178-2547353EBE1F}" type="presParOf" srcId="{9A0E36D1-F83F-49F2-B5A8-EFE35BB8DF49}" destId="{81BBD279-5AD4-415F-978C-229592C9E006}" srcOrd="2" destOrd="0" presId="urn:microsoft.com/office/officeart/2005/8/layout/bProcess4"/>
    <dgm:cxn modelId="{2CBEF1EF-0BAC-4CD0-B735-C6DBA2D2526E}" type="presParOf" srcId="{81BBD279-5AD4-415F-978C-229592C9E006}" destId="{77047E4D-2F8B-4631-A158-C669DD599130}" srcOrd="0" destOrd="0" presId="urn:microsoft.com/office/officeart/2005/8/layout/bProcess4"/>
    <dgm:cxn modelId="{93BCF3D9-33C2-41B6-98E8-9CE9357D2E13}" type="presParOf" srcId="{81BBD279-5AD4-415F-978C-229592C9E006}" destId="{3FC198D1-5A9D-41E5-A0B8-F412C32AAFD1}" srcOrd="1" destOrd="0" presId="urn:microsoft.com/office/officeart/2005/8/layout/bProcess4"/>
    <dgm:cxn modelId="{EC4C9DE6-236D-450E-9F31-A62029D4C80D}" type="presParOf" srcId="{9A0E36D1-F83F-49F2-B5A8-EFE35BB8DF49}" destId="{01413D9F-FA84-4BEA-B0D1-F4B2FBA8E78C}" srcOrd="3" destOrd="0" presId="urn:microsoft.com/office/officeart/2005/8/layout/bProcess4"/>
    <dgm:cxn modelId="{890DA2FD-F704-4FF6-95B2-6B46CA05CDFF}" type="presParOf" srcId="{9A0E36D1-F83F-49F2-B5A8-EFE35BB8DF49}" destId="{0750102F-F065-4926-8F2B-A2FDEB5F7B83}" srcOrd="4" destOrd="0" presId="urn:microsoft.com/office/officeart/2005/8/layout/bProcess4"/>
    <dgm:cxn modelId="{C372024A-83B9-4F8B-8611-2A9610D0FBDA}" type="presParOf" srcId="{0750102F-F065-4926-8F2B-A2FDEB5F7B83}" destId="{4BBCE254-62D8-4B36-975F-6A9B42ADA66A}" srcOrd="0" destOrd="0" presId="urn:microsoft.com/office/officeart/2005/8/layout/bProcess4"/>
    <dgm:cxn modelId="{3647C2AF-061E-4B12-8DD8-BD247C33A554}" type="presParOf" srcId="{0750102F-F065-4926-8F2B-A2FDEB5F7B83}" destId="{273492D7-4F3D-4FAE-AF27-64A2950B2BBD}" srcOrd="1" destOrd="0" presId="urn:microsoft.com/office/officeart/2005/8/layout/bProcess4"/>
    <dgm:cxn modelId="{73543E62-E357-4237-9DDC-902376D28855}" type="presParOf" srcId="{9A0E36D1-F83F-49F2-B5A8-EFE35BB8DF49}" destId="{39965953-6A76-4A7D-AADC-B1F13F65AB93}" srcOrd="5" destOrd="0" presId="urn:microsoft.com/office/officeart/2005/8/layout/bProcess4"/>
    <dgm:cxn modelId="{E1871698-B86D-4214-A47F-B579A40A380D}" type="presParOf" srcId="{9A0E36D1-F83F-49F2-B5A8-EFE35BB8DF49}" destId="{EE23D463-3F8C-4191-B6FE-D8B0ABBE5B15}" srcOrd="6" destOrd="0" presId="urn:microsoft.com/office/officeart/2005/8/layout/bProcess4"/>
    <dgm:cxn modelId="{57B17F23-06CD-41FF-9C91-777EAB53BB15}" type="presParOf" srcId="{EE23D463-3F8C-4191-B6FE-D8B0ABBE5B15}" destId="{0FC2AE00-6129-4DFE-99C5-3F00981AB10C}" srcOrd="0" destOrd="0" presId="urn:microsoft.com/office/officeart/2005/8/layout/bProcess4"/>
    <dgm:cxn modelId="{B028CC10-42FD-418F-9A61-EDCFCCEDCB15}" type="presParOf" srcId="{EE23D463-3F8C-4191-B6FE-D8B0ABBE5B15}" destId="{4E9390AB-3810-4465-8813-B019F9E58C63}" srcOrd="1" destOrd="0" presId="urn:microsoft.com/office/officeart/2005/8/layout/bProcess4"/>
    <dgm:cxn modelId="{4F621C74-7035-47F3-90DB-1B5D5BCF4E61}" type="presParOf" srcId="{9A0E36D1-F83F-49F2-B5A8-EFE35BB8DF49}" destId="{796F47CB-B72F-4483-8F1D-5455AE0C1CDF}" srcOrd="7" destOrd="0" presId="urn:microsoft.com/office/officeart/2005/8/layout/bProcess4"/>
    <dgm:cxn modelId="{D98E2744-49AE-4E23-80FC-BD1A75D68E2F}" type="presParOf" srcId="{9A0E36D1-F83F-49F2-B5A8-EFE35BB8DF49}" destId="{DE4B94C2-810F-498E-BFA0-1D688ABD0C81}" srcOrd="8" destOrd="0" presId="urn:microsoft.com/office/officeart/2005/8/layout/bProcess4"/>
    <dgm:cxn modelId="{E96C79EE-EF23-46B5-903E-2E5CE2815DE6}" type="presParOf" srcId="{DE4B94C2-810F-498E-BFA0-1D688ABD0C81}" destId="{76F29648-AE1F-4708-B3AF-0D349B4B0D43}" srcOrd="0" destOrd="0" presId="urn:microsoft.com/office/officeart/2005/8/layout/bProcess4"/>
    <dgm:cxn modelId="{4732570D-1CC5-43AD-AE73-9EA70228A27B}" type="presParOf" srcId="{DE4B94C2-810F-498E-BFA0-1D688ABD0C81}" destId="{A0ECBFA0-C85A-4083-854D-6A7458786DA8}" srcOrd="1" destOrd="0" presId="urn:microsoft.com/office/officeart/2005/8/layout/bProcess4"/>
    <dgm:cxn modelId="{ADA89A8D-FEED-41EA-BA16-A697F04FC9F1}" type="presParOf" srcId="{9A0E36D1-F83F-49F2-B5A8-EFE35BB8DF49}" destId="{23C162FC-9B85-49F7-8D98-65BCD47221F6}" srcOrd="9" destOrd="0" presId="urn:microsoft.com/office/officeart/2005/8/layout/bProcess4"/>
    <dgm:cxn modelId="{E4A9082B-C67D-463F-91C4-D095A3D28B88}" type="presParOf" srcId="{9A0E36D1-F83F-49F2-B5A8-EFE35BB8DF49}" destId="{A1F86419-8E06-425E-9A81-9093D9C1BDD5}" srcOrd="10" destOrd="0" presId="urn:microsoft.com/office/officeart/2005/8/layout/bProcess4"/>
    <dgm:cxn modelId="{F69D25EA-4A73-4D6B-9ABE-FCD57AE6AAF4}" type="presParOf" srcId="{A1F86419-8E06-425E-9A81-9093D9C1BDD5}" destId="{4DFF8F23-95F1-4204-AA96-AEBAF227BB1E}" srcOrd="0" destOrd="0" presId="urn:microsoft.com/office/officeart/2005/8/layout/bProcess4"/>
    <dgm:cxn modelId="{5232566A-EE26-4B42-9189-18B968F9E4EC}" type="presParOf" srcId="{A1F86419-8E06-425E-9A81-9093D9C1BDD5}" destId="{50F1817F-1FD0-4CC7-B8D7-8CE40C1DE8DC}" srcOrd="1" destOrd="0" presId="urn:microsoft.com/office/officeart/2005/8/layout/bProcess4"/>
    <dgm:cxn modelId="{29739BC6-68A4-48BF-8673-7ED42B409222}" type="presParOf" srcId="{9A0E36D1-F83F-49F2-B5A8-EFE35BB8DF49}" destId="{D3D21EBD-9A42-41D2-A03E-37A9F1A5B024}" srcOrd="11" destOrd="0" presId="urn:microsoft.com/office/officeart/2005/8/layout/bProcess4"/>
    <dgm:cxn modelId="{16948FB4-66D0-42AA-90C8-69D32F26CB2E}" type="presParOf" srcId="{9A0E36D1-F83F-49F2-B5A8-EFE35BB8DF49}" destId="{BC3B6E13-4EB9-4CD6-91F8-ADCEA26589E8}" srcOrd="12" destOrd="0" presId="urn:microsoft.com/office/officeart/2005/8/layout/bProcess4"/>
    <dgm:cxn modelId="{1147A91D-131F-4D21-98DC-B801979F8686}" type="presParOf" srcId="{BC3B6E13-4EB9-4CD6-91F8-ADCEA26589E8}" destId="{CAF86759-F569-4FA6-BA39-BAFCDDEAE9BE}" srcOrd="0" destOrd="0" presId="urn:microsoft.com/office/officeart/2005/8/layout/bProcess4"/>
    <dgm:cxn modelId="{5E56B5A8-1528-4F03-AB22-ACF132487C73}" type="presParOf" srcId="{BC3B6E13-4EB9-4CD6-91F8-ADCEA26589E8}" destId="{FFAD7C33-4CFF-4472-BFB2-70D2B6916B37}" srcOrd="1" destOrd="0" presId="urn:microsoft.com/office/officeart/2005/8/layout/bProcess4"/>
    <dgm:cxn modelId="{DB30AEA2-9612-4447-A64F-D2B3B1624F9E}" type="presParOf" srcId="{9A0E36D1-F83F-49F2-B5A8-EFE35BB8DF49}" destId="{D0521899-F96A-43D0-9761-065B817DAF76}" srcOrd="13" destOrd="0" presId="urn:microsoft.com/office/officeart/2005/8/layout/bProcess4"/>
    <dgm:cxn modelId="{28B598A7-333C-45B6-9232-80A5FDADF2BD}" type="presParOf" srcId="{9A0E36D1-F83F-49F2-B5A8-EFE35BB8DF49}" destId="{4BBC5AB5-3B86-4646-ADEC-816A1A51FFC7}" srcOrd="14" destOrd="0" presId="urn:microsoft.com/office/officeart/2005/8/layout/bProcess4"/>
    <dgm:cxn modelId="{A76ADF71-FC38-4CC5-8FA2-BD6420500B51}" type="presParOf" srcId="{4BBC5AB5-3B86-4646-ADEC-816A1A51FFC7}" destId="{03996365-290D-4297-80B3-F81929F4E563}" srcOrd="0" destOrd="0" presId="urn:microsoft.com/office/officeart/2005/8/layout/bProcess4"/>
    <dgm:cxn modelId="{F7401116-26D7-45BB-8885-A8158F0D3F50}" type="presParOf" srcId="{4BBC5AB5-3B86-4646-ADEC-816A1A51FFC7}" destId="{9A96B3FB-8CED-453A-B57B-E07D69244120}" srcOrd="1" destOrd="0" presId="urn:microsoft.com/office/officeart/2005/8/layout/bProcess4"/>
    <dgm:cxn modelId="{E20BF876-B529-4E7E-8E20-852411E9F773}" type="presParOf" srcId="{9A0E36D1-F83F-49F2-B5A8-EFE35BB8DF49}" destId="{87590BFE-542C-443F-8EC7-8A7459D7B469}" srcOrd="15" destOrd="0" presId="urn:microsoft.com/office/officeart/2005/8/layout/bProcess4"/>
    <dgm:cxn modelId="{44F32F85-5DA4-4B50-B8F9-A8B25A909697}" type="presParOf" srcId="{9A0E36D1-F83F-49F2-B5A8-EFE35BB8DF49}" destId="{FDC4E886-03D8-4A35-A546-A0F8D742C32A}" srcOrd="16" destOrd="0" presId="urn:microsoft.com/office/officeart/2005/8/layout/bProcess4"/>
    <dgm:cxn modelId="{5D6CDDA8-4300-441F-BAF2-6FA7EDBA0921}" type="presParOf" srcId="{FDC4E886-03D8-4A35-A546-A0F8D742C32A}" destId="{97D22440-ECAC-4FA2-B574-806E5328C017}" srcOrd="0" destOrd="0" presId="urn:microsoft.com/office/officeart/2005/8/layout/bProcess4"/>
    <dgm:cxn modelId="{664D2C7F-D686-42CD-A403-5FD1BE4A9585}" type="presParOf" srcId="{FDC4E886-03D8-4A35-A546-A0F8D742C32A}" destId="{D511D83F-2356-4B8F-BEEA-0DA900D0E3F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9F9F24-E1AE-49BC-9CEC-0CE1AFD8C88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58C7B2-87A2-4A37-A5D8-91F67998FA27}">
      <dgm:prSet/>
      <dgm:spPr/>
      <dgm:t>
        <a:bodyPr/>
        <a:lstStyle/>
        <a:p>
          <a:r>
            <a:rPr lang="en-US" dirty="0"/>
            <a:t>Neural Network architecture for Large Language Models (LLMs)</a:t>
          </a:r>
        </a:p>
      </dgm:t>
    </dgm:pt>
    <dgm:pt modelId="{2A17A7AE-241E-4B2A-ABF2-7335FCA7F2D3}" type="parTrans" cxnId="{2A423465-CD7E-4BC8-93ED-2C7C714851D0}">
      <dgm:prSet/>
      <dgm:spPr/>
      <dgm:t>
        <a:bodyPr/>
        <a:lstStyle/>
        <a:p>
          <a:endParaRPr lang="en-US"/>
        </a:p>
      </dgm:t>
    </dgm:pt>
    <dgm:pt modelId="{D02DC357-75F1-4CB3-87F8-5BD73604C061}" type="sibTrans" cxnId="{2A423465-CD7E-4BC8-93ED-2C7C714851D0}">
      <dgm:prSet/>
      <dgm:spPr/>
      <dgm:t>
        <a:bodyPr/>
        <a:lstStyle/>
        <a:p>
          <a:endParaRPr lang="en-US"/>
        </a:p>
      </dgm:t>
    </dgm:pt>
    <dgm:pt modelId="{D62AAF2D-C01D-4EDC-86B2-52266D547346}">
      <dgm:prSet/>
      <dgm:spPr/>
      <dgm:t>
        <a:bodyPr/>
        <a:lstStyle/>
        <a:p>
          <a:r>
            <a:rPr lang="en-US"/>
            <a:t>Replace sequential recurrence with a global attention mechanism</a:t>
          </a:r>
        </a:p>
      </dgm:t>
    </dgm:pt>
    <dgm:pt modelId="{3E364553-E0AD-48C6-A6EF-AA1C9A595A2C}" type="parTrans" cxnId="{D3396768-9AED-427D-82F6-BD89B3BB2672}">
      <dgm:prSet/>
      <dgm:spPr/>
      <dgm:t>
        <a:bodyPr/>
        <a:lstStyle/>
        <a:p>
          <a:endParaRPr lang="en-US"/>
        </a:p>
      </dgm:t>
    </dgm:pt>
    <dgm:pt modelId="{CF8AC0AE-BF9E-4070-9501-5E9353C67604}" type="sibTrans" cxnId="{D3396768-9AED-427D-82F6-BD89B3BB2672}">
      <dgm:prSet/>
      <dgm:spPr/>
      <dgm:t>
        <a:bodyPr/>
        <a:lstStyle/>
        <a:p>
          <a:endParaRPr lang="en-US"/>
        </a:p>
      </dgm:t>
    </dgm:pt>
    <dgm:pt modelId="{9DCD4D53-2A40-443C-8850-9C7E15627E54}">
      <dgm:prSet/>
      <dgm:spPr/>
      <dgm:t>
        <a:bodyPr/>
        <a:lstStyle/>
        <a:p>
          <a:r>
            <a:rPr lang="en-US"/>
            <a:t>Capture long-range and complex dependencies between </a:t>
          </a:r>
          <a:r>
            <a:rPr lang="en-GB"/>
            <a:t>input elements</a:t>
          </a:r>
          <a:endParaRPr lang="en-US"/>
        </a:p>
      </dgm:t>
    </dgm:pt>
    <dgm:pt modelId="{C8893BAF-EBA1-4A98-B4CA-21E71778A20A}" type="parTrans" cxnId="{5764FAA1-76B2-456A-88D5-19652648F9E5}">
      <dgm:prSet/>
      <dgm:spPr/>
      <dgm:t>
        <a:bodyPr/>
        <a:lstStyle/>
        <a:p>
          <a:endParaRPr lang="en-US"/>
        </a:p>
      </dgm:t>
    </dgm:pt>
    <dgm:pt modelId="{2942A56C-D2C6-4C7D-97E9-1EA1067B04C6}" type="sibTrans" cxnId="{5764FAA1-76B2-456A-88D5-19652648F9E5}">
      <dgm:prSet/>
      <dgm:spPr/>
      <dgm:t>
        <a:bodyPr/>
        <a:lstStyle/>
        <a:p>
          <a:endParaRPr lang="en-US"/>
        </a:p>
      </dgm:t>
    </dgm:pt>
    <dgm:pt modelId="{48075481-3A01-44EE-B84A-4DBD1EB3D741}">
      <dgm:prSet/>
      <dgm:spPr/>
      <dgm:t>
        <a:bodyPr/>
        <a:lstStyle/>
        <a:p>
          <a:r>
            <a:rPr lang="en-GB" dirty="0"/>
            <a:t>Widely used  </a:t>
          </a:r>
          <a:r>
            <a:rPr lang="en-US" dirty="0"/>
            <a:t>“Machine Learning and the Future..” Higgs Maxwell Workshop (2025)</a:t>
          </a:r>
        </a:p>
      </dgm:t>
    </dgm:pt>
    <dgm:pt modelId="{1002E84A-DCEB-42E9-81A2-425D6CD76193}" type="parTrans" cxnId="{AF970D1C-884B-4C06-8FBE-36FA37A80FCC}">
      <dgm:prSet/>
      <dgm:spPr/>
      <dgm:t>
        <a:bodyPr/>
        <a:lstStyle/>
        <a:p>
          <a:endParaRPr lang="en-US"/>
        </a:p>
      </dgm:t>
    </dgm:pt>
    <dgm:pt modelId="{9FC321CB-3AC7-4ED9-96CE-18C5D63FD87B}" type="sibTrans" cxnId="{AF970D1C-884B-4C06-8FBE-36FA37A80FCC}">
      <dgm:prSet/>
      <dgm:spPr/>
      <dgm:t>
        <a:bodyPr/>
        <a:lstStyle/>
        <a:p>
          <a:endParaRPr lang="en-US"/>
        </a:p>
      </dgm:t>
    </dgm:pt>
    <dgm:pt modelId="{0939E84B-4E82-4E87-976A-51D97A1EA2EB}" type="pres">
      <dgm:prSet presAssocID="{1C9F9F24-E1AE-49BC-9CEC-0CE1AFD8C887}" presName="cycle" presStyleCnt="0">
        <dgm:presLayoutVars>
          <dgm:dir/>
          <dgm:resizeHandles val="exact"/>
        </dgm:presLayoutVars>
      </dgm:prSet>
      <dgm:spPr/>
    </dgm:pt>
    <dgm:pt modelId="{F631C49F-D282-4B3C-869F-992F09DA4A88}" type="pres">
      <dgm:prSet presAssocID="{9258C7B2-87A2-4A37-A5D8-91F67998FA27}" presName="dummy" presStyleCnt="0"/>
      <dgm:spPr/>
    </dgm:pt>
    <dgm:pt modelId="{ABB1A9F9-6E1E-429A-B1E1-C3B743F1817E}" type="pres">
      <dgm:prSet presAssocID="{9258C7B2-87A2-4A37-A5D8-91F67998FA27}" presName="node" presStyleLbl="revTx" presStyleIdx="0" presStyleCnt="4">
        <dgm:presLayoutVars>
          <dgm:bulletEnabled val="1"/>
        </dgm:presLayoutVars>
      </dgm:prSet>
      <dgm:spPr/>
    </dgm:pt>
    <dgm:pt modelId="{8FFF33EF-7213-42CC-9276-5771326D6160}" type="pres">
      <dgm:prSet presAssocID="{D02DC357-75F1-4CB3-87F8-5BD73604C061}" presName="sibTrans" presStyleLbl="node1" presStyleIdx="0" presStyleCnt="4"/>
      <dgm:spPr/>
    </dgm:pt>
    <dgm:pt modelId="{15983CCF-1FEC-400A-83B0-5F811C95BD84}" type="pres">
      <dgm:prSet presAssocID="{D62AAF2D-C01D-4EDC-86B2-52266D547346}" presName="dummy" presStyleCnt="0"/>
      <dgm:spPr/>
    </dgm:pt>
    <dgm:pt modelId="{FB57ADC8-802E-46E6-B887-99DCCF12A8C3}" type="pres">
      <dgm:prSet presAssocID="{D62AAF2D-C01D-4EDC-86B2-52266D547346}" presName="node" presStyleLbl="revTx" presStyleIdx="1" presStyleCnt="4">
        <dgm:presLayoutVars>
          <dgm:bulletEnabled val="1"/>
        </dgm:presLayoutVars>
      </dgm:prSet>
      <dgm:spPr/>
    </dgm:pt>
    <dgm:pt modelId="{5049F15A-0AFA-440D-AC30-9EF8185E9E1A}" type="pres">
      <dgm:prSet presAssocID="{CF8AC0AE-BF9E-4070-9501-5E9353C67604}" presName="sibTrans" presStyleLbl="node1" presStyleIdx="1" presStyleCnt="4"/>
      <dgm:spPr/>
    </dgm:pt>
    <dgm:pt modelId="{575437DE-A180-4762-A15D-D93C86376AED}" type="pres">
      <dgm:prSet presAssocID="{9DCD4D53-2A40-443C-8850-9C7E15627E54}" presName="dummy" presStyleCnt="0"/>
      <dgm:spPr/>
    </dgm:pt>
    <dgm:pt modelId="{832273DA-BD55-48A0-A964-EB1DAD9727E2}" type="pres">
      <dgm:prSet presAssocID="{9DCD4D53-2A40-443C-8850-9C7E15627E54}" presName="node" presStyleLbl="revTx" presStyleIdx="2" presStyleCnt="4">
        <dgm:presLayoutVars>
          <dgm:bulletEnabled val="1"/>
        </dgm:presLayoutVars>
      </dgm:prSet>
      <dgm:spPr/>
    </dgm:pt>
    <dgm:pt modelId="{43671CD1-F830-43FC-BD77-BBEA30C2B458}" type="pres">
      <dgm:prSet presAssocID="{2942A56C-D2C6-4C7D-97E9-1EA1067B04C6}" presName="sibTrans" presStyleLbl="node1" presStyleIdx="2" presStyleCnt="4"/>
      <dgm:spPr/>
    </dgm:pt>
    <dgm:pt modelId="{29611FA2-7560-46BC-AA99-5B3B6A131652}" type="pres">
      <dgm:prSet presAssocID="{48075481-3A01-44EE-B84A-4DBD1EB3D741}" presName="dummy" presStyleCnt="0"/>
      <dgm:spPr/>
    </dgm:pt>
    <dgm:pt modelId="{BE3655C7-48BC-477D-BD69-562CAB77CC13}" type="pres">
      <dgm:prSet presAssocID="{48075481-3A01-44EE-B84A-4DBD1EB3D741}" presName="node" presStyleLbl="revTx" presStyleIdx="3" presStyleCnt="4">
        <dgm:presLayoutVars>
          <dgm:bulletEnabled val="1"/>
        </dgm:presLayoutVars>
      </dgm:prSet>
      <dgm:spPr/>
    </dgm:pt>
    <dgm:pt modelId="{A0FA5ED5-B095-4D70-A6BE-AC8769497A0C}" type="pres">
      <dgm:prSet presAssocID="{9FC321CB-3AC7-4ED9-96CE-18C5D63FD87B}" presName="sibTrans" presStyleLbl="node1" presStyleIdx="3" presStyleCnt="4"/>
      <dgm:spPr/>
    </dgm:pt>
  </dgm:ptLst>
  <dgm:cxnLst>
    <dgm:cxn modelId="{360A4B0B-63C1-42A6-AB7C-4DD87BFF374D}" type="presOf" srcId="{2942A56C-D2C6-4C7D-97E9-1EA1067B04C6}" destId="{43671CD1-F830-43FC-BD77-BBEA30C2B458}" srcOrd="0" destOrd="0" presId="urn:microsoft.com/office/officeart/2005/8/layout/cycle1"/>
    <dgm:cxn modelId="{AF970D1C-884B-4C06-8FBE-36FA37A80FCC}" srcId="{1C9F9F24-E1AE-49BC-9CEC-0CE1AFD8C887}" destId="{48075481-3A01-44EE-B84A-4DBD1EB3D741}" srcOrd="3" destOrd="0" parTransId="{1002E84A-DCEB-42E9-81A2-425D6CD76193}" sibTransId="{9FC321CB-3AC7-4ED9-96CE-18C5D63FD87B}"/>
    <dgm:cxn modelId="{58335027-5AEF-4270-9BB1-EA46DBEE8049}" type="presOf" srcId="{9DCD4D53-2A40-443C-8850-9C7E15627E54}" destId="{832273DA-BD55-48A0-A964-EB1DAD9727E2}" srcOrd="0" destOrd="0" presId="urn:microsoft.com/office/officeart/2005/8/layout/cycle1"/>
    <dgm:cxn modelId="{2A423465-CD7E-4BC8-93ED-2C7C714851D0}" srcId="{1C9F9F24-E1AE-49BC-9CEC-0CE1AFD8C887}" destId="{9258C7B2-87A2-4A37-A5D8-91F67998FA27}" srcOrd="0" destOrd="0" parTransId="{2A17A7AE-241E-4B2A-ABF2-7335FCA7F2D3}" sibTransId="{D02DC357-75F1-4CB3-87F8-5BD73604C061}"/>
    <dgm:cxn modelId="{D3396768-9AED-427D-82F6-BD89B3BB2672}" srcId="{1C9F9F24-E1AE-49BC-9CEC-0CE1AFD8C887}" destId="{D62AAF2D-C01D-4EDC-86B2-52266D547346}" srcOrd="1" destOrd="0" parTransId="{3E364553-E0AD-48C6-A6EF-AA1C9A595A2C}" sibTransId="{CF8AC0AE-BF9E-4070-9501-5E9353C67604}"/>
    <dgm:cxn modelId="{04F4834C-221E-471C-93AA-587DCF490BC8}" type="presOf" srcId="{48075481-3A01-44EE-B84A-4DBD1EB3D741}" destId="{BE3655C7-48BC-477D-BD69-562CAB77CC13}" srcOrd="0" destOrd="0" presId="urn:microsoft.com/office/officeart/2005/8/layout/cycle1"/>
    <dgm:cxn modelId="{27808C6C-4E4E-4E3F-8432-5A592C55A0C4}" type="presOf" srcId="{9FC321CB-3AC7-4ED9-96CE-18C5D63FD87B}" destId="{A0FA5ED5-B095-4D70-A6BE-AC8769497A0C}" srcOrd="0" destOrd="0" presId="urn:microsoft.com/office/officeart/2005/8/layout/cycle1"/>
    <dgm:cxn modelId="{FF80998A-C8F0-4905-BF27-3B78F7D91BC8}" type="presOf" srcId="{CF8AC0AE-BF9E-4070-9501-5E9353C67604}" destId="{5049F15A-0AFA-440D-AC30-9EF8185E9E1A}" srcOrd="0" destOrd="0" presId="urn:microsoft.com/office/officeart/2005/8/layout/cycle1"/>
    <dgm:cxn modelId="{27948B9F-6838-469A-9A8A-4FFC775A1E2C}" type="presOf" srcId="{9258C7B2-87A2-4A37-A5D8-91F67998FA27}" destId="{ABB1A9F9-6E1E-429A-B1E1-C3B743F1817E}" srcOrd="0" destOrd="0" presId="urn:microsoft.com/office/officeart/2005/8/layout/cycle1"/>
    <dgm:cxn modelId="{5764FAA1-76B2-456A-88D5-19652648F9E5}" srcId="{1C9F9F24-E1AE-49BC-9CEC-0CE1AFD8C887}" destId="{9DCD4D53-2A40-443C-8850-9C7E15627E54}" srcOrd="2" destOrd="0" parTransId="{C8893BAF-EBA1-4A98-B4CA-21E71778A20A}" sibTransId="{2942A56C-D2C6-4C7D-97E9-1EA1067B04C6}"/>
    <dgm:cxn modelId="{C66F96AB-5906-4F57-B44D-4F4CAC7E9C4C}" type="presOf" srcId="{D02DC357-75F1-4CB3-87F8-5BD73604C061}" destId="{8FFF33EF-7213-42CC-9276-5771326D6160}" srcOrd="0" destOrd="0" presId="urn:microsoft.com/office/officeart/2005/8/layout/cycle1"/>
    <dgm:cxn modelId="{98DE3DBF-A6C9-4BE4-9069-C2E4B83A3D7C}" type="presOf" srcId="{1C9F9F24-E1AE-49BC-9CEC-0CE1AFD8C887}" destId="{0939E84B-4E82-4E87-976A-51D97A1EA2EB}" srcOrd="0" destOrd="0" presId="urn:microsoft.com/office/officeart/2005/8/layout/cycle1"/>
    <dgm:cxn modelId="{2F4F8BF9-21B0-4A01-AE45-4353A94C3A39}" type="presOf" srcId="{D62AAF2D-C01D-4EDC-86B2-52266D547346}" destId="{FB57ADC8-802E-46E6-B887-99DCCF12A8C3}" srcOrd="0" destOrd="0" presId="urn:microsoft.com/office/officeart/2005/8/layout/cycle1"/>
    <dgm:cxn modelId="{8310486C-44C2-4531-ACB8-B3A35F9FBF17}" type="presParOf" srcId="{0939E84B-4E82-4E87-976A-51D97A1EA2EB}" destId="{F631C49F-D282-4B3C-869F-992F09DA4A88}" srcOrd="0" destOrd="0" presId="urn:microsoft.com/office/officeart/2005/8/layout/cycle1"/>
    <dgm:cxn modelId="{57191CE0-A252-4AB8-94AD-DE7EA8AACB45}" type="presParOf" srcId="{0939E84B-4E82-4E87-976A-51D97A1EA2EB}" destId="{ABB1A9F9-6E1E-429A-B1E1-C3B743F1817E}" srcOrd="1" destOrd="0" presId="urn:microsoft.com/office/officeart/2005/8/layout/cycle1"/>
    <dgm:cxn modelId="{B988AF73-CD12-4447-9191-7F157DC66540}" type="presParOf" srcId="{0939E84B-4E82-4E87-976A-51D97A1EA2EB}" destId="{8FFF33EF-7213-42CC-9276-5771326D6160}" srcOrd="2" destOrd="0" presId="urn:microsoft.com/office/officeart/2005/8/layout/cycle1"/>
    <dgm:cxn modelId="{B1A746B1-2824-411F-8C15-1B3CED2DC4A9}" type="presParOf" srcId="{0939E84B-4E82-4E87-976A-51D97A1EA2EB}" destId="{15983CCF-1FEC-400A-83B0-5F811C95BD84}" srcOrd="3" destOrd="0" presId="urn:microsoft.com/office/officeart/2005/8/layout/cycle1"/>
    <dgm:cxn modelId="{68CF76F0-C101-4DEF-8E06-52F7D0F8360F}" type="presParOf" srcId="{0939E84B-4E82-4E87-976A-51D97A1EA2EB}" destId="{FB57ADC8-802E-46E6-B887-99DCCF12A8C3}" srcOrd="4" destOrd="0" presId="urn:microsoft.com/office/officeart/2005/8/layout/cycle1"/>
    <dgm:cxn modelId="{4E93AD98-A305-4CC9-99A9-99679FB25D0E}" type="presParOf" srcId="{0939E84B-4E82-4E87-976A-51D97A1EA2EB}" destId="{5049F15A-0AFA-440D-AC30-9EF8185E9E1A}" srcOrd="5" destOrd="0" presId="urn:microsoft.com/office/officeart/2005/8/layout/cycle1"/>
    <dgm:cxn modelId="{C0495144-B610-4719-B201-F3843A0556D0}" type="presParOf" srcId="{0939E84B-4E82-4E87-976A-51D97A1EA2EB}" destId="{575437DE-A180-4762-A15D-D93C86376AED}" srcOrd="6" destOrd="0" presId="urn:microsoft.com/office/officeart/2005/8/layout/cycle1"/>
    <dgm:cxn modelId="{C7C0DBC2-3E55-4F02-92D2-47EA85703DFF}" type="presParOf" srcId="{0939E84B-4E82-4E87-976A-51D97A1EA2EB}" destId="{832273DA-BD55-48A0-A964-EB1DAD9727E2}" srcOrd="7" destOrd="0" presId="urn:microsoft.com/office/officeart/2005/8/layout/cycle1"/>
    <dgm:cxn modelId="{B5D7B700-41F0-42A5-B3B3-9A8A7B92274A}" type="presParOf" srcId="{0939E84B-4E82-4E87-976A-51D97A1EA2EB}" destId="{43671CD1-F830-43FC-BD77-BBEA30C2B458}" srcOrd="8" destOrd="0" presId="urn:microsoft.com/office/officeart/2005/8/layout/cycle1"/>
    <dgm:cxn modelId="{90781837-22A3-496B-871D-AC7E6FC9972D}" type="presParOf" srcId="{0939E84B-4E82-4E87-976A-51D97A1EA2EB}" destId="{29611FA2-7560-46BC-AA99-5B3B6A131652}" srcOrd="9" destOrd="0" presId="urn:microsoft.com/office/officeart/2005/8/layout/cycle1"/>
    <dgm:cxn modelId="{A18CA7B7-83C9-42BA-9937-99C15B889CD5}" type="presParOf" srcId="{0939E84B-4E82-4E87-976A-51D97A1EA2EB}" destId="{BE3655C7-48BC-477D-BD69-562CAB77CC13}" srcOrd="10" destOrd="0" presId="urn:microsoft.com/office/officeart/2005/8/layout/cycle1"/>
    <dgm:cxn modelId="{3C624BE3-A493-4447-94BD-1E5F1B8E2DA8}" type="presParOf" srcId="{0939E84B-4E82-4E87-976A-51D97A1EA2EB}" destId="{A0FA5ED5-B095-4D70-A6BE-AC8769497A0C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EEE02-068C-40B5-BD7A-A4C5A9E18F08}">
      <dsp:nvSpPr>
        <dsp:cNvPr id="0" name=""/>
        <dsp:cNvSpPr/>
      </dsp:nvSpPr>
      <dsp:spPr>
        <a:xfrm>
          <a:off x="3767101" y="2397036"/>
          <a:ext cx="1105905" cy="795167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5000" r="-10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200" kern="1200" dirty="0"/>
        </a:p>
      </dsp:txBody>
      <dsp:txXfrm>
        <a:off x="3929057" y="2513486"/>
        <a:ext cx="781993" cy="562267"/>
      </dsp:txXfrm>
    </dsp:sp>
    <dsp:sp modelId="{C77C9369-4948-4B59-8635-7B25C6EC13E8}">
      <dsp:nvSpPr>
        <dsp:cNvPr id="0" name=""/>
        <dsp:cNvSpPr/>
      </dsp:nvSpPr>
      <dsp:spPr>
        <a:xfrm rot="16230389">
          <a:off x="3879656" y="1699213"/>
          <a:ext cx="895751" cy="4991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3953860" y="1873898"/>
        <a:ext cx="746019" cy="299464"/>
      </dsp:txXfrm>
    </dsp:sp>
    <dsp:sp modelId="{53D3D318-1D5D-48A9-8571-4E1CCC12CED7}">
      <dsp:nvSpPr>
        <dsp:cNvPr id="0" name=""/>
        <dsp:cNvSpPr/>
      </dsp:nvSpPr>
      <dsp:spPr>
        <a:xfrm>
          <a:off x="3604245" y="4825"/>
          <a:ext cx="1467964" cy="14679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Ideas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/>
            <a:t>Nineties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QCD</a:t>
          </a:r>
        </a:p>
      </dsp:txBody>
      <dsp:txXfrm>
        <a:off x="3819223" y="219803"/>
        <a:ext cx="1038008" cy="1038008"/>
      </dsp:txXfrm>
    </dsp:sp>
    <dsp:sp modelId="{591716A1-5009-46E5-9691-6380C1497906}">
      <dsp:nvSpPr>
        <dsp:cNvPr id="0" name=""/>
        <dsp:cNvSpPr/>
      </dsp:nvSpPr>
      <dsp:spPr>
        <a:xfrm>
          <a:off x="4873363" y="2545065"/>
          <a:ext cx="762725" cy="4991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4873363" y="2644887"/>
        <a:ext cx="612993" cy="299464"/>
      </dsp:txXfrm>
    </dsp:sp>
    <dsp:sp modelId="{CCCA7CFB-13AD-4E0D-8C96-E5B6F0848459}">
      <dsp:nvSpPr>
        <dsp:cNvPr id="0" name=""/>
        <dsp:cNvSpPr/>
      </dsp:nvSpPr>
      <dsp:spPr>
        <a:xfrm>
          <a:off x="5660057" y="2060637"/>
          <a:ext cx="1467964" cy="14679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People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/>
            <a:t>Noughties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Grid</a:t>
          </a:r>
          <a:endParaRPr lang="en-GB" sz="1600" b="1" kern="1200" dirty="0"/>
        </a:p>
      </dsp:txBody>
      <dsp:txXfrm>
        <a:off x="5875035" y="2275615"/>
        <a:ext cx="1038008" cy="1038008"/>
      </dsp:txXfrm>
    </dsp:sp>
    <dsp:sp modelId="{E5E7C93A-5C5C-4317-BB3B-DFA340961428}">
      <dsp:nvSpPr>
        <dsp:cNvPr id="0" name=""/>
        <dsp:cNvSpPr/>
      </dsp:nvSpPr>
      <dsp:spPr>
        <a:xfrm rot="5369611">
          <a:off x="3879656" y="3390918"/>
          <a:ext cx="895751" cy="4991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3953860" y="3415877"/>
        <a:ext cx="746019" cy="299464"/>
      </dsp:txXfrm>
    </dsp:sp>
    <dsp:sp modelId="{2DE9694D-DDCC-437F-9833-1F2414F8FC23}">
      <dsp:nvSpPr>
        <dsp:cNvPr id="0" name=""/>
        <dsp:cNvSpPr/>
      </dsp:nvSpPr>
      <dsp:spPr>
        <a:xfrm>
          <a:off x="3604245" y="4116449"/>
          <a:ext cx="1467964" cy="14679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Precision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/>
            <a:t>Teens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Higgs</a:t>
          </a:r>
          <a:endParaRPr lang="en-GB" sz="1600" b="1" i="0" kern="1200" dirty="0"/>
        </a:p>
      </dsp:txBody>
      <dsp:txXfrm>
        <a:off x="3819223" y="4331427"/>
        <a:ext cx="1038008" cy="1038008"/>
      </dsp:txXfrm>
    </dsp:sp>
    <dsp:sp modelId="{E821DD8A-2596-4EFF-B0C4-EBE35E4D3AB9}">
      <dsp:nvSpPr>
        <dsp:cNvPr id="0" name=""/>
        <dsp:cNvSpPr/>
      </dsp:nvSpPr>
      <dsp:spPr>
        <a:xfrm rot="10800000">
          <a:off x="3039259" y="2545065"/>
          <a:ext cx="727501" cy="4991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 rot="10800000">
        <a:off x="3188991" y="2644887"/>
        <a:ext cx="577769" cy="299464"/>
      </dsp:txXfrm>
    </dsp:sp>
    <dsp:sp modelId="{15A70C8B-CF42-4043-BD3C-DDC100E85B36}">
      <dsp:nvSpPr>
        <dsp:cNvPr id="0" name=""/>
        <dsp:cNvSpPr/>
      </dsp:nvSpPr>
      <dsp:spPr>
        <a:xfrm>
          <a:off x="1548433" y="2060637"/>
          <a:ext cx="1467964" cy="14679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Phenomena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1" kern="1200" dirty="0"/>
            <a:t>Twenties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AI</a:t>
          </a:r>
        </a:p>
      </dsp:txBody>
      <dsp:txXfrm>
        <a:off x="1763411" y="2275615"/>
        <a:ext cx="1038008" cy="10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209AD-3BBD-4367-AB08-D6FCCCE3FFEA}">
      <dsp:nvSpPr>
        <dsp:cNvPr id="0" name=""/>
        <dsp:cNvSpPr/>
      </dsp:nvSpPr>
      <dsp:spPr>
        <a:xfrm rot="5400000">
          <a:off x="-290699" y="1051618"/>
          <a:ext cx="1641912" cy="19818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10413-C63E-4D12-B3A8-D69DF43D6B79}">
      <dsp:nvSpPr>
        <dsp:cNvPr id="0" name=""/>
        <dsp:cNvSpPr/>
      </dsp:nvSpPr>
      <dsp:spPr>
        <a:xfrm>
          <a:off x="85028" y="823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Phenomenology Perspective</a:t>
          </a:r>
          <a:endParaRPr lang="en-GB" sz="2200" kern="1200" dirty="0"/>
        </a:p>
      </dsp:txBody>
      <dsp:txXfrm>
        <a:off x="123726" y="39521"/>
        <a:ext cx="2124664" cy="1243840"/>
      </dsp:txXfrm>
    </dsp:sp>
    <dsp:sp modelId="{01413D9F-FA84-4BEA-B0D1-F4B2FBA8E78C}">
      <dsp:nvSpPr>
        <dsp:cNvPr id="0" name=""/>
        <dsp:cNvSpPr/>
      </dsp:nvSpPr>
      <dsp:spPr>
        <a:xfrm rot="5400000">
          <a:off x="-290699" y="2703164"/>
          <a:ext cx="1641912" cy="19818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198D1-5A9D-41E5-A0B8-F412C32AAFD1}">
      <dsp:nvSpPr>
        <dsp:cNvPr id="0" name=""/>
        <dsp:cNvSpPr/>
      </dsp:nvSpPr>
      <dsp:spPr>
        <a:xfrm>
          <a:off x="85028" y="1652369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Historical Perspective</a:t>
          </a:r>
          <a:endParaRPr lang="en-GB" sz="2200" kern="1200" dirty="0"/>
        </a:p>
      </dsp:txBody>
      <dsp:txXfrm>
        <a:off x="123726" y="1691067"/>
        <a:ext cx="2124664" cy="1243840"/>
      </dsp:txXfrm>
    </dsp:sp>
    <dsp:sp modelId="{39965953-6A76-4A7D-AADC-B1F13F65AB93}">
      <dsp:nvSpPr>
        <dsp:cNvPr id="0" name=""/>
        <dsp:cNvSpPr/>
      </dsp:nvSpPr>
      <dsp:spPr>
        <a:xfrm>
          <a:off x="535073" y="3528937"/>
          <a:ext cx="2919108" cy="19818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492D7-4F3D-4FAE-AF27-64A2950B2BBD}">
      <dsp:nvSpPr>
        <dsp:cNvPr id="0" name=""/>
        <dsp:cNvSpPr/>
      </dsp:nvSpPr>
      <dsp:spPr>
        <a:xfrm>
          <a:off x="85028" y="3303914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People</a:t>
          </a:r>
        </a:p>
      </dsp:txBody>
      <dsp:txXfrm>
        <a:off x="123726" y="3342612"/>
        <a:ext cx="2124664" cy="1243840"/>
      </dsp:txXfrm>
    </dsp:sp>
    <dsp:sp modelId="{796F47CB-B72F-4483-8F1D-5455AE0C1CDF}">
      <dsp:nvSpPr>
        <dsp:cNvPr id="0" name=""/>
        <dsp:cNvSpPr/>
      </dsp:nvSpPr>
      <dsp:spPr>
        <a:xfrm rot="16200000">
          <a:off x="2638041" y="2703164"/>
          <a:ext cx="1641912" cy="19818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390AB-3810-4465-8813-B019F9E58C63}">
      <dsp:nvSpPr>
        <dsp:cNvPr id="0" name=""/>
        <dsp:cNvSpPr/>
      </dsp:nvSpPr>
      <dsp:spPr>
        <a:xfrm>
          <a:off x="3013769" y="3303914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Summer Schools</a:t>
          </a:r>
        </a:p>
      </dsp:txBody>
      <dsp:txXfrm>
        <a:off x="3052467" y="3342612"/>
        <a:ext cx="2124664" cy="1243840"/>
      </dsp:txXfrm>
    </dsp:sp>
    <dsp:sp modelId="{23C162FC-9B85-49F7-8D98-65BCD47221F6}">
      <dsp:nvSpPr>
        <dsp:cNvPr id="0" name=""/>
        <dsp:cNvSpPr/>
      </dsp:nvSpPr>
      <dsp:spPr>
        <a:xfrm rot="16200000">
          <a:off x="2638041" y="1051618"/>
          <a:ext cx="1641912" cy="19818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CBFA0-C85A-4083-854D-6A7458786DA8}">
      <dsp:nvSpPr>
        <dsp:cNvPr id="0" name=""/>
        <dsp:cNvSpPr/>
      </dsp:nvSpPr>
      <dsp:spPr>
        <a:xfrm>
          <a:off x="3013769" y="1652369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Pictures</a:t>
          </a:r>
        </a:p>
      </dsp:txBody>
      <dsp:txXfrm>
        <a:off x="3052467" y="1691067"/>
        <a:ext cx="2124664" cy="1243840"/>
      </dsp:txXfrm>
    </dsp:sp>
    <dsp:sp modelId="{D3D21EBD-9A42-41D2-A03E-37A9F1A5B024}">
      <dsp:nvSpPr>
        <dsp:cNvPr id="0" name=""/>
        <dsp:cNvSpPr/>
      </dsp:nvSpPr>
      <dsp:spPr>
        <a:xfrm>
          <a:off x="3463814" y="225846"/>
          <a:ext cx="2919108" cy="19818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1817F-1FD0-4CC7-B8D7-8CE40C1DE8DC}">
      <dsp:nvSpPr>
        <dsp:cNvPr id="0" name=""/>
        <dsp:cNvSpPr/>
      </dsp:nvSpPr>
      <dsp:spPr>
        <a:xfrm>
          <a:off x="3013769" y="823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Experiment Perspective</a:t>
          </a:r>
          <a:endParaRPr lang="en-GB" sz="2200" kern="1200" dirty="0"/>
        </a:p>
      </dsp:txBody>
      <dsp:txXfrm>
        <a:off x="3052467" y="39521"/>
        <a:ext cx="2124664" cy="1243840"/>
      </dsp:txXfrm>
    </dsp:sp>
    <dsp:sp modelId="{D0521899-F96A-43D0-9761-065B817DAF76}">
      <dsp:nvSpPr>
        <dsp:cNvPr id="0" name=""/>
        <dsp:cNvSpPr/>
      </dsp:nvSpPr>
      <dsp:spPr>
        <a:xfrm rot="5400000">
          <a:off x="5566782" y="1051618"/>
          <a:ext cx="1641912" cy="19818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D7C33-4CFF-4472-BFB2-70D2B6916B37}">
      <dsp:nvSpPr>
        <dsp:cNvPr id="0" name=""/>
        <dsp:cNvSpPr/>
      </dsp:nvSpPr>
      <dsp:spPr>
        <a:xfrm>
          <a:off x="5942510" y="823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Workshops</a:t>
          </a:r>
          <a:endParaRPr lang="en-GB" sz="2200" kern="1200" dirty="0"/>
        </a:p>
      </dsp:txBody>
      <dsp:txXfrm>
        <a:off x="5981208" y="39521"/>
        <a:ext cx="2124664" cy="1243840"/>
      </dsp:txXfrm>
    </dsp:sp>
    <dsp:sp modelId="{87590BFE-542C-443F-8EC7-8A7459D7B469}">
      <dsp:nvSpPr>
        <dsp:cNvPr id="0" name=""/>
        <dsp:cNvSpPr/>
      </dsp:nvSpPr>
      <dsp:spPr>
        <a:xfrm rot="5400000">
          <a:off x="5566782" y="2703164"/>
          <a:ext cx="1641912" cy="19818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6B3FB-8CED-453A-B57B-E07D69244120}">
      <dsp:nvSpPr>
        <dsp:cNvPr id="0" name=""/>
        <dsp:cNvSpPr/>
      </dsp:nvSpPr>
      <dsp:spPr>
        <a:xfrm>
          <a:off x="5942510" y="1652369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Transformers</a:t>
          </a:r>
          <a:endParaRPr lang="en-GB" sz="2200" kern="1200" dirty="0"/>
        </a:p>
      </dsp:txBody>
      <dsp:txXfrm>
        <a:off x="5981208" y="1691067"/>
        <a:ext cx="2124664" cy="1243840"/>
      </dsp:txXfrm>
    </dsp:sp>
    <dsp:sp modelId="{D511D83F-2356-4B8F-BEEA-0DA900D0E3F6}">
      <dsp:nvSpPr>
        <dsp:cNvPr id="0" name=""/>
        <dsp:cNvSpPr/>
      </dsp:nvSpPr>
      <dsp:spPr>
        <a:xfrm>
          <a:off x="5942510" y="3303914"/>
          <a:ext cx="2202060" cy="1321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Precision Phenomena</a:t>
          </a:r>
          <a:endParaRPr lang="en-GB" sz="2200" kern="1200" dirty="0"/>
        </a:p>
      </dsp:txBody>
      <dsp:txXfrm>
        <a:off x="5981208" y="3342612"/>
        <a:ext cx="2124664" cy="12438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1A9F9-6E1E-429A-B1E1-C3B743F1817E}">
      <dsp:nvSpPr>
        <dsp:cNvPr id="0" name=""/>
        <dsp:cNvSpPr/>
      </dsp:nvSpPr>
      <dsp:spPr>
        <a:xfrm>
          <a:off x="2518996" y="382531"/>
          <a:ext cx="1429680" cy="142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Neural Network architecture for Large Language Models (LLMs)</a:t>
          </a:r>
        </a:p>
      </dsp:txBody>
      <dsp:txXfrm>
        <a:off x="2518996" y="382531"/>
        <a:ext cx="1429680" cy="1429680"/>
      </dsp:txXfrm>
    </dsp:sp>
    <dsp:sp modelId="{8FFF33EF-7213-42CC-9276-5771326D6160}">
      <dsp:nvSpPr>
        <dsp:cNvPr id="0" name=""/>
        <dsp:cNvSpPr/>
      </dsp:nvSpPr>
      <dsp:spPr>
        <a:xfrm>
          <a:off x="-333" y="292274"/>
          <a:ext cx="4039267" cy="4039267"/>
        </a:xfrm>
        <a:prstGeom prst="circularArrow">
          <a:avLst>
            <a:gd name="adj1" fmla="val 6902"/>
            <a:gd name="adj2" fmla="val 465342"/>
            <a:gd name="adj3" fmla="val 549458"/>
            <a:gd name="adj4" fmla="val 205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7ADC8-802E-46E6-B887-99DCCF12A8C3}">
      <dsp:nvSpPr>
        <dsp:cNvPr id="0" name=""/>
        <dsp:cNvSpPr/>
      </dsp:nvSpPr>
      <dsp:spPr>
        <a:xfrm>
          <a:off x="2518996" y="2811604"/>
          <a:ext cx="1429680" cy="142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Replace sequential recurrence with a global attention mechanism</a:t>
          </a:r>
        </a:p>
      </dsp:txBody>
      <dsp:txXfrm>
        <a:off x="2518996" y="2811604"/>
        <a:ext cx="1429680" cy="1429680"/>
      </dsp:txXfrm>
    </dsp:sp>
    <dsp:sp modelId="{5049F15A-0AFA-440D-AC30-9EF8185E9E1A}">
      <dsp:nvSpPr>
        <dsp:cNvPr id="0" name=""/>
        <dsp:cNvSpPr/>
      </dsp:nvSpPr>
      <dsp:spPr>
        <a:xfrm>
          <a:off x="-333" y="292274"/>
          <a:ext cx="4039267" cy="4039267"/>
        </a:xfrm>
        <a:prstGeom prst="circularArrow">
          <a:avLst>
            <a:gd name="adj1" fmla="val 6902"/>
            <a:gd name="adj2" fmla="val 465342"/>
            <a:gd name="adj3" fmla="val 5949458"/>
            <a:gd name="adj4" fmla="val 43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273DA-BD55-48A0-A964-EB1DAD9727E2}">
      <dsp:nvSpPr>
        <dsp:cNvPr id="0" name=""/>
        <dsp:cNvSpPr/>
      </dsp:nvSpPr>
      <dsp:spPr>
        <a:xfrm>
          <a:off x="89923" y="2811604"/>
          <a:ext cx="1429680" cy="142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Capture long-range and complex dependencies between </a:t>
          </a:r>
          <a:r>
            <a:rPr lang="en-GB" sz="1500" kern="1200"/>
            <a:t>input elements</a:t>
          </a:r>
          <a:endParaRPr lang="en-US" sz="1500" kern="1200"/>
        </a:p>
      </dsp:txBody>
      <dsp:txXfrm>
        <a:off x="89923" y="2811604"/>
        <a:ext cx="1429680" cy="1429680"/>
      </dsp:txXfrm>
    </dsp:sp>
    <dsp:sp modelId="{43671CD1-F830-43FC-BD77-BBEA30C2B458}">
      <dsp:nvSpPr>
        <dsp:cNvPr id="0" name=""/>
        <dsp:cNvSpPr/>
      </dsp:nvSpPr>
      <dsp:spPr>
        <a:xfrm>
          <a:off x="-333" y="292274"/>
          <a:ext cx="4039267" cy="4039267"/>
        </a:xfrm>
        <a:prstGeom prst="circularArrow">
          <a:avLst>
            <a:gd name="adj1" fmla="val 6902"/>
            <a:gd name="adj2" fmla="val 465342"/>
            <a:gd name="adj3" fmla="val 11349458"/>
            <a:gd name="adj4" fmla="val 97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655C7-48BC-477D-BD69-562CAB77CC13}">
      <dsp:nvSpPr>
        <dsp:cNvPr id="0" name=""/>
        <dsp:cNvSpPr/>
      </dsp:nvSpPr>
      <dsp:spPr>
        <a:xfrm>
          <a:off x="89923" y="382531"/>
          <a:ext cx="1429680" cy="142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Widely used  </a:t>
          </a:r>
          <a:r>
            <a:rPr lang="en-US" sz="1500" kern="1200" dirty="0"/>
            <a:t>“Machine Learning and the Future..” Higgs Maxwell Workshop (2025)</a:t>
          </a:r>
        </a:p>
      </dsp:txBody>
      <dsp:txXfrm>
        <a:off x="89923" y="382531"/>
        <a:ext cx="1429680" cy="1429680"/>
      </dsp:txXfrm>
    </dsp:sp>
    <dsp:sp modelId="{A0FA5ED5-B095-4D70-A6BE-AC8769497A0C}">
      <dsp:nvSpPr>
        <dsp:cNvPr id="0" name=""/>
        <dsp:cNvSpPr/>
      </dsp:nvSpPr>
      <dsp:spPr>
        <a:xfrm>
          <a:off x="-333" y="292274"/>
          <a:ext cx="4039267" cy="4039267"/>
        </a:xfrm>
        <a:prstGeom prst="circularArrow">
          <a:avLst>
            <a:gd name="adj1" fmla="val 6902"/>
            <a:gd name="adj2" fmla="val 465342"/>
            <a:gd name="adj3" fmla="val 16749458"/>
            <a:gd name="adj4" fmla="val 151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04FAB-7EE6-4D3D-95F4-09BAB1088F13}" type="datetimeFigureOut">
              <a:rPr lang="en-US" smtClean="0"/>
              <a:pPr/>
              <a:t>9/25/2025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D9400-325E-4549-A6DA-638796BDE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01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F4057D-5C59-4518-AF7A-E330AA1E3CD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063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D378C-A045-45AC-A2D2-19D94D29BEC8}" type="slidenum">
              <a:rPr lang="en-GB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32443-D468-4F83-9D45-C1E678360C8E}" type="slidenum">
              <a:rPr lang="en-US"/>
              <a:pPr/>
              <a:t>24</a:t>
            </a:fld>
            <a:endParaRPr lang="en-US"/>
          </a:p>
        </p:txBody>
      </p:sp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xfrm>
            <a:off x="685641" y="4344242"/>
            <a:ext cx="5486720" cy="4114288"/>
          </a:xfrm>
        </p:spPr>
        <p:txBody>
          <a:bodyPr lIns="91889" tIns="45945" rIns="91889" bIns="45945"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76132" name="Slide Number Placeholder 3"/>
          <p:cNvSpPr txBox="1">
            <a:spLocks noGrp="1"/>
          </p:cNvSpPr>
          <p:nvPr/>
        </p:nvSpPr>
        <p:spPr bwMode="auto">
          <a:xfrm>
            <a:off x="3884220" y="8685555"/>
            <a:ext cx="2972174" cy="45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89" tIns="45945" rIns="91889" bIns="45945" anchor="b"/>
          <a:lstStyle/>
          <a:p>
            <a:pPr algn="r" defTabSz="847725"/>
            <a:fld id="{443848A1-F5F3-43D0-B98C-0C612B42E2CD}" type="slidenum">
              <a:rPr lang="en-US" sz="1200">
                <a:latin typeface="Calibri" pitchFamily="34" charset="0"/>
              </a:rPr>
              <a:pPr algn="r" defTabSz="847725"/>
              <a:t>24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E7F90-90AE-8C41-846C-8DFA0FB4EFCB}" type="slidenum">
              <a:rPr lang="fr-FR">
                <a:solidFill>
                  <a:prstClr val="black"/>
                </a:solidFill>
              </a:rPr>
              <a:pPr/>
              <a:t>40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6522" y="8685919"/>
            <a:ext cx="2971478" cy="4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E28F4B0C-E433-0D44-9D2C-DD76AE95AF96}" type="slidenum">
              <a:rPr lang="fr-FR" sz="1200">
                <a:solidFill>
                  <a:prstClr val="black"/>
                </a:solidFill>
                <a:latin typeface="Times New Roman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fr-FR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19CA5-407E-42DF-A46C-31B16326431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672E7C-A442-4F28-A757-A8E10A312BBA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9C79AF-D570-4B4D-840E-EE954D4D4CDE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4943D-084E-24BD-BC5C-1FD5F42B3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E086796E-45AF-BD4F-E164-4452D2C9EB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672E7C-A442-4F28-A757-A8E10A312BBA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A10A48C-978F-C80B-33C8-4EA06BA049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EFB7D3DD-9B60-B187-6FBF-7FE0282A14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0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78F8F08D-B7F1-865C-F549-CAAB79CCD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Trebuchet MS" panose="020B0603020202020204" pitchFamily="34" charset="0"/>
              </a:defRPr>
            </a:lvl9pPr>
          </a:lstStyle>
          <a:p>
            <a:fld id="{DD19E4CA-8FF4-4D2A-A5AC-BC90055E48F4}" type="slidenum">
              <a:rPr lang="en-US" altLang="en-US" sz="1200">
                <a:solidFill>
                  <a:schemeClr val="tx1"/>
                </a:solidFill>
                <a:latin typeface="Times" panose="02020603050405020304" pitchFamily="18" charset="0"/>
              </a:rPr>
              <a:pPr/>
              <a:t>14</a:t>
            </a:fld>
            <a:endParaRPr lang="en-US" altLang="en-US" sz="120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DDB6A31-AEEC-333F-6B74-8028996E7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7AC06B70-3A92-E2BA-B885-7615EB1FE1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A64C8-60F0-DBCE-0B5D-C6FD11BD4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26839-66E7-7E10-DB0A-1675927BD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12CA62-5BFC-9D8D-560A-F44705D5A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F5C5F-D4C1-1E8C-7F2B-06B7A4167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19CA5-407E-42DF-A46C-31B16326431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07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4057D-5C59-4518-AF7A-E330AA1E3CDB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4D55-988C-4BB3-9F77-2B1D9E7BC36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23/4/10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prstClr val="white">
                    <a:tint val="95000"/>
                  </a:prstClr>
                </a:solidFill>
              </a:rPr>
              <a:t>23/4/10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A597E-AD47-4BA4-9C17-A46684A11CF9}" type="datetimeFigureOut">
              <a:rPr lang="en-US" smtClean="0"/>
              <a:pPr/>
              <a:t>9/25/2025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A53A0-5412-4FC3-BF05-5B9E6E2EC44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23/4/10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prstClr val="white">
                    <a:tint val="95000"/>
                  </a:prstClr>
                </a:solidFill>
              </a:rPr>
              <a:t>23/4/10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9216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07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68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14th September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FCBDB-B1B9-4695-BB66-41FDBA76258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14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34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23/4/10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45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12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83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1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07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94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118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50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A597E-AD47-4BA4-9C17-A46684A11CF9}" type="datetimeFigureOut">
              <a:rPr lang="en-US" smtClean="0"/>
              <a:pPr/>
              <a:t>9/25/2025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May 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428B-802D-4D0F-8690-748FBAFBB33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529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376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96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765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875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07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32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prstClr val="white">
                    <a:tint val="95000"/>
                  </a:prstClr>
                </a:solidFill>
              </a:rPr>
              <a:t>23/4/10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66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50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85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3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prstClr val="white">
                    <a:tint val="95000"/>
                  </a:prstClr>
                </a:solidFill>
              </a:rPr>
              <a:t>23/4/10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white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724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36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23/4/10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27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73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14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8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63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67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90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5"/>
            <a:ext cx="3836404" cy="365125"/>
          </a:xfrm>
        </p:spPr>
        <p:txBody>
          <a:bodyPr/>
          <a:lstStyle/>
          <a:p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66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050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44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130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372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745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8343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39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704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81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 cap="none" baseline="0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924-E590-4312-9A95-7EBC816FF8DA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9/25/2025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95000"/>
                  </a:prstClr>
                </a:solidFill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prstClr val="black">
                    <a:tint val="95000"/>
                  </a:prstClr>
                </a:solidFill>
              </a:rPr>
              <a:t>Exploring the Origin of Mass: A New Dawn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A597E-AD47-4BA4-9C17-A46684A11CF9}" type="datetimeFigureOut">
              <a:rPr lang="en-US" smtClean="0"/>
              <a:pPr/>
              <a:t>9/25/2025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53A0-5412-4FC3-BF05-5B9E6E2EC44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95000"/>
                  </a:prstClr>
                </a:solidFill>
                <a:latin typeface="Corbel"/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>
                    <a:tint val="95000"/>
                  </a:prstClr>
                </a:solidFill>
                <a:latin typeface="Corbel"/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95000"/>
                  </a:prstClr>
                </a:solidFill>
                <a:latin typeface="Corbel"/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>
                    <a:tint val="95000"/>
                  </a:prstClr>
                </a:solidFill>
                <a:latin typeface="Corbel"/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95000"/>
                  </a:prstClr>
                </a:solidFill>
                <a:latin typeface="Corbel"/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>
                    <a:tint val="95000"/>
                  </a:prstClr>
                </a:solidFill>
                <a:latin typeface="Corbel"/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567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3" y="6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4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95000"/>
                  </a:prstClr>
                </a:solidFill>
                <a:latin typeface="Corbel"/>
              </a:rPr>
              <a:t>23/4/10</a:t>
            </a:r>
            <a:endParaRPr lang="en-GB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>
                    <a:tint val="95000"/>
                  </a:prstClr>
                </a:solidFill>
                <a:latin typeface="Corbel"/>
              </a:rPr>
              <a:t>Exploring the Origin of Mass: A New Dawn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8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9BB06-496F-4761-8A19-8D80EFA7D74C}" type="slidenum">
              <a:rPr lang="en-GB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123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49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ippp.dur.ac.uk/former-members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ippp.dur.ac.uk/former-members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search/hep-ph?searchtype=author&amp;query=Salam,+G+P" TargetMode="External"/><Relationship Id="rId2" Type="http://schemas.openxmlformats.org/officeDocument/2006/relationships/hyperlink" Target="https://arxiv.org/search/hep-ph?searchtype=author&amp;query=Cacciari,+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s://arxiv.org/search/hep-ph?searchtype=author&amp;query=Soyez,+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erence.ippp.dur.ac.uk/event/1438/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8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2.jpg"/><Relationship Id="rId4" Type="http://schemas.openxmlformats.org/officeDocument/2006/relationships/image" Target="../media/image8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140/epjc/s10052-025-13740-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JHEP06(2022)097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png"/><Relationship Id="rId4" Type="http://schemas.openxmlformats.org/officeDocument/2006/relationships/hyperlink" Target="https://link.springer.com/article/10.1140/epjc/s10052-025-13740-x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jpeg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3.png"/><Relationship Id="rId11" Type="http://schemas.openxmlformats.org/officeDocument/2006/relationships/image" Target="../media/image117.png"/><Relationship Id="rId5" Type="http://schemas.openxmlformats.org/officeDocument/2006/relationships/image" Target="../media/image112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wm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gif"/><Relationship Id="rId11" Type="http://schemas.openxmlformats.org/officeDocument/2006/relationships/image" Target="../media/image40.jp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759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/>
              <a:t>Ideas, People and </a:t>
            </a:r>
            <a:br>
              <a:rPr lang="en-US" dirty="0"/>
            </a:br>
            <a:r>
              <a:rPr lang="en-US" dirty="0"/>
              <a:t>Precision Phenomena</a:t>
            </a:r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6118737" y="5661248"/>
            <a:ext cx="2500330" cy="91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43034" y="5446739"/>
            <a:ext cx="2828900" cy="911225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r>
              <a:rPr lang="en-GB" sz="4000" dirty="0">
                <a:solidFill>
                  <a:srgbClr val="FFFFFF"/>
                </a:solidFill>
                <a:latin typeface="Corbel"/>
              </a:rPr>
              <a:t>Tony Doyle</a:t>
            </a:r>
            <a:endParaRPr lang="en-US" sz="400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4" name="Picture 3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5C567F52-B5DC-6370-5E04-998AEC8BC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  <p:pic>
        <p:nvPicPr>
          <p:cNvPr id="10" name="Picture 9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F4C9E32E-8D82-07BB-CB07-573ADE4F5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055"/>
            <a:ext cx="9144000" cy="38078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Birth of a Higgs Boson (LHC Run 1)</a:t>
            </a:r>
            <a:br>
              <a:rPr lang="en-GB" dirty="0"/>
            </a:br>
            <a:r>
              <a:rPr lang="en-GB" dirty="0"/>
              <a:t>Combined ATLAS and CMS mass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" y="1700808"/>
            <a:ext cx="9109498" cy="4353498"/>
          </a:xfrm>
        </p:spPr>
      </p:pic>
      <p:sp>
        <p:nvSpPr>
          <p:cNvPr id="3" name="Rectangle 2"/>
          <p:cNvSpPr/>
          <p:nvPr/>
        </p:nvSpPr>
        <p:spPr>
          <a:xfrm>
            <a:off x="1835696" y="5951021"/>
            <a:ext cx="4455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i="1" dirty="0" err="1">
                <a:cs typeface="Times New Roman" pitchFamily="18" charset="0"/>
              </a:rPr>
              <a:t>m</a:t>
            </a:r>
            <a:r>
              <a:rPr lang="en-GB" sz="3600" i="1" baseline="-25000" dirty="0" err="1">
                <a:cs typeface="Times New Roman" pitchFamily="18" charset="0"/>
              </a:rPr>
              <a:t>H</a:t>
            </a:r>
            <a:r>
              <a:rPr lang="en-GB" sz="3600" dirty="0">
                <a:latin typeface="Times New Roman" pitchFamily="18" charset="0"/>
                <a:cs typeface="Times New Roman" pitchFamily="18" charset="0"/>
              </a:rPr>
              <a:t> = 125.1 ± 0.3 GeV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0595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Higgs Boson @ 10</a:t>
            </a:r>
          </a:p>
        </p:txBody>
      </p:sp>
      <p:pic>
        <p:nvPicPr>
          <p:cNvPr id="9" name="Content Placeholder 8" descr="A diagram of a graph&#10;&#10;AI-generated content may be incorrect.">
            <a:extLst>
              <a:ext uri="{FF2B5EF4-FFF2-40B4-BE49-F238E27FC236}">
                <a16:creationId xmlns:a16="http://schemas.microsoft.com/office/drawing/2014/main" id="{3A91D09F-8968-D6FD-EA04-134A72A45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6" y="1534218"/>
            <a:ext cx="7787208" cy="2512369"/>
          </a:xfrm>
        </p:spPr>
      </p:pic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257F1BAA-B34E-925D-69E2-F7B1350DF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4" y="4113076"/>
            <a:ext cx="7344816" cy="2744924"/>
          </a:xfrm>
          <a:prstGeom prst="rect">
            <a:avLst/>
          </a:prstGeom>
        </p:spPr>
      </p:pic>
      <p:pic>
        <p:nvPicPr>
          <p:cNvPr id="3" name="Content Placeholder 4" descr="A cover of a magazine&#10;&#10;AI-generated content may be incorrect.">
            <a:extLst>
              <a:ext uri="{FF2B5EF4-FFF2-40B4-BE49-F238E27FC236}">
                <a16:creationId xmlns:a16="http://schemas.microsoft.com/office/drawing/2014/main" id="{9A68A364-707A-76F1-26A6-1845DC58C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844"/>
          <a:stretch>
            <a:fillRect/>
          </a:stretch>
        </p:blipFill>
        <p:spPr>
          <a:xfrm>
            <a:off x="7281091" y="0"/>
            <a:ext cx="1862910" cy="213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501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BBD9-2F52-4856-23C0-0F6E7F0F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Processes</a:t>
            </a:r>
            <a:endParaRPr lang="en-GB" dirty="0"/>
          </a:p>
        </p:txBody>
      </p:sp>
      <p:pic>
        <p:nvPicPr>
          <p:cNvPr id="5" name="Content Placeholder 4" descr="A close-up of a graph&#10;&#10;AI-generated content may be incorrect.">
            <a:extLst>
              <a:ext uri="{FF2B5EF4-FFF2-40B4-BE49-F238E27FC236}">
                <a16:creationId xmlns:a16="http://schemas.microsoft.com/office/drawing/2014/main" id="{A2C29078-8762-E2F3-DE30-B82AE8D7F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6761"/>
            <a:ext cx="8229600" cy="396210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22BB8-053D-A360-DD05-845334284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8050"/>
            <a:ext cx="1884707" cy="121717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C5779B-8D87-31AA-BC00-BB0A0F465747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7632848" cy="466518"/>
          </a:xfrm>
          <a:prstGeom prst="rect">
            <a:avLst/>
          </a:prstGeom>
        </p:spPr>
        <p:txBody>
          <a:bodyPr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lvl="0" indent="0" fontAlgn="auto">
              <a:spcAft>
                <a:spcPts val="0"/>
              </a:spcAft>
              <a:buClr>
                <a:srgbClr val="F0AD00"/>
              </a:buClr>
              <a:buNone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</a:rPr>
              <a:t>Ideas</a:t>
            </a:r>
            <a:r>
              <a:rPr lang="en-GB" sz="1800" b="1" dirty="0">
                <a:solidFill>
                  <a:prstClr val="black"/>
                </a:solidFill>
              </a:rPr>
              <a:t>.. </a:t>
            </a:r>
          </a:p>
          <a:p>
            <a:pPr marL="118872" lvl="0" indent="0" fontAlgn="auto">
              <a:spcAft>
                <a:spcPts val="0"/>
              </a:spcAft>
              <a:buClr>
                <a:srgbClr val="F0AD00"/>
              </a:buClr>
              <a:buNone/>
              <a:defRPr/>
            </a:pPr>
            <a:r>
              <a:rPr lang="en-GB" sz="1800" b="1" dirty="0">
                <a:solidFill>
                  <a:prstClr val="black"/>
                </a:solidFill>
              </a:rPr>
              <a:t>Inspiring the youth(</a:t>
            </a:r>
            <a:r>
              <a:rPr lang="en-GB" sz="1800" b="1" dirty="0" err="1">
                <a:solidFill>
                  <a:prstClr val="black"/>
                </a:solidFill>
              </a:rPr>
              <a:t>ful</a:t>
            </a:r>
            <a:r>
              <a:rPr lang="en-GB" sz="1800" b="1" dirty="0">
                <a:solidFill>
                  <a:prstClr val="black"/>
                </a:solidFill>
              </a:rPr>
              <a:t> on their see-saws..)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3895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47EA7-9956-F17A-E6E9-DC8A1B0A4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1" name="Line 3">
            <a:extLst>
              <a:ext uri="{FF2B5EF4-FFF2-40B4-BE49-F238E27FC236}">
                <a16:creationId xmlns:a16="http://schemas.microsoft.com/office/drawing/2014/main" id="{0782B159-D087-A651-E945-1DF4FF40F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190500"/>
            <a:ext cx="0" cy="60213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72" name="Text Box 4">
            <a:extLst>
              <a:ext uri="{FF2B5EF4-FFF2-40B4-BE49-F238E27FC236}">
                <a16:creationId xmlns:a16="http://schemas.microsoft.com/office/drawing/2014/main" id="{D1A7ECDB-989E-5325-8FCE-A93AA922D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644900"/>
            <a:ext cx="7191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2000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2007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2012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2020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2025</a:t>
            </a:r>
          </a:p>
        </p:txBody>
      </p:sp>
      <p:sp>
        <p:nvSpPr>
          <p:cNvPr id="544778" name="Line 10">
            <a:extLst>
              <a:ext uri="{FF2B5EF4-FFF2-40B4-BE49-F238E27FC236}">
                <a16:creationId xmlns:a16="http://schemas.microsoft.com/office/drawing/2014/main" id="{278AB904-D724-56DD-BED7-AA55E3F244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988" y="3822700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79" name="Line 11">
            <a:extLst>
              <a:ext uri="{FF2B5EF4-FFF2-40B4-BE49-F238E27FC236}">
                <a16:creationId xmlns:a16="http://schemas.microsoft.com/office/drawing/2014/main" id="{F35D9194-B798-5164-2937-CE2951EAA0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988" y="4051300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1" name="Line 13">
            <a:extLst>
              <a:ext uri="{FF2B5EF4-FFF2-40B4-BE49-F238E27FC236}">
                <a16:creationId xmlns:a16="http://schemas.microsoft.com/office/drawing/2014/main" id="{0BA5EC9C-E08C-D2A1-6BDE-F34FFB6539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0613" y="4475163"/>
            <a:ext cx="360362" cy="73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2" name="Line 14">
            <a:extLst>
              <a:ext uri="{FF2B5EF4-FFF2-40B4-BE49-F238E27FC236}">
                <a16:creationId xmlns:a16="http://schemas.microsoft.com/office/drawing/2014/main" id="{803573EC-18A9-BF3C-82F9-4757038E88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31888" y="5516563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3" name="Line 15">
            <a:extLst>
              <a:ext uri="{FF2B5EF4-FFF2-40B4-BE49-F238E27FC236}">
                <a16:creationId xmlns:a16="http://schemas.microsoft.com/office/drawing/2014/main" id="{E6FDABFA-E9E1-DF36-DD6B-F4F404195B2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16013" y="4810125"/>
            <a:ext cx="360362" cy="714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4" name="Line 16">
            <a:extLst>
              <a:ext uri="{FF2B5EF4-FFF2-40B4-BE49-F238E27FC236}">
                <a16:creationId xmlns:a16="http://schemas.microsoft.com/office/drawing/2014/main" id="{47F59BDA-D1C3-A653-26B8-E7A5759560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16013" y="5026025"/>
            <a:ext cx="360362" cy="714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6" name="Line 18">
            <a:extLst>
              <a:ext uri="{FF2B5EF4-FFF2-40B4-BE49-F238E27FC236}">
                <a16:creationId xmlns:a16="http://schemas.microsoft.com/office/drawing/2014/main" id="{885B6A19-A626-CA22-7ECE-D2B688D59B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00138" y="5949950"/>
            <a:ext cx="431800" cy="714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7" name="Line 19">
            <a:extLst>
              <a:ext uri="{FF2B5EF4-FFF2-40B4-BE49-F238E27FC236}">
                <a16:creationId xmlns:a16="http://schemas.microsoft.com/office/drawing/2014/main" id="{DC59D572-19C0-CACE-DCD6-3875FF467E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6013" y="5732463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A87BFB-9969-228A-EC1B-ADF01E3D2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01" y="-1687"/>
            <a:ext cx="4955203" cy="4770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Land of the Prince Bishops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Bishop William Walcher (1071-1080)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Bishop Ranulf </a:t>
            </a:r>
            <a:r>
              <a:rPr lang="en-GB" sz="1600" dirty="0" err="1"/>
              <a:t>Flambard</a:t>
            </a:r>
            <a:r>
              <a:rPr lang="en-GB" sz="1600" dirty="0"/>
              <a:t> (1099-1128)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Bishop Thomas Hatfield (1345-1381)</a:t>
            </a: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Bishop Cuthbert Tunstall (1530-1559)</a:t>
            </a: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Bishop John </a:t>
            </a:r>
            <a:r>
              <a:rPr lang="en-US" sz="1600" dirty="0" err="1"/>
              <a:t>Cosin</a:t>
            </a:r>
            <a:r>
              <a:rPr lang="en-US" sz="1600" dirty="0"/>
              <a:t> (1660-1672)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Bishop Richard Trevor (1752-1771)</a:t>
            </a: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dirty="0"/>
              <a:t>Bishop William Van Mildert (1826-1836)</a:t>
            </a:r>
            <a:endParaRPr lang="fr-FR" sz="1600" dirty="0">
              <a:solidFill>
                <a:srgbClr val="5A6378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b="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prstClr val="black"/>
                </a:solidFill>
              </a:rPr>
              <a:t>                                                                                             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F0B08E66-E65F-9813-99D5-2842770B0B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28713" y="6278563"/>
            <a:ext cx="360362" cy="71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EBDD5196-C5B5-E016-B605-FF799E09F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120" y="80648"/>
            <a:ext cx="3240360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2500" b="1" dirty="0">
                <a:solidFill>
                  <a:srgbClr val="FFC000"/>
                </a:solidFill>
                <a:latin typeface="Corbel"/>
              </a:rPr>
              <a:t>Historical Perspective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FAEA725A-BD8A-82C8-6C6E-C910FA48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725144"/>
            <a:ext cx="1802641" cy="133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8977" name="Picture 1">
            <a:extLst>
              <a:ext uri="{FF2B5EF4-FFF2-40B4-BE49-F238E27FC236}">
                <a16:creationId xmlns:a16="http://schemas.microsoft.com/office/drawing/2014/main" id="{7840BB5C-B511-45D1-65A0-8E87581B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5661248"/>
            <a:ext cx="16192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river with a bridge and a castle in the middle&#10;&#10;AI-generated content may be incorrect.">
            <a:extLst>
              <a:ext uri="{FF2B5EF4-FFF2-40B4-BE49-F238E27FC236}">
                <a16:creationId xmlns:a16="http://schemas.microsoft.com/office/drawing/2014/main" id="{B420D6B6-F88D-8CA9-3271-E402D99E8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65" y="825362"/>
            <a:ext cx="3452813" cy="1809750"/>
          </a:xfrm>
          <a:prstGeom prst="rect">
            <a:avLst/>
          </a:prstGeom>
        </p:spPr>
      </p:pic>
      <p:sp>
        <p:nvSpPr>
          <p:cNvPr id="544770" name="Text Box 2">
            <a:extLst>
              <a:ext uri="{FF2B5EF4-FFF2-40B4-BE49-F238E27FC236}">
                <a16:creationId xmlns:a16="http://schemas.microsoft.com/office/drawing/2014/main" id="{A606A628-3174-9C47-4AE7-9AEDF6495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3670300"/>
            <a:ext cx="633571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/>
              <a:t>Professor W James Stirling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/>
              <a:t> </a:t>
            </a:r>
            <a:endParaRPr lang="fr-FR" sz="1400" dirty="0">
              <a:solidFill>
                <a:srgbClr val="FF0000"/>
              </a:solidFill>
              <a:latin typeface="Corbel"/>
            </a:endParaRPr>
          </a:p>
          <a:p>
            <a:pPr>
              <a:buNone/>
            </a:pPr>
            <a:r>
              <a:rPr lang="en-GB" sz="1400" b="1" dirty="0"/>
              <a:t>Professor Valya </a:t>
            </a:r>
            <a:r>
              <a:rPr lang="en-GB" sz="1400" b="1" dirty="0" err="1"/>
              <a:t>Khoze</a:t>
            </a:r>
            <a:endParaRPr lang="en-GB" sz="1400" b="1" dirty="0"/>
          </a:p>
          <a:p>
            <a:pPr>
              <a:buNone/>
            </a:pPr>
            <a:endParaRPr lang="en-GB" sz="1400" b="1" dirty="0"/>
          </a:p>
          <a:p>
            <a:pPr>
              <a:buNone/>
            </a:pPr>
            <a:r>
              <a:rPr lang="en-GB" sz="1400" b="1" dirty="0"/>
              <a:t>Professor E W Nigel Glover</a:t>
            </a:r>
          </a:p>
          <a:p>
            <a:pPr>
              <a:buNone/>
            </a:pPr>
            <a:endParaRPr lang="en-GB" sz="1400" b="1" dirty="0"/>
          </a:p>
          <a:p>
            <a:pPr>
              <a:buNone/>
            </a:pPr>
            <a:r>
              <a:rPr lang="en-GB" sz="1400" b="1" dirty="0"/>
              <a:t>Professor Keith Ellis</a:t>
            </a:r>
          </a:p>
          <a:p>
            <a:pPr>
              <a:buNone/>
            </a:pPr>
            <a:endParaRPr lang="en-GB" sz="1400" b="1" dirty="0"/>
          </a:p>
          <a:p>
            <a:pPr>
              <a:buNone/>
            </a:pPr>
            <a:r>
              <a:rPr lang="en-GB" sz="1400" b="1" dirty="0"/>
              <a:t>Professor Michael </a:t>
            </a:r>
            <a:r>
              <a:rPr lang="en-GB" sz="1400" b="1" dirty="0" err="1"/>
              <a:t>Spannowsky</a:t>
            </a:r>
            <a:endParaRPr lang="en-GB" sz="1400" b="1" dirty="0"/>
          </a:p>
          <a:p>
            <a:pPr>
              <a:buNone/>
            </a:pPr>
            <a:endParaRPr lang="en-GB" sz="1400" b="1" dirty="0"/>
          </a:p>
          <a:p>
            <a:pPr>
              <a:buNone/>
            </a:pPr>
            <a:r>
              <a:rPr lang="en-GB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Silver Anniversary</a:t>
            </a:r>
          </a:p>
          <a:p>
            <a:pPr>
              <a:buNone/>
            </a:pPr>
            <a:endParaRPr lang="en-GB" sz="1400" b="1" dirty="0"/>
          </a:p>
          <a:p>
            <a:pPr>
              <a:buNone/>
            </a:pPr>
            <a:r>
              <a:rPr lang="en-GB" sz="1400" b="1" dirty="0"/>
              <a:t>Institute of Phenomenology Prince Professors</a:t>
            </a:r>
          </a:p>
          <a:p>
            <a:pPr>
              <a:buNone/>
            </a:pPr>
            <a:r>
              <a:rPr lang="en-GB" sz="1400" b="1" dirty="0"/>
              <a:t>(AKA Directors)</a:t>
            </a:r>
          </a:p>
        </p:txBody>
      </p:sp>
      <p:pic>
        <p:nvPicPr>
          <p:cNvPr id="8" name="Picture 7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506191BD-8B2D-D6DC-5D58-99A45683D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604" y="1213569"/>
            <a:ext cx="2857500" cy="923925"/>
          </a:xfrm>
          <a:prstGeom prst="rect">
            <a:avLst/>
          </a:prstGeom>
        </p:spPr>
      </p:pic>
      <p:pic>
        <p:nvPicPr>
          <p:cNvPr id="10" name="Picture 9" descr="A bridge over a river&#10;&#10;AI-generated content may be incorrect.">
            <a:extLst>
              <a:ext uri="{FF2B5EF4-FFF2-40B4-BE49-F238E27FC236}">
                <a16:creationId xmlns:a16="http://schemas.microsoft.com/office/drawing/2014/main" id="{C9FF9081-B8F1-A8CE-73C1-E43C4E8B9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78" y="2667656"/>
            <a:ext cx="3448533" cy="18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5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>
            <a:extLst>
              <a:ext uri="{FF2B5EF4-FFF2-40B4-BE49-F238E27FC236}">
                <a16:creationId xmlns:a16="http://schemas.microsoft.com/office/drawing/2014/main" id="{E7A924B8-3CAA-E1AA-037B-C5CBA18655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DAA85FC-47C7-63A3-ACB4-BB635E3773D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AAF8AAE-A260-A697-3C17-9BCDF5F3B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431800"/>
            <a:ext cx="9937751" cy="795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7003BF-D1F1-6EA9-8A71-74FB03A61EC7}"/>
              </a:ext>
            </a:extLst>
          </p:cNvPr>
          <p:cNvSpPr txBox="1"/>
          <p:nvPr/>
        </p:nvSpPr>
        <p:spPr>
          <a:xfrm>
            <a:off x="-180528" y="620688"/>
            <a:ext cx="9649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In 1075 William the Conqueror the King created the Palatine of Durham</a:t>
            </a:r>
          </a:p>
          <a:p>
            <a:pPr algn="ctr"/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and its Prince Bishops to protect the North from invading Scots..</a:t>
            </a:r>
          </a:p>
          <a:p>
            <a:pPr algn="ctr"/>
            <a:endParaRPr lang="en-US" i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925 years later..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 2000 the Northerners worked together In Peaceful Physics Pursuits </a:t>
            </a:r>
          </a:p>
          <a:p>
            <a:pPr algn="ctr"/>
            <a:r>
              <a:rPr lang="en-US" dirty="0"/>
              <a:t>on </a:t>
            </a:r>
            <a:r>
              <a:rPr lang="en-US" dirty="0" err="1"/>
              <a:t>ScotGrid</a:t>
            </a:r>
            <a:r>
              <a:rPr lang="en-US" dirty="0"/>
              <a:t>, SUSSP Summer Schools and Higgs Maxwell Workshops for 25 years..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2E8C8-92EE-0864-D37D-89EC1F185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5927E-1456-6644-BBFA-6C1A8271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People </a:t>
            </a:r>
            <a:br>
              <a:rPr lang="en-GB" dirty="0"/>
            </a:br>
            <a:r>
              <a:rPr lang="en-GB" sz="2800" dirty="0">
                <a:hlinkClick r:id="rId2"/>
              </a:rPr>
              <a:t>https://www.ippp.dur.ac.uk/former-members/</a:t>
            </a:r>
            <a:endParaRPr lang="en-GB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3F04CD6-62CD-51C4-529D-1B6F6DE0EBC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11036149"/>
              </p:ext>
            </p:extLst>
          </p:nvPr>
        </p:nvGraphicFramePr>
        <p:xfrm>
          <a:off x="457200" y="2104225"/>
          <a:ext cx="4038600" cy="4099572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val="2929481153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4256076007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984601305"/>
                    </a:ext>
                  </a:extLst>
                </a:gridCol>
              </a:tblGrid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Steve Abel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Durham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2004-2007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966614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Ben Allanach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Cambridge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/>
                        <a:t>2008-2010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779870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/>
                        <a:t>Professor Patrizia Ball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Durham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2011-2014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48316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Alan Barr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Oxford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2011-2017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177028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Oliver Buchmueller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Imperial College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2011-2016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36896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 dirty="0"/>
                        <a:t>Professor Jon Butterworth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 dirty="0"/>
                        <a:t>University College London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 dirty="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5717108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 dirty="0"/>
                        <a:t>Professor Tony Doyle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/>
                        <a:t>University of Glasgow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 dirty="0"/>
                        <a:t>2004-2007 2011-2016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783267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Dr Nicolo De Groot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Nijmegen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2004-2007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492722"/>
                  </a:ext>
                </a:extLst>
              </a:tr>
              <a:tr h="1608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 dirty="0"/>
                        <a:t>Professor Robin Devenish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/>
                        <a:t>Oxford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 dirty="0"/>
                        <a:t>2000-2007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663252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Lance Dixon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SLAC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2010-2015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674704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Ulrich Egede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Imperial College London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884686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Professor E.W. Nigel Glover FRS (ex officio)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/>
                        <a:t>University of Durham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2011-2016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942712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Paul Harrison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Warwick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2010-2018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438823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Beate Heinemann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Freiburg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941828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Dr Ian Hinchliffe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LBNL (Berkeley)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990918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Joey Huston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Michigan State University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2016-2019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821728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Steve F. King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Southampton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042696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Professor Valya </a:t>
                      </a:r>
                      <a:r>
                        <a:rPr lang="en-GB" sz="900" b="1" dirty="0" err="1"/>
                        <a:t>Khoze</a:t>
                      </a:r>
                      <a:r>
                        <a:rPr lang="en-GB" sz="900" b="1" dirty="0"/>
                        <a:t> (ex officio)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University of Durham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82037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E1B01D1-DC6E-FCE6-67AF-10F885815FB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6356751"/>
              </p:ext>
            </p:extLst>
          </p:nvPr>
        </p:nvGraphicFramePr>
        <p:xfrm>
          <a:off x="4648200" y="1989502"/>
          <a:ext cx="4038600" cy="4191858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val="261000371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884395863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143193150"/>
                    </a:ext>
                  </a:extLst>
                </a:gridCol>
              </a:tblGrid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Cristina Lazzeroni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Birmingham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2013-2017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7137265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Dr. Daniel Maitre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IPPP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2015-2017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90185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Dr. Michelangelo Mangano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CERN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2015-2019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062042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Dr. Norman McCubbin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RAL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377572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Professor Ken Peach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/>
                        <a:t>University of Edinburgh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2000-2007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085975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900" b="1" dirty="0"/>
                        <a:t>Professor Michael Pennington (ex officio)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University of Durham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929183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Arnulf Quadt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Gottingen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2011-2016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435353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Graham Ross FRS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Oxford University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2010-2015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274023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Veronica Sanz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Sussex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2016-2019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962017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Michael Seymour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Manchester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989771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Paul Soler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Glasgow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2016-2019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052491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Dan Tovey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Sheffield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298082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Dr. Claire Shepherd-Themistocleous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RAL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2007-2010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49714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Prof. Robert Thorne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UCL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2011-2017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16577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Professor W. James Stirling FRS (ex officio)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/>
                        <a:t>University of Durham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2004-2007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160627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T.S. Virdee FRS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Imperial College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2000-2007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875617"/>
                  </a:ext>
                </a:extLst>
              </a:tr>
              <a:tr h="3141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900"/>
                        <a:t>Professor Georg Weiglein (ex officio)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/>
                        <a:t>DESY Hamburg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/>
                        <a:t>2004-2007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73323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39EAE37-A443-3440-F8D0-C8310680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8050"/>
            <a:ext cx="1884707" cy="121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8A6CD-1C0D-9C01-D7A0-1E7BEA838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1460-5950-AF63-66FC-D676827F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More People</a:t>
            </a:r>
            <a:br>
              <a:rPr lang="en-GB" dirty="0"/>
            </a:br>
            <a:r>
              <a:rPr lang="en-GB" sz="2800" dirty="0">
                <a:hlinkClick r:id="rId2"/>
              </a:rPr>
              <a:t>https://www.ippp.dur.ac.uk/former-members/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CF4CB00-684A-A54E-650A-021ABB91F1F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4674073"/>
              </p:ext>
            </p:extLst>
          </p:nvPr>
        </p:nvGraphicFramePr>
        <p:xfrm>
          <a:off x="179512" y="4221088"/>
          <a:ext cx="4038600" cy="2366442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val="2261885135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935224862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126487122"/>
                    </a:ext>
                  </a:extLst>
                </a:gridCol>
              </a:tblGrid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Michelangelo Mangano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328715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Joel Goldstein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06479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Val Gibson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335257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Tao Han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336552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i="1"/>
                        <a:t>Gavin Salam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 b="1" i="1" dirty="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0867876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/>
                        <a:t>Feya </a:t>
                      </a:r>
                      <a:r>
                        <a:rPr lang="en-GB" sz="900" dirty="0" err="1"/>
                        <a:t>Blekman</a:t>
                      </a:r>
                      <a:endParaRPr lang="en-GB" sz="900" dirty="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035443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dirty="0"/>
                        <a:t>Ed Copeland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554664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Morgan Wascko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456342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Dave Charlton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 dirty="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886734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/>
                        <a:t>Keith Ellis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 b="1" dirty="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900" b="1" dirty="0"/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730766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Sinead Farrington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University of Edinburgh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2022-2024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554182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Professor Clare Burrage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University of Nottingham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/>
                        <a:t>2021-2024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580242"/>
                  </a:ext>
                </a:extLst>
              </a:tr>
              <a:tr h="1794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/>
                        <a:t>Professor Aidan Robson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/>
                        <a:t>University of Glasgow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900" b="1" dirty="0"/>
                        <a:t>2021-2024</a:t>
                      </a:r>
                    </a:p>
                  </a:txBody>
                  <a:tcPr marL="44873" marR="44873" marT="22437" marB="2243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0431"/>
                  </a:ext>
                </a:extLst>
              </a:tr>
            </a:tbl>
          </a:graphicData>
        </a:graphic>
      </p:graphicFrame>
      <p:pic>
        <p:nvPicPr>
          <p:cNvPr id="13" name="Content Placeholder 12" descr="A person in a red and white striped shirt&#10;&#10;AI-generated content may be incorrect.">
            <a:extLst>
              <a:ext uri="{FF2B5EF4-FFF2-40B4-BE49-F238E27FC236}">
                <a16:creationId xmlns:a16="http://schemas.microsoft.com/office/drawing/2014/main" id="{38BCF2EC-927A-B1CD-4DCE-620975685B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24333"/>
            <a:ext cx="5832648" cy="3266283"/>
          </a:xfr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A0D0F1E-C72B-25D2-9676-89ADD2E41DDB}"/>
              </a:ext>
            </a:extLst>
          </p:cNvPr>
          <p:cNvSpPr txBox="1">
            <a:spLocks/>
          </p:cNvSpPr>
          <p:nvPr/>
        </p:nvSpPr>
        <p:spPr>
          <a:xfrm>
            <a:off x="107504" y="1628800"/>
            <a:ext cx="4041775" cy="71535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38912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Who were we?</a:t>
            </a:r>
          </a:p>
          <a:p>
            <a:pPr marL="438912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</a:t>
            </a:r>
            <a:r>
              <a:rPr lang="en-GB" dirty="0">
                <a:solidFill>
                  <a:prstClr val="black"/>
                </a:solidFill>
                <a:latin typeface="Corbel"/>
              </a:rPr>
              <a:t>hat were we doing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?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3F6EA026-96D2-E3A1-5BF1-77FA6551A46B}"/>
              </a:ext>
            </a:extLst>
          </p:cNvPr>
          <p:cNvSpPr txBox="1">
            <a:spLocks/>
          </p:cNvSpPr>
          <p:nvPr/>
        </p:nvSpPr>
        <p:spPr>
          <a:xfrm>
            <a:off x="3430216" y="5770794"/>
            <a:ext cx="5256584" cy="934806"/>
          </a:xfrm>
          <a:prstGeom prst="rect">
            <a:avLst/>
          </a:prstGeom>
        </p:spPr>
        <p:txBody>
          <a:bodyPr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38912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</a:rPr>
              <a:t>IPPP Steering Committee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</a:endParaRPr>
          </a:p>
          <a:p>
            <a:pPr marL="438912" marR="0" lvl="0" indent="-32004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lang="en-GB" sz="1800" dirty="0">
                <a:solidFill>
                  <a:prstClr val="black"/>
                </a:solidFill>
                <a:latin typeface="Corbel"/>
              </a:rPr>
              <a:t>Looking for new Ideas, People and Phenomena to support.. not Particularly Precise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AC44BCB-9224-D8BD-2DAE-9D30340170EC}"/>
              </a:ext>
            </a:extLst>
          </p:cNvPr>
          <p:cNvSpPr txBox="1">
            <a:spLocks/>
          </p:cNvSpPr>
          <p:nvPr/>
        </p:nvSpPr>
        <p:spPr>
          <a:xfrm>
            <a:off x="3635896" y="1639468"/>
            <a:ext cx="5256584" cy="715355"/>
          </a:xfrm>
          <a:prstGeom prst="rect">
            <a:avLst/>
          </a:prstGeom>
        </p:spPr>
        <p:txBody>
          <a:bodyPr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  <a:buClr>
                <a:srgbClr val="F0AD00"/>
              </a:buClr>
              <a:defRPr/>
            </a:pPr>
            <a:r>
              <a:rPr lang="en-US" sz="3000" dirty="0">
                <a:solidFill>
                  <a:prstClr val="black"/>
                </a:solidFill>
              </a:rPr>
              <a:t>W</a:t>
            </a:r>
            <a:r>
              <a:rPr lang="en-GB" sz="3000" dirty="0">
                <a:solidFill>
                  <a:prstClr val="black"/>
                </a:solidFill>
              </a:rPr>
              <a:t>here’s Alan?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85AE6-9D99-6EB1-4140-36DD210D2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328" y="68050"/>
            <a:ext cx="1884707" cy="12171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31E983D-C710-9D36-7C61-3A68AFB227B1}"/>
              </a:ext>
            </a:extLst>
          </p:cNvPr>
          <p:cNvGrpSpPr/>
          <p:nvPr/>
        </p:nvGrpSpPr>
        <p:grpSpPr>
          <a:xfrm>
            <a:off x="72008" y="1511954"/>
            <a:ext cx="8964488" cy="5326242"/>
            <a:chOff x="0" y="1497582"/>
            <a:chExt cx="8964488" cy="53262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C9F015-E67B-8BB9-6EFE-033753C34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97582"/>
              <a:ext cx="7778912" cy="53262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A3E89D-BC3A-721E-94A3-70B1AB31D39E}"/>
                </a:ext>
              </a:extLst>
            </p:cNvPr>
            <p:cNvSpPr txBox="1"/>
            <p:nvPr/>
          </p:nvSpPr>
          <p:spPr>
            <a:xfrm>
              <a:off x="7317883" y="6109630"/>
              <a:ext cx="164660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Official</a:t>
              </a:r>
            </a:p>
            <a:p>
              <a:pPr algn="ctr"/>
              <a:r>
                <a:rPr lang="en-US" dirty="0"/>
                <a:t>15</a:t>
              </a:r>
              <a:r>
                <a:rPr lang="en-US" baseline="30000" dirty="0"/>
                <a:t>th</a:t>
              </a:r>
              <a:r>
                <a:rPr lang="en-US" dirty="0"/>
                <a:t> May 2009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5257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59D91-95AA-3429-51A4-BCA913A1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5625E-A183-FF26-15C7-A8B38BE6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928" y="2646064"/>
            <a:ext cx="2602175" cy="418166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B831E6A-C179-6736-4AF9-AA087551B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" y="115140"/>
            <a:ext cx="8229600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Inauguration and Transformation</a:t>
            </a:r>
            <a:br>
              <a:rPr lang="en-GB" dirty="0"/>
            </a:br>
            <a:r>
              <a:rPr lang="en-GB" dirty="0"/>
              <a:t>Nineties to Noughties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5B561-AE03-90E5-45D5-918953F1F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24211"/>
            <a:ext cx="4040188" cy="71535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Durham Workshop on Jet Studies at LEP and HERA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9B584-7176-05FB-4A93-0E5CBDBD3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8" y="1524211"/>
            <a:ext cx="4041775" cy="71535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dirty="0"/>
              <a:t>IPPP Inauguration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62D5CA29-9359-13AC-A31F-65DF3E47351B}"/>
              </a:ext>
            </a:extLst>
          </p:cNvPr>
          <p:cNvSpPr/>
          <p:nvPr/>
        </p:nvSpPr>
        <p:spPr>
          <a:xfrm>
            <a:off x="4139952" y="2100275"/>
            <a:ext cx="1152128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6FE8004-0E89-D532-D7B6-68C6313A4957}"/>
              </a:ext>
            </a:extLst>
          </p:cNvPr>
          <p:cNvSpPr txBox="1">
            <a:spLocks/>
          </p:cNvSpPr>
          <p:nvPr/>
        </p:nvSpPr>
        <p:spPr>
          <a:xfrm>
            <a:off x="315788" y="1884251"/>
            <a:ext cx="4040188" cy="715355"/>
          </a:xfrm>
          <a:prstGeom prst="rect">
            <a:avLst/>
          </a:prstGeom>
        </p:spPr>
        <p:txBody>
          <a:bodyPr vert="horz" lIns="146304" tIns="91440" rtlCol="0" anchor="ctr">
            <a:no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3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orbel"/>
              </a:rPr>
              <a:t>Decem</a:t>
            </a:r>
            <a:r>
              <a:rPr kumimoji="0" lang="en-GB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ber</a:t>
            </a:r>
            <a:r>
              <a:rPr kumimoji="0" lang="en-GB" sz="1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1990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5155F1C-7306-6710-2A3E-98D9275F3C88}"/>
              </a:ext>
            </a:extLst>
          </p:cNvPr>
          <p:cNvSpPr txBox="1">
            <a:spLocks/>
          </p:cNvSpPr>
          <p:nvPr/>
        </p:nvSpPr>
        <p:spPr>
          <a:xfrm>
            <a:off x="4644008" y="1884251"/>
            <a:ext cx="4040188" cy="715355"/>
          </a:xfrm>
          <a:prstGeom prst="rect">
            <a:avLst/>
          </a:prstGeom>
        </p:spPr>
        <p:txBody>
          <a:bodyPr vert="horz" lIns="146304" tIns="91440" rtlCol="0" anchor="ctr">
            <a:no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3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October 2000</a:t>
            </a:r>
            <a:endParaRPr kumimoji="0" lang="en-GB" sz="14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C598F1-6E63-5550-EC89-E01236702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496189"/>
            <a:ext cx="3779912" cy="424449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Durham</a:t>
            </a:r>
            <a:r>
              <a:rPr lang="en-US" sz="2000" dirty="0"/>
              <a:t> algorithm</a:t>
            </a:r>
          </a:p>
          <a:p>
            <a:endParaRPr lang="en-US" sz="2000" dirty="0"/>
          </a:p>
          <a:p>
            <a:r>
              <a:rPr lang="en-US" sz="2000" dirty="0"/>
              <a:t>Deep Inelastic Scattering	</a:t>
            </a:r>
          </a:p>
          <a:p>
            <a:r>
              <a:rPr lang="en-US" sz="2000" dirty="0"/>
              <a:t>Structure Functions</a:t>
            </a:r>
          </a:p>
          <a:p>
            <a:endParaRPr lang="en-US" sz="2000" dirty="0"/>
          </a:p>
          <a:p>
            <a:r>
              <a:rPr lang="en-US" sz="2000" dirty="0"/>
              <a:t>PDFs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Ian Halliday </a:t>
            </a:r>
            <a:r>
              <a:rPr lang="en-US" sz="2000" i="1" dirty="0"/>
              <a:t>Chief Executive PPARC</a:t>
            </a:r>
            <a:r>
              <a:rPr lang="en-US" sz="2000" dirty="0"/>
              <a:t> </a:t>
            </a:r>
          </a:p>
          <a:p>
            <a:pPr marL="118872" indent="0">
              <a:buNone/>
            </a:pPr>
            <a:r>
              <a:rPr lang="en-US" sz="2000" dirty="0"/>
              <a:t>	1998-2005</a:t>
            </a:r>
            <a:endParaRPr lang="en-GB" dirty="0"/>
          </a:p>
          <a:p>
            <a:endParaRPr lang="en-GB" sz="1600" dirty="0"/>
          </a:p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Tony Doyle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Member PPARC Particle Physics Theory Grants Committee </a:t>
            </a:r>
          </a:p>
          <a:p>
            <a:pPr marL="118872" indent="0">
              <a:buNone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1999-2001 </a:t>
            </a:r>
            <a:r>
              <a:rPr lang="en-GB" dirty="0"/>
              <a:t>	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GB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E5673A2-203C-77E3-439F-F0649B6D8AD1}"/>
              </a:ext>
            </a:extLst>
          </p:cNvPr>
          <p:cNvSpPr txBox="1">
            <a:spLocks/>
          </p:cNvSpPr>
          <p:nvPr/>
        </p:nvSpPr>
        <p:spPr>
          <a:xfrm>
            <a:off x="4608747" y="2456650"/>
            <a:ext cx="4040188" cy="395128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Anti-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algorithm</a:t>
            </a: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Grid</a:t>
            </a: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orbel"/>
              </a:rPr>
              <a:t>LHC</a:t>
            </a: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orbel"/>
              </a:rPr>
              <a:t>Higgs</a:t>
            </a:r>
            <a:endParaRPr lang="en-US" sz="2000" baseline="30000" dirty="0">
              <a:solidFill>
                <a:prstClr val="black"/>
              </a:solidFill>
              <a:latin typeface="Corbel"/>
            </a:endParaRP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38912" marR="0" lvl="0" indent="-32004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lang="en-US" sz="2000" dirty="0">
              <a:solidFill>
                <a:prstClr val="black"/>
              </a:solidFill>
              <a:latin typeface="Corbel"/>
            </a:endParaRPr>
          </a:p>
          <a:p>
            <a:pPr lvl="0" algn="r" fontAlgn="auto">
              <a:spcAft>
                <a:spcPts val="0"/>
              </a:spcAft>
              <a:buClr>
                <a:srgbClr val="F0AD00"/>
              </a:buClr>
              <a:defRPr/>
            </a:pPr>
            <a:r>
              <a:rPr lang="en-GB" sz="2000" dirty="0"/>
              <a:t>James Stirling</a:t>
            </a:r>
          </a:p>
          <a:p>
            <a:pPr marL="118872" lvl="0" indent="0" algn="r" fontAlgn="auto">
              <a:spcAft>
                <a:spcPts val="0"/>
              </a:spcAft>
              <a:buClr>
                <a:srgbClr val="F0AD00"/>
              </a:buClr>
              <a:buNone/>
              <a:defRPr/>
            </a:pPr>
            <a:r>
              <a:rPr lang="en-GB" sz="2000" i="1" dirty="0"/>
              <a:t>Inaugural Director</a:t>
            </a:r>
          </a:p>
          <a:p>
            <a:pPr marL="118872" lvl="0" indent="0" algn="r" fontAlgn="auto">
              <a:spcAft>
                <a:spcPts val="0"/>
              </a:spcAft>
              <a:buClr>
                <a:srgbClr val="F0AD00"/>
              </a:buClr>
              <a:buNone/>
              <a:defRPr/>
            </a:pPr>
            <a:r>
              <a:rPr lang="en-GB" sz="2000" i="1" dirty="0"/>
              <a:t>2000-2007</a:t>
            </a:r>
          </a:p>
          <a:p>
            <a:pPr marL="118872" lvl="0" indent="0" algn="r" fontAlgn="auto">
              <a:spcAft>
                <a:spcPts val="0"/>
              </a:spcAft>
              <a:buClr>
                <a:srgbClr val="F0AD00"/>
              </a:buClr>
              <a:buNone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937B61-D4C5-E52E-7D14-A0A5C02A3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68050"/>
            <a:ext cx="1884707" cy="121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2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E0EEA-4A3F-4D96-3BEE-E0CFC131C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5C5B196-37E5-3B15-17B3-804B527E7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08504" cy="1251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/>
              <a:t>Pictures..</a:t>
            </a:r>
            <a:br>
              <a:rPr lang="en-US" sz="2800" dirty="0"/>
            </a:br>
            <a:r>
              <a:rPr lang="en-US" sz="2800" dirty="0"/>
              <a:t>Summer Schools</a:t>
            </a:r>
            <a:br>
              <a:rPr lang="en-US" sz="2800" dirty="0"/>
            </a:br>
            <a:r>
              <a:rPr lang="en-US" sz="2800" dirty="0"/>
              <a:t>SUSSP57 LHC Phenomenology (Aug 2003)</a:t>
            </a:r>
            <a:endParaRPr lang="en-US" altLang="en-US" sz="3600" dirty="0">
              <a:latin typeface="+mn-lt"/>
            </a:endParaRPr>
          </a:p>
        </p:txBody>
      </p:sp>
      <p:pic>
        <p:nvPicPr>
          <p:cNvPr id="4" name="Picture 3" descr="A close-up of a flyer&#10;&#10;AI-generated content may be incorrect.">
            <a:extLst>
              <a:ext uri="{FF2B5EF4-FFF2-40B4-BE49-F238E27FC236}">
                <a16:creationId xmlns:a16="http://schemas.microsoft.com/office/drawing/2014/main" id="{0023621D-2ED4-83A7-B4C8-95B4FF11A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18" y="1519594"/>
            <a:ext cx="7470068" cy="5293782"/>
          </a:xfrm>
          <a:prstGeom prst="rect">
            <a:avLst/>
          </a:prstGeom>
        </p:spPr>
      </p:pic>
      <p:pic>
        <p:nvPicPr>
          <p:cNvPr id="2" name="Picture 1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43EEC0A9-7115-C6A4-9C06-128553A9E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36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D1A01-7515-23FD-CFB8-3C13DBCE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380AF24-0EB3-7387-040C-55E2BD293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08504" cy="1251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/>
              <a:t>Pictures..</a:t>
            </a:r>
            <a:br>
              <a:rPr lang="en-US" sz="2800" dirty="0"/>
            </a:br>
            <a:r>
              <a:rPr lang="en-US" sz="2800" dirty="0"/>
              <a:t>Summer Schools</a:t>
            </a:r>
            <a:br>
              <a:rPr lang="en-US" sz="2800" dirty="0"/>
            </a:br>
            <a:r>
              <a:rPr lang="en-US" sz="2800" dirty="0"/>
              <a:t>SUSSP57 LHC Phenomenology (Aug 2003)</a:t>
            </a:r>
            <a:endParaRPr lang="en-US" altLang="en-US" sz="3600" dirty="0">
              <a:latin typeface="+mn-lt"/>
            </a:endParaRPr>
          </a:p>
        </p:txBody>
      </p:sp>
      <p:pic>
        <p:nvPicPr>
          <p:cNvPr id="4" name="Picture 3" descr="A close-up of a flyer&#10;&#10;AI-generated content may be incorrect.">
            <a:extLst>
              <a:ext uri="{FF2B5EF4-FFF2-40B4-BE49-F238E27FC236}">
                <a16:creationId xmlns:a16="http://schemas.microsoft.com/office/drawing/2014/main" id="{338473CF-1335-78D8-0F8F-FD212DBF5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18" y="1519594"/>
            <a:ext cx="7470068" cy="5293782"/>
          </a:xfrm>
          <a:prstGeom prst="rect">
            <a:avLst/>
          </a:prstGeom>
        </p:spPr>
      </p:pic>
      <p:pic>
        <p:nvPicPr>
          <p:cNvPr id="2" name="Picture 1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222535F7-37DE-B7BF-F408-0780E1547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E665E-7B4D-957E-B24A-5FE74293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526409"/>
            <a:ext cx="7569206" cy="53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5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circle with letters and a graph&#10;&#10;AI-generated content may be incorrect.">
            <a:extLst>
              <a:ext uri="{FF2B5EF4-FFF2-40B4-BE49-F238E27FC236}">
                <a16:creationId xmlns:a16="http://schemas.microsoft.com/office/drawing/2014/main" id="{A82C89B3-82EC-9774-8A55-8E719F90B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9" y="0"/>
            <a:ext cx="7668344" cy="6863166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DAA118-F8ED-3697-8A42-65D07CFDEFE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72277925"/>
              </p:ext>
            </p:extLst>
          </p:nvPr>
        </p:nvGraphicFramePr>
        <p:xfrm>
          <a:off x="-373013" y="23854"/>
          <a:ext cx="8676456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F45DBB36-3FA1-164A-97F9-F127849FD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9FDC430D-237A-FD3C-F209-B590B59E57E1}"/>
              </a:ext>
            </a:extLst>
          </p:cNvPr>
          <p:cNvSpPr txBox="1">
            <a:spLocks noChangeArrowheads="1"/>
          </p:cNvSpPr>
          <p:nvPr/>
        </p:nvSpPr>
        <p:spPr>
          <a:xfrm>
            <a:off x="112179" y="190764"/>
            <a:ext cx="522920" cy="6336704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r>
              <a:rPr lang="en-GB" sz="4000" dirty="0">
                <a:solidFill>
                  <a:srgbClr val="FFFFFF"/>
                </a:solidFill>
                <a:latin typeface="Corbel"/>
              </a:rPr>
              <a:t>People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endParaRPr lang="en-US" sz="4000" dirty="0">
              <a:solidFill>
                <a:srgbClr val="FFFFFF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endParaRPr lang="en-US" sz="4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7D10C1D-42E7-7963-3E75-A5D45D99FB6A}"/>
              </a:ext>
            </a:extLst>
          </p:cNvPr>
          <p:cNvSpPr txBox="1">
            <a:spLocks noChangeArrowheads="1"/>
          </p:cNvSpPr>
          <p:nvPr/>
        </p:nvSpPr>
        <p:spPr>
          <a:xfrm>
            <a:off x="8452237" y="646114"/>
            <a:ext cx="522920" cy="6336704"/>
          </a:xfrm>
          <a:prstGeom prst="rect">
            <a:avLst/>
          </a:prstGeom>
        </p:spPr>
        <p:txBody>
          <a:bodyPr vert="horz" lIns="118872" tIns="0" rIns="45720" bIns="0" rtlCol="0" anchor="b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r>
              <a:rPr lang="en-GB" sz="4000" dirty="0">
                <a:solidFill>
                  <a:srgbClr val="FFFFFF"/>
                </a:solidFill>
                <a:latin typeface="Corbel"/>
              </a:rPr>
              <a:t>I 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r>
              <a:rPr lang="en-GB" sz="4000" dirty="0">
                <a:solidFill>
                  <a:srgbClr val="FFFFFF"/>
                </a:solidFill>
                <a:latin typeface="Corbel"/>
              </a:rPr>
              <a:t>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endParaRPr lang="en-GB" sz="4000" dirty="0">
              <a:solidFill>
                <a:srgbClr val="FFFFFF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endParaRPr lang="en-GB" sz="4000" dirty="0">
              <a:solidFill>
                <a:srgbClr val="FFFFFF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defRPr/>
            </a:pPr>
            <a:endParaRPr lang="en-GB" sz="4000" dirty="0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266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2DA32-779B-FED3-7997-8C08BED02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51C3C5-A42D-70EB-5CEB-E46BB47D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759"/>
            <a:ext cx="8229600" cy="1251062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Pictures..</a:t>
            </a:r>
            <a:br>
              <a:rPr lang="en-US" sz="3200" dirty="0"/>
            </a:br>
            <a:r>
              <a:rPr lang="en-US" sz="3200" dirty="0"/>
              <a:t>SUSSP69 LHC Physics</a:t>
            </a:r>
            <a:br>
              <a:rPr lang="en-US" sz="3200" dirty="0"/>
            </a:br>
            <a:r>
              <a:rPr lang="en-US" sz="3200" dirty="0"/>
              <a:t> (Aug 2012)</a:t>
            </a:r>
            <a:endParaRPr lang="en-GB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225D39-055F-4F6C-2CF5-647A1789C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670" y="3664664"/>
            <a:ext cx="4040188" cy="715355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Alan Walker, Peter Higgs and one of our “students”, Sven Heinemeyer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5A874A-C37D-84DC-F6B8-4825CDE4D2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7768" y="1628800"/>
            <a:ext cx="4040188" cy="2060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16E27E-A6B9-7A8F-F1B1-EC3F8BD4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4" y="4391039"/>
            <a:ext cx="3000000" cy="219047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096885-55FE-E326-0BFE-CE42F3F44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7330" y="3665002"/>
            <a:ext cx="4041775" cy="715355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Thomas Binoth, Nigel Glover and </a:t>
            </a:r>
          </a:p>
          <a:p>
            <a:r>
              <a:rPr lang="en-GB" dirty="0"/>
              <a:t>Tony Doyle putting on the “Himalayas”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C57B1EA-A286-5096-5C6A-9A41630D46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675481" y="4415632"/>
            <a:ext cx="2704762" cy="22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DEADF8-03C8-2825-FA3B-88E0DC609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2" y="1660896"/>
            <a:ext cx="4877017" cy="2028839"/>
          </a:xfrm>
          <a:prstGeom prst="rect">
            <a:avLst/>
          </a:prstGeom>
        </p:spPr>
      </p:pic>
      <p:pic>
        <p:nvPicPr>
          <p:cNvPr id="17" name="Picture 16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5B3A4DE2-9F7C-F4DA-3A70-6E855A0BD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7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4B71F-E52A-1888-38E5-9D27194E7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368A257-6707-DE37-FE1A-382EF4348E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 descr="Cern_complex.jpg">
            <a:extLst>
              <a:ext uri="{FF2B5EF4-FFF2-40B4-BE49-F238E27FC236}">
                <a16:creationId xmlns:a16="http://schemas.microsoft.com/office/drawing/2014/main" id="{F610CA91-63E1-4750-4771-3E5045A784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4166" t="10608" r="10001" b="23386"/>
          <a:stretch>
            <a:fillRect/>
          </a:stretch>
        </p:blipFill>
        <p:spPr bwMode="auto">
          <a:xfrm>
            <a:off x="533400" y="1044575"/>
            <a:ext cx="82962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53C2FA3-EDC8-93E2-D1DD-BBBF1AAA9D07}"/>
              </a:ext>
            </a:extLst>
          </p:cNvPr>
          <p:cNvSpPr/>
          <p:nvPr/>
        </p:nvSpPr>
        <p:spPr>
          <a:xfrm>
            <a:off x="4191000" y="5387975"/>
            <a:ext cx="76200" cy="76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240F5B8-AC64-C289-1CEC-00B13B94F62B}"/>
              </a:ext>
            </a:extLst>
          </p:cNvPr>
          <p:cNvSpPr/>
          <p:nvPr/>
        </p:nvSpPr>
        <p:spPr>
          <a:xfrm>
            <a:off x="4194175" y="5387975"/>
            <a:ext cx="73025" cy="7302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11" descr="MCDD00942_0000[1]">
            <a:extLst>
              <a:ext uri="{FF2B5EF4-FFF2-40B4-BE49-F238E27FC236}">
                <a16:creationId xmlns:a16="http://schemas.microsoft.com/office/drawing/2014/main" id="{710222EB-59AE-DB0B-B6F8-F9F52A8DA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6700" y="3163888"/>
            <a:ext cx="8763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tlas.jpg">
            <a:extLst>
              <a:ext uri="{FF2B5EF4-FFF2-40B4-BE49-F238E27FC236}">
                <a16:creationId xmlns:a16="http://schemas.microsoft.com/office/drawing/2014/main" id="{2931BB83-5B13-0AE8-EB8D-893B8657DC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425575"/>
            <a:ext cx="76819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ollision_pres.jpg">
            <a:extLst>
              <a:ext uri="{FF2B5EF4-FFF2-40B4-BE49-F238E27FC236}">
                <a16:creationId xmlns:a16="http://schemas.microsoft.com/office/drawing/2014/main" id="{229D4A35-B17A-72FF-2A6A-36E223B43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604240">
            <a:off x="2705100" y="1965325"/>
            <a:ext cx="3505200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ED98D00-D354-A767-684E-8D9DC1DF3154}"/>
              </a:ext>
            </a:extLst>
          </p:cNvPr>
          <p:cNvSpPr/>
          <p:nvPr/>
        </p:nvSpPr>
        <p:spPr>
          <a:xfrm>
            <a:off x="8991600" y="384651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46821B-DE2B-D586-F751-35D9F822F322}"/>
              </a:ext>
            </a:extLst>
          </p:cNvPr>
          <p:cNvSpPr/>
          <p:nvPr/>
        </p:nvSpPr>
        <p:spPr>
          <a:xfrm>
            <a:off x="76200" y="3167063"/>
            <a:ext cx="152400" cy="1524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E99C19F3-B425-155C-AE2A-CB80E6236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122396"/>
            <a:ext cx="4032448" cy="5703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GB" sz="2400" b="1" dirty="0">
                <a:solidFill>
                  <a:srgbClr val="FFC000"/>
                </a:solidFill>
                <a:latin typeface="Trebuchet MS" pitchFamily="32" charset="0"/>
              </a:rPr>
              <a:t>ATLAS also takes pictures..</a:t>
            </a:r>
          </a:p>
        </p:txBody>
      </p:sp>
    </p:spTree>
    <p:extLst>
      <p:ext uri="{BB962C8B-B14F-4D97-AF65-F5344CB8AC3E}">
        <p14:creationId xmlns:p14="http://schemas.microsoft.com/office/powerpoint/2010/main" val="16343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0486 -0.01041 0.00972 -0.02083 0.01458 -0.0294 C 0.01944 -0.0375 0.02291 -0.04259 0.02916 -0.05 C 0.03524 -0.05764 0.04548 -0.06875 0.05191 -0.075 C 0.05868 -0.08125 0.06198 -0.08426 0.06875 -0.08703 C 0.07517 -0.08981 0.08333 -0.09028 0.09114 -0.09213 C 0.09896 -0.09398 0.10902 -0.0956 0.11441 -0.09815 C 0.11996 -0.10069 0.12309 -0.10416 0.12361 -0.10694 C 0.12448 -0.10972 0.12257 -0.11203 0.11875 -0.11435 C 0.11475 -0.11666 0.10902 -0.11991 0.10104 -0.12129 C 0.09305 -0.12268 0.07951 -0.12315 0.07083 -0.12222 C 0.06198 -0.12129 0.0533 -0.11852 0.0493 -0.11574 C 0.04496 -0.11296 0.04357 -0.10926 0.04461 -0.10555 C 0.046 -0.10208 0.04896 -0.09768 0.05659 -0.09537 C 0.06389 -0.09305 0.0809 -0.09166 0.09097 -0.09213 C 0.10104 -0.09259 0.11198 -0.09514 0.11736 -0.09815 C 0.12257 -0.10116 0.12361 -0.10648 0.12257 -0.10972 C 0.12118 -0.11296 0.11805 -0.11597 0.11076 -0.11805 C 0.10347 -0.12014 0.08871 -0.12268 0.07951 -0.12268 C 0.07014 -0.12268 0.05989 -0.12083 0.05416 -0.11805 C 0.04826 -0.11528 0.04357 -0.10926 0.04409 -0.10555 C 0.04409 -0.10185 0.04948 -0.09768 0.05659 -0.09537 C 0.06354 -0.09305 0.08003 -0.09236 0.0868 -0.09213 C 0.09357 -0.0919 0.09392 -0.09491 0.09739 -0.09352 C 0.10086 -0.09213 0.10173 -0.08588 0.10659 -0.08333 C 0.11146 -0.08078 0.11875 -0.07986 0.12621 -0.0787 C 0.13402 -0.07754 0.14566 -0.07708 0.15243 -0.07592 C 0.1592 -0.07477 0.16267 -0.07338 0.16649 -0.07222 C 0.17048 -0.07106 0.17291 -0.06967 0.17569 -0.06852 C 0.17812 -0.06736 0.17274 -0.06666 0.18194 -0.06481 C 0.19114 -0.06296 0.2184 -0.06065 0.2309 -0.05787 C 0.24375 -0.05509 0.25139 -0.05278 0.25868 -0.04861 C 0.26597 -0.04444 0.27187 -0.03727 0.275 -0.03333 C 0.27812 -0.0294 0.27916 -0.02893 0.27777 -0.02453 C 0.27639 -0.02037 0.27534 -0.01227 0.26632 -0.00648 C 0.25729 -0.00069 0.23836 0.00648 0.22378 0.01019 C 0.20937 0.01389 0.19427 0.01482 0.17968 0.01505 C 0.1651 0.01574 0.14965 0.01435 0.13646 0.0125 C 0.12309 0.01065 0.10902 0.00834 0.09896 0.00417 C 0.08871 -2.22222E-6 0.07951 -0.00671 0.075 -0.0125 C 0.07014 -0.01828 0.06961 -0.02616 0.06979 -0.03055 C 0.06979 -0.03518 0.07083 -0.03634 0.07639 -0.04028 C 0.08194 -0.04421 0.09166 -0.05069 0.10277 -0.05463 C 0.11389 -0.05856 0.12847 -0.0618 0.14288 -0.06342 C 0.15746 -0.06504 0.17569 -0.06528 0.19027 -0.06435 C 0.20451 -0.06342 0.21753 -0.06134 0.22916 -0.05833 C 0.2408 -0.05532 0.25139 -0.05116 0.26007 -0.04629 C 0.26788 -0.04143 0.27378 -0.03472 0.27639 -0.02963 C 0.27899 -0.02453 0.27986 -0.02153 0.27534 -0.0162 C 0.27083 -0.01088 0.26041 -0.00208 0.24896 0.00278 C 0.23732 0.00764 0.22048 0.01088 0.20642 0.01297 C 0.19236 0.01505 0.17864 0.01597 0.16354 0.01505 C 0.14809 0.01459 0.12656 0.01134 0.11336 0.00834 C 0.09982 0.00533 0.09062 0.00255 0.08333 -0.00278 C 0.07569 -0.0081 0.06909 -0.01713 0.0684 -0.02361 C 0.06771 -0.03009 0.07257 -0.0368 0.07899 -0.04213 C 0.08576 -0.04745 0.096 -0.05254 0.10764 -0.05602 C 0.11927 -0.05949 0.1342 -0.06203 0.14861 -0.06342 C 0.16284 -0.06481 0.17968 -0.06597 0.19409 -0.06481 C 0.20833 -0.06366 0.22291 -0.05995 0.23437 -0.05694 C 0.24514 -0.05393 0.25434 -0.05069 0.26111 -0.04676 C 0.26788 -0.04282 0.27326 -0.03842 0.27534 -0.03287 C 0.27743 -0.02778 0.27986 -0.02106 0.27326 -0.01458 C 0.26666 -0.00764 0.24982 0.00232 0.23576 0.00695 C 0.2217 0.01158 0.20399 0.01273 0.18836 0.01389 C 0.17291 0.01505 0.15781 0.01574 0.14271 0.01389 C 0.12743 0.01181 0.10798 0.00718 0.09652 0.00278 C 0.08472 -0.00162 0.08003 -0.0081 0.07413 -0.0125 C 0.0684 -0.0169 0.06736 -0.01944 0.0625 -0.02361 C 0.05729 -0.02778 0.05121 -0.03379 0.04548 -0.0375 C 0.03975 -0.0412 0.03524 -0.04259 0.0276 -0.04537 C 0.02031 -0.04815 0.01527 -0.05162 0.00104 -0.05416 C -0.0132 -0.05671 -0.04011 -0.05741 -0.05764 -0.06065 C -0.07518 -0.06412 -0.09219 -0.06991 -0.104 -0.07546 C -0.11563 -0.08125 -0.12049 -0.08565 -0.12726 -0.09444 C -0.13368 -0.10324 -0.14011 -0.11597 -0.14393 -0.12778 C -0.14809 -0.13958 -0.14983 -0.15254 -0.15104 -0.16528 C -0.15243 -0.17801 -0.15295 -0.18819 -0.15209 -0.20463 C -0.15174 -0.22106 -0.14931 -0.24722 -0.14809 -0.26389 C -0.14688 -0.28055 -0.14566 -0.29143 -0.14323 -0.30416 C -0.14063 -0.3169 -0.14011 -0.32986 -0.13351 -0.34028 C -0.12691 -0.35069 -0.11459 -0.35995 -0.1033 -0.36713 C -0.09184 -0.3743 -0.08108 -0.37847 -0.06563 -0.38333 C -0.05018 -0.38819 -0.03073 -0.39259 -0.01042 -0.39583 C 0.00989 -0.39907 0.03333 -0.40208 0.05607 -0.40278 C 0.07882 -0.40347 0.10364 -0.40185 0.12552 -0.39953 C 0.14739 -0.39722 0.16892 -0.39305 0.18646 -0.38842 C 0.20347 -0.38379 0.21736 -0.37847 0.23021 -0.37176 C 0.24271 -0.36504 0.25573 -0.35694 0.26319 -0.34861 C 0.27066 -0.34028 0.27343 -0.3287 0.275 -0.32222 C 0.27656 -0.31574 0.27656 -0.31528 0.27291 -0.30879 C 0.26927 -0.30231 0.26284 -0.29051 0.25295 -0.28333 C 0.24323 -0.27616 0.22673 -0.27037 0.21458 -0.26528 C 0.20208 -0.26018 0.19566 -0.25625 0.18003 -0.25278 C 0.16423 -0.2493 0.13593 -0.24653 0.11979 -0.24444 C 0.10347 -0.24236 0.09878 -0.24051 0.08194 -0.24028 C 0.06493 -0.24004 0.03732 -0.24166 0.01944 -0.24305 C 0.00139 -0.24444 -0.01007 -0.24583 -0.02604 -0.24907 C -0.04202 -0.25231 -0.06337 -0.25787 -0.07674 -0.2625 C -0.09011 -0.26713 -0.09757 -0.27129 -0.10643 -0.27685 C -0.11511 -0.28241 -0.12361 -0.28842 -0.12917 -0.29583 C -0.1349 -0.30324 -0.14063 -0.31273 -0.14098 -0.32083 C -0.1415 -0.32893 -0.1382 -0.33634 -0.13229 -0.34398 C -0.12657 -0.35162 -0.11459 -0.36065 -0.10643 -0.3662 C -0.09792 -0.37176 -0.09497 -0.37245 -0.08229 -0.37685 C -0.06962 -0.38125 -0.04792 -0.38912 -0.03021 -0.39305 C -0.0125 -0.39699 0.00764 -0.39838 0.02396 -0.4 C 0.04027 -0.40162 0.05173 -0.40231 0.06771 -0.40231 C 0.08333 -0.40231 0.10416 -0.40139 0.11996 -0.4 C 0.13524 -0.39861 0.14861 -0.39629 0.16111 -0.39398 C 0.17326 -0.39166 0.18194 -0.38889 0.19288 -0.38565 C 0.20399 -0.38241 0.21649 -0.3794 0.22673 -0.37407 C 0.23836 -0.36875 0.25034 -0.36157 0.25833 -0.3537 C 0.26632 -0.34583 0.27291 -0.33449 0.275 -0.32639 C 0.27708 -0.31852 0.27482 -0.31157 0.27118 -0.30463 C 0.26753 -0.29768 0.2651 -0.29259 0.25295 -0.28472 C 0.24114 -0.27685 0.21649 -0.26319 0.19965 -0.25694 C 0.18264 -0.25069 0.16944 -0.25 0.15104 -0.24722 C 0.13177 -0.24444 0.10416 -0.24143 0.08611 -0.24028 C 0.0684 -0.23912 0.05729 -0.24028 0.04271 -0.24028 C 0.0276 -0.24028 0.01527 -0.24028 -0.00313 -0.24028 C -0.02153 -0.24028 -0.05018 -0.24028 -0.06771 -0.24028 C -0.08525 -0.24028 -0.09983 -0.24028 -0.10834 -0.24028 C -0.11736 -0.24028 -0.11528 -0.2419 -0.11997 -0.24028 C -0.12448 -0.23866 -0.12778 -0.23449 -0.13611 -0.23055 C -0.14462 -0.22662 -0.15782 -0.2206 -0.16945 -0.21713 C -0.18125 -0.21366 -0.19289 -0.20995 -0.20695 -0.21018 C -0.22101 -0.21041 -0.23993 -0.21319 -0.25348 -0.21852 C -0.26702 -0.22384 -0.27934 -0.23403 -0.28854 -0.24166 C -0.29775 -0.2493 -0.30157 -0.25393 -0.30834 -0.26389 C -0.31511 -0.27384 -0.32379 -0.28889 -0.32952 -0.30139 C -0.33525 -0.31389 -0.33872 -0.32708 -0.34236 -0.33842 C -0.34601 -0.34977 -0.34931 -0.35972 -0.35174 -0.36991 C -0.35417 -0.38009 -0.35591 -0.3912 -0.35729 -0.39953 C -0.35868 -0.40787 -0.3599 -0.41065 -0.36042 -0.41944 C -0.36094 -0.42824 -0.3625 -0.44236 -0.36042 -0.45278 C -0.35834 -0.46319 -0.35799 -0.46991 -0.34792 -0.48194 C -0.33785 -0.49398 -0.32188 -0.51134 -0.3 -0.525 C -0.27813 -0.53866 -0.24705 -0.55347 -0.21667 -0.56389 C -0.18629 -0.5743 -0.14514 -0.58194 -0.11754 -0.58703 C -0.08993 -0.59213 -0.07778 -0.59259 -0.05104 -0.59444 C -0.02431 -0.59629 0.01354 -0.59884 0.04271 -0.59861 C 0.0717 -0.59838 0.09253 -0.59768 0.1243 -0.59352 C 0.1559 -0.58935 0.20573 -0.5787 0.23194 -0.57315 C 0.25816 -0.56759 0.26232 -0.56736 0.28125 -0.55972 C 0.30017 -0.55208 0.32847 -0.53773 0.34514 -0.52778 C 0.3618 -0.51782 0.37152 -0.50949 0.38125 -0.5 C 0.39097 -0.49051 0.39809 -0.47986 0.40312 -0.47083 C 0.40816 -0.4618 0.41007 -0.45278 0.41146 -0.44583 C 0.41284 -0.43889 0.41354 -0.43773 0.41146 -0.42916 C 0.40937 -0.4206 0.4059 -0.40555 0.39896 -0.39444 C 0.39201 -0.38333 0.38489 -0.37338 0.37014 -0.36203 C 0.35538 -0.35069 0.32795 -0.33565 0.31076 -0.32685 C 0.29357 -0.31805 0.28455 -0.31528 0.26666 -0.30972 C 0.24861 -0.30416 0.2217 -0.29745 0.20295 -0.29305 C 0.18368 -0.28866 0.17048 -0.28565 0.15243 -0.28287 C 0.1342 -0.28009 0.11701 -0.27778 0.09444 -0.27639 C 0.0717 -0.275 0.04652 -0.27338 0.01701 -0.27407 C -0.0125 -0.27477 -0.05278 -0.27708 -0.08299 -0.28055 C -0.1132 -0.28403 -0.13889 -0.28819 -0.16493 -0.29444 C -0.19063 -0.30069 -0.21754 -0.30995 -0.23854 -0.31805 C -0.25955 -0.32616 -0.27448 -0.33264 -0.29098 -0.34259 C -0.30747 -0.35254 -0.32604 -0.36597 -0.3375 -0.37778 C -0.34896 -0.38958 -0.35556 -0.40393 -0.35973 -0.41389 C -0.36389 -0.42384 -0.36302 -0.42847 -0.3625 -0.4375 C -0.36198 -0.44653 -0.36268 -0.45694 -0.35625 -0.46852 C -0.34983 -0.48009 -0.33854 -0.49467 -0.32396 -0.50694 C -0.30938 -0.51921 -0.28907 -0.53241 -0.26875 -0.54259 C -0.24844 -0.55278 -0.22622 -0.56134 -0.20209 -0.56852 C -0.17795 -0.57569 -0.14705 -0.58171 -0.12414 -0.58611 C -0.10104 -0.59051 -0.08698 -0.59236 -0.0632 -0.59444 C -0.03941 -0.59653 -0.00452 -0.59791 0.01875 -0.59861 C 0.04201 -0.5993 0.05191 -0.60046 0.07604 -0.59861 C 0.09982 -0.59676 0.13889 -0.5919 0.16371 -0.58796 C 0.18889 -0.58403 0.20382 -0.58102 0.22621 -0.575 C 0.24861 -0.56898 0.27691 -0.56041 0.29791 -0.55185 C 0.31892 -0.54328 0.33698 -0.5331 0.35208 -0.52315 C 0.36718 -0.51319 0.37882 -0.50278 0.38819 -0.49259 C 0.39757 -0.48241 0.40434 -0.47176 0.40833 -0.4625 C 0.41232 -0.45324 0.41267 -0.44629 0.4125 -0.4375 C 0.41232 -0.4287 0.41128 -0.41991 0.40694 -0.41018 C 0.4026 -0.40046 0.39375 -0.38819 0.38646 -0.37916 C 0.37916 -0.37014 0.38125 -0.36736 0.36319 -0.35648 C 0.34514 -0.3456 0.30312 -0.32361 0.27847 -0.31342 C 0.25382 -0.30324 0.24461 -0.30185 0.2151 -0.29583 C 0.18559 -0.28981 0.13368 -0.28055 0.10173 -0.27685 C 0.06961 -0.27315 0.0533 -0.27315 0.02291 -0.27361 C -0.00747 -0.27407 -0.04723 -0.27616 -0.08021 -0.28009 C -0.1132 -0.28403 -0.14688 -0.29004 -0.175 -0.29722 C -0.20348 -0.3044 -0.22848 -0.31389 -0.25104 -0.32361 C -0.27361 -0.33333 -0.2941 -0.34398 -0.31042 -0.35555 C -0.32674 -0.36713 -0.34063 -0.38125 -0.34931 -0.39352 C -0.35799 -0.40578 -0.36233 -0.41504 -0.3625 -0.42916 C -0.36268 -0.44328 -0.36354 -0.46111 -0.3507 -0.4787 C -0.33785 -0.49629 -0.30851 -0.52014 -0.28542 -0.53472 C -0.26233 -0.5493 -0.23941 -0.55694 -0.21181 -0.56574 C -0.1842 -0.57453 -0.14809 -0.5831 -0.12014 -0.58796 C -0.09219 -0.59282 -0.06841 -0.59259 -0.04375 -0.59444 C -0.0191 -0.59629 0.00538 -0.59815 0.02812 -0.59861 C 0.05086 -0.59907 0.06979 -0.59861 0.09201 -0.59722 C 0.11493 -0.59583 0.13784 -0.59467 0.16354 -0.59028 C 0.18923 -0.58588 0.22378 -0.57731 0.24652 -0.57083 C 0.26996 -0.56435 0.28593 -0.55833 0.30208 -0.55139 C 0.31823 -0.54444 0.33003 -0.53796 0.34375 -0.5287 C 0.35746 -0.51944 0.37326 -0.50972 0.38437 -0.49583 C 0.39548 -0.48194 0.40659 -0.45995 0.41041 -0.44583 C 0.41423 -0.43171 0.41093 -0.42153 0.40764 -0.41111 C 0.40434 -0.40069 0.39896 -0.39282 0.39062 -0.38333 C 0.38229 -0.37384 0.36961 -0.36342 0.35764 -0.35463 C 0.34566 -0.34583 0.3335 -0.33842 0.31875 -0.33055 C 0.30399 -0.32268 0.28993 -0.31366 0.26875 -0.30694 C 0.24757 -0.30023 0.21701 -0.29514 0.19166 -0.29028 C 0.16614 -0.28541 0.13663 -0.28078 0.1158 -0.27824 C 0.09496 -0.27569 0.08246 -0.27616 0.06736 -0.27546 C 0.05191 -0.27477 0.03333 -0.2743 0.0243 -0.27407 " pathEditMode="relative" rAng="0" ptsTypes="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15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9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7 -0.00092 C 0.0026 -0.00833 0.00607 -0.01551 0.01041 -0.02315 C 0.01475 -0.03078 0.01961 -0.03912 0.02569 -0.04722 C 0.03177 -0.05532 0.03993 -0.06458 0.04687 -0.07129 C 0.05434 -0.07801 0.06128 -0.08356 0.06805 -0.08703 C 0.07448 -0.09051 0.07986 -0.09028 0.0868 -0.09166 C 0.09357 -0.09305 0.10243 -0.09421 0.10833 -0.09537 C 0.11389 -0.09653 0.11753 -0.09745 0.12014 -0.09907 C 0.12274 -0.10069 0.12291 -0.10347 0.12343 -0.10555 C 0.12413 -0.10764 0.12465 -0.10903 0.12343 -0.11111 C 0.12205 -0.11319 0.12031 -0.11574 0.11666 -0.11759 C 0.11267 -0.11944 0.10538 -0.12129 0.0993 -0.12222 C 0.09323 -0.12315 0.08819 -0.12407 0.07986 -0.12315 C 0.07152 -0.12222 0.05555 -0.11921 0.04965 -0.11666 C 0.04375 -0.11412 0.04461 -0.11134 0.04392 -0.10833 C 0.04392 -0.10532 0.04496 -0.10208 0.0493 -0.09907 C 0.0533 -0.09606 0.06215 -0.09143 0.06979 -0.09074 C 0.07812 -0.09004 0.08906 -0.09328 0.09722 -0.09444 C 0.10521 -0.0956 0.11371 -0.09606 0.11805 -0.09815 C 0.12205 -0.10023 0.12291 -0.1037 0.12343 -0.10648 C 0.12378 -0.10926 0.12465 -0.11203 0.11944 -0.11481 C 0.11406 -0.11759 0.09878 -0.12199 0.09097 -0.12315 C 0.08316 -0.1243 0.07951 -0.12315 0.07257 -0.12222 C 0.06614 -0.12129 0.05607 -0.11967 0.05121 -0.11759 C 0.04635 -0.11551 0.04479 -0.1118 0.04375 -0.10926 C 0.04271 -0.10671 0.04305 -0.10486 0.04514 -0.10278 C 0.04687 -0.10069 0.05 -0.09815 0.05416 -0.09629 C 0.05798 -0.09444 0.06406 -0.09236 0.06944 -0.09166 C 0.07448 -0.09097 0.08177 -0.09166 0.0868 -0.09166 C 0.09149 -0.09166 0.09531 -0.09236 0.09791 -0.09166 C 0.10017 -0.09097 0.10017 -0.08958 0.10243 -0.08796 C 0.10486 -0.08634 0.10659 -0.08403 0.11093 -0.08241 C 0.11545 -0.08078 0.12309 -0.07986 0.12916 -0.0787 C 0.13524 -0.07754 0.14271 -0.07662 0.14774 -0.07592 C 0.15277 -0.07523 0.15503 -0.07569 0.15937 -0.07453 C 0.16371 -0.07338 0.16718 -0.07153 0.17361 -0.06944 C 0.18003 -0.06736 0.19027 -0.06366 0.19843 -0.06203 C 0.20659 -0.06041 0.21389 -0.06041 0.22152 -0.05926 C 0.22864 -0.0581 0.23316 -0.05787 0.24062 -0.05463 C 0.24861 -0.05139 0.26267 -0.04398 0.26875 -0.03981 C 0.27482 -0.03565 0.27569 -0.03287 0.27708 -0.02963 C 0.27847 -0.02639 0.27864 -0.02407 0.27708 -0.02037 C 0.27552 -0.01666 0.27465 -0.01227 0.26736 -0.00741 C 0.26007 -0.00254 0.24409 0.00579 0.23333 0.00926 C 0.22239 0.01273 0.21371 0.01297 0.20173 0.01389 C 0.18975 0.01482 0.17552 0.01551 0.1618 0.01482 C 0.14791 0.01412 0.13159 0.01181 0.11944 0.00926 C 0.10729 0.00672 0.09705 0.00324 0.08871 -0.00092 C 0.08073 -0.00509 0.07378 -0.01018 0.07083 -0.01574 C 0.06771 -0.02129 0.06909 -0.0294 0.07152 -0.03426 C 0.07378 -0.03912 0.07934 -0.0419 0.08541 -0.04537 C 0.09149 -0.04884 0.09878 -0.05254 0.10833 -0.05555 C 0.11771 -0.05856 0.13073 -0.06134 0.14305 -0.06296 C 0.15503 -0.06458 0.16927 -0.06597 0.1809 -0.06574 C 0.19271 -0.06551 0.20104 -0.06412 0.2125 -0.06203 C 0.22396 -0.05995 0.24045 -0.05648 0.25 -0.05278 C 0.25955 -0.04907 0.26545 -0.04421 0.27014 -0.03981 C 0.27482 -0.03541 0.27708 -0.03125 0.27777 -0.02685 C 0.27847 -0.02245 0.27951 -0.01805 0.2743 -0.01296 C 0.26909 -0.00787 0.25607 -0.00046 0.24635 0.00371 C 0.23646 0.00787 0.22795 0.00996 0.21597 0.01204 C 0.20399 0.01412 0.18836 0.01574 0.1743 0.01574 C 0.15989 0.01574 0.14305 0.01459 0.12951 0.01204 C 0.11666 0.00949 0.10451 0.00486 0.09514 0.00093 C 0.08559 -0.00301 0.07795 -0.00694 0.07343 -0.01111 C 0.06892 -0.01528 0.06771 -0.01921 0.06857 -0.02407 C 0.06927 -0.02893 0.07205 -0.03541 0.07777 -0.04074 C 0.0835 -0.04606 0.09184 -0.05162 0.10277 -0.05555 C 0.11371 -0.05949 0.13055 -0.06227 0.14305 -0.06389 C 0.15555 -0.06551 0.16527 -0.0662 0.17777 -0.06574 C 0.19027 -0.06528 0.20538 -0.06366 0.21788 -0.06111 C 0.23073 -0.05856 0.24409 -0.05393 0.25347 -0.05 C 0.26267 -0.04606 0.26979 -0.0412 0.27361 -0.03703 C 0.27743 -0.03287 0.27777 -0.0294 0.27708 -0.025 C 0.27639 -0.0206 0.27552 -0.01551 0.26944 -0.01018 C 0.26336 -0.00486 0.25173 0.00255 0.23993 0.00648 C 0.22882 0.01042 0.21475 0.01227 0.20034 0.01389 C 0.18663 0.01551 0.16944 0.01667 0.15538 0.01574 C 0.14132 0.01482 0.12708 0.01181 0.11545 0.0088 C 0.10382 0.00579 0.09305 0.00185 0.08541 -0.00278 C 0.07777 -0.00741 0.07448 -0.01389 0.06944 -0.01852 C 0.06441 -0.02315 0.06232 -0.02569 0.05555 -0.03055 C 0.04843 -0.03541 0.03593 -0.04328 0.02621 -0.04722 C 0.01684 -0.05116 0.00746 -0.05278 -0.00209 -0.05463 C -0.01164 -0.05648 -0.01615 -0.05578 -0.03056 -0.05833 C -0.04497 -0.06088 -0.07379 -0.06458 -0.08889 -0.06944 C -0.104 -0.0743 -0.11198 -0.0787 -0.12101 -0.08796 C -0.12986 -0.09722 -0.13681 -0.11273 -0.14167 -0.125 C -0.1467 -0.13727 -0.14861 -0.14907 -0.15 -0.16203 C -0.15174 -0.175 -0.15261 -0.18541 -0.15226 -0.20278 C -0.15209 -0.22014 -0.14983 -0.24745 -0.14792 -0.26666 C -0.14601 -0.28588 -0.14427 -0.30509 -0.14115 -0.31852 C -0.13802 -0.33194 -0.13716 -0.33819 -0.12917 -0.34722 C -0.12153 -0.35625 -0.10625 -0.36643 -0.09375 -0.37315 C -0.08143 -0.37986 -0.07049 -0.3831 -0.05556 -0.38703 C -0.04063 -0.39097 -0.01858 -0.39491 -0.00417 -0.39722 C 0.01024 -0.39953 0.01736 -0.40023 0.03055 -0.40092 C 0.04375 -0.40162 0.05885 -0.40208 0.07482 -0.40185 C 0.09097 -0.40162 0.10659 -0.40254 0.12639 -0.4 C 0.14618 -0.39745 0.1743 -0.3919 0.19427 -0.38611 C 0.21389 -0.38032 0.23385 -0.37222 0.24635 -0.36481 C 0.2592 -0.35741 0.26597 -0.34977 0.27083 -0.34166 C 0.27569 -0.33356 0.27639 -0.32477 0.275 -0.31666 C 0.27361 -0.30856 0.27413 -0.30208 0.2625 -0.29259 C 0.25086 -0.2831 0.22586 -0.26736 0.20538 -0.25926 C 0.18489 -0.25116 0.16666 -0.24745 0.13958 -0.24444 C 0.11215 -0.24143 0.06857 -0.24004 0.04236 -0.24074 C 0.01614 -0.24143 0.00382 -0.24398 -0.01736 -0.24815 C -0.03854 -0.25231 -0.06615 -0.25787 -0.08473 -0.26574 C -0.10365 -0.27361 -0.1191 -0.28565 -0.12848 -0.29537 C -0.13802 -0.30509 -0.14393 -0.31227 -0.14115 -0.32407 C -0.13802 -0.33588 -0.12622 -0.35486 -0.11042 -0.36574 C -0.09462 -0.37662 -0.06702 -0.38403 -0.04584 -0.38981 C -0.02466 -0.3956 -0.00122 -0.39768 0.01736 -0.4 C 0.03593 -0.40231 0.0493 -0.40347 0.06597 -0.4037 C 0.08264 -0.40393 0.10017 -0.40393 0.11736 -0.40185 C 0.13437 -0.39977 0.15416 -0.39467 0.16875 -0.39166 C 0.18264 -0.38866 0.19166 -0.38403 0.20295 -0.38333 C 0.21423 -0.38264 0.22708 -0.38727 0.23611 -0.38703 C 0.24496 -0.3868 0.25121 -0.38495 0.25764 -0.38148 C 0.26389 -0.37801 0.26875 -0.3706 0.27361 -0.36666 C 0.27847 -0.36273 0.28125 -0.35949 0.2868 -0.35741 C 0.29236 -0.35532 0.29948 -0.3544 0.30694 -0.3537 C 0.31441 -0.35301 0.32413 -0.35347 0.33194 -0.3537 C 0.33975 -0.35393 0.34705 -0.35393 0.35347 -0.35555 C 0.35989 -0.35717 0.36562 -0.35926 0.37083 -0.36296 C 0.37604 -0.36666 0.38073 -0.37315 0.38472 -0.37778 C 0.38871 -0.38241 0.38975 -0.38148 0.39444 -0.39074 C 0.39913 -0.4 0.4125 -0.41898 0.41319 -0.43333 C 0.41389 -0.44768 0.40295 -0.4669 0.39861 -0.47685 C 0.39427 -0.4868 0.38993 -0.48842 0.3868 -0.49259 C 0.38368 -0.49676 0.38507 -0.49722 0.37986 -0.50185 C 0.37465 -0.50648 0.36475 -0.51458 0.35555 -0.52037 C 0.34635 -0.52616 0.33923 -0.52986 0.325 -0.53703 C 0.31076 -0.54421 0.29652 -0.55486 0.27014 -0.56296 C 0.24357 -0.57106 0.20364 -0.58032 0.16632 -0.58611 C 0.12951 -0.5919 0.08316 -0.59653 0.04757 -0.59815 C 0.01267 -0.59977 -0.0132 -0.59884 -0.04445 -0.59629 C -0.0757 -0.59375 -0.11129 -0.58866 -0.13976 -0.58333 C -0.16789 -0.57801 -0.18872 -0.57291 -0.21459 -0.56389 C -0.24045 -0.55486 -0.27552 -0.53958 -0.29514 -0.5287 C -0.31476 -0.51782 -0.32292 -0.50741 -0.33264 -0.49815 C -0.34236 -0.48889 -0.34844 -0.48356 -0.35348 -0.47315 C -0.35851 -0.46273 -0.36302 -0.44791 -0.3632 -0.43611 C -0.36337 -0.4243 -0.35973 -0.41273 -0.35417 -0.40185 C -0.34861 -0.39097 -0.34393 -0.3831 -0.32986 -0.37129 C -0.3158 -0.35949 -0.29202 -0.34213 -0.26945 -0.33055 C -0.24688 -0.31898 -0.22275 -0.30972 -0.19445 -0.30185 C -0.16615 -0.29398 -0.13299 -0.28773 -0.1 -0.28333 C -0.06702 -0.27893 -0.02657 -0.27662 0.00347 -0.275 C 0.0335 -0.27338 0.05416 -0.27268 0.07986 -0.27407 C 0.10555 -0.27546 0.13316 -0.2794 0.15746 -0.28333 C 0.18177 -0.28727 0.20364 -0.29097 0.22604 -0.29722 C 0.24896 -0.30347 0.27048 -0.30995 0.29375 -0.32037 C 0.31701 -0.33078 0.34982 -0.34861 0.36597 -0.35926 C 0.38211 -0.36991 0.38264 -0.37384 0.39027 -0.38426 C 0.39791 -0.39467 0.40798 -0.41227 0.4118 -0.42222 C 0.41562 -0.43217 0.41371 -0.43727 0.41319 -0.44352 C 0.41267 -0.44977 0.41146 -0.45301 0.40833 -0.46018 C 0.40521 -0.46736 0.40017 -0.47847 0.39444 -0.48611 C 0.38871 -0.49375 0.38541 -0.49768 0.37361 -0.50648 C 0.3618 -0.51528 0.3408 -0.52986 0.32361 -0.53889 C 0.30642 -0.54791 0.29479 -0.55254 0.27014 -0.56018 C 0.24531 -0.56782 0.20659 -0.57847 0.17552 -0.58426 C 0.14427 -0.59004 0.11302 -0.59305 0.08402 -0.59537 C 0.05486 -0.59768 0.02934 -0.59907 0.00069 -0.59815 C -0.02795 -0.59722 -0.05955 -0.59328 -0.0882 -0.58981 C -0.11684 -0.58634 -0.14236 -0.58495 -0.17153 -0.57778 C -0.2007 -0.5706 -0.23629 -0.55949 -0.2632 -0.54629 C -0.29011 -0.5331 -0.31684 -0.51481 -0.33334 -0.49815 C -0.34983 -0.48148 -0.35816 -0.46065 -0.3625 -0.44629 C -0.36684 -0.43194 -0.36598 -0.42616 -0.35903 -0.41203 C -0.35209 -0.39791 -0.33542 -0.37477 -0.32084 -0.36111 C -0.30625 -0.34745 -0.29358 -0.34004 -0.27153 -0.32963 C -0.24948 -0.31921 -0.21493 -0.30671 -0.1882 -0.29907 C -0.16146 -0.29143 -0.13438 -0.2868 -0.11129 -0.28333 C -0.08785 -0.27986 -0.07153 -0.27916 -0.04861 -0.27778 C -0.0257 -0.27639 -0.00365 -0.2743 0.02621 -0.275 C 0.05607 -0.27569 0.096 -0.27731 0.13125 -0.28148 C 0.16632 -0.28565 0.2059 -0.2912 0.23767 -0.3 C 0.27031 -0.30879 0.30052 -0.32268 0.32361 -0.33426 C 0.3467 -0.34583 0.3625 -0.3581 0.37569 -0.36944 C 0.38889 -0.38078 0.39652 -0.39097 0.40277 -0.40278 C 0.40902 -0.41458 0.41302 -0.42986 0.41319 -0.44074 C 0.41336 -0.45162 0.4092 -0.4581 0.40347 -0.46852 C 0.39774 -0.47893 0.39774 -0.48912 0.37847 -0.5037 C 0.3592 -0.51828 0.32517 -0.54143 0.2875 -0.55555 C 0.24982 -0.56967 0.19392 -0.58102 0.15208 -0.58796 C 0.11024 -0.59491 0.07708 -0.59699 0.0368 -0.59722 C -0.00365 -0.59745 -0.05209 -0.59467 -0.09098 -0.58981 C -0.12986 -0.58495 -0.16598 -0.57662 -0.19653 -0.56852 C -0.22743 -0.56041 -0.25539 -0.55046 -0.27639 -0.54074 C -0.2974 -0.53102 -0.3092 -0.52153 -0.32223 -0.51018 C -0.33525 -0.49884 -0.34809 -0.48657 -0.35486 -0.47315 C -0.36164 -0.45972 -0.36511 -0.44398 -0.3632 -0.42963 C -0.36129 -0.41528 -0.35295 -0.40023 -0.34375 -0.38703 C -0.33455 -0.37384 -0.32587 -0.3625 -0.30834 -0.35092 C -0.2908 -0.33935 -0.26302 -0.32731 -0.2382 -0.31759 C -0.21337 -0.30787 -0.18403 -0.29861 -0.15903 -0.29259 C -0.13403 -0.28657 -0.1099 -0.28403 -0.0882 -0.28148 C -0.0665 -0.27893 -0.04792 -0.27801 -0.02917 -0.27685 C -0.01042 -0.27569 0.00694 -0.275 0.0243 -0.27407 " pathEditMode="relative" rAng="0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2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1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6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600"/>
                            </p:stCondLst>
                            <p:childTnLst>
                              <p:par>
                                <p:cTn id="32" presetID="1" presetClass="entr" presetSubtype="0" fill="hold" grpId="2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6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50468 -0.05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0" y="-28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47084 0.044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6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600"/>
                            </p:stCondLst>
                            <p:childTnLst>
                              <p:par>
                                <p:cTn id="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4624"/>
            <a:ext cx="8496944" cy="1251062"/>
          </a:xfrm>
        </p:spPr>
        <p:txBody>
          <a:bodyPr>
            <a:normAutofit/>
          </a:bodyPr>
          <a:lstStyle/>
          <a:p>
            <a:pPr algn="l"/>
            <a:r>
              <a:rPr lang="en-GB" sz="4000" dirty="0"/>
              <a:t>Experiment Perspective</a:t>
            </a:r>
            <a:endParaRPr lang="en-US" altLang="en-US" sz="4800" dirty="0">
              <a:latin typeface="+mn-lt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30548"/>
            <a:ext cx="9144000" cy="5134744"/>
          </a:xfrm>
        </p:spPr>
        <p:txBody>
          <a:bodyPr>
            <a:normAutofit/>
          </a:bodyPr>
          <a:lstStyle/>
          <a:p>
            <a:pPr marL="461772" indent="-342900" eaLnBrk="1" hangingPunct="1">
              <a:buFont typeface="+mj-lt"/>
              <a:buAutoNum type="arabicPeriod"/>
            </a:pPr>
            <a:r>
              <a:rPr lang="en-US" altLang="en-US" sz="1800" dirty="0"/>
              <a:t>The LHC is a synchrotron ring powered by RF cavities contained with cooled 1.9K magnets</a:t>
            </a:r>
          </a:p>
          <a:p>
            <a:pPr marL="461772" indent="-342900" eaLnBrk="1" hangingPunct="1">
              <a:buFont typeface="+mj-lt"/>
              <a:buAutoNum type="arabicPeriod"/>
            </a:pPr>
            <a:r>
              <a:rPr lang="en-US" altLang="en-US" sz="1800" dirty="0"/>
              <a:t>The ATLAS and CMS detectors take snapshots every 25 nanoseconds </a:t>
            </a:r>
          </a:p>
          <a:p>
            <a:pPr marL="461772" indent="-342900" eaLnBrk="1" hangingPunct="1">
              <a:buFont typeface="+mj-lt"/>
              <a:buAutoNum type="arabicPeriod"/>
            </a:pPr>
            <a:r>
              <a:rPr lang="en-US" altLang="en-US" sz="1800" dirty="0"/>
              <a:t>One in ten billion of these events is due to the Higgs Boson</a:t>
            </a:r>
          </a:p>
          <a:p>
            <a:pPr marL="461772" indent="-342900">
              <a:buFont typeface="+mj-lt"/>
              <a:buAutoNum type="arabicPeriod"/>
            </a:pPr>
            <a:r>
              <a:rPr lang="en-US" altLang="en-US" sz="1800" dirty="0"/>
              <a:t>Worldwide Grid of </a:t>
            </a:r>
            <a:r>
              <a:rPr lang="en-GB" sz="1800" dirty="0"/>
              <a:t>1.4 million computer cores</a:t>
            </a:r>
            <a:r>
              <a:rPr lang="en-US" altLang="en-US" sz="1800" dirty="0"/>
              <a:t> and 1.5 exabytes of storage</a:t>
            </a:r>
          </a:p>
          <a:p>
            <a:pPr marL="461772" indent="-342900" eaLnBrk="1" hangingPunct="1">
              <a:buFont typeface="+mj-lt"/>
              <a:buAutoNum type="arabicPeriod"/>
            </a:pPr>
            <a:r>
              <a:rPr lang="en-US" altLang="en-US" sz="1800" dirty="0"/>
              <a:t>From a historical perspective these technical developments took more than 25 years</a:t>
            </a:r>
          </a:p>
          <a:p>
            <a:pPr marL="461772" indent="-342900" eaLnBrk="1" hangingPunct="1">
              <a:buFont typeface="+mj-lt"/>
              <a:buAutoNum type="arabicPeriod"/>
            </a:pPr>
            <a:r>
              <a:rPr lang="en-US" altLang="en-US" sz="1800" dirty="0"/>
              <a:t>July 4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2012 was our Big Bang moment with first observation of the Higgs Boson</a:t>
            </a:r>
          </a:p>
          <a:p>
            <a:pPr marL="461772" indent="-342900" eaLnBrk="1" hangingPunct="1">
              <a:buFont typeface="+mj-lt"/>
              <a:buAutoNum type="arabicPeriod"/>
            </a:pPr>
            <a:r>
              <a:rPr lang="en-US" altLang="en-US" sz="1800" dirty="0"/>
              <a:t>Careful analysis of three decay channels were required to make this discovery</a:t>
            </a:r>
          </a:p>
          <a:p>
            <a:pPr marL="461772" indent="-342900">
              <a:buFont typeface="+mj-lt"/>
              <a:buAutoNum type="arabicPeriod"/>
            </a:pPr>
            <a:r>
              <a:rPr lang="en-US" altLang="en-US" sz="1800" dirty="0"/>
              <a:t>Run 1 focused on establishing the properties of this new Standard Model (SM) particle</a:t>
            </a:r>
          </a:p>
          <a:p>
            <a:pPr marL="461772" indent="-342900">
              <a:buFont typeface="+mj-lt"/>
              <a:buAutoNum type="arabicPeriod"/>
            </a:pPr>
            <a:r>
              <a:rPr lang="en-US" altLang="en-US" sz="1800" dirty="0"/>
              <a:t>Run 2 looked more closely for effects which may go beyond the SM</a:t>
            </a:r>
          </a:p>
          <a:p>
            <a:pPr marL="461772" indent="-342900" eaLnBrk="1" hangingPunct="1">
              <a:buFont typeface="+mj-lt"/>
              <a:buAutoNum type="arabicPeriod"/>
            </a:pPr>
            <a:r>
              <a:rPr lang="en-US" altLang="en-US" sz="1800" dirty="0"/>
              <a:t>Future accelerators are currently being considered to improve this precision</a:t>
            </a:r>
          </a:p>
        </p:txBody>
      </p:sp>
      <p:pic>
        <p:nvPicPr>
          <p:cNvPr id="9" name="Picture 4" descr="https://cds.cern.ch/record/1525938/files/HiggsUniverse_2_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04775"/>
            <a:ext cx="2664296" cy="22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3CCF90-1281-604D-FED6-E494C3F7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940" y="4604775"/>
            <a:ext cx="3500820" cy="2280609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C37BE5-1EC0-9924-5801-4CDC1AE66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881" y="4604775"/>
            <a:ext cx="3044335" cy="22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6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8935"/>
            <a:ext cx="9144000" cy="588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51062"/>
          </a:xfrm>
        </p:spPr>
        <p:txBody>
          <a:bodyPr>
            <a:normAutofit/>
          </a:bodyPr>
          <a:lstStyle/>
          <a:p>
            <a:pPr algn="l"/>
            <a:r>
              <a:rPr lang="en-GB" sz="4000" dirty="0"/>
              <a:t>Higgs Production In PP Collisions</a:t>
            </a:r>
            <a:endParaRPr lang="en-GB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52728"/>
          </a:xfrm>
        </p:spPr>
        <p:txBody>
          <a:bodyPr/>
          <a:lstStyle/>
          <a:p>
            <a:pPr algn="ctr"/>
            <a:r>
              <a:rPr lang="en-GB" sz="4800" dirty="0">
                <a:solidFill>
                  <a:srgbClr val="FFC000"/>
                </a:solidFill>
              </a:rPr>
              <a:t>The Grid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5107" name="Picture 6" descr="world128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142196"/>
            <a:ext cx="9144032" cy="571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-381000" y="1981200"/>
            <a:ext cx="222650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>
            <a:spAutoFit/>
          </a:bodyPr>
          <a:lstStyle/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Archeology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Astronomy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Astrophysics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Civil Protection</a:t>
            </a:r>
            <a:endParaRPr lang="en-GB" sz="1600" b="1" dirty="0">
              <a:solidFill>
                <a:schemeClr val="bg1"/>
              </a:solidFill>
              <a:latin typeface="+mn-lt"/>
            </a:endParaRP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Comp. Chemistry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Earth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Finance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Fusion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Geophysics</a:t>
            </a:r>
          </a:p>
          <a:p>
            <a:pPr lvl="1"/>
            <a:r>
              <a:rPr lang="en-US" sz="1600" b="1" dirty="0">
                <a:solidFill>
                  <a:schemeClr val="bg1"/>
                </a:solidFill>
                <a:latin typeface="+mn-lt"/>
              </a:rPr>
              <a:t>High Energy Physics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Life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Multimedia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Material Sciences</a:t>
            </a:r>
          </a:p>
          <a:p>
            <a:pPr lvl="1"/>
            <a:r>
              <a:rPr lang="en-GB" sz="1600" b="1" dirty="0">
                <a:solidFill>
                  <a:schemeClr val="bg1"/>
                </a:solidFill>
                <a:latin typeface="+mn-lt"/>
              </a:rPr>
              <a:t>…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7315200" y="3759200"/>
            <a:ext cx="17604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&gt;250 sites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48 countries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&gt;50,000 CPUs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&gt;20 PetaBytes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&gt;10,000 users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&gt;150 VOs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&gt;150,000 jobs/day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 descr="F2 summary">
            <a:extLst>
              <a:ext uri="{FF2B5EF4-FFF2-40B4-BE49-F238E27FC236}">
                <a16:creationId xmlns:a16="http://schemas.microsoft.com/office/drawing/2014/main" id="{F9F14237-029D-38AD-A125-3572F5C0158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" y="2188989"/>
            <a:ext cx="3699509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ogo with colorful dots&#10;&#10;AI-generated content may be incorrect.">
            <a:extLst>
              <a:ext uri="{FF2B5EF4-FFF2-40B4-BE49-F238E27FC236}">
                <a16:creationId xmlns:a16="http://schemas.microsoft.com/office/drawing/2014/main" id="{18797130-108A-26C4-61C2-7B156BA9D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88" y="5572923"/>
            <a:ext cx="1000695" cy="1000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BA4634-9209-ECB6-13C0-CD03008E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QCD: PDFs – MRS </a:t>
            </a:r>
            <a:r>
              <a:rPr lang="en-US" sz="2400" dirty="0"/>
              <a:t>(and later MRST and MSTW)</a:t>
            </a:r>
            <a:br>
              <a:rPr lang="en-US" sz="2400" dirty="0"/>
            </a:br>
            <a:r>
              <a:rPr lang="en-US" sz="2400" dirty="0"/>
              <a:t>(and now NNPDF, by the artist formerly known as </a:t>
            </a:r>
            <a:r>
              <a:rPr lang="en-US" sz="2400" dirty="0" err="1"/>
              <a:t>KwikFit</a:t>
            </a:r>
            <a:r>
              <a:rPr lang="en-US" sz="2400" dirty="0"/>
              <a:t>..)</a:t>
            </a:r>
            <a:endParaRPr lang="en-GB" sz="36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722A838-489E-9471-9027-75DA1D9E160D}"/>
              </a:ext>
            </a:extLst>
          </p:cNvPr>
          <p:cNvSpPr txBox="1">
            <a:spLocks/>
          </p:cNvSpPr>
          <p:nvPr/>
        </p:nvSpPr>
        <p:spPr>
          <a:xfrm>
            <a:off x="177580" y="1693861"/>
            <a:ext cx="8966420" cy="3438525"/>
          </a:xfrm>
          <a:prstGeom prst="rect">
            <a:avLst/>
          </a:prstGeom>
        </p:spPr>
        <p:txBody>
          <a:bodyPr vert="horz" lIns="91440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 fontAlgn="auto">
              <a:spcAft>
                <a:spcPts val="0"/>
              </a:spcAft>
            </a:pPr>
            <a:r>
              <a:rPr lang="en-GB" altLang="en-US" sz="2400" dirty="0">
                <a:ea typeface="ＭＳ Ｐゴシック" panose="020B0600070205080204" pitchFamily="34" charset="-128"/>
              </a:rPr>
              <a:t>Global fits to all data by MRS(T) (MSTW,CTEQ,HERA,NNPDF)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68DE4-F41E-310D-E6C9-7C6DC3AC1312}"/>
              </a:ext>
            </a:extLst>
          </p:cNvPr>
          <p:cNvSpPr txBox="1"/>
          <p:nvPr/>
        </p:nvSpPr>
        <p:spPr>
          <a:xfrm>
            <a:off x="4427984" y="6167045"/>
            <a:ext cx="4603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"MRS Parton" likely refers to the late 1980s British television sitcom "</a:t>
            </a:r>
            <a:r>
              <a:rPr lang="en-US" dirty="0" err="1">
                <a:solidFill>
                  <a:srgbClr val="FF0000"/>
                </a:solidFill>
              </a:rPr>
              <a:t>Mrs</a:t>
            </a:r>
            <a:r>
              <a:rPr lang="en-US" dirty="0">
                <a:solidFill>
                  <a:srgbClr val="FF0000"/>
                </a:solidFill>
              </a:rPr>
              <a:t> Parton“…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AD6038-3BF4-277F-5AE1-B4694E18C5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07548" y="2420888"/>
            <a:ext cx="2976089" cy="383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36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6" descr="img007">
            <a:extLst>
              <a:ext uri="{FF2B5EF4-FFF2-40B4-BE49-F238E27FC236}">
                <a16:creationId xmlns:a16="http://schemas.microsoft.com/office/drawing/2014/main" id="{14758B0A-5C42-76C9-997F-3840A56D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55112"/>
            <a:ext cx="1913312" cy="117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57FFAF-2F04-A55A-7275-C904F8FC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554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QCD Jets in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	</a:t>
            </a:r>
            <a:r>
              <a:rPr lang="en-US" sz="3600" dirty="0"/>
              <a:t>(Yuri </a:t>
            </a:r>
            <a:r>
              <a:rPr lang="en-US" sz="3600" dirty="0" err="1"/>
              <a:t>Dokshitzer</a:t>
            </a:r>
            <a:r>
              <a:rPr lang="en-US" sz="3600" dirty="0"/>
              <a:t>)</a:t>
            </a:r>
            <a:br>
              <a:rPr lang="en-US" sz="3600" dirty="0"/>
            </a:br>
            <a:r>
              <a:rPr lang="en-US" sz="2200" dirty="0"/>
              <a:t>Durham Workshop on Jet Studies at LEP and HERA </a:t>
            </a:r>
            <a:br>
              <a:rPr lang="en-US" sz="2200" dirty="0"/>
            </a:br>
            <a:r>
              <a:rPr lang="en-US" sz="2200" dirty="0"/>
              <a:t>[December 1990, t-10.. St John’s College]</a:t>
            </a:r>
            <a:br>
              <a:rPr lang="en-GB" dirty="0"/>
            </a:br>
            <a:endParaRPr lang="en-GB" baseline="30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AFE77C-CF47-2B68-F299-2A897D5CF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3688" y="1772816"/>
            <a:ext cx="7101710" cy="4625975"/>
          </a:xfrm>
          <a:prstGeom prst="rect">
            <a:avLst/>
          </a:prstGeom>
        </p:spPr>
      </p:pic>
      <p:pic>
        <p:nvPicPr>
          <p:cNvPr id="8222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1656184" cy="159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3" y="3573016"/>
            <a:ext cx="1366822" cy="9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sign on a building&#10;&#10;AI-generated content may be incorrect.">
            <a:extLst>
              <a:ext uri="{FF2B5EF4-FFF2-40B4-BE49-F238E27FC236}">
                <a16:creationId xmlns:a16="http://schemas.microsoft.com/office/drawing/2014/main" id="{6E2DBD13-094F-7267-1531-5177EC811C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19" y="0"/>
            <a:ext cx="2253081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68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6861-2FB0-9040-4615-75A95218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760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The jet gold standard (Gavin Salam)</a:t>
            </a:r>
            <a:br>
              <a:rPr lang="en-US" dirty="0"/>
            </a:br>
            <a:r>
              <a:rPr lang="en-GB" sz="3600" dirty="0"/>
              <a:t>The anti-k</a:t>
            </a:r>
            <a:r>
              <a:rPr lang="en-GB" sz="3600" baseline="-25000" dirty="0"/>
              <a:t>t</a:t>
            </a:r>
            <a:r>
              <a:rPr lang="en-GB" sz="3600" dirty="0"/>
              <a:t> jet clustering algorithm [2008]</a:t>
            </a:r>
            <a:br>
              <a:rPr lang="en-GB" sz="4400" dirty="0"/>
            </a:br>
            <a:r>
              <a:rPr lang="en-GB" sz="2700" dirty="0">
                <a:hlinkClick r:id="rId2"/>
              </a:rPr>
              <a:t>Matteo Cacciari</a:t>
            </a:r>
            <a:r>
              <a:rPr lang="en-GB" sz="2700" dirty="0"/>
              <a:t>, </a:t>
            </a:r>
            <a:r>
              <a:rPr lang="en-GB" sz="2700" dirty="0">
                <a:hlinkClick r:id="rId3"/>
              </a:rPr>
              <a:t>Gavin P. Salam</a:t>
            </a:r>
            <a:r>
              <a:rPr lang="en-GB" sz="2700" dirty="0"/>
              <a:t>, </a:t>
            </a:r>
            <a:r>
              <a:rPr lang="en-GB" sz="2700" dirty="0">
                <a:hlinkClick r:id="rId4"/>
              </a:rPr>
              <a:t>Gregory </a:t>
            </a:r>
            <a:r>
              <a:rPr lang="en-GB" sz="2700" dirty="0" err="1">
                <a:hlinkClick r:id="rId4"/>
              </a:rPr>
              <a:t>Soyez</a:t>
            </a:r>
            <a:br>
              <a:rPr lang="en-GB" sz="4400" dirty="0"/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944E2-A4D1-E926-80A5-56EEC0C5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79712" y="2076577"/>
            <a:ext cx="6992301" cy="4625975"/>
          </a:xfrm>
          <a:prstGeom prst="rect">
            <a:avLst/>
          </a:prstGeom>
        </p:spPr>
      </p:pic>
      <p:pic>
        <p:nvPicPr>
          <p:cNvPr id="4" name="Picture 3" descr="A gold coin with a compass and anchor&#10;&#10;AI-generated content may be incorrect.">
            <a:extLst>
              <a:ext uri="{FF2B5EF4-FFF2-40B4-BE49-F238E27FC236}">
                <a16:creationId xmlns:a16="http://schemas.microsoft.com/office/drawing/2014/main" id="{D82290D3-0F35-9478-705E-CA7A957D8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7" y="1628800"/>
            <a:ext cx="1607867" cy="16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48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90AB-DA24-9D16-9643-9F5175C16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284A6-2F39-8CA2-1D5D-EFDD5DE53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715355"/>
          </a:xfrm>
        </p:spPr>
        <p:txBody>
          <a:bodyPr>
            <a:normAutofit/>
          </a:bodyPr>
          <a:lstStyle/>
          <a:p>
            <a:r>
              <a:rPr lang="en-US" sz="1800" dirty="0"/>
              <a:t>“Particle Physics at the Limits”</a:t>
            </a:r>
            <a:endParaRPr lang="en-GB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0E3B34-30A1-3112-F0A0-67EF73CF5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7388" y="1340768"/>
            <a:ext cx="4618856" cy="715355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"Machine Learning and the Future.."</a:t>
            </a:r>
            <a:endParaRPr lang="en-GB" sz="1800" dirty="0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ABCFB0D8-946D-71F8-C134-8DA3EA07A78D}"/>
              </a:ext>
            </a:extLst>
          </p:cNvPr>
          <p:cNvSpPr/>
          <p:nvPr/>
        </p:nvSpPr>
        <p:spPr>
          <a:xfrm>
            <a:off x="3921324" y="1899332"/>
            <a:ext cx="1152128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3438800-F553-8C57-DA58-E1CB191414DD}"/>
              </a:ext>
            </a:extLst>
          </p:cNvPr>
          <p:cNvSpPr txBox="1">
            <a:spLocks/>
          </p:cNvSpPr>
          <p:nvPr/>
        </p:nvSpPr>
        <p:spPr>
          <a:xfrm>
            <a:off x="315788" y="1700808"/>
            <a:ext cx="4040188" cy="715355"/>
          </a:xfrm>
          <a:prstGeom prst="rect">
            <a:avLst/>
          </a:prstGeom>
        </p:spPr>
        <p:txBody>
          <a:bodyPr vert="horz" lIns="146304" tIns="91440" rtlCol="0" anchor="ctr">
            <a:no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3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orbel"/>
              </a:rPr>
              <a:t>February</a:t>
            </a:r>
            <a:r>
              <a:rPr kumimoji="0" lang="en-GB" sz="1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2002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D70AAF-D024-D1BA-9CC6-6A87C1FB4EDB}"/>
              </a:ext>
            </a:extLst>
          </p:cNvPr>
          <p:cNvSpPr txBox="1">
            <a:spLocks/>
          </p:cNvSpPr>
          <p:nvPr/>
        </p:nvSpPr>
        <p:spPr>
          <a:xfrm>
            <a:off x="4644008" y="1700808"/>
            <a:ext cx="4040188" cy="715355"/>
          </a:xfrm>
          <a:prstGeom prst="rect">
            <a:avLst/>
          </a:prstGeom>
        </p:spPr>
        <p:txBody>
          <a:bodyPr vert="horz" lIns="146304" tIns="91440" rtlCol="0" anchor="ctr">
            <a:no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3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February 2025</a:t>
            </a:r>
            <a:endParaRPr kumimoji="0" lang="en-GB" sz="14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5C17A5-817F-4DCF-549C-0BC89813A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568" y="2493310"/>
            <a:ext cx="4040188" cy="3951288"/>
          </a:xfrm>
        </p:spPr>
        <p:txBody>
          <a:bodyPr/>
          <a:lstStyle/>
          <a:p>
            <a:r>
              <a:rPr lang="en-US" dirty="0"/>
              <a:t>Sherpa</a:t>
            </a:r>
          </a:p>
          <a:p>
            <a:endParaRPr lang="en-US" dirty="0"/>
          </a:p>
          <a:p>
            <a:r>
              <a:rPr lang="en-US" dirty="0"/>
              <a:t>Higgs Boson</a:t>
            </a:r>
          </a:p>
          <a:p>
            <a:pPr marL="11887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200664C-EA8A-0066-DD8E-CB6F547B0CC6}"/>
              </a:ext>
            </a:extLst>
          </p:cNvPr>
          <p:cNvSpPr txBox="1">
            <a:spLocks/>
          </p:cNvSpPr>
          <p:nvPr/>
        </p:nvSpPr>
        <p:spPr>
          <a:xfrm>
            <a:off x="5004048" y="2482699"/>
            <a:ext cx="4040188" cy="395128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Higgs + Associated Top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Transformer Networks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55499AB-1D3E-128A-0744-3CEC0734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Higgs Maxwell Workshops </a:t>
            </a:r>
            <a:br>
              <a:rPr lang="en-GB" sz="3600" dirty="0"/>
            </a:br>
            <a:r>
              <a:rPr lang="en-GB" sz="3600" dirty="0"/>
              <a:t>Noughties to Twenties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EF8AD-B942-7E39-0D6B-3CAA8208D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4325010"/>
            <a:ext cx="3023444" cy="20900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F6C0D1-1A32-4EE4-E14B-32E490784D5E}"/>
              </a:ext>
            </a:extLst>
          </p:cNvPr>
          <p:cNvSpPr txBox="1"/>
          <p:nvPr/>
        </p:nvSpPr>
        <p:spPr>
          <a:xfrm>
            <a:off x="179512" y="6460367"/>
            <a:ext cx="3240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Atiyah, Higgs, Saxon and Witten, 2010</a:t>
            </a:r>
            <a:endParaRPr lang="en-GB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0B52B4-2340-DEB7-ADC9-2578201A9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380" y="4325010"/>
            <a:ext cx="3023444" cy="20774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37F0F9-F607-CEE6-38AA-1DF7BA087FF0}"/>
              </a:ext>
            </a:extLst>
          </p:cNvPr>
          <p:cNvSpPr txBox="1"/>
          <p:nvPr/>
        </p:nvSpPr>
        <p:spPr>
          <a:xfrm>
            <a:off x="4619180" y="6465525"/>
            <a:ext cx="40401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The Royal Society of Edinburgh, George Street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69673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1808-0EA4-3B0E-3F07-F4130BEB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</a:t>
            </a:r>
            <a:endParaRPr lang="en-GB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2749D120-589C-DF0E-74BE-A0ADB23B648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5400241"/>
              </p:ext>
            </p:extLst>
          </p:nvPr>
        </p:nvGraphicFramePr>
        <p:xfrm>
          <a:off x="486549" y="2234184"/>
          <a:ext cx="4038600" cy="4623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cartoon character with a mask and a sword&#10;&#10;AI-generated content may be incorrect.">
            <a:extLst>
              <a:ext uri="{FF2B5EF4-FFF2-40B4-BE49-F238E27FC236}">
                <a16:creationId xmlns:a16="http://schemas.microsoft.com/office/drawing/2014/main" id="{5F9CB498-E271-86FE-7C01-139E5EBE89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94" y="0"/>
            <a:ext cx="1035805" cy="1484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2C6754-DDBD-86EE-38A5-ACC1188F2D61}"/>
              </a:ext>
            </a:extLst>
          </p:cNvPr>
          <p:cNvSpPr txBox="1"/>
          <p:nvPr/>
        </p:nvSpPr>
        <p:spPr>
          <a:xfrm>
            <a:off x="35496" y="1775640"/>
            <a:ext cx="5058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https://conference.ippp.dur.ac.uk/event/1438/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8CEBD-7AE4-DBB3-A58E-791806EE3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4828" y="3429000"/>
            <a:ext cx="3609172" cy="3568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B2EBD0-5DDB-5F26-BCCA-52593C28F4C3}"/>
              </a:ext>
            </a:extLst>
          </p:cNvPr>
          <p:cNvSpPr txBox="1"/>
          <p:nvPr/>
        </p:nvSpPr>
        <p:spPr>
          <a:xfrm>
            <a:off x="6542311" y="469229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16E28-5DA1-3DBA-8A41-CA8C31962075}"/>
              </a:ext>
            </a:extLst>
          </p:cNvPr>
          <p:cNvSpPr txBox="1"/>
          <p:nvPr/>
        </p:nvSpPr>
        <p:spPr>
          <a:xfrm>
            <a:off x="7798751" y="4592688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HPC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79036C-CDDE-D7E6-EB59-056524F87C7E}"/>
              </a:ext>
            </a:extLst>
          </p:cNvPr>
          <p:cNvSpPr txBox="1"/>
          <p:nvPr/>
        </p:nvSpPr>
        <p:spPr>
          <a:xfrm>
            <a:off x="7695969" y="5547798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C4215-119F-0E1C-525D-E297D1E5AF7A}"/>
              </a:ext>
            </a:extLst>
          </p:cNvPr>
          <p:cNvSpPr txBox="1"/>
          <p:nvPr/>
        </p:nvSpPr>
        <p:spPr>
          <a:xfrm>
            <a:off x="7017179" y="5059811"/>
            <a:ext cx="726481" cy="307777"/>
          </a:xfrm>
          <a:prstGeom prst="rect">
            <a:avLst/>
          </a:prstGeom>
          <a:solidFill>
            <a:schemeClr val="bg1">
              <a:alpha val="49948"/>
            </a:schemeClr>
          </a:solidFill>
          <a:effectLst>
            <a:softEdge rad="57455"/>
          </a:effectLst>
        </p:spPr>
        <p:txBody>
          <a:bodyPr wrap="none" rtlCol="0">
            <a:spAutoFit/>
          </a:bodyPr>
          <a:lstStyle/>
          <a:p>
            <a:r>
              <a:rPr lang="en-GB" sz="1400" b="0" dirty="0" err="1">
                <a:solidFill>
                  <a:schemeClr val="bg1"/>
                </a:solidFill>
              </a:rPr>
              <a:t>GridPP</a:t>
            </a:r>
            <a:endParaRPr lang="en-GB" sz="1400" b="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7F23D9-EFDF-6A23-E6C7-757ACAA3D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623816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endParaRPr lang="en-US" sz="2400" dirty="0"/>
          </a:p>
          <a:p>
            <a:r>
              <a:rPr lang="en-US" sz="2400" dirty="0"/>
              <a:t>To do..</a:t>
            </a:r>
          </a:p>
          <a:p>
            <a:pPr lvl="1"/>
            <a:r>
              <a:rPr lang="en-US" sz="2000" dirty="0"/>
              <a:t>Deep Learning Improvements</a:t>
            </a:r>
          </a:p>
          <a:p>
            <a:pPr lvl="1"/>
            <a:r>
              <a:rPr lang="en-US" sz="2000" dirty="0"/>
              <a:t>Explainable AI</a:t>
            </a:r>
          </a:p>
          <a:p>
            <a:pPr lvl="1"/>
            <a:r>
              <a:rPr lang="en-US" sz="2000" dirty="0"/>
              <a:t>Data-Driven Insights</a:t>
            </a:r>
          </a:p>
          <a:p>
            <a:pPr lvl="1"/>
            <a:r>
              <a:rPr lang="en-US" sz="2000" dirty="0"/>
              <a:t>Human-AI Collaboration</a:t>
            </a:r>
          </a:p>
          <a:p>
            <a:pPr marL="118872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3223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5B750-7753-1AFD-7726-8747C5759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16748-B9BE-1BF7-3EDD-C0335E9CD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Pilgrim’s Path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2ACAE59-0117-95B1-942D-49DE14ADD1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38776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A3802C-68EB-8B46-47B9-9B9F95D85A0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05400" y="1773238"/>
            <a:ext cx="4038600" cy="462438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B7C86-25DE-0BFB-269D-905296CAB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328" y="68050"/>
            <a:ext cx="1884707" cy="1217179"/>
          </a:xfrm>
          <a:prstGeom prst="rect">
            <a:avLst/>
          </a:prstGeom>
        </p:spPr>
      </p:pic>
      <p:pic>
        <p:nvPicPr>
          <p:cNvPr id="7" name="Picture 6" descr="A group of poles on a beach&#10;&#10;AI-generated content may be incorrect.">
            <a:extLst>
              <a:ext uri="{FF2B5EF4-FFF2-40B4-BE49-F238E27FC236}">
                <a16:creationId xmlns:a16="http://schemas.microsoft.com/office/drawing/2014/main" id="{5626871D-1B0C-264C-A795-1F55DCE68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0644"/>
            <a:ext cx="2283715" cy="11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4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B48AA-4C55-7F18-B42A-94E26C9AD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colorful dots&#10;&#10;AI-generated content may be incorrect.">
            <a:extLst>
              <a:ext uri="{FF2B5EF4-FFF2-40B4-BE49-F238E27FC236}">
                <a16:creationId xmlns:a16="http://schemas.microsoft.com/office/drawing/2014/main" id="{E5B13C9A-CAFE-BC3D-2916-0DEE1223E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09" y="6121326"/>
            <a:ext cx="1000695" cy="100069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46C2BEE-E3FA-036A-8435-A6E8D52A6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Transformers 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68CA29-6D9F-6B34-B797-F40ABD201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555537"/>
            <a:ext cx="4536504" cy="4177719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2900" dirty="0"/>
              <a:t>AI used for </a:t>
            </a:r>
            <a:r>
              <a:rPr lang="en-US" sz="2900" b="1" dirty="0"/>
              <a:t>Signal-Background Separation</a:t>
            </a:r>
            <a:r>
              <a:rPr lang="en-US" sz="2900" dirty="0"/>
              <a:t> (and </a:t>
            </a:r>
            <a:r>
              <a:rPr lang="en-US" sz="2900" b="1" dirty="0"/>
              <a:t>Higgs reconstruction</a:t>
            </a:r>
            <a:r>
              <a:rPr lang="en-US" sz="2900" dirty="0"/>
              <a:t>, and </a:t>
            </a:r>
            <a:r>
              <a:rPr lang="en-US" sz="2900" b="1" dirty="0"/>
              <a:t>b-tagging</a:t>
            </a:r>
            <a:r>
              <a:rPr lang="en-US" sz="2900" dirty="0"/>
              <a:t>, and </a:t>
            </a:r>
            <a:r>
              <a:rPr lang="en-US" sz="2900" b="1" dirty="0"/>
              <a:t>event reconstruction</a:t>
            </a:r>
            <a:r>
              <a:rPr lang="en-US" sz="2900" dirty="0"/>
              <a:t>, and </a:t>
            </a:r>
            <a:r>
              <a:rPr lang="en-US" sz="2900" b="1" dirty="0"/>
              <a:t>anomaly detection</a:t>
            </a:r>
            <a:r>
              <a:rPr lang="en-US" sz="2900" dirty="0"/>
              <a:t>..)</a:t>
            </a:r>
          </a:p>
          <a:p>
            <a:endParaRPr lang="en-US" dirty="0"/>
          </a:p>
          <a:p>
            <a:r>
              <a:rPr lang="en-US" b="1" dirty="0"/>
              <a:t>Data Analysis:</a:t>
            </a:r>
          </a:p>
          <a:p>
            <a:r>
              <a:rPr lang="en-US" dirty="0"/>
              <a:t>AI algorithms are trained on large datasets where signals and backgrounds are present </a:t>
            </a:r>
          </a:p>
          <a:p>
            <a:r>
              <a:rPr lang="en-US" b="1" dirty="0"/>
              <a:t>Feature Extraction:</a:t>
            </a:r>
          </a:p>
          <a:p>
            <a:r>
              <a:rPr lang="en-US" dirty="0"/>
              <a:t>The AI identifies distinct features that differ between the signal and backgrounds</a:t>
            </a:r>
          </a:p>
          <a:p>
            <a:r>
              <a:rPr lang="en-US" b="1" dirty="0"/>
              <a:t>Pattern Recognition:</a:t>
            </a:r>
          </a:p>
          <a:p>
            <a:r>
              <a:rPr lang="en-US" dirty="0"/>
              <a:t>By learning these patterns, the AI develops the ability to classify incoming data </a:t>
            </a:r>
          </a:p>
          <a:p>
            <a:r>
              <a:rPr lang="en-US" b="1" dirty="0"/>
              <a:t>Disentanglement:</a:t>
            </a:r>
          </a:p>
          <a:p>
            <a:r>
              <a:rPr lang="en-US" dirty="0"/>
              <a:t>The learned model then processes unseparated data to isolate and extract the signal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14" name="Content Placeholder 13" descr="A diagram of a diagram of a multicolored block diagram&#10;&#10;AI-generated content may be incorrect.">
            <a:extLst>
              <a:ext uri="{FF2B5EF4-FFF2-40B4-BE49-F238E27FC236}">
                <a16:creationId xmlns:a16="http://schemas.microsoft.com/office/drawing/2014/main" id="{F365C23C-7B5C-E03D-C435-A5974254D9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68480"/>
            <a:ext cx="4038600" cy="1761278"/>
          </a:xfrm>
        </p:spPr>
      </p:pic>
      <p:pic>
        <p:nvPicPr>
          <p:cNvPr id="16" name="Picture 15" descr="A diagram of a graph&#10;&#10;AI-generated content may be incorrect.">
            <a:extLst>
              <a:ext uri="{FF2B5EF4-FFF2-40B4-BE49-F238E27FC236}">
                <a16:creationId xmlns:a16="http://schemas.microsoft.com/office/drawing/2014/main" id="{C563FA3B-2C5E-FBCA-3DC9-7C882E679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483" y="4751655"/>
            <a:ext cx="1726742" cy="1612930"/>
          </a:xfrm>
          <a:prstGeom prst="rect">
            <a:avLst/>
          </a:prstGeom>
        </p:spPr>
      </p:pic>
      <p:pic>
        <p:nvPicPr>
          <p:cNvPr id="18" name="Picture 17" descr="A cartoon character with a mask and a sword&#10;&#10;AI-generated content may be incorrect.">
            <a:extLst>
              <a:ext uri="{FF2B5EF4-FFF2-40B4-BE49-F238E27FC236}">
                <a16:creationId xmlns:a16="http://schemas.microsoft.com/office/drawing/2014/main" id="{3F974E04-73DD-EB9E-DB7D-5C9A07A59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14" y="0"/>
            <a:ext cx="2021686" cy="28980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E3B08B-DB28-CDC8-CB91-9197B7226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883" y="1601285"/>
            <a:ext cx="2088232" cy="15935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A20D1B-A37D-63B6-DF4C-876B6A9474C3}"/>
              </a:ext>
            </a:extLst>
          </p:cNvPr>
          <p:cNvSpPr txBox="1"/>
          <p:nvPr/>
        </p:nvSpPr>
        <p:spPr>
          <a:xfrm>
            <a:off x="0" y="5085184"/>
            <a:ext cx="7596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Find the (one in ten billion) Higgs signal events using subtle correlations (and correlations of correlations), whilst monitoring the (hundreds of) systematics…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6209D-1729-A004-168D-8A58BD506FF1}"/>
              </a:ext>
            </a:extLst>
          </p:cNvPr>
          <p:cNvSpPr txBox="1"/>
          <p:nvPr/>
        </p:nvSpPr>
        <p:spPr>
          <a:xfrm>
            <a:off x="6012160" y="6437008"/>
            <a:ext cx="3061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Beware the </a:t>
            </a:r>
            <a:r>
              <a:rPr lang="en-US" dirty="0" err="1">
                <a:solidFill>
                  <a:srgbClr val="FF0000"/>
                </a:solidFill>
              </a:rPr>
              <a:t>decepticons</a:t>
            </a:r>
            <a:r>
              <a:rPr lang="en-US" dirty="0">
                <a:solidFill>
                  <a:srgbClr val="FF0000"/>
                </a:solidFill>
              </a:rPr>
              <a:t>…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27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368E-1EB8-CB7B-1F96-A8BDF0A1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/>
              <a:t> Process: Higgs + </a:t>
            </a:r>
            <a:br>
              <a:rPr lang="en-US" dirty="0"/>
            </a:br>
            <a:r>
              <a:rPr lang="en-US" dirty="0"/>
              <a:t>Associated Top</a:t>
            </a:r>
            <a:endParaRPr lang="en-GB" dirty="0"/>
          </a:p>
        </p:txBody>
      </p:sp>
      <p:pic>
        <p:nvPicPr>
          <p:cNvPr id="5" name="Content Placeholder 4" descr="A colorful circular design with lines and dots&#10;&#10;AI-generated content may be incorrect.">
            <a:extLst>
              <a:ext uri="{FF2B5EF4-FFF2-40B4-BE49-F238E27FC236}">
                <a16:creationId xmlns:a16="http://schemas.microsoft.com/office/drawing/2014/main" id="{B0CA2228-5823-BF63-7C73-DF4BADD324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7" y="2348880"/>
            <a:ext cx="4038600" cy="353971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C2E13-3D1D-369A-2798-D9DCC2D97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8385" y="1628800"/>
            <a:ext cx="4038600" cy="50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Higgs analyses require sophisticated theory predictions</a:t>
            </a:r>
          </a:p>
          <a:p>
            <a:r>
              <a:rPr lang="en-GB" dirty="0"/>
              <a:t>Higher-order perturbative calculations</a:t>
            </a:r>
          </a:p>
          <a:p>
            <a:r>
              <a:rPr lang="en-GB" dirty="0" err="1"/>
              <a:t>Resummations</a:t>
            </a:r>
            <a:endParaRPr lang="en-GB" dirty="0"/>
          </a:p>
          <a:p>
            <a:r>
              <a:rPr lang="en-GB" dirty="0"/>
              <a:t>Reliable non-perturbative tools: </a:t>
            </a:r>
          </a:p>
          <a:p>
            <a:pPr lvl="1"/>
            <a:r>
              <a:rPr lang="en-GB" dirty="0"/>
              <a:t>PDFs </a:t>
            </a:r>
          </a:p>
          <a:p>
            <a:pPr lvl="1"/>
            <a:r>
              <a:rPr lang="en-GB" dirty="0"/>
              <a:t>Parton Showers</a:t>
            </a:r>
          </a:p>
          <a:p>
            <a:pPr lvl="1"/>
            <a:r>
              <a:rPr lang="en-GB" dirty="0"/>
              <a:t>Jets</a:t>
            </a:r>
          </a:p>
          <a:p>
            <a:r>
              <a:rPr lang="en-US" dirty="0"/>
              <a:t>Everything Everywhere All Time Ordered</a:t>
            </a:r>
          </a:p>
          <a:p>
            <a:endParaRPr lang="en-GB" dirty="0"/>
          </a:p>
          <a:p>
            <a:r>
              <a:rPr lang="en-US" i="1" dirty="0"/>
              <a:t>IPPP at the forefront of these developments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213EC-2ABB-2FDF-0671-16250B5FF747}"/>
              </a:ext>
            </a:extLst>
          </p:cNvPr>
          <p:cNvSpPr txBox="1"/>
          <p:nvPr/>
        </p:nvSpPr>
        <p:spPr>
          <a:xfrm>
            <a:off x="311967" y="5703928"/>
            <a:ext cx="41921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Sherpa semi-leptonic </a:t>
            </a:r>
            <a:r>
              <a:rPr lang="en-US" dirty="0" err="1"/>
              <a:t>ttH</a:t>
            </a:r>
            <a:r>
              <a:rPr lang="en-US" dirty="0"/>
              <a:t> event</a:t>
            </a:r>
            <a:endParaRPr lang="en-GB" dirty="0"/>
          </a:p>
        </p:txBody>
      </p:sp>
      <p:pic>
        <p:nvPicPr>
          <p:cNvPr id="3" name="Picture 2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E79C75B1-F4A7-7A77-4984-EA8E4F1F8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36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16FB6-F833-71B6-4BEF-2EA836AE8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48" y="36951"/>
            <a:ext cx="8229600" cy="1252728"/>
          </a:xfrm>
        </p:spPr>
        <p:txBody>
          <a:bodyPr>
            <a:normAutofit/>
          </a:bodyPr>
          <a:lstStyle/>
          <a:p>
            <a:r>
              <a:rPr lang="en-US" sz="3600" dirty="0"/>
              <a:t>Backgrounds everywhere.. </a:t>
            </a:r>
            <a:r>
              <a:rPr lang="en-US" sz="1100" dirty="0"/>
              <a:t>+signal</a:t>
            </a:r>
            <a:br>
              <a:rPr lang="en-US" sz="1100" dirty="0"/>
            </a:br>
            <a:r>
              <a:rPr lang="en-US" sz="3600" dirty="0"/>
              <a:t>Dominating the uncertainties</a:t>
            </a:r>
            <a:endParaRPr lang="en-GB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3F8822-6127-3B53-5903-A1AEFA69D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56734"/>
            <a:ext cx="5976664" cy="5264315"/>
          </a:xfrm>
          <a:prstGeom prst="rect">
            <a:avLst/>
          </a:prstGeom>
        </p:spPr>
      </p:pic>
      <p:pic>
        <p:nvPicPr>
          <p:cNvPr id="6" name="Picture 5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6D0A6FF2-15AE-72C6-46B9-3F3335E04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5EBB3-A91B-DA40-7B0C-774981701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624" y="4188891"/>
            <a:ext cx="3215653" cy="2512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842F09-BB1A-FBF5-ADBE-3084A2D1A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664" y="1579898"/>
            <a:ext cx="3042742" cy="260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83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flowchart&#10;&#10;AI-generated content may be incorrect.">
            <a:extLst>
              <a:ext uri="{FF2B5EF4-FFF2-40B4-BE49-F238E27FC236}">
                <a16:creationId xmlns:a16="http://schemas.microsoft.com/office/drawing/2014/main" id="{FB0108B1-3291-9A57-6052-30E0DC19E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2657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02B7B-B412-1DB3-E9FB-2B1F10134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05064"/>
            <a:ext cx="1202339" cy="119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086CB-88AD-CD95-88E0-AAA53CA5B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52400"/>
            <a:ext cx="9001000" cy="12510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/>
              <a:t> Personal Physics Pilgrimage.. From A to B to Z.. with </a:t>
            </a:r>
            <a:r>
              <a:rPr lang="en-US" sz="3200" dirty="0" err="1"/>
              <a:t>Ip</a:t>
            </a:r>
            <a:r>
              <a:rPr lang="en-US" sz="3200" baseline="30000" dirty="0" err="1"/>
              <a:t>n</a:t>
            </a:r>
            <a:r>
              <a:rPr lang="en-US" sz="3200" baseline="30000" dirty="0"/>
              <a:t> </a:t>
            </a:r>
            <a:r>
              <a:rPr lang="en-US" sz="3200" dirty="0"/>
              <a:t>along the way.. 25 years </a:t>
            </a:r>
            <a:r>
              <a:rPr lang="en-US" sz="3200" dirty="0" err="1"/>
              <a:t>analysing</a:t>
            </a:r>
            <a:r>
              <a:rPr lang="en-US" sz="3200" dirty="0"/>
              <a:t> </a:t>
            </a:r>
            <a:r>
              <a:rPr lang="en-US" sz="3200" dirty="0" err="1"/>
              <a:t>ttH</a:t>
            </a:r>
            <a:r>
              <a:rPr lang="en-US" sz="3200" dirty="0"/>
              <a:t>..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5DF5F-BB26-ECDB-29D3-57FDC3B64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61968"/>
            <a:ext cx="4038600" cy="5039440"/>
          </a:xfrm>
        </p:spPr>
        <p:txBody>
          <a:bodyPr>
            <a:normAutofit fontScale="92500" lnSpcReduction="10000"/>
          </a:bodyPr>
          <a:lstStyle/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endParaRPr lang="en-US" sz="1600" i="1" dirty="0"/>
          </a:p>
          <a:p>
            <a:r>
              <a:rPr lang="en-US" sz="1600" i="1" dirty="0"/>
              <a:t>Driven by the Backgrounds</a:t>
            </a:r>
          </a:p>
          <a:p>
            <a:endParaRPr lang="en-US" sz="1600" i="1" dirty="0"/>
          </a:p>
          <a:p>
            <a:r>
              <a:rPr lang="en-US" sz="1600" i="1" dirty="0"/>
              <a:t>“b</a:t>
            </a:r>
            <a:r>
              <a:rPr lang="en-US" sz="1600" dirty="0"/>
              <a:t> quark tagging performance and Higgs detection via top production using the ATLAS detector” </a:t>
            </a:r>
            <a:r>
              <a:rPr lang="en-US" sz="1600" b="1" dirty="0"/>
              <a:t>Andrew Pickford (2001)</a:t>
            </a:r>
          </a:p>
          <a:p>
            <a:r>
              <a:rPr lang="en-US" sz="1600" dirty="0"/>
              <a:t>“Measurement of the associated production of a top quark pair and a Higgs boson (</a:t>
            </a:r>
            <a:r>
              <a:rPr lang="en-US" sz="1600" dirty="0" err="1"/>
              <a:t>ttH</a:t>
            </a:r>
            <a:r>
              <a:rPr lang="en-US" sz="1600" dirty="0"/>
              <a:t>) with boosted topologies” </a:t>
            </a:r>
            <a:r>
              <a:rPr lang="en-US" sz="1600" b="1" dirty="0"/>
              <a:t>Bruno Borbely (2023) </a:t>
            </a:r>
            <a:endParaRPr lang="en-GB" sz="1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7BE77-62B2-C854-8B6D-F796D1F5F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61968"/>
            <a:ext cx="4038600" cy="4931664"/>
          </a:xfrm>
        </p:spPr>
        <p:txBody>
          <a:bodyPr>
            <a:normAutofit fontScale="92500" lnSpcReduction="10000"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i="1" dirty="0"/>
              <a:t>To observe a Signal</a:t>
            </a:r>
          </a:p>
          <a:p>
            <a:endParaRPr lang="en-US" sz="1600" i="1" dirty="0"/>
          </a:p>
          <a:p>
            <a:r>
              <a:rPr lang="en-US" sz="1600" dirty="0"/>
              <a:t>Inspiratio</a:t>
            </a:r>
            <a:r>
              <a:rPr lang="en-US" sz="1600" baseline="30000" dirty="0"/>
              <a:t>n</a:t>
            </a:r>
            <a:r>
              <a:rPr lang="en-US" sz="1600" dirty="0"/>
              <a:t> from James, Valya, Nigel, Keith, Michael, and Frank (EG</a:t>
            </a:r>
            <a:r>
              <a:rPr lang="en-US" sz="1600" baseline="30000" dirty="0"/>
              <a:t>2</a:t>
            </a:r>
            <a:r>
              <a:rPr lang="en-US" sz="1600" dirty="0"/>
              <a:t>K</a:t>
            </a:r>
            <a:r>
              <a:rPr lang="en-US" sz="1600" baseline="30000" dirty="0"/>
              <a:t>2</a:t>
            </a:r>
            <a:r>
              <a:rPr lang="en-US" sz="1600" dirty="0"/>
              <a:t>S Collaboration)</a:t>
            </a:r>
          </a:p>
          <a:p>
            <a:endParaRPr lang="en-US" sz="1600" dirty="0"/>
          </a:p>
          <a:p>
            <a:r>
              <a:rPr lang="en-US" sz="1600" dirty="0"/>
              <a:t>“</a:t>
            </a:r>
            <a:r>
              <a:rPr lang="en-GB" sz="1600" dirty="0"/>
              <a:t>Measurement of the </a:t>
            </a:r>
            <a:r>
              <a:rPr lang="en-GB" sz="1600" dirty="0" err="1"/>
              <a:t>ttH</a:t>
            </a:r>
            <a:r>
              <a:rPr lang="en-GB" sz="1600" dirty="0"/>
              <a:t>(bb) process using the ATLAS detector and its effective field theory interpretation” </a:t>
            </a:r>
            <a:r>
              <a:rPr lang="en-GB" sz="1600" b="1" dirty="0" err="1"/>
              <a:t>Zefran</a:t>
            </a:r>
            <a:r>
              <a:rPr lang="en-GB" sz="1600" b="1" dirty="0"/>
              <a:t> Rozario (2025)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259E4F-E9F5-4DA9-1BA5-19E1F808197A}"/>
              </a:ext>
            </a:extLst>
          </p:cNvPr>
          <p:cNvSpPr txBox="1"/>
          <p:nvPr/>
        </p:nvSpPr>
        <p:spPr>
          <a:xfrm>
            <a:off x="2061281" y="4117938"/>
            <a:ext cx="5326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https://doi.org/10.1140/epjc/s10052-025-13740-x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098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93B5-F503-0F59-7A1C-F5AC4236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392"/>
            <a:ext cx="8579296" cy="1251062"/>
          </a:xfrm>
        </p:spPr>
        <p:txBody>
          <a:bodyPr>
            <a:noAutofit/>
          </a:bodyPr>
          <a:lstStyle/>
          <a:p>
            <a:r>
              <a:rPr lang="en-US" sz="3600" dirty="0"/>
              <a:t>Must Improve the background modelling, </a:t>
            </a:r>
            <a:r>
              <a:rPr lang="en-US" sz="2800" dirty="0"/>
              <a:t>and the S/B classification.. and the Higgs reconstruction, and the b-tagging..</a:t>
            </a:r>
            <a:endParaRPr lang="en-GB" sz="2800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2D4E1A9-AE9D-303F-749E-D316CEC704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6741" y="2188989"/>
            <a:ext cx="2659518" cy="4624387"/>
          </a:xfrm>
          <a:prstGeom prst="rect">
            <a:avLst/>
          </a:prstGeom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3E56027-E667-4AA4-A9CB-92C633135EEF}"/>
              </a:ext>
            </a:extLst>
          </p:cNvPr>
          <p:cNvSpPr txBox="1">
            <a:spLocks/>
          </p:cNvSpPr>
          <p:nvPr/>
        </p:nvSpPr>
        <p:spPr>
          <a:xfrm>
            <a:off x="1043608" y="1484784"/>
            <a:ext cx="4040188" cy="715355"/>
          </a:xfrm>
          <a:prstGeom prst="rect">
            <a:avLst/>
          </a:prstGeom>
        </p:spPr>
        <p:txBody>
          <a:bodyPr vert="horz" lIns="91440" tIns="91440" rtlCol="0">
            <a:normAutofit fontScale="77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US" dirty="0">
                <a:hlinkClick r:id="rId3"/>
              </a:rPr>
              <a:t>2022 Result</a:t>
            </a: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(Bruno’s thesis)</a:t>
            </a:r>
            <a:endParaRPr lang="en-GB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F482668-E2F6-1892-3002-1C9DDF7AEDB0}"/>
              </a:ext>
            </a:extLst>
          </p:cNvPr>
          <p:cNvSpPr txBox="1">
            <a:spLocks/>
          </p:cNvSpPr>
          <p:nvPr/>
        </p:nvSpPr>
        <p:spPr>
          <a:xfrm>
            <a:off x="5083796" y="1484784"/>
            <a:ext cx="4041775" cy="715355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US" sz="2200" dirty="0">
                <a:hlinkClick r:id="rId4"/>
              </a:rPr>
              <a:t>2025 Result</a:t>
            </a:r>
            <a:endParaRPr lang="en-US" sz="2200" dirty="0"/>
          </a:p>
          <a:p>
            <a:pPr fontAlgn="auto">
              <a:spcAft>
                <a:spcPts val="0"/>
              </a:spcAft>
            </a:pPr>
            <a:r>
              <a:rPr lang="en-US" sz="2200" dirty="0"/>
              <a:t>(Zef’s thesis)</a:t>
            </a:r>
            <a:endParaRPr lang="en-GB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BCC919-821E-92F0-E269-750DF1869490}"/>
              </a:ext>
            </a:extLst>
          </p:cNvPr>
          <p:cNvSpPr txBox="1"/>
          <p:nvPr/>
        </p:nvSpPr>
        <p:spPr>
          <a:xfrm>
            <a:off x="222974" y="2987741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tt+b</a:t>
            </a:r>
            <a:r>
              <a:rPr lang="en-US" dirty="0">
                <a:solidFill>
                  <a:srgbClr val="FF0000"/>
                </a:solidFill>
              </a:rPr>
              <a:t>(b)</a:t>
            </a:r>
          </a:p>
          <a:p>
            <a:r>
              <a:rPr lang="en-US" dirty="0">
                <a:solidFill>
                  <a:srgbClr val="FF0000"/>
                </a:solidFill>
              </a:rPr>
              <a:t>modelling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834412-0AF1-7278-F334-FA244BE16A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582345" y="2207765"/>
            <a:ext cx="4035349" cy="46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3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D574-2DBF-9B47-A260-62D128A3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ttH</a:t>
            </a:r>
            <a:r>
              <a:rPr lang="en-US" dirty="0"/>
              <a:t> Transformer Networks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3D39A6-8368-E5FB-B0D1-7DDEF243FF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3568" y="1522367"/>
            <a:ext cx="2808512" cy="533563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1F73A-C087-6743-2DFF-4F2682BC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35896" y="1773936"/>
            <a:ext cx="5050904" cy="462381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Classification Network:</a:t>
            </a:r>
          </a:p>
          <a:p>
            <a:r>
              <a:rPr lang="en-US" dirty="0"/>
              <a:t>Output of the final attention block is aggregated by a cross-attention pooling layer</a:t>
            </a:r>
          </a:p>
          <a:p>
            <a:r>
              <a:rPr lang="en-US" dirty="0"/>
              <a:t>Pooled features mapped through a </a:t>
            </a:r>
            <a:r>
              <a:rPr lang="en-US" dirty="0" err="1"/>
              <a:t>softmax</a:t>
            </a:r>
            <a:r>
              <a:rPr lang="en-US" dirty="0"/>
              <a:t> layer to </a:t>
            </a:r>
            <a:r>
              <a:rPr lang="en-GB" dirty="0"/>
              <a:t>produce class probabilities</a:t>
            </a:r>
          </a:p>
          <a:p>
            <a:r>
              <a:rPr lang="en-US" dirty="0"/>
              <a:t>Class probabilities are transformed into </a:t>
            </a:r>
            <a:r>
              <a:rPr lang="en-GB" dirty="0"/>
              <a:t>discriminant observables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improve S/B separation</a:t>
            </a:r>
          </a:p>
          <a:p>
            <a:r>
              <a:rPr lang="en-US" dirty="0"/>
              <a:t>Discriminant observables define the signal and control regions</a:t>
            </a:r>
          </a:p>
          <a:p>
            <a:endParaRPr lang="en-GB" dirty="0"/>
          </a:p>
          <a:p>
            <a:r>
              <a:rPr lang="en-GB" b="1" dirty="0"/>
              <a:t>Reconstruction Network</a:t>
            </a:r>
            <a:r>
              <a:rPr lang="en-GB" dirty="0"/>
              <a:t>:      </a:t>
            </a:r>
            <a:r>
              <a:rPr lang="en-US" dirty="0"/>
              <a:t>             jet-pairing layer to identify jets associated with the Higgs boson 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H</a:t>
            </a:r>
            <a:r>
              <a:rPr lang="en-US" dirty="0"/>
              <a:t>)</a:t>
            </a:r>
            <a:endParaRPr lang="en-GB" baseline="30000" dirty="0"/>
          </a:p>
        </p:txBody>
      </p:sp>
      <p:pic>
        <p:nvPicPr>
          <p:cNvPr id="3" name="Picture 2" descr="A cartoon character with a mask and a sword&#10;&#10;AI-generated content may be incorrect.">
            <a:extLst>
              <a:ext uri="{FF2B5EF4-FFF2-40B4-BE49-F238E27FC236}">
                <a16:creationId xmlns:a16="http://schemas.microsoft.com/office/drawing/2014/main" id="{2B8CA324-1198-332B-E798-E6ABD672B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94" y="0"/>
            <a:ext cx="1035805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07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C0E3-9935-CBEA-F881-B9FDF9ED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Improvements Pilgrimage..</a:t>
            </a:r>
            <a:br>
              <a:rPr lang="en-US" sz="4000" dirty="0"/>
            </a:br>
            <a:r>
              <a:rPr lang="en-US" sz="4000" dirty="0"/>
              <a:t>towards an observation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8C894-7301-E4BB-3F08-ABFDE4FD0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80" y="1775194"/>
            <a:ext cx="8229600" cy="492735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Looser selection requirements </a:t>
            </a:r>
          </a:p>
          <a:p>
            <a:r>
              <a:rPr lang="en-US" dirty="0"/>
              <a:t>Enhanced </a:t>
            </a:r>
            <a:r>
              <a:rPr lang="en-US" i="1" dirty="0"/>
              <a:t>b</a:t>
            </a:r>
            <a:r>
              <a:rPr lang="en-US" dirty="0"/>
              <a:t>-tagging </a:t>
            </a:r>
          </a:p>
          <a:p>
            <a:pPr lvl="1"/>
            <a:r>
              <a:rPr lang="en-US" dirty="0"/>
              <a:t>Raised the overall signal acceptance</a:t>
            </a:r>
          </a:p>
          <a:p>
            <a:r>
              <a:rPr lang="en-US" dirty="0"/>
              <a:t>Classification network </a:t>
            </a:r>
          </a:p>
          <a:p>
            <a:pPr lvl="1"/>
            <a:r>
              <a:rPr lang="en-US" dirty="0"/>
              <a:t>Control regions enriched in different </a:t>
            </a:r>
            <a:r>
              <a:rPr lang="en-US" i="1" dirty="0" err="1"/>
              <a:t>tt</a:t>
            </a:r>
            <a:r>
              <a:rPr lang="en-US" dirty="0" err="1"/>
              <a:t>+jets</a:t>
            </a:r>
            <a:r>
              <a:rPr lang="en-US" dirty="0"/>
              <a:t> components</a:t>
            </a:r>
          </a:p>
          <a:p>
            <a:pPr lvl="1"/>
            <a:r>
              <a:rPr lang="en-US" dirty="0"/>
              <a:t>Dedicated simulation and systematic models for the </a:t>
            </a:r>
            <a:r>
              <a:rPr lang="en-US" i="1" dirty="0"/>
              <a:t>tt</a:t>
            </a:r>
            <a:r>
              <a:rPr lang="en-US" dirty="0"/>
              <a:t>+1</a:t>
            </a:r>
            <a:r>
              <a:rPr lang="en-US" i="1" dirty="0"/>
              <a:t>b </a:t>
            </a:r>
            <a:r>
              <a:rPr lang="en-US" dirty="0"/>
              <a:t>background</a:t>
            </a:r>
          </a:p>
          <a:p>
            <a:pPr lvl="1"/>
            <a:r>
              <a:rPr lang="en-US" dirty="0"/>
              <a:t>Data-driven corrections for the </a:t>
            </a:r>
            <a:r>
              <a:rPr lang="en-US" i="1" dirty="0" err="1"/>
              <a:t>tt</a:t>
            </a:r>
            <a:r>
              <a:rPr lang="en-US" dirty="0"/>
              <a:t>+ 1</a:t>
            </a:r>
            <a:r>
              <a:rPr lang="en-US" i="1" dirty="0"/>
              <a:t>c </a:t>
            </a:r>
            <a:r>
              <a:rPr lang="en-US" dirty="0"/>
              <a:t>and </a:t>
            </a:r>
            <a:r>
              <a:rPr lang="en-US" i="1" dirty="0" err="1"/>
              <a:t>tt</a:t>
            </a:r>
            <a:r>
              <a:rPr lang="en-US" dirty="0" err="1"/>
              <a:t>+light</a:t>
            </a:r>
            <a:r>
              <a:rPr lang="en-US" dirty="0"/>
              <a:t> jets</a:t>
            </a:r>
          </a:p>
          <a:p>
            <a:pPr lvl="1"/>
            <a:r>
              <a:rPr lang="en-US" dirty="0"/>
              <a:t>Greater control of backgrounds </a:t>
            </a:r>
          </a:p>
          <a:p>
            <a:r>
              <a:rPr lang="en-US" dirty="0"/>
              <a:t>Reconstruction network</a:t>
            </a:r>
          </a:p>
          <a:p>
            <a:pPr lvl="1"/>
            <a:r>
              <a:rPr lang="en-US" dirty="0"/>
              <a:t>Improved Higgs reconstruction</a:t>
            </a:r>
          </a:p>
          <a:p>
            <a:r>
              <a:rPr lang="en-US" dirty="0"/>
              <a:t>New high </a:t>
            </a:r>
            <a:r>
              <a:rPr lang="en-US" i="1" dirty="0" err="1"/>
              <a:t>p</a:t>
            </a:r>
            <a:r>
              <a:rPr lang="en-US" i="1" baseline="-25000" dirty="0" err="1"/>
              <a:t>T</a:t>
            </a:r>
            <a:r>
              <a:rPr lang="en-US" i="1" dirty="0"/>
              <a:t> </a:t>
            </a:r>
            <a:r>
              <a:rPr lang="en-US" dirty="0"/>
              <a:t>extrapolation uncertainties</a:t>
            </a:r>
          </a:p>
          <a:p>
            <a:r>
              <a:rPr lang="en-US" dirty="0"/>
              <a:t>Overall sensitivity</a:t>
            </a:r>
          </a:p>
          <a:p>
            <a:pPr lvl="1"/>
            <a:r>
              <a:rPr lang="en-US" dirty="0"/>
              <a:t>SM interpretation: signal strength </a:t>
            </a:r>
            <a:r>
              <a:rPr lang="en-US" dirty="0">
                <a:latin typeface="Symbol" panose="05050102010706020507" pitchFamily="18" charset="2"/>
              </a:rPr>
              <a:t>m</a:t>
            </a:r>
          </a:p>
          <a:p>
            <a:pPr lvl="1"/>
            <a:r>
              <a:rPr lang="en-GB" dirty="0"/>
              <a:t>SMEFT: </a:t>
            </a:r>
            <a:r>
              <a:rPr lang="en-US" dirty="0" err="1"/>
              <a:t>Chromomagnetic</a:t>
            </a:r>
            <a:r>
              <a:rPr lang="en-US" dirty="0"/>
              <a:t> </a:t>
            </a:r>
            <a:r>
              <a:rPr lang="en-US" i="1" dirty="0" err="1"/>
              <a:t>c</a:t>
            </a:r>
            <a:r>
              <a:rPr lang="en-US" i="1" baseline="-25000" dirty="0" err="1"/>
              <a:t>tG</a:t>
            </a:r>
            <a:r>
              <a:rPr lang="en-US" i="1" dirty="0"/>
              <a:t> </a:t>
            </a:r>
          </a:p>
          <a:p>
            <a:pPr lvl="1"/>
            <a:r>
              <a:rPr lang="en-US" dirty="0"/>
              <a:t>and Yukawa-like </a:t>
            </a:r>
            <a:r>
              <a:rPr lang="en-GB" i="1" dirty="0" err="1"/>
              <a:t>c</a:t>
            </a:r>
            <a:r>
              <a:rPr lang="en-GB" i="1" baseline="-25000" dirty="0" err="1"/>
              <a:t>t</a:t>
            </a:r>
            <a:r>
              <a:rPr lang="el-GR" i="1" baseline="-25000" dirty="0"/>
              <a:t>ϕ</a:t>
            </a:r>
            <a:r>
              <a:rPr lang="en-US" i="1" baseline="-25000" dirty="0"/>
              <a:t> </a:t>
            </a:r>
            <a:r>
              <a:rPr lang="en-US" dirty="0"/>
              <a:t>Wilson Coefficients</a:t>
            </a:r>
          </a:p>
          <a:p>
            <a:endParaRPr lang="en-US" dirty="0"/>
          </a:p>
          <a:p>
            <a:r>
              <a:rPr lang="en-US" dirty="0"/>
              <a:t>Improved by ~factor 2</a:t>
            </a:r>
          </a:p>
          <a:p>
            <a:pPr lvl="1"/>
            <a:r>
              <a:rPr lang="en-US" dirty="0"/>
              <a:t>Enough for an observation? </a:t>
            </a:r>
            <a:endParaRPr lang="en-GB" baseline="-25000" dirty="0"/>
          </a:p>
        </p:txBody>
      </p:sp>
      <p:pic>
        <p:nvPicPr>
          <p:cNvPr id="5" name="Picture 4" descr="A stone wall with a castle on top of it&#10;&#10;AI-generated content may be incorrect.">
            <a:extLst>
              <a:ext uri="{FF2B5EF4-FFF2-40B4-BE49-F238E27FC236}">
                <a16:creationId xmlns:a16="http://schemas.microsoft.com/office/drawing/2014/main" id="{B0728F34-A4D8-915E-1BC9-C9AFB77AF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58" y="0"/>
            <a:ext cx="2195142" cy="1463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46B47F-3FBC-3193-4308-568782F7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01742"/>
            <a:ext cx="3924739" cy="3156258"/>
          </a:xfrm>
          <a:prstGeom prst="rect">
            <a:avLst/>
          </a:prstGeom>
        </p:spPr>
      </p:pic>
      <p:pic>
        <p:nvPicPr>
          <p:cNvPr id="7" name="Picture 6" descr="A diagram of a flowchart&#10;&#10;AI-generated content may be incorrect.">
            <a:extLst>
              <a:ext uri="{FF2B5EF4-FFF2-40B4-BE49-F238E27FC236}">
                <a16:creationId xmlns:a16="http://schemas.microsoft.com/office/drawing/2014/main" id="{4B9309CC-0428-4E98-006C-C9969797E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4427984" cy="128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5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75603-4E6F-8DAD-6C6F-EDC40030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A9512C-D320-C3BD-0AD2-0A0D8259E8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08520" y="1698990"/>
            <a:ext cx="9361040" cy="2949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154611-F9BD-C7EF-E1F0-E15F3B81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ttH</a:t>
            </a:r>
            <a:r>
              <a:rPr lang="en-US" dirty="0"/>
              <a:t> Run-2 (almost an) observation..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 precision improved by ~factor 2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4C1CF8-9429-41EE-9BC2-B3402D0D2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 Result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564257-BAD2-51FB-10E1-52BCF2F52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1520" y="5159010"/>
            <a:ext cx="4041775" cy="715355"/>
          </a:xfrm>
        </p:spPr>
        <p:txBody>
          <a:bodyPr/>
          <a:lstStyle/>
          <a:p>
            <a:r>
              <a:rPr lang="en-US" dirty="0"/>
              <a:t>2025 Result</a:t>
            </a:r>
            <a:endParaRPr lang="en-GB" dirty="0"/>
          </a:p>
        </p:txBody>
      </p:sp>
      <p:pic>
        <p:nvPicPr>
          <p:cNvPr id="6" name="Content Placeholder 5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B96267FE-A060-8282-76D6-9A1E902626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88" y="4318045"/>
            <a:ext cx="4041775" cy="2436588"/>
          </a:xfr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9AD2E55-7B77-0071-58AA-C03FA2584C50}"/>
              </a:ext>
            </a:extLst>
          </p:cNvPr>
          <p:cNvSpPr txBox="1">
            <a:spLocks/>
          </p:cNvSpPr>
          <p:nvPr/>
        </p:nvSpPr>
        <p:spPr>
          <a:xfrm>
            <a:off x="6804248" y="4581128"/>
            <a:ext cx="2339751" cy="2124472"/>
          </a:xfrm>
          <a:prstGeom prst="rect">
            <a:avLst/>
          </a:prstGeom>
        </p:spPr>
        <p:txBody>
          <a:bodyPr vert="horz" lIns="54864" tIns="91440" rtlCol="0">
            <a:normAutofit fontScale="850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 fontAlgn="auto">
              <a:spcAft>
                <a:spcPts val="0"/>
              </a:spcAft>
              <a:buNone/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Same Scale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Same Data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r>
              <a:rPr lang="en-US" dirty="0"/>
              <a:t>4.6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observed</a:t>
            </a:r>
          </a:p>
          <a:p>
            <a:pPr fontAlgn="auto">
              <a:spcAft>
                <a:spcPts val="0"/>
              </a:spcAft>
            </a:pPr>
            <a:r>
              <a:rPr lang="en-US" dirty="0"/>
              <a:t>(5.4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expected)</a:t>
            </a:r>
          </a:p>
          <a:p>
            <a:pPr marL="118872" indent="0" fontAlgn="auto">
              <a:spcAft>
                <a:spcPts val="0"/>
              </a:spcAft>
              <a:buFont typeface="Wingdings 2"/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7DF1F8-D7FB-096D-2C06-9D89CB8D7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152701"/>
            <a:ext cx="3201335" cy="29354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E29E6-250C-7C6F-0918-0368C21FA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11" y="6458279"/>
            <a:ext cx="781585" cy="31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99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194" name="Picture 10" descr="mhiggs_200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7863" y="1628800"/>
            <a:ext cx="2924671" cy="2924671"/>
          </a:xfrm>
        </p:spPr>
      </p:pic>
      <p:sp>
        <p:nvSpPr>
          <p:cNvPr id="1501186" name="Text Box 2"/>
          <p:cNvSpPr txBox="1">
            <a:spLocks noChangeArrowheads="1"/>
          </p:cNvSpPr>
          <p:nvPr/>
        </p:nvSpPr>
        <p:spPr bwMode="auto">
          <a:xfrm>
            <a:off x="5435600" y="4612774"/>
            <a:ext cx="3455988" cy="22006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dirty="0">
                <a:solidFill>
                  <a:srgbClr val="000000"/>
                </a:solidFill>
                <a:latin typeface="+mn-lt"/>
              </a:rPr>
              <a:t>possible due to                      	         </a:t>
            </a:r>
            <a:r>
              <a:rPr lang="de-DE" sz="2000" dirty="0">
                <a:solidFill>
                  <a:srgbClr val="000000"/>
                </a:solidFill>
                <a:latin typeface="+mn-lt"/>
                <a:cs typeface="Arial" pitchFamily="34" charset="0"/>
              </a:rPr>
              <a:t>• </a:t>
            </a:r>
            <a:r>
              <a:rPr lang="de-DE" sz="2000" dirty="0">
                <a:solidFill>
                  <a:srgbClr val="000000"/>
                </a:solidFill>
                <a:latin typeface="+mn-lt"/>
              </a:rPr>
              <a:t>precision measurements         </a:t>
            </a:r>
            <a:r>
              <a:rPr lang="de-DE" sz="2000" dirty="0">
                <a:solidFill>
                  <a:srgbClr val="000000"/>
                </a:solidFill>
                <a:latin typeface="+mn-lt"/>
                <a:cs typeface="Arial" pitchFamily="34" charset="0"/>
              </a:rPr>
              <a:t>• </a:t>
            </a:r>
            <a:r>
              <a:rPr lang="de-DE" sz="2000" dirty="0">
                <a:solidFill>
                  <a:srgbClr val="FF0000"/>
                </a:solidFill>
                <a:latin typeface="+mn-lt"/>
              </a:rPr>
              <a:t>known higher order  electroweak corrections</a:t>
            </a:r>
          </a:p>
          <a:p>
            <a:pPr eaLnBrk="0" hangingPunct="0">
              <a:spcBef>
                <a:spcPct val="50000"/>
              </a:spcBef>
            </a:pPr>
            <a:endParaRPr lang="de-DE" sz="2000" dirty="0">
              <a:solidFill>
                <a:srgbClr val="000000"/>
              </a:solidFill>
              <a:latin typeface="+mn-lt"/>
            </a:endParaRPr>
          </a:p>
          <a:p>
            <a:pPr eaLnBrk="0" hangingPunct="0">
              <a:spcBef>
                <a:spcPct val="50000"/>
              </a:spcBef>
            </a:pP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15011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626307"/>
              </p:ext>
            </p:extLst>
          </p:nvPr>
        </p:nvGraphicFramePr>
        <p:xfrm>
          <a:off x="5867400" y="5908695"/>
          <a:ext cx="233045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168200" imgH="431640" progId="Equation.3">
                  <p:embed/>
                </p:oleObj>
              </mc:Choice>
              <mc:Fallback>
                <p:oleObj name="Formel" r:id="rId4" imgW="1168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908695"/>
                        <a:ext cx="2330450" cy="858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1188" name="Rectangle 4"/>
          <p:cNvSpPr>
            <a:spLocks noChangeArrowheads="1"/>
          </p:cNvSpPr>
          <p:nvPr/>
        </p:nvSpPr>
        <p:spPr bwMode="auto">
          <a:xfrm>
            <a:off x="6300788" y="5908695"/>
            <a:ext cx="457200" cy="36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01189" name="Rectangle 5"/>
          <p:cNvSpPr>
            <a:spLocks noChangeArrowheads="1"/>
          </p:cNvSpPr>
          <p:nvPr/>
        </p:nvSpPr>
        <p:spPr bwMode="auto">
          <a:xfrm>
            <a:off x="7524750" y="5908695"/>
            <a:ext cx="457200" cy="36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01190" name="Text Box 6"/>
          <p:cNvSpPr txBox="1">
            <a:spLocks noChangeArrowheads="1"/>
          </p:cNvSpPr>
          <p:nvPr/>
        </p:nvSpPr>
        <p:spPr bwMode="auto">
          <a:xfrm>
            <a:off x="2339975" y="4810597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400">
                <a:solidFill>
                  <a:srgbClr val="000000"/>
                </a:solidFill>
                <a:latin typeface="+mn-lt"/>
              </a:rPr>
              <a:t>LEP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4900" dirty="0"/>
              <a:t>Precision: </a:t>
            </a:r>
            <a:br>
              <a:rPr lang="de-DE" sz="4000" dirty="0"/>
            </a:br>
            <a:r>
              <a:rPr lang="en-GB" sz="4000" dirty="0">
                <a:solidFill>
                  <a:srgbClr val="FFC000"/>
                </a:solidFill>
                <a:latin typeface="Trebuchet MS" pitchFamily="32" charset="0"/>
              </a:rPr>
              <a:t>Improve the Standard Model</a:t>
            </a:r>
            <a:endParaRPr lang="en-US" sz="6600" dirty="0">
              <a:latin typeface="+mn-lt"/>
            </a:endParaRPr>
          </a:p>
        </p:txBody>
      </p:sp>
      <p:pic>
        <p:nvPicPr>
          <p:cNvPr id="1501192" name="Picture 8" descr="seite2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3122290"/>
            <a:ext cx="3670300" cy="3744913"/>
          </a:xfrm>
        </p:spPr>
      </p:pic>
      <p:sp>
        <p:nvSpPr>
          <p:cNvPr id="1501193" name="Text Box 9"/>
          <p:cNvSpPr txBox="1">
            <a:spLocks noChangeArrowheads="1"/>
          </p:cNvSpPr>
          <p:nvPr/>
        </p:nvSpPr>
        <p:spPr bwMode="auto">
          <a:xfrm>
            <a:off x="381000" y="2799234"/>
            <a:ext cx="42166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dirty="0" err="1">
                <a:solidFill>
                  <a:srgbClr val="0070C0"/>
                </a:solidFill>
                <a:latin typeface="+mn-lt"/>
              </a:rPr>
              <a:t>Indirect</a:t>
            </a:r>
            <a:r>
              <a:rPr lang="de-DE" sz="2000" dirty="0">
                <a:solidFill>
                  <a:srgbClr val="0070C0"/>
                </a:solidFill>
                <a:latin typeface="+mn-lt"/>
              </a:rPr>
              <a:t> determination of the top mass</a:t>
            </a:r>
            <a:endParaRPr lang="en-GB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01195" name="Text Box 11"/>
          <p:cNvSpPr txBox="1">
            <a:spLocks noChangeArrowheads="1"/>
          </p:cNvSpPr>
          <p:nvPr/>
        </p:nvSpPr>
        <p:spPr bwMode="auto">
          <a:xfrm>
            <a:off x="5757863" y="1496978"/>
            <a:ext cx="2928937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rgbClr val="0070C0"/>
                </a:solidFill>
                <a:latin typeface="+mn-lt"/>
              </a:rPr>
              <a:t>Prediction</a:t>
            </a:r>
            <a:r>
              <a:rPr lang="de-DE" sz="2000" dirty="0">
                <a:solidFill>
                  <a:srgbClr val="0070C0"/>
                </a:solidFill>
                <a:latin typeface="+mn-lt"/>
              </a:rPr>
              <a:t> of the range</a:t>
            </a:r>
          </a:p>
          <a:p>
            <a:r>
              <a:rPr lang="de-DE" sz="2000" dirty="0">
                <a:solidFill>
                  <a:srgbClr val="0070C0"/>
                </a:solidFill>
                <a:latin typeface="+mn-lt"/>
              </a:rPr>
              <a:t>        for the Higgs mass</a:t>
            </a:r>
            <a:endParaRPr lang="en-GB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50119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556792"/>
            <a:ext cx="4333875" cy="1085850"/>
          </a:xfrm>
          <a:prstGeom prst="rect">
            <a:avLst/>
          </a:prstGeom>
          <a:noFill/>
        </p:spPr>
      </p:pic>
      <p:sp>
        <p:nvSpPr>
          <p:cNvPr id="1501197" name="Line 13"/>
          <p:cNvSpPr>
            <a:spLocks noChangeShapeType="1"/>
          </p:cNvSpPr>
          <p:nvPr/>
        </p:nvSpPr>
        <p:spPr bwMode="auto">
          <a:xfrm>
            <a:off x="2484438" y="257063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01198" name="Line 14"/>
          <p:cNvSpPr>
            <a:spLocks noChangeShapeType="1"/>
          </p:cNvSpPr>
          <p:nvPr/>
        </p:nvSpPr>
        <p:spPr bwMode="auto">
          <a:xfrm>
            <a:off x="4419600" y="2507134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691680" y="1916832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ross 15"/>
          <p:cNvSpPr/>
          <p:nvPr/>
        </p:nvSpPr>
        <p:spPr>
          <a:xfrm>
            <a:off x="3059832" y="1916832"/>
            <a:ext cx="288032" cy="288032"/>
          </a:xfrm>
          <a:prstGeom prst="plus">
            <a:avLst>
              <a:gd name="adj" fmla="val 41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E0C4218B-387E-EE6E-85FD-F8B64184C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F7A1B-2C8C-881B-74ED-874AD99558D0}"/>
              </a:ext>
            </a:extLst>
          </p:cNvPr>
          <p:cNvSpPr txBox="1"/>
          <p:nvPr/>
        </p:nvSpPr>
        <p:spPr>
          <a:xfrm>
            <a:off x="3670300" y="3352605"/>
            <a:ext cx="17653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Prediction is very difficult, especially about the future..</a:t>
            </a:r>
          </a:p>
          <a:p>
            <a:pPr algn="ctr"/>
            <a:r>
              <a:rPr lang="en-GB" dirty="0">
                <a:latin typeface="+mj-lt"/>
              </a:rPr>
              <a:t>(Neils Bohr)</a:t>
            </a:r>
          </a:p>
          <a:p>
            <a:pPr algn="ctr"/>
            <a:endParaRPr lang="en-GB" dirty="0">
              <a:latin typeface="+mj-lt"/>
            </a:endParaRPr>
          </a:p>
          <a:p>
            <a:pPr algn="ctr"/>
            <a:r>
              <a:rPr lang="en-GB" dirty="0">
                <a:latin typeface="+mj-lt"/>
              </a:rPr>
              <a:t>but it won’t stop us trying</a:t>
            </a:r>
          </a:p>
          <a:p>
            <a:pPr algn="ctr"/>
            <a:r>
              <a:rPr lang="en-GB" dirty="0">
                <a:latin typeface="+mj-lt"/>
              </a:rPr>
              <a:t>(IPPP)</a:t>
            </a:r>
          </a:p>
        </p:txBody>
      </p:sp>
    </p:spTree>
    <p:extLst>
      <p:ext uri="{BB962C8B-B14F-4D97-AF65-F5344CB8AC3E}">
        <p14:creationId xmlns:p14="http://schemas.microsoft.com/office/powerpoint/2010/main" val="8171890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1521"/>
            <a:ext cx="6768752" cy="235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5105400" y="290981"/>
            <a:ext cx="4038600" cy="462381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GB" dirty="0"/>
              <a:t>Higgs mass consistent with top mass and W mass</a:t>
            </a:r>
          </a:p>
          <a:p>
            <a:pPr fontAlgn="auto">
              <a:spcAft>
                <a:spcPts val="0"/>
              </a:spcAft>
            </a:pPr>
            <a:r>
              <a:rPr lang="en-GB" dirty="0"/>
              <a:t>Improving measurements of the Higgs mass, top mass and strong coupling constant will determine the nature of our vacuum</a:t>
            </a:r>
          </a:p>
          <a:p>
            <a:pPr algn="r" fontAlgn="auto">
              <a:spcAft>
                <a:spcPts val="0"/>
              </a:spcAft>
            </a:pPr>
            <a:endParaRPr lang="en-GB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6724" y="124062"/>
            <a:ext cx="4697324" cy="57030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GB" sz="2500" b="1" dirty="0">
                <a:solidFill>
                  <a:srgbClr val="FFC000"/>
                </a:solidFill>
                <a:latin typeface="Trebuchet MS" pitchFamily="32" charset="0"/>
              </a:rPr>
              <a:t>Success of the Standard Model</a:t>
            </a:r>
          </a:p>
        </p:txBody>
      </p:sp>
      <p:pic>
        <p:nvPicPr>
          <p:cNvPr id="3" name="Picture 2" descr="A diagram of a diagram of a circle&#10;&#10;AI-generated content may be incorrect.">
            <a:extLst>
              <a:ext uri="{FF2B5EF4-FFF2-40B4-BE49-F238E27FC236}">
                <a16:creationId xmlns:a16="http://schemas.microsoft.com/office/drawing/2014/main" id="{09BCCC22-B069-5226-4772-56461C151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" y="855749"/>
            <a:ext cx="5224870" cy="3494280"/>
          </a:xfrm>
          <a:prstGeom prst="rect">
            <a:avLst/>
          </a:prstGeom>
        </p:spPr>
      </p:pic>
      <p:pic>
        <p:nvPicPr>
          <p:cNvPr id="11" name="Picture 10" descr="A diagram of a high field value&#10;&#10;AI-generated content may be incorrect.">
            <a:extLst>
              <a:ext uri="{FF2B5EF4-FFF2-40B4-BE49-F238E27FC236}">
                <a16:creationId xmlns:a16="http://schemas.microsoft.com/office/drawing/2014/main" id="{747B54CE-89E6-989B-F5AF-412158283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43" y="4725144"/>
            <a:ext cx="2256605" cy="16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9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B70C6-E010-5C64-13A0-2969F30C1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DF8997-ECAE-1A82-E5F9-3376608B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599" y="2348880"/>
            <a:ext cx="2811569" cy="4509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FD2B9-85B3-30BB-7E4A-DB07F279B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Perspective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4E363-EEB9-87BE-D379-245AB4BB3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1752657"/>
            <a:ext cx="4040188" cy="715355"/>
          </a:xfrm>
        </p:spPr>
        <p:txBody>
          <a:bodyPr/>
          <a:lstStyle/>
          <a:p>
            <a:r>
              <a:rPr lang="en-GB" altLang="en-US" dirty="0"/>
              <a:t>Experiment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BCC34E-F344-239F-FF15-69C59B14F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22713" y="1712303"/>
            <a:ext cx="4041775" cy="715355"/>
          </a:xfrm>
        </p:spPr>
        <p:txBody>
          <a:bodyPr/>
          <a:lstStyle/>
          <a:p>
            <a:pPr algn="r"/>
            <a:r>
              <a:rPr lang="en-GB" altLang="en-US" dirty="0"/>
              <a:t>Theory</a:t>
            </a:r>
          </a:p>
        </p:txBody>
      </p:sp>
      <p:pic>
        <p:nvPicPr>
          <p:cNvPr id="7" name="Picture 12" descr="image-23.jpg">
            <a:extLst>
              <a:ext uri="{FF2B5EF4-FFF2-40B4-BE49-F238E27FC236}">
                <a16:creationId xmlns:a16="http://schemas.microsoft.com/office/drawing/2014/main" id="{F83B67E5-8099-25C0-733B-96B1BA97F0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8012"/>
            <a:ext cx="3040398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 descr="image-33.jpg">
            <a:extLst>
              <a:ext uri="{FF2B5EF4-FFF2-40B4-BE49-F238E27FC236}">
                <a16:creationId xmlns:a16="http://schemas.microsoft.com/office/drawing/2014/main" id="{530C7D82-0164-6787-5FDD-E5AEFDA6CBE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8484" y="2468012"/>
            <a:ext cx="2878682" cy="3951287"/>
          </a:xfr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213DB65-579A-9499-924C-4C9F047D8D74}"/>
              </a:ext>
            </a:extLst>
          </p:cNvPr>
          <p:cNvSpPr txBox="1">
            <a:spLocks/>
          </p:cNvSpPr>
          <p:nvPr/>
        </p:nvSpPr>
        <p:spPr>
          <a:xfrm>
            <a:off x="2644103" y="1712303"/>
            <a:ext cx="4040188" cy="715355"/>
          </a:xfrm>
          <a:prstGeom prst="rect">
            <a:avLst/>
          </a:prstGeom>
        </p:spPr>
        <p:txBody>
          <a:bodyPr vert="horz" lIns="146304" tIns="91440" rtlCol="0" anchor="ctr">
            <a:norm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3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fontAlgn="auto">
              <a:spcAft>
                <a:spcPts val="0"/>
              </a:spcAft>
            </a:pPr>
            <a:r>
              <a:rPr lang="en-US" altLang="en-US" dirty="0"/>
              <a:t>P</a:t>
            </a:r>
            <a:r>
              <a:rPr lang="en-GB" altLang="en-US" dirty="0" err="1"/>
              <a:t>henomenology</a:t>
            </a:r>
            <a:endParaRPr lang="en-GB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E4594F-A56C-FD01-3D40-557F07E1D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68050"/>
            <a:ext cx="1884707" cy="1217179"/>
          </a:xfrm>
          <a:prstGeom prst="rect">
            <a:avLst/>
          </a:prstGeom>
        </p:spPr>
      </p:pic>
      <p:pic>
        <p:nvPicPr>
          <p:cNvPr id="9" name="Picture 8" descr="A poster of a movie&#10;&#10;AI-generated content may be incorrect.">
            <a:extLst>
              <a:ext uri="{FF2B5EF4-FFF2-40B4-BE49-F238E27FC236}">
                <a16:creationId xmlns:a16="http://schemas.microsoft.com/office/drawing/2014/main" id="{737C78C8-62AF-DB45-F67A-E40F3666D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07" y="2348879"/>
            <a:ext cx="2821173" cy="4175335"/>
          </a:xfrm>
          <a:prstGeom prst="rect">
            <a:avLst/>
          </a:prstGeom>
        </p:spPr>
      </p:pic>
      <p:pic>
        <p:nvPicPr>
          <p:cNvPr id="4" name="Picture 3" descr="A poster of a movie&#10;&#10;AI-generated content may be incorrect.">
            <a:extLst>
              <a:ext uri="{FF2B5EF4-FFF2-40B4-BE49-F238E27FC236}">
                <a16:creationId xmlns:a16="http://schemas.microsoft.com/office/drawing/2014/main" id="{7D940D14-73C8-9B87-9844-456102511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05" y="2355987"/>
            <a:ext cx="2821173" cy="4175335"/>
          </a:xfrm>
          <a:prstGeom prst="rect">
            <a:avLst/>
          </a:prstGeom>
        </p:spPr>
      </p:pic>
      <p:pic>
        <p:nvPicPr>
          <p:cNvPr id="10" name="Picture 9" descr="A poster of a movie&#10;&#10;AI-generated content may be incorrect.">
            <a:extLst>
              <a:ext uri="{FF2B5EF4-FFF2-40B4-BE49-F238E27FC236}">
                <a16:creationId xmlns:a16="http://schemas.microsoft.com/office/drawing/2014/main" id="{FD8FCADA-D771-C422-F60D-32048EB9F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5" y="2347378"/>
            <a:ext cx="2821173" cy="417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5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3" descr="e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11" y="4450267"/>
            <a:ext cx="2180492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76172" y="4297867"/>
            <a:ext cx="1854995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Extra Dimensions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708358" y="4374067"/>
            <a:ext cx="1285929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Black Holes</a:t>
            </a:r>
          </a:p>
        </p:txBody>
      </p:sp>
      <p:pic>
        <p:nvPicPr>
          <p:cNvPr id="3277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892796"/>
            <a:ext cx="2511669" cy="24003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3277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8511" y="2011867"/>
            <a:ext cx="2080846" cy="20145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32779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8172" y="4374067"/>
            <a:ext cx="2110154" cy="20399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5029527" y="4069267"/>
            <a:ext cx="1276311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Little Higgs</a:t>
            </a:r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auto">
          <a:xfrm>
            <a:off x="4776015" y="1630867"/>
            <a:ext cx="2047355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ZZ/WW resonances</a:t>
            </a:r>
          </a:p>
        </p:txBody>
      </p:sp>
      <p:pic>
        <p:nvPicPr>
          <p:cNvPr id="32782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5895" y="2392868"/>
            <a:ext cx="2063262" cy="142557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32783" name="Text Box 18"/>
          <p:cNvSpPr txBox="1">
            <a:spLocks noChangeArrowheads="1"/>
          </p:cNvSpPr>
          <p:nvPr/>
        </p:nvSpPr>
        <p:spPr bwMode="auto">
          <a:xfrm>
            <a:off x="7539731" y="1859467"/>
            <a:ext cx="1290481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Technicolor</a:t>
            </a:r>
          </a:p>
        </p:txBody>
      </p:sp>
      <p:sp>
        <p:nvSpPr>
          <p:cNvPr id="32784" name="Text Box 19"/>
          <p:cNvSpPr txBox="1">
            <a:spLocks noChangeArrowheads="1"/>
          </p:cNvSpPr>
          <p:nvPr/>
        </p:nvSpPr>
        <p:spPr bwMode="auto">
          <a:xfrm>
            <a:off x="2708357" y="1630867"/>
            <a:ext cx="195373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orbel"/>
              </a:rPr>
              <a:t>Supersymmetry</a:t>
            </a:r>
          </a:p>
        </p:txBody>
      </p:sp>
      <p:pic>
        <p:nvPicPr>
          <p:cNvPr id="32786" name="Picture 23" descr="Picture 2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8665" y="4724905"/>
            <a:ext cx="2180492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7" name="Text Box 25"/>
          <p:cNvSpPr txBox="1">
            <a:spLocks noChangeArrowheads="1"/>
          </p:cNvSpPr>
          <p:nvPr/>
        </p:nvSpPr>
        <p:spPr bwMode="auto">
          <a:xfrm>
            <a:off x="176173" y="1554667"/>
            <a:ext cx="2025491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New Gauge Bosons</a:t>
            </a:r>
          </a:p>
        </p:txBody>
      </p:sp>
      <p:sp>
        <p:nvSpPr>
          <p:cNvPr id="32788" name="Text Box 26"/>
          <p:cNvSpPr txBox="1">
            <a:spLocks noChangeArrowheads="1"/>
          </p:cNvSpPr>
          <p:nvPr/>
        </p:nvSpPr>
        <p:spPr bwMode="auto">
          <a:xfrm>
            <a:off x="7208554" y="4221667"/>
            <a:ext cx="1583190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orbel"/>
              </a:rPr>
              <a:t>Hidden Valleys</a:t>
            </a:r>
          </a:p>
        </p:txBody>
      </p:sp>
      <p:pic>
        <p:nvPicPr>
          <p:cNvPr id="32789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8357" y="4755067"/>
            <a:ext cx="184052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225762"/>
              </p:ext>
            </p:extLst>
          </p:nvPr>
        </p:nvGraphicFramePr>
        <p:xfrm>
          <a:off x="2567680" y="2088067"/>
          <a:ext cx="2039815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10" imgW="3200000" imgH="3098413" progId="">
                  <p:embed/>
                </p:oleObj>
              </mc:Choice>
              <mc:Fallback>
                <p:oleObj name="CorelPhotoPaint.Image.10" r:id="rId10" imgW="3200000" imgH="30984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680" y="2088067"/>
                        <a:ext cx="2039815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0A168C7-98CE-3360-08CE-AF4E2E4F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80" y="106729"/>
            <a:ext cx="8229600" cy="1251062"/>
          </a:xfrm>
        </p:spPr>
        <p:txBody>
          <a:bodyPr>
            <a:normAutofit fontScale="90000"/>
          </a:bodyPr>
          <a:lstStyle/>
          <a:p>
            <a:pPr algn="l"/>
            <a:r>
              <a:rPr lang="en-GB" sz="4800" dirty="0">
                <a:solidFill>
                  <a:srgbClr val="FFC000"/>
                </a:solidFill>
                <a:latin typeface="Trebuchet MS" pitchFamily="32" charset="0"/>
              </a:rPr>
              <a:t>Anomaly Detection: 	          BSM Phenomena</a:t>
            </a:r>
            <a:r>
              <a:rPr lang="en-GB" sz="4000" dirty="0">
                <a:solidFill>
                  <a:srgbClr val="FFC000"/>
                </a:solidFill>
                <a:latin typeface="Trebuchet MS" pitchFamily="32" charset="0"/>
              </a:rPr>
              <a:t>?</a:t>
            </a:r>
            <a:endParaRPr lang="en-GB" dirty="0"/>
          </a:p>
        </p:txBody>
      </p:sp>
      <p:sp>
        <p:nvSpPr>
          <p:cNvPr id="32785" name="Text Box 22"/>
          <p:cNvSpPr txBox="1">
            <a:spLocks noChangeArrowheads="1"/>
          </p:cNvSpPr>
          <p:nvPr/>
        </p:nvSpPr>
        <p:spPr bwMode="auto">
          <a:xfrm>
            <a:off x="3653283" y="6463384"/>
            <a:ext cx="3724161" cy="369332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A large variety of possible signals </a:t>
            </a:r>
          </a:p>
        </p:txBody>
      </p:sp>
      <p:pic>
        <p:nvPicPr>
          <p:cNvPr id="3" name="Picture 2" descr="A white text in a black oval&#10;&#10;AI-generated content may be incorrect.">
            <a:extLst>
              <a:ext uri="{FF2B5EF4-FFF2-40B4-BE49-F238E27FC236}">
                <a16:creationId xmlns:a16="http://schemas.microsoft.com/office/drawing/2014/main" id="{188C6AAE-82B4-F628-2F1E-0DF72E9D57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1353"/>
            <a:ext cx="28575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0715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8325D31-B91F-0A35-6531-A55ADE77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" y="47688"/>
            <a:ext cx="9036496" cy="1251062"/>
          </a:xfrm>
        </p:spPr>
        <p:txBody>
          <a:bodyPr>
            <a:noAutofit/>
          </a:bodyPr>
          <a:lstStyle/>
          <a:p>
            <a:r>
              <a:rPr lang="en-US" sz="3200" dirty="0"/>
              <a:t>IPPP@25 Silver Anniversary</a:t>
            </a:r>
            <a:br>
              <a:rPr lang="en-US" sz="3200" dirty="0"/>
            </a:br>
            <a:r>
              <a:rPr lang="en-US" sz="3200" dirty="0"/>
              <a:t>Solving Infinitesimal Puzzles in Particle Physics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635A2C9-51BB-67E6-DCFF-5E6CC95DF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6076" y="1480774"/>
            <a:ext cx="3249852" cy="53295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Thank you</a:t>
            </a:r>
          </a:p>
          <a:p>
            <a:pPr lvl="1"/>
            <a:r>
              <a:rPr lang="en-US" b="1" dirty="0"/>
              <a:t>I</a:t>
            </a:r>
            <a:r>
              <a:rPr lang="en-US" dirty="0"/>
              <a:t>nspiratio</a:t>
            </a:r>
            <a:r>
              <a:rPr lang="en-US" b="1" baseline="30000" dirty="0"/>
              <a:t>n</a:t>
            </a:r>
          </a:p>
          <a:p>
            <a:pPr lvl="1"/>
            <a:r>
              <a:rPr lang="en-US" b="1" dirty="0"/>
              <a:t>P</a:t>
            </a:r>
            <a:r>
              <a:rPr lang="en-US" dirty="0"/>
              <a:t>assing on your expert knowledge</a:t>
            </a:r>
          </a:p>
          <a:p>
            <a:pPr lvl="1"/>
            <a:r>
              <a:rPr lang="en-US" b="1" dirty="0"/>
              <a:t>P</a:t>
            </a:r>
            <a:r>
              <a:rPr lang="en-US" dirty="0"/>
              <a:t>roviding a warm welcome at Workshops and Summer Schools</a:t>
            </a:r>
          </a:p>
          <a:p>
            <a:pPr lvl="1"/>
            <a:r>
              <a:rPr lang="en-US" b="1" dirty="0"/>
              <a:t>P</a:t>
            </a:r>
            <a:r>
              <a:rPr lang="en-US" dirty="0"/>
              <a:t>utting up with experimental “ideas” and questions..</a:t>
            </a:r>
          </a:p>
          <a:p>
            <a:pPr lvl="1"/>
            <a:r>
              <a:rPr lang="en-US" dirty="0"/>
              <a:t>Congratulations    on your Silver Anniversary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ACCD0E-718C-A5BF-8F43-094B616C74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848372" y="1480774"/>
            <a:ext cx="7148564" cy="5351915"/>
          </a:xfrm>
          <a:prstGeom prst="rect">
            <a:avLst/>
          </a:prstGeom>
        </p:spPr>
      </p:pic>
      <p:pic>
        <p:nvPicPr>
          <p:cNvPr id="3" name="Picture 2" descr="A silver coin with a castle and sun rays&#10;&#10;AI-generated content may be incorrect.">
            <a:extLst>
              <a:ext uri="{FF2B5EF4-FFF2-40B4-BE49-F238E27FC236}">
                <a16:creationId xmlns:a16="http://schemas.microsoft.com/office/drawing/2014/main" id="{05C4C020-CC10-026C-0BD4-59E0CD341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6" y="2880320"/>
            <a:ext cx="1561732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2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10"/>
          <p:cNvSpPr txBox="1">
            <a:spLocks noChangeArrowheads="1"/>
          </p:cNvSpPr>
          <p:nvPr/>
        </p:nvSpPr>
        <p:spPr bwMode="auto">
          <a:xfrm>
            <a:off x="107504" y="5829196"/>
            <a:ext cx="881209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(iii) Dark Energy is ~2/3rd of our Universe – scalar field? </a:t>
            </a: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183706" y="5085184"/>
            <a:ext cx="79593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itchFamily="34" charset="0"/>
              </a:rPr>
              <a:t>(</a:t>
            </a:r>
            <a:r>
              <a:rPr lang="en-GB" sz="20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Arial" pitchFamily="34" charset="0"/>
              </a:rPr>
              <a:t>i</a:t>
            </a: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Arial" pitchFamily="34" charset="0"/>
              </a:rPr>
              <a:t>) </a:t>
            </a:r>
            <a:r>
              <a:rPr lang="en-AU" sz="2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The Higgs field – is neither matter nor force – what is a scalar boson?</a:t>
            </a:r>
            <a:endParaRPr lang="en-GB" sz="2000" b="1" dirty="0">
              <a:solidFill>
                <a:schemeClr val="accent3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3385" y="1415899"/>
            <a:ext cx="4980615" cy="373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9"/>
          <p:cNvSpPr txBox="1">
            <a:spLocks noChangeArrowheads="1"/>
          </p:cNvSpPr>
          <p:nvPr/>
        </p:nvSpPr>
        <p:spPr bwMode="auto">
          <a:xfrm>
            <a:off x="107505" y="5445224"/>
            <a:ext cx="74574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(ii)  Inflation needs an ‘</a:t>
            </a:r>
            <a:r>
              <a:rPr lang="en-AU" sz="2000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inflaton</a:t>
            </a:r>
            <a:r>
              <a:rPr lang="en-AU" sz="2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’ –  another scalar field – what is it?  </a:t>
            </a:r>
            <a:endParaRPr lang="en-AU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extfeld 9"/>
          <p:cNvSpPr txBox="1">
            <a:spLocks noChangeArrowheads="1"/>
          </p:cNvSpPr>
          <p:nvPr/>
        </p:nvSpPr>
        <p:spPr bwMode="auto">
          <a:xfrm>
            <a:off x="107504" y="6485274"/>
            <a:ext cx="89884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Understanding </a:t>
            </a:r>
            <a:r>
              <a:rPr lang="en-AU" sz="11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infinitesimal</a:t>
            </a:r>
            <a:r>
              <a:rPr lang="en-AU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 scalar fields will change our view of the </a:t>
            </a:r>
            <a:r>
              <a:rPr lang="en-AU" sz="11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infinite</a:t>
            </a:r>
            <a:r>
              <a:rPr lang="en-AU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 Universe  </a:t>
            </a:r>
            <a:endParaRPr lang="en-AU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Textfeld 10"/>
          <p:cNvSpPr txBox="1">
            <a:spLocks noChangeArrowheads="1"/>
          </p:cNvSpPr>
          <p:nvPr/>
        </p:nvSpPr>
        <p:spPr bwMode="auto">
          <a:xfrm>
            <a:off x="80390" y="6165304"/>
            <a:ext cx="901556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(iv) Dark Matter is ~1/4 of our Universe – another  scalar field??    </a:t>
            </a:r>
          </a:p>
        </p:txBody>
      </p:sp>
      <p:pic>
        <p:nvPicPr>
          <p:cNvPr id="2" name="Picture 1" descr="A colorful circle with letters and a graph&#10;&#10;AI-generated content may be incorrect.">
            <a:extLst>
              <a:ext uri="{FF2B5EF4-FFF2-40B4-BE49-F238E27FC236}">
                <a16:creationId xmlns:a16="http://schemas.microsoft.com/office/drawing/2014/main" id="{DC9335EC-E034-6B65-DF76-2324A1048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5899"/>
            <a:ext cx="4168649" cy="37309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E94E01-EBAD-D707-86FA-2242EED0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251" y="187141"/>
            <a:ext cx="9289964" cy="1251062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What about the next quarter-century? More scalar boson discoveries??</a:t>
            </a:r>
            <a:br>
              <a:rPr lang="en-US" sz="2000" dirty="0"/>
            </a:br>
            <a:r>
              <a:rPr lang="en-US" sz="3200" dirty="0"/>
              <a:t>IPPP@50 Golden Anniversary</a:t>
            </a:r>
            <a:br>
              <a:rPr lang="en-US" sz="3200" dirty="0"/>
            </a:br>
            <a:r>
              <a:rPr lang="en-US" sz="3200" dirty="0"/>
              <a:t>Great Institute Predicting the Properties of Particles</a:t>
            </a:r>
            <a:br>
              <a:rPr lang="en-US" sz="2400" dirty="0"/>
            </a:br>
            <a:endParaRPr lang="en-GB" sz="2400" dirty="0"/>
          </a:p>
        </p:txBody>
      </p:sp>
      <p:pic>
        <p:nvPicPr>
          <p:cNvPr id="4" name="Picture 3" descr="A gold coin with a compass and anchor&#10;&#10;AI-generated content may be incorrect.">
            <a:extLst>
              <a:ext uri="{FF2B5EF4-FFF2-40B4-BE49-F238E27FC236}">
                <a16:creationId xmlns:a16="http://schemas.microsoft.com/office/drawing/2014/main" id="{825F4EF7-71C8-7F7D-39CA-7377E32FA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408593"/>
            <a:ext cx="1080120" cy="1080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F72655-7A55-E862-B5EE-0AA1C63A2103}"/>
              </a:ext>
            </a:extLst>
          </p:cNvPr>
          <p:cNvSpPr txBox="1"/>
          <p:nvPr/>
        </p:nvSpPr>
        <p:spPr>
          <a:xfrm>
            <a:off x="7352827" y="5536984"/>
            <a:ext cx="177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Be prepared for more ideas and questions..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45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6" name="Picture 8" descr="br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729092"/>
            <a:ext cx="1200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78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3813" y="733855"/>
            <a:ext cx="1417637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775" name="Picture 7" descr="higg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1450" y="725123"/>
            <a:ext cx="127635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4770" name="Text Box 2"/>
          <p:cNvSpPr txBox="1">
            <a:spLocks noChangeArrowheads="1"/>
          </p:cNvSpPr>
          <p:nvPr/>
        </p:nvSpPr>
        <p:spPr bwMode="auto">
          <a:xfrm>
            <a:off x="1476375" y="3670300"/>
            <a:ext cx="633571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FF0000"/>
                </a:solidFill>
                <a:latin typeface="Corbel"/>
              </a:rPr>
              <a:t>LOI of ‘large’ LHC </a:t>
            </a:r>
            <a:r>
              <a:rPr lang="fr-FR" sz="1400" dirty="0" err="1">
                <a:solidFill>
                  <a:srgbClr val="FF0000"/>
                </a:solidFill>
                <a:latin typeface="Corbel"/>
              </a:rPr>
              <a:t>experiments</a:t>
            </a:r>
            <a:r>
              <a:rPr lang="fr-FR" sz="1400" dirty="0">
                <a:solidFill>
                  <a:srgbClr val="FF0000"/>
                </a:solidFill>
                <a:latin typeface="Corbe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FF0000"/>
                </a:solidFill>
                <a:latin typeface="Corbel"/>
              </a:rPr>
              <a:t>TP of ATLAS and CMS   </a:t>
            </a:r>
            <a:r>
              <a:rPr lang="fr-FR" sz="1400" dirty="0" err="1">
                <a:solidFill>
                  <a:srgbClr val="60B5CC"/>
                </a:solidFill>
                <a:latin typeface="Corbel"/>
              </a:rPr>
              <a:t>approval</a:t>
            </a:r>
            <a:r>
              <a:rPr lang="fr-FR" sz="1400" dirty="0">
                <a:solidFill>
                  <a:srgbClr val="60B5CC"/>
                </a:solidFill>
                <a:latin typeface="Corbel"/>
              </a:rPr>
              <a:t> of 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err="1">
                <a:solidFill>
                  <a:prstClr val="black"/>
                </a:solidFill>
                <a:latin typeface="Corbel"/>
              </a:rPr>
              <a:t>discovery</a:t>
            </a:r>
            <a:r>
              <a:rPr lang="fr-FR" sz="1400" dirty="0">
                <a:solidFill>
                  <a:prstClr val="black"/>
                </a:solidFill>
                <a:latin typeface="Corbel"/>
              </a:rPr>
              <a:t> of top by CDF and D0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err="1">
                <a:solidFill>
                  <a:srgbClr val="60B5CC"/>
                </a:solidFill>
                <a:latin typeface="Corbel"/>
              </a:rPr>
              <a:t>approval</a:t>
            </a:r>
            <a:r>
              <a:rPr lang="fr-FR" sz="1400" dirty="0">
                <a:solidFill>
                  <a:srgbClr val="60B5CC"/>
                </a:solidFill>
                <a:latin typeface="Corbel"/>
              </a:rPr>
              <a:t> of LHC in one </a:t>
            </a:r>
            <a:r>
              <a:rPr lang="fr-FR" sz="1400" dirty="0" err="1">
                <a:solidFill>
                  <a:srgbClr val="60B5CC"/>
                </a:solidFill>
                <a:latin typeface="Corbel"/>
              </a:rPr>
              <a:t>step</a:t>
            </a:r>
            <a:r>
              <a:rPr lang="fr-FR" sz="1400" dirty="0">
                <a:solidFill>
                  <a:srgbClr val="60B5CC"/>
                </a:solidFill>
                <a:latin typeface="Corbel"/>
              </a:rPr>
              <a:t> </a:t>
            </a:r>
            <a:r>
              <a:rPr lang="fr-FR" sz="1400" dirty="0">
                <a:solidFill>
                  <a:srgbClr val="FF0000"/>
                </a:solidFill>
                <a:latin typeface="Corbel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400" dirty="0">
              <a:solidFill>
                <a:srgbClr val="FF0000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 err="1">
                <a:solidFill>
                  <a:srgbClr val="60B5CC"/>
                </a:solidFill>
                <a:latin typeface="Corbel"/>
              </a:rPr>
              <a:t>approval</a:t>
            </a:r>
            <a:r>
              <a:rPr lang="fr-FR" sz="1400" dirty="0">
                <a:solidFill>
                  <a:srgbClr val="60B5CC"/>
                </a:solidFill>
                <a:latin typeface="Corbel"/>
              </a:rPr>
              <a:t> of the 4 </a:t>
            </a:r>
            <a:r>
              <a:rPr lang="fr-FR" sz="1400" dirty="0" err="1">
                <a:solidFill>
                  <a:srgbClr val="60B5CC"/>
                </a:solidFill>
                <a:latin typeface="Corbel"/>
              </a:rPr>
              <a:t>largest</a:t>
            </a:r>
            <a:r>
              <a:rPr lang="fr-FR" sz="1400" dirty="0">
                <a:solidFill>
                  <a:srgbClr val="60B5CC"/>
                </a:solidFill>
                <a:latin typeface="Corbel"/>
              </a:rPr>
              <a:t> LHC </a:t>
            </a:r>
            <a:r>
              <a:rPr lang="fr-FR" sz="1400" dirty="0" err="1">
                <a:solidFill>
                  <a:srgbClr val="60B5CC"/>
                </a:solidFill>
                <a:latin typeface="Corbel"/>
              </a:rPr>
              <a:t>experiments</a:t>
            </a:r>
            <a:r>
              <a:rPr lang="fr-FR" sz="1400" dirty="0">
                <a:solidFill>
                  <a:srgbClr val="60B5CC"/>
                </a:solidFill>
                <a:latin typeface="Corbel"/>
              </a:rPr>
              <a:t>  (ATLAS,CMS,   </a:t>
            </a:r>
            <a:r>
              <a:rPr lang="fr-FR" sz="1400" dirty="0" err="1">
                <a:solidFill>
                  <a:srgbClr val="60B5CC"/>
                </a:solidFill>
                <a:latin typeface="Corbel"/>
              </a:rPr>
              <a:t>LHCb</a:t>
            </a:r>
            <a:r>
              <a:rPr lang="fr-FR" sz="1400" dirty="0">
                <a:solidFill>
                  <a:srgbClr val="60B5CC"/>
                </a:solidFill>
                <a:latin typeface="Corbel"/>
              </a:rPr>
              <a:t>, ALICE)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FF0000"/>
                </a:solidFill>
                <a:latin typeface="Corbel"/>
              </a:rPr>
              <a:t>ATLAS </a:t>
            </a:r>
            <a:r>
              <a:rPr lang="fr-FR" sz="1400" dirty="0" err="1">
                <a:solidFill>
                  <a:srgbClr val="FF0000"/>
                </a:solidFill>
                <a:latin typeface="Corbel"/>
              </a:rPr>
              <a:t>Physics</a:t>
            </a:r>
            <a:r>
              <a:rPr lang="fr-FR" sz="1400" dirty="0">
                <a:solidFill>
                  <a:srgbClr val="FF0000"/>
                </a:solidFill>
                <a:latin typeface="Corbel"/>
              </a:rPr>
              <a:t> TDR  CERN/LHCC/99-14    CERN/LHCC/99-15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400" dirty="0">
              <a:solidFill>
                <a:srgbClr val="FF0000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FF0000"/>
                </a:solidFill>
                <a:latin typeface="Corbel"/>
              </a:rPr>
              <a:t>CMS </a:t>
            </a:r>
            <a:r>
              <a:rPr lang="fr-FR" sz="1400" dirty="0" err="1">
                <a:solidFill>
                  <a:srgbClr val="FF0000"/>
                </a:solidFill>
                <a:latin typeface="Corbel"/>
              </a:rPr>
              <a:t>Physics</a:t>
            </a:r>
            <a:r>
              <a:rPr lang="fr-FR" sz="1400" dirty="0">
                <a:solidFill>
                  <a:srgbClr val="FF0000"/>
                </a:solidFill>
                <a:latin typeface="Corbel"/>
              </a:rPr>
              <a:t> TDR   J. Phys. G: </a:t>
            </a:r>
            <a:r>
              <a:rPr lang="fr-FR" sz="1400" dirty="0" err="1">
                <a:solidFill>
                  <a:srgbClr val="FF0000"/>
                </a:solidFill>
                <a:latin typeface="Corbel"/>
              </a:rPr>
              <a:t>Nucl</a:t>
            </a:r>
            <a:r>
              <a:rPr lang="fr-FR" sz="1400" dirty="0">
                <a:solidFill>
                  <a:srgbClr val="FF0000"/>
                </a:solidFill>
                <a:latin typeface="Corbel"/>
              </a:rPr>
              <a:t>. Part. Phys. 34 (2007) 995–1579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FF0000"/>
                </a:solidFill>
                <a:latin typeface="Corbel"/>
              </a:rPr>
              <a:t>ATLAS  </a:t>
            </a:r>
            <a:r>
              <a:rPr lang="fr-FR" sz="1400" dirty="0" err="1">
                <a:solidFill>
                  <a:srgbClr val="FF0000"/>
                </a:solidFill>
                <a:latin typeface="Corbel"/>
              </a:rPr>
              <a:t>Expected</a:t>
            </a:r>
            <a:r>
              <a:rPr lang="fr-FR" sz="1400" dirty="0">
                <a:solidFill>
                  <a:srgbClr val="FF0000"/>
                </a:solidFill>
                <a:latin typeface="Corbel"/>
              </a:rPr>
              <a:t> Performance </a:t>
            </a:r>
            <a:r>
              <a:rPr lang="fr-FR" sz="1400" dirty="0" err="1">
                <a:solidFill>
                  <a:srgbClr val="FF0000"/>
                </a:solidFill>
                <a:latin typeface="Corbel"/>
              </a:rPr>
              <a:t>arXiv</a:t>
            </a:r>
            <a:r>
              <a:rPr lang="fr-FR" sz="1400" dirty="0">
                <a:solidFill>
                  <a:srgbClr val="FF0000"/>
                </a:solidFill>
                <a:latin typeface="Corbel"/>
              </a:rPr>
              <a:t>:0901.0512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FF0000"/>
                </a:solidFill>
                <a:latin typeface="Corbel"/>
              </a:rPr>
              <a:t>   start-up </a:t>
            </a:r>
            <a:r>
              <a:rPr lang="en-US" sz="1400" dirty="0">
                <a:solidFill>
                  <a:srgbClr val="FF0000"/>
                </a:solidFill>
                <a:latin typeface="Corbel"/>
                <a:cs typeface="Times New Roman" pitchFamily="18" charset="0"/>
              </a:rPr>
              <a:t>at 3.5 + 3.5 </a:t>
            </a:r>
            <a:r>
              <a:rPr lang="en-US" sz="1400" dirty="0" err="1">
                <a:solidFill>
                  <a:srgbClr val="FF0000"/>
                </a:solidFill>
                <a:latin typeface="Corbel"/>
                <a:cs typeface="Times New Roman" pitchFamily="18" charset="0"/>
              </a:rPr>
              <a:t>TeV</a:t>
            </a:r>
            <a:endParaRPr lang="en-US" sz="1400" dirty="0">
              <a:solidFill>
                <a:srgbClr val="FF0000"/>
              </a:solidFill>
              <a:latin typeface="Corbel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FF0000"/>
              </a:solidFill>
              <a:latin typeface="Corbel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srgbClr val="FF0000"/>
                </a:solidFill>
                <a:latin typeface="Corbel"/>
                <a:cs typeface="Times New Roman" pitchFamily="18" charset="0"/>
              </a:rPr>
              <a:t>4</a:t>
            </a:r>
            <a:r>
              <a:rPr lang="fr-FR" sz="1400" baseline="30000" dirty="0">
                <a:solidFill>
                  <a:srgbClr val="FF0000"/>
                </a:solidFill>
                <a:latin typeface="Corbel"/>
                <a:cs typeface="Times New Roman" pitchFamily="18" charset="0"/>
              </a:rPr>
              <a:t>th</a:t>
            </a:r>
            <a:r>
              <a:rPr lang="fr-FR" sz="1400" dirty="0">
                <a:solidFill>
                  <a:srgbClr val="FF0000"/>
                </a:solidFill>
                <a:latin typeface="Corbel"/>
                <a:cs typeface="Times New Roman" pitchFamily="18" charset="0"/>
              </a:rPr>
              <a:t> July </a:t>
            </a:r>
            <a:r>
              <a:rPr lang="fr-FR" sz="1400" dirty="0" err="1">
                <a:solidFill>
                  <a:srgbClr val="FF0000"/>
                </a:solidFill>
                <a:latin typeface="Corbel"/>
                <a:cs typeface="Times New Roman" pitchFamily="18" charset="0"/>
              </a:rPr>
              <a:t>discovery</a:t>
            </a:r>
            <a:r>
              <a:rPr lang="fr-FR" sz="1400" dirty="0">
                <a:solidFill>
                  <a:srgbClr val="FF0000"/>
                </a:solidFill>
                <a:latin typeface="Corbel"/>
                <a:cs typeface="Times New Roman" pitchFamily="18" charset="0"/>
              </a:rPr>
              <a:t> of a boson</a:t>
            </a:r>
          </a:p>
        </p:txBody>
      </p:sp>
      <p:sp>
        <p:nvSpPr>
          <p:cNvPr id="544771" name="Line 3"/>
          <p:cNvSpPr>
            <a:spLocks noChangeShapeType="1"/>
          </p:cNvSpPr>
          <p:nvPr/>
        </p:nvSpPr>
        <p:spPr bwMode="auto">
          <a:xfrm>
            <a:off x="250825" y="190500"/>
            <a:ext cx="0" cy="60213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539750" y="3644900"/>
            <a:ext cx="71913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1992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1994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1995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1996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1998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1999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600">
              <a:solidFill>
                <a:prstClr val="black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2006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2008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2010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prstClr val="black"/>
                </a:solidFill>
                <a:latin typeface="Corbel"/>
              </a:rPr>
              <a:t>2012</a:t>
            </a:r>
          </a:p>
        </p:txBody>
      </p:sp>
      <p:sp>
        <p:nvSpPr>
          <p:cNvPr id="544773" name="Text Box 5"/>
          <p:cNvSpPr txBox="1">
            <a:spLocks noChangeArrowheads="1"/>
          </p:cNvSpPr>
          <p:nvPr/>
        </p:nvSpPr>
        <p:spPr bwMode="auto">
          <a:xfrm>
            <a:off x="546100" y="1225550"/>
            <a:ext cx="51101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1964</a:t>
            </a:r>
            <a:r>
              <a:rPr lang="fr-FR" sz="1600" dirty="0">
                <a:solidFill>
                  <a:srgbClr val="60B5CC"/>
                </a:solidFill>
                <a:latin typeface="Corbel"/>
              </a:rPr>
              <a:t>  </a:t>
            </a:r>
            <a:r>
              <a:rPr lang="fr-FR" sz="1600" dirty="0">
                <a:solidFill>
                  <a:srgbClr val="FF0000"/>
                </a:solidFill>
                <a:latin typeface="Corbel"/>
              </a:rPr>
              <a:t>Brout, </a:t>
            </a:r>
            <a:r>
              <a:rPr lang="fr-FR" sz="1600" dirty="0" err="1">
                <a:solidFill>
                  <a:srgbClr val="FF0000"/>
                </a:solidFill>
                <a:latin typeface="Corbel"/>
              </a:rPr>
              <a:t>Englert</a:t>
            </a:r>
            <a:r>
              <a:rPr lang="fr-FR" sz="1600" dirty="0">
                <a:solidFill>
                  <a:srgbClr val="FF0000"/>
                </a:solidFill>
                <a:latin typeface="Corbel"/>
              </a:rPr>
              <a:t>, </a:t>
            </a:r>
            <a:r>
              <a:rPr lang="fr-FR" sz="1600" dirty="0" err="1">
                <a:solidFill>
                  <a:srgbClr val="FF0000"/>
                </a:solidFill>
                <a:latin typeface="Corbel"/>
              </a:rPr>
              <a:t>Higgs</a:t>
            </a:r>
            <a:r>
              <a:rPr lang="fr-FR" sz="1600" dirty="0">
                <a:solidFill>
                  <a:srgbClr val="FF0000"/>
                </a:solidFill>
                <a:latin typeface="Corbel"/>
              </a:rPr>
              <a:t>, </a:t>
            </a:r>
            <a:r>
              <a:rPr lang="fr-FR" sz="1600" dirty="0" err="1">
                <a:solidFill>
                  <a:srgbClr val="5A6378"/>
                </a:solidFill>
                <a:latin typeface="Corbel"/>
              </a:rPr>
              <a:t>Guralnik,Hagen,Kibble</a:t>
            </a:r>
            <a:endParaRPr lang="fr-FR" sz="1600" dirty="0">
              <a:solidFill>
                <a:srgbClr val="5A6378"/>
              </a:solidFill>
              <a:latin typeface="Corbel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1967  Weinberg, Salam    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Faddeev,Popov</a:t>
            </a: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lain" startAt="1970"/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 Glashow,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Iliopoulos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,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            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Maiani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, ‘t Hooft,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Veltman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…..</a:t>
            </a:r>
          </a:p>
        </p:txBody>
      </p:sp>
      <p:pic>
        <p:nvPicPr>
          <p:cNvPr id="5447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8288" y="2692400"/>
            <a:ext cx="1076325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4777" name="Text Box 9"/>
          <p:cNvSpPr txBox="1">
            <a:spLocks noChangeArrowheads="1"/>
          </p:cNvSpPr>
          <p:nvPr/>
        </p:nvSpPr>
        <p:spPr bwMode="auto">
          <a:xfrm>
            <a:off x="487363" y="2403475"/>
            <a:ext cx="803040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 1983    </a:t>
            </a:r>
            <a:r>
              <a:rPr lang="fr-FR" sz="1600" dirty="0">
                <a:solidFill>
                  <a:srgbClr val="FF0000"/>
                </a:solidFill>
                <a:latin typeface="Corbel"/>
              </a:rPr>
              <a:t>Rubbia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, van der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Meer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, Banner,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Darriulat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, Di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Lella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, …      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discovery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 of W and Z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at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 CERN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srgbClr val="60B5CC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60B5CC"/>
                </a:solidFill>
                <a:latin typeface="Corbel"/>
              </a:rPr>
              <a:t>1989       construction of the LEP (  e+ e-  </a:t>
            </a:r>
            <a:r>
              <a:rPr lang="fr-FR" sz="1600" dirty="0" err="1">
                <a:solidFill>
                  <a:srgbClr val="60B5CC"/>
                </a:solidFill>
                <a:latin typeface="Corbel"/>
              </a:rPr>
              <a:t>collider</a:t>
            </a:r>
            <a:r>
              <a:rPr lang="fr-FR" sz="1600" dirty="0">
                <a:solidFill>
                  <a:srgbClr val="60B5CC"/>
                </a:solidFill>
                <a:latin typeface="Corbel"/>
              </a:rPr>
              <a:t> )  tunnel </a:t>
            </a:r>
            <a:r>
              <a:rPr lang="fr-FR" sz="1600" dirty="0" err="1">
                <a:solidFill>
                  <a:srgbClr val="60B5CC"/>
                </a:solidFill>
                <a:latin typeface="Corbel"/>
              </a:rPr>
              <a:t>finished</a:t>
            </a:r>
            <a:endParaRPr lang="fr-FR" sz="1600" dirty="0">
              <a:solidFill>
                <a:srgbClr val="60B5CC"/>
              </a:solidFill>
              <a:latin typeface="Corbe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60B5CC"/>
                </a:solidFill>
                <a:latin typeface="Corbel"/>
              </a:rPr>
              <a:t>                </a:t>
            </a:r>
            <a:r>
              <a:rPr lang="fr-FR" sz="1600" dirty="0" err="1">
                <a:solidFill>
                  <a:srgbClr val="60B5CC"/>
                </a:solidFill>
                <a:latin typeface="Corbel"/>
              </a:rPr>
              <a:t>beginning</a:t>
            </a:r>
            <a:r>
              <a:rPr lang="fr-FR" sz="1600" dirty="0">
                <a:solidFill>
                  <a:srgbClr val="60B5CC"/>
                </a:solidFill>
                <a:latin typeface="Corbel"/>
              </a:rPr>
              <a:t> of the R &amp; D  of  LHC  </a:t>
            </a:r>
            <a:r>
              <a:rPr lang="fr-FR" sz="1600" dirty="0" err="1">
                <a:solidFill>
                  <a:srgbClr val="60B5CC"/>
                </a:solidFill>
                <a:latin typeface="Corbel"/>
              </a:rPr>
              <a:t>experiments</a:t>
            </a:r>
            <a:endParaRPr lang="fr-FR" sz="1600" dirty="0">
              <a:solidFill>
                <a:srgbClr val="60B5CC"/>
              </a:solidFill>
              <a:latin typeface="Corbel"/>
            </a:endParaRPr>
          </a:p>
        </p:txBody>
      </p:sp>
      <p:sp>
        <p:nvSpPr>
          <p:cNvPr id="544778" name="Line 10"/>
          <p:cNvSpPr>
            <a:spLocks noChangeShapeType="1"/>
          </p:cNvSpPr>
          <p:nvPr/>
        </p:nvSpPr>
        <p:spPr bwMode="auto">
          <a:xfrm flipH="1">
            <a:off x="1042988" y="3822700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79" name="Line 11"/>
          <p:cNvSpPr>
            <a:spLocks noChangeShapeType="1"/>
          </p:cNvSpPr>
          <p:nvPr/>
        </p:nvSpPr>
        <p:spPr bwMode="auto">
          <a:xfrm flipH="1">
            <a:off x="1042988" y="4051300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1" name="Line 13"/>
          <p:cNvSpPr>
            <a:spLocks noChangeShapeType="1"/>
          </p:cNvSpPr>
          <p:nvPr/>
        </p:nvSpPr>
        <p:spPr bwMode="auto">
          <a:xfrm flipH="1">
            <a:off x="1090613" y="4475163"/>
            <a:ext cx="360362" cy="73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2" name="Line 14"/>
          <p:cNvSpPr>
            <a:spLocks noChangeShapeType="1"/>
          </p:cNvSpPr>
          <p:nvPr/>
        </p:nvSpPr>
        <p:spPr bwMode="auto">
          <a:xfrm flipH="1">
            <a:off x="1131888" y="5516563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3" name="Line 15"/>
          <p:cNvSpPr>
            <a:spLocks noChangeShapeType="1"/>
          </p:cNvSpPr>
          <p:nvPr/>
        </p:nvSpPr>
        <p:spPr bwMode="auto">
          <a:xfrm flipH="1" flipV="1">
            <a:off x="1116013" y="4810125"/>
            <a:ext cx="360362" cy="714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4" name="Line 16"/>
          <p:cNvSpPr>
            <a:spLocks noChangeShapeType="1"/>
          </p:cNvSpPr>
          <p:nvPr/>
        </p:nvSpPr>
        <p:spPr bwMode="auto">
          <a:xfrm flipH="1" flipV="1">
            <a:off x="1116013" y="5026025"/>
            <a:ext cx="360362" cy="714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6" name="Line 18"/>
          <p:cNvSpPr>
            <a:spLocks noChangeShapeType="1"/>
          </p:cNvSpPr>
          <p:nvPr/>
        </p:nvSpPr>
        <p:spPr bwMode="auto">
          <a:xfrm flipH="1">
            <a:off x="1100138" y="5949950"/>
            <a:ext cx="431800" cy="714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1116013" y="5732463"/>
            <a:ext cx="3603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3863" y="2933700"/>
            <a:ext cx="10715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36575" y="-11113"/>
            <a:ext cx="4955203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lain" startAt="1950"/>
              <a:defRPr/>
            </a:pPr>
            <a:r>
              <a:rPr lang="fr-FR" sz="1600" b="0" i="0" dirty="0">
                <a:solidFill>
                  <a:prstClr val="black"/>
                </a:solidFill>
                <a:latin typeface="Corbel"/>
              </a:rPr>
              <a:t>  </a:t>
            </a:r>
            <a:r>
              <a:rPr lang="fr-FR" sz="1600" b="0" i="0" dirty="0" err="1">
                <a:solidFill>
                  <a:prstClr val="black"/>
                </a:solidFill>
                <a:latin typeface="Corbel"/>
              </a:rPr>
              <a:t>Ginzburg</a:t>
            </a:r>
            <a:r>
              <a:rPr lang="fr-FR" sz="1600" b="0" i="0" dirty="0">
                <a:solidFill>
                  <a:prstClr val="black"/>
                </a:solidFill>
                <a:latin typeface="Corbel"/>
              </a:rPr>
              <a:t>-Landau</a:t>
            </a:r>
            <a:endParaRPr lang="fr-FR" sz="1600" b="0" dirty="0">
              <a:solidFill>
                <a:prstClr val="black"/>
              </a:solidFill>
              <a:latin typeface="Corbe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prstClr val="black"/>
                </a:solidFill>
              </a:rPr>
              <a:t>                                                                                             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39750" y="260350"/>
            <a:ext cx="51101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lain" startAt="1959"/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Nambu</a:t>
            </a:r>
            <a:r>
              <a:rPr lang="fr-FR" sz="1600" dirty="0">
                <a:solidFill>
                  <a:prstClr val="black"/>
                </a:solidFill>
                <a:latin typeface="Corbel"/>
              </a:rPr>
              <a:t>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lain" startAt="1959"/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Corbel"/>
              </a:rPr>
              <a:t>Goldstone</a:t>
            </a:r>
            <a:endParaRPr lang="fr-FR" sz="1600" dirty="0">
              <a:solidFill>
                <a:prstClr val="black"/>
              </a:solidFill>
              <a:latin typeface="Corbel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1961  Schwinger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prstClr val="black"/>
                </a:solidFill>
                <a:latin typeface="Corbel"/>
              </a:rPr>
              <a:t>1962  Anderson</a:t>
            </a:r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1128713" y="6278563"/>
            <a:ext cx="360362" cy="714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5652120" y="80648"/>
            <a:ext cx="3240360" cy="54004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lIns="81639" tIns="42452" rIns="81639" bIns="4245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  <a:defRPr/>
            </a:pPr>
            <a:r>
              <a:rPr lang="en-US" sz="2500" b="1" dirty="0">
                <a:solidFill>
                  <a:srgbClr val="FFC000"/>
                </a:solidFill>
                <a:latin typeface="Corbel"/>
              </a:rPr>
              <a:t>Historical Perspective</a:t>
            </a: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4725144"/>
            <a:ext cx="1802641" cy="133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8977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5661248"/>
            <a:ext cx="16192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8586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52400"/>
            <a:ext cx="4464496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A Giant Leap For Science</a:t>
            </a:r>
            <a:endParaRPr lang="en-GB" sz="28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72008" y="1844824"/>
            <a:ext cx="3347864" cy="571339"/>
          </a:xfrm>
        </p:spPr>
        <p:txBody>
          <a:bodyPr>
            <a:normAutofit/>
          </a:bodyPr>
          <a:lstStyle/>
          <a:p>
            <a:pPr lvl="0" algn="ctr">
              <a:defRPr/>
            </a:pPr>
            <a:r>
              <a:rPr lang="en-GB" sz="2000" dirty="0"/>
              <a:t>July Revolution (2012)</a:t>
            </a:r>
          </a:p>
        </p:txBody>
      </p:sp>
      <p:pic>
        <p:nvPicPr>
          <p:cNvPr id="14" name="Content Placeholder 9" descr="PLBfrontcover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8665" y="2726660"/>
            <a:ext cx="2855183" cy="3674140"/>
          </a:xfrm>
        </p:spPr>
      </p:pic>
      <p:pic>
        <p:nvPicPr>
          <p:cNvPr id="16" name="Content Placeholder 3" descr="Higgs_word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0717" y="-27384"/>
            <a:ext cx="2343283" cy="14603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96" y="6444044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From stats [3</a:t>
            </a:r>
            <a:r>
              <a:rPr lang="en-GB" b="1" dirty="0">
                <a:latin typeface="Symbol" panose="05050102010706020507" pitchFamily="18" charset="2"/>
              </a:rPr>
              <a:t>s</a:t>
            </a:r>
            <a:r>
              <a:rPr lang="en-GB" b="1" dirty="0"/>
              <a:t> publication], to presentation, to discovery [&gt;5</a:t>
            </a:r>
            <a:r>
              <a:rPr lang="en-GB" b="1" dirty="0">
                <a:latin typeface="Symbol" panose="05050102010706020507" pitchFamily="18" charset="2"/>
              </a:rPr>
              <a:t>s</a:t>
            </a:r>
            <a:r>
              <a:rPr lang="en-GB" b="1" dirty="0"/>
              <a:t> publication]</a:t>
            </a:r>
          </a:p>
        </p:txBody>
      </p:sp>
      <p:grpSp>
        <p:nvGrpSpPr>
          <p:cNvPr id="3" name="Group 8"/>
          <p:cNvGrpSpPr/>
          <p:nvPr/>
        </p:nvGrpSpPr>
        <p:grpSpPr>
          <a:xfrm>
            <a:off x="0" y="0"/>
            <a:ext cx="2195736" cy="1412776"/>
            <a:chOff x="0" y="0"/>
            <a:chExt cx="3131840" cy="2348880"/>
          </a:xfrm>
        </p:grpSpPr>
        <p:pic>
          <p:nvPicPr>
            <p:cNvPr id="10" name="Picture 3" descr="http://www.douglaserice.com/wp-content/uploads/2012/07/July-2012-Calenda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3131840" cy="2348880"/>
            </a:xfrm>
            <a:prstGeom prst="rect">
              <a:avLst/>
            </a:prstGeom>
            <a:noFill/>
          </p:spPr>
        </p:pic>
        <p:sp>
          <p:nvSpPr>
            <p:cNvPr id="13" name="Oval 12"/>
            <p:cNvSpPr/>
            <p:nvPr/>
          </p:nvSpPr>
          <p:spPr>
            <a:xfrm>
              <a:off x="539552" y="548680"/>
              <a:ext cx="288032" cy="28803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403648" y="548680"/>
              <a:ext cx="288032" cy="28803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971600" y="1988840"/>
              <a:ext cx="288032" cy="28803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Picture 17" descr="economist_Higg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1556792"/>
            <a:ext cx="2088232" cy="2749330"/>
          </a:xfrm>
          <a:prstGeom prst="rect">
            <a:avLst/>
          </a:prstGeom>
        </p:spPr>
      </p:pic>
      <p:pic>
        <p:nvPicPr>
          <p:cNvPr id="21" name="Picture 20" descr="1.F1.medium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836712"/>
            <a:ext cx="2664296" cy="3388122"/>
          </a:xfrm>
          <a:prstGeom prst="rect">
            <a:avLst/>
          </a:prstGeom>
        </p:spPr>
      </p:pic>
      <p:pic>
        <p:nvPicPr>
          <p:cNvPr id="131074" name="Picture 2" descr="Higgs-Bos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43367" y="4361576"/>
            <a:ext cx="1512168" cy="2091760"/>
          </a:xfrm>
          <a:prstGeom prst="rect">
            <a:avLst/>
          </a:prstGeom>
          <a:noFill/>
        </p:spPr>
      </p:pic>
      <p:pic>
        <p:nvPicPr>
          <p:cNvPr id="131076" name="Picture 4" descr="“Eureka!” – Presseuro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4365104"/>
            <a:ext cx="1562752" cy="2073894"/>
          </a:xfrm>
          <a:prstGeom prst="rect">
            <a:avLst/>
          </a:prstGeom>
          <a:noFill/>
        </p:spPr>
      </p:pic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4365103"/>
            <a:ext cx="1656184" cy="21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3152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1" y="152400"/>
            <a:ext cx="4608511" cy="1251062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Observation.. </a:t>
            </a:r>
            <a:r>
              <a:rPr lang="en-GB" sz="2800" dirty="0"/>
              <a:t>Halfway </a:t>
            </a:r>
            <a:br>
              <a:rPr lang="en-GB" sz="2800" dirty="0"/>
            </a:br>
            <a:r>
              <a:rPr lang="en-GB" sz="2800" dirty="0"/>
              <a:t>Point on the IPPP Pilgrimage</a:t>
            </a:r>
            <a:endParaRPr lang="en-GB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/>
              <a:t>Publication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538" y="2449513"/>
            <a:ext cx="2939512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4572000" y="1700808"/>
            <a:ext cx="4041775" cy="715355"/>
          </a:xfrm>
          <a:prstGeom prst="rect">
            <a:avLst/>
          </a:prstGeom>
        </p:spPr>
        <p:txBody>
          <a:bodyPr vert="horz" lIns="146304" tIns="9144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GB" sz="23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July Revolution (2012)</a:t>
            </a:r>
          </a:p>
        </p:txBody>
      </p:sp>
      <p:pic>
        <p:nvPicPr>
          <p:cNvPr id="10" name="Content Placeholder 9" descr="titlep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2484645"/>
            <a:ext cx="4041775" cy="28908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497" y="44624"/>
            <a:ext cx="2376264" cy="1368152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Picture 4" descr="A group of people walking on a wet beach&#10;&#10;AI-generated content may be incorrect.">
            <a:extLst>
              <a:ext uri="{FF2B5EF4-FFF2-40B4-BE49-F238E27FC236}">
                <a16:creationId xmlns:a16="http://schemas.microsoft.com/office/drawing/2014/main" id="{D9259D32-44EA-563E-2FFD-652EB0C03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-15294"/>
            <a:ext cx="2051720" cy="14823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034" name="Picture 2" descr="2013 July Calen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" y="0"/>
            <a:ext cx="2029989" cy="144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52400"/>
            <a:ext cx="5040559" cy="1251062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One year on from </a:t>
            </a:r>
            <a:br>
              <a:rPr lang="en-GB" sz="3600" dirty="0"/>
            </a:br>
            <a:r>
              <a:rPr lang="en-GB" sz="3600" dirty="0"/>
              <a:t>the July Revolution.. </a:t>
            </a:r>
          </a:p>
        </p:txBody>
      </p:sp>
      <p:sp>
        <p:nvSpPr>
          <p:cNvPr id="13" name="Oval 12"/>
          <p:cNvSpPr/>
          <p:nvPr/>
        </p:nvSpPr>
        <p:spPr>
          <a:xfrm>
            <a:off x="1201708" y="260648"/>
            <a:ext cx="201940" cy="173242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1" y="5706999"/>
            <a:ext cx="8892479" cy="1106377"/>
            <a:chOff x="1" y="1556792"/>
            <a:chExt cx="8892479" cy="1106377"/>
          </a:xfrm>
        </p:grpSpPr>
        <p:pic>
          <p:nvPicPr>
            <p:cNvPr id="11960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03" y="1628799"/>
              <a:ext cx="6177877" cy="65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Elbow Connector 3"/>
            <p:cNvCxnSpPr/>
            <p:nvPr/>
          </p:nvCxnSpPr>
          <p:spPr>
            <a:xfrm>
              <a:off x="1475656" y="1772816"/>
              <a:ext cx="1124253" cy="39139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40409" y="1556792"/>
              <a:ext cx="1197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NewWorld</a:t>
              </a:r>
              <a:endParaRPr lang="en-GB" dirty="0"/>
            </a:p>
          </p:txBody>
        </p:sp>
        <p:pic>
          <p:nvPicPr>
            <p:cNvPr id="1196036" name="Picture 4" descr="File:BananeLEo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916832"/>
              <a:ext cx="2037781" cy="746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051720" y="2276872"/>
              <a:ext cx="632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1831 French Foreign Legion.. Marche </a:t>
              </a:r>
              <a:r>
                <a:rPr lang="en-GB" dirty="0" err="1"/>
                <a:t>ou</a:t>
              </a:r>
              <a:r>
                <a:rPr lang="en-GB" dirty="0"/>
                <a:t> </a:t>
              </a:r>
              <a:r>
                <a:rPr lang="en-GB" dirty="0" err="1"/>
                <a:t>crève</a:t>
              </a:r>
              <a:r>
                <a:rPr lang="en-GB" dirty="0"/>
                <a:t>.. Standard Model?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0694" y="3239232"/>
            <a:ext cx="7503714" cy="2422016"/>
            <a:chOff x="740694" y="1556792"/>
            <a:chExt cx="7503714" cy="24220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94" y="1556792"/>
              <a:ext cx="2489689" cy="241462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383" y="1556792"/>
              <a:ext cx="2497312" cy="24220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696" y="1556792"/>
              <a:ext cx="2516712" cy="241462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40409" y="1484784"/>
            <a:ext cx="8408055" cy="1728192"/>
            <a:chOff x="340409" y="3978808"/>
            <a:chExt cx="8408055" cy="1728192"/>
          </a:xfrm>
        </p:grpSpPr>
        <p:cxnSp>
          <p:nvCxnSpPr>
            <p:cNvPr id="5" name="Elbow Connector 4"/>
            <p:cNvCxnSpPr/>
            <p:nvPr/>
          </p:nvCxnSpPr>
          <p:spPr>
            <a:xfrm>
              <a:off x="1475656" y="4194832"/>
              <a:ext cx="1124253" cy="39139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40409" y="3978808"/>
              <a:ext cx="113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Old World</a:t>
              </a:r>
            </a:p>
          </p:txBody>
        </p:sp>
        <p:pic>
          <p:nvPicPr>
            <p:cNvPr id="19" name="Picture 2" descr="http://sleevage.com/wp-content/uploads/2008/04/eugene_delacroix_-_la_liberte_guidant_le_peuple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1226" y="4348140"/>
              <a:ext cx="1512168" cy="1246026"/>
            </a:xfrm>
            <a:prstGeom prst="rect">
              <a:avLst/>
            </a:prstGeom>
            <a:noFill/>
          </p:spPr>
        </p:pic>
        <p:pic>
          <p:nvPicPr>
            <p:cNvPr id="119603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092443"/>
              <a:ext cx="5976664" cy="1229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051720" y="5337668"/>
              <a:ext cx="6640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1830 French Revolution.. </a:t>
              </a:r>
              <a:r>
                <a:rPr lang="en-GB" dirty="0" err="1"/>
                <a:t>Trois</a:t>
              </a:r>
              <a:r>
                <a:rPr lang="en-GB" dirty="0"/>
                <a:t> </a:t>
              </a:r>
              <a:r>
                <a:rPr lang="en-GB" dirty="0" err="1"/>
                <a:t>Glorieuses</a:t>
              </a:r>
              <a:r>
                <a:rPr lang="en-GB" dirty="0"/>
                <a:t>.. Three Glorious signals..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9" y="0"/>
            <a:ext cx="2056449" cy="1447131"/>
          </a:xfrm>
          <a:prstGeom prst="rect">
            <a:avLst/>
          </a:prstGeom>
        </p:spPr>
      </p:pic>
      <p:pic>
        <p:nvPicPr>
          <p:cNvPr id="24" name="Picture 13" descr="http://www.mapsofworld.com/images/world-countries-flags/france-flag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58" y="2276872"/>
            <a:ext cx="872893" cy="5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711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2012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2013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3" y="2449513"/>
            <a:ext cx="3848501" cy="395128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36912"/>
            <a:ext cx="4041775" cy="1671728"/>
          </a:xfrm>
        </p:spPr>
      </p:pic>
      <p:sp>
        <p:nvSpPr>
          <p:cNvPr id="9" name="TextBox 8"/>
          <p:cNvSpPr txBox="1"/>
          <p:nvPr/>
        </p:nvSpPr>
        <p:spPr>
          <a:xfrm>
            <a:off x="4499992" y="5014917"/>
            <a:ext cx="4502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</a:rPr>
              <a:t>Alternatives to Standard Model spin, parity hypothesis ruled out (to varying degrees)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Birth of a Higgs Boson (2013)</a:t>
            </a:r>
            <a:br>
              <a:rPr lang="en-GB" dirty="0"/>
            </a:br>
            <a:r>
              <a:rPr lang="en-GB" dirty="0"/>
              <a:t>Testing SM alternative hypotheses?</a:t>
            </a:r>
          </a:p>
        </p:txBody>
      </p:sp>
    </p:spTree>
    <p:extLst>
      <p:ext uri="{BB962C8B-B14F-4D97-AF65-F5344CB8AC3E}">
        <p14:creationId xmlns:p14="http://schemas.microsoft.com/office/powerpoint/2010/main" val="26647633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2297</Words>
  <Application>Microsoft Office PowerPoint</Application>
  <PresentationFormat>On-screen Show (4:3)</PresentationFormat>
  <Paragraphs>544</Paragraphs>
  <Slides>42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ＭＳ Ｐゴシック</vt:lpstr>
      <vt:lpstr>Arial</vt:lpstr>
      <vt:lpstr>Calibri</vt:lpstr>
      <vt:lpstr>Corbel</vt:lpstr>
      <vt:lpstr>Symbol</vt:lpstr>
      <vt:lpstr>Times</vt:lpstr>
      <vt:lpstr>Times New Roman</vt:lpstr>
      <vt:lpstr>Trebuchet MS</vt:lpstr>
      <vt:lpstr>Wingdings</vt:lpstr>
      <vt:lpstr>Wingdings 2</vt:lpstr>
      <vt:lpstr>Wingdings 3</vt:lpstr>
      <vt:lpstr>Office Theme</vt:lpstr>
      <vt:lpstr>Module</vt:lpstr>
      <vt:lpstr>2_Module</vt:lpstr>
      <vt:lpstr>3_Module</vt:lpstr>
      <vt:lpstr>5_Module</vt:lpstr>
      <vt:lpstr>Formel</vt:lpstr>
      <vt:lpstr>CorelPhotoPaint.Image.10</vt:lpstr>
      <vt:lpstr>Ideas, People and  Precision Phenomena</vt:lpstr>
      <vt:lpstr>PowerPoint Presentation</vt:lpstr>
      <vt:lpstr>Pilgrim’s Path</vt:lpstr>
      <vt:lpstr>Perspective</vt:lpstr>
      <vt:lpstr>PowerPoint Presentation</vt:lpstr>
      <vt:lpstr>A Giant Leap For Science</vt:lpstr>
      <vt:lpstr>Observation.. Halfway  Point on the IPPP Pilgrimage</vt:lpstr>
      <vt:lpstr>One year on from  the July Revolution.. </vt:lpstr>
      <vt:lpstr>Birth of a Higgs Boson (2013) Testing SM alternative hypotheses?</vt:lpstr>
      <vt:lpstr>Birth of a Higgs Boson (LHC Run 1) Combined ATLAS and CMS mass</vt:lpstr>
      <vt:lpstr>Higgs Boson @ 10</vt:lpstr>
      <vt:lpstr>Precision Processes</vt:lpstr>
      <vt:lpstr>PowerPoint Presentation</vt:lpstr>
      <vt:lpstr>PowerPoint Presentation</vt:lpstr>
      <vt:lpstr>People  https://www.ippp.dur.ac.uk/former-members/</vt:lpstr>
      <vt:lpstr>More People https://www.ippp.dur.ac.uk/former-members/</vt:lpstr>
      <vt:lpstr>Inauguration and Transformation Nineties to Noughties</vt:lpstr>
      <vt:lpstr>Pictures.. Summer Schools SUSSP57 LHC Phenomenology (Aug 2003)</vt:lpstr>
      <vt:lpstr>Pictures.. Summer Schools SUSSP57 LHC Phenomenology (Aug 2003)</vt:lpstr>
      <vt:lpstr>Pictures.. SUSSP69 LHC Physics  (Aug 2012)</vt:lpstr>
      <vt:lpstr>PowerPoint Presentation</vt:lpstr>
      <vt:lpstr>Experiment Perspective</vt:lpstr>
      <vt:lpstr>Higgs Production In PP Collisions</vt:lpstr>
      <vt:lpstr>The Grid</vt:lpstr>
      <vt:lpstr>QCD: PDFs – MRS (and later MRST and MSTW) (and now NNPDF, by the artist formerly known as KwikFit..)</vt:lpstr>
      <vt:lpstr>QCD Jets in e+e- (Yuri Dokshitzer) Durham Workshop on Jet Studies at LEP and HERA  [December 1990, t-10.. St John’s College] </vt:lpstr>
      <vt:lpstr>The jet gold standard (Gavin Salam) The anti-kt jet clustering algorithm [2008] Matteo Cacciari, Gavin P. Salam, Gregory Soyez </vt:lpstr>
      <vt:lpstr>Higgs Maxwell Workshops  Noughties to Twenties</vt:lpstr>
      <vt:lpstr>Transformers</vt:lpstr>
      <vt:lpstr>ATLAS Transformers </vt:lpstr>
      <vt:lpstr>1 Process: Higgs +  Associated Top</vt:lpstr>
      <vt:lpstr>Backgrounds everywhere.. +signal Dominating the uncertainties</vt:lpstr>
      <vt:lpstr>1 Personal Physics Pilgrimage.. From A to B to Z.. with Ipn along the way.. 25 years analysing ttH..</vt:lpstr>
      <vt:lpstr>Must Improve the background modelling, and the S/B classification.. and the Higgs reconstruction, and the b-tagging..</vt:lpstr>
      <vt:lpstr>ttH Transformer Networks</vt:lpstr>
      <vt:lpstr>Improvements Pilgrimage.. towards an observation</vt:lpstr>
      <vt:lpstr>ttH Run-2 (almost an) observation.. m precision improved by ~factor 2</vt:lpstr>
      <vt:lpstr>Precision:  Improve the Standard Model</vt:lpstr>
      <vt:lpstr>PowerPoint Presentation</vt:lpstr>
      <vt:lpstr>Anomaly Detection:            BSM Phenomena?</vt:lpstr>
      <vt:lpstr>IPPP@25 Silver Anniversary Solving Infinitesimal Puzzles in Particle Physics </vt:lpstr>
      <vt:lpstr>What about the next quarter-century? More scalar boson discoveries?? IPPP@50 Golden Anniversary Great Institute Predicting the Properties of Particles 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Tony Doyle</dc:creator>
  <cp:lastModifiedBy>Anthony Doyle</cp:lastModifiedBy>
  <cp:revision>637</cp:revision>
  <dcterms:created xsi:type="dcterms:W3CDTF">2007-09-18T17:05:57Z</dcterms:created>
  <dcterms:modified xsi:type="dcterms:W3CDTF">2025-09-25T08:01:20Z</dcterms:modified>
</cp:coreProperties>
</file>