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90" r:id="rId2"/>
    <p:sldId id="900" r:id="rId3"/>
    <p:sldId id="865" r:id="rId4"/>
    <p:sldId id="870" r:id="rId5"/>
    <p:sldId id="885" r:id="rId6"/>
    <p:sldId id="895" r:id="rId7"/>
    <p:sldId id="886" r:id="rId8"/>
    <p:sldId id="887" r:id="rId9"/>
    <p:sldId id="888" r:id="rId10"/>
    <p:sldId id="889" r:id="rId11"/>
    <p:sldId id="894" r:id="rId12"/>
    <p:sldId id="890" r:id="rId13"/>
    <p:sldId id="864" r:id="rId14"/>
    <p:sldId id="892" r:id="rId15"/>
    <p:sldId id="891" r:id="rId16"/>
    <p:sldId id="878" r:id="rId17"/>
    <p:sldId id="880" r:id="rId18"/>
    <p:sldId id="882" r:id="rId19"/>
    <p:sldId id="881" r:id="rId20"/>
    <p:sldId id="883" r:id="rId21"/>
    <p:sldId id="899" r:id="rId22"/>
    <p:sldId id="897" r:id="rId23"/>
    <p:sldId id="896" r:id="rId24"/>
    <p:sldId id="89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C4E"/>
    <a:srgbClr val="173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9"/>
    <p:restoredTop sz="93303"/>
  </p:normalViewPr>
  <p:slideViewPr>
    <p:cSldViewPr snapToGrid="0" snapToObjects="1">
      <p:cViewPr>
        <p:scale>
          <a:sx n="80" d="100"/>
          <a:sy n="80" d="100"/>
        </p:scale>
        <p:origin x="1568" y="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191F2-8BBB-0E4C-A4EA-78A34AA02CD4}" type="datetimeFigureOut">
              <a:rPr lang="en-US" smtClean="0"/>
              <a:t>9/21/25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E1258-7FE0-6447-B955-B079D036B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9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Inn “tuna”. Grey College Food.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1258-7FE0-6447-B955-B079D036BC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50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to be upstairs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1258-7FE0-6447-B955-B079D036BC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5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9/21/25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8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9/21/25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30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9/21/25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9/21/25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9/21/25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1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Palatino Linotype" panose="02040502050505030304" pitchFamily="18" charset="0"/>
              </a:defRPr>
            </a:lvl1pPr>
            <a:lvl2pPr>
              <a:defRPr sz="2400">
                <a:latin typeface="Palatino Linotype" panose="02040502050505030304" pitchFamily="18" charset="0"/>
              </a:defRPr>
            </a:lvl2pPr>
            <a:lvl3pPr>
              <a:defRPr sz="2000">
                <a:latin typeface="Palatino Linotype" panose="02040502050505030304" pitchFamily="18" charset="0"/>
              </a:defRPr>
            </a:lvl3pPr>
            <a:lvl4pPr>
              <a:defRPr sz="1800">
                <a:latin typeface="Palatino Linotype" panose="02040502050505030304" pitchFamily="18" charset="0"/>
              </a:defRPr>
            </a:lvl4pPr>
            <a:lvl5pPr>
              <a:defRPr sz="1800">
                <a:latin typeface="Palatino Linotype" panose="0204050205050503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Palatino Linotype" panose="02040502050505030304" pitchFamily="18" charset="0"/>
              </a:defRPr>
            </a:lvl1pPr>
            <a:lvl2pPr>
              <a:defRPr sz="2400">
                <a:latin typeface="Palatino Linotype" panose="02040502050505030304" pitchFamily="18" charset="0"/>
              </a:defRPr>
            </a:lvl2pPr>
            <a:lvl3pPr>
              <a:defRPr sz="2000">
                <a:latin typeface="Palatino Linotype" panose="02040502050505030304" pitchFamily="18" charset="0"/>
              </a:defRPr>
            </a:lvl3pPr>
            <a:lvl4pPr>
              <a:defRPr sz="1800">
                <a:latin typeface="Palatino Linotype" panose="02040502050505030304" pitchFamily="18" charset="0"/>
              </a:defRPr>
            </a:lvl4pPr>
            <a:lvl5pPr>
              <a:defRPr sz="1800">
                <a:latin typeface="Palatino Linotype" panose="0204050205050503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9/21/25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8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9/21/25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9/21/25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9/21/25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8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9/21/25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5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9/21/25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1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F48B6-A296-D845-A209-DD1A0FE92083}" type="datetimeFigureOut">
              <a:rPr lang="en-US" smtClean="0"/>
              <a:t>9/21/25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MAP fram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3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002011"/>
            <a:ext cx="8229600" cy="1925227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Palatino Linotype"/>
                <a:cs typeface="Palatino Linotype"/>
              </a:rPr>
              <a:t>IPPP 25</a:t>
            </a:r>
            <a:r>
              <a:rPr lang="en-US" sz="3200" baseline="30000" dirty="0">
                <a:latin typeface="Palatino Linotype"/>
                <a:cs typeface="Palatino Linotype"/>
              </a:rPr>
              <a:t>th</a:t>
            </a:r>
            <a:r>
              <a:rPr lang="en-US" sz="3200" dirty="0">
                <a:latin typeface="Palatino Linotype"/>
                <a:cs typeface="Palatino Linotype"/>
              </a:rPr>
              <a:t> Anniversary</a:t>
            </a:r>
            <a:br>
              <a:rPr lang="en-US" sz="3200" dirty="0">
                <a:latin typeface="Palatino Linotype"/>
                <a:cs typeface="Palatino Linotype"/>
              </a:rPr>
            </a:br>
            <a:r>
              <a:rPr lang="en-US" sz="3200" dirty="0">
                <a:latin typeface="Palatino Linotype"/>
                <a:cs typeface="Palatino Linotype"/>
              </a:rPr>
              <a:t> Durham 24/9/2025</a:t>
            </a:r>
            <a:br>
              <a:rPr lang="en-US" sz="3200" dirty="0">
                <a:latin typeface="Palatino Linotype"/>
                <a:cs typeface="Palatino Linotype"/>
              </a:rPr>
            </a:br>
            <a:r>
              <a:rPr lang="en-US" sz="3200" dirty="0">
                <a:latin typeface="Palatino Linotype"/>
                <a:cs typeface="Palatino Linotype"/>
              </a:rPr>
              <a:t>Jon Butterworth</a:t>
            </a:r>
            <a:br>
              <a:rPr lang="en-US" sz="3200" dirty="0">
                <a:latin typeface="Palatino Linotype"/>
                <a:cs typeface="Palatino Linotype"/>
              </a:rPr>
            </a:br>
            <a:r>
              <a:rPr lang="en-US" sz="3200" dirty="0">
                <a:latin typeface="Palatino Linotype"/>
                <a:cs typeface="Palatino Linotype"/>
              </a:rPr>
              <a:t>University College London</a:t>
            </a:r>
            <a:br>
              <a:rPr lang="en-US" sz="3200" dirty="0">
                <a:latin typeface="Palatino Linotype"/>
                <a:cs typeface="Palatino Linotype"/>
              </a:rPr>
            </a:br>
            <a:r>
              <a:rPr lang="en-US" sz="3200" dirty="0">
                <a:latin typeface="Palatino Linotype"/>
                <a:cs typeface="Palatino Linotype"/>
              </a:rPr>
              <a:t>Physics &amp; Astronomy</a:t>
            </a:r>
            <a:b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</a:br>
            <a:endParaRPr lang="en-US" sz="3200" dirty="0">
              <a:latin typeface="Palatino Linotype"/>
              <a:cs typeface="Palatino Linotype"/>
            </a:endParaRPr>
          </a:p>
        </p:txBody>
      </p:sp>
      <p:pic>
        <p:nvPicPr>
          <p:cNvPr id="10" name="Picture 9" descr="jet-ev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8424" r="39429" b="12652"/>
          <a:stretch/>
        </p:blipFill>
        <p:spPr>
          <a:xfrm>
            <a:off x="457200" y="2488579"/>
            <a:ext cx="2059202" cy="1925227"/>
          </a:xfrm>
          <a:prstGeom prst="rect">
            <a:avLst/>
          </a:prstGeom>
        </p:spPr>
      </p:pic>
      <p:pic>
        <p:nvPicPr>
          <p:cNvPr id="3" name="Picture 2" descr="MAP compas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44" y="2324792"/>
            <a:ext cx="2349038" cy="2089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DC778A-2568-A413-2050-97EAE4BC84F0}"/>
              </a:ext>
            </a:extLst>
          </p:cNvPr>
          <p:cNvSpPr txBox="1">
            <a:spLocks/>
          </p:cNvSpPr>
          <p:nvPr/>
        </p:nvSpPr>
        <p:spPr>
          <a:xfrm>
            <a:off x="2212706" y="617725"/>
            <a:ext cx="4718587" cy="1658595"/>
          </a:xfrm>
          <a:custGeom>
            <a:avLst/>
            <a:gdLst>
              <a:gd name="connsiteX0" fmla="*/ 0 w 4718587"/>
              <a:gd name="connsiteY0" fmla="*/ 0 h 1658595"/>
              <a:gd name="connsiteX1" fmla="*/ 626898 w 4718587"/>
              <a:gd name="connsiteY1" fmla="*/ 0 h 1658595"/>
              <a:gd name="connsiteX2" fmla="*/ 1206610 w 4718587"/>
              <a:gd name="connsiteY2" fmla="*/ 0 h 1658595"/>
              <a:gd name="connsiteX3" fmla="*/ 1927880 w 4718587"/>
              <a:gd name="connsiteY3" fmla="*/ 0 h 1658595"/>
              <a:gd name="connsiteX4" fmla="*/ 2601964 w 4718587"/>
              <a:gd name="connsiteY4" fmla="*/ 0 h 1658595"/>
              <a:gd name="connsiteX5" fmla="*/ 3276048 w 4718587"/>
              <a:gd name="connsiteY5" fmla="*/ 0 h 1658595"/>
              <a:gd name="connsiteX6" fmla="*/ 4044503 w 4718587"/>
              <a:gd name="connsiteY6" fmla="*/ 0 h 1658595"/>
              <a:gd name="connsiteX7" fmla="*/ 4718587 w 4718587"/>
              <a:gd name="connsiteY7" fmla="*/ 0 h 1658595"/>
              <a:gd name="connsiteX8" fmla="*/ 4718587 w 4718587"/>
              <a:gd name="connsiteY8" fmla="*/ 503107 h 1658595"/>
              <a:gd name="connsiteX9" fmla="*/ 4718587 w 4718587"/>
              <a:gd name="connsiteY9" fmla="*/ 1072558 h 1658595"/>
              <a:gd name="connsiteX10" fmla="*/ 4718587 w 4718587"/>
              <a:gd name="connsiteY10" fmla="*/ 1658595 h 1658595"/>
              <a:gd name="connsiteX11" fmla="*/ 3997317 w 4718587"/>
              <a:gd name="connsiteY11" fmla="*/ 1658595 h 1658595"/>
              <a:gd name="connsiteX12" fmla="*/ 3276048 w 4718587"/>
              <a:gd name="connsiteY12" fmla="*/ 1658595 h 1658595"/>
              <a:gd name="connsiteX13" fmla="*/ 2507592 w 4718587"/>
              <a:gd name="connsiteY13" fmla="*/ 1658595 h 1658595"/>
              <a:gd name="connsiteX14" fmla="*/ 1880694 w 4718587"/>
              <a:gd name="connsiteY14" fmla="*/ 1658595 h 1658595"/>
              <a:gd name="connsiteX15" fmla="*/ 1112238 w 4718587"/>
              <a:gd name="connsiteY15" fmla="*/ 1658595 h 1658595"/>
              <a:gd name="connsiteX16" fmla="*/ 0 w 4718587"/>
              <a:gd name="connsiteY16" fmla="*/ 1658595 h 1658595"/>
              <a:gd name="connsiteX17" fmla="*/ 0 w 4718587"/>
              <a:gd name="connsiteY17" fmla="*/ 1155488 h 1658595"/>
              <a:gd name="connsiteX18" fmla="*/ 0 w 4718587"/>
              <a:gd name="connsiteY18" fmla="*/ 586037 h 1658595"/>
              <a:gd name="connsiteX19" fmla="*/ 0 w 4718587"/>
              <a:gd name="connsiteY19" fmla="*/ 0 h 165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18587" h="1658595" fill="none" extrusionOk="0">
                <a:moveTo>
                  <a:pt x="0" y="0"/>
                </a:moveTo>
                <a:cubicBezTo>
                  <a:pt x="159285" y="21948"/>
                  <a:pt x="384554" y="20958"/>
                  <a:pt x="626898" y="0"/>
                </a:cubicBezTo>
                <a:cubicBezTo>
                  <a:pt x="869242" y="-20958"/>
                  <a:pt x="1054681" y="13027"/>
                  <a:pt x="1206610" y="0"/>
                </a:cubicBezTo>
                <a:cubicBezTo>
                  <a:pt x="1358539" y="-13027"/>
                  <a:pt x="1612645" y="22681"/>
                  <a:pt x="1927880" y="0"/>
                </a:cubicBezTo>
                <a:cubicBezTo>
                  <a:pt x="2243115" y="-22681"/>
                  <a:pt x="2401946" y="2460"/>
                  <a:pt x="2601964" y="0"/>
                </a:cubicBezTo>
                <a:cubicBezTo>
                  <a:pt x="2801982" y="-2460"/>
                  <a:pt x="2947533" y="-7113"/>
                  <a:pt x="3276048" y="0"/>
                </a:cubicBezTo>
                <a:cubicBezTo>
                  <a:pt x="3604563" y="7113"/>
                  <a:pt x="3873124" y="-14942"/>
                  <a:pt x="4044503" y="0"/>
                </a:cubicBezTo>
                <a:cubicBezTo>
                  <a:pt x="4215883" y="14942"/>
                  <a:pt x="4573901" y="19929"/>
                  <a:pt x="4718587" y="0"/>
                </a:cubicBezTo>
                <a:cubicBezTo>
                  <a:pt x="4732491" y="169551"/>
                  <a:pt x="4696022" y="270585"/>
                  <a:pt x="4718587" y="503107"/>
                </a:cubicBezTo>
                <a:cubicBezTo>
                  <a:pt x="4741152" y="735629"/>
                  <a:pt x="4692966" y="844685"/>
                  <a:pt x="4718587" y="1072558"/>
                </a:cubicBezTo>
                <a:cubicBezTo>
                  <a:pt x="4744208" y="1300431"/>
                  <a:pt x="4709288" y="1370833"/>
                  <a:pt x="4718587" y="1658595"/>
                </a:cubicBezTo>
                <a:cubicBezTo>
                  <a:pt x="4532843" y="1681272"/>
                  <a:pt x="4196429" y="1683287"/>
                  <a:pt x="3997317" y="1658595"/>
                </a:cubicBezTo>
                <a:cubicBezTo>
                  <a:pt x="3798205" y="1633904"/>
                  <a:pt x="3424128" y="1624132"/>
                  <a:pt x="3276048" y="1658595"/>
                </a:cubicBezTo>
                <a:cubicBezTo>
                  <a:pt x="3127968" y="1693058"/>
                  <a:pt x="2845303" y="1638258"/>
                  <a:pt x="2507592" y="1658595"/>
                </a:cubicBezTo>
                <a:cubicBezTo>
                  <a:pt x="2169881" y="1678932"/>
                  <a:pt x="2074119" y="1656830"/>
                  <a:pt x="1880694" y="1658595"/>
                </a:cubicBezTo>
                <a:cubicBezTo>
                  <a:pt x="1687269" y="1660360"/>
                  <a:pt x="1476771" y="1668982"/>
                  <a:pt x="1112238" y="1658595"/>
                </a:cubicBezTo>
                <a:cubicBezTo>
                  <a:pt x="747705" y="1648208"/>
                  <a:pt x="359432" y="1648366"/>
                  <a:pt x="0" y="1658595"/>
                </a:cubicBezTo>
                <a:cubicBezTo>
                  <a:pt x="-3868" y="1442109"/>
                  <a:pt x="17159" y="1325912"/>
                  <a:pt x="0" y="1155488"/>
                </a:cubicBezTo>
                <a:cubicBezTo>
                  <a:pt x="-17159" y="985064"/>
                  <a:pt x="1383" y="859169"/>
                  <a:pt x="0" y="586037"/>
                </a:cubicBezTo>
                <a:cubicBezTo>
                  <a:pt x="-1383" y="312905"/>
                  <a:pt x="14356" y="249265"/>
                  <a:pt x="0" y="0"/>
                </a:cubicBezTo>
                <a:close/>
              </a:path>
              <a:path w="4718587" h="1658595" stroke="0" extrusionOk="0">
                <a:moveTo>
                  <a:pt x="0" y="0"/>
                </a:moveTo>
                <a:cubicBezTo>
                  <a:pt x="214991" y="-14540"/>
                  <a:pt x="313669" y="18070"/>
                  <a:pt x="626898" y="0"/>
                </a:cubicBezTo>
                <a:cubicBezTo>
                  <a:pt x="940127" y="-18070"/>
                  <a:pt x="989146" y="-9212"/>
                  <a:pt x="1159424" y="0"/>
                </a:cubicBezTo>
                <a:cubicBezTo>
                  <a:pt x="1329702" y="9212"/>
                  <a:pt x="1718598" y="37081"/>
                  <a:pt x="1927880" y="0"/>
                </a:cubicBezTo>
                <a:cubicBezTo>
                  <a:pt x="2137162" y="-37081"/>
                  <a:pt x="2382967" y="1202"/>
                  <a:pt x="2554778" y="0"/>
                </a:cubicBezTo>
                <a:cubicBezTo>
                  <a:pt x="2726589" y="-1202"/>
                  <a:pt x="3023475" y="-25647"/>
                  <a:pt x="3181676" y="0"/>
                </a:cubicBezTo>
                <a:cubicBezTo>
                  <a:pt x="3339877" y="25647"/>
                  <a:pt x="3656954" y="10600"/>
                  <a:pt x="3950131" y="0"/>
                </a:cubicBezTo>
                <a:cubicBezTo>
                  <a:pt x="4243308" y="-10600"/>
                  <a:pt x="4479665" y="-8638"/>
                  <a:pt x="4718587" y="0"/>
                </a:cubicBezTo>
                <a:cubicBezTo>
                  <a:pt x="4741611" y="225912"/>
                  <a:pt x="4738201" y="453314"/>
                  <a:pt x="4718587" y="586037"/>
                </a:cubicBezTo>
                <a:cubicBezTo>
                  <a:pt x="4698973" y="718760"/>
                  <a:pt x="4711519" y="893695"/>
                  <a:pt x="4718587" y="1105730"/>
                </a:cubicBezTo>
                <a:cubicBezTo>
                  <a:pt x="4725655" y="1317765"/>
                  <a:pt x="4712785" y="1419570"/>
                  <a:pt x="4718587" y="1658595"/>
                </a:cubicBezTo>
                <a:cubicBezTo>
                  <a:pt x="4439691" y="1630155"/>
                  <a:pt x="4305010" y="1657223"/>
                  <a:pt x="4044503" y="1658595"/>
                </a:cubicBezTo>
                <a:cubicBezTo>
                  <a:pt x="3783996" y="1659967"/>
                  <a:pt x="3581738" y="1655291"/>
                  <a:pt x="3417605" y="1658595"/>
                </a:cubicBezTo>
                <a:cubicBezTo>
                  <a:pt x="3253472" y="1661899"/>
                  <a:pt x="3013208" y="1634656"/>
                  <a:pt x="2649150" y="1658595"/>
                </a:cubicBezTo>
                <a:cubicBezTo>
                  <a:pt x="2285093" y="1682534"/>
                  <a:pt x="2094776" y="1636103"/>
                  <a:pt x="1880694" y="1658595"/>
                </a:cubicBezTo>
                <a:cubicBezTo>
                  <a:pt x="1666612" y="1681087"/>
                  <a:pt x="1477066" y="1633405"/>
                  <a:pt x="1300982" y="1658595"/>
                </a:cubicBezTo>
                <a:cubicBezTo>
                  <a:pt x="1124898" y="1683785"/>
                  <a:pt x="949990" y="1629665"/>
                  <a:pt x="626898" y="1658595"/>
                </a:cubicBezTo>
                <a:cubicBezTo>
                  <a:pt x="303806" y="1687525"/>
                  <a:pt x="243314" y="1681309"/>
                  <a:pt x="0" y="1658595"/>
                </a:cubicBezTo>
                <a:cubicBezTo>
                  <a:pt x="698" y="1507646"/>
                  <a:pt x="9198" y="1375830"/>
                  <a:pt x="0" y="1105730"/>
                </a:cubicBezTo>
                <a:cubicBezTo>
                  <a:pt x="-9198" y="835630"/>
                  <a:pt x="12491" y="785206"/>
                  <a:pt x="0" y="586037"/>
                </a:cubicBezTo>
                <a:cubicBezTo>
                  <a:pt x="-12491" y="386868"/>
                  <a:pt x="8704" y="210338"/>
                  <a:pt x="0" y="0"/>
                </a:cubicBezTo>
                <a:close/>
              </a:path>
            </a:pathLst>
          </a:custGeom>
          <a:ln w="4762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i="1" dirty="0">
                <a:latin typeface="Palatino Linotype"/>
                <a:cs typeface="Palatino Linotype"/>
              </a:rPr>
              <a:t>“Memories” </a:t>
            </a:r>
          </a:p>
        </p:txBody>
      </p:sp>
    </p:spTree>
    <p:extLst>
      <p:ext uri="{BB962C8B-B14F-4D97-AF65-F5344CB8AC3E}">
        <p14:creationId xmlns:p14="http://schemas.microsoft.com/office/powerpoint/2010/main" val="194116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FC2F576-70B5-5A3D-0528-5A81EB5F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12" y="1360592"/>
            <a:ext cx="8414624" cy="40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9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0B6B-AC61-5947-ED34-6D445CF1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8069"/>
            <a:ext cx="8229600" cy="2160199"/>
          </a:xfrm>
        </p:spPr>
        <p:txBody>
          <a:bodyPr>
            <a:norm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Introducing </a:t>
            </a:r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Rivet</a:t>
            </a:r>
            <a:b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3100" dirty="0">
                <a:latin typeface="Palatino" pitchFamily="2" charset="77"/>
                <a:ea typeface="Palatino" pitchFamily="2" charset="77"/>
              </a:rPr>
              <a:t>“Robust Independent Validation of Experiment and Theory”</a:t>
            </a:r>
            <a:br>
              <a:rPr lang="en-US" sz="3100" dirty="0">
                <a:latin typeface="Palatino" pitchFamily="2" charset="77"/>
                <a:ea typeface="Palatino" pitchFamily="2" charset="77"/>
              </a:rPr>
            </a:br>
            <a:r>
              <a:rPr lang="en-GB" sz="2200" dirty="0"/>
              <a:t>arXiv:1003.0694, arXiv:1912.05451</a:t>
            </a:r>
            <a:endParaRPr lang="en-US" sz="2200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43D32-B7FD-AC1A-DE73-804CC6F42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8268"/>
            <a:ext cx="4444584" cy="374166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Direct legacy from HERA (</a:t>
            </a:r>
            <a:r>
              <a:rPr lang="en-US" i="1" dirty="0">
                <a:latin typeface="Palatino" pitchFamily="2" charset="77"/>
                <a:ea typeface="Palatino" pitchFamily="2" charset="77"/>
              </a:rPr>
              <a:t>1990s, HZTOOL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)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Developed by                      for tuning and validation of new MC event generators</a:t>
            </a:r>
          </a:p>
          <a:p>
            <a:pPr lvl="1"/>
            <a:r>
              <a:rPr lang="en-US" dirty="0">
                <a:latin typeface="Palatino" pitchFamily="2" charset="77"/>
                <a:ea typeface="Palatino" pitchFamily="2" charset="77"/>
              </a:rPr>
              <a:t>e.g. What does the underlying event look like in 7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TeV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pp collisions? 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Vast library of measurements of final state particles produced in collisions, and variables derived from them</a:t>
            </a:r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77B83C27-AB49-B08B-CC8B-C941E3FD16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7785" y="2638268"/>
            <a:ext cx="4279139" cy="37416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F5C380-DA00-534A-964E-5D2176C6998A}"/>
              </a:ext>
            </a:extLst>
          </p:cNvPr>
          <p:cNvSpPr/>
          <p:nvPr/>
        </p:nvSpPr>
        <p:spPr>
          <a:xfrm>
            <a:off x="5738436" y="6129383"/>
            <a:ext cx="2731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Palatino" pitchFamily="2" charset="77"/>
                <a:ea typeface="Palatino" pitchFamily="2" charset="77"/>
              </a:rPr>
              <a:t>From ATL-PHYS-PUB-2011-008</a:t>
            </a:r>
            <a:r>
              <a:rPr lang="en-GB" dirty="0">
                <a:latin typeface="NimbusRomNo9L"/>
              </a:rPr>
              <a:t>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12BAA-C80B-9CBA-7453-F8F4A303DD3F}"/>
              </a:ext>
            </a:extLst>
          </p:cNvPr>
          <p:cNvSpPr txBox="1"/>
          <p:nvPr/>
        </p:nvSpPr>
        <p:spPr>
          <a:xfrm>
            <a:off x="494675" y="6190938"/>
            <a:ext cx="2653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alatino" pitchFamily="2" charset="77"/>
                <a:ea typeface="Palatino" pitchFamily="2" charset="77"/>
              </a:rPr>
              <a:t>Buckley et al, </a:t>
            </a:r>
            <a:r>
              <a:rPr lang="en-US" sz="1400" dirty="0" err="1">
                <a:latin typeface="Palatino" pitchFamily="2" charset="77"/>
                <a:ea typeface="Palatino" pitchFamily="2" charset="77"/>
              </a:rPr>
              <a:t>Bierlich</a:t>
            </a:r>
            <a:r>
              <a:rPr lang="en-US" sz="1400" dirty="0">
                <a:latin typeface="Palatino" pitchFamily="2" charset="77"/>
                <a:ea typeface="Palatino" pitchFamily="2" charset="77"/>
              </a:rPr>
              <a:t> et al</a:t>
            </a:r>
          </a:p>
        </p:txBody>
      </p:sp>
      <p:pic>
        <p:nvPicPr>
          <p:cNvPr id="9" name="Picture 8" descr="A logo with a sunburst&#10;&#10;Description automatically generated">
            <a:extLst>
              <a:ext uri="{FF2B5EF4-FFF2-40B4-BE49-F238E27FC236}">
                <a16:creationId xmlns:a16="http://schemas.microsoft.com/office/drawing/2014/main" id="{F7B3B4A3-FF59-8FE6-3CAF-B93FF8F26D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9492" y="2919334"/>
            <a:ext cx="1308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A6BC5941-70C2-5396-E8E7-D161CDDB5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87" y="1365003"/>
            <a:ext cx="8359898" cy="48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9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0B6B-AC61-5947-ED34-6D445CF1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8070"/>
            <a:ext cx="8229600" cy="1426939"/>
          </a:xfrm>
        </p:spPr>
        <p:txBody>
          <a:bodyPr>
            <a:norm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Introducing </a:t>
            </a:r>
            <a:r>
              <a:rPr lang="en-US" dirty="0" err="1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Contur</a:t>
            </a:r>
            <a:b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3100" dirty="0">
                <a:latin typeface="Palatino" pitchFamily="2" charset="77"/>
                <a:ea typeface="Palatino" pitchFamily="2" charset="77"/>
              </a:rPr>
              <a:t>“Constraints On New Theories Using Rivet”</a:t>
            </a:r>
            <a:endParaRPr lang="en-US" sz="2200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D379AA41-5929-0692-F816-EB1E76E89D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820" y="2266841"/>
            <a:ext cx="5024726" cy="245587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92A88A-2A37-4B1D-5672-B7AD0DC2D375}"/>
              </a:ext>
            </a:extLst>
          </p:cNvPr>
          <p:cNvSpPr txBox="1">
            <a:spLocks/>
          </p:cNvSpPr>
          <p:nvPr/>
        </p:nvSpPr>
        <p:spPr>
          <a:xfrm>
            <a:off x="457198" y="1905009"/>
            <a:ext cx="3702571" cy="2999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alatino" pitchFamily="2" charset="77"/>
                <a:ea typeface="Palatino" pitchFamily="2" charset="77"/>
              </a:rPr>
              <a:t>Extend the power of Rivet beyond the Standard Model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Signal-injection of final-state particles from Beyond-the-SM physics events on to the measured cross sections in Rivet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BD187FB-F7EC-AC23-C246-3B0E46552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5088991"/>
            <a:ext cx="6138473" cy="1295386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Palatino" pitchFamily="2" charset="77"/>
                <a:ea typeface="Palatino" pitchFamily="2" charset="77"/>
              </a:rPr>
              <a:t>Increasingly precise measurements and calculations </a:t>
            </a:r>
            <a:r>
              <a:rPr lang="en-US" sz="250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together</a:t>
            </a:r>
            <a:r>
              <a:rPr lang="en-US" sz="2500" dirty="0">
                <a:latin typeface="Palatino" pitchFamily="2" charset="77"/>
                <a:ea typeface="Palatino" pitchFamily="2" charset="77"/>
              </a:rPr>
              <a:t> extend the reach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23DFB-16B6-995D-2003-F6C98125B043}"/>
              </a:ext>
            </a:extLst>
          </p:cNvPr>
          <p:cNvSpPr txBox="1"/>
          <p:nvPr/>
        </p:nvSpPr>
        <p:spPr>
          <a:xfrm>
            <a:off x="4149500" y="4622880"/>
            <a:ext cx="431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Palatino" pitchFamily="2" charset="77"/>
                <a:ea typeface="Palatino" pitchFamily="2" charset="77"/>
              </a:rPr>
              <a:t>From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Altakach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JMB,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Ježo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Klasen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Schienbein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 </a:t>
            </a:r>
            <a:r>
              <a:rPr lang="en-GB" sz="1400" i="1" dirty="0">
                <a:latin typeface="Palatino" pitchFamily="2" charset="77"/>
                <a:ea typeface="Palatino" pitchFamily="2" charset="77"/>
              </a:rPr>
              <a:t>arXiv:2111.15406 (</a:t>
            </a:r>
            <a:r>
              <a:rPr lang="en-GB" sz="1400" i="1" dirty="0" err="1">
                <a:latin typeface="Palatino" pitchFamily="2" charset="77"/>
                <a:ea typeface="Palatino" pitchFamily="2" charset="77"/>
              </a:rPr>
              <a:t>SciPost</a:t>
            </a:r>
            <a:r>
              <a:rPr lang="en-GB" sz="1400" i="1" dirty="0">
                <a:latin typeface="Palatino" pitchFamily="2" charset="77"/>
                <a:ea typeface="Palatino" pitchFamily="2" charset="77"/>
              </a:rPr>
              <a:t> Core)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B2980-F98B-1FEB-9E34-8198A011144D}"/>
              </a:ext>
            </a:extLst>
          </p:cNvPr>
          <p:cNvSpPr txBox="1"/>
          <p:nvPr/>
        </p:nvSpPr>
        <p:spPr>
          <a:xfrm>
            <a:off x="457198" y="5938017"/>
            <a:ext cx="4834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Palatino" pitchFamily="2" charset="77"/>
                <a:ea typeface="Palatino" pitchFamily="2" charset="77"/>
              </a:rPr>
              <a:t>JMB,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Grellscheid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Krämer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Sarrazin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Yallup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;  Buckley et al </a:t>
            </a:r>
          </a:p>
          <a:p>
            <a:r>
              <a:rPr lang="en-GB" sz="1400" i="1" dirty="0"/>
              <a:t>arXiv:1606.05296 (JHEP), arXiv:2102.04377 (</a:t>
            </a:r>
            <a:r>
              <a:rPr lang="en-GB" sz="1400" i="1" dirty="0" err="1"/>
              <a:t>SciPost</a:t>
            </a:r>
            <a:r>
              <a:rPr lang="en-GB" sz="1400" i="1" dirty="0"/>
              <a:t>)</a:t>
            </a:r>
            <a:endParaRPr lang="en-US" sz="1400" i="1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3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95F4683C-3667-B655-A131-A2AB8C844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48" y="656389"/>
            <a:ext cx="3745831" cy="2813196"/>
          </a:xfrm>
          <a:prstGeom prst="rect">
            <a:avLst/>
          </a:prstGeom>
        </p:spPr>
      </p:pic>
      <p:pic>
        <p:nvPicPr>
          <p:cNvPr id="7" name="Picture 6" descr="A couple of men standing in front of a large building&#10;&#10;AI-generated content may be incorrect.">
            <a:extLst>
              <a:ext uri="{FF2B5EF4-FFF2-40B4-BE49-F238E27FC236}">
                <a16:creationId xmlns:a16="http://schemas.microsoft.com/office/drawing/2014/main" id="{B1DAFDBE-1C94-0715-D333-DBF37B155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87843"/>
            <a:ext cx="4194675" cy="3150287"/>
          </a:xfrm>
          <a:prstGeom prst="rect">
            <a:avLst/>
          </a:prstGeom>
        </p:spPr>
      </p:pic>
      <p:pic>
        <p:nvPicPr>
          <p:cNvPr id="9" name="Picture 8" descr="A group of people in a computer lab&#10;&#10;AI-generated content may be incorrect.">
            <a:extLst>
              <a:ext uri="{FF2B5EF4-FFF2-40B4-BE49-F238E27FC236}">
                <a16:creationId xmlns:a16="http://schemas.microsoft.com/office/drawing/2014/main" id="{B5FC177E-7210-B9E6-250D-54AB8ADD7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502" y="3180839"/>
            <a:ext cx="4022224" cy="3020772"/>
          </a:xfrm>
          <a:prstGeom prst="rect">
            <a:avLst/>
          </a:prstGeom>
        </p:spPr>
      </p:pic>
      <p:pic>
        <p:nvPicPr>
          <p:cNvPr id="11" name="Picture 10" descr="A family sitting on the stairs&#10;&#10;AI-generated content may be incorrect.">
            <a:extLst>
              <a:ext uri="{FF2B5EF4-FFF2-40B4-BE49-F238E27FC236}">
                <a16:creationId xmlns:a16="http://schemas.microsoft.com/office/drawing/2014/main" id="{46F6E961-90D9-F918-0103-9E03D54D1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876" y="3241580"/>
            <a:ext cx="3574921" cy="268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B7286C-097C-7C2E-DC92-73D700E33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970701"/>
            <a:ext cx="7772400" cy="1376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67336-53FE-BF34-DE13-A073201C0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32457"/>
            <a:ext cx="7772400" cy="32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8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E4C2-A6F9-4896-DCDE-8EE3BC2D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1910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It is always sunny in Durham</a:t>
            </a:r>
          </a:p>
        </p:txBody>
      </p:sp>
      <p:pic>
        <p:nvPicPr>
          <p:cNvPr id="5" name="Picture 4" descr="A bridge over a river&#10;&#10;AI-generated content may be incorrect.">
            <a:extLst>
              <a:ext uri="{FF2B5EF4-FFF2-40B4-BE49-F238E27FC236}">
                <a16:creationId xmlns:a16="http://schemas.microsoft.com/office/drawing/2014/main" id="{78425920-BE10-F8E4-3997-E6310DF42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83893"/>
            <a:ext cx="7772400" cy="43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2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056C5-42BB-78BE-8BCE-B785D82CC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8007D-3294-E4F3-3A81-71AD24890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1910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It is always sunny in Durham</a:t>
            </a:r>
          </a:p>
        </p:txBody>
      </p:sp>
      <p:pic>
        <p:nvPicPr>
          <p:cNvPr id="4" name="Picture 3" descr="A bridge over a river with trees and a castle in the background&#10;&#10;AI-generated content may be incorrect.">
            <a:extLst>
              <a:ext uri="{FF2B5EF4-FFF2-40B4-BE49-F238E27FC236}">
                <a16:creationId xmlns:a16="http://schemas.microsoft.com/office/drawing/2014/main" id="{36819C80-F8DA-D9BC-1FC1-F20A0B76B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17638"/>
            <a:ext cx="7772400" cy="43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5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AB1CD-200E-E96F-923C-23ED3E150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BB6E-8776-04FA-DC8C-E8BE720CA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1910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It is always sunny in Durham</a:t>
            </a:r>
          </a:p>
        </p:txBody>
      </p:sp>
      <p:pic>
        <p:nvPicPr>
          <p:cNvPr id="4" name="Picture 3" descr="A tree next to a river&#10;&#10;AI-generated content may be incorrect.">
            <a:extLst>
              <a:ext uri="{FF2B5EF4-FFF2-40B4-BE49-F238E27FC236}">
                <a16:creationId xmlns:a16="http://schemas.microsoft.com/office/drawing/2014/main" id="{3F30CC74-64CD-E350-5C1E-FCCB9718B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80" y="1417638"/>
            <a:ext cx="2841017" cy="5049748"/>
          </a:xfrm>
          <a:prstGeom prst="rect">
            <a:avLst/>
          </a:prstGeom>
        </p:spPr>
      </p:pic>
      <p:pic>
        <p:nvPicPr>
          <p:cNvPr id="5" name="Picture 4" descr="A castle with trees and a river&#10;&#10;AI-generated content may be incorrect.">
            <a:extLst>
              <a:ext uri="{FF2B5EF4-FFF2-40B4-BE49-F238E27FC236}">
                <a16:creationId xmlns:a16="http://schemas.microsoft.com/office/drawing/2014/main" id="{8FB4284B-A7E6-40B4-6063-967FD771A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05343"/>
            <a:ext cx="2904195" cy="51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1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4A5E1-BEF9-2C94-44F0-83FEC382C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2209-D49E-1725-DEE7-43C731EC2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1910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It is always sunny in Durham</a:t>
            </a:r>
          </a:p>
        </p:txBody>
      </p:sp>
      <p:pic>
        <p:nvPicPr>
          <p:cNvPr id="7" name="Picture 6" descr="A path next to a river&#10;&#10;AI-generated content may be incorrect.">
            <a:extLst>
              <a:ext uri="{FF2B5EF4-FFF2-40B4-BE49-F238E27FC236}">
                <a16:creationId xmlns:a16="http://schemas.microsoft.com/office/drawing/2014/main" id="{A862C313-4C75-3725-1020-2D45481F4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17638"/>
            <a:ext cx="7772400" cy="43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1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5E1B79CB-B8AE-504E-8187-040D8E2E8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14" y="430091"/>
            <a:ext cx="4710572" cy="599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4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5B46A-5C6C-A065-5696-344D02399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2314-666D-67E0-D42A-07E28B99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1910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It is always sunny in Durham</a:t>
            </a:r>
          </a:p>
        </p:txBody>
      </p:sp>
      <p:pic>
        <p:nvPicPr>
          <p:cNvPr id="4" name="Picture 3" descr="A bridge over a river&#10;&#10;AI-generated content may be incorrect.">
            <a:extLst>
              <a:ext uri="{FF2B5EF4-FFF2-40B4-BE49-F238E27FC236}">
                <a16:creationId xmlns:a16="http://schemas.microsoft.com/office/drawing/2014/main" id="{FEE2D0F9-F663-C927-3DF0-AB611FFE9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17638"/>
            <a:ext cx="7772400" cy="43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4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B056A-F098-D305-CDA8-7EB2C42B1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24187-12C6-422B-BCED-7780737E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1910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It is always sunny in Durham</a:t>
            </a:r>
          </a:p>
        </p:txBody>
      </p:sp>
      <p:pic>
        <p:nvPicPr>
          <p:cNvPr id="5" name="Picture 4" descr="A city with a castle in the background&#10;&#10;AI-generated content may be incorrect.">
            <a:extLst>
              <a:ext uri="{FF2B5EF4-FFF2-40B4-BE49-F238E27FC236}">
                <a16:creationId xmlns:a16="http://schemas.microsoft.com/office/drawing/2014/main" id="{1CDEDCCD-008B-4C23-E0CC-7601A74AB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09880"/>
            <a:ext cx="7772400" cy="43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28E77-0107-31CE-EAE1-1A993DE6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 when it isn’t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10201-C08A-435A-3A1C-24FE576A4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17638"/>
            <a:ext cx="7772400" cy="371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3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2FC46-EEE7-CF4E-0FBF-8FA982AE9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82B44-2D4A-FB70-2D4E-20FA58CF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7419109" cy="1457909"/>
          </a:xfrm>
        </p:spPr>
        <p:txBody>
          <a:bodyPr>
            <a:normAutofit/>
          </a:bodyPr>
          <a:lstStyle/>
          <a:p>
            <a:r>
              <a:rPr lang="en-US" dirty="0"/>
              <a:t>It really is always sunny in Durham</a:t>
            </a:r>
          </a:p>
        </p:txBody>
      </p:sp>
      <p:pic>
        <p:nvPicPr>
          <p:cNvPr id="7" name="Picture 6" descr="A river with trees and a building in the background&#10;&#10;AI-generated content may be incorrect.">
            <a:extLst>
              <a:ext uri="{FF2B5EF4-FFF2-40B4-BE49-F238E27FC236}">
                <a16:creationId xmlns:a16="http://schemas.microsoft.com/office/drawing/2014/main" id="{3157A6C5-44A7-81E6-021C-26819630C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3254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F493F44D-BD75-C823-82EA-AF75B1B6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64633" y="1752851"/>
            <a:ext cx="5959639" cy="3352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D76CB-0FFD-242E-2B2F-639EC6DC8F48}"/>
              </a:ext>
            </a:extLst>
          </p:cNvPr>
          <p:cNvSpPr txBox="1"/>
          <p:nvPr/>
        </p:nvSpPr>
        <p:spPr>
          <a:xfrm rot="240000">
            <a:off x="4111481" y="2842961"/>
            <a:ext cx="1504285" cy="584775"/>
          </a:xfrm>
          <a:prstGeom prst="rect">
            <a:avLst/>
          </a:prstGeom>
          <a:solidFill>
            <a:srgbClr val="112C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IPPP 25</a:t>
            </a:r>
          </a:p>
        </p:txBody>
      </p:sp>
    </p:spTree>
    <p:extLst>
      <p:ext uri="{BB962C8B-B14F-4D97-AF65-F5344CB8AC3E}">
        <p14:creationId xmlns:p14="http://schemas.microsoft.com/office/powerpoint/2010/main" val="152294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EA17E-3A04-2908-5BBD-32EC8D365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IPPP &amp;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CEAF6-11D5-8C23-50BE-38A44FFB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129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ym typeface="Wingdings" pitchFamily="2" charset="2"/>
              </a:rPr>
              <a:t>First contact with Durham</a:t>
            </a:r>
          </a:p>
          <a:p>
            <a:pPr lvl="1"/>
            <a:r>
              <a:rPr lang="en-US" dirty="0"/>
              <a:t>DIS 1993. HERA F</a:t>
            </a:r>
            <a:r>
              <a:rPr lang="en-US" baseline="-25000" dirty="0"/>
              <a:t>2</a:t>
            </a:r>
            <a:r>
              <a:rPr lang="en-US" dirty="0"/>
              <a:t>, St. John’s College</a:t>
            </a:r>
            <a:endParaRPr lang="en-US" baseline="-25000" dirty="0"/>
          </a:p>
          <a:p>
            <a:r>
              <a:rPr lang="en-US" dirty="0"/>
              <a:t>Failed UCL bid </a:t>
            </a:r>
            <a:r>
              <a:rPr lang="en-US" dirty="0">
                <a:sym typeface="Wingdings" pitchFamily="2" charset="2"/>
              </a:rPr>
              <a:t> 2000</a:t>
            </a:r>
          </a:p>
          <a:p>
            <a:r>
              <a:rPr lang="en-US" dirty="0">
                <a:sym typeface="Wingdings" pitchFamily="2" charset="2"/>
              </a:rPr>
              <a:t>ZEUS–IPPP experimental contact 2002-?</a:t>
            </a:r>
          </a:p>
          <a:p>
            <a:r>
              <a:rPr lang="en-US" dirty="0">
                <a:sym typeface="Wingdings" pitchFamily="2" charset="2"/>
              </a:rPr>
              <a:t>Steering committee (chair) 2005, (2006-2011)</a:t>
            </a:r>
          </a:p>
          <a:p>
            <a:r>
              <a:rPr lang="en-US" dirty="0">
                <a:sym typeface="Wingdings" pitchFamily="2" charset="2"/>
              </a:rPr>
              <a:t>IPPP Associate 2014-2016</a:t>
            </a:r>
          </a:p>
          <a:p>
            <a:pPr lvl="1"/>
            <a:r>
              <a:rPr lang="en-US" dirty="0">
                <a:sym typeface="Wingdings" pitchFamily="2" charset="2"/>
              </a:rPr>
              <a:t>With James Ferrando, boosted Higgs, jet substructure </a:t>
            </a:r>
            <a:r>
              <a:rPr lang="en-US" dirty="0" err="1">
                <a:sym typeface="Wingdings" pitchFamily="2" charset="2"/>
              </a:rPr>
              <a:t>etc</a:t>
            </a: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06CD6-D4A3-6006-FA5A-1330345B5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893" y="3144251"/>
            <a:ext cx="5566611" cy="3177241"/>
          </a:xfrm>
          <a:custGeom>
            <a:avLst/>
            <a:gdLst>
              <a:gd name="connsiteX0" fmla="*/ 0 w 5566611"/>
              <a:gd name="connsiteY0" fmla="*/ 0 h 3177241"/>
              <a:gd name="connsiteX1" fmla="*/ 751492 w 5566611"/>
              <a:gd name="connsiteY1" fmla="*/ 0 h 3177241"/>
              <a:gd name="connsiteX2" fmla="*/ 1280321 w 5566611"/>
              <a:gd name="connsiteY2" fmla="*/ 0 h 3177241"/>
              <a:gd name="connsiteX3" fmla="*/ 1920481 w 5566611"/>
              <a:gd name="connsiteY3" fmla="*/ 0 h 3177241"/>
              <a:gd name="connsiteX4" fmla="*/ 2727639 w 5566611"/>
              <a:gd name="connsiteY4" fmla="*/ 0 h 3177241"/>
              <a:gd name="connsiteX5" fmla="*/ 3423466 w 5566611"/>
              <a:gd name="connsiteY5" fmla="*/ 0 h 3177241"/>
              <a:gd name="connsiteX6" fmla="*/ 4174958 w 5566611"/>
              <a:gd name="connsiteY6" fmla="*/ 0 h 3177241"/>
              <a:gd name="connsiteX7" fmla="*/ 4815119 w 5566611"/>
              <a:gd name="connsiteY7" fmla="*/ 0 h 3177241"/>
              <a:gd name="connsiteX8" fmla="*/ 5566611 w 5566611"/>
              <a:gd name="connsiteY8" fmla="*/ 0 h 3177241"/>
              <a:gd name="connsiteX9" fmla="*/ 5566611 w 5566611"/>
              <a:gd name="connsiteY9" fmla="*/ 698993 h 3177241"/>
              <a:gd name="connsiteX10" fmla="*/ 5566611 w 5566611"/>
              <a:gd name="connsiteY10" fmla="*/ 1270896 h 3177241"/>
              <a:gd name="connsiteX11" fmla="*/ 5566611 w 5566611"/>
              <a:gd name="connsiteY11" fmla="*/ 1811027 h 3177241"/>
              <a:gd name="connsiteX12" fmla="*/ 5566611 w 5566611"/>
              <a:gd name="connsiteY12" fmla="*/ 2382931 h 3177241"/>
              <a:gd name="connsiteX13" fmla="*/ 5566611 w 5566611"/>
              <a:gd name="connsiteY13" fmla="*/ 3177241 h 3177241"/>
              <a:gd name="connsiteX14" fmla="*/ 4870785 w 5566611"/>
              <a:gd name="connsiteY14" fmla="*/ 3177241 h 3177241"/>
              <a:gd name="connsiteX15" fmla="*/ 4174958 w 5566611"/>
              <a:gd name="connsiteY15" fmla="*/ 3177241 h 3177241"/>
              <a:gd name="connsiteX16" fmla="*/ 3590464 w 5566611"/>
              <a:gd name="connsiteY16" fmla="*/ 3177241 h 3177241"/>
              <a:gd name="connsiteX17" fmla="*/ 2894638 w 5566611"/>
              <a:gd name="connsiteY17" fmla="*/ 3177241 h 3177241"/>
              <a:gd name="connsiteX18" fmla="*/ 2198811 w 5566611"/>
              <a:gd name="connsiteY18" fmla="*/ 3177241 h 3177241"/>
              <a:gd name="connsiteX19" fmla="*/ 1502985 w 5566611"/>
              <a:gd name="connsiteY19" fmla="*/ 3177241 h 3177241"/>
              <a:gd name="connsiteX20" fmla="*/ 807159 w 5566611"/>
              <a:gd name="connsiteY20" fmla="*/ 3177241 h 3177241"/>
              <a:gd name="connsiteX21" fmla="*/ 0 w 5566611"/>
              <a:gd name="connsiteY21" fmla="*/ 3177241 h 3177241"/>
              <a:gd name="connsiteX22" fmla="*/ 0 w 5566611"/>
              <a:gd name="connsiteY22" fmla="*/ 2510020 h 3177241"/>
              <a:gd name="connsiteX23" fmla="*/ 0 w 5566611"/>
              <a:gd name="connsiteY23" fmla="*/ 1842800 h 3177241"/>
              <a:gd name="connsiteX24" fmla="*/ 0 w 5566611"/>
              <a:gd name="connsiteY24" fmla="*/ 1175579 h 3177241"/>
              <a:gd name="connsiteX25" fmla="*/ 0 w 5566611"/>
              <a:gd name="connsiteY25" fmla="*/ 0 h 317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66611" h="3177241" fill="none" extrusionOk="0">
                <a:moveTo>
                  <a:pt x="0" y="0"/>
                </a:moveTo>
                <a:cubicBezTo>
                  <a:pt x="337047" y="-1083"/>
                  <a:pt x="526974" y="7720"/>
                  <a:pt x="751492" y="0"/>
                </a:cubicBezTo>
                <a:cubicBezTo>
                  <a:pt x="976010" y="-7720"/>
                  <a:pt x="1018588" y="18832"/>
                  <a:pt x="1280321" y="0"/>
                </a:cubicBezTo>
                <a:cubicBezTo>
                  <a:pt x="1542054" y="-18832"/>
                  <a:pt x="1659935" y="-7170"/>
                  <a:pt x="1920481" y="0"/>
                </a:cubicBezTo>
                <a:cubicBezTo>
                  <a:pt x="2181027" y="7170"/>
                  <a:pt x="2443676" y="-8209"/>
                  <a:pt x="2727639" y="0"/>
                </a:cubicBezTo>
                <a:cubicBezTo>
                  <a:pt x="3011602" y="8209"/>
                  <a:pt x="3091102" y="15299"/>
                  <a:pt x="3423466" y="0"/>
                </a:cubicBezTo>
                <a:cubicBezTo>
                  <a:pt x="3755830" y="-15299"/>
                  <a:pt x="3865006" y="-5008"/>
                  <a:pt x="4174958" y="0"/>
                </a:cubicBezTo>
                <a:cubicBezTo>
                  <a:pt x="4484910" y="5008"/>
                  <a:pt x="4673760" y="10484"/>
                  <a:pt x="4815119" y="0"/>
                </a:cubicBezTo>
                <a:cubicBezTo>
                  <a:pt x="4956478" y="-10484"/>
                  <a:pt x="5380882" y="28054"/>
                  <a:pt x="5566611" y="0"/>
                </a:cubicBezTo>
                <a:cubicBezTo>
                  <a:pt x="5581286" y="164906"/>
                  <a:pt x="5561270" y="510561"/>
                  <a:pt x="5566611" y="698993"/>
                </a:cubicBezTo>
                <a:cubicBezTo>
                  <a:pt x="5571952" y="887425"/>
                  <a:pt x="5575399" y="1117436"/>
                  <a:pt x="5566611" y="1270896"/>
                </a:cubicBezTo>
                <a:cubicBezTo>
                  <a:pt x="5557823" y="1424356"/>
                  <a:pt x="5555766" y="1585191"/>
                  <a:pt x="5566611" y="1811027"/>
                </a:cubicBezTo>
                <a:cubicBezTo>
                  <a:pt x="5577456" y="2036863"/>
                  <a:pt x="5574359" y="2162451"/>
                  <a:pt x="5566611" y="2382931"/>
                </a:cubicBezTo>
                <a:cubicBezTo>
                  <a:pt x="5558863" y="2603411"/>
                  <a:pt x="5534416" y="2883582"/>
                  <a:pt x="5566611" y="3177241"/>
                </a:cubicBezTo>
                <a:cubicBezTo>
                  <a:pt x="5294837" y="3158219"/>
                  <a:pt x="5108135" y="3207163"/>
                  <a:pt x="4870785" y="3177241"/>
                </a:cubicBezTo>
                <a:cubicBezTo>
                  <a:pt x="4633435" y="3147319"/>
                  <a:pt x="4387706" y="3185703"/>
                  <a:pt x="4174958" y="3177241"/>
                </a:cubicBezTo>
                <a:cubicBezTo>
                  <a:pt x="3962210" y="3168779"/>
                  <a:pt x="3873499" y="3188938"/>
                  <a:pt x="3590464" y="3177241"/>
                </a:cubicBezTo>
                <a:cubicBezTo>
                  <a:pt x="3307429" y="3165544"/>
                  <a:pt x="3138744" y="3151002"/>
                  <a:pt x="2894638" y="3177241"/>
                </a:cubicBezTo>
                <a:cubicBezTo>
                  <a:pt x="2650532" y="3203480"/>
                  <a:pt x="2432361" y="3154638"/>
                  <a:pt x="2198811" y="3177241"/>
                </a:cubicBezTo>
                <a:cubicBezTo>
                  <a:pt x="1965261" y="3199844"/>
                  <a:pt x="1774357" y="3204762"/>
                  <a:pt x="1502985" y="3177241"/>
                </a:cubicBezTo>
                <a:cubicBezTo>
                  <a:pt x="1231613" y="3149720"/>
                  <a:pt x="989445" y="3196928"/>
                  <a:pt x="807159" y="3177241"/>
                </a:cubicBezTo>
                <a:cubicBezTo>
                  <a:pt x="624873" y="3157554"/>
                  <a:pt x="287354" y="3145267"/>
                  <a:pt x="0" y="3177241"/>
                </a:cubicBezTo>
                <a:cubicBezTo>
                  <a:pt x="10560" y="3039633"/>
                  <a:pt x="7645" y="2653150"/>
                  <a:pt x="0" y="2510020"/>
                </a:cubicBezTo>
                <a:cubicBezTo>
                  <a:pt x="-7645" y="2366890"/>
                  <a:pt x="6602" y="2154698"/>
                  <a:pt x="0" y="1842800"/>
                </a:cubicBezTo>
                <a:cubicBezTo>
                  <a:pt x="-6602" y="1530902"/>
                  <a:pt x="14981" y="1407494"/>
                  <a:pt x="0" y="1175579"/>
                </a:cubicBezTo>
                <a:cubicBezTo>
                  <a:pt x="-14981" y="943664"/>
                  <a:pt x="-33126" y="313645"/>
                  <a:pt x="0" y="0"/>
                </a:cubicBezTo>
                <a:close/>
              </a:path>
              <a:path w="5566611" h="3177241" stroke="0" extrusionOk="0">
                <a:moveTo>
                  <a:pt x="0" y="0"/>
                </a:moveTo>
                <a:cubicBezTo>
                  <a:pt x="134324" y="3563"/>
                  <a:pt x="461218" y="-1045"/>
                  <a:pt x="640160" y="0"/>
                </a:cubicBezTo>
                <a:cubicBezTo>
                  <a:pt x="819102" y="1045"/>
                  <a:pt x="1016472" y="22982"/>
                  <a:pt x="1168988" y="0"/>
                </a:cubicBezTo>
                <a:cubicBezTo>
                  <a:pt x="1321504" y="-22982"/>
                  <a:pt x="1666035" y="9309"/>
                  <a:pt x="1976147" y="0"/>
                </a:cubicBezTo>
                <a:cubicBezTo>
                  <a:pt x="2286259" y="-9309"/>
                  <a:pt x="2412953" y="31149"/>
                  <a:pt x="2616307" y="0"/>
                </a:cubicBezTo>
                <a:cubicBezTo>
                  <a:pt x="2819661" y="-31149"/>
                  <a:pt x="2997325" y="-13399"/>
                  <a:pt x="3256467" y="0"/>
                </a:cubicBezTo>
                <a:cubicBezTo>
                  <a:pt x="3515609" y="13399"/>
                  <a:pt x="3843108" y="29856"/>
                  <a:pt x="4063626" y="0"/>
                </a:cubicBezTo>
                <a:cubicBezTo>
                  <a:pt x="4284144" y="-29856"/>
                  <a:pt x="4408434" y="-10137"/>
                  <a:pt x="4648120" y="0"/>
                </a:cubicBezTo>
                <a:cubicBezTo>
                  <a:pt x="4887806" y="10137"/>
                  <a:pt x="5193121" y="33421"/>
                  <a:pt x="5566611" y="0"/>
                </a:cubicBezTo>
                <a:cubicBezTo>
                  <a:pt x="5557303" y="244144"/>
                  <a:pt x="5592058" y="453480"/>
                  <a:pt x="5566611" y="698993"/>
                </a:cubicBezTo>
                <a:cubicBezTo>
                  <a:pt x="5541164" y="944506"/>
                  <a:pt x="5586586" y="1016240"/>
                  <a:pt x="5566611" y="1270896"/>
                </a:cubicBezTo>
                <a:cubicBezTo>
                  <a:pt x="5546636" y="1525552"/>
                  <a:pt x="5541494" y="1659123"/>
                  <a:pt x="5566611" y="1906345"/>
                </a:cubicBezTo>
                <a:cubicBezTo>
                  <a:pt x="5591728" y="2153567"/>
                  <a:pt x="5558914" y="2390229"/>
                  <a:pt x="5566611" y="2573565"/>
                </a:cubicBezTo>
                <a:cubicBezTo>
                  <a:pt x="5574308" y="2756901"/>
                  <a:pt x="5589615" y="3043401"/>
                  <a:pt x="5566611" y="3177241"/>
                </a:cubicBezTo>
                <a:cubicBezTo>
                  <a:pt x="5237679" y="3189179"/>
                  <a:pt x="5047724" y="3190135"/>
                  <a:pt x="4870785" y="3177241"/>
                </a:cubicBezTo>
                <a:cubicBezTo>
                  <a:pt x="4693846" y="3164347"/>
                  <a:pt x="4463781" y="3177475"/>
                  <a:pt x="4286290" y="3177241"/>
                </a:cubicBezTo>
                <a:cubicBezTo>
                  <a:pt x="4108800" y="3177007"/>
                  <a:pt x="3811919" y="3182430"/>
                  <a:pt x="3590464" y="3177241"/>
                </a:cubicBezTo>
                <a:cubicBezTo>
                  <a:pt x="3369009" y="3172052"/>
                  <a:pt x="2987574" y="3184552"/>
                  <a:pt x="2783306" y="3177241"/>
                </a:cubicBezTo>
                <a:cubicBezTo>
                  <a:pt x="2579038" y="3169930"/>
                  <a:pt x="2392061" y="3179443"/>
                  <a:pt x="2087479" y="3177241"/>
                </a:cubicBezTo>
                <a:cubicBezTo>
                  <a:pt x="1782897" y="3175039"/>
                  <a:pt x="1758687" y="3184348"/>
                  <a:pt x="1558651" y="3177241"/>
                </a:cubicBezTo>
                <a:cubicBezTo>
                  <a:pt x="1358615" y="3170134"/>
                  <a:pt x="1134875" y="3152862"/>
                  <a:pt x="974157" y="3177241"/>
                </a:cubicBezTo>
                <a:cubicBezTo>
                  <a:pt x="813439" y="3201620"/>
                  <a:pt x="332020" y="3131037"/>
                  <a:pt x="0" y="3177241"/>
                </a:cubicBezTo>
                <a:cubicBezTo>
                  <a:pt x="-19781" y="2905998"/>
                  <a:pt x="-12919" y="2759225"/>
                  <a:pt x="0" y="2541793"/>
                </a:cubicBezTo>
                <a:cubicBezTo>
                  <a:pt x="12919" y="2324361"/>
                  <a:pt x="26624" y="2061211"/>
                  <a:pt x="0" y="1906345"/>
                </a:cubicBezTo>
                <a:cubicBezTo>
                  <a:pt x="-26624" y="1751479"/>
                  <a:pt x="2574" y="1551430"/>
                  <a:pt x="0" y="1302669"/>
                </a:cubicBezTo>
                <a:cubicBezTo>
                  <a:pt x="-2574" y="1053908"/>
                  <a:pt x="-1437" y="926670"/>
                  <a:pt x="0" y="762538"/>
                </a:cubicBezTo>
                <a:cubicBezTo>
                  <a:pt x="1437" y="598406"/>
                  <a:pt x="3771" y="255079"/>
                  <a:pt x="0" y="0"/>
                </a:cubicBezTo>
                <a:close/>
              </a:path>
            </a:pathLst>
          </a:custGeom>
          <a:ln w="2222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Picture 6" descr="A document with text on it&#10;&#10;AI-generated content may be incorrect.">
            <a:extLst>
              <a:ext uri="{FF2B5EF4-FFF2-40B4-BE49-F238E27FC236}">
                <a16:creationId xmlns:a16="http://schemas.microsoft.com/office/drawing/2014/main" id="{C1679A64-3C17-6277-9A91-5D380B70F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663" y="3844408"/>
            <a:ext cx="3785936" cy="2477084"/>
          </a:xfrm>
          <a:custGeom>
            <a:avLst/>
            <a:gdLst>
              <a:gd name="connsiteX0" fmla="*/ 0 w 3785936"/>
              <a:gd name="connsiteY0" fmla="*/ 0 h 2477084"/>
              <a:gd name="connsiteX1" fmla="*/ 593130 w 3785936"/>
              <a:gd name="connsiteY1" fmla="*/ 0 h 2477084"/>
              <a:gd name="connsiteX2" fmla="*/ 1148401 w 3785936"/>
              <a:gd name="connsiteY2" fmla="*/ 0 h 2477084"/>
              <a:gd name="connsiteX3" fmla="*/ 1817249 w 3785936"/>
              <a:gd name="connsiteY3" fmla="*/ 0 h 2477084"/>
              <a:gd name="connsiteX4" fmla="*/ 2448239 w 3785936"/>
              <a:gd name="connsiteY4" fmla="*/ 0 h 2477084"/>
              <a:gd name="connsiteX5" fmla="*/ 3079228 w 3785936"/>
              <a:gd name="connsiteY5" fmla="*/ 0 h 2477084"/>
              <a:gd name="connsiteX6" fmla="*/ 3785936 w 3785936"/>
              <a:gd name="connsiteY6" fmla="*/ 0 h 2477084"/>
              <a:gd name="connsiteX7" fmla="*/ 3785936 w 3785936"/>
              <a:gd name="connsiteY7" fmla="*/ 644042 h 2477084"/>
              <a:gd name="connsiteX8" fmla="*/ 3785936 w 3785936"/>
              <a:gd name="connsiteY8" fmla="*/ 1213771 h 2477084"/>
              <a:gd name="connsiteX9" fmla="*/ 3785936 w 3785936"/>
              <a:gd name="connsiteY9" fmla="*/ 1857813 h 2477084"/>
              <a:gd name="connsiteX10" fmla="*/ 3785936 w 3785936"/>
              <a:gd name="connsiteY10" fmla="*/ 2477084 h 2477084"/>
              <a:gd name="connsiteX11" fmla="*/ 3117087 w 3785936"/>
              <a:gd name="connsiteY11" fmla="*/ 2477084 h 2477084"/>
              <a:gd name="connsiteX12" fmla="*/ 2448239 w 3785936"/>
              <a:gd name="connsiteY12" fmla="*/ 2477084 h 2477084"/>
              <a:gd name="connsiteX13" fmla="*/ 1741531 w 3785936"/>
              <a:gd name="connsiteY13" fmla="*/ 2477084 h 2477084"/>
              <a:gd name="connsiteX14" fmla="*/ 1148401 w 3785936"/>
              <a:gd name="connsiteY14" fmla="*/ 2477084 h 2477084"/>
              <a:gd name="connsiteX15" fmla="*/ 0 w 3785936"/>
              <a:gd name="connsiteY15" fmla="*/ 2477084 h 2477084"/>
              <a:gd name="connsiteX16" fmla="*/ 0 w 3785936"/>
              <a:gd name="connsiteY16" fmla="*/ 1907355 h 2477084"/>
              <a:gd name="connsiteX17" fmla="*/ 0 w 3785936"/>
              <a:gd name="connsiteY17" fmla="*/ 1288084 h 2477084"/>
              <a:gd name="connsiteX18" fmla="*/ 0 w 3785936"/>
              <a:gd name="connsiteY18" fmla="*/ 644042 h 2477084"/>
              <a:gd name="connsiteX19" fmla="*/ 0 w 3785936"/>
              <a:gd name="connsiteY19" fmla="*/ 0 h 247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85936" h="2477084" fill="none" extrusionOk="0">
                <a:moveTo>
                  <a:pt x="0" y="0"/>
                </a:moveTo>
                <a:cubicBezTo>
                  <a:pt x="231973" y="17293"/>
                  <a:pt x="452572" y="-10840"/>
                  <a:pt x="593130" y="0"/>
                </a:cubicBezTo>
                <a:cubicBezTo>
                  <a:pt x="733688" y="10840"/>
                  <a:pt x="941586" y="22761"/>
                  <a:pt x="1148401" y="0"/>
                </a:cubicBezTo>
                <a:cubicBezTo>
                  <a:pt x="1355216" y="-22761"/>
                  <a:pt x="1560199" y="19614"/>
                  <a:pt x="1817249" y="0"/>
                </a:cubicBezTo>
                <a:cubicBezTo>
                  <a:pt x="2074299" y="-19614"/>
                  <a:pt x="2152482" y="-11639"/>
                  <a:pt x="2448239" y="0"/>
                </a:cubicBezTo>
                <a:cubicBezTo>
                  <a:pt x="2743996" y="11639"/>
                  <a:pt x="2830613" y="26454"/>
                  <a:pt x="3079228" y="0"/>
                </a:cubicBezTo>
                <a:cubicBezTo>
                  <a:pt x="3327843" y="-26454"/>
                  <a:pt x="3450508" y="1662"/>
                  <a:pt x="3785936" y="0"/>
                </a:cubicBezTo>
                <a:cubicBezTo>
                  <a:pt x="3804478" y="246769"/>
                  <a:pt x="3773910" y="451252"/>
                  <a:pt x="3785936" y="644042"/>
                </a:cubicBezTo>
                <a:cubicBezTo>
                  <a:pt x="3797962" y="836832"/>
                  <a:pt x="3803970" y="1069606"/>
                  <a:pt x="3785936" y="1213771"/>
                </a:cubicBezTo>
                <a:cubicBezTo>
                  <a:pt x="3767902" y="1357936"/>
                  <a:pt x="3785175" y="1726888"/>
                  <a:pt x="3785936" y="1857813"/>
                </a:cubicBezTo>
                <a:cubicBezTo>
                  <a:pt x="3786697" y="1988738"/>
                  <a:pt x="3766834" y="2271366"/>
                  <a:pt x="3785936" y="2477084"/>
                </a:cubicBezTo>
                <a:cubicBezTo>
                  <a:pt x="3538971" y="2497605"/>
                  <a:pt x="3356021" y="2485869"/>
                  <a:pt x="3117087" y="2477084"/>
                </a:cubicBezTo>
                <a:cubicBezTo>
                  <a:pt x="2878153" y="2468299"/>
                  <a:pt x="2723162" y="2470694"/>
                  <a:pt x="2448239" y="2477084"/>
                </a:cubicBezTo>
                <a:cubicBezTo>
                  <a:pt x="2173316" y="2483474"/>
                  <a:pt x="1899559" y="2445492"/>
                  <a:pt x="1741531" y="2477084"/>
                </a:cubicBezTo>
                <a:cubicBezTo>
                  <a:pt x="1583503" y="2508676"/>
                  <a:pt x="1435564" y="2503302"/>
                  <a:pt x="1148401" y="2477084"/>
                </a:cubicBezTo>
                <a:cubicBezTo>
                  <a:pt x="861238" y="2450867"/>
                  <a:pt x="316426" y="2518573"/>
                  <a:pt x="0" y="2477084"/>
                </a:cubicBezTo>
                <a:cubicBezTo>
                  <a:pt x="15198" y="2339559"/>
                  <a:pt x="9405" y="2021503"/>
                  <a:pt x="0" y="1907355"/>
                </a:cubicBezTo>
                <a:cubicBezTo>
                  <a:pt x="-9405" y="1793207"/>
                  <a:pt x="24814" y="1450676"/>
                  <a:pt x="0" y="1288084"/>
                </a:cubicBezTo>
                <a:cubicBezTo>
                  <a:pt x="-24814" y="1125492"/>
                  <a:pt x="7823" y="879837"/>
                  <a:pt x="0" y="644042"/>
                </a:cubicBezTo>
                <a:cubicBezTo>
                  <a:pt x="-7823" y="408247"/>
                  <a:pt x="-14415" y="177226"/>
                  <a:pt x="0" y="0"/>
                </a:cubicBezTo>
                <a:close/>
              </a:path>
              <a:path w="3785936" h="2477084" stroke="0" extrusionOk="0">
                <a:moveTo>
                  <a:pt x="0" y="0"/>
                </a:moveTo>
                <a:cubicBezTo>
                  <a:pt x="151991" y="-11499"/>
                  <a:pt x="456217" y="12745"/>
                  <a:pt x="593130" y="0"/>
                </a:cubicBezTo>
                <a:cubicBezTo>
                  <a:pt x="730043" y="-12745"/>
                  <a:pt x="990313" y="297"/>
                  <a:pt x="1110541" y="0"/>
                </a:cubicBezTo>
                <a:cubicBezTo>
                  <a:pt x="1230769" y="-297"/>
                  <a:pt x="1654560" y="-29476"/>
                  <a:pt x="1817249" y="0"/>
                </a:cubicBezTo>
                <a:cubicBezTo>
                  <a:pt x="1979938" y="29476"/>
                  <a:pt x="2176895" y="-16184"/>
                  <a:pt x="2410379" y="0"/>
                </a:cubicBezTo>
                <a:cubicBezTo>
                  <a:pt x="2643863" y="16184"/>
                  <a:pt x="2708864" y="23184"/>
                  <a:pt x="3003509" y="0"/>
                </a:cubicBezTo>
                <a:cubicBezTo>
                  <a:pt x="3298154" y="-23184"/>
                  <a:pt x="3615584" y="-12794"/>
                  <a:pt x="3785936" y="0"/>
                </a:cubicBezTo>
                <a:cubicBezTo>
                  <a:pt x="3771802" y="144936"/>
                  <a:pt x="3783656" y="444208"/>
                  <a:pt x="3785936" y="569729"/>
                </a:cubicBezTo>
                <a:cubicBezTo>
                  <a:pt x="3788216" y="695250"/>
                  <a:pt x="3788740" y="912018"/>
                  <a:pt x="3785936" y="1189000"/>
                </a:cubicBezTo>
                <a:cubicBezTo>
                  <a:pt x="3783132" y="1465982"/>
                  <a:pt x="3787204" y="1605444"/>
                  <a:pt x="3785936" y="1758730"/>
                </a:cubicBezTo>
                <a:cubicBezTo>
                  <a:pt x="3784669" y="1912016"/>
                  <a:pt x="3785107" y="2248318"/>
                  <a:pt x="3785936" y="2477084"/>
                </a:cubicBezTo>
                <a:cubicBezTo>
                  <a:pt x="3643547" y="2466113"/>
                  <a:pt x="3328740" y="2486202"/>
                  <a:pt x="3154947" y="2477084"/>
                </a:cubicBezTo>
                <a:cubicBezTo>
                  <a:pt x="2981154" y="2467966"/>
                  <a:pt x="2778624" y="2489463"/>
                  <a:pt x="2561817" y="2477084"/>
                </a:cubicBezTo>
                <a:cubicBezTo>
                  <a:pt x="2345010" y="2464706"/>
                  <a:pt x="2018401" y="2499918"/>
                  <a:pt x="1855109" y="2477084"/>
                </a:cubicBezTo>
                <a:cubicBezTo>
                  <a:pt x="1691817" y="2454250"/>
                  <a:pt x="1455017" y="2511542"/>
                  <a:pt x="1148401" y="2477084"/>
                </a:cubicBezTo>
                <a:cubicBezTo>
                  <a:pt x="841785" y="2442626"/>
                  <a:pt x="767828" y="2476397"/>
                  <a:pt x="593130" y="2477084"/>
                </a:cubicBezTo>
                <a:cubicBezTo>
                  <a:pt x="418432" y="2477771"/>
                  <a:pt x="185145" y="2477335"/>
                  <a:pt x="0" y="2477084"/>
                </a:cubicBezTo>
                <a:cubicBezTo>
                  <a:pt x="11010" y="2161259"/>
                  <a:pt x="29942" y="2088870"/>
                  <a:pt x="0" y="1808271"/>
                </a:cubicBezTo>
                <a:cubicBezTo>
                  <a:pt x="-29942" y="1527672"/>
                  <a:pt x="6995" y="1435952"/>
                  <a:pt x="0" y="1263313"/>
                </a:cubicBezTo>
                <a:cubicBezTo>
                  <a:pt x="-6995" y="1090674"/>
                  <a:pt x="-1138" y="967061"/>
                  <a:pt x="0" y="693584"/>
                </a:cubicBezTo>
                <a:cubicBezTo>
                  <a:pt x="1138" y="420107"/>
                  <a:pt x="-23544" y="296620"/>
                  <a:pt x="0" y="0"/>
                </a:cubicBezTo>
                <a:close/>
              </a:path>
            </a:pathLst>
          </a:custGeom>
          <a:ln w="2222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73038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64E9-4EF1-D705-ACBA-A5149573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35" y="1456403"/>
            <a:ext cx="8229600" cy="1143000"/>
          </a:xfrm>
        </p:spPr>
        <p:txBody>
          <a:bodyPr/>
          <a:lstStyle/>
          <a:p>
            <a:r>
              <a:rPr lang="en-US" dirty="0"/>
              <a:t>Memories</a:t>
            </a:r>
          </a:p>
        </p:txBody>
      </p:sp>
      <p:pic>
        <p:nvPicPr>
          <p:cNvPr id="5" name="Picture 4" descr="A black and white drawing of a dolphin&#10;&#10;Description automatically generated">
            <a:extLst>
              <a:ext uri="{FF2B5EF4-FFF2-40B4-BE49-F238E27FC236}">
                <a16:creationId xmlns:a16="http://schemas.microsoft.com/office/drawing/2014/main" id="{46D081FC-2828-E2EF-C619-51F552EA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35" y="2475681"/>
            <a:ext cx="36068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1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behind a bar&#10;&#10;AI-generated content may be incorrect.">
            <a:extLst>
              <a:ext uri="{FF2B5EF4-FFF2-40B4-BE49-F238E27FC236}">
                <a16:creationId xmlns:a16="http://schemas.microsoft.com/office/drawing/2014/main" id="{93941A2C-A0F5-86F2-FAAB-ED7F3707E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84" y="742630"/>
            <a:ext cx="7772400" cy="4371975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81C771C-6116-D74F-43D9-EEA1B8A060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55663"/>
            <a:ext cx="9144000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CDBFCD42-0201-7C39-840F-111551810C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008063"/>
            <a:ext cx="9144000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shelf full of bottles&#10;&#10;AI-generated content may be incorrect.">
            <a:extLst>
              <a:ext uri="{FF2B5EF4-FFF2-40B4-BE49-F238E27FC236}">
                <a16:creationId xmlns:a16="http://schemas.microsoft.com/office/drawing/2014/main" id="{34E4F93B-8E3E-4EBF-28FD-753B2A98B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0" y="1895549"/>
            <a:ext cx="7772400" cy="4374883"/>
          </a:xfrm>
          <a:prstGeom prst="rect">
            <a:avLst/>
          </a:prstGeom>
        </p:spPr>
      </p:pic>
      <p:pic>
        <p:nvPicPr>
          <p:cNvPr id="5" name="Picture 4" descr="Two men standing in a doorway&#10;&#10;AI-generated content may be incorrect.">
            <a:extLst>
              <a:ext uri="{FF2B5EF4-FFF2-40B4-BE49-F238E27FC236}">
                <a16:creationId xmlns:a16="http://schemas.microsoft.com/office/drawing/2014/main" id="{40F72FEF-0FA9-D901-409E-91289129A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416" y="534835"/>
            <a:ext cx="3256547" cy="5788330"/>
          </a:xfrm>
          <a:prstGeom prst="rect">
            <a:avLst/>
          </a:prstGeom>
        </p:spPr>
      </p:pic>
      <p:pic>
        <p:nvPicPr>
          <p:cNvPr id="17" name="Picture 16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7C00E8E4-2539-1E4D-8776-4CF03E4D0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379" y="1931048"/>
            <a:ext cx="7002379" cy="3938838"/>
          </a:xfrm>
          <a:prstGeom prst="rect">
            <a:avLst/>
          </a:prstGeom>
        </p:spPr>
      </p:pic>
      <p:pic>
        <p:nvPicPr>
          <p:cNvPr id="15" name="Picture 14" descr="A group of people sitting at a table with drinks&#10;&#10;AI-generated content may be incorrect.">
            <a:extLst>
              <a:ext uri="{FF2B5EF4-FFF2-40B4-BE49-F238E27FC236}">
                <a16:creationId xmlns:a16="http://schemas.microsoft.com/office/drawing/2014/main" id="{0D10EBDA-B7F5-4655-5836-29EE2AB8B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206752" y="2011467"/>
            <a:ext cx="5451476" cy="306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9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29057-3629-3710-723C-5211C7E00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ECAB4-F685-5EE3-1856-1F528152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35" y="1456403"/>
            <a:ext cx="8229600" cy="1143000"/>
          </a:xfrm>
        </p:spPr>
        <p:txBody>
          <a:bodyPr/>
          <a:lstStyle/>
          <a:p>
            <a:r>
              <a:rPr lang="en-US" dirty="0"/>
              <a:t>And food?</a:t>
            </a:r>
          </a:p>
        </p:txBody>
      </p:sp>
      <p:pic>
        <p:nvPicPr>
          <p:cNvPr id="3" name="Picture 2" descr="A whale tail coming out of water&#10;&#10;Description automatically generated">
            <a:extLst>
              <a:ext uri="{FF2B5EF4-FFF2-40B4-BE49-F238E27FC236}">
                <a16:creationId xmlns:a16="http://schemas.microsoft.com/office/drawing/2014/main" id="{66BC1895-D878-965C-CDAC-1FADDC3CC9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558" y="2495967"/>
            <a:ext cx="42164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3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lights on&#10;&#10;AI-generated content may be incorrect.">
            <a:extLst>
              <a:ext uri="{FF2B5EF4-FFF2-40B4-BE49-F238E27FC236}">
                <a16:creationId xmlns:a16="http://schemas.microsoft.com/office/drawing/2014/main" id="{B85B055C-4CB8-11C5-56E8-CFDFE594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98450"/>
            <a:ext cx="7772400" cy="43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3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B51E5-A911-29BB-7C18-1786EB1DE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Biggest Impact?</a:t>
            </a:r>
          </a:p>
        </p:txBody>
      </p:sp>
      <p:pic>
        <p:nvPicPr>
          <p:cNvPr id="5" name="Picture 4" descr="A screenshot of a email&#10;&#10;AI-generated content may be incorrect.">
            <a:extLst>
              <a:ext uri="{FF2B5EF4-FFF2-40B4-BE49-F238E27FC236}">
                <a16:creationId xmlns:a16="http://schemas.microsoft.com/office/drawing/2014/main" id="{95144122-5D57-AFFC-2579-50BA1E1F5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66" y="1417638"/>
            <a:ext cx="6731668" cy="3899077"/>
          </a:xfrm>
          <a:custGeom>
            <a:avLst/>
            <a:gdLst>
              <a:gd name="connsiteX0" fmla="*/ 0 w 6731668"/>
              <a:gd name="connsiteY0" fmla="*/ 0 h 3899077"/>
              <a:gd name="connsiteX1" fmla="*/ 740483 w 6731668"/>
              <a:gd name="connsiteY1" fmla="*/ 0 h 3899077"/>
              <a:gd name="connsiteX2" fmla="*/ 1548284 w 6731668"/>
              <a:gd name="connsiteY2" fmla="*/ 0 h 3899077"/>
              <a:gd name="connsiteX3" fmla="*/ 2086817 w 6731668"/>
              <a:gd name="connsiteY3" fmla="*/ 0 h 3899077"/>
              <a:gd name="connsiteX4" fmla="*/ 2827301 w 6731668"/>
              <a:gd name="connsiteY4" fmla="*/ 0 h 3899077"/>
              <a:gd name="connsiteX5" fmla="*/ 3365834 w 6731668"/>
              <a:gd name="connsiteY5" fmla="*/ 0 h 3899077"/>
              <a:gd name="connsiteX6" fmla="*/ 4039001 w 6731668"/>
              <a:gd name="connsiteY6" fmla="*/ 0 h 3899077"/>
              <a:gd name="connsiteX7" fmla="*/ 4779484 w 6731668"/>
              <a:gd name="connsiteY7" fmla="*/ 0 h 3899077"/>
              <a:gd name="connsiteX8" fmla="*/ 5250701 w 6731668"/>
              <a:gd name="connsiteY8" fmla="*/ 0 h 3899077"/>
              <a:gd name="connsiteX9" fmla="*/ 5721918 w 6731668"/>
              <a:gd name="connsiteY9" fmla="*/ 0 h 3899077"/>
              <a:gd name="connsiteX10" fmla="*/ 6731668 w 6731668"/>
              <a:gd name="connsiteY10" fmla="*/ 0 h 3899077"/>
              <a:gd name="connsiteX11" fmla="*/ 6731668 w 6731668"/>
              <a:gd name="connsiteY11" fmla="*/ 649846 h 3899077"/>
              <a:gd name="connsiteX12" fmla="*/ 6731668 w 6731668"/>
              <a:gd name="connsiteY12" fmla="*/ 1338683 h 3899077"/>
              <a:gd name="connsiteX13" fmla="*/ 6731668 w 6731668"/>
              <a:gd name="connsiteY13" fmla="*/ 1949539 h 3899077"/>
              <a:gd name="connsiteX14" fmla="*/ 6731668 w 6731668"/>
              <a:gd name="connsiteY14" fmla="*/ 2638375 h 3899077"/>
              <a:gd name="connsiteX15" fmla="*/ 6731668 w 6731668"/>
              <a:gd name="connsiteY15" fmla="*/ 3210240 h 3899077"/>
              <a:gd name="connsiteX16" fmla="*/ 6731668 w 6731668"/>
              <a:gd name="connsiteY16" fmla="*/ 3899077 h 3899077"/>
              <a:gd name="connsiteX17" fmla="*/ 6260451 w 6731668"/>
              <a:gd name="connsiteY17" fmla="*/ 3899077 h 3899077"/>
              <a:gd name="connsiteX18" fmla="*/ 5452651 w 6731668"/>
              <a:gd name="connsiteY18" fmla="*/ 3899077 h 3899077"/>
              <a:gd name="connsiteX19" fmla="*/ 4712168 w 6731668"/>
              <a:gd name="connsiteY19" fmla="*/ 3899077 h 3899077"/>
              <a:gd name="connsiteX20" fmla="*/ 3971684 w 6731668"/>
              <a:gd name="connsiteY20" fmla="*/ 3899077 h 3899077"/>
              <a:gd name="connsiteX21" fmla="*/ 3231201 w 6731668"/>
              <a:gd name="connsiteY21" fmla="*/ 3899077 h 3899077"/>
              <a:gd name="connsiteX22" fmla="*/ 2692667 w 6731668"/>
              <a:gd name="connsiteY22" fmla="*/ 3899077 h 3899077"/>
              <a:gd name="connsiteX23" fmla="*/ 1884867 w 6731668"/>
              <a:gd name="connsiteY23" fmla="*/ 3899077 h 3899077"/>
              <a:gd name="connsiteX24" fmla="*/ 1211700 w 6731668"/>
              <a:gd name="connsiteY24" fmla="*/ 3899077 h 3899077"/>
              <a:gd name="connsiteX25" fmla="*/ 740483 w 6731668"/>
              <a:gd name="connsiteY25" fmla="*/ 3899077 h 3899077"/>
              <a:gd name="connsiteX26" fmla="*/ 0 w 6731668"/>
              <a:gd name="connsiteY26" fmla="*/ 3899077 h 3899077"/>
              <a:gd name="connsiteX27" fmla="*/ 0 w 6731668"/>
              <a:gd name="connsiteY27" fmla="*/ 3288222 h 3899077"/>
              <a:gd name="connsiteX28" fmla="*/ 0 w 6731668"/>
              <a:gd name="connsiteY28" fmla="*/ 2638375 h 3899077"/>
              <a:gd name="connsiteX29" fmla="*/ 0 w 6731668"/>
              <a:gd name="connsiteY29" fmla="*/ 1910548 h 3899077"/>
              <a:gd name="connsiteX30" fmla="*/ 0 w 6731668"/>
              <a:gd name="connsiteY30" fmla="*/ 1182720 h 3899077"/>
              <a:gd name="connsiteX31" fmla="*/ 0 w 6731668"/>
              <a:gd name="connsiteY31" fmla="*/ 0 h 389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731668" h="3899077" fill="none" extrusionOk="0">
                <a:moveTo>
                  <a:pt x="0" y="0"/>
                </a:moveTo>
                <a:cubicBezTo>
                  <a:pt x="193698" y="5745"/>
                  <a:pt x="533521" y="6674"/>
                  <a:pt x="740483" y="0"/>
                </a:cubicBezTo>
                <a:cubicBezTo>
                  <a:pt x="947445" y="-6674"/>
                  <a:pt x="1327213" y="784"/>
                  <a:pt x="1548284" y="0"/>
                </a:cubicBezTo>
                <a:cubicBezTo>
                  <a:pt x="1769355" y="-784"/>
                  <a:pt x="1951376" y="9639"/>
                  <a:pt x="2086817" y="0"/>
                </a:cubicBezTo>
                <a:cubicBezTo>
                  <a:pt x="2222258" y="-9639"/>
                  <a:pt x="2571719" y="33332"/>
                  <a:pt x="2827301" y="0"/>
                </a:cubicBezTo>
                <a:cubicBezTo>
                  <a:pt x="3082883" y="-33332"/>
                  <a:pt x="3231672" y="6527"/>
                  <a:pt x="3365834" y="0"/>
                </a:cubicBezTo>
                <a:cubicBezTo>
                  <a:pt x="3499996" y="-6527"/>
                  <a:pt x="3761021" y="-19304"/>
                  <a:pt x="4039001" y="0"/>
                </a:cubicBezTo>
                <a:cubicBezTo>
                  <a:pt x="4316981" y="19304"/>
                  <a:pt x="4526109" y="27443"/>
                  <a:pt x="4779484" y="0"/>
                </a:cubicBezTo>
                <a:cubicBezTo>
                  <a:pt x="5032859" y="-27443"/>
                  <a:pt x="5062448" y="-9657"/>
                  <a:pt x="5250701" y="0"/>
                </a:cubicBezTo>
                <a:cubicBezTo>
                  <a:pt x="5438954" y="9657"/>
                  <a:pt x="5624779" y="20649"/>
                  <a:pt x="5721918" y="0"/>
                </a:cubicBezTo>
                <a:cubicBezTo>
                  <a:pt x="5819057" y="-20649"/>
                  <a:pt x="6423148" y="39317"/>
                  <a:pt x="6731668" y="0"/>
                </a:cubicBezTo>
                <a:cubicBezTo>
                  <a:pt x="6755084" y="233717"/>
                  <a:pt x="6725344" y="498355"/>
                  <a:pt x="6731668" y="649846"/>
                </a:cubicBezTo>
                <a:cubicBezTo>
                  <a:pt x="6737992" y="801337"/>
                  <a:pt x="6702842" y="1048007"/>
                  <a:pt x="6731668" y="1338683"/>
                </a:cubicBezTo>
                <a:cubicBezTo>
                  <a:pt x="6760494" y="1629359"/>
                  <a:pt x="6737650" y="1809034"/>
                  <a:pt x="6731668" y="1949539"/>
                </a:cubicBezTo>
                <a:cubicBezTo>
                  <a:pt x="6725686" y="2090044"/>
                  <a:pt x="6717697" y="2294454"/>
                  <a:pt x="6731668" y="2638375"/>
                </a:cubicBezTo>
                <a:cubicBezTo>
                  <a:pt x="6745639" y="2982296"/>
                  <a:pt x="6728591" y="3003821"/>
                  <a:pt x="6731668" y="3210240"/>
                </a:cubicBezTo>
                <a:cubicBezTo>
                  <a:pt x="6734745" y="3416659"/>
                  <a:pt x="6752616" y="3717215"/>
                  <a:pt x="6731668" y="3899077"/>
                </a:cubicBezTo>
                <a:cubicBezTo>
                  <a:pt x="6521067" y="3886299"/>
                  <a:pt x="6383491" y="3887597"/>
                  <a:pt x="6260451" y="3899077"/>
                </a:cubicBezTo>
                <a:cubicBezTo>
                  <a:pt x="6137411" y="3910557"/>
                  <a:pt x="5699379" y="3904835"/>
                  <a:pt x="5452651" y="3899077"/>
                </a:cubicBezTo>
                <a:cubicBezTo>
                  <a:pt x="5205923" y="3893319"/>
                  <a:pt x="4875447" y="3876477"/>
                  <a:pt x="4712168" y="3899077"/>
                </a:cubicBezTo>
                <a:cubicBezTo>
                  <a:pt x="4548889" y="3921677"/>
                  <a:pt x="4228016" y="3888836"/>
                  <a:pt x="3971684" y="3899077"/>
                </a:cubicBezTo>
                <a:cubicBezTo>
                  <a:pt x="3715352" y="3909318"/>
                  <a:pt x="3403682" y="3869829"/>
                  <a:pt x="3231201" y="3899077"/>
                </a:cubicBezTo>
                <a:cubicBezTo>
                  <a:pt x="3058720" y="3928325"/>
                  <a:pt x="2859429" y="3873110"/>
                  <a:pt x="2692667" y="3899077"/>
                </a:cubicBezTo>
                <a:cubicBezTo>
                  <a:pt x="2525905" y="3925044"/>
                  <a:pt x="2279190" y="3882674"/>
                  <a:pt x="1884867" y="3899077"/>
                </a:cubicBezTo>
                <a:cubicBezTo>
                  <a:pt x="1490544" y="3915480"/>
                  <a:pt x="1359374" y="3907938"/>
                  <a:pt x="1211700" y="3899077"/>
                </a:cubicBezTo>
                <a:cubicBezTo>
                  <a:pt x="1064026" y="3890216"/>
                  <a:pt x="969084" y="3921113"/>
                  <a:pt x="740483" y="3899077"/>
                </a:cubicBezTo>
                <a:cubicBezTo>
                  <a:pt x="511882" y="3877041"/>
                  <a:pt x="257689" y="3926273"/>
                  <a:pt x="0" y="3899077"/>
                </a:cubicBezTo>
                <a:cubicBezTo>
                  <a:pt x="17927" y="3612997"/>
                  <a:pt x="-15317" y="3528214"/>
                  <a:pt x="0" y="3288222"/>
                </a:cubicBezTo>
                <a:cubicBezTo>
                  <a:pt x="15317" y="3048231"/>
                  <a:pt x="-6869" y="2897649"/>
                  <a:pt x="0" y="2638375"/>
                </a:cubicBezTo>
                <a:cubicBezTo>
                  <a:pt x="6869" y="2379101"/>
                  <a:pt x="-34891" y="2140600"/>
                  <a:pt x="0" y="1910548"/>
                </a:cubicBezTo>
                <a:cubicBezTo>
                  <a:pt x="34891" y="1680496"/>
                  <a:pt x="14189" y="1342533"/>
                  <a:pt x="0" y="1182720"/>
                </a:cubicBezTo>
                <a:cubicBezTo>
                  <a:pt x="-14189" y="1022907"/>
                  <a:pt x="35886" y="281036"/>
                  <a:pt x="0" y="0"/>
                </a:cubicBezTo>
                <a:close/>
              </a:path>
              <a:path w="6731668" h="3899077" stroke="0" extrusionOk="0">
                <a:moveTo>
                  <a:pt x="0" y="0"/>
                </a:moveTo>
                <a:cubicBezTo>
                  <a:pt x="296631" y="19630"/>
                  <a:pt x="475269" y="12685"/>
                  <a:pt x="605850" y="0"/>
                </a:cubicBezTo>
                <a:cubicBezTo>
                  <a:pt x="736431" y="-12685"/>
                  <a:pt x="893765" y="-873"/>
                  <a:pt x="1077067" y="0"/>
                </a:cubicBezTo>
                <a:cubicBezTo>
                  <a:pt x="1260369" y="873"/>
                  <a:pt x="1570611" y="-21029"/>
                  <a:pt x="1884867" y="0"/>
                </a:cubicBezTo>
                <a:cubicBezTo>
                  <a:pt x="2199123" y="21029"/>
                  <a:pt x="2361905" y="-3440"/>
                  <a:pt x="2490717" y="0"/>
                </a:cubicBezTo>
                <a:cubicBezTo>
                  <a:pt x="2619529" y="3440"/>
                  <a:pt x="2884198" y="17046"/>
                  <a:pt x="3096567" y="0"/>
                </a:cubicBezTo>
                <a:cubicBezTo>
                  <a:pt x="3308936" y="-17046"/>
                  <a:pt x="3720154" y="-33179"/>
                  <a:pt x="3904367" y="0"/>
                </a:cubicBezTo>
                <a:cubicBezTo>
                  <a:pt x="4088580" y="33179"/>
                  <a:pt x="4300032" y="-17999"/>
                  <a:pt x="4442901" y="0"/>
                </a:cubicBezTo>
                <a:cubicBezTo>
                  <a:pt x="4585770" y="17999"/>
                  <a:pt x="5044375" y="-1739"/>
                  <a:pt x="5250701" y="0"/>
                </a:cubicBezTo>
                <a:cubicBezTo>
                  <a:pt x="5457027" y="1739"/>
                  <a:pt x="5773198" y="-31937"/>
                  <a:pt x="6058501" y="0"/>
                </a:cubicBezTo>
                <a:cubicBezTo>
                  <a:pt x="6343804" y="31937"/>
                  <a:pt x="6446331" y="-11249"/>
                  <a:pt x="6731668" y="0"/>
                </a:cubicBezTo>
                <a:cubicBezTo>
                  <a:pt x="6715085" y="287726"/>
                  <a:pt x="6759341" y="410683"/>
                  <a:pt x="6731668" y="727828"/>
                </a:cubicBezTo>
                <a:cubicBezTo>
                  <a:pt x="6703995" y="1044973"/>
                  <a:pt x="6719280" y="1105894"/>
                  <a:pt x="6731668" y="1416665"/>
                </a:cubicBezTo>
                <a:cubicBezTo>
                  <a:pt x="6744056" y="1727436"/>
                  <a:pt x="6730451" y="1810908"/>
                  <a:pt x="6731668" y="1949538"/>
                </a:cubicBezTo>
                <a:cubicBezTo>
                  <a:pt x="6732885" y="2088168"/>
                  <a:pt x="6714215" y="2447806"/>
                  <a:pt x="6731668" y="2599385"/>
                </a:cubicBezTo>
                <a:cubicBezTo>
                  <a:pt x="6749121" y="2750964"/>
                  <a:pt x="6730865" y="3107809"/>
                  <a:pt x="6731668" y="3249231"/>
                </a:cubicBezTo>
                <a:cubicBezTo>
                  <a:pt x="6732471" y="3390653"/>
                  <a:pt x="6746731" y="3740385"/>
                  <a:pt x="6731668" y="3899077"/>
                </a:cubicBezTo>
                <a:cubicBezTo>
                  <a:pt x="6412833" y="3880610"/>
                  <a:pt x="6189862" y="3869771"/>
                  <a:pt x="5991185" y="3899077"/>
                </a:cubicBezTo>
                <a:cubicBezTo>
                  <a:pt x="5792508" y="3928383"/>
                  <a:pt x="5508958" y="3892089"/>
                  <a:pt x="5318018" y="3899077"/>
                </a:cubicBezTo>
                <a:cubicBezTo>
                  <a:pt x="5127078" y="3906065"/>
                  <a:pt x="5052672" y="3893605"/>
                  <a:pt x="4846801" y="3899077"/>
                </a:cubicBezTo>
                <a:cubicBezTo>
                  <a:pt x="4640930" y="3904549"/>
                  <a:pt x="4441276" y="3891524"/>
                  <a:pt x="4308268" y="3899077"/>
                </a:cubicBezTo>
                <a:cubicBezTo>
                  <a:pt x="4175260" y="3906630"/>
                  <a:pt x="3881483" y="3882628"/>
                  <a:pt x="3500467" y="3899077"/>
                </a:cubicBezTo>
                <a:cubicBezTo>
                  <a:pt x="3119451" y="3915526"/>
                  <a:pt x="3059645" y="3890091"/>
                  <a:pt x="2827301" y="3899077"/>
                </a:cubicBezTo>
                <a:cubicBezTo>
                  <a:pt x="2594957" y="3908063"/>
                  <a:pt x="2536020" y="3887633"/>
                  <a:pt x="2288767" y="3899077"/>
                </a:cubicBezTo>
                <a:cubicBezTo>
                  <a:pt x="2041514" y="3910521"/>
                  <a:pt x="1813910" y="3867799"/>
                  <a:pt x="1615600" y="3899077"/>
                </a:cubicBezTo>
                <a:cubicBezTo>
                  <a:pt x="1417290" y="3930355"/>
                  <a:pt x="1243951" y="3898177"/>
                  <a:pt x="1144384" y="3899077"/>
                </a:cubicBezTo>
                <a:cubicBezTo>
                  <a:pt x="1044817" y="3899977"/>
                  <a:pt x="832818" y="3889729"/>
                  <a:pt x="673167" y="3899077"/>
                </a:cubicBezTo>
                <a:cubicBezTo>
                  <a:pt x="513516" y="3908425"/>
                  <a:pt x="159906" y="3879709"/>
                  <a:pt x="0" y="3899077"/>
                </a:cubicBezTo>
                <a:cubicBezTo>
                  <a:pt x="-24506" y="3772779"/>
                  <a:pt x="-24061" y="3514229"/>
                  <a:pt x="0" y="3327212"/>
                </a:cubicBezTo>
                <a:cubicBezTo>
                  <a:pt x="24061" y="3140196"/>
                  <a:pt x="28237" y="2821659"/>
                  <a:pt x="0" y="2599385"/>
                </a:cubicBezTo>
                <a:cubicBezTo>
                  <a:pt x="-28237" y="2377111"/>
                  <a:pt x="7636" y="2118147"/>
                  <a:pt x="0" y="1988529"/>
                </a:cubicBezTo>
                <a:cubicBezTo>
                  <a:pt x="-7636" y="1858911"/>
                  <a:pt x="15982" y="1571388"/>
                  <a:pt x="0" y="1455655"/>
                </a:cubicBezTo>
                <a:cubicBezTo>
                  <a:pt x="-15982" y="1339922"/>
                  <a:pt x="-28151" y="931686"/>
                  <a:pt x="0" y="766818"/>
                </a:cubicBezTo>
                <a:cubicBezTo>
                  <a:pt x="28151" y="601950"/>
                  <a:pt x="-8953" y="188130"/>
                  <a:pt x="0" y="0"/>
                </a:cubicBezTo>
                <a:close/>
              </a:path>
            </a:pathLst>
          </a:custGeom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1E25B3-042B-3765-DEA4-8A5961CC3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4174289"/>
            <a:ext cx="7048500" cy="2006600"/>
          </a:xfrm>
          <a:custGeom>
            <a:avLst/>
            <a:gdLst>
              <a:gd name="connsiteX0" fmla="*/ 0 w 7048500"/>
              <a:gd name="connsiteY0" fmla="*/ 0 h 2006600"/>
              <a:gd name="connsiteX1" fmla="*/ 781743 w 7048500"/>
              <a:gd name="connsiteY1" fmla="*/ 0 h 2006600"/>
              <a:gd name="connsiteX2" fmla="*/ 1563485 w 7048500"/>
              <a:gd name="connsiteY2" fmla="*/ 0 h 2006600"/>
              <a:gd name="connsiteX3" fmla="*/ 2204258 w 7048500"/>
              <a:gd name="connsiteY3" fmla="*/ 0 h 2006600"/>
              <a:gd name="connsiteX4" fmla="*/ 2915516 w 7048500"/>
              <a:gd name="connsiteY4" fmla="*/ 0 h 2006600"/>
              <a:gd name="connsiteX5" fmla="*/ 3485804 w 7048500"/>
              <a:gd name="connsiteY5" fmla="*/ 0 h 2006600"/>
              <a:gd name="connsiteX6" fmla="*/ 4126576 w 7048500"/>
              <a:gd name="connsiteY6" fmla="*/ 0 h 2006600"/>
              <a:gd name="connsiteX7" fmla="*/ 4908319 w 7048500"/>
              <a:gd name="connsiteY7" fmla="*/ 0 h 2006600"/>
              <a:gd name="connsiteX8" fmla="*/ 5408122 w 7048500"/>
              <a:gd name="connsiteY8" fmla="*/ 0 h 2006600"/>
              <a:gd name="connsiteX9" fmla="*/ 6119380 w 7048500"/>
              <a:gd name="connsiteY9" fmla="*/ 0 h 2006600"/>
              <a:gd name="connsiteX10" fmla="*/ 7048500 w 7048500"/>
              <a:gd name="connsiteY10" fmla="*/ 0 h 2006600"/>
              <a:gd name="connsiteX11" fmla="*/ 7048500 w 7048500"/>
              <a:gd name="connsiteY11" fmla="*/ 668867 h 2006600"/>
              <a:gd name="connsiteX12" fmla="*/ 7048500 w 7048500"/>
              <a:gd name="connsiteY12" fmla="*/ 1337733 h 2006600"/>
              <a:gd name="connsiteX13" fmla="*/ 7048500 w 7048500"/>
              <a:gd name="connsiteY13" fmla="*/ 2006600 h 2006600"/>
              <a:gd name="connsiteX14" fmla="*/ 6266757 w 7048500"/>
              <a:gd name="connsiteY14" fmla="*/ 2006600 h 2006600"/>
              <a:gd name="connsiteX15" fmla="*/ 5625985 w 7048500"/>
              <a:gd name="connsiteY15" fmla="*/ 2006600 h 2006600"/>
              <a:gd name="connsiteX16" fmla="*/ 4985212 w 7048500"/>
              <a:gd name="connsiteY16" fmla="*/ 2006600 h 2006600"/>
              <a:gd name="connsiteX17" fmla="*/ 4344439 w 7048500"/>
              <a:gd name="connsiteY17" fmla="*/ 2006600 h 2006600"/>
              <a:gd name="connsiteX18" fmla="*/ 3703666 w 7048500"/>
              <a:gd name="connsiteY18" fmla="*/ 2006600 h 2006600"/>
              <a:gd name="connsiteX19" fmla="*/ 3133379 w 7048500"/>
              <a:gd name="connsiteY19" fmla="*/ 2006600 h 2006600"/>
              <a:gd name="connsiteX20" fmla="*/ 2422121 w 7048500"/>
              <a:gd name="connsiteY20" fmla="*/ 2006600 h 2006600"/>
              <a:gd name="connsiteX21" fmla="*/ 1781348 w 7048500"/>
              <a:gd name="connsiteY21" fmla="*/ 2006600 h 2006600"/>
              <a:gd name="connsiteX22" fmla="*/ 999605 w 7048500"/>
              <a:gd name="connsiteY22" fmla="*/ 2006600 h 2006600"/>
              <a:gd name="connsiteX23" fmla="*/ 0 w 7048500"/>
              <a:gd name="connsiteY23" fmla="*/ 2006600 h 2006600"/>
              <a:gd name="connsiteX24" fmla="*/ 0 w 7048500"/>
              <a:gd name="connsiteY24" fmla="*/ 1317667 h 2006600"/>
              <a:gd name="connsiteX25" fmla="*/ 0 w 7048500"/>
              <a:gd name="connsiteY25" fmla="*/ 648801 h 2006600"/>
              <a:gd name="connsiteX26" fmla="*/ 0 w 7048500"/>
              <a:gd name="connsiteY26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048500" h="2006600" fill="none" extrusionOk="0">
                <a:moveTo>
                  <a:pt x="0" y="0"/>
                </a:moveTo>
                <a:cubicBezTo>
                  <a:pt x="364931" y="-36401"/>
                  <a:pt x="539314" y="38861"/>
                  <a:pt x="781743" y="0"/>
                </a:cubicBezTo>
                <a:cubicBezTo>
                  <a:pt x="1024172" y="-38861"/>
                  <a:pt x="1333221" y="-30667"/>
                  <a:pt x="1563485" y="0"/>
                </a:cubicBezTo>
                <a:cubicBezTo>
                  <a:pt x="1793749" y="30667"/>
                  <a:pt x="1967680" y="29911"/>
                  <a:pt x="2204258" y="0"/>
                </a:cubicBezTo>
                <a:cubicBezTo>
                  <a:pt x="2440836" y="-29911"/>
                  <a:pt x="2723293" y="34804"/>
                  <a:pt x="2915516" y="0"/>
                </a:cubicBezTo>
                <a:cubicBezTo>
                  <a:pt x="3107739" y="-34804"/>
                  <a:pt x="3220147" y="14398"/>
                  <a:pt x="3485804" y="0"/>
                </a:cubicBezTo>
                <a:cubicBezTo>
                  <a:pt x="3751461" y="-14398"/>
                  <a:pt x="3877202" y="-5692"/>
                  <a:pt x="4126576" y="0"/>
                </a:cubicBezTo>
                <a:cubicBezTo>
                  <a:pt x="4375950" y="5692"/>
                  <a:pt x="4652678" y="14724"/>
                  <a:pt x="4908319" y="0"/>
                </a:cubicBezTo>
                <a:cubicBezTo>
                  <a:pt x="5163960" y="-14724"/>
                  <a:pt x="5304361" y="14606"/>
                  <a:pt x="5408122" y="0"/>
                </a:cubicBezTo>
                <a:cubicBezTo>
                  <a:pt x="5511883" y="-14606"/>
                  <a:pt x="5940969" y="-17718"/>
                  <a:pt x="6119380" y="0"/>
                </a:cubicBezTo>
                <a:cubicBezTo>
                  <a:pt x="6297791" y="17718"/>
                  <a:pt x="6649444" y="9555"/>
                  <a:pt x="7048500" y="0"/>
                </a:cubicBezTo>
                <a:cubicBezTo>
                  <a:pt x="7019390" y="206375"/>
                  <a:pt x="7031968" y="398823"/>
                  <a:pt x="7048500" y="668867"/>
                </a:cubicBezTo>
                <a:cubicBezTo>
                  <a:pt x="7065032" y="938911"/>
                  <a:pt x="7059738" y="1173997"/>
                  <a:pt x="7048500" y="1337733"/>
                </a:cubicBezTo>
                <a:cubicBezTo>
                  <a:pt x="7037262" y="1501469"/>
                  <a:pt x="7077697" y="1773679"/>
                  <a:pt x="7048500" y="2006600"/>
                </a:cubicBezTo>
                <a:cubicBezTo>
                  <a:pt x="6821680" y="1982139"/>
                  <a:pt x="6483782" y="1977837"/>
                  <a:pt x="6266757" y="2006600"/>
                </a:cubicBezTo>
                <a:cubicBezTo>
                  <a:pt x="6049732" y="2035363"/>
                  <a:pt x="5778499" y="1995163"/>
                  <a:pt x="5625985" y="2006600"/>
                </a:cubicBezTo>
                <a:cubicBezTo>
                  <a:pt x="5473471" y="2018037"/>
                  <a:pt x="5160811" y="1976920"/>
                  <a:pt x="4985212" y="2006600"/>
                </a:cubicBezTo>
                <a:cubicBezTo>
                  <a:pt x="4809613" y="2036280"/>
                  <a:pt x="4637524" y="1976829"/>
                  <a:pt x="4344439" y="2006600"/>
                </a:cubicBezTo>
                <a:cubicBezTo>
                  <a:pt x="4051354" y="2036371"/>
                  <a:pt x="3899799" y="2002673"/>
                  <a:pt x="3703666" y="2006600"/>
                </a:cubicBezTo>
                <a:cubicBezTo>
                  <a:pt x="3507533" y="2010527"/>
                  <a:pt x="3367239" y="2005210"/>
                  <a:pt x="3133379" y="2006600"/>
                </a:cubicBezTo>
                <a:cubicBezTo>
                  <a:pt x="2899519" y="2007990"/>
                  <a:pt x="2754330" y="1975711"/>
                  <a:pt x="2422121" y="2006600"/>
                </a:cubicBezTo>
                <a:cubicBezTo>
                  <a:pt x="2089912" y="2037489"/>
                  <a:pt x="1937551" y="2021948"/>
                  <a:pt x="1781348" y="2006600"/>
                </a:cubicBezTo>
                <a:cubicBezTo>
                  <a:pt x="1625145" y="1991252"/>
                  <a:pt x="1292525" y="2029320"/>
                  <a:pt x="999605" y="2006600"/>
                </a:cubicBezTo>
                <a:cubicBezTo>
                  <a:pt x="706685" y="1983880"/>
                  <a:pt x="315532" y="1958764"/>
                  <a:pt x="0" y="2006600"/>
                </a:cubicBezTo>
                <a:cubicBezTo>
                  <a:pt x="19984" y="1813634"/>
                  <a:pt x="-25510" y="1499831"/>
                  <a:pt x="0" y="1317667"/>
                </a:cubicBezTo>
                <a:cubicBezTo>
                  <a:pt x="25510" y="1135503"/>
                  <a:pt x="-1915" y="969948"/>
                  <a:pt x="0" y="648801"/>
                </a:cubicBezTo>
                <a:cubicBezTo>
                  <a:pt x="1915" y="327654"/>
                  <a:pt x="951" y="324242"/>
                  <a:pt x="0" y="0"/>
                </a:cubicBezTo>
                <a:close/>
              </a:path>
              <a:path w="7048500" h="2006600" stroke="0" extrusionOk="0">
                <a:moveTo>
                  <a:pt x="0" y="0"/>
                </a:moveTo>
                <a:cubicBezTo>
                  <a:pt x="122294" y="26860"/>
                  <a:pt x="315439" y="7218"/>
                  <a:pt x="570288" y="0"/>
                </a:cubicBezTo>
                <a:cubicBezTo>
                  <a:pt x="825137" y="-7218"/>
                  <a:pt x="807812" y="-3190"/>
                  <a:pt x="999605" y="0"/>
                </a:cubicBezTo>
                <a:cubicBezTo>
                  <a:pt x="1191398" y="3190"/>
                  <a:pt x="1602905" y="-32167"/>
                  <a:pt x="1781348" y="0"/>
                </a:cubicBezTo>
                <a:cubicBezTo>
                  <a:pt x="1959791" y="32167"/>
                  <a:pt x="2155120" y="-3087"/>
                  <a:pt x="2351636" y="0"/>
                </a:cubicBezTo>
                <a:cubicBezTo>
                  <a:pt x="2548152" y="3087"/>
                  <a:pt x="2793609" y="3114"/>
                  <a:pt x="2921924" y="0"/>
                </a:cubicBezTo>
                <a:cubicBezTo>
                  <a:pt x="3050239" y="-3114"/>
                  <a:pt x="3383222" y="-29512"/>
                  <a:pt x="3703666" y="0"/>
                </a:cubicBezTo>
                <a:cubicBezTo>
                  <a:pt x="4024110" y="29512"/>
                  <a:pt x="3961730" y="16677"/>
                  <a:pt x="4203469" y="0"/>
                </a:cubicBezTo>
                <a:cubicBezTo>
                  <a:pt x="4445208" y="-16677"/>
                  <a:pt x="4748578" y="28177"/>
                  <a:pt x="4985212" y="0"/>
                </a:cubicBezTo>
                <a:cubicBezTo>
                  <a:pt x="5221846" y="-28177"/>
                  <a:pt x="5477073" y="25573"/>
                  <a:pt x="5766955" y="0"/>
                </a:cubicBezTo>
                <a:cubicBezTo>
                  <a:pt x="6056837" y="-25573"/>
                  <a:pt x="6234770" y="10088"/>
                  <a:pt x="6407727" y="0"/>
                </a:cubicBezTo>
                <a:cubicBezTo>
                  <a:pt x="6580684" y="-10088"/>
                  <a:pt x="6864373" y="10260"/>
                  <a:pt x="7048500" y="0"/>
                </a:cubicBezTo>
                <a:cubicBezTo>
                  <a:pt x="7078295" y="146918"/>
                  <a:pt x="7056801" y="354832"/>
                  <a:pt x="7048500" y="648801"/>
                </a:cubicBezTo>
                <a:cubicBezTo>
                  <a:pt x="7040199" y="942770"/>
                  <a:pt x="7056836" y="1030244"/>
                  <a:pt x="7048500" y="1257469"/>
                </a:cubicBezTo>
                <a:cubicBezTo>
                  <a:pt x="7040164" y="1484694"/>
                  <a:pt x="7045652" y="1762632"/>
                  <a:pt x="7048500" y="2006600"/>
                </a:cubicBezTo>
                <a:cubicBezTo>
                  <a:pt x="6910651" y="1977076"/>
                  <a:pt x="6624261" y="1993342"/>
                  <a:pt x="6407727" y="2006600"/>
                </a:cubicBezTo>
                <a:cubicBezTo>
                  <a:pt x="6191193" y="2019858"/>
                  <a:pt x="5986081" y="1980515"/>
                  <a:pt x="5766955" y="2006600"/>
                </a:cubicBezTo>
                <a:cubicBezTo>
                  <a:pt x="5547829" y="2032685"/>
                  <a:pt x="5153605" y="1986605"/>
                  <a:pt x="4985212" y="2006600"/>
                </a:cubicBezTo>
                <a:cubicBezTo>
                  <a:pt x="4816819" y="2026595"/>
                  <a:pt x="4523926" y="2008029"/>
                  <a:pt x="4344439" y="2006600"/>
                </a:cubicBezTo>
                <a:cubicBezTo>
                  <a:pt x="4164952" y="2005171"/>
                  <a:pt x="4094378" y="2012346"/>
                  <a:pt x="3915121" y="2006600"/>
                </a:cubicBezTo>
                <a:cubicBezTo>
                  <a:pt x="3735864" y="2000854"/>
                  <a:pt x="3528410" y="2019156"/>
                  <a:pt x="3415319" y="2006600"/>
                </a:cubicBezTo>
                <a:cubicBezTo>
                  <a:pt x="3302228" y="1994044"/>
                  <a:pt x="2838169" y="1999284"/>
                  <a:pt x="2633576" y="2006600"/>
                </a:cubicBezTo>
                <a:cubicBezTo>
                  <a:pt x="2428983" y="2013916"/>
                  <a:pt x="2219620" y="1976425"/>
                  <a:pt x="1992803" y="2006600"/>
                </a:cubicBezTo>
                <a:cubicBezTo>
                  <a:pt x="1765986" y="2036775"/>
                  <a:pt x="1712268" y="2027863"/>
                  <a:pt x="1493000" y="2006600"/>
                </a:cubicBezTo>
                <a:cubicBezTo>
                  <a:pt x="1273732" y="1985337"/>
                  <a:pt x="1072179" y="1995578"/>
                  <a:pt x="852228" y="2006600"/>
                </a:cubicBezTo>
                <a:cubicBezTo>
                  <a:pt x="632277" y="2017622"/>
                  <a:pt x="340566" y="1994093"/>
                  <a:pt x="0" y="2006600"/>
                </a:cubicBezTo>
                <a:cubicBezTo>
                  <a:pt x="-19279" y="1851872"/>
                  <a:pt x="22702" y="1621997"/>
                  <a:pt x="0" y="1397931"/>
                </a:cubicBezTo>
                <a:cubicBezTo>
                  <a:pt x="-22702" y="1173865"/>
                  <a:pt x="-32620" y="1041136"/>
                  <a:pt x="0" y="708999"/>
                </a:cubicBezTo>
                <a:cubicBezTo>
                  <a:pt x="32620" y="376862"/>
                  <a:pt x="2229" y="333985"/>
                  <a:pt x="0" y="0"/>
                </a:cubicBezTo>
                <a:close/>
              </a:path>
            </a:pathLst>
          </a:custGeom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89350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D0122967-350E-6857-B5C4-8BB424683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39" y="1340415"/>
            <a:ext cx="8248722" cy="39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8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13088</TotalTime>
  <Words>316</Words>
  <Application>Microsoft Macintosh PowerPoint</Application>
  <PresentationFormat>On-screen Show (4:3)</PresentationFormat>
  <Paragraphs>40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NimbusRomNo9L</vt:lpstr>
      <vt:lpstr>Palatino</vt:lpstr>
      <vt:lpstr>Palatino Linotype</vt:lpstr>
      <vt:lpstr>Wingdings</vt:lpstr>
      <vt:lpstr>Office Theme</vt:lpstr>
      <vt:lpstr>IPPP 25th Anniversary  Durham 24/9/2025 Jon Butterworth University College London Physics &amp; Astronomy </vt:lpstr>
      <vt:lpstr>PowerPoint Presentation</vt:lpstr>
      <vt:lpstr>IPPP &amp; Me</vt:lpstr>
      <vt:lpstr>Memories</vt:lpstr>
      <vt:lpstr>PowerPoint Presentation</vt:lpstr>
      <vt:lpstr>And food?</vt:lpstr>
      <vt:lpstr>PowerPoint Presentation</vt:lpstr>
      <vt:lpstr>The Biggest Impact?</vt:lpstr>
      <vt:lpstr>PowerPoint Presentation</vt:lpstr>
      <vt:lpstr>PowerPoint Presentation</vt:lpstr>
      <vt:lpstr>Introducing Rivet “Robust Independent Validation of Experiment and Theory” arXiv:1003.0694, arXiv:1912.05451</vt:lpstr>
      <vt:lpstr>PowerPoint Presentation</vt:lpstr>
      <vt:lpstr>Introducing Contur “Constraints On New Theories Using Rivet”</vt:lpstr>
      <vt:lpstr>PowerPoint Presentation</vt:lpstr>
      <vt:lpstr>PowerPoint Presentation</vt:lpstr>
      <vt:lpstr>It is always sunny in Durham</vt:lpstr>
      <vt:lpstr>It is always sunny in Durham</vt:lpstr>
      <vt:lpstr>It is always sunny in Durham</vt:lpstr>
      <vt:lpstr>It is always sunny in Durham</vt:lpstr>
      <vt:lpstr>It is always sunny in Durham</vt:lpstr>
      <vt:lpstr>It is always sunny in Durham</vt:lpstr>
      <vt:lpstr>Except when it isn’t</vt:lpstr>
      <vt:lpstr>It really is always sunny in Durham</vt:lpstr>
      <vt:lpstr>PowerPoint Presentation</vt:lpstr>
    </vt:vector>
  </TitlesOfParts>
  <Company>UCL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Map of the Invisible</dc:title>
  <dc:creator>Jonathan Butterworth</dc:creator>
  <cp:lastModifiedBy>Butterworth, Jonathan</cp:lastModifiedBy>
  <cp:revision>193</cp:revision>
  <dcterms:created xsi:type="dcterms:W3CDTF">2017-10-05T11:46:10Z</dcterms:created>
  <dcterms:modified xsi:type="dcterms:W3CDTF">2025-09-24T14:54:31Z</dcterms:modified>
</cp:coreProperties>
</file>