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4"/>
  </p:notesMasterIdLst>
  <p:sldIdLst>
    <p:sldId id="256" r:id="rId2"/>
    <p:sldId id="257" r:id="rId3"/>
    <p:sldId id="259" r:id="rId4"/>
    <p:sldId id="261" r:id="rId5"/>
    <p:sldId id="276" r:id="rId6"/>
    <p:sldId id="275" r:id="rId7"/>
    <p:sldId id="269" r:id="rId8"/>
    <p:sldId id="272" r:id="rId9"/>
    <p:sldId id="270" r:id="rId10"/>
    <p:sldId id="260" r:id="rId11"/>
    <p:sldId id="281" r:id="rId12"/>
    <p:sldId id="268" r:id="rId13"/>
    <p:sldId id="262" r:id="rId14"/>
    <p:sldId id="267" r:id="rId15"/>
    <p:sldId id="280" r:id="rId16"/>
    <p:sldId id="277" r:id="rId17"/>
    <p:sldId id="263" r:id="rId18"/>
    <p:sldId id="258" r:id="rId19"/>
    <p:sldId id="271" r:id="rId20"/>
    <p:sldId id="278" r:id="rId21"/>
    <p:sldId id="264" r:id="rId22"/>
    <p:sldId id="279" r:id="rId23"/>
  </p:sldIdLst>
  <p:sldSz cx="9144000" cy="6858000" type="screen4x3"/>
  <p:notesSz cx="6865938" cy="9996488"/>
  <p:embeddedFontLst>
    <p:embeddedFont>
      <p:font typeface="Arial Narrow" panose="020B0606020202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CC"/>
    <a:srgbClr val="FFCC66"/>
    <a:srgbClr val="FFCCFF"/>
    <a:srgbClr val="CCFFCC"/>
    <a:srgbClr val="339933"/>
    <a:srgbClr val="99CC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93805" autoAdjust="0"/>
  </p:normalViewPr>
  <p:slideViewPr>
    <p:cSldViewPr>
      <p:cViewPr varScale="1">
        <p:scale>
          <a:sx n="95" d="100"/>
          <a:sy n="95" d="100"/>
        </p:scale>
        <p:origin x="918"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4975"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9376" y="1"/>
            <a:ext cx="2974975" cy="501650"/>
          </a:xfrm>
          <a:prstGeom prst="rect">
            <a:avLst/>
          </a:prstGeom>
        </p:spPr>
        <p:txBody>
          <a:bodyPr vert="horz" lIns="91440" tIns="45720" rIns="91440" bIns="45720" rtlCol="0"/>
          <a:lstStyle>
            <a:lvl1pPr algn="r">
              <a:defRPr sz="1200"/>
            </a:lvl1pPr>
          </a:lstStyle>
          <a:p>
            <a:fld id="{260F6F84-26AD-4380-B1F5-D44996FE6DFE}" type="datetimeFigureOut">
              <a:rPr lang="en-GB" smtClean="0"/>
              <a:t>24/09/2025</a:t>
            </a:fld>
            <a:endParaRPr lang="en-GB"/>
          </a:p>
        </p:txBody>
      </p:sp>
      <p:sp>
        <p:nvSpPr>
          <p:cNvPr id="4" name="Slide Image Placeholder 3"/>
          <p:cNvSpPr>
            <a:spLocks noGrp="1" noRot="1" noChangeAspect="1"/>
          </p:cNvSpPr>
          <p:nvPr>
            <p:ph type="sldImg" idx="2"/>
          </p:nvPr>
        </p:nvSpPr>
        <p:spPr>
          <a:xfrm>
            <a:off x="1185863" y="1250950"/>
            <a:ext cx="4495800" cy="33718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810127"/>
            <a:ext cx="5492750" cy="39369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94839"/>
            <a:ext cx="2974975"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9376" y="9494839"/>
            <a:ext cx="2974975" cy="501650"/>
          </a:xfrm>
          <a:prstGeom prst="rect">
            <a:avLst/>
          </a:prstGeom>
        </p:spPr>
        <p:txBody>
          <a:bodyPr vert="horz" lIns="91440" tIns="45720" rIns="91440" bIns="45720" rtlCol="0" anchor="b"/>
          <a:lstStyle>
            <a:lvl1pPr algn="r">
              <a:defRPr sz="1200"/>
            </a:lvl1pPr>
          </a:lstStyle>
          <a:p>
            <a:fld id="{3899D1B8-75EF-42EC-8BC0-3B114A158F62}" type="slidenum">
              <a:rPr lang="en-GB" smtClean="0"/>
              <a:t>‹#›</a:t>
            </a:fld>
            <a:endParaRPr lang="en-GB"/>
          </a:p>
        </p:txBody>
      </p:sp>
    </p:spTree>
    <p:extLst>
      <p:ext uri="{BB962C8B-B14F-4D97-AF65-F5344CB8AC3E}">
        <p14:creationId xmlns:p14="http://schemas.microsoft.com/office/powerpoint/2010/main" val="156913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9D1B8-75EF-42EC-8BC0-3B114A158F62}" type="slidenum">
              <a:rPr lang="en-GB" smtClean="0"/>
              <a:t>1</a:t>
            </a:fld>
            <a:endParaRPr lang="en-GB"/>
          </a:p>
        </p:txBody>
      </p:sp>
    </p:spTree>
    <p:extLst>
      <p:ext uri="{BB962C8B-B14F-4D97-AF65-F5344CB8AC3E}">
        <p14:creationId xmlns:p14="http://schemas.microsoft.com/office/powerpoint/2010/main" val="25829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9D1B8-75EF-42EC-8BC0-3B114A158F62}" type="slidenum">
              <a:rPr lang="en-GB" smtClean="0"/>
              <a:t>2</a:t>
            </a:fld>
            <a:endParaRPr lang="en-GB"/>
          </a:p>
        </p:txBody>
      </p:sp>
    </p:spTree>
    <p:extLst>
      <p:ext uri="{BB962C8B-B14F-4D97-AF65-F5344CB8AC3E}">
        <p14:creationId xmlns:p14="http://schemas.microsoft.com/office/powerpoint/2010/main" val="60758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9D1B8-75EF-42EC-8BC0-3B114A158F62}" type="slidenum">
              <a:rPr lang="en-GB" smtClean="0"/>
              <a:t>5</a:t>
            </a:fld>
            <a:endParaRPr lang="en-GB"/>
          </a:p>
        </p:txBody>
      </p:sp>
    </p:spTree>
    <p:extLst>
      <p:ext uri="{BB962C8B-B14F-4D97-AF65-F5344CB8AC3E}">
        <p14:creationId xmlns:p14="http://schemas.microsoft.com/office/powerpoint/2010/main" val="226931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9D1B8-75EF-42EC-8BC0-3B114A158F62}" type="slidenum">
              <a:rPr lang="en-GB" smtClean="0"/>
              <a:t>7</a:t>
            </a:fld>
            <a:endParaRPr lang="en-GB"/>
          </a:p>
        </p:txBody>
      </p:sp>
    </p:spTree>
    <p:extLst>
      <p:ext uri="{BB962C8B-B14F-4D97-AF65-F5344CB8AC3E}">
        <p14:creationId xmlns:p14="http://schemas.microsoft.com/office/powerpoint/2010/main" val="216858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9D1B8-75EF-42EC-8BC0-3B114A158F62}" type="slidenum">
              <a:rPr lang="en-GB" smtClean="0"/>
              <a:t>9</a:t>
            </a:fld>
            <a:endParaRPr lang="en-GB"/>
          </a:p>
        </p:txBody>
      </p:sp>
    </p:spTree>
    <p:extLst>
      <p:ext uri="{BB962C8B-B14F-4D97-AF65-F5344CB8AC3E}">
        <p14:creationId xmlns:p14="http://schemas.microsoft.com/office/powerpoint/2010/main" val="393689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99D1B8-75EF-42EC-8BC0-3B114A158F62}" type="slidenum">
              <a:rPr lang="en-GB" smtClean="0"/>
              <a:t>12</a:t>
            </a:fld>
            <a:endParaRPr lang="en-GB"/>
          </a:p>
        </p:txBody>
      </p:sp>
    </p:spTree>
    <p:extLst>
      <p:ext uri="{BB962C8B-B14F-4D97-AF65-F5344CB8AC3E}">
        <p14:creationId xmlns:p14="http://schemas.microsoft.com/office/powerpoint/2010/main" val="252491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JP: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0000"/>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41785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J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562074"/>
          </a:xfrm>
        </p:spPr>
        <p:txBody>
          <a:bodyPr/>
          <a:lstStyle>
            <a:lvl1pPr>
              <a:defRPr b="1">
                <a:solidFill>
                  <a:srgbClr val="FF0000"/>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620688"/>
            <a:ext cx="8229600" cy="5505475"/>
          </a:xfrm>
        </p:spPr>
        <p:txBody>
          <a:bodyPr/>
          <a:lstStyle>
            <a:lvl1pPr>
              <a:defRPr b="1">
                <a:solidFill>
                  <a:schemeClr val="tx2"/>
                </a:solidFill>
                <a:latin typeface="Arial" pitchFamily="34" charset="0"/>
                <a:cs typeface="Arial" pitchFamily="34" charset="0"/>
              </a:defRPr>
            </a:lvl1pPr>
            <a:lvl2pPr>
              <a:defRPr b="1">
                <a:latin typeface="Arial" pitchFamily="34" charset="0"/>
                <a:cs typeface="Arial" pitchFamily="34" charset="0"/>
              </a:defRPr>
            </a:lvl2pPr>
            <a:lvl3pPr>
              <a:defRPr b="1">
                <a:solidFill>
                  <a:srgbClr val="FF0000"/>
                </a:solidFill>
                <a:latin typeface="Arial" pitchFamily="34" charset="0"/>
                <a:cs typeface="Arial" pitchFamily="34" charset="0"/>
              </a:defRPr>
            </a:lvl3pPr>
            <a:lvl4pPr>
              <a:defRPr b="1">
                <a:solidFill>
                  <a:schemeClr val="accent3">
                    <a:lumMod val="50000"/>
                  </a:schemeClr>
                </a:solidFill>
                <a:latin typeface="Arial" pitchFamily="34" charset="0"/>
                <a:cs typeface="Arial" pitchFamily="34" charset="0"/>
              </a:defRPr>
            </a:lvl4pPr>
            <a:lvl5pPr>
              <a:defRPr b="1">
                <a:solidFill>
                  <a:srgbClr val="7030A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88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JP: Title only">
    <p:spTree>
      <p:nvGrpSpPr>
        <p:cNvPr id="1" name=""/>
        <p:cNvGrpSpPr/>
        <p:nvPr/>
      </p:nvGrpSpPr>
      <p:grpSpPr>
        <a:xfrm>
          <a:off x="0" y="0"/>
          <a:ext cx="0" cy="0"/>
          <a:chOff x="0" y="0"/>
          <a:chExt cx="0" cy="0"/>
        </a:xfrm>
      </p:grpSpPr>
      <p:sp>
        <p:nvSpPr>
          <p:cNvPr id="12" name="Title 1"/>
          <p:cNvSpPr>
            <a:spLocks noGrp="1"/>
          </p:cNvSpPr>
          <p:nvPr>
            <p:ph type="title"/>
          </p:nvPr>
        </p:nvSpPr>
        <p:spPr>
          <a:xfrm>
            <a:off x="467544" y="0"/>
            <a:ext cx="8229600" cy="562074"/>
          </a:xfrm>
        </p:spPr>
        <p:txBody>
          <a:bodyPr/>
          <a:lstStyle>
            <a:lvl1pPr>
              <a:defRPr b="1">
                <a:solidFill>
                  <a:srgbClr val="FF0000"/>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666791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CC"/>
            </a:gs>
            <a:gs pos="100000">
              <a:schemeClr val="accent1">
                <a:tint val="44500"/>
                <a:satMod val="160000"/>
              </a:schemeClr>
            </a:gs>
            <a:gs pos="100000">
              <a:srgbClr val="CCFFC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0127"/>
            <a:ext cx="8229600" cy="56207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692696"/>
            <a:ext cx="8229600" cy="54334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Box 3">
            <a:extLst>
              <a:ext uri="{FF2B5EF4-FFF2-40B4-BE49-F238E27FC236}">
                <a16:creationId xmlns:a16="http://schemas.microsoft.com/office/drawing/2014/main" id="{FED374D0-A3C6-794C-3B01-4FFDB18B48C8}"/>
              </a:ext>
            </a:extLst>
          </p:cNvPr>
          <p:cNvSpPr txBox="1"/>
          <p:nvPr userDrawn="1"/>
        </p:nvSpPr>
        <p:spPr>
          <a:xfrm>
            <a:off x="0" y="6705364"/>
            <a:ext cx="9144000" cy="169277"/>
          </a:xfrm>
          <a:prstGeom prst="rect">
            <a:avLst/>
          </a:prstGeom>
          <a:noFill/>
        </p:spPr>
        <p:txBody>
          <a:bodyPr wrap="square" rtlCol="0">
            <a:spAutoFit/>
          </a:bodyPr>
          <a:lstStyle/>
          <a:p>
            <a:r>
              <a:rPr lang="en-GB" sz="500" dirty="0"/>
              <a:t>Ken Peach	25</a:t>
            </a:r>
            <a:r>
              <a:rPr lang="en-GB" sz="500" baseline="30000" dirty="0"/>
              <a:t>th</a:t>
            </a:r>
            <a:r>
              <a:rPr lang="en-GB" sz="500" dirty="0"/>
              <a:t> Anniversary of the Institute for Particle Physics Phenomenology, Durham, September 25</a:t>
            </a:r>
            <a:r>
              <a:rPr lang="en-GB" sz="500" baseline="30000" dirty="0"/>
              <a:t>th</a:t>
            </a:r>
            <a:r>
              <a:rPr lang="en-GB" sz="500" dirty="0"/>
              <a:t> 2025						</a:t>
            </a:r>
            <a:fld id="{1892F8D6-F0BF-4B2C-B7D8-A31BEBE414AD}" type="slidenum">
              <a:rPr lang="en-GB" sz="500" smtClean="0"/>
              <a:t>‹#›</a:t>
            </a:fld>
            <a:endParaRPr lang="en-GB" sz="500" dirty="0"/>
          </a:p>
        </p:txBody>
      </p:sp>
    </p:spTree>
    <p:extLst>
      <p:ext uri="{BB962C8B-B14F-4D97-AF65-F5344CB8AC3E}">
        <p14:creationId xmlns:p14="http://schemas.microsoft.com/office/powerpoint/2010/main" val="261228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hdr="0" ftr="0" dt="0"/>
  <p:txStyles>
    <p:titleStyle>
      <a:lvl1pPr algn="ctr" defTabSz="914400" rtl="0" eaLnBrk="1" latinLnBrk="0" hangingPunct="1">
        <a:spcBef>
          <a:spcPct val="0"/>
        </a:spcBef>
        <a:buNone/>
        <a:defRPr sz="4400" b="1" kern="1200">
          <a:solidFill>
            <a:srgbClr val="FF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b="1" kern="1200">
          <a:solidFill>
            <a:srgbClr val="FF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3">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b="1" kern="1200">
          <a:solidFill>
            <a:srgbClr val="7030A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BFC2-F19B-2AAC-D947-91C433BE24F2}"/>
              </a:ext>
            </a:extLst>
          </p:cNvPr>
          <p:cNvSpPr>
            <a:spLocks noGrp="1"/>
          </p:cNvSpPr>
          <p:nvPr>
            <p:ph type="ctrTitle"/>
          </p:nvPr>
        </p:nvSpPr>
        <p:spPr>
          <a:xfrm>
            <a:off x="827584" y="1125"/>
            <a:ext cx="7772400" cy="871182"/>
          </a:xfrm>
        </p:spPr>
        <p:txBody>
          <a:bodyPr>
            <a:normAutofit/>
          </a:bodyPr>
          <a:lstStyle/>
          <a:p>
            <a:r>
              <a:rPr lang="en-GB" dirty="0"/>
              <a:t>The IPPP and Me</a:t>
            </a:r>
            <a:endParaRPr lang="en-GB" dirty="0">
              <a:solidFill>
                <a:srgbClr val="0070C0"/>
              </a:solidFill>
            </a:endParaRPr>
          </a:p>
        </p:txBody>
      </p:sp>
      <p:sp>
        <p:nvSpPr>
          <p:cNvPr id="3" name="Subtitle 2">
            <a:extLst>
              <a:ext uri="{FF2B5EF4-FFF2-40B4-BE49-F238E27FC236}">
                <a16:creationId xmlns:a16="http://schemas.microsoft.com/office/drawing/2014/main" id="{F62348D3-9915-12AD-8C12-A55E80EE768E}"/>
              </a:ext>
            </a:extLst>
          </p:cNvPr>
          <p:cNvSpPr>
            <a:spLocks noGrp="1"/>
          </p:cNvSpPr>
          <p:nvPr>
            <p:ph type="subTitle" idx="1"/>
          </p:nvPr>
        </p:nvSpPr>
        <p:spPr>
          <a:xfrm>
            <a:off x="1371600" y="4869160"/>
            <a:ext cx="6400800" cy="1370783"/>
          </a:xfrm>
        </p:spPr>
        <p:txBody>
          <a:bodyPr>
            <a:normAutofit fontScale="85000" lnSpcReduction="10000"/>
          </a:bodyPr>
          <a:lstStyle/>
          <a:p>
            <a:r>
              <a:rPr lang="en-GB" dirty="0"/>
              <a:t>Ken Peach</a:t>
            </a:r>
          </a:p>
          <a:p>
            <a:r>
              <a:rPr lang="en-GB" sz="1800" dirty="0"/>
              <a:t>25</a:t>
            </a:r>
            <a:r>
              <a:rPr lang="en-GB" sz="1800" baseline="30000" dirty="0"/>
              <a:t>th</a:t>
            </a:r>
            <a:r>
              <a:rPr lang="en-GB" sz="1800" dirty="0"/>
              <a:t> September 2025</a:t>
            </a:r>
          </a:p>
          <a:p>
            <a:r>
              <a:rPr lang="en-GB" sz="1800" dirty="0"/>
              <a:t>25</a:t>
            </a:r>
            <a:r>
              <a:rPr lang="en-GB" sz="1800" baseline="30000" dirty="0"/>
              <a:t>th</a:t>
            </a:r>
            <a:r>
              <a:rPr lang="en-GB" sz="1800" dirty="0"/>
              <a:t> Anniversary of the Institute for Particle Physics Phenomenology</a:t>
            </a:r>
          </a:p>
          <a:p>
            <a:r>
              <a:rPr lang="en-GB" sz="1800" dirty="0"/>
              <a:t>Durham</a:t>
            </a:r>
          </a:p>
          <a:p>
            <a:endParaRPr lang="en-GB" sz="1800" dirty="0"/>
          </a:p>
        </p:txBody>
      </p:sp>
      <p:pic>
        <p:nvPicPr>
          <p:cNvPr id="1026" name="Picture 2" descr="IPPP Group Photo 2023">
            <a:extLst>
              <a:ext uri="{FF2B5EF4-FFF2-40B4-BE49-F238E27FC236}">
                <a16:creationId xmlns:a16="http://schemas.microsoft.com/office/drawing/2014/main" id="{230AC0F0-5236-8290-BD6D-F2994A0086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00708"/>
            <a:ext cx="9144000" cy="3808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5F5829-D4CD-FD89-1429-DAC0C726C9B5}"/>
              </a:ext>
            </a:extLst>
          </p:cNvPr>
          <p:cNvSpPr txBox="1"/>
          <p:nvPr/>
        </p:nvSpPr>
        <p:spPr>
          <a:xfrm>
            <a:off x="5796136" y="4257092"/>
            <a:ext cx="3060340" cy="369332"/>
          </a:xfrm>
          <a:prstGeom prst="rect">
            <a:avLst/>
          </a:prstGeom>
          <a:noFill/>
        </p:spPr>
        <p:txBody>
          <a:bodyPr wrap="square" rtlCol="0">
            <a:spAutoFit/>
          </a:bodyPr>
          <a:lstStyle/>
          <a:p>
            <a:r>
              <a:rPr lang="en-GB" dirty="0">
                <a:solidFill>
                  <a:schemeClr val="bg1"/>
                </a:solidFill>
              </a:rPr>
              <a:t>Stolen from the IPPP Website</a:t>
            </a:r>
          </a:p>
        </p:txBody>
      </p:sp>
    </p:spTree>
    <p:extLst>
      <p:ext uri="{BB962C8B-B14F-4D97-AF65-F5344CB8AC3E}">
        <p14:creationId xmlns:p14="http://schemas.microsoft.com/office/powerpoint/2010/main" val="277791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C33B-D50C-96DB-1A2A-C7CE0B521560}"/>
              </a:ext>
            </a:extLst>
          </p:cNvPr>
          <p:cNvSpPr>
            <a:spLocks noGrp="1"/>
          </p:cNvSpPr>
          <p:nvPr>
            <p:ph type="title"/>
          </p:nvPr>
        </p:nvSpPr>
        <p:spPr/>
        <p:txBody>
          <a:bodyPr>
            <a:normAutofit fontScale="90000"/>
          </a:bodyPr>
          <a:lstStyle/>
          <a:p>
            <a:r>
              <a:rPr lang="en-GB" dirty="0"/>
              <a:t>1998</a:t>
            </a:r>
          </a:p>
        </p:txBody>
      </p:sp>
      <p:sp>
        <p:nvSpPr>
          <p:cNvPr id="3" name="Content Placeholder 2">
            <a:extLst>
              <a:ext uri="{FF2B5EF4-FFF2-40B4-BE49-F238E27FC236}">
                <a16:creationId xmlns:a16="http://schemas.microsoft.com/office/drawing/2014/main" id="{FE4E8526-4468-306B-77EE-DA92DC314230}"/>
              </a:ext>
            </a:extLst>
          </p:cNvPr>
          <p:cNvSpPr>
            <a:spLocks noGrp="1"/>
          </p:cNvSpPr>
          <p:nvPr>
            <p:ph idx="1"/>
          </p:nvPr>
        </p:nvSpPr>
        <p:spPr>
          <a:xfrm>
            <a:off x="215516" y="1487921"/>
            <a:ext cx="8543292" cy="5505475"/>
          </a:xfrm>
        </p:spPr>
        <p:txBody>
          <a:bodyPr>
            <a:normAutofit fontScale="92500"/>
          </a:bodyPr>
          <a:lstStyle/>
          <a:p>
            <a:pPr lvl="1"/>
            <a:r>
              <a:rPr lang="en-GB" dirty="0"/>
              <a:t>Workshop on Muon Colliders, Montauk</a:t>
            </a:r>
          </a:p>
          <a:p>
            <a:pPr lvl="2"/>
            <a:r>
              <a:rPr lang="en-GB" dirty="0"/>
              <a:t>During the talk, I realised that half a Muon Collider</a:t>
            </a:r>
          </a:p>
          <a:p>
            <a:pPr marL="914400" lvl="2" indent="0">
              <a:buNone/>
            </a:pPr>
            <a:r>
              <a:rPr lang="en-GB" dirty="0"/>
              <a:t>   would make a superb Neutrino Beam</a:t>
            </a:r>
          </a:p>
          <a:p>
            <a:pPr lvl="3"/>
            <a:r>
              <a:rPr lang="en-GB" dirty="0"/>
              <a:t>Ideal for CP-violation in the neutrino sector</a:t>
            </a:r>
          </a:p>
          <a:p>
            <a:pPr lvl="4"/>
            <a:r>
              <a:rPr lang="en-GB" dirty="0"/>
              <a:t>Disappointed that many people had the same idea</a:t>
            </a:r>
          </a:p>
          <a:p>
            <a:pPr lvl="1"/>
            <a:r>
              <a:rPr lang="en-GB" dirty="0"/>
              <a:t>The key to a Neutrino Factory</a:t>
            </a:r>
          </a:p>
          <a:p>
            <a:pPr lvl="2"/>
            <a:r>
              <a:rPr lang="en-GB" dirty="0"/>
              <a:t>A multi-MW </a:t>
            </a:r>
            <a:r>
              <a:rPr lang="en-US" dirty="0"/>
              <a:t>~ 10 GeV P</a:t>
            </a:r>
            <a:r>
              <a:rPr lang="en-GB" dirty="0" err="1"/>
              <a:t>roton</a:t>
            </a:r>
            <a:r>
              <a:rPr lang="en-GB" dirty="0"/>
              <a:t> Driver</a:t>
            </a:r>
          </a:p>
          <a:p>
            <a:pPr lvl="3"/>
            <a:r>
              <a:rPr lang="en-GB" dirty="0"/>
              <a:t>ISIS: a 0.25MW 0.8 GeV Proton Driver - UK Expertise!</a:t>
            </a:r>
          </a:p>
          <a:p>
            <a:pPr lvl="3"/>
            <a:r>
              <a:rPr lang="en-GB" dirty="0"/>
              <a:t>Already 10% of a Neutrino </a:t>
            </a:r>
            <a:r>
              <a:rPr lang="en-GB" dirty="0" err="1"/>
              <a:t>Fcatory</a:t>
            </a:r>
            <a:endParaRPr lang="en-GB" dirty="0"/>
          </a:p>
          <a:p>
            <a:pPr lvl="2"/>
            <a:r>
              <a:rPr lang="en-GB" dirty="0"/>
              <a:t>Formed UK NF Accelerator Programme</a:t>
            </a:r>
          </a:p>
          <a:p>
            <a:pPr lvl="3"/>
            <a:r>
              <a:rPr lang="en-GB" dirty="0"/>
              <a:t>Floated idea of hosting in UK</a:t>
            </a:r>
          </a:p>
          <a:p>
            <a:pPr lvl="4"/>
            <a:r>
              <a:rPr lang="en-GB" dirty="0"/>
              <a:t>Fits on the RAL Site</a:t>
            </a:r>
          </a:p>
          <a:p>
            <a:pPr lvl="5"/>
            <a:r>
              <a:rPr lang="en-GB" dirty="0"/>
              <a:t>Long Baselines</a:t>
            </a:r>
          </a:p>
          <a:p>
            <a:pPr lvl="6"/>
            <a:r>
              <a:rPr lang="en-GB" dirty="0"/>
              <a:t>Gran Sasso, Soudan, Sudbury (</a:t>
            </a:r>
            <a:r>
              <a:rPr lang="en-GB" dirty="0" err="1"/>
              <a:t>SNOLab</a:t>
            </a:r>
            <a:r>
              <a:rPr lang="en-GB" dirty="0"/>
              <a:t>), </a:t>
            </a:r>
            <a:r>
              <a:rPr lang="en-GB" dirty="0" err="1"/>
              <a:t>Kamiokande</a:t>
            </a:r>
            <a:endParaRPr lang="en-GB" dirty="0"/>
          </a:p>
        </p:txBody>
      </p:sp>
      <p:sp>
        <p:nvSpPr>
          <p:cNvPr id="5" name="TextBox 4">
            <a:extLst>
              <a:ext uri="{FF2B5EF4-FFF2-40B4-BE49-F238E27FC236}">
                <a16:creationId xmlns:a16="http://schemas.microsoft.com/office/drawing/2014/main" id="{44E230F4-DC3A-9B2C-5592-928F4005206B}"/>
              </a:ext>
            </a:extLst>
          </p:cNvPr>
          <p:cNvSpPr txBox="1"/>
          <p:nvPr/>
        </p:nvSpPr>
        <p:spPr>
          <a:xfrm>
            <a:off x="359532" y="476672"/>
            <a:ext cx="8316924" cy="553998"/>
          </a:xfrm>
          <a:prstGeom prst="rect">
            <a:avLst/>
          </a:prstGeom>
          <a:noFill/>
        </p:spPr>
        <p:txBody>
          <a:bodyPr wrap="square">
            <a:spAutoFit/>
          </a:bodyPr>
          <a:lstStyle/>
          <a:p>
            <a:pPr marL="285750" indent="-285750">
              <a:buFont typeface="Arial" panose="020B0604020202020204" pitchFamily="34" charset="0"/>
              <a:buChar char="•"/>
            </a:pPr>
            <a:r>
              <a:rPr lang="en-GB" sz="3000" b="1" dirty="0">
                <a:solidFill>
                  <a:srgbClr val="002060"/>
                </a:solidFill>
                <a:latin typeface="Arial" panose="020B0604020202020204" pitchFamily="34" charset="0"/>
                <a:cs typeface="Arial" panose="020B0604020202020204" pitchFamily="34" charset="0"/>
              </a:rPr>
              <a:t>January 5</a:t>
            </a:r>
            <a:r>
              <a:rPr lang="en-GB" sz="3000" b="1" baseline="30000" dirty="0">
                <a:solidFill>
                  <a:srgbClr val="002060"/>
                </a:solidFill>
                <a:latin typeface="Arial" panose="020B0604020202020204" pitchFamily="34" charset="0"/>
                <a:cs typeface="Arial" panose="020B0604020202020204" pitchFamily="34" charset="0"/>
              </a:rPr>
              <a:t>th</a:t>
            </a:r>
            <a:r>
              <a:rPr lang="en-GB" sz="3000" b="1" dirty="0">
                <a:solidFill>
                  <a:srgbClr val="002060"/>
                </a:solidFill>
                <a:latin typeface="Arial" panose="020B0604020202020204" pitchFamily="34" charset="0"/>
                <a:cs typeface="Arial" panose="020B0604020202020204" pitchFamily="34" charset="0"/>
              </a:rPr>
              <a:t>: started as Director PPD@RAL</a:t>
            </a:r>
          </a:p>
        </p:txBody>
      </p:sp>
      <p:sp>
        <p:nvSpPr>
          <p:cNvPr id="7" name="TextBox 6">
            <a:extLst>
              <a:ext uri="{FF2B5EF4-FFF2-40B4-BE49-F238E27FC236}">
                <a16:creationId xmlns:a16="http://schemas.microsoft.com/office/drawing/2014/main" id="{D3C5A5E9-5F0E-BD97-B315-7C4B99A5435D}"/>
              </a:ext>
            </a:extLst>
          </p:cNvPr>
          <p:cNvSpPr txBox="1"/>
          <p:nvPr/>
        </p:nvSpPr>
        <p:spPr>
          <a:xfrm>
            <a:off x="395536" y="980728"/>
            <a:ext cx="8172908" cy="553998"/>
          </a:xfrm>
          <a:prstGeom prst="rect">
            <a:avLst/>
          </a:prstGeom>
          <a:noFill/>
        </p:spPr>
        <p:txBody>
          <a:bodyPr wrap="square">
            <a:spAutoFit/>
          </a:bodyPr>
          <a:lstStyle/>
          <a:p>
            <a:pPr marL="285750" indent="-285750">
              <a:buFont typeface="Arial" panose="020B0604020202020204" pitchFamily="34" charset="0"/>
              <a:buChar char="•"/>
            </a:pPr>
            <a:r>
              <a:rPr lang="en-GB" sz="3000" b="1" dirty="0">
                <a:solidFill>
                  <a:srgbClr val="002060"/>
                </a:solidFill>
                <a:latin typeface="Arial" panose="020B0604020202020204" pitchFamily="34" charset="0"/>
                <a:cs typeface="Arial" panose="020B0604020202020204" pitchFamily="34" charset="0"/>
              </a:rPr>
              <a:t>February: Report by Peter Norton</a:t>
            </a:r>
          </a:p>
        </p:txBody>
      </p:sp>
    </p:spTree>
    <p:extLst>
      <p:ext uri="{BB962C8B-B14F-4D97-AF65-F5344CB8AC3E}">
        <p14:creationId xmlns:p14="http://schemas.microsoft.com/office/powerpoint/2010/main" val="12069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left)">
                                      <p:cBhvr>
                                        <p:cTn id="48" dur="500"/>
                                        <p:tgtEl>
                                          <p:spTgt spid="3">
                                            <p:txEl>
                                              <p:pRg st="10" end="10"/>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left)">
                                      <p:cBhvr>
                                        <p:cTn id="51" dur="500"/>
                                        <p:tgtEl>
                                          <p:spTgt spid="3">
                                            <p:txEl>
                                              <p:pRg st="11" end="11"/>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wipe(left)">
                                      <p:cBhvr>
                                        <p:cTn id="54" dur="500"/>
                                        <p:tgtEl>
                                          <p:spTgt spid="3">
                                            <p:txEl>
                                              <p:pRg st="12" end="12"/>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left)">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1A40-1DC5-CA7B-0BBC-CDC6D8648E14}"/>
              </a:ext>
            </a:extLst>
          </p:cNvPr>
          <p:cNvSpPr>
            <a:spLocks noGrp="1"/>
          </p:cNvSpPr>
          <p:nvPr>
            <p:ph type="title"/>
          </p:nvPr>
        </p:nvSpPr>
        <p:spPr/>
        <p:txBody>
          <a:bodyPr>
            <a:normAutofit fontScale="90000"/>
          </a:bodyPr>
          <a:lstStyle/>
          <a:p>
            <a:r>
              <a:rPr lang="en-GB" dirty="0"/>
              <a:t>IPPP 21-23 March 2001</a:t>
            </a:r>
          </a:p>
        </p:txBody>
      </p:sp>
      <p:pic>
        <p:nvPicPr>
          <p:cNvPr id="4" name="Picture 3">
            <a:extLst>
              <a:ext uri="{FF2B5EF4-FFF2-40B4-BE49-F238E27FC236}">
                <a16:creationId xmlns:a16="http://schemas.microsoft.com/office/drawing/2014/main" id="{FB4FD04B-B2E0-23F0-58EF-4D762FA1E06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19572" y="768653"/>
            <a:ext cx="3420380" cy="258590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CF7CF42-9FBC-4E51-3539-1E59AF3E4C0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55576" y="3843046"/>
            <a:ext cx="3348372" cy="248786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F47FCF3-D70C-0B92-7C1E-5756D8AF4574}"/>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015564" y="3855262"/>
            <a:ext cx="3325341" cy="246343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E7A519C-1096-0D75-25D8-6C8926862C7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950042" y="764704"/>
            <a:ext cx="3456384" cy="2593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926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1B64F-2B22-5716-E90C-B0B94914AC10}"/>
            </a:ext>
          </a:extLst>
        </p:cNvPr>
        <p:cNvGrpSpPr/>
        <p:nvPr/>
      </p:nvGrpSpPr>
      <p:grpSpPr>
        <a:xfrm>
          <a:off x="0" y="0"/>
          <a:ext cx="0" cy="0"/>
          <a:chOff x="0" y="0"/>
          <a:chExt cx="0" cy="0"/>
        </a:xfrm>
      </p:grpSpPr>
      <p:pic>
        <p:nvPicPr>
          <p:cNvPr id="55" name="Picture 54">
            <a:extLst>
              <a:ext uri="{FF2B5EF4-FFF2-40B4-BE49-F238E27FC236}">
                <a16:creationId xmlns:a16="http://schemas.microsoft.com/office/drawing/2014/main" id="{79E54464-46A2-FE52-644D-F617D2E666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20688"/>
            <a:ext cx="8784624" cy="5908128"/>
          </a:xfrm>
          <a:prstGeom prst="rect">
            <a:avLst/>
          </a:prstGeom>
        </p:spPr>
      </p:pic>
      <p:sp>
        <p:nvSpPr>
          <p:cNvPr id="4" name="Title 3">
            <a:extLst>
              <a:ext uri="{FF2B5EF4-FFF2-40B4-BE49-F238E27FC236}">
                <a16:creationId xmlns:a16="http://schemas.microsoft.com/office/drawing/2014/main" id="{3D4235FE-3E24-BF35-8633-C8BB4970524A}"/>
              </a:ext>
            </a:extLst>
          </p:cNvPr>
          <p:cNvSpPr>
            <a:spLocks noGrp="1"/>
          </p:cNvSpPr>
          <p:nvPr>
            <p:ph type="title"/>
          </p:nvPr>
        </p:nvSpPr>
        <p:spPr/>
        <p:txBody>
          <a:bodyPr>
            <a:normAutofit fontScale="90000"/>
          </a:bodyPr>
          <a:lstStyle/>
          <a:p>
            <a:r>
              <a:rPr lang="en-GB" dirty="0"/>
              <a:t>Sketch Layout @ RAL</a:t>
            </a:r>
          </a:p>
        </p:txBody>
      </p:sp>
      <p:grpSp>
        <p:nvGrpSpPr>
          <p:cNvPr id="11" name="Group 10">
            <a:extLst>
              <a:ext uri="{FF2B5EF4-FFF2-40B4-BE49-F238E27FC236}">
                <a16:creationId xmlns:a16="http://schemas.microsoft.com/office/drawing/2014/main" id="{9AE7E44D-2994-BFDF-C04A-C0C917DBF466}"/>
              </a:ext>
            </a:extLst>
          </p:cNvPr>
          <p:cNvGrpSpPr/>
          <p:nvPr/>
        </p:nvGrpSpPr>
        <p:grpSpPr>
          <a:xfrm>
            <a:off x="6840252" y="3825044"/>
            <a:ext cx="2303748" cy="1296144"/>
            <a:chOff x="6840252" y="3825044"/>
            <a:chExt cx="2303748" cy="1296144"/>
          </a:xfrm>
        </p:grpSpPr>
        <p:sp>
          <p:nvSpPr>
            <p:cNvPr id="9" name="Thought Bubble: Cloud 8">
              <a:extLst>
                <a:ext uri="{FF2B5EF4-FFF2-40B4-BE49-F238E27FC236}">
                  <a16:creationId xmlns:a16="http://schemas.microsoft.com/office/drawing/2014/main" id="{EA592556-A9BD-EE00-D41E-E30652FA4AD6}"/>
                </a:ext>
              </a:extLst>
            </p:cNvPr>
            <p:cNvSpPr/>
            <p:nvPr/>
          </p:nvSpPr>
          <p:spPr>
            <a:xfrm flipV="1">
              <a:off x="6840252" y="3825044"/>
              <a:ext cx="2303748" cy="1296144"/>
            </a:xfrm>
            <a:prstGeom prst="cloudCallout">
              <a:avLst>
                <a:gd name="adj1" fmla="val -79649"/>
                <a:gd name="adj2" fmla="val 6576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91785BD-E879-4155-DD7C-5CC306C811B9}"/>
                </a:ext>
              </a:extLst>
            </p:cNvPr>
            <p:cNvSpPr txBox="1"/>
            <p:nvPr/>
          </p:nvSpPr>
          <p:spPr>
            <a:xfrm>
              <a:off x="7416316" y="4077072"/>
              <a:ext cx="1260140" cy="646331"/>
            </a:xfrm>
            <a:prstGeom prst="rect">
              <a:avLst/>
            </a:prstGeom>
            <a:noFill/>
          </p:spPr>
          <p:txBody>
            <a:bodyPr wrap="square" rtlCol="0">
              <a:spAutoFit/>
            </a:bodyPr>
            <a:lstStyle/>
            <a:p>
              <a:pPr algn="ctr"/>
              <a:r>
                <a:rPr lang="en-GB" dirty="0"/>
                <a:t>A daydream</a:t>
              </a:r>
            </a:p>
          </p:txBody>
        </p:sp>
      </p:grpSp>
      <p:grpSp>
        <p:nvGrpSpPr>
          <p:cNvPr id="2" name="Group 1">
            <a:extLst>
              <a:ext uri="{FF2B5EF4-FFF2-40B4-BE49-F238E27FC236}">
                <a16:creationId xmlns:a16="http://schemas.microsoft.com/office/drawing/2014/main" id="{2A07B9AD-3A3A-DCD6-18C2-039D09D4C39B}"/>
              </a:ext>
            </a:extLst>
          </p:cNvPr>
          <p:cNvGrpSpPr/>
          <p:nvPr/>
        </p:nvGrpSpPr>
        <p:grpSpPr>
          <a:xfrm>
            <a:off x="2735796" y="1340768"/>
            <a:ext cx="5616625" cy="4932858"/>
            <a:chOff x="411202" y="592495"/>
            <a:chExt cx="6819668" cy="5989444"/>
          </a:xfrm>
        </p:grpSpPr>
        <p:grpSp>
          <p:nvGrpSpPr>
            <p:cNvPr id="3" name="Group 6">
              <a:extLst>
                <a:ext uri="{FF2B5EF4-FFF2-40B4-BE49-F238E27FC236}">
                  <a16:creationId xmlns:a16="http://schemas.microsoft.com/office/drawing/2014/main" id="{055C650C-92F6-00C8-B2ED-90F940A597C2}"/>
                </a:ext>
              </a:extLst>
            </p:cNvPr>
            <p:cNvGrpSpPr>
              <a:grpSpLocks/>
            </p:cNvGrpSpPr>
            <p:nvPr/>
          </p:nvGrpSpPr>
          <p:grpSpPr bwMode="auto">
            <a:xfrm flipH="1">
              <a:off x="3151188" y="5445125"/>
              <a:ext cx="609600" cy="609600"/>
              <a:chOff x="1622" y="2511"/>
              <a:chExt cx="384" cy="384"/>
            </a:xfrm>
          </p:grpSpPr>
          <p:sp>
            <p:nvSpPr>
              <p:cNvPr id="49" name="Oval 7">
                <a:extLst>
                  <a:ext uri="{FF2B5EF4-FFF2-40B4-BE49-F238E27FC236}">
                    <a16:creationId xmlns:a16="http://schemas.microsoft.com/office/drawing/2014/main" id="{76DE6DA6-5214-1FA9-F2BA-8BAA9F4E8BFF}"/>
                  </a:ext>
                </a:extLst>
              </p:cNvPr>
              <p:cNvSpPr>
                <a:spLocks noChangeArrowheads="1"/>
              </p:cNvSpPr>
              <p:nvPr/>
            </p:nvSpPr>
            <p:spPr bwMode="auto">
              <a:xfrm>
                <a:off x="1622" y="2511"/>
                <a:ext cx="384" cy="384"/>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Oval 8">
                <a:extLst>
                  <a:ext uri="{FF2B5EF4-FFF2-40B4-BE49-F238E27FC236}">
                    <a16:creationId xmlns:a16="http://schemas.microsoft.com/office/drawing/2014/main" id="{56E43996-138F-5E7E-8F7E-389EE60AE450}"/>
                  </a:ext>
                </a:extLst>
              </p:cNvPr>
              <p:cNvSpPr>
                <a:spLocks noChangeArrowheads="1"/>
              </p:cNvSpPr>
              <p:nvPr/>
            </p:nvSpPr>
            <p:spPr bwMode="auto">
              <a:xfrm>
                <a:off x="1653" y="2539"/>
                <a:ext cx="178" cy="181"/>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Line 9">
                <a:extLst>
                  <a:ext uri="{FF2B5EF4-FFF2-40B4-BE49-F238E27FC236}">
                    <a16:creationId xmlns:a16="http://schemas.microsoft.com/office/drawing/2014/main" id="{62CEB66B-16A6-C7E4-8319-2AC06A8D9B9C}"/>
                  </a:ext>
                </a:extLst>
              </p:cNvPr>
              <p:cNvSpPr>
                <a:spLocks noChangeShapeType="1"/>
              </p:cNvSpPr>
              <p:nvPr/>
            </p:nvSpPr>
            <p:spPr bwMode="auto">
              <a:xfrm>
                <a:off x="1831" y="2614"/>
                <a:ext cx="0" cy="23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 name="Line 10">
              <a:extLst>
                <a:ext uri="{FF2B5EF4-FFF2-40B4-BE49-F238E27FC236}">
                  <a16:creationId xmlns:a16="http://schemas.microsoft.com/office/drawing/2014/main" id="{DE949A48-1E7D-1F4C-B7F0-E691059EF1A3}"/>
                </a:ext>
              </a:extLst>
            </p:cNvPr>
            <p:cNvSpPr>
              <a:spLocks noChangeShapeType="1"/>
            </p:cNvSpPr>
            <p:nvPr/>
          </p:nvSpPr>
          <p:spPr bwMode="auto">
            <a:xfrm rot="10001931">
              <a:off x="3048000" y="5414963"/>
              <a:ext cx="0" cy="152400"/>
            </a:xfrm>
            <a:prstGeom prst="line">
              <a:avLst/>
            </a:prstGeom>
            <a:noFill/>
            <a:ln w="152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11">
              <a:extLst>
                <a:ext uri="{FF2B5EF4-FFF2-40B4-BE49-F238E27FC236}">
                  <a16:creationId xmlns:a16="http://schemas.microsoft.com/office/drawing/2014/main" id="{2EDE1C22-4E1C-2709-D03B-4FE5703C18BF}"/>
                </a:ext>
              </a:extLst>
            </p:cNvPr>
            <p:cNvSpPr>
              <a:spLocks noChangeShapeType="1"/>
            </p:cNvSpPr>
            <p:nvPr/>
          </p:nvSpPr>
          <p:spPr bwMode="auto">
            <a:xfrm rot="10001931">
              <a:off x="2974975" y="5151438"/>
              <a:ext cx="3175" cy="138112"/>
            </a:xfrm>
            <a:prstGeom prst="line">
              <a:avLst/>
            </a:prstGeom>
            <a:noFill/>
            <a:ln w="1143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12">
              <a:extLst>
                <a:ext uri="{FF2B5EF4-FFF2-40B4-BE49-F238E27FC236}">
                  <a16:creationId xmlns:a16="http://schemas.microsoft.com/office/drawing/2014/main" id="{E068E36D-7285-72BC-9D65-0CC6B90542E5}"/>
                </a:ext>
              </a:extLst>
            </p:cNvPr>
            <p:cNvSpPr>
              <a:spLocks noChangeShapeType="1"/>
            </p:cNvSpPr>
            <p:nvPr/>
          </p:nvSpPr>
          <p:spPr bwMode="auto">
            <a:xfrm rot="10001931">
              <a:off x="2917825" y="4924425"/>
              <a:ext cx="0" cy="144463"/>
            </a:xfrm>
            <a:prstGeom prst="line">
              <a:avLst/>
            </a:prstGeom>
            <a:noFill/>
            <a:ln w="1143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Line 13">
              <a:extLst>
                <a:ext uri="{FF2B5EF4-FFF2-40B4-BE49-F238E27FC236}">
                  <a16:creationId xmlns:a16="http://schemas.microsoft.com/office/drawing/2014/main" id="{EE4FBD73-FA06-2F65-131A-9B91111C11AA}"/>
                </a:ext>
              </a:extLst>
            </p:cNvPr>
            <p:cNvSpPr>
              <a:spLocks noChangeShapeType="1"/>
            </p:cNvSpPr>
            <p:nvPr/>
          </p:nvSpPr>
          <p:spPr bwMode="auto">
            <a:xfrm rot="19631587" flipH="1">
              <a:off x="2827338" y="4654550"/>
              <a:ext cx="63500" cy="19208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Oval 14">
              <a:extLst>
                <a:ext uri="{FF2B5EF4-FFF2-40B4-BE49-F238E27FC236}">
                  <a16:creationId xmlns:a16="http://schemas.microsoft.com/office/drawing/2014/main" id="{2FF191A5-579C-FFCB-E6EF-9A3B2E483E3C}"/>
                </a:ext>
              </a:extLst>
            </p:cNvPr>
            <p:cNvSpPr>
              <a:spLocks noChangeArrowheads="1"/>
            </p:cNvSpPr>
            <p:nvPr/>
          </p:nvSpPr>
          <p:spPr bwMode="auto">
            <a:xfrm>
              <a:off x="2751138" y="4090988"/>
              <a:ext cx="936625" cy="936625"/>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Oval 15">
              <a:extLst>
                <a:ext uri="{FF2B5EF4-FFF2-40B4-BE49-F238E27FC236}">
                  <a16:creationId xmlns:a16="http://schemas.microsoft.com/office/drawing/2014/main" id="{735141B0-3CAF-F3E0-EC25-A1E88D2351CD}"/>
                </a:ext>
              </a:extLst>
            </p:cNvPr>
            <p:cNvSpPr>
              <a:spLocks noChangeArrowheads="1"/>
            </p:cNvSpPr>
            <p:nvPr/>
          </p:nvSpPr>
          <p:spPr bwMode="auto">
            <a:xfrm>
              <a:off x="2782888" y="4213225"/>
              <a:ext cx="431800" cy="4318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16">
              <a:extLst>
                <a:ext uri="{FF2B5EF4-FFF2-40B4-BE49-F238E27FC236}">
                  <a16:creationId xmlns:a16="http://schemas.microsoft.com/office/drawing/2014/main" id="{BA3659A6-3FAD-9F27-0D94-0A945E22FC2F}"/>
                </a:ext>
              </a:extLst>
            </p:cNvPr>
            <p:cNvSpPr>
              <a:spLocks noChangeArrowheads="1"/>
            </p:cNvSpPr>
            <p:nvPr/>
          </p:nvSpPr>
          <p:spPr bwMode="auto">
            <a:xfrm>
              <a:off x="2584450" y="3832225"/>
              <a:ext cx="2376488" cy="2376488"/>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Line 40">
              <a:extLst>
                <a:ext uri="{FF2B5EF4-FFF2-40B4-BE49-F238E27FC236}">
                  <a16:creationId xmlns:a16="http://schemas.microsoft.com/office/drawing/2014/main" id="{1A72BA2D-5014-9194-182C-EB82CBABD0E8}"/>
                </a:ext>
              </a:extLst>
            </p:cNvPr>
            <p:cNvSpPr>
              <a:spLocks noChangeShapeType="1"/>
            </p:cNvSpPr>
            <p:nvPr/>
          </p:nvSpPr>
          <p:spPr bwMode="auto">
            <a:xfrm>
              <a:off x="2795588" y="4514850"/>
              <a:ext cx="342900" cy="13192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9" name="Group 84">
              <a:extLst>
                <a:ext uri="{FF2B5EF4-FFF2-40B4-BE49-F238E27FC236}">
                  <a16:creationId xmlns:a16="http://schemas.microsoft.com/office/drawing/2014/main" id="{8DF755AC-FFA5-D522-E555-FF0542E4E8D4}"/>
                </a:ext>
              </a:extLst>
            </p:cNvPr>
            <p:cNvGrpSpPr>
              <a:grpSpLocks/>
            </p:cNvGrpSpPr>
            <p:nvPr/>
          </p:nvGrpSpPr>
          <p:grpSpPr bwMode="auto">
            <a:xfrm>
              <a:off x="4160838" y="1160463"/>
              <a:ext cx="1838325" cy="2349500"/>
              <a:chOff x="3821" y="1046"/>
              <a:chExt cx="1158" cy="1480"/>
            </a:xfrm>
          </p:grpSpPr>
          <p:sp>
            <p:nvSpPr>
              <p:cNvPr id="34" name="Line 85">
                <a:extLst>
                  <a:ext uri="{FF2B5EF4-FFF2-40B4-BE49-F238E27FC236}">
                    <a16:creationId xmlns:a16="http://schemas.microsoft.com/office/drawing/2014/main" id="{9BB5C393-D4E3-C48A-E538-872D29A79864}"/>
                  </a:ext>
                </a:extLst>
              </p:cNvPr>
              <p:cNvSpPr>
                <a:spLocks noChangeShapeType="1"/>
              </p:cNvSpPr>
              <p:nvPr/>
            </p:nvSpPr>
            <p:spPr bwMode="auto">
              <a:xfrm flipV="1">
                <a:off x="4014" y="1570"/>
                <a:ext cx="590" cy="90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Line 86">
                <a:extLst>
                  <a:ext uri="{FF2B5EF4-FFF2-40B4-BE49-F238E27FC236}">
                    <a16:creationId xmlns:a16="http://schemas.microsoft.com/office/drawing/2014/main" id="{38867BC9-2887-5FDF-EECE-36A996821D80}"/>
                  </a:ext>
                </a:extLst>
              </p:cNvPr>
              <p:cNvSpPr>
                <a:spLocks noChangeShapeType="1"/>
              </p:cNvSpPr>
              <p:nvPr/>
            </p:nvSpPr>
            <p:spPr bwMode="auto">
              <a:xfrm>
                <a:off x="4722" y="1545"/>
                <a:ext cx="126" cy="9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 name="Line 87">
                <a:extLst>
                  <a:ext uri="{FF2B5EF4-FFF2-40B4-BE49-F238E27FC236}">
                    <a16:creationId xmlns:a16="http://schemas.microsoft.com/office/drawing/2014/main" id="{F4748ED3-E548-60B7-35DA-625C6FC26A7B}"/>
                  </a:ext>
                </a:extLst>
              </p:cNvPr>
              <p:cNvSpPr>
                <a:spLocks noChangeShapeType="1"/>
              </p:cNvSpPr>
              <p:nvPr/>
            </p:nvSpPr>
            <p:spPr bwMode="auto">
              <a:xfrm flipH="1" flipV="1">
                <a:off x="4403" y="1078"/>
                <a:ext cx="544" cy="40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 name="Arc 88">
                <a:extLst>
                  <a:ext uri="{FF2B5EF4-FFF2-40B4-BE49-F238E27FC236}">
                    <a16:creationId xmlns:a16="http://schemas.microsoft.com/office/drawing/2014/main" id="{E8D5323C-DB57-6173-2E64-6C10613C32F2}"/>
                  </a:ext>
                </a:extLst>
              </p:cNvPr>
              <p:cNvSpPr>
                <a:spLocks/>
              </p:cNvSpPr>
              <p:nvPr/>
            </p:nvSpPr>
            <p:spPr bwMode="auto">
              <a:xfrm rot="-3410524">
                <a:off x="4619" y="1513"/>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8" name="Group 89">
                <a:extLst>
                  <a:ext uri="{FF2B5EF4-FFF2-40B4-BE49-F238E27FC236}">
                    <a16:creationId xmlns:a16="http://schemas.microsoft.com/office/drawing/2014/main" id="{D680E308-59D4-FBC4-E2E1-AB215E26F49A}"/>
                  </a:ext>
                </a:extLst>
              </p:cNvPr>
              <p:cNvGrpSpPr>
                <a:grpSpLocks/>
              </p:cNvGrpSpPr>
              <p:nvPr/>
            </p:nvGrpSpPr>
            <p:grpSpPr bwMode="auto">
              <a:xfrm rot="2056935">
                <a:off x="4888" y="1495"/>
                <a:ext cx="91" cy="182"/>
                <a:chOff x="4649" y="1842"/>
                <a:chExt cx="91" cy="182"/>
              </a:xfrm>
            </p:grpSpPr>
            <p:sp>
              <p:nvSpPr>
                <p:cNvPr id="44" name="Arc 90">
                  <a:extLst>
                    <a:ext uri="{FF2B5EF4-FFF2-40B4-BE49-F238E27FC236}">
                      <a16:creationId xmlns:a16="http://schemas.microsoft.com/office/drawing/2014/main" id="{BC455A80-4BFC-48BF-DC83-10F53AE5654C}"/>
                    </a:ext>
                  </a:extLst>
                </p:cNvPr>
                <p:cNvSpPr>
                  <a:spLocks/>
                </p:cNvSpPr>
                <p:nvPr/>
              </p:nvSpPr>
              <p:spPr bwMode="auto">
                <a:xfrm>
                  <a:off x="4649" y="1842"/>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Arc 91">
                  <a:extLst>
                    <a:ext uri="{FF2B5EF4-FFF2-40B4-BE49-F238E27FC236}">
                      <a16:creationId xmlns:a16="http://schemas.microsoft.com/office/drawing/2014/main" id="{7FF2FD1A-0822-4A9F-4722-FD76C2629F39}"/>
                    </a:ext>
                  </a:extLst>
                </p:cNvPr>
                <p:cNvSpPr>
                  <a:spLocks/>
                </p:cNvSpPr>
                <p:nvPr/>
              </p:nvSpPr>
              <p:spPr bwMode="auto">
                <a:xfrm flipV="1">
                  <a:off x="4649" y="1933"/>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9" name="Line 92">
                <a:extLst>
                  <a:ext uri="{FF2B5EF4-FFF2-40B4-BE49-F238E27FC236}">
                    <a16:creationId xmlns:a16="http://schemas.microsoft.com/office/drawing/2014/main" id="{FCA0774B-896F-8F0C-0925-E7A8B3049388}"/>
                  </a:ext>
                </a:extLst>
              </p:cNvPr>
              <p:cNvSpPr>
                <a:spLocks noChangeShapeType="1"/>
              </p:cNvSpPr>
              <p:nvPr/>
            </p:nvSpPr>
            <p:spPr bwMode="auto">
              <a:xfrm flipH="1">
                <a:off x="3845" y="1102"/>
                <a:ext cx="435" cy="13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0" name="Group 93">
                <a:extLst>
                  <a:ext uri="{FF2B5EF4-FFF2-40B4-BE49-F238E27FC236}">
                    <a16:creationId xmlns:a16="http://schemas.microsoft.com/office/drawing/2014/main" id="{03A5838C-574F-8411-A2B7-676E5CC0FCDD}"/>
                  </a:ext>
                </a:extLst>
              </p:cNvPr>
              <p:cNvGrpSpPr>
                <a:grpSpLocks/>
              </p:cNvGrpSpPr>
              <p:nvPr/>
            </p:nvGrpSpPr>
            <p:grpSpPr bwMode="auto">
              <a:xfrm rot="6832003">
                <a:off x="3866" y="2390"/>
                <a:ext cx="91" cy="182"/>
                <a:chOff x="4649" y="1842"/>
                <a:chExt cx="91" cy="182"/>
              </a:xfrm>
            </p:grpSpPr>
            <p:sp>
              <p:nvSpPr>
                <p:cNvPr id="42" name="Arc 94">
                  <a:extLst>
                    <a:ext uri="{FF2B5EF4-FFF2-40B4-BE49-F238E27FC236}">
                      <a16:creationId xmlns:a16="http://schemas.microsoft.com/office/drawing/2014/main" id="{D523180A-E997-DF24-E0C9-D91C8FF1BFBA}"/>
                    </a:ext>
                  </a:extLst>
                </p:cNvPr>
                <p:cNvSpPr>
                  <a:spLocks/>
                </p:cNvSpPr>
                <p:nvPr/>
              </p:nvSpPr>
              <p:spPr bwMode="auto">
                <a:xfrm>
                  <a:off x="4649" y="1842"/>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Arc 95">
                  <a:extLst>
                    <a:ext uri="{FF2B5EF4-FFF2-40B4-BE49-F238E27FC236}">
                      <a16:creationId xmlns:a16="http://schemas.microsoft.com/office/drawing/2014/main" id="{F370D810-A7EE-0A94-5CF9-F533492B633E}"/>
                    </a:ext>
                  </a:extLst>
                </p:cNvPr>
                <p:cNvSpPr>
                  <a:spLocks/>
                </p:cNvSpPr>
                <p:nvPr/>
              </p:nvSpPr>
              <p:spPr bwMode="auto">
                <a:xfrm flipV="1">
                  <a:off x="4649" y="1933"/>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1" name="Arc 96">
                <a:extLst>
                  <a:ext uri="{FF2B5EF4-FFF2-40B4-BE49-F238E27FC236}">
                    <a16:creationId xmlns:a16="http://schemas.microsoft.com/office/drawing/2014/main" id="{C6C041DA-5B16-1812-58E0-2D0A77F57BAE}"/>
                  </a:ext>
                </a:extLst>
              </p:cNvPr>
              <p:cNvSpPr>
                <a:spLocks/>
              </p:cNvSpPr>
              <p:nvPr/>
            </p:nvSpPr>
            <p:spPr bwMode="auto">
              <a:xfrm rot="-3410524">
                <a:off x="4293" y="1046"/>
                <a:ext cx="91"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 name="Line 97">
              <a:extLst>
                <a:ext uri="{FF2B5EF4-FFF2-40B4-BE49-F238E27FC236}">
                  <a16:creationId xmlns:a16="http://schemas.microsoft.com/office/drawing/2014/main" id="{0D655573-0650-9762-0FD0-690B00A27C7E}"/>
                </a:ext>
              </a:extLst>
            </p:cNvPr>
            <p:cNvSpPr>
              <a:spLocks noChangeShapeType="1"/>
            </p:cNvSpPr>
            <p:nvPr/>
          </p:nvSpPr>
          <p:spPr bwMode="auto">
            <a:xfrm flipV="1">
              <a:off x="4854575" y="2325688"/>
              <a:ext cx="500063" cy="7524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98">
              <a:extLst>
                <a:ext uri="{FF2B5EF4-FFF2-40B4-BE49-F238E27FC236}">
                  <a16:creationId xmlns:a16="http://schemas.microsoft.com/office/drawing/2014/main" id="{551D76B1-81D6-CBC5-D2C3-BEC44D1CFB15}"/>
                </a:ext>
              </a:extLst>
            </p:cNvPr>
            <p:cNvSpPr>
              <a:spLocks noChangeShapeType="1"/>
            </p:cNvSpPr>
            <p:nvPr/>
          </p:nvSpPr>
          <p:spPr bwMode="auto">
            <a:xfrm>
              <a:off x="5548313" y="2062163"/>
              <a:ext cx="147637" cy="10001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99">
              <a:extLst>
                <a:ext uri="{FF2B5EF4-FFF2-40B4-BE49-F238E27FC236}">
                  <a16:creationId xmlns:a16="http://schemas.microsoft.com/office/drawing/2014/main" id="{D2E9203B-B796-FE28-B253-7811E2D7FE01}"/>
                </a:ext>
              </a:extLst>
            </p:cNvPr>
            <p:cNvSpPr>
              <a:spLocks noChangeShapeType="1"/>
            </p:cNvSpPr>
            <p:nvPr/>
          </p:nvSpPr>
          <p:spPr bwMode="auto">
            <a:xfrm flipH="1" flipV="1">
              <a:off x="5324475" y="1252538"/>
              <a:ext cx="514350" cy="376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Text Box 100">
              <a:extLst>
                <a:ext uri="{FF2B5EF4-FFF2-40B4-BE49-F238E27FC236}">
                  <a16:creationId xmlns:a16="http://schemas.microsoft.com/office/drawing/2014/main" id="{44CEACC9-3677-8239-97C1-EEF8996E88BD}"/>
                </a:ext>
              </a:extLst>
            </p:cNvPr>
            <p:cNvSpPr txBox="1">
              <a:spLocks noChangeArrowheads="1"/>
            </p:cNvSpPr>
            <p:nvPr/>
          </p:nvSpPr>
          <p:spPr bwMode="auto">
            <a:xfrm>
              <a:off x="4695352" y="592495"/>
              <a:ext cx="2124020" cy="2989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000" b="1" dirty="0">
                  <a:solidFill>
                    <a:srgbClr val="CC00CC"/>
                  </a:solidFill>
                  <a:latin typeface="Arial Narrow" panose="020B0606020202030204" pitchFamily="34" charset="0"/>
                </a:rPr>
                <a:t>[ 900–1000 m below ground ]</a:t>
              </a:r>
            </a:p>
          </p:txBody>
        </p:sp>
        <p:sp>
          <p:nvSpPr>
            <p:cNvPr id="24" name="Line 101">
              <a:extLst>
                <a:ext uri="{FF2B5EF4-FFF2-40B4-BE49-F238E27FC236}">
                  <a16:creationId xmlns:a16="http://schemas.microsoft.com/office/drawing/2014/main" id="{BB08F665-A306-86D7-BD58-79CC56A429BF}"/>
                </a:ext>
              </a:extLst>
            </p:cNvPr>
            <p:cNvSpPr>
              <a:spLocks noChangeShapeType="1"/>
            </p:cNvSpPr>
            <p:nvPr/>
          </p:nvSpPr>
          <p:spPr bwMode="auto">
            <a:xfrm>
              <a:off x="4976813" y="696913"/>
              <a:ext cx="0" cy="4318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102">
              <a:extLst>
                <a:ext uri="{FF2B5EF4-FFF2-40B4-BE49-F238E27FC236}">
                  <a16:creationId xmlns:a16="http://schemas.microsoft.com/office/drawing/2014/main" id="{79B1AD35-5607-BDF0-8541-44EB82D49453}"/>
                </a:ext>
              </a:extLst>
            </p:cNvPr>
            <p:cNvSpPr>
              <a:spLocks noChangeShapeType="1"/>
            </p:cNvSpPr>
            <p:nvPr/>
          </p:nvSpPr>
          <p:spPr bwMode="auto">
            <a:xfrm flipV="1">
              <a:off x="3309938" y="3505200"/>
              <a:ext cx="1066800" cy="395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Text Box 103">
              <a:extLst>
                <a:ext uri="{FF2B5EF4-FFF2-40B4-BE49-F238E27FC236}">
                  <a16:creationId xmlns:a16="http://schemas.microsoft.com/office/drawing/2014/main" id="{3E342121-BF05-6181-48A3-52E5887CEA77}"/>
                </a:ext>
              </a:extLst>
            </p:cNvPr>
            <p:cNvSpPr txBox="1">
              <a:spLocks noChangeArrowheads="1"/>
            </p:cNvSpPr>
            <p:nvPr/>
          </p:nvSpPr>
          <p:spPr bwMode="auto">
            <a:xfrm>
              <a:off x="1023223" y="3521455"/>
              <a:ext cx="1459627" cy="10089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200" b="1" dirty="0">
                  <a:solidFill>
                    <a:srgbClr val="FF0000"/>
                  </a:solidFill>
                  <a:latin typeface="Arial Narrow" panose="020B0606020202030204" pitchFamily="34" charset="0"/>
                </a:rPr>
                <a:t>3 × FFAGs 3–8 GeV</a:t>
              </a:r>
              <a:br>
                <a:rPr lang="en-GB" altLang="en-US" sz="1200" b="1" dirty="0">
                  <a:solidFill>
                    <a:srgbClr val="FF0000"/>
                  </a:solidFill>
                  <a:latin typeface="Arial Narrow" panose="020B0606020202030204" pitchFamily="34" charset="0"/>
                </a:rPr>
              </a:br>
              <a:r>
                <a:rPr lang="en-GB" altLang="en-US" sz="1200" b="1" dirty="0">
                  <a:solidFill>
                    <a:srgbClr val="FF0000"/>
                  </a:solidFill>
                  <a:latin typeface="Arial Narrow" panose="020B0606020202030204" pitchFamily="34" charset="0"/>
                </a:rPr>
                <a:t>8–20 GeV</a:t>
              </a:r>
              <a:br>
                <a:rPr lang="en-GB" altLang="en-US" sz="1200" b="1" dirty="0">
                  <a:solidFill>
                    <a:srgbClr val="FF0000"/>
                  </a:solidFill>
                  <a:latin typeface="Arial Narrow" panose="020B0606020202030204" pitchFamily="34" charset="0"/>
                </a:rPr>
              </a:br>
              <a:r>
                <a:rPr lang="en-GB" altLang="en-US" sz="1200" b="1" dirty="0">
                  <a:solidFill>
                    <a:srgbClr val="FF0000"/>
                  </a:solidFill>
                  <a:latin typeface="Arial Narrow" panose="020B0606020202030204" pitchFamily="34" charset="0"/>
                </a:rPr>
                <a:t>20–50 GeV</a:t>
              </a:r>
            </a:p>
          </p:txBody>
        </p:sp>
        <p:sp>
          <p:nvSpPr>
            <p:cNvPr id="27" name="Text Box 104">
              <a:extLst>
                <a:ext uri="{FF2B5EF4-FFF2-40B4-BE49-F238E27FC236}">
                  <a16:creationId xmlns:a16="http://schemas.microsoft.com/office/drawing/2014/main" id="{9B316BED-5DCB-ADF7-897A-6ADAE2B24276}"/>
                </a:ext>
              </a:extLst>
            </p:cNvPr>
            <p:cNvSpPr txBox="1">
              <a:spLocks noChangeArrowheads="1"/>
            </p:cNvSpPr>
            <p:nvPr/>
          </p:nvSpPr>
          <p:spPr bwMode="auto">
            <a:xfrm>
              <a:off x="411202" y="4652963"/>
              <a:ext cx="2000211" cy="121078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GB" altLang="en-US" sz="1200" b="1" dirty="0">
                  <a:solidFill>
                    <a:srgbClr val="FF0000"/>
                  </a:solidFill>
                  <a:latin typeface="Arial Narrow" panose="020B0606020202030204" pitchFamily="34" charset="0"/>
                </a:rPr>
                <a:t>3 GeV linac</a:t>
              </a:r>
            </a:p>
            <a:p>
              <a:pPr algn="ctr">
                <a:spcBef>
                  <a:spcPct val="30000"/>
                </a:spcBef>
              </a:pPr>
              <a:r>
                <a:rPr lang="en-GB" altLang="en-US" sz="1200" b="1" dirty="0">
                  <a:solidFill>
                    <a:srgbClr val="FF0000"/>
                  </a:solidFill>
                  <a:latin typeface="Arial Narrow" panose="020B0606020202030204" pitchFamily="34" charset="0"/>
                </a:rPr>
                <a:t> Cooling</a:t>
              </a:r>
            </a:p>
            <a:p>
              <a:pPr algn="ctr">
                <a:spcBef>
                  <a:spcPct val="30000"/>
                </a:spcBef>
              </a:pPr>
              <a:r>
                <a:rPr lang="en-GB" altLang="en-US" sz="1200" b="1" dirty="0">
                  <a:solidFill>
                    <a:srgbClr val="FF0000"/>
                  </a:solidFill>
                  <a:latin typeface="Arial Narrow" panose="020B0606020202030204" pitchFamily="34" charset="0"/>
                </a:rPr>
                <a:t>Phase rot.</a:t>
              </a:r>
            </a:p>
            <a:p>
              <a:pPr algn="ctr">
                <a:spcBef>
                  <a:spcPct val="30000"/>
                </a:spcBef>
              </a:pPr>
              <a:r>
                <a:rPr lang="en-GB" altLang="en-US" sz="1200" b="1" dirty="0">
                  <a:solidFill>
                    <a:srgbClr val="FF0000"/>
                  </a:solidFill>
                  <a:latin typeface="Arial Narrow" panose="020B0606020202030204" pitchFamily="34" charset="0"/>
                </a:rPr>
                <a:t>Target</a:t>
              </a:r>
            </a:p>
          </p:txBody>
        </p:sp>
        <p:sp>
          <p:nvSpPr>
            <p:cNvPr id="28" name="Text Box 105">
              <a:extLst>
                <a:ext uri="{FF2B5EF4-FFF2-40B4-BE49-F238E27FC236}">
                  <a16:creationId xmlns:a16="http://schemas.microsoft.com/office/drawing/2014/main" id="{F54294C8-2279-34CC-A916-993F9AF50F8F}"/>
                </a:ext>
              </a:extLst>
            </p:cNvPr>
            <p:cNvSpPr txBox="1">
              <a:spLocks noChangeArrowheads="1"/>
            </p:cNvSpPr>
            <p:nvPr/>
          </p:nvSpPr>
          <p:spPr bwMode="auto">
            <a:xfrm>
              <a:off x="1372951" y="6021388"/>
              <a:ext cx="1617484" cy="5605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200" b="1" dirty="0">
                  <a:solidFill>
                    <a:srgbClr val="FF0000"/>
                  </a:solidFill>
                  <a:latin typeface="Arial Narrow" panose="020B0606020202030204" pitchFamily="34" charset="0"/>
                </a:rPr>
                <a:t>~10 GeV synch. + booster + linac</a:t>
              </a:r>
            </a:p>
          </p:txBody>
        </p:sp>
        <p:sp>
          <p:nvSpPr>
            <p:cNvPr id="30" name="Text Box 106">
              <a:extLst>
                <a:ext uri="{FF2B5EF4-FFF2-40B4-BE49-F238E27FC236}">
                  <a16:creationId xmlns:a16="http://schemas.microsoft.com/office/drawing/2014/main" id="{1FC11E52-99C8-55F8-E062-47E05E91755C}"/>
                </a:ext>
              </a:extLst>
            </p:cNvPr>
            <p:cNvSpPr txBox="1">
              <a:spLocks noChangeArrowheads="1"/>
            </p:cNvSpPr>
            <p:nvPr/>
          </p:nvSpPr>
          <p:spPr bwMode="auto">
            <a:xfrm>
              <a:off x="5088794" y="2567462"/>
              <a:ext cx="1049180" cy="336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200" b="1" dirty="0">
                  <a:solidFill>
                    <a:srgbClr val="FF0000"/>
                  </a:solidFill>
                  <a:latin typeface="Arial Narrow" panose="020B0606020202030204" pitchFamily="34" charset="0"/>
                </a:rPr>
                <a:t>To Super-K</a:t>
              </a:r>
            </a:p>
          </p:txBody>
        </p:sp>
        <p:sp>
          <p:nvSpPr>
            <p:cNvPr id="31" name="Text Box 107">
              <a:extLst>
                <a:ext uri="{FF2B5EF4-FFF2-40B4-BE49-F238E27FC236}">
                  <a16:creationId xmlns:a16="http://schemas.microsoft.com/office/drawing/2014/main" id="{F9780A57-D675-7DC0-13BE-50E4627D50B6}"/>
                </a:ext>
              </a:extLst>
            </p:cNvPr>
            <p:cNvSpPr txBox="1">
              <a:spLocks noChangeArrowheads="1"/>
            </p:cNvSpPr>
            <p:nvPr/>
          </p:nvSpPr>
          <p:spPr bwMode="auto">
            <a:xfrm>
              <a:off x="5478463" y="2179638"/>
              <a:ext cx="1096669" cy="336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200" b="1" dirty="0">
                  <a:solidFill>
                    <a:srgbClr val="FF0000"/>
                  </a:solidFill>
                  <a:latin typeface="Arial Narrow" panose="020B0606020202030204" pitchFamily="34" charset="0"/>
                </a:rPr>
                <a:t>To G Sasso</a:t>
              </a:r>
            </a:p>
          </p:txBody>
        </p:sp>
        <p:sp>
          <p:nvSpPr>
            <p:cNvPr id="32" name="Text Box 108">
              <a:extLst>
                <a:ext uri="{FF2B5EF4-FFF2-40B4-BE49-F238E27FC236}">
                  <a16:creationId xmlns:a16="http://schemas.microsoft.com/office/drawing/2014/main" id="{EA82AF55-E2AC-6838-3882-B7C9F7559DB5}"/>
                </a:ext>
              </a:extLst>
            </p:cNvPr>
            <p:cNvSpPr txBox="1">
              <a:spLocks noChangeArrowheads="1"/>
            </p:cNvSpPr>
            <p:nvPr/>
          </p:nvSpPr>
          <p:spPr bwMode="auto">
            <a:xfrm>
              <a:off x="5176227" y="1125538"/>
              <a:ext cx="2054643" cy="336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200" b="1" dirty="0">
                  <a:solidFill>
                    <a:srgbClr val="FF0000"/>
                  </a:solidFill>
                  <a:latin typeface="Arial Narrow" panose="020B0606020202030204" pitchFamily="34" charset="0"/>
                </a:rPr>
                <a:t>To Soudan or </a:t>
              </a:r>
              <a:r>
                <a:rPr lang="en-GB" altLang="en-US" sz="1200" b="1" dirty="0" err="1">
                  <a:solidFill>
                    <a:srgbClr val="FF0000"/>
                  </a:solidFill>
                  <a:latin typeface="Arial Narrow" panose="020B0606020202030204" pitchFamily="34" charset="0"/>
                </a:rPr>
                <a:t>SNOLab</a:t>
              </a:r>
              <a:endParaRPr lang="en-GB" altLang="en-US" sz="1200" b="1" dirty="0">
                <a:solidFill>
                  <a:srgbClr val="FF0000"/>
                </a:solidFill>
                <a:latin typeface="Arial Narrow" panose="020B0606020202030204" pitchFamily="34" charset="0"/>
              </a:endParaRPr>
            </a:p>
          </p:txBody>
        </p:sp>
        <p:sp>
          <p:nvSpPr>
            <p:cNvPr id="33" name="Text Box 109">
              <a:extLst>
                <a:ext uri="{FF2B5EF4-FFF2-40B4-BE49-F238E27FC236}">
                  <a16:creationId xmlns:a16="http://schemas.microsoft.com/office/drawing/2014/main" id="{779FC490-2CDB-B88C-7727-153F53B81C05}"/>
                </a:ext>
              </a:extLst>
            </p:cNvPr>
            <p:cNvSpPr txBox="1">
              <a:spLocks noChangeArrowheads="1"/>
            </p:cNvSpPr>
            <p:nvPr/>
          </p:nvSpPr>
          <p:spPr bwMode="auto">
            <a:xfrm>
              <a:off x="3471309" y="1248232"/>
              <a:ext cx="1049180" cy="336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1200" b="1" dirty="0">
                  <a:solidFill>
                    <a:srgbClr val="FF0000"/>
                  </a:solidFill>
                  <a:latin typeface="Arial Narrow" panose="020B0606020202030204" pitchFamily="34" charset="0"/>
                </a:rPr>
                <a:t>Return leg</a:t>
              </a:r>
            </a:p>
          </p:txBody>
        </p:sp>
      </p:grpSp>
      <p:sp>
        <p:nvSpPr>
          <p:cNvPr id="56" name="TextBox 55">
            <a:extLst>
              <a:ext uri="{FF2B5EF4-FFF2-40B4-BE49-F238E27FC236}">
                <a16:creationId xmlns:a16="http://schemas.microsoft.com/office/drawing/2014/main" id="{180F3BF3-98E1-0B02-F4FE-0876340CB013}"/>
              </a:ext>
            </a:extLst>
          </p:cNvPr>
          <p:cNvSpPr txBox="1"/>
          <p:nvPr/>
        </p:nvSpPr>
        <p:spPr>
          <a:xfrm>
            <a:off x="7416316" y="6596390"/>
            <a:ext cx="1620180" cy="261610"/>
          </a:xfrm>
          <a:prstGeom prst="rect">
            <a:avLst/>
          </a:prstGeom>
          <a:noFill/>
        </p:spPr>
        <p:txBody>
          <a:bodyPr wrap="square" rtlCol="0">
            <a:spAutoFit/>
          </a:bodyPr>
          <a:lstStyle/>
          <a:p>
            <a:r>
              <a:rPr lang="en-GB" sz="1050" dirty="0"/>
              <a:t>Google Maps</a:t>
            </a:r>
            <a:endParaRPr lang="en-GB" dirty="0"/>
          </a:p>
        </p:txBody>
      </p:sp>
    </p:spTree>
    <p:extLst>
      <p:ext uri="{BB962C8B-B14F-4D97-AF65-F5344CB8AC3E}">
        <p14:creationId xmlns:p14="http://schemas.microsoft.com/office/powerpoint/2010/main" val="33262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9848-71FB-9AD5-8769-9932AC62C524}"/>
              </a:ext>
            </a:extLst>
          </p:cNvPr>
          <p:cNvSpPr>
            <a:spLocks noGrp="1"/>
          </p:cNvSpPr>
          <p:nvPr>
            <p:ph type="title"/>
          </p:nvPr>
        </p:nvSpPr>
        <p:spPr>
          <a:xfrm>
            <a:off x="0" y="80628"/>
            <a:ext cx="8229600" cy="562074"/>
          </a:xfrm>
        </p:spPr>
        <p:txBody>
          <a:bodyPr>
            <a:normAutofit fontScale="90000"/>
          </a:bodyPr>
          <a:lstStyle/>
          <a:p>
            <a:pPr algn="l"/>
            <a:r>
              <a:rPr lang="en-GB" dirty="0"/>
              <a:t>Supporting Neutrino Physics</a:t>
            </a:r>
          </a:p>
        </p:txBody>
      </p:sp>
      <p:sp>
        <p:nvSpPr>
          <p:cNvPr id="3" name="Content Placeholder 2">
            <a:extLst>
              <a:ext uri="{FF2B5EF4-FFF2-40B4-BE49-F238E27FC236}">
                <a16:creationId xmlns:a16="http://schemas.microsoft.com/office/drawing/2014/main" id="{AB90D32A-B86B-CA33-ABBC-1A9CA3447051}"/>
              </a:ext>
            </a:extLst>
          </p:cNvPr>
          <p:cNvSpPr>
            <a:spLocks noGrp="1"/>
          </p:cNvSpPr>
          <p:nvPr>
            <p:ph idx="1"/>
          </p:nvPr>
        </p:nvSpPr>
        <p:spPr>
          <a:xfrm>
            <a:off x="0" y="620688"/>
            <a:ext cx="9144000" cy="6048672"/>
          </a:xfrm>
        </p:spPr>
        <p:txBody>
          <a:bodyPr/>
          <a:lstStyle/>
          <a:p>
            <a:r>
              <a:rPr lang="en-GB" dirty="0"/>
              <a:t>Silvia Pascoli</a:t>
            </a:r>
          </a:p>
          <a:p>
            <a:pPr lvl="1"/>
            <a:r>
              <a:rPr lang="en-GB" dirty="0"/>
              <a:t>Silvia joined the IPPP in 2005</a:t>
            </a:r>
          </a:p>
          <a:p>
            <a:pPr lvl="2"/>
            <a:r>
              <a:rPr lang="en-GB" dirty="0"/>
              <a:t>When I transferred to Oxford as Director, JAI</a:t>
            </a:r>
          </a:p>
          <a:p>
            <a:pPr marL="914400" lvl="2" indent="0">
              <a:buNone/>
            </a:pPr>
            <a:r>
              <a:rPr lang="en-GB" dirty="0"/>
              <a:t>   UK Neutrino Factory Project well-established</a:t>
            </a:r>
          </a:p>
          <a:p>
            <a:pPr lvl="2"/>
            <a:r>
              <a:rPr lang="en-GB" dirty="0"/>
              <a:t>During my 5 years at the JAI (2005-2010)</a:t>
            </a:r>
          </a:p>
          <a:p>
            <a:pPr lvl="3"/>
            <a:r>
              <a:rPr lang="en-GB" dirty="0"/>
              <a:t>Silvia wrote or co-wrote 23 papers on neutrino physics</a:t>
            </a:r>
          </a:p>
          <a:p>
            <a:pPr marL="1371600" lvl="3" indent="0">
              <a:buNone/>
            </a:pPr>
            <a:r>
              <a:rPr lang="en-GB" dirty="0"/>
              <a:t>    more than 2,600 citations, including</a:t>
            </a:r>
          </a:p>
          <a:p>
            <a:pPr marL="1371600" lvl="3" indent="0">
              <a:buNone/>
            </a:pPr>
            <a:r>
              <a:rPr lang="en-GB" dirty="0">
                <a:solidFill>
                  <a:schemeClr val="tx1"/>
                </a:solidFill>
              </a:rPr>
              <a:t>The search for heavy Majorana neutrinos,</a:t>
            </a:r>
          </a:p>
          <a:p>
            <a:pPr marL="1371600" lvl="3" indent="0" algn="r">
              <a:buNone/>
            </a:pPr>
            <a:r>
              <a:rPr lang="en-GB" sz="1600" dirty="0">
                <a:solidFill>
                  <a:schemeClr val="tx1"/>
                </a:solidFill>
              </a:rPr>
              <a:t>Atre, Han, Pascoli, Yang, JHEP </a:t>
            </a:r>
            <a:r>
              <a:rPr lang="en-GB" sz="1600" u="sng" dirty="0">
                <a:solidFill>
                  <a:schemeClr val="tx1"/>
                </a:solidFill>
              </a:rPr>
              <a:t>5</a:t>
            </a:r>
            <a:r>
              <a:rPr lang="en-GB" sz="1600" dirty="0">
                <a:solidFill>
                  <a:schemeClr val="tx1"/>
                </a:solidFill>
              </a:rPr>
              <a:t> 30 (2009, 710 citations)</a:t>
            </a:r>
          </a:p>
          <a:p>
            <a:pPr marL="1371600" lvl="3" indent="0">
              <a:buNone/>
            </a:pPr>
            <a:r>
              <a:rPr lang="en-GB" dirty="0">
                <a:solidFill>
                  <a:schemeClr val="tx1"/>
                </a:solidFill>
              </a:rPr>
              <a:t>Theory of neutrinos; A white paper</a:t>
            </a:r>
          </a:p>
          <a:p>
            <a:pPr marL="1371600" lvl="3" indent="0" algn="r">
              <a:buNone/>
            </a:pPr>
            <a:r>
              <a:rPr lang="en-GB" sz="1600" dirty="0">
                <a:solidFill>
                  <a:schemeClr val="tx1"/>
                </a:solidFill>
              </a:rPr>
              <a:t>Mohapatra </a:t>
            </a:r>
            <a:r>
              <a:rPr lang="en-GB" sz="1600" i="1" dirty="0">
                <a:solidFill>
                  <a:schemeClr val="tx1"/>
                </a:solidFill>
              </a:rPr>
              <a:t>et al</a:t>
            </a:r>
            <a:r>
              <a:rPr lang="en-GB" sz="1600" dirty="0">
                <a:solidFill>
                  <a:schemeClr val="tx1"/>
                </a:solidFill>
              </a:rPr>
              <a:t>, Rep. </a:t>
            </a:r>
            <a:r>
              <a:rPr lang="en-GB" sz="1600" dirty="0" err="1">
                <a:solidFill>
                  <a:schemeClr val="tx1"/>
                </a:solidFill>
              </a:rPr>
              <a:t>Progr</a:t>
            </a:r>
            <a:r>
              <a:rPr lang="en-GB" sz="1600" dirty="0">
                <a:solidFill>
                  <a:schemeClr val="tx1"/>
                </a:solidFill>
              </a:rPr>
              <a:t>. Phys. </a:t>
            </a:r>
            <a:r>
              <a:rPr lang="en-GB" sz="1600" u="sng" dirty="0">
                <a:solidFill>
                  <a:schemeClr val="tx1"/>
                </a:solidFill>
              </a:rPr>
              <a:t>70</a:t>
            </a:r>
            <a:r>
              <a:rPr lang="en-GB" sz="1600" dirty="0">
                <a:solidFill>
                  <a:schemeClr val="tx1"/>
                </a:solidFill>
              </a:rPr>
              <a:t> 1757 (2007, 416 citations)</a:t>
            </a:r>
          </a:p>
          <a:p>
            <a:pPr marL="1371600" lvl="3" indent="0">
              <a:buNone/>
            </a:pPr>
            <a:r>
              <a:rPr lang="en-GB" dirty="0" err="1">
                <a:solidFill>
                  <a:schemeClr val="tx1"/>
                </a:solidFill>
              </a:rPr>
              <a:t>Leptogenesis</a:t>
            </a:r>
            <a:r>
              <a:rPr lang="en-GB" dirty="0">
                <a:solidFill>
                  <a:schemeClr val="tx1"/>
                </a:solidFill>
              </a:rPr>
              <a:t> and low energy CP-violation in neutrino physics</a:t>
            </a:r>
          </a:p>
          <a:p>
            <a:pPr marL="1371600" lvl="3" indent="0" algn="r">
              <a:buNone/>
            </a:pPr>
            <a:r>
              <a:rPr lang="en-GB" sz="1600" dirty="0" err="1">
                <a:solidFill>
                  <a:schemeClr val="tx1"/>
                </a:solidFill>
              </a:rPr>
              <a:t>Nucl</a:t>
            </a:r>
            <a:r>
              <a:rPr lang="en-GB" sz="1600" dirty="0">
                <a:solidFill>
                  <a:schemeClr val="tx1"/>
                </a:solidFill>
              </a:rPr>
              <a:t>. Phys. B </a:t>
            </a:r>
            <a:r>
              <a:rPr lang="en-GB" sz="1600" u="sng" dirty="0">
                <a:solidFill>
                  <a:schemeClr val="tx1"/>
                </a:solidFill>
              </a:rPr>
              <a:t>774</a:t>
            </a:r>
            <a:r>
              <a:rPr lang="en-GB" sz="1600" dirty="0">
                <a:solidFill>
                  <a:schemeClr val="tx1"/>
                </a:solidFill>
              </a:rPr>
              <a:t> 1 (2007, 177 citations)</a:t>
            </a:r>
          </a:p>
          <a:p>
            <a:pPr marL="1371600" lvl="3" indent="0">
              <a:buNone/>
            </a:pPr>
            <a:endParaRPr lang="en-GB" sz="1600" dirty="0">
              <a:solidFill>
                <a:schemeClr val="tx1"/>
              </a:solidFill>
            </a:endParaRPr>
          </a:p>
          <a:p>
            <a:pPr marL="857250" lvl="1" indent="-342900"/>
            <a:r>
              <a:rPr lang="en-GB" sz="2400" dirty="0"/>
              <a:t>This was a major contribution to neutrino physics</a:t>
            </a:r>
          </a:p>
          <a:p>
            <a:pPr marL="1371600" lvl="3" indent="0">
              <a:buNone/>
            </a:pPr>
            <a:endParaRPr lang="en-GB" sz="1600" dirty="0">
              <a:solidFill>
                <a:schemeClr val="tx1"/>
              </a:solidFill>
            </a:endParaRPr>
          </a:p>
        </p:txBody>
      </p:sp>
      <p:grpSp>
        <p:nvGrpSpPr>
          <p:cNvPr id="5" name="Group 4">
            <a:extLst>
              <a:ext uri="{FF2B5EF4-FFF2-40B4-BE49-F238E27FC236}">
                <a16:creationId xmlns:a16="http://schemas.microsoft.com/office/drawing/2014/main" id="{1A247211-83DD-31C4-AA39-A798B02DA92A}"/>
              </a:ext>
            </a:extLst>
          </p:cNvPr>
          <p:cNvGrpSpPr/>
          <p:nvPr/>
        </p:nvGrpSpPr>
        <p:grpSpPr>
          <a:xfrm>
            <a:off x="7477579" y="116632"/>
            <a:ext cx="1656184" cy="1658072"/>
            <a:chOff x="7477579" y="116632"/>
            <a:chExt cx="1656184" cy="1658072"/>
          </a:xfrm>
        </p:grpSpPr>
        <p:pic>
          <p:nvPicPr>
            <p:cNvPr id="5122" name="Picture 2" descr="Foto del docente">
              <a:extLst>
                <a:ext uri="{FF2B5EF4-FFF2-40B4-BE49-F238E27FC236}">
                  <a16:creationId xmlns:a16="http://schemas.microsoft.com/office/drawing/2014/main" id="{5A8A4348-6A31-2272-FA6D-96579D68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579" y="116632"/>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0E2603-8414-E6C0-0961-3863B37E7B0A}"/>
                </a:ext>
              </a:extLst>
            </p:cNvPr>
            <p:cNvSpPr txBox="1"/>
            <p:nvPr/>
          </p:nvSpPr>
          <p:spPr>
            <a:xfrm>
              <a:off x="8100392" y="1520788"/>
              <a:ext cx="1008112" cy="253916"/>
            </a:xfrm>
            <a:prstGeom prst="rect">
              <a:avLst/>
            </a:prstGeom>
            <a:noFill/>
          </p:spPr>
          <p:txBody>
            <a:bodyPr wrap="square" rtlCol="0">
              <a:spAutoFit/>
            </a:bodyPr>
            <a:lstStyle/>
            <a:p>
              <a:pPr algn="r"/>
              <a:r>
                <a:rPr lang="en-GB" sz="1050" dirty="0">
                  <a:solidFill>
                    <a:schemeClr val="bg1"/>
                  </a:solidFill>
                </a:rPr>
                <a:t>Unibo.it</a:t>
              </a:r>
            </a:p>
          </p:txBody>
        </p:sp>
      </p:grpSp>
    </p:spTree>
    <p:extLst>
      <p:ext uri="{BB962C8B-B14F-4D97-AF65-F5344CB8AC3E}">
        <p14:creationId xmlns:p14="http://schemas.microsoft.com/office/powerpoint/2010/main" val="37132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500"/>
                                        <p:tgtEl>
                                          <p:spTgt spid="3">
                                            <p:txEl>
                                              <p:pRg st="9" end="9"/>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500"/>
                                        <p:tgtEl>
                                          <p:spTgt spid="3">
                                            <p:txEl>
                                              <p:pRg st="10" end="10"/>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left)">
                                      <p:cBhvr>
                                        <p:cTn id="53" dur="500"/>
                                        <p:tgtEl>
                                          <p:spTgt spid="3">
                                            <p:txEl>
                                              <p:pRg st="11" end="11"/>
                                            </p:tx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wipe(left)">
                                      <p:cBhvr>
                                        <p:cTn id="56" dur="500"/>
                                        <p:tgtEl>
                                          <p:spTgt spid="3">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wipe(left)">
                                      <p:cBhvr>
                                        <p:cTn id="6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A50DC-438C-1CA7-5336-1034977A792C}"/>
              </a:ext>
            </a:extLst>
          </p:cNvPr>
          <p:cNvSpPr>
            <a:spLocks noGrp="1"/>
          </p:cNvSpPr>
          <p:nvPr>
            <p:ph idx="1"/>
          </p:nvPr>
        </p:nvSpPr>
        <p:spPr>
          <a:xfrm>
            <a:off x="575556" y="4365104"/>
            <a:ext cx="8229600" cy="2409131"/>
          </a:xfrm>
        </p:spPr>
        <p:txBody>
          <a:bodyPr/>
          <a:lstStyle/>
          <a:p>
            <a:r>
              <a:rPr lang="en-GB" dirty="0"/>
              <a:t>A vital resource</a:t>
            </a:r>
          </a:p>
          <a:p>
            <a:pPr lvl="1"/>
            <a:r>
              <a:rPr lang="en-GB" dirty="0"/>
              <a:t>Complementary to the Particle Data Tables</a:t>
            </a:r>
          </a:p>
        </p:txBody>
      </p:sp>
      <p:pic>
        <p:nvPicPr>
          <p:cNvPr id="5" name="Picture 4">
            <a:extLst>
              <a:ext uri="{FF2B5EF4-FFF2-40B4-BE49-F238E27FC236}">
                <a16:creationId xmlns:a16="http://schemas.microsoft.com/office/drawing/2014/main" id="{7B838025-737B-0D24-8A32-02C74155911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124744"/>
            <a:ext cx="8853617" cy="1872208"/>
          </a:xfrm>
          <a:prstGeom prst="rect">
            <a:avLst/>
          </a:prstGeom>
        </p:spPr>
      </p:pic>
      <p:pic>
        <p:nvPicPr>
          <p:cNvPr id="7" name="Picture 6">
            <a:extLst>
              <a:ext uri="{FF2B5EF4-FFF2-40B4-BE49-F238E27FC236}">
                <a16:creationId xmlns:a16="http://schemas.microsoft.com/office/drawing/2014/main" id="{EEF546C4-AD68-452D-B02B-88ACECBF2A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472100" y="3068960"/>
            <a:ext cx="3391594" cy="1346661"/>
          </a:xfrm>
          <a:prstGeom prst="rect">
            <a:avLst/>
          </a:prstGeom>
        </p:spPr>
      </p:pic>
      <p:pic>
        <p:nvPicPr>
          <p:cNvPr id="9" name="Picture 8">
            <a:extLst>
              <a:ext uri="{FF2B5EF4-FFF2-40B4-BE49-F238E27FC236}">
                <a16:creationId xmlns:a16="http://schemas.microsoft.com/office/drawing/2014/main" id="{560F771B-2A64-DC7A-D41F-11DDFD4B1B1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555776" y="16184"/>
            <a:ext cx="3855090" cy="1058910"/>
          </a:xfrm>
          <a:prstGeom prst="rect">
            <a:avLst/>
          </a:prstGeom>
        </p:spPr>
      </p:pic>
      <p:sp>
        <p:nvSpPr>
          <p:cNvPr id="11" name="TextBox 10">
            <a:extLst>
              <a:ext uri="{FF2B5EF4-FFF2-40B4-BE49-F238E27FC236}">
                <a16:creationId xmlns:a16="http://schemas.microsoft.com/office/drawing/2014/main" id="{ED2B5533-659C-F1C0-DFF8-6107A8AB17D5}"/>
              </a:ext>
            </a:extLst>
          </p:cNvPr>
          <p:cNvSpPr txBox="1"/>
          <p:nvPr/>
        </p:nvSpPr>
        <p:spPr>
          <a:xfrm>
            <a:off x="7103720" y="6525344"/>
            <a:ext cx="2052228" cy="261610"/>
          </a:xfrm>
          <a:prstGeom prst="rect">
            <a:avLst/>
          </a:prstGeom>
          <a:noFill/>
        </p:spPr>
        <p:txBody>
          <a:bodyPr wrap="square" rtlCol="0">
            <a:spAutoFit/>
          </a:bodyPr>
          <a:lstStyle/>
          <a:p>
            <a:pPr algn="r"/>
            <a:r>
              <a:rPr lang="en-GB" sz="1100" dirty="0"/>
              <a:t>Images: http://hepdata.net</a:t>
            </a:r>
          </a:p>
        </p:txBody>
      </p:sp>
    </p:spTree>
    <p:extLst>
      <p:ext uri="{BB962C8B-B14F-4D97-AF65-F5344CB8AC3E}">
        <p14:creationId xmlns:p14="http://schemas.microsoft.com/office/powerpoint/2010/main" val="168803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47B0E0-24D8-BFB9-8E01-028ACB2322FB}"/>
              </a:ext>
            </a:extLst>
          </p:cNvPr>
          <p:cNvSpPr>
            <a:spLocks noGrp="1"/>
          </p:cNvSpPr>
          <p:nvPr>
            <p:ph type="title"/>
          </p:nvPr>
        </p:nvSpPr>
        <p:spPr/>
        <p:txBody>
          <a:bodyPr>
            <a:normAutofit fontScale="90000"/>
          </a:bodyPr>
          <a:lstStyle/>
          <a:p>
            <a:r>
              <a:rPr lang="en-GB" dirty="0">
                <a:sym typeface="Symbol" panose="05050102010706020507" pitchFamily="18" charset="2"/>
              </a:rPr>
              <a:t></a:t>
            </a:r>
            <a:r>
              <a:rPr lang="en-GB" baseline="30000" dirty="0">
                <a:sym typeface="Symbol" panose="05050102010706020507" pitchFamily="18" charset="2"/>
              </a:rPr>
              <a:t>+</a:t>
            </a:r>
            <a:r>
              <a:rPr lang="en-GB" dirty="0">
                <a:sym typeface="Symbol" panose="05050102010706020507" pitchFamily="18" charset="2"/>
              </a:rPr>
              <a:t>p </a:t>
            </a:r>
            <a:r>
              <a:rPr lang="en-GB" dirty="0">
                <a:sym typeface="Wingdings" panose="05000000000000000000" pitchFamily="2" charset="2"/>
              </a:rPr>
              <a:t> K</a:t>
            </a:r>
            <a:r>
              <a:rPr lang="en-GB" baseline="30000" dirty="0">
                <a:sym typeface="Wingdings" panose="05000000000000000000" pitchFamily="2" charset="2"/>
              </a:rPr>
              <a:t>+</a:t>
            </a:r>
            <a:r>
              <a:rPr lang="en-GB" dirty="0">
                <a:sym typeface="Symbol" panose="05050102010706020507" pitchFamily="18" charset="2"/>
              </a:rPr>
              <a:t></a:t>
            </a:r>
            <a:r>
              <a:rPr lang="en-GB" baseline="30000" dirty="0">
                <a:sym typeface="Symbol" panose="05050102010706020507" pitchFamily="18" charset="2"/>
              </a:rPr>
              <a:t>+</a:t>
            </a:r>
            <a:endParaRPr lang="en-GB" baseline="30000" dirty="0"/>
          </a:p>
        </p:txBody>
      </p:sp>
      <p:pic>
        <p:nvPicPr>
          <p:cNvPr id="6" name="Picture 5">
            <a:extLst>
              <a:ext uri="{FF2B5EF4-FFF2-40B4-BE49-F238E27FC236}">
                <a16:creationId xmlns:a16="http://schemas.microsoft.com/office/drawing/2014/main" id="{6280FB3E-A3AD-F976-175D-0FCCF27E44D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2727" y="713432"/>
            <a:ext cx="7758545" cy="6144567"/>
          </a:xfrm>
          <a:prstGeom prst="rect">
            <a:avLst/>
          </a:prstGeom>
        </p:spPr>
      </p:pic>
      <p:sp>
        <p:nvSpPr>
          <p:cNvPr id="7" name="Oval 6">
            <a:extLst>
              <a:ext uri="{FF2B5EF4-FFF2-40B4-BE49-F238E27FC236}">
                <a16:creationId xmlns:a16="http://schemas.microsoft.com/office/drawing/2014/main" id="{23BD72F1-914E-05DA-38E2-1EE58378FEE8}"/>
              </a:ext>
            </a:extLst>
          </p:cNvPr>
          <p:cNvSpPr/>
          <p:nvPr/>
        </p:nvSpPr>
        <p:spPr>
          <a:xfrm>
            <a:off x="1439652" y="2312876"/>
            <a:ext cx="576064" cy="2160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A1615A5-6AD8-BB33-AFF1-3F9579AB4FF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3608" y="3969060"/>
            <a:ext cx="2628292" cy="2612069"/>
          </a:xfrm>
          <a:prstGeom prst="rect">
            <a:avLst/>
          </a:prstGeom>
          <a:ln w="38100">
            <a:solidFill>
              <a:srgbClr val="000000"/>
            </a:solidFill>
          </a:ln>
        </p:spPr>
      </p:pic>
    </p:spTree>
    <p:extLst>
      <p:ext uri="{BB962C8B-B14F-4D97-AF65-F5344CB8AC3E}">
        <p14:creationId xmlns:p14="http://schemas.microsoft.com/office/powerpoint/2010/main" val="25063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558-7BDD-ADAB-09D1-C0948181CB3E}"/>
              </a:ext>
            </a:extLst>
          </p:cNvPr>
          <p:cNvSpPr>
            <a:spLocks noGrp="1"/>
          </p:cNvSpPr>
          <p:nvPr>
            <p:ph type="title"/>
          </p:nvPr>
        </p:nvSpPr>
        <p:spPr>
          <a:xfrm>
            <a:off x="0" y="0"/>
            <a:ext cx="8697144" cy="562074"/>
          </a:xfrm>
        </p:spPr>
        <p:txBody>
          <a:bodyPr>
            <a:normAutofit fontScale="90000"/>
          </a:bodyPr>
          <a:lstStyle/>
          <a:p>
            <a:r>
              <a:rPr lang="en-GB" dirty="0"/>
              <a:t>STFC (né CCLRC in </a:t>
            </a:r>
            <a:r>
              <a:rPr lang="en-US" dirty="0"/>
              <a:t>~ 2003</a:t>
            </a:r>
            <a:r>
              <a:rPr lang="en-GB" dirty="0"/>
              <a:t>) e-Pubs</a:t>
            </a:r>
          </a:p>
        </p:txBody>
      </p:sp>
      <p:pic>
        <p:nvPicPr>
          <p:cNvPr id="4" name="Picture 3">
            <a:extLst>
              <a:ext uri="{FF2B5EF4-FFF2-40B4-BE49-F238E27FC236}">
                <a16:creationId xmlns:a16="http://schemas.microsoft.com/office/drawing/2014/main" id="{F6F06BA9-6B59-AEAF-B851-736F5AC3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39" y="1052736"/>
            <a:ext cx="6941128" cy="5321326"/>
          </a:xfrm>
          <a:prstGeom prst="rect">
            <a:avLst/>
          </a:prstGeom>
        </p:spPr>
      </p:pic>
      <p:sp>
        <p:nvSpPr>
          <p:cNvPr id="5" name="TextBox 4">
            <a:extLst>
              <a:ext uri="{FF2B5EF4-FFF2-40B4-BE49-F238E27FC236}">
                <a16:creationId xmlns:a16="http://schemas.microsoft.com/office/drawing/2014/main" id="{503861E4-9F74-E91B-46EF-07BC444F5B52}"/>
              </a:ext>
            </a:extLst>
          </p:cNvPr>
          <p:cNvSpPr txBox="1"/>
          <p:nvPr/>
        </p:nvSpPr>
        <p:spPr>
          <a:xfrm>
            <a:off x="-324544" y="728700"/>
            <a:ext cx="5868652" cy="369332"/>
          </a:xfrm>
          <a:prstGeom prst="rect">
            <a:avLst/>
          </a:prstGeom>
          <a:noFill/>
        </p:spPr>
        <p:txBody>
          <a:bodyPr wrap="square" rtlCol="0">
            <a:spAutoFit/>
          </a:bodyPr>
          <a:lstStyle/>
          <a:p>
            <a:pPr algn="ctr"/>
            <a:r>
              <a:rPr lang="en-GB" dirty="0"/>
              <a:t>Institutional Repository https://epubs.stfc.ac.uk/</a:t>
            </a:r>
          </a:p>
        </p:txBody>
      </p:sp>
      <p:grpSp>
        <p:nvGrpSpPr>
          <p:cNvPr id="13" name="Group 12">
            <a:extLst>
              <a:ext uri="{FF2B5EF4-FFF2-40B4-BE49-F238E27FC236}">
                <a16:creationId xmlns:a16="http://schemas.microsoft.com/office/drawing/2014/main" id="{1FA2F929-A79D-CC56-39F1-CE662FF0FE9B}"/>
              </a:ext>
            </a:extLst>
          </p:cNvPr>
          <p:cNvGrpSpPr/>
          <p:nvPr/>
        </p:nvGrpSpPr>
        <p:grpSpPr>
          <a:xfrm>
            <a:off x="7055768" y="548680"/>
            <a:ext cx="2088232" cy="5961571"/>
            <a:chOff x="7055768" y="548680"/>
            <a:chExt cx="2088232" cy="5961571"/>
          </a:xfrm>
        </p:grpSpPr>
        <p:grpSp>
          <p:nvGrpSpPr>
            <p:cNvPr id="10" name="Group 9">
              <a:extLst>
                <a:ext uri="{FF2B5EF4-FFF2-40B4-BE49-F238E27FC236}">
                  <a16:creationId xmlns:a16="http://schemas.microsoft.com/office/drawing/2014/main" id="{86420D5A-1099-D678-E770-CCAD71E8157D}"/>
                </a:ext>
              </a:extLst>
            </p:cNvPr>
            <p:cNvGrpSpPr/>
            <p:nvPr/>
          </p:nvGrpSpPr>
          <p:grpSpPr>
            <a:xfrm>
              <a:off x="7212995" y="548680"/>
              <a:ext cx="1773778" cy="2134727"/>
              <a:chOff x="7092280" y="574193"/>
              <a:chExt cx="1773778" cy="2134727"/>
            </a:xfrm>
          </p:grpSpPr>
          <p:pic>
            <p:nvPicPr>
              <p:cNvPr id="8" name="Picture 7">
                <a:extLst>
                  <a:ext uri="{FF2B5EF4-FFF2-40B4-BE49-F238E27FC236}">
                    <a16:creationId xmlns:a16="http://schemas.microsoft.com/office/drawing/2014/main" id="{0385A4C4-B74B-07E2-38E5-5884785117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92280" y="574193"/>
                <a:ext cx="1667932" cy="2098723"/>
              </a:xfrm>
              <a:prstGeom prst="rect">
                <a:avLst/>
              </a:prstGeom>
            </p:spPr>
          </p:pic>
          <p:sp>
            <p:nvSpPr>
              <p:cNvPr id="9" name="TextBox 8">
                <a:extLst>
                  <a:ext uri="{FF2B5EF4-FFF2-40B4-BE49-F238E27FC236}">
                    <a16:creationId xmlns:a16="http://schemas.microsoft.com/office/drawing/2014/main" id="{382E7BDC-027C-35AC-6B76-1C37F288110B}"/>
                  </a:ext>
                </a:extLst>
              </p:cNvPr>
              <p:cNvSpPr txBox="1"/>
              <p:nvPr/>
            </p:nvSpPr>
            <p:spPr>
              <a:xfrm rot="5400000">
                <a:off x="7709139" y="1552001"/>
                <a:ext cx="2052228" cy="261610"/>
              </a:xfrm>
              <a:prstGeom prst="rect">
                <a:avLst/>
              </a:prstGeom>
              <a:noFill/>
            </p:spPr>
            <p:txBody>
              <a:bodyPr wrap="square" rtlCol="0">
                <a:spAutoFit/>
              </a:bodyPr>
              <a:lstStyle/>
              <a:p>
                <a:r>
                  <a:rPr lang="en-US" sz="1100" dirty="0" err="1"/>
                  <a:t>Hepdata</a:t>
                </a:r>
                <a:r>
                  <a:rPr lang="en-US" sz="1100" dirty="0"/>
                  <a:t> Users’ tutorial 2016</a:t>
                </a:r>
                <a:endParaRPr lang="en-GB" sz="1100" dirty="0"/>
              </a:p>
            </p:txBody>
          </p:sp>
        </p:grpSp>
        <p:sp>
          <p:nvSpPr>
            <p:cNvPr id="12" name="TextBox 11">
              <a:extLst>
                <a:ext uri="{FF2B5EF4-FFF2-40B4-BE49-F238E27FC236}">
                  <a16:creationId xmlns:a16="http://schemas.microsoft.com/office/drawing/2014/main" id="{31F56231-D22C-AA00-0895-DCEF5494B189}"/>
                </a:ext>
              </a:extLst>
            </p:cNvPr>
            <p:cNvSpPr txBox="1"/>
            <p:nvPr/>
          </p:nvSpPr>
          <p:spPr>
            <a:xfrm>
              <a:off x="7055768" y="2816932"/>
              <a:ext cx="2088232" cy="3693319"/>
            </a:xfrm>
            <a:prstGeom prst="rect">
              <a:avLst/>
            </a:prstGeom>
            <a:noFill/>
          </p:spPr>
          <p:txBody>
            <a:bodyPr wrap="square">
              <a:spAutoFit/>
            </a:bodyPr>
            <a:lstStyle/>
            <a:p>
              <a:pPr marL="0" indent="0">
                <a:buNone/>
              </a:pPr>
              <a:r>
                <a:rPr lang="en-US" sz="1800" dirty="0"/>
                <a:t>Uploaded from the Durham/IPPP copy of the database by Mike Whalley, transferred to CCLRC Library in Dublin Core (DCMI) format.</a:t>
              </a:r>
            </a:p>
            <a:p>
              <a:pPr marL="0" indent="0">
                <a:buNone/>
              </a:pPr>
              <a:endParaRPr lang="en-US" sz="1800" dirty="0"/>
            </a:p>
            <a:p>
              <a:pPr marL="0" indent="0">
                <a:buNone/>
              </a:pPr>
              <a:r>
                <a:rPr lang="en-US" sz="1800" dirty="0"/>
                <a:t>Instantly created the world’s largest institutional repository.</a:t>
              </a:r>
            </a:p>
          </p:txBody>
        </p:sp>
      </p:grpSp>
    </p:spTree>
    <p:extLst>
      <p:ext uri="{BB962C8B-B14F-4D97-AF65-F5344CB8AC3E}">
        <p14:creationId xmlns:p14="http://schemas.microsoft.com/office/powerpoint/2010/main" val="33622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C751-CD46-7C22-51EE-39C1ED2492B9}"/>
              </a:ext>
            </a:extLst>
          </p:cNvPr>
          <p:cNvSpPr>
            <a:spLocks noGrp="1"/>
          </p:cNvSpPr>
          <p:nvPr>
            <p:ph type="title"/>
          </p:nvPr>
        </p:nvSpPr>
        <p:spPr/>
        <p:txBody>
          <a:bodyPr>
            <a:normAutofit fontScale="90000"/>
          </a:bodyPr>
          <a:lstStyle/>
          <a:p>
            <a:r>
              <a:rPr lang="en-GB" dirty="0"/>
              <a:t>Other IPPP Contributions</a:t>
            </a:r>
          </a:p>
        </p:txBody>
      </p:sp>
      <p:sp>
        <p:nvSpPr>
          <p:cNvPr id="3" name="Content Placeholder 2">
            <a:extLst>
              <a:ext uri="{FF2B5EF4-FFF2-40B4-BE49-F238E27FC236}">
                <a16:creationId xmlns:a16="http://schemas.microsoft.com/office/drawing/2014/main" id="{A30B64F1-F139-FFDD-22E7-A3D705036053}"/>
              </a:ext>
            </a:extLst>
          </p:cNvPr>
          <p:cNvSpPr>
            <a:spLocks noGrp="1"/>
          </p:cNvSpPr>
          <p:nvPr>
            <p:ph idx="1"/>
          </p:nvPr>
        </p:nvSpPr>
        <p:spPr>
          <a:xfrm>
            <a:off x="215516" y="620688"/>
            <a:ext cx="8820980" cy="6237312"/>
          </a:xfrm>
        </p:spPr>
        <p:txBody>
          <a:bodyPr/>
          <a:lstStyle/>
          <a:p>
            <a:r>
              <a:rPr lang="en-GB" dirty="0"/>
              <a:t>SUSSP57 </a:t>
            </a:r>
          </a:p>
          <a:p>
            <a:pPr lvl="1"/>
            <a:r>
              <a:rPr lang="en-GB" dirty="0"/>
              <a:t>(August 17-28 2003 St. Andrews)</a:t>
            </a:r>
          </a:p>
          <a:p>
            <a:pPr lvl="1"/>
            <a:r>
              <a:rPr lang="en-GB" dirty="0"/>
              <a:t>Tony Doyle (Glasgow), James Stirling (IPPP)</a:t>
            </a:r>
          </a:p>
          <a:p>
            <a:pPr marL="457200" lvl="1" indent="0">
              <a:buNone/>
            </a:pPr>
            <a:r>
              <a:rPr lang="en-GB" dirty="0"/>
              <a:t>    co-Directors</a:t>
            </a:r>
          </a:p>
          <a:p>
            <a:pPr lvl="2"/>
            <a:r>
              <a:rPr lang="en-GB" dirty="0"/>
              <a:t>LHC Phenomenology</a:t>
            </a:r>
          </a:p>
          <a:p>
            <a:pPr lvl="2"/>
            <a:endParaRPr lang="en-GB" dirty="0"/>
          </a:p>
          <a:p>
            <a:pPr lvl="2"/>
            <a:endParaRPr lang="en-GB" dirty="0"/>
          </a:p>
          <a:p>
            <a:r>
              <a:rPr lang="en-GB" dirty="0"/>
              <a:t>SUSSP61 </a:t>
            </a:r>
          </a:p>
          <a:p>
            <a:pPr lvl="1"/>
            <a:r>
              <a:rPr lang="en-GB" dirty="0"/>
              <a:t>(August 8-23 St. Andrews)</a:t>
            </a:r>
          </a:p>
          <a:p>
            <a:pPr lvl="1" algn="r"/>
            <a:r>
              <a:rPr lang="en-GB" dirty="0"/>
              <a:t>Nigel Glover (IPPP), KP (JAI) co-Directors</a:t>
            </a:r>
          </a:p>
          <a:p>
            <a:pPr lvl="2"/>
            <a:r>
              <a:rPr lang="en-GB" sz="2000" dirty="0"/>
              <a:t>Neutrinos in Particle Physics, Astrophysics and Cosmology</a:t>
            </a:r>
          </a:p>
        </p:txBody>
      </p:sp>
      <p:pic>
        <p:nvPicPr>
          <p:cNvPr id="5" name="Picture 4">
            <a:extLst>
              <a:ext uri="{FF2B5EF4-FFF2-40B4-BE49-F238E27FC236}">
                <a16:creationId xmlns:a16="http://schemas.microsoft.com/office/drawing/2014/main" id="{E2ABBB43-3837-5ECE-C77D-11BB6C5C609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832407" y="2132856"/>
            <a:ext cx="4311593" cy="2624173"/>
          </a:xfrm>
          <a:prstGeom prst="rect">
            <a:avLst/>
          </a:prstGeom>
        </p:spPr>
      </p:pic>
      <p:grpSp>
        <p:nvGrpSpPr>
          <p:cNvPr id="7" name="Group 6">
            <a:extLst>
              <a:ext uri="{FF2B5EF4-FFF2-40B4-BE49-F238E27FC236}">
                <a16:creationId xmlns:a16="http://schemas.microsoft.com/office/drawing/2014/main" id="{E5627787-1748-5991-7739-7914CDF41574}"/>
              </a:ext>
            </a:extLst>
          </p:cNvPr>
          <p:cNvGrpSpPr/>
          <p:nvPr/>
        </p:nvGrpSpPr>
        <p:grpSpPr>
          <a:xfrm>
            <a:off x="6139" y="4941168"/>
            <a:ext cx="1368152" cy="1816133"/>
            <a:chOff x="71500" y="4293096"/>
            <a:chExt cx="1368152" cy="1816133"/>
          </a:xfrm>
        </p:grpSpPr>
        <p:pic>
          <p:nvPicPr>
            <p:cNvPr id="4" name="Picture 2">
              <a:extLst>
                <a:ext uri="{FF2B5EF4-FFF2-40B4-BE49-F238E27FC236}">
                  <a16:creationId xmlns:a16="http://schemas.microsoft.com/office/drawing/2014/main" id="{3AEA3D24-EF13-223F-96C0-380F5ED86E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71500" y="4293096"/>
              <a:ext cx="1368152" cy="18161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FE2CFD-BA9A-3084-0BF0-8DE32D1AC6BF}"/>
                </a:ext>
              </a:extLst>
            </p:cNvPr>
            <p:cNvSpPr txBox="1"/>
            <p:nvPr/>
          </p:nvSpPr>
          <p:spPr>
            <a:xfrm>
              <a:off x="395536" y="5805264"/>
              <a:ext cx="756084" cy="246221"/>
            </a:xfrm>
            <a:prstGeom prst="rect">
              <a:avLst/>
            </a:prstGeom>
            <a:noFill/>
          </p:spPr>
          <p:txBody>
            <a:bodyPr wrap="square" rtlCol="0">
              <a:spAutoFit/>
            </a:bodyPr>
            <a:lstStyle/>
            <a:p>
              <a:r>
                <a:rPr lang="en-GB" sz="1000" dirty="0">
                  <a:solidFill>
                    <a:srgbClr val="FFFFFF"/>
                  </a:solidFill>
                </a:rPr>
                <a:t>SUSSP61</a:t>
              </a:r>
            </a:p>
          </p:txBody>
        </p:sp>
      </p:grpSp>
    </p:spTree>
    <p:extLst>
      <p:ext uri="{BB962C8B-B14F-4D97-AF65-F5344CB8AC3E}">
        <p14:creationId xmlns:p14="http://schemas.microsoft.com/office/powerpoint/2010/main" val="35857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1EBE24-A56F-691A-E089-F7DBC6D861E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087724" y="-1025"/>
            <a:ext cx="4752528" cy="6670386"/>
          </a:xfrm>
          <a:prstGeom prst="rect">
            <a:avLst/>
          </a:prstGeom>
        </p:spPr>
      </p:pic>
      <p:sp>
        <p:nvSpPr>
          <p:cNvPr id="7" name="TextBox 6">
            <a:extLst>
              <a:ext uri="{FF2B5EF4-FFF2-40B4-BE49-F238E27FC236}">
                <a16:creationId xmlns:a16="http://schemas.microsoft.com/office/drawing/2014/main" id="{B4EE98CA-D99F-9289-AB13-CDFD62B64EEE}"/>
              </a:ext>
            </a:extLst>
          </p:cNvPr>
          <p:cNvSpPr txBox="1"/>
          <p:nvPr/>
        </p:nvSpPr>
        <p:spPr>
          <a:xfrm>
            <a:off x="2231740" y="4041068"/>
            <a:ext cx="4572508" cy="369332"/>
          </a:xfrm>
          <a:prstGeom prst="rect">
            <a:avLst/>
          </a:prstGeom>
          <a:solidFill>
            <a:srgbClr val="FFFFFF">
              <a:alpha val="74902"/>
            </a:srgbClr>
          </a:solidFill>
        </p:spPr>
        <p:txBody>
          <a:bodyPr wrap="square" rtlCol="0">
            <a:spAutoFit/>
          </a:bodyPr>
          <a:lstStyle/>
          <a:p>
            <a:pPr algn="ctr"/>
            <a:r>
              <a:rPr lang="en-GB" b="1" i="1" dirty="0">
                <a:latin typeface="Times New Roman" panose="02020603050405020304" pitchFamily="18" charset="0"/>
                <a:cs typeface="Times New Roman" panose="02020603050405020304" pitchFamily="18" charset="0"/>
              </a:rPr>
              <a:t>The A to Z of Neutrinos</a:t>
            </a:r>
          </a:p>
        </p:txBody>
      </p:sp>
      <p:grpSp>
        <p:nvGrpSpPr>
          <p:cNvPr id="20" name="Group 19">
            <a:extLst>
              <a:ext uri="{FF2B5EF4-FFF2-40B4-BE49-F238E27FC236}">
                <a16:creationId xmlns:a16="http://schemas.microsoft.com/office/drawing/2014/main" id="{CDA75B84-39DE-1A80-612B-EBF2C38DCEFF}"/>
              </a:ext>
            </a:extLst>
          </p:cNvPr>
          <p:cNvGrpSpPr/>
          <p:nvPr/>
        </p:nvGrpSpPr>
        <p:grpSpPr>
          <a:xfrm>
            <a:off x="125759" y="3897052"/>
            <a:ext cx="8478689" cy="1944216"/>
            <a:chOff x="251520" y="3933056"/>
            <a:chExt cx="8478689" cy="1944216"/>
          </a:xfrm>
        </p:grpSpPr>
        <p:grpSp>
          <p:nvGrpSpPr>
            <p:cNvPr id="14" name="Group 13">
              <a:extLst>
                <a:ext uri="{FF2B5EF4-FFF2-40B4-BE49-F238E27FC236}">
                  <a16:creationId xmlns:a16="http://schemas.microsoft.com/office/drawing/2014/main" id="{EFB5C331-5E7D-3220-B7CA-A0B97C200B39}"/>
                </a:ext>
              </a:extLst>
            </p:cNvPr>
            <p:cNvGrpSpPr/>
            <p:nvPr/>
          </p:nvGrpSpPr>
          <p:grpSpPr>
            <a:xfrm>
              <a:off x="251520" y="3933056"/>
              <a:ext cx="3528392" cy="828092"/>
              <a:chOff x="251520" y="3933056"/>
              <a:chExt cx="3528392" cy="828092"/>
            </a:xfrm>
          </p:grpSpPr>
          <p:pic>
            <p:nvPicPr>
              <p:cNvPr id="8" name="Picture 7">
                <a:extLst>
                  <a:ext uri="{FF2B5EF4-FFF2-40B4-BE49-F238E27FC236}">
                    <a16:creationId xmlns:a16="http://schemas.microsoft.com/office/drawing/2014/main" id="{6A86E2A0-B305-C1E0-3987-C99909C1049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51520" y="3933056"/>
                <a:ext cx="1815079" cy="542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0" name="Straight Arrow Connector 9">
                <a:extLst>
                  <a:ext uri="{FF2B5EF4-FFF2-40B4-BE49-F238E27FC236}">
                    <a16:creationId xmlns:a16="http://schemas.microsoft.com/office/drawing/2014/main" id="{14C28161-0768-15DD-A95C-00BD4DD63D9C}"/>
                  </a:ext>
                </a:extLst>
              </p:cNvPr>
              <p:cNvCxnSpPr>
                <a:cxnSpLocks/>
                <a:endCxn id="8" idx="6"/>
              </p:cNvCxnSpPr>
              <p:nvPr/>
            </p:nvCxnSpPr>
            <p:spPr>
              <a:xfrm flipH="1" flipV="1">
                <a:off x="2066599" y="4204543"/>
                <a:ext cx="1713313" cy="556605"/>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FBC8DCC-8FA4-4C1C-4406-C66FE73B2568}"/>
                </a:ext>
              </a:extLst>
            </p:cNvPr>
            <p:cNvGrpSpPr/>
            <p:nvPr/>
          </p:nvGrpSpPr>
          <p:grpSpPr>
            <a:xfrm>
              <a:off x="6408204" y="4156228"/>
              <a:ext cx="2322005" cy="1721044"/>
              <a:chOff x="6408204" y="4156228"/>
              <a:chExt cx="2322005" cy="1721044"/>
            </a:xfrm>
          </p:grpSpPr>
          <p:pic>
            <p:nvPicPr>
              <p:cNvPr id="15" name="Picture 14">
                <a:extLst>
                  <a:ext uri="{FF2B5EF4-FFF2-40B4-BE49-F238E27FC236}">
                    <a16:creationId xmlns:a16="http://schemas.microsoft.com/office/drawing/2014/main" id="{2622A4FF-BAE9-56BC-067B-EC610810921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92281" y="4156228"/>
                <a:ext cx="1637928" cy="347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6" name="Straight Arrow Connector 15">
                <a:extLst>
                  <a:ext uri="{FF2B5EF4-FFF2-40B4-BE49-F238E27FC236}">
                    <a16:creationId xmlns:a16="http://schemas.microsoft.com/office/drawing/2014/main" id="{E875D240-22D2-358B-8958-28EF38816B86}"/>
                  </a:ext>
                </a:extLst>
              </p:cNvPr>
              <p:cNvCxnSpPr>
                <a:cxnSpLocks/>
                <a:endCxn id="15" idx="4"/>
              </p:cNvCxnSpPr>
              <p:nvPr/>
            </p:nvCxnSpPr>
            <p:spPr>
              <a:xfrm flipV="1">
                <a:off x="6408204" y="4503667"/>
                <a:ext cx="1503041" cy="1373605"/>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 name="Arrow: Right 5">
            <a:extLst>
              <a:ext uri="{FF2B5EF4-FFF2-40B4-BE49-F238E27FC236}">
                <a16:creationId xmlns:a16="http://schemas.microsoft.com/office/drawing/2014/main" id="{156FEDB2-6391-5E48-51ED-5002A2D78D62}"/>
              </a:ext>
            </a:extLst>
          </p:cNvPr>
          <p:cNvSpPr/>
          <p:nvPr/>
        </p:nvSpPr>
        <p:spPr>
          <a:xfrm>
            <a:off x="71500" y="5373216"/>
            <a:ext cx="2196244" cy="43204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Nobel Prize (2015)</a:t>
            </a:r>
            <a:endParaRPr lang="en-GB" dirty="0"/>
          </a:p>
        </p:txBody>
      </p:sp>
      <p:grpSp>
        <p:nvGrpSpPr>
          <p:cNvPr id="22" name="Group 21">
            <a:extLst>
              <a:ext uri="{FF2B5EF4-FFF2-40B4-BE49-F238E27FC236}">
                <a16:creationId xmlns:a16="http://schemas.microsoft.com/office/drawing/2014/main" id="{6375D06A-10C9-132B-7FFD-682745752A65}"/>
              </a:ext>
            </a:extLst>
          </p:cNvPr>
          <p:cNvGrpSpPr/>
          <p:nvPr/>
        </p:nvGrpSpPr>
        <p:grpSpPr>
          <a:xfrm>
            <a:off x="5652120" y="764704"/>
            <a:ext cx="3414713" cy="2931790"/>
            <a:chOff x="5652120" y="764704"/>
            <a:chExt cx="3414713" cy="2931790"/>
          </a:xfrm>
        </p:grpSpPr>
        <p:pic>
          <p:nvPicPr>
            <p:cNvPr id="9218" name="Picture 2">
              <a:extLst>
                <a:ext uri="{FF2B5EF4-FFF2-40B4-BE49-F238E27FC236}">
                  <a16:creationId xmlns:a16="http://schemas.microsoft.com/office/drawing/2014/main" id="{F67D378A-B4D5-7733-3FFE-1561254FB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124744"/>
              <a:ext cx="3414713" cy="257175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CABDF29-B1FC-2C10-EB8A-7AA5F1839B20}"/>
                </a:ext>
              </a:extLst>
            </p:cNvPr>
            <p:cNvSpPr txBox="1"/>
            <p:nvPr/>
          </p:nvSpPr>
          <p:spPr>
            <a:xfrm>
              <a:off x="7020272" y="764704"/>
              <a:ext cx="2016224" cy="369332"/>
            </a:xfrm>
            <a:prstGeom prst="rect">
              <a:avLst/>
            </a:prstGeom>
            <a:noFill/>
          </p:spPr>
          <p:txBody>
            <a:bodyPr wrap="square" rtlCol="0">
              <a:spAutoFit/>
            </a:bodyPr>
            <a:lstStyle/>
            <a:p>
              <a:pPr algn="ctr"/>
              <a:r>
                <a:rPr lang="en-GB" b="1" dirty="0"/>
                <a:t>Poster Session</a:t>
              </a:r>
            </a:p>
          </p:txBody>
        </p:sp>
      </p:grpSp>
    </p:spTree>
    <p:extLst>
      <p:ext uri="{BB962C8B-B14F-4D97-AF65-F5344CB8AC3E}">
        <p14:creationId xmlns:p14="http://schemas.microsoft.com/office/powerpoint/2010/main" val="738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D765F-F8B6-C354-87F3-19B7994A2A57}"/>
            </a:ext>
          </a:extLst>
        </p:cNvPr>
        <p:cNvGrpSpPr/>
        <p:nvPr/>
      </p:nvGrpSpPr>
      <p:grpSpPr>
        <a:xfrm>
          <a:off x="0" y="0"/>
          <a:ext cx="0" cy="0"/>
          <a:chOff x="0" y="0"/>
          <a:chExt cx="0" cy="0"/>
        </a:xfrm>
      </p:grpSpPr>
      <p:sp>
        <p:nvSpPr>
          <p:cNvPr id="5" name="Scroll: Vertical 4">
            <a:extLst>
              <a:ext uri="{FF2B5EF4-FFF2-40B4-BE49-F238E27FC236}">
                <a16:creationId xmlns:a16="http://schemas.microsoft.com/office/drawing/2014/main" id="{F0CFC9C1-7D54-2BF5-DC70-B55A5890AEDC}"/>
              </a:ext>
            </a:extLst>
          </p:cNvPr>
          <p:cNvSpPr/>
          <p:nvPr/>
        </p:nvSpPr>
        <p:spPr>
          <a:xfrm>
            <a:off x="0" y="44624"/>
            <a:ext cx="9156242" cy="6768752"/>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But Summer Schools are not just about science - they are about dialogue, discussion, meeting people, and forming lifelong friendships. The School succeeded in this secondary aim, aided by a full social </a:t>
            </a:r>
            <a:r>
              <a:rPr lang="en-US" dirty="0" err="1">
                <a:solidFill>
                  <a:schemeClr val="tx1"/>
                </a:solidFill>
                <a:latin typeface="Times New Roman" panose="02020603050405020304" pitchFamily="18" charset="0"/>
                <a:cs typeface="Times New Roman" panose="02020603050405020304" pitchFamily="18" charset="0"/>
              </a:rPr>
              <a:t>programme</a:t>
            </a:r>
            <a:r>
              <a:rPr lang="en-US" dirty="0">
                <a:solidFill>
                  <a:schemeClr val="tx1"/>
                </a:solidFill>
                <a:latin typeface="Times New Roman" panose="02020603050405020304" pitchFamily="18" charset="0"/>
                <a:cs typeface="Times New Roman" panose="02020603050405020304" pitchFamily="18" charset="0"/>
              </a:rPr>
              <a:t>, including a memorable whisky tasting provided by Colin Scott and his team from Chivas Bros Ltd, and the friendly environment provided by the staff of the John Burnet Hall. Within this relaxed atmosphere, the scientific discussions and personal interactions flourished.</a:t>
            </a:r>
          </a:p>
          <a:p>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Neutrinos may be elusive, but they are important. Without them, the sun does not shine, supernovae do not happen, the trace elements which make life possible would not exist, and perhaps the Universe itself would be a cold, empty space. We hope that you will find all that you want to know about the neutrino, and more, in this book.</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pPr algn="r"/>
            <a:r>
              <a:rPr lang="en-US" dirty="0">
                <a:solidFill>
                  <a:schemeClr val="tx1"/>
                </a:solidFill>
                <a:latin typeface="Times New Roman" panose="02020603050405020304" pitchFamily="18" charset="0"/>
                <a:cs typeface="Times New Roman" panose="02020603050405020304" pitchFamily="18" charset="0"/>
              </a:rPr>
              <a:t>Nigel Glover and Ken Peach</a:t>
            </a:r>
          </a:p>
          <a:p>
            <a:pPr algn="r"/>
            <a:r>
              <a:rPr lang="en-GB" dirty="0">
                <a:solidFill>
                  <a:schemeClr val="tx1"/>
                </a:solidFill>
                <a:latin typeface="Times New Roman" panose="02020603050405020304" pitchFamily="18" charset="0"/>
                <a:cs typeface="Times New Roman" panose="02020603050405020304" pitchFamily="18" charset="0"/>
              </a:rPr>
              <a:t>Co-Directors, January 2008</a:t>
            </a:r>
          </a:p>
        </p:txBody>
      </p:sp>
      <p:sp>
        <p:nvSpPr>
          <p:cNvPr id="4" name="Title 3">
            <a:extLst>
              <a:ext uri="{FF2B5EF4-FFF2-40B4-BE49-F238E27FC236}">
                <a16:creationId xmlns:a16="http://schemas.microsoft.com/office/drawing/2014/main" id="{E76F7516-92FB-65E6-FDF0-62FDB16E77C5}"/>
              </a:ext>
            </a:extLst>
          </p:cNvPr>
          <p:cNvSpPr>
            <a:spLocks noGrp="1"/>
          </p:cNvSpPr>
          <p:nvPr>
            <p:ph type="title"/>
          </p:nvPr>
        </p:nvSpPr>
        <p:spPr>
          <a:xfrm>
            <a:off x="-144524" y="224644"/>
            <a:ext cx="9144000" cy="562074"/>
          </a:xfrm>
        </p:spPr>
        <p:txBody>
          <a:bodyPr>
            <a:noAutofit/>
          </a:bodyPr>
          <a:lstStyle/>
          <a:p>
            <a:pPr algn="r"/>
            <a:r>
              <a:rPr lang="en-GB" sz="3200" dirty="0"/>
              <a:t>From the Preface to the Proceedings</a:t>
            </a:r>
          </a:p>
        </p:txBody>
      </p:sp>
    </p:spTree>
    <p:extLst>
      <p:ext uri="{BB962C8B-B14F-4D97-AF65-F5344CB8AC3E}">
        <p14:creationId xmlns:p14="http://schemas.microsoft.com/office/powerpoint/2010/main" val="87692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5CB3-E35B-71FB-A792-28E92A379BCE}"/>
              </a:ext>
            </a:extLst>
          </p:cNvPr>
          <p:cNvSpPr>
            <a:spLocks noGrp="1"/>
          </p:cNvSpPr>
          <p:nvPr>
            <p:ph type="title"/>
          </p:nvPr>
        </p:nvSpPr>
        <p:spPr/>
        <p:txBody>
          <a:bodyPr>
            <a:normAutofit fontScale="90000"/>
          </a:bodyPr>
          <a:lstStyle/>
          <a:p>
            <a:r>
              <a:rPr lang="en-GB" dirty="0"/>
              <a:t>… in the beginning …</a:t>
            </a:r>
          </a:p>
        </p:txBody>
      </p:sp>
      <p:sp>
        <p:nvSpPr>
          <p:cNvPr id="3" name="Content Placeholder 2">
            <a:extLst>
              <a:ext uri="{FF2B5EF4-FFF2-40B4-BE49-F238E27FC236}">
                <a16:creationId xmlns:a16="http://schemas.microsoft.com/office/drawing/2014/main" id="{D102FD30-EF8B-37BE-6D2A-0B9A584BB4C1}"/>
              </a:ext>
            </a:extLst>
          </p:cNvPr>
          <p:cNvSpPr>
            <a:spLocks noGrp="1"/>
          </p:cNvSpPr>
          <p:nvPr>
            <p:ph idx="1"/>
          </p:nvPr>
        </p:nvSpPr>
        <p:spPr>
          <a:xfrm>
            <a:off x="457200" y="782706"/>
            <a:ext cx="8686800" cy="5634626"/>
          </a:xfrm>
        </p:spPr>
        <p:txBody>
          <a:bodyPr>
            <a:normAutofit/>
          </a:bodyPr>
          <a:lstStyle/>
          <a:p>
            <a:r>
              <a:rPr lang="en-GB" sz="2800" dirty="0"/>
              <a:t>Durham April 1970</a:t>
            </a:r>
          </a:p>
          <a:p>
            <a:pPr lvl="1"/>
            <a:r>
              <a:rPr lang="en-GB" sz="2400" dirty="0" err="1"/>
              <a:t>IoP</a:t>
            </a:r>
            <a:r>
              <a:rPr lang="en-GB" sz="2400" dirty="0"/>
              <a:t> High Energy Physics Conference</a:t>
            </a:r>
          </a:p>
          <a:p>
            <a:pPr lvl="2"/>
            <a:r>
              <a:rPr lang="en-GB" sz="2000" dirty="0"/>
              <a:t>My first Conference presentation</a:t>
            </a:r>
          </a:p>
          <a:p>
            <a:r>
              <a:rPr lang="en-GB" sz="2800" dirty="0"/>
              <a:t>Durham September 2025</a:t>
            </a:r>
          </a:p>
          <a:p>
            <a:pPr lvl="1"/>
            <a:r>
              <a:rPr lang="en-GB" sz="2400" dirty="0"/>
              <a:t>Probably my last Conference presentation</a:t>
            </a:r>
          </a:p>
          <a:p>
            <a:pPr lvl="2"/>
            <a:r>
              <a:rPr lang="en-GB" sz="2000" dirty="0"/>
              <a:t>Thanks for inviting me back</a:t>
            </a:r>
          </a:p>
          <a:p>
            <a:r>
              <a:rPr lang="en-GB" sz="2800" dirty="0"/>
              <a:t>December 1991</a:t>
            </a:r>
          </a:p>
          <a:p>
            <a:pPr lvl="1"/>
            <a:r>
              <a:rPr lang="en-GB" sz="2400" dirty="0"/>
              <a:t>PPC; UK Phenomenology Initiative</a:t>
            </a:r>
          </a:p>
          <a:p>
            <a:pPr lvl="2"/>
            <a:r>
              <a:rPr lang="en-GB" sz="2000" dirty="0"/>
              <a:t>2</a:t>
            </a:r>
            <a:r>
              <a:rPr lang="en-GB" sz="2000" baseline="30000" dirty="0"/>
              <a:t>nd</a:t>
            </a:r>
            <a:r>
              <a:rPr lang="en-GB" sz="2000" dirty="0"/>
              <a:t> Workshop: December 1991, Edinburgh</a:t>
            </a:r>
          </a:p>
          <a:p>
            <a:pPr marL="1255713" lvl="6" indent="0">
              <a:buNone/>
            </a:pPr>
            <a:r>
              <a:rPr lang="en-GB" sz="1400" b="1" dirty="0"/>
              <a:t>Peter Clarke</a:t>
            </a:r>
            <a:r>
              <a:rPr lang="en-GB" sz="1400" b="1" baseline="30000" dirty="0"/>
              <a:t>1</a:t>
            </a:r>
            <a:r>
              <a:rPr lang="en-GB" sz="1400" b="1" dirty="0"/>
              <a:t>, Frank Close</a:t>
            </a:r>
            <a:r>
              <a:rPr lang="en-GB" sz="1400" b="1" baseline="30000" dirty="0"/>
              <a:t>2</a:t>
            </a:r>
            <a:r>
              <a:rPr lang="en-GB" sz="1400" b="1" dirty="0"/>
              <a:t>, KP</a:t>
            </a:r>
            <a:r>
              <a:rPr lang="en-GB" sz="1400" b="1" baseline="30000" dirty="0"/>
              <a:t>3</a:t>
            </a:r>
            <a:r>
              <a:rPr lang="en-GB" sz="1400" b="1" dirty="0"/>
              <a:t>, Dave Richards</a:t>
            </a:r>
            <a:r>
              <a:rPr lang="en-GB" sz="1400" b="1" baseline="30000" dirty="0"/>
              <a:t>3</a:t>
            </a:r>
          </a:p>
          <a:p>
            <a:pPr lvl="3"/>
            <a:r>
              <a:rPr lang="en-GB" sz="1800" dirty="0"/>
              <a:t>B-Phenomenology 	           </a:t>
            </a:r>
            <a:r>
              <a:rPr lang="en-GB" sz="1200" dirty="0"/>
              <a:t>[</a:t>
            </a:r>
            <a:r>
              <a:rPr lang="en-GB" sz="1200" dirty="0" err="1"/>
              <a:t>J.Phys.G</a:t>
            </a:r>
            <a:r>
              <a:rPr lang="en-GB" sz="1200" dirty="0"/>
              <a:t>. </a:t>
            </a:r>
            <a:r>
              <a:rPr lang="en-GB" sz="1200" u="sng" dirty="0"/>
              <a:t>18</a:t>
            </a:r>
            <a:r>
              <a:rPr lang="en-GB" sz="1200" dirty="0"/>
              <a:t> 1573-1724 1992]</a:t>
            </a:r>
          </a:p>
          <a:p>
            <a:pPr lvl="4"/>
            <a:r>
              <a:rPr lang="en-GB" sz="1200" dirty="0"/>
              <a:t>Two (out of 39) participants from Durham: James Stirling &amp; David Summers</a:t>
            </a:r>
          </a:p>
          <a:p>
            <a:pPr lvl="2"/>
            <a:r>
              <a:rPr lang="en-GB" sz="2000" dirty="0">
                <a:solidFill>
                  <a:srgbClr val="FF9999"/>
                </a:solidFill>
              </a:rPr>
              <a:t>1</a:t>
            </a:r>
            <a:r>
              <a:rPr lang="en-GB" sz="2000" baseline="30000" dirty="0">
                <a:solidFill>
                  <a:srgbClr val="FF9999"/>
                </a:solidFill>
              </a:rPr>
              <a:t>st</a:t>
            </a:r>
            <a:r>
              <a:rPr lang="en-GB" sz="2000" dirty="0">
                <a:solidFill>
                  <a:srgbClr val="FF9999"/>
                </a:solidFill>
              </a:rPr>
              <a:t> Workshop: December 1990, Durham</a:t>
            </a:r>
          </a:p>
          <a:p>
            <a:pPr lvl="3"/>
            <a:r>
              <a:rPr lang="en-GB" sz="1800" dirty="0">
                <a:solidFill>
                  <a:srgbClr val="FFFFCC"/>
                </a:solidFill>
              </a:rPr>
              <a:t>JET Studies at LEP and HERA </a:t>
            </a:r>
            <a:r>
              <a:rPr lang="en-GB" sz="1200" dirty="0">
                <a:solidFill>
                  <a:srgbClr val="FFFFCC"/>
                </a:solidFill>
              </a:rPr>
              <a:t>[</a:t>
            </a:r>
            <a:r>
              <a:rPr lang="en-GB" sz="1200" dirty="0" err="1">
                <a:solidFill>
                  <a:srgbClr val="FFFFCC"/>
                </a:solidFill>
              </a:rPr>
              <a:t>J.Phys.G</a:t>
            </a:r>
            <a:r>
              <a:rPr lang="en-GB" sz="1200" dirty="0">
                <a:solidFill>
                  <a:srgbClr val="FFFFCC"/>
                </a:solidFill>
              </a:rPr>
              <a:t>. </a:t>
            </a:r>
            <a:r>
              <a:rPr lang="en-GB" sz="1200" u="sng" dirty="0">
                <a:solidFill>
                  <a:srgbClr val="FFFFCC"/>
                </a:solidFill>
              </a:rPr>
              <a:t>17</a:t>
            </a:r>
            <a:r>
              <a:rPr lang="en-GB" sz="1200" dirty="0">
                <a:solidFill>
                  <a:srgbClr val="FFFFCC"/>
                </a:solidFill>
              </a:rPr>
              <a:t> 1441-1624 1992]</a:t>
            </a:r>
          </a:p>
          <a:p>
            <a:pPr marL="1371600" lvl="3" indent="0">
              <a:buNone/>
            </a:pPr>
            <a:endParaRPr lang="en-GB" dirty="0"/>
          </a:p>
        </p:txBody>
      </p:sp>
      <p:sp>
        <p:nvSpPr>
          <p:cNvPr id="5" name="TextBox 4">
            <a:extLst>
              <a:ext uri="{FF2B5EF4-FFF2-40B4-BE49-F238E27FC236}">
                <a16:creationId xmlns:a16="http://schemas.microsoft.com/office/drawing/2014/main" id="{A8D84203-620E-EFBA-F8E3-77016814982C}"/>
              </a:ext>
            </a:extLst>
          </p:cNvPr>
          <p:cNvSpPr txBox="1"/>
          <p:nvPr/>
        </p:nvSpPr>
        <p:spPr>
          <a:xfrm>
            <a:off x="5472100" y="6581001"/>
            <a:ext cx="2808312" cy="276999"/>
          </a:xfrm>
          <a:prstGeom prst="rect">
            <a:avLst/>
          </a:prstGeom>
          <a:noFill/>
        </p:spPr>
        <p:txBody>
          <a:bodyPr wrap="square" rtlCol="0">
            <a:spAutoFit/>
          </a:bodyPr>
          <a:lstStyle/>
          <a:p>
            <a:r>
              <a:rPr lang="en-GB" sz="1200" b="1" dirty="0"/>
              <a:t>1 Brunel;	2 RAL;	3 Edinburgh</a:t>
            </a:r>
          </a:p>
        </p:txBody>
      </p:sp>
    </p:spTree>
    <p:extLst>
      <p:ext uri="{BB962C8B-B14F-4D97-AF65-F5344CB8AC3E}">
        <p14:creationId xmlns:p14="http://schemas.microsoft.com/office/powerpoint/2010/main" val="67217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22" presetClass="entr" presetSubtype="8"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left)">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500"/>
                                        <p:tgtEl>
                                          <p:spTgt spid="3">
                                            <p:txEl>
                                              <p:pRg st="12" end="12"/>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wipe(left)">
                                      <p:cBhvr>
                                        <p:cTn id="5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FFD-50CF-2056-DD43-8B82D158DAF6}"/>
              </a:ext>
            </a:extLst>
          </p:cNvPr>
          <p:cNvSpPr>
            <a:spLocks noGrp="1"/>
          </p:cNvSpPr>
          <p:nvPr>
            <p:ph type="title"/>
          </p:nvPr>
        </p:nvSpPr>
        <p:spPr/>
        <p:txBody>
          <a:bodyPr>
            <a:normAutofit fontScale="90000"/>
          </a:bodyPr>
          <a:lstStyle/>
          <a:p>
            <a:r>
              <a:rPr lang="en-US" dirty="0"/>
              <a:t>Whisky tasting (Chivas Bros Ltd)</a:t>
            </a:r>
            <a:endParaRPr lang="en-GB" dirty="0"/>
          </a:p>
        </p:txBody>
      </p:sp>
      <p:pic>
        <p:nvPicPr>
          <p:cNvPr id="7170" name="Picture 2">
            <a:extLst>
              <a:ext uri="{FF2B5EF4-FFF2-40B4-BE49-F238E27FC236}">
                <a16:creationId xmlns:a16="http://schemas.microsoft.com/office/drawing/2014/main" id="{D7F8E65D-1536-D02C-8925-32522019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620688"/>
            <a:ext cx="6858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4F7D787-B8D0-8272-39DB-100AF6BA88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869160"/>
            <a:ext cx="2456892" cy="184266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B80FE9F-8072-2541-6E5E-AF9D840E7CBF}"/>
              </a:ext>
            </a:extLst>
          </p:cNvPr>
          <p:cNvSpPr/>
          <p:nvPr/>
        </p:nvSpPr>
        <p:spPr>
          <a:xfrm>
            <a:off x="3383868" y="1592796"/>
            <a:ext cx="1584176" cy="2448272"/>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4" name="TextBox 3">
            <a:extLst>
              <a:ext uri="{FF2B5EF4-FFF2-40B4-BE49-F238E27FC236}">
                <a16:creationId xmlns:a16="http://schemas.microsoft.com/office/drawing/2014/main" id="{A32F88D2-F939-8A96-C9DF-EA42E77DDC96}"/>
              </a:ext>
            </a:extLst>
          </p:cNvPr>
          <p:cNvSpPr txBox="1"/>
          <p:nvPr/>
        </p:nvSpPr>
        <p:spPr>
          <a:xfrm>
            <a:off x="503548" y="5517232"/>
            <a:ext cx="756084" cy="246221"/>
          </a:xfrm>
          <a:prstGeom prst="rect">
            <a:avLst/>
          </a:prstGeom>
          <a:noFill/>
        </p:spPr>
        <p:txBody>
          <a:bodyPr wrap="square" rtlCol="0">
            <a:spAutoFit/>
          </a:bodyPr>
          <a:lstStyle/>
          <a:p>
            <a:r>
              <a:rPr lang="en-GB" sz="1000" dirty="0">
                <a:solidFill>
                  <a:srgbClr val="FFFFFF"/>
                </a:solidFill>
              </a:rPr>
              <a:t>SUSSP61</a:t>
            </a:r>
          </a:p>
        </p:txBody>
      </p:sp>
      <p:sp>
        <p:nvSpPr>
          <p:cNvPr id="5" name="TextBox 4">
            <a:extLst>
              <a:ext uri="{FF2B5EF4-FFF2-40B4-BE49-F238E27FC236}">
                <a16:creationId xmlns:a16="http://schemas.microsoft.com/office/drawing/2014/main" id="{1B9BC6DC-35D6-B82D-D834-97BE5FBDF2F5}"/>
              </a:ext>
            </a:extLst>
          </p:cNvPr>
          <p:cNvSpPr txBox="1"/>
          <p:nvPr/>
        </p:nvSpPr>
        <p:spPr>
          <a:xfrm>
            <a:off x="6552220" y="6453336"/>
            <a:ext cx="756084" cy="246221"/>
          </a:xfrm>
          <a:prstGeom prst="rect">
            <a:avLst/>
          </a:prstGeom>
          <a:noFill/>
        </p:spPr>
        <p:txBody>
          <a:bodyPr wrap="square" rtlCol="0">
            <a:spAutoFit/>
          </a:bodyPr>
          <a:lstStyle/>
          <a:p>
            <a:r>
              <a:rPr lang="en-GB" sz="1000" dirty="0">
                <a:solidFill>
                  <a:srgbClr val="FFFFFF"/>
                </a:solidFill>
              </a:rPr>
              <a:t>SUSSP61</a:t>
            </a:r>
          </a:p>
        </p:txBody>
      </p:sp>
    </p:spTree>
    <p:extLst>
      <p:ext uri="{BB962C8B-B14F-4D97-AF65-F5344CB8AC3E}">
        <p14:creationId xmlns:p14="http://schemas.microsoft.com/office/powerpoint/2010/main" val="39479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E216B-C620-DEF4-3071-E01ED4AB56B6}"/>
              </a:ext>
            </a:extLst>
          </p:cNvPr>
          <p:cNvSpPr>
            <a:spLocks noGrp="1"/>
          </p:cNvSpPr>
          <p:nvPr>
            <p:ph type="title"/>
          </p:nvPr>
        </p:nvSpPr>
        <p:spPr/>
        <p:txBody>
          <a:bodyPr>
            <a:normAutofit fontScale="90000"/>
          </a:bodyPr>
          <a:lstStyle/>
          <a:p>
            <a:r>
              <a:rPr lang="en-GB" dirty="0"/>
              <a:t>Summary</a:t>
            </a:r>
          </a:p>
        </p:txBody>
      </p:sp>
      <p:sp>
        <p:nvSpPr>
          <p:cNvPr id="4" name="Content Placeholder 3">
            <a:extLst>
              <a:ext uri="{FF2B5EF4-FFF2-40B4-BE49-F238E27FC236}">
                <a16:creationId xmlns:a16="http://schemas.microsoft.com/office/drawing/2014/main" id="{0BADA6A5-6011-F37D-23ED-C214261BB1E4}"/>
              </a:ext>
            </a:extLst>
          </p:cNvPr>
          <p:cNvSpPr>
            <a:spLocks noGrp="1"/>
          </p:cNvSpPr>
          <p:nvPr>
            <p:ph idx="1"/>
          </p:nvPr>
        </p:nvSpPr>
        <p:spPr/>
        <p:txBody>
          <a:bodyPr/>
          <a:lstStyle/>
          <a:p>
            <a:r>
              <a:rPr lang="en-GB" dirty="0"/>
              <a:t>From the Preface to SUSSP61</a:t>
            </a:r>
          </a:p>
          <a:p>
            <a:pPr lvl="1"/>
            <a:r>
              <a:rPr lang="en-US" b="0" i="1" dirty="0">
                <a:latin typeface="Times New Roman" panose="02020603050405020304" pitchFamily="18" charset="0"/>
                <a:cs typeface="Times New Roman" panose="02020603050405020304" pitchFamily="18" charset="0"/>
              </a:rPr>
              <a:t>But Summer Schools are not just about science - they are about dialogue, discussion, meeting people, and forming lifelong friendships.</a:t>
            </a:r>
          </a:p>
          <a:p>
            <a:r>
              <a:rPr lang="en-GB" dirty="0"/>
              <a:t>I think the same can be said of the IPPP</a:t>
            </a:r>
          </a:p>
          <a:p>
            <a:pPr lvl="1"/>
            <a:r>
              <a:rPr lang="en-GB" dirty="0"/>
              <a:t>It is not just about the science, </a:t>
            </a:r>
          </a:p>
          <a:p>
            <a:pPr marL="457200" lvl="1" indent="0">
              <a:buNone/>
            </a:pPr>
            <a:r>
              <a:rPr lang="en-GB" dirty="0"/>
              <a:t>   but about building a community</a:t>
            </a:r>
          </a:p>
          <a:p>
            <a:pPr marL="514350" indent="-457200"/>
            <a:r>
              <a:rPr lang="en-GB" dirty="0"/>
              <a:t>Over the past 25 years, the IPPP has done just that</a:t>
            </a:r>
          </a:p>
        </p:txBody>
      </p:sp>
    </p:spTree>
    <p:extLst>
      <p:ext uri="{BB962C8B-B14F-4D97-AF65-F5344CB8AC3E}">
        <p14:creationId xmlns:p14="http://schemas.microsoft.com/office/powerpoint/2010/main" val="15917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left)">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2476-5622-F234-4CAF-66CF55E96949}"/>
              </a:ext>
            </a:extLst>
          </p:cNvPr>
          <p:cNvSpPr>
            <a:spLocks noGrp="1"/>
          </p:cNvSpPr>
          <p:nvPr>
            <p:ph type="title"/>
          </p:nvPr>
        </p:nvSpPr>
        <p:spPr/>
        <p:txBody>
          <a:bodyPr>
            <a:normAutofit fontScale="90000"/>
          </a:bodyPr>
          <a:lstStyle/>
          <a:p>
            <a:r>
              <a:rPr lang="en-GB" dirty="0"/>
              <a:t>One last image from SUSSP61</a:t>
            </a:r>
          </a:p>
        </p:txBody>
      </p:sp>
      <p:pic>
        <p:nvPicPr>
          <p:cNvPr id="8194" name="Picture 2">
            <a:extLst>
              <a:ext uri="{FF2B5EF4-FFF2-40B4-BE49-F238E27FC236}">
                <a16:creationId xmlns:a16="http://schemas.microsoft.com/office/drawing/2014/main" id="{654A6F81-3CFA-B8E8-AD8B-F649332F8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647691"/>
            <a:ext cx="7776864" cy="583264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4119409-EC3D-CAD6-0249-AB6088BBA45B}"/>
              </a:ext>
            </a:extLst>
          </p:cNvPr>
          <p:cNvGrpSpPr/>
          <p:nvPr/>
        </p:nvGrpSpPr>
        <p:grpSpPr>
          <a:xfrm>
            <a:off x="1547664" y="1988840"/>
            <a:ext cx="7020780" cy="1260140"/>
            <a:chOff x="1547664" y="1988840"/>
            <a:chExt cx="7020780" cy="1260140"/>
          </a:xfrm>
        </p:grpSpPr>
        <p:sp>
          <p:nvSpPr>
            <p:cNvPr id="3" name="Speech Bubble: Rectangle with Corners Rounded 2">
              <a:extLst>
                <a:ext uri="{FF2B5EF4-FFF2-40B4-BE49-F238E27FC236}">
                  <a16:creationId xmlns:a16="http://schemas.microsoft.com/office/drawing/2014/main" id="{D91975F9-97FA-7047-DEDC-3B50B8964DFC}"/>
                </a:ext>
              </a:extLst>
            </p:cNvPr>
            <p:cNvSpPr/>
            <p:nvPr/>
          </p:nvSpPr>
          <p:spPr>
            <a:xfrm>
              <a:off x="1547664" y="1988840"/>
              <a:ext cx="1152128" cy="360040"/>
            </a:xfrm>
            <a:prstGeom prst="wedgeRoundRectCallout">
              <a:avLst>
                <a:gd name="adj1" fmla="val 16670"/>
                <a:gd name="adj2" fmla="val 460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Alan Walker</a:t>
              </a:r>
            </a:p>
          </p:txBody>
        </p:sp>
        <p:sp>
          <p:nvSpPr>
            <p:cNvPr id="4" name="Speech Bubble: Rectangle with Corners Rounded 3">
              <a:extLst>
                <a:ext uri="{FF2B5EF4-FFF2-40B4-BE49-F238E27FC236}">
                  <a16:creationId xmlns:a16="http://schemas.microsoft.com/office/drawing/2014/main" id="{0032C800-766C-B54C-C603-CB90CE6CC746}"/>
                </a:ext>
              </a:extLst>
            </p:cNvPr>
            <p:cNvSpPr/>
            <p:nvPr/>
          </p:nvSpPr>
          <p:spPr>
            <a:xfrm>
              <a:off x="2519772" y="2420888"/>
              <a:ext cx="1152128" cy="360040"/>
            </a:xfrm>
            <a:prstGeom prst="wedgeRoundRectCallout">
              <a:avLst>
                <a:gd name="adj1" fmla="val -19089"/>
                <a:gd name="adj2" fmla="val 377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Nigel Glover</a:t>
              </a:r>
            </a:p>
          </p:txBody>
        </p:sp>
        <p:sp>
          <p:nvSpPr>
            <p:cNvPr id="5" name="Speech Bubble: Rectangle with Corners Rounded 4">
              <a:extLst>
                <a:ext uri="{FF2B5EF4-FFF2-40B4-BE49-F238E27FC236}">
                  <a16:creationId xmlns:a16="http://schemas.microsoft.com/office/drawing/2014/main" id="{5A3BCB52-C486-261F-F76A-D95EEB32BB91}"/>
                </a:ext>
              </a:extLst>
            </p:cNvPr>
            <p:cNvSpPr/>
            <p:nvPr/>
          </p:nvSpPr>
          <p:spPr>
            <a:xfrm>
              <a:off x="3425762" y="2024844"/>
              <a:ext cx="1152128" cy="360040"/>
            </a:xfrm>
            <a:prstGeom prst="wedgeRoundRectCallout">
              <a:avLst>
                <a:gd name="adj1" fmla="val -20833"/>
                <a:gd name="adj2" fmla="val 4615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David Saxon</a:t>
              </a:r>
            </a:p>
          </p:txBody>
        </p:sp>
        <p:sp>
          <p:nvSpPr>
            <p:cNvPr id="6" name="Speech Bubble: Rectangle with Corners Rounded 5">
              <a:extLst>
                <a:ext uri="{FF2B5EF4-FFF2-40B4-BE49-F238E27FC236}">
                  <a16:creationId xmlns:a16="http://schemas.microsoft.com/office/drawing/2014/main" id="{CCE8A897-7071-8983-BC17-DA429ED431C5}"/>
                </a:ext>
              </a:extLst>
            </p:cNvPr>
            <p:cNvSpPr/>
            <p:nvPr/>
          </p:nvSpPr>
          <p:spPr>
            <a:xfrm>
              <a:off x="4716016" y="2636912"/>
              <a:ext cx="1152128" cy="360040"/>
            </a:xfrm>
            <a:prstGeom prst="wedgeRoundRectCallout">
              <a:avLst>
                <a:gd name="adj1" fmla="val -23450"/>
                <a:gd name="adj2" fmla="val 489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Liz Peach</a:t>
              </a:r>
            </a:p>
          </p:txBody>
        </p:sp>
        <p:sp>
          <p:nvSpPr>
            <p:cNvPr id="7" name="Speech Bubble: Rectangle with Corners Rounded 6">
              <a:extLst>
                <a:ext uri="{FF2B5EF4-FFF2-40B4-BE49-F238E27FC236}">
                  <a16:creationId xmlns:a16="http://schemas.microsoft.com/office/drawing/2014/main" id="{AE9D87BD-C1D0-A24F-BF9B-56C3A77AFA26}"/>
                </a:ext>
              </a:extLst>
            </p:cNvPr>
            <p:cNvSpPr/>
            <p:nvPr/>
          </p:nvSpPr>
          <p:spPr>
            <a:xfrm>
              <a:off x="5976156" y="2780928"/>
              <a:ext cx="1152128" cy="360040"/>
            </a:xfrm>
            <a:prstGeom prst="wedgeRoundRectCallout">
              <a:avLst>
                <a:gd name="adj1" fmla="val -24323"/>
                <a:gd name="adj2" fmla="val 489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Ian Halliday</a:t>
              </a:r>
            </a:p>
          </p:txBody>
        </p:sp>
        <p:sp>
          <p:nvSpPr>
            <p:cNvPr id="8" name="Speech Bubble: Rectangle with Corners Rounded 7">
              <a:extLst>
                <a:ext uri="{FF2B5EF4-FFF2-40B4-BE49-F238E27FC236}">
                  <a16:creationId xmlns:a16="http://schemas.microsoft.com/office/drawing/2014/main" id="{BB4C9153-860C-26B5-89BF-8045B788C3E8}"/>
                </a:ext>
              </a:extLst>
            </p:cNvPr>
            <p:cNvSpPr/>
            <p:nvPr/>
          </p:nvSpPr>
          <p:spPr>
            <a:xfrm>
              <a:off x="7200292" y="2888940"/>
              <a:ext cx="1368152" cy="360040"/>
            </a:xfrm>
            <a:prstGeom prst="wedgeRoundRectCallout">
              <a:avLst>
                <a:gd name="adj1" fmla="val -25057"/>
                <a:gd name="adj2" fmla="val 4057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Victoria Martin</a:t>
              </a:r>
            </a:p>
          </p:txBody>
        </p:sp>
      </p:grpSp>
    </p:spTree>
    <p:extLst>
      <p:ext uri="{BB962C8B-B14F-4D97-AF65-F5344CB8AC3E}">
        <p14:creationId xmlns:p14="http://schemas.microsoft.com/office/powerpoint/2010/main" val="8947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ece of paper with writing on it&#10;&#10;AI-generated content may be incorrect.">
            <a:extLst>
              <a:ext uri="{FF2B5EF4-FFF2-40B4-BE49-F238E27FC236}">
                <a16:creationId xmlns:a16="http://schemas.microsoft.com/office/drawing/2014/main" id="{0EF5AB8F-BC7B-D413-FA68-E34E3BBF37C8}"/>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t="1988"/>
          <a:stretch>
            <a:fillRect/>
          </a:stretch>
        </p:blipFill>
        <p:spPr>
          <a:xfrm>
            <a:off x="4680012" y="606828"/>
            <a:ext cx="4391980" cy="6170543"/>
          </a:xfrm>
          <a:prstGeom prst="rect">
            <a:avLst/>
          </a:prstGeom>
        </p:spPr>
      </p:pic>
      <p:pic>
        <p:nvPicPr>
          <p:cNvPr id="8" name="Picture 7" descr="A white book with black text&#10;&#10;AI-generated content may be incorrect.">
            <a:extLst>
              <a:ext uri="{FF2B5EF4-FFF2-40B4-BE49-F238E27FC236}">
                <a16:creationId xmlns:a16="http://schemas.microsoft.com/office/drawing/2014/main" id="{F31A8709-20AA-529D-51D7-FE301571B4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7504" y="623455"/>
            <a:ext cx="4388497" cy="6131640"/>
          </a:xfrm>
          <a:prstGeom prst="rect">
            <a:avLst/>
          </a:prstGeom>
        </p:spPr>
      </p:pic>
      <p:sp>
        <p:nvSpPr>
          <p:cNvPr id="9" name="Oval 8">
            <a:extLst>
              <a:ext uri="{FF2B5EF4-FFF2-40B4-BE49-F238E27FC236}">
                <a16:creationId xmlns:a16="http://schemas.microsoft.com/office/drawing/2014/main" id="{16590411-2294-B7D3-E9D4-595A49171066}"/>
              </a:ext>
            </a:extLst>
          </p:cNvPr>
          <p:cNvSpPr/>
          <p:nvPr/>
        </p:nvSpPr>
        <p:spPr>
          <a:xfrm>
            <a:off x="7236296" y="4761148"/>
            <a:ext cx="1080120" cy="2160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F1AEE5D1-ED13-76C4-0044-191D46F01FA1}"/>
              </a:ext>
            </a:extLst>
          </p:cNvPr>
          <p:cNvSpPr>
            <a:spLocks noGrp="1"/>
          </p:cNvSpPr>
          <p:nvPr>
            <p:ph type="title"/>
          </p:nvPr>
        </p:nvSpPr>
        <p:spPr>
          <a:xfrm>
            <a:off x="467544" y="0"/>
            <a:ext cx="8229600" cy="476672"/>
          </a:xfrm>
        </p:spPr>
        <p:txBody>
          <a:bodyPr>
            <a:normAutofit fontScale="90000"/>
          </a:bodyPr>
          <a:lstStyle/>
          <a:p>
            <a:r>
              <a:rPr lang="en-GB" dirty="0"/>
              <a:t>Proceedings</a:t>
            </a:r>
          </a:p>
        </p:txBody>
      </p:sp>
    </p:spTree>
    <p:extLst>
      <p:ext uri="{BB962C8B-B14F-4D97-AF65-F5344CB8AC3E}">
        <p14:creationId xmlns:p14="http://schemas.microsoft.com/office/powerpoint/2010/main" val="47301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34E1-20F2-BC58-B78E-A9E5535C66AA}"/>
              </a:ext>
            </a:extLst>
          </p:cNvPr>
          <p:cNvSpPr>
            <a:spLocks noGrp="1"/>
          </p:cNvSpPr>
          <p:nvPr>
            <p:ph type="title"/>
          </p:nvPr>
        </p:nvSpPr>
        <p:spPr/>
        <p:txBody>
          <a:bodyPr>
            <a:normAutofit fontScale="90000"/>
          </a:bodyPr>
          <a:lstStyle/>
          <a:p>
            <a:r>
              <a:rPr lang="en-US" dirty="0"/>
              <a:t>1998-2000</a:t>
            </a:r>
            <a:endParaRPr lang="en-GB" dirty="0"/>
          </a:p>
        </p:txBody>
      </p:sp>
      <p:sp>
        <p:nvSpPr>
          <p:cNvPr id="3" name="Content Placeholder 2">
            <a:extLst>
              <a:ext uri="{FF2B5EF4-FFF2-40B4-BE49-F238E27FC236}">
                <a16:creationId xmlns:a16="http://schemas.microsoft.com/office/drawing/2014/main" id="{D0668C26-2681-9EA0-91B1-B906B3E392BD}"/>
              </a:ext>
            </a:extLst>
          </p:cNvPr>
          <p:cNvSpPr>
            <a:spLocks noGrp="1"/>
          </p:cNvSpPr>
          <p:nvPr>
            <p:ph idx="1"/>
          </p:nvPr>
        </p:nvSpPr>
        <p:spPr>
          <a:xfrm>
            <a:off x="457200" y="620688"/>
            <a:ext cx="8229600" cy="5940660"/>
          </a:xfrm>
        </p:spPr>
        <p:txBody>
          <a:bodyPr>
            <a:normAutofit/>
          </a:bodyPr>
          <a:lstStyle/>
          <a:p>
            <a:r>
              <a:rPr lang="en-US" dirty="0"/>
              <a:t>PPARC created the IPPP 2000</a:t>
            </a:r>
          </a:p>
          <a:p>
            <a:pPr lvl="1"/>
            <a:r>
              <a:rPr lang="en-US" dirty="0"/>
              <a:t>Initiative of Ian Halliday, CEO PPARC</a:t>
            </a:r>
          </a:p>
          <a:p>
            <a:pPr lvl="1"/>
            <a:r>
              <a:rPr lang="en-US" dirty="0"/>
              <a:t>MRS (Martin</a:t>
            </a:r>
            <a:r>
              <a:rPr lang="en-US" baseline="30000" dirty="0"/>
              <a:t>1</a:t>
            </a:r>
            <a:r>
              <a:rPr lang="en-US" dirty="0"/>
              <a:t>, Roberts</a:t>
            </a:r>
            <a:r>
              <a:rPr lang="en-US" baseline="30000" dirty="0"/>
              <a:t>2</a:t>
            </a:r>
            <a:r>
              <a:rPr lang="en-US" dirty="0"/>
              <a:t>, Stirling</a:t>
            </a:r>
            <a:r>
              <a:rPr lang="en-US" baseline="30000" dirty="0"/>
              <a:t>1</a:t>
            </a:r>
            <a:r>
              <a:rPr lang="en-US" dirty="0"/>
              <a:t>)</a:t>
            </a:r>
          </a:p>
          <a:p>
            <a:pPr lvl="2"/>
            <a:r>
              <a:rPr lang="en-US" dirty="0"/>
              <a:t>Phenomenology at its best</a:t>
            </a:r>
          </a:p>
          <a:p>
            <a:pPr lvl="3"/>
            <a:r>
              <a:rPr lang="en-US" dirty="0"/>
              <a:t>&gt;9,000 citations</a:t>
            </a:r>
            <a:r>
              <a:rPr lang="en-US" baseline="30000" dirty="0"/>
              <a:t>3</a:t>
            </a:r>
          </a:p>
          <a:p>
            <a:pPr lvl="1"/>
            <a:r>
              <a:rPr lang="en-US" dirty="0"/>
              <a:t>Alan Martin</a:t>
            </a:r>
          </a:p>
          <a:p>
            <a:pPr lvl="2"/>
            <a:r>
              <a:rPr lang="en-US" dirty="0"/>
              <a:t>Kaons, CKM, …</a:t>
            </a:r>
          </a:p>
          <a:p>
            <a:pPr lvl="1"/>
            <a:r>
              <a:rPr lang="en-US" dirty="0"/>
              <a:t>Dick Roberts </a:t>
            </a:r>
          </a:p>
          <a:p>
            <a:pPr lvl="2"/>
            <a:r>
              <a:rPr lang="en-US" dirty="0"/>
              <a:t>Retired from RAL in 2000, after 30 years</a:t>
            </a:r>
          </a:p>
          <a:p>
            <a:pPr lvl="3"/>
            <a:r>
              <a:rPr lang="en-US" dirty="0"/>
              <a:t>The RAL Theory group was disbanded</a:t>
            </a:r>
          </a:p>
          <a:p>
            <a:pPr marL="1371600" lvl="3" indent="0">
              <a:buNone/>
            </a:pPr>
            <a:r>
              <a:rPr lang="en-US" dirty="0"/>
              <a:t>   and the IPPP rose from its ashes</a:t>
            </a:r>
          </a:p>
          <a:p>
            <a:pPr lvl="2"/>
            <a:endParaRPr lang="en-US" dirty="0"/>
          </a:p>
        </p:txBody>
      </p:sp>
      <p:sp>
        <p:nvSpPr>
          <p:cNvPr id="4" name="TextBox 3">
            <a:extLst>
              <a:ext uri="{FF2B5EF4-FFF2-40B4-BE49-F238E27FC236}">
                <a16:creationId xmlns:a16="http://schemas.microsoft.com/office/drawing/2014/main" id="{C82A1676-4A84-154B-1DE3-23474B3E7D06}"/>
              </a:ext>
            </a:extLst>
          </p:cNvPr>
          <p:cNvSpPr txBox="1"/>
          <p:nvPr/>
        </p:nvSpPr>
        <p:spPr>
          <a:xfrm>
            <a:off x="-108520" y="6021288"/>
            <a:ext cx="1764196" cy="738664"/>
          </a:xfrm>
          <a:prstGeom prst="rect">
            <a:avLst/>
          </a:prstGeom>
          <a:noFill/>
        </p:spPr>
        <p:txBody>
          <a:bodyPr wrap="square" rtlCol="0">
            <a:spAutoFit/>
          </a:bodyPr>
          <a:lstStyle/>
          <a:p>
            <a:pPr marL="342900" indent="-342900">
              <a:buFont typeface="+mj-lt"/>
              <a:buAutoNum type="arabicPeriod"/>
            </a:pPr>
            <a:r>
              <a:rPr lang="en-GB" sz="1400" b="1" dirty="0"/>
              <a:t>Durham</a:t>
            </a:r>
          </a:p>
          <a:p>
            <a:pPr marL="342900" indent="-342900">
              <a:buFont typeface="+mj-lt"/>
              <a:buAutoNum type="arabicPeriod"/>
            </a:pPr>
            <a:r>
              <a:rPr lang="en-GB" sz="1400" b="1" dirty="0"/>
              <a:t>RAL</a:t>
            </a:r>
          </a:p>
          <a:p>
            <a:pPr marL="342900" indent="-342900">
              <a:buFont typeface="+mj-lt"/>
              <a:buAutoNum type="arabicPeriod"/>
            </a:pPr>
            <a:r>
              <a:rPr lang="en-GB" sz="1400" b="1" dirty="0"/>
              <a:t>INSPIRE-HEP</a:t>
            </a:r>
          </a:p>
        </p:txBody>
      </p:sp>
      <p:sp>
        <p:nvSpPr>
          <p:cNvPr id="6" name="TextBox 5">
            <a:extLst>
              <a:ext uri="{FF2B5EF4-FFF2-40B4-BE49-F238E27FC236}">
                <a16:creationId xmlns:a16="http://schemas.microsoft.com/office/drawing/2014/main" id="{3CDB4E14-740E-3FC2-1AD8-D9200D3A127E}"/>
              </a:ext>
            </a:extLst>
          </p:cNvPr>
          <p:cNvSpPr txBox="1"/>
          <p:nvPr/>
        </p:nvSpPr>
        <p:spPr>
          <a:xfrm>
            <a:off x="4824028" y="6489340"/>
            <a:ext cx="4319972" cy="369332"/>
          </a:xfrm>
          <a:prstGeom prst="rect">
            <a:avLst/>
          </a:prstGeom>
          <a:noFill/>
        </p:spPr>
        <p:txBody>
          <a:bodyPr wrap="square">
            <a:spAutoFit/>
          </a:bodyPr>
          <a:lstStyle/>
          <a:p>
            <a:r>
              <a:rPr lang="en-GB" sz="600" dirty="0"/>
              <a:t>A)  Http://durham.ac.uk</a:t>
            </a:r>
          </a:p>
          <a:p>
            <a:r>
              <a:rPr lang="en-GB" sz="600" dirty="0"/>
              <a:t>B) Graham Ross</a:t>
            </a:r>
          </a:p>
          <a:p>
            <a:r>
              <a:rPr lang="en-GB" sz="600" dirty="0"/>
              <a:t>C) https://royalsocietypublishing.org/doi/10.1098/rsbm.2019.0031, Fair use, https://en.wikipedia.org/w/index.php?curid=62668412</a:t>
            </a:r>
          </a:p>
        </p:txBody>
      </p:sp>
      <p:grpSp>
        <p:nvGrpSpPr>
          <p:cNvPr id="19" name="Group 18">
            <a:extLst>
              <a:ext uri="{FF2B5EF4-FFF2-40B4-BE49-F238E27FC236}">
                <a16:creationId xmlns:a16="http://schemas.microsoft.com/office/drawing/2014/main" id="{1F223CC0-663D-7F89-B9F5-1FA6FE7AF608}"/>
              </a:ext>
            </a:extLst>
          </p:cNvPr>
          <p:cNvGrpSpPr/>
          <p:nvPr/>
        </p:nvGrpSpPr>
        <p:grpSpPr>
          <a:xfrm>
            <a:off x="5796136" y="2168860"/>
            <a:ext cx="1596137" cy="1530370"/>
            <a:chOff x="7524328" y="0"/>
            <a:chExt cx="1596137" cy="1530370"/>
          </a:xfrm>
        </p:grpSpPr>
        <p:pic>
          <p:nvPicPr>
            <p:cNvPr id="13" name="Picture 12" descr="A person in a suit and tie&#10;&#10;AI-generated content may be incorrect.">
              <a:extLst>
                <a:ext uri="{FF2B5EF4-FFF2-40B4-BE49-F238E27FC236}">
                  <a16:creationId xmlns:a16="http://schemas.microsoft.com/office/drawing/2014/main" id="{27F9CC76-CB99-433B-8E66-FA34DDAEC6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24328" y="188640"/>
              <a:ext cx="1537854" cy="1304764"/>
            </a:xfrm>
            <a:prstGeom prst="rect">
              <a:avLst/>
            </a:prstGeom>
          </p:spPr>
        </p:pic>
        <p:sp>
          <p:nvSpPr>
            <p:cNvPr id="9" name="TextBox 8">
              <a:extLst>
                <a:ext uri="{FF2B5EF4-FFF2-40B4-BE49-F238E27FC236}">
                  <a16:creationId xmlns:a16="http://schemas.microsoft.com/office/drawing/2014/main" id="{7D84239C-BFBF-D9DB-C2A2-79A882EE2903}"/>
                </a:ext>
              </a:extLst>
            </p:cNvPr>
            <p:cNvSpPr txBox="1"/>
            <p:nvPr/>
          </p:nvSpPr>
          <p:spPr>
            <a:xfrm>
              <a:off x="7536797" y="0"/>
              <a:ext cx="1404156" cy="261610"/>
            </a:xfrm>
            <a:prstGeom prst="rect">
              <a:avLst/>
            </a:prstGeom>
            <a:noFill/>
          </p:spPr>
          <p:txBody>
            <a:bodyPr wrap="square" rtlCol="0">
              <a:spAutoFit/>
            </a:bodyPr>
            <a:lstStyle/>
            <a:p>
              <a:pPr algn="ctr"/>
              <a:r>
                <a:rPr lang="en-GB" sz="1100" dirty="0"/>
                <a:t>1937 -</a:t>
              </a:r>
            </a:p>
          </p:txBody>
        </p:sp>
        <p:sp>
          <p:nvSpPr>
            <p:cNvPr id="7" name="TextBox 6">
              <a:extLst>
                <a:ext uri="{FF2B5EF4-FFF2-40B4-BE49-F238E27FC236}">
                  <a16:creationId xmlns:a16="http://schemas.microsoft.com/office/drawing/2014/main" id="{79DE969F-BC3B-2551-0FF1-B4AC3940A6B7}"/>
                </a:ext>
              </a:extLst>
            </p:cNvPr>
            <p:cNvSpPr txBox="1"/>
            <p:nvPr/>
          </p:nvSpPr>
          <p:spPr>
            <a:xfrm>
              <a:off x="8832941" y="1268760"/>
              <a:ext cx="287524" cy="261610"/>
            </a:xfrm>
            <a:prstGeom prst="rect">
              <a:avLst/>
            </a:prstGeom>
            <a:noFill/>
          </p:spPr>
          <p:txBody>
            <a:bodyPr wrap="square" rtlCol="0">
              <a:spAutoFit/>
            </a:bodyPr>
            <a:lstStyle/>
            <a:p>
              <a:r>
                <a:rPr lang="en-GB" sz="1050" b="1" dirty="0">
                  <a:solidFill>
                    <a:schemeClr val="bg1"/>
                  </a:solidFill>
                </a:rPr>
                <a:t>A</a:t>
              </a:r>
              <a:endParaRPr lang="en-GB" b="1" dirty="0">
                <a:solidFill>
                  <a:schemeClr val="bg1"/>
                </a:solidFill>
              </a:endParaRPr>
            </a:p>
          </p:txBody>
        </p:sp>
      </p:grpSp>
      <p:sp>
        <p:nvSpPr>
          <p:cNvPr id="14" name="AutoShape 8" descr="Headshot of Prof Alan Martin during his time as Head of Department">
            <a:extLst>
              <a:ext uri="{FF2B5EF4-FFF2-40B4-BE49-F238E27FC236}">
                <a16:creationId xmlns:a16="http://schemas.microsoft.com/office/drawing/2014/main" id="{11C3DBFB-701C-D477-4CCF-B3411D9E7047}"/>
              </a:ext>
            </a:extLst>
          </p:cNvPr>
          <p:cNvSpPr>
            <a:spLocks noChangeAspect="1" noChangeArrowheads="1"/>
          </p:cNvSpPr>
          <p:nvPr/>
        </p:nvSpPr>
        <p:spPr bwMode="auto">
          <a:xfrm>
            <a:off x="4743128" y="54956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0" name="Group 19">
            <a:extLst>
              <a:ext uri="{FF2B5EF4-FFF2-40B4-BE49-F238E27FC236}">
                <a16:creationId xmlns:a16="http://schemas.microsoft.com/office/drawing/2014/main" id="{6BFC6B2B-5347-A7B3-D83B-E677D050B063}"/>
              </a:ext>
            </a:extLst>
          </p:cNvPr>
          <p:cNvGrpSpPr/>
          <p:nvPr/>
        </p:nvGrpSpPr>
        <p:grpSpPr>
          <a:xfrm>
            <a:off x="7573869" y="2708920"/>
            <a:ext cx="1570131" cy="1976406"/>
            <a:chOff x="7536797" y="1592796"/>
            <a:chExt cx="1570131" cy="1976406"/>
          </a:xfrm>
        </p:grpSpPr>
        <p:pic>
          <p:nvPicPr>
            <p:cNvPr id="21" name="Picture 4" descr="Roberts was the “R” in the MRST collaboration, famous for calculating hadronic structure functions. Credit: G Ross">
              <a:extLst>
                <a:ext uri="{FF2B5EF4-FFF2-40B4-BE49-F238E27FC236}">
                  <a16:creationId xmlns:a16="http://schemas.microsoft.com/office/drawing/2014/main" id="{111516C8-F02D-9D1B-95F1-851BB3B617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479" y="1808820"/>
              <a:ext cx="1557449" cy="17603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7551BCE-CDBA-D2A8-E160-C455266997D4}"/>
                </a:ext>
              </a:extLst>
            </p:cNvPr>
            <p:cNvSpPr txBox="1"/>
            <p:nvPr/>
          </p:nvSpPr>
          <p:spPr>
            <a:xfrm>
              <a:off x="7536797" y="1592796"/>
              <a:ext cx="1404156" cy="261610"/>
            </a:xfrm>
            <a:prstGeom prst="rect">
              <a:avLst/>
            </a:prstGeom>
            <a:noFill/>
          </p:spPr>
          <p:txBody>
            <a:bodyPr wrap="square" rtlCol="0">
              <a:spAutoFit/>
            </a:bodyPr>
            <a:lstStyle/>
            <a:p>
              <a:pPr algn="ctr"/>
              <a:r>
                <a:rPr lang="en-GB" sz="1100" dirty="0"/>
                <a:t>1940 - 2020</a:t>
              </a:r>
            </a:p>
          </p:txBody>
        </p:sp>
        <p:sp>
          <p:nvSpPr>
            <p:cNvPr id="23" name="TextBox 22">
              <a:extLst>
                <a:ext uri="{FF2B5EF4-FFF2-40B4-BE49-F238E27FC236}">
                  <a16:creationId xmlns:a16="http://schemas.microsoft.com/office/drawing/2014/main" id="{32EDAA57-6D14-EE25-FE9D-881127BE95B9}"/>
                </a:ext>
              </a:extLst>
            </p:cNvPr>
            <p:cNvSpPr txBox="1"/>
            <p:nvPr/>
          </p:nvSpPr>
          <p:spPr>
            <a:xfrm>
              <a:off x="8814912" y="3298195"/>
              <a:ext cx="287524" cy="261610"/>
            </a:xfrm>
            <a:prstGeom prst="rect">
              <a:avLst/>
            </a:prstGeom>
            <a:noFill/>
          </p:spPr>
          <p:txBody>
            <a:bodyPr wrap="square" rtlCol="0">
              <a:spAutoFit/>
            </a:bodyPr>
            <a:lstStyle/>
            <a:p>
              <a:r>
                <a:rPr lang="en-GB" sz="1050" b="1" dirty="0">
                  <a:solidFill>
                    <a:schemeClr val="bg1"/>
                  </a:solidFill>
                </a:rPr>
                <a:t>B</a:t>
              </a:r>
              <a:endParaRPr lang="en-GB" b="1" dirty="0">
                <a:solidFill>
                  <a:schemeClr val="bg1"/>
                </a:solidFill>
              </a:endParaRPr>
            </a:p>
          </p:txBody>
        </p:sp>
      </p:grpSp>
    </p:spTree>
    <p:extLst>
      <p:ext uri="{BB962C8B-B14F-4D97-AF65-F5344CB8AC3E}">
        <p14:creationId xmlns:p14="http://schemas.microsoft.com/office/powerpoint/2010/main" val="394929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left)">
                                      <p:cBhvr>
                                        <p:cTn id="5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E6959-0126-4567-8258-04DC9AE85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A70E9-6283-53D1-BBF8-52BB37B7572C}"/>
              </a:ext>
            </a:extLst>
          </p:cNvPr>
          <p:cNvSpPr>
            <a:spLocks noGrp="1"/>
          </p:cNvSpPr>
          <p:nvPr>
            <p:ph type="title"/>
          </p:nvPr>
        </p:nvSpPr>
        <p:spPr/>
        <p:txBody>
          <a:bodyPr>
            <a:normAutofit fontScale="90000"/>
          </a:bodyPr>
          <a:lstStyle/>
          <a:p>
            <a:r>
              <a:rPr lang="en-GB" dirty="0"/>
              <a:t>SUSSP14 Middleton Hall 1973</a:t>
            </a:r>
          </a:p>
        </p:txBody>
      </p:sp>
      <p:sp>
        <p:nvSpPr>
          <p:cNvPr id="4" name="AutoShape 4">
            <a:extLst>
              <a:ext uri="{FF2B5EF4-FFF2-40B4-BE49-F238E27FC236}">
                <a16:creationId xmlns:a16="http://schemas.microsoft.com/office/drawing/2014/main" id="{3D9818C4-2C82-7768-F2B1-D1FC5363A7A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a:extLst>
              <a:ext uri="{FF2B5EF4-FFF2-40B4-BE49-F238E27FC236}">
                <a16:creationId xmlns:a16="http://schemas.microsoft.com/office/drawing/2014/main" id="{5E100CF2-2E26-18EE-B618-F1F1C76839F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group of people posing for a photo&#10;&#10;AI-generated content may be incorrect.">
            <a:extLst>
              <a:ext uri="{FF2B5EF4-FFF2-40B4-BE49-F238E27FC236}">
                <a16:creationId xmlns:a16="http://schemas.microsoft.com/office/drawing/2014/main" id="{7AC5C05F-4300-7D3E-CF6C-0BFB65019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23" y="1124744"/>
            <a:ext cx="9068837" cy="4716524"/>
          </a:xfrm>
          <a:prstGeom prst="rect">
            <a:avLst/>
          </a:prstGeom>
        </p:spPr>
      </p:pic>
      <p:sp>
        <p:nvSpPr>
          <p:cNvPr id="11" name="TextBox 10">
            <a:extLst>
              <a:ext uri="{FF2B5EF4-FFF2-40B4-BE49-F238E27FC236}">
                <a16:creationId xmlns:a16="http://schemas.microsoft.com/office/drawing/2014/main" id="{6DC8BA61-F1CE-E1A1-3D13-C5DCC026DEF2}"/>
              </a:ext>
            </a:extLst>
          </p:cNvPr>
          <p:cNvSpPr txBox="1"/>
          <p:nvPr/>
        </p:nvSpPr>
        <p:spPr>
          <a:xfrm>
            <a:off x="1907704" y="512676"/>
            <a:ext cx="5664051" cy="461665"/>
          </a:xfrm>
          <a:prstGeom prst="rect">
            <a:avLst/>
          </a:prstGeom>
          <a:noFill/>
        </p:spPr>
        <p:txBody>
          <a:bodyPr wrap="none" rtlCol="0">
            <a:spAutoFit/>
          </a:bodyPr>
          <a:lstStyle/>
          <a:p>
            <a:r>
              <a:rPr lang="en-GB" sz="2400" b="1" dirty="0"/>
              <a:t>Phenomenology of Particles at High Energy</a:t>
            </a:r>
          </a:p>
        </p:txBody>
      </p:sp>
      <p:grpSp>
        <p:nvGrpSpPr>
          <p:cNvPr id="14" name="Group 13">
            <a:extLst>
              <a:ext uri="{FF2B5EF4-FFF2-40B4-BE49-F238E27FC236}">
                <a16:creationId xmlns:a16="http://schemas.microsoft.com/office/drawing/2014/main" id="{77170200-1BA1-CEF0-B8A7-D423280ADF07}"/>
              </a:ext>
            </a:extLst>
          </p:cNvPr>
          <p:cNvGrpSpPr/>
          <p:nvPr/>
        </p:nvGrpSpPr>
        <p:grpSpPr>
          <a:xfrm>
            <a:off x="251520" y="1448780"/>
            <a:ext cx="7704856" cy="4328947"/>
            <a:chOff x="251520" y="1448780"/>
            <a:chExt cx="7704856" cy="4328947"/>
          </a:xfrm>
        </p:grpSpPr>
        <p:pic>
          <p:nvPicPr>
            <p:cNvPr id="12" name="Picture 11" descr="A group of people posing for a photo&#10;&#10;AI-generated content may be incorrect.">
              <a:extLst>
                <a:ext uri="{FF2B5EF4-FFF2-40B4-BE49-F238E27FC236}">
                  <a16:creationId xmlns:a16="http://schemas.microsoft.com/office/drawing/2014/main" id="{888246D9-048C-E66A-2BD5-FB1FF76E17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51520" y="1448780"/>
              <a:ext cx="1577841" cy="43289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A group of people posing for a photo&#10;&#10;AI-generated content may be incorrect.">
              <a:extLst>
                <a:ext uri="{FF2B5EF4-FFF2-40B4-BE49-F238E27FC236}">
                  <a16:creationId xmlns:a16="http://schemas.microsoft.com/office/drawing/2014/main" id="{6ECB8C93-F535-E069-AD82-1CB3CFE436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64188" y="2276872"/>
              <a:ext cx="1692188" cy="34659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184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4D6B1-4C90-7E93-779A-ABF75F7A0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66C42-1B12-AFFC-7ADF-DC236A6EAAC6}"/>
              </a:ext>
            </a:extLst>
          </p:cNvPr>
          <p:cNvSpPr>
            <a:spLocks noGrp="1"/>
          </p:cNvSpPr>
          <p:nvPr>
            <p:ph type="title"/>
          </p:nvPr>
        </p:nvSpPr>
        <p:spPr/>
        <p:txBody>
          <a:bodyPr>
            <a:normAutofit fontScale="90000"/>
          </a:bodyPr>
          <a:lstStyle/>
          <a:p>
            <a:r>
              <a:rPr lang="en-US" dirty="0"/>
              <a:t>1998-2000</a:t>
            </a:r>
            <a:endParaRPr lang="en-GB" dirty="0"/>
          </a:p>
        </p:txBody>
      </p:sp>
      <p:sp>
        <p:nvSpPr>
          <p:cNvPr id="3" name="Content Placeholder 2">
            <a:extLst>
              <a:ext uri="{FF2B5EF4-FFF2-40B4-BE49-F238E27FC236}">
                <a16:creationId xmlns:a16="http://schemas.microsoft.com/office/drawing/2014/main" id="{ED3A200F-3A0A-89C8-2B43-187EA574353F}"/>
              </a:ext>
            </a:extLst>
          </p:cNvPr>
          <p:cNvSpPr>
            <a:spLocks noGrp="1"/>
          </p:cNvSpPr>
          <p:nvPr>
            <p:ph idx="1"/>
          </p:nvPr>
        </p:nvSpPr>
        <p:spPr>
          <a:xfrm>
            <a:off x="457200" y="620688"/>
            <a:ext cx="8229600" cy="5940660"/>
          </a:xfrm>
        </p:spPr>
        <p:txBody>
          <a:bodyPr>
            <a:normAutofit lnSpcReduction="10000"/>
          </a:bodyPr>
          <a:lstStyle/>
          <a:p>
            <a:r>
              <a:rPr lang="en-US" dirty="0"/>
              <a:t>PPARC created the IPPP 2000</a:t>
            </a:r>
          </a:p>
          <a:p>
            <a:pPr lvl="1"/>
            <a:r>
              <a:rPr lang="en-US" dirty="0"/>
              <a:t>Initiative of Ian Halliday, CEO PPARC</a:t>
            </a:r>
          </a:p>
          <a:p>
            <a:pPr lvl="1"/>
            <a:r>
              <a:rPr lang="en-US" dirty="0"/>
              <a:t>MRS (Martin</a:t>
            </a:r>
            <a:r>
              <a:rPr lang="en-US" baseline="30000" dirty="0"/>
              <a:t>1</a:t>
            </a:r>
            <a:r>
              <a:rPr lang="en-US" dirty="0"/>
              <a:t>, Roberts</a:t>
            </a:r>
            <a:r>
              <a:rPr lang="en-US" baseline="30000" dirty="0"/>
              <a:t>2</a:t>
            </a:r>
            <a:r>
              <a:rPr lang="en-US" dirty="0"/>
              <a:t>, Stirling</a:t>
            </a:r>
            <a:r>
              <a:rPr lang="en-US" baseline="30000" dirty="0"/>
              <a:t>1</a:t>
            </a:r>
            <a:r>
              <a:rPr lang="en-US" dirty="0"/>
              <a:t>)</a:t>
            </a:r>
          </a:p>
          <a:p>
            <a:pPr lvl="2"/>
            <a:r>
              <a:rPr lang="en-US" dirty="0"/>
              <a:t>Phenomenology at its best</a:t>
            </a:r>
          </a:p>
          <a:p>
            <a:pPr lvl="3"/>
            <a:r>
              <a:rPr lang="en-US" dirty="0"/>
              <a:t>&gt;9,000 citations</a:t>
            </a:r>
            <a:r>
              <a:rPr lang="en-US" baseline="30000" dirty="0"/>
              <a:t>3</a:t>
            </a:r>
          </a:p>
          <a:p>
            <a:pPr lvl="1"/>
            <a:r>
              <a:rPr lang="en-US" dirty="0"/>
              <a:t>Alan Martin</a:t>
            </a:r>
          </a:p>
          <a:p>
            <a:pPr lvl="2"/>
            <a:r>
              <a:rPr lang="en-US" dirty="0"/>
              <a:t>Kaons, CKM, …</a:t>
            </a:r>
          </a:p>
          <a:p>
            <a:pPr lvl="1"/>
            <a:r>
              <a:rPr lang="en-US" dirty="0"/>
              <a:t>Dick Roberts </a:t>
            </a:r>
          </a:p>
          <a:p>
            <a:pPr lvl="2"/>
            <a:r>
              <a:rPr lang="en-US" dirty="0"/>
              <a:t>Retired from RAL in 2000, after 30 years</a:t>
            </a:r>
          </a:p>
          <a:p>
            <a:pPr lvl="3"/>
            <a:r>
              <a:rPr lang="en-US" dirty="0"/>
              <a:t>The RAL Theory group was disbanded</a:t>
            </a:r>
          </a:p>
          <a:p>
            <a:pPr marL="1371600" lvl="3" indent="0">
              <a:buNone/>
            </a:pPr>
            <a:r>
              <a:rPr lang="en-US" dirty="0"/>
              <a:t>   and the IPPP rose from its ashes</a:t>
            </a:r>
          </a:p>
          <a:p>
            <a:pPr marL="971550" lvl="1" indent="-457200"/>
            <a:r>
              <a:rPr lang="en-US" dirty="0"/>
              <a:t>James  Stirling: IPPP Director</a:t>
            </a:r>
          </a:p>
          <a:p>
            <a:pPr marL="1371600" lvl="2" indent="-457200"/>
            <a:r>
              <a:rPr lang="en-US" dirty="0"/>
              <a:t>Remembering James</a:t>
            </a:r>
            <a:endParaRPr lang="en-GB" dirty="0"/>
          </a:p>
        </p:txBody>
      </p:sp>
      <p:sp>
        <p:nvSpPr>
          <p:cNvPr id="4" name="TextBox 3">
            <a:extLst>
              <a:ext uri="{FF2B5EF4-FFF2-40B4-BE49-F238E27FC236}">
                <a16:creationId xmlns:a16="http://schemas.microsoft.com/office/drawing/2014/main" id="{3D09D3B9-387A-F2E4-9788-705AE1B4EA69}"/>
              </a:ext>
            </a:extLst>
          </p:cNvPr>
          <p:cNvSpPr txBox="1"/>
          <p:nvPr/>
        </p:nvSpPr>
        <p:spPr>
          <a:xfrm>
            <a:off x="-108520" y="6021288"/>
            <a:ext cx="1764196" cy="738664"/>
          </a:xfrm>
          <a:prstGeom prst="rect">
            <a:avLst/>
          </a:prstGeom>
          <a:noFill/>
        </p:spPr>
        <p:txBody>
          <a:bodyPr wrap="square" rtlCol="0">
            <a:spAutoFit/>
          </a:bodyPr>
          <a:lstStyle/>
          <a:p>
            <a:pPr marL="342900" indent="-342900">
              <a:buFont typeface="+mj-lt"/>
              <a:buAutoNum type="arabicPeriod"/>
            </a:pPr>
            <a:r>
              <a:rPr lang="en-GB" sz="1400" b="1" dirty="0"/>
              <a:t>Durham</a:t>
            </a:r>
          </a:p>
          <a:p>
            <a:pPr marL="342900" indent="-342900">
              <a:buFont typeface="+mj-lt"/>
              <a:buAutoNum type="arabicPeriod"/>
            </a:pPr>
            <a:r>
              <a:rPr lang="en-GB" sz="1400" b="1" dirty="0"/>
              <a:t>RAL</a:t>
            </a:r>
          </a:p>
          <a:p>
            <a:pPr marL="342900" indent="-342900">
              <a:buFont typeface="+mj-lt"/>
              <a:buAutoNum type="arabicPeriod"/>
            </a:pPr>
            <a:r>
              <a:rPr lang="en-GB" sz="1400" b="1" dirty="0"/>
              <a:t>INSPIRE-HEP</a:t>
            </a:r>
          </a:p>
        </p:txBody>
      </p:sp>
      <p:sp>
        <p:nvSpPr>
          <p:cNvPr id="6" name="TextBox 5">
            <a:extLst>
              <a:ext uri="{FF2B5EF4-FFF2-40B4-BE49-F238E27FC236}">
                <a16:creationId xmlns:a16="http://schemas.microsoft.com/office/drawing/2014/main" id="{35BFA62C-5972-64C9-E782-F89B0DA40501}"/>
              </a:ext>
            </a:extLst>
          </p:cNvPr>
          <p:cNvSpPr txBox="1"/>
          <p:nvPr/>
        </p:nvSpPr>
        <p:spPr>
          <a:xfrm>
            <a:off x="4824028" y="6489340"/>
            <a:ext cx="4319972" cy="369332"/>
          </a:xfrm>
          <a:prstGeom prst="rect">
            <a:avLst/>
          </a:prstGeom>
          <a:noFill/>
        </p:spPr>
        <p:txBody>
          <a:bodyPr wrap="square">
            <a:spAutoFit/>
          </a:bodyPr>
          <a:lstStyle/>
          <a:p>
            <a:r>
              <a:rPr lang="en-GB" sz="600" dirty="0"/>
              <a:t>A)  Http://durham.ac.uk</a:t>
            </a:r>
          </a:p>
          <a:p>
            <a:r>
              <a:rPr lang="en-GB" sz="600" dirty="0"/>
              <a:t>B) Graham Ross</a:t>
            </a:r>
          </a:p>
          <a:p>
            <a:r>
              <a:rPr lang="en-GB" sz="600" dirty="0"/>
              <a:t>C) https://royalsocietypublishing.org/doi/10.1098/rsbm.2019.0031, Fair use, https://en.wikipedia.org/w/index.php?curid=62668412</a:t>
            </a:r>
          </a:p>
        </p:txBody>
      </p:sp>
      <p:grpSp>
        <p:nvGrpSpPr>
          <p:cNvPr id="19" name="Group 18">
            <a:extLst>
              <a:ext uri="{FF2B5EF4-FFF2-40B4-BE49-F238E27FC236}">
                <a16:creationId xmlns:a16="http://schemas.microsoft.com/office/drawing/2014/main" id="{E620D7E3-A0C5-FF1C-3C31-9D52AAA56839}"/>
              </a:ext>
            </a:extLst>
          </p:cNvPr>
          <p:cNvGrpSpPr/>
          <p:nvPr/>
        </p:nvGrpSpPr>
        <p:grpSpPr>
          <a:xfrm>
            <a:off x="5796136" y="2168860"/>
            <a:ext cx="1596137" cy="1530370"/>
            <a:chOff x="7524328" y="0"/>
            <a:chExt cx="1596137" cy="1530370"/>
          </a:xfrm>
        </p:grpSpPr>
        <p:pic>
          <p:nvPicPr>
            <p:cNvPr id="13" name="Picture 12" descr="A person in a suit and tie&#10;&#10;AI-generated content may be incorrect.">
              <a:extLst>
                <a:ext uri="{FF2B5EF4-FFF2-40B4-BE49-F238E27FC236}">
                  <a16:creationId xmlns:a16="http://schemas.microsoft.com/office/drawing/2014/main" id="{44630251-61F1-C934-B967-FB49ADDE30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24328" y="188640"/>
              <a:ext cx="1537854" cy="1304764"/>
            </a:xfrm>
            <a:prstGeom prst="rect">
              <a:avLst/>
            </a:prstGeom>
          </p:spPr>
        </p:pic>
        <p:sp>
          <p:nvSpPr>
            <p:cNvPr id="9" name="TextBox 8">
              <a:extLst>
                <a:ext uri="{FF2B5EF4-FFF2-40B4-BE49-F238E27FC236}">
                  <a16:creationId xmlns:a16="http://schemas.microsoft.com/office/drawing/2014/main" id="{1051AA62-792B-BD66-DC1C-1803367530B8}"/>
                </a:ext>
              </a:extLst>
            </p:cNvPr>
            <p:cNvSpPr txBox="1"/>
            <p:nvPr/>
          </p:nvSpPr>
          <p:spPr>
            <a:xfrm>
              <a:off x="7536797" y="0"/>
              <a:ext cx="1404156" cy="261610"/>
            </a:xfrm>
            <a:prstGeom prst="rect">
              <a:avLst/>
            </a:prstGeom>
            <a:noFill/>
          </p:spPr>
          <p:txBody>
            <a:bodyPr wrap="square" rtlCol="0">
              <a:spAutoFit/>
            </a:bodyPr>
            <a:lstStyle/>
            <a:p>
              <a:pPr algn="ctr"/>
              <a:r>
                <a:rPr lang="en-GB" sz="1100" dirty="0"/>
                <a:t>1937 -</a:t>
              </a:r>
            </a:p>
          </p:txBody>
        </p:sp>
        <p:sp>
          <p:nvSpPr>
            <p:cNvPr id="7" name="TextBox 6">
              <a:extLst>
                <a:ext uri="{FF2B5EF4-FFF2-40B4-BE49-F238E27FC236}">
                  <a16:creationId xmlns:a16="http://schemas.microsoft.com/office/drawing/2014/main" id="{91B5FAD5-7CC6-C62D-7F60-9FF054D7CF4E}"/>
                </a:ext>
              </a:extLst>
            </p:cNvPr>
            <p:cNvSpPr txBox="1"/>
            <p:nvPr/>
          </p:nvSpPr>
          <p:spPr>
            <a:xfrm>
              <a:off x="8832941" y="1268760"/>
              <a:ext cx="287524" cy="261610"/>
            </a:xfrm>
            <a:prstGeom prst="rect">
              <a:avLst/>
            </a:prstGeom>
            <a:noFill/>
          </p:spPr>
          <p:txBody>
            <a:bodyPr wrap="square" rtlCol="0">
              <a:spAutoFit/>
            </a:bodyPr>
            <a:lstStyle/>
            <a:p>
              <a:r>
                <a:rPr lang="en-GB" sz="1050" b="1" dirty="0">
                  <a:solidFill>
                    <a:schemeClr val="bg1"/>
                  </a:solidFill>
                </a:rPr>
                <a:t>A</a:t>
              </a:r>
              <a:endParaRPr lang="en-GB" b="1" dirty="0">
                <a:solidFill>
                  <a:schemeClr val="bg1"/>
                </a:solidFill>
              </a:endParaRPr>
            </a:p>
          </p:txBody>
        </p:sp>
      </p:grpSp>
      <p:sp>
        <p:nvSpPr>
          <p:cNvPr id="14" name="AutoShape 8" descr="Headshot of Prof Alan Martin during his time as Head of Department">
            <a:extLst>
              <a:ext uri="{FF2B5EF4-FFF2-40B4-BE49-F238E27FC236}">
                <a16:creationId xmlns:a16="http://schemas.microsoft.com/office/drawing/2014/main" id="{61B8E37A-21FB-0887-B4E4-CF5D92F6017A}"/>
              </a:ext>
            </a:extLst>
          </p:cNvPr>
          <p:cNvSpPr>
            <a:spLocks noChangeAspect="1" noChangeArrowheads="1"/>
          </p:cNvSpPr>
          <p:nvPr/>
        </p:nvSpPr>
        <p:spPr bwMode="auto">
          <a:xfrm>
            <a:off x="4743128" y="54956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a:extLst>
              <a:ext uri="{FF2B5EF4-FFF2-40B4-BE49-F238E27FC236}">
                <a16:creationId xmlns:a16="http://schemas.microsoft.com/office/drawing/2014/main" id="{04212D56-2B94-3BD2-F3E1-FAB71AC8BBC9}"/>
              </a:ext>
            </a:extLst>
          </p:cNvPr>
          <p:cNvGrpSpPr/>
          <p:nvPr/>
        </p:nvGrpSpPr>
        <p:grpSpPr>
          <a:xfrm>
            <a:off x="7573869" y="2708920"/>
            <a:ext cx="1570131" cy="1976406"/>
            <a:chOff x="7536797" y="1592796"/>
            <a:chExt cx="1570131" cy="1976406"/>
          </a:xfrm>
        </p:grpSpPr>
        <p:pic>
          <p:nvPicPr>
            <p:cNvPr id="1028" name="Picture 4" descr="Roberts was the “R” in the MRST collaboration, famous for calculating hadronic structure functions. Credit: G Ross">
              <a:extLst>
                <a:ext uri="{FF2B5EF4-FFF2-40B4-BE49-F238E27FC236}">
                  <a16:creationId xmlns:a16="http://schemas.microsoft.com/office/drawing/2014/main" id="{EB883B13-8939-E1D1-E643-81702D12EC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479" y="1808820"/>
              <a:ext cx="1557449" cy="17603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7A97E23-D0FA-24CC-B386-2BD979C6AD17}"/>
                </a:ext>
              </a:extLst>
            </p:cNvPr>
            <p:cNvSpPr txBox="1"/>
            <p:nvPr/>
          </p:nvSpPr>
          <p:spPr>
            <a:xfrm>
              <a:off x="7536797" y="1592796"/>
              <a:ext cx="1404156" cy="261610"/>
            </a:xfrm>
            <a:prstGeom prst="rect">
              <a:avLst/>
            </a:prstGeom>
            <a:noFill/>
          </p:spPr>
          <p:txBody>
            <a:bodyPr wrap="square" rtlCol="0">
              <a:spAutoFit/>
            </a:bodyPr>
            <a:lstStyle/>
            <a:p>
              <a:pPr algn="ctr"/>
              <a:r>
                <a:rPr lang="en-GB" sz="1100" dirty="0"/>
                <a:t>1940 - 2020</a:t>
              </a:r>
            </a:p>
          </p:txBody>
        </p:sp>
        <p:sp>
          <p:nvSpPr>
            <p:cNvPr id="17" name="TextBox 16">
              <a:extLst>
                <a:ext uri="{FF2B5EF4-FFF2-40B4-BE49-F238E27FC236}">
                  <a16:creationId xmlns:a16="http://schemas.microsoft.com/office/drawing/2014/main" id="{F4E96101-B5A6-0FF2-183C-C66925AB1DE4}"/>
                </a:ext>
              </a:extLst>
            </p:cNvPr>
            <p:cNvSpPr txBox="1"/>
            <p:nvPr/>
          </p:nvSpPr>
          <p:spPr>
            <a:xfrm>
              <a:off x="8814912" y="3298195"/>
              <a:ext cx="287524" cy="261610"/>
            </a:xfrm>
            <a:prstGeom prst="rect">
              <a:avLst/>
            </a:prstGeom>
            <a:noFill/>
          </p:spPr>
          <p:txBody>
            <a:bodyPr wrap="square" rtlCol="0">
              <a:spAutoFit/>
            </a:bodyPr>
            <a:lstStyle/>
            <a:p>
              <a:r>
                <a:rPr lang="en-GB" sz="1050" b="1" dirty="0">
                  <a:solidFill>
                    <a:schemeClr val="bg1"/>
                  </a:solidFill>
                </a:rPr>
                <a:t>B</a:t>
              </a:r>
              <a:endParaRPr lang="en-GB" b="1" dirty="0">
                <a:solidFill>
                  <a:schemeClr val="bg1"/>
                </a:solidFill>
              </a:endParaRPr>
            </a:p>
          </p:txBody>
        </p:sp>
      </p:grpSp>
      <p:grpSp>
        <p:nvGrpSpPr>
          <p:cNvPr id="5" name="Group 4">
            <a:extLst>
              <a:ext uri="{FF2B5EF4-FFF2-40B4-BE49-F238E27FC236}">
                <a16:creationId xmlns:a16="http://schemas.microsoft.com/office/drawing/2014/main" id="{CB999720-6F82-2E69-D5B8-EF44D82E130F}"/>
              </a:ext>
            </a:extLst>
          </p:cNvPr>
          <p:cNvGrpSpPr/>
          <p:nvPr/>
        </p:nvGrpSpPr>
        <p:grpSpPr>
          <a:xfrm>
            <a:off x="7511391" y="4689140"/>
            <a:ext cx="1632609" cy="1875716"/>
            <a:chOff x="7511899" y="4077072"/>
            <a:chExt cx="1632609" cy="1875716"/>
          </a:xfrm>
        </p:grpSpPr>
        <p:pic>
          <p:nvPicPr>
            <p:cNvPr id="8" name="Picture 2" descr="undefined">
              <a:extLst>
                <a:ext uri="{FF2B5EF4-FFF2-40B4-BE49-F238E27FC236}">
                  <a16:creationId xmlns:a16="http://schemas.microsoft.com/office/drawing/2014/main" id="{43166C6A-E594-1F36-7599-D51C4842FD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21"/>
            <a:stretch>
              <a:fillRect/>
            </a:stretch>
          </p:blipFill>
          <p:spPr bwMode="auto">
            <a:xfrm>
              <a:off x="7511899" y="4365104"/>
              <a:ext cx="1632609" cy="15876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5652AA-5E88-8206-0C28-E6C56A4D393F}"/>
                </a:ext>
              </a:extLst>
            </p:cNvPr>
            <p:cNvSpPr txBox="1"/>
            <p:nvPr/>
          </p:nvSpPr>
          <p:spPr>
            <a:xfrm>
              <a:off x="8868945" y="5625244"/>
              <a:ext cx="252028" cy="261610"/>
            </a:xfrm>
            <a:prstGeom prst="rect">
              <a:avLst/>
            </a:prstGeom>
            <a:noFill/>
          </p:spPr>
          <p:txBody>
            <a:bodyPr wrap="square" rtlCol="0">
              <a:spAutoFit/>
            </a:bodyPr>
            <a:lstStyle/>
            <a:p>
              <a:r>
                <a:rPr lang="en-GB" sz="1050" b="1" dirty="0">
                  <a:solidFill>
                    <a:schemeClr val="bg1"/>
                  </a:solidFill>
                </a:rPr>
                <a:t>C</a:t>
              </a:r>
            </a:p>
          </p:txBody>
        </p:sp>
        <p:sp>
          <p:nvSpPr>
            <p:cNvPr id="12" name="TextBox 11">
              <a:extLst>
                <a:ext uri="{FF2B5EF4-FFF2-40B4-BE49-F238E27FC236}">
                  <a16:creationId xmlns:a16="http://schemas.microsoft.com/office/drawing/2014/main" id="{D66358C0-4835-2E16-8261-4337261E29A8}"/>
                </a:ext>
              </a:extLst>
            </p:cNvPr>
            <p:cNvSpPr txBox="1"/>
            <p:nvPr/>
          </p:nvSpPr>
          <p:spPr>
            <a:xfrm>
              <a:off x="7536797" y="4077072"/>
              <a:ext cx="1404156" cy="261610"/>
            </a:xfrm>
            <a:prstGeom prst="rect">
              <a:avLst/>
            </a:prstGeom>
            <a:noFill/>
          </p:spPr>
          <p:txBody>
            <a:bodyPr wrap="square" rtlCol="0">
              <a:spAutoFit/>
            </a:bodyPr>
            <a:lstStyle/>
            <a:p>
              <a:pPr algn="ctr"/>
              <a:r>
                <a:rPr lang="en-GB" sz="1100" dirty="0"/>
                <a:t>1953 - 2018</a:t>
              </a:r>
            </a:p>
          </p:txBody>
        </p:sp>
      </p:grpSp>
    </p:spTree>
    <p:extLst>
      <p:ext uri="{BB962C8B-B14F-4D97-AF65-F5344CB8AC3E}">
        <p14:creationId xmlns:p14="http://schemas.microsoft.com/office/powerpoint/2010/main" val="124901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wipe(left)">
                                      <p:cBhvr>
                                        <p:cTn id="7" dur="500"/>
                                        <p:tgtEl>
                                          <p:spTgt spid="3">
                                            <p:txEl>
                                              <p:pRg st="11" end="1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wipe(left)">
                                      <p:cBhvr>
                                        <p:cTn id="10" dur="500"/>
                                        <p:tgtEl>
                                          <p:spTgt spid="3">
                                            <p:txEl>
                                              <p:pRg st="12" end="12"/>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5D2A5-BE89-CB0C-B2C8-3DD19FA4D8BB}"/>
              </a:ext>
            </a:extLst>
          </p:cNvPr>
          <p:cNvSpPr>
            <a:spLocks noGrp="1"/>
          </p:cNvSpPr>
          <p:nvPr>
            <p:ph type="title"/>
          </p:nvPr>
        </p:nvSpPr>
        <p:spPr/>
        <p:txBody>
          <a:bodyPr>
            <a:normAutofit fontScale="90000"/>
          </a:bodyPr>
          <a:lstStyle/>
          <a:p>
            <a:r>
              <a:rPr lang="en-GB" dirty="0"/>
              <a:t>RAL Summer School 1988</a:t>
            </a:r>
          </a:p>
        </p:txBody>
      </p:sp>
      <p:pic>
        <p:nvPicPr>
          <p:cNvPr id="2050" name="Picture 2">
            <a:extLst>
              <a:ext uri="{FF2B5EF4-FFF2-40B4-BE49-F238E27FC236}">
                <a16:creationId xmlns:a16="http://schemas.microsoft.com/office/drawing/2014/main" id="{B888357D-0EF0-F86C-302D-FAECD22855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07156" y="1313410"/>
            <a:ext cx="8929688" cy="5085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D179840-57D1-E9C9-643B-6D45EEECBEC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007604" y="2024844"/>
            <a:ext cx="6624736" cy="3839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3371D6-573F-5480-1FC9-1BB21EE152BA}"/>
              </a:ext>
            </a:extLst>
          </p:cNvPr>
          <p:cNvSpPr txBox="1"/>
          <p:nvPr/>
        </p:nvSpPr>
        <p:spPr>
          <a:xfrm>
            <a:off x="4463988" y="6129300"/>
            <a:ext cx="4572000" cy="261610"/>
          </a:xfrm>
          <a:prstGeom prst="rect">
            <a:avLst/>
          </a:prstGeom>
          <a:noFill/>
        </p:spPr>
        <p:txBody>
          <a:bodyPr wrap="square">
            <a:spAutoFit/>
          </a:bodyPr>
          <a:lstStyle/>
          <a:p>
            <a:pPr algn="r"/>
            <a:r>
              <a:rPr lang="en-GB" sz="1100" dirty="0">
                <a:solidFill>
                  <a:schemeClr val="bg1"/>
                </a:solidFill>
              </a:rPr>
              <a:t>https://www.ppd.stfc.ac.uk/Pages/Past-Schools.aspx</a:t>
            </a:r>
          </a:p>
        </p:txBody>
      </p:sp>
    </p:spTree>
    <p:extLst>
      <p:ext uri="{BB962C8B-B14F-4D97-AF65-F5344CB8AC3E}">
        <p14:creationId xmlns:p14="http://schemas.microsoft.com/office/powerpoint/2010/main" val="31169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50"/>
                                        </p:tgtEl>
                                      </p:cBhvr>
                                    </p:animEffect>
                                    <p:set>
                                      <p:cBhvr>
                                        <p:cTn id="7" dur="1" fill="hold">
                                          <p:stCondLst>
                                            <p:cond delay="9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8518-4DD5-7F22-3690-0EEA7163C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1AB67-57FC-CA18-0631-9251994EC1E8}"/>
              </a:ext>
            </a:extLst>
          </p:cNvPr>
          <p:cNvSpPr>
            <a:spLocks noGrp="1"/>
          </p:cNvSpPr>
          <p:nvPr>
            <p:ph type="title"/>
          </p:nvPr>
        </p:nvSpPr>
        <p:spPr/>
        <p:txBody>
          <a:bodyPr>
            <a:normAutofit fontScale="90000"/>
          </a:bodyPr>
          <a:lstStyle/>
          <a:p>
            <a:r>
              <a:rPr lang="en-US" dirty="0"/>
              <a:t>1998-2000</a:t>
            </a:r>
            <a:endParaRPr lang="en-GB" dirty="0"/>
          </a:p>
        </p:txBody>
      </p:sp>
      <p:sp>
        <p:nvSpPr>
          <p:cNvPr id="3" name="Content Placeholder 2">
            <a:extLst>
              <a:ext uri="{FF2B5EF4-FFF2-40B4-BE49-F238E27FC236}">
                <a16:creationId xmlns:a16="http://schemas.microsoft.com/office/drawing/2014/main" id="{DBFDA56B-701D-3567-FA43-BC39344727BB}"/>
              </a:ext>
            </a:extLst>
          </p:cNvPr>
          <p:cNvSpPr>
            <a:spLocks noGrp="1"/>
          </p:cNvSpPr>
          <p:nvPr>
            <p:ph idx="1"/>
          </p:nvPr>
        </p:nvSpPr>
        <p:spPr>
          <a:xfrm>
            <a:off x="457200" y="620688"/>
            <a:ext cx="8229600" cy="5940660"/>
          </a:xfrm>
        </p:spPr>
        <p:txBody>
          <a:bodyPr>
            <a:normAutofit lnSpcReduction="10000"/>
          </a:bodyPr>
          <a:lstStyle/>
          <a:p>
            <a:r>
              <a:rPr lang="en-US" dirty="0"/>
              <a:t>PPARC created the IPPP 2000</a:t>
            </a:r>
          </a:p>
          <a:p>
            <a:pPr lvl="1"/>
            <a:r>
              <a:rPr lang="en-US" dirty="0"/>
              <a:t>Initiative of Ian Halliday, CEO PPARC</a:t>
            </a:r>
          </a:p>
          <a:p>
            <a:pPr lvl="1"/>
            <a:r>
              <a:rPr lang="en-US" dirty="0"/>
              <a:t>MRS (Martin</a:t>
            </a:r>
            <a:r>
              <a:rPr lang="en-US" baseline="30000" dirty="0"/>
              <a:t>1</a:t>
            </a:r>
            <a:r>
              <a:rPr lang="en-US" dirty="0"/>
              <a:t>, Roberts</a:t>
            </a:r>
            <a:r>
              <a:rPr lang="en-US" baseline="30000" dirty="0"/>
              <a:t>2</a:t>
            </a:r>
            <a:r>
              <a:rPr lang="en-US" dirty="0"/>
              <a:t>, Stirling</a:t>
            </a:r>
            <a:r>
              <a:rPr lang="en-US" baseline="30000" dirty="0"/>
              <a:t>1</a:t>
            </a:r>
            <a:r>
              <a:rPr lang="en-US" dirty="0"/>
              <a:t>)</a:t>
            </a:r>
          </a:p>
          <a:p>
            <a:pPr lvl="2"/>
            <a:r>
              <a:rPr lang="en-US" dirty="0"/>
              <a:t>Phenomenology at its best</a:t>
            </a:r>
          </a:p>
          <a:p>
            <a:pPr lvl="3"/>
            <a:r>
              <a:rPr lang="en-US" dirty="0"/>
              <a:t>&gt;9,000 citations</a:t>
            </a:r>
            <a:r>
              <a:rPr lang="en-US" baseline="30000" dirty="0"/>
              <a:t>3</a:t>
            </a:r>
          </a:p>
          <a:p>
            <a:pPr lvl="1"/>
            <a:r>
              <a:rPr lang="en-US" dirty="0"/>
              <a:t>Alan Martin</a:t>
            </a:r>
          </a:p>
          <a:p>
            <a:pPr lvl="2"/>
            <a:r>
              <a:rPr lang="en-US" dirty="0"/>
              <a:t>Kaons, CKM, …</a:t>
            </a:r>
          </a:p>
          <a:p>
            <a:pPr lvl="1"/>
            <a:r>
              <a:rPr lang="en-US" dirty="0"/>
              <a:t>Dick Roberts </a:t>
            </a:r>
          </a:p>
          <a:p>
            <a:pPr lvl="2"/>
            <a:r>
              <a:rPr lang="en-US" dirty="0"/>
              <a:t>Retired from RAL in 2000, after 30 years</a:t>
            </a:r>
          </a:p>
          <a:p>
            <a:pPr lvl="3"/>
            <a:r>
              <a:rPr lang="en-US" dirty="0"/>
              <a:t>The RAL Theory group was disbanded</a:t>
            </a:r>
          </a:p>
          <a:p>
            <a:pPr marL="1371600" lvl="3" indent="0">
              <a:buNone/>
            </a:pPr>
            <a:r>
              <a:rPr lang="en-US" dirty="0"/>
              <a:t>   and the IPPP rose from its ashes</a:t>
            </a:r>
          </a:p>
          <a:p>
            <a:pPr marL="971550" lvl="1" indent="-457200"/>
            <a:r>
              <a:rPr lang="en-US" dirty="0"/>
              <a:t>James  Stirling: IPPP Director</a:t>
            </a:r>
          </a:p>
          <a:p>
            <a:pPr marL="1371600" lvl="2" indent="-457200"/>
            <a:r>
              <a:rPr lang="en-US" dirty="0"/>
              <a:t>Remembering James</a:t>
            </a:r>
            <a:endParaRPr lang="en-GB" dirty="0"/>
          </a:p>
        </p:txBody>
      </p:sp>
      <p:sp>
        <p:nvSpPr>
          <p:cNvPr id="4" name="TextBox 3">
            <a:extLst>
              <a:ext uri="{FF2B5EF4-FFF2-40B4-BE49-F238E27FC236}">
                <a16:creationId xmlns:a16="http://schemas.microsoft.com/office/drawing/2014/main" id="{D4A7DC6D-31F9-491A-A56D-12F7ADA1A756}"/>
              </a:ext>
            </a:extLst>
          </p:cNvPr>
          <p:cNvSpPr txBox="1"/>
          <p:nvPr/>
        </p:nvSpPr>
        <p:spPr>
          <a:xfrm>
            <a:off x="-108520" y="6021288"/>
            <a:ext cx="1764196" cy="738664"/>
          </a:xfrm>
          <a:prstGeom prst="rect">
            <a:avLst/>
          </a:prstGeom>
          <a:noFill/>
        </p:spPr>
        <p:txBody>
          <a:bodyPr wrap="square" rtlCol="0">
            <a:spAutoFit/>
          </a:bodyPr>
          <a:lstStyle/>
          <a:p>
            <a:pPr marL="342900" indent="-342900">
              <a:buFont typeface="+mj-lt"/>
              <a:buAutoNum type="arabicPeriod"/>
            </a:pPr>
            <a:r>
              <a:rPr lang="en-GB" sz="1400" b="1" dirty="0"/>
              <a:t>Durham</a:t>
            </a:r>
          </a:p>
          <a:p>
            <a:pPr marL="342900" indent="-342900">
              <a:buFont typeface="+mj-lt"/>
              <a:buAutoNum type="arabicPeriod"/>
            </a:pPr>
            <a:r>
              <a:rPr lang="en-GB" sz="1400" b="1" dirty="0"/>
              <a:t>RAL</a:t>
            </a:r>
          </a:p>
          <a:p>
            <a:pPr marL="342900" indent="-342900">
              <a:buFont typeface="+mj-lt"/>
              <a:buAutoNum type="arabicPeriod"/>
            </a:pPr>
            <a:r>
              <a:rPr lang="en-GB" sz="1400" b="1" dirty="0"/>
              <a:t>INSPIRE-HEP</a:t>
            </a:r>
          </a:p>
        </p:txBody>
      </p:sp>
      <p:sp>
        <p:nvSpPr>
          <p:cNvPr id="6" name="TextBox 5">
            <a:extLst>
              <a:ext uri="{FF2B5EF4-FFF2-40B4-BE49-F238E27FC236}">
                <a16:creationId xmlns:a16="http://schemas.microsoft.com/office/drawing/2014/main" id="{CB30FF10-88A5-E3CB-45B2-AA8072004036}"/>
              </a:ext>
            </a:extLst>
          </p:cNvPr>
          <p:cNvSpPr txBox="1"/>
          <p:nvPr/>
        </p:nvSpPr>
        <p:spPr>
          <a:xfrm>
            <a:off x="4824028" y="6489340"/>
            <a:ext cx="4319972" cy="369332"/>
          </a:xfrm>
          <a:prstGeom prst="rect">
            <a:avLst/>
          </a:prstGeom>
          <a:noFill/>
        </p:spPr>
        <p:txBody>
          <a:bodyPr wrap="square">
            <a:spAutoFit/>
          </a:bodyPr>
          <a:lstStyle/>
          <a:p>
            <a:r>
              <a:rPr lang="en-GB" sz="600" dirty="0"/>
              <a:t>A)  Http://durham.ac.uk</a:t>
            </a:r>
          </a:p>
          <a:p>
            <a:r>
              <a:rPr lang="en-GB" sz="600" dirty="0"/>
              <a:t>B) Graham Ross</a:t>
            </a:r>
          </a:p>
          <a:p>
            <a:r>
              <a:rPr lang="en-GB" sz="600" dirty="0"/>
              <a:t>C) https://royalsocietypublishing.org/doi/10.1098/rsbm.2019.0031, Fair use, https://en.wikipedia.org/w/index.php?curid=62668412</a:t>
            </a:r>
          </a:p>
        </p:txBody>
      </p:sp>
      <p:grpSp>
        <p:nvGrpSpPr>
          <p:cNvPr id="19" name="Group 18">
            <a:extLst>
              <a:ext uri="{FF2B5EF4-FFF2-40B4-BE49-F238E27FC236}">
                <a16:creationId xmlns:a16="http://schemas.microsoft.com/office/drawing/2014/main" id="{629EB129-04BE-D372-539E-764041BC88AE}"/>
              </a:ext>
            </a:extLst>
          </p:cNvPr>
          <p:cNvGrpSpPr/>
          <p:nvPr/>
        </p:nvGrpSpPr>
        <p:grpSpPr>
          <a:xfrm>
            <a:off x="5796136" y="2168860"/>
            <a:ext cx="1596137" cy="1530370"/>
            <a:chOff x="7524328" y="0"/>
            <a:chExt cx="1596137" cy="1530370"/>
          </a:xfrm>
        </p:grpSpPr>
        <p:pic>
          <p:nvPicPr>
            <p:cNvPr id="13" name="Picture 12" descr="A person in a suit and tie&#10;&#10;AI-generated content may be incorrect.">
              <a:extLst>
                <a:ext uri="{FF2B5EF4-FFF2-40B4-BE49-F238E27FC236}">
                  <a16:creationId xmlns:a16="http://schemas.microsoft.com/office/drawing/2014/main" id="{5189248F-0D60-BC72-6822-620D68F5DB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524328" y="188640"/>
              <a:ext cx="1537854" cy="1304764"/>
            </a:xfrm>
            <a:prstGeom prst="rect">
              <a:avLst/>
            </a:prstGeom>
          </p:spPr>
        </p:pic>
        <p:sp>
          <p:nvSpPr>
            <p:cNvPr id="9" name="TextBox 8">
              <a:extLst>
                <a:ext uri="{FF2B5EF4-FFF2-40B4-BE49-F238E27FC236}">
                  <a16:creationId xmlns:a16="http://schemas.microsoft.com/office/drawing/2014/main" id="{E3706D68-F933-2A5D-206A-9724F04AB8ED}"/>
                </a:ext>
              </a:extLst>
            </p:cNvPr>
            <p:cNvSpPr txBox="1"/>
            <p:nvPr/>
          </p:nvSpPr>
          <p:spPr>
            <a:xfrm>
              <a:off x="7536797" y="0"/>
              <a:ext cx="1404156" cy="261610"/>
            </a:xfrm>
            <a:prstGeom prst="rect">
              <a:avLst/>
            </a:prstGeom>
            <a:noFill/>
          </p:spPr>
          <p:txBody>
            <a:bodyPr wrap="square" rtlCol="0">
              <a:spAutoFit/>
            </a:bodyPr>
            <a:lstStyle/>
            <a:p>
              <a:pPr algn="ctr"/>
              <a:r>
                <a:rPr lang="en-GB" sz="1100" dirty="0"/>
                <a:t>1937 -</a:t>
              </a:r>
            </a:p>
          </p:txBody>
        </p:sp>
        <p:sp>
          <p:nvSpPr>
            <p:cNvPr id="7" name="TextBox 6">
              <a:extLst>
                <a:ext uri="{FF2B5EF4-FFF2-40B4-BE49-F238E27FC236}">
                  <a16:creationId xmlns:a16="http://schemas.microsoft.com/office/drawing/2014/main" id="{30BA6869-958D-E6BD-4441-35755FBBB8F4}"/>
                </a:ext>
              </a:extLst>
            </p:cNvPr>
            <p:cNvSpPr txBox="1"/>
            <p:nvPr/>
          </p:nvSpPr>
          <p:spPr>
            <a:xfrm>
              <a:off x="8832941" y="1268760"/>
              <a:ext cx="287524" cy="261610"/>
            </a:xfrm>
            <a:prstGeom prst="rect">
              <a:avLst/>
            </a:prstGeom>
            <a:noFill/>
          </p:spPr>
          <p:txBody>
            <a:bodyPr wrap="square" rtlCol="0">
              <a:spAutoFit/>
            </a:bodyPr>
            <a:lstStyle/>
            <a:p>
              <a:r>
                <a:rPr lang="en-GB" sz="1050" b="1" dirty="0">
                  <a:solidFill>
                    <a:schemeClr val="bg1"/>
                  </a:solidFill>
                </a:rPr>
                <a:t>A</a:t>
              </a:r>
              <a:endParaRPr lang="en-GB" b="1" dirty="0">
                <a:solidFill>
                  <a:schemeClr val="bg1"/>
                </a:solidFill>
              </a:endParaRPr>
            </a:p>
          </p:txBody>
        </p:sp>
      </p:grpSp>
      <p:sp>
        <p:nvSpPr>
          <p:cNvPr id="14" name="AutoShape 8" descr="Headshot of Prof Alan Martin during his time as Head of Department">
            <a:extLst>
              <a:ext uri="{FF2B5EF4-FFF2-40B4-BE49-F238E27FC236}">
                <a16:creationId xmlns:a16="http://schemas.microsoft.com/office/drawing/2014/main" id="{D541B309-939C-6B2E-F559-7652597EBE15}"/>
              </a:ext>
            </a:extLst>
          </p:cNvPr>
          <p:cNvSpPr>
            <a:spLocks noChangeAspect="1" noChangeArrowheads="1"/>
          </p:cNvSpPr>
          <p:nvPr/>
        </p:nvSpPr>
        <p:spPr bwMode="auto">
          <a:xfrm>
            <a:off x="4743128" y="54956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5">
            <a:extLst>
              <a:ext uri="{FF2B5EF4-FFF2-40B4-BE49-F238E27FC236}">
                <a16:creationId xmlns:a16="http://schemas.microsoft.com/office/drawing/2014/main" id="{80C80C38-36EF-CAAD-08B1-05A9EE26DF7B}"/>
              </a:ext>
            </a:extLst>
          </p:cNvPr>
          <p:cNvGrpSpPr/>
          <p:nvPr/>
        </p:nvGrpSpPr>
        <p:grpSpPr>
          <a:xfrm>
            <a:off x="7511391" y="4689140"/>
            <a:ext cx="1632609" cy="1875716"/>
            <a:chOff x="7511899" y="4077072"/>
            <a:chExt cx="1632609" cy="1875716"/>
          </a:xfrm>
        </p:grpSpPr>
        <p:pic>
          <p:nvPicPr>
            <p:cNvPr id="1026" name="Picture 2" descr="undefined">
              <a:extLst>
                <a:ext uri="{FF2B5EF4-FFF2-40B4-BE49-F238E27FC236}">
                  <a16:creationId xmlns:a16="http://schemas.microsoft.com/office/drawing/2014/main" id="{1535EA52-201C-E347-C180-DE4F058DEA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1"/>
            <a:stretch>
              <a:fillRect/>
            </a:stretch>
          </p:blipFill>
          <p:spPr bwMode="auto">
            <a:xfrm>
              <a:off x="7511899" y="4365104"/>
              <a:ext cx="1632609" cy="15876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00A78A-A631-6166-BE34-97FD106B18FC}"/>
                </a:ext>
              </a:extLst>
            </p:cNvPr>
            <p:cNvSpPr txBox="1"/>
            <p:nvPr/>
          </p:nvSpPr>
          <p:spPr>
            <a:xfrm>
              <a:off x="8868945" y="5625244"/>
              <a:ext cx="252028" cy="261610"/>
            </a:xfrm>
            <a:prstGeom prst="rect">
              <a:avLst/>
            </a:prstGeom>
            <a:noFill/>
          </p:spPr>
          <p:txBody>
            <a:bodyPr wrap="square" rtlCol="0">
              <a:spAutoFit/>
            </a:bodyPr>
            <a:lstStyle/>
            <a:p>
              <a:r>
                <a:rPr lang="en-GB" sz="1050" b="1" dirty="0">
                  <a:solidFill>
                    <a:schemeClr val="bg1"/>
                  </a:solidFill>
                </a:rPr>
                <a:t>C</a:t>
              </a:r>
            </a:p>
          </p:txBody>
        </p:sp>
        <p:sp>
          <p:nvSpPr>
            <p:cNvPr id="15" name="TextBox 14">
              <a:extLst>
                <a:ext uri="{FF2B5EF4-FFF2-40B4-BE49-F238E27FC236}">
                  <a16:creationId xmlns:a16="http://schemas.microsoft.com/office/drawing/2014/main" id="{1EF96AEC-9877-AB98-E71C-29AECEFB9FAD}"/>
                </a:ext>
              </a:extLst>
            </p:cNvPr>
            <p:cNvSpPr txBox="1"/>
            <p:nvPr/>
          </p:nvSpPr>
          <p:spPr>
            <a:xfrm>
              <a:off x="7536797" y="4077072"/>
              <a:ext cx="1404156" cy="261610"/>
            </a:xfrm>
            <a:prstGeom prst="rect">
              <a:avLst/>
            </a:prstGeom>
            <a:noFill/>
          </p:spPr>
          <p:txBody>
            <a:bodyPr wrap="square" rtlCol="0">
              <a:spAutoFit/>
            </a:bodyPr>
            <a:lstStyle/>
            <a:p>
              <a:pPr algn="ctr"/>
              <a:r>
                <a:rPr lang="en-GB" sz="1100" dirty="0"/>
                <a:t>1953 - 2018</a:t>
              </a:r>
            </a:p>
          </p:txBody>
        </p:sp>
      </p:grpSp>
      <p:grpSp>
        <p:nvGrpSpPr>
          <p:cNvPr id="18" name="Group 17">
            <a:extLst>
              <a:ext uri="{FF2B5EF4-FFF2-40B4-BE49-F238E27FC236}">
                <a16:creationId xmlns:a16="http://schemas.microsoft.com/office/drawing/2014/main" id="{E06DC69C-77C2-DC4D-C8EA-11CF73F76D32}"/>
              </a:ext>
            </a:extLst>
          </p:cNvPr>
          <p:cNvGrpSpPr/>
          <p:nvPr/>
        </p:nvGrpSpPr>
        <p:grpSpPr>
          <a:xfrm>
            <a:off x="7573869" y="2708920"/>
            <a:ext cx="1570131" cy="1976406"/>
            <a:chOff x="7536797" y="1592796"/>
            <a:chExt cx="1570131" cy="1976406"/>
          </a:xfrm>
        </p:grpSpPr>
        <p:pic>
          <p:nvPicPr>
            <p:cNvPr id="1028" name="Picture 4" descr="Roberts was the “R” in the MRST collaboration, famous for calculating hadronic structure functions. Credit: G Ross">
              <a:extLst>
                <a:ext uri="{FF2B5EF4-FFF2-40B4-BE49-F238E27FC236}">
                  <a16:creationId xmlns:a16="http://schemas.microsoft.com/office/drawing/2014/main" id="{1B53F2C5-A68C-B746-FF44-4D679BCA74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9479" y="1808820"/>
              <a:ext cx="1557449" cy="17603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364C37-0A81-7C0A-7765-BB3E2FF4834B}"/>
                </a:ext>
              </a:extLst>
            </p:cNvPr>
            <p:cNvSpPr txBox="1"/>
            <p:nvPr/>
          </p:nvSpPr>
          <p:spPr>
            <a:xfrm>
              <a:off x="7536797" y="1592796"/>
              <a:ext cx="1404156" cy="261610"/>
            </a:xfrm>
            <a:prstGeom prst="rect">
              <a:avLst/>
            </a:prstGeom>
            <a:noFill/>
          </p:spPr>
          <p:txBody>
            <a:bodyPr wrap="square" rtlCol="0">
              <a:spAutoFit/>
            </a:bodyPr>
            <a:lstStyle/>
            <a:p>
              <a:pPr algn="ctr"/>
              <a:r>
                <a:rPr lang="en-GB" sz="1100" dirty="0"/>
                <a:t>1940 - 2020</a:t>
              </a:r>
            </a:p>
          </p:txBody>
        </p:sp>
        <p:sp>
          <p:nvSpPr>
            <p:cNvPr id="17" name="TextBox 16">
              <a:extLst>
                <a:ext uri="{FF2B5EF4-FFF2-40B4-BE49-F238E27FC236}">
                  <a16:creationId xmlns:a16="http://schemas.microsoft.com/office/drawing/2014/main" id="{576848FA-55D4-1CA9-A8E8-48D8388818BB}"/>
                </a:ext>
              </a:extLst>
            </p:cNvPr>
            <p:cNvSpPr txBox="1"/>
            <p:nvPr/>
          </p:nvSpPr>
          <p:spPr>
            <a:xfrm>
              <a:off x="8814912" y="3298195"/>
              <a:ext cx="287524" cy="261610"/>
            </a:xfrm>
            <a:prstGeom prst="rect">
              <a:avLst/>
            </a:prstGeom>
            <a:noFill/>
          </p:spPr>
          <p:txBody>
            <a:bodyPr wrap="square" rtlCol="0">
              <a:spAutoFit/>
            </a:bodyPr>
            <a:lstStyle/>
            <a:p>
              <a:r>
                <a:rPr lang="en-GB" sz="1050" b="1" dirty="0">
                  <a:solidFill>
                    <a:schemeClr val="bg1"/>
                  </a:solidFill>
                </a:rPr>
                <a:t>B</a:t>
              </a:r>
              <a:endParaRPr lang="en-GB" b="1" dirty="0">
                <a:solidFill>
                  <a:schemeClr val="bg1"/>
                </a:solidFill>
              </a:endParaRPr>
            </a:p>
          </p:txBody>
        </p:sp>
      </p:grpSp>
    </p:spTree>
    <p:extLst>
      <p:ext uri="{BB962C8B-B14F-4D97-AF65-F5344CB8AC3E}">
        <p14:creationId xmlns:p14="http://schemas.microsoft.com/office/powerpoint/2010/main" val="332106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E0671F-05A7-CF2E-D5F2-D03C462C4DAA}"/>
              </a:ext>
            </a:extLst>
          </p:cNvPr>
          <p:cNvGrpSpPr/>
          <p:nvPr/>
        </p:nvGrpSpPr>
        <p:grpSpPr>
          <a:xfrm>
            <a:off x="71500" y="80628"/>
            <a:ext cx="5162204" cy="1534821"/>
            <a:chOff x="1403648" y="764704"/>
            <a:chExt cx="5162204" cy="1534821"/>
          </a:xfrm>
        </p:grpSpPr>
        <p:pic>
          <p:nvPicPr>
            <p:cNvPr id="6" name="Picture 5">
              <a:extLst>
                <a:ext uri="{FF2B5EF4-FFF2-40B4-BE49-F238E27FC236}">
                  <a16:creationId xmlns:a16="http://schemas.microsoft.com/office/drawing/2014/main" id="{5F32A01B-BC2C-1451-072E-501D4E12FFA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03648" y="764704"/>
              <a:ext cx="5162204" cy="382452"/>
            </a:xfrm>
            <a:prstGeom prst="rect">
              <a:avLst/>
            </a:prstGeom>
          </p:spPr>
        </p:pic>
        <p:pic>
          <p:nvPicPr>
            <p:cNvPr id="7" name="Picture 6">
              <a:extLst>
                <a:ext uri="{FF2B5EF4-FFF2-40B4-BE49-F238E27FC236}">
                  <a16:creationId xmlns:a16="http://schemas.microsoft.com/office/drawing/2014/main" id="{67422015-A9D8-09FD-8A01-4FD4539F81D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03648" y="1160748"/>
              <a:ext cx="5162204" cy="1138777"/>
            </a:xfrm>
            <a:prstGeom prst="rect">
              <a:avLst/>
            </a:prstGeom>
          </p:spPr>
        </p:pic>
      </p:grpSp>
      <p:grpSp>
        <p:nvGrpSpPr>
          <p:cNvPr id="12" name="Group 11">
            <a:extLst>
              <a:ext uri="{FF2B5EF4-FFF2-40B4-BE49-F238E27FC236}">
                <a16:creationId xmlns:a16="http://schemas.microsoft.com/office/drawing/2014/main" id="{C909CD0D-4543-F81A-0FBD-F08490D445F9}"/>
              </a:ext>
            </a:extLst>
          </p:cNvPr>
          <p:cNvGrpSpPr/>
          <p:nvPr/>
        </p:nvGrpSpPr>
        <p:grpSpPr>
          <a:xfrm>
            <a:off x="71500" y="1666701"/>
            <a:ext cx="5184576" cy="5002659"/>
            <a:chOff x="3765664" y="1679170"/>
            <a:chExt cx="2966576" cy="3524597"/>
          </a:xfrm>
        </p:grpSpPr>
        <p:pic>
          <p:nvPicPr>
            <p:cNvPr id="10" name="Picture 9">
              <a:extLst>
                <a:ext uri="{FF2B5EF4-FFF2-40B4-BE49-F238E27FC236}">
                  <a16:creationId xmlns:a16="http://schemas.microsoft.com/office/drawing/2014/main" id="{4B4D5DCF-DBC9-D337-BC63-4CDEA4A09F54}"/>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765664" y="1679170"/>
              <a:ext cx="2951019" cy="3524597"/>
            </a:xfrm>
            <a:prstGeom prst="rect">
              <a:avLst/>
            </a:prstGeom>
          </p:spPr>
        </p:pic>
        <p:sp>
          <p:nvSpPr>
            <p:cNvPr id="11" name="Rectangle 10">
              <a:extLst>
                <a:ext uri="{FF2B5EF4-FFF2-40B4-BE49-F238E27FC236}">
                  <a16:creationId xmlns:a16="http://schemas.microsoft.com/office/drawing/2014/main" id="{D70A10E7-EB52-97B0-38BD-FB9745A12434}"/>
                </a:ext>
              </a:extLst>
            </p:cNvPr>
            <p:cNvSpPr/>
            <p:nvPr/>
          </p:nvSpPr>
          <p:spPr>
            <a:xfrm>
              <a:off x="5256076" y="3187543"/>
              <a:ext cx="1476164" cy="20162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grpSp>
      <p:sp>
        <p:nvSpPr>
          <p:cNvPr id="15" name="Rectangle 14">
            <a:extLst>
              <a:ext uri="{FF2B5EF4-FFF2-40B4-BE49-F238E27FC236}">
                <a16:creationId xmlns:a16="http://schemas.microsoft.com/office/drawing/2014/main" id="{98B9B344-44D8-A895-3074-3D8CA4351BB0}"/>
              </a:ext>
            </a:extLst>
          </p:cNvPr>
          <p:cNvSpPr/>
          <p:nvPr/>
        </p:nvSpPr>
        <p:spPr>
          <a:xfrm>
            <a:off x="215516" y="944724"/>
            <a:ext cx="1908212" cy="1440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DF0AAA6-4919-8690-84B3-1B9125F1EDC2}"/>
              </a:ext>
            </a:extLst>
          </p:cNvPr>
          <p:cNvSpPr txBox="1"/>
          <p:nvPr/>
        </p:nvSpPr>
        <p:spPr>
          <a:xfrm>
            <a:off x="2735796" y="4005064"/>
            <a:ext cx="6264696" cy="2635145"/>
          </a:xfrm>
          <a:prstGeom prst="rect">
            <a:avLst/>
          </a:prstGeom>
          <a:solidFill>
            <a:schemeClr val="bg1"/>
          </a:solidFill>
          <a:ln>
            <a:solidFill>
              <a:srgbClr val="000000"/>
            </a:solidFill>
          </a:ln>
        </p:spPr>
        <p:txBody>
          <a:bodyPr wrap="square">
            <a:spAutoFit/>
          </a:bodyPr>
          <a:lstStyle/>
          <a:p>
            <a:pPr algn="l">
              <a:lnSpc>
                <a:spcPts val="2000"/>
              </a:lnSpc>
            </a:pPr>
            <a:r>
              <a:rPr lang="en-US" sz="1400" b="1" i="0" u="sng" strike="noStrike" baseline="0" dirty="0">
                <a:latin typeface="Times New Roman" panose="02020603050405020304" pitchFamily="18" charset="0"/>
                <a:cs typeface="Times New Roman" panose="02020603050405020304" pitchFamily="18" charset="0"/>
              </a:rPr>
              <a:t>Abstract. </a:t>
            </a:r>
            <a:r>
              <a:rPr lang="en-US" sz="1400" b="1" i="0" u="none" strike="noStrike" baseline="0" dirty="0">
                <a:latin typeface="Times New Roman" panose="02020603050405020304" pitchFamily="18" charset="0"/>
                <a:cs typeface="Times New Roman" panose="02020603050405020304" pitchFamily="18" charset="0"/>
              </a:rPr>
              <a:t>We perform a global </a:t>
            </a:r>
            <a:r>
              <a:rPr lang="en-US" sz="1400" b="1" i="0" u="none" strike="noStrike" baseline="0" dirty="0" err="1">
                <a:latin typeface="Times New Roman" panose="02020603050405020304" pitchFamily="18" charset="0"/>
                <a:cs typeface="Times New Roman" panose="02020603050405020304" pitchFamily="18" charset="0"/>
              </a:rPr>
              <a:t>parton</a:t>
            </a:r>
            <a:r>
              <a:rPr lang="en-US" sz="1400" b="1" i="0" u="none" strike="noStrike" baseline="0" dirty="0">
                <a:latin typeface="Times New Roman" panose="02020603050405020304" pitchFamily="18" charset="0"/>
                <a:cs typeface="Times New Roman" panose="02020603050405020304" pitchFamily="18" charset="0"/>
              </a:rPr>
              <a:t> analysis of deep inelastic and related hard-scattering data, including </a:t>
            </a:r>
            <a:r>
              <a:rPr lang="en-US" sz="1400" b="1" i="1" u="none" strike="noStrike" baseline="0" dirty="0">
                <a:latin typeface="Times New Roman" panose="02020603050405020304" pitchFamily="18" charset="0"/>
                <a:cs typeface="Times New Roman" panose="02020603050405020304" pitchFamily="18" charset="0"/>
              </a:rPr>
              <a:t>O</a:t>
            </a:r>
            <a:r>
              <a:rPr lang="en-US" sz="1400" b="1" i="0" u="none" strike="noStrike" baseline="0" dirty="0">
                <a:latin typeface="Times New Roman" panose="02020603050405020304" pitchFamily="18" charset="0"/>
                <a:cs typeface="Times New Roman" panose="02020603050405020304" pitchFamily="18" charset="0"/>
              </a:rPr>
              <a:t>(</a:t>
            </a:r>
            <a:r>
              <a:rPr lang="en-US" sz="1400" b="1" i="1" u="none" strike="noStrike" baseline="0" dirty="0">
                <a:latin typeface="Times New Roman" panose="02020603050405020304" pitchFamily="18" charset="0"/>
                <a:cs typeface="Times New Roman" panose="02020603050405020304" pitchFamily="18" charset="0"/>
              </a:rPr>
              <a:t>α</a:t>
            </a:r>
            <a:r>
              <a:rPr lang="en-US" sz="1400" b="1" i="0" u="none" strike="noStrike" baseline="-25000" dirty="0">
                <a:latin typeface="Times New Roman" panose="02020603050405020304" pitchFamily="18" charset="0"/>
                <a:cs typeface="Times New Roman" panose="02020603050405020304" pitchFamily="18" charset="0"/>
              </a:rPr>
              <a:t>QED</a:t>
            </a:r>
            <a:r>
              <a:rPr lang="en-US" sz="1400" b="1" i="0" u="none" strike="noStrike" baseline="0" dirty="0">
                <a:latin typeface="Times New Roman" panose="02020603050405020304" pitchFamily="18" charset="0"/>
                <a:cs typeface="Times New Roman" panose="02020603050405020304" pitchFamily="18" charset="0"/>
              </a:rPr>
              <a:t>) corrections to the </a:t>
            </a:r>
            <a:r>
              <a:rPr lang="en-US" sz="1400" b="1" i="0" u="none" strike="noStrike" baseline="0" dirty="0" err="1">
                <a:latin typeface="Times New Roman" panose="02020603050405020304" pitchFamily="18" charset="0"/>
                <a:cs typeface="Times New Roman" panose="02020603050405020304" pitchFamily="18" charset="0"/>
              </a:rPr>
              <a:t>parton</a:t>
            </a:r>
            <a:r>
              <a:rPr lang="en-US" sz="1400" b="1" i="0" u="none" strike="noStrike" baseline="0" dirty="0">
                <a:latin typeface="Times New Roman" panose="02020603050405020304" pitchFamily="18" charset="0"/>
                <a:cs typeface="Times New Roman" panose="02020603050405020304" pitchFamily="18" charset="0"/>
              </a:rPr>
              <a:t> evolution. Although the quality of the fit is essentially unchanged, there are two important physical consequences. First, the different DGLAP evolution of </a:t>
            </a:r>
            <a:r>
              <a:rPr lang="en-US" sz="1400" b="1" i="1" u="none" strike="noStrike" baseline="0" dirty="0">
                <a:latin typeface="Times New Roman" panose="02020603050405020304" pitchFamily="18" charset="0"/>
                <a:cs typeface="Times New Roman" panose="02020603050405020304" pitchFamily="18" charset="0"/>
              </a:rPr>
              <a:t>u </a:t>
            </a:r>
            <a:r>
              <a:rPr lang="en-US" sz="1400" b="1" i="0" u="none" strike="noStrike" baseline="0" dirty="0">
                <a:latin typeface="Times New Roman" panose="02020603050405020304" pitchFamily="18" charset="0"/>
                <a:cs typeface="Times New Roman" panose="02020603050405020304" pitchFamily="18" charset="0"/>
              </a:rPr>
              <a:t>and </a:t>
            </a:r>
            <a:r>
              <a:rPr lang="en-US" sz="1400" b="1" i="1" u="none" strike="noStrike" baseline="0" dirty="0">
                <a:latin typeface="Times New Roman" panose="02020603050405020304" pitchFamily="18" charset="0"/>
                <a:cs typeface="Times New Roman" panose="02020603050405020304" pitchFamily="18" charset="0"/>
              </a:rPr>
              <a:t>d </a:t>
            </a:r>
            <a:r>
              <a:rPr lang="en-US" sz="1400" b="1" i="0" u="none" strike="noStrike" baseline="0" dirty="0">
                <a:latin typeface="Times New Roman" panose="02020603050405020304" pitchFamily="18" charset="0"/>
                <a:cs typeface="Times New Roman" panose="02020603050405020304" pitchFamily="18" charset="0"/>
              </a:rPr>
              <a:t>type quarks introduces isospin violation, i.e. </a:t>
            </a:r>
            <a:r>
              <a:rPr lang="en-US" sz="1400" b="1" i="1" u="none" strike="noStrike" baseline="0" dirty="0">
                <a:latin typeface="Times New Roman" panose="02020603050405020304" pitchFamily="18" charset="0"/>
                <a:cs typeface="Times New Roman" panose="02020603050405020304" pitchFamily="18" charset="0"/>
              </a:rPr>
              <a:t>up </a:t>
            </a:r>
            <a:r>
              <a:rPr lang="en-US" sz="1400" b="1" i="0" u="none" strike="noStrike" baseline="0" dirty="0">
                <a:latin typeface="Times New Roman" panose="02020603050405020304" pitchFamily="18" charset="0"/>
                <a:cs typeface="Times New Roman" panose="02020603050405020304" pitchFamily="18" charset="0"/>
              </a:rPr>
              <a:t>= </a:t>
            </a:r>
            <a:r>
              <a:rPr lang="en-US" sz="1400" b="1" i="1" u="none" strike="noStrike" baseline="0" dirty="0" err="1">
                <a:latin typeface="Times New Roman" panose="02020603050405020304" pitchFamily="18" charset="0"/>
                <a:cs typeface="Times New Roman" panose="02020603050405020304" pitchFamily="18" charset="0"/>
              </a:rPr>
              <a:t>dn</a:t>
            </a:r>
            <a:r>
              <a:rPr lang="en-US" sz="1400" b="1" i="0" u="none" strike="noStrike" baseline="0" dirty="0">
                <a:latin typeface="Times New Roman" panose="02020603050405020304" pitchFamily="18" charset="0"/>
                <a:cs typeface="Times New Roman" panose="02020603050405020304" pitchFamily="18" charset="0"/>
              </a:rPr>
              <a:t>, which is found to be unambiguously in the direction to reduce the </a:t>
            </a:r>
            <a:r>
              <a:rPr lang="en-US" sz="1400" b="1" i="0" u="none" strike="noStrike" baseline="0" dirty="0" err="1">
                <a:latin typeface="Times New Roman" panose="02020603050405020304" pitchFamily="18" charset="0"/>
                <a:cs typeface="Times New Roman" panose="02020603050405020304" pitchFamily="18" charset="0"/>
              </a:rPr>
              <a:t>NuTeV</a:t>
            </a:r>
            <a:r>
              <a:rPr lang="en-US" sz="1400" b="1" i="0" u="none" strike="noStrike" baseline="0" dirty="0">
                <a:latin typeface="Times New Roman" panose="02020603050405020304" pitchFamily="18" charset="0"/>
                <a:cs typeface="Times New Roman" panose="02020603050405020304" pitchFamily="18" charset="0"/>
              </a:rPr>
              <a:t> sin</a:t>
            </a:r>
            <a:r>
              <a:rPr lang="en-US" sz="1400" b="1" i="0" u="none" strike="noStrike" baseline="30000" dirty="0">
                <a:latin typeface="Times New Roman" panose="02020603050405020304" pitchFamily="18" charset="0"/>
                <a:cs typeface="Times New Roman" panose="02020603050405020304" pitchFamily="18" charset="0"/>
              </a:rPr>
              <a:t>2</a:t>
            </a:r>
            <a:r>
              <a:rPr lang="en-US" sz="1400" b="1" i="0" u="none" strike="noStrike" baseline="0" dirty="0">
                <a:latin typeface="Times New Roman" panose="02020603050405020304" pitchFamily="18" charset="0"/>
                <a:cs typeface="Times New Roman" panose="02020603050405020304" pitchFamily="18" charset="0"/>
              </a:rPr>
              <a:t> </a:t>
            </a:r>
            <a:r>
              <a:rPr lang="en-US" sz="1400" b="1" i="1" u="none" strike="noStrike" baseline="0" dirty="0" err="1">
                <a:latin typeface="Times New Roman" panose="02020603050405020304" pitchFamily="18" charset="0"/>
                <a:cs typeface="Times New Roman" panose="02020603050405020304" pitchFamily="18" charset="0"/>
              </a:rPr>
              <a:t>θ</a:t>
            </a:r>
            <a:r>
              <a:rPr lang="en-US" sz="1400" b="1" i="1" u="none" strike="noStrike" baseline="-25000" dirty="0" err="1">
                <a:latin typeface="Times New Roman" panose="02020603050405020304" pitchFamily="18" charset="0"/>
                <a:cs typeface="Times New Roman" panose="02020603050405020304" pitchFamily="18" charset="0"/>
              </a:rPr>
              <a:t>W</a:t>
            </a:r>
            <a:r>
              <a:rPr lang="en-US" sz="1400" b="1" i="1" u="none" strike="noStrike" baseline="0" dirty="0">
                <a:latin typeface="Times New Roman" panose="02020603050405020304" pitchFamily="18" charset="0"/>
                <a:cs typeface="Times New Roman" panose="02020603050405020304" pitchFamily="18" charset="0"/>
              </a:rPr>
              <a:t> </a:t>
            </a:r>
            <a:r>
              <a:rPr lang="en-US" sz="1400" b="1" i="0" u="none" strike="noStrike" baseline="0" dirty="0">
                <a:latin typeface="Times New Roman" panose="02020603050405020304" pitchFamily="18" charset="0"/>
                <a:cs typeface="Times New Roman" panose="02020603050405020304" pitchFamily="18" charset="0"/>
              </a:rPr>
              <a:t>anomaly. A second consequence is the appearance of photon </a:t>
            </a:r>
            <a:r>
              <a:rPr lang="en-US" sz="1400" b="1" i="0" u="none" strike="noStrike" baseline="0" dirty="0" err="1">
                <a:latin typeface="Times New Roman" panose="02020603050405020304" pitchFamily="18" charset="0"/>
                <a:cs typeface="Times New Roman" panose="02020603050405020304" pitchFamily="18" charset="0"/>
              </a:rPr>
              <a:t>parton</a:t>
            </a:r>
            <a:r>
              <a:rPr lang="en-US" sz="1400" b="1" i="0" u="none" strike="noStrike" baseline="0" dirty="0">
                <a:latin typeface="Times New Roman" panose="02020603050405020304" pitchFamily="18" charset="0"/>
                <a:cs typeface="Times New Roman" panose="02020603050405020304" pitchFamily="18" charset="0"/>
              </a:rPr>
              <a:t> distributions </a:t>
            </a:r>
            <a:r>
              <a:rPr lang="en-US" sz="1400" b="1" i="1" u="none" strike="noStrike" baseline="0" dirty="0">
                <a:latin typeface="Times New Roman" panose="02020603050405020304" pitchFamily="18" charset="0"/>
                <a:cs typeface="Times New Roman" panose="02020603050405020304" pitchFamily="18" charset="0"/>
              </a:rPr>
              <a:t>γ</a:t>
            </a:r>
            <a:r>
              <a:rPr lang="en-US" sz="1400" b="1" i="0" u="none" strike="noStrike" baseline="0" dirty="0">
                <a:latin typeface="Times New Roman" panose="02020603050405020304" pitchFamily="18" charset="0"/>
                <a:cs typeface="Times New Roman" panose="02020603050405020304" pitchFamily="18" charset="0"/>
              </a:rPr>
              <a:t>(</a:t>
            </a:r>
            <a:r>
              <a:rPr lang="en-US" sz="1400" b="1" i="1" u="none" strike="noStrike" baseline="0" dirty="0">
                <a:latin typeface="Times New Roman" panose="02020603050405020304" pitchFamily="18" charset="0"/>
                <a:cs typeface="Times New Roman" panose="02020603050405020304" pitchFamily="18" charset="0"/>
              </a:rPr>
              <a:t>x,Q</a:t>
            </a:r>
            <a:r>
              <a:rPr lang="en-US" sz="1400" b="1" i="0" u="none" strike="noStrike" baseline="30000" dirty="0">
                <a:latin typeface="Times New Roman" panose="02020603050405020304" pitchFamily="18" charset="0"/>
                <a:cs typeface="Times New Roman" panose="02020603050405020304" pitchFamily="18" charset="0"/>
              </a:rPr>
              <a:t>2</a:t>
            </a:r>
            <a:r>
              <a:rPr lang="en-US" sz="1400" b="1" i="0" u="none" strike="noStrike" baseline="0" dirty="0">
                <a:latin typeface="Times New Roman" panose="02020603050405020304" pitchFamily="18" charset="0"/>
                <a:cs typeface="Times New Roman" panose="02020603050405020304" pitchFamily="18" charset="0"/>
              </a:rPr>
              <a:t>) of the proton and the neutron. In principle these can be measured at HERA via the deep inelastic scattering processes </a:t>
            </a:r>
            <a:r>
              <a:rPr lang="en-US" sz="1400" b="1" i="1" u="none" strike="noStrike" baseline="0" dirty="0" err="1">
                <a:latin typeface="Times New Roman" panose="02020603050405020304" pitchFamily="18" charset="0"/>
                <a:cs typeface="Times New Roman" panose="02020603050405020304" pitchFamily="18" charset="0"/>
              </a:rPr>
              <a:t>eN</a:t>
            </a:r>
            <a:r>
              <a:rPr lang="en-US" sz="1400" b="1" i="1" u="none" strike="noStrike" baseline="0" dirty="0">
                <a:latin typeface="Times New Roman" panose="02020603050405020304" pitchFamily="18" charset="0"/>
                <a:cs typeface="Times New Roman" panose="02020603050405020304" pitchFamily="18" charset="0"/>
              </a:rPr>
              <a:t> → </a:t>
            </a:r>
            <a:r>
              <a:rPr lang="en-US" sz="1400" b="1" i="1" u="none" strike="noStrike" baseline="0" dirty="0" err="1">
                <a:latin typeface="Times New Roman" panose="02020603050405020304" pitchFamily="18" charset="0"/>
                <a:cs typeface="Times New Roman" panose="02020603050405020304" pitchFamily="18" charset="0"/>
              </a:rPr>
              <a:t>eγX</a:t>
            </a:r>
            <a:r>
              <a:rPr lang="en-US" sz="1400" b="1" i="0" u="none" strike="noStrike" baseline="0" dirty="0">
                <a:latin typeface="Times New Roman" panose="02020603050405020304" pitchFamily="18" charset="0"/>
                <a:cs typeface="Times New Roman" panose="02020603050405020304" pitchFamily="18" charset="0"/>
              </a:rPr>
              <a:t>; our predictions are in agreement with the present data.</a:t>
            </a:r>
            <a:endParaRPr lang="en-GB" sz="14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0290C03-2D14-AD5D-5E06-2AB9CA8A648F}"/>
              </a:ext>
            </a:extLst>
          </p:cNvPr>
          <p:cNvSpPr txBox="1"/>
          <p:nvPr/>
        </p:nvSpPr>
        <p:spPr>
          <a:xfrm>
            <a:off x="6300192" y="6453336"/>
            <a:ext cx="1871700" cy="261610"/>
          </a:xfrm>
          <a:prstGeom prst="rect">
            <a:avLst/>
          </a:prstGeom>
          <a:noFill/>
        </p:spPr>
        <p:txBody>
          <a:bodyPr wrap="square">
            <a:spAutoFit/>
          </a:bodyPr>
          <a:lstStyle/>
          <a:p>
            <a:pPr algn="r"/>
            <a:r>
              <a:rPr lang="en-GB" sz="1100" dirty="0">
                <a:solidFill>
                  <a:schemeClr val="tx1"/>
                </a:solidFill>
              </a:rPr>
              <a:t>544 Citations (INSPIRE-HEP)</a:t>
            </a:r>
          </a:p>
        </p:txBody>
      </p:sp>
      <p:sp>
        <p:nvSpPr>
          <p:cNvPr id="22" name="Title 21">
            <a:extLst>
              <a:ext uri="{FF2B5EF4-FFF2-40B4-BE49-F238E27FC236}">
                <a16:creationId xmlns:a16="http://schemas.microsoft.com/office/drawing/2014/main" id="{56CF0FF5-B069-8707-51F3-8C397EFC160A}"/>
              </a:ext>
            </a:extLst>
          </p:cNvPr>
          <p:cNvSpPr>
            <a:spLocks noGrp="1"/>
          </p:cNvSpPr>
          <p:nvPr>
            <p:ph type="title"/>
          </p:nvPr>
        </p:nvSpPr>
        <p:spPr>
          <a:xfrm>
            <a:off x="5364088" y="116632"/>
            <a:ext cx="3779912" cy="1656184"/>
          </a:xfrm>
        </p:spPr>
        <p:txBody>
          <a:bodyPr>
            <a:normAutofit/>
          </a:bodyPr>
          <a:lstStyle/>
          <a:p>
            <a:r>
              <a:rPr lang="en-GB" dirty="0"/>
              <a:t>An example</a:t>
            </a:r>
            <a:br>
              <a:rPr lang="en-GB" dirty="0"/>
            </a:br>
            <a:r>
              <a:rPr lang="en-GB" dirty="0"/>
              <a:t>(2004)</a:t>
            </a:r>
          </a:p>
        </p:txBody>
      </p:sp>
    </p:spTree>
    <p:extLst>
      <p:ext uri="{BB962C8B-B14F-4D97-AF65-F5344CB8AC3E}">
        <p14:creationId xmlns:p14="http://schemas.microsoft.com/office/powerpoint/2010/main" val="27454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p:bldLst>
  </p:timing>
</p:sld>
</file>

<file path=ppt/theme/theme1.xml><?xml version="1.0" encoding="utf-8"?>
<a:theme xmlns:a="http://schemas.openxmlformats.org/drawingml/2006/main" name="KJ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82CA5CE-2B87-4489-88AF-2AB6BE06A96B}" vid="{AE84CED4-C93C-4442-BCE7-1C5D2119C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KJP Presentation</Template>
  <TotalTime>26213</TotalTime>
  <Words>1425</Words>
  <Application>Microsoft Office PowerPoint</Application>
  <PresentationFormat>On-screen Show (4:3)</PresentationFormat>
  <Paragraphs>212</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Times New Roman</vt:lpstr>
      <vt:lpstr>Arial Narrow</vt:lpstr>
      <vt:lpstr>Symbol</vt:lpstr>
      <vt:lpstr>Calibri</vt:lpstr>
      <vt:lpstr>Arial</vt:lpstr>
      <vt:lpstr>Aptos</vt:lpstr>
      <vt:lpstr>Wingdings</vt:lpstr>
      <vt:lpstr>KJP</vt:lpstr>
      <vt:lpstr>The IPPP and Me</vt:lpstr>
      <vt:lpstr>… in the beginning …</vt:lpstr>
      <vt:lpstr>Proceedings</vt:lpstr>
      <vt:lpstr>1998-2000</vt:lpstr>
      <vt:lpstr>SUSSP14 Middleton Hall 1973</vt:lpstr>
      <vt:lpstr>1998-2000</vt:lpstr>
      <vt:lpstr>RAL Summer School 1988</vt:lpstr>
      <vt:lpstr>1998-2000</vt:lpstr>
      <vt:lpstr>An example (2004)</vt:lpstr>
      <vt:lpstr>1998</vt:lpstr>
      <vt:lpstr>IPPP 21-23 March 2001</vt:lpstr>
      <vt:lpstr>Sketch Layout @ RAL</vt:lpstr>
      <vt:lpstr>Supporting Neutrino Physics</vt:lpstr>
      <vt:lpstr>PowerPoint Presentation</vt:lpstr>
      <vt:lpstr>+p  K++</vt:lpstr>
      <vt:lpstr>STFC (né CCLRC in ~ 2003) e-Pubs</vt:lpstr>
      <vt:lpstr>Other IPPP Contributions</vt:lpstr>
      <vt:lpstr>PowerPoint Presentation</vt:lpstr>
      <vt:lpstr>From the Preface to the Proceedings</vt:lpstr>
      <vt:lpstr>Whisky tasting (Chivas Bros Ltd)</vt:lpstr>
      <vt:lpstr>Summary</vt:lpstr>
      <vt:lpstr>One last image from SUSSP61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 Peach</dc:creator>
  <cp:lastModifiedBy>Ken Peach</cp:lastModifiedBy>
  <cp:revision>117</cp:revision>
  <cp:lastPrinted>2025-09-22T12:40:26Z</cp:lastPrinted>
  <dcterms:created xsi:type="dcterms:W3CDTF">2025-02-11T14:51:35Z</dcterms:created>
  <dcterms:modified xsi:type="dcterms:W3CDTF">2025-09-24T10:59:51Z</dcterms:modified>
</cp:coreProperties>
</file>