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DM Sans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E8D9A-5BC7-7E5D-497A-01A7EBE800DA}" v="24" dt="2025-10-15T16:10:39.398"/>
    <p1510:client id="{561C04C4-156E-A4C9-3E6C-09D10A1D2134}" v="15" dt="2025-10-16T13:16:33.406"/>
    <p1510:client id="{F6884C33-3FD4-E854-FF2E-C271977A27A5}" v="7" dt="2025-10-15T16:16:12.610"/>
    <p1510:client id="{FF0D2FA2-9CDE-0F72-1C4B-DDB0B859AD53}" v="7" dt="2025-10-16T13:19:11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e2a9c64d2_0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6e2a9c64d2_0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44c6f0543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44c6f0543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4c6f0543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44c6f0543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44c6f0543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44c6f0543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44c6f0543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44c6f0543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6e2a9c64d2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6e2a9c64d2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6e2a9c64d2_0_1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6e2a9c64d2_0_1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6e635e5004_8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6e635e5004_8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6e7aaa720a_25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6e7aaa720a_25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6e635e5004_8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6e635e5004_8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4c6f054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4c6f054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6ea054bc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6ea054bc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6e2a9c64d2_0_1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6e2a9c64d2_0_1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6e2a9c64d2_0_1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6e2a9c64d2_0_1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6e635e5004_8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6e635e5004_8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6e635e5004_8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6e635e5004_8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6e635e5004_8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6e635e5004_8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e635e5004_8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6e635e5004_8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8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19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9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9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20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0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9" name="Google Shape;109;p20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0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2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2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2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2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196951" y="4737750"/>
            <a:ext cx="18603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ctrTitle"/>
          </p:nvPr>
        </p:nvSpPr>
        <p:spPr>
          <a:xfrm>
            <a:off x="196950" y="223825"/>
            <a:ext cx="8011800" cy="18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50"/>
              <a:buNone/>
              <a:defRPr sz="67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2"/>
          </p:nvPr>
        </p:nvSpPr>
        <p:spPr>
          <a:xfrm>
            <a:off x="196950" y="2171250"/>
            <a:ext cx="39867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DM Sans Medium"/>
              <a:buNone/>
              <a:defRPr sz="185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>
            <a:spLocks noGrp="1"/>
          </p:cNvSpPr>
          <p:nvPr>
            <p:ph type="pic" idx="3"/>
          </p:nvPr>
        </p:nvSpPr>
        <p:spPr>
          <a:xfrm>
            <a:off x="4437578" y="2171250"/>
            <a:ext cx="4509600" cy="27756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sp>
        <p:nvSpPr>
          <p:cNvPr id="136" name="Google Shape;136;p23"/>
          <p:cNvSpPr txBox="1">
            <a:spLocks noGrp="1"/>
          </p:cNvSpPr>
          <p:nvPr>
            <p:ph type="body" idx="4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marL="914400" lvl="1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marL="1828800" lvl="3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marL="2286000" lvl="4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marL="2743200" lvl="5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marL="3200400" lvl="6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marL="3657600" lvl="7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marL="4114800" lvl="8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511953" y="588599"/>
            <a:ext cx="746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 idx="2"/>
          </p:nvPr>
        </p:nvSpPr>
        <p:spPr>
          <a:xfrm>
            <a:off x="511953" y="1430399"/>
            <a:ext cx="746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 idx="3"/>
          </p:nvPr>
        </p:nvSpPr>
        <p:spPr>
          <a:xfrm>
            <a:off x="511953" y="2272199"/>
            <a:ext cx="746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 idx="4"/>
          </p:nvPr>
        </p:nvSpPr>
        <p:spPr>
          <a:xfrm>
            <a:off x="511953" y="3113999"/>
            <a:ext cx="746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 idx="5"/>
          </p:nvPr>
        </p:nvSpPr>
        <p:spPr>
          <a:xfrm>
            <a:off x="511953" y="3955799"/>
            <a:ext cx="746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6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marL="914400" lvl="1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marL="1371600" lvl="2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975300" y="1864050"/>
            <a:ext cx="7193400" cy="14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2"/>
          </p:nvPr>
        </p:nvSpPr>
        <p:spPr>
          <a:xfrm>
            <a:off x="196951" y="196725"/>
            <a:ext cx="18591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3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marL="914400" lvl="1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marL="1371600" lvl="2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TITLE_AND_BODY_1"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1"/>
          </p:nvPr>
        </p:nvSpPr>
        <p:spPr>
          <a:xfrm>
            <a:off x="975300" y="1864050"/>
            <a:ext cx="7193400" cy="14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2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3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marL="914400" lvl="1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marL="1828800" lvl="3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marL="2286000" lvl="4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marL="2743200" lvl="5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marL="3200400" lvl="6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marL="3657600" lvl="7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marL="4114800" lvl="8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1" type="twoColTx">
  <p:cSld name="TITLE_AND_TWO_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7"/>
          <p:cNvSpPr>
            <a:spLocks noGrp="1"/>
          </p:cNvSpPr>
          <p:nvPr>
            <p:ph type="pic" idx="2"/>
          </p:nvPr>
        </p:nvSpPr>
        <p:spPr>
          <a:xfrm>
            <a:off x="3726325" y="669925"/>
            <a:ext cx="5220900" cy="4276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sp>
        <p:nvSpPr>
          <p:cNvPr id="161" name="Google Shape;161;p27"/>
          <p:cNvSpPr txBox="1">
            <a:spLocks noGrp="1"/>
          </p:cNvSpPr>
          <p:nvPr>
            <p:ph type="body" idx="3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4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marL="914400" lvl="1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marL="1371600" lvl="2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2">
  <p:cSld name="TITLE_AND_TWO_COLUMNS_1">
    <p:bg>
      <p:bgPr>
        <a:solidFill>
          <a:schemeClr val="dk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8"/>
          <p:cNvSpPr>
            <a:spLocks noGrp="1"/>
          </p:cNvSpPr>
          <p:nvPr>
            <p:ph type="pic" idx="2"/>
          </p:nvPr>
        </p:nvSpPr>
        <p:spPr>
          <a:xfrm>
            <a:off x="3726325" y="669925"/>
            <a:ext cx="5220900" cy="4276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sp>
        <p:nvSpPr>
          <p:cNvPr id="168" name="Google Shape;168;p28"/>
          <p:cNvSpPr txBox="1">
            <a:spLocks noGrp="1"/>
          </p:cNvSpPr>
          <p:nvPr>
            <p:ph type="body" idx="3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4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marL="914400" lvl="1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marL="1828800" lvl="3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marL="2286000" lvl="4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marL="2743200" lvl="5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marL="3200400" lvl="6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marL="3657600" lvl="7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marL="4114800" lvl="8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ldNum" idx="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chart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/>
          <p:nvPr/>
        </p:nvSpPr>
        <p:spPr>
          <a:xfrm>
            <a:off x="4305000" y="-125"/>
            <a:ext cx="483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3" name="Google Shape;17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2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3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marL="914400" lvl="1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marL="1371600" lvl="2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marL="1828800" lvl="3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marL="2286000" lvl="4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marL="2743200" lvl="5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marL="3200400" lvl="6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marL="3657600" lvl="7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marL="4114800" lvl="8" indent="-279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">
  <p:cSld name="CAPTION_ONLY">
    <p:bg>
      <p:bgPr>
        <a:solidFill>
          <a:schemeClr val="lt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203000" y="891450"/>
            <a:ext cx="26448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2"/>
          </p:nvPr>
        </p:nvSpPr>
        <p:spPr>
          <a:xfrm>
            <a:off x="203000" y="132045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3"/>
          </p:nvPr>
        </p:nvSpPr>
        <p:spPr>
          <a:xfrm>
            <a:off x="203000" y="158865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4"/>
          </p:nvPr>
        </p:nvSpPr>
        <p:spPr>
          <a:xfrm>
            <a:off x="203000" y="2206550"/>
            <a:ext cx="26448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5"/>
          </p:nvPr>
        </p:nvSpPr>
        <p:spPr>
          <a:xfrm>
            <a:off x="203000" y="263555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6"/>
          </p:nvPr>
        </p:nvSpPr>
        <p:spPr>
          <a:xfrm>
            <a:off x="203000" y="290375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7"/>
          </p:nvPr>
        </p:nvSpPr>
        <p:spPr>
          <a:xfrm>
            <a:off x="203000" y="3433400"/>
            <a:ext cx="26448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8"/>
          </p:nvPr>
        </p:nvSpPr>
        <p:spPr>
          <a:xfrm>
            <a:off x="203000" y="386240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9"/>
          </p:nvPr>
        </p:nvSpPr>
        <p:spPr>
          <a:xfrm>
            <a:off x="203000" y="413060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3"/>
          </p:nvPr>
        </p:nvSpPr>
        <p:spPr>
          <a:xfrm>
            <a:off x="3249600" y="891450"/>
            <a:ext cx="26448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4"/>
          </p:nvPr>
        </p:nvSpPr>
        <p:spPr>
          <a:xfrm>
            <a:off x="3249600" y="132045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5"/>
          </p:nvPr>
        </p:nvSpPr>
        <p:spPr>
          <a:xfrm>
            <a:off x="3249600" y="158865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6"/>
          </p:nvPr>
        </p:nvSpPr>
        <p:spPr>
          <a:xfrm>
            <a:off x="3249600" y="2206550"/>
            <a:ext cx="26448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7"/>
          </p:nvPr>
        </p:nvSpPr>
        <p:spPr>
          <a:xfrm>
            <a:off x="3249600" y="263555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8"/>
          </p:nvPr>
        </p:nvSpPr>
        <p:spPr>
          <a:xfrm>
            <a:off x="3249600" y="290375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9"/>
          </p:nvPr>
        </p:nvSpPr>
        <p:spPr>
          <a:xfrm>
            <a:off x="3249600" y="3433400"/>
            <a:ext cx="26448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0"/>
          </p:nvPr>
        </p:nvSpPr>
        <p:spPr>
          <a:xfrm>
            <a:off x="3249600" y="386240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21"/>
          </p:nvPr>
        </p:nvSpPr>
        <p:spPr>
          <a:xfrm>
            <a:off x="3249600" y="413060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22"/>
          </p:nvPr>
        </p:nvSpPr>
        <p:spPr>
          <a:xfrm>
            <a:off x="6296200" y="891450"/>
            <a:ext cx="26448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23"/>
          </p:nvPr>
        </p:nvSpPr>
        <p:spPr>
          <a:xfrm>
            <a:off x="6296200" y="132045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24"/>
          </p:nvPr>
        </p:nvSpPr>
        <p:spPr>
          <a:xfrm>
            <a:off x="6296200" y="158865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25"/>
          </p:nvPr>
        </p:nvSpPr>
        <p:spPr>
          <a:xfrm>
            <a:off x="6296200" y="2206550"/>
            <a:ext cx="26448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26"/>
          </p:nvPr>
        </p:nvSpPr>
        <p:spPr>
          <a:xfrm>
            <a:off x="6296200" y="263555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27"/>
          </p:nvPr>
        </p:nvSpPr>
        <p:spPr>
          <a:xfrm>
            <a:off x="6296200" y="290375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28"/>
          </p:nvPr>
        </p:nvSpPr>
        <p:spPr>
          <a:xfrm>
            <a:off x="6296200" y="3433400"/>
            <a:ext cx="26448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29"/>
          </p:nvPr>
        </p:nvSpPr>
        <p:spPr>
          <a:xfrm>
            <a:off x="6296200" y="386240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30"/>
          </p:nvPr>
        </p:nvSpPr>
        <p:spPr>
          <a:xfrm>
            <a:off x="6296200" y="4130600"/>
            <a:ext cx="2644800" cy="2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27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31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32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blank">
  <p:cSld name="CUSTOM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2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marL="914400" lvl="1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marL="1371600" lvl="2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marL="1828800" lvl="3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marL="2286000" lvl="4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marL="2743200" lvl="5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marL="3200400" lvl="6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marL="3657600" lvl="7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marL="4114800" lvl="8" indent="-279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sz="345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sz="345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sz="345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sz="345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sz="345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sz="345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sz="345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sz="345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sz="345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●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DM Sans"/>
              <a:buChar char="○"/>
              <a:defRPr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■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●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○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■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●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○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■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24">
          <p15:clr>
            <a:srgbClr val="E46962"/>
          </p15:clr>
        </p15:guide>
        <p15:guide id="2" orient="horz" pos="124">
          <p15:clr>
            <a:srgbClr val="E46962"/>
          </p15:clr>
        </p15:guide>
        <p15:guide id="3" pos="5636">
          <p15:clr>
            <a:srgbClr val="E46962"/>
          </p15:clr>
        </p15:guide>
        <p15:guide id="4" orient="horz" pos="3116">
          <p15:clr>
            <a:srgbClr val="E46962"/>
          </p15:clr>
        </p15:guide>
        <p15:guide id="5" pos="1296">
          <p15:clr>
            <a:srgbClr val="E46962"/>
          </p15:clr>
        </p15:guide>
        <p15:guide id="6" pos="4465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body" idx="4"/>
          </p:nvPr>
        </p:nvSpPr>
        <p:spPr>
          <a:xfrm>
            <a:off x="8208751" y="196725"/>
            <a:ext cx="8124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21.10.2025</a:t>
            </a:r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ctrTitle"/>
          </p:nvPr>
        </p:nvSpPr>
        <p:spPr>
          <a:xfrm>
            <a:off x="196950" y="223825"/>
            <a:ext cx="8011800" cy="18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50" b="0" dirty="0"/>
              <a:t>Searching for Primordial Black Holes with LSST</a:t>
            </a:r>
            <a:endParaRPr lang="en-US" sz="4850" b="0" dirty="0"/>
          </a:p>
        </p:txBody>
      </p:sp>
      <p:sp>
        <p:nvSpPr>
          <p:cNvPr id="219" name="Google Shape;219;p32"/>
          <p:cNvSpPr txBox="1">
            <a:spLocks noGrp="1"/>
          </p:cNvSpPr>
          <p:nvPr>
            <p:ph type="subTitle" idx="2"/>
          </p:nvPr>
        </p:nvSpPr>
        <p:spPr>
          <a:xfrm>
            <a:off x="197375" y="2016150"/>
            <a:ext cx="39867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DM Sans"/>
                <a:ea typeface="DM Sans"/>
                <a:cs typeface="DM Sans"/>
                <a:sym typeface="DM Sans"/>
              </a:rPr>
              <a:t>&amp; The Impact of False Positives on Microlensing Detection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196950" y="3884850"/>
            <a:ext cx="3673800" cy="7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In collaboration with Djuna Croon, Miguel Crispim Romão &amp; Daniel Godines</a:t>
            </a:r>
            <a:endParaRPr sz="1000" dirty="0"/>
          </a:p>
          <a:p>
            <a:pPr marL="0" indent="0">
              <a:lnSpc>
                <a:spcPct val="100000"/>
              </a:lnSpc>
              <a:buNone/>
            </a:pPr>
            <a:endParaRPr lang="en" sz="1000" dirty="0"/>
          </a:p>
          <a:p>
            <a:pPr marL="0" indent="0">
              <a:lnSpc>
                <a:spcPct val="100000"/>
              </a:lnSpc>
              <a:buNone/>
            </a:pPr>
            <a:r>
              <a:rPr lang="en" sz="1000" dirty="0"/>
              <a:t>JCAP10 (2025) 066</a:t>
            </a:r>
            <a:endParaRPr lang="en"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000" dirty="0"/>
              <a:t>arXiv:2506.20709</a:t>
            </a:r>
            <a:endParaRPr sz="10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" sz="1000"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197375" y="3241125"/>
            <a:ext cx="34542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Benedict Crossey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Institute of Particle Physics Phenomenology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Durham University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pic>
        <p:nvPicPr>
          <p:cNvPr id="222" name="Google Shape;2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525" y="1916326"/>
            <a:ext cx="4285500" cy="28587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223" name="Google Shape;223;p32"/>
          <p:cNvSpPr txBox="1"/>
          <p:nvPr/>
        </p:nvSpPr>
        <p:spPr>
          <a:xfrm>
            <a:off x="5382625" y="4777700"/>
            <a:ext cx="3454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Credit: RubinObs/NOIRLab/SLAC/NSF/DOE/AURA</a:t>
            </a:r>
            <a:endParaRPr sz="1000" i="1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subTitle" idx="1"/>
          </p:nvPr>
        </p:nvSpPr>
        <p:spPr>
          <a:xfrm>
            <a:off x="975300" y="1864050"/>
            <a:ext cx="7193400" cy="5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16" name="Google Shape;31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17" name="Google Shape;317;p42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/>
              <a:t>Tail Fits</a:t>
            </a:r>
            <a:endParaRPr sz="2950"/>
          </a:p>
        </p:txBody>
      </p:sp>
      <p:sp>
        <p:nvSpPr>
          <p:cNvPr id="319" name="Google Shape;319;p42"/>
          <p:cNvSpPr txBox="1">
            <a:spLocks noGrp="1"/>
          </p:cNvSpPr>
          <p:nvPr>
            <p:ph type="body" idx="3"/>
          </p:nvPr>
        </p:nvSpPr>
        <p:spPr>
          <a:xfrm>
            <a:off x="575700" y="1229600"/>
            <a:ext cx="7992600" cy="4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500"/>
              </a:spcAft>
              <a:buSzPts val="1500"/>
              <a:buChar char="●"/>
            </a:pPr>
            <a:r>
              <a:rPr lang="en" sz="1500"/>
              <a:t>Pareto Distribution:</a:t>
            </a:r>
            <a:endParaRPr sz="1700">
              <a:solidFill>
                <a:srgbClr val="FFFF00"/>
              </a:solidFill>
            </a:endParaRPr>
          </a:p>
        </p:txBody>
      </p:sp>
      <p:pic>
        <p:nvPicPr>
          <p:cNvPr id="320" name="Google Shape;32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225" y="1669400"/>
            <a:ext cx="3057550" cy="7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2"/>
          <p:cNvSpPr txBox="1">
            <a:spLocks noGrp="1"/>
          </p:cNvSpPr>
          <p:nvPr>
            <p:ph type="body" idx="3"/>
          </p:nvPr>
        </p:nvSpPr>
        <p:spPr>
          <a:xfrm>
            <a:off x="575700" y="2453050"/>
            <a:ext cx="7992600" cy="4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500"/>
              </a:spcAft>
              <a:buSzPts val="1500"/>
              <a:buChar char="●"/>
            </a:pPr>
            <a:r>
              <a:rPr lang="en" sz="1500"/>
              <a:t>Johnson S</a:t>
            </a:r>
            <a:r>
              <a:rPr lang="en" sz="1500" baseline="-25000"/>
              <a:t>B</a:t>
            </a:r>
            <a:r>
              <a:rPr lang="en" sz="1500"/>
              <a:t>:</a:t>
            </a:r>
            <a:endParaRPr sz="1700">
              <a:solidFill>
                <a:srgbClr val="FFFF00"/>
              </a:solidFill>
            </a:endParaRPr>
          </a:p>
        </p:txBody>
      </p:sp>
      <p:pic>
        <p:nvPicPr>
          <p:cNvPr id="322" name="Google Shape;32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65875"/>
            <a:ext cx="8839201" cy="70539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2"/>
          <p:cNvSpPr txBox="1">
            <a:spLocks noGrp="1"/>
          </p:cNvSpPr>
          <p:nvPr>
            <p:ph type="body" idx="3"/>
          </p:nvPr>
        </p:nvSpPr>
        <p:spPr>
          <a:xfrm>
            <a:off x="575700" y="3744300"/>
            <a:ext cx="7992600" cy="4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" sz="1500"/>
              <a:t>where 𝜙 is the normal distribution probability distribution function.</a:t>
            </a:r>
            <a:endParaRPr sz="17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29" name="Google Shape;329;p43"/>
          <p:cNvSpPr txBox="1">
            <a:spLocks noGrp="1"/>
          </p:cNvSpPr>
          <p:nvPr>
            <p:ph type="subTitle" idx="1"/>
          </p:nvPr>
        </p:nvSpPr>
        <p:spPr>
          <a:xfrm>
            <a:off x="975300" y="503625"/>
            <a:ext cx="7193400" cy="5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Analytic Efficiency Function</a:t>
            </a:r>
            <a:endParaRPr/>
          </a:p>
        </p:txBody>
      </p:sp>
      <p:pic>
        <p:nvPicPr>
          <p:cNvPr id="330" name="Google Shape;3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475" y="1669975"/>
            <a:ext cx="38290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36" name="Google Shape;336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37" name="Google Shape;337;p44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338" name="Google Shape;338;p44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/>
              <a:t>Calculating Constraints</a:t>
            </a:r>
            <a:endParaRPr sz="2950"/>
          </a:p>
        </p:txBody>
      </p:sp>
      <p:sp>
        <p:nvSpPr>
          <p:cNvPr id="339" name="Google Shape;339;p44"/>
          <p:cNvSpPr txBox="1">
            <a:spLocks noGrp="1"/>
          </p:cNvSpPr>
          <p:nvPr>
            <p:ph type="body" idx="3"/>
          </p:nvPr>
        </p:nvSpPr>
        <p:spPr>
          <a:xfrm>
            <a:off x="575700" y="3264050"/>
            <a:ext cx="7992600" cy="4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500"/>
              </a:spcAft>
              <a:buSzPts val="1500"/>
              <a:buChar char="●"/>
            </a:pPr>
            <a:r>
              <a:rPr lang="en" sz="1500"/>
              <a:t>90% CL found by locating (M</a:t>
            </a:r>
            <a:r>
              <a:rPr lang="en" sz="1500" baseline="-25000"/>
              <a:t>PBH</a:t>
            </a:r>
            <a:r>
              <a:rPr lang="en" sz="1500"/>
              <a:t>, f</a:t>
            </a:r>
            <a:r>
              <a:rPr lang="en" sz="1500" baseline="-25000"/>
              <a:t>DM</a:t>
            </a:r>
            <a:r>
              <a:rPr lang="en" sz="1500"/>
              <a:t>) for which 𝜿 = 4.61</a:t>
            </a:r>
            <a:endParaRPr sz="1700">
              <a:solidFill>
                <a:srgbClr val="FFFF00"/>
              </a:solidFill>
            </a:endParaRPr>
          </a:p>
        </p:txBody>
      </p:sp>
      <p:pic>
        <p:nvPicPr>
          <p:cNvPr id="340" name="Google Shape;3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063" y="1551650"/>
            <a:ext cx="661987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>
                <a:solidFill>
                  <a:schemeClr val="lt1"/>
                </a:solidFill>
              </a:rPr>
              <a:t>𝝌</a:t>
            </a:r>
            <a:r>
              <a:rPr lang="en" sz="2950" baseline="30000">
                <a:solidFill>
                  <a:schemeClr val="lt1"/>
                </a:solidFill>
              </a:rPr>
              <a:t>2 </a:t>
            </a:r>
            <a:r>
              <a:rPr lang="en" sz="2950">
                <a:solidFill>
                  <a:schemeClr val="lt1"/>
                </a:solidFill>
              </a:rPr>
              <a:t>Ratio</a:t>
            </a:r>
            <a:endParaRPr sz="2950">
              <a:solidFill>
                <a:schemeClr val="lt1"/>
              </a:solidFill>
            </a:endParaRPr>
          </a:p>
        </p:txBody>
      </p:sp>
      <p:sp>
        <p:nvSpPr>
          <p:cNvPr id="346" name="Google Shape;346;p45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347" name="Google Shape;347;p45"/>
          <p:cNvSpPr txBox="1">
            <a:spLocks noGrp="1"/>
          </p:cNvSpPr>
          <p:nvPr>
            <p:ph type="body" idx="3"/>
          </p:nvPr>
        </p:nvSpPr>
        <p:spPr>
          <a:xfrm>
            <a:off x="575700" y="1115300"/>
            <a:ext cx="7992600" cy="12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Even for Constant class lightcurves, can often get low 𝛘</a:t>
            </a:r>
            <a:r>
              <a:rPr lang="en" sz="1500" baseline="30000">
                <a:solidFill>
                  <a:schemeClr val="lt1"/>
                </a:solidFill>
              </a:rPr>
              <a:t>2</a:t>
            </a:r>
            <a:r>
              <a:rPr lang="en" sz="1500">
                <a:solidFill>
                  <a:schemeClr val="lt1"/>
                </a:solidFill>
              </a:rPr>
              <a:t> values for ML fits by fitting to the noise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Can compare the Constant and ML goodness-of-fits for a given lightcurve using the ratio of the reduced 𝛘</a:t>
            </a:r>
            <a:r>
              <a:rPr lang="en" sz="1500" baseline="30000">
                <a:solidFill>
                  <a:schemeClr val="lt1"/>
                </a:solidFill>
              </a:rPr>
              <a:t>2</a:t>
            </a:r>
            <a:r>
              <a:rPr lang="en" sz="1500">
                <a:solidFill>
                  <a:schemeClr val="lt1"/>
                </a:solidFill>
              </a:rPr>
              <a:t>: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348" name="Google Shape;34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49" name="Google Shape;34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674" y="2410025"/>
            <a:ext cx="4220662" cy="9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5"/>
          <p:cNvSpPr txBox="1">
            <a:spLocks noGrp="1"/>
          </p:cNvSpPr>
          <p:nvPr>
            <p:ph type="body" idx="3"/>
          </p:nvPr>
        </p:nvSpPr>
        <p:spPr>
          <a:xfrm>
            <a:off x="728100" y="3455725"/>
            <a:ext cx="7992600" cy="11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𝛎</a:t>
            </a:r>
            <a:r>
              <a:rPr lang="en" sz="1500" baseline="-25000">
                <a:solidFill>
                  <a:schemeClr val="lt1"/>
                </a:solidFill>
              </a:rPr>
              <a:t>Const</a:t>
            </a:r>
            <a:r>
              <a:rPr lang="en" sz="1500">
                <a:solidFill>
                  <a:schemeClr val="lt1"/>
                </a:solidFill>
              </a:rPr>
              <a:t> = n - 1; 𝛎</a:t>
            </a:r>
            <a:r>
              <a:rPr lang="en" sz="1500" baseline="-25000">
                <a:solidFill>
                  <a:schemeClr val="lt1"/>
                </a:solidFill>
              </a:rPr>
              <a:t>ML</a:t>
            </a:r>
            <a:r>
              <a:rPr lang="en" sz="1500">
                <a:solidFill>
                  <a:schemeClr val="lt1"/>
                </a:solidFill>
              </a:rPr>
              <a:t> = n - 5</a:t>
            </a:r>
            <a:endParaRPr sz="1500">
              <a:solidFill>
                <a:schemeClr val="lt1"/>
              </a:solidFill>
            </a:endParaRPr>
          </a:p>
          <a:p>
            <a:pPr marL="457200" lvl="0" indent="-323850" algn="l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Often get very large values for Constant lightcurves, suggesting ML model fits better than Constant model!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>
                <a:solidFill>
                  <a:schemeClr val="lt1"/>
                </a:solidFill>
              </a:rPr>
              <a:t>𝝌</a:t>
            </a:r>
            <a:r>
              <a:rPr lang="en" sz="2950" baseline="30000">
                <a:solidFill>
                  <a:schemeClr val="lt1"/>
                </a:solidFill>
              </a:rPr>
              <a:t>2 </a:t>
            </a:r>
            <a:r>
              <a:rPr lang="en" sz="2950">
                <a:solidFill>
                  <a:schemeClr val="lt1"/>
                </a:solidFill>
              </a:rPr>
              <a:t>Ratio</a:t>
            </a:r>
            <a:endParaRPr sz="2950">
              <a:solidFill>
                <a:schemeClr val="lt1"/>
              </a:solidFill>
            </a:endParaRPr>
          </a:p>
        </p:txBody>
      </p:sp>
      <p:sp>
        <p:nvSpPr>
          <p:cNvPr id="356" name="Google Shape;356;p46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357" name="Google Shape;35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58" name="Google Shape;3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675" y="1044522"/>
            <a:ext cx="3917700" cy="3711000"/>
          </a:xfrm>
          <a:prstGeom prst="round2DiagRect">
            <a:avLst>
              <a:gd name="adj1" fmla="val 0"/>
              <a:gd name="adj2" fmla="val 14976"/>
            </a:avLst>
          </a:prstGeom>
          <a:noFill/>
          <a:ln>
            <a:noFill/>
          </a:ln>
        </p:spPr>
      </p:pic>
      <p:pic>
        <p:nvPicPr>
          <p:cNvPr id="359" name="Google Shape;35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675" y="1044525"/>
            <a:ext cx="3917700" cy="3711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65" name="Google Shape;365;p47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/>
              <a:t>Extrapolating to Lower FPR</a:t>
            </a:r>
            <a:endParaRPr sz="2950"/>
          </a:p>
        </p:txBody>
      </p:sp>
      <p:sp>
        <p:nvSpPr>
          <p:cNvPr id="367" name="Google Shape;367;p47"/>
          <p:cNvSpPr txBox="1">
            <a:spLocks noGrp="1"/>
          </p:cNvSpPr>
          <p:nvPr>
            <p:ph type="body" idx="3"/>
          </p:nvPr>
        </p:nvSpPr>
        <p:spPr>
          <a:xfrm>
            <a:off x="575700" y="1229600"/>
            <a:ext cx="7992600" cy="8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00"/>
                </a:solidFill>
              </a:rPr>
              <a:t>BIC Ratio</a:t>
            </a:r>
            <a:endParaRPr sz="1600" b="1" i="1">
              <a:solidFill>
                <a:srgbClr val="FFFF00"/>
              </a:solidFill>
            </a:endParaRPr>
          </a:p>
          <a:p>
            <a:pPr marL="457200" lvl="0" indent="-323850" algn="l" rtl="0">
              <a:spcBef>
                <a:spcPts val="5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To bring number of false positive events expected per year down to same level as foreground, need FPR ~ 10</a:t>
            </a:r>
            <a:r>
              <a:rPr lang="en" sz="1500" baseline="30000"/>
              <a:t>-7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Zooming into tail composed of top 1% of BIC ratios for Constant class, we find we can fit the tail well with a Pareto distribution using </a:t>
            </a:r>
            <a:r>
              <a:rPr lang="en" sz="1500">
                <a:latin typeface="Courier"/>
                <a:ea typeface="Courier"/>
                <a:cs typeface="Courier"/>
                <a:sym typeface="Courier"/>
              </a:rPr>
              <a:t>distfit</a:t>
            </a:r>
            <a:r>
              <a:rPr lang="en" sz="1500"/>
              <a:t>:</a:t>
            </a:r>
            <a:endParaRPr sz="1500"/>
          </a:p>
        </p:txBody>
      </p:sp>
      <p:pic>
        <p:nvPicPr>
          <p:cNvPr id="368" name="Google Shape;36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00" y="2443850"/>
            <a:ext cx="2328500" cy="23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3399" y="2443850"/>
            <a:ext cx="2524051" cy="231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47"/>
          <p:cNvCxnSpPr/>
          <p:nvPr/>
        </p:nvCxnSpPr>
        <p:spPr>
          <a:xfrm flipH="1">
            <a:off x="6294300" y="3558550"/>
            <a:ext cx="944700" cy="564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1" name="Google Shape;371;p47"/>
          <p:cNvSpPr txBox="1"/>
          <p:nvPr/>
        </p:nvSpPr>
        <p:spPr>
          <a:xfrm>
            <a:off x="7087525" y="3241525"/>
            <a:ext cx="15315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By extrapolation, a cut on the</a:t>
            </a:r>
            <a:endParaRPr sz="10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BIC ratio &gt; 3.28 gives an expected FPR of 10</a:t>
            </a:r>
            <a:r>
              <a:rPr lang="en" sz="1000" b="1" baseline="30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-7</a:t>
            </a:r>
            <a:endParaRPr sz="10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77" name="Google Shape;377;p48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378" name="Google Shape;378;p48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/>
              <a:t>Extrapolating to Lower FPR</a:t>
            </a:r>
            <a:endParaRPr sz="2950"/>
          </a:p>
        </p:txBody>
      </p:sp>
      <p:sp>
        <p:nvSpPr>
          <p:cNvPr id="379" name="Google Shape;379;p48"/>
          <p:cNvSpPr txBox="1">
            <a:spLocks noGrp="1"/>
          </p:cNvSpPr>
          <p:nvPr>
            <p:ph type="body" idx="3"/>
          </p:nvPr>
        </p:nvSpPr>
        <p:spPr>
          <a:xfrm>
            <a:off x="575700" y="1229600"/>
            <a:ext cx="7992600" cy="8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00"/>
                </a:solidFill>
              </a:rPr>
              <a:t>BDT Output</a:t>
            </a:r>
            <a:endParaRPr sz="1600" b="1" i="1">
              <a:solidFill>
                <a:srgbClr val="FFFF00"/>
              </a:solidFill>
            </a:endParaRPr>
          </a:p>
          <a:p>
            <a:pPr marL="457200" lvl="0" indent="-323850" algn="l" rtl="0">
              <a:spcBef>
                <a:spcPts val="5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BDT output is bounded between 0 and 1, but can fit with a bounded distribution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Zooming into tail composed of top 1% highest values of BDT, find the Johnson S</a:t>
            </a:r>
            <a:r>
              <a:rPr lang="en" sz="1500" baseline="-25000"/>
              <a:t>B</a:t>
            </a:r>
            <a:r>
              <a:rPr lang="en" sz="1500"/>
              <a:t> to be a good fit using </a:t>
            </a:r>
            <a:r>
              <a:rPr lang="en" sz="1500">
                <a:latin typeface="Courier"/>
                <a:ea typeface="Courier"/>
                <a:cs typeface="Courier"/>
                <a:sym typeface="Courier"/>
              </a:rPr>
              <a:t>distfit</a:t>
            </a:r>
            <a:r>
              <a:rPr lang="en" sz="1500"/>
              <a:t>:</a:t>
            </a:r>
            <a:endParaRPr sz="1500"/>
          </a:p>
        </p:txBody>
      </p:sp>
      <p:pic>
        <p:nvPicPr>
          <p:cNvPr id="380" name="Google Shape;38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00" y="2311075"/>
            <a:ext cx="2287525" cy="23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035" y="2294725"/>
            <a:ext cx="2614590" cy="2394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Google Shape;382;p48"/>
          <p:cNvCxnSpPr/>
          <p:nvPr/>
        </p:nvCxnSpPr>
        <p:spPr>
          <a:xfrm flipH="1">
            <a:off x="6568325" y="3520450"/>
            <a:ext cx="602100" cy="441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3" name="Google Shape;383;p48"/>
          <p:cNvSpPr txBox="1"/>
          <p:nvPr/>
        </p:nvSpPr>
        <p:spPr>
          <a:xfrm>
            <a:off x="6987525" y="2886075"/>
            <a:ext cx="1326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 cut on BDT output &gt; 0.999 gives an expected FPR of 10</a:t>
            </a:r>
            <a:r>
              <a:rPr lang="en" sz="1000" b="1" baseline="30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-7</a:t>
            </a:r>
            <a:endParaRPr sz="10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>
                <a:solidFill>
                  <a:schemeClr val="lt1"/>
                </a:solidFill>
              </a:rPr>
              <a:t>Effective ML Detection Efficiency</a:t>
            </a:r>
            <a:endParaRPr sz="2950">
              <a:solidFill>
                <a:schemeClr val="lt1"/>
              </a:solidFill>
            </a:endParaRPr>
          </a:p>
        </p:txBody>
      </p:sp>
      <p:sp>
        <p:nvSpPr>
          <p:cNvPr id="389" name="Google Shape;389;p49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390" name="Google Shape;390;p49"/>
          <p:cNvSpPr txBox="1">
            <a:spLocks noGrp="1"/>
          </p:cNvSpPr>
          <p:nvPr>
            <p:ph type="body" idx="3"/>
          </p:nvPr>
        </p:nvSpPr>
        <p:spPr>
          <a:xfrm>
            <a:off x="197375" y="1044525"/>
            <a:ext cx="3726900" cy="12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Can define an effective efficiency per binned t</a:t>
            </a:r>
            <a:r>
              <a:rPr lang="en" sz="1300" baseline="-25000">
                <a:solidFill>
                  <a:schemeClr val="lt1"/>
                </a:solidFill>
              </a:rPr>
              <a:t>E</a:t>
            </a:r>
            <a:r>
              <a:rPr lang="en" sz="1300">
                <a:solidFill>
                  <a:schemeClr val="lt1"/>
                </a:solidFill>
              </a:rPr>
              <a:t> as ε = N</a:t>
            </a:r>
            <a:r>
              <a:rPr lang="en" sz="1300" baseline="-25000">
                <a:solidFill>
                  <a:schemeClr val="lt1"/>
                </a:solidFill>
              </a:rPr>
              <a:t>&gt;cuts</a:t>
            </a:r>
            <a:r>
              <a:rPr lang="en" sz="1300">
                <a:solidFill>
                  <a:schemeClr val="lt1"/>
                </a:solidFill>
              </a:rPr>
              <a:t>/N</a:t>
            </a:r>
            <a:r>
              <a:rPr lang="en" sz="1300" baseline="-25000">
                <a:solidFill>
                  <a:schemeClr val="lt1"/>
                </a:solidFill>
              </a:rPr>
              <a:t>total</a:t>
            </a:r>
            <a:endParaRPr sz="1300"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We find an analytic function to fit the efficiency (solid line):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391" name="Google Shape;391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92" name="Google Shape;39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275" y="1333300"/>
            <a:ext cx="4724375" cy="31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23" y="2286600"/>
            <a:ext cx="2562190" cy="6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9"/>
          <p:cNvSpPr txBox="1">
            <a:spLocks noGrp="1"/>
          </p:cNvSpPr>
          <p:nvPr>
            <p:ph type="body" idx="3"/>
          </p:nvPr>
        </p:nvSpPr>
        <p:spPr>
          <a:xfrm>
            <a:off x="193950" y="3236500"/>
            <a:ext cx="3913200" cy="12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This doesn’t asymptote to 1 for large t</a:t>
            </a:r>
            <a:r>
              <a:rPr lang="en" sz="1300" baseline="-25000">
                <a:solidFill>
                  <a:schemeClr val="lt1"/>
                </a:solidFill>
              </a:rPr>
              <a:t>E</a:t>
            </a:r>
            <a:r>
              <a:rPr lang="en" sz="1300">
                <a:solidFill>
                  <a:schemeClr val="lt1"/>
                </a:solidFill>
              </a:rPr>
              <a:t> as some other fits suggested in the literature do (dashed line)</a:t>
            </a:r>
            <a:endParaRPr sz="1300">
              <a:solidFill>
                <a:schemeClr val="lt1"/>
              </a:solidFill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We use this efficiency and foreground estimates to calculate the number of expected point-like microlensing events and hence put constraints on PBHs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/>
              <a:t>Introduction</a:t>
            </a:r>
            <a:endParaRPr sz="2950"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3"/>
          </p:nvPr>
        </p:nvSpPr>
        <p:spPr>
          <a:xfrm>
            <a:off x="479925" y="1229600"/>
            <a:ext cx="4194000" cy="34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Legacy Survey of Space and Time (LSST) is a full-sky survey which launched this summer at the Vera C. Rubin Observatory in Chile</a:t>
            </a:r>
            <a:endParaRPr sz="1500"/>
          </a:p>
          <a:p>
            <a:pPr marL="457200" lvl="0" indent="-323850" algn="l" rtl="0">
              <a:spcBef>
                <a:spcPts val="5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will run for 10 years and observe ~10</a:t>
            </a:r>
            <a:r>
              <a:rPr lang="en" sz="1500" baseline="30000"/>
              <a:t>9</a:t>
            </a:r>
            <a:r>
              <a:rPr lang="en" sz="1500"/>
              <a:t> stars in our galaxy</a:t>
            </a:r>
            <a:endParaRPr sz="1500"/>
          </a:p>
          <a:p>
            <a:pPr marL="457200" lvl="0" indent="-323850" algn="l" rtl="0">
              <a:spcBef>
                <a:spcPts val="5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Can be used to search for gravitational microlensing events</a:t>
            </a:r>
            <a:endParaRPr sz="1500"/>
          </a:p>
          <a:p>
            <a:pPr marL="457200" lvl="0" indent="-323850" algn="l" rtl="0">
              <a:spcBef>
                <a:spcPts val="500"/>
              </a:spcBef>
              <a:spcAft>
                <a:spcPts val="500"/>
              </a:spcAft>
              <a:buSzPts val="1500"/>
              <a:buChar char="●"/>
            </a:pPr>
            <a:r>
              <a:rPr lang="en" sz="1500"/>
              <a:t>Microlensing events can be used to identify - or put bounds on - primordial black holes (PBHs)</a:t>
            </a:r>
            <a:endParaRPr sz="1500"/>
          </a:p>
        </p:txBody>
      </p:sp>
      <p:sp>
        <p:nvSpPr>
          <p:cNvPr id="231" name="Google Shape;23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3">
            <a:alphaModFix/>
          </a:blip>
          <a:srcRect l="16102" r="8123"/>
          <a:stretch/>
        </p:blipFill>
        <p:spPr>
          <a:xfrm>
            <a:off x="4818625" y="1321775"/>
            <a:ext cx="4128000" cy="30642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33" name="Google Shape;233;p33"/>
          <p:cNvSpPr txBox="1"/>
          <p:nvPr/>
        </p:nvSpPr>
        <p:spPr>
          <a:xfrm>
            <a:off x="6819925" y="4385975"/>
            <a:ext cx="2126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Credit: ESA/Hubble, N. Bartmann</a:t>
            </a:r>
            <a:endParaRPr sz="1000" i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/>
              <a:t>Identifying Microlensing in LSST Data</a:t>
            </a:r>
            <a:endParaRPr sz="2950"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41" name="Google Shape;24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75" y="2012306"/>
            <a:ext cx="2838600" cy="267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5575" y="2012318"/>
            <a:ext cx="2872847" cy="26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2550" y="2031718"/>
            <a:ext cx="2838600" cy="263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4"/>
          <p:cNvSpPr/>
          <p:nvPr/>
        </p:nvSpPr>
        <p:spPr>
          <a:xfrm>
            <a:off x="1374300" y="2545743"/>
            <a:ext cx="6395400" cy="16068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42875" dir="2700000" algn="bl" rotWithShape="0">
              <a:srgbClr val="000000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Clearly classification is a challenge!</a:t>
            </a:r>
            <a:endParaRPr sz="2500" b="1" i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3"/>
          </p:nvPr>
        </p:nvSpPr>
        <p:spPr>
          <a:xfrm>
            <a:off x="197375" y="1044525"/>
            <a:ext cx="8749200" cy="8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Simulated ~10</a:t>
            </a:r>
            <a:r>
              <a:rPr lang="en" sz="1400" baseline="30000"/>
              <a:t>6 </a:t>
            </a:r>
            <a:r>
              <a:rPr lang="en" sz="1400"/>
              <a:t>Constant and point-like Microlensing (ML) light curves using the Operations Simulator (OpSim) codebase from Rubin</a:t>
            </a:r>
            <a:endParaRPr sz="1400"/>
          </a:p>
          <a:p>
            <a:pPr marL="457200" lvl="0" indent="-317500" algn="l" rtl="0">
              <a:spcBef>
                <a:spcPts val="500"/>
              </a:spcBef>
              <a:spcAft>
                <a:spcPts val="500"/>
              </a:spcAft>
              <a:buSzPts val="1400"/>
              <a:buChar char="●"/>
            </a:pPr>
            <a:r>
              <a:rPr lang="en" sz="1400"/>
              <a:t>Due to LSST cadence, can only expect to see ~800 observations in the bulge over the full 10 years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/>
              <a:t>BDT and BIC Ratio as Classifiers</a:t>
            </a:r>
            <a:endParaRPr sz="2950"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3"/>
          </p:nvPr>
        </p:nvSpPr>
        <p:spPr>
          <a:xfrm>
            <a:off x="728100" y="3284950"/>
            <a:ext cx="7992600" cy="4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-323850" algn="l">
              <a:spcAft>
                <a:spcPts val="500"/>
              </a:spcAft>
              <a:buSzPts val="1500"/>
            </a:pPr>
            <a:r>
              <a:rPr lang="en" sz="1500" dirty="0"/>
              <a:t>Can compare the Constant and ML BICs for a given light curve using BIC ratio:</a:t>
            </a:r>
            <a:endParaRPr sz="1500"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3"/>
          </p:nvPr>
        </p:nvSpPr>
        <p:spPr>
          <a:xfrm>
            <a:off x="728100" y="2031238"/>
            <a:ext cx="7992600" cy="4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500"/>
              </a:spcAft>
              <a:buSzPts val="1500"/>
              <a:buChar char="●"/>
            </a:pPr>
            <a:r>
              <a:rPr lang="en" sz="1500"/>
              <a:t>Bayesian Information Criterion (BIC):</a:t>
            </a:r>
            <a:endParaRPr sz="1500"/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238" y="2522950"/>
            <a:ext cx="61055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738" y="3767875"/>
            <a:ext cx="648652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 rotWithShape="1">
          <a:blip r:embed="rId3">
            <a:alphaModFix/>
          </a:blip>
          <a:srcRect l="22346" t="27373" r="70598"/>
          <a:stretch/>
        </p:blipFill>
        <p:spPr>
          <a:xfrm>
            <a:off x="5633800" y="2729275"/>
            <a:ext cx="406924" cy="4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 txBox="1"/>
          <p:nvPr/>
        </p:nvSpPr>
        <p:spPr>
          <a:xfrm>
            <a:off x="728100" y="1098525"/>
            <a:ext cx="77445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500" dirty="0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In order to distinguish between the two light curve classes (Constant and ML), we trained a boosted decision tree (BDT) on a subset of the data:</a:t>
            </a:r>
            <a:endParaRPr sz="1500" dirty="0">
              <a:solidFill>
                <a:srgbClr val="00508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5088"/>
              </a:buClr>
              <a:buSzPts val="1500"/>
              <a:buFont typeface="DM Sans"/>
              <a:buChar char="●"/>
            </a:pPr>
            <a:r>
              <a:rPr lang="en" sz="1500" dirty="0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0 = Constant Class</a:t>
            </a:r>
            <a:endParaRPr sz="1500" dirty="0">
              <a:solidFill>
                <a:srgbClr val="00508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5088"/>
              </a:buClr>
              <a:buSzPts val="1500"/>
              <a:buFont typeface="DM Sans"/>
              <a:buChar char="●"/>
            </a:pPr>
            <a:r>
              <a:rPr lang="en" sz="1500" dirty="0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1 = ML Class</a:t>
            </a:r>
            <a:endParaRPr sz="1500" dirty="0">
              <a:solidFill>
                <a:srgbClr val="00508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950"/>
              <a:t>BDT and BIC Ratio as Classifiers</a:t>
            </a:r>
            <a:endParaRPr sz="295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2950"/>
          </a:p>
        </p:txBody>
      </p:sp>
      <p:sp>
        <p:nvSpPr>
          <p:cNvPr id="264" name="Google Shape;264;p36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66" name="Google Shape;2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75" y="975018"/>
            <a:ext cx="3881700" cy="3711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67" name="Google Shape;26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171" y="990331"/>
            <a:ext cx="3849600" cy="3680400"/>
          </a:xfrm>
          <a:prstGeom prst="round2DiagRect">
            <a:avLst>
              <a:gd name="adj1" fmla="val 0"/>
              <a:gd name="adj2" fmla="val 13456"/>
            </a:avLst>
          </a:prstGeom>
          <a:noFill/>
          <a:ln>
            <a:noFill/>
          </a:ln>
        </p:spPr>
      </p:pic>
      <p:cxnSp>
        <p:nvCxnSpPr>
          <p:cNvPr id="268" name="Google Shape;268;p36"/>
          <p:cNvCxnSpPr/>
          <p:nvPr/>
        </p:nvCxnSpPr>
        <p:spPr>
          <a:xfrm rot="10800000">
            <a:off x="3435000" y="1230000"/>
            <a:ext cx="0" cy="31200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36"/>
          <p:cNvCxnSpPr/>
          <p:nvPr/>
        </p:nvCxnSpPr>
        <p:spPr>
          <a:xfrm rot="10800000">
            <a:off x="7697400" y="1230000"/>
            <a:ext cx="0" cy="31200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36"/>
          <p:cNvCxnSpPr/>
          <p:nvPr/>
        </p:nvCxnSpPr>
        <p:spPr>
          <a:xfrm>
            <a:off x="1087500" y="3660000"/>
            <a:ext cx="2572500" cy="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36"/>
          <p:cNvCxnSpPr/>
          <p:nvPr/>
        </p:nvCxnSpPr>
        <p:spPr>
          <a:xfrm>
            <a:off x="5352450" y="3660000"/>
            <a:ext cx="2572500" cy="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/>
              <a:t>The Importance of False Positives</a:t>
            </a:r>
            <a:endParaRPr sz="2950"/>
          </a:p>
        </p:txBody>
      </p:sp>
      <p:sp>
        <p:nvSpPr>
          <p:cNvPr id="279" name="Google Shape;279;p37"/>
          <p:cNvSpPr txBox="1">
            <a:spLocks noGrp="1"/>
          </p:cNvSpPr>
          <p:nvPr>
            <p:ph type="body" idx="3"/>
          </p:nvPr>
        </p:nvSpPr>
        <p:spPr>
          <a:xfrm>
            <a:off x="575700" y="1828275"/>
            <a:ext cx="7992600" cy="25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-323850" algn="l">
              <a:buSzPts val="1500"/>
            </a:pPr>
            <a:r>
              <a:rPr lang="en" sz="1500" dirty="0"/>
              <a:t>With ~10</a:t>
            </a:r>
            <a:r>
              <a:rPr lang="en" sz="1500" baseline="30000" dirty="0"/>
              <a:t>6</a:t>
            </a:r>
            <a:r>
              <a:rPr lang="en" sz="1500" dirty="0"/>
              <a:t> light curves simulated, cannot predict an FPR of lower than ~10</a:t>
            </a:r>
            <a:r>
              <a:rPr lang="en" sz="1500" baseline="30000" dirty="0"/>
              <a:t>-6</a:t>
            </a:r>
            <a:r>
              <a:rPr lang="en" sz="1500" dirty="0"/>
              <a:t> per star per year </a:t>
            </a:r>
            <a:r>
              <a:rPr lang="en" sz="1500" dirty="0">
                <a:solidFill>
                  <a:srgbClr val="FFFF00"/>
                </a:solidFill>
              </a:rPr>
              <a:t>(without extrapolation)</a:t>
            </a:r>
            <a:endParaRPr sz="1500" dirty="0">
              <a:solidFill>
                <a:srgbClr val="FFFF00"/>
              </a:solidFill>
            </a:endParaRPr>
          </a:p>
          <a:p>
            <a:pPr marL="457200" lvl="0" indent="-323850" algn="l" rtl="0">
              <a:spcBef>
                <a:spcPts val="5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Bad news for LSST - ~10</a:t>
            </a:r>
            <a:r>
              <a:rPr lang="en" sz="1500" baseline="30000" dirty="0"/>
              <a:t>9</a:t>
            </a:r>
            <a:r>
              <a:rPr lang="en" sz="1500" dirty="0"/>
              <a:t> stars visited, so with this FPR we would expect ~10</a:t>
            </a:r>
            <a:r>
              <a:rPr lang="en" sz="1500" baseline="30000" dirty="0"/>
              <a:t>3 </a:t>
            </a:r>
            <a:r>
              <a:rPr lang="en" sz="1500" dirty="0"/>
              <a:t> false positives - completely drowning out the expected foreground (from our modelling ~10</a:t>
            </a:r>
            <a:r>
              <a:rPr lang="en" sz="1500" baseline="30000" dirty="0"/>
              <a:t>2</a:t>
            </a:r>
            <a:r>
              <a:rPr lang="en" sz="1500" dirty="0"/>
              <a:t> foreground events expected per year)</a:t>
            </a:r>
            <a:endParaRPr sz="1500"/>
          </a:p>
          <a:p>
            <a:pPr marL="457200" lvl="0" indent="-336550" algn="l" rtl="0">
              <a:spcBef>
                <a:spcPts val="500"/>
              </a:spcBef>
              <a:spcAft>
                <a:spcPts val="500"/>
              </a:spcAft>
              <a:buClr>
                <a:srgbClr val="FFFF00"/>
              </a:buClr>
              <a:buSzPts val="1700"/>
              <a:buChar char="●"/>
            </a:pPr>
            <a:r>
              <a:rPr lang="en" sz="1700" b="1" i="1" dirty="0">
                <a:solidFill>
                  <a:srgbClr val="FFFF00"/>
                </a:solidFill>
              </a:rPr>
              <a:t>Therefore it is absolutely crucial to effectively control the false positive rate if we want to set novel constraints on PBHs using Rubin.</a:t>
            </a:r>
            <a:endParaRPr sz="1700">
              <a:solidFill>
                <a:srgbClr val="FFFF00"/>
              </a:solidFill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575700" y="1377625"/>
            <a:ext cx="79926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●"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Expect some amount of false positives to contaminate the data: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500"/>
              <a:buFont typeface="DM Sans"/>
              <a:buChar char="○"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False Positive Rate (FPR) = N</a:t>
            </a:r>
            <a:r>
              <a:rPr lang="en" sz="1500" baseline="-25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FP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/ (N</a:t>
            </a:r>
            <a:r>
              <a:rPr lang="en" sz="1500" baseline="-25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FP 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+ N</a:t>
            </a:r>
            <a:r>
              <a:rPr lang="en" sz="1500" baseline="-25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TP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86" name="Google Shape;286;p38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287" name="Google Shape;287;p38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/>
              <a:t>Extrapolating to Lower FPR</a:t>
            </a:r>
            <a:endParaRPr sz="2950"/>
          </a:p>
        </p:txBody>
      </p:sp>
      <p:pic>
        <p:nvPicPr>
          <p:cNvPr id="288" name="Google Shape;2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6925"/>
            <a:ext cx="8696325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>
            <a:spLocks noGrp="1"/>
          </p:cNvSpPr>
          <p:nvPr>
            <p:ph type="subTitle" idx="1"/>
          </p:nvPr>
        </p:nvSpPr>
        <p:spPr>
          <a:xfrm>
            <a:off x="975300" y="405825"/>
            <a:ext cx="7193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50"/>
              <a:t>Projected Constraints on PBHs</a:t>
            </a:r>
            <a:endParaRPr sz="2950"/>
          </a:p>
        </p:txBody>
      </p:sp>
      <p:sp>
        <p:nvSpPr>
          <p:cNvPr id="294" name="Google Shape;294;p39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96" name="Google Shape;2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00" y="1044525"/>
            <a:ext cx="7193401" cy="3631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02" name="Google Shape;302;p40"/>
          <p:cNvSpPr txBox="1">
            <a:spLocks noGrp="1"/>
          </p:cNvSpPr>
          <p:nvPr>
            <p:ph type="subTitle" idx="1"/>
          </p:nvPr>
        </p:nvSpPr>
        <p:spPr>
          <a:xfrm>
            <a:off x="975300" y="1864050"/>
            <a:ext cx="71934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listening!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Any questions?</a:t>
            </a:r>
            <a:endParaRPr/>
          </a:p>
        </p:txBody>
      </p:sp>
      <p:sp>
        <p:nvSpPr>
          <p:cNvPr id="303" name="Google Shape;303;p40"/>
          <p:cNvSpPr txBox="1">
            <a:spLocks noGrp="1"/>
          </p:cNvSpPr>
          <p:nvPr>
            <p:ph type="body" idx="2"/>
          </p:nvPr>
        </p:nvSpPr>
        <p:spPr>
          <a:xfrm>
            <a:off x="197374" y="4755475"/>
            <a:ext cx="2838600" cy="2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Benedict Crossey | Searching for PBHs with LSST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Science Presentation">
  <a:themeElements>
    <a:clrScheme name="Simple Light">
      <a:dk1>
        <a:srgbClr val="005088"/>
      </a:dk1>
      <a:lt1>
        <a:srgbClr val="F3F0DF"/>
      </a:lt1>
      <a:dk2>
        <a:srgbClr val="121212"/>
      </a:dk2>
      <a:lt2>
        <a:srgbClr val="D0E0E3"/>
      </a:lt2>
      <a:accent1>
        <a:srgbClr val="11CAA0"/>
      </a:accent1>
      <a:accent2>
        <a:srgbClr val="6D6D6B"/>
      </a:accent2>
      <a:accent3>
        <a:srgbClr val="FFFFFF"/>
      </a:accent3>
      <a:accent4>
        <a:srgbClr val="656839"/>
      </a:accent4>
      <a:accent5>
        <a:srgbClr val="774936"/>
      </a:accent5>
      <a:accent6>
        <a:srgbClr val="C492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Science Presentation</vt:lpstr>
      <vt:lpstr>Searching for Primordial Black Holes with LSST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28</cp:revision>
  <dcterms:modified xsi:type="dcterms:W3CDTF">2025-10-16T13:19:21Z</dcterms:modified>
</cp:coreProperties>
</file>