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270" r:id="rId3"/>
    <p:sldId id="265" r:id="rId4"/>
    <p:sldId id="266" r:id="rId5"/>
    <p:sldId id="272" r:id="rId6"/>
    <p:sldId id="267" r:id="rId7"/>
    <p:sldId id="269" r:id="rId8"/>
    <p:sldId id="273" r:id="rId9"/>
    <p:sldId id="268" r:id="rId10"/>
    <p:sldId id="274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8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9"/>
    <p:restoredTop sz="94711"/>
  </p:normalViewPr>
  <p:slideViewPr>
    <p:cSldViewPr snapToGrid="0">
      <p:cViewPr>
        <p:scale>
          <a:sx n="112" d="100"/>
          <a:sy n="112" d="100"/>
        </p:scale>
        <p:origin x="44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C092C-C436-A049-8A41-B56D4554D412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B291-418D-6040-BD67-C46ACF85B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9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283B-41EE-3F66-E1BA-A12F8592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EAB31-5248-57AA-936E-49D15344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2EB06-1062-2F01-C136-8E989361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22736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1FF7E-C836-C32C-9ABC-35B6A0ED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C9CAB-38B2-6C22-6FBB-3782ED41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0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C0AA-ACD9-7134-45E3-7C429882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339EA-B454-1C69-1622-F73394662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06956-DD8E-9F18-971C-CD4849FA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5B0D-131A-36B6-3318-776D52D5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F9C49-000F-85B9-30EA-CB31A780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8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E4E692-B5E9-2AE9-D0A6-0D560D202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AFC7B-39A5-1903-DFBD-83BB96CF5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67C06-54D9-671D-DDAF-9B5E4B10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77F67-96EF-2EF4-AEA6-B3A34C65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409AA-94EB-B7BC-D24D-ECA23D30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3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2057400"/>
            <a:ext cx="8736971" cy="7955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948519"/>
            <a:ext cx="8735483" cy="480483"/>
          </a:xfrm>
          <a:prstGeom prst="rect">
            <a:avLst/>
          </a:prstGeom>
        </p:spPr>
        <p:txBody>
          <a:bodyPr/>
          <a:lstStyle>
            <a:lvl1pPr>
              <a:defRPr sz="2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1576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27C0-1DB7-9C10-B5C1-E8513F18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23DA-45D7-82DA-98CF-361569E29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6042F-E8E5-5114-B4F9-01D6B8F0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9B0C9-0E64-29DB-9370-6F2A9060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EAA5E-23D4-D48E-43A4-05883681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8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825D2-AC73-5A9D-6F3D-C183ACE2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ED4FB-B691-CAA9-0D11-B8349B331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FEDF2-93D9-2526-9A8B-BECE60C2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091E1-3A6A-B14F-D93C-CF6B87F8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187B-3EB3-70DB-C64F-2EC7BF5C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1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A43D-BF0D-A371-0BD2-7EE9F1D9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D06F2-362C-7EFB-386D-0326B8D1C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F1181-93AB-91B1-893E-76F54185D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E5F5D-DC40-9CF5-B2B9-D12E3046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F6563-8C6D-1D0D-5D6F-023A358E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0F71E-DD6E-225C-AAF8-2E8F2A7C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6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0EA0-6A1D-CD8E-63FC-8FF59910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46294-72D5-96E2-4A55-27CAFFB1D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0A093-DC23-D28E-52EC-5B71A263E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7AA20-A1E3-7426-64C9-C4EB8EA5B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D555B-B7B4-AC50-5A1E-EC5CF2DFE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C3ADA5-7965-C427-BD71-F8015188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4F315-661C-3E1B-867C-84109C9F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76EFD-C1EF-6394-59EB-36265332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9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7662B-C60C-6CC1-0DDB-5EE25968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6DC20-6A67-2B2C-BA38-70341B67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D86D5-38E9-3282-D4FF-F1DBB2EE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D3F7-755D-4C72-2248-332FC6D0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8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349A7-C2D3-DA83-EC91-E8484FDC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3483"/>
            <a:ext cx="838200" cy="19598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GB"/>
              <a:t>21/10/2025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6057E-9E7C-5D5C-6F19-B154C498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623482"/>
            <a:ext cx="2743200" cy="195983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r>
              <a:rPr lang="en-US" dirty="0"/>
              <a:t>G. Rogers | UK HEP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77FA9-4B7C-053D-6782-9A600750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45636" y="6623484"/>
            <a:ext cx="346363" cy="1959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B0006293-0097-6345-8941-F04F992C1080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3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89C5-525A-4804-8E63-2FD243CE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C3B00-0448-FDE4-DC40-C5B96540E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C0D5D-5A31-4632-0AD6-FF9D787BC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02AD3-A56B-C781-E0B6-1E312FA0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9401C-FEF9-3A08-BDAD-A4C165AE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BBB4C-6370-4CA8-E2E2-5F218814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4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3A81-2AF5-DB3D-98CC-2DC664C4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BF11E-01EF-75F9-AC3C-73E39B58E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EEC67-465F-13DD-64F3-330EED42D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BA287-EFEC-8060-613F-14A65165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764E2-A477-4912-ABC7-B7F57B98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C1201-B594-AAA0-2167-BAF3B326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06293-0097-6345-8941-F04F992C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6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7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31526/JAIS.2025.54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oi.org/10.1016/j.nima.2016.04.070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doi.org/10.1016/j.nima.2020.16484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2172/1039850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48550/arXiv.2507.00799" TargetMode="External"/><Relationship Id="rId5" Type="http://schemas.openxmlformats.org/officeDocument/2006/relationships/hyperlink" Target="https://doi.org/10.1016/j.nima.2025.170970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6143" y="1873941"/>
            <a:ext cx="9506003" cy="1132496"/>
          </a:xfrm>
        </p:spPr>
        <p:txBody>
          <a:bodyPr lIns="121920" tIns="60960" rIns="121920" bIns="60960" anchor="t">
            <a:normAutofit fontScale="90000"/>
          </a:bodyPr>
          <a:lstStyle/>
          <a:p>
            <a:r>
              <a:rPr lang="en-GB" dirty="0"/>
              <a:t>Ultra-high purity electroforming for rare event searches</a:t>
            </a:r>
            <a:br>
              <a:rPr lang="en-GB" dirty="0"/>
            </a:br>
            <a:r>
              <a:rPr lang="en-GB" sz="1100" dirty="0"/>
              <a:t> </a:t>
            </a:r>
            <a:br>
              <a:rPr lang="en-GB" dirty="0"/>
            </a:br>
            <a:r>
              <a:rPr lang="en-GB" sz="2200" dirty="0"/>
              <a:t>P. Knights</a:t>
            </a:r>
            <a:r>
              <a:rPr lang="en-GB" sz="2200" baseline="30000" dirty="0"/>
              <a:t>1</a:t>
            </a:r>
            <a:r>
              <a:rPr lang="en-GB" sz="2200" dirty="0"/>
              <a:t>, K. Nikolopoulos</a:t>
            </a:r>
            <a:r>
              <a:rPr lang="en-GB" sz="2200" baseline="30000" dirty="0"/>
              <a:t>1,2</a:t>
            </a:r>
            <a:r>
              <a:rPr lang="en-GB" sz="2200" dirty="0"/>
              <a:t>, </a:t>
            </a:r>
            <a:r>
              <a:rPr lang="en-GB" sz="2200" b="1" dirty="0">
                <a:solidFill>
                  <a:schemeClr val="accent2"/>
                </a:solidFill>
              </a:rPr>
              <a:t>G. Rogers</a:t>
            </a:r>
            <a:r>
              <a:rPr lang="en-GB" sz="2200" b="1" baseline="30000" dirty="0">
                <a:solidFill>
                  <a:schemeClr val="accent2"/>
                </a:solidFill>
              </a:rPr>
              <a:t>1</a:t>
            </a:r>
            <a:r>
              <a:rPr lang="en-GB" sz="2200" dirty="0"/>
              <a:t>, D. Spathara</a:t>
            </a:r>
            <a:r>
              <a:rPr lang="en-GB" sz="2200" baseline="30000" dirty="0"/>
              <a:t>1</a:t>
            </a:r>
            <a:r>
              <a:rPr lang="en-GB" sz="2200" dirty="0"/>
              <a:t>, P. Walters</a:t>
            </a:r>
            <a:r>
              <a:rPr lang="en-GB" sz="2200" baseline="30000" dirty="0"/>
              <a:t>1</a:t>
            </a:r>
            <a:br>
              <a:rPr lang="en-GB" sz="2200" dirty="0"/>
            </a:br>
            <a:r>
              <a:rPr lang="en-GB" sz="2200" baseline="30000" dirty="0"/>
              <a:t>1</a:t>
            </a:r>
            <a:r>
              <a:rPr lang="en-GB" sz="2200" dirty="0"/>
              <a:t>University of Birmingham, </a:t>
            </a:r>
            <a:r>
              <a:rPr lang="en-GB" sz="2200" baseline="30000" dirty="0"/>
              <a:t>2</a:t>
            </a:r>
            <a:r>
              <a:rPr lang="en-GB" sz="2200" dirty="0"/>
              <a:t>University of Hamburg</a:t>
            </a:r>
            <a:br>
              <a:rPr lang="en-GB" sz="4000" dirty="0">
                <a:solidFill>
                  <a:schemeClr val="accent2">
                    <a:lumMod val="75000"/>
                  </a:schemeClr>
                </a:solidFill>
              </a:rPr>
            </a:br>
            <a:endParaRPr lang="en-GB" sz="3733" dirty="0">
              <a:solidFill>
                <a:schemeClr val="accent2">
                  <a:lumMod val="75000"/>
                </a:scheme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588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6BAF08-8E77-183C-7DD7-A201095D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3C30A-9F3D-D011-919D-6DFD235F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DF837-A18C-4C26-E15C-9B5EDB56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0006293-0097-6345-8941-F04F992C1080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CEB5D-A2F1-5556-9BE3-E528C40F6AD1}"/>
              </a:ext>
            </a:extLst>
          </p:cNvPr>
          <p:cNvSpPr txBox="1"/>
          <p:nvPr/>
        </p:nvSpPr>
        <p:spPr>
          <a:xfrm>
            <a:off x="3763342" y="2998113"/>
            <a:ext cx="46653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69603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C46EB-179E-C27D-8A11-443ED2F9B67E}"/>
              </a:ext>
            </a:extLst>
          </p:cNvPr>
          <p:cNvSpPr txBox="1"/>
          <p:nvPr/>
        </p:nvSpPr>
        <p:spPr>
          <a:xfrm>
            <a:off x="0" y="0"/>
            <a:ext cx="6956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Spherical proportional counter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6A21B-91E7-CEC5-BFBA-BFE8264A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776" y="556592"/>
            <a:ext cx="5283200" cy="528320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3DE15C-03C6-EED9-2E33-8405B0BC05ED}"/>
              </a:ext>
            </a:extLst>
          </p:cNvPr>
          <p:cNvSpPr txBox="1"/>
          <p:nvPr/>
        </p:nvSpPr>
        <p:spPr>
          <a:xfrm>
            <a:off x="121024" y="707886"/>
            <a:ext cx="6666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400" dirty="0"/>
              <a:t>Proportional counter filled with gas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400" dirty="0"/>
              <a:t>Choice of gas -&gt; </a:t>
            </a:r>
            <a:r>
              <a:rPr lang="en-US" sz="2400" b="1" dirty="0">
                <a:solidFill>
                  <a:schemeClr val="accent2"/>
                </a:solidFill>
              </a:rPr>
              <a:t>kinematic matching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400" dirty="0"/>
              <a:t>Low capacitance -&gt; </a:t>
            </a:r>
            <a:r>
              <a:rPr lang="en-US" sz="2400" b="1" dirty="0">
                <a:solidFill>
                  <a:schemeClr val="accent2"/>
                </a:solidFill>
              </a:rPr>
              <a:t>Single electron detection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400" dirty="0"/>
              <a:t>Simple design -&gt; </a:t>
            </a:r>
            <a:r>
              <a:rPr lang="en-US" sz="2400" b="1" dirty="0">
                <a:solidFill>
                  <a:schemeClr val="accent2"/>
                </a:solidFill>
              </a:rPr>
              <a:t>Radiopure construction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400" dirty="0" err="1"/>
              <a:t>Optimised</a:t>
            </a:r>
            <a:r>
              <a:rPr lang="en-US" sz="2400" dirty="0"/>
              <a:t> for light dark matter searches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endParaRPr lang="en-US" sz="400" dirty="0"/>
          </a:p>
          <a:p>
            <a:pPr marL="342900" indent="-342900">
              <a:buBlip>
                <a:blip r:embed="rId3"/>
              </a:buBlip>
            </a:pPr>
            <a:r>
              <a:rPr lang="en-US" sz="2400" dirty="0" err="1"/>
              <a:t>NewsG</a:t>
            </a:r>
            <a:r>
              <a:rPr lang="en-US" sz="2400" dirty="0"/>
              <a:t> operate several SPCs – current detector is </a:t>
            </a:r>
            <a:r>
              <a:rPr lang="en-US" sz="2400" b="1" dirty="0" err="1">
                <a:solidFill>
                  <a:schemeClr val="accent2"/>
                </a:solidFill>
              </a:rPr>
              <a:t>Snoglobe</a:t>
            </a:r>
            <a:r>
              <a:rPr lang="en-US" sz="2400" dirty="0"/>
              <a:t> at </a:t>
            </a:r>
            <a:r>
              <a:rPr lang="en-US" sz="2400" dirty="0" err="1"/>
              <a:t>Snolab</a:t>
            </a:r>
            <a:r>
              <a:rPr lang="en-US" sz="2400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F0A1C6-766D-0362-7E08-F0513EB0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8B8E138-4787-B41A-3C55-153F4661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8BEEC4-95D8-0628-A84E-38AB330F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AA898-8C9C-D3CE-B06D-D84DCDEBD0D0}"/>
              </a:ext>
            </a:extLst>
          </p:cNvPr>
          <p:cNvSpPr txBox="1"/>
          <p:nvPr/>
        </p:nvSpPr>
        <p:spPr>
          <a:xfrm>
            <a:off x="1649991" y="4944640"/>
            <a:ext cx="2139054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GB" b="0" i="1" u="none" strike="noStrike" dirty="0">
                <a:effectLst/>
                <a:latin typeface="-apple-system"/>
                <a:hlinkClick r:id="rId4"/>
              </a:rPr>
              <a:t>JAIS</a:t>
            </a:r>
            <a:r>
              <a:rPr lang="en-GB" b="0" i="0" u="none" strike="noStrike" dirty="0">
                <a:effectLst/>
                <a:latin typeface="-apple-system"/>
                <a:hlinkClick r:id="rId4"/>
              </a:rPr>
              <a:t> 2025 (2025) 548</a:t>
            </a:r>
            <a:endParaRPr lang="en-GB" b="0" i="0" u="none" strike="noStrike" dirty="0"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19690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C3B57-EE07-7EB2-A67D-B2EAF02A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85" y="2492864"/>
            <a:ext cx="4232199" cy="3967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CA5FBC-A8F5-788B-8BCE-0D0015F18F01}"/>
              </a:ext>
            </a:extLst>
          </p:cNvPr>
          <p:cNvSpPr txBox="1"/>
          <p:nvPr/>
        </p:nvSpPr>
        <p:spPr>
          <a:xfrm>
            <a:off x="0" y="0"/>
            <a:ext cx="677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Copper as a detector material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28969-C660-9D22-BC6C-F809A21CD54C}"/>
              </a:ext>
            </a:extLst>
          </p:cNvPr>
          <p:cNvSpPr txBox="1"/>
          <p:nvPr/>
        </p:nvSpPr>
        <p:spPr>
          <a:xfrm>
            <a:off x="121023" y="707886"/>
            <a:ext cx="9566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400" dirty="0">
                <a:solidFill>
                  <a:schemeClr val="accent2"/>
                </a:solidFill>
              </a:rPr>
              <a:t>Copper</a:t>
            </a:r>
            <a:r>
              <a:rPr lang="en-US" sz="2400" dirty="0"/>
              <a:t> is a common detector material for rare event searches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Commercially available at high-purity up to </a:t>
            </a:r>
            <a:r>
              <a:rPr lang="en-GB" sz="2400" dirty="0"/>
              <a:t>high-purity</a:t>
            </a:r>
            <a:endParaRPr lang="en-US" sz="2400" dirty="0"/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Good mechanical and electrical properties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No long-lived radio-isotopes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25EC8A6-4C0C-931D-6496-50135D0DD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57" y="3003550"/>
            <a:ext cx="4871457" cy="35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0782D-C5D8-C550-0D58-4BF6729CDD82}"/>
              </a:ext>
            </a:extLst>
          </p:cNvPr>
          <p:cNvSpPr txBox="1"/>
          <p:nvPr/>
        </p:nvSpPr>
        <p:spPr>
          <a:xfrm>
            <a:off x="6598357" y="6005894"/>
            <a:ext cx="2306144" cy="507831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CUORE collaboration</a:t>
            </a:r>
          </a:p>
          <a:p>
            <a:r>
              <a:rPr lang="en-US" sz="900" i="1" u="sng" dirty="0">
                <a:solidFill>
                  <a:srgbClr val="467886"/>
                </a:solidFill>
              </a:rPr>
              <a:t>https://</a:t>
            </a:r>
            <a:r>
              <a:rPr lang="en-US" sz="900" i="1" u="sng" dirty="0" err="1">
                <a:solidFill>
                  <a:srgbClr val="467886"/>
                </a:solidFill>
              </a:rPr>
              <a:t>cuoreexperiment.org</a:t>
            </a:r>
            <a:endParaRPr lang="en-US" sz="900" i="1" u="sng" dirty="0">
              <a:solidFill>
                <a:srgbClr val="46788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838F3-5B7B-75B9-AC67-701363ED46F2}"/>
              </a:ext>
            </a:extLst>
          </p:cNvPr>
          <p:cNvSpPr txBox="1"/>
          <p:nvPr/>
        </p:nvSpPr>
        <p:spPr>
          <a:xfrm>
            <a:off x="722185" y="6005894"/>
            <a:ext cx="2420984" cy="507831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NEWS-G collaboration</a:t>
            </a:r>
          </a:p>
          <a:p>
            <a:r>
              <a:rPr lang="en-US" sz="900" i="1" u="sng" dirty="0">
                <a:solidFill>
                  <a:srgbClr val="467886"/>
                </a:solidFill>
              </a:rPr>
              <a:t>https://</a:t>
            </a:r>
            <a:r>
              <a:rPr lang="en-US" sz="900" i="1" u="sng" dirty="0" err="1">
                <a:solidFill>
                  <a:srgbClr val="467886"/>
                </a:solidFill>
              </a:rPr>
              <a:t>www.snolab.ca</a:t>
            </a:r>
            <a:r>
              <a:rPr lang="en-US" sz="900" i="1" u="sng" dirty="0">
                <a:solidFill>
                  <a:srgbClr val="467886"/>
                </a:solidFill>
              </a:rPr>
              <a:t>/experiment/news-g/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888A82-6F6A-9592-BC78-B264023E9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357D5EF-E3C1-F022-F6C7-2D92999F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B113A7-56EA-7A55-5AB1-1D3AEF99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4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AE22C-B5AE-DB5B-9FC9-0181AC87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05" y="2967238"/>
            <a:ext cx="4294909" cy="333302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51886F8-88B9-637A-2CA1-1753DB11070D}"/>
              </a:ext>
            </a:extLst>
          </p:cNvPr>
          <p:cNvSpPr/>
          <p:nvPr/>
        </p:nvSpPr>
        <p:spPr>
          <a:xfrm>
            <a:off x="765500" y="5541353"/>
            <a:ext cx="813036" cy="682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A38AB-6012-968C-9256-0CE1DEB21D94}"/>
              </a:ext>
            </a:extLst>
          </p:cNvPr>
          <p:cNvSpPr txBox="1"/>
          <p:nvPr/>
        </p:nvSpPr>
        <p:spPr>
          <a:xfrm>
            <a:off x="0" y="0"/>
            <a:ext cx="4782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Copper background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0E86B-5CEF-D272-1930-4918A211D65A}"/>
              </a:ext>
            </a:extLst>
          </p:cNvPr>
          <p:cNvSpPr txBox="1"/>
          <p:nvPr/>
        </p:nvSpPr>
        <p:spPr>
          <a:xfrm>
            <a:off x="0" y="621933"/>
            <a:ext cx="75673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US" sz="2400" dirty="0"/>
              <a:t>Copper can still represent an important background </a:t>
            </a:r>
          </a:p>
          <a:p>
            <a:pPr marL="342900" indent="-342900">
              <a:buBlip>
                <a:blip r:embed="rId3"/>
              </a:buBlip>
            </a:pPr>
            <a:endParaRPr lang="en-US" sz="1000" dirty="0"/>
          </a:p>
          <a:p>
            <a:pPr marL="342900" indent="-342900">
              <a:buBlip>
                <a:blip r:embed="rId3"/>
              </a:buBlip>
            </a:pPr>
            <a:r>
              <a:rPr lang="en-US" sz="2400" dirty="0"/>
              <a:t>Commercial copper contaminated - </a:t>
            </a:r>
            <a:r>
              <a:rPr lang="en-US" sz="2400" baseline="30000" dirty="0">
                <a:solidFill>
                  <a:schemeClr val="accent2"/>
                </a:solidFill>
              </a:rPr>
              <a:t>238</a:t>
            </a:r>
            <a:r>
              <a:rPr lang="en-US" sz="2400" dirty="0">
                <a:solidFill>
                  <a:schemeClr val="accent2"/>
                </a:solidFill>
              </a:rPr>
              <a:t>U </a:t>
            </a:r>
            <a:r>
              <a:rPr lang="en-US" sz="2400" dirty="0"/>
              <a:t>and </a:t>
            </a:r>
            <a:r>
              <a:rPr lang="en-US" sz="2400" baseline="30000" dirty="0">
                <a:solidFill>
                  <a:schemeClr val="accent2"/>
                </a:solidFill>
              </a:rPr>
              <a:t>232</a:t>
            </a:r>
            <a:r>
              <a:rPr lang="en-US" sz="2400" dirty="0">
                <a:solidFill>
                  <a:schemeClr val="accent2"/>
                </a:solidFill>
              </a:rPr>
              <a:t>Th</a:t>
            </a:r>
            <a:r>
              <a:rPr lang="en-US" sz="2400" dirty="0"/>
              <a:t> decay chains: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Natural ore contamination 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Cosmogenic activation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Implanted during manufacture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46F0F282-20EF-4F5D-74F3-64F73A80C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366" y="657909"/>
            <a:ext cx="4503609" cy="5522739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BF9CA7FA-7272-5DE7-6A86-167443F630F8}"/>
              </a:ext>
            </a:extLst>
          </p:cNvPr>
          <p:cNvSpPr txBox="1"/>
          <p:nvPr/>
        </p:nvSpPr>
        <p:spPr>
          <a:xfrm>
            <a:off x="121025" y="6278950"/>
            <a:ext cx="5517601" cy="369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Simulated backgrounds for NEWSG’s current detector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A05DF9C-81DD-0223-506A-A75BCEA850C7}"/>
              </a:ext>
            </a:extLst>
          </p:cNvPr>
          <p:cNvSpPr txBox="1"/>
          <p:nvPr/>
        </p:nvSpPr>
        <p:spPr>
          <a:xfrm>
            <a:off x="8619482" y="3343047"/>
            <a:ext cx="1955985" cy="369332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238</a:t>
            </a:r>
            <a:r>
              <a:rPr lang="en-US" dirty="0"/>
              <a:t>Ur decay chain</a:t>
            </a:r>
          </a:p>
        </p:txBody>
      </p:sp>
      <p:sp>
        <p:nvSpPr>
          <p:cNvPr id="135" name="Date Placeholder 134">
            <a:extLst>
              <a:ext uri="{FF2B5EF4-FFF2-40B4-BE49-F238E27FC236}">
                <a16:creationId xmlns:a16="http://schemas.microsoft.com/office/drawing/2014/main" id="{75C0FADA-BDC0-3EF0-FB61-B863D840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136" name="Footer Placeholder 135">
            <a:extLst>
              <a:ext uri="{FF2B5EF4-FFF2-40B4-BE49-F238E27FC236}">
                <a16:creationId xmlns:a16="http://schemas.microsoft.com/office/drawing/2014/main" id="{ADF62363-8299-2C4F-65A2-63E28086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137" name="Slide Number Placeholder 136">
            <a:extLst>
              <a:ext uri="{FF2B5EF4-FFF2-40B4-BE49-F238E27FC236}">
                <a16:creationId xmlns:a16="http://schemas.microsoft.com/office/drawing/2014/main" id="{41198948-A08C-17F7-63DD-2587AAB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2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ADB970-8E8E-881F-FF18-247397193ED1}"/>
              </a:ext>
            </a:extLst>
          </p:cNvPr>
          <p:cNvSpPr txBox="1"/>
          <p:nvPr/>
        </p:nvSpPr>
        <p:spPr>
          <a:xfrm>
            <a:off x="0" y="0"/>
            <a:ext cx="421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Electrodeposition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C48AEE-352A-E57C-CF46-91306290D0D5}"/>
              </a:ext>
            </a:extLst>
          </p:cNvPr>
          <p:cNvSpPr txBox="1"/>
          <p:nvPr/>
        </p:nvSpPr>
        <p:spPr>
          <a:xfrm>
            <a:off x="0" y="864055"/>
            <a:ext cx="633141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US" dirty="0"/>
              <a:t>Deposit Cu</a:t>
            </a:r>
            <a:r>
              <a:rPr lang="en-US" baseline="30000" dirty="0"/>
              <a:t>2+</a:t>
            </a:r>
            <a:r>
              <a:rPr lang="en-US" dirty="0"/>
              <a:t> ions onto a cathode by applying a voltage</a:t>
            </a:r>
          </a:p>
          <a:p>
            <a:pPr marL="342900" indent="-342900">
              <a:buBlip>
                <a:blip r:embed="rId2"/>
              </a:buBlip>
            </a:pPr>
            <a:endParaRPr lang="en-US" sz="1200" dirty="0"/>
          </a:p>
          <a:p>
            <a:pPr marL="342900" indent="-342900">
              <a:buBlip>
                <a:blip r:embed="rId2"/>
              </a:buBlip>
            </a:pPr>
            <a:r>
              <a:rPr lang="en-US" dirty="0"/>
              <a:t>Copper has a higher reduction potential than contaminants -&gt; more easily reduced onto the cathode</a:t>
            </a:r>
          </a:p>
          <a:p>
            <a:pPr marL="342900" indent="-342900">
              <a:buBlip>
                <a:blip r:embed="rId2"/>
              </a:buBlip>
            </a:pPr>
            <a:endParaRPr lang="en-US" sz="1050" dirty="0"/>
          </a:p>
          <a:p>
            <a:pPr marL="342900" indent="-342900">
              <a:buBlip>
                <a:blip r:embed="rId2"/>
              </a:buBlip>
            </a:pPr>
            <a:endParaRPr lang="en-US" sz="1500" dirty="0"/>
          </a:p>
        </p:txBody>
      </p:sp>
      <p:sp>
        <p:nvSpPr>
          <p:cNvPr id="65" name="Date Placeholder 64">
            <a:extLst>
              <a:ext uri="{FF2B5EF4-FFF2-40B4-BE49-F238E27FC236}">
                <a16:creationId xmlns:a16="http://schemas.microsoft.com/office/drawing/2014/main" id="{25FBF3C6-EAA8-CF12-396D-C9CA2F66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66" name="Footer Placeholder 65">
            <a:extLst>
              <a:ext uri="{FF2B5EF4-FFF2-40B4-BE49-F238E27FC236}">
                <a16:creationId xmlns:a16="http://schemas.microsoft.com/office/drawing/2014/main" id="{568CA5F0-74B3-3543-9650-BF330210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67" name="Slide Number Placeholder 66">
            <a:extLst>
              <a:ext uri="{FF2B5EF4-FFF2-40B4-BE49-F238E27FC236}">
                <a16:creationId xmlns:a16="http://schemas.microsoft.com/office/drawing/2014/main" id="{8EFB5D32-2AEC-E51F-05B4-032DE026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A38C72-A1FA-A6FA-34EC-DA13FFE77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130" y="206188"/>
            <a:ext cx="4694473" cy="374317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7F7B41-A9A3-2366-0EB8-1E73841DFD6D}"/>
              </a:ext>
            </a:extLst>
          </p:cNvPr>
          <p:cNvCxnSpPr>
            <a:cxnSpLocks/>
          </p:cNvCxnSpPr>
          <p:nvPr/>
        </p:nvCxnSpPr>
        <p:spPr>
          <a:xfrm>
            <a:off x="3037864" y="2312453"/>
            <a:ext cx="0" cy="165993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B96DEB-B992-E742-A2BB-7453AF17D050}"/>
              </a:ext>
            </a:extLst>
          </p:cNvPr>
          <p:cNvCxnSpPr>
            <a:cxnSpLocks/>
          </p:cNvCxnSpPr>
          <p:nvPr/>
        </p:nvCxnSpPr>
        <p:spPr>
          <a:xfrm>
            <a:off x="627723" y="2636936"/>
            <a:ext cx="494130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69FE87-0DC5-EAAE-0F4E-F6B9AB18C8CE}"/>
              </a:ext>
            </a:extLst>
          </p:cNvPr>
          <p:cNvSpPr txBox="1"/>
          <p:nvPr/>
        </p:nvSpPr>
        <p:spPr>
          <a:xfrm>
            <a:off x="1450295" y="2267604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</a:t>
            </a:r>
            <a:r>
              <a:rPr lang="en-US" b="1" dirty="0">
                <a:solidFill>
                  <a:schemeClr val="accent2"/>
                </a:solidFill>
              </a:rPr>
              <a:t>plating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67119-8C96-1DA9-EB7A-270244391A7A}"/>
              </a:ext>
            </a:extLst>
          </p:cNvPr>
          <p:cNvSpPr txBox="1"/>
          <p:nvPr/>
        </p:nvSpPr>
        <p:spPr>
          <a:xfrm>
            <a:off x="3035697" y="2267604"/>
            <a:ext cx="170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</a:t>
            </a:r>
            <a:r>
              <a:rPr lang="en-US" b="1" dirty="0">
                <a:solidFill>
                  <a:schemeClr val="accent2"/>
                </a:solidFill>
              </a:rPr>
              <a:t>forming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897B0-3294-FF8E-6DA1-2284D4051B63}"/>
              </a:ext>
            </a:extLst>
          </p:cNvPr>
          <p:cNvSpPr txBox="1"/>
          <p:nvPr/>
        </p:nvSpPr>
        <p:spPr>
          <a:xfrm>
            <a:off x="627723" y="2681785"/>
            <a:ext cx="2329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US" sz="1500" dirty="0"/>
              <a:t>Cu plated onto existing structure (i.e. cryostat) acting as an ultra-pure shield</a:t>
            </a:r>
          </a:p>
          <a:p>
            <a:pPr marL="342900" indent="-342900">
              <a:buBlip>
                <a:blip r:embed="rId2"/>
              </a:buBlip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301A0-96B1-20DD-B0CA-1231E4066FA3}"/>
              </a:ext>
            </a:extLst>
          </p:cNvPr>
          <p:cNvSpPr txBox="1"/>
          <p:nvPr/>
        </p:nvSpPr>
        <p:spPr>
          <a:xfrm>
            <a:off x="3035697" y="2681785"/>
            <a:ext cx="253333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US" sz="1500" dirty="0"/>
              <a:t>Cu plated onto a </a:t>
            </a:r>
            <a:r>
              <a:rPr lang="en-US" sz="1500" dirty="0" err="1"/>
              <a:t>mould</a:t>
            </a:r>
            <a:r>
              <a:rPr lang="en-US" sz="1500" dirty="0"/>
              <a:t> (called mandrel)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500" dirty="0"/>
              <a:t>Remove the mandrel leaving a pure copper structure </a:t>
            </a:r>
          </a:p>
          <a:p>
            <a:pPr marL="342900" indent="-342900">
              <a:buBlip>
                <a:blip r:embed="rId2"/>
              </a:buBlip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314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EC11B-B21F-AC8F-91FA-C8BC59D7DC48}"/>
              </a:ext>
            </a:extLst>
          </p:cNvPr>
          <p:cNvSpPr txBox="1"/>
          <p:nvPr/>
        </p:nvSpPr>
        <p:spPr>
          <a:xfrm>
            <a:off x="0" y="0"/>
            <a:ext cx="421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2">
                    <a:lumMod val="75000"/>
                  </a:schemeClr>
                </a:solidFill>
              </a:rPr>
              <a:t>Electrodeposition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0CFDEB7-7D37-1975-2A02-40AF080AA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977714"/>
              </p:ext>
            </p:extLst>
          </p:nvPr>
        </p:nvGraphicFramePr>
        <p:xfrm>
          <a:off x="166523" y="4548331"/>
          <a:ext cx="5998367" cy="1930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0908">
                  <a:extLst>
                    <a:ext uri="{9D8B030D-6E8A-4147-A177-3AD203B41FA5}">
                      <a16:colId xmlns:a16="http://schemas.microsoft.com/office/drawing/2014/main" val="3058308967"/>
                    </a:ext>
                  </a:extLst>
                </a:gridCol>
                <a:gridCol w="1870363">
                  <a:extLst>
                    <a:ext uri="{9D8B030D-6E8A-4147-A177-3AD203B41FA5}">
                      <a16:colId xmlns:a16="http://schemas.microsoft.com/office/drawing/2014/main" val="429396043"/>
                    </a:ext>
                  </a:extLst>
                </a:gridCol>
                <a:gridCol w="1727096">
                  <a:extLst>
                    <a:ext uri="{9D8B030D-6E8A-4147-A177-3AD203B41FA5}">
                      <a16:colId xmlns:a16="http://schemas.microsoft.com/office/drawing/2014/main" val="36936910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Sample of 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30000" dirty="0"/>
                        <a:t>232</a:t>
                      </a:r>
                      <a:r>
                        <a:rPr lang="en-GB" sz="1600" dirty="0"/>
                        <a:t>Th [</a:t>
                      </a:r>
                      <a:r>
                        <a:rPr lang="en-GB" sz="1600" dirty="0" err="1"/>
                        <a:t>uBq</a:t>
                      </a:r>
                      <a:r>
                        <a:rPr lang="en-GB" sz="1600" dirty="0"/>
                        <a:t>/kg]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30000" dirty="0"/>
                        <a:t>238</a:t>
                      </a:r>
                      <a:r>
                        <a:rPr lang="en-GB" sz="1600" dirty="0"/>
                        <a:t>Ur [</a:t>
                      </a:r>
                      <a:r>
                        <a:rPr lang="en-GB" sz="1600" dirty="0" err="1"/>
                        <a:t>uBq</a:t>
                      </a:r>
                      <a:r>
                        <a:rPr lang="en-GB" sz="1600" dirty="0"/>
                        <a:t>/kg]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88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Commercial C10100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8.7 ± 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27.9 ± 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03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NEWS-G plated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i="1" dirty="0">
                          <a:hlinkClick r:id="rId2"/>
                        </a:rPr>
                        <a:t>NIMA 988 (2021) 164844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&lt;0.24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&lt;0.11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857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Majorana demonstrator electroformed</a:t>
                      </a:r>
                    </a:p>
                    <a:p>
                      <a:r>
                        <a:rPr lang="en-GB" sz="900" dirty="0">
                          <a:hlinkClick r:id="rId3"/>
                        </a:rPr>
                        <a:t>NIMA 828 (2016) 22-36 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&lt;0.099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21343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A5B20EE-F116-6245-CDC0-DBDDACC99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18" y="3913417"/>
            <a:ext cx="1648712" cy="2720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BD29DF-4278-8743-C2B4-8A6E81F19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833" y="3903107"/>
            <a:ext cx="3605473" cy="27203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619223-4ECC-0AD2-8DAC-6948A04DADD7}"/>
              </a:ext>
            </a:extLst>
          </p:cNvPr>
          <p:cNvSpPr txBox="1"/>
          <p:nvPr/>
        </p:nvSpPr>
        <p:spPr>
          <a:xfrm>
            <a:off x="9489732" y="3903107"/>
            <a:ext cx="2197461" cy="446276"/>
          </a:xfrm>
          <a:prstGeom prst="rect">
            <a:avLst/>
          </a:prstGeom>
          <a:solidFill>
            <a:srgbClr val="FFFFFF">
              <a:alpha val="74902"/>
            </a:srgbClr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NEWS-G electroplated Cu</a:t>
            </a:r>
          </a:p>
          <a:p>
            <a:r>
              <a:rPr lang="en-GB" sz="900" i="1" dirty="0">
                <a:hlinkClick r:id="rId2"/>
              </a:rPr>
              <a:t>NIMA 988 (2021) 164844</a:t>
            </a:r>
            <a:endParaRPr lang="en-GB" sz="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1E24B2-5DEB-9965-ED9A-9123C2E6FE4F}"/>
              </a:ext>
            </a:extLst>
          </p:cNvPr>
          <p:cNvSpPr txBox="1"/>
          <p:nvPr/>
        </p:nvSpPr>
        <p:spPr>
          <a:xfrm>
            <a:off x="6123345" y="3913417"/>
            <a:ext cx="2067229" cy="677108"/>
          </a:xfrm>
          <a:prstGeom prst="rect">
            <a:avLst/>
          </a:prstGeom>
          <a:solidFill>
            <a:srgbClr val="FFFFFF">
              <a:alpha val="74902"/>
            </a:srgb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</a:rPr>
              <a:t>Majorana demonstrator</a:t>
            </a:r>
          </a:p>
          <a:p>
            <a:pPr algn="ctr"/>
            <a:r>
              <a:rPr lang="en-GB" sz="1400" dirty="0">
                <a:solidFill>
                  <a:schemeClr val="accent2"/>
                </a:solidFill>
              </a:rPr>
              <a:t>Electroformed Cu</a:t>
            </a:r>
          </a:p>
          <a:p>
            <a:pPr algn="ctr"/>
            <a:r>
              <a:rPr lang="en-GB" sz="900" i="1" dirty="0">
                <a:solidFill>
                  <a:schemeClr val="accent2"/>
                </a:solidFill>
                <a:hlinkClick r:id="rId6"/>
              </a:rPr>
              <a:t>OSTI  (2012) 1039850</a:t>
            </a:r>
            <a:endParaRPr lang="en-GB" sz="900" i="1" dirty="0">
              <a:solidFill>
                <a:schemeClr val="accent2"/>
              </a:solidFill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EB5DC275-14A2-7D30-3817-1D4C4205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21/10/2025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1771A4C-269A-3399-4498-DD322B56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G. Rogers | UK HEP Forum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1A54680-4B17-BF46-91BF-6C3C0CE5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GB" smtClean="0"/>
              <a:t>5</a:t>
            </a:fld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E3BC2B-EA0C-756D-B65E-1CDD7CA0B938}"/>
              </a:ext>
            </a:extLst>
          </p:cNvPr>
          <p:cNvCxnSpPr>
            <a:cxnSpLocks/>
          </p:cNvCxnSpPr>
          <p:nvPr/>
        </p:nvCxnSpPr>
        <p:spPr>
          <a:xfrm>
            <a:off x="3037864" y="2312453"/>
            <a:ext cx="0" cy="165993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8EE848-D6F7-698E-44D6-E457C318407D}"/>
              </a:ext>
            </a:extLst>
          </p:cNvPr>
          <p:cNvCxnSpPr>
            <a:cxnSpLocks/>
          </p:cNvCxnSpPr>
          <p:nvPr/>
        </p:nvCxnSpPr>
        <p:spPr>
          <a:xfrm>
            <a:off x="627723" y="2636936"/>
            <a:ext cx="494130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698D73-8832-B62B-88B8-A644DDA8BFD0}"/>
              </a:ext>
            </a:extLst>
          </p:cNvPr>
          <p:cNvSpPr txBox="1"/>
          <p:nvPr/>
        </p:nvSpPr>
        <p:spPr>
          <a:xfrm>
            <a:off x="1450295" y="2267604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</a:t>
            </a:r>
            <a:r>
              <a:rPr lang="en-US" b="1" dirty="0">
                <a:solidFill>
                  <a:schemeClr val="accent2"/>
                </a:solidFill>
              </a:rPr>
              <a:t>plating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1709C-E4DC-E1A2-3738-45862F9F82A6}"/>
              </a:ext>
            </a:extLst>
          </p:cNvPr>
          <p:cNvSpPr txBox="1"/>
          <p:nvPr/>
        </p:nvSpPr>
        <p:spPr>
          <a:xfrm>
            <a:off x="3035697" y="2267604"/>
            <a:ext cx="170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</a:t>
            </a:r>
            <a:r>
              <a:rPr lang="en-US" b="1" dirty="0">
                <a:solidFill>
                  <a:schemeClr val="accent2"/>
                </a:solidFill>
              </a:rPr>
              <a:t>forming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C8FBC-AAA6-CF76-9BF7-EFBF92737A0C}"/>
              </a:ext>
            </a:extLst>
          </p:cNvPr>
          <p:cNvSpPr txBox="1"/>
          <p:nvPr/>
        </p:nvSpPr>
        <p:spPr>
          <a:xfrm>
            <a:off x="627723" y="2681785"/>
            <a:ext cx="2329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7"/>
              </a:buBlip>
            </a:pPr>
            <a:r>
              <a:rPr lang="en-US" sz="1500" dirty="0"/>
              <a:t>Cu plated onto existing structure (i.e. cryostat) acting as an ultra-pure shield</a:t>
            </a:r>
          </a:p>
          <a:p>
            <a:pPr marL="342900" indent="-342900">
              <a:buBlip>
                <a:blip r:embed="rId7"/>
              </a:buBlip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FB6C9-5D0D-626F-1DEB-AD10C18D263E}"/>
              </a:ext>
            </a:extLst>
          </p:cNvPr>
          <p:cNvSpPr txBox="1"/>
          <p:nvPr/>
        </p:nvSpPr>
        <p:spPr>
          <a:xfrm>
            <a:off x="3035697" y="2681785"/>
            <a:ext cx="253333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7"/>
              </a:buBlip>
            </a:pPr>
            <a:r>
              <a:rPr lang="en-US" sz="1500" dirty="0"/>
              <a:t>Cu plated onto a </a:t>
            </a:r>
            <a:r>
              <a:rPr lang="en-US" sz="1500" dirty="0" err="1"/>
              <a:t>mould</a:t>
            </a:r>
            <a:r>
              <a:rPr lang="en-US" sz="1500" dirty="0"/>
              <a:t> (called mandrel)</a:t>
            </a:r>
          </a:p>
          <a:p>
            <a:pPr marL="342900" indent="-342900">
              <a:buBlip>
                <a:blip r:embed="rId7"/>
              </a:buBlip>
            </a:pPr>
            <a:r>
              <a:rPr lang="en-US" sz="1500" dirty="0"/>
              <a:t>Remove the mandrel leaving a pure copper structure </a:t>
            </a:r>
          </a:p>
          <a:p>
            <a:pPr marL="342900" indent="-342900">
              <a:buBlip>
                <a:blip r:embed="rId7"/>
              </a:buBlip>
            </a:pP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883379-8CDA-48BF-1CB1-836942982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8130" y="206188"/>
            <a:ext cx="4694473" cy="37431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86FFE3-508E-7733-DA6C-7207E96B7EDF}"/>
              </a:ext>
            </a:extLst>
          </p:cNvPr>
          <p:cNvSpPr txBox="1"/>
          <p:nvPr/>
        </p:nvSpPr>
        <p:spPr>
          <a:xfrm>
            <a:off x="0" y="864055"/>
            <a:ext cx="633141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7"/>
              </a:buBlip>
            </a:pPr>
            <a:r>
              <a:rPr lang="en-US" dirty="0"/>
              <a:t>Deposit Cu</a:t>
            </a:r>
            <a:r>
              <a:rPr lang="en-US" baseline="30000" dirty="0"/>
              <a:t>2+</a:t>
            </a:r>
            <a:r>
              <a:rPr lang="en-US" dirty="0"/>
              <a:t> ions onto a cathode by applying a voltage</a:t>
            </a:r>
          </a:p>
          <a:p>
            <a:pPr marL="342900" indent="-342900">
              <a:buBlip>
                <a:blip r:embed="rId7"/>
              </a:buBlip>
            </a:pPr>
            <a:endParaRPr lang="en-US" sz="1200" dirty="0"/>
          </a:p>
          <a:p>
            <a:pPr marL="342900" indent="-342900">
              <a:buBlip>
                <a:blip r:embed="rId7"/>
              </a:buBlip>
            </a:pPr>
            <a:r>
              <a:rPr lang="en-US" dirty="0"/>
              <a:t>Copper has a higher reduction potential than contaminants -&gt; more easily reduced onto the </a:t>
            </a:r>
            <a:r>
              <a:rPr lang="en-US" dirty="0">
                <a:solidFill>
                  <a:srgbClr val="467886"/>
                </a:solidFill>
              </a:rPr>
              <a:t>cathode</a:t>
            </a:r>
          </a:p>
          <a:p>
            <a:pPr marL="342900" indent="-342900">
              <a:buBlip>
                <a:blip r:embed="rId7"/>
              </a:buBlip>
            </a:pPr>
            <a:endParaRPr lang="en-US" sz="1050" dirty="0"/>
          </a:p>
          <a:p>
            <a:pPr marL="342900" indent="-342900">
              <a:buBlip>
                <a:blip r:embed="rId7"/>
              </a:buBlip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1550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843800-FD27-AA0D-BCDD-2095FEBBB175}"/>
              </a:ext>
            </a:extLst>
          </p:cNvPr>
          <p:cNvGrpSpPr/>
          <p:nvPr/>
        </p:nvGrpSpPr>
        <p:grpSpPr>
          <a:xfrm>
            <a:off x="2011830" y="2620238"/>
            <a:ext cx="9803103" cy="3821474"/>
            <a:chOff x="6059148" y="26564949"/>
            <a:chExt cx="10529321" cy="41045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1BAC27-53DB-EDEC-DB5F-AF88A50232DA}"/>
                </a:ext>
              </a:extLst>
            </p:cNvPr>
            <p:cNvGrpSpPr/>
            <p:nvPr/>
          </p:nvGrpSpPr>
          <p:grpSpPr>
            <a:xfrm>
              <a:off x="8816069" y="26564949"/>
              <a:ext cx="7772400" cy="4104570"/>
              <a:chOff x="8816069" y="26564949"/>
              <a:chExt cx="7772400" cy="4104570"/>
            </a:xfrm>
          </p:grpSpPr>
          <p:pic>
            <p:nvPicPr>
              <p:cNvPr id="13" name="Picture 12" descr="A white cylinder with pipes and valves&#10;&#10;AI-generated content may be incorrect.">
                <a:extLst>
                  <a:ext uri="{FF2B5EF4-FFF2-40B4-BE49-F238E27FC236}">
                    <a16:creationId xmlns:a16="http://schemas.microsoft.com/office/drawing/2014/main" id="{1608BE40-DE8A-D698-4933-8C314EB9B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16069" y="26564949"/>
                <a:ext cx="7772400" cy="410457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EE2320-41BE-6F3C-2EB1-1768C258B329}"/>
                  </a:ext>
                </a:extLst>
              </p:cNvPr>
              <p:cNvSpPr txBox="1"/>
              <p:nvPr/>
            </p:nvSpPr>
            <p:spPr>
              <a:xfrm>
                <a:off x="13919199" y="26755450"/>
                <a:ext cx="1926698" cy="34710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Recirculating filters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AF18ADF-C07B-7E8A-5E70-F001993E2C0A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>
                <a:off x="14882548" y="27102555"/>
                <a:ext cx="153167" cy="71737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60A1265-4460-8166-0495-D6CDB803E478}"/>
                </a:ext>
              </a:extLst>
            </p:cNvPr>
            <p:cNvSpPr/>
            <p:nvPr/>
          </p:nvSpPr>
          <p:spPr>
            <a:xfrm>
              <a:off x="11569700" y="27004949"/>
              <a:ext cx="2349499" cy="9281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3F0BBD-491C-C4E7-488A-218189A4D4B4}"/>
                </a:ext>
              </a:extLst>
            </p:cNvPr>
            <p:cNvCxnSpPr>
              <a:cxnSpLocks/>
              <a:stCxn id="19" idx="0"/>
              <a:endCxn id="5" idx="0"/>
            </p:cNvCxnSpPr>
            <p:nvPr/>
          </p:nvCxnSpPr>
          <p:spPr>
            <a:xfrm>
              <a:off x="6059148" y="26755450"/>
              <a:ext cx="6685301" cy="249499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B2E7D0-881E-EE85-A444-1A354EB1A299}"/>
                </a:ext>
              </a:extLst>
            </p:cNvPr>
            <p:cNvCxnSpPr>
              <a:cxnSpLocks/>
              <a:endCxn id="5" idx="5"/>
            </p:cNvCxnSpPr>
            <p:nvPr/>
          </p:nvCxnSpPr>
          <p:spPr>
            <a:xfrm flipV="1">
              <a:off x="6948796" y="27797146"/>
              <a:ext cx="6626328" cy="212234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910FAB15-1D22-860D-4884-3A37B9E67C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88" t="13882" r="7450" b="-1781"/>
          <a:stretch>
            <a:fillRect/>
          </a:stretch>
        </p:blipFill>
        <p:spPr>
          <a:xfrm>
            <a:off x="377067" y="2797601"/>
            <a:ext cx="3269525" cy="3143748"/>
          </a:xfrm>
          <a:prstGeom prst="ellipse">
            <a:avLst/>
          </a:prstGeom>
          <a:ln w="38100">
            <a:solidFill>
              <a:srgbClr val="FF0000"/>
            </a:solidFill>
            <a:prstDash val="dash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D10B48-C641-7072-79FE-3D5AD8BBECBE}"/>
              </a:ext>
            </a:extLst>
          </p:cNvPr>
          <p:cNvSpPr txBox="1"/>
          <p:nvPr/>
        </p:nvSpPr>
        <p:spPr>
          <a:xfrm>
            <a:off x="0" y="0"/>
            <a:ext cx="7184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Electroforming facility at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Boulby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" name="Picture 40" descr="A diagram of a building&#10;&#10;AI-generated content may be incorrect.">
            <a:extLst>
              <a:ext uri="{FF2B5EF4-FFF2-40B4-BE49-F238E27FC236}">
                <a16:creationId xmlns:a16="http://schemas.microsoft.com/office/drawing/2014/main" id="{F069D0D2-13A4-99D2-590A-2850AD26B8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168"/>
          <a:stretch>
            <a:fillRect/>
          </a:stretch>
        </p:blipFill>
        <p:spPr>
          <a:xfrm>
            <a:off x="7876220" y="-20978"/>
            <a:ext cx="4315780" cy="243639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A9D8BFD5-8B40-056E-CE04-D4866982DB79}"/>
              </a:ext>
            </a:extLst>
          </p:cNvPr>
          <p:cNvSpPr/>
          <p:nvPr/>
        </p:nvSpPr>
        <p:spPr>
          <a:xfrm>
            <a:off x="7979563" y="28194"/>
            <a:ext cx="874644" cy="864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EB1155-A3AD-E351-92FB-2AA903039293}"/>
              </a:ext>
            </a:extLst>
          </p:cNvPr>
          <p:cNvSpPr txBox="1"/>
          <p:nvPr/>
        </p:nvSpPr>
        <p:spPr>
          <a:xfrm>
            <a:off x="0" y="558851"/>
            <a:ext cx="78762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en-US" sz="1700" b="1" dirty="0">
                <a:solidFill>
                  <a:schemeClr val="accent2"/>
                </a:solidFill>
              </a:rPr>
              <a:t>1.1km</a:t>
            </a:r>
            <a:r>
              <a:rPr lang="en-US" sz="1700" dirty="0">
                <a:solidFill>
                  <a:schemeClr val="accent2"/>
                </a:solidFill>
              </a:rPr>
              <a:t> </a:t>
            </a:r>
            <a:r>
              <a:rPr lang="en-US" sz="1700" b="1" dirty="0">
                <a:solidFill>
                  <a:schemeClr val="accent2"/>
                </a:solidFill>
              </a:rPr>
              <a:t>underground</a:t>
            </a:r>
            <a:r>
              <a:rPr lang="en-US" sz="1700" dirty="0">
                <a:solidFill>
                  <a:schemeClr val="accent2"/>
                </a:solidFill>
              </a:rPr>
              <a:t> </a:t>
            </a:r>
            <a:r>
              <a:rPr lang="en-US" sz="1700" dirty="0"/>
              <a:t>at the UK’s deep underground laboratory </a:t>
            </a:r>
            <a:r>
              <a:rPr lang="en-US" sz="1700" dirty="0" err="1"/>
              <a:t>Boulby</a:t>
            </a:r>
            <a:r>
              <a:rPr lang="en-US" sz="1700" dirty="0"/>
              <a:t> -&gt; </a:t>
            </a:r>
            <a:r>
              <a:rPr lang="en-US" sz="1700" b="1" dirty="0">
                <a:solidFill>
                  <a:schemeClr val="accent2"/>
                </a:solidFill>
              </a:rPr>
              <a:t>reduce cosmogenic activation</a:t>
            </a:r>
          </a:p>
          <a:p>
            <a:pPr marL="342900" indent="-342900">
              <a:buBlip>
                <a:blip r:embed="rId5"/>
              </a:buBlip>
            </a:pPr>
            <a:endParaRPr lang="en-US" sz="700" b="1" dirty="0">
              <a:solidFill>
                <a:schemeClr val="accent2"/>
              </a:solidFill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1700" dirty="0"/>
              <a:t>Construction and cleaning </a:t>
            </a:r>
            <a:r>
              <a:rPr lang="en-US" sz="1700" b="1" dirty="0">
                <a:solidFill>
                  <a:schemeClr val="accent2"/>
                </a:solidFill>
              </a:rPr>
              <a:t>finished</a:t>
            </a:r>
          </a:p>
          <a:p>
            <a:pPr marL="342900" indent="-342900">
              <a:buBlip>
                <a:blip r:embed="rId5"/>
              </a:buBlip>
            </a:pPr>
            <a:endParaRPr lang="en-US" sz="700" b="1" dirty="0">
              <a:solidFill>
                <a:schemeClr val="accent2"/>
              </a:solidFill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1700" dirty="0"/>
              <a:t>Currently commissioning with cylindrical mandrels</a:t>
            </a:r>
          </a:p>
          <a:p>
            <a:pPr marL="342900" indent="-342900">
              <a:buBlip>
                <a:blip r:embed="rId5"/>
              </a:buBlip>
            </a:pPr>
            <a:endParaRPr lang="en-US" sz="700" dirty="0"/>
          </a:p>
          <a:p>
            <a:pPr marL="342900" indent="-342900">
              <a:buBlip>
                <a:blip r:embed="rId5"/>
              </a:buBlip>
            </a:pPr>
            <a:r>
              <a:rPr lang="en-US" sz="1700" dirty="0"/>
              <a:t>Immediate goal: electroform a ⌀30cm SPC </a:t>
            </a:r>
            <a:r>
              <a:rPr lang="en-US" sz="1700" b="1" dirty="0">
                <a:solidFill>
                  <a:schemeClr val="accent2"/>
                </a:solidFill>
              </a:rPr>
              <a:t>DarkSPHERE-30</a:t>
            </a:r>
          </a:p>
          <a:p>
            <a:pPr marL="342900" indent="-342900">
              <a:buBlip>
                <a:blip r:embed="rId5"/>
              </a:buBlip>
            </a:pPr>
            <a:endParaRPr lang="en-US" sz="700" b="1" dirty="0">
              <a:solidFill>
                <a:schemeClr val="accent2"/>
              </a:solidFill>
            </a:endParaRPr>
          </a:p>
          <a:p>
            <a:pPr marL="342900" indent="-342900">
              <a:buBlip>
                <a:blip r:embed="rId5"/>
              </a:buBlip>
            </a:pPr>
            <a:r>
              <a:rPr lang="en-US" sz="1700" dirty="0"/>
              <a:t>Ultimate goal: </a:t>
            </a:r>
            <a:r>
              <a:rPr lang="en-US" sz="1700" b="1" dirty="0" err="1">
                <a:solidFill>
                  <a:schemeClr val="accent2"/>
                </a:solidFill>
              </a:rPr>
              <a:t>DarkSPHERE</a:t>
            </a:r>
            <a:r>
              <a:rPr lang="en-US" sz="1700" dirty="0">
                <a:solidFill>
                  <a:schemeClr val="accent2"/>
                </a:solidFill>
              </a:rPr>
              <a:t> </a:t>
            </a:r>
            <a:r>
              <a:rPr lang="en-US" sz="1700" dirty="0"/>
              <a:t>𝒪[⌀3m]</a:t>
            </a:r>
          </a:p>
          <a:p>
            <a:pPr marL="342900" indent="-342900">
              <a:buBlip>
                <a:blip r:embed="rId5"/>
              </a:buBlip>
            </a:pP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9B14F3-5557-6A28-73AE-C6D4119E5DCC}"/>
              </a:ext>
            </a:extLst>
          </p:cNvPr>
          <p:cNvSpPr txBox="1"/>
          <p:nvPr/>
        </p:nvSpPr>
        <p:spPr>
          <a:xfrm>
            <a:off x="1577027" y="6072380"/>
            <a:ext cx="2415530" cy="32316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Steel cylindrical mandrel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52BB84-6CF6-F31A-5483-802AC28513B8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2369127" y="4793673"/>
            <a:ext cx="415665" cy="1278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256FCA5-51D6-A400-56AD-A5F2625C2A5D}"/>
              </a:ext>
            </a:extLst>
          </p:cNvPr>
          <p:cNvSpPr txBox="1"/>
          <p:nvPr/>
        </p:nvSpPr>
        <p:spPr>
          <a:xfrm>
            <a:off x="44266" y="2806187"/>
            <a:ext cx="1810623" cy="32316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5.5N Cu feedstock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AF44954-94F2-1412-DCF6-CA61FB908873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949578" y="3129352"/>
            <a:ext cx="1003310" cy="280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428E4F5-2802-F3D3-F7B3-5BCFE5621300}"/>
              </a:ext>
            </a:extLst>
          </p:cNvPr>
          <p:cNvSpPr txBox="1"/>
          <p:nvPr/>
        </p:nvSpPr>
        <p:spPr>
          <a:xfrm>
            <a:off x="45864" y="5931584"/>
            <a:ext cx="945118" cy="55399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Cu bus bar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2BC3131-28EB-EC97-D893-EE9E81D65ACB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518423" y="5417127"/>
            <a:ext cx="896528" cy="514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6250AF-0764-054E-31AC-1E2A207E0675}"/>
              </a:ext>
            </a:extLst>
          </p:cNvPr>
          <p:cNvSpPr txBox="1"/>
          <p:nvPr/>
        </p:nvSpPr>
        <p:spPr>
          <a:xfrm>
            <a:off x="3592137" y="3090551"/>
            <a:ext cx="815942" cy="32316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Inlets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10132AE-9FDA-5516-0E00-4370DE295B28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2949968" y="3413716"/>
            <a:ext cx="1050140" cy="5891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CFA91CC-08B6-48E1-AE32-28C3EBDBEB24}"/>
              </a:ext>
            </a:extLst>
          </p:cNvPr>
          <p:cNvSpPr txBox="1"/>
          <p:nvPr/>
        </p:nvSpPr>
        <p:spPr>
          <a:xfrm>
            <a:off x="4080652" y="3690849"/>
            <a:ext cx="1142349" cy="55399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CuSO</a:t>
            </a:r>
            <a:r>
              <a:rPr lang="en-US" sz="1500" baseline="-25000" dirty="0">
                <a:solidFill>
                  <a:schemeClr val="bg1"/>
                </a:solidFill>
              </a:rPr>
              <a:t>4 </a:t>
            </a:r>
            <a:r>
              <a:rPr lang="en-US" sz="1500" dirty="0">
                <a:solidFill>
                  <a:schemeClr val="bg1"/>
                </a:solidFill>
              </a:rPr>
              <a:t>electrolyte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07CF51F-B1D1-6F9A-1E55-94C41954C4B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2652873" y="3967848"/>
            <a:ext cx="1427779" cy="364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2B250B6-AD6D-D4C0-CBAE-A41FC0E35485}"/>
              </a:ext>
            </a:extLst>
          </p:cNvPr>
          <p:cNvSpPr txBox="1"/>
          <p:nvPr/>
        </p:nvSpPr>
        <p:spPr>
          <a:xfrm>
            <a:off x="7876220" y="1914468"/>
            <a:ext cx="2642070" cy="507831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Boulby</a:t>
            </a:r>
            <a:r>
              <a:rPr lang="en-US" dirty="0">
                <a:solidFill>
                  <a:schemeClr val="accent2"/>
                </a:solidFill>
              </a:rPr>
              <a:t> underground lab</a:t>
            </a:r>
          </a:p>
          <a:p>
            <a:r>
              <a:rPr lang="en-US" sz="900" i="1" u="sng" dirty="0">
                <a:solidFill>
                  <a:srgbClr val="467886"/>
                </a:solidFill>
              </a:rPr>
              <a:t>https://</a:t>
            </a:r>
            <a:r>
              <a:rPr lang="en-US" sz="900" i="1" u="sng" dirty="0" err="1">
                <a:solidFill>
                  <a:srgbClr val="467886"/>
                </a:solidFill>
              </a:rPr>
              <a:t>www.boulby.stfc.ac.uk</a:t>
            </a:r>
            <a:r>
              <a:rPr lang="en-US" sz="900" i="1" u="sng" dirty="0">
                <a:solidFill>
                  <a:srgbClr val="467886"/>
                </a:solidFill>
              </a:rPr>
              <a:t>/Pages/</a:t>
            </a:r>
            <a:r>
              <a:rPr lang="en-US" sz="900" i="1" u="sng" dirty="0" err="1">
                <a:solidFill>
                  <a:srgbClr val="467886"/>
                </a:solidFill>
              </a:rPr>
              <a:t>home.aspx</a:t>
            </a:r>
            <a:endParaRPr lang="en-US" sz="900" i="1" u="sng" dirty="0">
              <a:solidFill>
                <a:srgbClr val="467886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8AD3B50-CD59-15AD-64D1-3623FCA10F74}"/>
              </a:ext>
            </a:extLst>
          </p:cNvPr>
          <p:cNvSpPr txBox="1"/>
          <p:nvPr/>
        </p:nvSpPr>
        <p:spPr>
          <a:xfrm>
            <a:off x="8652681" y="6066679"/>
            <a:ext cx="3126562" cy="369332"/>
          </a:xfrm>
          <a:prstGeom prst="rect">
            <a:avLst/>
          </a:prstGeom>
          <a:solidFill>
            <a:srgbClr val="FFFFFF">
              <a:alpha val="69804"/>
            </a:srgbClr>
          </a:solidFill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Electroforming bath at </a:t>
            </a:r>
            <a:r>
              <a:rPr lang="en-US" dirty="0" err="1">
                <a:solidFill>
                  <a:schemeClr val="accent2"/>
                </a:solidFill>
              </a:rPr>
              <a:t>Boulby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1F6A4A-2E21-91F7-1BB3-F1AC784D640E}"/>
              </a:ext>
            </a:extLst>
          </p:cNvPr>
          <p:cNvSpPr txBox="1"/>
          <p:nvPr/>
        </p:nvSpPr>
        <p:spPr>
          <a:xfrm>
            <a:off x="33467" y="5147256"/>
            <a:ext cx="1048395" cy="32316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Ti anodes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443CC98-2A69-9498-1A88-62B3990A6B6F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557665" y="3953816"/>
            <a:ext cx="492087" cy="1193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Date Placeholder 87">
            <a:extLst>
              <a:ext uri="{FF2B5EF4-FFF2-40B4-BE49-F238E27FC236}">
                <a16:creationId xmlns:a16="http://schemas.microsoft.com/office/drawing/2014/main" id="{0658E1E0-E4F3-A1D8-61B3-8AA3752A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3E9890F0-55C5-24E0-7C50-98885FC2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07AE0A-91F5-06E6-CDE4-14AE5659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metal cylinder&#10;&#10;AI-generated content may be incorrect.">
            <a:extLst>
              <a:ext uri="{FF2B5EF4-FFF2-40B4-BE49-F238E27FC236}">
                <a16:creationId xmlns:a16="http://schemas.microsoft.com/office/drawing/2014/main" id="{0DF9A650-7F8D-502A-9920-401EDDAA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5" t="12962" r="27999" b="18707"/>
          <a:stretch>
            <a:fillRect/>
          </a:stretch>
        </p:blipFill>
        <p:spPr>
          <a:xfrm rot="5400000">
            <a:off x="7043857" y="2339731"/>
            <a:ext cx="4611904" cy="3764418"/>
          </a:xfrm>
          <a:prstGeom prst="rect">
            <a:avLst/>
          </a:prstGeom>
        </p:spPr>
      </p:pic>
      <p:pic>
        <p:nvPicPr>
          <p:cNvPr id="6" name="Picture 5" descr="A close up of a metal surface&#10;&#10;AI-generated content may be incorrect.">
            <a:extLst>
              <a:ext uri="{FF2B5EF4-FFF2-40B4-BE49-F238E27FC236}">
                <a16:creationId xmlns:a16="http://schemas.microsoft.com/office/drawing/2014/main" id="{74ECD341-EEAF-9558-5078-888DD392A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643960" y="7088107"/>
            <a:ext cx="3624391" cy="2718294"/>
          </a:xfrm>
          <a:prstGeom prst="rect">
            <a:avLst/>
          </a:prstGeom>
        </p:spPr>
      </p:pic>
      <p:pic>
        <p:nvPicPr>
          <p:cNvPr id="8" name="Picture 7" descr="A brown plastic bag on a white surface&#10;&#10;AI-generated content may be incorrect.">
            <a:extLst>
              <a:ext uri="{FF2B5EF4-FFF2-40B4-BE49-F238E27FC236}">
                <a16:creationId xmlns:a16="http://schemas.microsoft.com/office/drawing/2014/main" id="{CA816000-20ED-054B-6CED-4E1D1197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01" t="11492" b="13738"/>
          <a:stretch>
            <a:fillRect/>
          </a:stretch>
        </p:blipFill>
        <p:spPr>
          <a:xfrm>
            <a:off x="7938226" y="167391"/>
            <a:ext cx="2741342" cy="1653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A833B2-45CA-B6C8-6996-843CDF9F48B5}"/>
              </a:ext>
            </a:extLst>
          </p:cNvPr>
          <p:cNvSpPr txBox="1"/>
          <p:nvPr/>
        </p:nvSpPr>
        <p:spPr>
          <a:xfrm>
            <a:off x="0" y="530993"/>
            <a:ext cx="61715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5"/>
              </a:buBlip>
            </a:pPr>
            <a:r>
              <a:rPr lang="en-US" sz="2000" dirty="0"/>
              <a:t>Copper plated onto stainless steel cylinder</a:t>
            </a:r>
          </a:p>
          <a:p>
            <a:pPr marL="342900" indent="-342900">
              <a:lnSpc>
                <a:spcPct val="150000"/>
              </a:lnSpc>
              <a:buBlip>
                <a:blip r:embed="rId5"/>
              </a:buBlip>
            </a:pPr>
            <a:r>
              <a:rPr lang="en-US" sz="2000" dirty="0"/>
              <a:t>Peeled copper off mandrel -&gt; assay results pending</a:t>
            </a:r>
          </a:p>
          <a:p>
            <a:pPr marL="342900" indent="-342900">
              <a:buBlip>
                <a:blip r:embed="rId5"/>
              </a:buBlip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C6BB7-E1AA-0F16-70BC-3CFC1E1A5D86}"/>
              </a:ext>
            </a:extLst>
          </p:cNvPr>
          <p:cNvSpPr txBox="1"/>
          <p:nvPr/>
        </p:nvSpPr>
        <p:spPr>
          <a:xfrm>
            <a:off x="0" y="0"/>
            <a:ext cx="3658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Commissioning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B12966-920D-352B-F0FA-B095C76F3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10" y="1758421"/>
            <a:ext cx="5257799" cy="4712321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E7F9A284-1C4D-D957-E538-45CAF9E3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4CB15E7C-6DB0-1441-B38B-85BD5573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87650F0-14FA-ADFF-BCE6-FC60836F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8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EEC970-021A-23FD-0BE5-C7F3C353CB87}"/>
              </a:ext>
            </a:extLst>
          </p:cNvPr>
          <p:cNvSpPr txBox="1"/>
          <p:nvPr/>
        </p:nvSpPr>
        <p:spPr>
          <a:xfrm>
            <a:off x="0" y="0"/>
            <a:ext cx="3954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Physics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00B36-CBBB-13AF-1183-F302C631A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82" y="3265529"/>
            <a:ext cx="4495800" cy="3430236"/>
          </a:xfrm>
          <a:prstGeom prst="rect">
            <a:avLst/>
          </a:prstGeom>
        </p:spPr>
      </p:pic>
      <p:pic>
        <p:nvPicPr>
          <p:cNvPr id="10" name="Picture 9" descr="A diagram of different colored lines&#10;&#10;AI-generated content may be incorrect.">
            <a:extLst>
              <a:ext uri="{FF2B5EF4-FFF2-40B4-BE49-F238E27FC236}">
                <a16:creationId xmlns:a16="http://schemas.microsoft.com/office/drawing/2014/main" id="{00186B42-3177-2387-8563-C96E2F0EC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66" y="463044"/>
            <a:ext cx="6418633" cy="5931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9F4BE6-B3BB-9345-86D3-2DD9E348467B}"/>
              </a:ext>
            </a:extLst>
          </p:cNvPr>
          <p:cNvSpPr txBox="1"/>
          <p:nvPr/>
        </p:nvSpPr>
        <p:spPr>
          <a:xfrm>
            <a:off x="0" y="777136"/>
            <a:ext cx="577336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000" dirty="0"/>
              <a:t>Fully electroformed SPCs will have world leading sensitivity to low-mass dark matter</a:t>
            </a:r>
          </a:p>
          <a:p>
            <a:pPr marL="342900" indent="-342900">
              <a:buBlip>
                <a:blip r:embed="rId4"/>
              </a:buBlip>
            </a:pPr>
            <a:endParaRPr lang="en-US" sz="1000" dirty="0"/>
          </a:p>
          <a:p>
            <a:pPr marL="342900" indent="-342900">
              <a:buBlip>
                <a:blip r:embed="rId4"/>
              </a:buBlip>
            </a:pPr>
            <a:r>
              <a:rPr lang="en-US" sz="2000" dirty="0"/>
              <a:t>DarkSPHERE-30 will begin construction in the coming months</a:t>
            </a:r>
          </a:p>
          <a:p>
            <a:pPr marL="342900" indent="-342900">
              <a:buBlip>
                <a:blip r:embed="rId4"/>
              </a:buBlip>
            </a:pPr>
            <a:endParaRPr lang="en-US" sz="1000" dirty="0"/>
          </a:p>
          <a:p>
            <a:pPr marL="342900" indent="-342900">
              <a:buBlip>
                <a:blip r:embed="rId4"/>
              </a:buBlip>
            </a:pPr>
            <a:r>
              <a:rPr lang="en-US" sz="2000" dirty="0"/>
              <a:t>Alloys being explored to improve the properties of electroformed copper – </a:t>
            </a:r>
            <a:r>
              <a:rPr lang="en-US" sz="2000" dirty="0" err="1"/>
              <a:t>PureAloys</a:t>
            </a:r>
            <a:r>
              <a:rPr lang="en-US" sz="2000" dirty="0"/>
              <a:t> project</a:t>
            </a:r>
          </a:p>
          <a:p>
            <a:pPr marL="800100" lvl="1" indent="-342900">
              <a:buBlip>
                <a:blip r:embed="rId4"/>
              </a:buBlip>
            </a:pPr>
            <a:r>
              <a:rPr lang="en-US" sz="1100" i="1" dirty="0">
                <a:hlinkClick r:id="rId5"/>
              </a:rPr>
              <a:t>NIMA 1082 (2026) 170970</a:t>
            </a:r>
            <a:endParaRPr lang="en-US" sz="1100" i="1" dirty="0"/>
          </a:p>
          <a:p>
            <a:pPr marL="800100" lvl="1" indent="-342900">
              <a:buBlip>
                <a:blip r:embed="rId4"/>
              </a:buBlip>
            </a:pPr>
            <a:r>
              <a:rPr lang="en-US" sz="1100" i="1" u="sng" dirty="0">
                <a:solidFill>
                  <a:srgbClr val="467886"/>
                </a:solidFill>
                <a:hlinkClick r:id="rId6"/>
              </a:rPr>
              <a:t>arXiv.2507.00799</a:t>
            </a:r>
            <a:endParaRPr lang="en-US" sz="1100" i="1" dirty="0"/>
          </a:p>
          <a:p>
            <a:pPr lvl="1"/>
            <a:endParaRPr lang="en-US" sz="2000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221A3CC-BC7A-20D4-C6CE-C5A5C010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8915D9C-65E5-414E-3641-32360B5E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2679A90-5757-DDBC-9055-75DC3A37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1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6048E-8274-5863-3B57-3F7182C8D1F5}"/>
              </a:ext>
            </a:extLst>
          </p:cNvPr>
          <p:cNvSpPr txBox="1"/>
          <p:nvPr/>
        </p:nvSpPr>
        <p:spPr>
          <a:xfrm>
            <a:off x="0" y="0"/>
            <a:ext cx="2321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B3ACA-1572-017E-4E54-982D534E389D}"/>
              </a:ext>
            </a:extLst>
          </p:cNvPr>
          <p:cNvSpPr txBox="1"/>
          <p:nvPr/>
        </p:nvSpPr>
        <p:spPr>
          <a:xfrm>
            <a:off x="4897" y="568148"/>
            <a:ext cx="7720568" cy="235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Copper electroforming  for radio-pure detectors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Electroforming facility constructed at </a:t>
            </a:r>
            <a:r>
              <a:rPr lang="en-US" sz="2000" dirty="0" err="1"/>
              <a:t>Boulby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First copper plated onto stainless steel cylinder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Electroforming a ⌀30cm SPC in the coming months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Many other experiments exploring the use of electroformed Cu</a:t>
            </a:r>
          </a:p>
        </p:txBody>
      </p:sp>
      <p:pic>
        <p:nvPicPr>
          <p:cNvPr id="7" name="Picture 6" descr="People in protective gear in a factory&#10;&#10;AI-generated content may be incorrect.">
            <a:extLst>
              <a:ext uri="{FF2B5EF4-FFF2-40B4-BE49-F238E27FC236}">
                <a16:creationId xmlns:a16="http://schemas.microsoft.com/office/drawing/2014/main" id="{12FE7BCB-52C9-8554-CC17-B351D14D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45389" y="1183610"/>
            <a:ext cx="5569630" cy="417722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109DBD7-1084-76A7-F699-A6B645CC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21/10/2025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9E82CF0-6CE6-451C-C1FF-3CC70F34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Rogers | UK HEP Forum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3252D8-575C-E8DF-CE6A-88971D61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6293-0097-6345-8941-F04F992C1080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 descr="A diagram of different colored lines&#10;&#10;AI-generated content may be incorrect.">
            <a:extLst>
              <a:ext uri="{FF2B5EF4-FFF2-40B4-BE49-F238E27FC236}">
                <a16:creationId xmlns:a16="http://schemas.microsoft.com/office/drawing/2014/main" id="{B73A13F9-9078-84D5-D324-A155A585B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873" y="3065341"/>
            <a:ext cx="3816465" cy="3527065"/>
          </a:xfrm>
          <a:prstGeom prst="rect">
            <a:avLst/>
          </a:prstGeom>
        </p:spPr>
      </p:pic>
      <p:pic>
        <p:nvPicPr>
          <p:cNvPr id="13" name="Picture 12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BD3015BD-6F9D-28CF-1293-71FA3EF178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88" t="13882" r="7450" b="-1781"/>
          <a:stretch>
            <a:fillRect/>
          </a:stretch>
        </p:blipFill>
        <p:spPr>
          <a:xfrm>
            <a:off x="121024" y="3175237"/>
            <a:ext cx="3439594" cy="3307275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9039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6071</TotalTime>
  <Words>636</Words>
  <Application>Microsoft Macintosh PowerPoint</Application>
  <PresentationFormat>Widescreen</PresentationFormat>
  <Paragraphs>133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ＭＳ Ｐゴシック</vt:lpstr>
      <vt:lpstr>-apple-system</vt:lpstr>
      <vt:lpstr>Aptos</vt:lpstr>
      <vt:lpstr>Arial</vt:lpstr>
      <vt:lpstr>Georgia</vt:lpstr>
      <vt:lpstr>Office Theme</vt:lpstr>
      <vt:lpstr>Ultra-high purity electroforming for rare event searches   P. Knights1, K. Nikolopoulos1,2, G. Rogers1, D. Spathara1, P. Walters1 1University of Birmingham, 2University of Hamburg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Rogers (Physics and Astronomy)</dc:creator>
  <cp:lastModifiedBy>Giovanni Rogers (Physics and Astronomy)</cp:lastModifiedBy>
  <cp:revision>42</cp:revision>
  <dcterms:created xsi:type="dcterms:W3CDTF">2025-10-09T10:36:58Z</dcterms:created>
  <dcterms:modified xsi:type="dcterms:W3CDTF">2025-10-13T15:52:17Z</dcterms:modified>
</cp:coreProperties>
</file>