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256" r:id="rId2"/>
    <p:sldId id="447" r:id="rId3"/>
    <p:sldId id="455" r:id="rId4"/>
    <p:sldId id="448" r:id="rId5"/>
    <p:sldId id="480" r:id="rId6"/>
    <p:sldId id="449" r:id="rId7"/>
    <p:sldId id="466" r:id="rId8"/>
    <p:sldId id="479" r:id="rId9"/>
    <p:sldId id="932" r:id="rId10"/>
    <p:sldId id="941" r:id="rId11"/>
    <p:sldId id="942" r:id="rId12"/>
    <p:sldId id="943" r:id="rId13"/>
    <p:sldId id="940" r:id="rId14"/>
    <p:sldId id="945" r:id="rId15"/>
    <p:sldId id="946" r:id="rId16"/>
    <p:sldId id="947" r:id="rId17"/>
    <p:sldId id="478" r:id="rId18"/>
    <p:sldId id="481" r:id="rId19"/>
    <p:sldId id="459" r:id="rId20"/>
    <p:sldId id="451" r:id="rId21"/>
    <p:sldId id="469" r:id="rId22"/>
    <p:sldId id="472" r:id="rId23"/>
    <p:sldId id="464" r:id="rId24"/>
    <p:sldId id="465" r:id="rId25"/>
    <p:sldId id="463" r:id="rId26"/>
    <p:sldId id="453" r:id="rId27"/>
    <p:sldId id="471" r:id="rId28"/>
    <p:sldId id="462" r:id="rId29"/>
    <p:sldId id="468" r:id="rId30"/>
    <p:sldId id="474" r:id="rId31"/>
    <p:sldId id="454" r:id="rId32"/>
    <p:sldId id="460" r:id="rId33"/>
    <p:sldId id="461" r:id="rId34"/>
    <p:sldId id="457" r:id="rId35"/>
    <p:sldId id="450" r:id="rId36"/>
    <p:sldId id="476" r:id="rId37"/>
    <p:sldId id="477" r:id="rId38"/>
    <p:sldId id="475" r:id="rId39"/>
    <p:sldId id="456" r:id="rId4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92"/>
    <p:restoredTop sz="94912"/>
  </p:normalViewPr>
  <p:slideViewPr>
    <p:cSldViewPr snapToGrid="0" snapToObjects="1">
      <p:cViewPr varScale="1">
        <p:scale>
          <a:sx n="92" d="100"/>
          <a:sy n="92" d="100"/>
        </p:scale>
        <p:origin x="1312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7DF05F-190A-8741-9EAF-D1290D1DF176}" type="datetimeFigureOut">
              <a:rPr lang="en-US" smtClean="0"/>
              <a:t>12/17/25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C8FDFD-F33E-2A4E-B342-D5BF0B69D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13077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1E2D9C-82DB-5842-851D-1B06337E8B44}" type="datetimeFigureOut">
              <a:rPr lang="en-US" smtClean="0"/>
              <a:t>12/17/25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E139D6-4DF1-074D-8A40-ECBDA599E7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44006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Experiments.</a:t>
            </a:r>
          </a:p>
          <a:p>
            <a:r>
              <a:rPr lang="en-US" dirty="0"/>
              <a:t>Would we have found it anyway?</a:t>
            </a:r>
          </a:p>
          <a:p>
            <a:r>
              <a:rPr lang="en-US" baseline="0" dirty="0"/>
              <a:t>DIS</a:t>
            </a:r>
          </a:p>
          <a:p>
            <a:r>
              <a:rPr lang="en-US" baseline="0" dirty="0"/>
              <a:t>4l</a:t>
            </a:r>
          </a:p>
          <a:p>
            <a:r>
              <a:rPr lang="en-US" dirty="0"/>
              <a:t>Roman villa/</a:t>
            </a:r>
            <a:r>
              <a:rPr lang="en-US" dirty="0" err="1"/>
              <a:t>cms</a:t>
            </a:r>
            <a:r>
              <a:rPr lang="en-US" dirty="0"/>
              <a:t>. Traces of the SM will exist as long</a:t>
            </a:r>
            <a:r>
              <a:rPr lang="en-US" baseline="0" dirty="0"/>
              <a:t> as there is a </a:t>
            </a:r>
            <a:r>
              <a:rPr lang="en-US" baseline="0" dirty="0" err="1"/>
              <a:t>civilisation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E139D6-4DF1-074D-8A40-ECBDA599E74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8677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Linear wins at high energy but stops at 2-3 TeV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E139D6-4DF1-074D-8A40-ECBDA599E74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23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Dec 2025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Jon Butterworth: ATM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386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Dec 2025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Jon Butterworth: ATM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929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Dec 2025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Jon Butterworth: ATM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533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Dec 2025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Jon Butterworth: ATM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030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Dec 2025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Jon Butterworth: ATM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1675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Dec 2025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Jon Butterworth: ATM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470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Dec 2025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Jon Butterworth: ATM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0752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Dec 2025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Jon Butterworth: ATM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4" descr="ATLAS Logo">
            <a:extLst>
              <a:ext uri="{FF2B5EF4-FFF2-40B4-BE49-F238E27FC236}">
                <a16:creationId xmlns:a16="http://schemas.microsoft.com/office/drawing/2014/main" id="{BCEDCADF-C3E1-E6D1-5765-B194B4D7CEA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3702"/>
            <a:ext cx="1720850" cy="906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09404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Dec 2025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Jon Butterworth: ATM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36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Dec 2025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Jon Butterworth: ATM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693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Dec 2025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Jon Butterworth: ATM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201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49846" y="457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Dec 2025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Jon Butterworth: ATM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8E1A7D-2EFE-EA4C-9BCB-89182D60500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light-red.eps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292" y="-30161"/>
            <a:ext cx="3899708" cy="745917"/>
          </a:xfrm>
          <a:prstGeom prst="rect">
            <a:avLst/>
          </a:prstGeom>
        </p:spPr>
      </p:pic>
      <p:pic>
        <p:nvPicPr>
          <p:cNvPr id="12" name="Picture 11" descr="light-red.eps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720" r="42720"/>
          <a:stretch/>
        </p:blipFill>
        <p:spPr>
          <a:xfrm>
            <a:off x="-4103865" y="-30161"/>
            <a:ext cx="9546530" cy="745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545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europeanstrategyupdate.web.cern.ch/node/37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hyperlink" Target="https://cds.cern.ch/record/2950671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cajohare.github.io/AxionLimits/docs/at.html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arxiv.org/abs/1307.6213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1550647/contributions/6693032/attachments/3170486/5636513/LCorpe_LHCBSMWG_GeneralMeeting_Nov2025.pdf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1550647/contributions/6693032/attachments/3170486/5636513/LCorpe_LHCBSMWG_GeneralMeeting_Nov2025.pdf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s://adams-institute.ac.uk/halhf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rxiv.org/abs/2404.12809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b2g-summary-plots.docs.cern.ch/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508.21660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14483"/>
            <a:ext cx="7772400" cy="2614517"/>
          </a:xfrm>
        </p:spPr>
        <p:txBody>
          <a:bodyPr>
            <a:normAutofit/>
          </a:bodyPr>
          <a:lstStyle/>
          <a:p>
            <a:r>
              <a:rPr lang="en-US" sz="5400" dirty="0"/>
              <a:t>The Future of Collider Physics</a:t>
            </a:r>
            <a:br>
              <a:rPr lang="en-US" dirty="0"/>
            </a:br>
            <a:endParaRPr lang="en-US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804160"/>
            <a:ext cx="6400800" cy="3901440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Jon Butterworth</a:t>
            </a:r>
          </a:p>
          <a:p>
            <a:r>
              <a:rPr lang="en-US" dirty="0">
                <a:solidFill>
                  <a:schemeClr val="tx1"/>
                </a:solidFill>
              </a:rPr>
              <a:t>University College London</a:t>
            </a:r>
          </a:p>
          <a:p>
            <a:r>
              <a:rPr lang="en-US" i="1" dirty="0">
                <a:solidFill>
                  <a:srgbClr val="FF0000"/>
                </a:solidFill>
              </a:rPr>
              <a:t>Annual Theory Meeting, UK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17/12/2025</a:t>
            </a:r>
          </a:p>
          <a:p>
            <a:r>
              <a:rPr lang="en-US" dirty="0">
                <a:solidFill>
                  <a:schemeClr val="tx1"/>
                </a:solidFill>
              </a:rPr>
              <a:t>Leaning heavily on </a:t>
            </a:r>
          </a:p>
          <a:p>
            <a:r>
              <a:rPr lang="en-US" dirty="0">
                <a:solidFill>
                  <a:schemeClr val="tx1"/>
                </a:solidFill>
                <a:hlinkClick r:id="rId3"/>
              </a:rPr>
              <a:t>European Strategy Inputs</a:t>
            </a:r>
            <a:r>
              <a:rPr lang="en-US" dirty="0">
                <a:solidFill>
                  <a:schemeClr val="tx1"/>
                </a:solidFill>
              </a:rPr>
              <a:t>, </a:t>
            </a:r>
          </a:p>
          <a:p>
            <a:r>
              <a:rPr lang="en-US" dirty="0">
                <a:solidFill>
                  <a:schemeClr val="tx1"/>
                </a:solidFill>
              </a:rPr>
              <a:t>and to some extent the </a:t>
            </a:r>
            <a:r>
              <a:rPr lang="en-US" dirty="0">
                <a:solidFill>
                  <a:schemeClr val="tx1"/>
                </a:solidFill>
                <a:hlinkClick r:id="rId4"/>
              </a:rPr>
              <a:t>output</a:t>
            </a:r>
            <a:r>
              <a:rPr lang="en-US" dirty="0">
                <a:solidFill>
                  <a:schemeClr val="tx1"/>
                </a:solidFill>
              </a:rPr>
              <a:t>…</a:t>
            </a:r>
          </a:p>
          <a:p>
            <a:r>
              <a:rPr lang="en-US" sz="2200" i="1" dirty="0">
                <a:solidFill>
                  <a:schemeClr val="tx1"/>
                </a:solidFill>
              </a:rPr>
              <a:t>Plus some personal bias/opinion… from an experimentalist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34A2E62-C6C8-7436-B3E5-7C0F8C4A18F9}"/>
              </a:ext>
            </a:extLst>
          </p:cNvPr>
          <p:cNvSpPr/>
          <p:nvPr/>
        </p:nvSpPr>
        <p:spPr>
          <a:xfrm>
            <a:off x="1889760" y="5806439"/>
            <a:ext cx="5364480" cy="533401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 descr="3,800+ Holly Corner Stock Photos, Pictures &amp; Royalty-Free Images - iStock">
            <a:extLst>
              <a:ext uri="{FF2B5EF4-FFF2-40B4-BE49-F238E27FC236}">
                <a16:creationId xmlns:a16="http://schemas.microsoft.com/office/drawing/2014/main" id="{411327CD-97BD-68EA-EB98-4863C41B7D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731837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659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42BFF-5203-27A2-E8EF-5E6B0DA67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Axion-like Particles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C2391F-158F-C6B4-68F5-B5017D38C8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70620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latin typeface="+mn-lt"/>
              </a:rPr>
              <a:t>Axion (Peccei-Quinn) results from a spontaneously-broken global symmetry, introduced so explain why QCD conserves CP.</a:t>
            </a:r>
          </a:p>
          <a:p>
            <a:pPr lvl="1"/>
            <a:r>
              <a:rPr lang="en-US" dirty="0">
                <a:latin typeface="+mn-lt"/>
              </a:rPr>
              <a:t>BONUS! Dark Matter candidate</a:t>
            </a:r>
          </a:p>
          <a:p>
            <a:r>
              <a:rPr lang="en-US" dirty="0">
                <a:latin typeface="+mn-lt"/>
              </a:rPr>
              <a:t>Axion-like particles appear in many SM extensions which have such spontaneously-broken symmetries</a:t>
            </a:r>
          </a:p>
          <a:p>
            <a:pPr lvl="1"/>
            <a:r>
              <a:rPr lang="en-US" dirty="0">
                <a:latin typeface="+mn-lt"/>
              </a:rPr>
              <a:t>Can also be DM candidates</a:t>
            </a:r>
          </a:p>
          <a:p>
            <a:pPr lvl="1"/>
            <a:r>
              <a:rPr lang="en-US" dirty="0">
                <a:latin typeface="+mn-lt"/>
              </a:rPr>
              <a:t>Often (very!) light [mass depends on 1/</a:t>
            </a:r>
            <a:r>
              <a:rPr lang="en-US" dirty="0">
                <a:latin typeface="Symbol" pitchFamily="2" charset="2"/>
              </a:rPr>
              <a:t>L</a:t>
            </a:r>
            <a:r>
              <a:rPr lang="en-US" dirty="0">
                <a:latin typeface="+mn-lt"/>
              </a:rPr>
              <a:t>]</a:t>
            </a:r>
          </a:p>
          <a:p>
            <a:pPr lvl="1"/>
            <a:r>
              <a:rPr lang="en-GB" dirty="0">
                <a:latin typeface="+mn-lt"/>
              </a:rPr>
              <a:t>Can couple to </a:t>
            </a:r>
            <a:r>
              <a:rPr lang="en-GB" i="1" dirty="0">
                <a:latin typeface="+mn-lt"/>
              </a:rPr>
              <a:t>any SM particle</a:t>
            </a:r>
            <a:r>
              <a:rPr lang="en-GB" dirty="0">
                <a:latin typeface="+mn-lt"/>
              </a:rPr>
              <a:t>, for fermions, coupling proportional to fermion mass</a:t>
            </a:r>
          </a:p>
          <a:p>
            <a:pPr lvl="1"/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48658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F76F6F-6BFF-48C7-2BC8-9D0DD3A654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3BB37-A302-9E48-C870-833BC479A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Axion-like Particles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0387E2-108A-57C3-5A81-EA8417BAFC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600200"/>
            <a:ext cx="3050499" cy="4710659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latin typeface="+mn-lt"/>
              </a:rPr>
              <a:t>Top coupling particularly well-motivated</a:t>
            </a:r>
          </a:p>
          <a:p>
            <a:r>
              <a:rPr lang="en-US" dirty="0">
                <a:latin typeface="+mn-lt"/>
              </a:rPr>
              <a:t>Resonant searches for high mass ALPs</a:t>
            </a:r>
          </a:p>
          <a:p>
            <a:r>
              <a:rPr lang="en-US" dirty="0">
                <a:latin typeface="+mn-lt"/>
              </a:rPr>
              <a:t>Off-shell ALP mediators at low mass</a:t>
            </a:r>
          </a:p>
          <a:p>
            <a:r>
              <a:rPr lang="en-US" dirty="0">
                <a:latin typeface="+mn-lt"/>
              </a:rPr>
              <a:t>What about the gluon coupling?</a:t>
            </a:r>
          </a:p>
        </p:txBody>
      </p:sp>
      <p:pic>
        <p:nvPicPr>
          <p:cNvPr id="5" name="Picture 4" descr="A diagram of a graph&#10;&#10;AI-generated content may be incorrect.">
            <a:hlinkClick r:id="rId2"/>
            <a:extLst>
              <a:ext uri="{FF2B5EF4-FFF2-40B4-BE49-F238E27FC236}">
                <a16:creationId xmlns:a16="http://schemas.microsoft.com/office/drawing/2014/main" id="{A4BB858C-57FF-C636-5B04-D24580BBED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7698" y="1417638"/>
            <a:ext cx="5179102" cy="36024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AF5838D-C5D5-9AC2-5E48-A3FFBF425701}"/>
              </a:ext>
            </a:extLst>
          </p:cNvPr>
          <p:cNvSpPr txBox="1"/>
          <p:nvPr/>
        </p:nvSpPr>
        <p:spPr>
          <a:xfrm>
            <a:off x="7802380" y="4835410"/>
            <a:ext cx="884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2"/>
              </a:rPr>
              <a:t>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642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4F4078-1FA3-FB4A-0EA3-EF04E22F00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639ED-A7C9-ABE6-A8F3-BF39F06B4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Axion-like Particles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A1A7DF-C641-708E-A830-CBFDC6C613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600200"/>
            <a:ext cx="8229601" cy="1496351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latin typeface="+mn-lt"/>
              </a:rPr>
              <a:t>Simulate all events with ALP as internal or external line, for non-zero top and/or gluon coupling (</a:t>
            </a:r>
            <a:r>
              <a:rPr lang="en-US" dirty="0" err="1">
                <a:latin typeface="+mn-lt"/>
              </a:rPr>
              <a:t>Madgraph+Pythia</a:t>
            </a:r>
            <a:r>
              <a:rPr lang="en-US" dirty="0">
                <a:latin typeface="+mn-lt"/>
              </a:rPr>
              <a:t>)</a:t>
            </a:r>
          </a:p>
          <a:p>
            <a:r>
              <a:rPr lang="en-US" dirty="0">
                <a:latin typeface="+mn-lt"/>
              </a:rPr>
              <a:t>Fire events through Rivet/</a:t>
            </a:r>
            <a:r>
              <a:rPr lang="en-US" dirty="0" err="1">
                <a:latin typeface="+mn-lt"/>
              </a:rPr>
              <a:t>Contur</a:t>
            </a:r>
            <a:r>
              <a:rPr lang="en-US" dirty="0">
                <a:latin typeface="+mn-lt"/>
              </a:rPr>
              <a:t> and compare to data</a:t>
            </a:r>
          </a:p>
          <a:p>
            <a:r>
              <a:rPr lang="en-US" dirty="0">
                <a:latin typeface="+mn-lt"/>
              </a:rPr>
              <a:t>Set exclusion bounds</a:t>
            </a:r>
          </a:p>
        </p:txBody>
      </p:sp>
      <p:pic>
        <p:nvPicPr>
          <p:cNvPr id="7" name="Picture 6" descr="A diagram of a graph&#10;&#10;AI-generated content may be incorrect.">
            <a:extLst>
              <a:ext uri="{FF2B5EF4-FFF2-40B4-BE49-F238E27FC236}">
                <a16:creationId xmlns:a16="http://schemas.microsoft.com/office/drawing/2014/main" id="{1F316D13-9DA1-D70C-5E2E-D4ECE7B448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799" y="3377631"/>
            <a:ext cx="7772400" cy="3041815"/>
          </a:xfrm>
          <a:prstGeom prst="rect">
            <a:avLst/>
          </a:prstGeom>
        </p:spPr>
      </p:pic>
      <p:pic>
        <p:nvPicPr>
          <p:cNvPr id="9" name="Picture 8" descr="A diagram of a waveform&#10;&#10;AI-generated content may be incorrect.">
            <a:extLst>
              <a:ext uri="{FF2B5EF4-FFF2-40B4-BE49-F238E27FC236}">
                <a16:creationId xmlns:a16="http://schemas.microsoft.com/office/drawing/2014/main" id="{0B205C34-1B6E-88AA-DD81-14E60D775F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799" y="2956759"/>
            <a:ext cx="7772400" cy="3238500"/>
          </a:xfrm>
          <a:prstGeom prst="rect">
            <a:avLst/>
          </a:prstGeom>
        </p:spPr>
      </p:pic>
      <p:pic>
        <p:nvPicPr>
          <p:cNvPr id="11" name="Picture 10" descr="A graph of a graph of a nuclear explosion&#10;&#10;AI-generated content may be incorrect.">
            <a:extLst>
              <a:ext uri="{FF2B5EF4-FFF2-40B4-BE49-F238E27FC236}">
                <a16:creationId xmlns:a16="http://schemas.microsoft.com/office/drawing/2014/main" id="{9227C52D-2237-6B56-2325-FA9B45351A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126" y="3079658"/>
            <a:ext cx="5668654" cy="333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71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073FA3-0503-4F5A-59E6-550AEEE6D4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and white drawing of a dolphin&#10;&#10;Description automatically generated">
            <a:extLst>
              <a:ext uri="{FF2B5EF4-FFF2-40B4-BE49-F238E27FC236}">
                <a16:creationId xmlns:a16="http://schemas.microsoft.com/office/drawing/2014/main" id="{D8941263-DC4C-E4A7-FD83-CC830FF0EF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4135" y="2475681"/>
            <a:ext cx="3606800" cy="22606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9496E29-0C88-F1BF-3991-4F12B07E9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725" y="1455738"/>
            <a:ext cx="8229599" cy="1143000"/>
          </a:xfrm>
        </p:spPr>
        <p:txBody>
          <a:bodyPr>
            <a:noAutofit/>
          </a:bodyPr>
          <a:lstStyle/>
          <a:p>
            <a:pPr algn="l"/>
            <a:r>
              <a:rPr lang="en-US" dirty="0">
                <a:latin typeface="Palatino Linotype"/>
                <a:cs typeface="Palatino Linotype"/>
              </a:rPr>
              <a:t>Example: </a:t>
            </a:r>
            <a:r>
              <a:rPr lang="en-US" dirty="0">
                <a:latin typeface="Palatino" pitchFamily="2" charset="77"/>
                <a:ea typeface="Palatino" pitchFamily="2" charset="77"/>
              </a:rPr>
              <a:t>Quark-lepton unification</a:t>
            </a:r>
            <a:endParaRPr lang="en-US" dirty="0">
              <a:latin typeface="Palatino Linotype"/>
              <a:cs typeface="Palatino Linotype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05DD6B-C222-37C3-5C2F-E5ECC9A1ECB4}"/>
              </a:ext>
            </a:extLst>
          </p:cNvPr>
          <p:cNvSpPr txBox="1">
            <a:spLocks/>
          </p:cNvSpPr>
          <p:nvPr/>
        </p:nvSpPr>
        <p:spPr>
          <a:xfrm>
            <a:off x="542253" y="5402262"/>
            <a:ext cx="4312380" cy="970818"/>
          </a:xfrm>
          <a:custGeom>
            <a:avLst/>
            <a:gdLst>
              <a:gd name="csX0" fmla="*/ 0 w 4312380"/>
              <a:gd name="csY0" fmla="*/ 0 h 970818"/>
              <a:gd name="csX1" fmla="*/ 529807 w 4312380"/>
              <a:gd name="csY1" fmla="*/ 0 h 970818"/>
              <a:gd name="csX2" fmla="*/ 1188985 w 4312380"/>
              <a:gd name="csY2" fmla="*/ 0 h 970818"/>
              <a:gd name="csX3" fmla="*/ 1761915 w 4312380"/>
              <a:gd name="csY3" fmla="*/ 0 h 970818"/>
              <a:gd name="csX4" fmla="*/ 2291722 w 4312380"/>
              <a:gd name="csY4" fmla="*/ 0 h 970818"/>
              <a:gd name="csX5" fmla="*/ 2950900 w 4312380"/>
              <a:gd name="csY5" fmla="*/ 0 h 970818"/>
              <a:gd name="csX6" fmla="*/ 3566954 w 4312380"/>
              <a:gd name="csY6" fmla="*/ 0 h 970818"/>
              <a:gd name="csX7" fmla="*/ 4312380 w 4312380"/>
              <a:gd name="csY7" fmla="*/ 0 h 970818"/>
              <a:gd name="csX8" fmla="*/ 4312380 w 4312380"/>
              <a:gd name="csY8" fmla="*/ 504825 h 970818"/>
              <a:gd name="csX9" fmla="*/ 4312380 w 4312380"/>
              <a:gd name="csY9" fmla="*/ 970818 h 970818"/>
              <a:gd name="csX10" fmla="*/ 3782573 w 4312380"/>
              <a:gd name="csY10" fmla="*/ 970818 h 970818"/>
              <a:gd name="csX11" fmla="*/ 3295890 w 4312380"/>
              <a:gd name="csY11" fmla="*/ 970818 h 970818"/>
              <a:gd name="csX12" fmla="*/ 2636712 w 4312380"/>
              <a:gd name="csY12" fmla="*/ 970818 h 970818"/>
              <a:gd name="csX13" fmla="*/ 2106906 w 4312380"/>
              <a:gd name="csY13" fmla="*/ 970818 h 970818"/>
              <a:gd name="csX14" fmla="*/ 1447728 w 4312380"/>
              <a:gd name="csY14" fmla="*/ 970818 h 970818"/>
              <a:gd name="csX15" fmla="*/ 745426 w 4312380"/>
              <a:gd name="csY15" fmla="*/ 970818 h 970818"/>
              <a:gd name="csX16" fmla="*/ 0 w 4312380"/>
              <a:gd name="csY16" fmla="*/ 970818 h 970818"/>
              <a:gd name="csX17" fmla="*/ 0 w 4312380"/>
              <a:gd name="csY17" fmla="*/ 465993 h 970818"/>
              <a:gd name="csX18" fmla="*/ 0 w 4312380"/>
              <a:gd name="csY18" fmla="*/ 0 h 97081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4312380" h="970818" fill="none" extrusionOk="0">
                <a:moveTo>
                  <a:pt x="0" y="0"/>
                </a:moveTo>
                <a:cubicBezTo>
                  <a:pt x="122691" y="-2129"/>
                  <a:pt x="335804" y="-15530"/>
                  <a:pt x="529807" y="0"/>
                </a:cubicBezTo>
                <a:cubicBezTo>
                  <a:pt x="723810" y="15530"/>
                  <a:pt x="978384" y="15432"/>
                  <a:pt x="1188985" y="0"/>
                </a:cubicBezTo>
                <a:cubicBezTo>
                  <a:pt x="1399586" y="-15432"/>
                  <a:pt x="1479157" y="1421"/>
                  <a:pt x="1761915" y="0"/>
                </a:cubicBezTo>
                <a:cubicBezTo>
                  <a:pt x="2044673" y="-1421"/>
                  <a:pt x="2172795" y="-25588"/>
                  <a:pt x="2291722" y="0"/>
                </a:cubicBezTo>
                <a:cubicBezTo>
                  <a:pt x="2410649" y="25588"/>
                  <a:pt x="2686855" y="21332"/>
                  <a:pt x="2950900" y="0"/>
                </a:cubicBezTo>
                <a:cubicBezTo>
                  <a:pt x="3214945" y="-21332"/>
                  <a:pt x="3311524" y="-19976"/>
                  <a:pt x="3566954" y="0"/>
                </a:cubicBezTo>
                <a:cubicBezTo>
                  <a:pt x="3822384" y="19976"/>
                  <a:pt x="3963415" y="5310"/>
                  <a:pt x="4312380" y="0"/>
                </a:cubicBezTo>
                <a:cubicBezTo>
                  <a:pt x="4322509" y="156805"/>
                  <a:pt x="4314082" y="403686"/>
                  <a:pt x="4312380" y="504825"/>
                </a:cubicBezTo>
                <a:cubicBezTo>
                  <a:pt x="4310678" y="605965"/>
                  <a:pt x="4310666" y="803580"/>
                  <a:pt x="4312380" y="970818"/>
                </a:cubicBezTo>
                <a:cubicBezTo>
                  <a:pt x="4098646" y="951642"/>
                  <a:pt x="3975169" y="957716"/>
                  <a:pt x="3782573" y="970818"/>
                </a:cubicBezTo>
                <a:cubicBezTo>
                  <a:pt x="3589977" y="983920"/>
                  <a:pt x="3511909" y="981383"/>
                  <a:pt x="3295890" y="970818"/>
                </a:cubicBezTo>
                <a:cubicBezTo>
                  <a:pt x="3079871" y="960253"/>
                  <a:pt x="2827591" y="947683"/>
                  <a:pt x="2636712" y="970818"/>
                </a:cubicBezTo>
                <a:cubicBezTo>
                  <a:pt x="2445833" y="993953"/>
                  <a:pt x="2220568" y="984330"/>
                  <a:pt x="2106906" y="970818"/>
                </a:cubicBezTo>
                <a:cubicBezTo>
                  <a:pt x="1993244" y="957306"/>
                  <a:pt x="1618506" y="975222"/>
                  <a:pt x="1447728" y="970818"/>
                </a:cubicBezTo>
                <a:cubicBezTo>
                  <a:pt x="1276950" y="966414"/>
                  <a:pt x="1034012" y="997975"/>
                  <a:pt x="745426" y="970818"/>
                </a:cubicBezTo>
                <a:cubicBezTo>
                  <a:pt x="456840" y="943661"/>
                  <a:pt x="314897" y="1004217"/>
                  <a:pt x="0" y="970818"/>
                </a:cubicBezTo>
                <a:cubicBezTo>
                  <a:pt x="17277" y="867940"/>
                  <a:pt x="-24214" y="588053"/>
                  <a:pt x="0" y="465993"/>
                </a:cubicBezTo>
                <a:cubicBezTo>
                  <a:pt x="24214" y="343933"/>
                  <a:pt x="21856" y="220688"/>
                  <a:pt x="0" y="0"/>
                </a:cubicBezTo>
                <a:close/>
              </a:path>
              <a:path w="4312380" h="970818" stroke="0" extrusionOk="0">
                <a:moveTo>
                  <a:pt x="0" y="0"/>
                </a:moveTo>
                <a:cubicBezTo>
                  <a:pt x="186311" y="-6376"/>
                  <a:pt x="382277" y="27590"/>
                  <a:pt x="572930" y="0"/>
                </a:cubicBezTo>
                <a:cubicBezTo>
                  <a:pt x="763583" y="-27590"/>
                  <a:pt x="938475" y="7854"/>
                  <a:pt x="1059613" y="0"/>
                </a:cubicBezTo>
                <a:cubicBezTo>
                  <a:pt x="1180751" y="-7854"/>
                  <a:pt x="1451690" y="-2562"/>
                  <a:pt x="1761915" y="0"/>
                </a:cubicBezTo>
                <a:cubicBezTo>
                  <a:pt x="2072140" y="2562"/>
                  <a:pt x="2187116" y="4650"/>
                  <a:pt x="2334846" y="0"/>
                </a:cubicBezTo>
                <a:cubicBezTo>
                  <a:pt x="2482576" y="-4650"/>
                  <a:pt x="2687871" y="-13955"/>
                  <a:pt x="2907776" y="0"/>
                </a:cubicBezTo>
                <a:cubicBezTo>
                  <a:pt x="3127681" y="13955"/>
                  <a:pt x="3291213" y="-25811"/>
                  <a:pt x="3610078" y="0"/>
                </a:cubicBezTo>
                <a:cubicBezTo>
                  <a:pt x="3928943" y="25811"/>
                  <a:pt x="4167543" y="-1185"/>
                  <a:pt x="4312380" y="0"/>
                </a:cubicBezTo>
                <a:cubicBezTo>
                  <a:pt x="4315475" y="117857"/>
                  <a:pt x="4315544" y="310825"/>
                  <a:pt x="4312380" y="504825"/>
                </a:cubicBezTo>
                <a:cubicBezTo>
                  <a:pt x="4309216" y="698826"/>
                  <a:pt x="4290326" y="844787"/>
                  <a:pt x="4312380" y="970818"/>
                </a:cubicBezTo>
                <a:cubicBezTo>
                  <a:pt x="4073297" y="974899"/>
                  <a:pt x="3996410" y="957527"/>
                  <a:pt x="3782573" y="970818"/>
                </a:cubicBezTo>
                <a:cubicBezTo>
                  <a:pt x="3568736" y="984109"/>
                  <a:pt x="3301235" y="951764"/>
                  <a:pt x="3166519" y="970818"/>
                </a:cubicBezTo>
                <a:cubicBezTo>
                  <a:pt x="3031803" y="989872"/>
                  <a:pt x="2807356" y="974540"/>
                  <a:pt x="2593589" y="970818"/>
                </a:cubicBezTo>
                <a:cubicBezTo>
                  <a:pt x="2379822" y="967097"/>
                  <a:pt x="2122011" y="981909"/>
                  <a:pt x="1891287" y="970818"/>
                </a:cubicBezTo>
                <a:cubicBezTo>
                  <a:pt x="1660563" y="959727"/>
                  <a:pt x="1370073" y="972113"/>
                  <a:pt x="1188985" y="970818"/>
                </a:cubicBezTo>
                <a:cubicBezTo>
                  <a:pt x="1007897" y="969523"/>
                  <a:pt x="909279" y="966100"/>
                  <a:pt x="659178" y="970818"/>
                </a:cubicBezTo>
                <a:cubicBezTo>
                  <a:pt x="409077" y="975536"/>
                  <a:pt x="258113" y="965858"/>
                  <a:pt x="0" y="970818"/>
                </a:cubicBezTo>
                <a:cubicBezTo>
                  <a:pt x="-23024" y="766409"/>
                  <a:pt x="-8419" y="593379"/>
                  <a:pt x="0" y="465993"/>
                </a:cubicBezTo>
                <a:cubicBezTo>
                  <a:pt x="8419" y="338607"/>
                  <a:pt x="10325" y="98085"/>
                  <a:pt x="0" y="0"/>
                </a:cubicBezTo>
                <a:close/>
              </a:path>
            </a:pathLst>
          </a:custGeom>
          <a:ln w="47625">
            <a:solidFill>
              <a:schemeClr val="tx1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000" dirty="0">
                <a:latin typeface="+mn-lt"/>
                <a:ea typeface="Palatino" pitchFamily="2" charset="77"/>
              </a:rPr>
              <a:t>JMB, H. Debnath, P. </a:t>
            </a:r>
            <a:r>
              <a:rPr lang="en-GB" sz="2000" dirty="0" err="1">
                <a:latin typeface="+mn-lt"/>
                <a:ea typeface="Palatino" pitchFamily="2" charset="77"/>
              </a:rPr>
              <a:t>Fileviez</a:t>
            </a:r>
            <a:r>
              <a:rPr lang="en-GB" sz="2000" dirty="0">
                <a:latin typeface="+mn-lt"/>
                <a:ea typeface="Palatino" pitchFamily="2" charset="77"/>
              </a:rPr>
              <a:t> Perez, P. Wang </a:t>
            </a:r>
          </a:p>
          <a:p>
            <a:pPr algn="l"/>
            <a:r>
              <a:rPr lang="en-US" altLang="en-US" sz="2000" dirty="0">
                <a:latin typeface="Arial" panose="020B0604020202020204" pitchFamily="34" charset="0"/>
              </a:rPr>
              <a:t>arXiv:2512.00143 </a:t>
            </a:r>
          </a:p>
        </p:txBody>
      </p:sp>
    </p:spTree>
    <p:extLst>
      <p:ext uri="{BB962C8B-B14F-4D97-AF65-F5344CB8AC3E}">
        <p14:creationId xmlns:p14="http://schemas.microsoft.com/office/powerpoint/2010/main" val="2087250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7B560-5DCE-D88F-36EE-F1E979CF3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+mj-lt"/>
              </a:rPr>
              <a:t>Quark-Lepton Unification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A75CA1-79C2-0B19-1BA8-5A3B6F1CCF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Lepton number as a fourth </a:t>
            </a:r>
            <a:r>
              <a:rPr lang="en-US" dirty="0" err="1">
                <a:latin typeface="+mn-lt"/>
              </a:rPr>
              <a:t>colour</a:t>
            </a:r>
            <a:endParaRPr lang="en-US" dirty="0">
              <a:latin typeface="+mn-lt"/>
            </a:endParaRPr>
          </a:p>
          <a:p>
            <a:pPr lvl="1"/>
            <a:r>
              <a:rPr lang="en-US" dirty="0"/>
              <a:t>Pati &amp; Salam, </a:t>
            </a:r>
            <a:r>
              <a:rPr lang="en-GB" dirty="0"/>
              <a:t>Phys. Rev. D 10, 275–289 (1974) </a:t>
            </a:r>
            <a:endParaRPr lang="en-US" dirty="0"/>
          </a:p>
          <a:p>
            <a:pPr lvl="1"/>
            <a:endParaRPr lang="en-US" dirty="0">
              <a:latin typeface="+mn-lt"/>
            </a:endParaRPr>
          </a:p>
          <a:p>
            <a:pPr lvl="1"/>
            <a:endParaRPr lang="en-US" dirty="0">
              <a:latin typeface="+mn-lt"/>
            </a:endParaRPr>
          </a:p>
        </p:txBody>
      </p:sp>
      <p:pic>
        <p:nvPicPr>
          <p:cNvPr id="5" name="Picture 4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AF8330BA-F20D-909C-F3F4-F1C52D1467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4922" y="2633935"/>
            <a:ext cx="5067300" cy="1016000"/>
          </a:xfrm>
          <a:prstGeom prst="rect">
            <a:avLst/>
          </a:prstGeom>
        </p:spPr>
      </p:pic>
      <p:pic>
        <p:nvPicPr>
          <p:cNvPr id="7" name="Picture 6" descr="A group of black letters&#10;&#10;AI-generated content may be incorrect.">
            <a:extLst>
              <a:ext uri="{FF2B5EF4-FFF2-40B4-BE49-F238E27FC236}">
                <a16:creationId xmlns:a16="http://schemas.microsoft.com/office/drawing/2014/main" id="{608E2AE2-7791-DECC-1009-8F98733A07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0150" y="3429000"/>
            <a:ext cx="6743700" cy="294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99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783D53-88EA-D153-0792-9E0290AD2C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3EEB0-529A-2FB7-8E90-1CB947366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+mj-lt"/>
              </a:rPr>
              <a:t>Quark-Lepton Unification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269CC3-5497-0F34-914E-48680F8731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latin typeface="+mn-lt"/>
              </a:rPr>
              <a:t>Lepton number as a fourth </a:t>
            </a:r>
            <a:r>
              <a:rPr lang="en-US" dirty="0" err="1">
                <a:latin typeface="+mn-lt"/>
              </a:rPr>
              <a:t>colour</a:t>
            </a:r>
            <a:endParaRPr lang="en-US" dirty="0">
              <a:latin typeface="+mn-lt"/>
            </a:endParaRPr>
          </a:p>
          <a:p>
            <a:pPr lvl="1"/>
            <a:r>
              <a:rPr lang="en-US" dirty="0">
                <a:latin typeface="+mn-lt"/>
              </a:rPr>
              <a:t>Pati &amp; Salam, </a:t>
            </a:r>
            <a:r>
              <a:rPr lang="en-GB" dirty="0">
                <a:latin typeface="+mn-lt"/>
              </a:rPr>
              <a:t>Phys. Rev. D 10, 275–289 (1974) </a:t>
            </a:r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Can actually happen at scales close to EWSB, and the scalar leptoquark masses can be nearby</a:t>
            </a:r>
          </a:p>
          <a:p>
            <a:pPr lvl="1"/>
            <a:r>
              <a:rPr lang="en-GB" dirty="0" err="1">
                <a:latin typeface="+mn-lt"/>
              </a:rPr>
              <a:t>Fileviez</a:t>
            </a:r>
            <a:r>
              <a:rPr lang="en-GB" dirty="0">
                <a:latin typeface="+mn-lt"/>
              </a:rPr>
              <a:t> Perez &amp; Wise, </a:t>
            </a:r>
            <a:r>
              <a:rPr lang="en-GB" dirty="0">
                <a:latin typeface="+mn-lt"/>
                <a:hlinkClick r:id="rId2"/>
              </a:rPr>
              <a:t>Phys. Rev. D 88, 057703 (2013)</a:t>
            </a:r>
            <a:endParaRPr lang="en-GB" dirty="0">
              <a:latin typeface="+mn-lt"/>
            </a:endParaRPr>
          </a:p>
          <a:p>
            <a:r>
              <a:rPr lang="en-GB" dirty="0">
                <a:latin typeface="+mn-lt"/>
              </a:rPr>
              <a:t>Additional heavy neutrino to allow light neutrinos without fine tuning</a:t>
            </a:r>
          </a:p>
          <a:p>
            <a:r>
              <a:rPr lang="en-GB" dirty="0">
                <a:latin typeface="+mn-lt"/>
              </a:rPr>
              <a:t>Yukawa couplings depend on fermion mass differences within a generation</a:t>
            </a:r>
          </a:p>
          <a:p>
            <a:pPr lvl="1"/>
            <a:r>
              <a:rPr lang="en-US" dirty="0">
                <a:latin typeface="+mn-lt"/>
              </a:rPr>
              <a:t>Leptoquarks decay to 3</a:t>
            </a:r>
            <a:r>
              <a:rPr lang="en-US" baseline="30000" dirty="0">
                <a:latin typeface="+mn-lt"/>
              </a:rPr>
              <a:t>rd</a:t>
            </a:r>
            <a:r>
              <a:rPr lang="en-US" dirty="0">
                <a:latin typeface="+mn-lt"/>
              </a:rPr>
              <a:t> generation fermions (sometimes via the heavy neutrino)</a:t>
            </a:r>
          </a:p>
          <a:p>
            <a:pPr lvl="1"/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2292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40CF05-F266-6CBB-976F-E46124D99D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27B18-7D4E-4B76-5E17-236F29A4C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+mj-lt"/>
              </a:rPr>
              <a:t>Quark-Lepton Unification</a:t>
            </a:r>
          </a:p>
        </p:txBody>
      </p:sp>
      <p:pic>
        <p:nvPicPr>
          <p:cNvPr id="7" name="Picture 6" descr="A graph of a mass measurement&#10;&#10;AI-generated content may be incorrect.">
            <a:extLst>
              <a:ext uri="{FF2B5EF4-FFF2-40B4-BE49-F238E27FC236}">
                <a16:creationId xmlns:a16="http://schemas.microsoft.com/office/drawing/2014/main" id="{73E4D10B-C899-EF2C-62DA-B775710A08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417638"/>
            <a:ext cx="7772400" cy="45841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CAF8CF8-B4CD-8C86-29B7-D3388E5F56E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536816" y="1413300"/>
            <a:ext cx="6070367" cy="5155349"/>
          </a:xfrm>
          <a:prstGeom prst="rect">
            <a:avLst/>
          </a:prstGeom>
        </p:spPr>
      </p:pic>
      <p:pic>
        <p:nvPicPr>
          <p:cNvPr id="4" name="Picture 3" descr="A diagram of a graph&#10;&#10;AI-generated content may be incorrect.">
            <a:extLst>
              <a:ext uri="{FF2B5EF4-FFF2-40B4-BE49-F238E27FC236}">
                <a16:creationId xmlns:a16="http://schemas.microsoft.com/office/drawing/2014/main" id="{AD6A17B2-3E05-F34D-AF92-DB8DBB35F0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046" y="2560638"/>
            <a:ext cx="7772400" cy="286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723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B5DFD9-8875-B7D6-31FD-6CD729BAA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Dec 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B7F6A8-AA8E-6DF4-C438-24640DB2B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Jon Butterworth: ATM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458AA6-F34C-CC73-CB75-D62DB5BB2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17</a:t>
            </a:fld>
            <a:endParaRPr lang="en-US"/>
          </a:p>
        </p:txBody>
      </p:sp>
      <p:pic>
        <p:nvPicPr>
          <p:cNvPr id="10" name="Picture 9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DF6C612-8BA8-CFA7-3170-3863B53EAE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201" y="919751"/>
            <a:ext cx="8309599" cy="4367866"/>
          </a:xfrm>
          <a:prstGeom prst="rect">
            <a:avLst/>
          </a:prstGeom>
          <a:ln w="31750">
            <a:solidFill>
              <a:schemeClr val="tx1"/>
            </a:solidFill>
            <a:prstDash val="dash"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1996125-83B6-C4C5-E11D-A6BE92999CC3}"/>
              </a:ext>
            </a:extLst>
          </p:cNvPr>
          <p:cNvSpPr txBox="1"/>
          <p:nvPr/>
        </p:nvSpPr>
        <p:spPr>
          <a:xfrm>
            <a:off x="377201" y="5938249"/>
            <a:ext cx="4923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From </a:t>
            </a:r>
            <a:r>
              <a:rPr lang="en-US" dirty="0">
                <a:hlinkClick r:id="rId3"/>
              </a:rPr>
              <a:t>Louie Corpe, ATLAS LPCC BSM Summary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836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5468AE-0D6D-37A8-F813-DB2BDF9A69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950936-5271-8287-9700-D3FC7EDEB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Dec 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7E8BA8-6A97-E3A5-E19D-952049C76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Jon Butterworth: ATM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8EA60A-04F2-F10B-F296-7A5013533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18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8067B31-02DC-3C11-BC8F-7C7D4ED6DB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24519" y="919751"/>
            <a:ext cx="8014962" cy="4367866"/>
          </a:xfrm>
          <a:prstGeom prst="rect">
            <a:avLst/>
          </a:prstGeom>
          <a:ln w="31750">
            <a:solidFill>
              <a:schemeClr val="tx1"/>
            </a:solidFill>
            <a:prstDash val="dash"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2093755-F336-C85C-A84A-26530759E7B4}"/>
              </a:ext>
            </a:extLst>
          </p:cNvPr>
          <p:cNvSpPr txBox="1"/>
          <p:nvPr/>
        </p:nvSpPr>
        <p:spPr>
          <a:xfrm>
            <a:off x="377201" y="5938249"/>
            <a:ext cx="4923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From </a:t>
            </a:r>
            <a:r>
              <a:rPr lang="en-US" dirty="0">
                <a:hlinkClick r:id="rId3"/>
              </a:rPr>
              <a:t>Louie Corpe, ATLAS LPCC BSM Summary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1457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04186D-BB4C-C035-581F-E7F4F0E0C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HL-LHC: A precision machine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DBBD29-E289-AB8D-4066-EDE0898265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Big - largely ML-led - improvements in performance</a:t>
            </a:r>
          </a:p>
          <a:p>
            <a:r>
              <a:rPr lang="en-US" sz="2800" dirty="0"/>
              <a:t>4-top cross section @ 6%</a:t>
            </a:r>
          </a:p>
          <a:p>
            <a:r>
              <a:rPr lang="en-US" sz="2800" dirty="0"/>
              <a:t>Charm Yukawa @1.5 x SM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5187B7-B71D-0CEC-9335-BF59F9830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Dec 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825C20-DB3E-0792-EA1D-0D0D19922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Jon Butterworth: ATM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8BAF2F-5827-EE33-6086-8AECD96AD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19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F9E6DA-6039-E61D-D15C-A5A141D63B80}"/>
              </a:ext>
            </a:extLst>
          </p:cNvPr>
          <p:cNvSpPr txBox="1"/>
          <p:nvPr/>
        </p:nvSpPr>
        <p:spPr>
          <a:xfrm>
            <a:off x="363195" y="6097127"/>
            <a:ext cx="31965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ATLAS &amp; CMS, arXiv:2504.00672</a:t>
            </a:r>
          </a:p>
        </p:txBody>
      </p:sp>
      <p:pic>
        <p:nvPicPr>
          <p:cNvPr id="4098" name="Picture 2" descr="AI Buzzwords Explained: Understand AI Better Than 99% of People in 40 ...">
            <a:extLst>
              <a:ext uri="{FF2B5EF4-FFF2-40B4-BE49-F238E27FC236}">
                <a16:creationId xmlns:a16="http://schemas.microsoft.com/office/drawing/2014/main" id="{4952D05E-BA0B-C7B8-8492-97C5FF669A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4" r="6654"/>
          <a:stretch>
            <a:fillRect/>
          </a:stretch>
        </p:blipFill>
        <p:spPr bwMode="auto">
          <a:xfrm>
            <a:off x="2590800" y="1523076"/>
            <a:ext cx="1270852" cy="712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graph of different colored bars&#10;&#10;AI-generated content may be incorrect.">
            <a:extLst>
              <a:ext uri="{FF2B5EF4-FFF2-40B4-BE49-F238E27FC236}">
                <a16:creationId xmlns:a16="http://schemas.microsoft.com/office/drawing/2014/main" id="{72815540-1B13-0A82-886F-93540DC1E72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19371" y="1948616"/>
            <a:ext cx="3660075" cy="2651208"/>
          </a:xfrm>
          <a:prstGeom prst="rect">
            <a:avLst/>
          </a:prstGeom>
        </p:spPr>
      </p:pic>
      <p:pic>
        <p:nvPicPr>
          <p:cNvPr id="11" name="Picture 10" descr="A graph of a graph of a graph&#10;&#10;AI-generated content may be incorrect.">
            <a:extLst>
              <a:ext uri="{FF2B5EF4-FFF2-40B4-BE49-F238E27FC236}">
                <a16:creationId xmlns:a16="http://schemas.microsoft.com/office/drawing/2014/main" id="{9753808E-4725-2289-8E24-09E74681277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7518" y="3138451"/>
            <a:ext cx="3941536" cy="2987712"/>
          </a:xfrm>
          <a:prstGeom prst="rect">
            <a:avLst/>
          </a:prstGeom>
        </p:spPr>
      </p:pic>
      <p:pic>
        <p:nvPicPr>
          <p:cNvPr id="13" name="Picture 12" descr="A graph of a graph&#10;&#10;AI-generated content may be incorrect.">
            <a:extLst>
              <a:ext uri="{FF2B5EF4-FFF2-40B4-BE49-F238E27FC236}">
                <a16:creationId xmlns:a16="http://schemas.microsoft.com/office/drawing/2014/main" id="{7F7481E3-1283-6304-CE6F-DD3FDC1E848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84216" y="4448175"/>
            <a:ext cx="2660650" cy="22733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ADFFAB9-0F1A-D460-EA52-6F639D3371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40" y="3233272"/>
            <a:ext cx="4966517" cy="265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00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AFA06-9FAD-C5ED-86DD-4734673B4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B35F07-1B00-FC91-5EFC-3369EA4D66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tunnel</a:t>
            </a:r>
          </a:p>
          <a:p>
            <a:pPr lvl="1"/>
            <a:r>
              <a:rPr lang="en-US" dirty="0"/>
              <a:t>Hadrons</a:t>
            </a:r>
          </a:p>
          <a:p>
            <a:pPr lvl="1"/>
            <a:r>
              <a:rPr lang="en-US" dirty="0"/>
              <a:t>Electrons</a:t>
            </a:r>
          </a:p>
          <a:p>
            <a:r>
              <a:rPr lang="en-US" dirty="0"/>
              <a:t>Other tunnels</a:t>
            </a:r>
          </a:p>
          <a:p>
            <a:r>
              <a:rPr lang="en-US" dirty="0"/>
              <a:t>New tunnels</a:t>
            </a:r>
          </a:p>
          <a:p>
            <a:pPr lvl="1"/>
            <a:r>
              <a:rPr lang="en-US" dirty="0"/>
              <a:t>Electrons</a:t>
            </a:r>
          </a:p>
          <a:p>
            <a:pPr lvl="1"/>
            <a:r>
              <a:rPr lang="en-US" dirty="0"/>
              <a:t>Hadrons </a:t>
            </a:r>
          </a:p>
          <a:p>
            <a:pPr lvl="1"/>
            <a:r>
              <a:rPr lang="en-US" dirty="0"/>
              <a:t>Muons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51B028-C072-6B1D-2940-61B90F986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Dec 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E9FBF2-2D29-B124-D19F-7BEC86CCA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Jon Butterworth: ATM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EE2A24-E4AC-1D52-DD73-5D2CB9616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 descr="cern-lhc-aerial.jpg">
            <a:extLst>
              <a:ext uri="{FF2B5EF4-FFF2-40B4-BE49-F238E27FC236}">
                <a16:creationId xmlns:a16="http://schemas.microsoft.com/office/drawing/2014/main" id="{E6BBCF72-A022-35F8-0664-ACB467394E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129" y="1737115"/>
            <a:ext cx="4628894" cy="3383769"/>
          </a:xfrm>
          <a:prstGeom prst="rect">
            <a:avLst/>
          </a:prstGeom>
          <a:ln w="15875">
            <a:solidFill>
              <a:srgbClr val="FF0000"/>
            </a:solidFill>
          </a:ln>
        </p:spPr>
      </p:pic>
      <p:pic>
        <p:nvPicPr>
          <p:cNvPr id="6146" name="Picture 2" descr="3,800+ Holly Corner Stock Photos, Pictures &amp; Royalty-Free Images - iStock">
            <a:extLst>
              <a:ext uri="{FF2B5EF4-FFF2-40B4-BE49-F238E27FC236}">
                <a16:creationId xmlns:a16="http://schemas.microsoft.com/office/drawing/2014/main" id="{C3DD9D8F-05A0-C141-4BEF-7C26C99BB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731837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0284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E78A5E-4710-B874-F695-5BDD692677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3C271-83DD-8B35-7809-35A170869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Higgs “Factories”?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8F4105-49C5-9E90-C679-AB51694EB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Dec 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523B65-1902-514E-5561-871E05730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Jon Butterworth: ATM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3401F7-8144-CB49-E8B9-585652EC0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20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5A1818A-A455-3745-2B5F-6FE63C519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09" y="1684019"/>
            <a:ext cx="7522582" cy="4716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0567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395FF5-C4B6-C36C-4701-F49539959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Dec 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C97D2-7129-550F-2C88-37D7ACB79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Jon Butterworth: ATM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A327CD-5F2A-A25F-7934-A909776F3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21</a:t>
            </a:fld>
            <a:endParaRPr lang="en-US"/>
          </a:p>
        </p:txBody>
      </p:sp>
      <p:pic>
        <p:nvPicPr>
          <p:cNvPr id="8" name="Picture 7" descr="A close-up of a text&#10;&#10;AI-generated content may be incorrect.">
            <a:extLst>
              <a:ext uri="{FF2B5EF4-FFF2-40B4-BE49-F238E27FC236}">
                <a16:creationId xmlns:a16="http://schemas.microsoft.com/office/drawing/2014/main" id="{C659F034-8634-46DD-36EF-E97CB77D2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845" y="2421991"/>
            <a:ext cx="8488349" cy="2951583"/>
          </a:xfrm>
          <a:prstGeom prst="rect">
            <a:avLst/>
          </a:prstGeom>
          <a:ln w="25400">
            <a:solidFill>
              <a:srgbClr val="7030A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30A80A-5DD9-874D-B565-17313349F9B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78446" y="1455780"/>
            <a:ext cx="7772400" cy="865691"/>
          </a:xfrm>
          <a:prstGeom prst="rect">
            <a:avLst/>
          </a:prstGeom>
          <a:ln w="25400">
            <a:solidFill>
              <a:srgbClr val="7030A0"/>
            </a:solidFill>
          </a:ln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BECEC5C6-6458-1ADD-4A67-70EE415F1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846" y="457200"/>
            <a:ext cx="8229600" cy="1143000"/>
          </a:xfrm>
        </p:spPr>
        <p:txBody>
          <a:bodyPr anchor="ctr">
            <a:normAutofit/>
          </a:bodyPr>
          <a:lstStyle/>
          <a:p>
            <a:r>
              <a:rPr lang="en-US" dirty="0"/>
              <a:t>And so?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F06DE65-9E40-2660-A153-88AF91D32C6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236997" y="5474094"/>
            <a:ext cx="6486942" cy="926706"/>
          </a:xfrm>
          <a:prstGeom prst="rect">
            <a:avLst/>
          </a:prstGeom>
          <a:ln w="25400">
            <a:solidFill>
              <a:srgbClr val="7030A0"/>
            </a:solidFill>
          </a:ln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63FC5A7F-58FA-85EE-9A7D-DCC2A2799CED}"/>
              </a:ext>
            </a:extLst>
          </p:cNvPr>
          <p:cNvSpPr/>
          <p:nvPr/>
        </p:nvSpPr>
        <p:spPr>
          <a:xfrm>
            <a:off x="4480467" y="5711688"/>
            <a:ext cx="3243471" cy="323988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897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E2DB84-CA20-A97D-7C4D-FF55B726F3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D78FF-91B3-833A-296B-8E003D127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Electron-Ion Collider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86EBB1-26C2-DC27-4898-8B678C3EB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Dec 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9DDD23-135B-5F8E-EB6A-7E6F35C96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Jon Butterworth: ATM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B87864-78E4-9FF8-9302-F151F7179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22</a:t>
            </a:fld>
            <a:endParaRPr lang="en-US"/>
          </a:p>
        </p:txBody>
      </p:sp>
      <p:pic>
        <p:nvPicPr>
          <p:cNvPr id="9" name="Content Placeholder 8" descr="A diagram of an electrical system&#10;&#10;AI-generated content may be incorrect.">
            <a:extLst>
              <a:ext uri="{FF2B5EF4-FFF2-40B4-BE49-F238E27FC236}">
                <a16:creationId xmlns:a16="http://schemas.microsoft.com/office/drawing/2014/main" id="{BFBBFB48-8752-7309-A461-A8042B53C3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7034" y="1470818"/>
            <a:ext cx="4057202" cy="4525963"/>
          </a:xfrm>
        </p:spPr>
      </p:pic>
      <p:pic>
        <p:nvPicPr>
          <p:cNvPr id="13" name="Picture 12" descr="A graph of a number of numbers&#10;&#10;AI-generated content may be incorrect.">
            <a:extLst>
              <a:ext uri="{FF2B5EF4-FFF2-40B4-BE49-F238E27FC236}">
                <a16:creationId xmlns:a16="http://schemas.microsoft.com/office/drawing/2014/main" id="{7A1AA15D-1DB8-9BCE-6A24-3390C337C4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4589" y="1393411"/>
            <a:ext cx="4541557" cy="4962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518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AD09E-BF73-19D8-C21B-56F591C1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Electron-Ion Collider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271548-61CA-600C-B763-F251A4E0E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Dec 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6CE9FB-1B71-B848-452C-06F84C76E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Jon Butterworth: ATM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CE4B3F-4D6A-BCB6-2EAF-BFA2A9056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23</a:t>
            </a:fld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0663119-7E79-CE71-EBC5-51355A0B30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222246" cy="224293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Some physics headlines </a:t>
            </a:r>
          </a:p>
          <a:p>
            <a:pPr lvl="1"/>
            <a:r>
              <a:rPr lang="en-US" dirty="0"/>
              <a:t>Improved </a:t>
            </a:r>
            <a:r>
              <a:rPr lang="en-US" dirty="0" err="1"/>
              <a:t>parton</a:t>
            </a:r>
            <a:r>
              <a:rPr lang="en-US" dirty="0"/>
              <a:t> densities, especially at high </a:t>
            </a:r>
            <a:r>
              <a:rPr lang="en-US" i="1" dirty="0"/>
              <a:t>x</a:t>
            </a:r>
          </a:p>
          <a:p>
            <a:pPr lvl="1"/>
            <a:r>
              <a:rPr lang="en-US" dirty="0"/>
              <a:t>Factor of two in strong coupling</a:t>
            </a:r>
          </a:p>
          <a:p>
            <a:pPr lvl="1"/>
            <a:r>
              <a:rPr lang="en-US" dirty="0" err="1"/>
              <a:t>Polarisation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/>
              <a:t>Proton spin</a:t>
            </a:r>
          </a:p>
          <a:p>
            <a:r>
              <a:rPr lang="en-US" dirty="0"/>
              <a:t>First physics middle of next decade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71D97A4-9DE9-538D-A242-32DCA1F3E2D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78445" y="5257800"/>
            <a:ext cx="7772400" cy="1133084"/>
          </a:xfrm>
          <a:prstGeom prst="rect">
            <a:avLst/>
          </a:prstGeom>
          <a:ln w="25400">
            <a:solidFill>
              <a:srgbClr val="7030A0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57DB1DF-83A7-CDBD-958C-93AB3D5BBDC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20470" y="3876697"/>
            <a:ext cx="8488349" cy="1150100"/>
          </a:xfrm>
          <a:prstGeom prst="rect">
            <a:avLst/>
          </a:prstGeom>
          <a:ln w="25400">
            <a:solidFill>
              <a:srgbClr val="7030A0"/>
            </a:solidFill>
          </a:ln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1B233032-E938-736E-88C3-E9A7315793CD}"/>
              </a:ext>
            </a:extLst>
          </p:cNvPr>
          <p:cNvSpPr/>
          <p:nvPr/>
        </p:nvSpPr>
        <p:spPr>
          <a:xfrm>
            <a:off x="967408" y="4536466"/>
            <a:ext cx="2703443" cy="490331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31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8A721-5F78-B843-95B0-A8FDF7373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 to the CERN Tunnel…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154642-A01E-4ECC-0D34-47A6CC178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Dec 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B5CCB7-4529-0149-99D3-35290CE75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Jon Butterworth: ATM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4ED88D-EE3D-E33A-9E56-AB793205E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24</a:t>
            </a:fld>
            <a:endParaRPr lang="en-US"/>
          </a:p>
        </p:txBody>
      </p:sp>
      <p:pic>
        <p:nvPicPr>
          <p:cNvPr id="7" name="Picture 6" descr="cern-lhc-aerial.jpg">
            <a:extLst>
              <a:ext uri="{FF2B5EF4-FFF2-40B4-BE49-F238E27FC236}">
                <a16:creationId xmlns:a16="http://schemas.microsoft.com/office/drawing/2014/main" id="{9145F04F-61B4-E8D0-2B6A-50D6DCA884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993" y="1480931"/>
            <a:ext cx="6408237" cy="4684487"/>
          </a:xfrm>
          <a:prstGeom prst="rect">
            <a:avLst/>
          </a:prstGeom>
          <a:ln w="1587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12800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CF664-7166-02C2-0384-BA4AC37BF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HE-LHC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260D4F-A163-5413-35B3-81AC740FF5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70383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/>
              <a:t>In currently proposed form, energy max 34 TeV, only achievable in the 2070s. </a:t>
            </a:r>
          </a:p>
          <a:p>
            <a:pPr marL="0" indent="0">
              <a:buNone/>
            </a:pPr>
            <a:r>
              <a:rPr lang="en-US" dirty="0"/>
              <a:t>Current cost estimate 7.2 BCHF (excluding experiments)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(24 TeV earlier?)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EC741A-739B-81B6-0960-85FB56119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Dec 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F4F6BD-0218-75CB-CE01-BDB05700F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Jon Butterworth: ATM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B03BA2-87E6-2AEC-2CFD-C5AE5E898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25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901B8A-EC3B-D338-4D9B-8CCE23267D22}"/>
              </a:ext>
            </a:extLst>
          </p:cNvPr>
          <p:cNvSpPr txBox="1"/>
          <p:nvPr/>
        </p:nvSpPr>
        <p:spPr>
          <a:xfrm>
            <a:off x="1024128" y="3553968"/>
            <a:ext cx="7132320" cy="193899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“</a:t>
            </a:r>
            <a:r>
              <a:rPr lang="en-GB" sz="2400" i="1" dirty="0"/>
              <a:t>based on the current physics landscape emerging from the LHC and other results, the HE-LHC offers a very limited physics reach</a:t>
            </a:r>
            <a:r>
              <a:rPr lang="en-GB" sz="2400" dirty="0"/>
              <a:t>.”</a:t>
            </a:r>
          </a:p>
          <a:p>
            <a:endParaRPr lang="en-GB" sz="2400" dirty="0"/>
          </a:p>
          <a:p>
            <a:r>
              <a:rPr lang="en-GB" sz="2400" dirty="0"/>
              <a:t>From FCCE Working Group Report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97451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38BA15-C807-6B6C-0571-E8B7B3CB6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LEP3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A061BC-CD13-805A-4160-340C4849B8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846" y="1518480"/>
            <a:ext cx="8351520" cy="382104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New </a:t>
            </a:r>
            <a:r>
              <a:rPr lang="en-US" dirty="0" err="1"/>
              <a:t>e</a:t>
            </a:r>
            <a:r>
              <a:rPr lang="en-US" baseline="30000" dirty="0" err="1"/>
              <a:t>+</a:t>
            </a:r>
            <a:r>
              <a:rPr lang="en-US" dirty="0" err="1"/>
              <a:t>e</a:t>
            </a:r>
            <a:r>
              <a:rPr lang="en-US" baseline="30000" dirty="0"/>
              <a:t>-</a:t>
            </a:r>
            <a:r>
              <a:rPr lang="en-US" dirty="0"/>
              <a:t> collider in the LEP/LHC tunnel</a:t>
            </a:r>
          </a:p>
          <a:p>
            <a:r>
              <a:rPr lang="en-US" dirty="0"/>
              <a:t>CM energy range 91.2 – 230 GeV</a:t>
            </a:r>
          </a:p>
          <a:p>
            <a:pPr lvl="1"/>
            <a:r>
              <a:rPr lang="en-US" dirty="0"/>
              <a:t>Not possible to interleave low and high energy</a:t>
            </a:r>
          </a:p>
          <a:p>
            <a:r>
              <a:rPr lang="en-US" dirty="0"/>
              <a:t>Two interaction points </a:t>
            </a:r>
          </a:p>
          <a:p>
            <a:r>
              <a:rPr lang="en-US" dirty="0"/>
              <a:t>2045 earliest start of operation</a:t>
            </a:r>
          </a:p>
          <a:p>
            <a:r>
              <a:rPr lang="en-US" dirty="0"/>
              <a:t>Synchrotron power loss 50MW per beam</a:t>
            </a:r>
          </a:p>
          <a:p>
            <a:pPr lvl="1"/>
            <a:r>
              <a:rPr lang="en-US" dirty="0"/>
              <a:t>Consumption similar to FCC-ee [see later]</a:t>
            </a:r>
          </a:p>
          <a:p>
            <a:r>
              <a:rPr lang="en-US" dirty="0"/>
              <a:t>Detailed accelerator design work required</a:t>
            </a:r>
          </a:p>
          <a:p>
            <a:r>
              <a:rPr lang="en-US" dirty="0"/>
              <a:t>Current cost estimate 3.9BCHF</a:t>
            </a:r>
          </a:p>
          <a:p>
            <a:r>
              <a:rPr lang="en-US" dirty="0"/>
              <a:t>Estimated precision mostly taken from FCC-ee (see next slides), </a:t>
            </a:r>
          </a:p>
          <a:p>
            <a:pPr lvl="1"/>
            <a:r>
              <a:rPr lang="en-US" dirty="0"/>
              <a:t>Scaling statistical uncertainty up by 1.9.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AE6023-9487-3A46-EF45-4EE450E7C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Dec 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F8A45F-E214-CD31-25E1-C3EB44131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Jon Butterworth: ATM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D82AD-F6A7-79B6-C3C9-279209070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26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4D7842-0EA6-FB19-D8DF-6356D3D1F8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78446" y="5361405"/>
            <a:ext cx="7772400" cy="831070"/>
          </a:xfrm>
          <a:prstGeom prst="rect">
            <a:avLst/>
          </a:prstGeom>
          <a:ln w="25400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3477300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11514A-7311-1571-3410-377D24C16B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DE03D-4184-B01C-E27C-FF5E2ED76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846" y="457200"/>
            <a:ext cx="8229600" cy="1143000"/>
          </a:xfrm>
        </p:spPr>
        <p:txBody>
          <a:bodyPr anchor="ctr">
            <a:normAutofit/>
          </a:bodyPr>
          <a:lstStyle/>
          <a:p>
            <a:r>
              <a:rPr lang="en-US" dirty="0" err="1"/>
              <a:t>LHeC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162CB7-7A23-AE5C-83F3-B607701AF4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741" y="914400"/>
            <a:ext cx="3595617" cy="277368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&gt; 50 GeV Electrons vs LHC protons, </a:t>
            </a:r>
            <a:r>
              <a:rPr lang="en-GB" dirty="0"/>
              <a:t>ECM=0.2–1.3 TeV (Q2,x) range beyond HERA;</a:t>
            </a:r>
            <a:endParaRPr lang="en-US" dirty="0"/>
          </a:p>
          <a:p>
            <a:r>
              <a:rPr lang="en-US" sz="3200" dirty="0"/>
              <a:t>Energy-recovery Linac 1/3 circumference of LHC</a:t>
            </a:r>
          </a:p>
          <a:p>
            <a:r>
              <a:rPr lang="en-US" dirty="0"/>
              <a:t>Likely post-LHC running.</a:t>
            </a:r>
          </a:p>
          <a:p>
            <a:r>
              <a:rPr lang="en-US" dirty="0"/>
              <a:t>Cost estimate 2.4BCHF</a:t>
            </a:r>
          </a:p>
          <a:p>
            <a:r>
              <a:rPr lang="en-GB" dirty="0"/>
              <a:t>Bridge between HL-LHC and future large facility?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Picture 7" descr="A group of graphs with text&#10;&#10;AI-generated content may be incorrect.">
            <a:extLst>
              <a:ext uri="{FF2B5EF4-FFF2-40B4-BE49-F238E27FC236}">
                <a16:creationId xmlns:a16="http://schemas.microsoft.com/office/drawing/2014/main" id="{8BBF1FED-9437-0B53-061D-6A35C26C4E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8924" y="1383659"/>
            <a:ext cx="5226921" cy="422073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32982D-0616-E91B-9801-271CC0467E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Dec 2025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152B97-E772-907D-375F-4EC3EB89A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Jon Butterworth: ATM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ACA5FF-1BEC-5E77-166F-5C79E4622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728E1A7D-2EFE-EA4C-9BCB-89182D605005}" type="slidenum">
              <a:rPr lang="en-US" smtClean="0"/>
              <a:pPr>
                <a:spcAft>
                  <a:spcPts val="600"/>
                </a:spcAft>
              </a:pPr>
              <a:t>27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DA3DC2-1858-05D5-112A-C5DD9FC6F0C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08155" y="5474341"/>
            <a:ext cx="6552667" cy="831070"/>
          </a:xfrm>
          <a:prstGeom prst="rect">
            <a:avLst/>
          </a:prstGeom>
          <a:ln w="25400">
            <a:solidFill>
              <a:srgbClr val="7030A0"/>
            </a:solidFill>
          </a:ln>
        </p:spPr>
      </p:pic>
      <p:pic>
        <p:nvPicPr>
          <p:cNvPr id="11" name="Picture 10" descr="A diagram of a wire&#10;&#10;AI-generated content may be incorrect.">
            <a:extLst>
              <a:ext uri="{FF2B5EF4-FFF2-40B4-BE49-F238E27FC236}">
                <a16:creationId xmlns:a16="http://schemas.microsoft.com/office/drawing/2014/main" id="{375127A3-C9BC-CE15-92C1-95D9DD0C330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036" y="3429000"/>
            <a:ext cx="3512322" cy="1981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003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D996E-C0C3-D811-54AB-D77643210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846" y="457200"/>
            <a:ext cx="8229600" cy="1143000"/>
          </a:xfrm>
        </p:spPr>
        <p:txBody>
          <a:bodyPr anchor="ctr">
            <a:normAutofit/>
          </a:bodyPr>
          <a:lstStyle/>
          <a:p>
            <a:r>
              <a:rPr lang="en-US" dirty="0"/>
              <a:t>And so?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30259A-2223-4B39-3CD7-FAFEE0C459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Dec 2025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EA0B97-18EC-661A-DDCB-C9B5B1178D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Jon Butterworth: ATM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AE7FBD-0698-FA73-C555-A71ED15C8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728E1A7D-2EFE-EA4C-9BCB-89182D605005}" type="slidenum">
              <a:rPr lang="en-US" smtClean="0"/>
              <a:pPr>
                <a:spcAft>
                  <a:spcPts val="600"/>
                </a:spcAft>
              </a:pPr>
              <a:t>28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78DAC3-AB18-8482-AAB4-ED521D1AA01A}"/>
              </a:ext>
            </a:extLst>
          </p:cNvPr>
          <p:cNvSpPr txBox="1"/>
          <p:nvPr/>
        </p:nvSpPr>
        <p:spPr>
          <a:xfrm>
            <a:off x="449846" y="2005287"/>
            <a:ext cx="8229600" cy="132343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i="1" dirty="0"/>
              <a:t>“… LEP3 or </a:t>
            </a:r>
            <a:r>
              <a:rPr lang="en-GB" sz="1600" i="1" dirty="0" err="1"/>
              <a:t>LHeC</a:t>
            </a:r>
            <a:r>
              <a:rPr lang="en-GB" sz="1600" i="1" dirty="0"/>
              <a:t>, would entail major infrastructure investments and operating costs and therefore delay the implementation of a next-generation collider by at least one to two decades. For this reason, they cannot be considered as “bridges”, but rather as alternative options to other proposed colliders”</a:t>
            </a:r>
          </a:p>
          <a:p>
            <a:r>
              <a:rPr lang="en-GB" sz="1600" dirty="0"/>
              <a:t>From FCCE Working Group Report</a:t>
            </a:r>
            <a:endParaRPr lang="en-US" sz="1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50F73F-931D-BB9A-D6C7-FD4F8B472E59}"/>
              </a:ext>
            </a:extLst>
          </p:cNvPr>
          <p:cNvSpPr txBox="1"/>
          <p:nvPr/>
        </p:nvSpPr>
        <p:spPr>
          <a:xfrm>
            <a:off x="815606" y="4240377"/>
            <a:ext cx="7498080" cy="1477328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LEP3 and </a:t>
            </a:r>
            <a:r>
              <a:rPr lang="en-GB" dirty="0" err="1"/>
              <a:t>LHeC</a:t>
            </a:r>
            <a:r>
              <a:rPr lang="en-GB" dirty="0"/>
              <a:t> are colliders that would reuse the LHC tunnel, offering an intermediate physics programme at significantly lower construction costs than the other options. Neither, on its own would be a flagship collider. To provide a long-term physics programme, they would need to be complemented by an energy-frontier machine, such as a hadron collider.</a:t>
            </a:r>
          </a:p>
        </p:txBody>
      </p:sp>
    </p:spTree>
    <p:extLst>
      <p:ext uri="{BB962C8B-B14F-4D97-AF65-F5344CB8AC3E}">
        <p14:creationId xmlns:p14="http://schemas.microsoft.com/office/powerpoint/2010/main" val="3897056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1B4FC8-DF44-C0BE-16DA-D37FCCC6B1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314DA-BA9A-6139-8825-48F82EF94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 new straight tunnel</a:t>
            </a:r>
            <a:endParaRPr lang="en-US" baseline="30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E293FD-AD1D-681A-A025-C1FFEE6AA9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819" y="1600198"/>
            <a:ext cx="3486811" cy="4410857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Electron-positron collisions</a:t>
            </a:r>
          </a:p>
          <a:p>
            <a:r>
              <a:rPr lang="en-US" dirty="0"/>
              <a:t>LCF</a:t>
            </a:r>
          </a:p>
          <a:p>
            <a:pPr lvl="1"/>
            <a:r>
              <a:rPr lang="en-US" dirty="0"/>
              <a:t> superconducting ILC@CERN)</a:t>
            </a:r>
          </a:p>
          <a:p>
            <a:r>
              <a:rPr lang="en-US" dirty="0"/>
              <a:t>CLIC </a:t>
            </a:r>
          </a:p>
          <a:p>
            <a:pPr lvl="1"/>
            <a:r>
              <a:rPr lang="en-US" dirty="0"/>
              <a:t>drive beam </a:t>
            </a:r>
          </a:p>
          <a:p>
            <a:r>
              <a:rPr lang="en-US" dirty="0">
                <a:hlinkClick r:id="rId2"/>
              </a:rPr>
              <a:t>HALHF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asymmetric Higgs factor, with plasma </a:t>
            </a:r>
            <a:r>
              <a:rPr lang="en-US" dirty="0" err="1"/>
              <a:t>wakefield</a:t>
            </a:r>
            <a:r>
              <a:rPr lang="en-US" dirty="0"/>
              <a:t> acceleration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FBE62F-F5D9-79FA-50A1-D94FDBE27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Dec 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3B77C7-2CF3-F9A6-A155-8D42398D0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Jon Butterworth: ATM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3663C7-A800-C95F-31D9-E9AEFCF2A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29</a:t>
            </a:fld>
            <a:endParaRPr lang="en-US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FC571A2D-AA05-814E-64E0-9833D465EB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3612630" y="1858779"/>
            <a:ext cx="5303803" cy="4004033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2C438A69-5801-7A73-E579-2B698FD10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3765030" y="2025186"/>
            <a:ext cx="5303803" cy="3976018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ALHF_v2">
            <a:extLst>
              <a:ext uri="{FF2B5EF4-FFF2-40B4-BE49-F238E27FC236}">
                <a16:creationId xmlns:a16="http://schemas.microsoft.com/office/drawing/2014/main" id="{232EF0BF-8BF0-F195-C857-0DD7ECAD6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46" y="2407594"/>
            <a:ext cx="8686800" cy="1758006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8482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15170E0-CE7F-AA0C-A3F9-4B62D0C7CA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09" y="731310"/>
            <a:ext cx="7578381" cy="56821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595961C-E737-8B24-8251-EF1E340F8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60640"/>
            <a:ext cx="8229600" cy="1143000"/>
          </a:xfrm>
        </p:spPr>
        <p:txBody>
          <a:bodyPr/>
          <a:lstStyle/>
          <a:p>
            <a:r>
              <a:rPr lang="en-US" dirty="0"/>
              <a:t>Why?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7B0CF2-9CF4-013D-E5B5-984B16748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Dec 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46BC1B-F243-0CFE-5429-817B8688B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37253" y="6356350"/>
            <a:ext cx="6400800" cy="365125"/>
          </a:xfrm>
        </p:spPr>
        <p:txBody>
          <a:bodyPr/>
          <a:lstStyle/>
          <a:p>
            <a:r>
              <a:rPr lang="en-US"/>
              <a:t>Jon Butterworth: ATM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C66627-E7F2-3450-C092-39DC5548D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3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3D7C61F-098F-1110-1262-8C8DF0140499}"/>
              </a:ext>
            </a:extLst>
          </p:cNvPr>
          <p:cNvSpPr/>
          <p:nvPr/>
        </p:nvSpPr>
        <p:spPr>
          <a:xfrm>
            <a:off x="6711042" y="4900932"/>
            <a:ext cx="410817" cy="365125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drawing of a lighthouse&#10;&#10;AI-generated content may be incorrect.">
            <a:extLst>
              <a:ext uri="{FF2B5EF4-FFF2-40B4-BE49-F238E27FC236}">
                <a16:creationId xmlns:a16="http://schemas.microsoft.com/office/drawing/2014/main" id="{7A90F767-4E7F-714A-6A55-B8184BFEB80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D030"/>
              </a:clrFrom>
              <a:clrTo>
                <a:srgbClr val="FED03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60358" y="3321595"/>
            <a:ext cx="265103" cy="501545"/>
          </a:xfrm>
          <a:prstGeom prst="rect">
            <a:avLst/>
          </a:prstGeom>
        </p:spPr>
      </p:pic>
      <p:pic>
        <p:nvPicPr>
          <p:cNvPr id="14" name="Picture 13" descr="A drawing of a lighthouse&#10;&#10;AI-generated content may be incorrect.">
            <a:extLst>
              <a:ext uri="{FF2B5EF4-FFF2-40B4-BE49-F238E27FC236}">
                <a16:creationId xmlns:a16="http://schemas.microsoft.com/office/drawing/2014/main" id="{E4BB6A60-6494-060C-97FB-0FB9BA761FA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D030"/>
              </a:clrFrom>
              <a:clrTo>
                <a:srgbClr val="FED03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50583" y="4900932"/>
            <a:ext cx="265103" cy="501545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63AFB78C-F21E-B2B0-2D48-ABD9214A8B7A}"/>
              </a:ext>
            </a:extLst>
          </p:cNvPr>
          <p:cNvSpPr/>
          <p:nvPr/>
        </p:nvSpPr>
        <p:spPr>
          <a:xfrm>
            <a:off x="6094816" y="4820808"/>
            <a:ext cx="410817" cy="626731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3E030BB-64F6-1067-1115-8E0A2C499949}"/>
              </a:ext>
            </a:extLst>
          </p:cNvPr>
          <p:cNvSpPr/>
          <p:nvPr/>
        </p:nvSpPr>
        <p:spPr>
          <a:xfrm>
            <a:off x="3287500" y="3275970"/>
            <a:ext cx="410817" cy="626731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281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 animBg="1"/>
      <p:bldP spid="1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2F5563-FBA1-6078-47F6-43C966085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Dec 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3E4FE9-716C-DFC6-97B0-ED5E706D4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Jon Butterworth: ATM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3F147D-52CA-4A99-0DB7-62202B2BF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30</a:t>
            </a:fld>
            <a:endParaRPr lang="en-US"/>
          </a:p>
        </p:txBody>
      </p:sp>
      <p:pic>
        <p:nvPicPr>
          <p:cNvPr id="8" name="Picture 7" descr="A graph of power consumption&#10;&#10;AI-generated content may be incorrect.">
            <a:extLst>
              <a:ext uri="{FF2B5EF4-FFF2-40B4-BE49-F238E27FC236}">
                <a16:creationId xmlns:a16="http://schemas.microsoft.com/office/drawing/2014/main" id="{68B3F736-DD5D-F18C-FDAB-BE2C7152BD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76915"/>
            <a:ext cx="9036566" cy="50442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96F463D5-28E1-10DD-CDD9-3475E7943E08}"/>
              </a:ext>
            </a:extLst>
          </p:cNvPr>
          <p:cNvSpPr/>
          <p:nvPr/>
        </p:nvSpPr>
        <p:spPr>
          <a:xfrm>
            <a:off x="2590800" y="3135086"/>
            <a:ext cx="1981200" cy="1001485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181B341-F724-DE84-E04A-453BD3F3BDBD}"/>
              </a:ext>
            </a:extLst>
          </p:cNvPr>
          <p:cNvSpPr/>
          <p:nvPr/>
        </p:nvSpPr>
        <p:spPr>
          <a:xfrm>
            <a:off x="682170" y="2017486"/>
            <a:ext cx="1553029" cy="2975427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E832649-B5AE-609D-9A6F-8A5980CE6845}"/>
              </a:ext>
            </a:extLst>
          </p:cNvPr>
          <p:cNvSpPr/>
          <p:nvPr/>
        </p:nvSpPr>
        <p:spPr>
          <a:xfrm>
            <a:off x="3875314" y="1683658"/>
            <a:ext cx="823686" cy="3512456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556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58EA9-DFBF-C33C-639B-5707710EE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 new circular tunnel</a:t>
            </a:r>
            <a:endParaRPr lang="en-US" baseline="30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2557C7-0EC1-BDF7-CEEE-E0DE367C6C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819" y="1600198"/>
            <a:ext cx="2768323" cy="4800601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FCC feasibility study</a:t>
            </a:r>
          </a:p>
          <a:p>
            <a:r>
              <a:rPr lang="en-US" dirty="0"/>
              <a:t>91km circumference</a:t>
            </a:r>
          </a:p>
          <a:p>
            <a:r>
              <a:rPr lang="en-US" dirty="0"/>
              <a:t>Very significant civil engineering, geology, legal, safety, sustainability, societal preparation and studies undertaken already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E50A5C-5DCE-CF29-C256-C08D83036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Dec 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CF92BA-AD87-B273-A509-68666BEEB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Jon Butterworth: ATM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DBB5E-2CAD-8E7F-9678-3C606DC3B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31</a:t>
            </a:fld>
            <a:endParaRPr lang="en-US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ACCBB480-5125-A245-99CF-B9BDA13D47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142" y="1600199"/>
            <a:ext cx="6167159" cy="4317012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993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B978B4-C633-179A-64F2-1C221B68ED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3C722-3DDE-2DF6-B90C-E4DF2A4A1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Electrons and positrons</a:t>
            </a:r>
            <a:endParaRPr lang="en-US" baseline="30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28ADD5-EA38-9418-9DE9-9E71FE2D9E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753" y="1600200"/>
            <a:ext cx="3862552" cy="475615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FCC-ee</a:t>
            </a:r>
          </a:p>
          <a:p>
            <a:pPr lvl="1"/>
            <a:r>
              <a:rPr lang="en-US" dirty="0"/>
              <a:t>Z-pole running 2048</a:t>
            </a:r>
          </a:p>
          <a:p>
            <a:pPr lvl="1"/>
            <a:r>
              <a:rPr lang="en-US" dirty="0"/>
              <a:t>then WW, Higgs, top</a:t>
            </a:r>
          </a:p>
          <a:p>
            <a:pPr lvl="1"/>
            <a:r>
              <a:rPr lang="en-US" dirty="0"/>
              <a:t>Four interaction points</a:t>
            </a:r>
          </a:p>
          <a:p>
            <a:pPr lvl="1"/>
            <a:r>
              <a:rPr lang="en-US" dirty="0"/>
              <a:t>Current cost estimate 15.3BCHF (</a:t>
            </a:r>
            <a:r>
              <a:rPr lang="en-US" dirty="0" err="1"/>
              <a:t>inc</a:t>
            </a:r>
            <a:r>
              <a:rPr lang="en-US" dirty="0"/>
              <a:t> 6BMCH tunnel)</a:t>
            </a:r>
          </a:p>
          <a:p>
            <a:r>
              <a:rPr lang="en-US" dirty="0"/>
              <a:t>CEPC</a:t>
            </a:r>
          </a:p>
          <a:p>
            <a:pPr lvl="1"/>
            <a:r>
              <a:rPr lang="en-US" dirty="0"/>
              <a:t>Similar science case</a:t>
            </a:r>
          </a:p>
          <a:p>
            <a:pPr lvl="1"/>
            <a:r>
              <a:rPr lang="en-US" dirty="0"/>
              <a:t>Related technologies</a:t>
            </a:r>
          </a:p>
          <a:p>
            <a:pPr lvl="1"/>
            <a:r>
              <a:rPr lang="en-US" dirty="0"/>
              <a:t>(Different politics, and not in the current 5 year plan)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7747DF-643F-A743-FA94-BC2990C09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Dec 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495FE0-23C5-33DE-86ED-3678C5AB5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Jon Butterworth: ATM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F6B13D-C666-8745-7D96-D1E261421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32</a:t>
            </a:fld>
            <a:endParaRPr lang="en-US"/>
          </a:p>
        </p:txBody>
      </p:sp>
      <p:pic>
        <p:nvPicPr>
          <p:cNvPr id="7170" name="Picture 2" descr="CEPC poster 25">
            <a:extLst>
              <a:ext uri="{FF2B5EF4-FFF2-40B4-BE49-F238E27FC236}">
                <a16:creationId xmlns:a16="http://schemas.microsoft.com/office/drawing/2014/main" id="{222EB3AF-4F32-F885-4E51-4D2C933B90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738" y="3960213"/>
            <a:ext cx="3697564" cy="2245500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A5DA60B9-5952-392E-7096-5138333FCD9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88126" y="1355891"/>
            <a:ext cx="5072644" cy="2453685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731640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732AB-E0A6-2F12-1B8B-5001FC012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846" y="457200"/>
            <a:ext cx="8229600" cy="1143000"/>
          </a:xfrm>
        </p:spPr>
        <p:txBody>
          <a:bodyPr anchor="ctr">
            <a:normAutofit/>
          </a:bodyPr>
          <a:lstStyle/>
          <a:p>
            <a:r>
              <a:rPr lang="en-US" dirty="0"/>
              <a:t>FCC-ee physics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E0BC9F-CDE8-5CBE-505D-047C926C91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0242" y="1607805"/>
            <a:ext cx="5252484" cy="244017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Major (roughly order of magnitude) impact on 22/50 of SMEFT operators</a:t>
            </a:r>
          </a:p>
          <a:p>
            <a:r>
              <a:rPr lang="en-US" dirty="0"/>
              <a:t>Significant impact of Z –pole and 356 GeV measurements on Higgs parameters from WW+ “Higgs factory” configurations</a:t>
            </a:r>
          </a:p>
        </p:txBody>
      </p:sp>
      <p:pic>
        <p:nvPicPr>
          <p:cNvPr id="8" name="Picture 7" descr="A diagram of a graph&#10;&#10;AI-generated content may be incorrect.">
            <a:extLst>
              <a:ext uri="{FF2B5EF4-FFF2-40B4-BE49-F238E27FC236}">
                <a16:creationId xmlns:a16="http://schemas.microsoft.com/office/drawing/2014/main" id="{5F91DE5A-5DD9-1342-AD58-FBB05711B21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71" r="1949" b="1"/>
          <a:stretch>
            <a:fillRect/>
          </a:stretch>
        </p:blipFill>
        <p:spPr>
          <a:xfrm>
            <a:off x="5592726" y="1547924"/>
            <a:ext cx="3322137" cy="372304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400065-5F19-4ADA-1A33-808DA8337B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Dec 2025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3A7134-EFF9-774B-8F92-48915842F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Jon Butterworth: ATM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B7B2B2-34B0-0F6E-B3FA-4D8BB3600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728E1A7D-2EFE-EA4C-9BCB-89182D605005}" type="slidenum">
              <a:rPr lang="en-US" smtClean="0"/>
              <a:pPr>
                <a:spcAft>
                  <a:spcPts val="600"/>
                </a:spcAft>
              </a:pPr>
              <a:t>33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571EF9-B09A-67ED-CB73-63BE90F4A5E7}"/>
              </a:ext>
            </a:extLst>
          </p:cNvPr>
          <p:cNvSpPr txBox="1"/>
          <p:nvPr/>
        </p:nvSpPr>
        <p:spPr>
          <a:xfrm>
            <a:off x="7729868" y="5310076"/>
            <a:ext cx="1573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Celada et al</a:t>
            </a:r>
            <a:endParaRPr lang="en-US" dirty="0"/>
          </a:p>
        </p:txBody>
      </p:sp>
      <p:pic>
        <p:nvPicPr>
          <p:cNvPr id="13" name="Picture 1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404FEAE-4CF6-B3DC-CB6A-64C0C31E71A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4085081"/>
            <a:ext cx="5913473" cy="231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23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4A7E79-3153-1798-4068-1EA3DFC9D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Next-generation Hadron Collider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20BF42-6007-6979-7562-C81DAF3E36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3715407" cy="4573587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The “ambition” Europe should have</a:t>
            </a:r>
          </a:p>
          <a:p>
            <a:pPr lvl="1"/>
            <a:r>
              <a:rPr lang="en-US" i="1" dirty="0" err="1"/>
              <a:t>cf</a:t>
            </a:r>
            <a:r>
              <a:rPr lang="en-US" i="1" dirty="0"/>
              <a:t> ESPP 2020</a:t>
            </a:r>
            <a:r>
              <a:rPr lang="en-US" dirty="0"/>
              <a:t>.</a:t>
            </a:r>
          </a:p>
          <a:p>
            <a:r>
              <a:rPr lang="en-US" dirty="0"/>
              <a:t>Current FCC-</a:t>
            </a:r>
            <a:r>
              <a:rPr lang="en-US" dirty="0" err="1"/>
              <a:t>hh</a:t>
            </a:r>
            <a:r>
              <a:rPr lang="en-US" dirty="0"/>
              <a:t> baseline 85 TeV in 2074. </a:t>
            </a:r>
          </a:p>
          <a:p>
            <a:r>
              <a:rPr lang="en-US" dirty="0"/>
              <a:t>Current cost estimate 19BCHF (post FCC-ee)</a:t>
            </a:r>
          </a:p>
          <a:p>
            <a:r>
              <a:rPr lang="en-US" dirty="0"/>
              <a:t>Or 2055 if skip FCC-ee.</a:t>
            </a:r>
          </a:p>
          <a:p>
            <a:r>
              <a:rPr lang="en-US" dirty="0"/>
              <a:t>Intermediate energy 50-70 TeV? Sooner?</a:t>
            </a:r>
          </a:p>
          <a:p>
            <a:r>
              <a:rPr lang="en-US" dirty="0"/>
              <a:t>Relevant “detail”: Forward neutrino flux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5BD51D-71F0-018D-C3FF-C563AC346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Dec 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5BC9A3-7CD5-0800-6DE3-1BC2C98DB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Jon Butterworth: ATM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50A091-4722-EA32-6D4B-4614DEB29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34</a:t>
            </a:fld>
            <a:endParaRPr lang="en-US"/>
          </a:p>
        </p:txBody>
      </p:sp>
      <p:pic>
        <p:nvPicPr>
          <p:cNvPr id="8" name="Picture 7" descr="A diagram of different colors&#10;&#10;AI-generated content may be incorrect.">
            <a:extLst>
              <a:ext uri="{FF2B5EF4-FFF2-40B4-BE49-F238E27FC236}">
                <a16:creationId xmlns:a16="http://schemas.microsoft.com/office/drawing/2014/main" id="{6DE8D35D-3D0F-3838-8106-F5F6EEDE186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99339" y="3645307"/>
            <a:ext cx="5244661" cy="2893605"/>
          </a:xfrm>
          <a:prstGeom prst="rect">
            <a:avLst/>
          </a:prstGeom>
        </p:spPr>
      </p:pic>
      <p:pic>
        <p:nvPicPr>
          <p:cNvPr id="10" name="Picture 9" descr="A table of numbers and symbols&#10;&#10;AI-generated content may be incorrect.">
            <a:extLst>
              <a:ext uri="{FF2B5EF4-FFF2-40B4-BE49-F238E27FC236}">
                <a16:creationId xmlns:a16="http://schemas.microsoft.com/office/drawing/2014/main" id="{6A500F68-F90A-4BB5-EEBB-DD0A5A09C7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1097" y="1522017"/>
            <a:ext cx="3963057" cy="1985178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12" name="Picture 11" descr="A graph of a number of molecules&#10;&#10;AI-generated content may be incorrect.">
            <a:extLst>
              <a:ext uri="{FF2B5EF4-FFF2-40B4-BE49-F238E27FC236}">
                <a16:creationId xmlns:a16="http://schemas.microsoft.com/office/drawing/2014/main" id="{4E15574F-F55B-A61F-F586-2BBAEAEBA4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5805" y="3572200"/>
            <a:ext cx="3838268" cy="2857258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29D257DB-EC71-CEC0-15E7-94E50F7729EB}"/>
              </a:ext>
            </a:extLst>
          </p:cNvPr>
          <p:cNvSpPr/>
          <p:nvPr/>
        </p:nvSpPr>
        <p:spPr>
          <a:xfrm>
            <a:off x="5576769" y="1252876"/>
            <a:ext cx="681527" cy="67092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67AF7E2-1FA1-C038-8627-6E524A46B3D5}"/>
              </a:ext>
            </a:extLst>
          </p:cNvPr>
          <p:cNvSpPr/>
          <p:nvPr/>
        </p:nvSpPr>
        <p:spPr>
          <a:xfrm>
            <a:off x="6298235" y="1252876"/>
            <a:ext cx="593766" cy="686329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A7F4E1F-B8A4-1BC2-609A-7F3EE05C5046}"/>
              </a:ext>
            </a:extLst>
          </p:cNvPr>
          <p:cNvSpPr/>
          <p:nvPr/>
        </p:nvSpPr>
        <p:spPr>
          <a:xfrm>
            <a:off x="7346576" y="1252876"/>
            <a:ext cx="673934" cy="639499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0269C1-DBBC-05D4-3CD1-DF1BA97C660E}"/>
              </a:ext>
            </a:extLst>
          </p:cNvPr>
          <p:cNvSpPr txBox="1"/>
          <p:nvPr/>
        </p:nvSpPr>
        <p:spPr>
          <a:xfrm>
            <a:off x="5591477" y="1246270"/>
            <a:ext cx="878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2025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BC589C-6145-8DC4-8F13-4A8AFB3E9B94}"/>
              </a:ext>
            </a:extLst>
          </p:cNvPr>
          <p:cNvSpPr txBox="1"/>
          <p:nvPr/>
        </p:nvSpPr>
        <p:spPr>
          <a:xfrm>
            <a:off x="6256687" y="1246270"/>
            <a:ext cx="878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2019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5E9730F-F0AF-DB63-A9E6-EBED8A16E0FC}"/>
              </a:ext>
            </a:extLst>
          </p:cNvPr>
          <p:cNvSpPr txBox="1"/>
          <p:nvPr/>
        </p:nvSpPr>
        <p:spPr>
          <a:xfrm>
            <a:off x="7361284" y="1252876"/>
            <a:ext cx="878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957518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 animBg="1"/>
      <p:bldP spid="9" grpId="0" animBg="1"/>
      <p:bldP spid="11" grpId="0" animBg="1"/>
      <p:bldP spid="13" grpId="0"/>
      <p:bldP spid="14" grpId="0"/>
      <p:bldP spid="1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BADE7-FABC-03B7-F978-E20DC18CB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846" y="457200"/>
            <a:ext cx="8229600" cy="1143000"/>
          </a:xfrm>
        </p:spPr>
        <p:txBody>
          <a:bodyPr anchor="ctr">
            <a:normAutofit/>
          </a:bodyPr>
          <a:lstStyle/>
          <a:p>
            <a:r>
              <a:rPr lang="en-US" dirty="0"/>
              <a:t>Muon collider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A16596-9E8E-5C1E-76D6-E056559BCF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8624" y="1358517"/>
            <a:ext cx="4096025" cy="5239516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Smaller tunnel </a:t>
            </a:r>
            <a:r>
              <a:rPr lang="en-US" dirty="0" err="1"/>
              <a:t>etc</a:t>
            </a:r>
            <a:r>
              <a:rPr lang="en-US" dirty="0"/>
              <a:t>  ✓</a:t>
            </a:r>
          </a:p>
          <a:p>
            <a:r>
              <a:rPr lang="en-US" dirty="0"/>
              <a:t>Neutrino background ⨯</a:t>
            </a:r>
          </a:p>
          <a:p>
            <a:r>
              <a:rPr lang="en-US" dirty="0"/>
              <a:t>125 GeV, 3 TeV, </a:t>
            </a:r>
            <a:r>
              <a:rPr lang="en-US" dirty="0">
                <a:sym typeface="Wingdings" pitchFamily="2" charset="2"/>
              </a:rPr>
              <a:t>10 TeV </a:t>
            </a:r>
            <a:r>
              <a:rPr lang="en-US" dirty="0" err="1">
                <a:sym typeface="Wingdings" pitchFamily="2" charset="2"/>
              </a:rPr>
              <a:t>CoM</a:t>
            </a:r>
            <a:r>
              <a:rPr lang="en-US" dirty="0">
                <a:sym typeface="Wingdings" pitchFamily="2" charset="2"/>
              </a:rPr>
              <a:t> energy studied at some level.</a:t>
            </a:r>
          </a:p>
          <a:p>
            <a:pPr lvl="1"/>
            <a:r>
              <a:rPr lang="en-US" dirty="0">
                <a:sym typeface="Wingdings" pitchFamily="2" charset="2"/>
              </a:rPr>
              <a:t>Main focus still on accelerator feasibility</a:t>
            </a:r>
          </a:p>
          <a:p>
            <a:pPr lvl="1"/>
            <a:r>
              <a:rPr lang="en-US" dirty="0">
                <a:sym typeface="Wingdings" pitchFamily="2" charset="2"/>
              </a:rPr>
              <a:t>Energy spread a challenge for Higgs pole running</a:t>
            </a:r>
          </a:p>
          <a:p>
            <a:pPr lvl="1"/>
            <a:r>
              <a:rPr lang="en-US" dirty="0">
                <a:sym typeface="Wingdings" pitchFamily="2" charset="2"/>
              </a:rPr>
              <a:t>Staging/reuse of cooling and injection for energy upgrades</a:t>
            </a:r>
          </a:p>
          <a:p>
            <a:pPr lvl="1"/>
            <a:r>
              <a:rPr lang="en-US" dirty="0"/>
              <a:t>Current cost estimate 10-25BCHF</a:t>
            </a:r>
            <a:endParaRPr lang="en-US" dirty="0">
              <a:sym typeface="Wingdings" pitchFamily="2" charset="2"/>
            </a:endParaRPr>
          </a:p>
          <a:p>
            <a:r>
              <a:rPr lang="en-US" dirty="0">
                <a:sym typeface="Wingdings" pitchFamily="2" charset="2"/>
              </a:rPr>
              <a:t>At 10 TeV, electroweak bosons are “</a:t>
            </a:r>
            <a:r>
              <a:rPr lang="en-US" dirty="0" err="1">
                <a:sym typeface="Wingdings" pitchFamily="2" charset="2"/>
              </a:rPr>
              <a:t>partons</a:t>
            </a:r>
            <a:r>
              <a:rPr lang="en-US" dirty="0">
                <a:sym typeface="Wingdings" pitchFamily="2" charset="2"/>
              </a:rPr>
              <a:t>” inside the beam particle (e, </a:t>
            </a:r>
            <a:r>
              <a:rPr lang="en-US" dirty="0">
                <a:latin typeface="Symbol" pitchFamily="2" charset="2"/>
                <a:sym typeface="Wingdings" pitchFamily="2" charset="2"/>
              </a:rPr>
              <a:t>m</a:t>
            </a:r>
            <a:r>
              <a:rPr lang="en-US" dirty="0">
                <a:sym typeface="Wingdings" pitchFamily="2" charset="2"/>
              </a:rPr>
              <a:t> or p)</a:t>
            </a:r>
          </a:p>
          <a:p>
            <a:pPr lvl="1"/>
            <a:r>
              <a:rPr lang="en-US" dirty="0">
                <a:sym typeface="Wingdings" pitchFamily="2" charset="2"/>
              </a:rPr>
              <a:t>though the ”remnant” will be very different!</a:t>
            </a:r>
          </a:p>
          <a:p>
            <a:pPr lvl="1"/>
            <a:endParaRPr lang="en-US" dirty="0"/>
          </a:p>
        </p:txBody>
      </p:sp>
      <p:pic>
        <p:nvPicPr>
          <p:cNvPr id="8" name="Picture 7" descr="A collage of a map&#10;&#10;AI-generated content may be incorrect.">
            <a:extLst>
              <a:ext uri="{FF2B5EF4-FFF2-40B4-BE49-F238E27FC236}">
                <a16:creationId xmlns:a16="http://schemas.microsoft.com/office/drawing/2014/main" id="{C0DAF5D2-415A-6723-4B88-DF3157E3AA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5731" y="1341711"/>
            <a:ext cx="4914937" cy="2236295"/>
          </a:xfrm>
          <a:prstGeom prst="rect">
            <a:avLst/>
          </a:prstGeom>
          <a:noFill/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2B1328-352B-8328-DB06-9211447E3D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Dec 2025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402F28-EC99-9345-6CBC-08FC1F895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Jon Butterworth: ATM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09078F-7900-D565-0E94-E34BE5C3E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728E1A7D-2EFE-EA4C-9BCB-89182D605005}" type="slidenum">
              <a:rPr lang="en-US" smtClean="0"/>
              <a:pPr>
                <a:spcAft>
                  <a:spcPts val="600"/>
                </a:spcAft>
              </a:pPr>
              <a:t>35</a:t>
            </a:fld>
            <a:endParaRPr lang="en-US"/>
          </a:p>
        </p:txBody>
      </p:sp>
      <p:pic>
        <p:nvPicPr>
          <p:cNvPr id="10" name="Picture 9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3B1B2B72-C21F-64CF-177D-9E1E7EFE38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6160" y="3639760"/>
            <a:ext cx="3697013" cy="2716590"/>
          </a:xfrm>
          <a:prstGeom prst="rect">
            <a:avLst/>
          </a:prstGeom>
        </p:spPr>
      </p:pic>
      <p:pic>
        <p:nvPicPr>
          <p:cNvPr id="12" name="Picture 11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3267586C-B308-A6C5-93A0-C4877C5DF58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95730" y="3540165"/>
            <a:ext cx="4685875" cy="299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508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D8FB24-8625-8824-EBD1-DF9710C9B2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E2EF7D-DD95-FB84-54DA-AD8C30F75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846" y="457200"/>
            <a:ext cx="8229600" cy="1143000"/>
          </a:xfrm>
        </p:spPr>
        <p:txBody>
          <a:bodyPr anchor="ctr">
            <a:normAutofit/>
          </a:bodyPr>
          <a:lstStyle/>
          <a:p>
            <a:r>
              <a:rPr lang="en-US" dirty="0"/>
              <a:t>And so?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36AC66-1EB2-1756-68F3-814AF3E3C0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Dec 2025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7169C8-AA27-5C2C-C21A-4EA326002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Jon Butterworth: ATM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F120D-71E5-E728-F257-45A1F5CB8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728E1A7D-2EFE-EA4C-9BCB-89182D605005}" type="slidenum">
              <a:rPr lang="en-US" smtClean="0"/>
              <a:pPr>
                <a:spcAft>
                  <a:spcPts val="600"/>
                </a:spcAft>
              </a:pPr>
              <a:t>36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A42E05-D52E-B4E3-8D99-E484C17C9E73}"/>
              </a:ext>
            </a:extLst>
          </p:cNvPr>
          <p:cNvSpPr txBox="1"/>
          <p:nvPr/>
        </p:nvSpPr>
        <p:spPr>
          <a:xfrm>
            <a:off x="815606" y="5987018"/>
            <a:ext cx="933681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HALHF?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7B49D0-1E6C-D4B7-C9FE-9C15871B117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04983" y="1600200"/>
            <a:ext cx="8534033" cy="3870454"/>
          </a:xfrm>
          <a:prstGeom prst="rect">
            <a:avLst/>
          </a:prstGeom>
          <a:ln w="25400">
            <a:solidFill>
              <a:srgbClr val="7030A0"/>
            </a:solidFill>
          </a:ln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17702927-027A-F081-D02A-A89AC83794EA}"/>
              </a:ext>
            </a:extLst>
          </p:cNvPr>
          <p:cNvSpPr/>
          <p:nvPr/>
        </p:nvSpPr>
        <p:spPr>
          <a:xfrm>
            <a:off x="980660" y="3034747"/>
            <a:ext cx="2703443" cy="490331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1CC490F-E632-75E2-AADD-2CDA83E7ED1E}"/>
              </a:ext>
            </a:extLst>
          </p:cNvPr>
          <p:cNvCxnSpPr>
            <a:cxnSpLocks/>
          </p:cNvCxnSpPr>
          <p:nvPr/>
        </p:nvCxnSpPr>
        <p:spPr>
          <a:xfrm flipV="1">
            <a:off x="1417983" y="3631096"/>
            <a:ext cx="689710" cy="23559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0024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40962A-042A-8C80-BBA3-32AD7B287D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C227A-735B-0EB7-D27E-0FCA05030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846" y="457200"/>
            <a:ext cx="8229600" cy="1143000"/>
          </a:xfrm>
        </p:spPr>
        <p:txBody>
          <a:bodyPr anchor="ctr">
            <a:normAutofit/>
          </a:bodyPr>
          <a:lstStyle/>
          <a:p>
            <a:r>
              <a:rPr lang="en-US" dirty="0"/>
              <a:t>And so?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29C43-4E0B-3674-C732-FFB50A4D7F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Dec 2025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5DE32B-172A-4B19-C396-913B66381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Jon Butterworth: ATM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32F4A3-2EAE-B7C3-C6F6-C10013111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728E1A7D-2EFE-EA4C-9BCB-89182D605005}" type="slidenum">
              <a:rPr lang="en-US" smtClean="0"/>
              <a:pPr>
                <a:spcAft>
                  <a:spcPts val="600"/>
                </a:spcAft>
              </a:pPr>
              <a:t>37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989D0A-5164-C688-D631-BAC81216527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06827" y="1325249"/>
            <a:ext cx="8715638" cy="2563423"/>
          </a:xfrm>
          <a:prstGeom prst="rect">
            <a:avLst/>
          </a:prstGeom>
          <a:ln w="25400">
            <a:solidFill>
              <a:srgbClr val="7030A0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A2A6C92-A8BD-9764-C56F-B82538C03F9D}"/>
              </a:ext>
            </a:extLst>
          </p:cNvPr>
          <p:cNvSpPr txBox="1"/>
          <p:nvPr/>
        </p:nvSpPr>
        <p:spPr>
          <a:xfrm>
            <a:off x="206827" y="4010891"/>
            <a:ext cx="7498080" cy="1477328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LEP3 and </a:t>
            </a:r>
            <a:r>
              <a:rPr lang="en-GB" dirty="0" err="1"/>
              <a:t>LHeC</a:t>
            </a:r>
            <a:r>
              <a:rPr lang="en-GB" dirty="0"/>
              <a:t> are colliders that would reuse the LHC tunnel, offering an intermediate physics programme at significantly lower construction costs than the other options. Neither, on its own would be a flagship collider. To provide a long-term physics programme, they would need to be complemented by an energy-frontier machine, such as a hadron collider.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E21D59C-82A4-A0C0-7C5F-9A17CB0383FF}"/>
              </a:ext>
            </a:extLst>
          </p:cNvPr>
          <p:cNvSpPr/>
          <p:nvPr/>
        </p:nvSpPr>
        <p:spPr>
          <a:xfrm>
            <a:off x="3385094" y="5006214"/>
            <a:ext cx="1874520" cy="563880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1A7F973-A68A-3075-FB46-4F19D8FB64C2}"/>
              </a:ext>
            </a:extLst>
          </p:cNvPr>
          <p:cNvSpPr txBox="1"/>
          <p:nvPr/>
        </p:nvSpPr>
        <p:spPr>
          <a:xfrm>
            <a:off x="7818783" y="4103785"/>
            <a:ext cx="1118390" cy="132343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dirty="0"/>
              <a:t>Sooner/ lower energy? Not discussed? 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BB8620A-4F35-E9BC-7A0E-5A137D0962B6}"/>
              </a:ext>
            </a:extLst>
          </p:cNvPr>
          <p:cNvCxnSpPr>
            <a:cxnSpLocks/>
          </p:cNvCxnSpPr>
          <p:nvPr/>
        </p:nvCxnSpPr>
        <p:spPr>
          <a:xfrm flipV="1">
            <a:off x="5249162" y="5071859"/>
            <a:ext cx="2569621" cy="2162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5E5D176A-1A1C-A816-D4D6-2D0C8C1099E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205948" y="5566294"/>
            <a:ext cx="7716517" cy="845141"/>
          </a:xfrm>
          <a:prstGeom prst="rect">
            <a:avLst/>
          </a:prstGeom>
          <a:ln w="25400">
            <a:solidFill>
              <a:srgbClr val="7030A0"/>
            </a:solidFill>
          </a:ln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5DD9D7CB-5EF7-08EE-05ED-6D32466382EF}"/>
              </a:ext>
            </a:extLst>
          </p:cNvPr>
          <p:cNvSpPr/>
          <p:nvPr/>
        </p:nvSpPr>
        <p:spPr>
          <a:xfrm>
            <a:off x="3124201" y="5982654"/>
            <a:ext cx="2706186" cy="418146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13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 animBg="1"/>
      <p:bldP spid="19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B09E8-4392-BBE0-8098-6AF0AF4F3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494" y="731837"/>
            <a:ext cx="7553011" cy="1143000"/>
          </a:xfrm>
        </p:spPr>
        <p:txBody>
          <a:bodyPr/>
          <a:lstStyle/>
          <a:p>
            <a:r>
              <a:rPr lang="en-US" dirty="0"/>
              <a:t>Some personal thoughts. In flux.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CD69DD-F734-57C5-2CFF-2254921C82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766206"/>
            <a:ext cx="8229600" cy="4481513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Is the energy frontier still worth the effort?</a:t>
            </a:r>
          </a:p>
          <a:p>
            <a:pPr lvl="1"/>
            <a:r>
              <a:rPr lang="en-US" dirty="0"/>
              <a:t>Given the unknowns, yes.</a:t>
            </a:r>
          </a:p>
          <a:p>
            <a:pPr lvl="1"/>
            <a:r>
              <a:rPr lang="en-US" dirty="0"/>
              <a:t>But how long does it take and how far is far enough?</a:t>
            </a:r>
          </a:p>
          <a:p>
            <a:r>
              <a:rPr lang="en-US" dirty="0"/>
              <a:t>Is precision enough?</a:t>
            </a:r>
          </a:p>
          <a:p>
            <a:pPr lvl="1"/>
            <a:r>
              <a:rPr lang="en-US" dirty="0"/>
              <a:t>No, but it does a lot</a:t>
            </a:r>
          </a:p>
          <a:p>
            <a:pPr lvl="1"/>
            <a:r>
              <a:rPr lang="en-US" dirty="0"/>
              <a:t>Historically, it has been smaller scale (g-2, EDMs, B-factories) but actually the main </a:t>
            </a:r>
            <a:r>
              <a:rPr lang="en-US" dirty="0" err="1"/>
              <a:t>imacts</a:t>
            </a:r>
            <a:r>
              <a:rPr lang="en-US" dirty="0"/>
              <a:t> from HERA and LEP(2) were precision measurements in the end, and paved the way for LHC</a:t>
            </a:r>
          </a:p>
          <a:p>
            <a:pPr lvl="1"/>
            <a:r>
              <a:rPr lang="en-US" i="1" dirty="0">
                <a:solidFill>
                  <a:srgbClr val="FF0000"/>
                </a:solidFill>
              </a:rPr>
              <a:t>Maybe</a:t>
            </a:r>
            <a:r>
              <a:rPr lang="en-US" dirty="0"/>
              <a:t> the same will be true of (HL-)LHC?</a:t>
            </a:r>
          </a:p>
          <a:p>
            <a:pPr lvl="1"/>
            <a:r>
              <a:rPr lang="en-US" dirty="0"/>
              <a:t>Will be true of the FCC-ee </a:t>
            </a:r>
            <a:r>
              <a:rPr lang="en-US" dirty="0">
                <a:solidFill>
                  <a:srgbClr val="FF0000"/>
                </a:solidFill>
              </a:rPr>
              <a:t>by design</a:t>
            </a:r>
          </a:p>
          <a:p>
            <a:r>
              <a:rPr lang="en-US" dirty="0"/>
              <a:t>I find the prospect of the HL-LHC exciting, and of EIC interesting, and I will hopefully see their outcomes…</a:t>
            </a:r>
          </a:p>
          <a:p>
            <a:r>
              <a:rPr lang="en-US" dirty="0"/>
              <a:t>The FCC tunnel offers a way back to the energy frontier … for future generations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4868C-63DA-BBEE-EEA4-EBB507FAC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Dec 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A1637E-ECF5-E0FF-421B-965B4F034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Jon Butterworth: ATM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B1CC6A-6FBE-3416-589F-E10C60837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38</a:t>
            </a:fld>
            <a:endParaRPr lang="en-US"/>
          </a:p>
        </p:txBody>
      </p:sp>
      <p:pic>
        <p:nvPicPr>
          <p:cNvPr id="7" name="Picture 2" descr="3,800+ Holly Corner Stock Photos, Pictures &amp; Royalty-Free Images - iStock">
            <a:extLst>
              <a:ext uri="{FF2B5EF4-FFF2-40B4-BE49-F238E27FC236}">
                <a16:creationId xmlns:a16="http://schemas.microsoft.com/office/drawing/2014/main" id="{91C11409-F952-E091-8CD4-808E542A4D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731837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4217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3FC450-F563-A277-D7DD-06EDCA3945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A2696-143B-9C07-F0A4-7F3F97E51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Conventional Wisdom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72D148-5634-81CF-096F-8E8EBCE699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Hadrons for exploration. </a:t>
            </a:r>
          </a:p>
          <a:p>
            <a:r>
              <a:rPr lang="en-US" dirty="0"/>
              <a:t>Leptons for precision. </a:t>
            </a:r>
          </a:p>
          <a:p>
            <a:r>
              <a:rPr lang="en-US" dirty="0"/>
              <a:t>Lepton-hadron for QCD.</a:t>
            </a:r>
          </a:p>
          <a:p>
            <a:endParaRPr lang="en-US" dirty="0"/>
          </a:p>
          <a:p>
            <a:r>
              <a:rPr lang="en-US" dirty="0" err="1"/>
              <a:t>e</a:t>
            </a:r>
            <a:r>
              <a:rPr lang="en-US" baseline="30000" dirty="0" err="1"/>
              <a:t>+</a:t>
            </a:r>
            <a:r>
              <a:rPr lang="en-US" dirty="0" err="1"/>
              <a:t>e</a:t>
            </a:r>
            <a:r>
              <a:rPr lang="en-US" baseline="30000" dirty="0"/>
              <a:t>-</a:t>
            </a:r>
            <a:r>
              <a:rPr lang="en-US" dirty="0"/>
              <a:t> Higgs &amp; </a:t>
            </a:r>
            <a:r>
              <a:rPr lang="en-US" dirty="0" err="1"/>
              <a:t>electoweak</a:t>
            </a:r>
            <a:r>
              <a:rPr lang="en-US" dirty="0"/>
              <a:t> factory next (</a:t>
            </a:r>
            <a:r>
              <a:rPr lang="en-US" i="1" dirty="0"/>
              <a:t>c.f. ESPP 2020</a:t>
            </a:r>
            <a:r>
              <a:rPr lang="en-US" dirty="0"/>
              <a:t>)</a:t>
            </a:r>
          </a:p>
          <a:p>
            <a:r>
              <a:rPr lang="en-US" dirty="0"/>
              <a:t>Hadrons in half a century or so</a:t>
            </a:r>
          </a:p>
          <a:p>
            <a:r>
              <a:rPr lang="en-US" dirty="0"/>
              <a:t>ep … not high priority </a:t>
            </a:r>
          </a:p>
          <a:p>
            <a:r>
              <a:rPr lang="en-US" dirty="0"/>
              <a:t>Muons one day. Maybe.</a:t>
            </a:r>
          </a:p>
          <a:p>
            <a:endParaRPr lang="en-US" dirty="0"/>
          </a:p>
          <a:p>
            <a:r>
              <a:rPr lang="en-US" dirty="0"/>
              <a:t>Circular colliders will reach the point of diminishing returns (synchrotron radiation, magnetic field strength)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BECA26-EAB0-EA1C-4966-EC659E5A7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Dec 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C117C0-73C2-0337-6FE9-3CD153CFD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Jon Butterworth: ATM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BB382-35E8-8A70-C1AA-0D2C6F934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39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A4C418-988F-9930-B898-F779837774ED}"/>
              </a:ext>
            </a:extLst>
          </p:cNvPr>
          <p:cNvSpPr txBox="1"/>
          <p:nvPr/>
        </p:nvSpPr>
        <p:spPr>
          <a:xfrm>
            <a:off x="4215866" y="1564105"/>
            <a:ext cx="36845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And precision. How far will this go?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75126E-480F-1C3F-C5BA-FCD532468CCE}"/>
              </a:ext>
            </a:extLst>
          </p:cNvPr>
          <p:cNvSpPr txBox="1"/>
          <p:nvPr/>
        </p:nvSpPr>
        <p:spPr>
          <a:xfrm>
            <a:off x="4050632" y="1978958"/>
            <a:ext cx="46435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Theory permitting. And muons also explore.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347091-7137-AC61-B5AA-76E9F044B1EC}"/>
              </a:ext>
            </a:extLst>
          </p:cNvPr>
          <p:cNvSpPr txBox="1"/>
          <p:nvPr/>
        </p:nvSpPr>
        <p:spPr>
          <a:xfrm>
            <a:off x="4215866" y="2373868"/>
            <a:ext cx="3234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… and Higgs/electroweak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597268-0A74-2555-2D66-1CC8352AE555}"/>
              </a:ext>
            </a:extLst>
          </p:cNvPr>
          <p:cNvSpPr txBox="1"/>
          <p:nvPr/>
        </p:nvSpPr>
        <p:spPr>
          <a:xfrm>
            <a:off x="5417404" y="2937768"/>
            <a:ext cx="37184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Circular machine, at CERN. Top too?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FEACFB-6C90-F8B8-1872-EB43C6F23797}"/>
              </a:ext>
            </a:extLst>
          </p:cNvPr>
          <p:cNvSpPr txBox="1"/>
          <p:nvPr/>
        </p:nvSpPr>
        <p:spPr>
          <a:xfrm>
            <a:off x="5152725" y="3630803"/>
            <a:ext cx="38501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Seems so. Barely mentioned in the strategy…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1E6829-34D2-374D-5D10-BEB61585F53A}"/>
              </a:ext>
            </a:extLst>
          </p:cNvPr>
          <p:cNvSpPr txBox="1"/>
          <p:nvPr/>
        </p:nvSpPr>
        <p:spPr>
          <a:xfrm>
            <a:off x="5163954" y="4229269"/>
            <a:ext cx="35228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Confirmed by the strategy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F0CBAF-7E09-9C6D-7224-4197A84DB969}"/>
              </a:ext>
            </a:extLst>
          </p:cNvPr>
          <p:cNvSpPr txBox="1"/>
          <p:nvPr/>
        </p:nvSpPr>
        <p:spPr>
          <a:xfrm>
            <a:off x="5163954" y="4562773"/>
            <a:ext cx="37779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Not in Europe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A4F8A3-CE0F-478A-A401-AE0FEB2CCB7A}"/>
              </a:ext>
            </a:extLst>
          </p:cNvPr>
          <p:cNvSpPr txBox="1"/>
          <p:nvPr/>
        </p:nvSpPr>
        <p:spPr>
          <a:xfrm>
            <a:off x="2541069" y="5872560"/>
            <a:ext cx="40121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Well, that day may come…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AutoShape 4">
            <a:extLst>
              <a:ext uri="{FF2B5EF4-FFF2-40B4-BE49-F238E27FC236}">
                <a16:creationId xmlns:a16="http://schemas.microsoft.com/office/drawing/2014/main" id="{F34F35C5-3E5F-CD9C-6903-2C1BEED480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9" name="Picture 18" descr="A person with long hair and beard&#10;&#10;AI-generated content may be incorrect.">
            <a:extLst>
              <a:ext uri="{FF2B5EF4-FFF2-40B4-BE49-F238E27FC236}">
                <a16:creationId xmlns:a16="http://schemas.microsoft.com/office/drawing/2014/main" id="{2C7EA123-EFF7-C484-D4C1-C30583BB3B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400" y="1435295"/>
            <a:ext cx="8760430" cy="3865765"/>
          </a:xfrm>
          <a:prstGeom prst="rect">
            <a:avLst/>
          </a:prstGeom>
          <a:ln w="2222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97139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247AC-F44E-74E2-C316-5723DB950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Conventional Wisdom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A35DD8-2280-DD96-EEB4-3FB828A6D9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Hadrons for exploration</a:t>
            </a:r>
          </a:p>
          <a:p>
            <a:r>
              <a:rPr lang="en-US" dirty="0"/>
              <a:t>Leptons for precision</a:t>
            </a:r>
          </a:p>
          <a:p>
            <a:r>
              <a:rPr lang="en-US" dirty="0"/>
              <a:t>Lepton-hadron for QCD</a:t>
            </a:r>
          </a:p>
          <a:p>
            <a:endParaRPr lang="en-US" dirty="0"/>
          </a:p>
          <a:p>
            <a:r>
              <a:rPr lang="en-US" dirty="0" err="1"/>
              <a:t>e</a:t>
            </a:r>
            <a:r>
              <a:rPr lang="en-US" baseline="30000" dirty="0" err="1"/>
              <a:t>+</a:t>
            </a:r>
            <a:r>
              <a:rPr lang="en-US" dirty="0" err="1"/>
              <a:t>e</a:t>
            </a:r>
            <a:r>
              <a:rPr lang="en-US" baseline="30000" dirty="0"/>
              <a:t>-</a:t>
            </a:r>
            <a:r>
              <a:rPr lang="en-US" dirty="0"/>
              <a:t> Higgs factory next (</a:t>
            </a:r>
            <a:r>
              <a:rPr lang="en-US" i="1" dirty="0"/>
              <a:t>c.f. ESPP 2020</a:t>
            </a:r>
            <a:r>
              <a:rPr lang="en-US" dirty="0"/>
              <a:t>)</a:t>
            </a:r>
          </a:p>
          <a:p>
            <a:r>
              <a:rPr lang="en-US" dirty="0"/>
              <a:t>Hadrons in half a century or so</a:t>
            </a:r>
          </a:p>
          <a:p>
            <a:r>
              <a:rPr lang="en-US" dirty="0"/>
              <a:t>ep … not high priority </a:t>
            </a:r>
          </a:p>
          <a:p>
            <a:r>
              <a:rPr lang="en-US" dirty="0"/>
              <a:t>Muons one day. Maybe.</a:t>
            </a:r>
          </a:p>
          <a:p>
            <a:endParaRPr lang="en-US" dirty="0"/>
          </a:p>
          <a:p>
            <a:r>
              <a:rPr lang="en-US" dirty="0"/>
              <a:t>Circular colliders will reach the point of diminishing returns (synchrotron radiation, magnetic field strength)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5E03F0-1552-C39B-7C53-B9725F5C7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Dec 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443854-7624-B281-69D4-EC582338C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Jon Butterworth: ATM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2BD15B-2A61-B158-0E2F-C652ED073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447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2B7F3-A789-8C40-8B29-C94D3C410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Dec 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7F0AE2-2F5D-7AA8-1B7F-55C460173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Jon Butterworth: ATM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8CE78C-9E44-5819-AD48-9EA07E509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5</a:t>
            </a:fld>
            <a:endParaRPr lang="en-US"/>
          </a:p>
        </p:txBody>
      </p:sp>
      <p:pic>
        <p:nvPicPr>
          <p:cNvPr id="3074" name="Picture 2" descr="the future is now text on asphalt road Goal - Sports Equipment, Message, Plan - Document, Sign,  Word the-future-is-now stock pictures, royalty-free photos &amp; images">
            <a:extLst>
              <a:ext uri="{FF2B5EF4-FFF2-40B4-BE49-F238E27FC236}">
                <a16:creationId xmlns:a16="http://schemas.microsoft.com/office/drawing/2014/main" id="{EB418B5E-2FA4-B00C-7090-8F6EF4ECC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838200"/>
            <a:ext cx="7772400" cy="518160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8673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642B52-4D4E-BF4C-6311-5DEFAF6D3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LHC: A precision Machine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70DE73-74FE-A712-3328-EA2FFE031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Dec 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7E85F-54F0-526F-4071-D84626BD6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Jon Butterworth: ATM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915BE5-F4E3-EF2B-C3EE-8178586A7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6</a:t>
            </a:fld>
            <a:endParaRPr lang="en-US" dirty="0"/>
          </a:p>
        </p:txBody>
      </p:sp>
      <p:pic>
        <p:nvPicPr>
          <p:cNvPr id="10" name="Picture 9" descr="A graph with numbers and lines&#10;&#10;AI-generated content may be incorrect.">
            <a:extLst>
              <a:ext uri="{FF2B5EF4-FFF2-40B4-BE49-F238E27FC236}">
                <a16:creationId xmlns:a16="http://schemas.microsoft.com/office/drawing/2014/main" id="{22B3643A-4BE9-0A32-99F5-272DBBE606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5574" y="1223146"/>
            <a:ext cx="3492267" cy="2205854"/>
          </a:xfrm>
          <a:prstGeom prst="rect">
            <a:avLst/>
          </a:prstGeom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FA6801F6-0B33-FBE1-0948-03B8FBA5A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933" y="3461629"/>
            <a:ext cx="2977070" cy="2097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B65F63B5-1660-F6BF-157E-8A8090BF9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066" y="1373264"/>
            <a:ext cx="6601867" cy="4953120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03BFEC69-6FF2-3DCD-0C91-A4F5F2C705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02134" y="1270699"/>
            <a:ext cx="7974633" cy="5634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BF0D4527-591B-6755-8DE3-78281BB3A8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587" y="4361784"/>
            <a:ext cx="3782425" cy="1814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373225F5-0BBB-3796-EBC5-F94B40D27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36" y="1422939"/>
            <a:ext cx="4231826" cy="2856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0244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35DF5A-3142-03DB-D07F-9B51F89B17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8F62E-95B7-11AA-724A-ED83159D4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629478"/>
            <a:ext cx="2895600" cy="1143000"/>
          </a:xfrm>
        </p:spPr>
        <p:txBody>
          <a:bodyPr/>
          <a:lstStyle/>
          <a:p>
            <a:r>
              <a:rPr lang="en-US" dirty="0"/>
              <a:t>Searches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504286-0757-1F7D-7222-216641061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Dec 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9763B8-9985-43C9-D630-458DF2859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Jon Butterworth: ATM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C687E8-D21B-FE7B-7B75-6EB5324AE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7</a:t>
            </a:fld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F076800-4941-E660-4289-5FF8CE157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861" y="767702"/>
            <a:ext cx="5932764" cy="5588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B3DBDA2-5D39-C9D4-55A5-9E888AF3761A}"/>
              </a:ext>
            </a:extLst>
          </p:cNvPr>
          <p:cNvSpPr txBox="1"/>
          <p:nvPr/>
        </p:nvSpPr>
        <p:spPr>
          <a:xfrm>
            <a:off x="434905" y="2823362"/>
            <a:ext cx="234142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dirty="0"/>
              <a:t>e.g. CMS Beyond SM particles decaying 2(to) Higgs, top and Gauge bosons (</a:t>
            </a:r>
            <a:r>
              <a:rPr lang="en-GB" dirty="0">
                <a:hlinkClick r:id="rId3"/>
              </a:rPr>
              <a:t>B2G</a:t>
            </a:r>
            <a:r>
              <a:rPr lang="en-GB" dirty="0"/>
              <a:t>) group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0E58F33-CB67-D02A-A0DD-81E2C7D345D5}"/>
              </a:ext>
            </a:extLst>
          </p:cNvPr>
          <p:cNvCxnSpPr>
            <a:endCxn id="2050" idx="0"/>
          </p:cNvCxnSpPr>
          <p:nvPr/>
        </p:nvCxnSpPr>
        <p:spPr>
          <a:xfrm flipV="1">
            <a:off x="5928243" y="767702"/>
            <a:ext cx="0" cy="5404498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9B7E01C-4945-40BB-B054-13BAE1B9BC32}"/>
              </a:ext>
            </a:extLst>
          </p:cNvPr>
          <p:cNvSpPr txBox="1"/>
          <p:nvPr/>
        </p:nvSpPr>
        <p:spPr>
          <a:xfrm rot="5400000">
            <a:off x="5768070" y="4724400"/>
            <a:ext cx="693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 TeV</a:t>
            </a:r>
          </a:p>
        </p:txBody>
      </p:sp>
    </p:spTree>
    <p:extLst>
      <p:ext uri="{BB962C8B-B14F-4D97-AF65-F5344CB8AC3E}">
        <p14:creationId xmlns:p14="http://schemas.microsoft.com/office/powerpoint/2010/main" val="128919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E355F5-2EB0-4832-1BA3-12A85E7645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BD495-23CE-E827-361B-011C437BC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Measure-to-search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17E44B-56D5-DE28-C49D-A9B0C8A47A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783" y="1600200"/>
            <a:ext cx="6354417" cy="475615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BSM well above the line </a:t>
            </a:r>
          </a:p>
          <a:p>
            <a:pPr lvl="1">
              <a:buFont typeface="Wingdings" pitchFamily="2" charset="2"/>
              <a:buChar char="à"/>
            </a:pPr>
            <a:r>
              <a:rPr lang="en-US" dirty="0">
                <a:sym typeface="Wingdings" pitchFamily="2" charset="2"/>
              </a:rPr>
              <a:t>(SM)EFT, using measurements</a:t>
            </a:r>
          </a:p>
          <a:p>
            <a:pPr lvl="1">
              <a:buFont typeface="Wingdings" pitchFamily="2" charset="2"/>
              <a:buChar char="à"/>
            </a:pPr>
            <a:r>
              <a:rPr lang="en-US" dirty="0">
                <a:sym typeface="Wingdings" pitchFamily="2" charset="2"/>
              </a:rPr>
              <a:t>Very generic, efficient</a:t>
            </a:r>
          </a:p>
          <a:p>
            <a:r>
              <a:rPr lang="en-US" dirty="0">
                <a:sym typeface="Wingdings" pitchFamily="2" charset="2"/>
              </a:rPr>
              <a:t>Below or near the line?</a:t>
            </a:r>
          </a:p>
          <a:p>
            <a:pPr lvl="1"/>
            <a:r>
              <a:rPr lang="en-US" dirty="0">
                <a:sym typeface="Wingdings" pitchFamily="2" charset="2"/>
              </a:rPr>
              <a:t>Dedicated search per detailed model (slow, not future-proof?)</a:t>
            </a:r>
          </a:p>
          <a:p>
            <a:pPr lvl="1"/>
            <a:r>
              <a:rPr lang="en-US" dirty="0">
                <a:sym typeface="Wingdings" pitchFamily="2" charset="2"/>
              </a:rPr>
              <a:t>Stick to some generic benchmark/simplified scenarios (convincing coverage? Easy to dodge)</a:t>
            </a:r>
          </a:p>
          <a:p>
            <a:pPr lvl="1"/>
            <a:r>
              <a:rPr lang="en-US" dirty="0">
                <a:sym typeface="Wingdings" pitchFamily="2" charset="2"/>
              </a:rPr>
              <a:t>Use the (differential cross section) measurements (won’t be optimized, but good coverage, efficient and future-proof)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A2F8BE-AE9B-77E1-4A87-D64D6DFA9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Dec 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F7B1E4-50F4-9932-3DC3-EB736128A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Jon Butterworth: ATM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073CA8-C580-DDB2-9E89-486ABE3BD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8</a:t>
            </a:fld>
            <a:endParaRPr lang="en-US"/>
          </a:p>
        </p:txBody>
      </p:sp>
      <p:pic>
        <p:nvPicPr>
          <p:cNvPr id="4098" name="Picture 2" descr="Слайд 1">
            <a:extLst>
              <a:ext uri="{FF2B5EF4-FFF2-40B4-BE49-F238E27FC236}">
                <a16:creationId xmlns:a16="http://schemas.microsoft.com/office/drawing/2014/main" id="{140920F6-4401-ADC9-7B7C-7E3D248A3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0" y="1370013"/>
            <a:ext cx="355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searchMeasEquiv.pdf" descr="searchMeasEquiv.pdf">
            <a:extLst>
              <a:ext uri="{FF2B5EF4-FFF2-40B4-BE49-F238E27FC236}">
                <a16:creationId xmlns:a16="http://schemas.microsoft.com/office/drawing/2014/main" id="{82D3B9C6-C736-039E-AEF6-73393C95A05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2162" y="4439759"/>
            <a:ext cx="2895600" cy="1961041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84F5FBB-DA05-2A47-C357-B5E0A323FD76}"/>
              </a:ext>
            </a:extLst>
          </p:cNvPr>
          <p:cNvSpPr txBox="1"/>
          <p:nvPr/>
        </p:nvSpPr>
        <p:spPr>
          <a:xfrm>
            <a:off x="7886688" y="4119084"/>
            <a:ext cx="21170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Louie Corpe</a:t>
            </a:r>
          </a:p>
        </p:txBody>
      </p:sp>
    </p:spTree>
    <p:extLst>
      <p:ext uri="{BB962C8B-B14F-4D97-AF65-F5344CB8AC3E}">
        <p14:creationId xmlns:p14="http://schemas.microsoft.com/office/powerpoint/2010/main" val="2907209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and white drawing of a dolphin&#10;&#10;Description automatically generated">
            <a:extLst>
              <a:ext uri="{FF2B5EF4-FFF2-40B4-BE49-F238E27FC236}">
                <a16:creationId xmlns:a16="http://schemas.microsoft.com/office/drawing/2014/main" id="{46D081FC-2828-E2EF-C619-51F552EA94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4135" y="2475681"/>
            <a:ext cx="3606800" cy="22606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66141ED-25B2-A2AC-5A19-E284EB0AC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725" y="1455738"/>
            <a:ext cx="8229599" cy="1143000"/>
          </a:xfrm>
        </p:spPr>
        <p:txBody>
          <a:bodyPr>
            <a:noAutofit/>
          </a:bodyPr>
          <a:lstStyle/>
          <a:p>
            <a:pPr algn="l"/>
            <a:r>
              <a:rPr lang="en-US" dirty="0">
                <a:latin typeface="Palatino Linotype"/>
                <a:cs typeface="Palatino Linotype"/>
              </a:rPr>
              <a:t>Example: </a:t>
            </a:r>
            <a:r>
              <a:rPr lang="en-US" dirty="0">
                <a:latin typeface="Palatino" pitchFamily="2" charset="77"/>
                <a:ea typeface="Palatino" pitchFamily="2" charset="77"/>
              </a:rPr>
              <a:t>Axion-like Particles</a:t>
            </a:r>
            <a:endParaRPr lang="en-US" dirty="0">
              <a:latin typeface="Palatino Linotype"/>
              <a:cs typeface="Palatino Linotype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5ACBE7-AA72-4942-FE7D-B355D125F68B}"/>
              </a:ext>
            </a:extLst>
          </p:cNvPr>
          <p:cNvSpPr txBox="1">
            <a:spLocks/>
          </p:cNvSpPr>
          <p:nvPr/>
        </p:nvSpPr>
        <p:spPr>
          <a:xfrm>
            <a:off x="585355" y="5197840"/>
            <a:ext cx="4397462" cy="1143000"/>
          </a:xfrm>
          <a:custGeom>
            <a:avLst/>
            <a:gdLst>
              <a:gd name="csX0" fmla="*/ 0 w 4397462"/>
              <a:gd name="csY0" fmla="*/ 0 h 1143000"/>
              <a:gd name="csX1" fmla="*/ 540260 w 4397462"/>
              <a:gd name="csY1" fmla="*/ 0 h 1143000"/>
              <a:gd name="csX2" fmla="*/ 1212443 w 4397462"/>
              <a:gd name="csY2" fmla="*/ 0 h 1143000"/>
              <a:gd name="csX3" fmla="*/ 1796677 w 4397462"/>
              <a:gd name="csY3" fmla="*/ 0 h 1143000"/>
              <a:gd name="csX4" fmla="*/ 2336937 w 4397462"/>
              <a:gd name="csY4" fmla="*/ 0 h 1143000"/>
              <a:gd name="csX5" fmla="*/ 3009120 w 4397462"/>
              <a:gd name="csY5" fmla="*/ 0 h 1143000"/>
              <a:gd name="csX6" fmla="*/ 3637329 w 4397462"/>
              <a:gd name="csY6" fmla="*/ 0 h 1143000"/>
              <a:gd name="csX7" fmla="*/ 4397462 w 4397462"/>
              <a:gd name="csY7" fmla="*/ 0 h 1143000"/>
              <a:gd name="csX8" fmla="*/ 4397462 w 4397462"/>
              <a:gd name="csY8" fmla="*/ 594360 h 1143000"/>
              <a:gd name="csX9" fmla="*/ 4397462 w 4397462"/>
              <a:gd name="csY9" fmla="*/ 1143000 h 1143000"/>
              <a:gd name="csX10" fmla="*/ 3857202 w 4397462"/>
              <a:gd name="csY10" fmla="*/ 1143000 h 1143000"/>
              <a:gd name="csX11" fmla="*/ 3360917 w 4397462"/>
              <a:gd name="csY11" fmla="*/ 1143000 h 1143000"/>
              <a:gd name="csX12" fmla="*/ 2688734 w 4397462"/>
              <a:gd name="csY12" fmla="*/ 1143000 h 1143000"/>
              <a:gd name="csX13" fmla="*/ 2148474 w 4397462"/>
              <a:gd name="csY13" fmla="*/ 1143000 h 1143000"/>
              <a:gd name="csX14" fmla="*/ 1476291 w 4397462"/>
              <a:gd name="csY14" fmla="*/ 1143000 h 1143000"/>
              <a:gd name="csX15" fmla="*/ 760133 w 4397462"/>
              <a:gd name="csY15" fmla="*/ 1143000 h 1143000"/>
              <a:gd name="csX16" fmla="*/ 0 w 4397462"/>
              <a:gd name="csY16" fmla="*/ 1143000 h 1143000"/>
              <a:gd name="csX17" fmla="*/ 0 w 4397462"/>
              <a:gd name="csY17" fmla="*/ 548640 h 1143000"/>
              <a:gd name="csX18" fmla="*/ 0 w 4397462"/>
              <a:gd name="csY18" fmla="*/ 0 h 1143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4397462" h="1143000" fill="none" extrusionOk="0">
                <a:moveTo>
                  <a:pt x="0" y="0"/>
                </a:moveTo>
                <a:cubicBezTo>
                  <a:pt x="269770" y="-26760"/>
                  <a:pt x="352700" y="17350"/>
                  <a:pt x="540260" y="0"/>
                </a:cubicBezTo>
                <a:cubicBezTo>
                  <a:pt x="727820" y="-17350"/>
                  <a:pt x="963611" y="-25589"/>
                  <a:pt x="1212443" y="0"/>
                </a:cubicBezTo>
                <a:cubicBezTo>
                  <a:pt x="1461275" y="25589"/>
                  <a:pt x="1566439" y="-18220"/>
                  <a:pt x="1796677" y="0"/>
                </a:cubicBezTo>
                <a:cubicBezTo>
                  <a:pt x="2026915" y="18220"/>
                  <a:pt x="2181272" y="3242"/>
                  <a:pt x="2336937" y="0"/>
                </a:cubicBezTo>
                <a:cubicBezTo>
                  <a:pt x="2492602" y="-3242"/>
                  <a:pt x="2677799" y="-19446"/>
                  <a:pt x="3009120" y="0"/>
                </a:cubicBezTo>
                <a:cubicBezTo>
                  <a:pt x="3340441" y="19446"/>
                  <a:pt x="3346015" y="5033"/>
                  <a:pt x="3637329" y="0"/>
                </a:cubicBezTo>
                <a:cubicBezTo>
                  <a:pt x="3928643" y="-5033"/>
                  <a:pt x="4186266" y="31336"/>
                  <a:pt x="4397462" y="0"/>
                </a:cubicBezTo>
                <a:cubicBezTo>
                  <a:pt x="4375111" y="144930"/>
                  <a:pt x="4412023" y="426620"/>
                  <a:pt x="4397462" y="594360"/>
                </a:cubicBezTo>
                <a:cubicBezTo>
                  <a:pt x="4382901" y="762100"/>
                  <a:pt x="4377165" y="1008501"/>
                  <a:pt x="4397462" y="1143000"/>
                </a:cubicBezTo>
                <a:cubicBezTo>
                  <a:pt x="4257399" y="1146553"/>
                  <a:pt x="4079890" y="1125684"/>
                  <a:pt x="3857202" y="1143000"/>
                </a:cubicBezTo>
                <a:cubicBezTo>
                  <a:pt x="3634514" y="1160316"/>
                  <a:pt x="3471359" y="1152985"/>
                  <a:pt x="3360917" y="1143000"/>
                </a:cubicBezTo>
                <a:cubicBezTo>
                  <a:pt x="3250475" y="1133015"/>
                  <a:pt x="2872857" y="1134935"/>
                  <a:pt x="2688734" y="1143000"/>
                </a:cubicBezTo>
                <a:cubicBezTo>
                  <a:pt x="2504611" y="1151065"/>
                  <a:pt x="2292734" y="1143743"/>
                  <a:pt x="2148474" y="1143000"/>
                </a:cubicBezTo>
                <a:cubicBezTo>
                  <a:pt x="2004214" y="1142257"/>
                  <a:pt x="1646312" y="1134491"/>
                  <a:pt x="1476291" y="1143000"/>
                </a:cubicBezTo>
                <a:cubicBezTo>
                  <a:pt x="1306270" y="1151509"/>
                  <a:pt x="984384" y="1176865"/>
                  <a:pt x="760133" y="1143000"/>
                </a:cubicBezTo>
                <a:cubicBezTo>
                  <a:pt x="535882" y="1109135"/>
                  <a:pt x="205465" y="1179292"/>
                  <a:pt x="0" y="1143000"/>
                </a:cubicBezTo>
                <a:cubicBezTo>
                  <a:pt x="3466" y="882876"/>
                  <a:pt x="-19356" y="730020"/>
                  <a:pt x="0" y="548640"/>
                </a:cubicBezTo>
                <a:cubicBezTo>
                  <a:pt x="19356" y="367260"/>
                  <a:pt x="-6269" y="240497"/>
                  <a:pt x="0" y="0"/>
                </a:cubicBezTo>
                <a:close/>
              </a:path>
              <a:path w="4397462" h="1143000" stroke="0" extrusionOk="0">
                <a:moveTo>
                  <a:pt x="0" y="0"/>
                </a:moveTo>
                <a:cubicBezTo>
                  <a:pt x="285090" y="26874"/>
                  <a:pt x="359139" y="-8645"/>
                  <a:pt x="584234" y="0"/>
                </a:cubicBezTo>
                <a:cubicBezTo>
                  <a:pt x="809329" y="8645"/>
                  <a:pt x="933943" y="-6211"/>
                  <a:pt x="1080519" y="0"/>
                </a:cubicBezTo>
                <a:cubicBezTo>
                  <a:pt x="1227096" y="6211"/>
                  <a:pt x="1573996" y="-22386"/>
                  <a:pt x="1796677" y="0"/>
                </a:cubicBezTo>
                <a:cubicBezTo>
                  <a:pt x="2019358" y="22386"/>
                  <a:pt x="2122939" y="27524"/>
                  <a:pt x="2380912" y="0"/>
                </a:cubicBezTo>
                <a:cubicBezTo>
                  <a:pt x="2638885" y="-27524"/>
                  <a:pt x="2745267" y="-14490"/>
                  <a:pt x="2965146" y="0"/>
                </a:cubicBezTo>
                <a:cubicBezTo>
                  <a:pt x="3185025" y="14490"/>
                  <a:pt x="3349469" y="8711"/>
                  <a:pt x="3681304" y="0"/>
                </a:cubicBezTo>
                <a:cubicBezTo>
                  <a:pt x="4013139" y="-8711"/>
                  <a:pt x="4048129" y="20197"/>
                  <a:pt x="4397462" y="0"/>
                </a:cubicBezTo>
                <a:cubicBezTo>
                  <a:pt x="4415321" y="272886"/>
                  <a:pt x="4378623" y="360027"/>
                  <a:pt x="4397462" y="594360"/>
                </a:cubicBezTo>
                <a:cubicBezTo>
                  <a:pt x="4416301" y="828693"/>
                  <a:pt x="4383026" y="951655"/>
                  <a:pt x="4397462" y="1143000"/>
                </a:cubicBezTo>
                <a:cubicBezTo>
                  <a:pt x="4236206" y="1144224"/>
                  <a:pt x="4034573" y="1164247"/>
                  <a:pt x="3857202" y="1143000"/>
                </a:cubicBezTo>
                <a:cubicBezTo>
                  <a:pt x="3679831" y="1121753"/>
                  <a:pt x="3367710" y="1121914"/>
                  <a:pt x="3228994" y="1143000"/>
                </a:cubicBezTo>
                <a:cubicBezTo>
                  <a:pt x="3090278" y="1164086"/>
                  <a:pt x="2871734" y="1152174"/>
                  <a:pt x="2644759" y="1143000"/>
                </a:cubicBezTo>
                <a:cubicBezTo>
                  <a:pt x="2417785" y="1133826"/>
                  <a:pt x="2131039" y="1130649"/>
                  <a:pt x="1928601" y="1143000"/>
                </a:cubicBezTo>
                <a:cubicBezTo>
                  <a:pt x="1726163" y="1155351"/>
                  <a:pt x="1443826" y="1124588"/>
                  <a:pt x="1212443" y="1143000"/>
                </a:cubicBezTo>
                <a:cubicBezTo>
                  <a:pt x="981060" y="1161412"/>
                  <a:pt x="939660" y="1138842"/>
                  <a:pt x="672183" y="1143000"/>
                </a:cubicBezTo>
                <a:cubicBezTo>
                  <a:pt x="404706" y="1147158"/>
                  <a:pt x="158126" y="1153418"/>
                  <a:pt x="0" y="1143000"/>
                </a:cubicBezTo>
                <a:cubicBezTo>
                  <a:pt x="-19690" y="988093"/>
                  <a:pt x="9202" y="704754"/>
                  <a:pt x="0" y="548640"/>
                </a:cubicBezTo>
                <a:cubicBezTo>
                  <a:pt x="-9202" y="392526"/>
                  <a:pt x="20376" y="202318"/>
                  <a:pt x="0" y="0"/>
                </a:cubicBezTo>
                <a:close/>
              </a:path>
            </a:pathLst>
          </a:custGeom>
          <a:ln w="47625">
            <a:solidFill>
              <a:schemeClr val="tx1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000" dirty="0">
                <a:latin typeface="+mn-lt"/>
                <a:ea typeface="Palatino" pitchFamily="2" charset="77"/>
              </a:rPr>
              <a:t>JMB, M. Cullingworth, J. Egan, F. Esser, V. Sanz, M. </a:t>
            </a:r>
            <a:r>
              <a:rPr lang="en-GB" sz="2000" dirty="0" err="1">
                <a:latin typeface="+mn-lt"/>
                <a:ea typeface="Palatino" pitchFamily="2" charset="77"/>
              </a:rPr>
              <a:t>Ubiali</a:t>
            </a:r>
            <a:endParaRPr lang="en-GB" sz="2000" dirty="0">
              <a:latin typeface="+mn-lt"/>
              <a:ea typeface="Palatino" pitchFamily="2" charset="77"/>
            </a:endParaRPr>
          </a:p>
          <a:p>
            <a:pPr algn="l"/>
            <a:r>
              <a:rPr lang="en-US" sz="2000" dirty="0">
                <a:latin typeface="+mn-lt"/>
                <a:cs typeface="Palatino Linotype"/>
                <a:hlinkClick r:id="rId3"/>
              </a:rPr>
              <a:t>2508.21660 [hep-ph]</a:t>
            </a:r>
            <a:r>
              <a:rPr lang="en-US" sz="2000" dirty="0">
                <a:latin typeface="+mn-lt"/>
                <a:cs typeface="Palatino Linotype"/>
              </a:rPr>
              <a:t> JHEP (to appear)</a:t>
            </a:r>
          </a:p>
        </p:txBody>
      </p:sp>
    </p:spTree>
    <p:extLst>
      <p:ext uri="{BB962C8B-B14F-4D97-AF65-F5344CB8AC3E}">
        <p14:creationId xmlns:p14="http://schemas.microsoft.com/office/powerpoint/2010/main" val="624191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68280</TotalTime>
  <Words>1779</Words>
  <Application>Microsoft Macintosh PowerPoint</Application>
  <PresentationFormat>On-screen Show (4:3)</PresentationFormat>
  <Paragraphs>305</Paragraphs>
  <Slides>39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6" baseType="lpstr">
      <vt:lpstr>Arial</vt:lpstr>
      <vt:lpstr>Calibri</vt:lpstr>
      <vt:lpstr>Palatino</vt:lpstr>
      <vt:lpstr>Palatino Linotype</vt:lpstr>
      <vt:lpstr>Symbol</vt:lpstr>
      <vt:lpstr>Wingdings</vt:lpstr>
      <vt:lpstr>Office Theme</vt:lpstr>
      <vt:lpstr>The Future of Collider Physics </vt:lpstr>
      <vt:lpstr>Outline</vt:lpstr>
      <vt:lpstr>Why?</vt:lpstr>
      <vt:lpstr>Conventional Wisdom</vt:lpstr>
      <vt:lpstr>PowerPoint Presentation</vt:lpstr>
      <vt:lpstr>LHC: A precision Machine</vt:lpstr>
      <vt:lpstr>Searches</vt:lpstr>
      <vt:lpstr>Measure-to-search</vt:lpstr>
      <vt:lpstr>Example: Axion-like Particles</vt:lpstr>
      <vt:lpstr>Axion-like Particles</vt:lpstr>
      <vt:lpstr>Axion-like Particles</vt:lpstr>
      <vt:lpstr>Axion-like Particles</vt:lpstr>
      <vt:lpstr>Example: Quark-lepton unification</vt:lpstr>
      <vt:lpstr>Quark-Lepton Unification</vt:lpstr>
      <vt:lpstr>Quark-Lepton Unification</vt:lpstr>
      <vt:lpstr>Quark-Lepton Unification</vt:lpstr>
      <vt:lpstr>PowerPoint Presentation</vt:lpstr>
      <vt:lpstr>PowerPoint Presentation</vt:lpstr>
      <vt:lpstr>HL-LHC: A precision machine</vt:lpstr>
      <vt:lpstr>Higgs “Factories”?</vt:lpstr>
      <vt:lpstr>And so?</vt:lpstr>
      <vt:lpstr>Electron-Ion Collider</vt:lpstr>
      <vt:lpstr>Electron-Ion Collider</vt:lpstr>
      <vt:lpstr>Back to the CERN Tunnel…</vt:lpstr>
      <vt:lpstr>HE-LHC</vt:lpstr>
      <vt:lpstr>LEP3</vt:lpstr>
      <vt:lpstr>LHeC</vt:lpstr>
      <vt:lpstr>And so?</vt:lpstr>
      <vt:lpstr>A new straight tunnel</vt:lpstr>
      <vt:lpstr>PowerPoint Presentation</vt:lpstr>
      <vt:lpstr>A new circular tunnel</vt:lpstr>
      <vt:lpstr>Electrons and positrons</vt:lpstr>
      <vt:lpstr>FCC-ee physics</vt:lpstr>
      <vt:lpstr>Next-generation Hadron Collider</vt:lpstr>
      <vt:lpstr>Muon collider</vt:lpstr>
      <vt:lpstr>And so?</vt:lpstr>
      <vt:lpstr>And so?</vt:lpstr>
      <vt:lpstr>Some personal thoughts. In flux.</vt:lpstr>
      <vt:lpstr>Conventional Wisdom</vt:lpstr>
    </vt:vector>
  </TitlesOfParts>
  <Company>UCL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Jonathan Butterworth</dc:creator>
  <cp:lastModifiedBy>Jon Butterworth</cp:lastModifiedBy>
  <cp:revision>398</cp:revision>
  <dcterms:created xsi:type="dcterms:W3CDTF">2015-04-11T13:53:50Z</dcterms:created>
  <dcterms:modified xsi:type="dcterms:W3CDTF">2025-12-17T11:01:58Z</dcterms:modified>
</cp:coreProperties>
</file>