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4" r:id="rId4"/>
    <p:sldId id="259" r:id="rId5"/>
    <p:sldId id="262" r:id="rId6"/>
    <p:sldId id="305" r:id="rId7"/>
    <p:sldId id="307" r:id="rId8"/>
    <p:sldId id="306" r:id="rId9"/>
    <p:sldId id="258" r:id="rId10"/>
    <p:sldId id="260" r:id="rId11"/>
    <p:sldId id="303" r:id="rId12"/>
    <p:sldId id="301" r:id="rId13"/>
    <p:sldId id="265" r:id="rId14"/>
    <p:sldId id="267" r:id="rId15"/>
    <p:sldId id="275" r:id="rId16"/>
    <p:sldId id="276" r:id="rId17"/>
    <p:sldId id="302" r:id="rId18"/>
    <p:sldId id="295" r:id="rId19"/>
    <p:sldId id="296" r:id="rId20"/>
    <p:sldId id="297" r:id="rId21"/>
    <p:sldId id="308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8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BBAEE-3BBC-DD41-9383-E33D4F38D656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FABC-645B-4A47-9E03-E8FFBCD00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FABC-645B-4A47-9E03-E8FFBCD00B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2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364"/>
            <a:ext cx="12192000" cy="35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1" y="5819223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863" y="4331209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15863" y="4716260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1820B-DD15-ECA1-3D4B-F6FD97B916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47369" y="5733357"/>
            <a:ext cx="2310210" cy="9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0F48-0733-B746-884B-A841B289A34B}" type="datetimeFigureOut">
              <a:rPr lang="en-GB" smtClean="0"/>
              <a:pPr/>
              <a:t>08/09/2025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hcb-outreach.web.cern.ch/lhcbinternationalmasterclasses/d0-lifetime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indico.ph.liv.ac.uk/event/1883/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CDEE-91A2-5FD6-F730-ACBEAB198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Particle Physics Masterclasses at Liverpool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E0FB-789B-AF2D-85E2-9C8AC325B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702960"/>
            <a:ext cx="9144000" cy="42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E84D5-C44B-356D-62FD-79F33EB13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Carl Gwilliam and Saskia Charity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21A47-AE5A-7212-5FA5-3ED650106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 </a:t>
            </a:r>
            <a:r>
              <a:rPr lang="en-GB" dirty="0"/>
              <a:t>September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073D0D-31E0-8975-B8A9-3CF03829C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PPMC Workshop, IOP</a:t>
            </a:r>
          </a:p>
        </p:txBody>
      </p:sp>
    </p:spTree>
    <p:extLst>
      <p:ext uri="{BB962C8B-B14F-4D97-AF65-F5344CB8AC3E}">
        <p14:creationId xmlns:p14="http://schemas.microsoft.com/office/powerpoint/2010/main" val="340570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6A610B17-A4DA-A7BC-1905-C37C1ED7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8" t="8304" r="36907" b="14935"/>
          <a:stretch/>
        </p:blipFill>
        <p:spPr>
          <a:xfrm>
            <a:off x="3043608" y="839003"/>
            <a:ext cx="3959548" cy="2462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F67B4-BA0C-D72E-D86F-07514D5D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Activities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A01B52-ADA4-AC7D-8B1A-42FDF8AA5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143"/>
          <a:stretch/>
        </p:blipFill>
        <p:spPr>
          <a:xfrm>
            <a:off x="9878290" y="839003"/>
            <a:ext cx="1892065" cy="265164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4745B84-36C1-8980-9692-97DDD3382A8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706A1-8825-74D9-1F44-2C7352CFD267}"/>
              </a:ext>
            </a:extLst>
          </p:cNvPr>
          <p:cNvSpPr txBox="1"/>
          <p:nvPr/>
        </p:nvSpPr>
        <p:spPr>
          <a:xfrm>
            <a:off x="4702194" y="-8730"/>
            <a:ext cx="760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https://lhcb-outreach.web.cern.ch/lhcbinternationalmasterclasses/d0-lifetime/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FD616-C1AE-0E38-3997-19FFA0577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704" y="1008993"/>
            <a:ext cx="2189217" cy="203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91FD2-FA98-E565-A56C-F290EB7DC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60" y="3282301"/>
            <a:ext cx="7065818" cy="3374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C5EA4-CC63-44EB-9ADB-5DBE7A23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15" y="1608703"/>
            <a:ext cx="2613360" cy="11013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E9F7AF-C4FA-9EDF-349C-C79D7E39113D}"/>
              </a:ext>
            </a:extLst>
          </p:cNvPr>
          <p:cNvSpPr txBox="1">
            <a:spLocks/>
          </p:cNvSpPr>
          <p:nvPr/>
        </p:nvSpPr>
        <p:spPr>
          <a:xfrm>
            <a:off x="241738" y="1008993"/>
            <a:ext cx="4460456" cy="70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Identify D</a:t>
            </a:r>
            <a:r>
              <a:rPr lang="en-GB" baseline="30000" dirty="0"/>
              <a:t>0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k</a:t>
            </a:r>
            <a:r>
              <a:rPr lang="en-GB" baseline="30000" dirty="0">
                <a:sym typeface="Wingdings" pitchFamily="2" charset="2"/>
              </a:rPr>
              <a:t>±</a:t>
            </a:r>
            <a:r>
              <a:rPr lang="el-GR" dirty="0">
                <a:sym typeface="Wingdings" pitchFamily="2" charset="2"/>
              </a:rPr>
              <a:t>π</a:t>
            </a:r>
            <a:r>
              <a:rPr lang="en-GB" baseline="30000" dirty="0">
                <a:sym typeface="Wingdings" pitchFamily="2" charset="2"/>
              </a:rPr>
              <a:t>∓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events in LHCb</a:t>
            </a:r>
          </a:p>
          <a:p>
            <a:pPr lvl="1"/>
            <a:r>
              <a:rPr lang="en-GB" dirty="0">
                <a:sym typeface="Wingdings" pitchFamily="2" charset="2"/>
              </a:rPr>
              <a:t>Find decay tracks + plot mass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693E3-D2C6-B058-22D3-0EFD6785C1CB}"/>
              </a:ext>
            </a:extLst>
          </p:cNvPr>
          <p:cNvSpPr txBox="1"/>
          <p:nvPr/>
        </p:nvSpPr>
        <p:spPr>
          <a:xfrm>
            <a:off x="7255840" y="2026715"/>
            <a:ext cx="32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3AC3D-F29E-7F23-6A4B-F77CC44B3E85}"/>
              </a:ext>
            </a:extLst>
          </p:cNvPr>
          <p:cNvSpPr txBox="1"/>
          <p:nvPr/>
        </p:nvSpPr>
        <p:spPr>
          <a:xfrm>
            <a:off x="7710202" y="10521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/>
                </a:solidFill>
              </a:rPr>
              <a:t>π</a:t>
            </a:r>
            <a:r>
              <a:rPr lang="en-GB" baseline="30000" dirty="0">
                <a:solidFill>
                  <a:schemeClr val="accent5"/>
                </a:solidFill>
              </a:rPr>
              <a:t>+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30A4059-3493-4D22-65AB-3D580D2EAF92}"/>
              </a:ext>
            </a:extLst>
          </p:cNvPr>
          <p:cNvSpPr/>
          <p:nvPr/>
        </p:nvSpPr>
        <p:spPr>
          <a:xfrm>
            <a:off x="6800630" y="1762307"/>
            <a:ext cx="147298" cy="83602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719B848-04BB-9DA8-4172-D8CA40264412}"/>
              </a:ext>
            </a:extLst>
          </p:cNvPr>
          <p:cNvSpPr/>
          <p:nvPr/>
        </p:nvSpPr>
        <p:spPr>
          <a:xfrm>
            <a:off x="9551956" y="1762307"/>
            <a:ext cx="147298" cy="83602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B1877A-6455-2CAD-0F97-1A8C94720475}"/>
              </a:ext>
            </a:extLst>
          </p:cNvPr>
          <p:cNvSpPr txBox="1"/>
          <p:nvPr/>
        </p:nvSpPr>
        <p:spPr>
          <a:xfrm>
            <a:off x="10312803" y="3167390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Invariant Mass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0105B0B-54A0-E10D-ABB4-1C308A032EC5}"/>
              </a:ext>
            </a:extLst>
          </p:cNvPr>
          <p:cNvSpPr txBox="1">
            <a:spLocks/>
          </p:cNvSpPr>
          <p:nvPr/>
        </p:nvSpPr>
        <p:spPr>
          <a:xfrm>
            <a:off x="7425881" y="3553175"/>
            <a:ext cx="4566420" cy="112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Wingdings" pitchFamily="2" charset="2"/>
              </a:rPr>
              <a:t>Separate signal from background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via cuts and extract D</a:t>
            </a:r>
            <a:r>
              <a:rPr lang="en-GB" baseline="30000" dirty="0">
                <a:sym typeface="Wingdings" pitchFamily="2" charset="2"/>
              </a:rPr>
              <a:t>0</a:t>
            </a:r>
            <a:r>
              <a:rPr lang="en-GB" dirty="0">
                <a:sym typeface="Wingdings" pitchFamily="2" charset="2"/>
              </a:rPr>
              <a:t> lifetime </a:t>
            </a:r>
          </a:p>
          <a:p>
            <a:pPr lvl="1"/>
            <a:r>
              <a:rPr lang="en-GB" dirty="0">
                <a:sym typeface="Wingdings" pitchFamily="2" charset="2"/>
              </a:rPr>
              <a:t>Report at video conference</a:t>
            </a:r>
          </a:p>
          <a:p>
            <a:pPr marL="457200" lvl="1" indent="0">
              <a:buNone/>
            </a:pP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A32738-1A4F-3C71-C7F3-5B81D55082A5}"/>
              </a:ext>
            </a:extLst>
          </p:cNvPr>
          <p:cNvGrpSpPr/>
          <p:nvPr/>
        </p:nvGrpSpPr>
        <p:grpSpPr>
          <a:xfrm>
            <a:off x="8285772" y="4590035"/>
            <a:ext cx="2679666" cy="2046121"/>
            <a:chOff x="8285772" y="4590035"/>
            <a:chExt cx="2679666" cy="204612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EB5959C-D531-DAEA-7262-C834780C8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772" y="4590035"/>
              <a:ext cx="2679666" cy="20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4FCB17-A8E9-E919-1091-9FD98A3AB4FA}"/>
                </a:ext>
              </a:extLst>
            </p:cNvPr>
            <p:cNvSpPr txBox="1"/>
            <p:nvPr/>
          </p:nvSpPr>
          <p:spPr>
            <a:xfrm>
              <a:off x="8762357" y="6266824"/>
              <a:ext cx="189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</a:rPr>
                <a:t>Ho in LHCb cavern</a:t>
              </a:r>
            </a:p>
          </p:txBody>
        </p:sp>
      </p:grp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BBFD3C6-A3B8-498B-D55F-8245EE5B676A}"/>
              </a:ext>
            </a:extLst>
          </p:cNvPr>
          <p:cNvSpPr/>
          <p:nvPr/>
        </p:nvSpPr>
        <p:spPr>
          <a:xfrm>
            <a:off x="2956741" y="1762307"/>
            <a:ext cx="147298" cy="83602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D0DF6-B39C-A97F-56A3-DB759EC43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F7C8-1F93-1FDF-AE55-B9C97D8E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2920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92390-CED7-B574-C6D8-E95B0FDBB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A55F-D250-FCB6-C6E3-739B25EA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FC3E-CB1C-00FE-C589-0AAC2236F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76" y="1929865"/>
            <a:ext cx="10723623" cy="2998269"/>
          </a:xfrm>
        </p:spPr>
        <p:txBody>
          <a:bodyPr>
            <a:normAutofit/>
          </a:bodyPr>
          <a:lstStyle/>
          <a:p>
            <a:r>
              <a:rPr lang="en-GB" dirty="0"/>
              <a:t>Day was a huge success with positive feedback from both teachers and students</a:t>
            </a:r>
          </a:p>
          <a:p>
            <a:pPr lvl="1"/>
            <a:r>
              <a:rPr lang="en-GB" dirty="0"/>
              <a:t>100% of schools would come back and &gt;50% of students more likely to come to Liverpool afterwards</a:t>
            </a:r>
          </a:p>
          <a:p>
            <a:pPr lvl="1"/>
            <a:endParaRPr lang="en-GB" dirty="0"/>
          </a:p>
          <a:p>
            <a:r>
              <a:rPr lang="en-GB" dirty="0"/>
              <a:t>Good constructive feedback to improve for next year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8CFACB-F0F7-D5CA-1860-8BE2386ECC5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4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DC35-8D7A-9794-1146-736F5F77E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BA7B-AD33-8D61-61FE-188FAA61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Interesting /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1989-ABD4-DFCD-0345-64E1E5FE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157216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Students found teaching lab tours and hands-on exercises most interesting</a:t>
            </a:r>
          </a:p>
          <a:p>
            <a:pPr lvl="1"/>
            <a:r>
              <a:rPr lang="en-GB" dirty="0"/>
              <a:t>But lectures were considered most useful</a:t>
            </a:r>
          </a:p>
          <a:p>
            <a:r>
              <a:rPr lang="en-GB" dirty="0"/>
              <a:t>Somehow forgot to include Video Conference in options</a:t>
            </a:r>
          </a:p>
          <a:p>
            <a:pPr lvl="1"/>
            <a:r>
              <a:rPr lang="en-GB" dirty="0"/>
              <a:t>But general feeling (and in teacher feedback) was that this was the least useful part</a:t>
            </a:r>
          </a:p>
          <a:p>
            <a:pPr lvl="1"/>
            <a:r>
              <a:rPr lang="en-GB" dirty="0"/>
              <a:t>Not what we were expecting – interested to understand why and how to make this more effective in future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26FEDD-56E1-88D5-0B1C-F3632A3900A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2430B-E40C-C279-2180-E4724594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" y="2759829"/>
            <a:ext cx="59817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154B8-3096-B55B-19DB-5C4E1FB2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72529"/>
            <a:ext cx="5943600" cy="332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3998C-3092-B941-4353-211B4517F161}"/>
              </a:ext>
            </a:extLst>
          </p:cNvPr>
          <p:cNvSpPr txBox="1"/>
          <p:nvPr/>
        </p:nvSpPr>
        <p:spPr>
          <a:xfrm>
            <a:off x="4134534" y="5301748"/>
            <a:ext cx="1898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Most interesting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8E5D5-0725-16A2-3982-4739D7310A8A}"/>
              </a:ext>
            </a:extLst>
          </p:cNvPr>
          <p:cNvSpPr txBox="1"/>
          <p:nvPr/>
        </p:nvSpPr>
        <p:spPr>
          <a:xfrm>
            <a:off x="10432344" y="5301748"/>
            <a:ext cx="141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Most useful</a:t>
            </a:r>
          </a:p>
        </p:txBody>
      </p:sp>
    </p:spTree>
    <p:extLst>
      <p:ext uri="{BB962C8B-B14F-4D97-AF65-F5344CB8AC3E}">
        <p14:creationId xmlns:p14="http://schemas.microsoft.com/office/powerpoint/2010/main" val="176352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79BF-B579-05F9-97F1-89BF28D23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B1D0-F994-63B4-E69D-19CF8D75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 Plans: Pre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58F8-3594-A0FD-40AA-4F505AD0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412499"/>
          </a:xfrm>
        </p:spPr>
        <p:txBody>
          <a:bodyPr/>
          <a:lstStyle/>
          <a:p>
            <a:r>
              <a:rPr lang="en-GB" dirty="0"/>
              <a:t>~3/4 planning to go to Uni with physics second most common course (selection bias)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B73992-8774-C857-053E-4C628421FF0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5CF0E-969F-A4B5-9836-3019157E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" y="2192581"/>
            <a:ext cx="4883727" cy="3071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7C51A-93EF-829C-FF4E-88450A674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801" y="1393488"/>
            <a:ext cx="6350000" cy="4641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BAF45-20B7-CADF-B69E-3014EA41041A}"/>
              </a:ext>
            </a:extLst>
          </p:cNvPr>
          <p:cNvSpPr txBox="1"/>
          <p:nvPr/>
        </p:nvSpPr>
        <p:spPr>
          <a:xfrm>
            <a:off x="2683600" y="4413746"/>
            <a:ext cx="242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Planning to go to Uni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4466D-A205-E166-B7E5-CD60EB28D83B}"/>
              </a:ext>
            </a:extLst>
          </p:cNvPr>
          <p:cNvSpPr txBox="1"/>
          <p:nvPr/>
        </p:nvSpPr>
        <p:spPr>
          <a:xfrm>
            <a:off x="10016086" y="2413337"/>
            <a:ext cx="135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Uni course thinking about?</a:t>
            </a:r>
          </a:p>
        </p:txBody>
      </p:sp>
    </p:spTree>
    <p:extLst>
      <p:ext uri="{BB962C8B-B14F-4D97-AF65-F5344CB8AC3E}">
        <p14:creationId xmlns:p14="http://schemas.microsoft.com/office/powerpoint/2010/main" val="267380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9B5C8-5F2B-E9A1-D25F-2114B5DD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D8D1-9714-93FF-2C62-B3EED6C7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 Plans: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B3A5-43CF-00C1-5D72-3EF378085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811" y="4418521"/>
            <a:ext cx="4734586" cy="1908725"/>
          </a:xfrm>
        </p:spPr>
        <p:txBody>
          <a:bodyPr/>
          <a:lstStyle/>
          <a:p>
            <a:r>
              <a:rPr lang="en-GB" dirty="0"/>
              <a:t>Around 40% more likely to go to Uni</a:t>
            </a:r>
          </a:p>
          <a:p>
            <a:pPr lvl="1"/>
            <a:r>
              <a:rPr lang="en-GB" dirty="0"/>
              <a:t>Similar amount more likely to choose to study physics (though 13% less so)</a:t>
            </a:r>
          </a:p>
          <a:p>
            <a:pPr lvl="1"/>
            <a:endParaRPr lang="en-GB" dirty="0"/>
          </a:p>
          <a:p>
            <a:r>
              <a:rPr lang="en-GB" dirty="0"/>
              <a:t>&gt;50% more likely to go to Liverpool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D6765F-6F69-56E7-5A31-CF922EBF5AA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6FB9B-E34E-D0C9-4DA4-24EEBD39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2" y="930864"/>
            <a:ext cx="4838595" cy="2812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57809-A3C4-F8E3-AD43-2DCFD6FE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811" y="930864"/>
            <a:ext cx="4397768" cy="2802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108E0-AC97-A4D5-473A-3FBC5AA05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02" y="3922432"/>
            <a:ext cx="4429256" cy="2802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FD631-0526-215C-5EEC-4618F588F5F8}"/>
              </a:ext>
            </a:extLst>
          </p:cNvPr>
          <p:cNvSpPr txBox="1"/>
          <p:nvPr/>
        </p:nvSpPr>
        <p:spPr>
          <a:xfrm>
            <a:off x="2409045" y="5927136"/>
            <a:ext cx="287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More likely to go to </a:t>
            </a:r>
            <a:r>
              <a:rPr lang="en-GB" sz="2000" dirty="0" err="1">
                <a:solidFill>
                  <a:schemeClr val="accent1"/>
                </a:solidFill>
              </a:rPr>
              <a:t>L’pool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17E38-DDC0-C62E-7FA5-10E75B4AA23C}"/>
              </a:ext>
            </a:extLst>
          </p:cNvPr>
          <p:cNvSpPr txBox="1"/>
          <p:nvPr/>
        </p:nvSpPr>
        <p:spPr>
          <a:xfrm>
            <a:off x="2581180" y="2994165"/>
            <a:ext cx="2622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More likely to go to Uni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CAD33-54CE-47F0-6855-4D495B720435}"/>
              </a:ext>
            </a:extLst>
          </p:cNvPr>
          <p:cNvSpPr txBox="1"/>
          <p:nvPr/>
        </p:nvSpPr>
        <p:spPr>
          <a:xfrm>
            <a:off x="8529695" y="2640222"/>
            <a:ext cx="208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More likely to choose physics</a:t>
            </a:r>
          </a:p>
        </p:txBody>
      </p:sp>
    </p:spTree>
    <p:extLst>
      <p:ext uri="{BB962C8B-B14F-4D97-AF65-F5344CB8AC3E}">
        <p14:creationId xmlns:p14="http://schemas.microsoft.com/office/powerpoint/2010/main" val="368161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E4B2-7825-BB5B-2DB7-F413AD114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7B14-E2EE-34A2-2733-DB7FA056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Plans: Before and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740D1-5D51-9C00-2596-6099A15E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412499"/>
          </a:xfrm>
        </p:spPr>
        <p:txBody>
          <a:bodyPr/>
          <a:lstStyle/>
          <a:p>
            <a:r>
              <a:rPr lang="en-GB" dirty="0"/>
              <a:t>≈40% more likely to consider a career in physics (10% less likely)</a:t>
            </a:r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0E1F136-899D-0141-C055-5CC2323C4C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49D1E-D1CE-F436-B55C-B90FE1D8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" y="1502517"/>
            <a:ext cx="7391400" cy="5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CB498-E8B8-5651-80EA-8C522337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84" y="1008992"/>
            <a:ext cx="3380740" cy="2766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C289E-87D8-1EFB-7DB7-13666F6AB7AB}"/>
              </a:ext>
            </a:extLst>
          </p:cNvPr>
          <p:cNvSpPr txBox="1"/>
          <p:nvPr/>
        </p:nvSpPr>
        <p:spPr>
          <a:xfrm>
            <a:off x="4212601" y="5685786"/>
            <a:ext cx="3013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Physics Careers Considered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17476F-62AA-A5DB-21D0-1A3D1233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71" y="4074807"/>
            <a:ext cx="3997971" cy="2557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B26D2D-6913-B40E-CEB9-BBDD8E8F8A16}"/>
              </a:ext>
            </a:extLst>
          </p:cNvPr>
          <p:cNvSpPr txBox="1"/>
          <p:nvPr/>
        </p:nvSpPr>
        <p:spPr>
          <a:xfrm>
            <a:off x="8561069" y="5567743"/>
            <a:ext cx="323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More likely to choose </a:t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dirty="0">
                <a:solidFill>
                  <a:schemeClr val="accent1"/>
                </a:solidFill>
              </a:rPr>
              <a:t>physics as a career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B71E7-7724-F694-53E2-6ADF17938AA8}"/>
              </a:ext>
            </a:extLst>
          </p:cNvPr>
          <p:cNvSpPr txBox="1"/>
          <p:nvPr/>
        </p:nvSpPr>
        <p:spPr>
          <a:xfrm>
            <a:off x="10602409" y="966361"/>
            <a:ext cx="120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22562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A0E16-A9E3-3D89-7FD3-B9CA5973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A41E-A5ED-F051-BB42-91E671BE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 feedback on the Masterclass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A2F12-9727-6E6C-8662-127BB7D5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5831816" cy="5762197"/>
          </a:xfrm>
        </p:spPr>
        <p:txBody>
          <a:bodyPr>
            <a:normAutofit/>
          </a:bodyPr>
          <a:lstStyle/>
          <a:p>
            <a:r>
              <a:rPr lang="en-GB" dirty="0"/>
              <a:t>Generally, very good feedback</a:t>
            </a:r>
          </a:p>
          <a:p>
            <a:r>
              <a:rPr lang="en-GB" dirty="0"/>
              <a:t>Some thought the timetable was a bit long</a:t>
            </a:r>
          </a:p>
          <a:p>
            <a:pPr lvl="1"/>
            <a:r>
              <a:rPr lang="en-GB" dirty="0"/>
              <a:t>Too many talks / too long spent in lectures</a:t>
            </a:r>
          </a:p>
          <a:p>
            <a:pPr lvl="1"/>
            <a:r>
              <a:rPr lang="en-GB" dirty="0"/>
              <a:t>Not enough interactivity </a:t>
            </a:r>
          </a:p>
          <a:p>
            <a:r>
              <a:rPr lang="en-GB" dirty="0"/>
              <a:t>Generally positive feedback about the computing activity</a:t>
            </a:r>
          </a:p>
          <a:p>
            <a:pPr lvl="1"/>
            <a:r>
              <a:rPr lang="en-GB" dirty="0"/>
              <a:t>Some concerns about timing (the first groups to go on the lab tour ended up being behind)</a:t>
            </a:r>
          </a:p>
          <a:p>
            <a:pPr lvl="1"/>
            <a:r>
              <a:rPr lang="en-GB" dirty="0"/>
              <a:t>Some found the instructions hard to follow</a:t>
            </a:r>
          </a:p>
          <a:p>
            <a:pPr lvl="1"/>
            <a:r>
              <a:rPr lang="en-GB" dirty="0"/>
              <a:t>Some wanted more stretch</a:t>
            </a:r>
          </a:p>
          <a:p>
            <a:r>
              <a:rPr lang="en-GB" dirty="0"/>
              <a:t>Student and teachers enjoyed the UG lab tours</a:t>
            </a:r>
          </a:p>
          <a:p>
            <a:pPr lvl="1"/>
            <a:r>
              <a:rPr lang="en-GB" dirty="0"/>
              <a:t>But scheduling was an issue (see above)</a:t>
            </a:r>
          </a:p>
          <a:p>
            <a:r>
              <a:rPr lang="en-GB" dirty="0"/>
              <a:t>Teachers also commented the video conference was the least useful part</a:t>
            </a:r>
          </a:p>
          <a:p>
            <a:pPr lvl="1"/>
            <a:r>
              <a:rPr lang="en-GB" dirty="0"/>
              <a:t>Large group; didn’t pre-arrange questions</a:t>
            </a:r>
          </a:p>
          <a:p>
            <a:r>
              <a:rPr lang="en-GB" dirty="0"/>
              <a:t>Next year: plan some tweaks to the day to respond to suggestions and feedback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82B43B-63B2-9F30-42F2-626BDB6F096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74CBF-FE0F-E592-6EB7-B002CFF1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42023"/>
            <a:ext cx="5831816" cy="31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E228-D771-2A2E-233A-33BA0529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42CA-5443-172C-8D2B-891F73E6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Next Year</a:t>
            </a:r>
          </a:p>
        </p:txBody>
      </p:sp>
    </p:spTree>
    <p:extLst>
      <p:ext uri="{BB962C8B-B14F-4D97-AF65-F5344CB8AC3E}">
        <p14:creationId xmlns:p14="http://schemas.microsoft.com/office/powerpoint/2010/main" val="207928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08A-1C3F-CA83-4E3F-B3661566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could/should we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6D5B-445D-F7C9-707A-708D0425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49007"/>
          </a:xfrm>
        </p:spPr>
        <p:txBody>
          <a:bodyPr>
            <a:normAutofit/>
          </a:bodyPr>
          <a:lstStyle/>
          <a:p>
            <a:r>
              <a:rPr lang="en-GB" dirty="0"/>
              <a:t>Do we want to change the exercise?</a:t>
            </a:r>
          </a:p>
          <a:p>
            <a:pPr lvl="1"/>
            <a:r>
              <a:rPr lang="en-GB" dirty="0"/>
              <a:t>Some issues with mouse location but overall OK with positive feedback + have experience now</a:t>
            </a:r>
          </a:p>
          <a:p>
            <a:pPr lvl="1"/>
            <a:r>
              <a:rPr lang="en-GB" dirty="0"/>
              <a:t>Should check for improvements to the ATLAS one – considering switching if the activity can be improved (more on this later)</a:t>
            </a:r>
          </a:p>
          <a:p>
            <a:pPr lvl="1"/>
            <a:endParaRPr lang="en-GB" sz="1000" dirty="0"/>
          </a:p>
          <a:p>
            <a:r>
              <a:rPr lang="en-GB" dirty="0"/>
              <a:t>Lectures</a:t>
            </a:r>
          </a:p>
          <a:p>
            <a:pPr lvl="1"/>
            <a:r>
              <a:rPr lang="en-GB" dirty="0"/>
              <a:t>Consolidate two LHCb lectures, focusing on explanation of hands-on part</a:t>
            </a:r>
          </a:p>
          <a:p>
            <a:pPr lvl="1"/>
            <a:r>
              <a:rPr lang="en-GB" dirty="0"/>
              <a:t>Have some interactive exercises between the two lectures.  </a:t>
            </a:r>
            <a:r>
              <a:rPr lang="en-GB" dirty="0">
                <a:solidFill>
                  <a:schemeClr val="tx1"/>
                </a:solidFill>
              </a:rPr>
              <a:t>What do others do?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Lab tours</a:t>
            </a:r>
          </a:p>
          <a:p>
            <a:pPr lvl="1"/>
            <a:r>
              <a:rPr lang="en-GB" dirty="0"/>
              <a:t>Having the lab tours staggered during the hands-on exercise didn’t work so well as people got </a:t>
            </a:r>
            <a:br>
              <a:rPr lang="en-GB" dirty="0"/>
            </a:br>
            <a:r>
              <a:rPr lang="en-GB" dirty="0"/>
              <a:t>out of sync with the two parts and missed the averaging of the mass </a:t>
            </a:r>
          </a:p>
          <a:p>
            <a:pPr lvl="1"/>
            <a:r>
              <a:rPr lang="en-GB" dirty="0"/>
              <a:t>Possibilities: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Have a morning slot with 3 staggered activities, including lab tour, rotating?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Have a longer staggered lunch with lab tours during that?  Others?</a:t>
            </a:r>
          </a:p>
          <a:p>
            <a:pPr marL="457200" lvl="1" indent="0">
              <a:buNone/>
            </a:pPr>
            <a:endParaRPr lang="en-GB" sz="1050" dirty="0"/>
          </a:p>
          <a:p>
            <a:r>
              <a:rPr lang="en-GB" dirty="0"/>
              <a:t>Lunches</a:t>
            </a:r>
          </a:p>
          <a:p>
            <a:pPr lvl="1"/>
            <a:r>
              <a:rPr lang="en-GB" dirty="0"/>
              <a:t>Need a way to avoid long queues and lack of food at end</a:t>
            </a:r>
          </a:p>
          <a:p>
            <a:pPr lvl="1"/>
            <a:r>
              <a:rPr lang="en-GB" dirty="0"/>
              <a:t>Packed lunches?  Staggered lunches?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542DD8-7A36-603F-B3C8-EF191BC3502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5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BBD7-F5FF-78C1-0058-28972C12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Physics Masterclasses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419D-E25F-06CE-83EB-9F7F35DF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7177628" cy="5658026"/>
          </a:xfrm>
        </p:spPr>
        <p:txBody>
          <a:bodyPr>
            <a:normAutofit/>
          </a:bodyPr>
          <a:lstStyle/>
          <a:p>
            <a:r>
              <a:rPr lang="en-GB" dirty="0"/>
              <a:t>In March, Liverpool hosted 1</a:t>
            </a:r>
            <a:r>
              <a:rPr lang="en-GB" baseline="30000" dirty="0"/>
              <a:t>st</a:t>
            </a:r>
            <a:r>
              <a:rPr lang="en-GB" dirty="0"/>
              <a:t> Masterclass in over a decade</a:t>
            </a:r>
          </a:p>
          <a:p>
            <a:pPr lvl="1"/>
            <a:r>
              <a:rPr lang="en-GB" dirty="0"/>
              <a:t>Two lead organisers (Carl and Saskia)</a:t>
            </a:r>
          </a:p>
          <a:p>
            <a:pPr lvl="1"/>
            <a:r>
              <a:rPr lang="en-GB" dirty="0"/>
              <a:t>Help from &gt;25 staff + PhD students, + 10 undergraduate students  </a:t>
            </a:r>
          </a:p>
          <a:p>
            <a:pPr lvl="1"/>
            <a:r>
              <a:rPr lang="en-GB" dirty="0"/>
              <a:t>Support from dedicated outreach coordinators (Department and School)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Goals</a:t>
            </a:r>
          </a:p>
          <a:p>
            <a:pPr lvl="1"/>
            <a:r>
              <a:rPr lang="en-GB" dirty="0"/>
              <a:t>Show what it is like to be a particle physicist for the day</a:t>
            </a:r>
          </a:p>
          <a:p>
            <a:pPr lvl="1"/>
            <a:r>
              <a:rPr lang="en-GB" dirty="0"/>
              <a:t>Encourage students to come to Liverpool to do Physics</a:t>
            </a:r>
          </a:p>
          <a:p>
            <a:pPr lvl="1"/>
            <a:endParaRPr lang="en-GB" dirty="0"/>
          </a:p>
          <a:p>
            <a:r>
              <a:rPr lang="en-GB" dirty="0"/>
              <a:t>Attended by more than 150 year-12 A-level students</a:t>
            </a:r>
          </a:p>
          <a:p>
            <a:pPr lvl="1"/>
            <a:r>
              <a:rPr lang="en-GB" dirty="0"/>
              <a:t>~20 schools from across north-west &amp; as far away as Jersey</a:t>
            </a:r>
          </a:p>
          <a:p>
            <a:pPr lvl="1"/>
            <a:r>
              <a:rPr lang="en-GB" dirty="0"/>
              <a:t>50 places dedicated to widening-participation schools </a:t>
            </a:r>
          </a:p>
          <a:p>
            <a:pPr lvl="1"/>
            <a:endParaRPr lang="en-GB" dirty="0"/>
          </a:p>
          <a:p>
            <a:r>
              <a:rPr lang="en-GB" dirty="0"/>
              <a:t>Pre/Post-questionnaires for feedback</a:t>
            </a:r>
          </a:p>
          <a:p>
            <a:pPr lvl="1"/>
            <a:r>
              <a:rPr lang="en-GB" dirty="0"/>
              <a:t>Different questionnaires for students and teachers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E290B59-6CDF-6EC0-5A7E-DCF1487367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67761-622D-BB7A-E48C-7813A410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66" y="0"/>
            <a:ext cx="484621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5A65C-4CDE-40C5-5832-6E9476FC6A23}"/>
              </a:ext>
            </a:extLst>
          </p:cNvPr>
          <p:cNvSpPr txBox="1"/>
          <p:nvPr/>
        </p:nvSpPr>
        <p:spPr>
          <a:xfrm>
            <a:off x="7419366" y="0"/>
            <a:ext cx="1784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</a:rPr>
              <a:t>@ Dominika </a:t>
            </a:r>
            <a:r>
              <a:rPr lang="en-GB" sz="1400" dirty="0" err="1">
                <a:solidFill>
                  <a:schemeClr val="bg2"/>
                </a:solidFill>
              </a:rPr>
              <a:t>Vasilkova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47EE-7A27-4B0B-6FDC-F00ED486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could/should we change?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2BF7-D050-B3C7-A6B1-E881E3E6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750622"/>
          </a:xfrm>
        </p:spPr>
        <p:txBody>
          <a:bodyPr>
            <a:normAutofit/>
          </a:bodyPr>
          <a:lstStyle/>
          <a:p>
            <a:r>
              <a:rPr lang="en-GB" dirty="0"/>
              <a:t>Do we still want to be part of the IPPOG or do standalone?</a:t>
            </a:r>
          </a:p>
          <a:p>
            <a:pPr lvl="1"/>
            <a:r>
              <a:rPr lang="en-GB" dirty="0"/>
              <a:t>Standalone would give us more leeway on when and timing of day</a:t>
            </a:r>
          </a:p>
          <a:p>
            <a:pPr lvl="1"/>
            <a:r>
              <a:rPr lang="en-GB" dirty="0"/>
              <a:t>Can we organise our own VC with Liverpool LHCb at CERN?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Is there a virtual tour of LHCb in case we can’t go down</a:t>
            </a:r>
          </a:p>
          <a:p>
            <a:pPr lvl="1"/>
            <a:r>
              <a:rPr lang="en-GB" dirty="0"/>
              <a:t>Can still do the quiz (which was the most interesting part)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GB" dirty="0"/>
          </a:p>
          <a:p>
            <a:r>
              <a:rPr lang="en-GB" dirty="0"/>
              <a:t>Do we want to do more than one day?</a:t>
            </a:r>
          </a:p>
          <a:p>
            <a:pPr lvl="1"/>
            <a:r>
              <a:rPr lang="en-GB" dirty="0"/>
              <a:t>Could have easily filled more places this year (”sold out” in 2 days)</a:t>
            </a:r>
          </a:p>
          <a:p>
            <a:pPr lvl="1"/>
            <a:r>
              <a:rPr lang="en-GB" dirty="0"/>
              <a:t>Two days would accommodate more (can’t do on one), likely with each slightly less packed</a:t>
            </a:r>
          </a:p>
          <a:p>
            <a:pPr lvl="1"/>
            <a:r>
              <a:rPr lang="en-GB" dirty="0"/>
              <a:t>Would depend strongly on availability of staff/students to help</a:t>
            </a:r>
          </a:p>
          <a:p>
            <a:pPr lvl="1"/>
            <a:endParaRPr lang="en-GB" dirty="0"/>
          </a:p>
          <a:p>
            <a:r>
              <a:rPr lang="en-GB" dirty="0"/>
              <a:t>Following debriefing discussion we decided</a:t>
            </a:r>
          </a:p>
          <a:p>
            <a:pPr lvl="1"/>
            <a:r>
              <a:rPr lang="en-GB" dirty="0"/>
              <a:t>Stick with LHCb activity for now</a:t>
            </a:r>
          </a:p>
          <a:p>
            <a:pPr lvl="1"/>
            <a:r>
              <a:rPr lang="en-GB" dirty="0"/>
              <a:t>Stick with IPPOG structure for another year (at least) </a:t>
            </a:r>
          </a:p>
          <a:p>
            <a:pPr lvl="1"/>
            <a:r>
              <a:rPr lang="en-GB" dirty="0"/>
              <a:t>Change a few things based on feedback (lunch / lab tour staggering, fewer lectures etc)</a:t>
            </a:r>
          </a:p>
          <a:p>
            <a:pPr lvl="1"/>
            <a:r>
              <a:rPr lang="en-GB" dirty="0"/>
              <a:t>Re-evaluate larger scale changes after that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CFEC6B-06E7-3F80-1FAC-EB680928E55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3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F8EE-19B3-DB5E-C01D-098F2762F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C8BC-29CA-9B85-1815-4A99D53C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Longer-term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92F5-C8DA-3A29-82F8-A6EAD9F3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6616263" cy="57506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Our testers felt the ATLAS activity is nice for teaching PP concepts</a:t>
            </a:r>
          </a:p>
          <a:p>
            <a:pPr lvl="1"/>
            <a:r>
              <a:rPr lang="en-GB" dirty="0"/>
              <a:t>Event displays nice, learn about different detectors, etc</a:t>
            </a:r>
          </a:p>
          <a:p>
            <a:pPr lvl="1"/>
            <a:r>
              <a:rPr lang="en-GB" dirty="0"/>
              <a:t>But graphics very old and out-of-date: needs improving to be engaging</a:t>
            </a:r>
          </a:p>
          <a:p>
            <a:pPr lvl="1"/>
            <a:endParaRPr lang="en-GB" dirty="0"/>
          </a:p>
          <a:p>
            <a:r>
              <a:rPr lang="en-GB" dirty="0"/>
              <a:t>Discussed with Ed Moyse (ATLAS computing) about updates to activity using Phoenix</a:t>
            </a:r>
          </a:p>
          <a:p>
            <a:pPr lvl="1"/>
            <a:r>
              <a:rPr lang="en-GB" dirty="0"/>
              <a:t>Some efforts already planned/discussed</a:t>
            </a:r>
          </a:p>
          <a:p>
            <a:pPr lvl="1"/>
            <a:r>
              <a:rPr lang="en-GB" dirty="0"/>
              <a:t>Need to add some functionality to Phoenix page to replicate existing activity</a:t>
            </a:r>
          </a:p>
          <a:p>
            <a:pPr lvl="2"/>
            <a:r>
              <a:rPr lang="en-GB" dirty="0">
                <a:solidFill>
                  <a:schemeClr val="accent2"/>
                </a:solidFill>
              </a:rPr>
              <a:t>E.g. table for calculating invariant masses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We advertised a BSc project this year to work on </a:t>
            </a:r>
            <a:r>
              <a:rPr lang="en-GB" dirty="0"/>
              <a:t>Phoenix version of activity</a:t>
            </a:r>
          </a:p>
          <a:p>
            <a:pPr lvl="1"/>
            <a:r>
              <a:rPr lang="en-GB" dirty="0"/>
              <a:t>We’re interested to hear about other efforts in this area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Our Dark Matter group is working on developing a DM activity (based on LZ)</a:t>
            </a:r>
          </a:p>
          <a:p>
            <a:pPr lvl="1"/>
            <a:r>
              <a:rPr lang="en-GB" dirty="0"/>
              <a:t>Happy to collaborate if others interested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A5D4A3-5C96-A99F-CF4F-15387E2077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7DA58-0B63-B339-DD01-248BB6E6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04" y="1781908"/>
            <a:ext cx="4435441" cy="3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52C6-782B-6BBE-8AF5-3800533D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B601-7006-49A2-B059-0FAD5516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323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C054-57E5-6C54-0046-E92F83DB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7D20-EFDA-D73E-9515-C5157721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3673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7522EB8-5A5A-894F-0ECF-E82A82C510CE}"/>
              </a:ext>
            </a:extLst>
          </p:cNvPr>
          <p:cNvGrpSpPr/>
          <p:nvPr/>
        </p:nvGrpSpPr>
        <p:grpSpPr>
          <a:xfrm>
            <a:off x="4064560" y="1175346"/>
            <a:ext cx="4417805" cy="2509467"/>
            <a:chOff x="6832747" y="1155456"/>
            <a:chExt cx="4417805" cy="25094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787776-F95D-C417-0788-5F489B487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2747" y="1155456"/>
              <a:ext cx="4417805" cy="25094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DF9185-FB68-C82E-5025-CB8C321A3E58}"/>
                </a:ext>
              </a:extLst>
            </p:cNvPr>
            <p:cNvSpPr txBox="1"/>
            <p:nvPr/>
          </p:nvSpPr>
          <p:spPr>
            <a:xfrm>
              <a:off x="9173630" y="2954046"/>
              <a:ext cx="20519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</a:rPr>
                <a:t>Free school meals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362C62-3D5C-7131-BA94-23F17ADD3E95}"/>
              </a:ext>
            </a:extLst>
          </p:cNvPr>
          <p:cNvGrpSpPr/>
          <p:nvPr/>
        </p:nvGrpSpPr>
        <p:grpSpPr>
          <a:xfrm>
            <a:off x="4261153" y="4120263"/>
            <a:ext cx="4331931" cy="2528550"/>
            <a:chOff x="6964728" y="4027058"/>
            <a:chExt cx="4331931" cy="25285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305B5D-1C67-E631-473E-45754D185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4728" y="4027058"/>
              <a:ext cx="4331931" cy="25285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2EC838-D324-1EA8-715F-52C6970E6DC8}"/>
                </a:ext>
              </a:extLst>
            </p:cNvPr>
            <p:cNvSpPr txBox="1"/>
            <p:nvPr/>
          </p:nvSpPr>
          <p:spPr>
            <a:xfrm>
              <a:off x="8977038" y="5823686"/>
              <a:ext cx="22485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</a:rPr>
                <a:t>Parents went to Uni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281169-B5A4-88CD-1E9D-89B4BA51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D57B35-5BA8-3A02-B49D-C0FD28E02EC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554BD6-2668-CC53-21D9-CE8CA5200E7D}"/>
              </a:ext>
            </a:extLst>
          </p:cNvPr>
          <p:cNvGrpSpPr/>
          <p:nvPr/>
        </p:nvGrpSpPr>
        <p:grpSpPr>
          <a:xfrm>
            <a:off x="47860" y="1096820"/>
            <a:ext cx="4723141" cy="2802396"/>
            <a:chOff x="504133" y="1008992"/>
            <a:chExt cx="4723141" cy="28023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EEE89-6C66-78EB-E015-5C27CABFA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133" y="1008992"/>
              <a:ext cx="4723141" cy="28023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0415A7-3C43-E953-D037-5DAB42219E1D}"/>
                </a:ext>
              </a:extLst>
            </p:cNvPr>
            <p:cNvSpPr txBox="1"/>
            <p:nvPr/>
          </p:nvSpPr>
          <p:spPr>
            <a:xfrm>
              <a:off x="4116684" y="2939356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</a:rPr>
                <a:t>Gender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0665B4-5B16-334F-4802-9E8DD8E948E6}"/>
              </a:ext>
            </a:extLst>
          </p:cNvPr>
          <p:cNvGrpSpPr/>
          <p:nvPr/>
        </p:nvGrpSpPr>
        <p:grpSpPr>
          <a:xfrm>
            <a:off x="21620" y="4029846"/>
            <a:ext cx="4775620" cy="2749917"/>
            <a:chOff x="451654" y="4027058"/>
            <a:chExt cx="4775620" cy="27499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6DDF80-5C99-3648-91A9-2CEBE8AB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654" y="4027058"/>
              <a:ext cx="4775620" cy="27499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82987F-0B69-14D1-CA28-9D9FF786FD81}"/>
                </a:ext>
              </a:extLst>
            </p:cNvPr>
            <p:cNvSpPr txBox="1"/>
            <p:nvPr/>
          </p:nvSpPr>
          <p:spPr>
            <a:xfrm>
              <a:off x="4135115" y="6066769"/>
              <a:ext cx="1092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</a:rPr>
                <a:t>Ethnicity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A611E6-E04A-6D8C-7C88-A0CE211EF38B}"/>
              </a:ext>
            </a:extLst>
          </p:cNvPr>
          <p:cNvGrpSpPr/>
          <p:nvPr/>
        </p:nvGrpSpPr>
        <p:grpSpPr>
          <a:xfrm>
            <a:off x="8443821" y="1175347"/>
            <a:ext cx="3700319" cy="2613104"/>
            <a:chOff x="409244" y="1600167"/>
            <a:chExt cx="4258182" cy="25966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114E19-44DE-D79D-61B3-E15C703D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244" y="1600167"/>
              <a:ext cx="4258182" cy="259669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721370-F946-E50E-DF96-E0E38F7A5B01}"/>
                </a:ext>
              </a:extLst>
            </p:cNvPr>
            <p:cNvSpPr txBox="1"/>
            <p:nvPr/>
          </p:nvSpPr>
          <p:spPr>
            <a:xfrm>
              <a:off x="3191101" y="3447184"/>
              <a:ext cx="117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>
                  <a:solidFill>
                    <a:schemeClr val="accent1"/>
                  </a:solidFill>
                </a:rPr>
                <a:t>Locations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41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FD46-4CA0-6319-22F5-0ECCBBC8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D1EE-D5B7-7A69-3CBC-BB26BF33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A-levels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B165-C2D7-0CEB-2ABB-18EF9863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412499"/>
          </a:xfrm>
        </p:spPr>
        <p:txBody>
          <a:bodyPr/>
          <a:lstStyle/>
          <a:p>
            <a:r>
              <a:rPr lang="en-GB" dirty="0"/>
              <a:t>Fairly standard A-level distribution, with ~3/4 having covered PP already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256012-6440-84BE-FC79-A1008A8DE4B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8C88D-F620-06C1-3A2D-180E4BA5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" y="1600167"/>
            <a:ext cx="698500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2E558-352D-5F2C-8835-161B7804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273" y="1719892"/>
            <a:ext cx="4675909" cy="3117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CE68D-19BC-EC05-DFBF-FF6B1C9A3A97}"/>
              </a:ext>
            </a:extLst>
          </p:cNvPr>
          <p:cNvSpPr txBox="1"/>
          <p:nvPr/>
        </p:nvSpPr>
        <p:spPr>
          <a:xfrm>
            <a:off x="5906098" y="5849007"/>
            <a:ext cx="99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A-levels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55465-3CA1-4F32-9DD5-EA0020287BBA}"/>
              </a:ext>
            </a:extLst>
          </p:cNvPr>
          <p:cNvSpPr txBox="1"/>
          <p:nvPr/>
        </p:nvSpPr>
        <p:spPr>
          <a:xfrm>
            <a:off x="10410483" y="4010561"/>
            <a:ext cx="136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/>
                </a:solidFill>
              </a:rPr>
              <a:t>Covered PP</a:t>
            </a:r>
          </a:p>
        </p:txBody>
      </p:sp>
    </p:spTree>
    <p:extLst>
      <p:ext uri="{BB962C8B-B14F-4D97-AF65-F5344CB8AC3E}">
        <p14:creationId xmlns:p14="http://schemas.microsoft.com/office/powerpoint/2010/main" val="355087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563F-F331-131D-0B76-E6DE57BE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8488-A45A-4773-058C-7406F4AC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Agenda on the day</a:t>
            </a:r>
          </a:p>
        </p:txBody>
      </p:sp>
    </p:spTree>
    <p:extLst>
      <p:ext uri="{BB962C8B-B14F-4D97-AF65-F5344CB8AC3E}">
        <p14:creationId xmlns:p14="http://schemas.microsoft.com/office/powerpoint/2010/main" val="269356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4E0C8-8DCA-FA40-70F6-D86267A9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8678-323A-EFD9-18F6-96D86335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831B-00B3-163E-B87A-8C3D9502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54" y="1105877"/>
            <a:ext cx="6672630" cy="534572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Needed not to run in university Easter break</a:t>
            </a:r>
          </a:p>
          <a:p>
            <a:pPr lvl="1"/>
            <a:r>
              <a:rPr lang="en-GB" dirty="0"/>
              <a:t>Local schools have different holidays</a:t>
            </a:r>
          </a:p>
          <a:p>
            <a:pPr lvl="1"/>
            <a:r>
              <a:rPr lang="en-GB" dirty="0"/>
              <a:t>Outreach team advised on suitable dates</a:t>
            </a:r>
          </a:p>
          <a:p>
            <a:r>
              <a:rPr lang="en-GB" dirty="0"/>
              <a:t>Needed to run on Wednesday (no lectures in PM)</a:t>
            </a:r>
          </a:p>
          <a:p>
            <a:r>
              <a:rPr lang="en-GB" dirty="0"/>
              <a:t>Chose to offer 150 students based on max computer room capacity</a:t>
            </a:r>
          </a:p>
          <a:p>
            <a:pPr lvl="1"/>
            <a:r>
              <a:rPr lang="en-GB" dirty="0"/>
              <a:t>Sold out in 2 days, several requests for waiting list</a:t>
            </a:r>
          </a:p>
          <a:p>
            <a:pPr lvl="1"/>
            <a:r>
              <a:rPr lang="en-GB" dirty="0"/>
              <a:t>Could have filled two days</a:t>
            </a:r>
          </a:p>
          <a:p>
            <a:pPr lvl="1"/>
            <a:r>
              <a:rPr lang="en-GB" dirty="0"/>
              <a:t>People want to go to masterclasses!</a:t>
            </a:r>
          </a:p>
          <a:p>
            <a:r>
              <a:rPr lang="en-GB" dirty="0"/>
              <a:t>Decided to offer free lunch </a:t>
            </a:r>
          </a:p>
          <a:p>
            <a:pPr lvl="1"/>
            <a:r>
              <a:rPr lang="en-GB" dirty="0"/>
              <a:t>Several schools mentioned this was appreciated</a:t>
            </a:r>
          </a:p>
          <a:p>
            <a:r>
              <a:rPr lang="en-GB" dirty="0"/>
              <a:t>We were advised to charge nominal fee to ensure attendance</a:t>
            </a:r>
          </a:p>
          <a:p>
            <a:pPr lvl="1"/>
            <a:r>
              <a:rPr lang="en-GB" dirty="0"/>
              <a:t>Charged £3/student (except WP)</a:t>
            </a:r>
          </a:p>
          <a:p>
            <a:r>
              <a:rPr lang="en-GB" dirty="0"/>
              <a:t>Much organisation and liaison with schools was done by the outreach team</a:t>
            </a:r>
          </a:p>
          <a:p>
            <a:pPr lvl="1"/>
            <a:r>
              <a:rPr lang="en-GB" dirty="0"/>
              <a:t>Very helpful to us that there were existing links</a:t>
            </a:r>
          </a:p>
          <a:p>
            <a:pPr lvl="1"/>
            <a:r>
              <a:rPr lang="en-GB" dirty="0"/>
              <a:t>Helped develop feedback questionnaires</a:t>
            </a:r>
          </a:p>
          <a:p>
            <a:pPr lvl="1"/>
            <a:r>
              <a:rPr lang="en-GB" dirty="0"/>
              <a:t>WP links, parking, signage, registration, payment etc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0856D1-CF54-835B-4E81-C731B813E51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26" name="Picture 2" descr="The atrium (first floor)">
            <a:extLst>
              <a:ext uri="{FF2B5EF4-FFF2-40B4-BE49-F238E27FC236}">
                <a16:creationId xmlns:a16="http://schemas.microsoft.com/office/drawing/2014/main" id="{237C3AF1-7E8C-C085-6E63-3FDCA5C3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84" y="1946030"/>
            <a:ext cx="4371387" cy="27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EABA68-600D-28F2-5568-D5D73C909213}"/>
              </a:ext>
            </a:extLst>
          </p:cNvPr>
          <p:cNvSpPr txBox="1"/>
          <p:nvPr/>
        </p:nvSpPr>
        <p:spPr>
          <a:xfrm>
            <a:off x="7062484" y="4767734"/>
            <a:ext cx="4522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Intro lectures, computing activity, lunch and UG lab tours all in same building (Central Teaching Laboratories)</a:t>
            </a:r>
          </a:p>
        </p:txBody>
      </p:sp>
    </p:spTree>
    <p:extLst>
      <p:ext uri="{BB962C8B-B14F-4D97-AF65-F5344CB8AC3E}">
        <p14:creationId xmlns:p14="http://schemas.microsoft.com/office/powerpoint/2010/main" val="295860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234CD-BED1-C5AF-ED63-C5F88518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75C7-619A-2BAA-705D-498D1D1B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of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8D9D-D5B4-00CC-AF2D-1FA35CF7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00" y="1242646"/>
            <a:ext cx="6672630" cy="4618893"/>
          </a:xfrm>
        </p:spPr>
        <p:txBody>
          <a:bodyPr>
            <a:normAutofit/>
          </a:bodyPr>
          <a:lstStyle/>
          <a:p>
            <a:r>
              <a:rPr lang="en-GB" dirty="0"/>
              <a:t>Spent quite some time choosing which activity to run</a:t>
            </a:r>
          </a:p>
          <a:p>
            <a:pPr lvl="1"/>
            <a:r>
              <a:rPr lang="en-GB" dirty="0"/>
              <a:t>Choosing from LHCb or ATLAS IPPOG classes</a:t>
            </a:r>
          </a:p>
          <a:p>
            <a:pPr lvl="1"/>
            <a:r>
              <a:rPr lang="en-GB" dirty="0"/>
              <a:t>Wanted experiment with Liverpool involvement</a:t>
            </a:r>
          </a:p>
          <a:p>
            <a:pPr lvl="1"/>
            <a:r>
              <a:rPr lang="en-GB" dirty="0"/>
              <a:t>Decided to stick to IPPOG for now</a:t>
            </a:r>
          </a:p>
          <a:p>
            <a:r>
              <a:rPr lang="en-GB" dirty="0"/>
              <a:t>Different helpers (staff/post-docs/PhD) tested the activities and gave feedback</a:t>
            </a:r>
          </a:p>
          <a:p>
            <a:pPr lvl="1"/>
            <a:r>
              <a:rPr lang="en-GB" dirty="0"/>
              <a:t>Some felt ATLAS activity good but graphics etc outdated</a:t>
            </a:r>
          </a:p>
          <a:p>
            <a:pPr lvl="1"/>
            <a:r>
              <a:rPr lang="en-GB" dirty="0"/>
              <a:t>Some felt LHCb activity more attractive but some issues with the activity e.g. annoying clicking</a:t>
            </a:r>
          </a:p>
          <a:p>
            <a:pPr lvl="1"/>
            <a:r>
              <a:rPr lang="en-GB" dirty="0"/>
              <a:t>Some staff had run the LHCb activity for different events in recent years</a:t>
            </a:r>
          </a:p>
          <a:p>
            <a:r>
              <a:rPr lang="en-GB" dirty="0"/>
              <a:t>Went with LHCb for 2025 masterclass</a:t>
            </a:r>
          </a:p>
          <a:p>
            <a:pPr lvl="1"/>
            <a:r>
              <a:rPr lang="en-GB" dirty="0"/>
              <a:t>May revisit this in future</a:t>
            </a:r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FF7A17-5F0E-E59F-CA8D-17EFE712B9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E9BE8-C040-08D9-1478-3C7E6FC9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84" y="1007971"/>
            <a:ext cx="4090947" cy="2560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610C6-209B-000E-8CAE-7494F730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39" y="3746253"/>
            <a:ext cx="4683900" cy="24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9EE05-D43B-79A6-F043-6AD3665B8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9" y="830317"/>
            <a:ext cx="10999420" cy="6027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96265-27C7-CFAB-CA52-02ADB211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of the Day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9AAA5A-C589-361A-7851-54AAE1432D7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A49BE-F7E6-C974-E97D-7F34DAD71B3A}"/>
              </a:ext>
            </a:extLst>
          </p:cNvPr>
          <p:cNvSpPr txBox="1"/>
          <p:nvPr/>
        </p:nvSpPr>
        <p:spPr>
          <a:xfrm>
            <a:off x="8274860" y="43168"/>
            <a:ext cx="383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https://indico.ph.liv.ac.uk/event/1883/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040DA-E377-6047-0831-8077E24ED7F0}"/>
              </a:ext>
            </a:extLst>
          </p:cNvPr>
          <p:cNvSpPr txBox="1"/>
          <p:nvPr/>
        </p:nvSpPr>
        <p:spPr>
          <a:xfrm>
            <a:off x="5426230" y="1444642"/>
            <a:ext cx="331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Introductory talk linked to A-level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94140-1981-CFF9-3A53-B1AC563C6C5D}"/>
              </a:ext>
            </a:extLst>
          </p:cNvPr>
          <p:cNvSpPr txBox="1"/>
          <p:nvPr/>
        </p:nvSpPr>
        <p:spPr>
          <a:xfrm>
            <a:off x="5451282" y="2732308"/>
            <a:ext cx="252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Talks on LHCb with Liverpool-built VELO detector on display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DC6E1-46F5-E983-DB80-0A2682172EBE}"/>
              </a:ext>
            </a:extLst>
          </p:cNvPr>
          <p:cNvSpPr txBox="1"/>
          <p:nvPr/>
        </p:nvSpPr>
        <p:spPr>
          <a:xfrm>
            <a:off x="5426230" y="4592633"/>
            <a:ext cx="508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Hands-on activity on real LHCb data</a:t>
            </a:r>
          </a:p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+ tours of teaching labs with demonstrations by UGs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081A2-1D19-DA92-8BE3-489D945E0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202" y="2626572"/>
            <a:ext cx="2046715" cy="1402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682BA6-3556-ECF1-D363-5038444C763A}"/>
              </a:ext>
            </a:extLst>
          </p:cNvPr>
          <p:cNvSpPr txBox="1"/>
          <p:nvPr/>
        </p:nvSpPr>
        <p:spPr>
          <a:xfrm>
            <a:off x="5426230" y="5684840"/>
            <a:ext cx="48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Compare results with other groups + virtual tour of LHCb led by Liverpool PhD student</a:t>
            </a:r>
            <a:endParaRPr lang="en-GB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3DFCE-A373-4292-FB69-7F86841F302A}"/>
              </a:ext>
            </a:extLst>
          </p:cNvPr>
          <p:cNvGrpSpPr/>
          <p:nvPr/>
        </p:nvGrpSpPr>
        <p:grpSpPr>
          <a:xfrm>
            <a:off x="6465323" y="6314419"/>
            <a:ext cx="3638422" cy="474532"/>
            <a:chOff x="5426230" y="6314419"/>
            <a:chExt cx="3638422" cy="4745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ED0C2A-885C-D646-6949-2D0C55C54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6230" y="6314419"/>
              <a:ext cx="929217" cy="46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3F41D5-1F64-CC97-7D6A-0536D90E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8539" y="6314419"/>
              <a:ext cx="929014" cy="46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A6408D-516A-D87E-A278-52263FB7D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7125" y="6320951"/>
              <a:ext cx="916226" cy="46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E5169B-04C7-B74E-DD76-367A5F89B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6351" y="6314420"/>
              <a:ext cx="878301" cy="468000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9AF58C-2209-ACAD-B3FF-55C777746991}"/>
              </a:ext>
            </a:extLst>
          </p:cNvPr>
          <p:cNvCxnSpPr>
            <a:cxnSpLocks/>
          </p:cNvCxnSpPr>
          <p:nvPr/>
        </p:nvCxnSpPr>
        <p:spPr>
          <a:xfrm flipH="1">
            <a:off x="4156364" y="1634836"/>
            <a:ext cx="9975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74885B-276F-E4D3-E702-8599BEEB185E}"/>
              </a:ext>
            </a:extLst>
          </p:cNvPr>
          <p:cNvCxnSpPr>
            <a:cxnSpLocks/>
          </p:cNvCxnSpPr>
          <p:nvPr/>
        </p:nvCxnSpPr>
        <p:spPr>
          <a:xfrm flipH="1">
            <a:off x="4156364" y="4932218"/>
            <a:ext cx="9975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3FAB8-D759-1438-E351-07089E8A1A86}"/>
              </a:ext>
            </a:extLst>
          </p:cNvPr>
          <p:cNvCxnSpPr>
            <a:cxnSpLocks/>
          </p:cNvCxnSpPr>
          <p:nvPr/>
        </p:nvCxnSpPr>
        <p:spPr>
          <a:xfrm flipH="1">
            <a:off x="4156364" y="6012873"/>
            <a:ext cx="9975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61FEF25-23FA-5DF6-0ADF-215A8101D4E7}"/>
              </a:ext>
            </a:extLst>
          </p:cNvPr>
          <p:cNvSpPr/>
          <p:nvPr/>
        </p:nvSpPr>
        <p:spPr>
          <a:xfrm>
            <a:off x="5181601" y="2826326"/>
            <a:ext cx="272339" cy="107860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9529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D9AB43EF-07F6-6F4A-973D-B7893C8C908A}" vid="{9712DC4D-7362-5D4D-B48F-6541D1E7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4345</TotalTime>
  <Words>1340</Words>
  <Application>Microsoft Macintosh PowerPoint</Application>
  <PresentationFormat>Widescreen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Open Sans Light</vt:lpstr>
      <vt:lpstr>Wingdings</vt:lpstr>
      <vt:lpstr>Atlas</vt:lpstr>
      <vt:lpstr>Particle Physics Masterclasses at Liverpool</vt:lpstr>
      <vt:lpstr>Particle Physics Masterclasses</vt:lpstr>
      <vt:lpstr>Demographics</vt:lpstr>
      <vt:lpstr>Demographics</vt:lpstr>
      <vt:lpstr>A-levels</vt:lpstr>
      <vt:lpstr>Agenda on the day</vt:lpstr>
      <vt:lpstr>Planning the day</vt:lpstr>
      <vt:lpstr>Choice of activity</vt:lpstr>
      <vt:lpstr>Agenda of the Day</vt:lpstr>
      <vt:lpstr>Hands-on Activities</vt:lpstr>
      <vt:lpstr>Feedback</vt:lpstr>
      <vt:lpstr>Feedback</vt:lpstr>
      <vt:lpstr>Most Interesting / Useful</vt:lpstr>
      <vt:lpstr>Uni Plans: Pre </vt:lpstr>
      <vt:lpstr>Uni Plans: Post</vt:lpstr>
      <vt:lpstr>Career Plans: Before and After</vt:lpstr>
      <vt:lpstr>Teacher feedback on the Masterclass</vt:lpstr>
      <vt:lpstr>Next Year</vt:lpstr>
      <vt:lpstr>What could/should we change?</vt:lpstr>
      <vt:lpstr>What could/should we change? (2)</vt:lpstr>
      <vt:lpstr>Longer-term plans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Gwilliam</dc:creator>
  <cp:lastModifiedBy>Charity, Saskia [charitys]</cp:lastModifiedBy>
  <cp:revision>62</cp:revision>
  <dcterms:created xsi:type="dcterms:W3CDTF">2025-03-27T08:05:19Z</dcterms:created>
  <dcterms:modified xsi:type="dcterms:W3CDTF">2025-09-09T08:43:13Z</dcterms:modified>
</cp:coreProperties>
</file>